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02" r:id="rId3"/>
    <p:sldId id="304" r:id="rId4"/>
    <p:sldId id="305" r:id="rId5"/>
    <p:sldId id="309" r:id="rId6"/>
    <p:sldId id="310" r:id="rId7"/>
    <p:sldId id="311" r:id="rId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yeongseon Park" initials="BP" lastIdx="1" clrIdx="0">
    <p:extLst>
      <p:ext uri="{19B8F6BF-5375-455C-9EA6-DF929625EA0E}">
        <p15:presenceInfo xmlns:p15="http://schemas.microsoft.com/office/powerpoint/2012/main" userId="S-1-5-21-1999142413-1992587335-1795632751-1026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1F094390-4B14-4DAB-AC18-6B9578565ACC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A64C0826-25C0-472D-9EA8-52ED2EDE5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92283-D079-448A-B975-010681476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E19EE-950D-434B-AAF3-068279A97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4FDC-8E49-48DD-A35F-4A6FA5E75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FEED-5244-4F26-AFD5-C7616491AAF8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15042-A09E-4F3A-9595-C1EDCB3A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43EF6-326E-4C20-80FC-60598717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A61-B5AD-41CC-BDFC-79E592D3C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47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AE6A4-D1CA-4339-9E8E-D469AD47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CB781-9D4E-49CE-B3CA-26DACAB6F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DA985-2333-4137-AB04-7865150A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FEED-5244-4F26-AFD5-C7616491AAF8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F5DD8-1BFA-42A7-9F47-69E84806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8C72B-697B-42C7-BC26-00FDE827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A61-B5AD-41CC-BDFC-79E592D3C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77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C8D65-B0D2-414A-BEE9-8A632FD7C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EADBB-84C6-46CE-AB42-A986B8D57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7837F-E3F8-4E40-BCC2-D575E54D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FEED-5244-4F26-AFD5-C7616491AAF8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5223F-F2A8-41CC-A642-90736491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F836F-03C1-47C7-9A5C-C699EBE9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A61-B5AD-41CC-BDFC-79E592D3C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0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0C3D-6719-4EC4-9A49-F2C57061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6C1C-2725-46E3-8F74-9A7607E12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74BEE-6AEA-46AE-83DA-010EA8802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FEED-5244-4F26-AFD5-C7616491AAF8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86436-871F-44B4-A598-EB78A946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A4A4E-CDEB-4235-863C-B8AE4A20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A61-B5AD-41CC-BDFC-79E592D3C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9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43878-A84D-4630-A202-4F862140D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C12E6-2EA6-4555-AF8C-138737C71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5F288-DA6A-418F-82F4-EAB63C96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FEED-5244-4F26-AFD5-C7616491AAF8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C420-AB2E-40B5-8363-08D0C8E9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F18E9-2FF0-41D5-BAC8-2C4FBA17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A61-B5AD-41CC-BDFC-79E592D3C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74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A327-5527-4FC0-A48B-325AB1C9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0EB4-7902-48E1-88C2-A49C80885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A633D-231F-437D-884C-D7A9F71E3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2B5E1-F84B-48B9-9771-9E7C1935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FEED-5244-4F26-AFD5-C7616491AAF8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C8B7E-73C9-4083-A6A1-6215E3EC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A934E-662A-48CE-BEAE-3348910B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A61-B5AD-41CC-BDFC-79E592D3C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3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2547-9E23-4EAB-BE68-544DEEC4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53D56-81B0-4A40-B9D8-2B3D86AB5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D66BC-0C8F-43C1-88EA-1645C5290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5890A-E24A-415B-84C7-EF0E32369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F0F29-5D99-483E-877A-3A03E1597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C6672-D5DC-4AAF-A96A-6DE3B774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FEED-5244-4F26-AFD5-C7616491AAF8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B3993-8D63-4894-862C-2BFF41FA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45CC7-CD12-4931-996B-7AB7D18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A61-B5AD-41CC-BDFC-79E592D3C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6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2B5F-C4A1-448E-8E02-80761A70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AA2ACC-CE8B-4D3E-A681-A2935969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FEED-5244-4F26-AFD5-C7616491AAF8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FDFB6-144C-4FEC-B378-9731BE88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C5C83-C773-47D1-8A7B-3A09F858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A61-B5AD-41CC-BDFC-79E592D3C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08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EB69DD-3B58-4B43-A31E-1F79AECA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FEED-5244-4F26-AFD5-C7616491AAF8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9BA1A-3313-45D2-8088-C69350C8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67B14-42E2-48CF-9CBF-09A56F90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A61-B5AD-41CC-BDFC-79E592D3C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31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B4EA-5BBE-43B5-B4B0-F334B702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204C3-EBC6-4FF7-9D7E-A23CEC45B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3A6B4-611F-4526-A586-E3C04708B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2F9B6-802C-4D36-8761-7126F821B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FEED-5244-4F26-AFD5-C7616491AAF8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B9E42-5EFD-42B4-B2B4-BC90A2923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A9DA1-8755-4C6F-96A3-89DA599E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A61-B5AD-41CC-BDFC-79E592D3C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4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4A69-E852-42BF-BD2A-388395B6A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7A044E-AA2C-4333-BF33-9364FEE6A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8EE7F-3165-4AC1-8EF4-4692AD4A8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A7F78-70BA-4435-BAFA-A6641B12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FEED-5244-4F26-AFD5-C7616491AAF8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0F0AE-D35F-4744-A77E-DE6BB324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F05DC-83BD-4FA5-B7A3-F6288825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8A61-B5AD-41CC-BDFC-79E592D3C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E29D7-65F7-4C6B-AD3D-68004FE1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640FE-6AE1-453A-9376-FA8206D56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851EE-7716-4778-9B49-FBCE3E93F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6FEED-5244-4F26-AFD5-C7616491AAF8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2F99D-6FBC-4737-AA55-6822B5B76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D15D5-DB41-4A08-A8A2-74D63197C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98A61-B5AD-41CC-BDFC-79E592D3C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41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yeongseon.park@matfyz.cuni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7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9FF4C98-D63D-4709-A024-FF73658DDF34}"/>
              </a:ext>
            </a:extLst>
          </p:cNvPr>
          <p:cNvGrpSpPr/>
          <p:nvPr/>
        </p:nvGrpSpPr>
        <p:grpSpPr>
          <a:xfrm>
            <a:off x="3742665" y="5403466"/>
            <a:ext cx="4706668" cy="1454534"/>
            <a:chOff x="2773886" y="5282559"/>
            <a:chExt cx="5097906" cy="15754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1143529-0D8D-41F6-86C2-B008B7C3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886" y="5282559"/>
              <a:ext cx="5097906" cy="15754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88F32D-5AF7-4F2B-9E65-6C30BDB52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428" y="5518795"/>
              <a:ext cx="1127615" cy="109539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7F6817-844D-4C8F-8252-52BE1D2F0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327" y="864246"/>
            <a:ext cx="10129345" cy="1582097"/>
          </a:xfrm>
        </p:spPr>
        <p:txBody>
          <a:bodyPr anchor="ctr">
            <a:normAutofit/>
          </a:bodyPr>
          <a:lstStyle/>
          <a:p>
            <a:r>
              <a:rPr lang="en-GB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Ion Length Scales For </a:t>
            </a:r>
            <a:br>
              <a:rPr lang="en-GB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Types Of Interplanetary Shocks</a:t>
            </a:r>
            <a:endParaRPr lang="cs-CZ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0FB41-F2E5-4527-B21B-638442C79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39277"/>
            <a:ext cx="9144000" cy="2800862"/>
          </a:xfrm>
        </p:spPr>
        <p:txBody>
          <a:bodyPr>
            <a:normAutofit/>
          </a:bodyPr>
          <a:lstStyle/>
          <a:p>
            <a:r>
              <a:rPr lang="en-GB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Byeongseon Park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Pitňa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Jana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Šafránková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Zdeněk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Němeček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 University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Faculty of Mathematics and Physics, V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Holešovičk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180 00 Prague 8, Czech Republic</a:t>
            </a:r>
          </a:p>
          <a:p>
            <a:r>
              <a:rPr lang="cs-CZ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byeongseon.park@matfyz.cuni.cz</a:t>
            </a:r>
            <a:endParaRPr lang="en-US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EGU General Assembly 2022, Vienna, Austria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23-27 May 2022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1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31EB9-5076-4E43-B01B-BE35DF4CC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267"/>
            <a:ext cx="10515600" cy="485834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of the study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present, large attention is focused on how turbulence interacts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collisionless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shocks in solar wind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Downstream spectral amplitude is typically increased by a factor of 10 or more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Upstream spectral index (slope) of the inertial range is unchanged for the downstream magnetic variance, kinetic energy and density variance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less attention is directed to different shock types and the kinetic range of plasma turbulence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for the investigation of these topics will be elucidated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4A5D5E-5321-4A10-AD4C-0080CEE1D8A8}"/>
              </a:ext>
            </a:extLst>
          </p:cNvPr>
          <p:cNvGrpSpPr/>
          <p:nvPr/>
        </p:nvGrpSpPr>
        <p:grpSpPr>
          <a:xfrm>
            <a:off x="0" y="0"/>
            <a:ext cx="12192000" cy="1056352"/>
            <a:chOff x="0" y="0"/>
            <a:chExt cx="12192000" cy="10563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B5B21A-57F8-48E3-910E-17F628CBC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18208" cy="105635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109E2F-C4EF-41CC-A213-557175370C71}"/>
                </a:ext>
              </a:extLst>
            </p:cNvPr>
            <p:cNvSpPr/>
            <p:nvPr/>
          </p:nvSpPr>
          <p:spPr>
            <a:xfrm>
              <a:off x="2637239" y="0"/>
              <a:ext cx="9554761" cy="968397"/>
            </a:xfrm>
            <a:prstGeom prst="rect">
              <a:avLst/>
            </a:prstGeom>
            <a:solidFill>
              <a:srgbClr val="EE1C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2AA4F39-D811-4F63-93E5-30CDCA5D1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13" y="0"/>
            <a:ext cx="2228217" cy="9683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336B57-3F1B-4B2D-9F78-670771BAA87C}"/>
              </a:ext>
            </a:extLst>
          </p:cNvPr>
          <p:cNvSpPr txBox="1"/>
          <p:nvPr/>
        </p:nvSpPr>
        <p:spPr>
          <a:xfrm>
            <a:off x="10956897" y="587936"/>
            <a:ext cx="123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 </a:t>
            </a:r>
            <a:r>
              <a:rPr lang="en-GB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0C2AF5B-95F0-440E-9285-3E26C5326DDA}"/>
              </a:ext>
            </a:extLst>
          </p:cNvPr>
          <p:cNvSpPr txBox="1">
            <a:spLocks/>
          </p:cNvSpPr>
          <p:nvPr/>
        </p:nvSpPr>
        <p:spPr>
          <a:xfrm>
            <a:off x="5379876" y="85644"/>
            <a:ext cx="3614993" cy="785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2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753477-BD43-43E7-8CE2-AD3975D57C4F}"/>
              </a:ext>
            </a:extLst>
          </p:cNvPr>
          <p:cNvGrpSpPr/>
          <p:nvPr/>
        </p:nvGrpSpPr>
        <p:grpSpPr>
          <a:xfrm>
            <a:off x="0" y="0"/>
            <a:ext cx="12192000" cy="1056352"/>
            <a:chOff x="0" y="0"/>
            <a:chExt cx="12192000" cy="10563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E436BB-90C3-42CE-B801-6775656C3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18208" cy="105635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041E35-4762-42D5-8700-44F670ECC096}"/>
                </a:ext>
              </a:extLst>
            </p:cNvPr>
            <p:cNvSpPr/>
            <p:nvPr/>
          </p:nvSpPr>
          <p:spPr>
            <a:xfrm>
              <a:off x="2637239" y="0"/>
              <a:ext cx="9554761" cy="968397"/>
            </a:xfrm>
            <a:prstGeom prst="rect">
              <a:avLst/>
            </a:prstGeom>
            <a:solidFill>
              <a:srgbClr val="EE1C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CE8EFB9-CBF5-4074-8192-8FDF9EBD4B92}"/>
              </a:ext>
            </a:extLst>
          </p:cNvPr>
          <p:cNvSpPr txBox="1"/>
          <p:nvPr/>
        </p:nvSpPr>
        <p:spPr>
          <a:xfrm>
            <a:off x="10956897" y="587936"/>
            <a:ext cx="123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 </a:t>
            </a:r>
            <a:r>
              <a:rPr lang="en-GB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5688D1-81F8-43B9-8E45-D3C968360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13" y="0"/>
            <a:ext cx="2228217" cy="968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34A594-54BC-475A-A786-0D84AB1D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877" y="85644"/>
            <a:ext cx="2160090" cy="7854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set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3397FD-EFC6-498D-9948-195F749FCAD0}"/>
              </a:ext>
            </a:extLst>
          </p:cNvPr>
          <p:cNvGrpSpPr/>
          <p:nvPr/>
        </p:nvGrpSpPr>
        <p:grpSpPr>
          <a:xfrm>
            <a:off x="7170420" y="1421406"/>
            <a:ext cx="2279020" cy="360001"/>
            <a:chOff x="6575729" y="1130805"/>
            <a:chExt cx="2353586" cy="3901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B46A3E-9A2D-4AAA-A4EE-E11D7EC7DD28}"/>
                </a:ext>
              </a:extLst>
            </p:cNvPr>
            <p:cNvSpPr/>
            <p:nvPr/>
          </p:nvSpPr>
          <p:spPr>
            <a:xfrm>
              <a:off x="6575729" y="1440236"/>
              <a:ext cx="2353586" cy="80683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1B6658-12F0-4B6D-9E08-98CB25F824CF}"/>
                </a:ext>
              </a:extLst>
            </p:cNvPr>
            <p:cNvSpPr txBox="1"/>
            <p:nvPr/>
          </p:nvSpPr>
          <p:spPr>
            <a:xfrm>
              <a:off x="7343029" y="1130805"/>
              <a:ext cx="8189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hour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B06699-EEC3-4D4C-BA46-34B65C61D9A7}"/>
              </a:ext>
            </a:extLst>
          </p:cNvPr>
          <p:cNvGrpSpPr/>
          <p:nvPr/>
        </p:nvGrpSpPr>
        <p:grpSpPr>
          <a:xfrm>
            <a:off x="9819939" y="1389785"/>
            <a:ext cx="2279020" cy="378052"/>
            <a:chOff x="9326880" y="1130805"/>
            <a:chExt cx="2353586" cy="4096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6D94C4-DAF1-42DC-8486-A8C0931B26D4}"/>
                </a:ext>
              </a:extLst>
            </p:cNvPr>
            <p:cNvSpPr/>
            <p:nvPr/>
          </p:nvSpPr>
          <p:spPr>
            <a:xfrm>
              <a:off x="9326880" y="1459796"/>
              <a:ext cx="2353586" cy="8068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3FC44A-AB24-43E8-8D75-AFBA98016E6A}"/>
                </a:ext>
              </a:extLst>
            </p:cNvPr>
            <p:cNvSpPr txBox="1"/>
            <p:nvPr/>
          </p:nvSpPr>
          <p:spPr>
            <a:xfrm>
              <a:off x="10094180" y="1130805"/>
              <a:ext cx="8189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hour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A3944D-998E-4B45-899D-8DDD8C1551DA}"/>
              </a:ext>
            </a:extLst>
          </p:cNvPr>
          <p:cNvGrpSpPr/>
          <p:nvPr/>
        </p:nvGrpSpPr>
        <p:grpSpPr>
          <a:xfrm>
            <a:off x="6212426" y="1756540"/>
            <a:ext cx="5935196" cy="3098109"/>
            <a:chOff x="5696254" y="1662545"/>
            <a:chExt cx="6431646" cy="335725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E5B09D1-91BB-4CB4-8460-73F05058E8A6}"/>
                </a:ext>
              </a:extLst>
            </p:cNvPr>
            <p:cNvGrpSpPr/>
            <p:nvPr/>
          </p:nvGrpSpPr>
          <p:grpSpPr>
            <a:xfrm>
              <a:off x="6416496" y="1662545"/>
              <a:ext cx="5711404" cy="3156901"/>
              <a:chOff x="834754" y="3146410"/>
              <a:chExt cx="10598667" cy="264859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28A4A16-6EAC-44FA-84D7-3D568D767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754" y="3146410"/>
                <a:ext cx="10522491" cy="56517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B1D0376-5F65-4F16-9AD0-8D5CC58596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999" y="5515586"/>
                <a:ext cx="10122422" cy="27941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4111BCA-7058-4F58-9F33-27EC8AC40EC8}"/>
                    </a:ext>
                  </a:extLst>
                </p:cNvPr>
                <p:cNvSpPr txBox="1"/>
                <p:nvPr/>
              </p:nvSpPr>
              <p:spPr>
                <a:xfrm>
                  <a:off x="5959922" y="1674787"/>
                  <a:ext cx="647223" cy="633689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B [</a:t>
                  </a:r>
                  <a14:m>
                    <m:oMath xmlns:m="http://schemas.openxmlformats.org/officeDocument/2006/math"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𝑛𝑇</m:t>
                      </m:r>
                    </m:oMath>
                  </a14:m>
                  <a:r>
                    <a:rPr lang="en-GB" sz="1600" dirty="0"/>
                    <a:t>]</a:t>
                  </a: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4111BCA-7058-4F58-9F33-27EC8AC40E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922" y="1674787"/>
                  <a:ext cx="647223" cy="633689"/>
                </a:xfrm>
                <a:prstGeom prst="rect">
                  <a:avLst/>
                </a:prstGeom>
                <a:blipFill>
                  <a:blip r:embed="rId6"/>
                  <a:stretch>
                    <a:fillRect t="-2041" r="-1000" b="-112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0A9DBF-B1C4-434F-8A3D-09FA6A1B2B24}"/>
                </a:ext>
              </a:extLst>
            </p:cNvPr>
            <p:cNvSpPr txBox="1"/>
            <p:nvPr/>
          </p:nvSpPr>
          <p:spPr>
            <a:xfrm>
              <a:off x="8734177" y="4652927"/>
              <a:ext cx="1332680" cy="3668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Time (min)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9621D73-CDF7-43E0-A418-DA85D26EBB3B}"/>
                    </a:ext>
                  </a:extLst>
                </p:cNvPr>
                <p:cNvSpPr txBox="1"/>
                <p:nvPr/>
              </p:nvSpPr>
              <p:spPr>
                <a:xfrm>
                  <a:off x="5696254" y="2364292"/>
                  <a:ext cx="910891" cy="654257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en-GB" sz="1600" dirty="0"/>
                    <a:t> [</a:t>
                  </a:r>
                  <a14:m>
                    <m:oMath xmlns:m="http://schemas.openxmlformats.org/officeDocument/2006/math">
                      <m:r>
                        <a:rPr lang="en-GB" sz="1600" i="1" dirty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sz="1600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1600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GB" sz="1600" dirty="0"/>
                    <a:t>]</a:t>
                  </a:r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9621D73-CDF7-43E0-A418-DA85D26EB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254" y="2364292"/>
                  <a:ext cx="910891" cy="654257"/>
                </a:xfrm>
                <a:prstGeom prst="rect">
                  <a:avLst/>
                </a:prstGeom>
                <a:blipFill>
                  <a:blip r:embed="rId7"/>
                  <a:stretch>
                    <a:fillRect b="-108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4120533-4006-452E-AD0A-37A77234FC60}"/>
                    </a:ext>
                  </a:extLst>
                </p:cNvPr>
                <p:cNvSpPr txBox="1"/>
                <p:nvPr/>
              </p:nvSpPr>
              <p:spPr>
                <a:xfrm>
                  <a:off x="5696254" y="3215238"/>
                  <a:ext cx="910891" cy="654257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en-GB" sz="1600" dirty="0"/>
                    <a:t> [</a:t>
                  </a:r>
                  <a14:m>
                    <m:oMath xmlns:m="http://schemas.openxmlformats.org/officeDocument/2006/math">
                      <m:r>
                        <a:rPr lang="en-GB" sz="1600" i="1" dirty="0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sz="160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16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GB" sz="1600" dirty="0"/>
                    <a:t>]</a:t>
                  </a:r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4120533-4006-452E-AD0A-37A77234FC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254" y="3215238"/>
                  <a:ext cx="910891" cy="654257"/>
                </a:xfrm>
                <a:prstGeom prst="rect">
                  <a:avLst/>
                </a:prstGeom>
                <a:blipFill>
                  <a:blip r:embed="rId8"/>
                  <a:stretch>
                    <a:fillRect b="-108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9773C35-28F1-4F14-AF71-4ACF94F787ED}"/>
                    </a:ext>
                  </a:extLst>
                </p:cNvPr>
                <p:cNvSpPr txBox="1"/>
                <p:nvPr/>
              </p:nvSpPr>
              <p:spPr>
                <a:xfrm>
                  <a:off x="5696254" y="3976477"/>
                  <a:ext cx="910891" cy="654257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en-GB" sz="1600" dirty="0"/>
                    <a:t> [</a:t>
                  </a:r>
                  <a14:m>
                    <m:oMath xmlns:m="http://schemas.openxmlformats.org/officeDocument/2006/math"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GB" sz="1600" dirty="0"/>
                    <a:t>]</a:t>
                  </a: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9773C35-28F1-4F14-AF71-4ACF94F787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254" y="3976477"/>
                  <a:ext cx="910891" cy="654257"/>
                </a:xfrm>
                <a:prstGeom prst="rect">
                  <a:avLst/>
                </a:prstGeom>
                <a:blipFill>
                  <a:blip r:embed="rId9"/>
                  <a:stretch>
                    <a:fillRect b="-1188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31EB9-5076-4E43-B01B-BE35DF4CC5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4268"/>
                <a:ext cx="5437017" cy="391022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Interplanetary shocks at 1AU (Wind spacecraft)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from the year of 1995-2015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MFI instrument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SWE instrument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  <m:r>
                      <a:rPr lang="en-GB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Shock list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database is based on an algorithm suggested by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Kruparova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al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(2013)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Analysis of power spectra of magnetic field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Continuous wavelet transform (CWT)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Fitting 2-segment piecewise linear function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31EB9-5076-4E43-B01B-BE35DF4CC5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4268"/>
                <a:ext cx="5437017" cy="3910226"/>
              </a:xfrm>
              <a:blipFill>
                <a:blip r:embed="rId10"/>
                <a:stretch>
                  <a:fillRect l="-1010" t="-779" b="-20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68A83B-E131-41C1-B7E8-46A0CFA48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28505"/>
              </p:ext>
            </p:extLst>
          </p:nvPr>
        </p:nvGraphicFramePr>
        <p:xfrm>
          <a:off x="838199" y="5322410"/>
          <a:ext cx="5254479" cy="126350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21615">
                  <a:extLst>
                    <a:ext uri="{9D8B030D-6E8A-4147-A177-3AD203B41FA5}">
                      <a16:colId xmlns:a16="http://schemas.microsoft.com/office/drawing/2014/main" val="3059762650"/>
                    </a:ext>
                  </a:extLst>
                </a:gridCol>
                <a:gridCol w="1986058">
                  <a:extLst>
                    <a:ext uri="{9D8B030D-6E8A-4147-A177-3AD203B41FA5}">
                      <a16:colId xmlns:a16="http://schemas.microsoft.com/office/drawing/2014/main" val="1301877665"/>
                    </a:ext>
                  </a:extLst>
                </a:gridCol>
                <a:gridCol w="1946806">
                  <a:extLst>
                    <a:ext uri="{9D8B030D-6E8A-4147-A177-3AD203B41FA5}">
                      <a16:colId xmlns:a16="http://schemas.microsoft.com/office/drawing/2014/main" val="3054409078"/>
                    </a:ext>
                  </a:extLst>
                </a:gridCol>
              </a:tblGrid>
              <a:tr h="42116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(unit: number)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084369"/>
                  </a:ext>
                </a:extLst>
              </a:tr>
              <a:tr h="42116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Forward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 (541)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SF (230)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1265091"/>
                  </a:ext>
                </a:extLst>
              </a:tr>
              <a:tr h="42116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 (110)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 (189)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958488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DA0C1053-A726-4131-A559-54938A6A18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07" y="2389485"/>
            <a:ext cx="5045952" cy="5900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AB84338-A21E-4C45-B0DF-86751DD182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92" y="2979562"/>
            <a:ext cx="5033719" cy="13828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FB3C453-EA10-41E3-B8A8-D9FBE06B38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84" y="1389785"/>
            <a:ext cx="6034516" cy="54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Content Placeholder 38">
            <a:extLst>
              <a:ext uri="{FF2B5EF4-FFF2-40B4-BE49-F238E27FC236}">
                <a16:creationId xmlns:a16="http://schemas.microsoft.com/office/drawing/2014/main" id="{54FC1722-52A6-4F29-9E3E-E0ED88F08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375"/>
            <a:ext cx="7045391" cy="5578625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9B276A4-4FDA-4993-842B-C9075BD9849E}"/>
              </a:ext>
            </a:extLst>
          </p:cNvPr>
          <p:cNvGrpSpPr/>
          <p:nvPr/>
        </p:nvGrpSpPr>
        <p:grpSpPr>
          <a:xfrm>
            <a:off x="0" y="0"/>
            <a:ext cx="12192000" cy="1056352"/>
            <a:chOff x="0" y="0"/>
            <a:chExt cx="12192000" cy="105635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32DF93F-16D1-4D46-950F-E2478E14A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18208" cy="105635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D7525D-33BA-4E72-A832-C9A466B57EE9}"/>
                </a:ext>
              </a:extLst>
            </p:cNvPr>
            <p:cNvSpPr/>
            <p:nvPr/>
          </p:nvSpPr>
          <p:spPr>
            <a:xfrm>
              <a:off x="2637239" y="0"/>
              <a:ext cx="9554761" cy="968397"/>
            </a:xfrm>
            <a:prstGeom prst="rect">
              <a:avLst/>
            </a:prstGeom>
            <a:solidFill>
              <a:srgbClr val="EE1C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B234C2A-4545-4C92-BE1A-9C66872B5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13" y="0"/>
            <a:ext cx="2228217" cy="9683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545544-6E2E-43F8-83EA-C860BA21EECA}"/>
              </a:ext>
            </a:extLst>
          </p:cNvPr>
          <p:cNvSpPr txBox="1"/>
          <p:nvPr/>
        </p:nvSpPr>
        <p:spPr>
          <a:xfrm>
            <a:off x="10956897" y="587936"/>
            <a:ext cx="123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 </a:t>
            </a:r>
            <a:r>
              <a:rPr lang="en-GB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279BFE4-6702-45D5-AB43-059DF82BD1CB}"/>
              </a:ext>
            </a:extLst>
          </p:cNvPr>
          <p:cNvSpPr txBox="1">
            <a:spLocks/>
          </p:cNvSpPr>
          <p:nvPr/>
        </p:nvSpPr>
        <p:spPr>
          <a:xfrm>
            <a:off x="5379876" y="85644"/>
            <a:ext cx="4627506" cy="785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4546DF6-0AB3-44F9-BE7B-C4B221159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86" y="1342342"/>
            <a:ext cx="5541314" cy="55156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5D091-EE31-4F37-88F3-BC0D8C99D57D}"/>
              </a:ext>
            </a:extLst>
          </p:cNvPr>
          <p:cNvSpPr txBox="1"/>
          <p:nvPr/>
        </p:nvSpPr>
        <p:spPr>
          <a:xfrm>
            <a:off x="8473155" y="987185"/>
            <a:ext cx="2290655" cy="3668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Fast Forward case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EE7D9F-4A11-41F7-8EC4-71C06B1D1EF2}"/>
              </a:ext>
            </a:extLst>
          </p:cNvPr>
          <p:cNvCxnSpPr>
            <a:cxnSpLocks/>
          </p:cNvCxnSpPr>
          <p:nvPr/>
        </p:nvCxnSpPr>
        <p:spPr>
          <a:xfrm flipV="1">
            <a:off x="5927247" y="2457014"/>
            <a:ext cx="2974743" cy="376747"/>
          </a:xfrm>
          <a:prstGeom prst="straightConnector1">
            <a:avLst/>
          </a:prstGeom>
          <a:ln w="38100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54DFAB9-599B-4CC2-B113-AB075D11B4C5}"/>
              </a:ext>
            </a:extLst>
          </p:cNvPr>
          <p:cNvSpPr txBox="1"/>
          <p:nvPr/>
        </p:nvSpPr>
        <p:spPr>
          <a:xfrm>
            <a:off x="7276350" y="1898403"/>
            <a:ext cx="219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Taylor’s Hypothesis</a:t>
            </a:r>
          </a:p>
        </p:txBody>
      </p:sp>
    </p:spTree>
    <p:extLst>
      <p:ext uri="{BB962C8B-B14F-4D97-AF65-F5344CB8AC3E}">
        <p14:creationId xmlns:p14="http://schemas.microsoft.com/office/powerpoint/2010/main" val="12808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FF189-A2FC-4166-9750-D2E514686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4027"/>
            <a:ext cx="10007383" cy="573397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E3F0F4-0CE1-4403-B4D0-76B52FA18B71}"/>
              </a:ext>
            </a:extLst>
          </p:cNvPr>
          <p:cNvGrpSpPr/>
          <p:nvPr/>
        </p:nvGrpSpPr>
        <p:grpSpPr>
          <a:xfrm>
            <a:off x="0" y="0"/>
            <a:ext cx="12192000" cy="1056352"/>
            <a:chOff x="0" y="0"/>
            <a:chExt cx="12192000" cy="105635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7124E57-7929-45A0-BE16-5BB2E04D2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18208" cy="105635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587CF1-0400-410C-BA1C-919370B4B236}"/>
                </a:ext>
              </a:extLst>
            </p:cNvPr>
            <p:cNvSpPr/>
            <p:nvPr/>
          </p:nvSpPr>
          <p:spPr>
            <a:xfrm>
              <a:off x="2637239" y="0"/>
              <a:ext cx="9554761" cy="968397"/>
            </a:xfrm>
            <a:prstGeom prst="rect">
              <a:avLst/>
            </a:prstGeom>
            <a:solidFill>
              <a:srgbClr val="EE1C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4C0667D-43CB-4B06-A89A-1F759B678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13" y="0"/>
            <a:ext cx="2228217" cy="9683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8879E3-CD4A-4BD4-8859-50BAB1D16D56}"/>
              </a:ext>
            </a:extLst>
          </p:cNvPr>
          <p:cNvSpPr txBox="1"/>
          <p:nvPr/>
        </p:nvSpPr>
        <p:spPr>
          <a:xfrm>
            <a:off x="10956897" y="587936"/>
            <a:ext cx="123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 </a:t>
            </a:r>
            <a:r>
              <a:rPr lang="en-GB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DA89FFA-DD08-4776-9B32-674F26ADDEDA}"/>
              </a:ext>
            </a:extLst>
          </p:cNvPr>
          <p:cNvSpPr txBox="1">
            <a:spLocks/>
          </p:cNvSpPr>
          <p:nvPr/>
        </p:nvSpPr>
        <p:spPr>
          <a:xfrm>
            <a:off x="5379876" y="85644"/>
            <a:ext cx="4627506" cy="785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F062F-6D0C-403E-B021-1B0A4D1CA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124026"/>
            <a:ext cx="10007383" cy="5733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89B6303-41B1-43B9-8434-3F87B3718F8F}"/>
                  </a:ext>
                </a:extLst>
              </p:cNvPr>
              <p:cNvSpPr txBox="1"/>
              <p:nvPr/>
            </p:nvSpPr>
            <p:spPr>
              <a:xfrm>
                <a:off x="9851666" y="2401963"/>
                <a:ext cx="2266122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GB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gyroradius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converges towards the spectral break</a:t>
                </a:r>
              </a:p>
              <a:p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Lower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inertial length does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89B6303-41B1-43B9-8434-3F87B3718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66" y="2401963"/>
                <a:ext cx="2266122" cy="1477328"/>
              </a:xfrm>
              <a:prstGeom prst="rect">
                <a:avLst/>
              </a:prstGeom>
              <a:blipFill>
                <a:blip r:embed="rId6"/>
                <a:stretch>
                  <a:fillRect l="-1872" t="-1639" r="-2674" b="-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ED088B2-BAF5-4E89-9CB4-6515302CEF0E}"/>
              </a:ext>
            </a:extLst>
          </p:cNvPr>
          <p:cNvSpPr txBox="1"/>
          <p:nvPr/>
        </p:nvSpPr>
        <p:spPr>
          <a:xfrm>
            <a:off x="9851666" y="3998005"/>
            <a:ext cx="226612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the result from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(2014)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Šafránková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(2016)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Woodham 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383343-BEC5-40DE-9197-72F85CC17A76}"/>
                  </a:ext>
                </a:extLst>
              </p:cNvPr>
              <p:cNvSpPr txBox="1"/>
              <p:nvPr/>
            </p:nvSpPr>
            <p:spPr>
              <a:xfrm>
                <a:off x="9851667" y="5501714"/>
                <a:ext cx="2266121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Length scale corresponding to cyclotron resonance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GB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383343-BEC5-40DE-9197-72F85CC17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67" y="5501714"/>
                <a:ext cx="2266121" cy="1200329"/>
              </a:xfrm>
              <a:prstGeom prst="rect">
                <a:avLst/>
              </a:prstGeom>
              <a:blipFill>
                <a:blip r:embed="rId7"/>
                <a:stretch>
                  <a:fillRect l="-1872" t="-2525" b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8C2FF-6192-47CD-8F86-B050E3F8DE3E}"/>
                  </a:ext>
                </a:extLst>
              </p:cNvPr>
              <p:cNvSpPr txBox="1"/>
              <p:nvPr/>
            </p:nvSpPr>
            <p:spPr>
              <a:xfrm>
                <a:off x="9851666" y="1335233"/>
                <a:ext cx="2266122" cy="94801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𝒃𝒓𝒆𝒂𝒌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l-GR" b="1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𝒃𝒓𝒆𝒂𝒌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against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shown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8C2FF-6192-47CD-8F86-B050E3F8D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66" y="1335233"/>
                <a:ext cx="2266122" cy="948016"/>
              </a:xfrm>
              <a:prstGeom prst="rect">
                <a:avLst/>
              </a:prstGeom>
              <a:blipFill>
                <a:blip r:embed="rId8"/>
                <a:stretch>
                  <a:fillRect l="-1872" t="-43671" b="-38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14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9B455-A216-4D9E-94AE-3D9A11B95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028"/>
            <a:ext cx="10007382" cy="57339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11DCF92-B67D-4B04-9569-5935F89E201B}"/>
              </a:ext>
            </a:extLst>
          </p:cNvPr>
          <p:cNvGrpSpPr/>
          <p:nvPr/>
        </p:nvGrpSpPr>
        <p:grpSpPr>
          <a:xfrm>
            <a:off x="0" y="0"/>
            <a:ext cx="12192000" cy="1056352"/>
            <a:chOff x="0" y="0"/>
            <a:chExt cx="12192000" cy="105635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EC449F8-F517-4EBD-82A1-03C61ACBA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18208" cy="105635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D0B73D-DA87-4119-85D3-8DB1DAA8614C}"/>
                </a:ext>
              </a:extLst>
            </p:cNvPr>
            <p:cNvSpPr/>
            <p:nvPr/>
          </p:nvSpPr>
          <p:spPr>
            <a:xfrm>
              <a:off x="2637239" y="0"/>
              <a:ext cx="9554761" cy="968397"/>
            </a:xfrm>
            <a:prstGeom prst="rect">
              <a:avLst/>
            </a:prstGeom>
            <a:solidFill>
              <a:srgbClr val="EE1C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98BC2D8-EFFB-49ED-89B0-32A37180A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13" y="0"/>
            <a:ext cx="2228217" cy="9683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FB4EE4-3F0E-4D8C-A087-D909C6B91168}"/>
              </a:ext>
            </a:extLst>
          </p:cNvPr>
          <p:cNvSpPr txBox="1"/>
          <p:nvPr/>
        </p:nvSpPr>
        <p:spPr>
          <a:xfrm>
            <a:off x="10956897" y="587936"/>
            <a:ext cx="123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 </a:t>
            </a:r>
            <a:r>
              <a:rPr lang="en-GB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690FB8-4A8E-45A8-ADF4-52180DE9B0C9}"/>
              </a:ext>
            </a:extLst>
          </p:cNvPr>
          <p:cNvSpPr txBox="1">
            <a:spLocks/>
          </p:cNvSpPr>
          <p:nvPr/>
        </p:nvSpPr>
        <p:spPr>
          <a:xfrm>
            <a:off x="5379876" y="85644"/>
            <a:ext cx="4627506" cy="785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72B33-486D-4EC0-85A9-45236AC7F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026"/>
            <a:ext cx="10007383" cy="57339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D49D83D-69BA-4B83-852B-C432809902ED}"/>
              </a:ext>
            </a:extLst>
          </p:cNvPr>
          <p:cNvSpPr txBox="1"/>
          <p:nvPr/>
        </p:nvSpPr>
        <p:spPr>
          <a:xfrm>
            <a:off x="9851666" y="2078016"/>
            <a:ext cx="226612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trend of length scales’ convergence towards the spectral break can be seen remaining in downstream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2621BA-51B6-4226-B09A-CF5871AFC6AF}"/>
                  </a:ext>
                </a:extLst>
              </p:cNvPr>
              <p:cNvSpPr txBox="1"/>
              <p:nvPr/>
            </p:nvSpPr>
            <p:spPr>
              <a:xfrm>
                <a:off x="9851666" y="3931051"/>
                <a:ext cx="2266122" cy="203132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𝝆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approaches the break </a:t>
                </a:r>
              </a:p>
              <a:p>
                <a:endParaRPr lang="en-GB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moves away from the break </a:t>
                </a:r>
              </a:p>
              <a:p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slow shocks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2621BA-51B6-4226-B09A-CF5871AFC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66" y="3931051"/>
                <a:ext cx="2266122" cy="2031325"/>
              </a:xfrm>
              <a:prstGeom prst="rect">
                <a:avLst/>
              </a:prstGeom>
              <a:blipFill>
                <a:blip r:embed="rId6"/>
                <a:stretch>
                  <a:fillRect l="-1872" t="-1493" b="-3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DF60E3-FDB2-44C7-A53C-2B3D68356056}"/>
                  </a:ext>
                </a:extLst>
              </p:cNvPr>
              <p:cNvSpPr txBox="1"/>
              <p:nvPr/>
            </p:nvSpPr>
            <p:spPr>
              <a:xfrm>
                <a:off x="9851666" y="1332976"/>
                <a:ext cx="2266122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increases across the slow shocks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DF60E3-FDB2-44C7-A53C-2B3D68356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66" y="1332976"/>
                <a:ext cx="2266122" cy="646331"/>
              </a:xfrm>
              <a:prstGeom prst="rect">
                <a:avLst/>
              </a:prstGeom>
              <a:blipFill>
                <a:blip r:embed="rId7"/>
                <a:stretch>
                  <a:fillRect l="-1872" t="-4630" r="-1337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94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31EB9-5076-4E43-B01B-BE35DF4CC5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4266"/>
                <a:ext cx="10515600" cy="5154761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 of characteristic ion length scales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power spectra of upstream and downstream magnetic fields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four different types of IP shocks 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FF, FR, SF and SR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Changes in the spectra for fast shocks were observed 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power enhancement in downstream plasma or slopes in inertial range)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in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slow shock cases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no significant changes from up to downstream plasma were observed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Future study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Modelling transmission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across FF and FR shocks from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Zank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al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(2021) 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Extension of this study over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SF and SR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Analysis of slopes within kinetic range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Dissipation mechanisms in up/downstream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31EB9-5076-4E43-B01B-BE35DF4CC5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4266"/>
                <a:ext cx="10515600" cy="5154761"/>
              </a:xfrm>
              <a:blipFill>
                <a:blip r:embed="rId2"/>
                <a:stretch>
                  <a:fillRect l="-928" t="-10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5AD5256-82CF-472B-89F6-0C6BE422CF3A}"/>
              </a:ext>
            </a:extLst>
          </p:cNvPr>
          <p:cNvGrpSpPr/>
          <p:nvPr/>
        </p:nvGrpSpPr>
        <p:grpSpPr>
          <a:xfrm>
            <a:off x="0" y="0"/>
            <a:ext cx="12192000" cy="1056352"/>
            <a:chOff x="0" y="0"/>
            <a:chExt cx="12192000" cy="10563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B34AB5-4C46-4143-A97E-4A5C05002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18208" cy="105635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826668-7DAA-4E63-A593-2E4E331A36F3}"/>
                </a:ext>
              </a:extLst>
            </p:cNvPr>
            <p:cNvSpPr/>
            <p:nvPr/>
          </p:nvSpPr>
          <p:spPr>
            <a:xfrm>
              <a:off x="2637239" y="0"/>
              <a:ext cx="9554761" cy="968397"/>
            </a:xfrm>
            <a:prstGeom prst="rect">
              <a:avLst/>
            </a:prstGeom>
            <a:solidFill>
              <a:srgbClr val="EE1C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CF42B24-93CA-4828-9C22-682F866C6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13" y="0"/>
            <a:ext cx="2228217" cy="9683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414340-92D7-4450-AD3C-E97295B1FE40}"/>
              </a:ext>
            </a:extLst>
          </p:cNvPr>
          <p:cNvSpPr txBox="1"/>
          <p:nvPr/>
        </p:nvSpPr>
        <p:spPr>
          <a:xfrm>
            <a:off x="10956897" y="587936"/>
            <a:ext cx="123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 </a:t>
            </a:r>
            <a:r>
              <a:rPr lang="en-GB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59EBED5-736E-4F03-9E13-B7B463C836C9}"/>
              </a:ext>
            </a:extLst>
          </p:cNvPr>
          <p:cNvSpPr txBox="1">
            <a:spLocks/>
          </p:cNvSpPr>
          <p:nvPr/>
        </p:nvSpPr>
        <p:spPr>
          <a:xfrm>
            <a:off x="5379876" y="85644"/>
            <a:ext cx="4627506" cy="785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7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527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Office Theme</vt:lpstr>
      <vt:lpstr>Characteristic Ion Length Scales For  Four Types Of Interplanetary Shocks</vt:lpstr>
      <vt:lpstr>PowerPoint Presentation</vt:lpstr>
      <vt:lpstr>Data set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 ion length scales for four types of interplanetary (IP) shocks</dc:title>
  <dc:creator>Byeongseon Park</dc:creator>
  <cp:lastModifiedBy>Byeongseon Park</cp:lastModifiedBy>
  <cp:revision>123</cp:revision>
  <cp:lastPrinted>2022-05-18T07:32:43Z</cp:lastPrinted>
  <dcterms:created xsi:type="dcterms:W3CDTF">2022-05-16T11:28:27Z</dcterms:created>
  <dcterms:modified xsi:type="dcterms:W3CDTF">2022-05-20T14:01:08Z</dcterms:modified>
</cp:coreProperties>
</file>