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2" r:id="rId5"/>
    <p:sldId id="297" r:id="rId6"/>
    <p:sldId id="290" r:id="rId7"/>
    <p:sldId id="294" r:id="rId8"/>
    <p:sldId id="295" r:id="rId9"/>
    <p:sldId id="289" r:id="rId10"/>
    <p:sldId id="293" r:id="rId11"/>
    <p:sldId id="296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C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132" autoAdjust="0"/>
  </p:normalViewPr>
  <p:slideViewPr>
    <p:cSldViewPr snapToGrid="0">
      <p:cViewPr varScale="1">
        <p:scale>
          <a:sx n="123" d="100"/>
          <a:sy n="123" d="100"/>
        </p:scale>
        <p:origin x="-11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B0193-1261-0914-5609-02349147B6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Interannual variability in Monsoon LOW Level Jet and Indian Summer Monsoon Rainfall (ISMR)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A525C4E-2751-CD47-9939-023F89230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567937"/>
            <a:ext cx="10993546" cy="511241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Smrati Purwar, Rakesh V, GN Mohapatra</a:t>
            </a:r>
            <a:endParaRPr lang="en-IN" sz="20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ACF248-C7F8-DD73-72CF-7AFD8C9A4544}"/>
              </a:ext>
            </a:extLst>
          </p:cNvPr>
          <p:cNvSpPr txBox="1"/>
          <p:nvPr/>
        </p:nvSpPr>
        <p:spPr>
          <a:xfrm>
            <a:off x="1074199" y="3009530"/>
            <a:ext cx="959676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CSIR Fourth Paradigm Institute, Bangalore, Karnataka, India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Academy of Scientific and Innovation Research (</a:t>
            </a:r>
            <a:r>
              <a:rPr lang="en-US" sz="2000" dirty="0" err="1">
                <a:solidFill>
                  <a:schemeClr val="bg1"/>
                </a:solidFill>
              </a:rPr>
              <a:t>AcSIR</a:t>
            </a:r>
            <a:r>
              <a:rPr lang="en-US" sz="2000" dirty="0">
                <a:solidFill>
                  <a:schemeClr val="bg1"/>
                </a:solidFill>
              </a:rPr>
              <a:t>), Ghaziabad, India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EGU- General Assembly-2022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23-27 May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D6E8B0-4FBB-EF7B-0C0B-28D6659EC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25" t="13199" r="28672" b="15017"/>
          <a:stretch/>
        </p:blipFill>
        <p:spPr>
          <a:xfrm>
            <a:off x="360446" y="229851"/>
            <a:ext cx="1015592" cy="11395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D56555-10ED-B270-51B2-5344AC37C1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9" t="21280" r="4345" b="18739"/>
          <a:stretch/>
        </p:blipFill>
        <p:spPr>
          <a:xfrm>
            <a:off x="9934660" y="403400"/>
            <a:ext cx="1860825" cy="896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1BF61D-80B9-EA87-E938-E84EBC54D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777" y="4202701"/>
            <a:ext cx="1668032" cy="197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43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7C8E5D-1A30-2566-C84A-EA53C93B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744905"/>
          </a:xfrm>
        </p:spPr>
        <p:txBody>
          <a:bodyPr>
            <a:normAutofit/>
          </a:bodyPr>
          <a:lstStyle/>
          <a:p>
            <a:r>
              <a:rPr lang="en-IN" sz="4000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55CD68-3C9C-A9C8-5F45-5D93FBA2C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77880"/>
            <a:ext cx="11029615" cy="4297470"/>
          </a:xfrm>
        </p:spPr>
        <p:txBody>
          <a:bodyPr>
            <a:normAutofit/>
          </a:bodyPr>
          <a:lstStyle/>
          <a:p>
            <a:r>
              <a:rPr lang="en-IN" sz="2400" dirty="0"/>
              <a:t>Introduction</a:t>
            </a:r>
          </a:p>
          <a:p>
            <a:r>
              <a:rPr lang="en-IN" sz="2400" dirty="0"/>
              <a:t>Objectives</a:t>
            </a:r>
          </a:p>
          <a:p>
            <a:r>
              <a:rPr lang="en-IN" sz="2400" dirty="0"/>
              <a:t>Methodology</a:t>
            </a:r>
          </a:p>
          <a:p>
            <a:r>
              <a:rPr lang="en-IN" sz="2400" dirty="0"/>
              <a:t>Result </a:t>
            </a:r>
          </a:p>
          <a:p>
            <a:r>
              <a:rPr lang="en-IN" sz="2400" dirty="0"/>
              <a:t>Conclusion</a:t>
            </a:r>
          </a:p>
          <a:p>
            <a:endParaRPr lang="en-IN" sz="2400" dirty="0"/>
          </a:p>
          <a:p>
            <a:endParaRPr lang="en-IN" sz="24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232664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AEE577-4C79-81B5-C800-A00505AC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9293"/>
          </a:xfrm>
        </p:spPr>
        <p:txBody>
          <a:bodyPr>
            <a:normAutofit/>
          </a:bodyPr>
          <a:lstStyle/>
          <a:p>
            <a:r>
              <a:rPr lang="en-IN" sz="40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10C6FD-24AD-B34E-268B-BEA1B431D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808204"/>
            <a:ext cx="11029615" cy="4752394"/>
          </a:xfrm>
        </p:spPr>
        <p:txBody>
          <a:bodyPr>
            <a:normAutofit/>
          </a:bodyPr>
          <a:lstStyle/>
          <a:p>
            <a:r>
              <a:rPr lang="en-US" sz="2400" dirty="0"/>
              <a:t>ISM brings about 80% of annual precipitation over Indian subcontinent during June-September</a:t>
            </a:r>
            <a:endParaRPr lang="en-IN" sz="2400" dirty="0"/>
          </a:p>
          <a:p>
            <a:r>
              <a:rPr lang="en-US" sz="2400" dirty="0"/>
              <a:t>ISM circulation is maintained by the land-atmosphere-ocean interaction </a:t>
            </a:r>
          </a:p>
          <a:p>
            <a:r>
              <a:rPr lang="en-US" sz="2400" dirty="0"/>
              <a:t>The main conduit for transfer of moisture from the ocean to the land mass is Monsoon Low Level Jet (MLLJ)</a:t>
            </a:r>
            <a:endParaRPr lang="en-IN" sz="2400" dirty="0"/>
          </a:p>
          <a:p>
            <a:r>
              <a:rPr lang="en-US" sz="2400" dirty="0"/>
              <a:t>Any changes in the characteristics of LLJ can substantially affect the monsoon water cycle.</a:t>
            </a:r>
            <a:endParaRPr lang="en-IN" sz="2400" dirty="0"/>
          </a:p>
          <a:p>
            <a:r>
              <a:rPr lang="en-US" sz="2400" dirty="0"/>
              <a:t>Many studies show the intensification of monsoon rainfall and increase in heavy to very heavy rainfall.</a:t>
            </a:r>
            <a:endParaRPr lang="en-IN" sz="24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421410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BD83BA-D37B-CD00-D23F-9170DA5F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7"/>
            <a:ext cx="11029616" cy="807048"/>
          </a:xfrm>
        </p:spPr>
        <p:txBody>
          <a:bodyPr>
            <a:normAutofit/>
          </a:bodyPr>
          <a:lstStyle/>
          <a:p>
            <a:r>
              <a:rPr lang="en-IN" sz="4000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A10E33-1BBF-0AB4-F312-0BF801EA7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82066"/>
            <a:ext cx="11029615" cy="4093284"/>
          </a:xfrm>
        </p:spPr>
        <p:txBody>
          <a:bodyPr/>
          <a:lstStyle/>
          <a:p>
            <a:r>
              <a:rPr lang="en-US" sz="2400" dirty="0">
                <a:effectLst/>
                <a:latin typeface="Franklin Gothic Book (Body)"/>
                <a:ea typeface="Calibri" panose="020F0502020204030204" pitchFamily="34" charset="0"/>
                <a:cs typeface="Times New Roman" panose="02020603050405020304" pitchFamily="18" charset="0"/>
              </a:rPr>
              <a:t>The temporal changes in MLLJ strength and Level (Height) during recent decades</a:t>
            </a:r>
            <a:endParaRPr lang="en-IN" sz="2400" dirty="0">
              <a:effectLst/>
              <a:latin typeface="Franklin Gothic Book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Franklin Gothic Book (Body)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en-US" sz="2400" dirty="0" smtClean="0">
                <a:effectLst/>
                <a:latin typeface="Franklin Gothic Book (Body)"/>
                <a:ea typeface="Calibri" panose="020F0502020204030204" pitchFamily="34" charset="0"/>
                <a:cs typeface="Times New Roman" panose="02020603050405020304" pitchFamily="18" charset="0"/>
              </a:rPr>
              <a:t>the variations in MLLJ strength and height </a:t>
            </a:r>
            <a:r>
              <a:rPr lang="en-US" sz="2400" dirty="0">
                <a:effectLst/>
                <a:latin typeface="Franklin Gothic Book (Body)"/>
                <a:ea typeface="Calibri" panose="020F0502020204030204" pitchFamily="34" charset="0"/>
                <a:cs typeface="Times New Roman" panose="02020603050405020304" pitchFamily="18" charset="0"/>
              </a:rPr>
              <a:t>affect the intra-seasonal precipitation characteristics of Indian subcontinent</a:t>
            </a:r>
          </a:p>
          <a:p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2400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4991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008E8-D616-D76D-8AE1-799C62803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36027"/>
          </a:xfrm>
        </p:spPr>
        <p:txBody>
          <a:bodyPr>
            <a:normAutofit/>
          </a:bodyPr>
          <a:lstStyle/>
          <a:p>
            <a:r>
              <a:rPr lang="en-IN" sz="4000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3B93E9-E499-550D-217E-CB5AA32EF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40023"/>
            <a:ext cx="11029615" cy="4235327"/>
          </a:xfrm>
        </p:spPr>
        <p:txBody>
          <a:bodyPr/>
          <a:lstStyle/>
          <a:p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monthly mean wind profile during 1979-2018 (40 years) from ERA-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Intrim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IMDAA, and MERRA.</a:t>
            </a:r>
          </a:p>
          <a:p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MLLJ strength is calculated by taking average of wind speed and then maximum over vertical pressure level.</a:t>
            </a:r>
            <a:endParaRPr lang="en-IN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MLLJ level is the pressure level in which the wind speed is maximum. </a:t>
            </a:r>
          </a:p>
          <a:p>
            <a:pPr marL="0" indent="0">
              <a:buNone/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45F95E1-4355-8D35-4A40-CB95EC362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6078238"/>
              </p:ext>
            </p:extLst>
          </p:nvPr>
        </p:nvGraphicFramePr>
        <p:xfrm>
          <a:off x="1091953" y="4385831"/>
          <a:ext cx="9605639" cy="1871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896">
                  <a:extLst>
                    <a:ext uri="{9D8B030D-6E8A-4147-A177-3AD203B41FA5}">
                      <a16:colId xmlns:a16="http://schemas.microsoft.com/office/drawing/2014/main" xmlns="" val="674466076"/>
                    </a:ext>
                  </a:extLst>
                </a:gridCol>
                <a:gridCol w="1384771">
                  <a:extLst>
                    <a:ext uri="{9D8B030D-6E8A-4147-A177-3AD203B41FA5}">
                      <a16:colId xmlns:a16="http://schemas.microsoft.com/office/drawing/2014/main" xmlns="" val="896837382"/>
                    </a:ext>
                  </a:extLst>
                </a:gridCol>
                <a:gridCol w="4740675">
                  <a:extLst>
                    <a:ext uri="{9D8B030D-6E8A-4147-A177-3AD203B41FA5}">
                      <a16:colId xmlns:a16="http://schemas.microsoft.com/office/drawing/2014/main" xmlns="" val="525485828"/>
                    </a:ext>
                  </a:extLst>
                </a:gridCol>
                <a:gridCol w="2286297">
                  <a:extLst>
                    <a:ext uri="{9D8B030D-6E8A-4147-A177-3AD203B41FA5}">
                      <a16:colId xmlns:a16="http://schemas.microsoft.com/office/drawing/2014/main" xmlns="" val="1920408377"/>
                    </a:ext>
                  </a:extLst>
                </a:gridCol>
              </a:tblGrid>
              <a:tr h="552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Datasets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Horizontal resolution 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Vertical resolution 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References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54168070"/>
                  </a:ext>
                </a:extLst>
              </a:tr>
              <a:tr h="364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ERA-Intrim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0.75˚×0.75˚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60 vertical pressure levels from surface to 0.1hpa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Dee et al.2011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16967543"/>
                  </a:ext>
                </a:extLst>
              </a:tr>
              <a:tr h="552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IMDAA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0.12˚×0.12˚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63 vertical pressure levels from surface to 40km above sea level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Rani et al. 2021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75115471"/>
                  </a:ext>
                </a:extLst>
              </a:tr>
              <a:tr h="385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MERRA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0.5˚×0.625˚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72 vertical pressure levels from surface to 0.01hpa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</a:rPr>
                        <a:t>Rienecker</a:t>
                      </a:r>
                      <a:r>
                        <a:rPr lang="en-US" sz="1600" dirty="0">
                          <a:effectLst/>
                        </a:rPr>
                        <a:t> et al. 2011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21097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238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7AC8E-67C9-B96F-48FB-42E8AB05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43" y="702156"/>
            <a:ext cx="11029616" cy="602861"/>
          </a:xfrm>
        </p:spPr>
        <p:txBody>
          <a:bodyPr>
            <a:noAutofit/>
          </a:bodyPr>
          <a:lstStyle/>
          <a:p>
            <a:r>
              <a:rPr lang="en-IN" sz="4000" dirty="0"/>
              <a:t>Result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B6AB0D2-B770-3BA3-A0A5-7E57220E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62" t="4816" r="12179" b="3931"/>
          <a:stretch/>
        </p:blipFill>
        <p:spPr>
          <a:xfrm>
            <a:off x="275208" y="1525218"/>
            <a:ext cx="5202313" cy="518185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CF0BB43-E793-4B7C-1280-108C4B818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4011"/>
          <a:stretch/>
        </p:blipFill>
        <p:spPr>
          <a:xfrm>
            <a:off x="5605952" y="1455939"/>
            <a:ext cx="5109396" cy="5113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F244DE-38FB-A52F-7032-E8BB690431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79" t="85007" r="10560" b="5823"/>
          <a:stretch/>
        </p:blipFill>
        <p:spPr>
          <a:xfrm rot="16200000">
            <a:off x="9033889" y="3674874"/>
            <a:ext cx="4385569" cy="576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2173F1-C7FB-9813-88C6-4D08EF90D903}"/>
              </a:ext>
            </a:extLst>
          </p:cNvPr>
          <p:cNvSpPr txBox="1"/>
          <p:nvPr/>
        </p:nvSpPr>
        <p:spPr>
          <a:xfrm>
            <a:off x="5840313" y="1217441"/>
            <a:ext cx="4875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Anomalies Correlation between MLLJ strength and ISMR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6082BC-62FA-DED4-CC50-379617943819}"/>
              </a:ext>
            </a:extLst>
          </p:cNvPr>
          <p:cNvSpPr txBox="1"/>
          <p:nvPr/>
        </p:nvSpPr>
        <p:spPr>
          <a:xfrm>
            <a:off x="666701" y="1217440"/>
            <a:ext cx="4875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1400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he temporal variation in MLLJ strength</a:t>
            </a:r>
          </a:p>
        </p:txBody>
      </p:sp>
    </p:spTree>
    <p:extLst>
      <p:ext uri="{BB962C8B-B14F-4D97-AF65-F5344CB8AC3E}">
        <p14:creationId xmlns:p14="http://schemas.microsoft.com/office/powerpoint/2010/main" xmlns="" val="307451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06493E-593E-8897-A2CD-9663A3552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51"/>
          <a:stretch/>
        </p:blipFill>
        <p:spPr>
          <a:xfrm>
            <a:off x="5450890" y="1553592"/>
            <a:ext cx="5095782" cy="4967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56E527-98EB-D860-240A-0391BF1D50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79" t="85007" r="10560" b="5823"/>
          <a:stretch/>
        </p:blipFill>
        <p:spPr>
          <a:xfrm rot="16200000">
            <a:off x="8758223" y="3735616"/>
            <a:ext cx="4385569" cy="5763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C0FB1C1F-D36C-7CDF-7A1D-648503F1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43" y="702156"/>
            <a:ext cx="11029616" cy="602861"/>
          </a:xfrm>
        </p:spPr>
        <p:txBody>
          <a:bodyPr>
            <a:noAutofit/>
          </a:bodyPr>
          <a:lstStyle/>
          <a:p>
            <a:r>
              <a:rPr lang="en-US" sz="3600" dirty="0"/>
              <a:t>C</a:t>
            </a:r>
            <a:r>
              <a:rPr lang="en-IN" sz="3600" dirty="0" err="1"/>
              <a:t>ont</a:t>
            </a:r>
            <a:r>
              <a:rPr lang="en-IN" sz="3600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D7A828-E560-8901-A82A-17B6C701A69B}"/>
              </a:ext>
            </a:extLst>
          </p:cNvPr>
          <p:cNvSpPr txBox="1"/>
          <p:nvPr/>
        </p:nvSpPr>
        <p:spPr>
          <a:xfrm>
            <a:off x="5903651" y="1224518"/>
            <a:ext cx="4875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Anomalies Correlation between MLLJ height and ISMR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0B0A15-BA35-1394-56DA-8F76808139A4}"/>
              </a:ext>
            </a:extLst>
          </p:cNvPr>
          <p:cNvSpPr txBox="1"/>
          <p:nvPr/>
        </p:nvSpPr>
        <p:spPr>
          <a:xfrm>
            <a:off x="718126" y="1220376"/>
            <a:ext cx="4875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1400" dirty="0">
                <a:ln w="31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he temporal variation in MLLJ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BFE5CA-50EA-C47D-DE9F-E46859096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1" y="1528153"/>
            <a:ext cx="5354719" cy="521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285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3C4EBB-F1C1-5459-782D-BE801BBF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27149"/>
          </a:xfrm>
        </p:spPr>
        <p:txBody>
          <a:bodyPr>
            <a:normAutofit/>
          </a:bodyPr>
          <a:lstStyle/>
          <a:p>
            <a:r>
              <a:rPr lang="en-IN" sz="40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C9EEB1-2869-E9AD-6E96-E05B003B4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98" y="1700526"/>
            <a:ext cx="11029615" cy="4948248"/>
          </a:xfrm>
        </p:spPr>
        <p:txBody>
          <a:bodyPr>
            <a:noAutofit/>
          </a:bodyPr>
          <a:lstStyle/>
          <a:p>
            <a:r>
              <a:rPr lang="en-US" sz="2200" b="1" dirty="0"/>
              <a:t>The MLLJ strength is showing positive trend in every summer months (JJAS).</a:t>
            </a:r>
          </a:p>
          <a:p>
            <a:r>
              <a:rPr lang="en-US" sz="2200" b="1" dirty="0"/>
              <a:t>The variation in MLLJ strength is positively correlated to the mostly regions of India except the south and north-east India</a:t>
            </a:r>
          </a:p>
          <a:p>
            <a:r>
              <a:rPr lang="en-US" sz="2200" b="1" dirty="0"/>
              <a:t>The MLLJ strength impacts upper portion of India, which may be caused of northward propagation of MLLJ.</a:t>
            </a:r>
          </a:p>
          <a:p>
            <a:r>
              <a:rPr lang="en-US" sz="2200" b="1" dirty="0"/>
              <a:t>The MLLJ strength affects the Indian Summer monsoon rainfall more in the onset and withdrawal month, compared to other months.</a:t>
            </a:r>
          </a:p>
          <a:p>
            <a:r>
              <a:rPr lang="en-US" sz="2200" b="1" dirty="0"/>
              <a:t> The variation in MLLJ level is showing negative trend from ERA-</a:t>
            </a:r>
            <a:r>
              <a:rPr lang="en-US" sz="2200" b="1" dirty="0" err="1"/>
              <a:t>Intrim</a:t>
            </a:r>
            <a:r>
              <a:rPr lang="en-US" sz="2200" b="1" dirty="0"/>
              <a:t> dataset (95% significant)</a:t>
            </a:r>
          </a:p>
          <a:p>
            <a:r>
              <a:rPr lang="en-US" sz="2200" b="1" dirty="0"/>
              <a:t>The correlation between MLLJ level and ISMR is </a:t>
            </a:r>
            <a:r>
              <a:rPr lang="en-US" sz="2200" b="1" dirty="0" smtClean="0"/>
              <a:t>negative, but the spatial anomalies correlation is not consistent from these reanalysis datasets.</a:t>
            </a:r>
            <a:endParaRPr lang="en-US" sz="2200" b="1" dirty="0"/>
          </a:p>
          <a:p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xmlns="" val="232795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34B9FD-160A-73BA-52BD-32F19835F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26959"/>
            <a:ext cx="11029615" cy="4110361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11600" b="1" dirty="0">
                <a:ln>
                  <a:solidFill>
                    <a:srgbClr val="E9ECD7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THANK YOU</a:t>
            </a:r>
            <a:endParaRPr lang="en-IN" sz="11600" b="1" dirty="0">
              <a:ln>
                <a:solidFill>
                  <a:srgbClr val="E9ECD7"/>
                </a:solidFill>
              </a:ln>
              <a:solidFill>
                <a:srgbClr val="0070C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75581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{1347925F-EC06-4410-85EB-DD6B79F2A4F5}tf67061901_win32</Template>
  <TotalTime>297</TotalTime>
  <Words>431</Words>
  <Application>Microsoft Office PowerPoint</Application>
  <PresentationFormat>Custom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DividendVTI</vt:lpstr>
      <vt:lpstr>Interannual variability in Monsoon LOW Level Jet and Indian Summer Monsoon Rainfall (ISMR)</vt:lpstr>
      <vt:lpstr>Content</vt:lpstr>
      <vt:lpstr>Introduction</vt:lpstr>
      <vt:lpstr>Objectives</vt:lpstr>
      <vt:lpstr>Methodology</vt:lpstr>
      <vt:lpstr>Result</vt:lpstr>
      <vt:lpstr>Cont…</vt:lpstr>
      <vt:lpstr>Conclusion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Smrati Purwar</dc:creator>
  <cp:lastModifiedBy>cmmacs</cp:lastModifiedBy>
  <cp:revision>6</cp:revision>
  <dcterms:created xsi:type="dcterms:W3CDTF">2022-05-21T17:28:52Z</dcterms:created>
  <dcterms:modified xsi:type="dcterms:W3CDTF">2022-05-24T07:39:38Z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