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372" r:id="rId3"/>
    <p:sldId id="383" r:id="rId4"/>
    <p:sldId id="386" r:id="rId5"/>
    <p:sldId id="274" r:id="rId6"/>
    <p:sldId id="375" r:id="rId7"/>
    <p:sldId id="369" r:id="rId8"/>
    <p:sldId id="380" r:id="rId9"/>
    <p:sldId id="381" r:id="rId10"/>
    <p:sldId id="382" r:id="rId11"/>
    <p:sldId id="385" r:id="rId12"/>
    <p:sldId id="280" r:id="rId13"/>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BFF"/>
    <a:srgbClr val="AD2A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306" y="53"/>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B35876C-3220-444D-884B-266FEEC786BB}" type="datetimeFigureOut">
              <a:rPr lang="ru-RU" smtClean="0"/>
              <a:pPr/>
              <a:t>24.05.2022</a:t>
            </a:fld>
            <a:endParaRPr lang="ru-RU"/>
          </a:p>
        </p:txBody>
      </p:sp>
      <p:sp>
        <p:nvSpPr>
          <p:cNvPr id="4" name="Образ слайда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28CB933-DD95-4757-A1FE-D98D8FA5B50E}" type="slidenum">
              <a:rPr lang="ru-RU" smtClean="0"/>
              <a:pPr/>
              <a:t>‹#›</a:t>
            </a:fld>
            <a:endParaRPr lang="ru-RU"/>
          </a:p>
        </p:txBody>
      </p:sp>
    </p:spTree>
    <p:extLst>
      <p:ext uri="{BB962C8B-B14F-4D97-AF65-F5344CB8AC3E}">
        <p14:creationId xmlns:p14="http://schemas.microsoft.com/office/powerpoint/2010/main" val="2820675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28CB933-DD95-4757-A1FE-D98D8FA5B50E}" type="slidenum">
              <a:rPr lang="ru-RU" smtClean="0"/>
              <a:pPr/>
              <a:t>5</a:t>
            </a:fld>
            <a:endParaRPr lang="ru-RU"/>
          </a:p>
        </p:txBody>
      </p:sp>
    </p:spTree>
    <p:extLst>
      <p:ext uri="{BB962C8B-B14F-4D97-AF65-F5344CB8AC3E}">
        <p14:creationId xmlns:p14="http://schemas.microsoft.com/office/powerpoint/2010/main" val="32029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C163407-B589-4B2A-A13E-803C6AA477CA}" type="datetime1">
              <a:rPr lang="ru-RU" smtClean="0"/>
              <a:pPr/>
              <a:t>24.05.2022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8622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6EC695F-1A95-4A20-A80F-BD71F32D978A}" type="datetime1">
              <a:rPr lang="ru-RU" smtClean="0"/>
              <a:pPr/>
              <a:t>24.05.2022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24628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393825-F476-46E5-8FF9-062F0E214D46}" type="datetime1">
              <a:rPr lang="ru-RU" smtClean="0"/>
              <a:pPr/>
              <a:t>24.05.2022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15261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0AD6880-BDA9-47C3-8664-19B2696E0B04}" type="datetime1">
              <a:rPr lang="ru-RU" smtClean="0"/>
              <a:pPr/>
              <a:t>24.05.2022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44133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504E3A0-A8B3-40FC-8E33-CB18445702EB}" type="datetime1">
              <a:rPr lang="ru-RU" smtClean="0"/>
              <a:pPr/>
              <a:t>24.05.2022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127597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69EE140-148B-48F2-9ABF-F8D8BBCEAD24}" type="datetime1">
              <a:rPr lang="ru-RU" smtClean="0"/>
              <a:pPr/>
              <a:t>24.05.2022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122343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1E50859-125A-45D5-889A-B96A71E4A505}" type="datetime1">
              <a:rPr lang="ru-RU" smtClean="0"/>
              <a:pPr/>
              <a:t>24.05.2022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272881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E77163E-96D5-4F6B-835F-FCB72E7DA412}" type="datetime1">
              <a:rPr lang="ru-RU" smtClean="0"/>
              <a:pPr/>
              <a:t>24.05.2022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188476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7E9D6-F14A-4918-A274-EFE3CAC8E3D3}" type="datetime1">
              <a:rPr lang="ru-RU" smtClean="0"/>
              <a:pPr/>
              <a:t>24.05.2022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6875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CFC3A7C-3320-4776-ABE4-4F0B59601D50}" type="datetime1">
              <a:rPr lang="ru-RU" smtClean="0"/>
              <a:pPr/>
              <a:t>24.05.2022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375799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7D44250-B2CD-4F76-A4F2-C56CC247395C}" type="datetime1">
              <a:rPr lang="ru-RU" smtClean="0"/>
              <a:pPr/>
              <a:t>24.05.2022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ED23A1B-C24D-4E15-B81D-0798515D85C9}" type="slidenum">
              <a:rPr lang="ru-RU" smtClean="0"/>
              <a:pPr/>
              <a:t>‹#›</a:t>
            </a:fld>
            <a:endParaRPr lang="ru-RU"/>
          </a:p>
        </p:txBody>
      </p:sp>
    </p:spTree>
    <p:extLst>
      <p:ext uri="{BB962C8B-B14F-4D97-AF65-F5344CB8AC3E}">
        <p14:creationId xmlns:p14="http://schemas.microsoft.com/office/powerpoint/2010/main" val="283383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6C767-2DAA-46C3-9B82-E422BB4DA564}" type="datetime1">
              <a:rPr lang="ru-RU" smtClean="0"/>
              <a:pPr/>
              <a:t>24.05.2022</a:t>
            </a:fld>
            <a:endParaRPr lang="ru-R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23A1B-C24D-4E15-B81D-0798515D85C9}" type="slidenum">
              <a:rPr lang="ru-RU" smtClean="0"/>
              <a:pPr/>
              <a:t>‹#›</a:t>
            </a:fld>
            <a:endParaRPr lang="ru-RU"/>
          </a:p>
        </p:txBody>
      </p:sp>
    </p:spTree>
    <p:extLst>
      <p:ext uri="{BB962C8B-B14F-4D97-AF65-F5344CB8AC3E}">
        <p14:creationId xmlns:p14="http://schemas.microsoft.com/office/powerpoint/2010/main" val="4579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k.com/away.php?to=https://www.youtube.com/watch?v=mehBEb2JFcA&amp;t=2s&amp;cc_key=" TargetMode="External"/><Relationship Id="rId5" Type="http://schemas.openxmlformats.org/officeDocument/2006/relationships/hyperlink" Target="https://www.youtube.com/watch?v=MAUa6aKRxyQ"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6" name="Picture 8" descr="https://sun9-16.userapi.com/impg/nKm3gipdhIRFrRFrE8nwYtqqjDAHASodOvdEDg/4__OtkqtwQ4.jpg?size=1920x717&amp;quality=96&amp;sign=c321fa41c9b08608e93f564b4fd0c38d&amp;type=album"/>
          <p:cNvPicPr>
            <a:picLocks noChangeAspect="1" noChangeArrowheads="1"/>
          </p:cNvPicPr>
          <p:nvPr/>
        </p:nvPicPr>
        <p:blipFill>
          <a:blip r:embed="rId2" cstate="print"/>
          <a:srcRect/>
          <a:stretch>
            <a:fillRect/>
          </a:stretch>
        </p:blipFill>
        <p:spPr bwMode="auto">
          <a:xfrm>
            <a:off x="0" y="0"/>
            <a:ext cx="9916840" cy="3703320"/>
          </a:xfrm>
          <a:prstGeom prst="rect">
            <a:avLst/>
          </a:prstGeom>
          <a:noFill/>
        </p:spPr>
      </p:pic>
      <p:sp>
        <p:nvSpPr>
          <p:cNvPr id="2" name="Заголовок 1">
            <a:extLst>
              <a:ext uri="{FF2B5EF4-FFF2-40B4-BE49-F238E27FC236}">
                <a16:creationId xmlns:a16="http://schemas.microsoft.com/office/drawing/2014/main" id="{63B593C6-3736-4881-95FD-2E03EDD4FF0D}"/>
              </a:ext>
            </a:extLst>
          </p:cNvPr>
          <p:cNvSpPr>
            <a:spLocks noGrp="1"/>
          </p:cNvSpPr>
          <p:nvPr>
            <p:ph type="ctrTitle"/>
          </p:nvPr>
        </p:nvSpPr>
        <p:spPr>
          <a:xfrm>
            <a:off x="10840" y="-154521"/>
            <a:ext cx="9906000" cy="1524000"/>
          </a:xfrm>
          <a:solidFill>
            <a:schemeClr val="bg1">
              <a:alpha val="43000"/>
            </a:schemeClr>
          </a:solidFill>
        </p:spPr>
        <p:txBody>
          <a:bodyPr>
            <a:noAutofit/>
          </a:bodyPr>
          <a:lstStyle/>
          <a:p>
            <a:r>
              <a:rPr lang="en-US" sz="3600" b="1" dirty="0">
                <a:latin typeface="+mn-lt"/>
              </a:rPr>
              <a:t>Aufeis impact on hydrological cycle in the North-Eastern Russia</a:t>
            </a:r>
            <a:endParaRPr lang="ru-RU" sz="3600" b="1" dirty="0">
              <a:latin typeface="+mn-lt"/>
            </a:endParaRPr>
          </a:p>
        </p:txBody>
      </p:sp>
      <p:sp>
        <p:nvSpPr>
          <p:cNvPr id="5" name="Прямоугольник 4">
            <a:extLst>
              <a:ext uri="{FF2B5EF4-FFF2-40B4-BE49-F238E27FC236}">
                <a16:creationId xmlns:a16="http://schemas.microsoft.com/office/drawing/2014/main" id="{FEBD7FD9-DA4C-43DD-A848-B6220DDBAC71}"/>
              </a:ext>
            </a:extLst>
          </p:cNvPr>
          <p:cNvSpPr/>
          <p:nvPr/>
        </p:nvSpPr>
        <p:spPr>
          <a:xfrm>
            <a:off x="3722598" y="3802432"/>
            <a:ext cx="5983550" cy="2246769"/>
          </a:xfrm>
          <a:prstGeom prst="rect">
            <a:avLst/>
          </a:prstGeom>
        </p:spPr>
        <p:txBody>
          <a:bodyPr wrap="square">
            <a:spAutoFit/>
          </a:bodyPr>
          <a:lstStyle/>
          <a:p>
            <a:pPr algn="ctr">
              <a:spcBef>
                <a:spcPts val="0"/>
              </a:spcBef>
              <a:defRPr/>
            </a:pPr>
            <a:r>
              <a:rPr lang="en-US" sz="2000" dirty="0"/>
              <a:t>Anastasiya ZEMLYANSKOVA</a:t>
            </a:r>
            <a:r>
              <a:rPr lang="en-US" sz="2000" baseline="30000" dirty="0"/>
              <a:t>1,2</a:t>
            </a:r>
            <a:r>
              <a:rPr lang="en-US" sz="2000" dirty="0"/>
              <a:t>,</a:t>
            </a:r>
            <a:r>
              <a:rPr lang="en-US" sz="2000" baseline="30000" dirty="0"/>
              <a:t> </a:t>
            </a:r>
            <a:r>
              <a:rPr lang="en-US" sz="2000" dirty="0" err="1"/>
              <a:t>Nataliia</a:t>
            </a:r>
            <a:r>
              <a:rPr lang="en-US" sz="2000" dirty="0"/>
              <a:t> NESTEROVA</a:t>
            </a:r>
            <a:r>
              <a:rPr lang="en-US" sz="2000" baseline="30000" dirty="0"/>
              <a:t>1</a:t>
            </a:r>
            <a:r>
              <a:rPr lang="ru-RU" sz="2000" baseline="30000" dirty="0"/>
              <a:t>,2</a:t>
            </a:r>
            <a:r>
              <a:rPr lang="en-US" sz="2000" dirty="0"/>
              <a:t>, Olga MAKARIEVA</a:t>
            </a:r>
            <a:r>
              <a:rPr lang="ru-RU" sz="2000" baseline="30000" dirty="0"/>
              <a:t>1,2</a:t>
            </a:r>
            <a:r>
              <a:rPr lang="en-US" sz="2000" dirty="0"/>
              <a:t>, Andrey SHIKHOV</a:t>
            </a:r>
            <a:r>
              <a:rPr lang="en-US" sz="2000" baseline="30000" dirty="0"/>
              <a:t>3</a:t>
            </a:r>
            <a:r>
              <a:rPr lang="en-US" sz="2000" dirty="0"/>
              <a:t>, Andrey OSTASHOV</a:t>
            </a:r>
            <a:r>
              <a:rPr lang="en-US" sz="2000" baseline="30000" dirty="0"/>
              <a:t>1,2</a:t>
            </a:r>
            <a:r>
              <a:rPr lang="en-US" sz="2000" dirty="0"/>
              <a:t>, Vladimir ALEXEEV</a:t>
            </a:r>
            <a:r>
              <a:rPr lang="ru-RU" sz="2000" baseline="30000" dirty="0"/>
              <a:t>2</a:t>
            </a:r>
          </a:p>
          <a:p>
            <a:pPr algn="ctr">
              <a:spcBef>
                <a:spcPts val="0"/>
              </a:spcBef>
              <a:defRPr/>
            </a:pPr>
            <a:br>
              <a:rPr lang="en-US" sz="2000" dirty="0"/>
            </a:br>
            <a:r>
              <a:rPr lang="en-US" sz="2000" i="1" baseline="30000" dirty="0"/>
              <a:t>1</a:t>
            </a:r>
            <a:r>
              <a:rPr lang="en-US" sz="2000" i="1" dirty="0"/>
              <a:t>St.</a:t>
            </a:r>
            <a:r>
              <a:rPr lang="ru-RU" sz="2000" i="1" dirty="0"/>
              <a:t> </a:t>
            </a:r>
            <a:r>
              <a:rPr lang="en-US" sz="2000" i="1" dirty="0"/>
              <a:t>Petersburg State University, Russian Federation</a:t>
            </a:r>
            <a:r>
              <a:rPr lang="en-US" sz="2000" dirty="0"/>
              <a:t>, </a:t>
            </a:r>
            <a:endParaRPr lang="ru-RU" sz="2000" dirty="0"/>
          </a:p>
          <a:p>
            <a:pPr algn="ctr">
              <a:spcBef>
                <a:spcPts val="0"/>
              </a:spcBef>
              <a:defRPr/>
            </a:pPr>
            <a:r>
              <a:rPr lang="en-US" sz="2000" i="1" baseline="30000" dirty="0"/>
              <a:t>2</a:t>
            </a:r>
            <a:r>
              <a:rPr lang="en-US" sz="2000" i="1" dirty="0"/>
              <a:t>Melnikov Permafrost Institute, Russian Federation</a:t>
            </a:r>
            <a:r>
              <a:rPr lang="en-US" sz="2000" dirty="0"/>
              <a:t>, </a:t>
            </a:r>
            <a:endParaRPr lang="ru-RU" sz="2000" dirty="0"/>
          </a:p>
          <a:p>
            <a:pPr algn="ctr">
              <a:spcBef>
                <a:spcPts val="0"/>
              </a:spcBef>
              <a:defRPr/>
            </a:pPr>
            <a:r>
              <a:rPr lang="en-US" sz="2000" i="1" baseline="30000" dirty="0"/>
              <a:t>3</a:t>
            </a:r>
            <a:r>
              <a:rPr lang="en-US" sz="2000" i="1" dirty="0"/>
              <a:t>Perm State University, Russian Federation</a:t>
            </a:r>
            <a:endParaRPr lang="ru-RU" sz="2000" dirty="0"/>
          </a:p>
        </p:txBody>
      </p:sp>
      <p:pic>
        <p:nvPicPr>
          <p:cNvPr id="12290" name="Picture 2" descr="The reports for the Russian Geographical Society on Behance"/>
          <p:cNvPicPr>
            <a:picLocks noChangeAspect="1" noChangeArrowheads="1"/>
          </p:cNvPicPr>
          <p:nvPr/>
        </p:nvPicPr>
        <p:blipFill>
          <a:blip r:embed="rId3" cstate="print"/>
          <a:srcRect/>
          <a:stretch>
            <a:fillRect/>
          </a:stretch>
        </p:blipFill>
        <p:spPr bwMode="auto">
          <a:xfrm>
            <a:off x="-1036320" y="3230880"/>
            <a:ext cx="3942522" cy="2438400"/>
          </a:xfrm>
          <a:prstGeom prst="rect">
            <a:avLst/>
          </a:prstGeom>
          <a:noFill/>
        </p:spPr>
      </p:pic>
      <p:pic>
        <p:nvPicPr>
          <p:cNvPr id="12292" name="Picture 4" descr="Home"/>
          <p:cNvPicPr>
            <a:picLocks noChangeAspect="1" noChangeArrowheads="1"/>
          </p:cNvPicPr>
          <p:nvPr/>
        </p:nvPicPr>
        <p:blipFill>
          <a:blip r:embed="rId4" cstate="print"/>
          <a:srcRect/>
          <a:stretch>
            <a:fillRect/>
          </a:stretch>
        </p:blipFill>
        <p:spPr bwMode="auto">
          <a:xfrm>
            <a:off x="491537" y="5275161"/>
            <a:ext cx="2708477" cy="1354239"/>
          </a:xfrm>
          <a:prstGeom prst="rect">
            <a:avLst/>
          </a:prstGeom>
          <a:noFill/>
        </p:spPr>
      </p:pic>
      <p:pic>
        <p:nvPicPr>
          <p:cNvPr id="12294" name="Picture 6" descr="Символика - Фирменный стиль СПбГУ"/>
          <p:cNvPicPr>
            <a:picLocks noChangeAspect="1" noChangeArrowheads="1"/>
          </p:cNvPicPr>
          <p:nvPr/>
        </p:nvPicPr>
        <p:blipFill>
          <a:blip r:embed="rId5" cstate="print"/>
          <a:srcRect/>
          <a:stretch>
            <a:fillRect/>
          </a:stretch>
        </p:blipFill>
        <p:spPr bwMode="auto">
          <a:xfrm>
            <a:off x="2106295" y="3855719"/>
            <a:ext cx="1264921" cy="1264921"/>
          </a:xfrm>
          <a:prstGeom prst="rect">
            <a:avLst/>
          </a:prstGeom>
          <a:noFill/>
        </p:spPr>
      </p:pic>
      <p:pic>
        <p:nvPicPr>
          <p:cNvPr id="12298" name="Picture 10" descr="Институт мерзлотоведения имени П. И. Мельникова СО РАН — Википедия"/>
          <p:cNvPicPr>
            <a:picLocks noChangeAspect="1" noChangeArrowheads="1"/>
          </p:cNvPicPr>
          <p:nvPr/>
        </p:nvPicPr>
        <p:blipFill>
          <a:blip r:embed="rId6" cstate="print"/>
          <a:srcRect/>
          <a:stretch>
            <a:fillRect/>
          </a:stretch>
        </p:blipFill>
        <p:spPr bwMode="auto">
          <a:xfrm>
            <a:off x="8107680" y="1958340"/>
            <a:ext cx="1539240" cy="1539240"/>
          </a:xfrm>
          <a:prstGeom prst="rect">
            <a:avLst/>
          </a:prstGeom>
          <a:noFill/>
        </p:spPr>
      </p:pic>
      <p:pic>
        <p:nvPicPr>
          <p:cNvPr id="1026" name="Picture 2" descr="EGU 2022 SC - IOI LAC TC Brazil">
            <a:extLst>
              <a:ext uri="{FF2B5EF4-FFF2-40B4-BE49-F238E27FC236}">
                <a16:creationId xmlns:a16="http://schemas.microsoft.com/office/drawing/2014/main" id="{E804C3BC-DAE5-BE75-3FAC-7140E858F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49083"/>
            <a:ext cx="2069666" cy="1354238"/>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B1B542DE-B3DC-060E-60AD-2B732FF35C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8841" y="-1"/>
            <a:ext cx="698839" cy="244507"/>
          </a:xfrm>
          <a:prstGeom prst="rect">
            <a:avLst/>
          </a:prstGeom>
        </p:spPr>
      </p:pic>
    </p:spTree>
    <p:extLst>
      <p:ext uri="{BB962C8B-B14F-4D97-AF65-F5344CB8AC3E}">
        <p14:creationId xmlns:p14="http://schemas.microsoft.com/office/powerpoint/2010/main" val="2959860949"/>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работа_2016-17\наледи_статья_англ\water balance\HESS\HESS_figures\fig_7.tif"/>
          <p:cNvPicPr>
            <a:picLocks noChangeAspect="1" noChangeArrowheads="1"/>
          </p:cNvPicPr>
          <p:nvPr/>
        </p:nvPicPr>
        <p:blipFill>
          <a:blip r:embed="rId2" cstate="print"/>
          <a:srcRect/>
          <a:stretch>
            <a:fillRect/>
          </a:stretch>
        </p:blipFill>
        <p:spPr bwMode="auto">
          <a:xfrm>
            <a:off x="0" y="0"/>
            <a:ext cx="9825527" cy="6448425"/>
          </a:xfrm>
          <a:prstGeom prst="rect">
            <a:avLst/>
          </a:prstGeom>
          <a:noFill/>
        </p:spPr>
      </p:pic>
      <p:sp>
        <p:nvSpPr>
          <p:cNvPr id="3" name="Прямоугольник 2"/>
          <p:cNvSpPr/>
          <p:nvPr/>
        </p:nvSpPr>
        <p:spPr>
          <a:xfrm>
            <a:off x="5704681" y="4262461"/>
            <a:ext cx="2146227" cy="1323439"/>
          </a:xfrm>
          <a:prstGeom prst="rect">
            <a:avLst/>
          </a:prstGeom>
          <a:solidFill>
            <a:schemeClr val="bg1"/>
          </a:solidFill>
        </p:spPr>
        <p:txBody>
          <a:bodyPr wrap="square">
            <a:spAutoFit/>
          </a:bodyPr>
          <a:lstStyle/>
          <a:p>
            <a:pPr algn="just"/>
            <a:r>
              <a:rPr lang="en-US" sz="1600" b="1" dirty="0"/>
              <a:t>The largest aufeis contribution to the spring freshet runoff at the </a:t>
            </a:r>
            <a:r>
              <a:rPr lang="en-US" sz="1600" b="1" dirty="0" err="1"/>
              <a:t>Agayakan</a:t>
            </a:r>
            <a:r>
              <a:rPr lang="en-US" sz="1600" b="1" dirty="0"/>
              <a:t> River (43%)</a:t>
            </a:r>
          </a:p>
        </p:txBody>
      </p:sp>
      <p:sp>
        <p:nvSpPr>
          <p:cNvPr id="4" name="Прямоугольник 3">
            <a:extLst>
              <a:ext uri="{FF2B5EF4-FFF2-40B4-BE49-F238E27FC236}">
                <a16:creationId xmlns:a16="http://schemas.microsoft.com/office/drawing/2014/main" id="{38C5767D-A846-45C4-B212-11A436C06F3B}"/>
              </a:ext>
            </a:extLst>
          </p:cNvPr>
          <p:cNvSpPr/>
          <p:nvPr/>
        </p:nvSpPr>
        <p:spPr>
          <a:xfrm>
            <a:off x="2076353" y="270225"/>
            <a:ext cx="3979936" cy="523220"/>
          </a:xfrm>
          <a:prstGeom prst="rect">
            <a:avLst/>
          </a:prstGeom>
          <a:solidFill>
            <a:schemeClr val="bg1"/>
          </a:solidFill>
        </p:spPr>
        <p:txBody>
          <a:bodyPr wrap="none">
            <a:spAutoFit/>
          </a:bodyPr>
          <a:lstStyle/>
          <a:p>
            <a:pPr algn="ctr"/>
            <a:r>
              <a:rPr lang="en-US" sz="2800" b="1" dirty="0"/>
              <a:t>Spring freshet aufeis flow</a:t>
            </a:r>
            <a:endParaRPr lang="ru-RU" sz="2800" b="1" dirty="0">
              <a:solidFill>
                <a:srgbClr val="FF0000"/>
              </a:solidFill>
              <a:latin typeface="Sitka Banner" panose="02000505000000020004" pitchFamily="2" charset="0"/>
            </a:endParaRPr>
          </a:p>
        </p:txBody>
      </p:sp>
      <p:sp>
        <p:nvSpPr>
          <p:cNvPr id="5" name="Прямоугольник 4">
            <a:extLst>
              <a:ext uri="{FF2B5EF4-FFF2-40B4-BE49-F238E27FC236}">
                <a16:creationId xmlns:a16="http://schemas.microsoft.com/office/drawing/2014/main" id="{8D53D2A3-CC88-4A21-B164-2975520871C6}"/>
              </a:ext>
            </a:extLst>
          </p:cNvPr>
          <p:cNvSpPr/>
          <p:nvPr/>
        </p:nvSpPr>
        <p:spPr>
          <a:xfrm>
            <a:off x="6070085" y="315192"/>
            <a:ext cx="3766128" cy="400110"/>
          </a:xfrm>
          <a:prstGeom prst="rect">
            <a:avLst/>
          </a:prstGeom>
          <a:solidFill>
            <a:schemeClr val="bg1"/>
          </a:solidFill>
        </p:spPr>
        <p:txBody>
          <a:bodyPr wrap="square">
            <a:spAutoFit/>
          </a:bodyPr>
          <a:lstStyle/>
          <a:p>
            <a:pPr algn="just"/>
            <a:r>
              <a:rPr lang="en-US" sz="2000" b="1" dirty="0">
                <a:solidFill>
                  <a:srgbClr val="FF0000"/>
                </a:solidFill>
              </a:rPr>
              <a:t>0.2 to 43 % </a:t>
            </a:r>
            <a:r>
              <a:rPr lang="en-US" sz="2000" dirty="0"/>
              <a:t>(average value 7.1%) </a:t>
            </a:r>
          </a:p>
        </p:txBody>
      </p:sp>
      <p:pic>
        <p:nvPicPr>
          <p:cNvPr id="6" name="Рисунок 5">
            <a:extLst>
              <a:ext uri="{FF2B5EF4-FFF2-40B4-BE49-F238E27FC236}">
                <a16:creationId xmlns:a16="http://schemas.microsoft.com/office/drawing/2014/main" id="{F651B307-D2A2-A01F-5B80-38132F1D0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161" y="6613493"/>
            <a:ext cx="698839" cy="244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10"/>
    </mc:Choice>
    <mc:Fallback xmlns="">
      <p:transition spd="slow" advTm="251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027362" y="91131"/>
            <a:ext cx="1806906" cy="523220"/>
          </a:xfrm>
          <a:prstGeom prst="rect">
            <a:avLst/>
          </a:prstGeom>
        </p:spPr>
        <p:txBody>
          <a:bodyPr wrap="none">
            <a:spAutoFit/>
          </a:bodyPr>
          <a:lstStyle/>
          <a:p>
            <a:pPr indent="-228600" algn="ctr"/>
            <a:r>
              <a:rPr lang="en-US" sz="2800" b="1" dirty="0"/>
              <a:t>Conclusion</a:t>
            </a:r>
          </a:p>
        </p:txBody>
      </p:sp>
      <p:sp>
        <p:nvSpPr>
          <p:cNvPr id="6" name="Прямоугольник 5"/>
          <p:cNvSpPr/>
          <p:nvPr/>
        </p:nvSpPr>
        <p:spPr>
          <a:xfrm>
            <a:off x="0" y="536342"/>
            <a:ext cx="9906000" cy="3708708"/>
          </a:xfrm>
          <a:prstGeom prst="rect">
            <a:avLst/>
          </a:prstGeom>
        </p:spPr>
        <p:txBody>
          <a:bodyPr wrap="square">
            <a:spAutoFit/>
          </a:bodyPr>
          <a:lstStyle/>
          <a:p>
            <a:pPr marL="228600" marR="0" lvl="0" indent="-228600" algn="just" fontAlgn="base">
              <a:lnSpc>
                <a:spcPct val="100000"/>
              </a:lnSpc>
              <a:spcBef>
                <a:spcPts val="600"/>
              </a:spcBef>
              <a:spcAft>
                <a:spcPct val="0"/>
              </a:spcAft>
              <a:buClrTx/>
              <a:buSzTx/>
              <a:buFontTx/>
              <a:buAutoNum type="arabicPeriod"/>
              <a:tabLst/>
            </a:pPr>
            <a:r>
              <a:rPr lang="en-US" sz="2000" dirty="0"/>
              <a:t>Aufeis are important water resources that </a:t>
            </a:r>
            <a:r>
              <a:rPr lang="en-US" sz="2000" b="1" dirty="0"/>
              <a:t>strongly impact </a:t>
            </a:r>
            <a:r>
              <a:rPr lang="en-US" sz="2000" dirty="0"/>
              <a:t>the runoff formation in mountainous permafrost zone. </a:t>
            </a:r>
          </a:p>
          <a:p>
            <a:pPr marL="228600" marR="0" lvl="0" indent="-228600" algn="just" fontAlgn="base">
              <a:lnSpc>
                <a:spcPct val="100000"/>
              </a:lnSpc>
              <a:spcBef>
                <a:spcPts val="600"/>
              </a:spcBef>
              <a:spcAft>
                <a:spcPct val="0"/>
              </a:spcAft>
              <a:buClrTx/>
              <a:buSzTx/>
              <a:buFontTx/>
              <a:buAutoNum type="arabicPeriod"/>
              <a:tabLst/>
            </a:pPr>
            <a:r>
              <a:rPr lang="en-US" sz="2000" dirty="0"/>
              <a:t>The dynamics of </a:t>
            </a:r>
            <a:r>
              <a:rPr lang="en-US" sz="2000" b="1" dirty="0"/>
              <a:t>aufeis formation is directly related to the winter runoff</a:t>
            </a:r>
            <a:r>
              <a:rPr lang="en-US" sz="2000" dirty="0"/>
              <a:t>, which changes are observed in different permafrost environment. </a:t>
            </a:r>
          </a:p>
          <a:p>
            <a:pPr marL="228600" marR="0" lvl="0" indent="-228600" algn="just" fontAlgn="base">
              <a:lnSpc>
                <a:spcPct val="100000"/>
              </a:lnSpc>
              <a:spcBef>
                <a:spcPts val="600"/>
              </a:spcBef>
              <a:spcAft>
                <a:spcPct val="0"/>
              </a:spcAft>
              <a:buClrTx/>
              <a:buSzTx/>
              <a:buFontTx/>
              <a:buAutoNum type="arabicPeriod"/>
              <a:tabLst/>
            </a:pPr>
            <a:r>
              <a:rPr lang="en-US" sz="2000" b="1" dirty="0"/>
              <a:t>In the North-East the aufeis runoff exceeds the glacial runoff and aufeis water resources exceed the same of glaciers</a:t>
            </a:r>
            <a:r>
              <a:rPr lang="en-US" sz="2000" dirty="0"/>
              <a:t>. </a:t>
            </a:r>
            <a:r>
              <a:rPr lang="en-US" sz="2000" b="1" dirty="0">
                <a:solidFill>
                  <a:srgbClr val="FF0000"/>
                </a:solidFill>
              </a:rPr>
              <a:t>The role of aufeis is largely underestimated in the studies and modelling results. </a:t>
            </a:r>
          </a:p>
          <a:p>
            <a:pPr marL="228600" marR="0" lvl="0" indent="-228600" algn="just" fontAlgn="base">
              <a:lnSpc>
                <a:spcPct val="100000"/>
              </a:lnSpc>
              <a:spcBef>
                <a:spcPts val="600"/>
              </a:spcBef>
              <a:spcAft>
                <a:spcPct val="0"/>
              </a:spcAft>
              <a:buClrTx/>
              <a:buSzTx/>
              <a:buFontTx/>
              <a:buAutoNum type="arabicPeriod"/>
              <a:tabLst/>
            </a:pPr>
            <a:r>
              <a:rPr lang="en-US" sz="2000" dirty="0"/>
              <a:t>Under the warming climate conditions, </a:t>
            </a:r>
            <a:r>
              <a:rPr lang="en-US" sz="2000" b="1" dirty="0"/>
              <a:t>the changes in the aufeis processes will play a significant role</a:t>
            </a:r>
            <a:r>
              <a:rPr lang="en-US" sz="2000" dirty="0"/>
              <a:t> in the amount of river flow discharging to the Arctic Ocean. This will eventually lead to changes in the natural the ocean–climate system and its various components.</a:t>
            </a:r>
            <a:r>
              <a:rPr lang="ru-RU" sz="2000" dirty="0"/>
              <a:t> </a:t>
            </a:r>
          </a:p>
        </p:txBody>
      </p:sp>
      <p:pic>
        <p:nvPicPr>
          <p:cNvPr id="2052" name="Picture 4" descr="https://sun9-15.userapi.com/impg/YEyh5Ierse_P9nAmtD1oILCV5_JKOE27HJdBYQ/y44ozx6Ut54.jpg?size=2560x1440&amp;quality=96&amp;sign=c8a7244c1de897b8eee89ad5e057dfa6&amp;type=album"/>
          <p:cNvPicPr>
            <a:picLocks noChangeAspect="1" noChangeArrowheads="1"/>
          </p:cNvPicPr>
          <p:nvPr/>
        </p:nvPicPr>
        <p:blipFill>
          <a:blip r:embed="rId2" cstate="print"/>
          <a:srcRect t="19710" b="37499"/>
          <a:stretch>
            <a:fillRect/>
          </a:stretch>
        </p:blipFill>
        <p:spPr bwMode="auto">
          <a:xfrm>
            <a:off x="22185" y="4404207"/>
            <a:ext cx="9906000" cy="2384385"/>
          </a:xfrm>
          <a:prstGeom prst="rect">
            <a:avLst/>
          </a:prstGeom>
          <a:noFill/>
        </p:spPr>
      </p:pic>
      <p:sp>
        <p:nvSpPr>
          <p:cNvPr id="8" name="TextBox 7">
            <a:extLst>
              <a:ext uri="{FF2B5EF4-FFF2-40B4-BE49-F238E27FC236}">
                <a16:creationId xmlns:a16="http://schemas.microsoft.com/office/drawing/2014/main" id="{51ECB790-22FF-43D8-85E8-FCB6AB6B19D7}"/>
              </a:ext>
            </a:extLst>
          </p:cNvPr>
          <p:cNvSpPr txBox="1"/>
          <p:nvPr/>
        </p:nvSpPr>
        <p:spPr>
          <a:xfrm>
            <a:off x="5523" y="6151282"/>
            <a:ext cx="9906000" cy="523220"/>
          </a:xfrm>
          <a:prstGeom prst="rect">
            <a:avLst/>
          </a:prstGeom>
          <a:noFill/>
        </p:spPr>
        <p:txBody>
          <a:bodyPr wrap="square">
            <a:spAutoFit/>
          </a:bodyPr>
          <a:lstStyle/>
          <a:p>
            <a:pPr algn="ctr"/>
            <a:r>
              <a:rPr lang="en-US" sz="1400" dirty="0"/>
              <a:t>The study was carried out with the support of Russian Foundation for Basic Research (19-55-80028, 20-05-00666) </a:t>
            </a:r>
          </a:p>
          <a:p>
            <a:pPr algn="ctr"/>
            <a:r>
              <a:rPr lang="en-US" sz="1400" dirty="0"/>
              <a:t>and St. Petersburg State University (project 75295776)</a:t>
            </a:r>
            <a:endParaRPr lang="ru-RU" sz="1400" dirty="0"/>
          </a:p>
        </p:txBody>
      </p:sp>
      <p:pic>
        <p:nvPicPr>
          <p:cNvPr id="7" name="Рисунок 6">
            <a:extLst>
              <a:ext uri="{FF2B5EF4-FFF2-40B4-BE49-F238E27FC236}">
                <a16:creationId xmlns:a16="http://schemas.microsoft.com/office/drawing/2014/main" id="{D37DA540-6ABB-162E-67BF-1511EEEBB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161" y="0"/>
            <a:ext cx="698839" cy="244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214"/>
    </mc:Choice>
    <mc:Fallback xmlns="">
      <p:transition spd="slow" advTm="6621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24.userapi.com/impg/c857036/v857036718/181a48/DRBlK4hILLQ.jpg?size=2560x1709&amp;quality=96&amp;sign=51145f06dcbe2190abfb4c096771d1cd&amp;type=album"/>
          <p:cNvPicPr>
            <a:picLocks noChangeAspect="1" noChangeArrowheads="1"/>
          </p:cNvPicPr>
          <p:nvPr/>
        </p:nvPicPr>
        <p:blipFill>
          <a:blip r:embed="rId4" cstate="print"/>
          <a:srcRect/>
          <a:stretch>
            <a:fillRect/>
          </a:stretch>
        </p:blipFill>
        <p:spPr bwMode="auto">
          <a:xfrm>
            <a:off x="0" y="0"/>
            <a:ext cx="10272954" cy="6858000"/>
          </a:xfrm>
          <a:prstGeom prst="rect">
            <a:avLst/>
          </a:prstGeom>
          <a:noFill/>
        </p:spPr>
      </p:pic>
      <p:sp>
        <p:nvSpPr>
          <p:cNvPr id="4" name="TextBox 3"/>
          <p:cNvSpPr txBox="1"/>
          <p:nvPr/>
        </p:nvSpPr>
        <p:spPr>
          <a:xfrm>
            <a:off x="0" y="0"/>
            <a:ext cx="10267950" cy="830997"/>
          </a:xfrm>
          <a:prstGeom prst="rect">
            <a:avLst/>
          </a:prstGeom>
          <a:solidFill>
            <a:schemeClr val="bg1">
              <a:alpha val="58000"/>
            </a:schemeClr>
          </a:solidFill>
        </p:spPr>
        <p:txBody>
          <a:bodyPr wrap="square" rtlCol="0">
            <a:spAutoFit/>
          </a:bodyPr>
          <a:lstStyle/>
          <a:p>
            <a:r>
              <a:rPr lang="en-US" sz="2400" dirty="0">
                <a:hlinkClick r:id="rId5"/>
              </a:rPr>
              <a:t>https://www.youtube.com/watch?v=MAUa6aKRxyQ</a:t>
            </a:r>
            <a:br>
              <a:rPr lang="en-US" sz="2400" dirty="0"/>
            </a:br>
            <a:r>
              <a:rPr lang="en-US" sz="2400" dirty="0">
                <a:hlinkClick r:id="rId6"/>
              </a:rPr>
              <a:t>https://www.youtube.com/watch?v=mehBEb2JFcA&amp;t=2s</a:t>
            </a:r>
            <a:endParaRPr lang="ru-RU" sz="2400" dirty="0"/>
          </a:p>
        </p:txBody>
      </p:sp>
      <p:sp>
        <p:nvSpPr>
          <p:cNvPr id="6" name="TextBox 5">
            <a:extLst>
              <a:ext uri="{FF2B5EF4-FFF2-40B4-BE49-F238E27FC236}">
                <a16:creationId xmlns:a16="http://schemas.microsoft.com/office/drawing/2014/main" id="{59CE5200-FB61-4268-8EA3-53A40C7D0DAB}"/>
              </a:ext>
            </a:extLst>
          </p:cNvPr>
          <p:cNvSpPr txBox="1"/>
          <p:nvPr/>
        </p:nvSpPr>
        <p:spPr>
          <a:xfrm>
            <a:off x="4365366" y="5484661"/>
            <a:ext cx="4864345" cy="1200329"/>
          </a:xfrm>
          <a:prstGeom prst="rect">
            <a:avLst/>
          </a:prstGeom>
          <a:noFill/>
        </p:spPr>
        <p:txBody>
          <a:bodyPr wrap="none" rtlCol="0">
            <a:spAutoFit/>
          </a:bodyPr>
          <a:lstStyle/>
          <a:p>
            <a:r>
              <a:rPr lang="en-US" sz="3600" b="1" dirty="0">
                <a:solidFill>
                  <a:schemeClr val="bg1"/>
                </a:solidFill>
              </a:rPr>
              <a:t>Thank you for attention!</a:t>
            </a:r>
            <a:endParaRPr lang="ru-RU" sz="3600" b="1" dirty="0">
              <a:solidFill>
                <a:schemeClr val="bg1"/>
              </a:solidFill>
            </a:endParaRPr>
          </a:p>
          <a:p>
            <a:r>
              <a:rPr lang="en-US" sz="3600" b="1" dirty="0">
                <a:solidFill>
                  <a:schemeClr val="bg1"/>
                </a:solidFill>
              </a:rPr>
              <a:t>Visit us in the Kolyma!</a:t>
            </a:r>
            <a:endParaRPr lang="ru-RU" sz="3600" b="1" dirty="0">
              <a:solidFill>
                <a:schemeClr val="bg1"/>
              </a:solidFill>
            </a:endParaRPr>
          </a:p>
        </p:txBody>
      </p:sp>
      <p:pic>
        <p:nvPicPr>
          <p:cNvPr id="5" name="Рисунок 4">
            <a:extLst>
              <a:ext uri="{FF2B5EF4-FFF2-40B4-BE49-F238E27FC236}">
                <a16:creationId xmlns:a16="http://schemas.microsoft.com/office/drawing/2014/main" id="{BA61A9BA-F0F7-7C51-D6B6-BF30AA0BD2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1613" y="0"/>
            <a:ext cx="698839" cy="244507"/>
          </a:xfrm>
          <a:prstGeom prst="rect">
            <a:avLst/>
          </a:prstGeom>
        </p:spPr>
      </p:pic>
      <p:pic>
        <p:nvPicPr>
          <p:cNvPr id="3" name="Видео 2">
            <a:hlinkClick r:id="" action="ppaction://media"/>
            <a:extLst>
              <a:ext uri="{FF2B5EF4-FFF2-40B4-BE49-F238E27FC236}">
                <a16:creationId xmlns:a16="http://schemas.microsoft.com/office/drawing/2014/main" id="{FDD470E5-4197-672E-7D11-C0C4986F90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1" y="5486398"/>
            <a:ext cx="1828800" cy="1371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4"/>
    </mc:Choice>
    <mc:Fallback xmlns="">
      <p:transition spd="slow" advTm="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77DF519-F6EA-47C7-AE3A-ED8FC9AEB454}"/>
              </a:ext>
            </a:extLst>
          </p:cNvPr>
          <p:cNvSpPr/>
          <p:nvPr/>
        </p:nvSpPr>
        <p:spPr>
          <a:xfrm>
            <a:off x="158866" y="644378"/>
            <a:ext cx="9326880" cy="2308324"/>
          </a:xfrm>
          <a:prstGeom prst="rect">
            <a:avLst/>
          </a:prstGeom>
        </p:spPr>
        <p:txBody>
          <a:bodyPr wrap="square">
            <a:spAutoFit/>
          </a:bodyPr>
          <a:lstStyle/>
          <a:p>
            <a:pPr algn="just"/>
            <a:r>
              <a:rPr lang="en-US" sz="2400" dirty="0"/>
              <a:t>- </a:t>
            </a:r>
            <a:r>
              <a:rPr lang="en-US" sz="2400" dirty="0" err="1"/>
              <a:t>A</a:t>
            </a:r>
            <a:r>
              <a:rPr lang="en-US" sz="2400" i="1" dirty="0" err="1"/>
              <a:t>ufeis</a:t>
            </a:r>
            <a:r>
              <a:rPr lang="en-US" sz="2400" i="1" dirty="0"/>
              <a:t> (or icings, or </a:t>
            </a:r>
            <a:r>
              <a:rPr lang="en-US" sz="2400" i="1" dirty="0" err="1"/>
              <a:t>naled</a:t>
            </a:r>
            <a:r>
              <a:rPr lang="en-US" sz="2400" i="1" dirty="0"/>
              <a:t>) </a:t>
            </a:r>
            <a:r>
              <a:rPr lang="en-US" sz="2400" dirty="0"/>
              <a:t>are the ice fields produced annually due to layer-by-layer freezing of ground water on the surface. </a:t>
            </a:r>
          </a:p>
          <a:p>
            <a:pPr algn="just">
              <a:buFontTx/>
              <a:buChar char="-"/>
            </a:pPr>
            <a:r>
              <a:rPr lang="en-US" sz="2400" dirty="0"/>
              <a:t> The indicator of the complex relationship between permafrost, river streamflow and groundwater.</a:t>
            </a:r>
          </a:p>
          <a:p>
            <a:pPr algn="just">
              <a:buFontTx/>
              <a:buChar char="-"/>
            </a:pPr>
            <a:r>
              <a:rPr lang="en-US" sz="2400" dirty="0"/>
              <a:t> Play a significant role in hydrological cycle.</a:t>
            </a:r>
          </a:p>
          <a:p>
            <a:pPr algn="just">
              <a:buFontTx/>
              <a:buChar char="-"/>
            </a:pPr>
            <a:r>
              <a:rPr lang="en-US" sz="2400" dirty="0"/>
              <a:t> The important water resource.</a:t>
            </a:r>
          </a:p>
        </p:txBody>
      </p:sp>
      <p:sp>
        <p:nvSpPr>
          <p:cNvPr id="5" name="TextBox 4">
            <a:extLst>
              <a:ext uri="{FF2B5EF4-FFF2-40B4-BE49-F238E27FC236}">
                <a16:creationId xmlns:a16="http://schemas.microsoft.com/office/drawing/2014/main" id="{4FB315D0-646D-4193-8575-7CCAE9A65AE9}"/>
              </a:ext>
            </a:extLst>
          </p:cNvPr>
          <p:cNvSpPr txBox="1"/>
          <p:nvPr/>
        </p:nvSpPr>
        <p:spPr>
          <a:xfrm>
            <a:off x="9485746" y="5821075"/>
            <a:ext cx="420254" cy="317459"/>
          </a:xfrm>
          <a:prstGeom prst="rect">
            <a:avLst/>
          </a:prstGeom>
          <a:noFill/>
        </p:spPr>
        <p:txBody>
          <a:bodyPr wrap="square" rtlCol="0">
            <a:spAutoFit/>
          </a:bodyPr>
          <a:lstStyle/>
          <a:p>
            <a:r>
              <a:rPr lang="en-US" sz="1463" dirty="0"/>
              <a:t>2</a:t>
            </a:r>
            <a:endParaRPr lang="ru-RU" sz="1463" dirty="0"/>
          </a:p>
        </p:txBody>
      </p:sp>
      <p:sp>
        <p:nvSpPr>
          <p:cNvPr id="9" name="TextBox 8">
            <a:extLst>
              <a:ext uri="{FF2B5EF4-FFF2-40B4-BE49-F238E27FC236}">
                <a16:creationId xmlns:a16="http://schemas.microsoft.com/office/drawing/2014/main" id="{42D8533A-C4D1-4944-B4F7-E531ADC2B39A}"/>
              </a:ext>
            </a:extLst>
          </p:cNvPr>
          <p:cNvSpPr txBox="1"/>
          <p:nvPr/>
        </p:nvSpPr>
        <p:spPr>
          <a:xfrm>
            <a:off x="2926080" y="6486291"/>
            <a:ext cx="4680127" cy="369332"/>
          </a:xfrm>
          <a:prstGeom prst="rect">
            <a:avLst/>
          </a:prstGeom>
          <a:noFill/>
        </p:spPr>
        <p:txBody>
          <a:bodyPr wrap="none" rtlCol="0">
            <a:spAutoFit/>
          </a:bodyPr>
          <a:lstStyle/>
          <a:p>
            <a:r>
              <a:rPr lang="en-US" dirty="0"/>
              <a:t>The Anmangynda aufeis, the Kolyma River basin</a:t>
            </a:r>
            <a:endParaRPr lang="ru-RU" dirty="0"/>
          </a:p>
        </p:txBody>
      </p:sp>
      <p:pic>
        <p:nvPicPr>
          <p:cNvPr id="11" name="Picture 2">
            <a:extLst>
              <a:ext uri="{FF2B5EF4-FFF2-40B4-BE49-F238E27FC236}">
                <a16:creationId xmlns:a16="http://schemas.microsoft.com/office/drawing/2014/main" id="{33201758-372A-4816-B33C-C1C7DFC4D1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80"/>
          <a:stretch/>
        </p:blipFill>
        <p:spPr bwMode="auto">
          <a:xfrm>
            <a:off x="0" y="2980593"/>
            <a:ext cx="6308120" cy="344991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74A35DE4-5B7C-42E2-859B-8DF7471730A0}"/>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5201125" y="2952702"/>
            <a:ext cx="4617720" cy="34545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E742B0-F144-4919-A37E-89F3297674D4}"/>
              </a:ext>
            </a:extLst>
          </p:cNvPr>
          <p:cNvSpPr txBox="1"/>
          <p:nvPr/>
        </p:nvSpPr>
        <p:spPr>
          <a:xfrm>
            <a:off x="0" y="0"/>
            <a:ext cx="9818845" cy="523220"/>
          </a:xfrm>
          <a:prstGeom prst="rect">
            <a:avLst/>
          </a:prstGeom>
          <a:noFill/>
        </p:spPr>
        <p:txBody>
          <a:bodyPr wrap="square">
            <a:spAutoFit/>
          </a:bodyPr>
          <a:lstStyle/>
          <a:p>
            <a:pPr algn="ctr"/>
            <a:r>
              <a:rPr lang="en-US" sz="2800" b="1" dirty="0"/>
              <a:t>Relevance</a:t>
            </a:r>
            <a:endParaRPr lang="ru-RU" sz="2800" b="1" dirty="0"/>
          </a:p>
        </p:txBody>
      </p:sp>
      <p:pic>
        <p:nvPicPr>
          <p:cNvPr id="8" name="Рисунок 7">
            <a:extLst>
              <a:ext uri="{FF2B5EF4-FFF2-40B4-BE49-F238E27FC236}">
                <a16:creationId xmlns:a16="http://schemas.microsoft.com/office/drawing/2014/main" id="{229EFA02-1849-02A3-DF08-2943A01E8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8841" y="-1"/>
            <a:ext cx="698839" cy="244507"/>
          </a:xfrm>
          <a:prstGeom prst="rect">
            <a:avLst/>
          </a:prstGeom>
        </p:spPr>
      </p:pic>
    </p:spTree>
    <p:extLst>
      <p:ext uri="{BB962C8B-B14F-4D97-AF65-F5344CB8AC3E}">
        <p14:creationId xmlns:p14="http://schemas.microsoft.com/office/powerpoint/2010/main" val="3733181937"/>
      </p:ext>
    </p:extLst>
  </p:cSld>
  <p:clrMapOvr>
    <a:masterClrMapping/>
  </p:clrMapOvr>
  <mc:AlternateContent xmlns:mc="http://schemas.openxmlformats.org/markup-compatibility/2006" xmlns:p14="http://schemas.microsoft.com/office/powerpoint/2010/main">
    <mc:Choice Requires="p14">
      <p:transition spd="slow" p14:dur="2000" advTm="36999"/>
    </mc:Choice>
    <mc:Fallback xmlns="">
      <p:transition spd="slow" advTm="369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20968D-C1B6-4142-ABCF-843D8DED7D41}"/>
              </a:ext>
            </a:extLst>
          </p:cNvPr>
          <p:cNvSpPr txBox="1"/>
          <p:nvPr/>
        </p:nvSpPr>
        <p:spPr>
          <a:xfrm>
            <a:off x="0" y="0"/>
            <a:ext cx="9818845" cy="523220"/>
          </a:xfrm>
          <a:prstGeom prst="rect">
            <a:avLst/>
          </a:prstGeom>
          <a:noFill/>
        </p:spPr>
        <p:txBody>
          <a:bodyPr wrap="square">
            <a:spAutoFit/>
          </a:bodyPr>
          <a:lstStyle/>
          <a:p>
            <a:pPr algn="ctr"/>
            <a:r>
              <a:rPr lang="en-US" sz="2800" b="1" dirty="0"/>
              <a:t>Study area</a:t>
            </a:r>
            <a:endParaRPr lang="ru-RU" sz="2800" b="1" dirty="0"/>
          </a:p>
        </p:txBody>
      </p:sp>
      <p:sp>
        <p:nvSpPr>
          <p:cNvPr id="5" name="Прямоугольник 4"/>
          <p:cNvSpPr/>
          <p:nvPr/>
        </p:nvSpPr>
        <p:spPr>
          <a:xfrm>
            <a:off x="48072" y="806404"/>
            <a:ext cx="6400800" cy="5832366"/>
          </a:xfrm>
          <a:prstGeom prst="rect">
            <a:avLst/>
          </a:prstGeom>
        </p:spPr>
        <p:txBody>
          <a:bodyPr wrap="square">
            <a:spAutoFit/>
          </a:bodyPr>
          <a:lstStyle/>
          <a:p>
            <a:pPr algn="just"/>
            <a:r>
              <a:rPr lang="en-US" sz="2000" dirty="0"/>
              <a:t>Aufeis are widespread at the North-East of Russia (Yana, Indigirka, Kolyma, Anadyr, </a:t>
            </a:r>
            <a:r>
              <a:rPr lang="en-US" sz="2000" dirty="0" err="1"/>
              <a:t>Penzhina</a:t>
            </a:r>
            <a:r>
              <a:rPr lang="en-US" sz="2000" dirty="0"/>
              <a:t> Rivers and rivers of the Chukchi Peninsula). Total study area is </a:t>
            </a:r>
            <a:r>
              <a:rPr lang="en-US" sz="2000" b="1" dirty="0"/>
              <a:t>about 2 000 000 km</a:t>
            </a:r>
            <a:r>
              <a:rPr lang="en-US" sz="2000" b="1" baseline="30000" dirty="0"/>
              <a:t>2</a:t>
            </a:r>
            <a:r>
              <a:rPr lang="en-US" sz="2000" b="1" dirty="0"/>
              <a:t>.</a:t>
            </a:r>
          </a:p>
          <a:p>
            <a:pPr algn="just"/>
            <a:endParaRPr lang="ru-RU" dirty="0"/>
          </a:p>
          <a:p>
            <a:r>
              <a:rPr lang="en-US" sz="2000" dirty="0"/>
              <a:t>By historical data assessed from aerial images (1940-1950) </a:t>
            </a:r>
          </a:p>
          <a:p>
            <a:r>
              <a:rPr lang="en-US" sz="2000" dirty="0"/>
              <a:t>there are more than 7000 spring aufeis with the total area </a:t>
            </a:r>
            <a:r>
              <a:rPr lang="en-US" sz="2000" b="1" dirty="0"/>
              <a:t>about </a:t>
            </a:r>
            <a:r>
              <a:rPr lang="ru-RU" sz="2000" b="1" dirty="0"/>
              <a:t>4700</a:t>
            </a:r>
            <a:r>
              <a:rPr lang="en-US" sz="2000" b="1" dirty="0"/>
              <a:t> km</a:t>
            </a:r>
            <a:r>
              <a:rPr lang="en-US" sz="2000" b="1" baseline="30000" dirty="0"/>
              <a:t>2</a:t>
            </a:r>
            <a:r>
              <a:rPr lang="en-US" sz="2000" b="1" dirty="0"/>
              <a:t>.</a:t>
            </a:r>
            <a:endParaRPr lang="en-US" sz="2400" b="1" dirty="0"/>
          </a:p>
          <a:p>
            <a:pPr algn="just"/>
            <a:endParaRPr lang="en-US" sz="1000" dirty="0"/>
          </a:p>
          <a:p>
            <a:pPr algn="ctr"/>
            <a:endParaRPr lang="ru-RU" sz="2000" b="1" dirty="0"/>
          </a:p>
          <a:p>
            <a:pPr algn="ctr"/>
            <a:r>
              <a:rPr lang="en-US" sz="2000" b="1" dirty="0"/>
              <a:t>Climate and natural conditions</a:t>
            </a:r>
          </a:p>
          <a:p>
            <a:pPr marL="285750" indent="-285750" algn="just">
              <a:spcBef>
                <a:spcPts val="1200"/>
              </a:spcBef>
              <a:buFont typeface="Arial" panose="020B0604020202020204" pitchFamily="34" charset="0"/>
              <a:buChar char="•"/>
            </a:pPr>
            <a:r>
              <a:rPr lang="en-US" dirty="0"/>
              <a:t>mostly continental climate;</a:t>
            </a:r>
          </a:p>
          <a:p>
            <a:pPr marL="285750" indent="-285750" algn="just">
              <a:spcBef>
                <a:spcPts val="1200"/>
              </a:spcBef>
              <a:buFont typeface="Arial" panose="020B0604020202020204" pitchFamily="34" charset="0"/>
              <a:buChar char="•"/>
            </a:pPr>
            <a:r>
              <a:rPr lang="en-US" dirty="0"/>
              <a:t>mountainous terrain (maximum elevation 3147 m);</a:t>
            </a:r>
          </a:p>
          <a:p>
            <a:pPr marL="285750" indent="-285750" algn="just">
              <a:spcBef>
                <a:spcPts val="1200"/>
              </a:spcBef>
              <a:buFont typeface="Arial" panose="020B0604020202020204" pitchFamily="34" charset="0"/>
              <a:buChar char="•"/>
            </a:pPr>
            <a:r>
              <a:rPr lang="en-US" dirty="0"/>
              <a:t>continuous permafrost zone;</a:t>
            </a:r>
          </a:p>
          <a:p>
            <a:pPr marL="285750" indent="-285750" algn="just">
              <a:spcBef>
                <a:spcPts val="1200"/>
              </a:spcBef>
              <a:buFont typeface="Arial" panose="020B0604020202020204" pitchFamily="34" charset="0"/>
              <a:buChar char="•"/>
            </a:pPr>
            <a:r>
              <a:rPr lang="en-US" dirty="0"/>
              <a:t>average annual air temperature ranges from -15.7˚C in Oymyakon (726 m) to -2.8˚C in Magadan (118 m);</a:t>
            </a:r>
          </a:p>
          <a:p>
            <a:pPr marL="285750" indent="-285750" algn="just">
              <a:spcBef>
                <a:spcPts val="1200"/>
              </a:spcBef>
              <a:buFont typeface="Arial" panose="020B0604020202020204" pitchFamily="34" charset="0"/>
              <a:buChar char="•"/>
            </a:pPr>
            <a:r>
              <a:rPr lang="en-US" dirty="0"/>
              <a:t>River regime is characterized by spring-summer high water, high summer-autumn rain floods and winter low water. </a:t>
            </a:r>
          </a:p>
          <a:p>
            <a:pPr algn="just">
              <a:buFontTx/>
              <a:buChar char="-"/>
            </a:pPr>
            <a:endParaRPr lang="en-US" sz="900" dirty="0"/>
          </a:p>
        </p:txBody>
      </p:sp>
      <p:pic>
        <p:nvPicPr>
          <p:cNvPr id="6" name="Picture 3" descr="C:\Users\grizl\Desktop\видео\IMGP1114.JPG"/>
          <p:cNvPicPr>
            <a:picLocks noChangeAspect="1" noChangeArrowheads="1"/>
          </p:cNvPicPr>
          <p:nvPr/>
        </p:nvPicPr>
        <p:blipFill>
          <a:blip r:embed="rId2" cstate="print"/>
          <a:srcRect/>
          <a:stretch>
            <a:fillRect/>
          </a:stretch>
        </p:blipFill>
        <p:spPr bwMode="auto">
          <a:xfrm>
            <a:off x="6553200" y="2372662"/>
            <a:ext cx="3005492" cy="2005862"/>
          </a:xfrm>
          <a:prstGeom prst="rect">
            <a:avLst/>
          </a:prstGeom>
          <a:noFill/>
        </p:spPr>
      </p:pic>
      <p:pic>
        <p:nvPicPr>
          <p:cNvPr id="7" name="Picture 5" descr="https://sun9-7.userapi.com/impf/uDDbgFPHAdHIYxidxCKG14kQhEC0lErN6Oqi9A/UWWCx-vUCFA.jpg?size=1920x1006&amp;quality=96&amp;sign=11207b9ef2385c50f1007ead7e4babd8&amp;type=album"/>
          <p:cNvPicPr>
            <a:picLocks noChangeAspect="1" noChangeArrowheads="1"/>
          </p:cNvPicPr>
          <p:nvPr/>
        </p:nvPicPr>
        <p:blipFill>
          <a:blip r:embed="rId3" cstate="print"/>
          <a:srcRect l="18059" r="6094" b="17272"/>
          <a:stretch>
            <a:fillRect/>
          </a:stretch>
        </p:blipFill>
        <p:spPr bwMode="auto">
          <a:xfrm>
            <a:off x="6554138" y="4562500"/>
            <a:ext cx="3120392" cy="1783080"/>
          </a:xfrm>
          <a:prstGeom prst="rect">
            <a:avLst/>
          </a:prstGeom>
          <a:noFill/>
        </p:spPr>
      </p:pic>
      <p:pic>
        <p:nvPicPr>
          <p:cNvPr id="8" name="Picture 2" descr="ÐÐ°ÑÑÐ¸Ð½ÐºÐ¸ Ð¿Ð¾ Ð·Ð°Ð¿ÑÐ¾ÑÑ ÑÐ¾ÑÑÐ¸Ñ Ð¿Ð½Ð³">
            <a:extLst>
              <a:ext uri="{FF2B5EF4-FFF2-40B4-BE49-F238E27FC236}">
                <a16:creationId xmlns:a16="http://schemas.microsoft.com/office/drawing/2014/main" id="{FCD6DBF7-F04A-4481-9315-6BB31F086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944" y="314300"/>
            <a:ext cx="2905375" cy="168214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663960" y="512420"/>
            <a:ext cx="709906" cy="686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43925525-B5E8-45FD-9B1C-FBA054B189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8841" y="-1"/>
            <a:ext cx="698839" cy="244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61"/>
    </mc:Choice>
    <mc:Fallback xmlns="">
      <p:transition spd="slow" advTm="3456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A84C425D-E71D-4617-BAB8-DB73607617F8}"/>
              </a:ext>
            </a:extLst>
          </p:cNvPr>
          <p:cNvPicPr>
            <a:picLocks noChangeAspect="1"/>
          </p:cNvPicPr>
          <p:nvPr/>
        </p:nvPicPr>
        <p:blipFill rotWithShape="1">
          <a:blip r:embed="rId2" cstate="print"/>
          <a:srcRect l="4498" t="3722" r="4842" b="4593"/>
          <a:stretch/>
        </p:blipFill>
        <p:spPr>
          <a:xfrm>
            <a:off x="154810" y="2262908"/>
            <a:ext cx="6426457" cy="4595091"/>
          </a:xfrm>
          <a:prstGeom prst="rect">
            <a:avLst/>
          </a:prstGeom>
        </p:spPr>
      </p:pic>
      <p:sp>
        <p:nvSpPr>
          <p:cNvPr id="13" name="TextBox 12">
            <a:extLst>
              <a:ext uri="{FF2B5EF4-FFF2-40B4-BE49-F238E27FC236}">
                <a16:creationId xmlns:a16="http://schemas.microsoft.com/office/drawing/2014/main" id="{AAB39F68-AD71-4C4A-9937-0D107BF48229}"/>
              </a:ext>
            </a:extLst>
          </p:cNvPr>
          <p:cNvSpPr txBox="1"/>
          <p:nvPr/>
        </p:nvSpPr>
        <p:spPr>
          <a:xfrm>
            <a:off x="835622" y="2607619"/>
            <a:ext cx="6024331" cy="461665"/>
          </a:xfrm>
          <a:prstGeom prst="rect">
            <a:avLst/>
          </a:prstGeom>
          <a:noFill/>
        </p:spPr>
        <p:txBody>
          <a:bodyPr wrap="square" rtlCol="0">
            <a:spAutoFit/>
          </a:bodyPr>
          <a:lstStyle/>
          <a:p>
            <a:pPr algn="ctr"/>
            <a:r>
              <a:rPr lang="en-US" sz="2400" b="1" dirty="0"/>
              <a:t>&gt;7000 giant aufeis</a:t>
            </a:r>
            <a:endParaRPr lang="ru-RU" sz="2400" b="1" dirty="0"/>
          </a:p>
        </p:txBody>
      </p:sp>
      <p:pic>
        <p:nvPicPr>
          <p:cNvPr id="15" name="Рисунок 14">
            <a:extLst>
              <a:ext uri="{FF2B5EF4-FFF2-40B4-BE49-F238E27FC236}">
                <a16:creationId xmlns:a16="http://schemas.microsoft.com/office/drawing/2014/main" id="{C023C427-B5FB-4CE8-8538-9699CAF6CBD3}"/>
              </a:ext>
            </a:extLst>
          </p:cNvPr>
          <p:cNvPicPr/>
          <p:nvPr/>
        </p:nvPicPr>
        <p:blipFill rotWithShape="1">
          <a:blip r:embed="rId3" cstate="print"/>
          <a:srcRect l="28618" t="-1179" r="-1426" b="9676"/>
          <a:stretch/>
        </p:blipFill>
        <p:spPr bwMode="auto">
          <a:xfrm>
            <a:off x="6725205" y="236514"/>
            <a:ext cx="3180795" cy="2497945"/>
          </a:xfrm>
          <a:prstGeom prst="rect">
            <a:avLst/>
          </a:prstGeom>
          <a:noFill/>
        </p:spPr>
      </p:pic>
      <p:pic>
        <p:nvPicPr>
          <p:cNvPr id="4" name="Рисунок 3" descr="Изображение выглядит как природа, весна&#10;&#10;Автоматически созданное описание">
            <a:extLst>
              <a:ext uri="{FF2B5EF4-FFF2-40B4-BE49-F238E27FC236}">
                <a16:creationId xmlns:a16="http://schemas.microsoft.com/office/drawing/2014/main" id="{453B83D6-387E-4408-A504-C135719054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29" r="15857"/>
          <a:stretch/>
        </p:blipFill>
        <p:spPr>
          <a:xfrm rot="5400000">
            <a:off x="6386086" y="3261041"/>
            <a:ext cx="3661066" cy="3277553"/>
          </a:xfrm>
          <a:prstGeom prst="rect">
            <a:avLst/>
          </a:prstGeom>
        </p:spPr>
      </p:pic>
      <p:sp>
        <p:nvSpPr>
          <p:cNvPr id="6" name="TextBox 5">
            <a:extLst>
              <a:ext uri="{FF2B5EF4-FFF2-40B4-BE49-F238E27FC236}">
                <a16:creationId xmlns:a16="http://schemas.microsoft.com/office/drawing/2014/main" id="{0A1BFECD-5466-4E07-8A74-E69BE4CF43E0}"/>
              </a:ext>
            </a:extLst>
          </p:cNvPr>
          <p:cNvSpPr txBox="1"/>
          <p:nvPr/>
        </p:nvSpPr>
        <p:spPr>
          <a:xfrm>
            <a:off x="137272" y="597837"/>
            <a:ext cx="6353902" cy="1492716"/>
          </a:xfrm>
          <a:prstGeom prst="rect">
            <a:avLst/>
          </a:prstGeom>
          <a:solidFill>
            <a:schemeClr val="bg1"/>
          </a:solidFill>
        </p:spPr>
        <p:txBody>
          <a:bodyPr wrap="square">
            <a:spAutoFit/>
          </a:bodyPr>
          <a:lstStyle>
            <a:defPPr>
              <a:defRPr lang="en-US"/>
            </a:defPPr>
            <a:lvl1pPr algn="just">
              <a:defRPr sz="1463"/>
            </a:lvl1pPr>
          </a:lstStyle>
          <a:p>
            <a:endParaRPr lang="en-GB" sz="1100" b="1" dirty="0"/>
          </a:p>
          <a:p>
            <a:r>
              <a:rPr lang="en-GB" sz="2000" dirty="0"/>
              <a:t>The aim is </a:t>
            </a:r>
            <a:r>
              <a:rPr lang="en-US" sz="2000" dirty="0"/>
              <a:t>the general assessment of water resources stored by groundwater aufeis and their role in the structure of water balance and the runoff formation of the rivers in  permafrost zone of North-East of Russia.</a:t>
            </a:r>
          </a:p>
        </p:txBody>
      </p:sp>
      <p:sp>
        <p:nvSpPr>
          <p:cNvPr id="7" name="TextBox 6">
            <a:extLst>
              <a:ext uri="{FF2B5EF4-FFF2-40B4-BE49-F238E27FC236}">
                <a16:creationId xmlns:a16="http://schemas.microsoft.com/office/drawing/2014/main" id="{79E0D3D4-02C4-4870-AE66-D6552952CB62}"/>
              </a:ext>
            </a:extLst>
          </p:cNvPr>
          <p:cNvSpPr txBox="1"/>
          <p:nvPr/>
        </p:nvSpPr>
        <p:spPr>
          <a:xfrm>
            <a:off x="0" y="105248"/>
            <a:ext cx="6628446" cy="523220"/>
          </a:xfrm>
          <a:prstGeom prst="rect">
            <a:avLst/>
          </a:prstGeom>
          <a:noFill/>
        </p:spPr>
        <p:txBody>
          <a:bodyPr wrap="square">
            <a:spAutoFit/>
          </a:bodyPr>
          <a:lstStyle/>
          <a:p>
            <a:pPr algn="ctr"/>
            <a:r>
              <a:rPr lang="en-US" sz="2800" b="1" dirty="0"/>
              <a:t>Aim</a:t>
            </a:r>
            <a:endParaRPr lang="ru-RU" sz="2800" b="1" dirty="0"/>
          </a:p>
        </p:txBody>
      </p:sp>
      <p:pic>
        <p:nvPicPr>
          <p:cNvPr id="8" name="Рисунок 7">
            <a:extLst>
              <a:ext uri="{FF2B5EF4-FFF2-40B4-BE49-F238E27FC236}">
                <a16:creationId xmlns:a16="http://schemas.microsoft.com/office/drawing/2014/main" id="{D8DD8776-2517-936B-C5E3-D71E8C670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980"/>
            <a:ext cx="698839" cy="244507"/>
          </a:xfrm>
          <a:prstGeom prst="rect">
            <a:avLst/>
          </a:prstGeom>
        </p:spPr>
      </p:pic>
    </p:spTree>
    <p:extLst>
      <p:ext uri="{BB962C8B-B14F-4D97-AF65-F5344CB8AC3E}">
        <p14:creationId xmlns:p14="http://schemas.microsoft.com/office/powerpoint/2010/main" val="2790306697"/>
      </p:ext>
    </p:extLst>
  </p:cSld>
  <p:clrMapOvr>
    <a:masterClrMapping/>
  </p:clrMapOvr>
  <mc:AlternateContent xmlns:mc="http://schemas.openxmlformats.org/markup-compatibility/2006" xmlns:p14="http://schemas.microsoft.com/office/powerpoint/2010/main">
    <mc:Choice Requires="p14">
      <p:transition spd="slow" p14:dur="2000" advTm="12757"/>
    </mc:Choice>
    <mc:Fallback xmlns="">
      <p:transition spd="slow" advTm="127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20968D-C1B6-4142-ABCF-843D8DED7D41}"/>
              </a:ext>
            </a:extLst>
          </p:cNvPr>
          <p:cNvSpPr txBox="1"/>
          <p:nvPr/>
        </p:nvSpPr>
        <p:spPr>
          <a:xfrm>
            <a:off x="80041" y="39513"/>
            <a:ext cx="9738804" cy="461665"/>
          </a:xfrm>
          <a:prstGeom prst="rect">
            <a:avLst/>
          </a:prstGeom>
          <a:noFill/>
        </p:spPr>
        <p:txBody>
          <a:bodyPr wrap="square">
            <a:spAutoFit/>
          </a:bodyPr>
          <a:lstStyle/>
          <a:p>
            <a:pPr algn="ctr"/>
            <a:r>
              <a:rPr lang="en-US" sz="2400" b="1" dirty="0"/>
              <a:t>Aufeis in current climate – data of Landsat and Sentinel images (2013-2019)</a:t>
            </a:r>
            <a:endParaRPr lang="ru-RU" sz="2400" b="1" dirty="0"/>
          </a:p>
        </p:txBody>
      </p:sp>
      <p:pic>
        <p:nvPicPr>
          <p:cNvPr id="19" name="Рисунок 18">
            <a:extLst>
              <a:ext uri="{FF2B5EF4-FFF2-40B4-BE49-F238E27FC236}">
                <a16:creationId xmlns:a16="http://schemas.microsoft.com/office/drawing/2014/main" id="{5EFB159F-E73C-46E7-9785-3F3C69007377}"/>
              </a:ext>
            </a:extLst>
          </p:cNvPr>
          <p:cNvPicPr>
            <a:picLocks noChangeAspect="1"/>
          </p:cNvPicPr>
          <p:nvPr/>
        </p:nvPicPr>
        <p:blipFill rotWithShape="1">
          <a:blip r:embed="rId3"/>
          <a:srcRect l="20201" t="4050" r="20584" b="7130"/>
          <a:stretch/>
        </p:blipFill>
        <p:spPr>
          <a:xfrm>
            <a:off x="960918" y="4348058"/>
            <a:ext cx="3767686" cy="429442"/>
          </a:xfrm>
          <a:prstGeom prst="rect">
            <a:avLst/>
          </a:prstGeom>
        </p:spPr>
      </p:pic>
      <p:pic>
        <p:nvPicPr>
          <p:cNvPr id="20" name="Рисунок 19">
            <a:extLst>
              <a:ext uri="{FF2B5EF4-FFF2-40B4-BE49-F238E27FC236}">
                <a16:creationId xmlns:a16="http://schemas.microsoft.com/office/drawing/2014/main" id="{19D7B9CB-C37F-473A-A523-3F8A2C51AD7B}"/>
              </a:ext>
            </a:extLst>
          </p:cNvPr>
          <p:cNvPicPr>
            <a:picLocks noChangeAspect="1"/>
          </p:cNvPicPr>
          <p:nvPr/>
        </p:nvPicPr>
        <p:blipFill rotWithShape="1">
          <a:blip r:embed="rId4">
            <a:extLst>
              <a:ext uri="{28A0092B-C50C-407E-A947-70E740481C1C}">
                <a14:useLocalDpi xmlns:a14="http://schemas.microsoft.com/office/drawing/2010/main" val="0"/>
              </a:ext>
            </a:extLst>
          </a:blip>
          <a:srcRect l="4173" t="7630" r="4173" b="2923"/>
          <a:stretch/>
        </p:blipFill>
        <p:spPr>
          <a:xfrm>
            <a:off x="93321" y="633124"/>
            <a:ext cx="5040920" cy="3478756"/>
          </a:xfrm>
          <a:prstGeom prst="rect">
            <a:avLst/>
          </a:prstGeom>
        </p:spPr>
      </p:pic>
      <p:sp>
        <p:nvSpPr>
          <p:cNvPr id="6" name="TextBox 5">
            <a:extLst>
              <a:ext uri="{FF2B5EF4-FFF2-40B4-BE49-F238E27FC236}">
                <a16:creationId xmlns:a16="http://schemas.microsoft.com/office/drawing/2014/main" id="{A9F90AEA-E5C7-4364-A55B-F3A799D2D81C}"/>
              </a:ext>
            </a:extLst>
          </p:cNvPr>
          <p:cNvSpPr txBox="1"/>
          <p:nvPr/>
        </p:nvSpPr>
        <p:spPr>
          <a:xfrm>
            <a:off x="87155" y="4912748"/>
            <a:ext cx="9825959" cy="1754326"/>
          </a:xfrm>
          <a:prstGeom prst="rect">
            <a:avLst/>
          </a:prstGeom>
          <a:noFill/>
        </p:spPr>
        <p:txBody>
          <a:bodyPr wrap="square" rtlCol="0">
            <a:spAutoFit/>
          </a:bodyPr>
          <a:lstStyle/>
          <a:p>
            <a:pPr marL="342900" indent="-342900">
              <a:buFont typeface="+mj-lt"/>
              <a:buAutoNum type="arabicPeriod"/>
            </a:pPr>
            <a:r>
              <a:rPr lang="en-US" dirty="0"/>
              <a:t>Some images were obtained in a late spring when aufeis area could loose up to 70%.</a:t>
            </a:r>
          </a:p>
          <a:p>
            <a:pPr marL="342900" indent="-342900">
              <a:buFont typeface="+mj-lt"/>
              <a:buAutoNum type="arabicPeriod"/>
            </a:pPr>
            <a:r>
              <a:rPr lang="en-US" dirty="0"/>
              <a:t>The method by Sokolov (1975) was applied to “recover” maximum area of aufeis.</a:t>
            </a:r>
          </a:p>
          <a:p>
            <a:pPr marL="342900" indent="-342900">
              <a:buFont typeface="+mj-lt"/>
              <a:buAutoNum type="arabicPeriod"/>
            </a:pPr>
            <a:r>
              <a:rPr lang="en-US" b="1" dirty="0">
                <a:solidFill>
                  <a:srgbClr val="FF0000"/>
                </a:solidFill>
                <a:ea typeface="Times New Roman" pitchFamily="18" charset="0"/>
                <a:cs typeface="Times New Roman" pitchFamily="18" charset="0"/>
              </a:rPr>
              <a:t>Aufeis Volume </a:t>
            </a:r>
            <a:r>
              <a:rPr lang="ru-RU" b="1" dirty="0">
                <a:solidFill>
                  <a:srgbClr val="FF0000"/>
                </a:solidFill>
                <a:ea typeface="Times New Roman" pitchFamily="18" charset="0"/>
                <a:cs typeface="Times New Roman" pitchFamily="18" charset="0"/>
              </a:rPr>
              <a:t>W = α</a:t>
            </a:r>
            <a:r>
              <a:rPr lang="en-US" b="1" dirty="0">
                <a:solidFill>
                  <a:srgbClr val="FF0000"/>
                </a:solidFill>
                <a:ea typeface="Times New Roman" pitchFamily="18" charset="0"/>
                <a:cs typeface="Times New Roman" pitchFamily="18" charset="0"/>
              </a:rPr>
              <a:t>F</a:t>
            </a:r>
            <a:r>
              <a:rPr lang="ru-RU" b="1" baseline="30000" dirty="0">
                <a:solidFill>
                  <a:srgbClr val="FF0000"/>
                </a:solidFill>
                <a:ea typeface="Times New Roman" pitchFamily="18" charset="0"/>
                <a:cs typeface="Times New Roman" pitchFamily="18" charset="0"/>
              </a:rPr>
              <a:t>n</a:t>
            </a:r>
            <a:r>
              <a:rPr lang="en-US" b="1" dirty="0">
                <a:solidFill>
                  <a:srgbClr val="FF0000"/>
                </a:solidFill>
                <a:ea typeface="Times New Roman" pitchFamily="18" charset="0"/>
                <a:cs typeface="Times New Roman" pitchFamily="18" charset="0"/>
              </a:rPr>
              <a:t>, F – area, </a:t>
            </a:r>
            <a:r>
              <a:rPr lang="ru-RU" b="1" dirty="0">
                <a:solidFill>
                  <a:srgbClr val="FF0000"/>
                </a:solidFill>
                <a:cs typeface="Times New Roman" pitchFamily="18" charset="0"/>
              </a:rPr>
              <a:t>α</a:t>
            </a:r>
            <a:r>
              <a:rPr lang="en-US" b="1" dirty="0">
                <a:solidFill>
                  <a:srgbClr val="FF0000"/>
                </a:solidFill>
                <a:cs typeface="Times New Roman" pitchFamily="18" charset="0"/>
              </a:rPr>
              <a:t>=0,75, n=1,12</a:t>
            </a:r>
            <a:endParaRPr lang="ru-RU" b="1" dirty="0">
              <a:solidFill>
                <a:srgbClr val="FF0000"/>
              </a:solidFill>
              <a:cs typeface="Times New Roman" pitchFamily="18" charset="0"/>
            </a:endParaRPr>
          </a:p>
          <a:p>
            <a:pPr marL="342900" indent="-342900">
              <a:buFont typeface="+mj-lt"/>
              <a:buAutoNum type="arabicPeriod"/>
            </a:pPr>
            <a:r>
              <a:rPr lang="en-US" dirty="0">
                <a:ea typeface="Times New Roman" pitchFamily="18" charset="0"/>
                <a:cs typeface="Times New Roman" pitchFamily="18" charset="0"/>
              </a:rPr>
              <a:t>Winter runoff – October-April period,  spring freshet – May-June period and with the assumption that </a:t>
            </a:r>
            <a:r>
              <a:rPr lang="en-US" dirty="0">
                <a:solidFill>
                  <a:srgbClr val="FF0000"/>
                </a:solidFill>
                <a:ea typeface="Times New Roman" pitchFamily="18" charset="0"/>
                <a:cs typeface="Times New Roman" pitchFamily="18" charset="0"/>
              </a:rPr>
              <a:t>70% of the aufeis volume </a:t>
            </a:r>
            <a:r>
              <a:rPr lang="en-US" dirty="0">
                <a:ea typeface="Times New Roman" pitchFamily="18" charset="0"/>
                <a:cs typeface="Times New Roman" pitchFamily="18" charset="0"/>
              </a:rPr>
              <a:t>melts during the period May-June (Sokolov, 1975)</a:t>
            </a:r>
            <a:endParaRPr lang="ru-RU" dirty="0">
              <a:ea typeface="Times New Roman" pitchFamily="18" charset="0"/>
              <a:cs typeface="Times New Roman" pitchFamily="18" charset="0"/>
            </a:endParaRPr>
          </a:p>
          <a:p>
            <a:pPr marL="342900" indent="-342900">
              <a:buFont typeface="+mj-lt"/>
              <a:buAutoNum type="arabicPeriod"/>
            </a:pPr>
            <a:r>
              <a:rPr lang="en-US" dirty="0">
                <a:cs typeface="Times New Roman" pitchFamily="18" charset="0"/>
              </a:rPr>
              <a:t>The calculations were made for 58 gauges with basin area from 523 to 526 000 km</a:t>
            </a:r>
            <a:r>
              <a:rPr lang="en-US" baseline="30000" dirty="0">
                <a:cs typeface="Times New Roman" pitchFamily="18" charset="0"/>
              </a:rPr>
              <a:t>2</a:t>
            </a:r>
            <a:endParaRPr lang="en-US" baseline="30000" dirty="0"/>
          </a:p>
        </p:txBody>
      </p:sp>
      <p:pic>
        <p:nvPicPr>
          <p:cNvPr id="22" name="Рисунок 21">
            <a:extLst>
              <a:ext uri="{FF2B5EF4-FFF2-40B4-BE49-F238E27FC236}">
                <a16:creationId xmlns:a16="http://schemas.microsoft.com/office/drawing/2014/main" id="{A9DBC46F-29AE-47AC-A35C-126BA07E6966}"/>
              </a:ext>
            </a:extLst>
          </p:cNvPr>
          <p:cNvPicPr>
            <a:picLocks noChangeAspect="1"/>
          </p:cNvPicPr>
          <p:nvPr/>
        </p:nvPicPr>
        <p:blipFill rotWithShape="1">
          <a:blip r:embed="rId5">
            <a:extLst>
              <a:ext uri="{28A0092B-C50C-407E-A947-70E740481C1C}">
                <a14:useLocalDpi xmlns:a14="http://schemas.microsoft.com/office/drawing/2010/main" val="0"/>
              </a:ext>
            </a:extLst>
          </a:blip>
          <a:srcRect l="2494" t="50118" b="6899"/>
          <a:stretch/>
        </p:blipFill>
        <p:spPr>
          <a:xfrm>
            <a:off x="5488667" y="1427903"/>
            <a:ext cx="3900430" cy="2937350"/>
          </a:xfrm>
          <a:prstGeom prst="rect">
            <a:avLst/>
          </a:prstGeom>
        </p:spPr>
      </p:pic>
      <p:sp>
        <p:nvSpPr>
          <p:cNvPr id="24" name="TextBox 23">
            <a:extLst>
              <a:ext uri="{FF2B5EF4-FFF2-40B4-BE49-F238E27FC236}">
                <a16:creationId xmlns:a16="http://schemas.microsoft.com/office/drawing/2014/main" id="{CF3085A5-0448-4275-A092-517E060FA8DE}"/>
              </a:ext>
            </a:extLst>
          </p:cNvPr>
          <p:cNvSpPr txBox="1"/>
          <p:nvPr/>
        </p:nvSpPr>
        <p:spPr>
          <a:xfrm rot="16200000">
            <a:off x="4564406" y="2490062"/>
            <a:ext cx="1616162" cy="307777"/>
          </a:xfrm>
          <a:prstGeom prst="rect">
            <a:avLst/>
          </a:prstGeom>
          <a:solidFill>
            <a:schemeClr val="bg1"/>
          </a:solidFill>
        </p:spPr>
        <p:txBody>
          <a:bodyPr wrap="square" rtlCol="0">
            <a:spAutoFit/>
          </a:bodyPr>
          <a:lstStyle/>
          <a:p>
            <a:pPr algn="ctr"/>
            <a:r>
              <a:rPr lang="en-US" sz="1400" dirty="0" err="1"/>
              <a:t>Aufeis</a:t>
            </a:r>
            <a:r>
              <a:rPr lang="en-US" sz="1400" dirty="0"/>
              <a:t> area, %</a:t>
            </a:r>
            <a:endParaRPr lang="ru-RU" sz="1400" dirty="0"/>
          </a:p>
        </p:txBody>
      </p:sp>
      <p:sp>
        <p:nvSpPr>
          <p:cNvPr id="26" name="TextBox 25">
            <a:extLst>
              <a:ext uri="{FF2B5EF4-FFF2-40B4-BE49-F238E27FC236}">
                <a16:creationId xmlns:a16="http://schemas.microsoft.com/office/drawing/2014/main" id="{3C8D5D3C-2E35-4B35-8EED-CDF7F28AF255}"/>
              </a:ext>
            </a:extLst>
          </p:cNvPr>
          <p:cNvSpPr txBox="1"/>
          <p:nvPr/>
        </p:nvSpPr>
        <p:spPr>
          <a:xfrm>
            <a:off x="5828032" y="4365253"/>
            <a:ext cx="3386642" cy="276999"/>
          </a:xfrm>
          <a:prstGeom prst="rect">
            <a:avLst/>
          </a:prstGeom>
          <a:noFill/>
        </p:spPr>
        <p:txBody>
          <a:bodyPr wrap="square" rtlCol="0">
            <a:spAutoFit/>
          </a:bodyPr>
          <a:lstStyle/>
          <a:p>
            <a:pPr algn="ctr"/>
            <a:r>
              <a:rPr lang="en-US" sz="1200" dirty="0"/>
              <a:t>The number of days from the beginning of ablation</a:t>
            </a:r>
            <a:endParaRPr lang="ru-RU" sz="1200" dirty="0"/>
          </a:p>
        </p:txBody>
      </p:sp>
      <p:sp>
        <p:nvSpPr>
          <p:cNvPr id="27" name="Прямоугольник 26">
            <a:extLst>
              <a:ext uri="{FF2B5EF4-FFF2-40B4-BE49-F238E27FC236}">
                <a16:creationId xmlns:a16="http://schemas.microsoft.com/office/drawing/2014/main" id="{9D3FC15C-1386-431C-B96D-28ADCBE686FF}"/>
              </a:ext>
            </a:extLst>
          </p:cNvPr>
          <p:cNvSpPr/>
          <p:nvPr/>
        </p:nvSpPr>
        <p:spPr>
          <a:xfrm>
            <a:off x="5024486" y="617921"/>
            <a:ext cx="4719037" cy="923330"/>
          </a:xfrm>
          <a:prstGeom prst="rect">
            <a:avLst/>
          </a:prstGeom>
        </p:spPr>
        <p:txBody>
          <a:bodyPr wrap="square">
            <a:spAutoFit/>
          </a:bodyPr>
          <a:lstStyle/>
          <a:p>
            <a:pPr algn="ctr"/>
            <a:r>
              <a:rPr lang="en-US" b="1" dirty="0"/>
              <a:t>Empirical dependence of area depletion with time for aufeis with area 0,6-23 km</a:t>
            </a:r>
            <a:r>
              <a:rPr lang="en-US" b="1" baseline="30000" dirty="0"/>
              <a:t>2</a:t>
            </a:r>
            <a:r>
              <a:rPr lang="en-US" b="1" dirty="0"/>
              <a:t> </a:t>
            </a:r>
          </a:p>
          <a:p>
            <a:pPr algn="ctr"/>
            <a:r>
              <a:rPr lang="en-US" b="1" dirty="0"/>
              <a:t>(Sokolov, 1975)	</a:t>
            </a:r>
            <a:endParaRPr lang="ru-RU" dirty="0"/>
          </a:p>
        </p:txBody>
      </p:sp>
      <p:pic>
        <p:nvPicPr>
          <p:cNvPr id="10" name="Рисунок 9">
            <a:extLst>
              <a:ext uri="{FF2B5EF4-FFF2-40B4-BE49-F238E27FC236}">
                <a16:creationId xmlns:a16="http://schemas.microsoft.com/office/drawing/2014/main" id="{9777DE6E-143D-9D8B-7C68-5549B52B8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7161" y="6602892"/>
            <a:ext cx="698839" cy="244507"/>
          </a:xfrm>
          <a:prstGeom prst="rect">
            <a:avLst/>
          </a:prstGeom>
        </p:spPr>
      </p:pic>
    </p:spTree>
    <p:extLst>
      <p:ext uri="{BB962C8B-B14F-4D97-AF65-F5344CB8AC3E}">
        <p14:creationId xmlns:p14="http://schemas.microsoft.com/office/powerpoint/2010/main" val="2643349903"/>
      </p:ext>
    </p:extLst>
  </p:cSld>
  <p:clrMapOvr>
    <a:masterClrMapping/>
  </p:clrMapOvr>
  <mc:AlternateContent xmlns:mc="http://schemas.openxmlformats.org/markup-compatibility/2006" xmlns:p14="http://schemas.microsoft.com/office/powerpoint/2010/main">
    <mc:Choice Requires="p14">
      <p:transition spd="slow" p14:dur="2000" advTm="120962"/>
    </mc:Choice>
    <mc:Fallback xmlns="">
      <p:transition spd="slow" advTm="1209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886EBB-565C-4BE7-B6A0-2A5EB0667774}"/>
              </a:ext>
            </a:extLst>
          </p:cNvPr>
          <p:cNvSpPr txBox="1"/>
          <p:nvPr/>
        </p:nvSpPr>
        <p:spPr>
          <a:xfrm>
            <a:off x="1" y="150471"/>
            <a:ext cx="9905999" cy="523220"/>
          </a:xfrm>
          <a:prstGeom prst="rect">
            <a:avLst/>
          </a:prstGeom>
          <a:noFill/>
        </p:spPr>
        <p:txBody>
          <a:bodyPr wrap="square" rtlCol="0">
            <a:spAutoFit/>
          </a:bodyPr>
          <a:lstStyle/>
          <a:p>
            <a:pPr algn="ctr"/>
            <a:r>
              <a:rPr lang="en-US" sz="2800" b="1" dirty="0"/>
              <a:t>Aufeis resource</a:t>
            </a:r>
            <a:endParaRPr lang="ru-RU" sz="2800" b="1" dirty="0">
              <a:solidFill>
                <a:srgbClr val="FF0000"/>
              </a:solidFill>
              <a:latin typeface="Sitka Banner" panose="02000505000000020004" pitchFamily="2"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283172529"/>
              </p:ext>
            </p:extLst>
          </p:nvPr>
        </p:nvGraphicFramePr>
        <p:xfrm>
          <a:off x="347242" y="1208606"/>
          <a:ext cx="9271321" cy="2438400"/>
        </p:xfrm>
        <a:graphic>
          <a:graphicData uri="http://schemas.openxmlformats.org/drawingml/2006/table">
            <a:tbl>
              <a:tblPr>
                <a:tableStyleId>{9D7B26C5-4107-4FEC-AEDC-1716B250A1EF}</a:tableStyleId>
              </a:tblPr>
              <a:tblGrid>
                <a:gridCol w="1504199">
                  <a:extLst>
                    <a:ext uri="{9D8B030D-6E8A-4147-A177-3AD203B41FA5}">
                      <a16:colId xmlns:a16="http://schemas.microsoft.com/office/drawing/2014/main" val="20000"/>
                    </a:ext>
                  </a:extLst>
                </a:gridCol>
                <a:gridCol w="1303108">
                  <a:extLst>
                    <a:ext uri="{9D8B030D-6E8A-4147-A177-3AD203B41FA5}">
                      <a16:colId xmlns:a16="http://schemas.microsoft.com/office/drawing/2014/main" val="20001"/>
                    </a:ext>
                  </a:extLst>
                </a:gridCol>
                <a:gridCol w="1741008">
                  <a:extLst>
                    <a:ext uri="{9D8B030D-6E8A-4147-A177-3AD203B41FA5}">
                      <a16:colId xmlns:a16="http://schemas.microsoft.com/office/drawing/2014/main" val="20002"/>
                    </a:ext>
                  </a:extLst>
                </a:gridCol>
                <a:gridCol w="1509490">
                  <a:extLst>
                    <a:ext uri="{9D8B030D-6E8A-4147-A177-3AD203B41FA5}">
                      <a16:colId xmlns:a16="http://schemas.microsoft.com/office/drawing/2014/main" val="20003"/>
                    </a:ext>
                  </a:extLst>
                </a:gridCol>
                <a:gridCol w="1846841">
                  <a:extLst>
                    <a:ext uri="{9D8B030D-6E8A-4147-A177-3AD203B41FA5}">
                      <a16:colId xmlns:a16="http://schemas.microsoft.com/office/drawing/2014/main" val="20004"/>
                    </a:ext>
                  </a:extLst>
                </a:gridCol>
                <a:gridCol w="1366675">
                  <a:extLst>
                    <a:ext uri="{9D8B030D-6E8A-4147-A177-3AD203B41FA5}">
                      <a16:colId xmlns:a16="http://schemas.microsoft.com/office/drawing/2014/main" val="20005"/>
                    </a:ext>
                  </a:extLst>
                </a:gridCol>
              </a:tblGrid>
              <a:tr h="228600">
                <a:tc>
                  <a:txBody>
                    <a:bodyPr/>
                    <a:lstStyle/>
                    <a:p>
                      <a:pPr algn="ctr">
                        <a:spcAft>
                          <a:spcPts val="0"/>
                        </a:spcAft>
                      </a:pPr>
                      <a:r>
                        <a:rPr lang="en-US" sz="1600" dirty="0"/>
                        <a:t>River basin</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dirty="0"/>
                        <a:t>Basin area, </a:t>
                      </a:r>
                      <a:r>
                        <a:rPr lang="en-US" sz="1600" dirty="0" err="1"/>
                        <a:t>km</a:t>
                      </a:r>
                      <a:r>
                        <a:rPr lang="en-US" sz="1600" baseline="30000" dirty="0" err="1"/>
                        <a:t>2</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dirty="0" err="1"/>
                        <a:t>Aufeis</a:t>
                      </a:r>
                      <a:r>
                        <a:rPr lang="en-US" sz="1600" dirty="0"/>
                        <a:t> coverage, %</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dirty="0"/>
                        <a:t>Aufeis area, km</a:t>
                      </a:r>
                      <a:r>
                        <a:rPr lang="en-US" sz="1600" baseline="30000" dirty="0"/>
                        <a:t>2</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dirty="0"/>
                        <a:t>Aufeis volume, km</a:t>
                      </a:r>
                      <a:r>
                        <a:rPr lang="en-US" sz="1600" baseline="30000" dirty="0"/>
                        <a:t>3</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a:t>Aufeis runoff</a:t>
                      </a:r>
                      <a:r>
                        <a:rPr lang="ru-RU" sz="1600"/>
                        <a:t>, </a:t>
                      </a:r>
                      <a:r>
                        <a:rPr lang="en-US" sz="1600"/>
                        <a:t>mm</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0"/>
                  </a:ext>
                </a:extLst>
              </a:tr>
              <a:tr h="51745">
                <a:tc>
                  <a:txBody>
                    <a:bodyPr/>
                    <a:lstStyle/>
                    <a:p>
                      <a:pPr>
                        <a:spcAft>
                          <a:spcPts val="0"/>
                        </a:spcAft>
                      </a:pPr>
                      <a:r>
                        <a:rPr lang="en-US" sz="1600"/>
                        <a:t>Yana</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224000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0.23</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506</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1.1</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4.5</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1"/>
                  </a:ext>
                </a:extLst>
              </a:tr>
              <a:tr h="51745">
                <a:tc>
                  <a:txBody>
                    <a:bodyPr/>
                    <a:lstStyle/>
                    <a:p>
                      <a:pPr>
                        <a:spcAft>
                          <a:spcPts val="0"/>
                        </a:spcAft>
                      </a:pPr>
                      <a:r>
                        <a:rPr lang="en-US" sz="1600"/>
                        <a:t>Indigirka </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305000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0.55</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1663</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4.25</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11</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2"/>
                  </a:ext>
                </a:extLst>
              </a:tr>
              <a:tr h="51745">
                <a:tc>
                  <a:txBody>
                    <a:bodyPr/>
                    <a:lstStyle/>
                    <a:p>
                      <a:pPr>
                        <a:spcAft>
                          <a:spcPts val="0"/>
                        </a:spcAft>
                      </a:pPr>
                      <a:r>
                        <a:rPr lang="en-US" sz="1600"/>
                        <a:t>Kolyma</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643000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0.19</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1085</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2.2</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3.7</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3"/>
                  </a:ext>
                </a:extLst>
              </a:tr>
              <a:tr h="51745">
                <a:tc>
                  <a:txBody>
                    <a:bodyPr/>
                    <a:lstStyle/>
                    <a:p>
                      <a:pPr>
                        <a:spcAft>
                          <a:spcPts val="0"/>
                        </a:spcAft>
                      </a:pPr>
                      <a:r>
                        <a:rPr lang="en-US" sz="1600"/>
                        <a:t>Penzhina</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73500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0.26</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189</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0.4</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5.1</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4"/>
                  </a:ext>
                </a:extLst>
              </a:tr>
              <a:tr h="51745">
                <a:tc>
                  <a:txBody>
                    <a:bodyPr/>
                    <a:lstStyle/>
                    <a:p>
                      <a:pPr>
                        <a:spcAft>
                          <a:spcPts val="0"/>
                        </a:spcAft>
                      </a:pPr>
                      <a:r>
                        <a:rPr lang="en-US" sz="1600"/>
                        <a:t>Anadyr</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156000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0.26</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398</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0.85</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5.1</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5"/>
                  </a:ext>
                </a:extLst>
              </a:tr>
              <a:tr h="73744">
                <a:tc>
                  <a:txBody>
                    <a:bodyPr/>
                    <a:lstStyle/>
                    <a:p>
                      <a:pPr>
                        <a:spcAft>
                          <a:spcPts val="0"/>
                        </a:spcAft>
                      </a:pPr>
                      <a:r>
                        <a:rPr lang="en-US" sz="1600"/>
                        <a:t>Amguama </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26400</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0.39</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a:t>102</a:t>
                      </a:r>
                      <a:endParaRPr lang="ru-RU" sz="2800">
                        <a:latin typeface="Times New Roman"/>
                        <a:ea typeface="Times New Roman"/>
                        <a:cs typeface="Times New Roman"/>
                      </a:endParaRPr>
                    </a:p>
                  </a:txBody>
                  <a:tcPr marL="52844" marR="52844" marT="0" marB="0" anchor="ctr"/>
                </a:tc>
                <a:tc>
                  <a:txBody>
                    <a:bodyPr/>
                    <a:lstStyle/>
                    <a:p>
                      <a:pPr algn="ctr">
                        <a:spcAft>
                          <a:spcPts val="0"/>
                        </a:spcAft>
                      </a:pPr>
                      <a:r>
                        <a:rPr lang="en-US" sz="1600" dirty="0"/>
                        <a:t>0.20</a:t>
                      </a:r>
                      <a:endParaRPr lang="ru-RU" sz="2800" dirty="0">
                        <a:latin typeface="Times New Roman"/>
                        <a:ea typeface="Times New Roman"/>
                        <a:cs typeface="Times New Roman"/>
                      </a:endParaRPr>
                    </a:p>
                  </a:txBody>
                  <a:tcPr marL="52844" marR="52844" marT="0" marB="0" anchor="ctr"/>
                </a:tc>
                <a:tc>
                  <a:txBody>
                    <a:bodyPr/>
                    <a:lstStyle/>
                    <a:p>
                      <a:pPr algn="ctr">
                        <a:spcAft>
                          <a:spcPts val="0"/>
                        </a:spcAft>
                      </a:pPr>
                      <a:r>
                        <a:rPr lang="en-US" sz="1600"/>
                        <a:t>7.7</a:t>
                      </a:r>
                      <a:endParaRPr lang="ru-RU" sz="280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6"/>
                  </a:ext>
                </a:extLst>
              </a:tr>
              <a:tr h="155236">
                <a:tc>
                  <a:txBody>
                    <a:bodyPr/>
                    <a:lstStyle/>
                    <a:p>
                      <a:pPr algn="ctr">
                        <a:spcAft>
                          <a:spcPts val="0"/>
                        </a:spcAft>
                      </a:pPr>
                      <a:r>
                        <a:rPr lang="en-US" sz="1600" b="1" dirty="0"/>
                        <a:t>Total </a:t>
                      </a:r>
                      <a:r>
                        <a:rPr lang="ru-RU" sz="1600" b="1" dirty="0"/>
                        <a:t>(</a:t>
                      </a:r>
                      <a:r>
                        <a:rPr lang="en-US" sz="1600" b="1" dirty="0"/>
                        <a:t>North-East of Russia</a:t>
                      </a:r>
                      <a:r>
                        <a:rPr lang="ru-RU" sz="1600" b="1" dirty="0"/>
                        <a:t>)</a:t>
                      </a:r>
                      <a:endParaRPr lang="ru-RU" sz="2800" b="1" dirty="0">
                        <a:latin typeface="Times New Roman"/>
                        <a:ea typeface="Times New Roman"/>
                        <a:cs typeface="Times New Roman"/>
                      </a:endParaRPr>
                    </a:p>
                  </a:txBody>
                  <a:tcPr marL="52844" marR="52844" marT="0" marB="0" anchor="ctr"/>
                </a:tc>
                <a:tc>
                  <a:txBody>
                    <a:bodyPr/>
                    <a:lstStyle/>
                    <a:p>
                      <a:pPr algn="ctr">
                        <a:spcAft>
                          <a:spcPts val="0"/>
                        </a:spcAft>
                      </a:pPr>
                      <a:r>
                        <a:rPr lang="en-US" sz="1600" b="1" dirty="0"/>
                        <a:t>1 950 000</a:t>
                      </a:r>
                      <a:endParaRPr lang="ru-RU" sz="2800" b="1" dirty="0">
                        <a:latin typeface="Times New Roman"/>
                        <a:ea typeface="Times New Roman"/>
                        <a:cs typeface="Times New Roman"/>
                      </a:endParaRPr>
                    </a:p>
                  </a:txBody>
                  <a:tcPr marL="52844" marR="52844" marT="0" marB="0" anchor="ctr"/>
                </a:tc>
                <a:tc>
                  <a:txBody>
                    <a:bodyPr/>
                    <a:lstStyle/>
                    <a:p>
                      <a:pPr algn="ctr">
                        <a:spcAft>
                          <a:spcPts val="0"/>
                        </a:spcAft>
                      </a:pPr>
                      <a:r>
                        <a:rPr lang="ru-RU" sz="1600" b="1" dirty="0"/>
                        <a:t>0.23</a:t>
                      </a:r>
                      <a:endParaRPr lang="ru-RU" sz="2800" b="1" dirty="0">
                        <a:latin typeface="Times New Roman"/>
                        <a:ea typeface="Times New Roman"/>
                        <a:cs typeface="Times New Roman"/>
                      </a:endParaRPr>
                    </a:p>
                  </a:txBody>
                  <a:tcPr marL="52844" marR="52844" marT="0" marB="0" anchor="ctr"/>
                </a:tc>
                <a:tc>
                  <a:txBody>
                    <a:bodyPr/>
                    <a:lstStyle/>
                    <a:p>
                      <a:pPr algn="ctr">
                        <a:spcAft>
                          <a:spcPts val="0"/>
                        </a:spcAft>
                      </a:pPr>
                      <a:r>
                        <a:rPr lang="en-US" sz="1600" b="1" dirty="0"/>
                        <a:t>4529</a:t>
                      </a:r>
                      <a:endParaRPr lang="ru-RU" sz="2800" b="1" dirty="0">
                        <a:latin typeface="Times New Roman"/>
                        <a:ea typeface="Times New Roman"/>
                        <a:cs typeface="Times New Roman"/>
                      </a:endParaRPr>
                    </a:p>
                  </a:txBody>
                  <a:tcPr marL="52844" marR="52844" marT="0" marB="0" anchor="ctr"/>
                </a:tc>
                <a:tc>
                  <a:txBody>
                    <a:bodyPr/>
                    <a:lstStyle/>
                    <a:p>
                      <a:pPr algn="ctr">
                        <a:spcAft>
                          <a:spcPts val="0"/>
                        </a:spcAft>
                      </a:pPr>
                      <a:r>
                        <a:rPr lang="ru-RU" sz="1600" b="1" dirty="0"/>
                        <a:t>10.6</a:t>
                      </a:r>
                      <a:endParaRPr lang="ru-RU" sz="2800" b="1" dirty="0">
                        <a:latin typeface="Times New Roman"/>
                        <a:ea typeface="Times New Roman"/>
                        <a:cs typeface="Times New Roman"/>
                      </a:endParaRPr>
                    </a:p>
                  </a:txBody>
                  <a:tcPr marL="52844" marR="52844" marT="0" marB="0" anchor="ctr"/>
                </a:tc>
                <a:tc>
                  <a:txBody>
                    <a:bodyPr/>
                    <a:lstStyle/>
                    <a:p>
                      <a:pPr algn="ctr">
                        <a:spcAft>
                          <a:spcPts val="0"/>
                        </a:spcAft>
                      </a:pPr>
                      <a:r>
                        <a:rPr lang="ru-RU" sz="1600" b="1" dirty="0"/>
                        <a:t>5</a:t>
                      </a:r>
                      <a:endParaRPr lang="ru-RU" sz="2800" b="1" dirty="0">
                        <a:latin typeface="Times New Roman"/>
                        <a:ea typeface="Times New Roman"/>
                        <a:cs typeface="Times New Roman"/>
                      </a:endParaRPr>
                    </a:p>
                  </a:txBody>
                  <a:tcPr marL="52844" marR="52844" marT="0" marB="0" anchor="ctr"/>
                </a:tc>
                <a:extLst>
                  <a:ext uri="{0D108BD9-81ED-4DB2-BD59-A6C34878D82A}">
                    <a16:rowId xmlns:a16="http://schemas.microsoft.com/office/drawing/2014/main" val="10007"/>
                  </a:ext>
                </a:extLst>
              </a:tr>
            </a:tbl>
          </a:graphicData>
        </a:graphic>
      </p:graphicFrame>
      <p:sp>
        <p:nvSpPr>
          <p:cNvPr id="13" name="Прямоугольник 12"/>
          <p:cNvSpPr/>
          <p:nvPr/>
        </p:nvSpPr>
        <p:spPr>
          <a:xfrm>
            <a:off x="5083507" y="4267077"/>
            <a:ext cx="4535056" cy="2185214"/>
          </a:xfrm>
          <a:prstGeom prst="rect">
            <a:avLst/>
          </a:prstGeom>
        </p:spPr>
        <p:txBody>
          <a:bodyPr wrap="square">
            <a:spAutoFit/>
          </a:bodyPr>
          <a:lstStyle/>
          <a:p>
            <a:pPr algn="just">
              <a:spcBef>
                <a:spcPts val="1200"/>
              </a:spcBef>
            </a:pPr>
            <a:r>
              <a:rPr lang="en-US" dirty="0"/>
              <a:t>Giant aufeis (&gt;1 km</a:t>
            </a:r>
            <a:r>
              <a:rPr lang="en-US" baseline="30000" dirty="0"/>
              <a:t>2</a:t>
            </a:r>
            <a:r>
              <a:rPr lang="en-US" dirty="0"/>
              <a:t>) make the main contribution to the formation of aufeis resources.</a:t>
            </a:r>
          </a:p>
          <a:p>
            <a:pPr algn="just">
              <a:spcBef>
                <a:spcPts val="1200"/>
              </a:spcBef>
            </a:pPr>
            <a:r>
              <a:rPr lang="en-US" dirty="0"/>
              <a:t> Amount of water stored in a single aufeis field may reach </a:t>
            </a:r>
            <a:r>
              <a:rPr lang="en-US" b="1" dirty="0">
                <a:solidFill>
                  <a:srgbClr val="FF0000"/>
                </a:solidFill>
              </a:rPr>
              <a:t>up to 0.5 km</a:t>
            </a:r>
            <a:r>
              <a:rPr lang="en-US" b="1" baseline="30000" dirty="0">
                <a:solidFill>
                  <a:srgbClr val="FF0000"/>
                </a:solidFill>
              </a:rPr>
              <a:t>3</a:t>
            </a:r>
            <a:r>
              <a:rPr lang="en-US" dirty="0"/>
              <a:t> (the giant aufeis at the </a:t>
            </a:r>
            <a:r>
              <a:rPr lang="en-US" dirty="0" err="1"/>
              <a:t>Syuryuktyakh</a:t>
            </a:r>
            <a:r>
              <a:rPr lang="en-US" dirty="0"/>
              <a:t> River, </a:t>
            </a:r>
            <a:r>
              <a:rPr lang="en-US" b="1" dirty="0">
                <a:solidFill>
                  <a:srgbClr val="FF0000"/>
                </a:solidFill>
              </a:rPr>
              <a:t>area 80 km</a:t>
            </a:r>
            <a:r>
              <a:rPr lang="en-US" b="1" baseline="30000" dirty="0">
                <a:solidFill>
                  <a:srgbClr val="FF0000"/>
                </a:solidFill>
              </a:rPr>
              <a:t>2</a:t>
            </a:r>
            <a:r>
              <a:rPr lang="en-US" dirty="0"/>
              <a:t>, the Indigirka River basin)</a:t>
            </a:r>
            <a:endParaRPr lang="ru-RU" baseline="30000" dirty="0"/>
          </a:p>
        </p:txBody>
      </p:sp>
      <p:sp>
        <p:nvSpPr>
          <p:cNvPr id="14" name="TextBox 13">
            <a:extLst>
              <a:ext uri="{FF2B5EF4-FFF2-40B4-BE49-F238E27FC236}">
                <a16:creationId xmlns:a16="http://schemas.microsoft.com/office/drawing/2014/main" id="{50886EBB-565C-4BE7-B6A0-2A5EB0667774}"/>
              </a:ext>
            </a:extLst>
          </p:cNvPr>
          <p:cNvSpPr txBox="1"/>
          <p:nvPr/>
        </p:nvSpPr>
        <p:spPr>
          <a:xfrm>
            <a:off x="1" y="688196"/>
            <a:ext cx="9905999" cy="400110"/>
          </a:xfrm>
          <a:prstGeom prst="rect">
            <a:avLst/>
          </a:prstGeom>
          <a:noFill/>
        </p:spPr>
        <p:txBody>
          <a:bodyPr wrap="square" rtlCol="0">
            <a:spAutoFit/>
          </a:bodyPr>
          <a:lstStyle/>
          <a:p>
            <a:pPr algn="ctr"/>
            <a:r>
              <a:rPr lang="en-US" sz="2000" b="1" dirty="0"/>
              <a:t>The total aufeis resource </a:t>
            </a:r>
            <a:r>
              <a:rPr lang="en-US" sz="2000" dirty="0"/>
              <a:t>of the North-East are at </a:t>
            </a:r>
            <a:r>
              <a:rPr lang="en-US" sz="2000" b="1" dirty="0">
                <a:solidFill>
                  <a:srgbClr val="FF0000"/>
                </a:solidFill>
              </a:rPr>
              <a:t>least 10.6 km</a:t>
            </a:r>
            <a:r>
              <a:rPr lang="en-US" sz="2000" b="1" baseline="30000" dirty="0">
                <a:solidFill>
                  <a:srgbClr val="FF0000"/>
                </a:solidFill>
              </a:rPr>
              <a:t>3</a:t>
            </a:r>
            <a:r>
              <a:rPr lang="en-US" sz="2000" b="1" dirty="0">
                <a:solidFill>
                  <a:srgbClr val="FF0000"/>
                </a:solidFill>
              </a:rPr>
              <a:t> or 5 mm of water depth</a:t>
            </a:r>
            <a:r>
              <a:rPr lang="en-US" sz="2000" dirty="0"/>
              <a:t>.</a:t>
            </a:r>
          </a:p>
        </p:txBody>
      </p:sp>
      <p:pic>
        <p:nvPicPr>
          <p:cNvPr id="2" name="Рисунок 1">
            <a:extLst>
              <a:ext uri="{FF2B5EF4-FFF2-40B4-BE49-F238E27FC236}">
                <a16:creationId xmlns:a16="http://schemas.microsoft.com/office/drawing/2014/main" id="{28787D74-BF82-465C-ACD9-128725C72692}"/>
              </a:ext>
            </a:extLst>
          </p:cNvPr>
          <p:cNvPicPr>
            <a:picLocks noChangeAspect="1"/>
          </p:cNvPicPr>
          <p:nvPr/>
        </p:nvPicPr>
        <p:blipFill>
          <a:blip r:embed="rId2"/>
          <a:stretch>
            <a:fillRect/>
          </a:stretch>
        </p:blipFill>
        <p:spPr>
          <a:xfrm>
            <a:off x="193522" y="3767306"/>
            <a:ext cx="4849419" cy="3076350"/>
          </a:xfrm>
          <a:prstGeom prst="rect">
            <a:avLst/>
          </a:prstGeom>
        </p:spPr>
      </p:pic>
      <p:sp>
        <p:nvSpPr>
          <p:cNvPr id="3" name="TextBox 2">
            <a:extLst>
              <a:ext uri="{FF2B5EF4-FFF2-40B4-BE49-F238E27FC236}">
                <a16:creationId xmlns:a16="http://schemas.microsoft.com/office/drawing/2014/main" id="{CF4C5933-2B30-4C94-A4D3-B8B1C12EC8BC}"/>
              </a:ext>
            </a:extLst>
          </p:cNvPr>
          <p:cNvSpPr txBox="1"/>
          <p:nvPr/>
        </p:nvSpPr>
        <p:spPr>
          <a:xfrm>
            <a:off x="572655" y="3897745"/>
            <a:ext cx="1833707" cy="369332"/>
          </a:xfrm>
          <a:prstGeom prst="rect">
            <a:avLst/>
          </a:prstGeom>
          <a:solidFill>
            <a:schemeClr val="bg1"/>
          </a:solidFill>
        </p:spPr>
        <p:txBody>
          <a:bodyPr wrap="none" rtlCol="0">
            <a:spAutoFit/>
          </a:bodyPr>
          <a:lstStyle/>
          <a:p>
            <a:r>
              <a:rPr lang="en-US" dirty="0"/>
              <a:t>Sentinel-2B, 2019</a:t>
            </a:r>
            <a:endParaRPr lang="ru-RU" dirty="0"/>
          </a:p>
        </p:txBody>
      </p:sp>
      <p:cxnSp>
        <p:nvCxnSpPr>
          <p:cNvPr id="5" name="Прямая со стрелкой 4">
            <a:extLst>
              <a:ext uri="{FF2B5EF4-FFF2-40B4-BE49-F238E27FC236}">
                <a16:creationId xmlns:a16="http://schemas.microsoft.com/office/drawing/2014/main" id="{EB7A8944-B1DE-47CD-ACC2-F0C40B351AC4}"/>
              </a:ext>
            </a:extLst>
          </p:cNvPr>
          <p:cNvCxnSpPr>
            <a:cxnSpLocks/>
          </p:cNvCxnSpPr>
          <p:nvPr/>
        </p:nvCxnSpPr>
        <p:spPr>
          <a:xfrm flipH="1" flipV="1">
            <a:off x="3205018" y="5098473"/>
            <a:ext cx="1837923" cy="73890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C9CF147-A62C-428B-8F79-0F81B5C775CB}"/>
              </a:ext>
            </a:extLst>
          </p:cNvPr>
          <p:cNvSpPr txBox="1"/>
          <p:nvPr/>
        </p:nvSpPr>
        <p:spPr>
          <a:xfrm>
            <a:off x="304790" y="6457716"/>
            <a:ext cx="3362037" cy="369332"/>
          </a:xfrm>
          <a:prstGeom prst="rect">
            <a:avLst/>
          </a:prstGeom>
          <a:solidFill>
            <a:schemeClr val="bg1"/>
          </a:solidFill>
        </p:spPr>
        <p:txBody>
          <a:bodyPr wrap="square" rtlCol="0">
            <a:spAutoFit/>
          </a:bodyPr>
          <a:lstStyle/>
          <a:p>
            <a:r>
              <a:rPr lang="en-US" dirty="0"/>
              <a:t>Aufeis area: </a:t>
            </a:r>
            <a:r>
              <a:rPr lang="en-US" dirty="0">
                <a:solidFill>
                  <a:srgbClr val="00B0F0"/>
                </a:solidFill>
              </a:rPr>
              <a:t>29 May</a:t>
            </a:r>
            <a:r>
              <a:rPr lang="en-US" dirty="0"/>
              <a:t>, </a:t>
            </a:r>
            <a:r>
              <a:rPr lang="en-US" dirty="0">
                <a:solidFill>
                  <a:schemeClr val="accent2"/>
                </a:solidFill>
              </a:rPr>
              <a:t>3 September</a:t>
            </a:r>
            <a:endParaRPr lang="ru-RU" dirty="0">
              <a:solidFill>
                <a:schemeClr val="accent2"/>
              </a:solidFill>
            </a:endParaRPr>
          </a:p>
        </p:txBody>
      </p:sp>
      <p:pic>
        <p:nvPicPr>
          <p:cNvPr id="12" name="Рисунок 11">
            <a:extLst>
              <a:ext uri="{FF2B5EF4-FFF2-40B4-BE49-F238E27FC236}">
                <a16:creationId xmlns:a16="http://schemas.microsoft.com/office/drawing/2014/main" id="{B7652986-E391-5A52-4855-CB340086B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8841" y="9426"/>
            <a:ext cx="698839" cy="244507"/>
          </a:xfrm>
          <a:prstGeom prst="rect">
            <a:avLst/>
          </a:prstGeom>
        </p:spPr>
      </p:pic>
    </p:spTree>
    <p:extLst>
      <p:ext uri="{BB962C8B-B14F-4D97-AF65-F5344CB8AC3E}">
        <p14:creationId xmlns:p14="http://schemas.microsoft.com/office/powerpoint/2010/main" val="2898221424"/>
      </p:ext>
    </p:extLst>
  </p:cSld>
  <p:clrMapOvr>
    <a:masterClrMapping/>
  </p:clrMapOvr>
  <mc:AlternateContent xmlns:mc="http://schemas.openxmlformats.org/markup-compatibility/2006" xmlns:p14="http://schemas.microsoft.com/office/powerpoint/2010/main">
    <mc:Choice Requires="p14">
      <p:transition spd="slow" p14:dur="2000" advTm="62866"/>
    </mc:Choice>
    <mc:Fallback xmlns="">
      <p:transition spd="slow" advTm="628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работа_2016-17\наледи_статья_англ\water balance\HESS\HESS_figures\fig_2.tif"/>
          <p:cNvPicPr>
            <a:picLocks noChangeAspect="1" noChangeArrowheads="1"/>
          </p:cNvPicPr>
          <p:nvPr/>
        </p:nvPicPr>
        <p:blipFill>
          <a:blip r:embed="rId2" cstate="print"/>
          <a:srcRect/>
          <a:stretch>
            <a:fillRect/>
          </a:stretch>
        </p:blipFill>
        <p:spPr bwMode="auto">
          <a:xfrm>
            <a:off x="409052" y="485791"/>
            <a:ext cx="9087895" cy="6247145"/>
          </a:xfrm>
          <a:prstGeom prst="rect">
            <a:avLst/>
          </a:prstGeom>
          <a:noFill/>
        </p:spPr>
      </p:pic>
      <p:sp>
        <p:nvSpPr>
          <p:cNvPr id="14" name="TextBox 13">
            <a:extLst>
              <a:ext uri="{FF2B5EF4-FFF2-40B4-BE49-F238E27FC236}">
                <a16:creationId xmlns:a16="http://schemas.microsoft.com/office/drawing/2014/main" id="{78CC46BB-7675-4A8D-A9A1-F1C6AA7FBAB4}"/>
              </a:ext>
            </a:extLst>
          </p:cNvPr>
          <p:cNvSpPr txBox="1"/>
          <p:nvPr/>
        </p:nvSpPr>
        <p:spPr>
          <a:xfrm>
            <a:off x="1950960" y="4229339"/>
            <a:ext cx="1281632" cy="738664"/>
          </a:xfrm>
          <a:prstGeom prst="rect">
            <a:avLst/>
          </a:prstGeom>
          <a:solidFill>
            <a:schemeClr val="bg1"/>
          </a:solidFill>
        </p:spPr>
        <p:txBody>
          <a:bodyPr wrap="square" rtlCol="0">
            <a:spAutoFit/>
          </a:bodyPr>
          <a:lstStyle>
            <a:defPPr>
              <a:defRPr lang="en-US"/>
            </a:defPPr>
            <a:lvl1pPr algn="ctr">
              <a:defRPr sz="1400" b="1">
                <a:solidFill>
                  <a:srgbClr val="FF0000"/>
                </a:solidFill>
              </a:defRPr>
            </a:lvl1pPr>
          </a:lstStyle>
          <a:p>
            <a:r>
              <a:rPr lang="en-US" dirty="0"/>
              <a:t>Indigirka River</a:t>
            </a:r>
          </a:p>
          <a:p>
            <a:r>
              <a:rPr lang="ru-RU" dirty="0"/>
              <a:t>4.3 </a:t>
            </a:r>
            <a:r>
              <a:rPr lang="en-US" dirty="0"/>
              <a:t>km</a:t>
            </a:r>
            <a:r>
              <a:rPr lang="ru-RU" baseline="30000" dirty="0"/>
              <a:t>3</a:t>
            </a:r>
            <a:r>
              <a:rPr lang="ru-RU" dirty="0"/>
              <a:t> </a:t>
            </a:r>
            <a:endParaRPr lang="en-US" dirty="0"/>
          </a:p>
          <a:p>
            <a:r>
              <a:rPr lang="ru-RU" dirty="0"/>
              <a:t>11 </a:t>
            </a:r>
            <a:r>
              <a:rPr lang="en-US" dirty="0"/>
              <a:t>mm</a:t>
            </a:r>
            <a:endParaRPr lang="ru-RU" dirty="0"/>
          </a:p>
        </p:txBody>
      </p:sp>
      <p:sp>
        <p:nvSpPr>
          <p:cNvPr id="5" name="TextBox 4">
            <a:extLst>
              <a:ext uri="{FF2B5EF4-FFF2-40B4-BE49-F238E27FC236}">
                <a16:creationId xmlns:a16="http://schemas.microsoft.com/office/drawing/2014/main" id="{D31B5F6C-91DF-4BF3-8BF5-EA3ED6B2A32A}"/>
              </a:ext>
            </a:extLst>
          </p:cNvPr>
          <p:cNvSpPr txBox="1"/>
          <p:nvPr/>
        </p:nvSpPr>
        <p:spPr>
          <a:xfrm>
            <a:off x="941239" y="706660"/>
            <a:ext cx="1142204" cy="738664"/>
          </a:xfrm>
          <a:prstGeom prst="rect">
            <a:avLst/>
          </a:prstGeom>
          <a:solidFill>
            <a:schemeClr val="bg1"/>
          </a:solidFill>
        </p:spPr>
        <p:txBody>
          <a:bodyPr wrap="square" rtlCol="0">
            <a:spAutoFit/>
          </a:bodyPr>
          <a:lstStyle/>
          <a:p>
            <a:pPr algn="ctr"/>
            <a:r>
              <a:rPr lang="en-US" sz="1400" b="1" dirty="0">
                <a:solidFill>
                  <a:srgbClr val="FF0000"/>
                </a:solidFill>
              </a:rPr>
              <a:t>Yana River</a:t>
            </a:r>
          </a:p>
          <a:p>
            <a:pPr algn="ctr"/>
            <a:r>
              <a:rPr lang="ru-RU" sz="1400" b="1" dirty="0">
                <a:solidFill>
                  <a:srgbClr val="FF0000"/>
                </a:solidFill>
              </a:rPr>
              <a:t>1.1 </a:t>
            </a:r>
            <a:r>
              <a:rPr lang="en-US" sz="1400" b="1" dirty="0">
                <a:solidFill>
                  <a:srgbClr val="FF0000"/>
                </a:solidFill>
              </a:rPr>
              <a:t>km</a:t>
            </a:r>
            <a:r>
              <a:rPr lang="ru-RU" sz="1400" b="1" baseline="30000" dirty="0">
                <a:solidFill>
                  <a:srgbClr val="FF0000"/>
                </a:solidFill>
              </a:rPr>
              <a:t>3</a:t>
            </a:r>
          </a:p>
          <a:p>
            <a:pPr algn="ctr"/>
            <a:r>
              <a:rPr lang="ru-RU" sz="1200" b="1" dirty="0">
                <a:solidFill>
                  <a:srgbClr val="FF0000"/>
                </a:solidFill>
              </a:rPr>
              <a:t> </a:t>
            </a:r>
            <a:r>
              <a:rPr lang="ru-RU" sz="1400" b="1" dirty="0">
                <a:solidFill>
                  <a:srgbClr val="FF0000"/>
                </a:solidFill>
              </a:rPr>
              <a:t>4.5 </a:t>
            </a:r>
            <a:r>
              <a:rPr lang="en-US" sz="1400" b="1" dirty="0">
                <a:solidFill>
                  <a:srgbClr val="FF0000"/>
                </a:solidFill>
              </a:rPr>
              <a:t>mm</a:t>
            </a:r>
            <a:endParaRPr lang="ru-RU" sz="1400" b="1" dirty="0">
              <a:solidFill>
                <a:srgbClr val="FF0000"/>
              </a:solidFill>
            </a:endParaRPr>
          </a:p>
        </p:txBody>
      </p:sp>
      <p:sp>
        <p:nvSpPr>
          <p:cNvPr id="6" name="TextBox 5">
            <a:extLst>
              <a:ext uri="{FF2B5EF4-FFF2-40B4-BE49-F238E27FC236}">
                <a16:creationId xmlns:a16="http://schemas.microsoft.com/office/drawing/2014/main" id="{B334D78B-3A60-45BB-B565-F14AD2712AE5}"/>
              </a:ext>
            </a:extLst>
          </p:cNvPr>
          <p:cNvSpPr txBox="1"/>
          <p:nvPr/>
        </p:nvSpPr>
        <p:spPr>
          <a:xfrm>
            <a:off x="5033853" y="1616188"/>
            <a:ext cx="1390095" cy="738664"/>
          </a:xfrm>
          <a:prstGeom prst="rect">
            <a:avLst/>
          </a:prstGeom>
          <a:solidFill>
            <a:schemeClr val="bg1"/>
          </a:solidFill>
        </p:spPr>
        <p:txBody>
          <a:bodyPr wrap="square" rtlCol="0">
            <a:spAutoFit/>
          </a:bodyPr>
          <a:lstStyle/>
          <a:p>
            <a:pPr algn="ctr"/>
            <a:r>
              <a:rPr lang="en-US" sz="1400" b="1" dirty="0">
                <a:solidFill>
                  <a:srgbClr val="FF0000"/>
                </a:solidFill>
              </a:rPr>
              <a:t>Kolyma River</a:t>
            </a:r>
          </a:p>
          <a:p>
            <a:pPr algn="ctr"/>
            <a:r>
              <a:rPr lang="ru-RU" sz="1400" b="1" dirty="0">
                <a:solidFill>
                  <a:srgbClr val="FF0000"/>
                </a:solidFill>
              </a:rPr>
              <a:t>2.2 </a:t>
            </a:r>
            <a:r>
              <a:rPr lang="en-US" sz="1400" b="1" dirty="0">
                <a:solidFill>
                  <a:srgbClr val="FF0000"/>
                </a:solidFill>
              </a:rPr>
              <a:t>km</a:t>
            </a:r>
            <a:r>
              <a:rPr lang="ru-RU" sz="1400" b="1" baseline="30000" dirty="0">
                <a:solidFill>
                  <a:srgbClr val="FF0000"/>
                </a:solidFill>
              </a:rPr>
              <a:t>3</a:t>
            </a:r>
          </a:p>
          <a:p>
            <a:pPr algn="ctr"/>
            <a:r>
              <a:rPr lang="ru-RU" sz="1400" b="1" dirty="0">
                <a:solidFill>
                  <a:srgbClr val="FF0000"/>
                </a:solidFill>
              </a:rPr>
              <a:t>3.7 </a:t>
            </a:r>
            <a:r>
              <a:rPr lang="en-US" sz="1400" b="1" dirty="0">
                <a:solidFill>
                  <a:srgbClr val="FF0000"/>
                </a:solidFill>
              </a:rPr>
              <a:t>mm</a:t>
            </a:r>
            <a:endParaRPr lang="ru-RU" sz="1400" b="1" dirty="0">
              <a:solidFill>
                <a:srgbClr val="FF0000"/>
              </a:solidFill>
            </a:endParaRPr>
          </a:p>
        </p:txBody>
      </p:sp>
      <p:sp>
        <p:nvSpPr>
          <p:cNvPr id="7" name="TextBox 6">
            <a:extLst>
              <a:ext uri="{FF2B5EF4-FFF2-40B4-BE49-F238E27FC236}">
                <a16:creationId xmlns:a16="http://schemas.microsoft.com/office/drawing/2014/main" id="{E5660A64-3D0B-46BD-8CE8-21366A384864}"/>
              </a:ext>
            </a:extLst>
          </p:cNvPr>
          <p:cNvSpPr txBox="1"/>
          <p:nvPr/>
        </p:nvSpPr>
        <p:spPr>
          <a:xfrm>
            <a:off x="6183102" y="4598671"/>
            <a:ext cx="1493477" cy="738664"/>
          </a:xfrm>
          <a:prstGeom prst="rect">
            <a:avLst/>
          </a:prstGeom>
          <a:solidFill>
            <a:schemeClr val="bg1"/>
          </a:solidFill>
        </p:spPr>
        <p:txBody>
          <a:bodyPr wrap="square" rtlCol="0">
            <a:spAutoFit/>
          </a:bodyPr>
          <a:lstStyle/>
          <a:p>
            <a:pPr algn="ctr"/>
            <a:r>
              <a:rPr lang="en-US" sz="1400" b="1" dirty="0" err="1">
                <a:solidFill>
                  <a:srgbClr val="FF0000"/>
                </a:solidFill>
              </a:rPr>
              <a:t>Penzhina</a:t>
            </a:r>
            <a:r>
              <a:rPr lang="en-US" sz="1400" b="1" dirty="0">
                <a:solidFill>
                  <a:srgbClr val="FF0000"/>
                </a:solidFill>
              </a:rPr>
              <a:t> River</a:t>
            </a:r>
          </a:p>
          <a:p>
            <a:pPr algn="ctr"/>
            <a:r>
              <a:rPr lang="ru-RU" sz="1400" b="1" dirty="0">
                <a:solidFill>
                  <a:srgbClr val="FF0000"/>
                </a:solidFill>
              </a:rPr>
              <a:t>0.4 </a:t>
            </a:r>
            <a:r>
              <a:rPr lang="en-US" sz="1400" b="1" dirty="0">
                <a:solidFill>
                  <a:srgbClr val="FF0000"/>
                </a:solidFill>
              </a:rPr>
              <a:t>km</a:t>
            </a:r>
            <a:r>
              <a:rPr lang="ru-RU" sz="1400" b="1" baseline="30000" dirty="0">
                <a:solidFill>
                  <a:srgbClr val="FF0000"/>
                </a:solidFill>
              </a:rPr>
              <a:t>3</a:t>
            </a:r>
          </a:p>
          <a:p>
            <a:pPr algn="ctr"/>
            <a:r>
              <a:rPr lang="ru-RU" sz="1400" b="1" dirty="0">
                <a:solidFill>
                  <a:srgbClr val="FF0000"/>
                </a:solidFill>
              </a:rPr>
              <a:t>5.2 </a:t>
            </a:r>
            <a:r>
              <a:rPr lang="en-US" sz="1400" b="1" dirty="0">
                <a:solidFill>
                  <a:srgbClr val="FF0000"/>
                </a:solidFill>
              </a:rPr>
              <a:t>mm</a:t>
            </a:r>
            <a:endParaRPr lang="ru-RU" sz="1400" b="1" dirty="0">
              <a:solidFill>
                <a:srgbClr val="FF0000"/>
              </a:solidFill>
            </a:endParaRPr>
          </a:p>
        </p:txBody>
      </p:sp>
      <p:sp>
        <p:nvSpPr>
          <p:cNvPr id="8" name="TextBox 7">
            <a:extLst>
              <a:ext uri="{FF2B5EF4-FFF2-40B4-BE49-F238E27FC236}">
                <a16:creationId xmlns:a16="http://schemas.microsoft.com/office/drawing/2014/main" id="{E7309BD7-3FE4-4B4B-862F-345EBEDBED86}"/>
              </a:ext>
            </a:extLst>
          </p:cNvPr>
          <p:cNvSpPr txBox="1"/>
          <p:nvPr/>
        </p:nvSpPr>
        <p:spPr>
          <a:xfrm>
            <a:off x="7381385" y="706660"/>
            <a:ext cx="1373167" cy="738664"/>
          </a:xfrm>
          <a:prstGeom prst="rect">
            <a:avLst/>
          </a:prstGeom>
          <a:solidFill>
            <a:schemeClr val="bg1"/>
          </a:solidFill>
        </p:spPr>
        <p:txBody>
          <a:bodyPr wrap="square" rtlCol="0">
            <a:spAutoFit/>
          </a:bodyPr>
          <a:lstStyle/>
          <a:p>
            <a:pPr algn="ctr"/>
            <a:r>
              <a:rPr lang="en-US" sz="1400" b="1" dirty="0">
                <a:solidFill>
                  <a:srgbClr val="FF0000"/>
                </a:solidFill>
              </a:rPr>
              <a:t>Anadyr River</a:t>
            </a:r>
          </a:p>
          <a:p>
            <a:pPr algn="ctr"/>
            <a:r>
              <a:rPr lang="ru-RU" sz="1400" b="1" dirty="0">
                <a:solidFill>
                  <a:srgbClr val="FF0000"/>
                </a:solidFill>
              </a:rPr>
              <a:t>2.6 </a:t>
            </a:r>
            <a:r>
              <a:rPr lang="en-US" sz="1400" b="1" dirty="0">
                <a:solidFill>
                  <a:srgbClr val="FF0000"/>
                </a:solidFill>
              </a:rPr>
              <a:t>km</a:t>
            </a:r>
            <a:r>
              <a:rPr lang="ru-RU" sz="1400" b="1" baseline="30000" dirty="0">
                <a:solidFill>
                  <a:srgbClr val="FF0000"/>
                </a:solidFill>
              </a:rPr>
              <a:t>3</a:t>
            </a:r>
          </a:p>
          <a:p>
            <a:pPr algn="ctr"/>
            <a:r>
              <a:rPr lang="ru-RU" sz="1400" b="1" dirty="0">
                <a:solidFill>
                  <a:srgbClr val="FF0000"/>
                </a:solidFill>
              </a:rPr>
              <a:t>5.1  </a:t>
            </a:r>
            <a:r>
              <a:rPr lang="en-US" sz="1400" b="1" dirty="0">
                <a:solidFill>
                  <a:srgbClr val="FF0000"/>
                </a:solidFill>
              </a:rPr>
              <a:t>mm</a:t>
            </a:r>
            <a:endParaRPr lang="ru-RU" sz="1400" b="1" dirty="0">
              <a:solidFill>
                <a:srgbClr val="FF0000"/>
              </a:solidFill>
            </a:endParaRPr>
          </a:p>
        </p:txBody>
      </p:sp>
      <p:sp>
        <p:nvSpPr>
          <p:cNvPr id="9" name="TextBox 8">
            <a:extLst>
              <a:ext uri="{FF2B5EF4-FFF2-40B4-BE49-F238E27FC236}">
                <a16:creationId xmlns:a16="http://schemas.microsoft.com/office/drawing/2014/main" id="{D84C8B27-A5D8-439C-9157-0D03F1DEAFEC}"/>
              </a:ext>
            </a:extLst>
          </p:cNvPr>
          <p:cNvSpPr txBox="1"/>
          <p:nvPr/>
        </p:nvSpPr>
        <p:spPr>
          <a:xfrm>
            <a:off x="-287438" y="-37429"/>
            <a:ext cx="9905999" cy="523220"/>
          </a:xfrm>
          <a:prstGeom prst="rect">
            <a:avLst/>
          </a:prstGeom>
          <a:noFill/>
        </p:spPr>
        <p:txBody>
          <a:bodyPr wrap="square" rtlCol="0">
            <a:spAutoFit/>
          </a:bodyPr>
          <a:lstStyle/>
          <a:p>
            <a:pPr algn="ctr"/>
            <a:r>
              <a:rPr lang="en-US" sz="2800" b="1" dirty="0"/>
              <a:t>Aufeis resource</a:t>
            </a:r>
            <a:endParaRPr lang="ru-RU" sz="2800" b="1" dirty="0">
              <a:solidFill>
                <a:srgbClr val="FF0000"/>
              </a:solidFill>
              <a:latin typeface="Sitka Banner" panose="02000505000000020004" pitchFamily="2" charset="0"/>
            </a:endParaRPr>
          </a:p>
        </p:txBody>
      </p:sp>
      <p:pic>
        <p:nvPicPr>
          <p:cNvPr id="10" name="Рисунок 9">
            <a:extLst>
              <a:ext uri="{FF2B5EF4-FFF2-40B4-BE49-F238E27FC236}">
                <a16:creationId xmlns:a16="http://schemas.microsoft.com/office/drawing/2014/main" id="{C63BAE04-15BF-F249-1943-E3784A2D2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8841" y="-1"/>
            <a:ext cx="698839" cy="244507"/>
          </a:xfrm>
          <a:prstGeom prst="rect">
            <a:avLst/>
          </a:prstGeom>
        </p:spPr>
      </p:pic>
    </p:spTree>
    <p:extLst>
      <p:ext uri="{BB962C8B-B14F-4D97-AF65-F5344CB8AC3E}">
        <p14:creationId xmlns:p14="http://schemas.microsoft.com/office/powerpoint/2010/main" val="740860601"/>
      </p:ext>
    </p:extLst>
  </p:cSld>
  <p:clrMapOvr>
    <a:masterClrMapping/>
  </p:clrMapOvr>
  <mc:AlternateContent xmlns:mc="http://schemas.openxmlformats.org/markup-compatibility/2006" xmlns:p14="http://schemas.microsoft.com/office/powerpoint/2010/main">
    <mc:Choice Requires="p14">
      <p:transition spd="slow" p14:dur="2000" advTm="21279"/>
    </mc:Choice>
    <mc:Fallback xmlns="">
      <p:transition spd="slow" advTm="212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работа_2016-17\наледи_статья_англ\water balance\HESS\HESS_figures\fig_5.tif"/>
          <p:cNvPicPr>
            <a:picLocks noChangeAspect="1" noChangeArrowheads="1"/>
          </p:cNvPicPr>
          <p:nvPr/>
        </p:nvPicPr>
        <p:blipFill>
          <a:blip r:embed="rId2" cstate="print"/>
          <a:srcRect/>
          <a:stretch>
            <a:fillRect/>
          </a:stretch>
        </p:blipFill>
        <p:spPr bwMode="auto">
          <a:xfrm>
            <a:off x="76310" y="0"/>
            <a:ext cx="9869067" cy="6477000"/>
          </a:xfrm>
          <a:prstGeom prst="rect">
            <a:avLst/>
          </a:prstGeom>
          <a:noFill/>
        </p:spPr>
      </p:pic>
      <p:sp>
        <p:nvSpPr>
          <p:cNvPr id="3" name="Прямоугольник 2"/>
          <p:cNvSpPr/>
          <p:nvPr/>
        </p:nvSpPr>
        <p:spPr>
          <a:xfrm>
            <a:off x="5879067" y="4445695"/>
            <a:ext cx="2064207" cy="1138773"/>
          </a:xfrm>
          <a:prstGeom prst="rect">
            <a:avLst/>
          </a:prstGeom>
          <a:solidFill>
            <a:schemeClr val="bg1"/>
          </a:solidFill>
        </p:spPr>
        <p:txBody>
          <a:bodyPr wrap="square">
            <a:spAutoFit/>
          </a:bodyPr>
          <a:lstStyle/>
          <a:p>
            <a:pPr algn="just"/>
            <a:r>
              <a:rPr lang="en-US" sz="1400" b="1" dirty="0" err="1"/>
              <a:t>Agayakan</a:t>
            </a:r>
            <a:r>
              <a:rPr lang="en-US" sz="1400" b="1" dirty="0"/>
              <a:t> River (28.7 mm or 14.1% of annual value) </a:t>
            </a:r>
          </a:p>
          <a:p>
            <a:pPr algn="just"/>
            <a:r>
              <a:rPr lang="en-US" sz="1400" b="1" dirty="0" err="1"/>
              <a:t>Moma</a:t>
            </a:r>
            <a:r>
              <a:rPr lang="en-US" sz="1400" b="1" dirty="0"/>
              <a:t> River (28.7 mm or 21.6% of annual value)</a:t>
            </a:r>
          </a:p>
          <a:p>
            <a:pPr algn="just"/>
            <a:r>
              <a:rPr lang="en-US" sz="1200" b="1" dirty="0"/>
              <a:t>The champions! </a:t>
            </a:r>
          </a:p>
        </p:txBody>
      </p:sp>
      <p:sp>
        <p:nvSpPr>
          <p:cNvPr id="2" name="Прямоугольник 1">
            <a:extLst>
              <a:ext uri="{FF2B5EF4-FFF2-40B4-BE49-F238E27FC236}">
                <a16:creationId xmlns:a16="http://schemas.microsoft.com/office/drawing/2014/main" id="{EE4BE8D2-EF3A-41A3-B94A-200DAB9EA007}"/>
              </a:ext>
            </a:extLst>
          </p:cNvPr>
          <p:cNvSpPr/>
          <p:nvPr/>
        </p:nvSpPr>
        <p:spPr>
          <a:xfrm>
            <a:off x="2050354" y="270225"/>
            <a:ext cx="2960490" cy="523220"/>
          </a:xfrm>
          <a:prstGeom prst="rect">
            <a:avLst/>
          </a:prstGeom>
          <a:solidFill>
            <a:schemeClr val="bg1"/>
          </a:solidFill>
        </p:spPr>
        <p:txBody>
          <a:bodyPr wrap="none">
            <a:spAutoFit/>
          </a:bodyPr>
          <a:lstStyle/>
          <a:p>
            <a:pPr algn="ctr"/>
            <a:r>
              <a:rPr lang="en-US" sz="2800" b="1" dirty="0"/>
              <a:t>Annual aufeis flow</a:t>
            </a:r>
            <a:endParaRPr lang="ru-RU" sz="2800" b="1" dirty="0">
              <a:solidFill>
                <a:srgbClr val="FF0000"/>
              </a:solidFill>
              <a:latin typeface="Sitka Banner" panose="02000505000000020004" pitchFamily="2" charset="0"/>
            </a:endParaRPr>
          </a:p>
        </p:txBody>
      </p:sp>
      <p:sp>
        <p:nvSpPr>
          <p:cNvPr id="4" name="Прямоугольник 3">
            <a:extLst>
              <a:ext uri="{FF2B5EF4-FFF2-40B4-BE49-F238E27FC236}">
                <a16:creationId xmlns:a16="http://schemas.microsoft.com/office/drawing/2014/main" id="{DF6B6DCC-484C-45CA-9AB4-98AA4E6844C4}"/>
              </a:ext>
            </a:extLst>
          </p:cNvPr>
          <p:cNvSpPr/>
          <p:nvPr/>
        </p:nvSpPr>
        <p:spPr>
          <a:xfrm>
            <a:off x="4953000" y="297960"/>
            <a:ext cx="3295073" cy="707886"/>
          </a:xfrm>
          <a:prstGeom prst="rect">
            <a:avLst/>
          </a:prstGeom>
          <a:solidFill>
            <a:schemeClr val="bg1"/>
          </a:solidFill>
        </p:spPr>
        <p:txBody>
          <a:bodyPr wrap="square">
            <a:spAutoFit/>
          </a:bodyPr>
          <a:lstStyle/>
          <a:p>
            <a:pPr algn="just"/>
            <a:r>
              <a:rPr lang="en-US" sz="2000" b="1" dirty="0">
                <a:solidFill>
                  <a:srgbClr val="FF0000"/>
                </a:solidFill>
              </a:rPr>
              <a:t>0.3 to 29 mm </a:t>
            </a:r>
            <a:r>
              <a:rPr lang="en-US" sz="2000" dirty="0"/>
              <a:t>(0.1 – 22% with average value 3.8%) </a:t>
            </a:r>
          </a:p>
        </p:txBody>
      </p:sp>
      <p:pic>
        <p:nvPicPr>
          <p:cNvPr id="6" name="Рисунок 5">
            <a:extLst>
              <a:ext uri="{FF2B5EF4-FFF2-40B4-BE49-F238E27FC236}">
                <a16:creationId xmlns:a16="http://schemas.microsoft.com/office/drawing/2014/main" id="{B6698457-3E6C-A14D-EDFB-1191333D9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161" y="6613493"/>
            <a:ext cx="698839" cy="244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работа_2016-17\наледи_статья_англ\water balance\HESS\HESS_figures\fig_6.tif"/>
          <p:cNvPicPr>
            <a:picLocks noChangeAspect="1" noChangeArrowheads="1"/>
          </p:cNvPicPr>
          <p:nvPr/>
        </p:nvPicPr>
        <p:blipFill>
          <a:blip r:embed="rId2" cstate="print"/>
          <a:srcRect/>
          <a:stretch>
            <a:fillRect/>
          </a:stretch>
        </p:blipFill>
        <p:spPr bwMode="auto">
          <a:xfrm>
            <a:off x="0" y="0"/>
            <a:ext cx="9927120" cy="6515100"/>
          </a:xfrm>
          <a:prstGeom prst="rect">
            <a:avLst/>
          </a:prstGeom>
          <a:noFill/>
        </p:spPr>
      </p:pic>
      <p:sp>
        <p:nvSpPr>
          <p:cNvPr id="3" name="Прямоугольник 2"/>
          <p:cNvSpPr/>
          <p:nvPr/>
        </p:nvSpPr>
        <p:spPr>
          <a:xfrm>
            <a:off x="5958742" y="4502606"/>
            <a:ext cx="2012240" cy="1169551"/>
          </a:xfrm>
          <a:prstGeom prst="rect">
            <a:avLst/>
          </a:prstGeom>
          <a:solidFill>
            <a:schemeClr val="bg1"/>
          </a:solidFill>
        </p:spPr>
        <p:txBody>
          <a:bodyPr wrap="square">
            <a:spAutoFit/>
          </a:bodyPr>
          <a:lstStyle/>
          <a:p>
            <a:pPr algn="just"/>
            <a:r>
              <a:rPr lang="en-US" sz="1400" b="1" dirty="0"/>
              <a:t>The largest aufeis contribution to the winter runoff observed at the </a:t>
            </a:r>
            <a:r>
              <a:rPr lang="en-US" sz="1400" b="1" dirty="0" err="1"/>
              <a:t>Moma</a:t>
            </a:r>
            <a:r>
              <a:rPr lang="en-US" sz="1400" b="1" dirty="0"/>
              <a:t> River (712%).</a:t>
            </a:r>
          </a:p>
        </p:txBody>
      </p:sp>
      <p:sp>
        <p:nvSpPr>
          <p:cNvPr id="4" name="Прямоугольник 3">
            <a:extLst>
              <a:ext uri="{FF2B5EF4-FFF2-40B4-BE49-F238E27FC236}">
                <a16:creationId xmlns:a16="http://schemas.microsoft.com/office/drawing/2014/main" id="{0CA9B664-424C-468D-8426-8A3C10C57F61}"/>
              </a:ext>
            </a:extLst>
          </p:cNvPr>
          <p:cNvSpPr/>
          <p:nvPr/>
        </p:nvSpPr>
        <p:spPr>
          <a:xfrm>
            <a:off x="2147759" y="270225"/>
            <a:ext cx="2931956" cy="523220"/>
          </a:xfrm>
          <a:prstGeom prst="rect">
            <a:avLst/>
          </a:prstGeom>
          <a:solidFill>
            <a:schemeClr val="bg1"/>
          </a:solidFill>
        </p:spPr>
        <p:txBody>
          <a:bodyPr wrap="none">
            <a:spAutoFit/>
          </a:bodyPr>
          <a:lstStyle/>
          <a:p>
            <a:pPr algn="ctr"/>
            <a:r>
              <a:rPr lang="en-US" sz="2800" b="1" dirty="0"/>
              <a:t>Winter aufeis flow</a:t>
            </a:r>
            <a:endParaRPr lang="ru-RU" sz="2800" b="1" dirty="0">
              <a:solidFill>
                <a:srgbClr val="FF0000"/>
              </a:solidFill>
              <a:latin typeface="Sitka Banner" panose="02000505000000020004" pitchFamily="2" charset="0"/>
            </a:endParaRPr>
          </a:p>
        </p:txBody>
      </p:sp>
      <p:sp>
        <p:nvSpPr>
          <p:cNvPr id="5" name="Прямоугольник 4">
            <a:extLst>
              <a:ext uri="{FF2B5EF4-FFF2-40B4-BE49-F238E27FC236}">
                <a16:creationId xmlns:a16="http://schemas.microsoft.com/office/drawing/2014/main" id="{32778233-DE8B-4063-A32E-D30C4EE17CE3}"/>
              </a:ext>
            </a:extLst>
          </p:cNvPr>
          <p:cNvSpPr/>
          <p:nvPr/>
        </p:nvSpPr>
        <p:spPr>
          <a:xfrm>
            <a:off x="5081798" y="315192"/>
            <a:ext cx="3766128" cy="400110"/>
          </a:xfrm>
          <a:prstGeom prst="rect">
            <a:avLst/>
          </a:prstGeom>
          <a:solidFill>
            <a:schemeClr val="bg1"/>
          </a:solidFill>
        </p:spPr>
        <p:txBody>
          <a:bodyPr wrap="square">
            <a:spAutoFit/>
          </a:bodyPr>
          <a:lstStyle/>
          <a:p>
            <a:pPr algn="just"/>
            <a:r>
              <a:rPr lang="en-US" sz="2000" b="1" dirty="0">
                <a:solidFill>
                  <a:srgbClr val="FF0000"/>
                </a:solidFill>
              </a:rPr>
              <a:t>6 to 712 % </a:t>
            </a:r>
            <a:r>
              <a:rPr lang="en-US" sz="2000" dirty="0"/>
              <a:t>(average value 112%) </a:t>
            </a:r>
          </a:p>
        </p:txBody>
      </p:sp>
      <p:pic>
        <p:nvPicPr>
          <p:cNvPr id="6" name="Рисунок 5">
            <a:extLst>
              <a:ext uri="{FF2B5EF4-FFF2-40B4-BE49-F238E27FC236}">
                <a16:creationId xmlns:a16="http://schemas.microsoft.com/office/drawing/2014/main" id="{A4E66062-63D8-F8E9-76FE-78259AA00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161" y="6613493"/>
            <a:ext cx="698839" cy="244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10"/>
    </mc:Choice>
    <mc:Fallback xmlns="">
      <p:transition spd="slow" advTm="22510"/>
    </mc:Fallback>
  </mc:AlternateContent>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3213</TotalTime>
  <Words>922</Words>
  <Application>Microsoft Office PowerPoint</Application>
  <PresentationFormat>Лист A4 (210x297 мм)</PresentationFormat>
  <Paragraphs>131</Paragraphs>
  <Slides>12</Slides>
  <Notes>1</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Calibri Light</vt:lpstr>
      <vt:lpstr>Sitka Banner</vt:lpstr>
      <vt:lpstr>Times New Roman</vt:lpstr>
      <vt:lpstr>Тема Office</vt:lpstr>
      <vt:lpstr>Aufeis impact on hydrological cycle in the North-Eastern Russia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Атлас гигантских наледей-тарынов Северо-Востока России</dc:title>
  <dc:creator>Анастасия Землянскова</dc:creator>
  <cp:lastModifiedBy>Анастасия Землянскова</cp:lastModifiedBy>
  <cp:revision>183</cp:revision>
  <dcterms:created xsi:type="dcterms:W3CDTF">2020-11-27T03:18:26Z</dcterms:created>
  <dcterms:modified xsi:type="dcterms:W3CDTF">2022-05-24T09:29:55Z</dcterms:modified>
</cp:coreProperties>
</file>