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</p:sldIdLst>
  <p:sldSz cx="9144000" cy="6858000" type="screen4x3"/>
  <p:notesSz cx="9928225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214BFB"/>
    <a:srgbClr val="5B34E8"/>
    <a:srgbClr val="5161F5"/>
    <a:srgbClr val="FF3300"/>
    <a:srgbClr val="EBFB21"/>
    <a:srgbClr val="FF0066"/>
    <a:srgbClr val="E7A735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93" autoAdjust="0"/>
    <p:restoredTop sz="97235" autoAdjust="0"/>
  </p:normalViewPr>
  <p:slideViewPr>
    <p:cSldViewPr snapToGrid="0" showGuides="1">
      <p:cViewPr varScale="1">
        <p:scale>
          <a:sx n="126" d="100"/>
          <a:sy n="126" d="100"/>
        </p:scale>
        <p:origin x="-1404" y="-90"/>
      </p:cViewPr>
      <p:guideLst>
        <p:guide orient="horz" pos="431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-1956" y="-7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t" anchorCtr="0" compatLnSpc="1">
            <a:prstTxWarp prst="textNoShape">
              <a:avLst/>
            </a:prstTxWarp>
          </a:bodyPr>
          <a:lstStyle>
            <a:lvl1pPr defTabSz="910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7864" y="0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t" anchorCtr="0" compatLnSpc="1">
            <a:prstTxWarp prst="textNoShape">
              <a:avLst/>
            </a:prstTxWarp>
          </a:bodyPr>
          <a:lstStyle>
            <a:lvl1pPr algn="r" defTabSz="910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8011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b" anchorCtr="0" compatLnSpc="1">
            <a:prstTxWarp prst="textNoShape">
              <a:avLst/>
            </a:prstTxWarp>
          </a:bodyPr>
          <a:lstStyle>
            <a:lvl1pPr defTabSz="910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7864" y="6458011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b" anchorCtr="0" compatLnSpc="1">
            <a:prstTxWarp prst="textNoShape">
              <a:avLst/>
            </a:prstTxWarp>
          </a:bodyPr>
          <a:lstStyle>
            <a:lvl1pPr algn="r" defTabSz="910858">
              <a:defRPr sz="1200"/>
            </a:lvl1pPr>
          </a:lstStyle>
          <a:p>
            <a:pPr>
              <a:defRPr/>
            </a:pPr>
            <a:fld id="{F1938435-B044-49A6-BCA3-7563B082A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3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t" anchorCtr="0" compatLnSpc="1">
            <a:prstTxWarp prst="textNoShape">
              <a:avLst/>
            </a:prstTxWarp>
          </a:bodyPr>
          <a:lstStyle>
            <a:lvl1pPr defTabSz="910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7864" y="0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t" anchorCtr="0" compatLnSpc="1">
            <a:prstTxWarp prst="textNoShape">
              <a:avLst/>
            </a:prstTxWarp>
          </a:bodyPr>
          <a:lstStyle>
            <a:lvl1pPr algn="r" defTabSz="910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2313" y="509588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5168" y="3229553"/>
            <a:ext cx="7277894" cy="3058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Klepnutím lze upravit styly předlohy textu.</a:t>
            </a:r>
          </a:p>
          <a:p>
            <a:pPr lvl="1"/>
            <a:r>
              <a:rPr lang="en-US" noProof="0" smtClean="0"/>
              <a:t>Druhá úroveň</a:t>
            </a:r>
          </a:p>
          <a:p>
            <a:pPr lvl="2"/>
            <a:r>
              <a:rPr lang="en-US" noProof="0" smtClean="0"/>
              <a:t>Třetí úroveň</a:t>
            </a:r>
          </a:p>
          <a:p>
            <a:pPr lvl="3"/>
            <a:r>
              <a:rPr lang="en-US" noProof="0" smtClean="0"/>
              <a:t>Čtvrtá úroveň</a:t>
            </a:r>
          </a:p>
          <a:p>
            <a:pPr lvl="4"/>
            <a:r>
              <a:rPr lang="en-US" noProof="0" smtClean="0"/>
              <a:t>Pátá úroveň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8011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b" anchorCtr="0" compatLnSpc="1">
            <a:prstTxWarp prst="textNoShape">
              <a:avLst/>
            </a:prstTxWarp>
          </a:bodyPr>
          <a:lstStyle>
            <a:lvl1pPr defTabSz="910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7864" y="6458011"/>
            <a:ext cx="4300361" cy="339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8" tIns="45510" rIns="91018" bIns="45510" numCol="1" anchor="b" anchorCtr="0" compatLnSpc="1">
            <a:prstTxWarp prst="textNoShape">
              <a:avLst/>
            </a:prstTxWarp>
          </a:bodyPr>
          <a:lstStyle>
            <a:lvl1pPr algn="r" defTabSz="910858">
              <a:defRPr sz="1200"/>
            </a:lvl1pPr>
          </a:lstStyle>
          <a:p>
            <a:pPr>
              <a:defRPr/>
            </a:pPr>
            <a:fld id="{9F4AF1D6-BB7B-4EB0-94BA-3E22BB528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03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A96E2-8FB9-4823-8ABB-A6E221942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2AF04-031F-46AA-89BD-9636779A9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1B2FF-8BE7-448E-B520-D5E54744F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13F9E-DAD9-42CA-8ED3-BDD2A72B27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01721-A6EF-4025-9DC8-232241A82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AD8A0-B4B7-409E-BBF0-09E97E892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1DA76-7335-46D7-82AD-FF7380DD0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73521-9A4B-4D1E-80F4-4E8F15B41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B24C8-F948-45DD-8A71-507378F1D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39BEE-D950-48E5-B405-418A050C1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17AC4-171A-49AC-906A-E3BB2D0F2D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F77A40-1C20-48BA-B4E0-6BAB0C3B4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107504" y="2132856"/>
            <a:ext cx="8785225" cy="177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GB" sz="1800" b="1" dirty="0" err="1">
                <a:latin typeface="Arial" pitchFamily="34" charset="0"/>
              </a:rPr>
              <a:t>Kostiantyn</a:t>
            </a:r>
            <a:r>
              <a:rPr lang="en-GB" sz="1800" b="1" dirty="0">
                <a:latin typeface="Arial" pitchFamily="34" charset="0"/>
              </a:rPr>
              <a:t> </a:t>
            </a:r>
            <a:r>
              <a:rPr lang="en-GB" sz="1800" b="1" dirty="0" err="1" smtClean="0">
                <a:latin typeface="Arial" pitchFamily="34" charset="0"/>
              </a:rPr>
              <a:t>Grygorov</a:t>
            </a:r>
            <a:r>
              <a:rPr lang="en-GB" sz="1800" b="1" dirty="0" smtClean="0">
                <a:latin typeface="Arial" pitchFamily="34" charset="0"/>
              </a:rPr>
              <a:t>, </a:t>
            </a:r>
            <a:r>
              <a:rPr lang="en-GB" sz="1800" b="1" dirty="0" err="1">
                <a:latin typeface="Arial" pitchFamily="34" charset="0"/>
              </a:rPr>
              <a:t>Zdenek</a:t>
            </a:r>
            <a:r>
              <a:rPr lang="en-GB" sz="1800" b="1" dirty="0">
                <a:latin typeface="Arial" pitchFamily="34" charset="0"/>
              </a:rPr>
              <a:t> </a:t>
            </a:r>
            <a:r>
              <a:rPr lang="en-GB" sz="1800" b="1" dirty="0" err="1">
                <a:latin typeface="Arial" pitchFamily="34" charset="0"/>
              </a:rPr>
              <a:t>Nemecek</a:t>
            </a:r>
            <a:r>
              <a:rPr lang="en-GB" sz="1800" b="1" dirty="0">
                <a:latin typeface="Arial" pitchFamily="34" charset="0"/>
              </a:rPr>
              <a:t>, Jana </a:t>
            </a:r>
            <a:r>
              <a:rPr lang="en-GB" sz="1800" b="1" dirty="0" err="1" smtClean="0">
                <a:latin typeface="Arial" pitchFamily="34" charset="0"/>
              </a:rPr>
              <a:t>Safrankova</a:t>
            </a:r>
            <a:endParaRPr lang="en-GB" sz="1800" b="1" dirty="0" smtClean="0">
              <a:latin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GB" sz="1600" i="1" dirty="0" smtClean="0">
                <a:latin typeface="Arial" pitchFamily="34" charset="0"/>
                <a:cs typeface="Times New Roman" pitchFamily="18" charset="0"/>
              </a:rPr>
              <a:t>Charles </a:t>
            </a:r>
            <a:r>
              <a:rPr lang="en-US" sz="1600" i="1" dirty="0">
                <a:latin typeface="Arial" pitchFamily="34" charset="0"/>
                <a:cs typeface="Times New Roman" pitchFamily="18" charset="0"/>
              </a:rPr>
              <a:t>University, Faculty of Mathematics and Physics, Prague, Czech </a:t>
            </a:r>
            <a:r>
              <a:rPr lang="en-US" sz="1600" i="1" dirty="0" smtClean="0">
                <a:latin typeface="Arial" pitchFamily="34" charset="0"/>
                <a:cs typeface="Times New Roman" pitchFamily="18" charset="0"/>
              </a:rPr>
              <a:t>Republic</a:t>
            </a:r>
          </a:p>
          <a:p>
            <a:pPr algn="ctr">
              <a:lnSpc>
                <a:spcPct val="130000"/>
              </a:lnSpc>
            </a:pPr>
            <a:endParaRPr lang="en-US" sz="1600" i="1" dirty="0">
              <a:latin typeface="Arial" pitchFamily="34" charset="0"/>
              <a:cs typeface="Times New Roman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de-DE" sz="1800" b="1" dirty="0" smtClean="0">
                <a:latin typeface="Arial" pitchFamily="34" charset="0"/>
              </a:rPr>
              <a:t>Jiri </a:t>
            </a:r>
            <a:r>
              <a:rPr lang="de-DE" sz="1800" b="1" dirty="0" err="1" smtClean="0">
                <a:latin typeface="Arial" pitchFamily="34" charset="0"/>
              </a:rPr>
              <a:t>Simunek</a:t>
            </a:r>
            <a:endParaRPr lang="de-DE" sz="1800" b="1" dirty="0">
              <a:latin typeface="Arial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en-US" sz="1600" i="1" dirty="0">
                <a:latin typeface="Arial" pitchFamily="34" charset="0"/>
                <a:cs typeface="Times New Roman" pitchFamily="18" charset="0"/>
              </a:rPr>
              <a:t>Institute of Atmospheric Physics CAS, Prague, Czech Republic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194205"/>
            <a:ext cx="8953498" cy="18666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375655" tIns="375655" rIns="375655" bIns="375655">
            <a:spAutoFit/>
          </a:bodyPr>
          <a:lstStyle/>
          <a:p>
            <a:pPr algn="ctr"/>
            <a:r>
              <a:rPr lang="en-US" sz="3600" b="1" dirty="0"/>
              <a:t>Pressure balance at the subsolar magnetopause: Statistical study</a:t>
            </a:r>
            <a:endParaRPr lang="cs-CZ" sz="3600" b="1" dirty="0"/>
          </a:p>
        </p:txBody>
      </p:sp>
      <p:grpSp>
        <p:nvGrpSpPr>
          <p:cNvPr id="2052" name="Group 17"/>
          <p:cNvGrpSpPr>
            <a:grpSpLocks/>
          </p:cNvGrpSpPr>
          <p:nvPr/>
        </p:nvGrpSpPr>
        <p:grpSpPr bwMode="auto">
          <a:xfrm>
            <a:off x="3873716" y="4476353"/>
            <a:ext cx="1562380" cy="1512168"/>
            <a:chOff x="2286" y="96"/>
            <a:chExt cx="912" cy="912"/>
          </a:xfrm>
        </p:grpSpPr>
        <p:sp>
          <p:nvSpPr>
            <p:cNvPr id="2056" name="Rectangle 16"/>
            <p:cNvSpPr>
              <a:spLocks noChangeArrowheads="1"/>
            </p:cNvSpPr>
            <p:nvPr/>
          </p:nvSpPr>
          <p:spPr bwMode="auto">
            <a:xfrm>
              <a:off x="2286" y="96"/>
              <a:ext cx="912" cy="9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  <p:pic>
          <p:nvPicPr>
            <p:cNvPr id="2057" name="Picture 15" descr="logo60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04" y="144"/>
              <a:ext cx="864" cy="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90498" y="1983842"/>
            <a:ext cx="8763000" cy="1300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75655" tIns="375655" rIns="375655" bIns="375655">
            <a:spAutoFit/>
          </a:bodyPr>
          <a:lstStyle/>
          <a:p>
            <a:pPr algn="ctr" defTabSz="1500188">
              <a:lnSpc>
                <a:spcPct val="150000"/>
              </a:lnSpc>
              <a:defRPr/>
            </a:pPr>
            <a:endParaRPr lang="cs-CZ" sz="24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2843213" y="6453188"/>
            <a:ext cx="28389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Moscow, February  </a:t>
            </a:r>
            <a:r>
              <a:rPr lang="en-US" sz="1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16–20, 2015</a:t>
            </a:r>
            <a:endParaRPr lang="cs-CZ" sz="14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2123728" y="6262649"/>
            <a:ext cx="489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214B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EGU General Assembly, May 2022</a:t>
            </a:r>
            <a:endParaRPr lang="en-US" sz="1800" i="1" dirty="0">
              <a:solidFill>
                <a:srgbClr val="214B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76672"/>
            <a:ext cx="597068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187624" y="270892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Typical situation:</a:t>
            </a:r>
          </a:p>
          <a:p>
            <a:r>
              <a:rPr lang="en-US" b="1" dirty="0" smtClean="0"/>
              <a:t>     B</a:t>
            </a:r>
            <a:r>
              <a:rPr lang="en-US" b="1" baseline="-25000" dirty="0" smtClean="0"/>
              <a:t>MSH</a:t>
            </a:r>
            <a:r>
              <a:rPr lang="en-US" b="1" dirty="0" smtClean="0"/>
              <a:t>/B</a:t>
            </a:r>
            <a:r>
              <a:rPr lang="en-US" b="1" baseline="-25000" dirty="0" smtClean="0"/>
              <a:t>MSP</a:t>
            </a:r>
            <a:r>
              <a:rPr lang="en-US" b="1" dirty="0" smtClean="0"/>
              <a:t>&lt;1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18324" y="2708920"/>
            <a:ext cx="3514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Under study: </a:t>
            </a:r>
          </a:p>
          <a:p>
            <a:r>
              <a:rPr lang="en-US" b="1" dirty="0" smtClean="0"/>
              <a:t>B</a:t>
            </a:r>
            <a:r>
              <a:rPr lang="en-US" b="1" baseline="-25000" dirty="0" smtClean="0"/>
              <a:t>MSH</a:t>
            </a:r>
            <a:r>
              <a:rPr lang="en-US" b="1" dirty="0" smtClean="0"/>
              <a:t>/B</a:t>
            </a:r>
            <a:r>
              <a:rPr lang="en-US" b="1" baseline="-25000" dirty="0" smtClean="0"/>
              <a:t>MSP</a:t>
            </a:r>
            <a:r>
              <a:rPr lang="en-US" b="1" dirty="0" smtClean="0"/>
              <a:t>&gt;1 (</a:t>
            </a:r>
            <a:r>
              <a:rPr lang="en-US" dirty="0" smtClean="0"/>
              <a:t>inverse gradient)</a:t>
            </a:r>
            <a:endParaRPr lang="cs-CZ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501008"/>
            <a:ext cx="4133674" cy="2233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19" y="3501008"/>
            <a:ext cx="4638277" cy="2233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4803154" y="5747315"/>
            <a:ext cx="39503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How is pressure balance at </a:t>
            </a:r>
            <a:r>
              <a:rPr lang="en-US" dirty="0">
                <a:solidFill>
                  <a:srgbClr val="FF0000"/>
                </a:solidFill>
              </a:rPr>
              <a:t>subsolar magnetopause (MP</a:t>
            </a:r>
            <a:r>
              <a:rPr lang="en-US" dirty="0" smtClean="0">
                <a:solidFill>
                  <a:srgbClr val="FF0000"/>
                </a:solidFill>
              </a:rPr>
              <a:t>) keeping </a:t>
            </a:r>
            <a:r>
              <a:rPr lang="en-US" dirty="0">
                <a:solidFill>
                  <a:srgbClr val="FF0000"/>
                </a:solidFill>
              </a:rPr>
              <a:t>for </a:t>
            </a:r>
            <a:r>
              <a:rPr lang="en-US" dirty="0" smtClean="0">
                <a:solidFill>
                  <a:srgbClr val="FF0000"/>
                </a:solidFill>
              </a:rPr>
              <a:t>inverse gradient?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331640" y="5261138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MSH</a:t>
            </a:r>
            <a:endParaRPr lang="cs-CZ" b="1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627784" y="5261138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MSP</a:t>
            </a:r>
            <a:endParaRPr lang="cs-CZ" b="1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900185" y="5229200"/>
            <a:ext cx="768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MSH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5940152" y="5229200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MSP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23230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/>
          <p:nvPr/>
        </p:nvPicPr>
        <p:blipFill>
          <a:blip r:embed="rId2"/>
          <a:stretch>
            <a:fillRect/>
          </a:stretch>
        </p:blipFill>
        <p:spPr>
          <a:xfrm>
            <a:off x="91461" y="2511296"/>
            <a:ext cx="5905180" cy="2016299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91461" y="371307"/>
            <a:ext cx="902072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900" dirty="0" smtClean="0"/>
              <a:t>Themis spacecraft crossings in span of 2007-2020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900" dirty="0"/>
              <a:t>Subsolar region |Y</a:t>
            </a:r>
            <a:r>
              <a:rPr lang="en-US" sz="1900" baseline="-25000" dirty="0"/>
              <a:t>GSM</a:t>
            </a:r>
            <a:r>
              <a:rPr lang="en-US" sz="1900" dirty="0"/>
              <a:t>|&lt;5 </a:t>
            </a:r>
            <a:r>
              <a:rPr lang="en-US" sz="1900" dirty="0" smtClean="0"/>
              <a:t>R</a:t>
            </a:r>
            <a:r>
              <a:rPr lang="en-US" sz="1900" baseline="-25000" dirty="0" smtClean="0"/>
              <a:t>E</a:t>
            </a:r>
            <a:r>
              <a:rPr lang="en-US" sz="1900" dirty="0" smtClean="0"/>
              <a:t> (flanks were studied by </a:t>
            </a:r>
            <a:r>
              <a:rPr lang="en-US" sz="1900" u="sng" dirty="0" smtClean="0"/>
              <a:t>N</a:t>
            </a:r>
            <a:r>
              <a:rPr lang="cs-CZ" sz="1900" u="sng" dirty="0" smtClean="0"/>
              <a:t>ě</a:t>
            </a:r>
            <a:r>
              <a:rPr lang="en-US" sz="1900" u="sng" dirty="0" smtClean="0"/>
              <a:t>me</a:t>
            </a:r>
            <a:r>
              <a:rPr lang="cs-CZ" sz="1900" u="sng" dirty="0" smtClean="0"/>
              <a:t>č</a:t>
            </a:r>
            <a:r>
              <a:rPr lang="en-US" sz="1900" u="sng" dirty="0" err="1" smtClean="0"/>
              <a:t>ek</a:t>
            </a:r>
            <a:r>
              <a:rPr lang="en-US" sz="1900" u="sng" dirty="0" smtClean="0"/>
              <a:t> et al. 2021</a:t>
            </a:r>
            <a:r>
              <a:rPr lang="en-US" sz="1900" dirty="0" smtClean="0"/>
              <a:t>)</a:t>
            </a:r>
            <a:r>
              <a:rPr lang="en-US" sz="1900" baseline="-25000" dirty="0" smtClean="0"/>
              <a:t> </a:t>
            </a:r>
            <a:endParaRPr lang="en-US" sz="19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900" dirty="0" smtClean="0"/>
              <a:t>ESA, FGM and EFI instruments were used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900" dirty="0" smtClean="0"/>
              <a:t>5 min averages just inbound</a:t>
            </a:r>
            <a:r>
              <a:rPr lang="en-US" sz="1900" dirty="0"/>
              <a:t> (</a:t>
            </a:r>
            <a:r>
              <a:rPr lang="en-US" sz="1900" dirty="0" smtClean="0"/>
              <a:t>B</a:t>
            </a:r>
            <a:r>
              <a:rPr lang="en-US" sz="1900" baseline="-25000" dirty="0" smtClean="0"/>
              <a:t>MSP</a:t>
            </a:r>
            <a:r>
              <a:rPr lang="en-US" sz="1900" dirty="0" smtClean="0"/>
              <a:t>) and outbound (B</a:t>
            </a:r>
            <a:r>
              <a:rPr lang="en-US" sz="1900" baseline="-25000" dirty="0" smtClean="0"/>
              <a:t>MSH</a:t>
            </a:r>
            <a:r>
              <a:rPr lang="en-US" sz="1900" dirty="0" smtClean="0"/>
              <a:t>) of the MP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900" dirty="0" smtClean="0"/>
              <a:t>Omni dataset as a proxy for SW conditions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1900" dirty="0" smtClean="0"/>
              <a:t>Crossings under southward IMF B</a:t>
            </a:r>
            <a:r>
              <a:rPr lang="en-US" sz="1900" baseline="-25000" dirty="0" smtClean="0"/>
              <a:t>Z</a:t>
            </a:r>
          </a:p>
        </p:txBody>
      </p:sp>
      <p:pic>
        <p:nvPicPr>
          <p:cNvPr id="4" name="Obrázek 3"/>
          <p:cNvPicPr/>
          <p:nvPr/>
        </p:nvPicPr>
        <p:blipFill>
          <a:blip r:embed="rId3"/>
          <a:stretch>
            <a:fillRect/>
          </a:stretch>
        </p:blipFill>
        <p:spPr>
          <a:xfrm>
            <a:off x="45484" y="4714699"/>
            <a:ext cx="5943600" cy="1984375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6053395" y="4859857"/>
            <a:ext cx="30587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/>
              <a:t>Occurrence rates of MP observations as a function of (a) Y</a:t>
            </a:r>
            <a:r>
              <a:rPr lang="en-US" sz="1200" baseline="-25000" dirty="0"/>
              <a:t>GSM</a:t>
            </a:r>
            <a:r>
              <a:rPr lang="en-US" sz="1200" dirty="0"/>
              <a:t> and (b) Z</a:t>
            </a:r>
            <a:r>
              <a:rPr lang="en-US" sz="1200" baseline="-25000" dirty="0"/>
              <a:t>GSM</a:t>
            </a:r>
            <a:r>
              <a:rPr lang="en-US" sz="1200" dirty="0"/>
              <a:t> </a:t>
            </a:r>
            <a:r>
              <a:rPr lang="en-US" sz="1200" dirty="0" smtClean="0"/>
              <a:t>coordinates</a:t>
            </a:r>
            <a:endParaRPr lang="cs-CZ" sz="1200" dirty="0"/>
          </a:p>
        </p:txBody>
      </p:sp>
      <p:sp>
        <p:nvSpPr>
          <p:cNvPr id="6" name="Obdélník 5"/>
          <p:cNvSpPr/>
          <p:nvPr/>
        </p:nvSpPr>
        <p:spPr>
          <a:xfrm>
            <a:off x="5984366" y="2485695"/>
            <a:ext cx="31353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AutoNum type="alphaLcParenBoth"/>
            </a:pPr>
            <a:r>
              <a:rPr lang="en-US" sz="1200" dirty="0" smtClean="0"/>
              <a:t>Distributions </a:t>
            </a:r>
            <a:r>
              <a:rPr lang="en-US" sz="1200" dirty="0"/>
              <a:t>of ratios </a:t>
            </a:r>
            <a:r>
              <a:rPr lang="en-US" sz="1200" dirty="0" smtClean="0"/>
              <a:t>B</a:t>
            </a:r>
            <a:r>
              <a:rPr lang="en-US" sz="1200" baseline="-25000" dirty="0" smtClean="0"/>
              <a:t>MSH</a:t>
            </a:r>
            <a:r>
              <a:rPr lang="en-US" sz="1200" dirty="0" smtClean="0"/>
              <a:t>/B</a:t>
            </a:r>
            <a:r>
              <a:rPr lang="en-US" sz="1200" baseline="-25000" dirty="0" smtClean="0"/>
              <a:t>MSP</a:t>
            </a:r>
            <a:r>
              <a:rPr lang="en-US" sz="1200" dirty="0" smtClean="0"/>
              <a:t> </a:t>
            </a:r>
            <a:r>
              <a:rPr lang="en-US" sz="1200" dirty="0"/>
              <a:t>around a particular MP crossing</a:t>
            </a:r>
            <a:r>
              <a:rPr lang="en-US" sz="1200" dirty="0" smtClean="0"/>
              <a:t>.</a:t>
            </a:r>
          </a:p>
          <a:p>
            <a:pPr marL="228600" indent="-228600" algn="just">
              <a:buAutoNum type="alphaLcParenBoth"/>
            </a:pPr>
            <a:r>
              <a:rPr lang="en-US" sz="1200" dirty="0" smtClean="0"/>
              <a:t>Differences </a:t>
            </a:r>
            <a:r>
              <a:rPr lang="en-US" sz="1200" dirty="0"/>
              <a:t>between the observed, R</a:t>
            </a:r>
            <a:r>
              <a:rPr lang="en-US" sz="1200" baseline="-25000" dirty="0"/>
              <a:t>OBS</a:t>
            </a:r>
            <a:r>
              <a:rPr lang="en-US" sz="1200" dirty="0"/>
              <a:t> and predicted, R</a:t>
            </a:r>
            <a:r>
              <a:rPr lang="en-US" sz="1200" baseline="-25000" dirty="0"/>
              <a:t>MOD</a:t>
            </a:r>
            <a:r>
              <a:rPr lang="en-US" sz="1200" dirty="0"/>
              <a:t> MP locations for both </a:t>
            </a:r>
            <a:r>
              <a:rPr lang="en-US" sz="1200" dirty="0" smtClean="0"/>
              <a:t>datasets (Lin 2010 model)</a:t>
            </a:r>
            <a:endParaRPr lang="cs-CZ" sz="1200" dirty="0"/>
          </a:p>
        </p:txBody>
      </p:sp>
      <p:sp>
        <p:nvSpPr>
          <p:cNvPr id="7" name="Obdélník 6"/>
          <p:cNvSpPr/>
          <p:nvPr/>
        </p:nvSpPr>
        <p:spPr>
          <a:xfrm>
            <a:off x="2198831" y="-87840"/>
            <a:ext cx="4729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2781300" algn="l"/>
              </a:tabLst>
            </a:pPr>
            <a:r>
              <a:rPr lang="en-US" sz="2800" b="1" dirty="0">
                <a:solidFill>
                  <a:srgbClr val="214BFB"/>
                </a:solidFill>
              </a:rPr>
              <a:t>Data set and selection criteria</a:t>
            </a:r>
            <a:endParaRPr lang="cs-CZ" sz="2800" dirty="0">
              <a:solidFill>
                <a:srgbClr val="214BFB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681666" y="2546545"/>
            <a:ext cx="10070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Median: 0.64</a:t>
            </a:r>
            <a:endParaRPr lang="cs-CZ" sz="1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029049" y="284028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7856</a:t>
            </a:r>
            <a:endParaRPr lang="cs-CZ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149514" y="3120757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107</a:t>
            </a:r>
            <a:endParaRPr lang="cs-CZ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923403" y="3410197"/>
            <a:ext cx="3259527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</a:rPr>
              <a:t>Smooth profile of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B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MSH</a:t>
            </a:r>
            <a:r>
              <a:rPr lang="en-US" sz="1600" b="1" dirty="0" smtClean="0">
                <a:solidFill>
                  <a:srgbClr val="FF0000"/>
                </a:solidFill>
              </a:rPr>
              <a:t>/B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MSP</a:t>
            </a:r>
          </a:p>
          <a:p>
            <a:pPr algn="just"/>
            <a:endParaRPr lang="en-US" sz="1600" b="1" baseline="-25000" dirty="0" smtClean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</a:rPr>
              <a:t>MP location is </a:t>
            </a:r>
            <a:r>
              <a:rPr lang="en-US" sz="1600" b="1" u="sng" dirty="0">
                <a:solidFill>
                  <a:srgbClr val="FF0000"/>
                </a:solidFill>
              </a:rPr>
              <a:t>well predicted </a:t>
            </a:r>
            <a:r>
              <a:rPr lang="en-US" sz="1600" b="1" dirty="0">
                <a:solidFill>
                  <a:srgbClr val="FF0000"/>
                </a:solidFill>
              </a:rPr>
              <a:t>by the Lin 2010 </a:t>
            </a:r>
            <a:r>
              <a:rPr lang="en-US" sz="1600" b="1" dirty="0" smtClean="0">
                <a:solidFill>
                  <a:srgbClr val="FF0000"/>
                </a:solidFill>
              </a:rPr>
              <a:t>model </a:t>
            </a:r>
            <a:r>
              <a:rPr lang="en-US" sz="1600" b="1" dirty="0">
                <a:solidFill>
                  <a:srgbClr val="FF0000"/>
                </a:solidFill>
              </a:rPr>
              <a:t>regardless of the B</a:t>
            </a:r>
            <a:r>
              <a:rPr lang="en-US" sz="1600" b="1" baseline="-25000" dirty="0">
                <a:solidFill>
                  <a:srgbClr val="FF0000"/>
                </a:solidFill>
              </a:rPr>
              <a:t>MSH</a:t>
            </a:r>
            <a:r>
              <a:rPr lang="en-US" sz="1600" b="1" dirty="0">
                <a:solidFill>
                  <a:srgbClr val="FF0000"/>
                </a:solidFill>
              </a:rPr>
              <a:t>/B</a:t>
            </a:r>
            <a:r>
              <a:rPr lang="en-US" sz="1600" b="1" baseline="-25000" dirty="0">
                <a:solidFill>
                  <a:srgbClr val="FF0000"/>
                </a:solidFill>
              </a:rPr>
              <a:t>MSP 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ratio</a:t>
            </a:r>
            <a:endParaRPr lang="cs-CZ" sz="16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915845" y="5317110"/>
            <a:ext cx="3196340" cy="1487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FF0000"/>
                </a:solidFill>
              </a:rPr>
              <a:t>Inverse magnetic gradient across the MP is observed more frequently on the </a:t>
            </a:r>
            <a:r>
              <a:rPr lang="en-US" sz="1600" b="1" u="sng" dirty="0">
                <a:solidFill>
                  <a:srgbClr val="FF0000"/>
                </a:solidFill>
              </a:rPr>
              <a:t>dusk side</a:t>
            </a:r>
            <a:r>
              <a:rPr lang="en-US" sz="1600" b="1" dirty="0">
                <a:solidFill>
                  <a:srgbClr val="FF0000"/>
                </a:solidFill>
              </a:rPr>
              <a:t> of the subsolar </a:t>
            </a:r>
            <a:r>
              <a:rPr lang="en-US" sz="1600" b="1" dirty="0" smtClean="0">
                <a:solidFill>
                  <a:srgbClr val="FF0000"/>
                </a:solidFill>
              </a:rPr>
              <a:t>MP at lowest latitudes</a:t>
            </a:r>
            <a:endParaRPr lang="cs-CZ" sz="1600" b="1" dirty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1600" b="1" baseline="-250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775" y="1174490"/>
            <a:ext cx="1220251" cy="1190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Šipka dolů 10"/>
          <p:cNvSpPr/>
          <p:nvPr/>
        </p:nvSpPr>
        <p:spPr>
          <a:xfrm>
            <a:off x="7562946" y="983043"/>
            <a:ext cx="77420" cy="19151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17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" y="-107710"/>
            <a:ext cx="91272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214BFB"/>
                </a:solidFill>
              </a:rPr>
              <a:t>Upstream conditions favorable for the inverse gradient</a:t>
            </a:r>
            <a:endParaRPr lang="cs-CZ" sz="2800" dirty="0">
              <a:solidFill>
                <a:srgbClr val="214BFB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342900"/>
            <a:ext cx="7153275" cy="514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391325" y="5482127"/>
            <a:ext cx="83564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</a:rPr>
              <a:t>Events </a:t>
            </a:r>
            <a:r>
              <a:rPr lang="en-US" sz="1600" b="1" dirty="0">
                <a:solidFill>
                  <a:srgbClr val="FF0000"/>
                </a:solidFill>
              </a:rPr>
              <a:t>with B</a:t>
            </a:r>
            <a:r>
              <a:rPr lang="en-US" sz="1600" b="1" baseline="-25000" dirty="0">
                <a:solidFill>
                  <a:srgbClr val="FF0000"/>
                </a:solidFill>
              </a:rPr>
              <a:t>MSH</a:t>
            </a:r>
            <a:r>
              <a:rPr lang="en-US" sz="1600" b="1" dirty="0">
                <a:solidFill>
                  <a:srgbClr val="FF0000"/>
                </a:solidFill>
              </a:rPr>
              <a:t>/B</a:t>
            </a:r>
            <a:r>
              <a:rPr lang="en-US" sz="1600" b="1" baseline="-25000" dirty="0">
                <a:solidFill>
                  <a:srgbClr val="FF0000"/>
                </a:solidFill>
              </a:rPr>
              <a:t>MSP</a:t>
            </a:r>
            <a:r>
              <a:rPr lang="en-US" sz="1600" b="1" dirty="0">
                <a:solidFill>
                  <a:srgbClr val="FF0000"/>
                </a:solidFill>
              </a:rPr>
              <a:t>&gt;1 exhibit </a:t>
            </a:r>
            <a:r>
              <a:rPr lang="en-US" sz="1600" b="1" u="sng" dirty="0">
                <a:solidFill>
                  <a:srgbClr val="FF0000"/>
                </a:solidFill>
              </a:rPr>
              <a:t>significantly larger</a:t>
            </a:r>
            <a:r>
              <a:rPr lang="en-US" sz="1600" b="1" dirty="0">
                <a:solidFill>
                  <a:srgbClr val="FF0000"/>
                </a:solidFill>
              </a:rPr>
              <a:t> (median 10 </a:t>
            </a:r>
            <a:r>
              <a:rPr lang="en-US" sz="1600" b="1" dirty="0" err="1">
                <a:solidFill>
                  <a:srgbClr val="FF0000"/>
                </a:solidFill>
              </a:rPr>
              <a:t>nT</a:t>
            </a:r>
            <a:r>
              <a:rPr lang="en-US" sz="1600" b="1" dirty="0">
                <a:solidFill>
                  <a:srgbClr val="FF0000"/>
                </a:solidFill>
              </a:rPr>
              <a:t>) than average (median 4.5 </a:t>
            </a:r>
            <a:r>
              <a:rPr lang="en-US" sz="1600" b="1" dirty="0" err="1">
                <a:solidFill>
                  <a:srgbClr val="FF0000"/>
                </a:solidFill>
              </a:rPr>
              <a:t>nT</a:t>
            </a:r>
            <a:r>
              <a:rPr lang="en-US" sz="1600" b="1" dirty="0">
                <a:solidFill>
                  <a:srgbClr val="FF0000"/>
                </a:solidFill>
              </a:rPr>
              <a:t>) IMF </a:t>
            </a:r>
            <a:r>
              <a:rPr lang="en-US" sz="1600" b="1" dirty="0" smtClean="0">
                <a:solidFill>
                  <a:srgbClr val="FF0000"/>
                </a:solidFill>
              </a:rPr>
              <a:t>strength</a:t>
            </a:r>
            <a:endParaRPr lang="cs-CZ" sz="1600" b="1" dirty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</a:rPr>
              <a:t>Large </a:t>
            </a:r>
            <a:r>
              <a:rPr lang="en-US" sz="1600" b="1" dirty="0">
                <a:solidFill>
                  <a:srgbClr val="FF0000"/>
                </a:solidFill>
              </a:rPr>
              <a:t>IMF strength is caused by large B</a:t>
            </a:r>
            <a:r>
              <a:rPr lang="en-US" sz="1600" b="1" baseline="-25000" dirty="0">
                <a:solidFill>
                  <a:srgbClr val="FF0000"/>
                </a:solidFill>
              </a:rPr>
              <a:t>Y</a:t>
            </a:r>
            <a:r>
              <a:rPr lang="en-US" sz="1600" b="1" dirty="0">
                <a:solidFill>
                  <a:srgbClr val="FF0000"/>
                </a:solidFill>
              </a:rPr>
              <a:t> and B</a:t>
            </a:r>
            <a:r>
              <a:rPr lang="en-US" sz="1600" b="1" baseline="-25000" dirty="0">
                <a:solidFill>
                  <a:srgbClr val="FF0000"/>
                </a:solidFill>
              </a:rPr>
              <a:t>Z</a:t>
            </a:r>
            <a:r>
              <a:rPr lang="en-US" sz="1600" b="1" dirty="0">
                <a:solidFill>
                  <a:srgbClr val="FF0000"/>
                </a:solidFill>
              </a:rPr>
              <a:t> components resulting in </a:t>
            </a:r>
            <a:r>
              <a:rPr lang="en-US" sz="1600" b="1" u="sng" dirty="0">
                <a:solidFill>
                  <a:srgbClr val="FF0000"/>
                </a:solidFill>
              </a:rPr>
              <a:t>the cone angle around </a:t>
            </a:r>
            <a:r>
              <a:rPr lang="en-US" sz="1600" b="1" u="sng" dirty="0" smtClean="0">
                <a:solidFill>
                  <a:srgbClr val="FF0000"/>
                </a:solidFill>
              </a:rPr>
              <a:t>90</a:t>
            </a:r>
            <a:r>
              <a:rPr lang="en-US" sz="1600" b="1" u="sng" baseline="30000" dirty="0" smtClean="0">
                <a:solidFill>
                  <a:srgbClr val="FF0000"/>
                </a:solidFill>
              </a:rPr>
              <a:t>o</a:t>
            </a:r>
            <a:r>
              <a:rPr lang="en-US" sz="1600" b="1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rgbClr val="FF0000"/>
                </a:solidFill>
              </a:rPr>
              <a:t>The </a:t>
            </a:r>
            <a:r>
              <a:rPr lang="en-US" sz="1600" b="1" u="sng" dirty="0" err="1" smtClean="0">
                <a:solidFill>
                  <a:srgbClr val="FF0000"/>
                </a:solidFill>
              </a:rPr>
              <a:t>Alfvenic</a:t>
            </a:r>
            <a:r>
              <a:rPr lang="en-US" sz="1600" b="1" u="sng" dirty="0" smtClean="0">
                <a:solidFill>
                  <a:srgbClr val="FF0000"/>
                </a:solidFill>
              </a:rPr>
              <a:t> </a:t>
            </a:r>
            <a:r>
              <a:rPr lang="en-US" sz="1600" b="1" u="sng" dirty="0">
                <a:solidFill>
                  <a:srgbClr val="FF0000"/>
                </a:solidFill>
              </a:rPr>
              <a:t>Mach number </a:t>
            </a:r>
            <a:r>
              <a:rPr lang="en-US" sz="1600" b="1" dirty="0">
                <a:solidFill>
                  <a:srgbClr val="FF0000"/>
                </a:solidFill>
              </a:rPr>
              <a:t>with the most probable value of </a:t>
            </a:r>
            <a:r>
              <a:rPr lang="en-US" sz="1600" b="1" u="sng" dirty="0" smtClean="0">
                <a:solidFill>
                  <a:srgbClr val="FF0000"/>
                </a:solidFill>
              </a:rPr>
              <a:t>4</a:t>
            </a:r>
            <a:endParaRPr lang="cs-CZ" sz="1600" b="1" u="sng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46817" y="592425"/>
            <a:ext cx="1385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B</a:t>
            </a:r>
            <a:r>
              <a:rPr lang="en-US" sz="1600" b="1" baseline="-25000" dirty="0">
                <a:solidFill>
                  <a:schemeClr val="bg1">
                    <a:lumMod val="65000"/>
                  </a:schemeClr>
                </a:solidFill>
              </a:rPr>
              <a:t>MSH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/</a:t>
            </a:r>
            <a:r>
              <a:rPr lang="en-US" sz="1600" b="1" dirty="0" smtClean="0">
                <a:solidFill>
                  <a:schemeClr val="bg1">
                    <a:lumMod val="65000"/>
                  </a:schemeClr>
                </a:solidFill>
              </a:rPr>
              <a:t>B</a:t>
            </a:r>
            <a:r>
              <a:rPr lang="en-US" sz="1600" b="1" baseline="-25000" dirty="0" smtClean="0">
                <a:solidFill>
                  <a:schemeClr val="bg1">
                    <a:lumMod val="65000"/>
                  </a:schemeClr>
                </a:solidFill>
              </a:rPr>
              <a:t>MSP</a:t>
            </a:r>
            <a:r>
              <a:rPr lang="en-US" sz="1600" b="1" dirty="0" smtClean="0">
                <a:solidFill>
                  <a:schemeClr val="bg1">
                    <a:lumMod val="65000"/>
                  </a:schemeClr>
                </a:solidFill>
              </a:rPr>
              <a:t>&lt;1</a:t>
            </a:r>
          </a:p>
          <a:p>
            <a:r>
              <a:rPr lang="en-US" sz="1600" b="1" dirty="0"/>
              <a:t>B</a:t>
            </a:r>
            <a:r>
              <a:rPr lang="en-US" sz="1600" b="1" baseline="-25000" dirty="0"/>
              <a:t>MSH</a:t>
            </a:r>
            <a:r>
              <a:rPr lang="en-US" sz="1600" b="1" dirty="0"/>
              <a:t> /</a:t>
            </a:r>
            <a:r>
              <a:rPr lang="en-US" sz="1600" b="1" dirty="0" smtClean="0"/>
              <a:t>B</a:t>
            </a:r>
            <a:r>
              <a:rPr lang="en-US" sz="1600" b="1" baseline="-25000" dirty="0" smtClean="0"/>
              <a:t>MSP</a:t>
            </a:r>
            <a:r>
              <a:rPr lang="en-US" sz="1600" b="1" dirty="0" smtClean="0"/>
              <a:t>&gt;1</a:t>
            </a: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2618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276225" y="719097"/>
            <a:ext cx="5684202" cy="4005677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71450" y="0"/>
            <a:ext cx="8791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214BFB"/>
                </a:solidFill>
              </a:rPr>
              <a:t>Relation of inverse gradient to storm/</a:t>
            </a:r>
            <a:r>
              <a:rPr lang="en-US" sz="2800" b="1" dirty="0" err="1">
                <a:solidFill>
                  <a:srgbClr val="214BFB"/>
                </a:solidFill>
              </a:rPr>
              <a:t>substorm</a:t>
            </a:r>
            <a:r>
              <a:rPr lang="en-US" sz="2800" b="1" dirty="0">
                <a:solidFill>
                  <a:srgbClr val="214BFB"/>
                </a:solidFill>
              </a:rPr>
              <a:t> activity</a:t>
            </a:r>
            <a:endParaRPr lang="cs-CZ" sz="2800" dirty="0">
              <a:solidFill>
                <a:srgbClr val="214BFB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021387" y="758240"/>
            <a:ext cx="28025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SYM-H</a:t>
            </a:r>
            <a:r>
              <a:rPr lang="en-US" dirty="0"/>
              <a:t> (a</a:t>
            </a:r>
            <a:r>
              <a:rPr lang="en-US" dirty="0" smtClean="0"/>
              <a:t>) and AE (b) indices </a:t>
            </a:r>
            <a:r>
              <a:rPr lang="en-US" dirty="0"/>
              <a:t>at the moment of the </a:t>
            </a:r>
            <a:r>
              <a:rPr lang="en-US" dirty="0" smtClean="0"/>
              <a:t>MP crossing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(</a:t>
            </a:r>
            <a:r>
              <a:rPr lang="en-US" dirty="0"/>
              <a:t>c) minimum of SYM-H within </a:t>
            </a:r>
            <a:r>
              <a:rPr lang="en-US" b="1" dirty="0"/>
              <a:t>6 hours</a:t>
            </a:r>
            <a:r>
              <a:rPr lang="en-US" dirty="0"/>
              <a:t> prior to the </a:t>
            </a:r>
            <a:r>
              <a:rPr lang="en-US" dirty="0" smtClean="0"/>
              <a:t>crossing </a:t>
            </a:r>
          </a:p>
          <a:p>
            <a:pPr algn="just"/>
            <a:r>
              <a:rPr lang="en-US" dirty="0" smtClean="0"/>
              <a:t>(</a:t>
            </a:r>
            <a:r>
              <a:rPr lang="en-US" dirty="0"/>
              <a:t>d) maximum of AE within </a:t>
            </a:r>
            <a:r>
              <a:rPr lang="en-US" b="1" dirty="0"/>
              <a:t>6 hours</a:t>
            </a:r>
            <a:r>
              <a:rPr lang="en-US" dirty="0"/>
              <a:t> prior to </a:t>
            </a:r>
            <a:r>
              <a:rPr lang="en-US" dirty="0" smtClean="0"/>
              <a:t>the</a:t>
            </a:r>
            <a:r>
              <a:rPr lang="en-US" dirty="0"/>
              <a:t> crossing 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423332" y="4802703"/>
            <a:ext cx="84006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800" b="1" dirty="0" smtClean="0">
                <a:solidFill>
                  <a:srgbClr val="FF0000"/>
                </a:solidFill>
              </a:rPr>
              <a:t>The </a:t>
            </a:r>
            <a:r>
              <a:rPr lang="en-US" sz="1800" b="1" dirty="0">
                <a:solidFill>
                  <a:srgbClr val="FF0000"/>
                </a:solidFill>
              </a:rPr>
              <a:t>distribution of </a:t>
            </a:r>
            <a:r>
              <a:rPr lang="en-US" sz="1800" b="1" u="sng" dirty="0">
                <a:solidFill>
                  <a:srgbClr val="FF0000"/>
                </a:solidFill>
              </a:rPr>
              <a:t>SYM-H</a:t>
            </a:r>
            <a:r>
              <a:rPr lang="en-US" sz="1800" b="1" dirty="0">
                <a:solidFill>
                  <a:srgbClr val="FF0000"/>
                </a:solidFill>
              </a:rPr>
              <a:t> values is wide and shifted to negative values with </a:t>
            </a:r>
            <a:r>
              <a:rPr lang="en-US" sz="1800" b="1" u="sng" dirty="0">
                <a:solidFill>
                  <a:srgbClr val="FF0000"/>
                </a:solidFill>
              </a:rPr>
              <a:t>median of -32 </a:t>
            </a:r>
            <a:r>
              <a:rPr lang="en-US" sz="1800" b="1" u="sng" dirty="0" err="1">
                <a:solidFill>
                  <a:srgbClr val="FF0000"/>
                </a:solidFill>
              </a:rPr>
              <a:t>nT</a:t>
            </a:r>
            <a:r>
              <a:rPr lang="en-US" sz="1800" b="1" dirty="0">
                <a:solidFill>
                  <a:srgbClr val="FF0000"/>
                </a:solidFill>
              </a:rPr>
              <a:t> for crossings with the inverse magnetic gradient, while the rest of the crossings exhibits only slightly negative values (median -11 </a:t>
            </a:r>
            <a:r>
              <a:rPr lang="en-US" sz="1800" b="1" dirty="0" err="1">
                <a:solidFill>
                  <a:srgbClr val="FF0000"/>
                </a:solidFill>
              </a:rPr>
              <a:t>nT</a:t>
            </a:r>
            <a:r>
              <a:rPr lang="en-US" sz="1800" b="1" dirty="0" smtClean="0">
                <a:solidFill>
                  <a:srgbClr val="FF0000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1800" b="1" u="sng" dirty="0" smtClean="0">
                <a:solidFill>
                  <a:srgbClr val="FF0000"/>
                </a:solidFill>
              </a:rPr>
              <a:t>Enhanced </a:t>
            </a:r>
            <a:r>
              <a:rPr lang="en-US" sz="1800" b="1" u="sng" dirty="0">
                <a:solidFill>
                  <a:srgbClr val="FF0000"/>
                </a:solidFill>
              </a:rPr>
              <a:t>AE index</a:t>
            </a:r>
            <a:r>
              <a:rPr lang="en-US" sz="1800" b="1" dirty="0">
                <a:solidFill>
                  <a:srgbClr val="FF0000"/>
                </a:solidFill>
              </a:rPr>
              <a:t> associated with inverse magnetic gradient, but its effect is probably not </a:t>
            </a:r>
            <a:r>
              <a:rPr lang="en-US" sz="1800" b="1" dirty="0" smtClean="0">
                <a:solidFill>
                  <a:srgbClr val="FF0000"/>
                </a:solidFill>
              </a:rPr>
              <a:t>important</a:t>
            </a:r>
            <a:endParaRPr lang="cs-CZ" sz="1800" b="1" dirty="0">
              <a:solidFill>
                <a:srgbClr val="FF00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895921" y="890497"/>
            <a:ext cx="1385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B</a:t>
            </a:r>
            <a:r>
              <a:rPr lang="en-US" sz="1600" b="1" baseline="-25000" dirty="0">
                <a:solidFill>
                  <a:schemeClr val="bg1">
                    <a:lumMod val="65000"/>
                  </a:schemeClr>
                </a:solidFill>
              </a:rPr>
              <a:t>MSH</a:t>
            </a:r>
            <a:r>
              <a:rPr lang="en-US" sz="1600" b="1" dirty="0">
                <a:solidFill>
                  <a:schemeClr val="bg1">
                    <a:lumMod val="65000"/>
                  </a:schemeClr>
                </a:solidFill>
              </a:rPr>
              <a:t> /</a:t>
            </a:r>
            <a:r>
              <a:rPr lang="en-US" sz="1600" b="1" dirty="0" smtClean="0">
                <a:solidFill>
                  <a:schemeClr val="bg1">
                    <a:lumMod val="65000"/>
                  </a:schemeClr>
                </a:solidFill>
              </a:rPr>
              <a:t>B</a:t>
            </a:r>
            <a:r>
              <a:rPr lang="en-US" sz="1600" b="1" baseline="-25000" dirty="0" smtClean="0">
                <a:solidFill>
                  <a:schemeClr val="bg1">
                    <a:lumMod val="65000"/>
                  </a:schemeClr>
                </a:solidFill>
              </a:rPr>
              <a:t>MSP</a:t>
            </a:r>
            <a:r>
              <a:rPr lang="en-US" sz="1600" b="1" dirty="0" smtClean="0">
                <a:solidFill>
                  <a:schemeClr val="bg1">
                    <a:lumMod val="65000"/>
                  </a:schemeClr>
                </a:solidFill>
              </a:rPr>
              <a:t>&lt;1</a:t>
            </a:r>
          </a:p>
          <a:p>
            <a:r>
              <a:rPr lang="en-US" sz="1600" b="1" dirty="0"/>
              <a:t>B</a:t>
            </a:r>
            <a:r>
              <a:rPr lang="en-US" sz="1600" b="1" baseline="-25000" dirty="0"/>
              <a:t>MSH</a:t>
            </a:r>
            <a:r>
              <a:rPr lang="en-US" sz="1600" b="1" dirty="0"/>
              <a:t> /</a:t>
            </a:r>
            <a:r>
              <a:rPr lang="en-US" sz="1600" b="1" dirty="0" smtClean="0"/>
              <a:t>B</a:t>
            </a:r>
            <a:r>
              <a:rPr lang="en-US" sz="1600" b="1" baseline="-25000" dirty="0" smtClean="0"/>
              <a:t>MSP</a:t>
            </a:r>
            <a:r>
              <a:rPr lang="en-US" sz="1600" b="1" dirty="0" smtClean="0"/>
              <a:t>&gt;1</a:t>
            </a: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148468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1450" y="0"/>
            <a:ext cx="8791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214BFB"/>
                </a:solidFill>
              </a:rPr>
              <a:t>Relation of inverse gradient to storm/</a:t>
            </a:r>
            <a:r>
              <a:rPr lang="en-US" sz="2800" b="1" dirty="0" err="1">
                <a:solidFill>
                  <a:srgbClr val="214BFB"/>
                </a:solidFill>
              </a:rPr>
              <a:t>substorm</a:t>
            </a:r>
            <a:r>
              <a:rPr lang="en-US" sz="2800" b="1" dirty="0">
                <a:solidFill>
                  <a:srgbClr val="214BFB"/>
                </a:solidFill>
              </a:rPr>
              <a:t> activity</a:t>
            </a:r>
            <a:endParaRPr lang="cs-CZ" sz="2800" dirty="0">
              <a:solidFill>
                <a:srgbClr val="214BFB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141325"/>
            <a:ext cx="3493768" cy="4068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96889" y="802317"/>
            <a:ext cx="2459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CME magnetic storm: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6811" y="3054238"/>
            <a:ext cx="23310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CIR </a:t>
            </a:r>
            <a:r>
              <a:rPr lang="en-US" dirty="0"/>
              <a:t>magnetic storm: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608068" y="785761"/>
            <a:ext cx="515493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Geomagnetic storms can last for several hours to days and </a:t>
            </a:r>
            <a:r>
              <a:rPr lang="en-US" dirty="0"/>
              <a:t>usually consist of three stages: initial, main and recovery </a:t>
            </a:r>
            <a:r>
              <a:rPr lang="en-US" dirty="0" smtClean="0"/>
              <a:t>phases.</a:t>
            </a:r>
          </a:p>
          <a:p>
            <a:pPr algn="just"/>
            <a:endParaRPr lang="en-US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</a:rPr>
              <a:t>Detailed analysis reveals that </a:t>
            </a:r>
            <a:r>
              <a:rPr lang="en-US" b="1" u="sng" dirty="0">
                <a:solidFill>
                  <a:srgbClr val="FF0000"/>
                </a:solidFill>
              </a:rPr>
              <a:t>2/48/37</a:t>
            </a:r>
            <a:r>
              <a:rPr lang="en-US" b="1" dirty="0">
                <a:solidFill>
                  <a:srgbClr val="FF0000"/>
                </a:solidFill>
              </a:rPr>
              <a:t> MP </a:t>
            </a:r>
            <a:r>
              <a:rPr lang="en-US" b="1" dirty="0" smtClean="0">
                <a:solidFill>
                  <a:srgbClr val="FF0000"/>
                </a:solidFill>
              </a:rPr>
              <a:t>crossings appear </a:t>
            </a:r>
            <a:r>
              <a:rPr lang="en-US" b="1" dirty="0">
                <a:solidFill>
                  <a:srgbClr val="FF0000"/>
                </a:solidFill>
              </a:rPr>
              <a:t>during </a:t>
            </a:r>
            <a:r>
              <a:rPr lang="en-US" b="1" u="sng" dirty="0">
                <a:solidFill>
                  <a:srgbClr val="FF0000"/>
                </a:solidFill>
              </a:rPr>
              <a:t>initial/main</a:t>
            </a:r>
            <a:r>
              <a:rPr lang="en-US" b="1" u="sng" dirty="0" smtClean="0">
                <a:solidFill>
                  <a:srgbClr val="FF0000"/>
                </a:solidFill>
              </a:rPr>
              <a:t>/ recovery </a:t>
            </a:r>
            <a:r>
              <a:rPr lang="en-US" b="1" u="sng" dirty="0">
                <a:solidFill>
                  <a:srgbClr val="FF0000"/>
                </a:solidFill>
              </a:rPr>
              <a:t>phases</a:t>
            </a:r>
            <a:r>
              <a:rPr lang="en-US" b="1" dirty="0">
                <a:solidFill>
                  <a:srgbClr val="FF0000"/>
                </a:solidFill>
              </a:rPr>
              <a:t>, respectively, while no storm was detected around the rest of crossings (20 crossings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>
                <a:solidFill>
                  <a:srgbClr val="FF0000"/>
                </a:solidFill>
              </a:rPr>
              <a:t>careful analysis of the solar wind type indicates that a majority of the MP crossings with inverse magnetic gradient </a:t>
            </a:r>
            <a:r>
              <a:rPr lang="en-US" b="1" u="sng" dirty="0">
                <a:solidFill>
                  <a:srgbClr val="FF0000"/>
                </a:solidFill>
              </a:rPr>
              <a:t>(70)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u="sng" dirty="0">
                <a:solidFill>
                  <a:srgbClr val="FF0000"/>
                </a:solidFill>
              </a:rPr>
              <a:t>were connected with the CME </a:t>
            </a:r>
            <a:r>
              <a:rPr lang="en-US" b="1" dirty="0">
                <a:solidFill>
                  <a:srgbClr val="FF0000"/>
                </a:solidFill>
              </a:rPr>
              <a:t>passing the Earth. The rest of them were associated with </a:t>
            </a:r>
            <a:r>
              <a:rPr lang="en-US" b="1" u="sng" dirty="0">
                <a:solidFill>
                  <a:srgbClr val="FF0000"/>
                </a:solidFill>
              </a:rPr>
              <a:t>CIRs (17 events)</a:t>
            </a:r>
            <a:r>
              <a:rPr lang="en-US" b="1" dirty="0">
                <a:solidFill>
                  <a:srgbClr val="FF0000"/>
                </a:solidFill>
              </a:rPr>
              <a:t> and non-disturbed solar wind (20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23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/>
          <p:nvPr/>
        </p:nvPicPr>
        <p:blipFill>
          <a:blip r:embed="rId2"/>
          <a:stretch>
            <a:fillRect/>
          </a:stretch>
        </p:blipFill>
        <p:spPr>
          <a:xfrm>
            <a:off x="5546997" y="536983"/>
            <a:ext cx="3583668" cy="4877662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3028949" y="0"/>
            <a:ext cx="30670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214BFB"/>
                </a:solidFill>
              </a:rPr>
              <a:t>Case studies</a:t>
            </a:r>
            <a:endParaRPr lang="cs-CZ" sz="2800" dirty="0">
              <a:solidFill>
                <a:srgbClr val="214BFB"/>
              </a:solidFill>
            </a:endParaRPr>
          </a:p>
        </p:txBody>
      </p:sp>
      <p:pic>
        <p:nvPicPr>
          <p:cNvPr id="5" name="Obrázek 4"/>
          <p:cNvPicPr/>
          <p:nvPr/>
        </p:nvPicPr>
        <p:blipFill>
          <a:blip r:embed="rId3"/>
          <a:stretch>
            <a:fillRect/>
          </a:stretch>
        </p:blipFill>
        <p:spPr>
          <a:xfrm>
            <a:off x="17144" y="557644"/>
            <a:ext cx="3300413" cy="4830241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7380339" y="1506387"/>
            <a:ext cx="13227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B</a:t>
            </a:r>
            <a:r>
              <a:rPr lang="en-US" sz="1400" b="1" baseline="-25000" dirty="0"/>
              <a:t>MSH</a:t>
            </a:r>
            <a:r>
              <a:rPr lang="en-US" sz="1400" b="1" dirty="0"/>
              <a:t>/B</a:t>
            </a:r>
            <a:r>
              <a:rPr lang="en-US" sz="1400" b="1" baseline="-25000" dirty="0"/>
              <a:t>MSP</a:t>
            </a:r>
            <a:r>
              <a:rPr lang="en-US" sz="1400" b="1" dirty="0"/>
              <a:t>≈1.3</a:t>
            </a:r>
            <a:endParaRPr lang="cs-CZ" sz="1400" b="1" dirty="0"/>
          </a:p>
        </p:txBody>
      </p:sp>
      <p:sp>
        <p:nvSpPr>
          <p:cNvPr id="7" name="Obdélník 6"/>
          <p:cNvSpPr/>
          <p:nvPr/>
        </p:nvSpPr>
        <p:spPr>
          <a:xfrm>
            <a:off x="1623535" y="1852294"/>
            <a:ext cx="13227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B</a:t>
            </a:r>
            <a:r>
              <a:rPr lang="en-US" sz="1400" b="1" baseline="-25000" dirty="0"/>
              <a:t>MSH</a:t>
            </a:r>
            <a:r>
              <a:rPr lang="en-US" sz="1400" b="1" dirty="0"/>
              <a:t>/B</a:t>
            </a:r>
            <a:r>
              <a:rPr lang="en-US" sz="1400" b="1" baseline="-25000" dirty="0"/>
              <a:t>MSP</a:t>
            </a:r>
            <a:r>
              <a:rPr lang="en-US" sz="1400" b="1" dirty="0"/>
              <a:t>≈</a:t>
            </a:r>
            <a:r>
              <a:rPr lang="en-US" sz="1400" b="1" dirty="0" smtClean="0"/>
              <a:t>1.2</a:t>
            </a:r>
            <a:endParaRPr lang="cs-CZ" sz="1400" b="1" dirty="0"/>
          </a:p>
        </p:txBody>
      </p:sp>
      <p:sp>
        <p:nvSpPr>
          <p:cNvPr id="8" name="Obdélník 7"/>
          <p:cNvSpPr/>
          <p:nvPr/>
        </p:nvSpPr>
        <p:spPr>
          <a:xfrm>
            <a:off x="-82868" y="482032"/>
            <a:ext cx="97334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/>
              <a:t>(7.5, -0.8, -2.2)</a:t>
            </a:r>
            <a:r>
              <a:rPr lang="en-US" sz="800" baseline="-25000" dirty="0"/>
              <a:t>GSM </a:t>
            </a:r>
            <a:endParaRPr lang="cs-CZ" sz="800" dirty="0"/>
          </a:p>
        </p:txBody>
      </p:sp>
      <p:sp>
        <p:nvSpPr>
          <p:cNvPr id="9" name="Obdélník 8"/>
          <p:cNvSpPr/>
          <p:nvPr/>
        </p:nvSpPr>
        <p:spPr>
          <a:xfrm>
            <a:off x="8282792" y="460920"/>
            <a:ext cx="83708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/>
              <a:t>(12, 1, -</a:t>
            </a:r>
            <a:r>
              <a:rPr lang="en-US" sz="800" dirty="0" smtClean="0"/>
              <a:t>1.6)</a:t>
            </a:r>
            <a:r>
              <a:rPr lang="en-US" sz="800" baseline="-25000" dirty="0" smtClean="0"/>
              <a:t>GSM</a:t>
            </a:r>
            <a:endParaRPr lang="cs-CZ" sz="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279456" y="667385"/>
            <a:ext cx="2260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0B1BB5"/>
                </a:solidFill>
              </a:rPr>
              <a:t>The </a:t>
            </a:r>
            <a:r>
              <a:rPr lang="en-US" sz="1400" dirty="0">
                <a:solidFill>
                  <a:srgbClr val="0B1BB5"/>
                </a:solidFill>
              </a:rPr>
              <a:t>existence of a boundary layer at both sides of the </a:t>
            </a:r>
            <a:r>
              <a:rPr lang="en-US" sz="1400" dirty="0" smtClean="0">
                <a:solidFill>
                  <a:srgbClr val="0B1BB5"/>
                </a:solidFill>
              </a:rPr>
              <a:t>MP</a:t>
            </a:r>
            <a:endParaRPr lang="cs-CZ" sz="1400" dirty="0">
              <a:solidFill>
                <a:srgbClr val="0B1BB5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388507" y="3166050"/>
            <a:ext cx="18309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B1BB5"/>
                </a:solidFill>
              </a:rPr>
              <a:t>strong reconnection jet</a:t>
            </a:r>
            <a:endParaRPr lang="cs-CZ" sz="1400" dirty="0">
              <a:solidFill>
                <a:srgbClr val="0B1BB5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3249897" y="1539657"/>
            <a:ext cx="23431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B1BB5"/>
                </a:solidFill>
              </a:rPr>
              <a:t>strong inverse magnetic field gradient</a:t>
            </a:r>
            <a:endParaRPr lang="cs-CZ" sz="1400" dirty="0">
              <a:solidFill>
                <a:srgbClr val="0B1BB5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3284203" y="2175311"/>
            <a:ext cx="227839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B1BB5"/>
                </a:solidFill>
              </a:rPr>
              <a:t>ESA density (≥10 </a:t>
            </a:r>
            <a:r>
              <a:rPr lang="en-US" sz="1400" dirty="0">
                <a:solidFill>
                  <a:srgbClr val="0B1BB5"/>
                </a:solidFill>
              </a:rPr>
              <a:t>cm</a:t>
            </a:r>
            <a:r>
              <a:rPr lang="en-US" sz="1400" baseline="30000" dirty="0">
                <a:solidFill>
                  <a:srgbClr val="0B1BB5"/>
                </a:solidFill>
              </a:rPr>
              <a:t>-3</a:t>
            </a:r>
            <a:r>
              <a:rPr lang="en-US" sz="1400" dirty="0">
                <a:solidFill>
                  <a:srgbClr val="0B1BB5"/>
                </a:solidFill>
              </a:rPr>
              <a:t>) </a:t>
            </a:r>
            <a:endParaRPr lang="en-US" sz="1400" dirty="0" smtClean="0">
              <a:solidFill>
                <a:srgbClr val="0B1BB5"/>
              </a:solidFill>
            </a:endParaRPr>
          </a:p>
          <a:p>
            <a:r>
              <a:rPr lang="en-US" sz="1400" dirty="0" smtClean="0">
                <a:solidFill>
                  <a:srgbClr val="0B1BB5"/>
                </a:solidFill>
              </a:rPr>
              <a:t>Plasma </a:t>
            </a:r>
            <a:r>
              <a:rPr lang="en-US" sz="1400" dirty="0">
                <a:solidFill>
                  <a:srgbClr val="0B1BB5"/>
                </a:solidFill>
              </a:rPr>
              <a:t>density inferred from the </a:t>
            </a:r>
            <a:r>
              <a:rPr lang="en-US" sz="1400" dirty="0" smtClean="0">
                <a:solidFill>
                  <a:srgbClr val="0B1BB5"/>
                </a:solidFill>
              </a:rPr>
              <a:t>s/c potential </a:t>
            </a:r>
            <a:r>
              <a:rPr lang="en-US" sz="1400" dirty="0">
                <a:solidFill>
                  <a:srgbClr val="0B1BB5"/>
                </a:solidFill>
              </a:rPr>
              <a:t>(≥</a:t>
            </a:r>
            <a:r>
              <a:rPr lang="en-US" sz="1400" dirty="0" smtClean="0">
                <a:solidFill>
                  <a:srgbClr val="0B1BB5"/>
                </a:solidFill>
              </a:rPr>
              <a:t>100 </a:t>
            </a:r>
            <a:r>
              <a:rPr lang="en-US" sz="1400" dirty="0">
                <a:solidFill>
                  <a:srgbClr val="0B1BB5"/>
                </a:solidFill>
              </a:rPr>
              <a:t>cm</a:t>
            </a:r>
            <a:r>
              <a:rPr lang="en-US" sz="1400" baseline="30000" dirty="0">
                <a:solidFill>
                  <a:srgbClr val="0B1BB5"/>
                </a:solidFill>
              </a:rPr>
              <a:t>-3</a:t>
            </a:r>
            <a:r>
              <a:rPr lang="en-US" sz="1400" dirty="0">
                <a:solidFill>
                  <a:srgbClr val="0B1BB5"/>
                </a:solidFill>
              </a:rPr>
              <a:t>) </a:t>
            </a:r>
            <a:endParaRPr lang="cs-CZ" sz="1400" dirty="0">
              <a:solidFill>
                <a:srgbClr val="0B1BB5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3279456" y="3636900"/>
            <a:ext cx="231362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rgbClr val="0B1BB5"/>
                </a:solidFill>
              </a:rPr>
              <a:t>Upstream and downstream pressures are </a:t>
            </a:r>
            <a:r>
              <a:rPr lang="en-US" sz="1400" dirty="0">
                <a:solidFill>
                  <a:srgbClr val="0B1BB5"/>
                </a:solidFill>
              </a:rPr>
              <a:t>roughly equal after adding the estimated contribution of cold ions to the total </a:t>
            </a:r>
            <a:r>
              <a:rPr lang="en-US" sz="1400" dirty="0" err="1">
                <a:solidFill>
                  <a:srgbClr val="0B1BB5"/>
                </a:solidFill>
              </a:rPr>
              <a:t>magnetospheric</a:t>
            </a:r>
            <a:r>
              <a:rPr lang="en-US" sz="1400" dirty="0">
                <a:solidFill>
                  <a:srgbClr val="0B1BB5"/>
                </a:solidFill>
              </a:rPr>
              <a:t> </a:t>
            </a:r>
            <a:r>
              <a:rPr lang="en-US" sz="1400" dirty="0" smtClean="0">
                <a:solidFill>
                  <a:srgbClr val="0B1BB5"/>
                </a:solidFill>
              </a:rPr>
              <a:t>pressure computed </a:t>
            </a:r>
            <a:r>
              <a:rPr lang="en-US" sz="1400" dirty="0">
                <a:solidFill>
                  <a:srgbClr val="0B1BB5"/>
                </a:solidFill>
              </a:rPr>
              <a:t>as </a:t>
            </a:r>
            <a:r>
              <a:rPr lang="en-US" sz="1400" i="1" dirty="0">
                <a:solidFill>
                  <a:srgbClr val="0B1BB5"/>
                </a:solidFill>
              </a:rPr>
              <a:t>k(</a:t>
            </a:r>
            <a:r>
              <a:rPr lang="en-US" sz="1400" i="1" dirty="0" err="1">
                <a:solidFill>
                  <a:srgbClr val="0B1BB5"/>
                </a:solidFill>
              </a:rPr>
              <a:t>N</a:t>
            </a:r>
            <a:r>
              <a:rPr lang="en-US" sz="1400" i="1" baseline="-25000" dirty="0" err="1">
                <a:solidFill>
                  <a:srgbClr val="0B1BB5"/>
                </a:solidFill>
              </a:rPr>
              <a:t>sc_pot</a:t>
            </a:r>
            <a:r>
              <a:rPr lang="en-US" sz="1400" i="1" baseline="-25000" dirty="0">
                <a:solidFill>
                  <a:srgbClr val="0B1BB5"/>
                </a:solidFill>
              </a:rPr>
              <a:t> </a:t>
            </a:r>
            <a:r>
              <a:rPr lang="en-US" sz="1400" i="1" dirty="0">
                <a:solidFill>
                  <a:srgbClr val="0B1BB5"/>
                </a:solidFill>
              </a:rPr>
              <a:t>–N</a:t>
            </a:r>
            <a:r>
              <a:rPr lang="en-US" sz="1400" i="1" baseline="-25000" dirty="0">
                <a:solidFill>
                  <a:srgbClr val="0B1BB5"/>
                </a:solidFill>
              </a:rPr>
              <a:t>ESA</a:t>
            </a:r>
            <a:r>
              <a:rPr lang="en-US" sz="1400" i="1" dirty="0">
                <a:solidFill>
                  <a:srgbClr val="0B1BB5"/>
                </a:solidFill>
              </a:rPr>
              <a:t>)</a:t>
            </a:r>
            <a:r>
              <a:rPr lang="en-US" sz="1400" i="1" dirty="0" err="1">
                <a:solidFill>
                  <a:srgbClr val="0B1BB5"/>
                </a:solidFill>
              </a:rPr>
              <a:t>T</a:t>
            </a:r>
            <a:r>
              <a:rPr lang="en-US" sz="1400" i="1" baseline="-25000" dirty="0" err="1">
                <a:solidFill>
                  <a:srgbClr val="0B1BB5"/>
                </a:solidFill>
              </a:rPr>
              <a:t>cold</a:t>
            </a:r>
            <a:endParaRPr lang="cs-CZ" sz="1400" dirty="0">
              <a:solidFill>
                <a:srgbClr val="0B1BB5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délník 14"/>
              <p:cNvSpPr/>
              <p:nvPr/>
            </p:nvSpPr>
            <p:spPr>
              <a:xfrm>
                <a:off x="6012180" y="4849057"/>
                <a:ext cx="101162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b="1" dirty="0" smtClean="0"/>
                  <a:t>T</a:t>
                </a:r>
                <a:r>
                  <a:rPr lang="en-US" sz="1200" b="1" baseline="-25000" dirty="0" err="1" smtClean="0"/>
                  <a:t>cold</a:t>
                </a:r>
                <a14:m>
                  <m:oMath xmlns:m="http://schemas.openxmlformats.org/officeDocument/2006/math">
                    <m:r>
                      <a:rPr lang="en-US" sz="1200" b="1" i="0" smtClean="0">
                        <a:latin typeface="Cambria Math"/>
                      </a:rPr>
                      <m:t>≈</m:t>
                    </m:r>
                    <m:r>
                      <a:rPr lang="en-US" sz="1200" b="1" i="0" smtClean="0">
                        <a:latin typeface="Cambria Math"/>
                      </a:rPr>
                      <m:t>𝟒𝟎</m:t>
                    </m:r>
                    <m:r>
                      <a:rPr lang="en-US" sz="1200" b="1" i="0" smtClean="0">
                        <a:latin typeface="Cambria Math"/>
                      </a:rPr>
                      <m:t> </m:t>
                    </m:r>
                    <m:r>
                      <a:rPr lang="en-US" sz="1200" b="1" i="0" smtClean="0">
                        <a:latin typeface="Cambria Math"/>
                      </a:rPr>
                      <m:t>𝐞𝐕</m:t>
                    </m:r>
                  </m:oMath>
                </a14:m>
                <a:endParaRPr lang="cs-CZ" sz="1200" b="1" dirty="0"/>
              </a:p>
            </p:txBody>
          </p:sp>
        </mc:Choice>
        <mc:Fallback xmlns=""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80" y="4849057"/>
                <a:ext cx="1011624" cy="276999"/>
              </a:xfrm>
              <a:prstGeom prst="rect">
                <a:avLst/>
              </a:prstGeom>
              <a:blipFill rotWithShape="1">
                <a:blip r:embed="rId4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Obdélník 15"/>
              <p:cNvSpPr/>
              <p:nvPr/>
            </p:nvSpPr>
            <p:spPr>
              <a:xfrm>
                <a:off x="1970973" y="4737494"/>
                <a:ext cx="92025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b="1" dirty="0" smtClean="0"/>
                  <a:t>T</a:t>
                </a:r>
                <a:r>
                  <a:rPr lang="en-US" sz="1200" b="1" baseline="-25000" dirty="0" err="1" smtClean="0"/>
                  <a:t>cold</a:t>
                </a:r>
                <a14:m>
                  <m:oMath xmlns:m="http://schemas.openxmlformats.org/officeDocument/2006/math">
                    <m:r>
                      <a:rPr lang="en-US" sz="1200" b="1" i="0" smtClean="0">
                        <a:latin typeface="Cambria Math"/>
                      </a:rPr>
                      <m:t>≈</m:t>
                    </m:r>
                    <m:r>
                      <a:rPr lang="en-US" sz="1200" b="1" i="0" smtClean="0">
                        <a:latin typeface="Cambria Math"/>
                      </a:rPr>
                      <m:t>𝟐</m:t>
                    </m:r>
                    <m:r>
                      <a:rPr lang="en-US" sz="1200" b="1" i="0" smtClean="0">
                        <a:latin typeface="Cambria Math"/>
                      </a:rPr>
                      <m:t> </m:t>
                    </m:r>
                    <m:r>
                      <a:rPr lang="en-US" sz="1200" b="1" i="0" smtClean="0">
                        <a:latin typeface="Cambria Math"/>
                      </a:rPr>
                      <m:t>𝐞𝐕</m:t>
                    </m:r>
                  </m:oMath>
                </a14:m>
                <a:endParaRPr lang="cs-CZ" sz="1200" b="1" dirty="0"/>
              </a:p>
            </p:txBody>
          </p:sp>
        </mc:Choice>
        <mc:Fallback xmlns="">
          <p:sp>
            <p:nvSpPr>
              <p:cNvPr id="16" name="Obdélník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973" y="4737494"/>
                <a:ext cx="920252" cy="276999"/>
              </a:xfrm>
              <a:prstGeom prst="rect">
                <a:avLst/>
              </a:prstGeom>
              <a:blipFill rotWithShape="1">
                <a:blip r:embed="rId5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délník 16"/>
          <p:cNvSpPr/>
          <p:nvPr/>
        </p:nvSpPr>
        <p:spPr>
          <a:xfrm>
            <a:off x="1761897" y="5611033"/>
            <a:ext cx="71947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Case </a:t>
            </a:r>
            <a:r>
              <a:rPr lang="en-US" b="1" dirty="0">
                <a:solidFill>
                  <a:srgbClr val="FF0000"/>
                </a:solidFill>
              </a:rPr>
              <a:t>studies have identified the low-energy ions of the </a:t>
            </a:r>
            <a:r>
              <a:rPr lang="en-US" b="1" dirty="0" err="1">
                <a:solidFill>
                  <a:srgbClr val="FF0000"/>
                </a:solidFill>
              </a:rPr>
              <a:t>plasmaspheric</a:t>
            </a:r>
            <a:r>
              <a:rPr lang="en-US" b="1" dirty="0">
                <a:solidFill>
                  <a:srgbClr val="FF0000"/>
                </a:solidFill>
              </a:rPr>
              <a:t> origin as a possible ion component keeping the pressure balance at the MP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88583" y="5782316"/>
            <a:ext cx="1554002" cy="830997"/>
          </a:xfrm>
          <a:prstGeom prst="rect">
            <a:avLst/>
          </a:prstGeom>
          <a:noFill/>
          <a:ln w="28575">
            <a:solidFill>
              <a:schemeClr val="accent1">
                <a:alpha val="0"/>
              </a:schemeClr>
            </a:solidFill>
          </a:ln>
          <a:effectLst>
            <a:glow rad="1905000">
              <a:schemeClr val="accent3">
                <a:satMod val="175000"/>
                <a:alpha val="40000"/>
              </a:schemeClr>
            </a:glow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en-US" sz="1200" dirty="0"/>
              <a:t>IMF B</a:t>
            </a:r>
            <a:r>
              <a:rPr lang="en-US" sz="1200" baseline="-25000" dirty="0"/>
              <a:t>Z</a:t>
            </a:r>
            <a:r>
              <a:rPr lang="en-US" sz="1200" dirty="0"/>
              <a:t> turns to large negative values few hours before the MP </a:t>
            </a:r>
            <a:r>
              <a:rPr lang="en-US" sz="1200" dirty="0" smtClean="0"/>
              <a:t>crossings</a:t>
            </a:r>
            <a:endParaRPr lang="cs-CZ" sz="1200" dirty="0"/>
          </a:p>
        </p:txBody>
      </p:sp>
      <p:sp>
        <p:nvSpPr>
          <p:cNvPr id="19" name="Obdélník 18"/>
          <p:cNvSpPr/>
          <p:nvPr/>
        </p:nvSpPr>
        <p:spPr>
          <a:xfrm>
            <a:off x="66447" y="5782316"/>
            <a:ext cx="1619953" cy="830997"/>
          </a:xfrm>
          <a:prstGeom prst="rect">
            <a:avLst/>
          </a:prstGeom>
          <a:solidFill>
            <a:schemeClr val="accent3">
              <a:alpha val="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43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652772" y="-1527"/>
            <a:ext cx="20409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214BFB"/>
                </a:solidFill>
              </a:rPr>
              <a:t>Conclusions</a:t>
            </a:r>
            <a:endParaRPr lang="cs-CZ" sz="2800" b="1" dirty="0">
              <a:solidFill>
                <a:srgbClr val="214BFB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692414" y="6354407"/>
            <a:ext cx="345158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/>
              <a:t>Thank you for attention!</a:t>
            </a:r>
            <a:endParaRPr lang="cs-CZ" sz="2600" dirty="0"/>
          </a:p>
        </p:txBody>
      </p:sp>
      <p:sp>
        <p:nvSpPr>
          <p:cNvPr id="4" name="Obdélník 3"/>
          <p:cNvSpPr/>
          <p:nvPr/>
        </p:nvSpPr>
        <p:spPr>
          <a:xfrm>
            <a:off x="586739" y="809655"/>
            <a:ext cx="799338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B1BB5"/>
                </a:solidFill>
              </a:rPr>
              <a:t>The inverse </a:t>
            </a:r>
            <a:r>
              <a:rPr lang="en-US" b="1" dirty="0">
                <a:solidFill>
                  <a:srgbClr val="0B1BB5"/>
                </a:solidFill>
              </a:rPr>
              <a:t>magnetic gradient at the </a:t>
            </a:r>
            <a:r>
              <a:rPr lang="en-US" b="1" dirty="0" smtClean="0">
                <a:solidFill>
                  <a:srgbClr val="0B1BB5"/>
                </a:solidFill>
              </a:rPr>
              <a:t>MP is created when </a:t>
            </a:r>
          </a:p>
          <a:p>
            <a:endParaRPr lang="en-US" b="1" dirty="0" smtClean="0">
              <a:solidFill>
                <a:srgbClr val="0B1BB5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0B1BB5"/>
                </a:solidFill>
              </a:rPr>
              <a:t>IMF </a:t>
            </a:r>
            <a:r>
              <a:rPr lang="en-US" b="1">
                <a:solidFill>
                  <a:srgbClr val="0B1BB5"/>
                </a:solidFill>
              </a:rPr>
              <a:t>is </a:t>
            </a:r>
            <a:r>
              <a:rPr lang="en-US" b="1" smtClean="0">
                <a:solidFill>
                  <a:srgbClr val="0B1BB5"/>
                </a:solidFill>
              </a:rPr>
              <a:t>twice larger </a:t>
            </a:r>
            <a:r>
              <a:rPr lang="en-US" b="1" dirty="0">
                <a:solidFill>
                  <a:srgbClr val="0B1BB5"/>
                </a:solidFill>
              </a:rPr>
              <a:t>than </a:t>
            </a:r>
            <a:r>
              <a:rPr lang="en-US" b="1" dirty="0" smtClean="0">
                <a:solidFill>
                  <a:srgbClr val="0B1BB5"/>
                </a:solidFill>
              </a:rPr>
              <a:t>average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rgbClr val="0B1BB5"/>
                </a:solidFill>
              </a:rPr>
              <a:t>IMF </a:t>
            </a:r>
            <a:r>
              <a:rPr lang="en-US" b="1" dirty="0">
                <a:solidFill>
                  <a:srgbClr val="0B1BB5"/>
                </a:solidFill>
              </a:rPr>
              <a:t>cone angle is close to 90</a:t>
            </a:r>
            <a:r>
              <a:rPr lang="en-US" b="1" baseline="30000" dirty="0">
                <a:solidFill>
                  <a:srgbClr val="0B1BB5"/>
                </a:solidFill>
              </a:rPr>
              <a:t>o </a:t>
            </a:r>
            <a:endParaRPr lang="en-US" b="1" dirty="0" smtClean="0">
              <a:solidFill>
                <a:srgbClr val="0B1BB5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 err="1" smtClean="0">
                <a:solidFill>
                  <a:srgbClr val="0B1BB5"/>
                </a:solidFill>
              </a:rPr>
              <a:t>Magnetospheric</a:t>
            </a:r>
            <a:r>
              <a:rPr lang="en-US" b="1" dirty="0" smtClean="0">
                <a:solidFill>
                  <a:srgbClr val="0B1BB5"/>
                </a:solidFill>
              </a:rPr>
              <a:t> </a:t>
            </a:r>
            <a:r>
              <a:rPr lang="en-US" b="1" dirty="0">
                <a:solidFill>
                  <a:srgbClr val="0B1BB5"/>
                </a:solidFill>
              </a:rPr>
              <a:t>activity is </a:t>
            </a:r>
            <a:r>
              <a:rPr lang="en-US" b="1" dirty="0" smtClean="0">
                <a:solidFill>
                  <a:srgbClr val="0B1BB5"/>
                </a:solidFill>
              </a:rPr>
              <a:t>enhanced due to ongoing magnetic storm</a:t>
            </a:r>
          </a:p>
          <a:p>
            <a:endParaRPr lang="en-US" b="1" dirty="0" smtClean="0">
              <a:solidFill>
                <a:srgbClr val="0B1BB5"/>
              </a:solidFill>
            </a:endParaRPr>
          </a:p>
          <a:p>
            <a:pPr algn="just"/>
            <a:r>
              <a:rPr lang="en-US" b="1" dirty="0" smtClean="0">
                <a:solidFill>
                  <a:srgbClr val="0B1BB5"/>
                </a:solidFill>
              </a:rPr>
              <a:t>A </a:t>
            </a:r>
            <a:r>
              <a:rPr lang="en-US" b="1" dirty="0">
                <a:solidFill>
                  <a:srgbClr val="0B1BB5"/>
                </a:solidFill>
              </a:rPr>
              <a:t>large magnetic field in the </a:t>
            </a:r>
            <a:r>
              <a:rPr lang="en-US" b="1" dirty="0" err="1">
                <a:solidFill>
                  <a:srgbClr val="0B1BB5"/>
                </a:solidFill>
              </a:rPr>
              <a:t>magnetosheath</a:t>
            </a:r>
            <a:r>
              <a:rPr lang="en-US" b="1" dirty="0">
                <a:solidFill>
                  <a:srgbClr val="0B1BB5"/>
                </a:solidFill>
              </a:rPr>
              <a:t> leads to apparent pressure imbalance at the MP that was already reported (e.g., </a:t>
            </a:r>
            <a:r>
              <a:rPr lang="en-US" b="1" i="1" dirty="0" err="1" smtClean="0">
                <a:solidFill>
                  <a:srgbClr val="0B1BB5"/>
                </a:solidFill>
              </a:rPr>
              <a:t>Shue</a:t>
            </a:r>
            <a:r>
              <a:rPr lang="en-US" b="1" i="1" dirty="0" smtClean="0">
                <a:solidFill>
                  <a:srgbClr val="0B1BB5"/>
                </a:solidFill>
              </a:rPr>
              <a:t> and Chao, 2013</a:t>
            </a:r>
            <a:r>
              <a:rPr lang="en-US" b="1" dirty="0">
                <a:solidFill>
                  <a:srgbClr val="0B1BB5"/>
                </a:solidFill>
              </a:rPr>
              <a:t>) but our study shows that the pressure balance is kept by the low-energy plasma of a </a:t>
            </a:r>
            <a:r>
              <a:rPr lang="en-US" b="1" dirty="0" err="1">
                <a:solidFill>
                  <a:srgbClr val="0B1BB5"/>
                </a:solidFill>
              </a:rPr>
              <a:t>plasmaspheric</a:t>
            </a:r>
            <a:r>
              <a:rPr lang="en-US" b="1" dirty="0">
                <a:solidFill>
                  <a:srgbClr val="0B1BB5"/>
                </a:solidFill>
              </a:rPr>
              <a:t> origin that penetrates toward the MP even in the cases when the SYM-H index is small. A presence of the low-energy plasma at the MP decreases the reconnection rate and results in a creation of the boundary layer in front of the </a:t>
            </a:r>
            <a:r>
              <a:rPr lang="en-US" b="1" dirty="0" smtClean="0">
                <a:solidFill>
                  <a:srgbClr val="0B1BB5"/>
                </a:solidFill>
              </a:rPr>
              <a:t>MP (like </a:t>
            </a:r>
            <a:r>
              <a:rPr lang="en-US" b="1" dirty="0">
                <a:solidFill>
                  <a:srgbClr val="0B1BB5"/>
                </a:solidFill>
              </a:rPr>
              <a:t>under northward IMF</a:t>
            </a:r>
            <a:r>
              <a:rPr lang="en-US" b="1" dirty="0" smtClean="0">
                <a:solidFill>
                  <a:srgbClr val="0B1BB5"/>
                </a:solidFill>
              </a:rPr>
              <a:t>). </a:t>
            </a:r>
            <a:r>
              <a:rPr lang="en-US" b="1" dirty="0">
                <a:solidFill>
                  <a:srgbClr val="0B1BB5"/>
                </a:solidFill>
              </a:rPr>
              <a:t>Nevertheless, questions </a:t>
            </a:r>
            <a:r>
              <a:rPr lang="en-US" b="1" dirty="0" smtClean="0">
                <a:solidFill>
                  <a:srgbClr val="0B1BB5"/>
                </a:solidFill>
              </a:rPr>
              <a:t>of </a:t>
            </a:r>
            <a:r>
              <a:rPr lang="en-US" b="1" dirty="0">
                <a:solidFill>
                  <a:srgbClr val="0B1BB5"/>
                </a:solidFill>
              </a:rPr>
              <a:t>how is the </a:t>
            </a:r>
            <a:r>
              <a:rPr lang="en-US" b="1" dirty="0" err="1">
                <a:solidFill>
                  <a:srgbClr val="0B1BB5"/>
                </a:solidFill>
              </a:rPr>
              <a:t>magnetosheath</a:t>
            </a:r>
            <a:r>
              <a:rPr lang="en-US" b="1" dirty="0">
                <a:solidFill>
                  <a:srgbClr val="0B1BB5"/>
                </a:solidFill>
              </a:rPr>
              <a:t> flow influenced by geomagnetic storms or what is the role of </a:t>
            </a:r>
            <a:r>
              <a:rPr lang="en-US" b="1" dirty="0" err="1">
                <a:solidFill>
                  <a:srgbClr val="0B1BB5"/>
                </a:solidFill>
              </a:rPr>
              <a:t>plasmaspheric</a:t>
            </a:r>
            <a:r>
              <a:rPr lang="en-US" b="1" dirty="0">
                <a:solidFill>
                  <a:srgbClr val="0B1BB5"/>
                </a:solidFill>
              </a:rPr>
              <a:t> plume at the </a:t>
            </a:r>
            <a:r>
              <a:rPr lang="en-US" b="1" dirty="0" smtClean="0">
                <a:solidFill>
                  <a:srgbClr val="0B1BB5"/>
                </a:solidFill>
              </a:rPr>
              <a:t>MP remain </a:t>
            </a:r>
            <a:r>
              <a:rPr lang="en-US" b="1" dirty="0">
                <a:solidFill>
                  <a:srgbClr val="0B1BB5"/>
                </a:solidFill>
              </a:rPr>
              <a:t>open </a:t>
            </a:r>
            <a:r>
              <a:rPr lang="en-US" b="1" dirty="0" smtClean="0">
                <a:solidFill>
                  <a:srgbClr val="0B1BB5"/>
                </a:solidFill>
              </a:rPr>
              <a:t>(e.g., </a:t>
            </a:r>
            <a:r>
              <a:rPr lang="en-US" b="1" i="1" dirty="0" smtClean="0">
                <a:solidFill>
                  <a:srgbClr val="0B1BB5"/>
                </a:solidFill>
              </a:rPr>
              <a:t>Walsh and Zou, 2021</a:t>
            </a:r>
            <a:r>
              <a:rPr lang="en-US" b="1" dirty="0">
                <a:solidFill>
                  <a:srgbClr val="0B1BB5"/>
                </a:solidFill>
              </a:rPr>
              <a:t>)</a:t>
            </a:r>
            <a:endParaRPr lang="cs-CZ" b="1" dirty="0">
              <a:solidFill>
                <a:srgbClr val="0B1B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8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142414</TotalTime>
  <Words>847</Words>
  <Application>Microsoft Office PowerPoint</Application>
  <PresentationFormat>Předvádění na obrazovce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Default Design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KEVF MF 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nadpisu</dc:title>
  <dc:creator>Lubomir Prech</dc:creator>
  <cp:lastModifiedBy>Kostiantyn Grygorov</cp:lastModifiedBy>
  <cp:revision>3556</cp:revision>
  <cp:lastPrinted>2017-08-19T11:50:07Z</cp:lastPrinted>
  <dcterms:created xsi:type="dcterms:W3CDTF">2003-06-07T10:20:53Z</dcterms:created>
  <dcterms:modified xsi:type="dcterms:W3CDTF">2022-05-20T11:40:32Z</dcterms:modified>
</cp:coreProperties>
</file>