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7" r:id="rId4"/>
    <p:sldId id="258" r:id="rId5"/>
    <p:sldId id="262" r:id="rId6"/>
    <p:sldId id="263" r:id="rId7"/>
    <p:sldId id="264" r:id="rId8"/>
    <p:sldId id="261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89D6D-5E40-4775-9551-3E31BF0FB8E1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10D74-839B-4747-A40A-4034D9DAD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28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310D74-839B-4747-A40A-4034D9DAD41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056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105C-4362-4C8F-9921-09A9E9577FE1}" type="datetimeFigureOut">
              <a:rPr lang="hr-HR" smtClean="0"/>
              <a:t>20.5.2022.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D0A7-5E8B-4D63-AAB6-46D20D1FA3C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24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105C-4362-4C8F-9921-09A9E9577FE1}" type="datetimeFigureOut">
              <a:rPr lang="hr-HR" smtClean="0"/>
              <a:t>20.5.2022.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D0A7-5E8B-4D63-AAB6-46D20D1FA3C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59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105C-4362-4C8F-9921-09A9E9577FE1}" type="datetimeFigureOut">
              <a:rPr lang="hr-HR" smtClean="0"/>
              <a:t>20.5.2022.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D0A7-5E8B-4D63-AAB6-46D20D1FA3C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020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105C-4362-4C8F-9921-09A9E9577FE1}" type="datetimeFigureOut">
              <a:rPr lang="hr-HR" smtClean="0"/>
              <a:t>20.5.2022.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D0A7-5E8B-4D63-AAB6-46D20D1FA3C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720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105C-4362-4C8F-9921-09A9E9577FE1}" type="datetimeFigureOut">
              <a:rPr lang="hr-HR" smtClean="0"/>
              <a:t>20.5.2022.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D0A7-5E8B-4D63-AAB6-46D20D1FA3C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884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105C-4362-4C8F-9921-09A9E9577FE1}" type="datetimeFigureOut">
              <a:rPr lang="hr-HR" smtClean="0"/>
              <a:t>20.5.2022.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D0A7-5E8B-4D63-AAB6-46D20D1FA3C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496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105C-4362-4C8F-9921-09A9E9577FE1}" type="datetimeFigureOut">
              <a:rPr lang="hr-HR" smtClean="0"/>
              <a:t>20.5.2022.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D0A7-5E8B-4D63-AAB6-46D20D1FA3C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538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105C-4362-4C8F-9921-09A9E9577FE1}" type="datetimeFigureOut">
              <a:rPr lang="hr-HR" smtClean="0"/>
              <a:t>20.5.2022.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D0A7-5E8B-4D63-AAB6-46D20D1FA3C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540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105C-4362-4C8F-9921-09A9E9577FE1}" type="datetimeFigureOut">
              <a:rPr lang="hr-HR" smtClean="0"/>
              <a:t>20.5.2022.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D0A7-5E8B-4D63-AAB6-46D20D1FA3C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893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105C-4362-4C8F-9921-09A9E9577FE1}" type="datetimeFigureOut">
              <a:rPr lang="hr-HR" smtClean="0"/>
              <a:t>20.5.2022.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D0A7-5E8B-4D63-AAB6-46D20D1FA3C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716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105C-4362-4C8F-9921-09A9E9577FE1}" type="datetimeFigureOut">
              <a:rPr lang="hr-HR" smtClean="0"/>
              <a:t>20.5.2022.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D0A7-5E8B-4D63-AAB6-46D20D1FA3C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319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3105C-4362-4C8F-9921-09A9E9577FE1}" type="datetimeFigureOut">
              <a:rPr lang="hr-HR" smtClean="0"/>
              <a:t>20.5.2022.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8D0A7-5E8B-4D63-AAB6-46D20D1FA3CE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126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425673"/>
            <a:ext cx="7918648" cy="2808312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2"/>
                </a:solidFill>
                <a:latin typeface="Cambria" pitchFamily="18" charset="0"/>
              </a:rPr>
              <a:t>Modelling</a:t>
            </a:r>
            <a:r>
              <a:rPr lang="en-US" sz="40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of pedogenic carbonates formation in karst soils – </a:t>
            </a:r>
            <a:r>
              <a:rPr lang="hr-HR" sz="4000" dirty="0">
                <a:solidFill>
                  <a:schemeClr val="tx2"/>
                </a:solidFill>
                <a:latin typeface="Cambria" pitchFamily="18" charset="0"/>
              </a:rPr>
              <a:t>                  </a:t>
            </a:r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a case from Dalmatia (Croatia)</a:t>
            </a:r>
            <a:endParaRPr lang="hr-HR" sz="40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3729928"/>
            <a:ext cx="7918648" cy="121124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hr-HR" sz="1900" dirty="0">
              <a:solidFill>
                <a:schemeClr val="tx2"/>
              </a:solidFill>
              <a:latin typeface="Cambria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1900" dirty="0">
                <a:solidFill>
                  <a:schemeClr val="tx2"/>
                </a:solidFill>
                <a:latin typeface="Cambria" pitchFamily="18" charset="0"/>
              </a:rPr>
              <a:t>Josip Šušnjar</a:t>
            </a:r>
            <a:r>
              <a:rPr lang="hr-HR" sz="1900" baseline="30000" dirty="0">
                <a:solidFill>
                  <a:schemeClr val="tx2"/>
                </a:solidFill>
                <a:latin typeface="Cambria" pitchFamily="18" charset="0"/>
              </a:rPr>
              <a:t>1</a:t>
            </a:r>
            <a:r>
              <a:rPr lang="hr-HR" sz="1900" dirty="0">
                <a:solidFill>
                  <a:schemeClr val="tx2"/>
                </a:solidFill>
                <a:latin typeface="Cambria" pitchFamily="18" charset="0"/>
              </a:rPr>
              <a:t>,</a:t>
            </a:r>
            <a:r>
              <a:rPr lang="en-US" sz="1900" dirty="0">
                <a:solidFill>
                  <a:schemeClr val="tx2"/>
                </a:solidFill>
                <a:latin typeface="Cambria" pitchFamily="18" charset="0"/>
              </a:rPr>
              <a:t> David Domínguez-Villar</a:t>
            </a:r>
            <a:r>
              <a:rPr lang="hr-HR" sz="1900" baseline="30000" dirty="0">
                <a:solidFill>
                  <a:schemeClr val="tx2"/>
                </a:solidFill>
                <a:latin typeface="Cambria" pitchFamily="18" charset="0"/>
              </a:rPr>
              <a:t>2</a:t>
            </a:r>
            <a:r>
              <a:rPr lang="en-US" sz="1900" dirty="0">
                <a:solidFill>
                  <a:schemeClr val="tx2"/>
                </a:solidFill>
                <a:latin typeface="Cambria" pitchFamily="18" charset="0"/>
              </a:rPr>
              <a:t>,</a:t>
            </a:r>
            <a:r>
              <a:rPr lang="hr-HR" sz="1900" dirty="0">
                <a:solidFill>
                  <a:schemeClr val="tx2"/>
                </a:solidFill>
                <a:latin typeface="Cambria" pitchFamily="18" charset="0"/>
              </a:rPr>
              <a:t> Aleksandra Bensa</a:t>
            </a:r>
            <a:r>
              <a:rPr lang="hr-HR" sz="1900" baseline="30000" dirty="0">
                <a:solidFill>
                  <a:schemeClr val="tx2"/>
                </a:solidFill>
                <a:latin typeface="Cambria" pitchFamily="18" charset="0"/>
              </a:rPr>
              <a:t>1</a:t>
            </a:r>
            <a:r>
              <a:rPr lang="hr-HR" sz="1900" dirty="0">
                <a:solidFill>
                  <a:schemeClr val="tx2"/>
                </a:solidFill>
                <a:latin typeface="Cambria" pitchFamily="18" charset="0"/>
              </a:rPr>
              <a:t>,</a:t>
            </a:r>
            <a:r>
              <a:rPr lang="en-US" sz="19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hr-HR" sz="1900" dirty="0">
                <a:solidFill>
                  <a:schemeClr val="tx2"/>
                </a:solidFill>
                <a:latin typeface="Cambria" pitchFamily="18" charset="0"/>
              </a:rPr>
              <a:t>Mirna Švob</a:t>
            </a:r>
            <a:r>
              <a:rPr lang="hr-HR" sz="1900" baseline="30000" dirty="0">
                <a:solidFill>
                  <a:schemeClr val="tx2"/>
                </a:solidFill>
                <a:latin typeface="Cambria" pitchFamily="18" charset="0"/>
              </a:rPr>
              <a:t>1</a:t>
            </a:r>
            <a:r>
              <a:rPr lang="en-US" sz="19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hr-HR" sz="1900" dirty="0">
                <a:solidFill>
                  <a:schemeClr val="tx2"/>
                </a:solidFill>
                <a:latin typeface="Cambria" pitchFamily="18" charset="0"/>
              </a:rPr>
              <a:t>Kristina Krklec</a:t>
            </a:r>
            <a:r>
              <a:rPr lang="hr-HR" sz="1900" baseline="30000" dirty="0">
                <a:solidFill>
                  <a:schemeClr val="tx2"/>
                </a:solidFill>
                <a:latin typeface="Cambria" pitchFamily="18" charset="0"/>
              </a:rPr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7561"/>
            <a:ext cx="1103504" cy="99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7561"/>
            <a:ext cx="1099318" cy="99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113" y="516267"/>
            <a:ext cx="1151455" cy="89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A161615E-AEC9-154D-857B-84B1CD39B65D}"/>
              </a:ext>
            </a:extLst>
          </p:cNvPr>
          <p:cNvSpPr txBox="1"/>
          <p:nvPr/>
        </p:nvSpPr>
        <p:spPr>
          <a:xfrm>
            <a:off x="3940801" y="6046275"/>
            <a:ext cx="5001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aseline="30000" dirty="0">
                <a:solidFill>
                  <a:schemeClr val="tx2"/>
                </a:solidFill>
                <a:latin typeface="Cambria" pitchFamily="18" charset="0"/>
              </a:rPr>
              <a:t>1</a:t>
            </a:r>
            <a:r>
              <a:rPr lang="en-US" sz="1400" dirty="0">
                <a:solidFill>
                  <a:schemeClr val="tx2"/>
                </a:solidFill>
                <a:latin typeface="Cambria" pitchFamily="18" charset="0"/>
              </a:rPr>
              <a:t>University of Zagreb, Faculty of Agriculture, </a:t>
            </a:r>
            <a:r>
              <a:rPr lang="hr-HR" sz="1400" dirty="0">
                <a:solidFill>
                  <a:schemeClr val="tx2"/>
                </a:solidFill>
                <a:latin typeface="Cambria" pitchFamily="18" charset="0"/>
              </a:rPr>
              <a:t>Zagreb, </a:t>
            </a:r>
            <a:r>
              <a:rPr lang="en-US" sz="1400" dirty="0">
                <a:solidFill>
                  <a:schemeClr val="tx2"/>
                </a:solidFill>
                <a:latin typeface="Cambria" pitchFamily="18" charset="0"/>
              </a:rPr>
              <a:t>Croatia</a:t>
            </a:r>
            <a:r>
              <a:rPr lang="en-US" sz="14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hr-HR" sz="1400" b="1" dirty="0">
              <a:solidFill>
                <a:schemeClr val="tx2"/>
              </a:solidFill>
              <a:latin typeface="Cambria" pitchFamily="18" charset="0"/>
            </a:endParaRPr>
          </a:p>
          <a:p>
            <a:pPr algn="r"/>
            <a:r>
              <a:rPr lang="en-US" sz="1400" baseline="30000" dirty="0">
                <a:solidFill>
                  <a:schemeClr val="tx2"/>
                </a:solidFill>
                <a:latin typeface="Cambria" pitchFamily="18" charset="0"/>
              </a:rPr>
              <a:t>2</a:t>
            </a:r>
            <a:r>
              <a:rPr lang="en-US" sz="1400" dirty="0">
                <a:solidFill>
                  <a:schemeClr val="tx2"/>
                </a:solidFill>
                <a:latin typeface="Cambria" pitchFamily="18" charset="0"/>
              </a:rPr>
              <a:t>University of Salamanca, Faculty of Sciences, </a:t>
            </a:r>
            <a:r>
              <a:rPr lang="hr-HR" sz="1400" dirty="0" err="1">
                <a:solidFill>
                  <a:schemeClr val="tx2"/>
                </a:solidFill>
                <a:latin typeface="Cambria" pitchFamily="18" charset="0"/>
              </a:rPr>
              <a:t>Salamanca</a:t>
            </a:r>
            <a:r>
              <a:rPr lang="hr-HR" sz="1400" dirty="0">
                <a:solidFill>
                  <a:schemeClr val="tx2"/>
                </a:solidFill>
                <a:latin typeface="Cambria" pitchFamily="18" charset="0"/>
              </a:rPr>
              <a:t>, S</a:t>
            </a:r>
            <a:r>
              <a:rPr lang="en-US" sz="1400" dirty="0">
                <a:solidFill>
                  <a:schemeClr val="tx2"/>
                </a:solidFill>
                <a:latin typeface="Cambria" pitchFamily="18" charset="0"/>
              </a:rPr>
              <a:t>pain</a:t>
            </a:r>
            <a:endParaRPr lang="hr-HR" sz="1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830" y="488559"/>
            <a:ext cx="2088232" cy="89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38" y="5577238"/>
            <a:ext cx="1099318" cy="109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Labos\Desktop\EGU22-sharing-is-encourag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657637"/>
            <a:ext cx="648072" cy="90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EFA88886-317C-EBB0-74DB-063F15FDB86D}"/>
              </a:ext>
            </a:extLst>
          </p:cNvPr>
          <p:cNvSpPr txBox="1"/>
          <p:nvPr/>
        </p:nvSpPr>
        <p:spPr>
          <a:xfrm>
            <a:off x="7175212" y="5606885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kern="0" dirty="0">
                <a:solidFill>
                  <a:srgbClr val="5B9BD5">
                    <a:lumMod val="50000"/>
                  </a:srgbClr>
                </a:solidFill>
                <a:latin typeface="Cambria" pitchFamily="18" charset="0"/>
                <a:cs typeface="Calibri" panose="020F0502020204030204" pitchFamily="34" charset="0"/>
              </a:rPr>
              <a:t>jsusnjar@agr.hr</a:t>
            </a: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mbria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3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264696" cy="864096"/>
          </a:xfrm>
        </p:spPr>
        <p:txBody>
          <a:bodyPr>
            <a:noAutofit/>
          </a:bodyPr>
          <a:lstStyle/>
          <a:p>
            <a:pPr algn="l"/>
            <a:r>
              <a:rPr lang="hr-HR" sz="4000" dirty="0">
                <a:solidFill>
                  <a:schemeClr val="tx2"/>
                </a:solidFill>
                <a:latin typeface="Cambria" pitchFamily="18" charset="0"/>
              </a:rPr>
              <a:t>Pedogenic </a:t>
            </a:r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carbonates</a:t>
            </a:r>
            <a:r>
              <a:rPr lang="hr-HR" sz="4000" dirty="0">
                <a:solidFill>
                  <a:schemeClr val="tx2"/>
                </a:solidFill>
                <a:latin typeface="Cambria" pitchFamily="18" charset="0"/>
              </a:rPr>
              <a:t> (PC)</a:t>
            </a:r>
            <a:endParaRPr lang="en-US" sz="40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5960"/>
            <a:ext cx="3096344" cy="425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5580112" y="5509049"/>
            <a:ext cx="3476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 sz="1600" dirty="0">
                <a:latin typeface="Cambria" pitchFamily="18" charset="0"/>
              </a:rPr>
              <a:t>S</a:t>
            </a:r>
            <a:r>
              <a:rPr lang="en-US" altLang="en-US" sz="1600" dirty="0">
                <a:latin typeface="Cambria" pitchFamily="18" charset="0"/>
              </a:rPr>
              <a:t>oil profile</a:t>
            </a:r>
            <a:r>
              <a:rPr lang="hr-HR" altLang="en-US" sz="1600" dirty="0">
                <a:latin typeface="Cambria" pitchFamily="18" charset="0"/>
              </a:rPr>
              <a:t> at Stara Jametina, Croatia.</a:t>
            </a:r>
            <a:r>
              <a:rPr lang="en-US" altLang="en-US" sz="1600" dirty="0">
                <a:latin typeface="Cambria" pitchFamily="18" charset="0"/>
              </a:rPr>
              <a:t> </a:t>
            </a:r>
            <a:endParaRPr lang="hr-HR" altLang="en-US" sz="1600" dirty="0">
              <a:latin typeface="Cambria" pitchFamily="18" charset="0"/>
            </a:endParaRPr>
          </a:p>
          <a:p>
            <a:r>
              <a:rPr lang="en-US" altLang="en-US" sz="1600" dirty="0">
                <a:latin typeface="Cambria" pitchFamily="18" charset="0"/>
              </a:rPr>
              <a:t>Arrows indicate</a:t>
            </a:r>
            <a:r>
              <a:rPr lang="hr-HR" altLang="en-US" sz="1600" dirty="0">
                <a:latin typeface="Cambria" pitchFamily="18" charset="0"/>
              </a:rPr>
              <a:t> </a:t>
            </a:r>
            <a:r>
              <a:rPr lang="en-US" altLang="en-US" sz="1600" dirty="0">
                <a:latin typeface="Cambria" pitchFamily="18" charset="0"/>
              </a:rPr>
              <a:t>calcite nodules in the calcic horizon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251520" y="1340768"/>
            <a:ext cx="53285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r-HR" sz="2800" dirty="0">
                <a:latin typeface="Cambria" pitchFamily="18" charset="0"/>
              </a:rPr>
              <a:t>S</a:t>
            </a:r>
            <a:r>
              <a:rPr lang="en-US" sz="2800" dirty="0">
                <a:latin typeface="Cambria" pitchFamily="18" charset="0"/>
              </a:rPr>
              <a:t>econdary carbonate</a:t>
            </a:r>
            <a:r>
              <a:rPr lang="hr-HR" sz="2800" dirty="0">
                <a:latin typeface="Cambria" pitchFamily="18" charset="0"/>
              </a:rPr>
              <a:t>s, </a:t>
            </a:r>
            <a:r>
              <a:rPr lang="en-US" sz="2800" dirty="0">
                <a:latin typeface="Cambria" pitchFamily="18" charset="0"/>
              </a:rPr>
              <a:t>often found in soils </a:t>
            </a:r>
            <a:r>
              <a:rPr lang="hr-HR" sz="2800" dirty="0">
                <a:latin typeface="Cambria" pitchFamily="18" charset="0"/>
              </a:rPr>
              <a:t>of </a:t>
            </a:r>
            <a:r>
              <a:rPr lang="en-US" sz="2800" dirty="0">
                <a:latin typeface="Cambria" pitchFamily="18" charset="0"/>
              </a:rPr>
              <a:t>Mediterranean region</a:t>
            </a:r>
            <a:endParaRPr lang="hr-HR" sz="2800" dirty="0">
              <a:latin typeface="Cambria" pitchFamily="18" charset="0"/>
            </a:endParaRPr>
          </a:p>
          <a:p>
            <a:endParaRPr lang="hr-HR" sz="2800" dirty="0">
              <a:latin typeface="Cambr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Cambria" pitchFamily="18" charset="0"/>
              </a:rPr>
              <a:t>Dissolution and re</a:t>
            </a:r>
            <a:r>
              <a:rPr lang="hr-HR" sz="2800" dirty="0">
                <a:latin typeface="Cambria" pitchFamily="18" charset="0"/>
              </a:rPr>
              <a:t>-</a:t>
            </a:r>
            <a:r>
              <a:rPr lang="en-US" sz="2800" dirty="0">
                <a:latin typeface="Cambria" pitchFamily="18" charset="0"/>
              </a:rPr>
              <a:t>precipitation of existing carbonates</a:t>
            </a:r>
            <a:r>
              <a:rPr lang="hr-HR" sz="2800" dirty="0">
                <a:latin typeface="Cambria" pitchFamily="18" charset="0"/>
              </a:rPr>
              <a:t> </a:t>
            </a:r>
            <a:endParaRPr lang="en-US" sz="2800" dirty="0">
              <a:latin typeface="Cambria" pitchFamily="18" charset="0"/>
            </a:endParaRPr>
          </a:p>
          <a:p>
            <a:endParaRPr lang="hr-HR" sz="2800" dirty="0">
              <a:latin typeface="Cambr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Cambria" pitchFamily="18" charset="0"/>
              </a:rPr>
              <a:t>Aim</a:t>
            </a:r>
            <a:r>
              <a:rPr lang="hr-HR" sz="2800" dirty="0">
                <a:latin typeface="Cambria" pitchFamily="18" charset="0"/>
              </a:rPr>
              <a:t> of </a:t>
            </a:r>
            <a:r>
              <a:rPr lang="en-US" sz="2800" dirty="0">
                <a:latin typeface="Cambria" pitchFamily="18" charset="0"/>
              </a:rPr>
              <a:t>the</a:t>
            </a:r>
            <a:r>
              <a:rPr lang="hr-HR" sz="2800" dirty="0">
                <a:latin typeface="Cambria" pitchFamily="18" charset="0"/>
              </a:rPr>
              <a:t> </a:t>
            </a:r>
            <a:r>
              <a:rPr lang="en-US" sz="2800" dirty="0">
                <a:latin typeface="Cambria" pitchFamily="18" charset="0"/>
              </a:rPr>
              <a:t>study: to better understand</a:t>
            </a:r>
            <a:r>
              <a:rPr lang="hr-HR" sz="2800" dirty="0">
                <a:latin typeface="Cambria" pitchFamily="18" charset="0"/>
              </a:rPr>
              <a:t> </a:t>
            </a:r>
            <a:r>
              <a:rPr lang="en-US" sz="2800" dirty="0">
                <a:latin typeface="Cambria" pitchFamily="18" charset="0"/>
              </a:rPr>
              <a:t>factors</a:t>
            </a:r>
            <a:r>
              <a:rPr lang="hr-HR" sz="2800" dirty="0">
                <a:latin typeface="Cambria" pitchFamily="18" charset="0"/>
              </a:rPr>
              <a:t> </a:t>
            </a:r>
            <a:r>
              <a:rPr lang="en-US" sz="2800" dirty="0">
                <a:latin typeface="Cambria" pitchFamily="18" charset="0"/>
              </a:rPr>
              <a:t>controlling </a:t>
            </a:r>
            <a:r>
              <a:rPr lang="hr-HR" sz="2800" dirty="0">
                <a:latin typeface="Cambria" pitchFamily="18" charset="0"/>
              </a:rPr>
              <a:t>PC </a:t>
            </a:r>
            <a:r>
              <a:rPr lang="en-US" sz="2800" dirty="0">
                <a:latin typeface="Cambria" pitchFamily="18" charset="0"/>
              </a:rPr>
              <a:t>formation processes and</a:t>
            </a:r>
            <a:r>
              <a:rPr lang="hr-HR" sz="2800" dirty="0">
                <a:latin typeface="Cambria" pitchFamily="18" charset="0"/>
              </a:rPr>
              <a:t> their </a:t>
            </a:r>
            <a:r>
              <a:rPr lang="en-US" sz="2800" dirty="0">
                <a:latin typeface="Cambria" pitchFamily="18" charset="0"/>
              </a:rPr>
              <a:t>seasonality</a:t>
            </a:r>
            <a:endParaRPr lang="hr-HR" sz="2800" dirty="0"/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78421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448272" cy="936104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Methods</a:t>
            </a: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4464496" cy="301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niOkvir 8"/>
          <p:cNvSpPr txBox="1"/>
          <p:nvPr/>
        </p:nvSpPr>
        <p:spPr>
          <a:xfrm>
            <a:off x="4948817" y="6165304"/>
            <a:ext cx="3880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1600" dirty="0">
                <a:latin typeface="Cambria" pitchFamily="18" charset="0"/>
              </a:rPr>
              <a:t>Sketch of the equipment used to monitor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175560" y="1268760"/>
            <a:ext cx="49004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itchFamily="18" charset="0"/>
              </a:rPr>
              <a:t>Continuous monitoring </a:t>
            </a:r>
            <a:r>
              <a:rPr lang="hr-HR" sz="2800" dirty="0">
                <a:latin typeface="Cambria" pitchFamily="18" charset="0"/>
              </a:rPr>
              <a:t>of soil: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Cambria" pitchFamily="18" charset="0"/>
              </a:rPr>
              <a:t>temperature </a:t>
            </a:r>
            <a:endParaRPr lang="hr-HR" sz="2600" dirty="0">
              <a:latin typeface="Cambr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Cambria" pitchFamily="18" charset="0"/>
              </a:rPr>
              <a:t>water content</a:t>
            </a:r>
            <a:endParaRPr lang="hr-HR" sz="2600" dirty="0">
              <a:latin typeface="Cambr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Cambria" pitchFamily="18" charset="0"/>
              </a:rPr>
              <a:t>bulk electrical</a:t>
            </a:r>
            <a:r>
              <a:rPr lang="hr-HR" sz="2600" dirty="0">
                <a:latin typeface="Cambria" pitchFamily="18" charset="0"/>
              </a:rPr>
              <a:t> </a:t>
            </a:r>
            <a:r>
              <a:rPr lang="en-US" sz="2600" dirty="0">
                <a:latin typeface="Cambria" pitchFamily="18" charset="0"/>
              </a:rPr>
              <a:t>conductivity</a:t>
            </a:r>
            <a:r>
              <a:rPr lang="hr-HR" sz="2600" dirty="0">
                <a:latin typeface="Cambria" pitchFamily="18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600" dirty="0">
                <a:latin typeface="Cambria" pitchFamily="18" charset="0"/>
              </a:rPr>
              <a:t>soil </a:t>
            </a:r>
            <a:r>
              <a:rPr lang="en-US" sz="2600" dirty="0">
                <a:latin typeface="Cambria" pitchFamily="18" charset="0"/>
              </a:rPr>
              <a:t>air CO</a:t>
            </a:r>
            <a:r>
              <a:rPr lang="en-US" sz="2600" baseline="-25000" dirty="0">
                <a:latin typeface="Cambria" pitchFamily="18" charset="0"/>
              </a:rPr>
              <a:t>2</a:t>
            </a:r>
            <a:endParaRPr lang="hr-HR" sz="2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5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842992" cy="994122"/>
          </a:xfrm>
        </p:spPr>
        <p:txBody>
          <a:bodyPr>
            <a:normAutofit/>
          </a:bodyPr>
          <a:lstStyle/>
          <a:p>
            <a:pPr algn="l"/>
            <a:r>
              <a:rPr lang="hr-HR" sz="4000" dirty="0">
                <a:solidFill>
                  <a:schemeClr val="tx2"/>
                </a:solidFill>
                <a:latin typeface="Cambria" pitchFamily="18" charset="0"/>
              </a:rPr>
              <a:t>Thermodynamic model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552728" cy="288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683568" y="4225413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latin typeface="Cambria" pitchFamily="18" charset="0"/>
                <a:cs typeface="Arial" pitchFamily="34" charset="0"/>
              </a:rPr>
              <a:t>Mixing of </a:t>
            </a:r>
            <a:r>
              <a:rPr lang="hr-HR" sz="2400" dirty="0">
                <a:latin typeface="Cambria" pitchFamily="18" charset="0"/>
                <a:cs typeface="Arial" pitchFamily="34" charset="0"/>
              </a:rPr>
              <a:t>soil </a:t>
            </a:r>
            <a:r>
              <a:rPr lang="en-US" sz="2400" dirty="0">
                <a:latin typeface="Cambria" pitchFamily="18" charset="0"/>
                <a:cs typeface="Arial" pitchFamily="34" charset="0"/>
              </a:rPr>
              <a:t>solution due to infiltration 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Cambria" pitchFamily="18" charset="0"/>
                <a:cs typeface="Arial" pitchFamily="34" charset="0"/>
              </a:rPr>
              <a:t>Equilibration with</a:t>
            </a:r>
            <a:r>
              <a:rPr lang="hr-HR" sz="2400" dirty="0">
                <a:latin typeface="Cambria" pitchFamily="18" charset="0"/>
                <a:cs typeface="Arial" pitchFamily="34" charset="0"/>
              </a:rPr>
              <a:t> soil air</a:t>
            </a:r>
            <a:r>
              <a:rPr lang="en-US" sz="2400" dirty="0">
                <a:latin typeface="Cambria" pitchFamily="18" charset="0"/>
                <a:cs typeface="Arial" pitchFamily="34" charset="0"/>
              </a:rPr>
              <a:t> CO</a:t>
            </a:r>
            <a:r>
              <a:rPr lang="en-US" sz="2400" baseline="-25000" dirty="0">
                <a:latin typeface="Cambria" pitchFamily="18" charset="0"/>
                <a:cs typeface="Arial" pitchFamily="34" charset="0"/>
              </a:rPr>
              <a:t>2</a:t>
            </a:r>
            <a:endParaRPr lang="en-US" sz="2400" dirty="0">
              <a:latin typeface="Cambria" pitchFamily="18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latin typeface="Cambria" pitchFamily="18" charset="0"/>
                <a:cs typeface="Arial" pitchFamily="34" charset="0"/>
              </a:rPr>
              <a:t>Equilibration</a:t>
            </a:r>
            <a:r>
              <a:rPr lang="hr-HR" sz="24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00" dirty="0">
                <a:latin typeface="Cambria" pitchFamily="18" charset="0"/>
                <a:cs typeface="Arial" pitchFamily="34" charset="0"/>
              </a:rPr>
              <a:t>with respect to calcite</a:t>
            </a:r>
            <a:endParaRPr lang="hr-HR" sz="2400" dirty="0">
              <a:latin typeface="Cambria" pitchFamily="18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latin typeface="Cambria" pitchFamily="18" charset="0"/>
                <a:cs typeface="Arial" pitchFamily="34" charset="0"/>
              </a:rPr>
              <a:t>The</a:t>
            </a:r>
            <a:r>
              <a:rPr lang="hr-HR" sz="24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00" dirty="0">
                <a:latin typeface="Cambria" pitchFamily="18" charset="0"/>
                <a:cs typeface="Arial" pitchFamily="34" charset="0"/>
              </a:rPr>
              <a:t>chemistry</a:t>
            </a:r>
            <a:r>
              <a:rPr lang="hr-HR" sz="24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00" dirty="0">
                <a:latin typeface="Cambria" pitchFamily="18" charset="0"/>
                <a:cs typeface="Arial" pitchFamily="34" charset="0"/>
              </a:rPr>
              <a:t>of the final solution </a:t>
            </a:r>
            <a:r>
              <a:rPr lang="hr-HR" sz="2400" dirty="0">
                <a:latin typeface="Cambria" pitchFamily="18" charset="0"/>
                <a:cs typeface="Arial" pitchFamily="34" charset="0"/>
              </a:rPr>
              <a:t>is </a:t>
            </a:r>
            <a:r>
              <a:rPr lang="en-US" sz="2400" dirty="0">
                <a:latin typeface="Cambria" pitchFamily="18" charset="0"/>
                <a:cs typeface="Arial" pitchFamily="34" charset="0"/>
              </a:rPr>
              <a:t>recalculated</a:t>
            </a:r>
            <a:r>
              <a:rPr lang="hr-HR" sz="24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00" dirty="0">
                <a:latin typeface="Cambria" pitchFamily="18" charset="0"/>
                <a:cs typeface="Arial" pitchFamily="34" charset="0"/>
              </a:rPr>
              <a:t>according</a:t>
            </a:r>
            <a:r>
              <a:rPr lang="hr-HR" sz="2400" dirty="0">
                <a:latin typeface="Cambria" pitchFamily="18" charset="0"/>
                <a:cs typeface="Arial" pitchFamily="34" charset="0"/>
              </a:rPr>
              <a:t> to </a:t>
            </a:r>
            <a:r>
              <a:rPr lang="en-US" sz="2400" dirty="0">
                <a:latin typeface="Cambria" pitchFamily="18" charset="0"/>
                <a:cs typeface="Arial" pitchFamily="34" charset="0"/>
              </a:rPr>
              <a:t>water</a:t>
            </a:r>
            <a:r>
              <a:rPr lang="hr-HR" sz="24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00" dirty="0">
                <a:latin typeface="Cambria" pitchFamily="18" charset="0"/>
                <a:cs typeface="Arial" pitchFamily="34" charset="0"/>
              </a:rPr>
              <a:t>losses</a:t>
            </a:r>
          </a:p>
        </p:txBody>
      </p:sp>
    </p:spTree>
    <p:extLst>
      <p:ext uri="{BB962C8B-B14F-4D97-AF65-F5344CB8AC3E}">
        <p14:creationId xmlns:p14="http://schemas.microsoft.com/office/powerpoint/2010/main" val="330751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304094"/>
            <a:ext cx="3816425" cy="409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4093"/>
            <a:ext cx="3888432" cy="408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zervirano mjesto sadržaja 5"/>
          <p:cNvSpPr txBox="1">
            <a:spLocks noGrp="1"/>
          </p:cNvSpPr>
          <p:nvPr>
            <p:ph idx="1"/>
          </p:nvPr>
        </p:nvSpPr>
        <p:spPr>
          <a:xfrm>
            <a:off x="395536" y="5013176"/>
            <a:ext cx="7992888" cy="140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hr-HR" sz="2800" dirty="0">
              <a:latin typeface="Cambr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Cambria" pitchFamily="18" charset="0"/>
              </a:rPr>
              <a:t>83% of the calcite</a:t>
            </a:r>
            <a:r>
              <a:rPr lang="hr-HR" sz="2600" dirty="0">
                <a:latin typeface="Cambria" pitchFamily="18" charset="0"/>
              </a:rPr>
              <a:t> </a:t>
            </a:r>
            <a:r>
              <a:rPr lang="en-US" sz="2600" dirty="0">
                <a:latin typeface="Cambria" pitchFamily="18" charset="0"/>
              </a:rPr>
              <a:t>dissolved was re</a:t>
            </a:r>
            <a:r>
              <a:rPr lang="hr-HR" sz="2600" dirty="0">
                <a:latin typeface="Cambria" pitchFamily="18" charset="0"/>
              </a:rPr>
              <a:t>-</a:t>
            </a:r>
            <a:r>
              <a:rPr lang="en-US" sz="2600" dirty="0">
                <a:latin typeface="Cambria" pitchFamily="18" charset="0"/>
              </a:rPr>
              <a:t>precipitated as pedogenic carbonate</a:t>
            </a:r>
            <a:endParaRPr lang="hr-HR" sz="2600" dirty="0">
              <a:latin typeface="Cambria" pitchFamily="18" charset="0"/>
            </a:endParaRPr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851104" cy="1143000"/>
          </a:xfrm>
        </p:spPr>
        <p:txBody>
          <a:bodyPr>
            <a:noAutofit/>
          </a:bodyPr>
          <a:lstStyle/>
          <a:p>
            <a:pPr algn="l"/>
            <a:r>
              <a:rPr lang="hr-HR" sz="4000" dirty="0">
                <a:solidFill>
                  <a:schemeClr val="tx2"/>
                </a:solidFill>
                <a:latin typeface="Cambria" pitchFamily="18" charset="0"/>
              </a:rPr>
              <a:t>Preliminary r</a:t>
            </a:r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esults</a:t>
            </a:r>
          </a:p>
        </p:txBody>
      </p:sp>
    </p:spTree>
    <p:extLst>
      <p:ext uri="{BB962C8B-B14F-4D97-AF65-F5344CB8AC3E}">
        <p14:creationId xmlns:p14="http://schemas.microsoft.com/office/powerpoint/2010/main" val="148260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Conclusions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mbria" pitchFamily="18" charset="0"/>
                <a:ea typeface="Calibri"/>
              </a:rPr>
              <a:t>Dissolution and precipitation events of pedogenic carbonates are related to specific stages within the year</a:t>
            </a:r>
            <a:r>
              <a:rPr lang="hr-HR" sz="2800" dirty="0">
                <a:latin typeface="Cambria" pitchFamily="18" charset="0"/>
                <a:ea typeface="Calibri"/>
              </a:rPr>
              <a:t> </a:t>
            </a:r>
            <a:r>
              <a:rPr lang="en-US" sz="2800" dirty="0">
                <a:latin typeface="Cambria" pitchFamily="18" charset="0"/>
                <a:ea typeface="Calibri"/>
              </a:rPr>
              <a:t>at the studied site</a:t>
            </a:r>
            <a:endParaRPr lang="hr-HR" sz="2800" dirty="0">
              <a:latin typeface="Cambria" pitchFamily="18" charset="0"/>
              <a:ea typeface="Calibri"/>
            </a:endParaRPr>
          </a:p>
          <a:p>
            <a:r>
              <a:rPr lang="en-US" sz="2800" dirty="0">
                <a:latin typeface="Cambria" pitchFamily="18" charset="0"/>
              </a:rPr>
              <a:t>Preliminary monitoring results</a:t>
            </a:r>
            <a:r>
              <a:rPr lang="hr-HR" sz="2800" dirty="0">
                <a:latin typeface="Cambria" pitchFamily="18" charset="0"/>
              </a:rPr>
              <a:t> </a:t>
            </a:r>
            <a:r>
              <a:rPr lang="en-US" sz="2800" dirty="0">
                <a:latin typeface="Cambria" pitchFamily="18" charset="0"/>
              </a:rPr>
              <a:t>indicate</a:t>
            </a:r>
            <a:r>
              <a:rPr lang="hr-HR" sz="2800" dirty="0">
                <a:latin typeface="Cambria" pitchFamily="18" charset="0"/>
              </a:rPr>
              <a:t> </a:t>
            </a:r>
            <a:r>
              <a:rPr lang="en-US" sz="2800" dirty="0">
                <a:latin typeface="Cambria" pitchFamily="18" charset="0"/>
              </a:rPr>
              <a:t>presence of</a:t>
            </a:r>
            <a:r>
              <a:rPr lang="hr-HR" sz="2800" dirty="0">
                <a:latin typeface="Cambria" pitchFamily="18" charset="0"/>
              </a:rPr>
              <a:t> 2 </a:t>
            </a:r>
            <a:r>
              <a:rPr lang="en-US" sz="2800" dirty="0">
                <a:latin typeface="Cambria" pitchFamily="18" charset="0"/>
              </a:rPr>
              <a:t>cycles of precipitation (summer and winter) and dissolution (spring and autumn)</a:t>
            </a:r>
            <a:endParaRPr lang="hr-HR" sz="2800" dirty="0">
              <a:latin typeface="Cambria" pitchFamily="18" charset="0"/>
            </a:endParaRPr>
          </a:p>
          <a:p>
            <a:r>
              <a:rPr lang="en-US" sz="2800" dirty="0">
                <a:latin typeface="Cambria" pitchFamily="18" charset="0"/>
              </a:rPr>
              <a:t>Soil air CO</a:t>
            </a:r>
            <a:r>
              <a:rPr lang="en-US" sz="2800" baseline="-25000" dirty="0">
                <a:latin typeface="Cambria" pitchFamily="18" charset="0"/>
              </a:rPr>
              <a:t>2</a:t>
            </a:r>
            <a:r>
              <a:rPr lang="en-US" sz="2800" dirty="0">
                <a:latin typeface="Cambria" pitchFamily="18" charset="0"/>
              </a:rPr>
              <a:t> is dominant factor controlling calcite reactions in soil</a:t>
            </a:r>
          </a:p>
        </p:txBody>
      </p:sp>
    </p:spTree>
    <p:extLst>
      <p:ext uri="{BB962C8B-B14F-4D97-AF65-F5344CB8AC3E}">
        <p14:creationId xmlns:p14="http://schemas.microsoft.com/office/powerpoint/2010/main" val="105288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4149080"/>
            <a:ext cx="8496944" cy="23244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Cambria" pitchFamily="18" charset="0"/>
              </a:rPr>
              <a:t>Acknowledgement</a:t>
            </a:r>
            <a:r>
              <a:rPr lang="hr-HR" sz="2400" dirty="0">
                <a:latin typeface="Cambria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Cambria" pitchFamily="18" charset="0"/>
              </a:rPr>
              <a:t>This work is part of the research project “Inter-comparison of karst denudation measurement</a:t>
            </a:r>
            <a:r>
              <a:rPr lang="hr-HR" sz="2400" dirty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methods” (KADEME, IP-2018-01-7080) and “Young Researchers’ Career Development Project –</a:t>
            </a:r>
            <a:r>
              <a:rPr lang="hr-HR" sz="2400" dirty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Training New Doctoral Students” (DOK-2021-02) financed by Croatian Science Foundation.</a:t>
            </a:r>
            <a:endParaRPr lang="hr-HR" sz="2400" dirty="0"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50" y="2708920"/>
            <a:ext cx="335697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403648" y="155679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Cambria" pitchFamily="18" charset="0"/>
              </a:rPr>
              <a:t>Thank you for attention!</a:t>
            </a:r>
          </a:p>
        </p:txBody>
      </p:sp>
    </p:spTree>
    <p:extLst>
      <p:ext uri="{BB962C8B-B14F-4D97-AF65-F5344CB8AC3E}">
        <p14:creationId xmlns:p14="http://schemas.microsoft.com/office/powerpoint/2010/main" val="229454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Cambria" pitchFamily="18" charset="0"/>
              </a:rPr>
              <a:t>References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latin typeface="Cambria" pitchFamily="18" charset="0"/>
                <a:ea typeface="Calibri"/>
              </a:rPr>
              <a:t>Domínguez-Villar D.; Bensa A.; Švob M.; Krklec K. 2022. </a:t>
            </a:r>
            <a:r>
              <a:rPr lang="en-US" sz="2800" dirty="0">
                <a:latin typeface="Cambria" pitchFamily="18" charset="0"/>
                <a:ea typeface="Calibri"/>
              </a:rPr>
              <a:t>Causes and implications of the seasonal dissolution and precipitation of pedogenic carbonates in soils of karst regions ― A thermodynamic model approach. </a:t>
            </a:r>
            <a:r>
              <a:rPr lang="hr-HR" sz="2800" dirty="0" smtClean="0">
                <a:latin typeface="Cambria" pitchFamily="18" charset="0"/>
                <a:ea typeface="Calibri"/>
              </a:rPr>
              <a:t>Geoderma. </a:t>
            </a:r>
            <a:r>
              <a:rPr lang="en-US" sz="2800" dirty="0">
                <a:latin typeface="Cambria" pitchFamily="18" charset="0"/>
                <a:ea typeface="Calibri"/>
              </a:rPr>
              <a:t>(Under review).</a:t>
            </a:r>
            <a:endParaRPr lang="hr-HR" sz="2800" dirty="0">
              <a:latin typeface="Cambr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32335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001" y="4474274"/>
            <a:ext cx="1080120" cy="151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883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331</Words>
  <Application>Microsoft Office PowerPoint</Application>
  <PresentationFormat>Prikaz na zaslonu (4:3)</PresentationFormat>
  <Paragraphs>39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Tema sustava Office</vt:lpstr>
      <vt:lpstr>Modelling of pedogenic carbonates formation in karst soils –                   a case from Dalmatia (Croatia)</vt:lpstr>
      <vt:lpstr>Pedogenic carbonates (PC)</vt:lpstr>
      <vt:lpstr>Methods</vt:lpstr>
      <vt:lpstr>Thermodynamic model </vt:lpstr>
      <vt:lpstr>Preliminary results</vt:lpstr>
      <vt:lpstr>Conclusions</vt:lpstr>
      <vt:lpstr>PowerPointova prezentacija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of pedogenic carbonates formation in karst soils – a case from Dalmatia (Croatia)</dc:title>
  <dc:creator>Labos</dc:creator>
  <cp:lastModifiedBy>Labos</cp:lastModifiedBy>
  <cp:revision>45</cp:revision>
  <dcterms:created xsi:type="dcterms:W3CDTF">2022-05-16T04:36:08Z</dcterms:created>
  <dcterms:modified xsi:type="dcterms:W3CDTF">2022-05-20T09:26:14Z</dcterms:modified>
</cp:coreProperties>
</file>