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ua Talib" initials="JT" lastIdx="1" clrIdx="0">
    <p:extLst>
      <p:ext uri="{19B8F6BF-5375-455C-9EA6-DF929625EA0E}">
        <p15:presenceInfo xmlns:p15="http://schemas.microsoft.com/office/powerpoint/2012/main" userId="S-1-5-21-1935451948-2134601722-777749989-2656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03"/>
    <a:srgbClr val="008000"/>
    <a:srgbClr val="FAA705"/>
    <a:srgbClr val="A52B2D"/>
    <a:srgbClr val="CC863E"/>
    <a:srgbClr val="D14995"/>
    <a:srgbClr val="230210"/>
    <a:srgbClr val="720071"/>
    <a:srgbClr val="512A53"/>
    <a:srgbClr val="6EB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9515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01670"/>
            <a:ext cx="9144000" cy="91313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8" t="19980" b="11995"/>
          <a:stretch/>
        </p:blipFill>
        <p:spPr>
          <a:xfrm>
            <a:off x="4165325" y="4216221"/>
            <a:ext cx="3861350" cy="2032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4" r="16413" b="12612"/>
          <a:stretch/>
        </p:blipFill>
        <p:spPr>
          <a:xfrm>
            <a:off x="160020" y="4216221"/>
            <a:ext cx="3867014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9208" b="12585"/>
          <a:stretch/>
        </p:blipFill>
        <p:spPr>
          <a:xfrm>
            <a:off x="8164966" y="4216221"/>
            <a:ext cx="3867014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60119"/>
            <a:ext cx="2628900" cy="52168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60119"/>
            <a:ext cx="7734300" cy="52168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7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4" y="0"/>
            <a:ext cx="7023538" cy="85008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6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14400"/>
            <a:ext cx="10515600" cy="10506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57399"/>
            <a:ext cx="5157787" cy="51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57399"/>
            <a:ext cx="5183188" cy="51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1761"/>
            <a:ext cx="5183188" cy="35179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3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77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31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2528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330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0886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5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1385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101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6E208-0BCF-48CE-ACF8-F8FAB63F593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6909F2-1369-45E4-8E98-0B448A06A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83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07975"/>
            <a:ext cx="10515600" cy="914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01531"/>
            <a:ext cx="10515600" cy="4075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12192000" cy="406693"/>
          </a:xfrm>
          <a:prstGeom prst="rect">
            <a:avLst/>
          </a:prstGeom>
          <a:solidFill>
            <a:srgbClr val="FFC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73" y="22275"/>
            <a:ext cx="2248185" cy="374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36" y="6363795"/>
            <a:ext cx="1907652" cy="411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99" y="6321535"/>
            <a:ext cx="1516476" cy="4471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936" y="6327702"/>
            <a:ext cx="1282241" cy="44095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422BD9-680C-4588-973B-D03EB9CDE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1"/>
          <a:stretch/>
        </p:blipFill>
        <p:spPr>
          <a:xfrm>
            <a:off x="0" y="6321535"/>
            <a:ext cx="1868214" cy="45329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4AD618B-F27C-4179-875B-2ACB8551DD6D}"/>
              </a:ext>
            </a:extLst>
          </p:cNvPr>
          <p:cNvGrpSpPr/>
          <p:nvPr userDrawn="1"/>
        </p:nvGrpSpPr>
        <p:grpSpPr>
          <a:xfrm>
            <a:off x="3971881" y="6363795"/>
            <a:ext cx="3830201" cy="394333"/>
            <a:chOff x="4820295" y="6406698"/>
            <a:chExt cx="3830201" cy="3943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89B551C-C00D-4C03-9379-9B4556FDE5C6}"/>
                </a:ext>
              </a:extLst>
            </p:cNvPr>
            <p:cNvGrpSpPr/>
            <p:nvPr userDrawn="1"/>
          </p:nvGrpSpPr>
          <p:grpSpPr>
            <a:xfrm>
              <a:off x="5255656" y="6406698"/>
              <a:ext cx="3394840" cy="369332"/>
              <a:chOff x="3339847" y="6348178"/>
              <a:chExt cx="3481949" cy="36933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0E4D617-AB63-4F4E-B53E-1CF66021A315}"/>
                  </a:ext>
                </a:extLst>
              </p:cNvPr>
              <p:cNvGrpSpPr/>
              <p:nvPr userDrawn="1"/>
            </p:nvGrpSpPr>
            <p:grpSpPr>
              <a:xfrm>
                <a:off x="3339847" y="6379254"/>
                <a:ext cx="3082899" cy="325369"/>
                <a:chOff x="3339847" y="6379254"/>
                <a:chExt cx="3082899" cy="325369"/>
              </a:xfrm>
            </p:grpSpPr>
            <p:sp>
              <p:nvSpPr>
                <p:cNvPr id="18" name="Slide Number Placeholder 6">
                  <a:extLst>
                    <a:ext uri="{FF2B5EF4-FFF2-40B4-BE49-F238E27FC236}">
                      <a16:creationId xmlns:a16="http://schemas.microsoft.com/office/drawing/2014/main" id="{243544DE-3F54-4124-8D9E-CA6A047A125F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3339847" y="6379254"/>
                  <a:ext cx="3082899" cy="290734"/>
                </a:xfrm>
                <a:prstGeom prst="rect">
                  <a:avLst/>
                </a:prstGeom>
              </p:spPr>
              <p:txBody>
                <a:bodyPr vert="horz" lIns="0" tIns="0" rIns="0" bIns="0" rtlCol="0" anchor="ctr" anchorCtr="0"/>
                <a:lstStyle>
                  <a:defPPr>
                    <a:defRPr lang="en-US"/>
                  </a:defPPr>
                  <a:lvl1pPr marL="0" algn="r" defTabSz="457200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1800" dirty="0">
                      <a:solidFill>
                        <a:srgbClr val="575656"/>
                      </a:solidFill>
                      <a:latin typeface="+mn-lt"/>
                      <a:cs typeface="Calibri" panose="020F0502020204030204" pitchFamily="34" charset="0"/>
                    </a:rPr>
                    <a:t>jostal@ceh.ac.uk                </a:t>
                  </a:r>
                  <a:endParaRPr lang="en-GB" sz="1800" dirty="0">
                    <a:solidFill>
                      <a:srgbClr val="575656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19" name="Picture 18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5E9ED282-ABDF-4A42-B053-016701419BB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95877" y="6393948"/>
                  <a:ext cx="310674" cy="310675"/>
                </a:xfrm>
                <a:prstGeom prst="rect">
                  <a:avLst/>
                </a:prstGeom>
              </p:spPr>
            </p:pic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E30B5A-59D8-42ED-9495-9C2913B91CD0}"/>
                  </a:ext>
                </a:extLst>
              </p:cNvPr>
              <p:cNvSpPr txBox="1"/>
              <p:nvPr userDrawn="1"/>
            </p:nvSpPr>
            <p:spPr>
              <a:xfrm>
                <a:off x="5552195" y="6348178"/>
                <a:ext cx="1269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5B5A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@</a:t>
                </a:r>
                <a:r>
                  <a:rPr lang="en-US" sz="1800" dirty="0" err="1">
                    <a:solidFill>
                      <a:srgbClr val="5B5A5A"/>
                    </a:solidFill>
                    <a:latin typeface="+mn-lt"/>
                    <a:cs typeface="Calibri" panose="020F0502020204030204" pitchFamily="34" charset="0"/>
                  </a:rPr>
                  <a:t>joshtalib</a:t>
                </a:r>
                <a:endParaRPr lang="en-GB" sz="1800" dirty="0">
                  <a:solidFill>
                    <a:srgbClr val="5B5A5A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" name="Graphic 13" descr="Envelope">
              <a:extLst>
                <a:ext uri="{FF2B5EF4-FFF2-40B4-BE49-F238E27FC236}">
                  <a16:creationId xmlns:a16="http://schemas.microsoft.com/office/drawing/2014/main" id="{DB566FF6-2DFB-4616-8A6F-3C2082B3F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820295" y="6406698"/>
              <a:ext cx="394333" cy="394333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838" y="6321535"/>
            <a:ext cx="1096271" cy="4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7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12" Type="http://schemas.openxmlformats.org/officeDocument/2006/relationships/image" Target="../media/image35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jpg"/><Relationship Id="rId4" Type="http://schemas.openxmlformats.org/officeDocument/2006/relationships/image" Target="../media/image14.png"/><Relationship Id="rId9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35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5.svg"/><Relationship Id="rId4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9818"/>
            <a:ext cx="9660836" cy="357824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MJO-induced land-atmosphere feedbacks across East Africa</a:t>
            </a:r>
            <a:r>
              <a:rPr lang="en-GB" sz="2000" dirty="0"/>
              <a:t> </a:t>
            </a:r>
            <a:r>
              <a:rPr lang="en-GB" sz="1400" dirty="0" smtClean="0"/>
              <a:t>Talib et al. UKCEH</a:t>
            </a:r>
            <a:endParaRPr lang="en-GB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341740" y="464667"/>
            <a:ext cx="3739601" cy="997418"/>
            <a:chOff x="2854689" y="2269642"/>
            <a:chExt cx="3681710" cy="997418"/>
          </a:xfrm>
        </p:grpSpPr>
        <p:sp>
          <p:nvSpPr>
            <p:cNvPr id="9" name="Rectangle 8"/>
            <p:cNvSpPr/>
            <p:nvPr/>
          </p:nvSpPr>
          <p:spPr>
            <a:xfrm>
              <a:off x="2854689" y="2269642"/>
              <a:ext cx="3651939" cy="997418"/>
            </a:xfrm>
            <a:prstGeom prst="rect">
              <a:avLst/>
            </a:prstGeom>
            <a:solidFill>
              <a:srgbClr val="FFCD0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2" t="10369" r="12132"/>
            <a:stretch/>
          </p:blipFill>
          <p:spPr>
            <a:xfrm>
              <a:off x="2967926" y="2332393"/>
              <a:ext cx="795503" cy="8716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3763428" y="2352700"/>
              <a:ext cx="27729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About me: </a:t>
              </a:r>
              <a:r>
                <a:rPr lang="en-GB" sz="1600" dirty="0" smtClean="0"/>
                <a:t>Climate scientist researching </a:t>
              </a:r>
              <a:r>
                <a:rPr lang="en-GB" sz="1600" dirty="0" err="1"/>
                <a:t>i</a:t>
              </a:r>
              <a:r>
                <a:rPr lang="en-GB" sz="1600" dirty="0" err="1" smtClean="0"/>
                <a:t>ntraseasonal</a:t>
              </a:r>
              <a:r>
                <a:rPr lang="en-GB" sz="1600" dirty="0" smtClean="0"/>
                <a:t> land-atmosphere feedbacks.</a:t>
              </a:r>
              <a:endParaRPr lang="en-GB" sz="1600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03517" y="464667"/>
            <a:ext cx="8108824" cy="9974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473901"/>
                </a:solidFill>
              </a:rPr>
              <a:t>Using satellite observations and ERA5, we show that the MJO promotes a soil moisture-atmosphere feedback which impacts the intensity of the Turkana jet and East African precipitation.</a:t>
            </a:r>
            <a:endParaRPr lang="en-GB" sz="2000" dirty="0">
              <a:solidFill>
                <a:srgbClr val="47390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0416057" y="3176588"/>
            <a:ext cx="87637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10568457" y="3328988"/>
            <a:ext cx="87637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711464" y="2374062"/>
            <a:ext cx="8339638" cy="3676865"/>
            <a:chOff x="3538744" y="2427123"/>
            <a:chExt cx="4839749" cy="213379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833" b="78143"/>
            <a:stretch/>
          </p:blipFill>
          <p:spPr>
            <a:xfrm>
              <a:off x="3538744" y="2427123"/>
              <a:ext cx="3400899" cy="149892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5" t="48340" r="59453" b="30799"/>
            <a:stretch/>
          </p:blipFill>
          <p:spPr>
            <a:xfrm>
              <a:off x="6939643" y="2508893"/>
              <a:ext cx="1438850" cy="143063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7" t="43223" r="30833" b="51872"/>
            <a:stretch/>
          </p:blipFill>
          <p:spPr>
            <a:xfrm>
              <a:off x="4080919" y="4224536"/>
              <a:ext cx="2842490" cy="33638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5" t="89812" r="59783" b="6308"/>
            <a:stretch/>
          </p:blipFill>
          <p:spPr>
            <a:xfrm>
              <a:off x="4095133" y="3926770"/>
              <a:ext cx="1422616" cy="26613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5" t="89812" r="59783" b="6308"/>
            <a:stretch/>
          </p:blipFill>
          <p:spPr>
            <a:xfrm>
              <a:off x="5529245" y="3921314"/>
              <a:ext cx="1422616" cy="26613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5" t="89812" r="59783" b="931"/>
            <a:stretch/>
          </p:blipFill>
          <p:spPr>
            <a:xfrm>
              <a:off x="6939643" y="3926052"/>
              <a:ext cx="1422616" cy="63486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52592A1-E9E6-48F2-9E24-91CC5E819C03}"/>
              </a:ext>
            </a:extLst>
          </p:cNvPr>
          <p:cNvSpPr txBox="1"/>
          <p:nvPr/>
        </p:nvSpPr>
        <p:spPr>
          <a:xfrm>
            <a:off x="4160803" y="6053029"/>
            <a:ext cx="7808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CHIRPS precipitation, ESA CCI soil moisture, and MODIS LST anomalies during dry MJO days (phases 6 to 8).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767120-A68E-4717-B8B6-5B612337398A}"/>
              </a:ext>
            </a:extLst>
          </p:cNvPr>
          <p:cNvGrpSpPr/>
          <p:nvPr/>
        </p:nvGrpSpPr>
        <p:grpSpPr>
          <a:xfrm>
            <a:off x="9942510" y="2179866"/>
            <a:ext cx="2138830" cy="285930"/>
            <a:chOff x="6821456" y="4679656"/>
            <a:chExt cx="2138830" cy="285930"/>
          </a:xfrm>
        </p:grpSpPr>
        <p:pic>
          <p:nvPicPr>
            <p:cNvPr id="21" name="Graphic 24" descr="Satellite">
              <a:extLst>
                <a:ext uri="{FF2B5EF4-FFF2-40B4-BE49-F238E27FC236}">
                  <a16:creationId xmlns:a16="http://schemas.microsoft.com/office/drawing/2014/main" id="{094D6626-C971-4E55-B8DA-EF6FC0E0D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21456" y="4679656"/>
              <a:ext cx="279791" cy="27979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D4D7DA-D1DB-452E-BD68-EFFE40E30808}"/>
                </a:ext>
              </a:extLst>
            </p:cNvPr>
            <p:cNvSpPr txBox="1"/>
            <p:nvPr/>
          </p:nvSpPr>
          <p:spPr>
            <a:xfrm>
              <a:off x="7101247" y="4688587"/>
              <a:ext cx="18590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Satellite-derived </a:t>
              </a:r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variables</a:t>
              </a:r>
              <a:endParaRPr lang="en-GB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279" y="2094568"/>
            <a:ext cx="4347193" cy="4234409"/>
            <a:chOff x="52279" y="2094568"/>
            <a:chExt cx="4347193" cy="423440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2592A1-E9E6-48F2-9E24-91CC5E819C03}"/>
                </a:ext>
              </a:extLst>
            </p:cNvPr>
            <p:cNvSpPr txBox="1"/>
            <p:nvPr/>
          </p:nvSpPr>
          <p:spPr>
            <a:xfrm>
              <a:off x="103517" y="6051978"/>
              <a:ext cx="4295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Orography and climatological 0 UTC 850 </a:t>
              </a:r>
              <a:r>
                <a:rPr lang="en-US" sz="12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hPa</a:t>
              </a:r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horizontal wind.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2279" y="2094568"/>
              <a:ext cx="3665887" cy="3980824"/>
              <a:chOff x="52279" y="2094568"/>
              <a:chExt cx="3665887" cy="398082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r="63374" b="9665"/>
              <a:stretch/>
            </p:blipFill>
            <p:spPr>
              <a:xfrm>
                <a:off x="278606" y="2144942"/>
                <a:ext cx="3439560" cy="3930450"/>
              </a:xfrm>
              <a:prstGeom prst="rect">
                <a:avLst/>
              </a:prstGeom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52279" y="2094568"/>
                <a:ext cx="809665" cy="292997"/>
                <a:chOff x="52279" y="2094568"/>
                <a:chExt cx="809665" cy="292997"/>
              </a:xfrm>
            </p:grpSpPr>
            <p:pic>
              <p:nvPicPr>
                <p:cNvPr id="23" name="Graphic 35" descr="Monitor">
                  <a:extLst>
                    <a:ext uri="{FF2B5EF4-FFF2-40B4-BE49-F238E27FC236}">
                      <a16:creationId xmlns:a16="http://schemas.microsoft.com/office/drawing/2014/main" id="{AB17726D-2A08-4078-BE0B-CFF132A489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279" y="2110588"/>
                  <a:ext cx="272998" cy="276977"/>
                </a:xfrm>
                <a:prstGeom prst="rect">
                  <a:avLst/>
                </a:prstGeom>
              </p:spPr>
            </p:pic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9CFD83E-450F-4FD8-A936-A0BEE5F4C620}"/>
                    </a:ext>
                  </a:extLst>
                </p:cNvPr>
                <p:cNvSpPr txBox="1"/>
                <p:nvPr/>
              </p:nvSpPr>
              <p:spPr>
                <a:xfrm>
                  <a:off x="325279" y="2094568"/>
                  <a:ext cx="536665" cy="279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ERA5</a:t>
                  </a:r>
                  <a:endParaRPr lang="en-GB" sz="12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8" name="TextBox 7"/>
          <p:cNvSpPr txBox="1"/>
          <p:nvPr/>
        </p:nvSpPr>
        <p:spPr>
          <a:xfrm>
            <a:off x="103517" y="1520232"/>
            <a:ext cx="1186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 identify a coherent surface soil moisture and turbulent flux response to periods of </a:t>
            </a:r>
            <a:r>
              <a:rPr lang="en-GB" dirty="0" err="1" smtClean="0"/>
              <a:t>intraseasonal</a:t>
            </a:r>
            <a:r>
              <a:rPr lang="en-GB" dirty="0"/>
              <a:t> </a:t>
            </a:r>
            <a:r>
              <a:rPr lang="en-GB" dirty="0" smtClean="0"/>
              <a:t>variability driven by the MJO.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7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309600" y="1566826"/>
            <a:ext cx="6866627" cy="4433221"/>
            <a:chOff x="4500254" y="3185805"/>
            <a:chExt cx="4764514" cy="307605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687"/>
            <a:stretch/>
          </p:blipFill>
          <p:spPr>
            <a:xfrm>
              <a:off x="4500255" y="4094922"/>
              <a:ext cx="4764513" cy="216694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39" b="52317"/>
            <a:stretch/>
          </p:blipFill>
          <p:spPr>
            <a:xfrm>
              <a:off x="4500254" y="3185805"/>
              <a:ext cx="4764513" cy="951462"/>
            </a:xfrm>
            <a:prstGeom prst="rect">
              <a:avLst/>
            </a:prstGeom>
          </p:spPr>
        </p:pic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0" y="2547535"/>
            <a:ext cx="3562583" cy="3392252"/>
            <a:chOff x="236881" y="2188472"/>
            <a:chExt cx="3977309" cy="37871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9" r="60452" b="57369"/>
            <a:stretch/>
          </p:blipFill>
          <p:spPr>
            <a:xfrm>
              <a:off x="236881" y="2188472"/>
              <a:ext cx="3977309" cy="288857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85" t="81665" r="61144" b="10971"/>
            <a:stretch/>
          </p:blipFill>
          <p:spPr>
            <a:xfrm>
              <a:off x="1334954" y="5026332"/>
              <a:ext cx="2822975" cy="52964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84" t="88845" r="32411" b="1344"/>
            <a:stretch/>
          </p:blipFill>
          <p:spPr>
            <a:xfrm>
              <a:off x="817042" y="5555974"/>
              <a:ext cx="3397148" cy="419647"/>
            </a:xfrm>
            <a:prstGeom prst="rect">
              <a:avLst/>
            </a:prstGeom>
          </p:spPr>
        </p:pic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-1" y="29818"/>
            <a:ext cx="9660836" cy="357824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MJO-induced land-atmosphere feedbacks across East Africa</a:t>
            </a:r>
            <a:r>
              <a:rPr lang="en-GB" sz="2000" dirty="0"/>
              <a:t> </a:t>
            </a:r>
            <a:r>
              <a:rPr lang="en-GB" sz="1400" dirty="0" smtClean="0"/>
              <a:t>Talib et al. UKCEH</a:t>
            </a:r>
            <a:endParaRPr lang="en-GB" sz="1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8341740" y="464667"/>
            <a:ext cx="3739601" cy="997418"/>
            <a:chOff x="2854689" y="2269642"/>
            <a:chExt cx="3681710" cy="997418"/>
          </a:xfrm>
        </p:grpSpPr>
        <p:sp>
          <p:nvSpPr>
            <p:cNvPr id="30" name="Rectangle 29"/>
            <p:cNvSpPr/>
            <p:nvPr/>
          </p:nvSpPr>
          <p:spPr>
            <a:xfrm>
              <a:off x="2854689" y="2269642"/>
              <a:ext cx="3651939" cy="997418"/>
            </a:xfrm>
            <a:prstGeom prst="rect">
              <a:avLst/>
            </a:prstGeom>
            <a:solidFill>
              <a:srgbClr val="FFCD0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2" t="10369" r="12132"/>
            <a:stretch/>
          </p:blipFill>
          <p:spPr>
            <a:xfrm>
              <a:off x="2967926" y="2332393"/>
              <a:ext cx="795503" cy="8716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2" name="TextBox 31"/>
            <p:cNvSpPr txBox="1"/>
            <p:nvPr/>
          </p:nvSpPr>
          <p:spPr>
            <a:xfrm>
              <a:off x="3763428" y="2352700"/>
              <a:ext cx="27729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About me: </a:t>
              </a:r>
              <a:r>
                <a:rPr lang="en-GB" sz="1600" dirty="0" smtClean="0"/>
                <a:t>Climate scientist researching </a:t>
              </a:r>
              <a:r>
                <a:rPr lang="en-GB" sz="1600" dirty="0" err="1"/>
                <a:t>i</a:t>
              </a:r>
              <a:r>
                <a:rPr lang="en-GB" sz="1600" dirty="0" err="1" smtClean="0"/>
                <a:t>ntraseasonal</a:t>
              </a:r>
              <a:r>
                <a:rPr lang="en-GB" sz="1600" dirty="0" smtClean="0"/>
                <a:t> land-atmosphere feedbacks.</a:t>
              </a:r>
              <a:endParaRPr lang="en-GB" sz="1600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103517" y="464667"/>
            <a:ext cx="8108824" cy="9974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473901"/>
                </a:solidFill>
              </a:rPr>
              <a:t>Using satellite observations and ERA5, we show that the MJO promotes a soil moisture-atmosphere feedback which impacts the intensity of the Turkana jet and East African precipitation.</a:t>
            </a:r>
            <a:endParaRPr lang="en-GB" sz="2000" dirty="0">
              <a:solidFill>
                <a:srgbClr val="47390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2592A1-E9E6-48F2-9E24-91CC5E819C03}"/>
              </a:ext>
            </a:extLst>
          </p:cNvPr>
          <p:cNvSpPr txBox="1"/>
          <p:nvPr/>
        </p:nvSpPr>
        <p:spPr>
          <a:xfrm>
            <a:off x="0" y="5870101"/>
            <a:ext cx="4002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Anomalous near-surface temperature and 850 </a:t>
            </a:r>
            <a:r>
              <a:rPr 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hPa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horizontal wind at 850 </a:t>
            </a:r>
            <a:r>
              <a:rPr 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hPa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2592A1-E9E6-48F2-9E24-91CC5E819C03}"/>
              </a:ext>
            </a:extLst>
          </p:cNvPr>
          <p:cNvSpPr txBox="1"/>
          <p:nvPr/>
        </p:nvSpPr>
        <p:spPr>
          <a:xfrm>
            <a:off x="5309600" y="5870102"/>
            <a:ext cx="686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Hövmullers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of 850 </a:t>
            </a:r>
            <a:r>
              <a:rPr 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hPa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temperature, 850 </a:t>
            </a:r>
            <a:r>
              <a:rPr 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hPa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channel-orientated wind speed, and vertically-integrated moisture flux during dry MJO events.  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3517" y="2336875"/>
            <a:ext cx="809665" cy="292997"/>
            <a:chOff x="52279" y="2094568"/>
            <a:chExt cx="809665" cy="292997"/>
          </a:xfrm>
        </p:grpSpPr>
        <p:pic>
          <p:nvPicPr>
            <p:cNvPr id="18" name="Graphic 35" descr="Monitor">
              <a:extLst>
                <a:ext uri="{FF2B5EF4-FFF2-40B4-BE49-F238E27FC236}">
                  <a16:creationId xmlns:a16="http://schemas.microsoft.com/office/drawing/2014/main" id="{AB17726D-2A08-4078-BE0B-CFF132A4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279" y="2110588"/>
              <a:ext cx="272998" cy="27697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CFD83E-450F-4FD8-A936-A0BEE5F4C620}"/>
                </a:ext>
              </a:extLst>
            </p:cNvPr>
            <p:cNvSpPr txBox="1"/>
            <p:nvPr/>
          </p:nvSpPr>
          <p:spPr>
            <a:xfrm>
              <a:off x="325279" y="2094568"/>
              <a:ext cx="536665" cy="279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ERA5</a:t>
              </a:r>
              <a:endPara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366561" y="1479129"/>
            <a:ext cx="809665" cy="292997"/>
            <a:chOff x="52279" y="2094568"/>
            <a:chExt cx="809665" cy="292997"/>
          </a:xfrm>
        </p:grpSpPr>
        <p:pic>
          <p:nvPicPr>
            <p:cNvPr id="24" name="Graphic 35" descr="Monitor">
              <a:extLst>
                <a:ext uri="{FF2B5EF4-FFF2-40B4-BE49-F238E27FC236}">
                  <a16:creationId xmlns:a16="http://schemas.microsoft.com/office/drawing/2014/main" id="{AB17726D-2A08-4078-BE0B-CFF132A4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279" y="2110588"/>
              <a:ext cx="272998" cy="27697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CFD83E-450F-4FD8-A936-A0BEE5F4C620}"/>
                </a:ext>
              </a:extLst>
            </p:cNvPr>
            <p:cNvSpPr txBox="1"/>
            <p:nvPr/>
          </p:nvSpPr>
          <p:spPr>
            <a:xfrm>
              <a:off x="325279" y="2094568"/>
              <a:ext cx="536665" cy="279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ERA5</a:t>
              </a:r>
              <a:endPara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3517" y="1495149"/>
            <a:ext cx="3899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 identify a strong near-surface atmospheric response across the exit region of the Turkana jet.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607683" y="2854296"/>
            <a:ext cx="18769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Low-level temperature changes influence the intensity of the Turkana jet and moisture flux out of East Africa. </a:t>
            </a:r>
          </a:p>
        </p:txBody>
      </p:sp>
      <p:sp>
        <p:nvSpPr>
          <p:cNvPr id="3" name="Rectangle 2"/>
          <p:cNvSpPr/>
          <p:nvPr/>
        </p:nvSpPr>
        <p:spPr>
          <a:xfrm rot="18896573">
            <a:off x="2015065" y="2705362"/>
            <a:ext cx="386255" cy="1692508"/>
          </a:xfrm>
          <a:prstGeom prst="rect">
            <a:avLst/>
          </a:prstGeom>
          <a:noFill/>
          <a:ln w="5715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0416057" y="3176588"/>
            <a:ext cx="87637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10568457" y="3328988"/>
            <a:ext cx="87637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926178" y="2452048"/>
            <a:ext cx="10195558" cy="3629473"/>
            <a:chOff x="220499" y="2594113"/>
            <a:chExt cx="10195558" cy="3629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11"/>
            <a:stretch/>
          </p:blipFill>
          <p:spPr>
            <a:xfrm>
              <a:off x="220500" y="2842591"/>
              <a:ext cx="10195557" cy="338099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" b="96345"/>
            <a:stretch/>
          </p:blipFill>
          <p:spPr>
            <a:xfrm>
              <a:off x="220499" y="2594113"/>
              <a:ext cx="10195557" cy="248478"/>
            </a:xfrm>
            <a:prstGeom prst="rect">
              <a:avLst/>
            </a:prstGeom>
          </p:spPr>
        </p:pic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-1" y="29818"/>
            <a:ext cx="9660836" cy="357824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MJO-induced land-atmosphere feedbacks across East Africa</a:t>
            </a:r>
            <a:r>
              <a:rPr lang="en-GB" sz="2000" dirty="0"/>
              <a:t> </a:t>
            </a:r>
            <a:r>
              <a:rPr lang="en-GB" sz="1400" dirty="0" smtClean="0"/>
              <a:t>Talib et al. UKCEH</a:t>
            </a:r>
            <a:endParaRPr lang="en-GB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341740" y="464667"/>
            <a:ext cx="3739601" cy="997418"/>
            <a:chOff x="2854689" y="2269642"/>
            <a:chExt cx="3681710" cy="997418"/>
          </a:xfrm>
        </p:grpSpPr>
        <p:sp>
          <p:nvSpPr>
            <p:cNvPr id="25" name="Rectangle 24"/>
            <p:cNvSpPr/>
            <p:nvPr/>
          </p:nvSpPr>
          <p:spPr>
            <a:xfrm>
              <a:off x="2854689" y="2269642"/>
              <a:ext cx="3651939" cy="997418"/>
            </a:xfrm>
            <a:prstGeom prst="rect">
              <a:avLst/>
            </a:prstGeom>
            <a:solidFill>
              <a:srgbClr val="FFCD0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2" t="10369" r="12132"/>
            <a:stretch/>
          </p:blipFill>
          <p:spPr>
            <a:xfrm>
              <a:off x="2967926" y="2332393"/>
              <a:ext cx="795503" cy="8716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3763428" y="2352700"/>
              <a:ext cx="27729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About me: </a:t>
              </a:r>
              <a:r>
                <a:rPr lang="en-GB" sz="1600" dirty="0" smtClean="0"/>
                <a:t>Climate scientist researching </a:t>
              </a:r>
              <a:r>
                <a:rPr lang="en-GB" sz="1600" dirty="0" err="1"/>
                <a:t>i</a:t>
              </a:r>
              <a:r>
                <a:rPr lang="en-GB" sz="1600" dirty="0" err="1" smtClean="0"/>
                <a:t>ntraseasonal</a:t>
              </a:r>
              <a:r>
                <a:rPr lang="en-GB" sz="1600" dirty="0" smtClean="0"/>
                <a:t> land-atmosphere feedbacks.</a:t>
              </a:r>
              <a:endParaRPr lang="en-GB" sz="16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03517" y="464667"/>
            <a:ext cx="8108824" cy="9974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473901"/>
                </a:solidFill>
              </a:rPr>
              <a:t>Using satellite observations and ERA5, we show that the MJO promotes a soil moisture-atmosphere feedback which impacts the intensity of the Turkana jet and East African precipitation.</a:t>
            </a:r>
            <a:endParaRPr lang="en-GB" sz="2000" dirty="0">
              <a:solidFill>
                <a:srgbClr val="47390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592A1-E9E6-48F2-9E24-91CC5E819C03}"/>
              </a:ext>
            </a:extLst>
          </p:cNvPr>
          <p:cNvSpPr txBox="1"/>
          <p:nvPr/>
        </p:nvSpPr>
        <p:spPr>
          <a:xfrm>
            <a:off x="103517" y="6065754"/>
            <a:ext cx="11947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Average CHIRPS precipitation and 850 </a:t>
            </a:r>
            <a:r>
              <a:rPr 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hPa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horizontal wind during dry MJO events when soils in exit region of Turkana jet are (left) dry and (mid.) wet. Right panel shows dry-wet.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18885" y="2735092"/>
            <a:ext cx="1271344" cy="793444"/>
            <a:chOff x="1506396" y="2538058"/>
            <a:chExt cx="1271344" cy="793444"/>
          </a:xfrm>
        </p:grpSpPr>
        <p:pic>
          <p:nvPicPr>
            <p:cNvPr id="15" name="Graphic 35" descr="Monitor">
              <a:extLst>
                <a:ext uri="{FF2B5EF4-FFF2-40B4-BE49-F238E27FC236}">
                  <a16:creationId xmlns:a16="http://schemas.microsoft.com/office/drawing/2014/main" id="{AB17726D-2A08-4078-BE0B-CFF132A4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54684" y="2538058"/>
              <a:ext cx="272998" cy="27697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FD83E-450F-4FD8-A936-A0BEE5F4C620}"/>
                </a:ext>
              </a:extLst>
            </p:cNvPr>
            <p:cNvSpPr txBox="1"/>
            <p:nvPr/>
          </p:nvSpPr>
          <p:spPr>
            <a:xfrm>
              <a:off x="1506396" y="2685171"/>
              <a:ext cx="1271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ERA5 and satellite-derived precipitation.</a:t>
              </a:r>
              <a:endParaRPr lang="en-GB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7" name="Graphic 24" descr="Satellite">
            <a:extLst>
              <a:ext uri="{FF2B5EF4-FFF2-40B4-BE49-F238E27FC236}">
                <a16:creationId xmlns:a16="http://schemas.microsoft.com/office/drawing/2014/main" id="{094D6626-C971-4E55-B8DA-EF6FC0E0D6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71311" y="2722972"/>
            <a:ext cx="279791" cy="2797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3756" y="1494883"/>
            <a:ext cx="1194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control of surface soil moisture on jet intensity influences precipitation characteristics across East Africa.</a:t>
            </a:r>
          </a:p>
          <a:p>
            <a:pPr algn="ctr"/>
            <a:r>
              <a:rPr lang="en-GB" dirty="0" smtClean="0"/>
              <a:t>We conclude that we can we improve our predictions of the impact of an MJO event across East Africa by observing soil moisture across south-east South Sudan.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9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_SWIFT_2020.potx" id="{3C2FC94B-5EED-4506-BCFE-614D95671AF5}" vid="{9068BEA8-7D02-4C85-813A-719B56B2D3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8ADD8310ED2498776990EE81DC1D0" ma:contentTypeVersion="13" ma:contentTypeDescription="Create a new document." ma:contentTypeScope="" ma:versionID="4aceebf128ad419ed77db67b042a8b5f">
  <xsd:schema xmlns:xsd="http://www.w3.org/2001/XMLSchema" xmlns:xs="http://www.w3.org/2001/XMLSchema" xmlns:p="http://schemas.microsoft.com/office/2006/metadata/properties" xmlns:ns3="79e14fe7-1893-49af-82cb-c17a3f6f4595" xmlns:ns4="dcba40e1-1bb6-46b8-9164-094c3d1e3b49" targetNamespace="http://schemas.microsoft.com/office/2006/metadata/properties" ma:root="true" ma:fieldsID="3b33b2d6e6523a650f08b236a891f466" ns3:_="" ns4:_="">
    <xsd:import namespace="79e14fe7-1893-49af-82cb-c17a3f6f4595"/>
    <xsd:import namespace="dcba40e1-1bb6-46b8-9164-094c3d1e3b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14fe7-1893-49af-82cb-c17a3f6f4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a40e1-1bb6-46b8-9164-094c3d1e3b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5D96CA-6F93-466D-82E2-6A73A55DDD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73F964-7A70-487C-9710-39C98F502C4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9e14fe7-1893-49af-82cb-c17a3f6f4595"/>
    <ds:schemaRef ds:uri="http://purl.org/dc/terms/"/>
    <ds:schemaRef ds:uri="http://schemas.openxmlformats.org/package/2006/metadata/core-properties"/>
    <ds:schemaRef ds:uri="dcba40e1-1bb6-46b8-9164-094c3d1e3b4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5A4DF88-FDD6-4D91-A7F6-0A31D7137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e14fe7-1893-49af-82cb-c17a3f6f4595"/>
    <ds:schemaRef ds:uri="dcba40e1-1bb6-46b8-9164-094c3d1e3b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PowerPointTemplate_SWIFT_2020</Template>
  <TotalTime>505</TotalTime>
  <Words>360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Montserrat</vt:lpstr>
      <vt:lpstr>Office Theme</vt:lpstr>
      <vt:lpstr>MJO-induced land-atmosphere feedbacks across East Africa Talib et al. UKCEH</vt:lpstr>
      <vt:lpstr>MJO-induced land-atmosphere feedbacks across East Africa Talib et al. UKCEH</vt:lpstr>
      <vt:lpstr>MJO-induced land-atmosphere feedbacks across East Africa Talib et al. UKCEH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Phillips</dc:creator>
  <cp:lastModifiedBy>Joshua Talib</cp:lastModifiedBy>
  <cp:revision>46</cp:revision>
  <dcterms:created xsi:type="dcterms:W3CDTF">2021-02-10T11:11:01Z</dcterms:created>
  <dcterms:modified xsi:type="dcterms:W3CDTF">2022-05-20T11:04:22Z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0x010100C998ADD8310ED2498776990EE81DC1D0</vt:lpwstr>
  </property>
</Properties>
</file>