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3" r:id="rId3"/>
    <p:sldId id="257" r:id="rId4"/>
    <p:sldId id="275" r:id="rId5"/>
    <p:sldId id="259" r:id="rId6"/>
    <p:sldId id="260" r:id="rId7"/>
    <p:sldId id="300" r:id="rId8"/>
    <p:sldId id="301" r:id="rId9"/>
    <p:sldId id="277" r:id="rId10"/>
    <p:sldId id="258" r:id="rId11"/>
    <p:sldId id="261" r:id="rId12"/>
    <p:sldId id="302" r:id="rId13"/>
    <p:sldId id="265" r:id="rId14"/>
    <p:sldId id="266" r:id="rId15"/>
    <p:sldId id="304" r:id="rId16"/>
    <p:sldId id="305" r:id="rId17"/>
    <p:sldId id="306"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4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80E0A-DBAE-4C15-8A46-F7C97EF68F0B}" type="datetimeFigureOut">
              <a:rPr lang="en-GB" smtClean="0"/>
              <a:t>21/05/2022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999FA-F47D-4B41-89BD-9328B09DADAB}" type="slidenum">
              <a:rPr lang="en-GB" smtClean="0"/>
              <a:t>‹#›</a:t>
            </a:fld>
            <a:endParaRPr lang="en-GB"/>
          </a:p>
        </p:txBody>
      </p:sp>
    </p:spTree>
    <p:extLst>
      <p:ext uri="{BB962C8B-B14F-4D97-AF65-F5344CB8AC3E}">
        <p14:creationId xmlns:p14="http://schemas.microsoft.com/office/powerpoint/2010/main" val="270769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DC3CB7E-3B5A-4DEB-A93E-8C774D097BDC}"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50F1E-B8E4-4AA0-899A-E8A5BCD3D859}" type="slidenum">
              <a:rPr lang="en-GB" smtClean="0"/>
              <a:t>‹#›</a:t>
            </a:fld>
            <a:endParaRPr lang="en-GB"/>
          </a:p>
        </p:txBody>
      </p:sp>
      <p:sp>
        <p:nvSpPr>
          <p:cNvPr id="7" name="Rectangle 6"/>
          <p:cNvSpPr/>
          <p:nvPr userDrawn="1"/>
        </p:nvSpPr>
        <p:spPr>
          <a:xfrm>
            <a:off x="-116541" y="6356350"/>
            <a:ext cx="12407153" cy="5733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72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3CB7E-3B5A-4DEB-A93E-8C774D097BDC}"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348924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3CB7E-3B5A-4DEB-A93E-8C774D097BDC}"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210428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4914"/>
          </a:xfrm>
        </p:spPr>
        <p:txBody>
          <a:bodyPr/>
          <a:lstStyle/>
          <a:p>
            <a:r>
              <a:rPr lang="en-US" smtClean="0"/>
              <a:t>Click to edit Master title style</a:t>
            </a:r>
            <a:endParaRPr lang="en-GB"/>
          </a:p>
        </p:txBody>
      </p:sp>
      <p:sp>
        <p:nvSpPr>
          <p:cNvPr id="3" name="Content Placeholder 2"/>
          <p:cNvSpPr>
            <a:spLocks noGrp="1"/>
          </p:cNvSpPr>
          <p:nvPr>
            <p:ph idx="1"/>
          </p:nvPr>
        </p:nvSpPr>
        <p:spPr>
          <a:xfrm>
            <a:off x="838200" y="1356852"/>
            <a:ext cx="10515600" cy="48201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C3CB7E-3B5A-4DEB-A93E-8C774D097BDC}"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50F1E-B8E4-4AA0-899A-E8A5BCD3D859}" type="slidenum">
              <a:rPr lang="en-GB" smtClean="0"/>
              <a:t>‹#›</a:t>
            </a:fld>
            <a:endParaRPr lang="en-GB"/>
          </a:p>
        </p:txBody>
      </p:sp>
      <p:sp>
        <p:nvSpPr>
          <p:cNvPr id="7" name="Rectangle 6"/>
          <p:cNvSpPr/>
          <p:nvPr userDrawn="1"/>
        </p:nvSpPr>
        <p:spPr>
          <a:xfrm>
            <a:off x="-116541" y="6356350"/>
            <a:ext cx="12407153" cy="57336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2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C3CB7E-3B5A-4DEB-A93E-8C774D097BDC}" type="datetimeFigureOut">
              <a:rPr lang="en-GB" smtClean="0"/>
              <a:t>21/05/2022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262006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DC3CB7E-3B5A-4DEB-A93E-8C774D097BDC}" type="datetimeFigureOut">
              <a:rPr lang="en-GB" smtClean="0"/>
              <a:t>21/05/2022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305824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DC3CB7E-3B5A-4DEB-A93E-8C774D097BDC}" type="datetimeFigureOut">
              <a:rPr lang="en-GB" smtClean="0"/>
              <a:t>21/05/2022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407926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DC3CB7E-3B5A-4DEB-A93E-8C774D097BDC}" type="datetimeFigureOut">
              <a:rPr lang="en-GB" smtClean="0"/>
              <a:t>21/05/2022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153452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3CB7E-3B5A-4DEB-A93E-8C774D097BDC}" type="datetimeFigureOut">
              <a:rPr lang="en-GB" smtClean="0"/>
              <a:t>21/05/2022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96267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C3CB7E-3B5A-4DEB-A93E-8C774D097BDC}" type="datetimeFigureOut">
              <a:rPr lang="en-GB" smtClean="0"/>
              <a:t>21/05/2022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66198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C3CB7E-3B5A-4DEB-A93E-8C774D097BDC}" type="datetimeFigureOut">
              <a:rPr lang="en-GB" smtClean="0"/>
              <a:t>21/05/2022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550F1E-B8E4-4AA0-899A-E8A5BCD3D859}" type="slidenum">
              <a:rPr lang="en-GB" smtClean="0"/>
              <a:t>‹#›</a:t>
            </a:fld>
            <a:endParaRPr lang="en-GB"/>
          </a:p>
        </p:txBody>
      </p:sp>
    </p:spTree>
    <p:extLst>
      <p:ext uri="{BB962C8B-B14F-4D97-AF65-F5344CB8AC3E}">
        <p14:creationId xmlns:p14="http://schemas.microsoft.com/office/powerpoint/2010/main" val="417992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3CB7E-3B5A-4DEB-A93E-8C774D097BDC}" type="datetimeFigureOut">
              <a:rPr lang="en-GB" smtClean="0"/>
              <a:t>21/05/2022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50F1E-B8E4-4AA0-899A-E8A5BCD3D859}" type="slidenum">
              <a:rPr lang="en-GB" smtClean="0"/>
              <a:t>‹#›</a:t>
            </a:fld>
            <a:endParaRPr lang="en-GB"/>
          </a:p>
        </p:txBody>
      </p:sp>
    </p:spTree>
    <p:extLst>
      <p:ext uri="{BB962C8B-B14F-4D97-AF65-F5344CB8AC3E}">
        <p14:creationId xmlns:p14="http://schemas.microsoft.com/office/powerpoint/2010/main" val="50706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2964" y="827861"/>
            <a:ext cx="9144000" cy="2387600"/>
          </a:xfrm>
        </p:spPr>
        <p:txBody>
          <a:bodyPr>
            <a:normAutofit/>
          </a:bodyPr>
          <a:lstStyle/>
          <a:p>
            <a:r>
              <a:rPr lang="en-GB" sz="4800" dirty="0"/>
              <a:t>The role of external forcing in seasonal forecasts of European summer temperature</a:t>
            </a:r>
          </a:p>
        </p:txBody>
      </p:sp>
      <p:sp>
        <p:nvSpPr>
          <p:cNvPr id="3" name="Subtitle 2"/>
          <p:cNvSpPr>
            <a:spLocks noGrp="1"/>
          </p:cNvSpPr>
          <p:nvPr>
            <p:ph type="subTitle" idx="1"/>
          </p:nvPr>
        </p:nvSpPr>
        <p:spPr>
          <a:xfrm>
            <a:off x="1209368" y="3429856"/>
            <a:ext cx="10127226" cy="2362391"/>
          </a:xfrm>
        </p:spPr>
        <p:txBody>
          <a:bodyPr>
            <a:normAutofit/>
          </a:bodyPr>
          <a:lstStyle/>
          <a:p>
            <a:r>
              <a:rPr lang="en-GB" sz="3200" b="1" dirty="0" smtClean="0"/>
              <a:t>Matt Patterson</a:t>
            </a:r>
            <a:r>
              <a:rPr lang="en-GB" sz="3200" b="1" baseline="30000" dirty="0" smtClean="0"/>
              <a:t>1</a:t>
            </a:r>
            <a:r>
              <a:rPr lang="en-GB" sz="3200" dirty="0" smtClean="0"/>
              <a:t>, Antje Weisheimer</a:t>
            </a:r>
            <a:r>
              <a:rPr lang="en-GB" sz="3200" baseline="30000" dirty="0" smtClean="0"/>
              <a:t>1,2,3</a:t>
            </a:r>
            <a:r>
              <a:rPr lang="en-GB" sz="3200" dirty="0" smtClean="0"/>
              <a:t>, Dan Befort</a:t>
            </a:r>
            <a:r>
              <a:rPr lang="en-GB" sz="3200" baseline="30000" dirty="0" smtClean="0"/>
              <a:t>1,3</a:t>
            </a:r>
            <a:r>
              <a:rPr lang="en-GB" sz="3200" dirty="0" smtClean="0"/>
              <a:t> and Chris O’Reilly</a:t>
            </a:r>
            <a:r>
              <a:rPr lang="en-GB" sz="3200" baseline="30000" dirty="0" smtClean="0"/>
              <a:t>4</a:t>
            </a:r>
          </a:p>
          <a:p>
            <a:r>
              <a:rPr lang="en-GB" sz="1600" dirty="0" smtClean="0"/>
              <a:t>1. Atmospheric, Oceanic and Planetary Physics, University of Oxford 2. National </a:t>
            </a:r>
            <a:r>
              <a:rPr lang="en-GB" sz="1600" dirty="0"/>
              <a:t>Centre for Atmospheric Science (NCAS), </a:t>
            </a:r>
            <a:r>
              <a:rPr lang="en-GB" sz="1600" dirty="0" smtClean="0"/>
              <a:t>3. European </a:t>
            </a:r>
            <a:r>
              <a:rPr lang="en-GB" sz="1600" dirty="0"/>
              <a:t>Centre for Medium-Range Weather Forecasts (</a:t>
            </a:r>
            <a:r>
              <a:rPr lang="en-GB" sz="1600" dirty="0" smtClean="0"/>
              <a:t>ECMWF) 4. Dept. of Meteorology, University of Reading</a:t>
            </a:r>
            <a:endParaRPr lang="en-GB" sz="1600" dirty="0"/>
          </a:p>
        </p:txBody>
      </p:sp>
      <p:sp>
        <p:nvSpPr>
          <p:cNvPr id="4" name="TextBox 3"/>
          <p:cNvSpPr txBox="1"/>
          <p:nvPr/>
        </p:nvSpPr>
        <p:spPr>
          <a:xfrm>
            <a:off x="941008" y="5570503"/>
            <a:ext cx="2180880" cy="369332"/>
          </a:xfrm>
          <a:prstGeom prst="rect">
            <a:avLst/>
          </a:prstGeom>
          <a:noFill/>
        </p:spPr>
        <p:txBody>
          <a:bodyPr wrap="square" rtlCol="0">
            <a:spAutoFit/>
          </a:bodyPr>
          <a:lstStyle/>
          <a:p>
            <a:r>
              <a:rPr lang="en-GB" dirty="0" smtClean="0"/>
              <a:t>@</a:t>
            </a:r>
            <a:r>
              <a:rPr lang="en-GB" dirty="0" err="1" smtClean="0"/>
              <a:t>MattPattClimate</a:t>
            </a:r>
            <a:endParaRPr lang="en-GB" dirty="0"/>
          </a:p>
        </p:txBody>
      </p:sp>
      <p:pic>
        <p:nvPicPr>
          <p:cNvPr id="2054" name="Picture 6" descr="logo de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497" y="5598537"/>
            <a:ext cx="355510" cy="2894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UC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780" y="5415076"/>
            <a:ext cx="1569154" cy="6865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yH5BAEAAAAALAAAAAABAAEAAAIBRAA7 - University of Oxfor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1887" y="5184344"/>
            <a:ext cx="1117872" cy="1117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niversity of Reading Vector Logo"/>
          <p:cNvPicPr>
            <a:picLocks noChangeAspect="1" noChangeArrowheads="1"/>
          </p:cNvPicPr>
          <p:nvPr/>
        </p:nvPicPr>
        <p:blipFill rotWithShape="1">
          <a:blip r:embed="rId5">
            <a:extLst>
              <a:ext uri="{28A0092B-C50C-407E-A947-70E740481C1C}">
                <a14:useLocalDpi xmlns:a14="http://schemas.microsoft.com/office/drawing/2010/main" val="0"/>
              </a:ext>
            </a:extLst>
          </a:blip>
          <a:srcRect b="16773"/>
          <a:stretch/>
        </p:blipFill>
        <p:spPr bwMode="auto">
          <a:xfrm>
            <a:off x="6163292" y="5184344"/>
            <a:ext cx="1197290" cy="9964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ropean Centre for Medium-Range Weather Forecasts (ECMWF) Logo Vec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99207" y="5384358"/>
            <a:ext cx="1436853" cy="798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National Centre for Atmospheric Science (Centre for Atmospheric Science  - The University of Manche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8943" y="5509978"/>
            <a:ext cx="1519476" cy="54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45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Low skill in the C3S ensemble</a:t>
            </a:r>
            <a:endParaRPr lang="en-GB"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b="68119"/>
          <a:stretch/>
        </p:blipFill>
        <p:spPr>
          <a:xfrm>
            <a:off x="553800" y="1695772"/>
            <a:ext cx="10800000" cy="2887636"/>
          </a:xfrm>
          <a:prstGeom prst="rect">
            <a:avLst/>
          </a:prstGeom>
        </p:spPr>
      </p:pic>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223" t="60694" r="223" b="34251"/>
          <a:stretch/>
        </p:blipFill>
        <p:spPr>
          <a:xfrm>
            <a:off x="553800" y="4922327"/>
            <a:ext cx="10800000" cy="457817"/>
          </a:xfrm>
          <a:prstGeom prst="rect">
            <a:avLst/>
          </a:prstGeom>
        </p:spPr>
      </p:pic>
    </p:spTree>
    <p:extLst>
      <p:ext uri="{BB962C8B-B14F-4D97-AF65-F5344CB8AC3E}">
        <p14:creationId xmlns:p14="http://schemas.microsoft.com/office/powerpoint/2010/main" val="1197682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380891"/>
            <a:ext cx="4233041" cy="1581915"/>
          </a:xfrm>
        </p:spPr>
        <p:txBody>
          <a:bodyPr>
            <a:normAutofit fontScale="90000"/>
          </a:bodyPr>
          <a:lstStyle/>
          <a:p>
            <a:r>
              <a:rPr lang="en-GB" dirty="0" smtClean="0"/>
              <a:t>Compare to CMIP6 ensemble to show skill due to forcing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0284" y="65582"/>
            <a:ext cx="7066300" cy="5926185"/>
          </a:xfrm>
        </p:spPr>
      </p:pic>
      <p:sp>
        <p:nvSpPr>
          <p:cNvPr id="5" name="TextBox 4"/>
          <p:cNvSpPr txBox="1"/>
          <p:nvPr/>
        </p:nvSpPr>
        <p:spPr>
          <a:xfrm>
            <a:off x="543911" y="2845676"/>
            <a:ext cx="3720662" cy="1815882"/>
          </a:xfrm>
          <a:prstGeom prst="rect">
            <a:avLst/>
          </a:prstGeom>
          <a:noFill/>
        </p:spPr>
        <p:txBody>
          <a:bodyPr wrap="square" rtlCol="0">
            <a:spAutoFit/>
          </a:bodyPr>
          <a:lstStyle/>
          <a:p>
            <a:r>
              <a:rPr lang="en-GB" sz="2800" b="1" dirty="0" smtClean="0"/>
              <a:t>Bizarrely, CMIP6 ‘skill’ is higher in T2m for NW Europe than C3S for JJA 1993-2016</a:t>
            </a:r>
            <a:endParaRPr lang="en-GB" sz="2800" b="1" dirty="0"/>
          </a:p>
        </p:txBody>
      </p:sp>
      <p:cxnSp>
        <p:nvCxnSpPr>
          <p:cNvPr id="11" name="Straight Arrow Connector 10"/>
          <p:cNvCxnSpPr/>
          <p:nvPr/>
        </p:nvCxnSpPr>
        <p:spPr>
          <a:xfrm flipV="1">
            <a:off x="4178808" y="2845676"/>
            <a:ext cx="2779776" cy="29986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751105" y="1337187"/>
            <a:ext cx="2531708" cy="1508489"/>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64077" y="4117281"/>
            <a:ext cx="2487562" cy="956164"/>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1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99032"/>
            <a:ext cx="10515600" cy="4828032"/>
          </a:xfrm>
        </p:spPr>
        <p:txBody>
          <a:bodyPr>
            <a:normAutofit fontScale="90000"/>
          </a:bodyPr>
          <a:lstStyle/>
          <a:p>
            <a:r>
              <a:rPr lang="en-GB" sz="4000" dirty="0" smtClean="0"/>
              <a:t>This is </a:t>
            </a:r>
            <a:r>
              <a:rPr lang="en-GB" sz="4000" dirty="0" smtClean="0"/>
              <a:t>quite </a:t>
            </a:r>
            <a:r>
              <a:rPr lang="en-GB" sz="4000" dirty="0" smtClean="0"/>
              <a:t>an unexpected result – the uninitialized projections show higher skill over northern Europe than the projections!</a:t>
            </a:r>
            <a:br>
              <a:rPr lang="en-GB" sz="4000" dirty="0" smtClean="0"/>
            </a:br>
            <a:r>
              <a:rPr lang="en-GB" sz="4000" dirty="0"/>
              <a:t/>
            </a:r>
            <a:br>
              <a:rPr lang="en-GB" sz="4000" dirty="0"/>
            </a:br>
            <a:r>
              <a:rPr lang="en-GB" sz="4000" dirty="0" smtClean="0"/>
              <a:t>Perhaps the initialization poses a problem? In which case we </a:t>
            </a:r>
            <a:r>
              <a:rPr lang="en-GB" sz="4000" dirty="0" smtClean="0"/>
              <a:t>expect that with increasing lead-time, information from the initial state will be lost, and hence the forecast will tend towards that of a free-running model. In which case, skill might go up with lead-time…</a:t>
            </a:r>
            <a:r>
              <a:rPr lang="en-GB" dirty="0"/>
              <a:t/>
            </a:r>
            <a:br>
              <a:rPr lang="en-GB" dirty="0"/>
            </a:br>
            <a:endParaRPr lang="en-GB" dirty="0"/>
          </a:p>
        </p:txBody>
      </p:sp>
    </p:spTree>
    <p:extLst>
      <p:ext uri="{BB962C8B-B14F-4D97-AF65-F5344CB8AC3E}">
        <p14:creationId xmlns:p14="http://schemas.microsoft.com/office/powerpoint/2010/main" val="1393713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92" y="388773"/>
            <a:ext cx="3678621" cy="1991820"/>
          </a:xfrm>
        </p:spPr>
        <p:txBody>
          <a:bodyPr>
            <a:normAutofit/>
          </a:bodyPr>
          <a:lstStyle/>
          <a:p>
            <a:r>
              <a:rPr lang="en-GB" dirty="0" smtClean="0"/>
              <a:t>Skill </a:t>
            </a:r>
            <a:r>
              <a:rPr lang="en-GB" u="sng" dirty="0" smtClean="0"/>
              <a:t>increases</a:t>
            </a:r>
            <a:r>
              <a:rPr lang="en-GB" dirty="0" smtClean="0"/>
              <a:t> with lead-time in SEAS5</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2081" y="254766"/>
            <a:ext cx="7729581" cy="6044996"/>
          </a:xfrm>
        </p:spPr>
      </p:pic>
      <p:sp>
        <p:nvSpPr>
          <p:cNvPr id="5" name="TextBox 4"/>
          <p:cNvSpPr txBox="1"/>
          <p:nvPr/>
        </p:nvSpPr>
        <p:spPr>
          <a:xfrm>
            <a:off x="566928" y="3822192"/>
            <a:ext cx="3191256" cy="2308324"/>
          </a:xfrm>
          <a:prstGeom prst="rect">
            <a:avLst/>
          </a:prstGeom>
          <a:noFill/>
        </p:spPr>
        <p:txBody>
          <a:bodyPr wrap="square" rtlCol="0">
            <a:spAutoFit/>
          </a:bodyPr>
          <a:lstStyle/>
          <a:p>
            <a:r>
              <a:rPr lang="en-GB" i="1" dirty="0" smtClean="0"/>
              <a:t>Correlation skill for ECWMF system 5 for summer at (top) 2-4 month lead-time, (middle) 5-7 month lead-time and (bottom) the difference. Right hand panel shows time series for T2m average over Northern and Southern Europe.  </a:t>
            </a:r>
            <a:endParaRPr lang="en-GB" i="1" dirty="0"/>
          </a:p>
        </p:txBody>
      </p:sp>
    </p:spTree>
    <p:extLst>
      <p:ext uri="{BB962C8B-B14F-4D97-AF65-F5344CB8AC3E}">
        <p14:creationId xmlns:p14="http://schemas.microsoft.com/office/powerpoint/2010/main" val="28148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690241"/>
            <a:ext cx="5073867" cy="1450428"/>
          </a:xfrm>
        </p:spPr>
        <p:txBody>
          <a:bodyPr>
            <a:normAutofit/>
          </a:bodyPr>
          <a:lstStyle/>
          <a:p>
            <a:r>
              <a:rPr lang="en-GB" sz="3600" dirty="0" smtClean="0"/>
              <a:t>Southern Europe: Skill decreases with lead-time</a:t>
            </a:r>
            <a:endParaRPr lang="en-GB" sz="3600" dirty="0"/>
          </a:p>
        </p:txBody>
      </p:sp>
      <p:sp>
        <p:nvSpPr>
          <p:cNvPr id="5" name="Title 1"/>
          <p:cNvSpPr txBox="1">
            <a:spLocks/>
          </p:cNvSpPr>
          <p:nvPr/>
        </p:nvSpPr>
        <p:spPr>
          <a:xfrm>
            <a:off x="620111" y="478112"/>
            <a:ext cx="5578365" cy="11678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smtClean="0"/>
              <a:t>Northern Europe: Skill </a:t>
            </a:r>
            <a:r>
              <a:rPr lang="en-GB" sz="3600" dirty="0" smtClean="0"/>
              <a:t>increases </a:t>
            </a:r>
            <a:r>
              <a:rPr lang="en-GB" sz="3600" dirty="0" smtClean="0"/>
              <a:t>with lead-time</a:t>
            </a:r>
            <a:endParaRPr lang="en-GB" sz="36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68869" y="744665"/>
            <a:ext cx="6590853" cy="4819650"/>
          </a:xfrm>
        </p:spPr>
      </p:pic>
    </p:spTree>
    <p:extLst>
      <p:ext uri="{BB962C8B-B14F-4D97-AF65-F5344CB8AC3E}">
        <p14:creationId xmlns:p14="http://schemas.microsoft.com/office/powerpoint/2010/main" val="2661794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p:txBody>
          <a:bodyPr/>
          <a:lstStyle/>
          <a:p>
            <a:r>
              <a:rPr lang="en-GB" dirty="0" smtClean="0"/>
              <a:t>The low skill for Northern European summer T2m means we should be cautious when using current summer seasonal predictions for this region.</a:t>
            </a:r>
          </a:p>
          <a:p>
            <a:r>
              <a:rPr lang="en-GB" dirty="0" smtClean="0"/>
              <a:t>Uninitialized CMIP6 projections show some skill in T2m, even on seasonal timescales. Projections may provide useful information on this timescale for some users. </a:t>
            </a:r>
          </a:p>
          <a:p>
            <a:r>
              <a:rPr lang="en-GB" dirty="0" smtClean="0"/>
              <a:t>Southern Europe T2m is skilfully predicted at 2-4 month lead-time (R=0.7) due to a strong trend and some skill in atmospheric circulation.</a:t>
            </a:r>
          </a:p>
        </p:txBody>
      </p:sp>
    </p:spTree>
    <p:extLst>
      <p:ext uri="{BB962C8B-B14F-4D97-AF65-F5344CB8AC3E}">
        <p14:creationId xmlns:p14="http://schemas.microsoft.com/office/powerpoint/2010/main" val="368949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(probabilistic) forecast for Northern Europe JJA 2022 based on CMIP6…</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023" y="1403033"/>
            <a:ext cx="6673778" cy="4819650"/>
          </a:xfrm>
        </p:spPr>
      </p:pic>
      <p:sp>
        <p:nvSpPr>
          <p:cNvPr id="5" name="TextBox 4"/>
          <p:cNvSpPr txBox="1"/>
          <p:nvPr/>
        </p:nvSpPr>
        <p:spPr>
          <a:xfrm>
            <a:off x="399959" y="3812858"/>
            <a:ext cx="3941064" cy="1631216"/>
          </a:xfrm>
          <a:prstGeom prst="rect">
            <a:avLst/>
          </a:prstGeom>
          <a:noFill/>
        </p:spPr>
        <p:txBody>
          <a:bodyPr wrap="square" rtlCol="0">
            <a:spAutoFit/>
          </a:bodyPr>
          <a:lstStyle/>
          <a:p>
            <a:r>
              <a:rPr lang="en-GB" sz="2000" b="1" dirty="0" smtClean="0"/>
              <a:t>Calculated from the 60-member CMIP6 ensemble by bias-correcting and calibrating (following </a:t>
            </a:r>
            <a:r>
              <a:rPr lang="en-GB" sz="2000" b="1" dirty="0" err="1" smtClean="0"/>
              <a:t>Doblas</a:t>
            </a:r>
            <a:r>
              <a:rPr lang="en-GB" sz="2000" b="1" dirty="0" smtClean="0"/>
              <a:t>-Reyes et al 2005) based on ERA5 1993-2016.</a:t>
            </a:r>
            <a:endParaRPr lang="en-GB" sz="2000" b="1" dirty="0"/>
          </a:p>
        </p:txBody>
      </p:sp>
    </p:spTree>
    <p:extLst>
      <p:ext uri="{BB962C8B-B14F-4D97-AF65-F5344CB8AC3E}">
        <p14:creationId xmlns:p14="http://schemas.microsoft.com/office/powerpoint/2010/main" val="211086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510" y="3201265"/>
            <a:ext cx="10869283" cy="830997"/>
          </a:xfrm>
          <a:prstGeom prst="rect">
            <a:avLst/>
          </a:prstGeom>
          <a:noFill/>
          <a:ln>
            <a:solidFill>
              <a:schemeClr val="tx1"/>
            </a:solidFill>
          </a:ln>
        </p:spPr>
        <p:txBody>
          <a:bodyPr wrap="square" rtlCol="0">
            <a:spAutoFit/>
          </a:bodyPr>
          <a:lstStyle/>
          <a:p>
            <a:r>
              <a:rPr lang="en-GB" sz="2400" i="1" dirty="0" smtClean="0"/>
              <a:t>Patterson et al – “The </a:t>
            </a:r>
            <a:r>
              <a:rPr lang="en-GB" sz="2400" i="1" dirty="0"/>
              <a:t>strong role of external forcing in </a:t>
            </a:r>
            <a:r>
              <a:rPr lang="en-GB" sz="2400" i="1" dirty="0" smtClean="0"/>
              <a:t>seasonal forecasts </a:t>
            </a:r>
            <a:r>
              <a:rPr lang="en-GB" sz="2400" i="1" dirty="0"/>
              <a:t>of European summer </a:t>
            </a:r>
            <a:r>
              <a:rPr lang="en-GB" sz="2400" i="1" dirty="0" smtClean="0"/>
              <a:t>temperature” in revision for resubmission to Environmental Research Letters </a:t>
            </a:r>
            <a:endParaRPr lang="en-GB" sz="2400" i="1" dirty="0"/>
          </a:p>
        </p:txBody>
      </p:sp>
    </p:spTree>
    <p:extLst>
      <p:ext uri="{BB962C8B-B14F-4D97-AF65-F5344CB8AC3E}">
        <p14:creationId xmlns:p14="http://schemas.microsoft.com/office/powerpoint/2010/main" val="1451556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365126"/>
            <a:ext cx="4709160" cy="1555114"/>
          </a:xfrm>
        </p:spPr>
        <p:txBody>
          <a:bodyPr>
            <a:normAutofit fontScale="90000"/>
          </a:bodyPr>
          <a:lstStyle/>
          <a:p>
            <a:r>
              <a:rPr lang="en-GB" dirty="0" smtClean="0"/>
              <a:t>EOF analysis of T2m variations 1993-2016</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0640" y="405605"/>
            <a:ext cx="6871817" cy="5679918"/>
          </a:xfrm>
        </p:spPr>
      </p:pic>
      <p:sp>
        <p:nvSpPr>
          <p:cNvPr id="5" name="TextBox 4"/>
          <p:cNvSpPr txBox="1"/>
          <p:nvPr/>
        </p:nvSpPr>
        <p:spPr>
          <a:xfrm>
            <a:off x="909828" y="4454307"/>
            <a:ext cx="3858768" cy="1631216"/>
          </a:xfrm>
          <a:prstGeom prst="rect">
            <a:avLst/>
          </a:prstGeom>
          <a:noFill/>
        </p:spPr>
        <p:txBody>
          <a:bodyPr wrap="square" rtlCol="0">
            <a:spAutoFit/>
          </a:bodyPr>
          <a:lstStyle/>
          <a:p>
            <a:r>
              <a:rPr lang="en-GB" sz="2000" i="1" dirty="0" smtClean="0"/>
              <a:t>Left hand side shows first three EOFs from T2m variations in the boxed region in ERA5. Right hand side shows the principal components regressed onto Z500. </a:t>
            </a:r>
            <a:endParaRPr lang="en-GB" sz="2000" i="1" dirty="0"/>
          </a:p>
        </p:txBody>
      </p:sp>
    </p:spTree>
    <p:extLst>
      <p:ext uri="{BB962C8B-B14F-4D97-AF65-F5344CB8AC3E}">
        <p14:creationId xmlns:p14="http://schemas.microsoft.com/office/powerpoint/2010/main" val="364017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warm will this summer be in Europe?</a:t>
            </a:r>
            <a:r>
              <a:rPr lang="en-GB" dirty="0"/>
              <a:t/>
            </a:r>
            <a:br>
              <a:rPr lang="en-GB" dirty="0"/>
            </a:b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38288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warm will this summer be?</a:t>
            </a:r>
            <a:endParaRPr lang="en-GB" dirty="0"/>
          </a:p>
        </p:txBody>
      </p:sp>
      <p:pic>
        <p:nvPicPr>
          <p:cNvPr id="1026" name="Picture 2" descr="https://stream.ecmwf.int/data/gorax-blue-001/data/scratch/20220425-0900/a9/convert_image-gorax-blue-001-6fe5cac1a363ec1525f54343b6cc9fd8-5S5YJ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776" y="1170040"/>
            <a:ext cx="7239000" cy="4962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26644" y="5238756"/>
            <a:ext cx="3165356" cy="646331"/>
          </a:xfrm>
          <a:prstGeom prst="rect">
            <a:avLst/>
          </a:prstGeom>
          <a:noFill/>
        </p:spPr>
        <p:txBody>
          <a:bodyPr wrap="square" rtlCol="0">
            <a:spAutoFit/>
          </a:bodyPr>
          <a:lstStyle/>
          <a:p>
            <a:r>
              <a:rPr lang="en-GB" i="1" dirty="0" smtClean="0"/>
              <a:t>https://climate.copernicus.eu/charts/c3s_seasonal</a:t>
            </a:r>
            <a:endParaRPr lang="en-GB" i="1" dirty="0"/>
          </a:p>
        </p:txBody>
      </p:sp>
      <p:sp>
        <p:nvSpPr>
          <p:cNvPr id="3" name="TextBox 2"/>
          <p:cNvSpPr txBox="1"/>
          <p:nvPr/>
        </p:nvSpPr>
        <p:spPr>
          <a:xfrm>
            <a:off x="246888" y="2212848"/>
            <a:ext cx="3547872" cy="3785652"/>
          </a:xfrm>
          <a:prstGeom prst="rect">
            <a:avLst/>
          </a:prstGeom>
          <a:noFill/>
        </p:spPr>
        <p:txBody>
          <a:bodyPr wrap="square" rtlCol="0">
            <a:spAutoFit/>
          </a:bodyPr>
          <a:lstStyle/>
          <a:p>
            <a:pPr marL="342900" indent="-342900">
              <a:buAutoNum type="arabicParenR"/>
            </a:pPr>
            <a:r>
              <a:rPr lang="en-GB" sz="2400" b="1" dirty="0" smtClean="0"/>
              <a:t>Can we trust this prediction for JJA 2022 T2m? How have these systems performed in the past?</a:t>
            </a:r>
          </a:p>
          <a:p>
            <a:pPr marL="342900" indent="-342900">
              <a:buAutoNum type="arabicParenR"/>
            </a:pPr>
            <a:endParaRPr lang="en-GB" sz="2400" b="1" dirty="0"/>
          </a:p>
          <a:p>
            <a:pPr marL="342900" indent="-342900">
              <a:buAutoNum type="arabicParenR"/>
            </a:pPr>
            <a:r>
              <a:rPr lang="en-GB" sz="2400" b="1" dirty="0" smtClean="0"/>
              <a:t>How much of a role </a:t>
            </a:r>
            <a:r>
              <a:rPr lang="en-GB" sz="2400" b="1" dirty="0" smtClean="0"/>
              <a:t>is </a:t>
            </a:r>
            <a:r>
              <a:rPr lang="en-GB" sz="2400" b="1" dirty="0" smtClean="0"/>
              <a:t>the forced trend playing in this prediction?</a:t>
            </a:r>
            <a:endParaRPr lang="en-GB" sz="2400" b="1" dirty="0"/>
          </a:p>
        </p:txBody>
      </p:sp>
    </p:spTree>
    <p:extLst>
      <p:ext uri="{BB962C8B-B14F-4D97-AF65-F5344CB8AC3E}">
        <p14:creationId xmlns:p14="http://schemas.microsoft.com/office/powerpoint/2010/main" val="2907186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Operational seasonal forecasts show relatively low skill in European summer </a:t>
            </a:r>
            <a:r>
              <a:rPr lang="en-GB" dirty="0" smtClean="0"/>
              <a:t>T2m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183" y="1247709"/>
            <a:ext cx="6071617" cy="4942779"/>
          </a:xfrm>
          <a:prstGeom prst="rect">
            <a:avLst/>
          </a:prstGeom>
        </p:spPr>
      </p:pic>
      <p:sp>
        <p:nvSpPr>
          <p:cNvPr id="5" name="TextBox 4"/>
          <p:cNvSpPr txBox="1"/>
          <p:nvPr/>
        </p:nvSpPr>
        <p:spPr>
          <a:xfrm>
            <a:off x="1606296" y="3986784"/>
            <a:ext cx="3477768" cy="1631216"/>
          </a:xfrm>
          <a:prstGeom prst="rect">
            <a:avLst/>
          </a:prstGeom>
          <a:noFill/>
        </p:spPr>
        <p:txBody>
          <a:bodyPr wrap="square" rtlCol="0">
            <a:spAutoFit/>
          </a:bodyPr>
          <a:lstStyle/>
          <a:p>
            <a:r>
              <a:rPr lang="en-GB" sz="2000" i="1" dirty="0" smtClean="0"/>
              <a:t>Anomaly correlation skill </a:t>
            </a:r>
            <a:r>
              <a:rPr lang="en-GB" sz="2000" i="1" dirty="0" smtClean="0"/>
              <a:t>for T2m in </a:t>
            </a:r>
            <a:r>
              <a:rPr lang="en-GB" sz="2000" i="1" dirty="0" smtClean="0"/>
              <a:t>operational seasonal forecasting systems for </a:t>
            </a:r>
            <a:r>
              <a:rPr lang="en-GB" sz="2000" i="1" dirty="0" err="1" smtClean="0"/>
              <a:t>hindcasts</a:t>
            </a:r>
            <a:r>
              <a:rPr lang="en-GB" sz="2000" i="1" dirty="0" smtClean="0"/>
              <a:t> 1993-2016 relative to ERA5</a:t>
            </a:r>
            <a:endParaRPr lang="en-GB" sz="2000" i="1" dirty="0"/>
          </a:p>
        </p:txBody>
      </p:sp>
      <p:sp>
        <p:nvSpPr>
          <p:cNvPr id="4" name="TextBox 3"/>
          <p:cNvSpPr txBox="1"/>
          <p:nvPr/>
        </p:nvSpPr>
        <p:spPr>
          <a:xfrm>
            <a:off x="594360" y="1972652"/>
            <a:ext cx="3886200" cy="1569660"/>
          </a:xfrm>
          <a:prstGeom prst="rect">
            <a:avLst/>
          </a:prstGeom>
          <a:noFill/>
        </p:spPr>
        <p:txBody>
          <a:bodyPr wrap="square" rtlCol="0">
            <a:spAutoFit/>
          </a:bodyPr>
          <a:lstStyle/>
          <a:p>
            <a:r>
              <a:rPr lang="en-GB" sz="2400" b="1" dirty="0" smtClean="0"/>
              <a:t>Particularly low skill for North-West Europe, but higher skill for Southern Europe</a:t>
            </a:r>
            <a:r>
              <a:rPr lang="en-GB" dirty="0" smtClean="0"/>
              <a:t>.</a:t>
            </a:r>
            <a:endParaRPr lang="en-GB" dirty="0"/>
          </a:p>
        </p:txBody>
      </p:sp>
    </p:spTree>
    <p:extLst>
      <p:ext uri="{BB962C8B-B14F-4D97-AF65-F5344CB8AC3E}">
        <p14:creationId xmlns:p14="http://schemas.microsoft.com/office/powerpoint/2010/main" val="373112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2353" y="1265873"/>
            <a:ext cx="8406653" cy="4819650"/>
          </a:xfrm>
        </p:spPr>
      </p:pic>
      <p:sp>
        <p:nvSpPr>
          <p:cNvPr id="2" name="Title 1"/>
          <p:cNvSpPr>
            <a:spLocks noGrp="1"/>
          </p:cNvSpPr>
          <p:nvPr>
            <p:ph type="title"/>
          </p:nvPr>
        </p:nvSpPr>
        <p:spPr/>
        <p:txBody>
          <a:bodyPr>
            <a:normAutofit fontScale="90000"/>
          </a:bodyPr>
          <a:lstStyle/>
          <a:p>
            <a:r>
              <a:rPr lang="en-GB" dirty="0" smtClean="0"/>
              <a:t>Forcing explains 20-40% of summer T2m variance for central to eastern Europe 1993-2016</a:t>
            </a:r>
            <a:endParaRPr lang="en-GB" dirty="0"/>
          </a:p>
        </p:txBody>
      </p:sp>
      <p:sp>
        <p:nvSpPr>
          <p:cNvPr id="3" name="TextBox 2"/>
          <p:cNvSpPr txBox="1"/>
          <p:nvPr/>
        </p:nvSpPr>
        <p:spPr>
          <a:xfrm>
            <a:off x="335280" y="3675698"/>
            <a:ext cx="2600960" cy="1938992"/>
          </a:xfrm>
          <a:prstGeom prst="rect">
            <a:avLst/>
          </a:prstGeom>
          <a:noFill/>
        </p:spPr>
        <p:txBody>
          <a:bodyPr wrap="square" rtlCol="0">
            <a:spAutoFit/>
          </a:bodyPr>
          <a:lstStyle/>
          <a:p>
            <a:r>
              <a:rPr lang="en-GB" sz="2000" dirty="0" smtClean="0"/>
              <a:t>Forced time series = CMIP6 ensemble mean</a:t>
            </a:r>
          </a:p>
          <a:p>
            <a:endParaRPr lang="en-GB" sz="2000" dirty="0"/>
          </a:p>
          <a:p>
            <a:r>
              <a:rPr lang="en-GB" sz="2000" dirty="0" smtClean="0"/>
              <a:t>Correlated with ERA5 T2m, SLP, Z500 and GPCP </a:t>
            </a:r>
            <a:r>
              <a:rPr lang="en-GB" sz="2000" dirty="0" err="1" smtClean="0"/>
              <a:t>precip</a:t>
            </a:r>
            <a:r>
              <a:rPr lang="en-GB" sz="2000" dirty="0" smtClean="0"/>
              <a:t>.</a:t>
            </a:r>
            <a:endParaRPr lang="en-GB" sz="2000" dirty="0"/>
          </a:p>
        </p:txBody>
      </p:sp>
      <p:sp>
        <p:nvSpPr>
          <p:cNvPr id="7" name="TextBox 6"/>
          <p:cNvSpPr txBox="1"/>
          <p:nvPr/>
        </p:nvSpPr>
        <p:spPr>
          <a:xfrm>
            <a:off x="6096000" y="5989190"/>
            <a:ext cx="3819441" cy="400110"/>
          </a:xfrm>
          <a:prstGeom prst="rect">
            <a:avLst/>
          </a:prstGeom>
          <a:noFill/>
        </p:spPr>
        <p:txBody>
          <a:bodyPr wrap="square" rtlCol="0">
            <a:spAutoFit/>
          </a:bodyPr>
          <a:lstStyle/>
          <a:p>
            <a:r>
              <a:rPr lang="en-GB" sz="2000" i="1" dirty="0" smtClean="0"/>
              <a:t>Variance explained by forcing (%)</a:t>
            </a:r>
            <a:endParaRPr lang="en-GB" sz="2000" i="1" dirty="0"/>
          </a:p>
        </p:txBody>
      </p:sp>
    </p:spTree>
    <p:extLst>
      <p:ext uri="{BB962C8B-B14F-4D97-AF65-F5344CB8AC3E}">
        <p14:creationId xmlns:p14="http://schemas.microsoft.com/office/powerpoint/2010/main" val="71655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but forcing explains little winter T2m variability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2956" y="1245729"/>
            <a:ext cx="8246085" cy="4819650"/>
          </a:xfrm>
        </p:spPr>
      </p:pic>
      <p:sp>
        <p:nvSpPr>
          <p:cNvPr id="6" name="TextBox 5"/>
          <p:cNvSpPr txBox="1"/>
          <p:nvPr/>
        </p:nvSpPr>
        <p:spPr>
          <a:xfrm>
            <a:off x="4566605" y="5941013"/>
            <a:ext cx="3819441" cy="400110"/>
          </a:xfrm>
          <a:prstGeom prst="rect">
            <a:avLst/>
          </a:prstGeom>
          <a:noFill/>
        </p:spPr>
        <p:txBody>
          <a:bodyPr wrap="square" rtlCol="0">
            <a:spAutoFit/>
          </a:bodyPr>
          <a:lstStyle/>
          <a:p>
            <a:r>
              <a:rPr lang="en-GB" sz="2000" i="1" dirty="0" smtClean="0"/>
              <a:t>Variance explained by forcing (%)</a:t>
            </a:r>
            <a:endParaRPr lang="en-GB" sz="2000" i="1" dirty="0"/>
          </a:p>
        </p:txBody>
      </p:sp>
    </p:spTree>
    <p:extLst>
      <p:ext uri="{BB962C8B-B14F-4D97-AF65-F5344CB8AC3E}">
        <p14:creationId xmlns:p14="http://schemas.microsoft.com/office/powerpoint/2010/main" val="408827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important is the forced trend for seasonal prediction skill? </a:t>
            </a:r>
            <a:r>
              <a:rPr lang="en-GB" dirty="0"/>
              <a:t/>
            </a:r>
            <a:br>
              <a:rPr lang="en-GB" dirty="0"/>
            </a:b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6105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68096"/>
            <a:ext cx="10515600" cy="5157216"/>
          </a:xfrm>
        </p:spPr>
        <p:txBody>
          <a:bodyPr>
            <a:normAutofit fontScale="90000"/>
          </a:bodyPr>
          <a:lstStyle/>
          <a:p>
            <a:r>
              <a:rPr lang="en-GB" sz="4400" dirty="0" smtClean="0"/>
              <a:t>Let’s determine this by comparing the skill in initialised seasonal forecasts systems to the skill obtained from using free-running climate simulations</a:t>
            </a:r>
            <a:br>
              <a:rPr lang="en-GB" sz="4400" dirty="0" smtClean="0"/>
            </a:br>
            <a:r>
              <a:rPr lang="en-GB" sz="4400" dirty="0"/>
              <a:t/>
            </a:r>
            <a:br>
              <a:rPr lang="en-GB" sz="4400" dirty="0"/>
            </a:br>
            <a:r>
              <a:rPr lang="en-GB" sz="4400" dirty="0" smtClean="0"/>
              <a:t>Both sets of seasonal predictions and climate projections have information on the forcing, the difference is that the predictions know about the recent state of the atmosphere and ocean</a:t>
            </a:r>
            <a:endParaRPr lang="en-GB" dirty="0"/>
          </a:p>
        </p:txBody>
      </p:sp>
    </p:spTree>
    <p:extLst>
      <p:ext uri="{BB962C8B-B14F-4D97-AF65-F5344CB8AC3E}">
        <p14:creationId xmlns:p14="http://schemas.microsoft.com/office/powerpoint/2010/main" val="2759862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sp>
        <p:nvSpPr>
          <p:cNvPr id="3" name="Content Placeholder 2"/>
          <p:cNvSpPr>
            <a:spLocks noGrp="1"/>
          </p:cNvSpPr>
          <p:nvPr>
            <p:ph idx="1"/>
          </p:nvPr>
        </p:nvSpPr>
        <p:spPr>
          <a:xfrm>
            <a:off x="838199" y="1356852"/>
            <a:ext cx="10702491" cy="4820111"/>
          </a:xfrm>
        </p:spPr>
        <p:txBody>
          <a:bodyPr>
            <a:normAutofit/>
          </a:bodyPr>
          <a:lstStyle/>
          <a:p>
            <a:r>
              <a:rPr lang="en-GB" dirty="0" smtClean="0"/>
              <a:t>60 member </a:t>
            </a:r>
            <a:r>
              <a:rPr lang="en-GB" dirty="0" err="1" smtClean="0"/>
              <a:t>hindcast</a:t>
            </a:r>
            <a:r>
              <a:rPr lang="en-GB" dirty="0" smtClean="0"/>
              <a:t> ensemble from 5 seasonal forecast models for the period </a:t>
            </a:r>
            <a:r>
              <a:rPr lang="en-GB" b="1" dirty="0" smtClean="0"/>
              <a:t>1993-2016</a:t>
            </a:r>
            <a:r>
              <a:rPr lang="en-GB" dirty="0" smtClean="0"/>
              <a:t> (Initialized on </a:t>
            </a:r>
            <a:r>
              <a:rPr lang="en-GB" b="1" dirty="0" smtClean="0"/>
              <a:t>1st</a:t>
            </a:r>
            <a:r>
              <a:rPr lang="en-GB" dirty="0" smtClean="0"/>
              <a:t> </a:t>
            </a:r>
            <a:r>
              <a:rPr lang="en-GB" b="1" dirty="0" smtClean="0"/>
              <a:t>May</a:t>
            </a:r>
            <a:r>
              <a:rPr lang="en-GB" dirty="0" smtClean="0"/>
              <a:t>, look at JJA i.e. months 2-4)</a:t>
            </a:r>
          </a:p>
          <a:p>
            <a:pPr lvl="1"/>
            <a:r>
              <a:rPr lang="en-GB" dirty="0" smtClean="0"/>
              <a:t>CMCC SPS3</a:t>
            </a:r>
          </a:p>
          <a:p>
            <a:pPr lvl="1"/>
            <a:r>
              <a:rPr lang="en-GB" dirty="0" smtClean="0"/>
              <a:t>DWD CFSV2.0</a:t>
            </a:r>
          </a:p>
          <a:p>
            <a:pPr lvl="1"/>
            <a:r>
              <a:rPr lang="en-GB" dirty="0" smtClean="0"/>
              <a:t>ECMWF System 5 (SEAS5)</a:t>
            </a:r>
          </a:p>
          <a:p>
            <a:pPr lvl="1"/>
            <a:r>
              <a:rPr lang="en-GB" dirty="0" smtClean="0"/>
              <a:t>Met Office GloSea6</a:t>
            </a:r>
          </a:p>
          <a:p>
            <a:pPr lvl="1"/>
            <a:r>
              <a:rPr lang="en-GB" dirty="0" err="1" smtClean="0"/>
              <a:t>Meteo</a:t>
            </a:r>
            <a:r>
              <a:rPr lang="en-GB" dirty="0" smtClean="0"/>
              <a:t>-France system 7 </a:t>
            </a:r>
          </a:p>
          <a:p>
            <a:r>
              <a:rPr lang="en-GB" dirty="0" smtClean="0"/>
              <a:t>60 uninitialized CMIP6 ensemble members (historical </a:t>
            </a:r>
            <a:r>
              <a:rPr lang="en-GB" dirty="0" err="1" smtClean="0"/>
              <a:t>forcings</a:t>
            </a:r>
            <a:r>
              <a:rPr lang="en-GB" dirty="0" smtClean="0"/>
              <a:t> +ssp585)</a:t>
            </a:r>
          </a:p>
          <a:p>
            <a:r>
              <a:rPr lang="en-GB" dirty="0" smtClean="0"/>
              <a:t>SEAS5 13-month </a:t>
            </a:r>
            <a:r>
              <a:rPr lang="en-GB" dirty="0" err="1" smtClean="0"/>
              <a:t>hindcasts</a:t>
            </a:r>
            <a:r>
              <a:rPr lang="en-GB" dirty="0" smtClean="0"/>
              <a:t> (15 members) and atmosphere-only (25 members)</a:t>
            </a:r>
          </a:p>
          <a:p>
            <a:r>
              <a:rPr lang="en-GB" dirty="0" smtClean="0"/>
              <a:t>ERA5 reanalysis</a:t>
            </a:r>
          </a:p>
          <a:p>
            <a:pPr lvl="1"/>
            <a:endParaRPr lang="en-GB" dirty="0"/>
          </a:p>
          <a:p>
            <a:pPr marL="457200" lvl="1" indent="0">
              <a:buNone/>
            </a:pPr>
            <a:endParaRPr lang="en-GB" dirty="0" smtClean="0"/>
          </a:p>
        </p:txBody>
      </p:sp>
    </p:spTree>
    <p:extLst>
      <p:ext uri="{BB962C8B-B14F-4D97-AF65-F5344CB8AC3E}">
        <p14:creationId xmlns:p14="http://schemas.microsoft.com/office/powerpoint/2010/main" val="3930865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604</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role of external forcing in seasonal forecasts of European summer temperature</vt:lpstr>
      <vt:lpstr>How warm will this summer be in Europe? </vt:lpstr>
      <vt:lpstr>How warm will this summer be?</vt:lpstr>
      <vt:lpstr>Operational seasonal forecasts show relatively low skill in European summer T2m  </vt:lpstr>
      <vt:lpstr>Forcing explains 20-40% of summer T2m variance for central to eastern Europe 1993-2016</vt:lpstr>
      <vt:lpstr>… but forcing explains little winter T2m variability</vt:lpstr>
      <vt:lpstr>How important is the forced trend for seasonal prediction skill?  </vt:lpstr>
      <vt:lpstr>Let’s determine this by comparing the skill in initialised seasonal forecasts systems to the skill obtained from using free-running climate simulations  Both sets of seasonal predictions and climate projections have information on the forcing, the difference is that the predictions know about the recent state of the atmosphere and ocean</vt:lpstr>
      <vt:lpstr>Data</vt:lpstr>
      <vt:lpstr>Low skill in the C3S ensemble</vt:lpstr>
      <vt:lpstr>Compare to CMIP6 ensemble to show skill due to forcing</vt:lpstr>
      <vt:lpstr>This is quite an unexpected result – the uninitialized projections show higher skill over northern Europe than the projections!  Perhaps the initialization poses a problem? In which case we expect that with increasing lead-time, information from the initial state will be lost, and hence the forecast will tend towards that of a free-running model. In which case, skill might go up with lead-time… </vt:lpstr>
      <vt:lpstr>Skill increases with lead-time in SEAS5</vt:lpstr>
      <vt:lpstr>Southern Europe: Skill decreases with lead-time</vt:lpstr>
      <vt:lpstr>Implications</vt:lpstr>
      <vt:lpstr>My (probabilistic) forecast for Northern Europe JJA 2022 based on CMIP6…</vt:lpstr>
      <vt:lpstr>PowerPoint Presentation</vt:lpstr>
      <vt:lpstr>EOF analysis of T2m variations 1993-2016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external forcing in seasonal forecasts of European summer temperature</dc:title>
  <dc:creator>Matt Patterson</dc:creator>
  <cp:lastModifiedBy>Matt Patterson</cp:lastModifiedBy>
  <cp:revision>69</cp:revision>
  <dcterms:created xsi:type="dcterms:W3CDTF">2022-04-26T07:57:17Z</dcterms:created>
  <dcterms:modified xsi:type="dcterms:W3CDTF">2022-05-21T08:43:57Z</dcterms:modified>
</cp:coreProperties>
</file>