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318" r:id="rId5"/>
    <p:sldId id="319" r:id="rId6"/>
    <p:sldId id="322" r:id="rId7"/>
    <p:sldId id="360" r:id="rId8"/>
    <p:sldId id="335" r:id="rId9"/>
    <p:sldId id="347" r:id="rId10"/>
    <p:sldId id="334" r:id="rId11"/>
    <p:sldId id="357" r:id="rId12"/>
    <p:sldId id="358" r:id="rId13"/>
    <p:sldId id="345" r:id="rId14"/>
    <p:sldId id="329" r:id="rId15"/>
    <p:sldId id="351" r:id="rId16"/>
    <p:sldId id="339" r:id="rId17"/>
    <p:sldId id="362" r:id="rId18"/>
    <p:sldId id="363" r:id="rId19"/>
    <p:sldId id="353" r:id="rId20"/>
    <p:sldId id="333" r:id="rId21"/>
    <p:sldId id="355" r:id="rId22"/>
    <p:sldId id="327" r:id="rId23"/>
    <p:sldId id="341" r:id="rId24"/>
    <p:sldId id="323" r:id="rId25"/>
    <p:sldId id="326" r:id="rId26"/>
    <p:sldId id="33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B26"/>
    <a:srgbClr val="00543A"/>
    <a:srgbClr val="00976A"/>
    <a:srgbClr val="644F3A"/>
    <a:srgbClr val="003A00"/>
    <a:srgbClr val="F4EDEC"/>
    <a:srgbClr val="A62235"/>
    <a:srgbClr val="F7941D"/>
    <a:srgbClr val="423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885" autoAdjust="0"/>
  </p:normalViewPr>
  <p:slideViewPr>
    <p:cSldViewPr snapToGrid="0">
      <p:cViewPr varScale="1">
        <p:scale>
          <a:sx n="56" d="100"/>
          <a:sy n="56" d="100"/>
        </p:scale>
        <p:origin x="10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111181501425404E-2"/>
          <c:y val="6.3252072313804792E-3"/>
          <c:w val="0.95009948602721173"/>
          <c:h val="0.98710382083908721"/>
        </c:manualLayout>
      </c:layout>
      <c:doughnutChart>
        <c:varyColors val="1"/>
        <c:ser>
          <c:idx val="1"/>
          <c:order val="0"/>
          <c:dPt>
            <c:idx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28F-4984-82C9-9692BA901718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28F-4984-82C9-9692BA901718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28F-4984-82C9-9692BA901718}"/>
              </c:ext>
            </c:extLst>
          </c:dPt>
          <c:dPt>
            <c:idx val="3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28F-4984-82C9-9692BA90171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Sheet1!$N$9:$N$12</c:f>
              <c:strCache>
                <c:ptCount val="4"/>
                <c:pt idx="0">
                  <c:v>Steppe</c:v>
                </c:pt>
                <c:pt idx="1">
                  <c:v>Savanna</c:v>
                </c:pt>
                <c:pt idx="2">
                  <c:v>Forest</c:v>
                </c:pt>
                <c:pt idx="3">
                  <c:v>Flooded Savanna</c:v>
                </c:pt>
              </c:strCache>
            </c:strRef>
          </c:cat>
          <c:val>
            <c:numRef>
              <c:f>Sheet1!$Q$9:$Q$12</c:f>
              <c:numCache>
                <c:formatCode>General</c:formatCode>
                <c:ptCount val="4"/>
                <c:pt idx="0">
                  <c:v>0.13900000000000001</c:v>
                </c:pt>
                <c:pt idx="1">
                  <c:v>1.577</c:v>
                </c:pt>
                <c:pt idx="2">
                  <c:v>0.53</c:v>
                </c:pt>
                <c:pt idx="3">
                  <c:v>0.17100000000000001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28F-4984-82C9-9692BA90171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0.28703</cdr:x>
      <cdr:y>0.35308</cdr:y>
    </cdr:from>
    <cdr:to>
      <cdr:x>0.72485</cdr:x>
      <cdr:y>0.69769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2321863-FE38-E5B6-00EB-56D8CFBC174A}"/>
            </a:ext>
          </a:extLst>
        </cdr:cNvPr>
        <cdr:cNvSpPr txBox="1"/>
      </cdr:nvSpPr>
      <cdr:spPr>
        <a:xfrm xmlns:a="http://schemas.openxmlformats.org/drawingml/2006/main">
          <a:off x="601695" y="682414"/>
          <a:ext cx="917772" cy="6660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b="1" dirty="0"/>
            <a:t>2,42 </a:t>
          </a:r>
          <a:br>
            <a:rPr lang="en-US" sz="1400" b="1" dirty="0"/>
          </a:br>
          <a:r>
            <a:rPr lang="en-US" sz="1400" b="1" dirty="0"/>
            <a:t>(Mt/</a:t>
          </a:r>
          <a:r>
            <a:rPr lang="en-US" sz="1400" b="1" dirty="0" err="1"/>
            <a:t>yr</a:t>
          </a:r>
          <a:r>
            <a:rPr lang="en-US" sz="1400" b="1" dirty="0"/>
            <a:t>)</a:t>
          </a:r>
          <a:endParaRPr lang="en-US" sz="1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3F8DE-FBF1-4C39-9AD8-00D532335D21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7758F-9470-4044-B115-06A0A07E9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01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7758F-9470-4044-B115-06A0A07E9C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49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7758F-9470-4044-B115-06A0A07E9C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98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7758F-9470-4044-B115-06A0A07E9C7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23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7758F-9470-4044-B115-06A0A07E9C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70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7758F-9470-4044-B115-06A0A07E9C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67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7758F-9470-4044-B115-06A0A07E9C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14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7758F-9470-4044-B115-06A0A07E9C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10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7758F-9470-4044-B115-06A0A07E9C7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8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7758F-9470-4044-B115-06A0A07E9C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35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7758F-9470-4044-B115-06A0A07E9C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59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7758F-9470-4044-B115-06A0A07E9C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54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7758F-9470-4044-B115-06A0A07E9C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35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7758F-9470-4044-B115-06A0A07E9C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9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7758F-9470-4044-B115-06A0A07E9C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27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3D2-C36A-4A2A-BA40-22A2AA2B2880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CC3DF-DCE6-4AB8-B48B-B3587F430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10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3D2-C36A-4A2A-BA40-22A2AA2B2880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CC3DF-DCE6-4AB8-B48B-B3587F430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92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3D2-C36A-4A2A-BA40-22A2AA2B2880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CC3DF-DCE6-4AB8-B48B-B3587F430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37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3D2-C36A-4A2A-BA40-22A2AA2B2880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CC3DF-DCE6-4AB8-B48B-B3587F430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70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3D2-C36A-4A2A-BA40-22A2AA2B2880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CC3DF-DCE6-4AB8-B48B-B3587F430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78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3D2-C36A-4A2A-BA40-22A2AA2B2880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CC3DF-DCE6-4AB8-B48B-B3587F430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7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3D2-C36A-4A2A-BA40-22A2AA2B2880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CC3DF-DCE6-4AB8-B48B-B3587F430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22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3D2-C36A-4A2A-BA40-22A2AA2B2880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CC3DF-DCE6-4AB8-B48B-B3587F430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5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3D2-C36A-4A2A-BA40-22A2AA2B2880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CC3DF-DCE6-4AB8-B48B-B3587F430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06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3D2-C36A-4A2A-BA40-22A2AA2B2880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CC3DF-DCE6-4AB8-B48B-B3587F430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19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3D2-C36A-4A2A-BA40-22A2AA2B2880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CC3DF-DCE6-4AB8-B48B-B3587F430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65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5E3D2-C36A-4A2A-BA40-22A2AA2B2880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CC3DF-DCE6-4AB8-B48B-B3587F430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5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mailto:j.m.martin@cgiar.org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chart" Target="../charts/chart1.xml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18" Type="http://schemas.openxmlformats.org/officeDocument/2006/relationships/image" Target="../media/image5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17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5" Type="http://schemas.openxmlformats.org/officeDocument/2006/relationships/image" Target="../media/image5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j.m.martin@cgiar.org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dx.doi.org/10.1016/j.jhydrol.2004.03.028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E1989A-CBDB-F5DF-4414-1EE08F7C2A11}"/>
              </a:ext>
            </a:extLst>
          </p:cNvPr>
          <p:cNvSpPr/>
          <p:nvPr/>
        </p:nvSpPr>
        <p:spPr>
          <a:xfrm>
            <a:off x="0" y="763326"/>
            <a:ext cx="12192000" cy="2011408"/>
          </a:xfrm>
          <a:prstGeom prst="rect">
            <a:avLst/>
          </a:prstGeom>
          <a:solidFill>
            <a:srgbClr val="00543A"/>
          </a:solidFill>
          <a:ln>
            <a:solidFill>
              <a:srgbClr val="005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CCB48C-5CC5-058B-B1F7-09C8F5DCA5E2}"/>
              </a:ext>
            </a:extLst>
          </p:cNvPr>
          <p:cNvSpPr txBox="1"/>
          <p:nvPr/>
        </p:nvSpPr>
        <p:spPr>
          <a:xfrm>
            <a:off x="1650731" y="914075"/>
            <a:ext cx="9175262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600" b="1" dirty="0">
                <a:solidFill>
                  <a:schemeClr val="bg1"/>
                </a:solidFill>
                <a:cs typeface="Calibri"/>
              </a:rPr>
              <a:t>Modeling the spatial distribution of soil organic carbon and carbon stocks for the Casanare flooded Savannas, Colombia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95E080-803D-7D16-D3E2-E4545D4D2917}"/>
              </a:ext>
            </a:extLst>
          </p:cNvPr>
          <p:cNvSpPr txBox="1"/>
          <p:nvPr/>
        </p:nvSpPr>
        <p:spPr>
          <a:xfrm>
            <a:off x="0" y="3516896"/>
            <a:ext cx="12192000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/>
              <a:t>Javier M. Martín-López</a:t>
            </a:r>
            <a:r>
              <a:rPr lang="es-ES" sz="2400" dirty="0"/>
              <a:t>¹·³</a:t>
            </a:r>
            <a:r>
              <a:rPr lang="en-US" sz="2400" b="1" dirty="0"/>
              <a:t>, Louis Verchot</a:t>
            </a:r>
            <a:r>
              <a:rPr lang="es-ES" sz="2400" dirty="0"/>
              <a:t>¹</a:t>
            </a:r>
            <a:r>
              <a:rPr lang="en-US" sz="2400" b="1" dirty="0"/>
              <a:t>, Christopher Martius</a:t>
            </a:r>
            <a:r>
              <a:rPr lang="es-ES" sz="2400" dirty="0"/>
              <a:t>²</a:t>
            </a:r>
            <a:r>
              <a:rPr lang="en-US" sz="2400" b="1" dirty="0"/>
              <a:t>, and Mayesse da Silva</a:t>
            </a:r>
            <a:r>
              <a:rPr lang="es-ES" sz="2400" dirty="0"/>
              <a:t>¹</a:t>
            </a:r>
            <a:endParaRPr lang="en-US" sz="2400" b="1" dirty="0"/>
          </a:p>
          <a:p>
            <a:pPr algn="ctr"/>
            <a:endParaRPr lang="es-ES" sz="2400" b="1" dirty="0"/>
          </a:p>
          <a:p>
            <a:pPr algn="ctr"/>
            <a:r>
              <a:rPr lang="es-ES" sz="1600" dirty="0"/>
              <a:t>¹ Alliance Bioversity-CIAT, </a:t>
            </a:r>
            <a:r>
              <a:rPr lang="es-ES" sz="1600" dirty="0" err="1"/>
              <a:t>Multifunctional</a:t>
            </a:r>
            <a:r>
              <a:rPr lang="es-ES" sz="1600" dirty="0"/>
              <a:t> </a:t>
            </a:r>
            <a:r>
              <a:rPr lang="es-ES" sz="1600" dirty="0" err="1"/>
              <a:t>landscapes</a:t>
            </a:r>
            <a:r>
              <a:rPr lang="es-ES" sz="1600" dirty="0"/>
              <a:t>, Colombia</a:t>
            </a:r>
          </a:p>
          <a:p>
            <a:pPr algn="ctr"/>
            <a:r>
              <a:rPr lang="es-ES" sz="1600" dirty="0"/>
              <a:t>² Center </a:t>
            </a:r>
            <a:r>
              <a:rPr lang="es-ES" sz="1600" dirty="0" err="1"/>
              <a:t>for</a:t>
            </a:r>
            <a:r>
              <a:rPr lang="es-ES" sz="1600" dirty="0"/>
              <a:t> International </a:t>
            </a:r>
            <a:r>
              <a:rPr lang="es-ES" sz="1600" dirty="0" err="1"/>
              <a:t>Forestry</a:t>
            </a:r>
            <a:r>
              <a:rPr lang="es-ES" sz="1600" dirty="0"/>
              <a:t> </a:t>
            </a:r>
            <a:r>
              <a:rPr lang="es-ES" sz="1600" dirty="0" err="1"/>
              <a:t>Research</a:t>
            </a:r>
            <a:r>
              <a:rPr lang="es-ES" sz="1600" dirty="0"/>
              <a:t> (CIFOR), Indonesia</a:t>
            </a:r>
          </a:p>
          <a:p>
            <a:pPr algn="ctr"/>
            <a:r>
              <a:rPr lang="es-ES" sz="1600" dirty="0"/>
              <a:t>³ </a:t>
            </a:r>
            <a:r>
              <a:rPr lang="es-ES" sz="1600" dirty="0" err="1"/>
              <a:t>University</a:t>
            </a:r>
            <a:r>
              <a:rPr lang="es-ES" sz="1600" dirty="0"/>
              <a:t> </a:t>
            </a:r>
            <a:r>
              <a:rPr lang="es-ES" sz="1600" dirty="0" err="1"/>
              <a:t>of</a:t>
            </a:r>
            <a:r>
              <a:rPr lang="es-ES" sz="1600" dirty="0"/>
              <a:t> Münster, </a:t>
            </a:r>
            <a:r>
              <a:rPr lang="es-ES" sz="1600" dirty="0" err="1"/>
              <a:t>Germany</a:t>
            </a:r>
            <a:endParaRPr lang="en-US" sz="1600" dirty="0"/>
          </a:p>
          <a:p>
            <a:pPr algn="ctr"/>
            <a:endParaRPr lang="en-US" sz="1400" b="1" dirty="0"/>
          </a:p>
          <a:p>
            <a:pPr algn="ctr"/>
            <a:r>
              <a:rPr lang="en-US" sz="1600" dirty="0">
                <a:hlinkClick r:id="rId3"/>
              </a:rPr>
              <a:t>j.m.martin@cgiar.org</a:t>
            </a:r>
            <a:endParaRPr lang="en-US" sz="1600" dirty="0"/>
          </a:p>
        </p:txBody>
      </p:sp>
      <p:pic>
        <p:nvPicPr>
          <p:cNvPr id="19" name="Picture 4" descr="EGU22: New Dates, Format and Submission Deadline Announced | EPOS">
            <a:extLst>
              <a:ext uri="{FF2B5EF4-FFF2-40B4-BE49-F238E27FC236}">
                <a16:creationId xmlns:a16="http://schemas.microsoft.com/office/drawing/2014/main" id="{0C5CB336-E70D-2D4B-AD3E-4B2FBE7EE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54" b="33600"/>
          <a:stretch/>
        </p:blipFill>
        <p:spPr bwMode="auto">
          <a:xfrm>
            <a:off x="278081" y="5943078"/>
            <a:ext cx="2501544" cy="83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Graphical user interface, logo, company name&#10;&#10;Description automatically generated">
            <a:extLst>
              <a:ext uri="{FF2B5EF4-FFF2-40B4-BE49-F238E27FC236}">
                <a16:creationId xmlns:a16="http://schemas.microsoft.com/office/drawing/2014/main" id="{FFF693A5-7E36-4EC4-6B39-FC54F8C2AE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687" y="5880682"/>
            <a:ext cx="1705991" cy="951090"/>
          </a:xfrm>
          <a:prstGeom prst="rect">
            <a:avLst/>
          </a:prstGeom>
        </p:spPr>
      </p:pic>
      <p:pic>
        <p:nvPicPr>
          <p:cNvPr id="21" name="Picture 2" descr="Center for International Forestry Research (CIFOR) - CGIAR">
            <a:extLst>
              <a:ext uri="{FF2B5EF4-FFF2-40B4-BE49-F238E27FC236}">
                <a16:creationId xmlns:a16="http://schemas.microsoft.com/office/drawing/2014/main" id="{95E469F6-D333-4FCF-2EE4-E490DF916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878" y="5992461"/>
            <a:ext cx="774560" cy="73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5E23568-882D-6872-0010-138FB92D59DA}"/>
              </a:ext>
            </a:extLst>
          </p:cNvPr>
          <p:cNvSpPr/>
          <p:nvPr/>
        </p:nvSpPr>
        <p:spPr>
          <a:xfrm>
            <a:off x="0" y="5620407"/>
            <a:ext cx="12192000" cy="165538"/>
          </a:xfrm>
          <a:prstGeom prst="rect">
            <a:avLst/>
          </a:prstGeom>
          <a:solidFill>
            <a:srgbClr val="00543A"/>
          </a:solidFill>
          <a:ln>
            <a:solidFill>
              <a:srgbClr val="005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6" name="Picture 25" descr="Logo, icon&#10;&#10;Description automatically generated">
            <a:extLst>
              <a:ext uri="{FF2B5EF4-FFF2-40B4-BE49-F238E27FC236}">
                <a16:creationId xmlns:a16="http://schemas.microsoft.com/office/drawing/2014/main" id="{7C415F79-0BD5-865A-3D29-1560E01FE4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464" y="5940369"/>
            <a:ext cx="671551" cy="784036"/>
          </a:xfrm>
          <a:prstGeom prst="rect">
            <a:avLst/>
          </a:prstGeom>
        </p:spPr>
      </p:pic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7CB0D1C1-0385-1B99-360D-1FC7B2D5FE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35" y="5880682"/>
            <a:ext cx="688861" cy="9176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26EAFA-87AA-66F9-E2A4-44181F8DE7AB}"/>
              </a:ext>
            </a:extLst>
          </p:cNvPr>
          <p:cNvSpPr txBox="1"/>
          <p:nvPr/>
        </p:nvSpPr>
        <p:spPr>
          <a:xfrm>
            <a:off x="3092825" y="6033061"/>
            <a:ext cx="6103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Vienna, Austria</a:t>
            </a:r>
          </a:p>
          <a:p>
            <a:pPr algn="ctr"/>
            <a:r>
              <a:rPr lang="en-US" sz="1800" dirty="0"/>
              <a:t>May 23-27, 2022</a:t>
            </a:r>
          </a:p>
        </p:txBody>
      </p:sp>
    </p:spTree>
    <p:extLst>
      <p:ext uri="{BB962C8B-B14F-4D97-AF65-F5344CB8AC3E}">
        <p14:creationId xmlns:p14="http://schemas.microsoft.com/office/powerpoint/2010/main" val="3199740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1C897582-CB19-41B5-9426-8BD7BD008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71106" cy="4631426"/>
          </a:xfrm>
          <a:custGeom>
            <a:avLst/>
            <a:gdLst>
              <a:gd name="connsiteX0" fmla="*/ 0 w 5471106"/>
              <a:gd name="connsiteY0" fmla="*/ 3301451 h 4631426"/>
              <a:gd name="connsiteX1" fmla="*/ 125703 w 5471106"/>
              <a:gd name="connsiteY1" fmla="*/ 3469551 h 4631426"/>
              <a:gd name="connsiteX2" fmla="*/ 584138 w 5471106"/>
              <a:gd name="connsiteY2" fmla="*/ 3917166 h 4631426"/>
              <a:gd name="connsiteX3" fmla="*/ 716463 w 5471106"/>
              <a:gd name="connsiteY3" fmla="*/ 4010064 h 4631426"/>
              <a:gd name="connsiteX4" fmla="*/ 705202 w 5471106"/>
              <a:gd name="connsiteY4" fmla="*/ 4016176 h 4631426"/>
              <a:gd name="connsiteX5" fmla="*/ 671370 w 5471106"/>
              <a:gd name="connsiteY5" fmla="*/ 4044091 h 4631426"/>
              <a:gd name="connsiteX6" fmla="*/ 656526 w 5471106"/>
              <a:gd name="connsiteY6" fmla="*/ 4066106 h 4631426"/>
              <a:gd name="connsiteX7" fmla="*/ 534490 w 5471106"/>
              <a:gd name="connsiteY7" fmla="*/ 3980431 h 4631426"/>
              <a:gd name="connsiteX8" fmla="*/ 63650 w 5471106"/>
              <a:gd name="connsiteY8" fmla="*/ 3520703 h 4631426"/>
              <a:gd name="connsiteX9" fmla="*/ 0 w 5471106"/>
              <a:gd name="connsiteY9" fmla="*/ 3435586 h 4631426"/>
              <a:gd name="connsiteX10" fmla="*/ 4933182 w 5471106"/>
              <a:gd name="connsiteY10" fmla="*/ 0 h 4631426"/>
              <a:gd name="connsiteX11" fmla="*/ 5027180 w 5471106"/>
              <a:gd name="connsiteY11" fmla="*/ 0 h 4631426"/>
              <a:gd name="connsiteX12" fmla="*/ 5102720 w 5471106"/>
              <a:gd name="connsiteY12" fmla="*/ 124342 h 4631426"/>
              <a:gd name="connsiteX13" fmla="*/ 5471106 w 5471106"/>
              <a:gd name="connsiteY13" fmla="*/ 1579210 h 4631426"/>
              <a:gd name="connsiteX14" fmla="*/ 2418889 w 5471106"/>
              <a:gd name="connsiteY14" fmla="*/ 4631426 h 4631426"/>
              <a:gd name="connsiteX15" fmla="*/ 1095627 w 5471106"/>
              <a:gd name="connsiteY15" fmla="*/ 4330445 h 4631426"/>
              <a:gd name="connsiteX16" fmla="*/ 1039194 w 5471106"/>
              <a:gd name="connsiteY16" fmla="*/ 4301325 h 4631426"/>
              <a:gd name="connsiteX17" fmla="*/ 1043650 w 5471106"/>
              <a:gd name="connsiteY17" fmla="*/ 4294717 h 4631426"/>
              <a:gd name="connsiteX18" fmla="*/ 1056970 w 5471106"/>
              <a:gd name="connsiteY18" fmla="*/ 4251806 h 4631426"/>
              <a:gd name="connsiteX19" fmla="*/ 1060016 w 5471106"/>
              <a:gd name="connsiteY19" fmla="*/ 4221593 h 4631426"/>
              <a:gd name="connsiteX20" fmla="*/ 1130491 w 5471106"/>
              <a:gd name="connsiteY20" fmla="*/ 4257958 h 4631426"/>
              <a:gd name="connsiteX21" fmla="*/ 2418889 w 5471106"/>
              <a:gd name="connsiteY21" fmla="*/ 4551009 h 4631426"/>
              <a:gd name="connsiteX22" fmla="*/ 5390689 w 5471106"/>
              <a:gd name="connsiteY22" fmla="*/ 1579210 h 4631426"/>
              <a:gd name="connsiteX23" fmla="*/ 5032009 w 5471106"/>
              <a:gd name="connsiteY23" fmla="*/ 162673 h 46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1106" h="4631426">
                <a:moveTo>
                  <a:pt x="0" y="3301451"/>
                </a:moveTo>
                <a:lnTo>
                  <a:pt x="125703" y="3469551"/>
                </a:lnTo>
                <a:cubicBezTo>
                  <a:pt x="261971" y="3634670"/>
                  <a:pt x="415728" y="3784820"/>
                  <a:pt x="584138" y="3917166"/>
                </a:cubicBezTo>
                <a:lnTo>
                  <a:pt x="716463" y="4010064"/>
                </a:lnTo>
                <a:lnTo>
                  <a:pt x="705202" y="4016176"/>
                </a:lnTo>
                <a:cubicBezTo>
                  <a:pt x="693040" y="4024393"/>
                  <a:pt x="681712" y="4033748"/>
                  <a:pt x="671370" y="4044091"/>
                </a:cubicBezTo>
                <a:lnTo>
                  <a:pt x="656526" y="4066106"/>
                </a:lnTo>
                <a:lnTo>
                  <a:pt x="534490" y="3980431"/>
                </a:lnTo>
                <a:cubicBezTo>
                  <a:pt x="361523" y="3844503"/>
                  <a:pt x="203605" y="3690290"/>
                  <a:pt x="63650" y="3520703"/>
                </a:cubicBezTo>
                <a:lnTo>
                  <a:pt x="0" y="3435586"/>
                </a:lnTo>
                <a:close/>
                <a:moveTo>
                  <a:pt x="4933182" y="0"/>
                </a:moveTo>
                <a:lnTo>
                  <a:pt x="5027180" y="0"/>
                </a:lnTo>
                <a:lnTo>
                  <a:pt x="5102720" y="124342"/>
                </a:lnTo>
                <a:cubicBezTo>
                  <a:pt x="5337656" y="556821"/>
                  <a:pt x="5471106" y="1052431"/>
                  <a:pt x="5471106" y="1579210"/>
                </a:cubicBezTo>
                <a:cubicBezTo>
                  <a:pt x="5471106" y="3264903"/>
                  <a:pt x="4104582" y="4631426"/>
                  <a:pt x="2418889" y="4631426"/>
                </a:cubicBezTo>
                <a:cubicBezTo>
                  <a:pt x="1944788" y="4631426"/>
                  <a:pt x="1495934" y="4523332"/>
                  <a:pt x="1095627" y="4330445"/>
                </a:cubicBezTo>
                <a:lnTo>
                  <a:pt x="1039194" y="4301325"/>
                </a:lnTo>
                <a:lnTo>
                  <a:pt x="1043650" y="4294717"/>
                </a:lnTo>
                <a:cubicBezTo>
                  <a:pt x="1049433" y="4281042"/>
                  <a:pt x="1053925" y="4266687"/>
                  <a:pt x="1056970" y="4251806"/>
                </a:cubicBezTo>
                <a:lnTo>
                  <a:pt x="1060016" y="4221593"/>
                </a:lnTo>
                <a:lnTo>
                  <a:pt x="1130491" y="4257958"/>
                </a:lnTo>
                <a:cubicBezTo>
                  <a:pt x="1520251" y="4445763"/>
                  <a:pt x="1957279" y="4551009"/>
                  <a:pt x="2418889" y="4551009"/>
                </a:cubicBezTo>
                <a:cubicBezTo>
                  <a:pt x="4060169" y="4551009"/>
                  <a:pt x="5390689" y="3220490"/>
                  <a:pt x="5390689" y="1579210"/>
                </a:cubicBezTo>
                <a:cubicBezTo>
                  <a:pt x="5390689" y="1066310"/>
                  <a:pt x="5260755" y="583758"/>
                  <a:pt x="5032009" y="16267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0E7066FC-B004-4B5A-B02B-599B51EF3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0" y="515619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3AEFC0B8-037D-5F38-DE8D-3D2D1B23D1BB}"/>
              </a:ext>
            </a:extLst>
          </p:cNvPr>
          <p:cNvSpPr/>
          <p:nvPr/>
        </p:nvSpPr>
        <p:spPr>
          <a:xfrm>
            <a:off x="9206522" y="6209583"/>
            <a:ext cx="2985477" cy="415909"/>
          </a:xfrm>
          <a:prstGeom prst="flowChartProcess">
            <a:avLst/>
          </a:prstGeom>
          <a:solidFill>
            <a:srgbClr val="00543A"/>
          </a:solidFill>
          <a:ln>
            <a:solidFill>
              <a:srgbClr val="005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463" tIns="171232" rIns="171232" bIns="1712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Data &amp; Analysis </a:t>
            </a:r>
            <a:endParaRPr lang="es-419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05B232-B350-E3C2-3411-3A4E3A707B7B}"/>
              </a:ext>
            </a:extLst>
          </p:cNvPr>
          <p:cNvSpPr txBox="1"/>
          <p:nvPr/>
        </p:nvSpPr>
        <p:spPr>
          <a:xfrm>
            <a:off x="835845" y="613524"/>
            <a:ext cx="6171847" cy="512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10"/>
              </a:spcBef>
              <a:spcAft>
                <a:spcPts val="110"/>
              </a:spcAft>
            </a:pPr>
            <a:b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10"/>
              </a:spcBef>
              <a:spcAft>
                <a:spcPts val="11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Digital Soil Mapping (DSM) approaches</a:t>
            </a:r>
            <a:b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110"/>
              </a:spcBef>
              <a:spcAft>
                <a:spcPts val="110"/>
              </a:spcAft>
              <a:buFont typeface="Arial" panose="020B0604020202020204" pitchFamily="34" charset="0"/>
              <a:buChar char="•"/>
            </a:pPr>
            <a:r>
              <a:rPr lang="en-US" sz="2400" i="1" dirty="0">
                <a:latin typeface="Calibri" panose="020F0502020204030204" pitchFamily="34" charset="0"/>
                <a:cs typeface="Times New Roman" panose="02020603050405020304" pitchFamily="18" charset="0"/>
              </a:rPr>
              <a:t>Expert knowledge (Soil Inference model).</a:t>
            </a:r>
          </a:p>
          <a:p>
            <a:pPr marL="742950" lvl="1" indent="-285750">
              <a:spcBef>
                <a:spcPts val="110"/>
              </a:spcBef>
              <a:spcAft>
                <a:spcPts val="110"/>
              </a:spcAft>
              <a:buFont typeface="Arial" panose="020B0604020202020204" pitchFamily="34" charset="0"/>
              <a:buChar char="•"/>
            </a:pPr>
            <a:r>
              <a:rPr lang="en-US" sz="2400" i="1" dirty="0">
                <a:latin typeface="Calibri" panose="020F0502020204030204" pitchFamily="34" charset="0"/>
                <a:cs typeface="Times New Roman" panose="02020603050405020304" pitchFamily="18" charset="0"/>
              </a:rPr>
              <a:t>Random Forest (Machine learning).</a:t>
            </a:r>
          </a:p>
          <a:p>
            <a:pPr marL="285750" indent="-285750">
              <a:spcBef>
                <a:spcPts val="110"/>
              </a:spcBef>
              <a:spcAft>
                <a:spcPts val="11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10"/>
              </a:spcBef>
              <a:spcAft>
                <a:spcPts val="11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10"/>
              </a:spcBef>
              <a:spcAft>
                <a:spcPts val="11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10"/>
              </a:spcBef>
              <a:spcAft>
                <a:spcPts val="110"/>
              </a:spcAft>
            </a:pPr>
            <a:endParaRPr lang="en-US" sz="2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10"/>
              </a:spcBef>
              <a:spcAft>
                <a:spcPts val="11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SOC stock quantification (0-30 cm)</a:t>
            </a:r>
          </a:p>
          <a:p>
            <a:pPr marL="285750" indent="-285750">
              <a:spcBef>
                <a:spcPts val="110"/>
              </a:spcBef>
              <a:spcAft>
                <a:spcPts val="11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Theoretical scenario of soil carbon loss </a:t>
            </a:r>
            <a:b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(Deng et al., 2016).</a:t>
            </a:r>
          </a:p>
        </p:txBody>
      </p:sp>
      <p:pic>
        <p:nvPicPr>
          <p:cNvPr id="10242" name="Picture 2" descr="A fuzzy logic slope-form system for predictive soil mapping of a  landscape-scale area with strong relief conditions - ScienceDirect">
            <a:extLst>
              <a:ext uri="{FF2B5EF4-FFF2-40B4-BE49-F238E27FC236}">
                <a16:creationId xmlns:a16="http://schemas.microsoft.com/office/drawing/2014/main" id="{914D4234-A9B3-A742-579F-147CF5555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15" t="-8794" r="-3745" b="-10655"/>
          <a:stretch/>
        </p:blipFill>
        <p:spPr bwMode="auto">
          <a:xfrm>
            <a:off x="7554602" y="754380"/>
            <a:ext cx="4245408" cy="162890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andom Forest Regression. Random Forest Regression is a… | by Chaya Bakshi  | Level Up Coding">
            <a:extLst>
              <a:ext uri="{FF2B5EF4-FFF2-40B4-BE49-F238E27FC236}">
                <a16:creationId xmlns:a16="http://schemas.microsoft.com/office/drawing/2014/main" id="{37CC8C47-4A7C-2660-793D-EE052B1C8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"/>
          <a:stretch/>
        </p:blipFill>
        <p:spPr bwMode="auto">
          <a:xfrm>
            <a:off x="7638409" y="2721989"/>
            <a:ext cx="4174735" cy="269754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27A2F3-2BC5-28E4-78EF-0A954A9A5DB7}"/>
              </a:ext>
            </a:extLst>
          </p:cNvPr>
          <p:cNvSpPr txBox="1"/>
          <p:nvPr/>
        </p:nvSpPr>
        <p:spPr>
          <a:xfrm>
            <a:off x="10624342" y="2421830"/>
            <a:ext cx="126354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(Bui et al., 2017)</a:t>
            </a:r>
            <a:r>
              <a:rPr lang="de-DE" sz="105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endParaRPr lang="en-US" sz="105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AE6A64F-AD3F-858D-6625-871D1BBEC95F}"/>
                  </a:ext>
                </a:extLst>
              </p:cNvPr>
              <p:cNvSpPr txBox="1"/>
              <p:nvPr/>
            </p:nvSpPr>
            <p:spPr>
              <a:xfrm>
                <a:off x="2735553" y="6244476"/>
                <a:ext cx="6171847" cy="351378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lvl="1">
                  <a:spcBef>
                    <a:spcPts val="110"/>
                  </a:spcBef>
                  <a:spcAft>
                    <a:spcPts val="11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𝑆𝑂𝐶</m:t>
                      </m:r>
                      <m:r>
                        <a:rPr lang="en-US" sz="1600" b="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>
                          <a:latin typeface="Cambria Math" panose="02040503050406030204" pitchFamily="18" charset="0"/>
                        </a:rPr>
                        <m:t>𝑆𝑡𝑜𝑐𝑘</m:t>
                      </m:r>
                      <m:r>
                        <a:rPr lang="en-US" sz="1600" b="0" i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1600" b="0" i="1">
                          <a:latin typeface="Cambria Math" panose="02040503050406030204" pitchFamily="18" charset="0"/>
                        </a:rPr>
                        <m:t>𝑡𝑜𝑛</m:t>
                      </m:r>
                      <m:r>
                        <a:rPr lang="en-US" sz="1600" b="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600" b="0" i="1">
                          <a:latin typeface="Cambria Math" panose="02040503050406030204" pitchFamily="18" charset="0"/>
                        </a:rPr>
                        <m:t>h𝑎</m:t>
                      </m:r>
                      <m:r>
                        <a:rPr lang="en-US" sz="1600" b="0" i="1">
                          <a:latin typeface="Cambria Math" panose="02040503050406030204" pitchFamily="18" charset="0"/>
                        </a:rPr>
                        <m:t>) = </m:t>
                      </m:r>
                      <m:r>
                        <a:rPr lang="en-US" sz="1600" b="0" i="1">
                          <a:latin typeface="Cambria Math" panose="02040503050406030204" pitchFamily="18" charset="0"/>
                        </a:rPr>
                        <m:t>𝑆𝑂𝐶</m:t>
                      </m:r>
                      <m:r>
                        <a:rPr lang="en-US" sz="1600" b="0" i="1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en-US" sz="1600" b="0" i="1">
                          <a:latin typeface="Cambria Math" panose="02040503050406030204" pitchFamily="18" charset="0"/>
                        </a:rPr>
                        <m:t>𝐵𝐷</m:t>
                      </m:r>
                      <m:r>
                        <a:rPr lang="en-US" sz="1600" b="0" i="1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en-US" sz="1600" b="0" i="1">
                          <a:latin typeface="Cambria Math" panose="02040503050406030204" pitchFamily="18" charset="0"/>
                        </a:rPr>
                        <m:t>𝐷𝑒𝑝𝑡h</m:t>
                      </m:r>
                      <m:r>
                        <a:rPr lang="en-US" sz="1600" b="0" i="1">
                          <a:latin typeface="Cambria Math" panose="02040503050406030204" pitchFamily="18" charset="0"/>
                        </a:rPr>
                        <m:t>∙(1−</m:t>
                      </m:r>
                      <m:r>
                        <a:rPr lang="en-US" sz="1600" b="0" i="1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1600" b="0" i="1">
                          <a:latin typeface="Cambria Math" panose="02040503050406030204" pitchFamily="18" charset="0"/>
                        </a:rPr>
                        <m:t>/100)∙10</m:t>
                      </m:r>
                    </m:oMath>
                  </m:oMathPara>
                </a14:m>
                <a:endParaRPr lang="en-US" sz="1600" i="1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AE6A64F-AD3F-858D-6625-871D1BBEC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5553" y="6244476"/>
                <a:ext cx="6171847" cy="351378"/>
              </a:xfrm>
              <a:prstGeom prst="rect">
                <a:avLst/>
              </a:prstGeom>
              <a:blipFill>
                <a:blip r:embed="rId5"/>
                <a:stretch>
                  <a:fillRect b="-3333"/>
                </a:stretch>
              </a:blip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8D798D5-4504-1EC1-C731-07333154FB0D}"/>
              </a:ext>
            </a:extLst>
          </p:cNvPr>
          <p:cNvSpPr txBox="1"/>
          <p:nvPr/>
        </p:nvSpPr>
        <p:spPr>
          <a:xfrm>
            <a:off x="378856" y="613524"/>
            <a:ext cx="2969232" cy="461665"/>
          </a:xfrm>
          <a:prstGeom prst="rect">
            <a:avLst/>
          </a:prstGeom>
          <a:solidFill>
            <a:srgbClr val="00543A"/>
          </a:solidFill>
          <a:ln>
            <a:solidFill>
              <a:srgbClr val="00543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SOC spatial prediction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A7720A-56F0-AAA2-4B29-20044EF81634}"/>
              </a:ext>
            </a:extLst>
          </p:cNvPr>
          <p:cNvSpPr txBox="1"/>
          <p:nvPr/>
        </p:nvSpPr>
        <p:spPr>
          <a:xfrm>
            <a:off x="378856" y="3704176"/>
            <a:ext cx="3678794" cy="461665"/>
          </a:xfrm>
          <a:prstGeom prst="rect">
            <a:avLst/>
          </a:prstGeom>
          <a:solidFill>
            <a:srgbClr val="00543A"/>
          </a:solidFill>
          <a:ln>
            <a:solidFill>
              <a:srgbClr val="00543A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10"/>
              </a:spcBef>
              <a:spcAft>
                <a:spcPts val="110"/>
              </a:spcAft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SOC Stocks &amp; CO2 emissions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6DA67D-8772-D4E9-5EB3-EF48E6D26FA7}"/>
              </a:ext>
            </a:extLst>
          </p:cNvPr>
          <p:cNvSpPr txBox="1"/>
          <p:nvPr/>
        </p:nvSpPr>
        <p:spPr>
          <a:xfrm>
            <a:off x="6897615" y="1349020"/>
            <a:ext cx="488117" cy="369332"/>
          </a:xfrm>
          <a:prstGeom prst="rect">
            <a:avLst/>
          </a:prstGeom>
          <a:solidFill>
            <a:srgbClr val="00543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A9657C-3031-7099-CAA1-137B9E015391}"/>
              </a:ext>
            </a:extLst>
          </p:cNvPr>
          <p:cNvSpPr txBox="1"/>
          <p:nvPr/>
        </p:nvSpPr>
        <p:spPr>
          <a:xfrm>
            <a:off x="6905907" y="3796748"/>
            <a:ext cx="488117" cy="369332"/>
          </a:xfrm>
          <a:prstGeom prst="rect">
            <a:avLst/>
          </a:prstGeom>
          <a:solidFill>
            <a:srgbClr val="00543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5BF4D2-BFE6-88F3-C6D9-A79953667581}"/>
              </a:ext>
            </a:extLst>
          </p:cNvPr>
          <p:cNvSpPr txBox="1"/>
          <p:nvPr/>
        </p:nvSpPr>
        <p:spPr>
          <a:xfrm>
            <a:off x="10699260" y="5458087"/>
            <a:ext cx="126354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(Chen et al., 2020)</a:t>
            </a:r>
            <a:r>
              <a:rPr lang="de-DE" sz="105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endParaRPr lang="en-US" sz="105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412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1C897582-CB19-41B5-9426-8BD7BD008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71106" cy="4631426"/>
          </a:xfrm>
          <a:custGeom>
            <a:avLst/>
            <a:gdLst>
              <a:gd name="connsiteX0" fmla="*/ 0 w 5471106"/>
              <a:gd name="connsiteY0" fmla="*/ 3301451 h 4631426"/>
              <a:gd name="connsiteX1" fmla="*/ 125703 w 5471106"/>
              <a:gd name="connsiteY1" fmla="*/ 3469551 h 4631426"/>
              <a:gd name="connsiteX2" fmla="*/ 584138 w 5471106"/>
              <a:gd name="connsiteY2" fmla="*/ 3917166 h 4631426"/>
              <a:gd name="connsiteX3" fmla="*/ 716463 w 5471106"/>
              <a:gd name="connsiteY3" fmla="*/ 4010064 h 4631426"/>
              <a:gd name="connsiteX4" fmla="*/ 705202 w 5471106"/>
              <a:gd name="connsiteY4" fmla="*/ 4016176 h 4631426"/>
              <a:gd name="connsiteX5" fmla="*/ 671370 w 5471106"/>
              <a:gd name="connsiteY5" fmla="*/ 4044091 h 4631426"/>
              <a:gd name="connsiteX6" fmla="*/ 656526 w 5471106"/>
              <a:gd name="connsiteY6" fmla="*/ 4066106 h 4631426"/>
              <a:gd name="connsiteX7" fmla="*/ 534490 w 5471106"/>
              <a:gd name="connsiteY7" fmla="*/ 3980431 h 4631426"/>
              <a:gd name="connsiteX8" fmla="*/ 63650 w 5471106"/>
              <a:gd name="connsiteY8" fmla="*/ 3520703 h 4631426"/>
              <a:gd name="connsiteX9" fmla="*/ 0 w 5471106"/>
              <a:gd name="connsiteY9" fmla="*/ 3435586 h 4631426"/>
              <a:gd name="connsiteX10" fmla="*/ 4933182 w 5471106"/>
              <a:gd name="connsiteY10" fmla="*/ 0 h 4631426"/>
              <a:gd name="connsiteX11" fmla="*/ 5027180 w 5471106"/>
              <a:gd name="connsiteY11" fmla="*/ 0 h 4631426"/>
              <a:gd name="connsiteX12" fmla="*/ 5102720 w 5471106"/>
              <a:gd name="connsiteY12" fmla="*/ 124342 h 4631426"/>
              <a:gd name="connsiteX13" fmla="*/ 5471106 w 5471106"/>
              <a:gd name="connsiteY13" fmla="*/ 1579210 h 4631426"/>
              <a:gd name="connsiteX14" fmla="*/ 2418889 w 5471106"/>
              <a:gd name="connsiteY14" fmla="*/ 4631426 h 4631426"/>
              <a:gd name="connsiteX15" fmla="*/ 1095627 w 5471106"/>
              <a:gd name="connsiteY15" fmla="*/ 4330445 h 4631426"/>
              <a:gd name="connsiteX16" fmla="*/ 1039194 w 5471106"/>
              <a:gd name="connsiteY16" fmla="*/ 4301325 h 4631426"/>
              <a:gd name="connsiteX17" fmla="*/ 1043650 w 5471106"/>
              <a:gd name="connsiteY17" fmla="*/ 4294717 h 4631426"/>
              <a:gd name="connsiteX18" fmla="*/ 1056970 w 5471106"/>
              <a:gd name="connsiteY18" fmla="*/ 4251806 h 4631426"/>
              <a:gd name="connsiteX19" fmla="*/ 1060016 w 5471106"/>
              <a:gd name="connsiteY19" fmla="*/ 4221593 h 4631426"/>
              <a:gd name="connsiteX20" fmla="*/ 1130491 w 5471106"/>
              <a:gd name="connsiteY20" fmla="*/ 4257958 h 4631426"/>
              <a:gd name="connsiteX21" fmla="*/ 2418889 w 5471106"/>
              <a:gd name="connsiteY21" fmla="*/ 4551009 h 4631426"/>
              <a:gd name="connsiteX22" fmla="*/ 5390689 w 5471106"/>
              <a:gd name="connsiteY22" fmla="*/ 1579210 h 4631426"/>
              <a:gd name="connsiteX23" fmla="*/ 5032009 w 5471106"/>
              <a:gd name="connsiteY23" fmla="*/ 162673 h 46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1106" h="4631426">
                <a:moveTo>
                  <a:pt x="0" y="3301451"/>
                </a:moveTo>
                <a:lnTo>
                  <a:pt x="125703" y="3469551"/>
                </a:lnTo>
                <a:cubicBezTo>
                  <a:pt x="261971" y="3634670"/>
                  <a:pt x="415728" y="3784820"/>
                  <a:pt x="584138" y="3917166"/>
                </a:cubicBezTo>
                <a:lnTo>
                  <a:pt x="716463" y="4010064"/>
                </a:lnTo>
                <a:lnTo>
                  <a:pt x="705202" y="4016176"/>
                </a:lnTo>
                <a:cubicBezTo>
                  <a:pt x="693040" y="4024393"/>
                  <a:pt x="681712" y="4033748"/>
                  <a:pt x="671370" y="4044091"/>
                </a:cubicBezTo>
                <a:lnTo>
                  <a:pt x="656526" y="4066106"/>
                </a:lnTo>
                <a:lnTo>
                  <a:pt x="534490" y="3980431"/>
                </a:lnTo>
                <a:cubicBezTo>
                  <a:pt x="361523" y="3844503"/>
                  <a:pt x="203605" y="3690290"/>
                  <a:pt x="63650" y="3520703"/>
                </a:cubicBezTo>
                <a:lnTo>
                  <a:pt x="0" y="3435586"/>
                </a:lnTo>
                <a:close/>
                <a:moveTo>
                  <a:pt x="4933182" y="0"/>
                </a:moveTo>
                <a:lnTo>
                  <a:pt x="5027180" y="0"/>
                </a:lnTo>
                <a:lnTo>
                  <a:pt x="5102720" y="124342"/>
                </a:lnTo>
                <a:cubicBezTo>
                  <a:pt x="5337656" y="556821"/>
                  <a:pt x="5471106" y="1052431"/>
                  <a:pt x="5471106" y="1579210"/>
                </a:cubicBezTo>
                <a:cubicBezTo>
                  <a:pt x="5471106" y="3264903"/>
                  <a:pt x="4104582" y="4631426"/>
                  <a:pt x="2418889" y="4631426"/>
                </a:cubicBezTo>
                <a:cubicBezTo>
                  <a:pt x="1944788" y="4631426"/>
                  <a:pt x="1495934" y="4523332"/>
                  <a:pt x="1095627" y="4330445"/>
                </a:cubicBezTo>
                <a:lnTo>
                  <a:pt x="1039194" y="4301325"/>
                </a:lnTo>
                <a:lnTo>
                  <a:pt x="1043650" y="4294717"/>
                </a:lnTo>
                <a:cubicBezTo>
                  <a:pt x="1049433" y="4281042"/>
                  <a:pt x="1053925" y="4266687"/>
                  <a:pt x="1056970" y="4251806"/>
                </a:cubicBezTo>
                <a:lnTo>
                  <a:pt x="1060016" y="4221593"/>
                </a:lnTo>
                <a:lnTo>
                  <a:pt x="1130491" y="4257958"/>
                </a:lnTo>
                <a:cubicBezTo>
                  <a:pt x="1520251" y="4445763"/>
                  <a:pt x="1957279" y="4551009"/>
                  <a:pt x="2418889" y="4551009"/>
                </a:cubicBezTo>
                <a:cubicBezTo>
                  <a:pt x="4060169" y="4551009"/>
                  <a:pt x="5390689" y="3220490"/>
                  <a:pt x="5390689" y="1579210"/>
                </a:cubicBezTo>
                <a:cubicBezTo>
                  <a:pt x="5390689" y="1066310"/>
                  <a:pt x="5260755" y="583758"/>
                  <a:pt x="5032009" y="16267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0E7066FC-B004-4B5A-B02B-599B51EF3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0" y="515619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A3C9FB-399F-1D0D-BD50-FF82A6A2D3E2}"/>
              </a:ext>
            </a:extLst>
          </p:cNvPr>
          <p:cNvGrpSpPr>
            <a:grpSpLocks noChangeAspect="1"/>
          </p:cNvGrpSpPr>
          <p:nvPr/>
        </p:nvGrpSpPr>
        <p:grpSpPr>
          <a:xfrm>
            <a:off x="1700786" y="2758426"/>
            <a:ext cx="9519942" cy="1341150"/>
            <a:chOff x="752326" y="21168530"/>
            <a:chExt cx="10221617" cy="1440000"/>
          </a:xfrm>
        </p:grpSpPr>
        <p:sp>
          <p:nvSpPr>
            <p:cNvPr id="7" name="Flowchart: Process 6">
              <a:extLst>
                <a:ext uri="{FF2B5EF4-FFF2-40B4-BE49-F238E27FC236}">
                  <a16:creationId xmlns:a16="http://schemas.microsoft.com/office/drawing/2014/main" id="{3AEFC0B8-037D-5F38-DE8D-3D2D1B23D1BB}"/>
                </a:ext>
              </a:extLst>
            </p:cNvPr>
            <p:cNvSpPr/>
            <p:nvPr/>
          </p:nvSpPr>
          <p:spPr>
            <a:xfrm>
              <a:off x="1973944" y="21441965"/>
              <a:ext cx="8999999" cy="900000"/>
            </a:xfrm>
            <a:prstGeom prst="flowChartProcess">
              <a:avLst/>
            </a:prstGeom>
            <a:solidFill>
              <a:srgbClr val="00543A"/>
            </a:solidFill>
            <a:ln>
              <a:solidFill>
                <a:srgbClr val="0054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463" tIns="171232" rIns="171232" bIns="171232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3500" dirty="0"/>
                <a:t>Results &amp; conclusions</a:t>
              </a:r>
              <a:endParaRPr lang="es-419" sz="35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83BF2B1-993A-11EF-9F34-2C784A7DAB3D}"/>
                </a:ext>
              </a:extLst>
            </p:cNvPr>
            <p:cNvSpPr/>
            <p:nvPr/>
          </p:nvSpPr>
          <p:spPr>
            <a:xfrm>
              <a:off x="752326" y="21168530"/>
              <a:ext cx="1440000" cy="1440000"/>
            </a:xfrm>
            <a:prstGeom prst="ellipse">
              <a:avLst/>
            </a:prstGeom>
            <a:solidFill>
              <a:srgbClr val="00543A"/>
            </a:solidFill>
            <a:ln>
              <a:solidFill>
                <a:srgbClr val="0054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5616" tIns="85616" rIns="85616" bIns="85616" numCol="1" spcCol="0" rtlCol="0" fromWordArt="0" anchor="ctr" anchorCtr="1" forceAA="0" compatLnSpc="1">
              <a:prstTxWarp prst="textNoShape">
                <a:avLst/>
              </a:prstTxWarp>
              <a:norm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5000" dirty="0"/>
                <a:t>3</a:t>
              </a:r>
              <a:endParaRPr lang="es-419" sz="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03389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A563B5-1C6C-D915-FA37-96250EA11D42}"/>
              </a:ext>
            </a:extLst>
          </p:cNvPr>
          <p:cNvSpPr txBox="1"/>
          <p:nvPr/>
        </p:nvSpPr>
        <p:spPr>
          <a:xfrm>
            <a:off x="150237" y="1395264"/>
            <a:ext cx="120039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/>
              <a:t>Native_Forest</a:t>
            </a:r>
            <a:endParaRPr lang="es-CO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5FF676-37BD-8A0A-9198-30334F16D7B6}"/>
              </a:ext>
            </a:extLst>
          </p:cNvPr>
          <p:cNvSpPr txBox="1"/>
          <p:nvPr/>
        </p:nvSpPr>
        <p:spPr>
          <a:xfrm>
            <a:off x="162518" y="2695515"/>
            <a:ext cx="145546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/>
              <a:t>Nat_Grass</a:t>
            </a:r>
            <a:r>
              <a:rPr lang="en-US" sz="1400" dirty="0"/>
              <a:t>-Marsh</a:t>
            </a:r>
            <a:endParaRPr lang="es-CO" sz="1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672BB95-C6A4-BDD4-98C4-CA957509EE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9" t="19722" b="41793"/>
          <a:stretch/>
        </p:blipFill>
        <p:spPr>
          <a:xfrm rot="5400000">
            <a:off x="1571792" y="1047133"/>
            <a:ext cx="1548487" cy="46920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2D004C-9C1E-9FBA-F158-485396FDD9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4" t="32526" r="11651" b="28989"/>
          <a:stretch/>
        </p:blipFill>
        <p:spPr>
          <a:xfrm rot="5400000">
            <a:off x="1635205" y="2392182"/>
            <a:ext cx="1421662" cy="46920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DD9FD5-0805-9C7A-AAFE-268339481D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15" r="24716"/>
          <a:stretch/>
        </p:blipFill>
        <p:spPr>
          <a:xfrm rot="5400000">
            <a:off x="1621926" y="3818171"/>
            <a:ext cx="1448220" cy="469207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321C259-6BE4-6725-8016-1DD0EF90C139}"/>
              </a:ext>
            </a:extLst>
          </p:cNvPr>
          <p:cNvSpPr txBox="1"/>
          <p:nvPr/>
        </p:nvSpPr>
        <p:spPr>
          <a:xfrm>
            <a:off x="162518" y="214737"/>
            <a:ext cx="114743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/>
              <a:t>Native_Grass</a:t>
            </a:r>
            <a:endParaRPr lang="es-CO" sz="1400" dirty="0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1C897582-CB19-41B5-9426-8BD7BD008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71106" cy="4631426"/>
          </a:xfrm>
          <a:custGeom>
            <a:avLst/>
            <a:gdLst>
              <a:gd name="connsiteX0" fmla="*/ 0 w 5471106"/>
              <a:gd name="connsiteY0" fmla="*/ 3301451 h 4631426"/>
              <a:gd name="connsiteX1" fmla="*/ 125703 w 5471106"/>
              <a:gd name="connsiteY1" fmla="*/ 3469551 h 4631426"/>
              <a:gd name="connsiteX2" fmla="*/ 584138 w 5471106"/>
              <a:gd name="connsiteY2" fmla="*/ 3917166 h 4631426"/>
              <a:gd name="connsiteX3" fmla="*/ 716463 w 5471106"/>
              <a:gd name="connsiteY3" fmla="*/ 4010064 h 4631426"/>
              <a:gd name="connsiteX4" fmla="*/ 705202 w 5471106"/>
              <a:gd name="connsiteY4" fmla="*/ 4016176 h 4631426"/>
              <a:gd name="connsiteX5" fmla="*/ 671370 w 5471106"/>
              <a:gd name="connsiteY5" fmla="*/ 4044091 h 4631426"/>
              <a:gd name="connsiteX6" fmla="*/ 656526 w 5471106"/>
              <a:gd name="connsiteY6" fmla="*/ 4066106 h 4631426"/>
              <a:gd name="connsiteX7" fmla="*/ 534490 w 5471106"/>
              <a:gd name="connsiteY7" fmla="*/ 3980431 h 4631426"/>
              <a:gd name="connsiteX8" fmla="*/ 63650 w 5471106"/>
              <a:gd name="connsiteY8" fmla="*/ 3520703 h 4631426"/>
              <a:gd name="connsiteX9" fmla="*/ 0 w 5471106"/>
              <a:gd name="connsiteY9" fmla="*/ 3435586 h 4631426"/>
              <a:gd name="connsiteX10" fmla="*/ 4933182 w 5471106"/>
              <a:gd name="connsiteY10" fmla="*/ 0 h 4631426"/>
              <a:gd name="connsiteX11" fmla="*/ 5027180 w 5471106"/>
              <a:gd name="connsiteY11" fmla="*/ 0 h 4631426"/>
              <a:gd name="connsiteX12" fmla="*/ 5102720 w 5471106"/>
              <a:gd name="connsiteY12" fmla="*/ 124342 h 4631426"/>
              <a:gd name="connsiteX13" fmla="*/ 5471106 w 5471106"/>
              <a:gd name="connsiteY13" fmla="*/ 1579210 h 4631426"/>
              <a:gd name="connsiteX14" fmla="*/ 2418889 w 5471106"/>
              <a:gd name="connsiteY14" fmla="*/ 4631426 h 4631426"/>
              <a:gd name="connsiteX15" fmla="*/ 1095627 w 5471106"/>
              <a:gd name="connsiteY15" fmla="*/ 4330445 h 4631426"/>
              <a:gd name="connsiteX16" fmla="*/ 1039194 w 5471106"/>
              <a:gd name="connsiteY16" fmla="*/ 4301325 h 4631426"/>
              <a:gd name="connsiteX17" fmla="*/ 1043650 w 5471106"/>
              <a:gd name="connsiteY17" fmla="*/ 4294717 h 4631426"/>
              <a:gd name="connsiteX18" fmla="*/ 1056970 w 5471106"/>
              <a:gd name="connsiteY18" fmla="*/ 4251806 h 4631426"/>
              <a:gd name="connsiteX19" fmla="*/ 1060016 w 5471106"/>
              <a:gd name="connsiteY19" fmla="*/ 4221593 h 4631426"/>
              <a:gd name="connsiteX20" fmla="*/ 1130491 w 5471106"/>
              <a:gd name="connsiteY20" fmla="*/ 4257958 h 4631426"/>
              <a:gd name="connsiteX21" fmla="*/ 2418889 w 5471106"/>
              <a:gd name="connsiteY21" fmla="*/ 4551009 h 4631426"/>
              <a:gd name="connsiteX22" fmla="*/ 5390689 w 5471106"/>
              <a:gd name="connsiteY22" fmla="*/ 1579210 h 4631426"/>
              <a:gd name="connsiteX23" fmla="*/ 5032009 w 5471106"/>
              <a:gd name="connsiteY23" fmla="*/ 162673 h 46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1106" h="4631426">
                <a:moveTo>
                  <a:pt x="0" y="3301451"/>
                </a:moveTo>
                <a:lnTo>
                  <a:pt x="125703" y="3469551"/>
                </a:lnTo>
                <a:cubicBezTo>
                  <a:pt x="261971" y="3634670"/>
                  <a:pt x="415728" y="3784820"/>
                  <a:pt x="584138" y="3917166"/>
                </a:cubicBezTo>
                <a:lnTo>
                  <a:pt x="716463" y="4010064"/>
                </a:lnTo>
                <a:lnTo>
                  <a:pt x="705202" y="4016176"/>
                </a:lnTo>
                <a:cubicBezTo>
                  <a:pt x="693040" y="4024393"/>
                  <a:pt x="681712" y="4033748"/>
                  <a:pt x="671370" y="4044091"/>
                </a:cubicBezTo>
                <a:lnTo>
                  <a:pt x="656526" y="4066106"/>
                </a:lnTo>
                <a:lnTo>
                  <a:pt x="534490" y="3980431"/>
                </a:lnTo>
                <a:cubicBezTo>
                  <a:pt x="361523" y="3844503"/>
                  <a:pt x="203605" y="3690290"/>
                  <a:pt x="63650" y="3520703"/>
                </a:cubicBezTo>
                <a:lnTo>
                  <a:pt x="0" y="3435586"/>
                </a:lnTo>
                <a:close/>
                <a:moveTo>
                  <a:pt x="4933182" y="0"/>
                </a:moveTo>
                <a:lnTo>
                  <a:pt x="5027180" y="0"/>
                </a:lnTo>
                <a:lnTo>
                  <a:pt x="5102720" y="124342"/>
                </a:lnTo>
                <a:cubicBezTo>
                  <a:pt x="5337656" y="556821"/>
                  <a:pt x="5471106" y="1052431"/>
                  <a:pt x="5471106" y="1579210"/>
                </a:cubicBezTo>
                <a:cubicBezTo>
                  <a:pt x="5471106" y="3264903"/>
                  <a:pt x="4104582" y="4631426"/>
                  <a:pt x="2418889" y="4631426"/>
                </a:cubicBezTo>
                <a:cubicBezTo>
                  <a:pt x="1944788" y="4631426"/>
                  <a:pt x="1495934" y="4523332"/>
                  <a:pt x="1095627" y="4330445"/>
                </a:cubicBezTo>
                <a:lnTo>
                  <a:pt x="1039194" y="4301325"/>
                </a:lnTo>
                <a:lnTo>
                  <a:pt x="1043650" y="4294717"/>
                </a:lnTo>
                <a:cubicBezTo>
                  <a:pt x="1049433" y="4281042"/>
                  <a:pt x="1053925" y="4266687"/>
                  <a:pt x="1056970" y="4251806"/>
                </a:cubicBezTo>
                <a:lnTo>
                  <a:pt x="1060016" y="4221593"/>
                </a:lnTo>
                <a:lnTo>
                  <a:pt x="1130491" y="4257958"/>
                </a:lnTo>
                <a:cubicBezTo>
                  <a:pt x="1520251" y="4445763"/>
                  <a:pt x="1957279" y="4551009"/>
                  <a:pt x="2418889" y="4551009"/>
                </a:cubicBezTo>
                <a:cubicBezTo>
                  <a:pt x="4060169" y="4551009"/>
                  <a:pt x="5390689" y="3220490"/>
                  <a:pt x="5390689" y="1579210"/>
                </a:cubicBezTo>
                <a:cubicBezTo>
                  <a:pt x="5390689" y="1066310"/>
                  <a:pt x="5260755" y="583758"/>
                  <a:pt x="5032009" y="16267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0E7066FC-B004-4B5A-B02B-599B51EF3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0" y="515619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3AEFC0B8-037D-5F38-DE8D-3D2D1B23D1BB}"/>
              </a:ext>
            </a:extLst>
          </p:cNvPr>
          <p:cNvSpPr/>
          <p:nvPr/>
        </p:nvSpPr>
        <p:spPr>
          <a:xfrm>
            <a:off x="9206522" y="6209583"/>
            <a:ext cx="2985477" cy="415909"/>
          </a:xfrm>
          <a:prstGeom prst="flowChartProcess">
            <a:avLst/>
          </a:prstGeom>
          <a:solidFill>
            <a:srgbClr val="00543A"/>
          </a:solidFill>
          <a:ln>
            <a:solidFill>
              <a:srgbClr val="005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463" tIns="171232" rIns="171232" bIns="1712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SOC characterization</a:t>
            </a:r>
            <a:endParaRPr lang="es-419" sz="16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0AC1884-CB00-3114-C315-3F838AA428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7349" b="54167"/>
          <a:stretch/>
        </p:blipFill>
        <p:spPr>
          <a:xfrm rot="5400000">
            <a:off x="1635205" y="-437242"/>
            <a:ext cx="1421661" cy="469207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3FA18A-49B8-5C8A-4AA0-85524CF79C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86" r="11898" b="21516"/>
          <a:stretch/>
        </p:blipFill>
        <p:spPr>
          <a:xfrm rot="5400000">
            <a:off x="1635207" y="-1747753"/>
            <a:ext cx="1421660" cy="4692074"/>
          </a:xfrm>
          <a:prstGeom prst="rect">
            <a:avLst/>
          </a:prstGeom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F9D8804-16E0-4545-754C-728048EEC4F4}"/>
              </a:ext>
            </a:extLst>
          </p:cNvPr>
          <p:cNvCxnSpPr>
            <a:cxnSpLocks/>
          </p:cNvCxnSpPr>
          <p:nvPr/>
        </p:nvCxnSpPr>
        <p:spPr>
          <a:xfrm>
            <a:off x="4719780" y="0"/>
            <a:ext cx="0" cy="6888318"/>
          </a:xfrm>
          <a:prstGeom prst="line">
            <a:avLst/>
          </a:prstGeom>
          <a:ln w="85725">
            <a:solidFill>
              <a:srgbClr val="005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Flowchart: Process 85">
            <a:extLst>
              <a:ext uri="{FF2B5EF4-FFF2-40B4-BE49-F238E27FC236}">
                <a16:creationId xmlns:a16="http://schemas.microsoft.com/office/drawing/2014/main" id="{1FE919F3-E356-9954-5E43-2876E45B1E89}"/>
              </a:ext>
            </a:extLst>
          </p:cNvPr>
          <p:cNvSpPr/>
          <p:nvPr/>
        </p:nvSpPr>
        <p:spPr>
          <a:xfrm>
            <a:off x="74442" y="6586538"/>
            <a:ext cx="1065383" cy="233985"/>
          </a:xfrm>
          <a:prstGeom prst="flowChartProcess">
            <a:avLst/>
          </a:prstGeom>
          <a:solidFill>
            <a:srgbClr val="00543A"/>
          </a:solidFill>
          <a:ln>
            <a:solidFill>
              <a:srgbClr val="005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Moriche palm</a:t>
            </a:r>
            <a:endParaRPr lang="es-419" sz="1200" dirty="0"/>
          </a:p>
        </p:txBody>
      </p:sp>
      <p:sp>
        <p:nvSpPr>
          <p:cNvPr id="87" name="Flowchart: Process 86">
            <a:extLst>
              <a:ext uri="{FF2B5EF4-FFF2-40B4-BE49-F238E27FC236}">
                <a16:creationId xmlns:a16="http://schemas.microsoft.com/office/drawing/2014/main" id="{9CCDB0A3-CA22-5C38-A771-04FB9828EDE4}"/>
              </a:ext>
            </a:extLst>
          </p:cNvPr>
          <p:cNvSpPr/>
          <p:nvPr/>
        </p:nvSpPr>
        <p:spPr>
          <a:xfrm>
            <a:off x="74442" y="5113231"/>
            <a:ext cx="616121" cy="233985"/>
          </a:xfrm>
          <a:prstGeom prst="flowChartProcess">
            <a:avLst/>
          </a:prstGeom>
          <a:solidFill>
            <a:srgbClr val="00543A"/>
          </a:solidFill>
          <a:ln>
            <a:solidFill>
              <a:srgbClr val="005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Steppe</a:t>
            </a:r>
            <a:endParaRPr lang="es-419" sz="1200" dirty="0"/>
          </a:p>
        </p:txBody>
      </p:sp>
      <p:sp>
        <p:nvSpPr>
          <p:cNvPr id="88" name="Flowchart: Process 87">
            <a:extLst>
              <a:ext uri="{FF2B5EF4-FFF2-40B4-BE49-F238E27FC236}">
                <a16:creationId xmlns:a16="http://schemas.microsoft.com/office/drawing/2014/main" id="{209D283B-EEF0-7CC9-35F7-64DA44FBADAC}"/>
              </a:ext>
            </a:extLst>
          </p:cNvPr>
          <p:cNvSpPr/>
          <p:nvPr/>
        </p:nvSpPr>
        <p:spPr>
          <a:xfrm>
            <a:off x="74442" y="3713925"/>
            <a:ext cx="1316208" cy="233985"/>
          </a:xfrm>
          <a:prstGeom prst="flowChartProcess">
            <a:avLst/>
          </a:prstGeom>
          <a:solidFill>
            <a:srgbClr val="00543A"/>
          </a:solidFill>
          <a:ln>
            <a:solidFill>
              <a:srgbClr val="005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Flooded savannas</a:t>
            </a:r>
            <a:endParaRPr lang="es-419" sz="1200" dirty="0"/>
          </a:p>
        </p:txBody>
      </p:sp>
      <p:sp>
        <p:nvSpPr>
          <p:cNvPr id="89" name="Flowchart: Process 88">
            <a:extLst>
              <a:ext uri="{FF2B5EF4-FFF2-40B4-BE49-F238E27FC236}">
                <a16:creationId xmlns:a16="http://schemas.microsoft.com/office/drawing/2014/main" id="{0C3454D4-4F71-73FF-AF28-7F2A2B8AC9A0}"/>
              </a:ext>
            </a:extLst>
          </p:cNvPr>
          <p:cNvSpPr/>
          <p:nvPr/>
        </p:nvSpPr>
        <p:spPr>
          <a:xfrm>
            <a:off x="74441" y="2305606"/>
            <a:ext cx="616121" cy="233985"/>
          </a:xfrm>
          <a:prstGeom prst="flowChartProcess">
            <a:avLst/>
          </a:prstGeom>
          <a:solidFill>
            <a:srgbClr val="00543A"/>
          </a:solidFill>
          <a:ln>
            <a:solidFill>
              <a:srgbClr val="005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Forest</a:t>
            </a:r>
            <a:endParaRPr lang="es-419" sz="1200" dirty="0"/>
          </a:p>
        </p:txBody>
      </p:sp>
      <p:sp>
        <p:nvSpPr>
          <p:cNvPr id="90" name="Flowchart: Process 89">
            <a:extLst>
              <a:ext uri="{FF2B5EF4-FFF2-40B4-BE49-F238E27FC236}">
                <a16:creationId xmlns:a16="http://schemas.microsoft.com/office/drawing/2014/main" id="{9ADB8043-C0AE-759C-DCDB-515B84CF899F}"/>
              </a:ext>
            </a:extLst>
          </p:cNvPr>
          <p:cNvSpPr/>
          <p:nvPr/>
        </p:nvSpPr>
        <p:spPr>
          <a:xfrm>
            <a:off x="74440" y="992409"/>
            <a:ext cx="697085" cy="233985"/>
          </a:xfrm>
          <a:prstGeom prst="flowChartProcess">
            <a:avLst/>
          </a:prstGeom>
          <a:solidFill>
            <a:srgbClr val="00543A"/>
          </a:solidFill>
          <a:ln>
            <a:solidFill>
              <a:srgbClr val="005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Savanna</a:t>
            </a:r>
            <a:endParaRPr lang="es-419" sz="1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874F051-CD7F-A795-7F7B-01B477FA844B}"/>
              </a:ext>
            </a:extLst>
          </p:cNvPr>
          <p:cNvSpPr txBox="1"/>
          <p:nvPr/>
        </p:nvSpPr>
        <p:spPr>
          <a:xfrm>
            <a:off x="2842378" y="1118676"/>
            <a:ext cx="7757036" cy="1107996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182880" tIns="182880" rIns="182880" bIns="182880" numCol="1" spcCol="457200">
            <a:spAutoFit/>
          </a:bodyPr>
          <a:lstStyle/>
          <a:p>
            <a:r>
              <a:rPr lang="en-US" sz="2400" dirty="0"/>
              <a:t>Carbon levels lower than expected, but high relative to other South American flooded savannas.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3F0C586-0348-9C12-FADF-6646D549ED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1804" y="2687695"/>
            <a:ext cx="3099721" cy="309972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65F575D-4F6A-9D58-B1B7-4D2E072827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4693" y="3947910"/>
            <a:ext cx="1030131" cy="1030131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4008F9F-CA4B-AA07-A8A8-DCD8CAEB32DC}"/>
              </a:ext>
            </a:extLst>
          </p:cNvPr>
          <p:cNvSpPr txBox="1"/>
          <p:nvPr/>
        </p:nvSpPr>
        <p:spPr>
          <a:xfrm>
            <a:off x="5817900" y="4793375"/>
            <a:ext cx="1030131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 Peats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E1477AD-6952-EE0C-A21C-D66115789E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4824" y="3596736"/>
            <a:ext cx="2567967" cy="256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02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1C897582-CB19-41B5-9426-8BD7BD008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71106" cy="4631426"/>
          </a:xfrm>
          <a:custGeom>
            <a:avLst/>
            <a:gdLst>
              <a:gd name="connsiteX0" fmla="*/ 0 w 5471106"/>
              <a:gd name="connsiteY0" fmla="*/ 3301451 h 4631426"/>
              <a:gd name="connsiteX1" fmla="*/ 125703 w 5471106"/>
              <a:gd name="connsiteY1" fmla="*/ 3469551 h 4631426"/>
              <a:gd name="connsiteX2" fmla="*/ 584138 w 5471106"/>
              <a:gd name="connsiteY2" fmla="*/ 3917166 h 4631426"/>
              <a:gd name="connsiteX3" fmla="*/ 716463 w 5471106"/>
              <a:gd name="connsiteY3" fmla="*/ 4010064 h 4631426"/>
              <a:gd name="connsiteX4" fmla="*/ 705202 w 5471106"/>
              <a:gd name="connsiteY4" fmla="*/ 4016176 h 4631426"/>
              <a:gd name="connsiteX5" fmla="*/ 671370 w 5471106"/>
              <a:gd name="connsiteY5" fmla="*/ 4044091 h 4631426"/>
              <a:gd name="connsiteX6" fmla="*/ 656526 w 5471106"/>
              <a:gd name="connsiteY6" fmla="*/ 4066106 h 4631426"/>
              <a:gd name="connsiteX7" fmla="*/ 534490 w 5471106"/>
              <a:gd name="connsiteY7" fmla="*/ 3980431 h 4631426"/>
              <a:gd name="connsiteX8" fmla="*/ 63650 w 5471106"/>
              <a:gd name="connsiteY8" fmla="*/ 3520703 h 4631426"/>
              <a:gd name="connsiteX9" fmla="*/ 0 w 5471106"/>
              <a:gd name="connsiteY9" fmla="*/ 3435586 h 4631426"/>
              <a:gd name="connsiteX10" fmla="*/ 4933182 w 5471106"/>
              <a:gd name="connsiteY10" fmla="*/ 0 h 4631426"/>
              <a:gd name="connsiteX11" fmla="*/ 5027180 w 5471106"/>
              <a:gd name="connsiteY11" fmla="*/ 0 h 4631426"/>
              <a:gd name="connsiteX12" fmla="*/ 5102720 w 5471106"/>
              <a:gd name="connsiteY12" fmla="*/ 124342 h 4631426"/>
              <a:gd name="connsiteX13" fmla="*/ 5471106 w 5471106"/>
              <a:gd name="connsiteY13" fmla="*/ 1579210 h 4631426"/>
              <a:gd name="connsiteX14" fmla="*/ 2418889 w 5471106"/>
              <a:gd name="connsiteY14" fmla="*/ 4631426 h 4631426"/>
              <a:gd name="connsiteX15" fmla="*/ 1095627 w 5471106"/>
              <a:gd name="connsiteY15" fmla="*/ 4330445 h 4631426"/>
              <a:gd name="connsiteX16" fmla="*/ 1039194 w 5471106"/>
              <a:gd name="connsiteY16" fmla="*/ 4301325 h 4631426"/>
              <a:gd name="connsiteX17" fmla="*/ 1043650 w 5471106"/>
              <a:gd name="connsiteY17" fmla="*/ 4294717 h 4631426"/>
              <a:gd name="connsiteX18" fmla="*/ 1056970 w 5471106"/>
              <a:gd name="connsiteY18" fmla="*/ 4251806 h 4631426"/>
              <a:gd name="connsiteX19" fmla="*/ 1060016 w 5471106"/>
              <a:gd name="connsiteY19" fmla="*/ 4221593 h 4631426"/>
              <a:gd name="connsiteX20" fmla="*/ 1130491 w 5471106"/>
              <a:gd name="connsiteY20" fmla="*/ 4257958 h 4631426"/>
              <a:gd name="connsiteX21" fmla="*/ 2418889 w 5471106"/>
              <a:gd name="connsiteY21" fmla="*/ 4551009 h 4631426"/>
              <a:gd name="connsiteX22" fmla="*/ 5390689 w 5471106"/>
              <a:gd name="connsiteY22" fmla="*/ 1579210 h 4631426"/>
              <a:gd name="connsiteX23" fmla="*/ 5032009 w 5471106"/>
              <a:gd name="connsiteY23" fmla="*/ 162673 h 46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1106" h="4631426">
                <a:moveTo>
                  <a:pt x="0" y="3301451"/>
                </a:moveTo>
                <a:lnTo>
                  <a:pt x="125703" y="3469551"/>
                </a:lnTo>
                <a:cubicBezTo>
                  <a:pt x="261971" y="3634670"/>
                  <a:pt x="415728" y="3784820"/>
                  <a:pt x="584138" y="3917166"/>
                </a:cubicBezTo>
                <a:lnTo>
                  <a:pt x="716463" y="4010064"/>
                </a:lnTo>
                <a:lnTo>
                  <a:pt x="705202" y="4016176"/>
                </a:lnTo>
                <a:cubicBezTo>
                  <a:pt x="693040" y="4024393"/>
                  <a:pt x="681712" y="4033748"/>
                  <a:pt x="671370" y="4044091"/>
                </a:cubicBezTo>
                <a:lnTo>
                  <a:pt x="656526" y="4066106"/>
                </a:lnTo>
                <a:lnTo>
                  <a:pt x="534490" y="3980431"/>
                </a:lnTo>
                <a:cubicBezTo>
                  <a:pt x="361523" y="3844503"/>
                  <a:pt x="203605" y="3690290"/>
                  <a:pt x="63650" y="3520703"/>
                </a:cubicBezTo>
                <a:lnTo>
                  <a:pt x="0" y="3435586"/>
                </a:lnTo>
                <a:close/>
                <a:moveTo>
                  <a:pt x="4933182" y="0"/>
                </a:moveTo>
                <a:lnTo>
                  <a:pt x="5027180" y="0"/>
                </a:lnTo>
                <a:lnTo>
                  <a:pt x="5102720" y="124342"/>
                </a:lnTo>
                <a:cubicBezTo>
                  <a:pt x="5337656" y="556821"/>
                  <a:pt x="5471106" y="1052431"/>
                  <a:pt x="5471106" y="1579210"/>
                </a:cubicBezTo>
                <a:cubicBezTo>
                  <a:pt x="5471106" y="3264903"/>
                  <a:pt x="4104582" y="4631426"/>
                  <a:pt x="2418889" y="4631426"/>
                </a:cubicBezTo>
                <a:cubicBezTo>
                  <a:pt x="1944788" y="4631426"/>
                  <a:pt x="1495934" y="4523332"/>
                  <a:pt x="1095627" y="4330445"/>
                </a:cubicBezTo>
                <a:lnTo>
                  <a:pt x="1039194" y="4301325"/>
                </a:lnTo>
                <a:lnTo>
                  <a:pt x="1043650" y="4294717"/>
                </a:lnTo>
                <a:cubicBezTo>
                  <a:pt x="1049433" y="4281042"/>
                  <a:pt x="1053925" y="4266687"/>
                  <a:pt x="1056970" y="4251806"/>
                </a:cubicBezTo>
                <a:lnTo>
                  <a:pt x="1060016" y="4221593"/>
                </a:lnTo>
                <a:lnTo>
                  <a:pt x="1130491" y="4257958"/>
                </a:lnTo>
                <a:cubicBezTo>
                  <a:pt x="1520251" y="4445763"/>
                  <a:pt x="1957279" y="4551009"/>
                  <a:pt x="2418889" y="4551009"/>
                </a:cubicBezTo>
                <a:cubicBezTo>
                  <a:pt x="4060169" y="4551009"/>
                  <a:pt x="5390689" y="3220490"/>
                  <a:pt x="5390689" y="1579210"/>
                </a:cubicBezTo>
                <a:cubicBezTo>
                  <a:pt x="5390689" y="1066310"/>
                  <a:pt x="5260755" y="583758"/>
                  <a:pt x="5032009" y="16267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0E7066FC-B004-4B5A-B02B-599B51EF3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0" y="515619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3FDE5BF0-7F06-F2FA-1DC5-24CCBE8536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60" y="1505186"/>
            <a:ext cx="10303479" cy="514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1884D9-5F7C-81BD-F6C5-672CBD17BE63}"/>
              </a:ext>
            </a:extLst>
          </p:cNvPr>
          <p:cNvSpPr txBox="1"/>
          <p:nvPr/>
        </p:nvSpPr>
        <p:spPr>
          <a:xfrm>
            <a:off x="461917" y="283562"/>
            <a:ext cx="7850809" cy="1107996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182880" tIns="182880" rIns="182880" bIns="182880" numCol="1" spcCol="457200">
            <a:spAutoFit/>
          </a:bodyPr>
          <a:lstStyle/>
          <a:p>
            <a:r>
              <a:rPr lang="en-US" sz="2400" dirty="0"/>
              <a:t>Vegetation coverage, topography and soil texture were the most relevant factors in explaining variability of SOC.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08BEAE-7992-354A-99F1-BED7FFD43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4740" y="484552"/>
            <a:ext cx="706015" cy="70601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6EF3430-755B-F0CF-3CE7-CDECCB990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9260" y="428094"/>
            <a:ext cx="871140" cy="87114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7EBD34D-0301-BAB4-86A9-C140617D85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42646">
            <a:off x="9754447" y="500302"/>
            <a:ext cx="674514" cy="674514"/>
          </a:xfrm>
          <a:prstGeom prst="rect">
            <a:avLst/>
          </a:prstGeom>
        </p:spPr>
      </p:pic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3AEFC0B8-037D-5F38-DE8D-3D2D1B23D1BB}"/>
              </a:ext>
            </a:extLst>
          </p:cNvPr>
          <p:cNvSpPr/>
          <p:nvPr/>
        </p:nvSpPr>
        <p:spPr>
          <a:xfrm>
            <a:off x="9206522" y="6209583"/>
            <a:ext cx="2985477" cy="415909"/>
          </a:xfrm>
          <a:prstGeom prst="flowChartProcess">
            <a:avLst/>
          </a:prstGeom>
          <a:solidFill>
            <a:srgbClr val="00543A"/>
          </a:solidFill>
          <a:ln>
            <a:solidFill>
              <a:srgbClr val="005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463" tIns="171232" rIns="171232" bIns="1712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SOC </a:t>
            </a:r>
            <a:r>
              <a:rPr lang="en-US" sz="1600" dirty="0" err="1"/>
              <a:t>characterisation</a:t>
            </a:r>
            <a:endParaRPr lang="es-419" sz="1600" dirty="0"/>
          </a:p>
        </p:txBody>
      </p:sp>
    </p:spTree>
    <p:extLst>
      <p:ext uri="{BB962C8B-B14F-4D97-AF65-F5344CB8AC3E}">
        <p14:creationId xmlns:p14="http://schemas.microsoft.com/office/powerpoint/2010/main" val="646230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1C897582-CB19-41B5-9426-8BD7BD008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71106" cy="4631426"/>
          </a:xfrm>
          <a:custGeom>
            <a:avLst/>
            <a:gdLst>
              <a:gd name="connsiteX0" fmla="*/ 0 w 5471106"/>
              <a:gd name="connsiteY0" fmla="*/ 3301451 h 4631426"/>
              <a:gd name="connsiteX1" fmla="*/ 125703 w 5471106"/>
              <a:gd name="connsiteY1" fmla="*/ 3469551 h 4631426"/>
              <a:gd name="connsiteX2" fmla="*/ 584138 w 5471106"/>
              <a:gd name="connsiteY2" fmla="*/ 3917166 h 4631426"/>
              <a:gd name="connsiteX3" fmla="*/ 716463 w 5471106"/>
              <a:gd name="connsiteY3" fmla="*/ 4010064 h 4631426"/>
              <a:gd name="connsiteX4" fmla="*/ 705202 w 5471106"/>
              <a:gd name="connsiteY4" fmla="*/ 4016176 h 4631426"/>
              <a:gd name="connsiteX5" fmla="*/ 671370 w 5471106"/>
              <a:gd name="connsiteY5" fmla="*/ 4044091 h 4631426"/>
              <a:gd name="connsiteX6" fmla="*/ 656526 w 5471106"/>
              <a:gd name="connsiteY6" fmla="*/ 4066106 h 4631426"/>
              <a:gd name="connsiteX7" fmla="*/ 534490 w 5471106"/>
              <a:gd name="connsiteY7" fmla="*/ 3980431 h 4631426"/>
              <a:gd name="connsiteX8" fmla="*/ 63650 w 5471106"/>
              <a:gd name="connsiteY8" fmla="*/ 3520703 h 4631426"/>
              <a:gd name="connsiteX9" fmla="*/ 0 w 5471106"/>
              <a:gd name="connsiteY9" fmla="*/ 3435586 h 4631426"/>
              <a:gd name="connsiteX10" fmla="*/ 4933182 w 5471106"/>
              <a:gd name="connsiteY10" fmla="*/ 0 h 4631426"/>
              <a:gd name="connsiteX11" fmla="*/ 5027180 w 5471106"/>
              <a:gd name="connsiteY11" fmla="*/ 0 h 4631426"/>
              <a:gd name="connsiteX12" fmla="*/ 5102720 w 5471106"/>
              <a:gd name="connsiteY12" fmla="*/ 124342 h 4631426"/>
              <a:gd name="connsiteX13" fmla="*/ 5471106 w 5471106"/>
              <a:gd name="connsiteY13" fmla="*/ 1579210 h 4631426"/>
              <a:gd name="connsiteX14" fmla="*/ 2418889 w 5471106"/>
              <a:gd name="connsiteY14" fmla="*/ 4631426 h 4631426"/>
              <a:gd name="connsiteX15" fmla="*/ 1095627 w 5471106"/>
              <a:gd name="connsiteY15" fmla="*/ 4330445 h 4631426"/>
              <a:gd name="connsiteX16" fmla="*/ 1039194 w 5471106"/>
              <a:gd name="connsiteY16" fmla="*/ 4301325 h 4631426"/>
              <a:gd name="connsiteX17" fmla="*/ 1043650 w 5471106"/>
              <a:gd name="connsiteY17" fmla="*/ 4294717 h 4631426"/>
              <a:gd name="connsiteX18" fmla="*/ 1056970 w 5471106"/>
              <a:gd name="connsiteY18" fmla="*/ 4251806 h 4631426"/>
              <a:gd name="connsiteX19" fmla="*/ 1060016 w 5471106"/>
              <a:gd name="connsiteY19" fmla="*/ 4221593 h 4631426"/>
              <a:gd name="connsiteX20" fmla="*/ 1130491 w 5471106"/>
              <a:gd name="connsiteY20" fmla="*/ 4257958 h 4631426"/>
              <a:gd name="connsiteX21" fmla="*/ 2418889 w 5471106"/>
              <a:gd name="connsiteY21" fmla="*/ 4551009 h 4631426"/>
              <a:gd name="connsiteX22" fmla="*/ 5390689 w 5471106"/>
              <a:gd name="connsiteY22" fmla="*/ 1579210 h 4631426"/>
              <a:gd name="connsiteX23" fmla="*/ 5032009 w 5471106"/>
              <a:gd name="connsiteY23" fmla="*/ 162673 h 46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1106" h="4631426">
                <a:moveTo>
                  <a:pt x="0" y="3301451"/>
                </a:moveTo>
                <a:lnTo>
                  <a:pt x="125703" y="3469551"/>
                </a:lnTo>
                <a:cubicBezTo>
                  <a:pt x="261971" y="3634670"/>
                  <a:pt x="415728" y="3784820"/>
                  <a:pt x="584138" y="3917166"/>
                </a:cubicBezTo>
                <a:lnTo>
                  <a:pt x="716463" y="4010064"/>
                </a:lnTo>
                <a:lnTo>
                  <a:pt x="705202" y="4016176"/>
                </a:lnTo>
                <a:cubicBezTo>
                  <a:pt x="693040" y="4024393"/>
                  <a:pt x="681712" y="4033748"/>
                  <a:pt x="671370" y="4044091"/>
                </a:cubicBezTo>
                <a:lnTo>
                  <a:pt x="656526" y="4066106"/>
                </a:lnTo>
                <a:lnTo>
                  <a:pt x="534490" y="3980431"/>
                </a:lnTo>
                <a:cubicBezTo>
                  <a:pt x="361523" y="3844503"/>
                  <a:pt x="203605" y="3690290"/>
                  <a:pt x="63650" y="3520703"/>
                </a:cubicBezTo>
                <a:lnTo>
                  <a:pt x="0" y="3435586"/>
                </a:lnTo>
                <a:close/>
                <a:moveTo>
                  <a:pt x="4933182" y="0"/>
                </a:moveTo>
                <a:lnTo>
                  <a:pt x="5027180" y="0"/>
                </a:lnTo>
                <a:lnTo>
                  <a:pt x="5102720" y="124342"/>
                </a:lnTo>
                <a:cubicBezTo>
                  <a:pt x="5337656" y="556821"/>
                  <a:pt x="5471106" y="1052431"/>
                  <a:pt x="5471106" y="1579210"/>
                </a:cubicBezTo>
                <a:cubicBezTo>
                  <a:pt x="5471106" y="3264903"/>
                  <a:pt x="4104582" y="4631426"/>
                  <a:pt x="2418889" y="4631426"/>
                </a:cubicBezTo>
                <a:cubicBezTo>
                  <a:pt x="1944788" y="4631426"/>
                  <a:pt x="1495934" y="4523332"/>
                  <a:pt x="1095627" y="4330445"/>
                </a:cubicBezTo>
                <a:lnTo>
                  <a:pt x="1039194" y="4301325"/>
                </a:lnTo>
                <a:lnTo>
                  <a:pt x="1043650" y="4294717"/>
                </a:lnTo>
                <a:cubicBezTo>
                  <a:pt x="1049433" y="4281042"/>
                  <a:pt x="1053925" y="4266687"/>
                  <a:pt x="1056970" y="4251806"/>
                </a:cubicBezTo>
                <a:lnTo>
                  <a:pt x="1060016" y="4221593"/>
                </a:lnTo>
                <a:lnTo>
                  <a:pt x="1130491" y="4257958"/>
                </a:lnTo>
                <a:cubicBezTo>
                  <a:pt x="1520251" y="4445763"/>
                  <a:pt x="1957279" y="4551009"/>
                  <a:pt x="2418889" y="4551009"/>
                </a:cubicBezTo>
                <a:cubicBezTo>
                  <a:pt x="4060169" y="4551009"/>
                  <a:pt x="5390689" y="3220490"/>
                  <a:pt x="5390689" y="1579210"/>
                </a:cubicBezTo>
                <a:cubicBezTo>
                  <a:pt x="5390689" y="1066310"/>
                  <a:pt x="5260755" y="583758"/>
                  <a:pt x="5032009" y="16267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0E7066FC-B004-4B5A-B02B-599B51EF3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0" y="515619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3FDE5BF0-7F06-F2FA-1DC5-24CCBE8536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60" y="1505186"/>
            <a:ext cx="10303479" cy="514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1884D9-5F7C-81BD-F6C5-672CBD17BE63}"/>
              </a:ext>
            </a:extLst>
          </p:cNvPr>
          <p:cNvSpPr txBox="1"/>
          <p:nvPr/>
        </p:nvSpPr>
        <p:spPr>
          <a:xfrm>
            <a:off x="461917" y="283562"/>
            <a:ext cx="7850809" cy="1107996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182880" tIns="182880" rIns="182880" bIns="182880" numCol="1" spcCol="457200">
            <a:spAutoFit/>
          </a:bodyPr>
          <a:lstStyle/>
          <a:p>
            <a:r>
              <a:rPr lang="en-US" sz="2400" dirty="0"/>
              <a:t>Vegetation coverage, topography and soil texture were the most relevant factors in explaining variability of SOC.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08BEAE-7992-354A-99F1-BED7FFD43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4740" y="484552"/>
            <a:ext cx="706015" cy="70601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6EF3430-755B-F0CF-3CE7-CDECCB990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9260" y="428094"/>
            <a:ext cx="871140" cy="87114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7EBD34D-0301-BAB4-86A9-C140617D85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42646">
            <a:off x="9754447" y="500302"/>
            <a:ext cx="674514" cy="674514"/>
          </a:xfrm>
          <a:prstGeom prst="rect">
            <a:avLst/>
          </a:prstGeom>
        </p:spPr>
      </p:pic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3AEFC0B8-037D-5F38-DE8D-3D2D1B23D1BB}"/>
              </a:ext>
            </a:extLst>
          </p:cNvPr>
          <p:cNvSpPr/>
          <p:nvPr/>
        </p:nvSpPr>
        <p:spPr>
          <a:xfrm>
            <a:off x="9206522" y="6209583"/>
            <a:ext cx="2985477" cy="415909"/>
          </a:xfrm>
          <a:prstGeom prst="flowChartProcess">
            <a:avLst/>
          </a:prstGeom>
          <a:solidFill>
            <a:srgbClr val="00543A"/>
          </a:solidFill>
          <a:ln>
            <a:solidFill>
              <a:srgbClr val="005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463" tIns="171232" rIns="171232" bIns="1712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SOC </a:t>
            </a:r>
            <a:r>
              <a:rPr lang="en-US" sz="1600" dirty="0" err="1"/>
              <a:t>characterisation</a:t>
            </a:r>
            <a:endParaRPr lang="es-419" sz="16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EC010D9-F666-4C87-6CC3-19029DB8310D}"/>
              </a:ext>
            </a:extLst>
          </p:cNvPr>
          <p:cNvSpPr/>
          <p:nvPr/>
        </p:nvSpPr>
        <p:spPr>
          <a:xfrm>
            <a:off x="1634490" y="3714750"/>
            <a:ext cx="1703070" cy="242186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9C890D-4C08-6BD9-CB3D-9270D3C08961}"/>
              </a:ext>
            </a:extLst>
          </p:cNvPr>
          <p:cNvSpPr/>
          <p:nvPr/>
        </p:nvSpPr>
        <p:spPr>
          <a:xfrm>
            <a:off x="1485900" y="1505186"/>
            <a:ext cx="1257300" cy="220956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1FE666-A2B8-B429-A344-736BE8E4BDE4}"/>
              </a:ext>
            </a:extLst>
          </p:cNvPr>
          <p:cNvSpPr/>
          <p:nvPr/>
        </p:nvSpPr>
        <p:spPr>
          <a:xfrm>
            <a:off x="7715250" y="1332546"/>
            <a:ext cx="2286000" cy="251936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07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1C897582-CB19-41B5-9426-8BD7BD008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71106" cy="4631426"/>
          </a:xfrm>
          <a:custGeom>
            <a:avLst/>
            <a:gdLst>
              <a:gd name="connsiteX0" fmla="*/ 0 w 5471106"/>
              <a:gd name="connsiteY0" fmla="*/ 3301451 h 4631426"/>
              <a:gd name="connsiteX1" fmla="*/ 125703 w 5471106"/>
              <a:gd name="connsiteY1" fmla="*/ 3469551 h 4631426"/>
              <a:gd name="connsiteX2" fmla="*/ 584138 w 5471106"/>
              <a:gd name="connsiteY2" fmla="*/ 3917166 h 4631426"/>
              <a:gd name="connsiteX3" fmla="*/ 716463 w 5471106"/>
              <a:gd name="connsiteY3" fmla="*/ 4010064 h 4631426"/>
              <a:gd name="connsiteX4" fmla="*/ 705202 w 5471106"/>
              <a:gd name="connsiteY4" fmla="*/ 4016176 h 4631426"/>
              <a:gd name="connsiteX5" fmla="*/ 671370 w 5471106"/>
              <a:gd name="connsiteY5" fmla="*/ 4044091 h 4631426"/>
              <a:gd name="connsiteX6" fmla="*/ 656526 w 5471106"/>
              <a:gd name="connsiteY6" fmla="*/ 4066106 h 4631426"/>
              <a:gd name="connsiteX7" fmla="*/ 534490 w 5471106"/>
              <a:gd name="connsiteY7" fmla="*/ 3980431 h 4631426"/>
              <a:gd name="connsiteX8" fmla="*/ 63650 w 5471106"/>
              <a:gd name="connsiteY8" fmla="*/ 3520703 h 4631426"/>
              <a:gd name="connsiteX9" fmla="*/ 0 w 5471106"/>
              <a:gd name="connsiteY9" fmla="*/ 3435586 h 4631426"/>
              <a:gd name="connsiteX10" fmla="*/ 4933182 w 5471106"/>
              <a:gd name="connsiteY10" fmla="*/ 0 h 4631426"/>
              <a:gd name="connsiteX11" fmla="*/ 5027180 w 5471106"/>
              <a:gd name="connsiteY11" fmla="*/ 0 h 4631426"/>
              <a:gd name="connsiteX12" fmla="*/ 5102720 w 5471106"/>
              <a:gd name="connsiteY12" fmla="*/ 124342 h 4631426"/>
              <a:gd name="connsiteX13" fmla="*/ 5471106 w 5471106"/>
              <a:gd name="connsiteY13" fmla="*/ 1579210 h 4631426"/>
              <a:gd name="connsiteX14" fmla="*/ 2418889 w 5471106"/>
              <a:gd name="connsiteY14" fmla="*/ 4631426 h 4631426"/>
              <a:gd name="connsiteX15" fmla="*/ 1095627 w 5471106"/>
              <a:gd name="connsiteY15" fmla="*/ 4330445 h 4631426"/>
              <a:gd name="connsiteX16" fmla="*/ 1039194 w 5471106"/>
              <a:gd name="connsiteY16" fmla="*/ 4301325 h 4631426"/>
              <a:gd name="connsiteX17" fmla="*/ 1043650 w 5471106"/>
              <a:gd name="connsiteY17" fmla="*/ 4294717 h 4631426"/>
              <a:gd name="connsiteX18" fmla="*/ 1056970 w 5471106"/>
              <a:gd name="connsiteY18" fmla="*/ 4251806 h 4631426"/>
              <a:gd name="connsiteX19" fmla="*/ 1060016 w 5471106"/>
              <a:gd name="connsiteY19" fmla="*/ 4221593 h 4631426"/>
              <a:gd name="connsiteX20" fmla="*/ 1130491 w 5471106"/>
              <a:gd name="connsiteY20" fmla="*/ 4257958 h 4631426"/>
              <a:gd name="connsiteX21" fmla="*/ 2418889 w 5471106"/>
              <a:gd name="connsiteY21" fmla="*/ 4551009 h 4631426"/>
              <a:gd name="connsiteX22" fmla="*/ 5390689 w 5471106"/>
              <a:gd name="connsiteY22" fmla="*/ 1579210 h 4631426"/>
              <a:gd name="connsiteX23" fmla="*/ 5032009 w 5471106"/>
              <a:gd name="connsiteY23" fmla="*/ 162673 h 46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1106" h="4631426">
                <a:moveTo>
                  <a:pt x="0" y="3301451"/>
                </a:moveTo>
                <a:lnTo>
                  <a:pt x="125703" y="3469551"/>
                </a:lnTo>
                <a:cubicBezTo>
                  <a:pt x="261971" y="3634670"/>
                  <a:pt x="415728" y="3784820"/>
                  <a:pt x="584138" y="3917166"/>
                </a:cubicBezTo>
                <a:lnTo>
                  <a:pt x="716463" y="4010064"/>
                </a:lnTo>
                <a:lnTo>
                  <a:pt x="705202" y="4016176"/>
                </a:lnTo>
                <a:cubicBezTo>
                  <a:pt x="693040" y="4024393"/>
                  <a:pt x="681712" y="4033748"/>
                  <a:pt x="671370" y="4044091"/>
                </a:cubicBezTo>
                <a:lnTo>
                  <a:pt x="656526" y="4066106"/>
                </a:lnTo>
                <a:lnTo>
                  <a:pt x="534490" y="3980431"/>
                </a:lnTo>
                <a:cubicBezTo>
                  <a:pt x="361523" y="3844503"/>
                  <a:pt x="203605" y="3690290"/>
                  <a:pt x="63650" y="3520703"/>
                </a:cubicBezTo>
                <a:lnTo>
                  <a:pt x="0" y="3435586"/>
                </a:lnTo>
                <a:close/>
                <a:moveTo>
                  <a:pt x="4933182" y="0"/>
                </a:moveTo>
                <a:lnTo>
                  <a:pt x="5027180" y="0"/>
                </a:lnTo>
                <a:lnTo>
                  <a:pt x="5102720" y="124342"/>
                </a:lnTo>
                <a:cubicBezTo>
                  <a:pt x="5337656" y="556821"/>
                  <a:pt x="5471106" y="1052431"/>
                  <a:pt x="5471106" y="1579210"/>
                </a:cubicBezTo>
                <a:cubicBezTo>
                  <a:pt x="5471106" y="3264903"/>
                  <a:pt x="4104582" y="4631426"/>
                  <a:pt x="2418889" y="4631426"/>
                </a:cubicBezTo>
                <a:cubicBezTo>
                  <a:pt x="1944788" y="4631426"/>
                  <a:pt x="1495934" y="4523332"/>
                  <a:pt x="1095627" y="4330445"/>
                </a:cubicBezTo>
                <a:lnTo>
                  <a:pt x="1039194" y="4301325"/>
                </a:lnTo>
                <a:lnTo>
                  <a:pt x="1043650" y="4294717"/>
                </a:lnTo>
                <a:cubicBezTo>
                  <a:pt x="1049433" y="4281042"/>
                  <a:pt x="1053925" y="4266687"/>
                  <a:pt x="1056970" y="4251806"/>
                </a:cubicBezTo>
                <a:lnTo>
                  <a:pt x="1060016" y="4221593"/>
                </a:lnTo>
                <a:lnTo>
                  <a:pt x="1130491" y="4257958"/>
                </a:lnTo>
                <a:cubicBezTo>
                  <a:pt x="1520251" y="4445763"/>
                  <a:pt x="1957279" y="4551009"/>
                  <a:pt x="2418889" y="4551009"/>
                </a:cubicBezTo>
                <a:cubicBezTo>
                  <a:pt x="4060169" y="4551009"/>
                  <a:pt x="5390689" y="3220490"/>
                  <a:pt x="5390689" y="1579210"/>
                </a:cubicBezTo>
                <a:cubicBezTo>
                  <a:pt x="5390689" y="1066310"/>
                  <a:pt x="5260755" y="583758"/>
                  <a:pt x="5032009" y="16267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0E7066FC-B004-4B5A-B02B-599B51EF3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0" y="515619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3FDE5BF0-7F06-F2FA-1DC5-24CCBE8536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60" y="1505186"/>
            <a:ext cx="10303479" cy="514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1884D9-5F7C-81BD-F6C5-672CBD17BE63}"/>
              </a:ext>
            </a:extLst>
          </p:cNvPr>
          <p:cNvSpPr txBox="1"/>
          <p:nvPr/>
        </p:nvSpPr>
        <p:spPr>
          <a:xfrm>
            <a:off x="461917" y="283562"/>
            <a:ext cx="7850809" cy="1107996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182880" tIns="182880" rIns="182880" bIns="182880" numCol="1" spcCol="457200">
            <a:spAutoFit/>
          </a:bodyPr>
          <a:lstStyle/>
          <a:p>
            <a:r>
              <a:rPr lang="en-US" sz="2400" dirty="0"/>
              <a:t>Vegetation coverage, topography and soil texture were the most relevant factors in explaining variability of SOC.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08BEAE-7992-354A-99F1-BED7FFD43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4740" y="484552"/>
            <a:ext cx="706015" cy="70601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6EF3430-755B-F0CF-3CE7-CDECCB990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9260" y="428094"/>
            <a:ext cx="871140" cy="87114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7EBD34D-0301-BAB4-86A9-C140617D85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42646">
            <a:off x="9754447" y="500302"/>
            <a:ext cx="674514" cy="674514"/>
          </a:xfrm>
          <a:prstGeom prst="rect">
            <a:avLst/>
          </a:prstGeom>
        </p:spPr>
      </p:pic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3AEFC0B8-037D-5F38-DE8D-3D2D1B23D1BB}"/>
              </a:ext>
            </a:extLst>
          </p:cNvPr>
          <p:cNvSpPr/>
          <p:nvPr/>
        </p:nvSpPr>
        <p:spPr>
          <a:xfrm>
            <a:off x="9206522" y="6209583"/>
            <a:ext cx="2985477" cy="415909"/>
          </a:xfrm>
          <a:prstGeom prst="flowChartProcess">
            <a:avLst/>
          </a:prstGeom>
          <a:solidFill>
            <a:srgbClr val="00543A"/>
          </a:solidFill>
          <a:ln>
            <a:solidFill>
              <a:srgbClr val="005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463" tIns="171232" rIns="171232" bIns="1712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SOC </a:t>
            </a:r>
            <a:r>
              <a:rPr lang="en-US" sz="1600" dirty="0" err="1"/>
              <a:t>characterisation</a:t>
            </a:r>
            <a:endParaRPr lang="es-419" sz="16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EC010D9-F666-4C87-6CC3-19029DB8310D}"/>
              </a:ext>
            </a:extLst>
          </p:cNvPr>
          <p:cNvSpPr/>
          <p:nvPr/>
        </p:nvSpPr>
        <p:spPr>
          <a:xfrm>
            <a:off x="9206521" y="4526280"/>
            <a:ext cx="1703070" cy="16540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9C890D-4C08-6BD9-CB3D-9270D3C08961}"/>
              </a:ext>
            </a:extLst>
          </p:cNvPr>
          <p:cNvSpPr/>
          <p:nvPr/>
        </p:nvSpPr>
        <p:spPr>
          <a:xfrm>
            <a:off x="5634616" y="2537460"/>
            <a:ext cx="1257300" cy="13611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1FE666-A2B8-B429-A344-736BE8E4BDE4}"/>
              </a:ext>
            </a:extLst>
          </p:cNvPr>
          <p:cNvSpPr/>
          <p:nvPr/>
        </p:nvSpPr>
        <p:spPr>
          <a:xfrm flipH="1">
            <a:off x="10001250" y="2490714"/>
            <a:ext cx="994410" cy="13611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69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1C897582-CB19-41B5-9426-8BD7BD008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71106" cy="4631426"/>
          </a:xfrm>
          <a:custGeom>
            <a:avLst/>
            <a:gdLst>
              <a:gd name="connsiteX0" fmla="*/ 0 w 5471106"/>
              <a:gd name="connsiteY0" fmla="*/ 3301451 h 4631426"/>
              <a:gd name="connsiteX1" fmla="*/ 125703 w 5471106"/>
              <a:gd name="connsiteY1" fmla="*/ 3469551 h 4631426"/>
              <a:gd name="connsiteX2" fmla="*/ 584138 w 5471106"/>
              <a:gd name="connsiteY2" fmla="*/ 3917166 h 4631426"/>
              <a:gd name="connsiteX3" fmla="*/ 716463 w 5471106"/>
              <a:gd name="connsiteY3" fmla="*/ 4010064 h 4631426"/>
              <a:gd name="connsiteX4" fmla="*/ 705202 w 5471106"/>
              <a:gd name="connsiteY4" fmla="*/ 4016176 h 4631426"/>
              <a:gd name="connsiteX5" fmla="*/ 671370 w 5471106"/>
              <a:gd name="connsiteY5" fmla="*/ 4044091 h 4631426"/>
              <a:gd name="connsiteX6" fmla="*/ 656526 w 5471106"/>
              <a:gd name="connsiteY6" fmla="*/ 4066106 h 4631426"/>
              <a:gd name="connsiteX7" fmla="*/ 534490 w 5471106"/>
              <a:gd name="connsiteY7" fmla="*/ 3980431 h 4631426"/>
              <a:gd name="connsiteX8" fmla="*/ 63650 w 5471106"/>
              <a:gd name="connsiteY8" fmla="*/ 3520703 h 4631426"/>
              <a:gd name="connsiteX9" fmla="*/ 0 w 5471106"/>
              <a:gd name="connsiteY9" fmla="*/ 3435586 h 4631426"/>
              <a:gd name="connsiteX10" fmla="*/ 4933182 w 5471106"/>
              <a:gd name="connsiteY10" fmla="*/ 0 h 4631426"/>
              <a:gd name="connsiteX11" fmla="*/ 5027180 w 5471106"/>
              <a:gd name="connsiteY11" fmla="*/ 0 h 4631426"/>
              <a:gd name="connsiteX12" fmla="*/ 5102720 w 5471106"/>
              <a:gd name="connsiteY12" fmla="*/ 124342 h 4631426"/>
              <a:gd name="connsiteX13" fmla="*/ 5471106 w 5471106"/>
              <a:gd name="connsiteY13" fmla="*/ 1579210 h 4631426"/>
              <a:gd name="connsiteX14" fmla="*/ 2418889 w 5471106"/>
              <a:gd name="connsiteY14" fmla="*/ 4631426 h 4631426"/>
              <a:gd name="connsiteX15" fmla="*/ 1095627 w 5471106"/>
              <a:gd name="connsiteY15" fmla="*/ 4330445 h 4631426"/>
              <a:gd name="connsiteX16" fmla="*/ 1039194 w 5471106"/>
              <a:gd name="connsiteY16" fmla="*/ 4301325 h 4631426"/>
              <a:gd name="connsiteX17" fmla="*/ 1043650 w 5471106"/>
              <a:gd name="connsiteY17" fmla="*/ 4294717 h 4631426"/>
              <a:gd name="connsiteX18" fmla="*/ 1056970 w 5471106"/>
              <a:gd name="connsiteY18" fmla="*/ 4251806 h 4631426"/>
              <a:gd name="connsiteX19" fmla="*/ 1060016 w 5471106"/>
              <a:gd name="connsiteY19" fmla="*/ 4221593 h 4631426"/>
              <a:gd name="connsiteX20" fmla="*/ 1130491 w 5471106"/>
              <a:gd name="connsiteY20" fmla="*/ 4257958 h 4631426"/>
              <a:gd name="connsiteX21" fmla="*/ 2418889 w 5471106"/>
              <a:gd name="connsiteY21" fmla="*/ 4551009 h 4631426"/>
              <a:gd name="connsiteX22" fmla="*/ 5390689 w 5471106"/>
              <a:gd name="connsiteY22" fmla="*/ 1579210 h 4631426"/>
              <a:gd name="connsiteX23" fmla="*/ 5032009 w 5471106"/>
              <a:gd name="connsiteY23" fmla="*/ 162673 h 46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1106" h="4631426">
                <a:moveTo>
                  <a:pt x="0" y="3301451"/>
                </a:moveTo>
                <a:lnTo>
                  <a:pt x="125703" y="3469551"/>
                </a:lnTo>
                <a:cubicBezTo>
                  <a:pt x="261971" y="3634670"/>
                  <a:pt x="415728" y="3784820"/>
                  <a:pt x="584138" y="3917166"/>
                </a:cubicBezTo>
                <a:lnTo>
                  <a:pt x="716463" y="4010064"/>
                </a:lnTo>
                <a:lnTo>
                  <a:pt x="705202" y="4016176"/>
                </a:lnTo>
                <a:cubicBezTo>
                  <a:pt x="693040" y="4024393"/>
                  <a:pt x="681712" y="4033748"/>
                  <a:pt x="671370" y="4044091"/>
                </a:cubicBezTo>
                <a:lnTo>
                  <a:pt x="656526" y="4066106"/>
                </a:lnTo>
                <a:lnTo>
                  <a:pt x="534490" y="3980431"/>
                </a:lnTo>
                <a:cubicBezTo>
                  <a:pt x="361523" y="3844503"/>
                  <a:pt x="203605" y="3690290"/>
                  <a:pt x="63650" y="3520703"/>
                </a:cubicBezTo>
                <a:lnTo>
                  <a:pt x="0" y="3435586"/>
                </a:lnTo>
                <a:close/>
                <a:moveTo>
                  <a:pt x="4933182" y="0"/>
                </a:moveTo>
                <a:lnTo>
                  <a:pt x="5027180" y="0"/>
                </a:lnTo>
                <a:lnTo>
                  <a:pt x="5102720" y="124342"/>
                </a:lnTo>
                <a:cubicBezTo>
                  <a:pt x="5337656" y="556821"/>
                  <a:pt x="5471106" y="1052431"/>
                  <a:pt x="5471106" y="1579210"/>
                </a:cubicBezTo>
                <a:cubicBezTo>
                  <a:pt x="5471106" y="3264903"/>
                  <a:pt x="4104582" y="4631426"/>
                  <a:pt x="2418889" y="4631426"/>
                </a:cubicBezTo>
                <a:cubicBezTo>
                  <a:pt x="1944788" y="4631426"/>
                  <a:pt x="1495934" y="4523332"/>
                  <a:pt x="1095627" y="4330445"/>
                </a:cubicBezTo>
                <a:lnTo>
                  <a:pt x="1039194" y="4301325"/>
                </a:lnTo>
                <a:lnTo>
                  <a:pt x="1043650" y="4294717"/>
                </a:lnTo>
                <a:cubicBezTo>
                  <a:pt x="1049433" y="4281042"/>
                  <a:pt x="1053925" y="4266687"/>
                  <a:pt x="1056970" y="4251806"/>
                </a:cubicBezTo>
                <a:lnTo>
                  <a:pt x="1060016" y="4221593"/>
                </a:lnTo>
                <a:lnTo>
                  <a:pt x="1130491" y="4257958"/>
                </a:lnTo>
                <a:cubicBezTo>
                  <a:pt x="1520251" y="4445763"/>
                  <a:pt x="1957279" y="4551009"/>
                  <a:pt x="2418889" y="4551009"/>
                </a:cubicBezTo>
                <a:cubicBezTo>
                  <a:pt x="4060169" y="4551009"/>
                  <a:pt x="5390689" y="3220490"/>
                  <a:pt x="5390689" y="1579210"/>
                </a:cubicBezTo>
                <a:cubicBezTo>
                  <a:pt x="5390689" y="1066310"/>
                  <a:pt x="5260755" y="583758"/>
                  <a:pt x="5032009" y="16267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0E7066FC-B004-4B5A-B02B-599B51EF3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0" y="515619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3AEFC0B8-037D-5F38-DE8D-3D2D1B23D1BB}"/>
              </a:ext>
            </a:extLst>
          </p:cNvPr>
          <p:cNvSpPr/>
          <p:nvPr/>
        </p:nvSpPr>
        <p:spPr>
          <a:xfrm>
            <a:off x="9206523" y="6209582"/>
            <a:ext cx="2985477" cy="415909"/>
          </a:xfrm>
          <a:prstGeom prst="flowChartProcess">
            <a:avLst/>
          </a:prstGeom>
          <a:solidFill>
            <a:srgbClr val="00543A"/>
          </a:solidFill>
          <a:ln>
            <a:solidFill>
              <a:srgbClr val="005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463" tIns="171232" rIns="171232" bIns="1712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 spatial predictions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25E11A55-556A-5713-2789-DEBE3418BB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376874"/>
            <a:ext cx="7743625" cy="534525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10E3797-CF47-1403-4EC5-D49CE154B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920496"/>
              </p:ext>
            </p:extLst>
          </p:nvPr>
        </p:nvGraphicFramePr>
        <p:xfrm>
          <a:off x="8115300" y="4248240"/>
          <a:ext cx="3865316" cy="1432472"/>
        </p:xfrm>
        <a:graphic>
          <a:graphicData uri="http://schemas.openxmlformats.org/drawingml/2006/table">
            <a:tbl>
              <a:tblPr firstRow="1" firstCol="1" bandRow="1"/>
              <a:tblGrid>
                <a:gridCol w="1076254">
                  <a:extLst>
                    <a:ext uri="{9D8B030D-6E8A-4147-A177-3AD203B41FA5}">
                      <a16:colId xmlns:a16="http://schemas.microsoft.com/office/drawing/2014/main" val="2902374985"/>
                    </a:ext>
                  </a:extLst>
                </a:gridCol>
                <a:gridCol w="771367">
                  <a:extLst>
                    <a:ext uri="{9D8B030D-6E8A-4147-A177-3AD203B41FA5}">
                      <a16:colId xmlns:a16="http://schemas.microsoft.com/office/drawing/2014/main" val="988953280"/>
                    </a:ext>
                  </a:extLst>
                </a:gridCol>
                <a:gridCol w="672565">
                  <a:extLst>
                    <a:ext uri="{9D8B030D-6E8A-4147-A177-3AD203B41FA5}">
                      <a16:colId xmlns:a16="http://schemas.microsoft.com/office/drawing/2014/main" val="1786895657"/>
                    </a:ext>
                  </a:extLst>
                </a:gridCol>
                <a:gridCol w="672565">
                  <a:extLst>
                    <a:ext uri="{9D8B030D-6E8A-4147-A177-3AD203B41FA5}">
                      <a16:colId xmlns:a16="http://schemas.microsoft.com/office/drawing/2014/main" val="1120526663"/>
                    </a:ext>
                  </a:extLst>
                </a:gridCol>
                <a:gridCol w="672565">
                  <a:extLst>
                    <a:ext uri="{9D8B030D-6E8A-4147-A177-3AD203B41FA5}">
                      <a16:colId xmlns:a16="http://schemas.microsoft.com/office/drawing/2014/main" val="3704046821"/>
                    </a:ext>
                  </a:extLst>
                </a:gridCol>
              </a:tblGrid>
              <a:tr h="4846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Soil </a:t>
                      </a:r>
                      <a:b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depth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Method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RMSE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 err="1"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lang="en-US" sz="1400" b="1" baseline="30000" dirty="0" err="1"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7229363"/>
                  </a:ext>
                </a:extLst>
              </a:tr>
              <a:tr h="23696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0–10 cm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RF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1.76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1.48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0.49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8609929"/>
                  </a:ext>
                </a:extLst>
              </a:tr>
              <a:tr h="236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EK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1.81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1.45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0.42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7241092"/>
                  </a:ext>
                </a:extLst>
              </a:tr>
              <a:tr h="23696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10–30 cm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RF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0.74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0.59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0.32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3907852"/>
                  </a:ext>
                </a:extLst>
              </a:tr>
              <a:tr h="236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EK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0.70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0.53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0.36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250772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BEEF0EF-675E-EB85-039A-2EF2911ED75E}"/>
              </a:ext>
            </a:extLst>
          </p:cNvPr>
          <p:cNvSpPr txBox="1"/>
          <p:nvPr/>
        </p:nvSpPr>
        <p:spPr>
          <a:xfrm>
            <a:off x="1915886" y="135873"/>
            <a:ext cx="10064731" cy="1107996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182880" tIns="182880" rIns="182880" bIns="182880">
            <a:spAutoFit/>
          </a:bodyPr>
          <a:lstStyle/>
          <a:p>
            <a:pPr algn="r"/>
            <a:r>
              <a:rPr lang="en-US" sz="2400" dirty="0"/>
              <a:t>Although DSM approaches (Expert Knowledge and Random Forest) performed very well, </a:t>
            </a:r>
            <a:r>
              <a:rPr lang="en-US" sz="2400" b="1" dirty="0"/>
              <a:t>EK was considered slightly superior </a:t>
            </a:r>
            <a:r>
              <a:rPr lang="en-US" sz="2400" dirty="0"/>
              <a:t>to predict SOC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628D37-7835-547A-6824-73934F6A7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3659" y="2229115"/>
            <a:ext cx="1331546" cy="13315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47AB89-C0E9-AC59-5FD6-2E1527814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0111" y="2272775"/>
            <a:ext cx="1192265" cy="119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66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1C897582-CB19-41B5-9426-8BD7BD008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71106" cy="4631426"/>
          </a:xfrm>
          <a:custGeom>
            <a:avLst/>
            <a:gdLst>
              <a:gd name="connsiteX0" fmla="*/ 0 w 5471106"/>
              <a:gd name="connsiteY0" fmla="*/ 3301451 h 4631426"/>
              <a:gd name="connsiteX1" fmla="*/ 125703 w 5471106"/>
              <a:gd name="connsiteY1" fmla="*/ 3469551 h 4631426"/>
              <a:gd name="connsiteX2" fmla="*/ 584138 w 5471106"/>
              <a:gd name="connsiteY2" fmla="*/ 3917166 h 4631426"/>
              <a:gd name="connsiteX3" fmla="*/ 716463 w 5471106"/>
              <a:gd name="connsiteY3" fmla="*/ 4010064 h 4631426"/>
              <a:gd name="connsiteX4" fmla="*/ 705202 w 5471106"/>
              <a:gd name="connsiteY4" fmla="*/ 4016176 h 4631426"/>
              <a:gd name="connsiteX5" fmla="*/ 671370 w 5471106"/>
              <a:gd name="connsiteY5" fmla="*/ 4044091 h 4631426"/>
              <a:gd name="connsiteX6" fmla="*/ 656526 w 5471106"/>
              <a:gd name="connsiteY6" fmla="*/ 4066106 h 4631426"/>
              <a:gd name="connsiteX7" fmla="*/ 534490 w 5471106"/>
              <a:gd name="connsiteY7" fmla="*/ 3980431 h 4631426"/>
              <a:gd name="connsiteX8" fmla="*/ 63650 w 5471106"/>
              <a:gd name="connsiteY8" fmla="*/ 3520703 h 4631426"/>
              <a:gd name="connsiteX9" fmla="*/ 0 w 5471106"/>
              <a:gd name="connsiteY9" fmla="*/ 3435586 h 4631426"/>
              <a:gd name="connsiteX10" fmla="*/ 4933182 w 5471106"/>
              <a:gd name="connsiteY10" fmla="*/ 0 h 4631426"/>
              <a:gd name="connsiteX11" fmla="*/ 5027180 w 5471106"/>
              <a:gd name="connsiteY11" fmla="*/ 0 h 4631426"/>
              <a:gd name="connsiteX12" fmla="*/ 5102720 w 5471106"/>
              <a:gd name="connsiteY12" fmla="*/ 124342 h 4631426"/>
              <a:gd name="connsiteX13" fmla="*/ 5471106 w 5471106"/>
              <a:gd name="connsiteY13" fmla="*/ 1579210 h 4631426"/>
              <a:gd name="connsiteX14" fmla="*/ 2418889 w 5471106"/>
              <a:gd name="connsiteY14" fmla="*/ 4631426 h 4631426"/>
              <a:gd name="connsiteX15" fmla="*/ 1095627 w 5471106"/>
              <a:gd name="connsiteY15" fmla="*/ 4330445 h 4631426"/>
              <a:gd name="connsiteX16" fmla="*/ 1039194 w 5471106"/>
              <a:gd name="connsiteY16" fmla="*/ 4301325 h 4631426"/>
              <a:gd name="connsiteX17" fmla="*/ 1043650 w 5471106"/>
              <a:gd name="connsiteY17" fmla="*/ 4294717 h 4631426"/>
              <a:gd name="connsiteX18" fmla="*/ 1056970 w 5471106"/>
              <a:gd name="connsiteY18" fmla="*/ 4251806 h 4631426"/>
              <a:gd name="connsiteX19" fmla="*/ 1060016 w 5471106"/>
              <a:gd name="connsiteY19" fmla="*/ 4221593 h 4631426"/>
              <a:gd name="connsiteX20" fmla="*/ 1130491 w 5471106"/>
              <a:gd name="connsiteY20" fmla="*/ 4257958 h 4631426"/>
              <a:gd name="connsiteX21" fmla="*/ 2418889 w 5471106"/>
              <a:gd name="connsiteY21" fmla="*/ 4551009 h 4631426"/>
              <a:gd name="connsiteX22" fmla="*/ 5390689 w 5471106"/>
              <a:gd name="connsiteY22" fmla="*/ 1579210 h 4631426"/>
              <a:gd name="connsiteX23" fmla="*/ 5032009 w 5471106"/>
              <a:gd name="connsiteY23" fmla="*/ 162673 h 46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1106" h="4631426">
                <a:moveTo>
                  <a:pt x="0" y="3301451"/>
                </a:moveTo>
                <a:lnTo>
                  <a:pt x="125703" y="3469551"/>
                </a:lnTo>
                <a:cubicBezTo>
                  <a:pt x="261971" y="3634670"/>
                  <a:pt x="415728" y="3784820"/>
                  <a:pt x="584138" y="3917166"/>
                </a:cubicBezTo>
                <a:lnTo>
                  <a:pt x="716463" y="4010064"/>
                </a:lnTo>
                <a:lnTo>
                  <a:pt x="705202" y="4016176"/>
                </a:lnTo>
                <a:cubicBezTo>
                  <a:pt x="693040" y="4024393"/>
                  <a:pt x="681712" y="4033748"/>
                  <a:pt x="671370" y="4044091"/>
                </a:cubicBezTo>
                <a:lnTo>
                  <a:pt x="656526" y="4066106"/>
                </a:lnTo>
                <a:lnTo>
                  <a:pt x="534490" y="3980431"/>
                </a:lnTo>
                <a:cubicBezTo>
                  <a:pt x="361523" y="3844503"/>
                  <a:pt x="203605" y="3690290"/>
                  <a:pt x="63650" y="3520703"/>
                </a:cubicBezTo>
                <a:lnTo>
                  <a:pt x="0" y="3435586"/>
                </a:lnTo>
                <a:close/>
                <a:moveTo>
                  <a:pt x="4933182" y="0"/>
                </a:moveTo>
                <a:lnTo>
                  <a:pt x="5027180" y="0"/>
                </a:lnTo>
                <a:lnTo>
                  <a:pt x="5102720" y="124342"/>
                </a:lnTo>
                <a:cubicBezTo>
                  <a:pt x="5337656" y="556821"/>
                  <a:pt x="5471106" y="1052431"/>
                  <a:pt x="5471106" y="1579210"/>
                </a:cubicBezTo>
                <a:cubicBezTo>
                  <a:pt x="5471106" y="3264903"/>
                  <a:pt x="4104582" y="4631426"/>
                  <a:pt x="2418889" y="4631426"/>
                </a:cubicBezTo>
                <a:cubicBezTo>
                  <a:pt x="1944788" y="4631426"/>
                  <a:pt x="1495934" y="4523332"/>
                  <a:pt x="1095627" y="4330445"/>
                </a:cubicBezTo>
                <a:lnTo>
                  <a:pt x="1039194" y="4301325"/>
                </a:lnTo>
                <a:lnTo>
                  <a:pt x="1043650" y="4294717"/>
                </a:lnTo>
                <a:cubicBezTo>
                  <a:pt x="1049433" y="4281042"/>
                  <a:pt x="1053925" y="4266687"/>
                  <a:pt x="1056970" y="4251806"/>
                </a:cubicBezTo>
                <a:lnTo>
                  <a:pt x="1060016" y="4221593"/>
                </a:lnTo>
                <a:lnTo>
                  <a:pt x="1130491" y="4257958"/>
                </a:lnTo>
                <a:cubicBezTo>
                  <a:pt x="1520251" y="4445763"/>
                  <a:pt x="1957279" y="4551009"/>
                  <a:pt x="2418889" y="4551009"/>
                </a:cubicBezTo>
                <a:cubicBezTo>
                  <a:pt x="4060169" y="4551009"/>
                  <a:pt x="5390689" y="3220490"/>
                  <a:pt x="5390689" y="1579210"/>
                </a:cubicBezTo>
                <a:cubicBezTo>
                  <a:pt x="5390689" y="1066310"/>
                  <a:pt x="5260755" y="583758"/>
                  <a:pt x="5032009" y="16267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0E7066FC-B004-4B5A-B02B-599B51EF3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0" y="515619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3AEFC0B8-037D-5F38-DE8D-3D2D1B23D1BB}"/>
              </a:ext>
            </a:extLst>
          </p:cNvPr>
          <p:cNvSpPr/>
          <p:nvPr/>
        </p:nvSpPr>
        <p:spPr>
          <a:xfrm>
            <a:off x="9206522" y="6209583"/>
            <a:ext cx="2985477" cy="415909"/>
          </a:xfrm>
          <a:prstGeom prst="flowChartProcess">
            <a:avLst/>
          </a:prstGeom>
          <a:solidFill>
            <a:srgbClr val="00543A"/>
          </a:solidFill>
          <a:ln>
            <a:solidFill>
              <a:srgbClr val="005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463" tIns="171232" rIns="171232" bIns="1712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SOC Stock &amp; CO2 emissions</a:t>
            </a:r>
            <a:endParaRPr lang="es-419" sz="1600" dirty="0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5CF199AD-BBCD-1872-1D78-13B4271BE5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6" y="2687418"/>
            <a:ext cx="3871026" cy="272407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17CBD290-96AF-997B-5906-B0EF658F3814}"/>
              </a:ext>
            </a:extLst>
          </p:cNvPr>
          <p:cNvSpPr txBox="1"/>
          <p:nvPr/>
        </p:nvSpPr>
        <p:spPr>
          <a:xfrm>
            <a:off x="287883" y="5495869"/>
            <a:ext cx="3692479" cy="456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/>
              <a:t>Total SOC stock: </a:t>
            </a:r>
            <a:r>
              <a:rPr lang="en-US" sz="2000" dirty="0"/>
              <a:t>55.07 Mt</a:t>
            </a:r>
          </a:p>
          <a:p>
            <a:pPr algn="ctr"/>
            <a:r>
              <a:rPr lang="en-US" sz="2000" b="1" dirty="0"/>
              <a:t>Area:</a:t>
            </a:r>
            <a:r>
              <a:rPr lang="en-US" sz="2000" dirty="0"/>
              <a:t> 0.6 % Colombian territory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916F43-ACDF-91D9-C0F7-05AACD238D2B}"/>
              </a:ext>
            </a:extLst>
          </p:cNvPr>
          <p:cNvSpPr txBox="1"/>
          <p:nvPr/>
        </p:nvSpPr>
        <p:spPr>
          <a:xfrm>
            <a:off x="287882" y="975052"/>
            <a:ext cx="8495445" cy="1107996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182880" tIns="182880" rIns="182880" bIns="182880">
            <a:spAutoFit/>
          </a:bodyPr>
          <a:lstStyle/>
          <a:p>
            <a:pPr algn="r"/>
            <a:r>
              <a:rPr lang="en-US" sz="2400" dirty="0"/>
              <a:t>High carbon stocks and high potential of CO2 emissions associated with intensive agricultural development in the region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8FAE45-9962-CBA1-634F-D615365A227C}"/>
              </a:ext>
            </a:extLst>
          </p:cNvPr>
          <p:cNvGrpSpPr/>
          <p:nvPr/>
        </p:nvGrpSpPr>
        <p:grpSpPr>
          <a:xfrm>
            <a:off x="4909057" y="2436933"/>
            <a:ext cx="3336467" cy="3705277"/>
            <a:chOff x="5962653" y="1961119"/>
            <a:chExt cx="3336467" cy="370527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7BE37C0-C04C-4753-CE15-4A139837A339}"/>
                </a:ext>
              </a:extLst>
            </p:cNvPr>
            <p:cNvGrpSpPr/>
            <p:nvPr/>
          </p:nvGrpSpPr>
          <p:grpSpPr>
            <a:xfrm>
              <a:off x="6232204" y="1961119"/>
              <a:ext cx="2335098" cy="2891267"/>
              <a:chOff x="8930584" y="1417418"/>
              <a:chExt cx="2335098" cy="2891267"/>
            </a:xfrm>
          </p:grpSpPr>
          <p:graphicFrame>
            <p:nvGraphicFramePr>
              <p:cNvPr id="15" name="Chart 14">
                <a:extLst>
                  <a:ext uri="{FF2B5EF4-FFF2-40B4-BE49-F238E27FC236}">
                    <a16:creationId xmlns:a16="http://schemas.microsoft.com/office/drawing/2014/main" id="{43F91169-49B9-4053-983A-A696A9E72E64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853166123"/>
                  </p:ext>
                </p:extLst>
              </p:nvPr>
            </p:nvGraphicFramePr>
            <p:xfrm>
              <a:off x="8930584" y="2149752"/>
              <a:ext cx="2335098" cy="215893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3B5CE57-C805-D322-54CA-CD1FD666B98F}"/>
                  </a:ext>
                </a:extLst>
              </p:cNvPr>
              <p:cNvSpPr txBox="1"/>
              <p:nvPr/>
            </p:nvSpPr>
            <p:spPr>
              <a:xfrm>
                <a:off x="9046489" y="1417418"/>
                <a:ext cx="217913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/>
                  <a:t>Potential CO2 emissions </a:t>
                </a:r>
                <a:endParaRPr lang="en-US" sz="2000" dirty="0"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9C2B875-F468-A083-E22F-0ED950BDC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" r="56531" b="-1"/>
            <a:stretch/>
          </p:blipFill>
          <p:spPr>
            <a:xfrm>
              <a:off x="6348109" y="5355763"/>
              <a:ext cx="2565556" cy="31063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384245-FBD2-84FE-AC1F-13A5679B3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3469" t="1" b="-1"/>
            <a:stretch/>
          </p:blipFill>
          <p:spPr>
            <a:xfrm>
              <a:off x="5962653" y="5036772"/>
              <a:ext cx="3336467" cy="310633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7C607D2-F5B6-382C-7A37-F30B4ACA331F}"/>
              </a:ext>
            </a:extLst>
          </p:cNvPr>
          <p:cNvSpPr txBox="1"/>
          <p:nvPr/>
        </p:nvSpPr>
        <p:spPr>
          <a:xfrm>
            <a:off x="8607209" y="4594987"/>
            <a:ext cx="3234271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2.83% of Colombia’s annual net “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AFOLU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GHG emissions 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DB778A-5255-6C0C-FA2A-AC2CE1726852}"/>
              </a:ext>
            </a:extLst>
          </p:cNvPr>
          <p:cNvSpPr txBox="1"/>
          <p:nvPr/>
        </p:nvSpPr>
        <p:spPr>
          <a:xfrm>
            <a:off x="42990" y="6556553"/>
            <a:ext cx="61006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AFOLU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Agriculture, Forestry and Other Land Use</a:t>
            </a:r>
            <a:endParaRPr lang="en-US" sz="12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AF43D86-6936-D153-D03D-E839A475D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209" y="2638789"/>
            <a:ext cx="3234271" cy="184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71348E4B-B647-6126-449C-82E8636DE96A}"/>
              </a:ext>
            </a:extLst>
          </p:cNvPr>
          <p:cNvSpPr/>
          <p:nvPr/>
        </p:nvSpPr>
        <p:spPr>
          <a:xfrm>
            <a:off x="4272934" y="3942354"/>
            <a:ext cx="692727" cy="524164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E4A690DC-5184-ED2D-7870-ED24F7430766}"/>
              </a:ext>
            </a:extLst>
          </p:cNvPr>
          <p:cNvSpPr/>
          <p:nvPr/>
        </p:nvSpPr>
        <p:spPr>
          <a:xfrm>
            <a:off x="7513706" y="3942354"/>
            <a:ext cx="692727" cy="524164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D16C5E-D4FA-1252-3A30-9326034B2476}"/>
              </a:ext>
            </a:extLst>
          </p:cNvPr>
          <p:cNvGrpSpPr/>
          <p:nvPr/>
        </p:nvGrpSpPr>
        <p:grpSpPr>
          <a:xfrm>
            <a:off x="9321888" y="777283"/>
            <a:ext cx="1455850" cy="1425826"/>
            <a:chOff x="6634345" y="4143271"/>
            <a:chExt cx="2142927" cy="218761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58D6F24-0668-0A74-7EC3-B7A8D3138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10055" y="4363666"/>
              <a:ext cx="1967217" cy="196721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AF17FBE-B63B-C279-1D75-6DA22E04C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83315" y="4143271"/>
              <a:ext cx="987283" cy="98728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52527CD-5630-7B5E-76CB-DD4BAE51F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34345" y="5130554"/>
              <a:ext cx="1034562" cy="10345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1163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1C897582-CB19-41B5-9426-8BD7BD008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71106" cy="4631426"/>
          </a:xfrm>
          <a:custGeom>
            <a:avLst/>
            <a:gdLst>
              <a:gd name="connsiteX0" fmla="*/ 0 w 5471106"/>
              <a:gd name="connsiteY0" fmla="*/ 3301451 h 4631426"/>
              <a:gd name="connsiteX1" fmla="*/ 125703 w 5471106"/>
              <a:gd name="connsiteY1" fmla="*/ 3469551 h 4631426"/>
              <a:gd name="connsiteX2" fmla="*/ 584138 w 5471106"/>
              <a:gd name="connsiteY2" fmla="*/ 3917166 h 4631426"/>
              <a:gd name="connsiteX3" fmla="*/ 716463 w 5471106"/>
              <a:gd name="connsiteY3" fmla="*/ 4010064 h 4631426"/>
              <a:gd name="connsiteX4" fmla="*/ 705202 w 5471106"/>
              <a:gd name="connsiteY4" fmla="*/ 4016176 h 4631426"/>
              <a:gd name="connsiteX5" fmla="*/ 671370 w 5471106"/>
              <a:gd name="connsiteY5" fmla="*/ 4044091 h 4631426"/>
              <a:gd name="connsiteX6" fmla="*/ 656526 w 5471106"/>
              <a:gd name="connsiteY6" fmla="*/ 4066106 h 4631426"/>
              <a:gd name="connsiteX7" fmla="*/ 534490 w 5471106"/>
              <a:gd name="connsiteY7" fmla="*/ 3980431 h 4631426"/>
              <a:gd name="connsiteX8" fmla="*/ 63650 w 5471106"/>
              <a:gd name="connsiteY8" fmla="*/ 3520703 h 4631426"/>
              <a:gd name="connsiteX9" fmla="*/ 0 w 5471106"/>
              <a:gd name="connsiteY9" fmla="*/ 3435586 h 4631426"/>
              <a:gd name="connsiteX10" fmla="*/ 4933182 w 5471106"/>
              <a:gd name="connsiteY10" fmla="*/ 0 h 4631426"/>
              <a:gd name="connsiteX11" fmla="*/ 5027180 w 5471106"/>
              <a:gd name="connsiteY11" fmla="*/ 0 h 4631426"/>
              <a:gd name="connsiteX12" fmla="*/ 5102720 w 5471106"/>
              <a:gd name="connsiteY12" fmla="*/ 124342 h 4631426"/>
              <a:gd name="connsiteX13" fmla="*/ 5471106 w 5471106"/>
              <a:gd name="connsiteY13" fmla="*/ 1579210 h 4631426"/>
              <a:gd name="connsiteX14" fmla="*/ 2418889 w 5471106"/>
              <a:gd name="connsiteY14" fmla="*/ 4631426 h 4631426"/>
              <a:gd name="connsiteX15" fmla="*/ 1095627 w 5471106"/>
              <a:gd name="connsiteY15" fmla="*/ 4330445 h 4631426"/>
              <a:gd name="connsiteX16" fmla="*/ 1039194 w 5471106"/>
              <a:gd name="connsiteY16" fmla="*/ 4301325 h 4631426"/>
              <a:gd name="connsiteX17" fmla="*/ 1043650 w 5471106"/>
              <a:gd name="connsiteY17" fmla="*/ 4294717 h 4631426"/>
              <a:gd name="connsiteX18" fmla="*/ 1056970 w 5471106"/>
              <a:gd name="connsiteY18" fmla="*/ 4251806 h 4631426"/>
              <a:gd name="connsiteX19" fmla="*/ 1060016 w 5471106"/>
              <a:gd name="connsiteY19" fmla="*/ 4221593 h 4631426"/>
              <a:gd name="connsiteX20" fmla="*/ 1130491 w 5471106"/>
              <a:gd name="connsiteY20" fmla="*/ 4257958 h 4631426"/>
              <a:gd name="connsiteX21" fmla="*/ 2418889 w 5471106"/>
              <a:gd name="connsiteY21" fmla="*/ 4551009 h 4631426"/>
              <a:gd name="connsiteX22" fmla="*/ 5390689 w 5471106"/>
              <a:gd name="connsiteY22" fmla="*/ 1579210 h 4631426"/>
              <a:gd name="connsiteX23" fmla="*/ 5032009 w 5471106"/>
              <a:gd name="connsiteY23" fmla="*/ 162673 h 46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1106" h="4631426">
                <a:moveTo>
                  <a:pt x="0" y="3301451"/>
                </a:moveTo>
                <a:lnTo>
                  <a:pt x="125703" y="3469551"/>
                </a:lnTo>
                <a:cubicBezTo>
                  <a:pt x="261971" y="3634670"/>
                  <a:pt x="415728" y="3784820"/>
                  <a:pt x="584138" y="3917166"/>
                </a:cubicBezTo>
                <a:lnTo>
                  <a:pt x="716463" y="4010064"/>
                </a:lnTo>
                <a:lnTo>
                  <a:pt x="705202" y="4016176"/>
                </a:lnTo>
                <a:cubicBezTo>
                  <a:pt x="693040" y="4024393"/>
                  <a:pt x="681712" y="4033748"/>
                  <a:pt x="671370" y="4044091"/>
                </a:cubicBezTo>
                <a:lnTo>
                  <a:pt x="656526" y="4066106"/>
                </a:lnTo>
                <a:lnTo>
                  <a:pt x="534490" y="3980431"/>
                </a:lnTo>
                <a:cubicBezTo>
                  <a:pt x="361523" y="3844503"/>
                  <a:pt x="203605" y="3690290"/>
                  <a:pt x="63650" y="3520703"/>
                </a:cubicBezTo>
                <a:lnTo>
                  <a:pt x="0" y="3435586"/>
                </a:lnTo>
                <a:close/>
                <a:moveTo>
                  <a:pt x="4933182" y="0"/>
                </a:moveTo>
                <a:lnTo>
                  <a:pt x="5027180" y="0"/>
                </a:lnTo>
                <a:lnTo>
                  <a:pt x="5102720" y="124342"/>
                </a:lnTo>
                <a:cubicBezTo>
                  <a:pt x="5337656" y="556821"/>
                  <a:pt x="5471106" y="1052431"/>
                  <a:pt x="5471106" y="1579210"/>
                </a:cubicBezTo>
                <a:cubicBezTo>
                  <a:pt x="5471106" y="3264903"/>
                  <a:pt x="4104582" y="4631426"/>
                  <a:pt x="2418889" y="4631426"/>
                </a:cubicBezTo>
                <a:cubicBezTo>
                  <a:pt x="1944788" y="4631426"/>
                  <a:pt x="1495934" y="4523332"/>
                  <a:pt x="1095627" y="4330445"/>
                </a:cubicBezTo>
                <a:lnTo>
                  <a:pt x="1039194" y="4301325"/>
                </a:lnTo>
                <a:lnTo>
                  <a:pt x="1043650" y="4294717"/>
                </a:lnTo>
                <a:cubicBezTo>
                  <a:pt x="1049433" y="4281042"/>
                  <a:pt x="1053925" y="4266687"/>
                  <a:pt x="1056970" y="4251806"/>
                </a:cubicBezTo>
                <a:lnTo>
                  <a:pt x="1060016" y="4221593"/>
                </a:lnTo>
                <a:lnTo>
                  <a:pt x="1130491" y="4257958"/>
                </a:lnTo>
                <a:cubicBezTo>
                  <a:pt x="1520251" y="4445763"/>
                  <a:pt x="1957279" y="4551009"/>
                  <a:pt x="2418889" y="4551009"/>
                </a:cubicBezTo>
                <a:cubicBezTo>
                  <a:pt x="4060169" y="4551009"/>
                  <a:pt x="5390689" y="3220490"/>
                  <a:pt x="5390689" y="1579210"/>
                </a:cubicBezTo>
                <a:cubicBezTo>
                  <a:pt x="5390689" y="1066310"/>
                  <a:pt x="5260755" y="583758"/>
                  <a:pt x="5032009" y="16267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0E7066FC-B004-4B5A-B02B-599B51EF3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0" y="515619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3AEFC0B8-037D-5F38-DE8D-3D2D1B23D1BB}"/>
              </a:ext>
            </a:extLst>
          </p:cNvPr>
          <p:cNvSpPr/>
          <p:nvPr/>
        </p:nvSpPr>
        <p:spPr>
          <a:xfrm>
            <a:off x="9206522" y="6209583"/>
            <a:ext cx="2985477" cy="415909"/>
          </a:xfrm>
          <a:prstGeom prst="flowChartProcess">
            <a:avLst/>
          </a:prstGeom>
          <a:solidFill>
            <a:srgbClr val="00543A"/>
          </a:solidFill>
          <a:ln>
            <a:solidFill>
              <a:srgbClr val="005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463" tIns="171232" rIns="171232" bIns="1712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SOC Stock &amp; CO2 emissions</a:t>
            </a:r>
            <a:endParaRPr lang="es-419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916F43-ACDF-91D9-C0F7-05AACD238D2B}"/>
              </a:ext>
            </a:extLst>
          </p:cNvPr>
          <p:cNvSpPr txBox="1"/>
          <p:nvPr/>
        </p:nvSpPr>
        <p:spPr>
          <a:xfrm>
            <a:off x="355539" y="5615187"/>
            <a:ext cx="8495445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Flooded savannas and similar areas in South America are relevant carbon storage ecosystems that must be protected.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AC36B0E-9C1E-7C8C-A450-CDB94DA00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12" y="3181339"/>
            <a:ext cx="5852904" cy="198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istribution of tropical, subtropical, flooded grasslands, savanna, and shrublands ecoregions in northern south America. ">
            <a:extLst>
              <a:ext uri="{FF2B5EF4-FFF2-40B4-BE49-F238E27FC236}">
                <a16:creationId xmlns:a16="http://schemas.microsoft.com/office/drawing/2014/main" id="{753469C3-5CA1-A6FB-D2CB-05442E841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94" y="1352762"/>
            <a:ext cx="4048124" cy="30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D8A5B7D-5762-56F1-648F-1494078B4E0D}"/>
              </a:ext>
            </a:extLst>
          </p:cNvPr>
          <p:cNvSpPr/>
          <p:nvPr/>
        </p:nvSpPr>
        <p:spPr>
          <a:xfrm rot="19675862">
            <a:off x="1485240" y="1779874"/>
            <a:ext cx="498764" cy="1847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F37188-63F8-E7A2-B498-A0E9442A6F33}"/>
              </a:ext>
            </a:extLst>
          </p:cNvPr>
          <p:cNvSpPr txBox="1"/>
          <p:nvPr/>
        </p:nvSpPr>
        <p:spPr>
          <a:xfrm>
            <a:off x="3283151" y="4477537"/>
            <a:ext cx="161956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(</a:t>
            </a:r>
            <a:r>
              <a:rPr lang="en-US" sz="105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Rincón</a:t>
            </a:r>
            <a:r>
              <a:rPr lang="en-US" sz="105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et al, 2014)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D9BDADE-3072-33CE-9E4E-37D3E51D543C}"/>
              </a:ext>
            </a:extLst>
          </p:cNvPr>
          <p:cNvCxnSpPr>
            <a:cxnSpLocks/>
          </p:cNvCxnSpPr>
          <p:nvPr/>
        </p:nvCxnSpPr>
        <p:spPr>
          <a:xfrm>
            <a:off x="1961104" y="1754748"/>
            <a:ext cx="4612401" cy="2794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AA38FD11-2B47-B7F6-FCFC-B1F458FB7622}"/>
              </a:ext>
            </a:extLst>
          </p:cNvPr>
          <p:cNvSpPr/>
          <p:nvPr/>
        </p:nvSpPr>
        <p:spPr>
          <a:xfrm>
            <a:off x="6720896" y="1615451"/>
            <a:ext cx="1359769" cy="803207"/>
          </a:xfrm>
          <a:prstGeom prst="ellipse">
            <a:avLst/>
          </a:prstGeom>
          <a:solidFill>
            <a:srgbClr val="0054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Mha</a:t>
            </a:r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BEF7F9E-AE7A-1BD9-3D64-0039CC4633E3}"/>
              </a:ext>
            </a:extLst>
          </p:cNvPr>
          <p:cNvSpPr/>
          <p:nvPr/>
        </p:nvSpPr>
        <p:spPr>
          <a:xfrm>
            <a:off x="9207092" y="1421851"/>
            <a:ext cx="2436283" cy="1224790"/>
          </a:xfrm>
          <a:prstGeom prst="ellipse">
            <a:avLst/>
          </a:prstGeom>
          <a:solidFill>
            <a:srgbClr val="0054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1/3 of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Colombian </a:t>
            </a:r>
            <a:b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AFOLU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en-US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emissions</a:t>
            </a:r>
            <a:b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(85.4 Mt of CO</a:t>
            </a:r>
            <a:r>
              <a:rPr lang="en-US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600" dirty="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7B41196E-54B0-4CD0-0FC2-8F0A2548F45B}"/>
              </a:ext>
            </a:extLst>
          </p:cNvPr>
          <p:cNvSpPr/>
          <p:nvPr/>
        </p:nvSpPr>
        <p:spPr>
          <a:xfrm>
            <a:off x="8308437" y="1772164"/>
            <a:ext cx="692727" cy="524164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67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1C897582-CB19-41B5-9426-8BD7BD008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71106" cy="4631426"/>
          </a:xfrm>
          <a:custGeom>
            <a:avLst/>
            <a:gdLst>
              <a:gd name="connsiteX0" fmla="*/ 0 w 5471106"/>
              <a:gd name="connsiteY0" fmla="*/ 3301451 h 4631426"/>
              <a:gd name="connsiteX1" fmla="*/ 125703 w 5471106"/>
              <a:gd name="connsiteY1" fmla="*/ 3469551 h 4631426"/>
              <a:gd name="connsiteX2" fmla="*/ 584138 w 5471106"/>
              <a:gd name="connsiteY2" fmla="*/ 3917166 h 4631426"/>
              <a:gd name="connsiteX3" fmla="*/ 716463 w 5471106"/>
              <a:gd name="connsiteY3" fmla="*/ 4010064 h 4631426"/>
              <a:gd name="connsiteX4" fmla="*/ 705202 w 5471106"/>
              <a:gd name="connsiteY4" fmla="*/ 4016176 h 4631426"/>
              <a:gd name="connsiteX5" fmla="*/ 671370 w 5471106"/>
              <a:gd name="connsiteY5" fmla="*/ 4044091 h 4631426"/>
              <a:gd name="connsiteX6" fmla="*/ 656526 w 5471106"/>
              <a:gd name="connsiteY6" fmla="*/ 4066106 h 4631426"/>
              <a:gd name="connsiteX7" fmla="*/ 534490 w 5471106"/>
              <a:gd name="connsiteY7" fmla="*/ 3980431 h 4631426"/>
              <a:gd name="connsiteX8" fmla="*/ 63650 w 5471106"/>
              <a:gd name="connsiteY8" fmla="*/ 3520703 h 4631426"/>
              <a:gd name="connsiteX9" fmla="*/ 0 w 5471106"/>
              <a:gd name="connsiteY9" fmla="*/ 3435586 h 4631426"/>
              <a:gd name="connsiteX10" fmla="*/ 4933182 w 5471106"/>
              <a:gd name="connsiteY10" fmla="*/ 0 h 4631426"/>
              <a:gd name="connsiteX11" fmla="*/ 5027180 w 5471106"/>
              <a:gd name="connsiteY11" fmla="*/ 0 h 4631426"/>
              <a:gd name="connsiteX12" fmla="*/ 5102720 w 5471106"/>
              <a:gd name="connsiteY12" fmla="*/ 124342 h 4631426"/>
              <a:gd name="connsiteX13" fmla="*/ 5471106 w 5471106"/>
              <a:gd name="connsiteY13" fmla="*/ 1579210 h 4631426"/>
              <a:gd name="connsiteX14" fmla="*/ 2418889 w 5471106"/>
              <a:gd name="connsiteY14" fmla="*/ 4631426 h 4631426"/>
              <a:gd name="connsiteX15" fmla="*/ 1095627 w 5471106"/>
              <a:gd name="connsiteY15" fmla="*/ 4330445 h 4631426"/>
              <a:gd name="connsiteX16" fmla="*/ 1039194 w 5471106"/>
              <a:gd name="connsiteY16" fmla="*/ 4301325 h 4631426"/>
              <a:gd name="connsiteX17" fmla="*/ 1043650 w 5471106"/>
              <a:gd name="connsiteY17" fmla="*/ 4294717 h 4631426"/>
              <a:gd name="connsiteX18" fmla="*/ 1056970 w 5471106"/>
              <a:gd name="connsiteY18" fmla="*/ 4251806 h 4631426"/>
              <a:gd name="connsiteX19" fmla="*/ 1060016 w 5471106"/>
              <a:gd name="connsiteY19" fmla="*/ 4221593 h 4631426"/>
              <a:gd name="connsiteX20" fmla="*/ 1130491 w 5471106"/>
              <a:gd name="connsiteY20" fmla="*/ 4257958 h 4631426"/>
              <a:gd name="connsiteX21" fmla="*/ 2418889 w 5471106"/>
              <a:gd name="connsiteY21" fmla="*/ 4551009 h 4631426"/>
              <a:gd name="connsiteX22" fmla="*/ 5390689 w 5471106"/>
              <a:gd name="connsiteY22" fmla="*/ 1579210 h 4631426"/>
              <a:gd name="connsiteX23" fmla="*/ 5032009 w 5471106"/>
              <a:gd name="connsiteY23" fmla="*/ 162673 h 46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1106" h="4631426">
                <a:moveTo>
                  <a:pt x="0" y="3301451"/>
                </a:moveTo>
                <a:lnTo>
                  <a:pt x="125703" y="3469551"/>
                </a:lnTo>
                <a:cubicBezTo>
                  <a:pt x="261971" y="3634670"/>
                  <a:pt x="415728" y="3784820"/>
                  <a:pt x="584138" y="3917166"/>
                </a:cubicBezTo>
                <a:lnTo>
                  <a:pt x="716463" y="4010064"/>
                </a:lnTo>
                <a:lnTo>
                  <a:pt x="705202" y="4016176"/>
                </a:lnTo>
                <a:cubicBezTo>
                  <a:pt x="693040" y="4024393"/>
                  <a:pt x="681712" y="4033748"/>
                  <a:pt x="671370" y="4044091"/>
                </a:cubicBezTo>
                <a:lnTo>
                  <a:pt x="656526" y="4066106"/>
                </a:lnTo>
                <a:lnTo>
                  <a:pt x="534490" y="3980431"/>
                </a:lnTo>
                <a:cubicBezTo>
                  <a:pt x="361523" y="3844503"/>
                  <a:pt x="203605" y="3690290"/>
                  <a:pt x="63650" y="3520703"/>
                </a:cubicBezTo>
                <a:lnTo>
                  <a:pt x="0" y="3435586"/>
                </a:lnTo>
                <a:close/>
                <a:moveTo>
                  <a:pt x="4933182" y="0"/>
                </a:moveTo>
                <a:lnTo>
                  <a:pt x="5027180" y="0"/>
                </a:lnTo>
                <a:lnTo>
                  <a:pt x="5102720" y="124342"/>
                </a:lnTo>
                <a:cubicBezTo>
                  <a:pt x="5337656" y="556821"/>
                  <a:pt x="5471106" y="1052431"/>
                  <a:pt x="5471106" y="1579210"/>
                </a:cubicBezTo>
                <a:cubicBezTo>
                  <a:pt x="5471106" y="3264903"/>
                  <a:pt x="4104582" y="4631426"/>
                  <a:pt x="2418889" y="4631426"/>
                </a:cubicBezTo>
                <a:cubicBezTo>
                  <a:pt x="1944788" y="4631426"/>
                  <a:pt x="1495934" y="4523332"/>
                  <a:pt x="1095627" y="4330445"/>
                </a:cubicBezTo>
                <a:lnTo>
                  <a:pt x="1039194" y="4301325"/>
                </a:lnTo>
                <a:lnTo>
                  <a:pt x="1043650" y="4294717"/>
                </a:lnTo>
                <a:cubicBezTo>
                  <a:pt x="1049433" y="4281042"/>
                  <a:pt x="1053925" y="4266687"/>
                  <a:pt x="1056970" y="4251806"/>
                </a:cubicBezTo>
                <a:lnTo>
                  <a:pt x="1060016" y="4221593"/>
                </a:lnTo>
                <a:lnTo>
                  <a:pt x="1130491" y="4257958"/>
                </a:lnTo>
                <a:cubicBezTo>
                  <a:pt x="1520251" y="4445763"/>
                  <a:pt x="1957279" y="4551009"/>
                  <a:pt x="2418889" y="4551009"/>
                </a:cubicBezTo>
                <a:cubicBezTo>
                  <a:pt x="4060169" y="4551009"/>
                  <a:pt x="5390689" y="3220490"/>
                  <a:pt x="5390689" y="1579210"/>
                </a:cubicBezTo>
                <a:cubicBezTo>
                  <a:pt x="5390689" y="1066310"/>
                  <a:pt x="5260755" y="583758"/>
                  <a:pt x="5032009" y="16267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0E7066FC-B004-4B5A-B02B-599B51EF3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0" y="515619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A3C9FB-399F-1D0D-BD50-FF82A6A2D3E2}"/>
              </a:ext>
            </a:extLst>
          </p:cNvPr>
          <p:cNvGrpSpPr>
            <a:grpSpLocks noChangeAspect="1"/>
          </p:cNvGrpSpPr>
          <p:nvPr/>
        </p:nvGrpSpPr>
        <p:grpSpPr>
          <a:xfrm>
            <a:off x="1700786" y="2758426"/>
            <a:ext cx="9519942" cy="1341150"/>
            <a:chOff x="752326" y="21168530"/>
            <a:chExt cx="10221617" cy="1440000"/>
          </a:xfrm>
        </p:grpSpPr>
        <p:sp>
          <p:nvSpPr>
            <p:cNvPr id="7" name="Flowchart: Process 6">
              <a:extLst>
                <a:ext uri="{FF2B5EF4-FFF2-40B4-BE49-F238E27FC236}">
                  <a16:creationId xmlns:a16="http://schemas.microsoft.com/office/drawing/2014/main" id="{3AEFC0B8-037D-5F38-DE8D-3D2D1B23D1BB}"/>
                </a:ext>
              </a:extLst>
            </p:cNvPr>
            <p:cNvSpPr/>
            <p:nvPr/>
          </p:nvSpPr>
          <p:spPr>
            <a:xfrm>
              <a:off x="1973944" y="21441965"/>
              <a:ext cx="8999999" cy="900000"/>
            </a:xfrm>
            <a:prstGeom prst="flowChartProcess">
              <a:avLst/>
            </a:prstGeom>
            <a:solidFill>
              <a:srgbClr val="00543A"/>
            </a:solidFill>
            <a:ln>
              <a:solidFill>
                <a:srgbClr val="0054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463" tIns="171232" rIns="171232" bIns="171232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3500" dirty="0"/>
                <a:t>Questions &amp; discussion</a:t>
              </a:r>
              <a:endParaRPr lang="es-419" sz="35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83BF2B1-993A-11EF-9F34-2C784A7DAB3D}"/>
                </a:ext>
              </a:extLst>
            </p:cNvPr>
            <p:cNvSpPr/>
            <p:nvPr/>
          </p:nvSpPr>
          <p:spPr>
            <a:xfrm>
              <a:off x="752326" y="21168530"/>
              <a:ext cx="1440000" cy="1440000"/>
            </a:xfrm>
            <a:prstGeom prst="ellipse">
              <a:avLst/>
            </a:prstGeom>
            <a:solidFill>
              <a:srgbClr val="00543A"/>
            </a:solidFill>
            <a:ln>
              <a:solidFill>
                <a:srgbClr val="0054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5616" tIns="85616" rIns="85616" bIns="85616" numCol="1" spcCol="0" rtlCol="0" fromWordArt="0" anchor="ctr" anchorCtr="1" forceAA="0" compatLnSpc="1">
              <a:prstTxWarp prst="textNoShape">
                <a:avLst/>
              </a:prstTxWarp>
              <a:norm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5000" dirty="0"/>
                <a:t>5</a:t>
              </a:r>
              <a:endParaRPr lang="es-419" sz="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22592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4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233794" y="1396289"/>
            <a:ext cx="4497098" cy="4105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 fontAlgn="base">
              <a:buFont typeface="+mj-lt"/>
              <a:buAutoNum type="arabicPeriod"/>
            </a:pPr>
            <a:r>
              <a:rPr lang="en-US" sz="3200" dirty="0">
                <a:latin typeface="Average"/>
              </a:rPr>
              <a:t>Context</a:t>
            </a:r>
            <a:endParaRPr lang="en-US" sz="3200" b="0" i="0" u="none" strike="noStrike" dirty="0">
              <a:effectLst/>
              <a:latin typeface="Average"/>
            </a:endParaRPr>
          </a:p>
          <a:p>
            <a:pPr marL="457200" indent="-45720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b="0" i="0" u="none" strike="noStrike" dirty="0">
                <a:effectLst/>
                <a:latin typeface="Average"/>
              </a:rPr>
              <a:t>Objectives</a:t>
            </a:r>
          </a:p>
          <a:p>
            <a:pPr marL="457200" indent="-45720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b="0" i="0" u="none" strike="noStrike" dirty="0">
                <a:effectLst/>
                <a:latin typeface="Average"/>
              </a:rPr>
              <a:t>Methodology</a:t>
            </a:r>
          </a:p>
          <a:p>
            <a:pPr marL="457200" indent="-45720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b="0" i="0" u="none" strike="noStrike" dirty="0">
                <a:effectLst/>
                <a:latin typeface="Average"/>
              </a:rPr>
              <a:t>Results &amp; conclusions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US" sz="3200" dirty="0">
                <a:latin typeface="Average"/>
              </a:rPr>
              <a:t>Questions </a:t>
            </a:r>
            <a:r>
              <a:rPr lang="en-US" sz="3200" dirty="0"/>
              <a:t>&amp; discussion</a:t>
            </a:r>
            <a:r>
              <a:rPr lang="en-US" sz="3200" dirty="0">
                <a:latin typeface="Average"/>
              </a:rPr>
              <a:t> 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US" sz="3200" dirty="0">
                <a:latin typeface="Average"/>
              </a:rPr>
              <a:t>References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dirty="0">
              <a:latin typeface="+mj-lt"/>
              <a:ea typeface="+mj-ea"/>
              <a:cs typeface="+mj-cs"/>
            </a:endParaRPr>
          </a:p>
        </p:txBody>
      </p:sp>
      <p:sp>
        <p:nvSpPr>
          <p:cNvPr id="1030" name="Freeform: Shape 72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1" name="Freeform: Shape 74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ABAB48-7117-6170-3AD6-53E2145A0714}"/>
              </a:ext>
            </a:extLst>
          </p:cNvPr>
          <p:cNvSpPr txBox="1"/>
          <p:nvPr/>
        </p:nvSpPr>
        <p:spPr>
          <a:xfrm>
            <a:off x="1122826" y="2680493"/>
            <a:ext cx="43990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796243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1" name="Rectangle 110">
            <a:extLst>
              <a:ext uri="{FF2B5EF4-FFF2-40B4-BE49-F238E27FC236}">
                <a16:creationId xmlns:a16="http://schemas.microsoft.com/office/drawing/2014/main" id="{0C2A4F70-0C32-4091-B752-1DFD1E7F1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water, outdoor, sky, grass&#10;&#10;Description automatically generated">
            <a:extLst>
              <a:ext uri="{FF2B5EF4-FFF2-40B4-BE49-F238E27FC236}">
                <a16:creationId xmlns:a16="http://schemas.microsoft.com/office/drawing/2014/main" id="{6070A162-FE6A-62FB-DC5F-0A646140E0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1323"/>
          <a:stretch/>
        </p:blipFill>
        <p:spPr>
          <a:xfrm>
            <a:off x="324249" y="314147"/>
            <a:ext cx="4583555" cy="2028511"/>
          </a:xfrm>
          <a:prstGeom prst="rect">
            <a:avLst/>
          </a:prstGeom>
        </p:spPr>
      </p:pic>
      <p:pic>
        <p:nvPicPr>
          <p:cNvPr id="35" name="Picture 34" descr="A body of water with trees and grass around it&#10;&#10;Description automatically generated with medium confidence">
            <a:extLst>
              <a:ext uri="{FF2B5EF4-FFF2-40B4-BE49-F238E27FC236}">
                <a16:creationId xmlns:a16="http://schemas.microsoft.com/office/drawing/2014/main" id="{C638E5E3-E325-8B58-7C1A-A14CF3508B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1" y="2145531"/>
            <a:ext cx="1800221" cy="1350166"/>
          </a:xfrm>
          <a:prstGeom prst="rect">
            <a:avLst/>
          </a:prstGeom>
        </p:spPr>
      </p:pic>
      <p:pic>
        <p:nvPicPr>
          <p:cNvPr id="5" name="Picture 4" descr="A picture containing outdoor, sky, water, nature&#10;&#10;Description automatically generated">
            <a:extLst>
              <a:ext uri="{FF2B5EF4-FFF2-40B4-BE49-F238E27FC236}">
                <a16:creationId xmlns:a16="http://schemas.microsoft.com/office/drawing/2014/main" id="{DB1D414F-BD06-79F6-1A11-EBF8156392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5" r="14737" b="-2"/>
          <a:stretch/>
        </p:blipFill>
        <p:spPr>
          <a:xfrm>
            <a:off x="5011264" y="324495"/>
            <a:ext cx="4542127" cy="4115776"/>
          </a:xfrm>
          <a:prstGeom prst="rect">
            <a:avLst/>
          </a:prstGeom>
        </p:spPr>
      </p:pic>
      <p:pic>
        <p:nvPicPr>
          <p:cNvPr id="16" name="Picture 15" descr="A group of animals in a field&#10;&#10;Description automatically generated with medium confidence">
            <a:extLst>
              <a:ext uri="{FF2B5EF4-FFF2-40B4-BE49-F238E27FC236}">
                <a16:creationId xmlns:a16="http://schemas.microsoft.com/office/drawing/2014/main" id="{4AB3B2AC-906D-77B8-9AAF-AA7384D505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8" r="12028" b="4"/>
          <a:stretch/>
        </p:blipFill>
        <p:spPr>
          <a:xfrm>
            <a:off x="9440273" y="176479"/>
            <a:ext cx="2237573" cy="2028511"/>
          </a:xfrm>
          <a:prstGeom prst="rect">
            <a:avLst/>
          </a:prstGeom>
        </p:spPr>
      </p:pic>
      <p:pic>
        <p:nvPicPr>
          <p:cNvPr id="22" name="Picture 21" descr="A picture containing outdoor, sky, tree, water&#10;&#10;Description automatically generated">
            <a:extLst>
              <a:ext uri="{FF2B5EF4-FFF2-40B4-BE49-F238E27FC236}">
                <a16:creationId xmlns:a16="http://schemas.microsoft.com/office/drawing/2014/main" id="{67F459E2-30A0-9731-10EC-65EE03D397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1" r="26810" b="-1"/>
          <a:stretch/>
        </p:blipFill>
        <p:spPr>
          <a:xfrm>
            <a:off x="9250423" y="1954989"/>
            <a:ext cx="2250442" cy="2029968"/>
          </a:xfrm>
          <a:prstGeom prst="rect">
            <a:avLst/>
          </a:prstGeom>
        </p:spPr>
      </p:pic>
      <p:pic>
        <p:nvPicPr>
          <p:cNvPr id="3" name="Picture 2" descr="A person riding a horse in a field&#10;&#10;Description automatically generated">
            <a:extLst>
              <a:ext uri="{FF2B5EF4-FFF2-40B4-BE49-F238E27FC236}">
                <a16:creationId xmlns:a16="http://schemas.microsoft.com/office/drawing/2014/main" id="{89BC5E33-9BD8-5ADE-0858-03E9CA87BD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69" r="2" b="13127"/>
          <a:stretch/>
        </p:blipFill>
        <p:spPr>
          <a:xfrm>
            <a:off x="4907804" y="4832955"/>
            <a:ext cx="6876257" cy="1756190"/>
          </a:xfrm>
          <a:prstGeom prst="rect">
            <a:avLst/>
          </a:prstGeom>
        </p:spPr>
      </p:pic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20FBBA9F-05B7-1D2E-3506-B90458F316BA}"/>
              </a:ext>
            </a:extLst>
          </p:cNvPr>
          <p:cNvSpPr/>
          <p:nvPr/>
        </p:nvSpPr>
        <p:spPr>
          <a:xfrm>
            <a:off x="9206522" y="6209583"/>
            <a:ext cx="2985477" cy="415909"/>
          </a:xfrm>
          <a:prstGeom prst="flowChartProcess">
            <a:avLst/>
          </a:prstGeom>
          <a:solidFill>
            <a:srgbClr val="00543A"/>
          </a:solidFill>
          <a:ln>
            <a:solidFill>
              <a:srgbClr val="005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463" tIns="171232" rIns="171232" bIns="1712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5. Questions &amp; Discussions</a:t>
            </a:r>
            <a:endParaRPr lang="es-419" sz="1600" dirty="0"/>
          </a:p>
        </p:txBody>
      </p:sp>
      <p:pic>
        <p:nvPicPr>
          <p:cNvPr id="7" name="Picture 6" descr="A picture containing sky, outdoor, water, nature&#10;&#10;Description automatically generated">
            <a:extLst>
              <a:ext uri="{FF2B5EF4-FFF2-40B4-BE49-F238E27FC236}">
                <a16:creationId xmlns:a16="http://schemas.microsoft.com/office/drawing/2014/main" id="{4D2F7783-4893-4158-0EA7-4FFFCF9ADE9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2"/>
          <a:stretch/>
        </p:blipFill>
        <p:spPr>
          <a:xfrm>
            <a:off x="3883575" y="119172"/>
            <a:ext cx="3213740" cy="2081741"/>
          </a:xfrm>
          <a:prstGeom prst="rect">
            <a:avLst/>
          </a:prstGeom>
        </p:spPr>
      </p:pic>
      <p:pic>
        <p:nvPicPr>
          <p:cNvPr id="9" name="Picture 8" descr="A sunset over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26FFC8F7-AA44-D70F-F423-CB267E2DF9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968" y="1946003"/>
            <a:ext cx="3074612" cy="2305959"/>
          </a:xfrm>
          <a:prstGeom prst="rect">
            <a:avLst/>
          </a:prstGeom>
        </p:spPr>
      </p:pic>
      <p:pic>
        <p:nvPicPr>
          <p:cNvPr id="13" name="Picture 12" descr="Two people riding a horse through a marsh&#10;&#10;Description automatically generated with low confidence">
            <a:extLst>
              <a:ext uri="{FF2B5EF4-FFF2-40B4-BE49-F238E27FC236}">
                <a16:creationId xmlns:a16="http://schemas.microsoft.com/office/drawing/2014/main" id="{5F2B0C38-035E-374E-46A2-5CC01806036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1"/>
          <a:stretch/>
        </p:blipFill>
        <p:spPr>
          <a:xfrm>
            <a:off x="1333114" y="4244091"/>
            <a:ext cx="3714913" cy="2410307"/>
          </a:xfrm>
          <a:prstGeom prst="rect">
            <a:avLst/>
          </a:prstGeom>
        </p:spPr>
      </p:pic>
      <p:pic>
        <p:nvPicPr>
          <p:cNvPr id="17" name="Picture 16" descr="A group of horses in a field&#10;&#10;Description automatically generated with medium confidence">
            <a:extLst>
              <a:ext uri="{FF2B5EF4-FFF2-40B4-BE49-F238E27FC236}">
                <a16:creationId xmlns:a16="http://schemas.microsoft.com/office/drawing/2014/main" id="{D2FAEED5-1A57-7A76-08F2-F3B6CCAD94C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2"/>
          <a:stretch/>
        </p:blipFill>
        <p:spPr>
          <a:xfrm>
            <a:off x="4506483" y="3723896"/>
            <a:ext cx="3213741" cy="2081741"/>
          </a:xfrm>
          <a:prstGeom prst="rect">
            <a:avLst/>
          </a:prstGeom>
        </p:spPr>
      </p:pic>
      <p:pic>
        <p:nvPicPr>
          <p:cNvPr id="23" name="Picture 22" descr="A group of bees on a plant&#10;&#10;Description automatically generated with low confidence">
            <a:extLst>
              <a:ext uri="{FF2B5EF4-FFF2-40B4-BE49-F238E27FC236}">
                <a16:creationId xmlns:a16="http://schemas.microsoft.com/office/drawing/2014/main" id="{5927D6EA-415E-749C-EC80-09BB8CA4F34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750" y="3153749"/>
            <a:ext cx="2069400" cy="1552050"/>
          </a:xfrm>
          <a:prstGeom prst="rect">
            <a:avLst/>
          </a:prstGeom>
        </p:spPr>
      </p:pic>
      <p:pic>
        <p:nvPicPr>
          <p:cNvPr id="27" name="Picture 26" descr="A bird sitting on a tree branch&#10;&#10;Description automatically generated with medium confidence">
            <a:extLst>
              <a:ext uri="{FF2B5EF4-FFF2-40B4-BE49-F238E27FC236}">
                <a16:creationId xmlns:a16="http://schemas.microsoft.com/office/drawing/2014/main" id="{A4948445-43F8-74F6-6575-C025C616D5B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b="7815"/>
          <a:stretch/>
        </p:blipFill>
        <p:spPr>
          <a:xfrm>
            <a:off x="10443460" y="3861920"/>
            <a:ext cx="1492079" cy="1212142"/>
          </a:xfrm>
          <a:prstGeom prst="rect">
            <a:avLst/>
          </a:prstGeom>
        </p:spPr>
      </p:pic>
      <p:pic>
        <p:nvPicPr>
          <p:cNvPr id="31" name="Picture 30" descr="A picture containing water, grass, outdoor, pond&#10;&#10;Description automatically generated">
            <a:extLst>
              <a:ext uri="{FF2B5EF4-FFF2-40B4-BE49-F238E27FC236}">
                <a16:creationId xmlns:a16="http://schemas.microsoft.com/office/drawing/2014/main" id="{B94F7CF1-D566-FFAB-D28E-11415C6FB7D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3839" r="12189" b="24944"/>
          <a:stretch/>
        </p:blipFill>
        <p:spPr>
          <a:xfrm>
            <a:off x="7589176" y="3423472"/>
            <a:ext cx="2928141" cy="1428858"/>
          </a:xfrm>
          <a:prstGeom prst="rect">
            <a:avLst/>
          </a:prstGeom>
        </p:spPr>
      </p:pic>
      <p:pic>
        <p:nvPicPr>
          <p:cNvPr id="33" name="Picture 32" descr="A picture containing outdoor, grass, bird, aquatic bird&#10;&#10;Description automatically generated">
            <a:extLst>
              <a:ext uri="{FF2B5EF4-FFF2-40B4-BE49-F238E27FC236}">
                <a16:creationId xmlns:a16="http://schemas.microsoft.com/office/drawing/2014/main" id="{CDDC24BB-DC58-7BE3-A376-F94DFB074E5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5" t="26486" r="21346" b="11105"/>
          <a:stretch/>
        </p:blipFill>
        <p:spPr>
          <a:xfrm>
            <a:off x="347988" y="5425817"/>
            <a:ext cx="1163284" cy="1080814"/>
          </a:xfrm>
          <a:prstGeom prst="rect">
            <a:avLst/>
          </a:prstGeom>
        </p:spPr>
      </p:pic>
      <p:pic>
        <p:nvPicPr>
          <p:cNvPr id="43" name="Picture 42" descr="A picture containing sky, outdoor, sunset, sun&#10;&#10;Description automatically generated">
            <a:extLst>
              <a:ext uri="{FF2B5EF4-FFF2-40B4-BE49-F238E27FC236}">
                <a16:creationId xmlns:a16="http://schemas.microsoft.com/office/drawing/2014/main" id="{13268851-C915-5236-1B4C-4DECD261E96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54" y="4097468"/>
            <a:ext cx="1760646" cy="132048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4AE5677-18E4-D78F-17F5-8F90E1215E6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09" b="39204"/>
          <a:stretch/>
        </p:blipFill>
        <p:spPr>
          <a:xfrm rot="5400000">
            <a:off x="418039" y="3162787"/>
            <a:ext cx="865556" cy="14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92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4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Freeform: Shape 72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1" name="Freeform: Shape 74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ABAB48-7117-6170-3AD6-53E2145A0714}"/>
              </a:ext>
            </a:extLst>
          </p:cNvPr>
          <p:cNvSpPr txBox="1"/>
          <p:nvPr/>
        </p:nvSpPr>
        <p:spPr>
          <a:xfrm>
            <a:off x="1122826" y="2680493"/>
            <a:ext cx="43990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 !!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94A20E-1718-0161-EC91-2F53EC68106F}"/>
              </a:ext>
            </a:extLst>
          </p:cNvPr>
          <p:cNvSpPr txBox="1"/>
          <p:nvPr/>
        </p:nvSpPr>
        <p:spPr>
          <a:xfrm>
            <a:off x="9480478" y="5702425"/>
            <a:ext cx="24169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/>
              <a:t>Javier M. Martín-López</a:t>
            </a:r>
          </a:p>
          <a:p>
            <a:pPr algn="r"/>
            <a:r>
              <a:rPr lang="en-US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j.m.martin@cgiar.org</a:t>
            </a:r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430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1C897582-CB19-41B5-9426-8BD7BD008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71106" cy="4631426"/>
          </a:xfrm>
          <a:custGeom>
            <a:avLst/>
            <a:gdLst>
              <a:gd name="connsiteX0" fmla="*/ 0 w 5471106"/>
              <a:gd name="connsiteY0" fmla="*/ 3301451 h 4631426"/>
              <a:gd name="connsiteX1" fmla="*/ 125703 w 5471106"/>
              <a:gd name="connsiteY1" fmla="*/ 3469551 h 4631426"/>
              <a:gd name="connsiteX2" fmla="*/ 584138 w 5471106"/>
              <a:gd name="connsiteY2" fmla="*/ 3917166 h 4631426"/>
              <a:gd name="connsiteX3" fmla="*/ 716463 w 5471106"/>
              <a:gd name="connsiteY3" fmla="*/ 4010064 h 4631426"/>
              <a:gd name="connsiteX4" fmla="*/ 705202 w 5471106"/>
              <a:gd name="connsiteY4" fmla="*/ 4016176 h 4631426"/>
              <a:gd name="connsiteX5" fmla="*/ 671370 w 5471106"/>
              <a:gd name="connsiteY5" fmla="*/ 4044091 h 4631426"/>
              <a:gd name="connsiteX6" fmla="*/ 656526 w 5471106"/>
              <a:gd name="connsiteY6" fmla="*/ 4066106 h 4631426"/>
              <a:gd name="connsiteX7" fmla="*/ 534490 w 5471106"/>
              <a:gd name="connsiteY7" fmla="*/ 3980431 h 4631426"/>
              <a:gd name="connsiteX8" fmla="*/ 63650 w 5471106"/>
              <a:gd name="connsiteY8" fmla="*/ 3520703 h 4631426"/>
              <a:gd name="connsiteX9" fmla="*/ 0 w 5471106"/>
              <a:gd name="connsiteY9" fmla="*/ 3435586 h 4631426"/>
              <a:gd name="connsiteX10" fmla="*/ 4933182 w 5471106"/>
              <a:gd name="connsiteY10" fmla="*/ 0 h 4631426"/>
              <a:gd name="connsiteX11" fmla="*/ 5027180 w 5471106"/>
              <a:gd name="connsiteY11" fmla="*/ 0 h 4631426"/>
              <a:gd name="connsiteX12" fmla="*/ 5102720 w 5471106"/>
              <a:gd name="connsiteY12" fmla="*/ 124342 h 4631426"/>
              <a:gd name="connsiteX13" fmla="*/ 5471106 w 5471106"/>
              <a:gd name="connsiteY13" fmla="*/ 1579210 h 4631426"/>
              <a:gd name="connsiteX14" fmla="*/ 2418889 w 5471106"/>
              <a:gd name="connsiteY14" fmla="*/ 4631426 h 4631426"/>
              <a:gd name="connsiteX15" fmla="*/ 1095627 w 5471106"/>
              <a:gd name="connsiteY15" fmla="*/ 4330445 h 4631426"/>
              <a:gd name="connsiteX16" fmla="*/ 1039194 w 5471106"/>
              <a:gd name="connsiteY16" fmla="*/ 4301325 h 4631426"/>
              <a:gd name="connsiteX17" fmla="*/ 1043650 w 5471106"/>
              <a:gd name="connsiteY17" fmla="*/ 4294717 h 4631426"/>
              <a:gd name="connsiteX18" fmla="*/ 1056970 w 5471106"/>
              <a:gd name="connsiteY18" fmla="*/ 4251806 h 4631426"/>
              <a:gd name="connsiteX19" fmla="*/ 1060016 w 5471106"/>
              <a:gd name="connsiteY19" fmla="*/ 4221593 h 4631426"/>
              <a:gd name="connsiteX20" fmla="*/ 1130491 w 5471106"/>
              <a:gd name="connsiteY20" fmla="*/ 4257958 h 4631426"/>
              <a:gd name="connsiteX21" fmla="*/ 2418889 w 5471106"/>
              <a:gd name="connsiteY21" fmla="*/ 4551009 h 4631426"/>
              <a:gd name="connsiteX22" fmla="*/ 5390689 w 5471106"/>
              <a:gd name="connsiteY22" fmla="*/ 1579210 h 4631426"/>
              <a:gd name="connsiteX23" fmla="*/ 5032009 w 5471106"/>
              <a:gd name="connsiteY23" fmla="*/ 162673 h 46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1106" h="4631426">
                <a:moveTo>
                  <a:pt x="0" y="3301451"/>
                </a:moveTo>
                <a:lnTo>
                  <a:pt x="125703" y="3469551"/>
                </a:lnTo>
                <a:cubicBezTo>
                  <a:pt x="261971" y="3634670"/>
                  <a:pt x="415728" y="3784820"/>
                  <a:pt x="584138" y="3917166"/>
                </a:cubicBezTo>
                <a:lnTo>
                  <a:pt x="716463" y="4010064"/>
                </a:lnTo>
                <a:lnTo>
                  <a:pt x="705202" y="4016176"/>
                </a:lnTo>
                <a:cubicBezTo>
                  <a:pt x="693040" y="4024393"/>
                  <a:pt x="681712" y="4033748"/>
                  <a:pt x="671370" y="4044091"/>
                </a:cubicBezTo>
                <a:lnTo>
                  <a:pt x="656526" y="4066106"/>
                </a:lnTo>
                <a:lnTo>
                  <a:pt x="534490" y="3980431"/>
                </a:lnTo>
                <a:cubicBezTo>
                  <a:pt x="361523" y="3844503"/>
                  <a:pt x="203605" y="3690290"/>
                  <a:pt x="63650" y="3520703"/>
                </a:cubicBezTo>
                <a:lnTo>
                  <a:pt x="0" y="3435586"/>
                </a:lnTo>
                <a:close/>
                <a:moveTo>
                  <a:pt x="4933182" y="0"/>
                </a:moveTo>
                <a:lnTo>
                  <a:pt x="5027180" y="0"/>
                </a:lnTo>
                <a:lnTo>
                  <a:pt x="5102720" y="124342"/>
                </a:lnTo>
                <a:cubicBezTo>
                  <a:pt x="5337656" y="556821"/>
                  <a:pt x="5471106" y="1052431"/>
                  <a:pt x="5471106" y="1579210"/>
                </a:cubicBezTo>
                <a:cubicBezTo>
                  <a:pt x="5471106" y="3264903"/>
                  <a:pt x="4104582" y="4631426"/>
                  <a:pt x="2418889" y="4631426"/>
                </a:cubicBezTo>
                <a:cubicBezTo>
                  <a:pt x="1944788" y="4631426"/>
                  <a:pt x="1495934" y="4523332"/>
                  <a:pt x="1095627" y="4330445"/>
                </a:cubicBezTo>
                <a:lnTo>
                  <a:pt x="1039194" y="4301325"/>
                </a:lnTo>
                <a:lnTo>
                  <a:pt x="1043650" y="4294717"/>
                </a:lnTo>
                <a:cubicBezTo>
                  <a:pt x="1049433" y="4281042"/>
                  <a:pt x="1053925" y="4266687"/>
                  <a:pt x="1056970" y="4251806"/>
                </a:cubicBezTo>
                <a:lnTo>
                  <a:pt x="1060016" y="4221593"/>
                </a:lnTo>
                <a:lnTo>
                  <a:pt x="1130491" y="4257958"/>
                </a:lnTo>
                <a:cubicBezTo>
                  <a:pt x="1520251" y="4445763"/>
                  <a:pt x="1957279" y="4551009"/>
                  <a:pt x="2418889" y="4551009"/>
                </a:cubicBezTo>
                <a:cubicBezTo>
                  <a:pt x="4060169" y="4551009"/>
                  <a:pt x="5390689" y="3220490"/>
                  <a:pt x="5390689" y="1579210"/>
                </a:cubicBezTo>
                <a:cubicBezTo>
                  <a:pt x="5390689" y="1066310"/>
                  <a:pt x="5260755" y="583758"/>
                  <a:pt x="5032009" y="16267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0E7066FC-B004-4B5A-B02B-599B51EF3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0" y="515619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A3C9FB-399F-1D0D-BD50-FF82A6A2D3E2}"/>
              </a:ext>
            </a:extLst>
          </p:cNvPr>
          <p:cNvGrpSpPr>
            <a:grpSpLocks noChangeAspect="1"/>
          </p:cNvGrpSpPr>
          <p:nvPr/>
        </p:nvGrpSpPr>
        <p:grpSpPr>
          <a:xfrm>
            <a:off x="1700786" y="2758426"/>
            <a:ext cx="9519942" cy="1341150"/>
            <a:chOff x="752326" y="21168530"/>
            <a:chExt cx="10221617" cy="1440000"/>
          </a:xfrm>
        </p:grpSpPr>
        <p:sp>
          <p:nvSpPr>
            <p:cNvPr id="7" name="Flowchart: Process 6">
              <a:extLst>
                <a:ext uri="{FF2B5EF4-FFF2-40B4-BE49-F238E27FC236}">
                  <a16:creationId xmlns:a16="http://schemas.microsoft.com/office/drawing/2014/main" id="{3AEFC0B8-037D-5F38-DE8D-3D2D1B23D1BB}"/>
                </a:ext>
              </a:extLst>
            </p:cNvPr>
            <p:cNvSpPr/>
            <p:nvPr/>
          </p:nvSpPr>
          <p:spPr>
            <a:xfrm>
              <a:off x="1973944" y="21441965"/>
              <a:ext cx="8999999" cy="900000"/>
            </a:xfrm>
            <a:prstGeom prst="flowChartProcess">
              <a:avLst/>
            </a:prstGeom>
            <a:solidFill>
              <a:srgbClr val="00543A"/>
            </a:solidFill>
            <a:ln>
              <a:solidFill>
                <a:srgbClr val="0054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463" tIns="171232" rIns="171232" bIns="171232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3500" dirty="0"/>
                <a:t>References</a:t>
              </a:r>
              <a:endParaRPr lang="es-419" sz="35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83BF2B1-993A-11EF-9F34-2C784A7DAB3D}"/>
                </a:ext>
              </a:extLst>
            </p:cNvPr>
            <p:cNvSpPr/>
            <p:nvPr/>
          </p:nvSpPr>
          <p:spPr>
            <a:xfrm>
              <a:off x="752326" y="21168530"/>
              <a:ext cx="1440000" cy="1440000"/>
            </a:xfrm>
            <a:prstGeom prst="ellipse">
              <a:avLst/>
            </a:prstGeom>
            <a:solidFill>
              <a:srgbClr val="00543A"/>
            </a:solidFill>
            <a:ln>
              <a:solidFill>
                <a:srgbClr val="0054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5616" tIns="85616" rIns="85616" bIns="85616" numCol="1" spcCol="0" rtlCol="0" fromWordArt="0" anchor="ctr" anchorCtr="1" forceAA="0" compatLnSpc="1">
              <a:prstTxWarp prst="textNoShape">
                <a:avLst/>
              </a:prstTxWarp>
              <a:norm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5000" dirty="0"/>
                <a:t>6</a:t>
              </a:r>
              <a:endParaRPr lang="es-419" sz="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26061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1C897582-CB19-41B5-9426-8BD7BD008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71106" cy="4631426"/>
          </a:xfrm>
          <a:custGeom>
            <a:avLst/>
            <a:gdLst>
              <a:gd name="connsiteX0" fmla="*/ 0 w 5471106"/>
              <a:gd name="connsiteY0" fmla="*/ 3301451 h 4631426"/>
              <a:gd name="connsiteX1" fmla="*/ 125703 w 5471106"/>
              <a:gd name="connsiteY1" fmla="*/ 3469551 h 4631426"/>
              <a:gd name="connsiteX2" fmla="*/ 584138 w 5471106"/>
              <a:gd name="connsiteY2" fmla="*/ 3917166 h 4631426"/>
              <a:gd name="connsiteX3" fmla="*/ 716463 w 5471106"/>
              <a:gd name="connsiteY3" fmla="*/ 4010064 h 4631426"/>
              <a:gd name="connsiteX4" fmla="*/ 705202 w 5471106"/>
              <a:gd name="connsiteY4" fmla="*/ 4016176 h 4631426"/>
              <a:gd name="connsiteX5" fmla="*/ 671370 w 5471106"/>
              <a:gd name="connsiteY5" fmla="*/ 4044091 h 4631426"/>
              <a:gd name="connsiteX6" fmla="*/ 656526 w 5471106"/>
              <a:gd name="connsiteY6" fmla="*/ 4066106 h 4631426"/>
              <a:gd name="connsiteX7" fmla="*/ 534490 w 5471106"/>
              <a:gd name="connsiteY7" fmla="*/ 3980431 h 4631426"/>
              <a:gd name="connsiteX8" fmla="*/ 63650 w 5471106"/>
              <a:gd name="connsiteY8" fmla="*/ 3520703 h 4631426"/>
              <a:gd name="connsiteX9" fmla="*/ 0 w 5471106"/>
              <a:gd name="connsiteY9" fmla="*/ 3435586 h 4631426"/>
              <a:gd name="connsiteX10" fmla="*/ 4933182 w 5471106"/>
              <a:gd name="connsiteY10" fmla="*/ 0 h 4631426"/>
              <a:gd name="connsiteX11" fmla="*/ 5027180 w 5471106"/>
              <a:gd name="connsiteY11" fmla="*/ 0 h 4631426"/>
              <a:gd name="connsiteX12" fmla="*/ 5102720 w 5471106"/>
              <a:gd name="connsiteY12" fmla="*/ 124342 h 4631426"/>
              <a:gd name="connsiteX13" fmla="*/ 5471106 w 5471106"/>
              <a:gd name="connsiteY13" fmla="*/ 1579210 h 4631426"/>
              <a:gd name="connsiteX14" fmla="*/ 2418889 w 5471106"/>
              <a:gd name="connsiteY14" fmla="*/ 4631426 h 4631426"/>
              <a:gd name="connsiteX15" fmla="*/ 1095627 w 5471106"/>
              <a:gd name="connsiteY15" fmla="*/ 4330445 h 4631426"/>
              <a:gd name="connsiteX16" fmla="*/ 1039194 w 5471106"/>
              <a:gd name="connsiteY16" fmla="*/ 4301325 h 4631426"/>
              <a:gd name="connsiteX17" fmla="*/ 1043650 w 5471106"/>
              <a:gd name="connsiteY17" fmla="*/ 4294717 h 4631426"/>
              <a:gd name="connsiteX18" fmla="*/ 1056970 w 5471106"/>
              <a:gd name="connsiteY18" fmla="*/ 4251806 h 4631426"/>
              <a:gd name="connsiteX19" fmla="*/ 1060016 w 5471106"/>
              <a:gd name="connsiteY19" fmla="*/ 4221593 h 4631426"/>
              <a:gd name="connsiteX20" fmla="*/ 1130491 w 5471106"/>
              <a:gd name="connsiteY20" fmla="*/ 4257958 h 4631426"/>
              <a:gd name="connsiteX21" fmla="*/ 2418889 w 5471106"/>
              <a:gd name="connsiteY21" fmla="*/ 4551009 h 4631426"/>
              <a:gd name="connsiteX22" fmla="*/ 5390689 w 5471106"/>
              <a:gd name="connsiteY22" fmla="*/ 1579210 h 4631426"/>
              <a:gd name="connsiteX23" fmla="*/ 5032009 w 5471106"/>
              <a:gd name="connsiteY23" fmla="*/ 162673 h 46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1106" h="4631426">
                <a:moveTo>
                  <a:pt x="0" y="3301451"/>
                </a:moveTo>
                <a:lnTo>
                  <a:pt x="125703" y="3469551"/>
                </a:lnTo>
                <a:cubicBezTo>
                  <a:pt x="261971" y="3634670"/>
                  <a:pt x="415728" y="3784820"/>
                  <a:pt x="584138" y="3917166"/>
                </a:cubicBezTo>
                <a:lnTo>
                  <a:pt x="716463" y="4010064"/>
                </a:lnTo>
                <a:lnTo>
                  <a:pt x="705202" y="4016176"/>
                </a:lnTo>
                <a:cubicBezTo>
                  <a:pt x="693040" y="4024393"/>
                  <a:pt x="681712" y="4033748"/>
                  <a:pt x="671370" y="4044091"/>
                </a:cubicBezTo>
                <a:lnTo>
                  <a:pt x="656526" y="4066106"/>
                </a:lnTo>
                <a:lnTo>
                  <a:pt x="534490" y="3980431"/>
                </a:lnTo>
                <a:cubicBezTo>
                  <a:pt x="361523" y="3844503"/>
                  <a:pt x="203605" y="3690290"/>
                  <a:pt x="63650" y="3520703"/>
                </a:cubicBezTo>
                <a:lnTo>
                  <a:pt x="0" y="3435586"/>
                </a:lnTo>
                <a:close/>
                <a:moveTo>
                  <a:pt x="4933182" y="0"/>
                </a:moveTo>
                <a:lnTo>
                  <a:pt x="5027180" y="0"/>
                </a:lnTo>
                <a:lnTo>
                  <a:pt x="5102720" y="124342"/>
                </a:lnTo>
                <a:cubicBezTo>
                  <a:pt x="5337656" y="556821"/>
                  <a:pt x="5471106" y="1052431"/>
                  <a:pt x="5471106" y="1579210"/>
                </a:cubicBezTo>
                <a:cubicBezTo>
                  <a:pt x="5471106" y="3264903"/>
                  <a:pt x="4104582" y="4631426"/>
                  <a:pt x="2418889" y="4631426"/>
                </a:cubicBezTo>
                <a:cubicBezTo>
                  <a:pt x="1944788" y="4631426"/>
                  <a:pt x="1495934" y="4523332"/>
                  <a:pt x="1095627" y="4330445"/>
                </a:cubicBezTo>
                <a:lnTo>
                  <a:pt x="1039194" y="4301325"/>
                </a:lnTo>
                <a:lnTo>
                  <a:pt x="1043650" y="4294717"/>
                </a:lnTo>
                <a:cubicBezTo>
                  <a:pt x="1049433" y="4281042"/>
                  <a:pt x="1053925" y="4266687"/>
                  <a:pt x="1056970" y="4251806"/>
                </a:cubicBezTo>
                <a:lnTo>
                  <a:pt x="1060016" y="4221593"/>
                </a:lnTo>
                <a:lnTo>
                  <a:pt x="1130491" y="4257958"/>
                </a:lnTo>
                <a:cubicBezTo>
                  <a:pt x="1520251" y="4445763"/>
                  <a:pt x="1957279" y="4551009"/>
                  <a:pt x="2418889" y="4551009"/>
                </a:cubicBezTo>
                <a:cubicBezTo>
                  <a:pt x="4060169" y="4551009"/>
                  <a:pt x="5390689" y="3220490"/>
                  <a:pt x="5390689" y="1579210"/>
                </a:cubicBezTo>
                <a:cubicBezTo>
                  <a:pt x="5390689" y="1066310"/>
                  <a:pt x="5260755" y="583758"/>
                  <a:pt x="5032009" y="16267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0E7066FC-B004-4B5A-B02B-599B51EF3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0" y="515619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7DDD7-D2C9-109A-1B78-629F08F9AF63}"/>
              </a:ext>
            </a:extLst>
          </p:cNvPr>
          <p:cNvSpPr txBox="1"/>
          <p:nvPr/>
        </p:nvSpPr>
        <p:spPr>
          <a:xfrm>
            <a:off x="491491" y="370937"/>
            <a:ext cx="11420516" cy="6145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indent="-3048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Buriticá Mejia, N., 2016. Sabanas inundables de la </a:t>
            </a:r>
            <a:r>
              <a:rPr lang="es-CO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orinoquía</a:t>
            </a:r>
            <a:r>
              <a:rPr lang="es-CO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 colombiana -documento resumen-. 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Humboldt 1–19.</a:t>
            </a:r>
          </a:p>
          <a:p>
            <a:pPr marL="304800" indent="-3048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Deng, L., Zhu, G., Tang, Z., </a:t>
            </a:r>
            <a:r>
              <a:rPr lang="en-US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Shangguan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, Z., 2016. Global patterns of the effects of land-use changes on soil carbon stocks. Global Ecology and Conservation 5, 127–138. </a:t>
            </a:r>
            <a:r>
              <a:rPr lang="en-US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doi:10.1016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j.gecco.2015.12.004</a:t>
            </a:r>
            <a:endParaRPr lang="en-US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Gumbricht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, T., Roman‐Cuesta, </a:t>
            </a:r>
            <a:r>
              <a:rPr lang="en-US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R.M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., Verchot, L., Herold, M., Wittmann, F., Householder, E., Herold, N., </a:t>
            </a:r>
            <a:r>
              <a:rPr lang="en-US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Murdiyarso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, D., 2017. An expert system model for mapping tropical wetlands and peatlands reveals South America as the largest contributor. Global Change Biology 23, 3581–3599. </a:t>
            </a:r>
            <a:r>
              <a:rPr lang="en-US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doi:10.1111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gcb.13689</a:t>
            </a:r>
            <a:endParaRPr lang="en-US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Fluet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-Chouinard E., Lehner B., </a:t>
            </a:r>
            <a:r>
              <a:rPr lang="en-US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Rebelo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L.M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., Papa F., Hamilton S.K. (2015): Development of a global inundation map at high spatial resolution from topographic downscaling of coarse-scale remote sensing data, Remote Sensing of Environment. 158: 348-361</a:t>
            </a:r>
          </a:p>
          <a:p>
            <a:pPr marL="304800" indent="-3048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IGAC</a:t>
            </a:r>
            <a:r>
              <a:rPr lang="es-CO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, 2014. Estudio general de suelos zonificación de tierras: Departamento de Casanare</a:t>
            </a:r>
            <a:endParaRPr lang="en-US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Köchy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, Martin &amp; </a:t>
            </a:r>
            <a:r>
              <a:rPr lang="en-US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Freibauer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, Annette. (2009). Global spatial distribution of wetlands. 10.13140/</a:t>
            </a:r>
            <a:r>
              <a:rPr lang="en-US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RG.2.2.20114.40644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04800" indent="-3048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Lehner, B., </a:t>
            </a:r>
            <a:r>
              <a:rPr lang="en-US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Döll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, P.: Development and validation of a global database of lakes, reservoirs and wetlands, Journal of Hydrology, Volume 296, Issues 1–4, 20 August 2004, Pages 1-22, 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http://dx.doi.org/10.1016/j.jhydrol.2004.03.028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04800" indent="-3048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McBratney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, A.B., </a:t>
            </a:r>
            <a:r>
              <a:rPr lang="en-US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Mendonça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 Santos, </a:t>
            </a:r>
            <a:r>
              <a:rPr lang="en-US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M.L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en-US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Minasny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, B., 2003. On digital soil mapping, </a:t>
            </a:r>
            <a:r>
              <a:rPr lang="en-US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Geoderma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doi:10.1016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S0016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-7061(03)00223-4</a:t>
            </a:r>
          </a:p>
          <a:p>
            <a:pPr marL="304800" indent="-3048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Mejia, N., 2016. Sabanas inundables de la </a:t>
            </a:r>
            <a:r>
              <a:rPr lang="es-CO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orinoquía</a:t>
            </a:r>
            <a:r>
              <a:rPr lang="es-CO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 colombiana -documento resumen-. 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Humboldt 1–19</a:t>
            </a:r>
          </a:p>
          <a:p>
            <a:pPr marL="304800" indent="-3048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Meteoblue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, www.meteoblue.com</a:t>
            </a:r>
          </a:p>
          <a:p>
            <a:pPr marL="304800" indent="-3048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Rincón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, Sofia &amp; Suarez, Cesar &amp; Romero-Ruiz, Milton &amp; </a:t>
            </a:r>
            <a:r>
              <a:rPr lang="en-US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Flantua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, Suzette &amp; Sarmiento, Adriana &amp; Hernández, Natalia &amp; Lozano, Maria &amp; Naranjo, Luis &amp; </a:t>
            </a:r>
            <a:r>
              <a:rPr lang="en-US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Usma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 Oviedo, José. (2014). Identifying Highly Biodiverse </a:t>
            </a:r>
            <a:r>
              <a:rPr lang="en-US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Savanans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 based on the European Union Renewable Energy Directive (</a:t>
            </a:r>
            <a:r>
              <a:rPr lang="en-US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SuLu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 Map): Conceptual background and technical guidance. </a:t>
            </a:r>
          </a:p>
          <a:p>
            <a:pPr marL="304800" indent="-3048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Zeraatpisheh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, 2017, Digital soil mapping, downscaling and updating conventional soil maps using GIS, RS, Statistics and auxiliary data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280E7B5-308C-9735-B198-A35367669922}"/>
              </a:ext>
            </a:extLst>
          </p:cNvPr>
          <p:cNvCxnSpPr/>
          <p:nvPr/>
        </p:nvCxnSpPr>
        <p:spPr>
          <a:xfrm>
            <a:off x="358140" y="602544"/>
            <a:ext cx="0" cy="5506948"/>
          </a:xfrm>
          <a:prstGeom prst="line">
            <a:avLst/>
          </a:prstGeom>
          <a:ln w="28575">
            <a:solidFill>
              <a:srgbClr val="005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560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1C897582-CB19-41B5-9426-8BD7BD008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71106" cy="4631426"/>
          </a:xfrm>
          <a:custGeom>
            <a:avLst/>
            <a:gdLst>
              <a:gd name="connsiteX0" fmla="*/ 0 w 5471106"/>
              <a:gd name="connsiteY0" fmla="*/ 3301451 h 4631426"/>
              <a:gd name="connsiteX1" fmla="*/ 125703 w 5471106"/>
              <a:gd name="connsiteY1" fmla="*/ 3469551 h 4631426"/>
              <a:gd name="connsiteX2" fmla="*/ 584138 w 5471106"/>
              <a:gd name="connsiteY2" fmla="*/ 3917166 h 4631426"/>
              <a:gd name="connsiteX3" fmla="*/ 716463 w 5471106"/>
              <a:gd name="connsiteY3" fmla="*/ 4010064 h 4631426"/>
              <a:gd name="connsiteX4" fmla="*/ 705202 w 5471106"/>
              <a:gd name="connsiteY4" fmla="*/ 4016176 h 4631426"/>
              <a:gd name="connsiteX5" fmla="*/ 671370 w 5471106"/>
              <a:gd name="connsiteY5" fmla="*/ 4044091 h 4631426"/>
              <a:gd name="connsiteX6" fmla="*/ 656526 w 5471106"/>
              <a:gd name="connsiteY6" fmla="*/ 4066106 h 4631426"/>
              <a:gd name="connsiteX7" fmla="*/ 534490 w 5471106"/>
              <a:gd name="connsiteY7" fmla="*/ 3980431 h 4631426"/>
              <a:gd name="connsiteX8" fmla="*/ 63650 w 5471106"/>
              <a:gd name="connsiteY8" fmla="*/ 3520703 h 4631426"/>
              <a:gd name="connsiteX9" fmla="*/ 0 w 5471106"/>
              <a:gd name="connsiteY9" fmla="*/ 3435586 h 4631426"/>
              <a:gd name="connsiteX10" fmla="*/ 4933182 w 5471106"/>
              <a:gd name="connsiteY10" fmla="*/ 0 h 4631426"/>
              <a:gd name="connsiteX11" fmla="*/ 5027180 w 5471106"/>
              <a:gd name="connsiteY11" fmla="*/ 0 h 4631426"/>
              <a:gd name="connsiteX12" fmla="*/ 5102720 w 5471106"/>
              <a:gd name="connsiteY12" fmla="*/ 124342 h 4631426"/>
              <a:gd name="connsiteX13" fmla="*/ 5471106 w 5471106"/>
              <a:gd name="connsiteY13" fmla="*/ 1579210 h 4631426"/>
              <a:gd name="connsiteX14" fmla="*/ 2418889 w 5471106"/>
              <a:gd name="connsiteY14" fmla="*/ 4631426 h 4631426"/>
              <a:gd name="connsiteX15" fmla="*/ 1095627 w 5471106"/>
              <a:gd name="connsiteY15" fmla="*/ 4330445 h 4631426"/>
              <a:gd name="connsiteX16" fmla="*/ 1039194 w 5471106"/>
              <a:gd name="connsiteY16" fmla="*/ 4301325 h 4631426"/>
              <a:gd name="connsiteX17" fmla="*/ 1043650 w 5471106"/>
              <a:gd name="connsiteY17" fmla="*/ 4294717 h 4631426"/>
              <a:gd name="connsiteX18" fmla="*/ 1056970 w 5471106"/>
              <a:gd name="connsiteY18" fmla="*/ 4251806 h 4631426"/>
              <a:gd name="connsiteX19" fmla="*/ 1060016 w 5471106"/>
              <a:gd name="connsiteY19" fmla="*/ 4221593 h 4631426"/>
              <a:gd name="connsiteX20" fmla="*/ 1130491 w 5471106"/>
              <a:gd name="connsiteY20" fmla="*/ 4257958 h 4631426"/>
              <a:gd name="connsiteX21" fmla="*/ 2418889 w 5471106"/>
              <a:gd name="connsiteY21" fmla="*/ 4551009 h 4631426"/>
              <a:gd name="connsiteX22" fmla="*/ 5390689 w 5471106"/>
              <a:gd name="connsiteY22" fmla="*/ 1579210 h 4631426"/>
              <a:gd name="connsiteX23" fmla="*/ 5032009 w 5471106"/>
              <a:gd name="connsiteY23" fmla="*/ 162673 h 46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1106" h="4631426">
                <a:moveTo>
                  <a:pt x="0" y="3301451"/>
                </a:moveTo>
                <a:lnTo>
                  <a:pt x="125703" y="3469551"/>
                </a:lnTo>
                <a:cubicBezTo>
                  <a:pt x="261971" y="3634670"/>
                  <a:pt x="415728" y="3784820"/>
                  <a:pt x="584138" y="3917166"/>
                </a:cubicBezTo>
                <a:lnTo>
                  <a:pt x="716463" y="4010064"/>
                </a:lnTo>
                <a:lnTo>
                  <a:pt x="705202" y="4016176"/>
                </a:lnTo>
                <a:cubicBezTo>
                  <a:pt x="693040" y="4024393"/>
                  <a:pt x="681712" y="4033748"/>
                  <a:pt x="671370" y="4044091"/>
                </a:cubicBezTo>
                <a:lnTo>
                  <a:pt x="656526" y="4066106"/>
                </a:lnTo>
                <a:lnTo>
                  <a:pt x="534490" y="3980431"/>
                </a:lnTo>
                <a:cubicBezTo>
                  <a:pt x="361523" y="3844503"/>
                  <a:pt x="203605" y="3690290"/>
                  <a:pt x="63650" y="3520703"/>
                </a:cubicBezTo>
                <a:lnTo>
                  <a:pt x="0" y="3435586"/>
                </a:lnTo>
                <a:close/>
                <a:moveTo>
                  <a:pt x="4933182" y="0"/>
                </a:moveTo>
                <a:lnTo>
                  <a:pt x="5027180" y="0"/>
                </a:lnTo>
                <a:lnTo>
                  <a:pt x="5102720" y="124342"/>
                </a:lnTo>
                <a:cubicBezTo>
                  <a:pt x="5337656" y="556821"/>
                  <a:pt x="5471106" y="1052431"/>
                  <a:pt x="5471106" y="1579210"/>
                </a:cubicBezTo>
                <a:cubicBezTo>
                  <a:pt x="5471106" y="3264903"/>
                  <a:pt x="4104582" y="4631426"/>
                  <a:pt x="2418889" y="4631426"/>
                </a:cubicBezTo>
                <a:cubicBezTo>
                  <a:pt x="1944788" y="4631426"/>
                  <a:pt x="1495934" y="4523332"/>
                  <a:pt x="1095627" y="4330445"/>
                </a:cubicBezTo>
                <a:lnTo>
                  <a:pt x="1039194" y="4301325"/>
                </a:lnTo>
                <a:lnTo>
                  <a:pt x="1043650" y="4294717"/>
                </a:lnTo>
                <a:cubicBezTo>
                  <a:pt x="1049433" y="4281042"/>
                  <a:pt x="1053925" y="4266687"/>
                  <a:pt x="1056970" y="4251806"/>
                </a:cubicBezTo>
                <a:lnTo>
                  <a:pt x="1060016" y="4221593"/>
                </a:lnTo>
                <a:lnTo>
                  <a:pt x="1130491" y="4257958"/>
                </a:lnTo>
                <a:cubicBezTo>
                  <a:pt x="1520251" y="4445763"/>
                  <a:pt x="1957279" y="4551009"/>
                  <a:pt x="2418889" y="4551009"/>
                </a:cubicBezTo>
                <a:cubicBezTo>
                  <a:pt x="4060169" y="4551009"/>
                  <a:pt x="5390689" y="3220490"/>
                  <a:pt x="5390689" y="1579210"/>
                </a:cubicBezTo>
                <a:cubicBezTo>
                  <a:pt x="5390689" y="1066310"/>
                  <a:pt x="5260755" y="583758"/>
                  <a:pt x="5032009" y="16267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0E7066FC-B004-4B5A-B02B-599B51EF3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0" y="515619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A3C9FB-399F-1D0D-BD50-FF82A6A2D3E2}"/>
              </a:ext>
            </a:extLst>
          </p:cNvPr>
          <p:cNvGrpSpPr>
            <a:grpSpLocks noChangeAspect="1"/>
          </p:cNvGrpSpPr>
          <p:nvPr/>
        </p:nvGrpSpPr>
        <p:grpSpPr>
          <a:xfrm>
            <a:off x="1700786" y="2758426"/>
            <a:ext cx="9519942" cy="1341150"/>
            <a:chOff x="752326" y="21168530"/>
            <a:chExt cx="10221617" cy="1440000"/>
          </a:xfrm>
        </p:grpSpPr>
        <p:sp>
          <p:nvSpPr>
            <p:cNvPr id="7" name="Flowchart: Process 6">
              <a:extLst>
                <a:ext uri="{FF2B5EF4-FFF2-40B4-BE49-F238E27FC236}">
                  <a16:creationId xmlns:a16="http://schemas.microsoft.com/office/drawing/2014/main" id="{3AEFC0B8-037D-5F38-DE8D-3D2D1B23D1BB}"/>
                </a:ext>
              </a:extLst>
            </p:cNvPr>
            <p:cNvSpPr/>
            <p:nvPr/>
          </p:nvSpPr>
          <p:spPr>
            <a:xfrm>
              <a:off x="1973944" y="21441965"/>
              <a:ext cx="8999999" cy="900000"/>
            </a:xfrm>
            <a:prstGeom prst="flowChartProcess">
              <a:avLst/>
            </a:prstGeom>
            <a:solidFill>
              <a:srgbClr val="00543A"/>
            </a:solidFill>
            <a:ln>
              <a:solidFill>
                <a:srgbClr val="0054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463" tIns="171232" rIns="171232" bIns="171232" numCol="1" spcCol="0" rtlCol="0" fromWordArt="0" anchor="ctr" anchorCtr="0" forceAA="0" compatLnSpc="1">
              <a:prstTxWarp prst="textNoShape">
                <a:avLst/>
              </a:prstTxWarp>
              <a:normAutofit lnSpcReduction="10000"/>
            </a:bodyPr>
            <a:lstStyle/>
            <a:p>
              <a:pPr fontAlgn="base"/>
              <a:r>
                <a:rPr lang="en-US" sz="3600" dirty="0">
                  <a:latin typeface="Average"/>
                </a:rPr>
                <a:t>Context</a:t>
              </a:r>
              <a:endParaRPr lang="en-US" sz="3600" b="0" i="0" u="none" strike="noStrike" dirty="0">
                <a:effectLst/>
                <a:latin typeface="Average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83BF2B1-993A-11EF-9F34-2C784A7DAB3D}"/>
                </a:ext>
              </a:extLst>
            </p:cNvPr>
            <p:cNvSpPr/>
            <p:nvPr/>
          </p:nvSpPr>
          <p:spPr>
            <a:xfrm>
              <a:off x="752326" y="21168530"/>
              <a:ext cx="1440000" cy="1440000"/>
            </a:xfrm>
            <a:prstGeom prst="ellipse">
              <a:avLst/>
            </a:prstGeom>
            <a:solidFill>
              <a:srgbClr val="00543A"/>
            </a:solidFill>
            <a:ln>
              <a:solidFill>
                <a:srgbClr val="0054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5616" tIns="85616" rIns="85616" bIns="85616" numCol="1" spcCol="0" rtlCol="0" fromWordArt="0" anchor="ctr" anchorCtr="1" forceAA="0" compatLnSpc="1">
              <a:prstTxWarp prst="textNoShape">
                <a:avLst/>
              </a:prstTxWarp>
              <a:norm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5000"/>
                <a:t>1</a:t>
              </a:r>
              <a:endParaRPr lang="es-419" sz="5000"/>
            </a:p>
          </p:txBody>
        </p:sp>
      </p:grpSp>
    </p:spTree>
    <p:extLst>
      <p:ext uri="{BB962C8B-B14F-4D97-AF65-F5344CB8AC3E}">
        <p14:creationId xmlns:p14="http://schemas.microsoft.com/office/powerpoint/2010/main" val="3710746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1C897582-CB19-41B5-9426-8BD7BD008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71106" cy="4631426"/>
          </a:xfrm>
          <a:custGeom>
            <a:avLst/>
            <a:gdLst>
              <a:gd name="connsiteX0" fmla="*/ 0 w 5471106"/>
              <a:gd name="connsiteY0" fmla="*/ 3301451 h 4631426"/>
              <a:gd name="connsiteX1" fmla="*/ 125703 w 5471106"/>
              <a:gd name="connsiteY1" fmla="*/ 3469551 h 4631426"/>
              <a:gd name="connsiteX2" fmla="*/ 584138 w 5471106"/>
              <a:gd name="connsiteY2" fmla="*/ 3917166 h 4631426"/>
              <a:gd name="connsiteX3" fmla="*/ 716463 w 5471106"/>
              <a:gd name="connsiteY3" fmla="*/ 4010064 h 4631426"/>
              <a:gd name="connsiteX4" fmla="*/ 705202 w 5471106"/>
              <a:gd name="connsiteY4" fmla="*/ 4016176 h 4631426"/>
              <a:gd name="connsiteX5" fmla="*/ 671370 w 5471106"/>
              <a:gd name="connsiteY5" fmla="*/ 4044091 h 4631426"/>
              <a:gd name="connsiteX6" fmla="*/ 656526 w 5471106"/>
              <a:gd name="connsiteY6" fmla="*/ 4066106 h 4631426"/>
              <a:gd name="connsiteX7" fmla="*/ 534490 w 5471106"/>
              <a:gd name="connsiteY7" fmla="*/ 3980431 h 4631426"/>
              <a:gd name="connsiteX8" fmla="*/ 63650 w 5471106"/>
              <a:gd name="connsiteY8" fmla="*/ 3520703 h 4631426"/>
              <a:gd name="connsiteX9" fmla="*/ 0 w 5471106"/>
              <a:gd name="connsiteY9" fmla="*/ 3435586 h 4631426"/>
              <a:gd name="connsiteX10" fmla="*/ 4933182 w 5471106"/>
              <a:gd name="connsiteY10" fmla="*/ 0 h 4631426"/>
              <a:gd name="connsiteX11" fmla="*/ 5027180 w 5471106"/>
              <a:gd name="connsiteY11" fmla="*/ 0 h 4631426"/>
              <a:gd name="connsiteX12" fmla="*/ 5102720 w 5471106"/>
              <a:gd name="connsiteY12" fmla="*/ 124342 h 4631426"/>
              <a:gd name="connsiteX13" fmla="*/ 5471106 w 5471106"/>
              <a:gd name="connsiteY13" fmla="*/ 1579210 h 4631426"/>
              <a:gd name="connsiteX14" fmla="*/ 2418889 w 5471106"/>
              <a:gd name="connsiteY14" fmla="*/ 4631426 h 4631426"/>
              <a:gd name="connsiteX15" fmla="*/ 1095627 w 5471106"/>
              <a:gd name="connsiteY15" fmla="*/ 4330445 h 4631426"/>
              <a:gd name="connsiteX16" fmla="*/ 1039194 w 5471106"/>
              <a:gd name="connsiteY16" fmla="*/ 4301325 h 4631426"/>
              <a:gd name="connsiteX17" fmla="*/ 1043650 w 5471106"/>
              <a:gd name="connsiteY17" fmla="*/ 4294717 h 4631426"/>
              <a:gd name="connsiteX18" fmla="*/ 1056970 w 5471106"/>
              <a:gd name="connsiteY18" fmla="*/ 4251806 h 4631426"/>
              <a:gd name="connsiteX19" fmla="*/ 1060016 w 5471106"/>
              <a:gd name="connsiteY19" fmla="*/ 4221593 h 4631426"/>
              <a:gd name="connsiteX20" fmla="*/ 1130491 w 5471106"/>
              <a:gd name="connsiteY20" fmla="*/ 4257958 h 4631426"/>
              <a:gd name="connsiteX21" fmla="*/ 2418889 w 5471106"/>
              <a:gd name="connsiteY21" fmla="*/ 4551009 h 4631426"/>
              <a:gd name="connsiteX22" fmla="*/ 5390689 w 5471106"/>
              <a:gd name="connsiteY22" fmla="*/ 1579210 h 4631426"/>
              <a:gd name="connsiteX23" fmla="*/ 5032009 w 5471106"/>
              <a:gd name="connsiteY23" fmla="*/ 162673 h 46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1106" h="4631426">
                <a:moveTo>
                  <a:pt x="0" y="3301451"/>
                </a:moveTo>
                <a:lnTo>
                  <a:pt x="125703" y="3469551"/>
                </a:lnTo>
                <a:cubicBezTo>
                  <a:pt x="261971" y="3634670"/>
                  <a:pt x="415728" y="3784820"/>
                  <a:pt x="584138" y="3917166"/>
                </a:cubicBezTo>
                <a:lnTo>
                  <a:pt x="716463" y="4010064"/>
                </a:lnTo>
                <a:lnTo>
                  <a:pt x="705202" y="4016176"/>
                </a:lnTo>
                <a:cubicBezTo>
                  <a:pt x="693040" y="4024393"/>
                  <a:pt x="681712" y="4033748"/>
                  <a:pt x="671370" y="4044091"/>
                </a:cubicBezTo>
                <a:lnTo>
                  <a:pt x="656526" y="4066106"/>
                </a:lnTo>
                <a:lnTo>
                  <a:pt x="534490" y="3980431"/>
                </a:lnTo>
                <a:cubicBezTo>
                  <a:pt x="361523" y="3844503"/>
                  <a:pt x="203605" y="3690290"/>
                  <a:pt x="63650" y="3520703"/>
                </a:cubicBezTo>
                <a:lnTo>
                  <a:pt x="0" y="3435586"/>
                </a:lnTo>
                <a:close/>
                <a:moveTo>
                  <a:pt x="4933182" y="0"/>
                </a:moveTo>
                <a:lnTo>
                  <a:pt x="5027180" y="0"/>
                </a:lnTo>
                <a:lnTo>
                  <a:pt x="5102720" y="124342"/>
                </a:lnTo>
                <a:cubicBezTo>
                  <a:pt x="5337656" y="556821"/>
                  <a:pt x="5471106" y="1052431"/>
                  <a:pt x="5471106" y="1579210"/>
                </a:cubicBezTo>
                <a:cubicBezTo>
                  <a:pt x="5471106" y="3264903"/>
                  <a:pt x="4104582" y="4631426"/>
                  <a:pt x="2418889" y="4631426"/>
                </a:cubicBezTo>
                <a:cubicBezTo>
                  <a:pt x="1944788" y="4631426"/>
                  <a:pt x="1495934" y="4523332"/>
                  <a:pt x="1095627" y="4330445"/>
                </a:cubicBezTo>
                <a:lnTo>
                  <a:pt x="1039194" y="4301325"/>
                </a:lnTo>
                <a:lnTo>
                  <a:pt x="1043650" y="4294717"/>
                </a:lnTo>
                <a:cubicBezTo>
                  <a:pt x="1049433" y="4281042"/>
                  <a:pt x="1053925" y="4266687"/>
                  <a:pt x="1056970" y="4251806"/>
                </a:cubicBezTo>
                <a:lnTo>
                  <a:pt x="1060016" y="4221593"/>
                </a:lnTo>
                <a:lnTo>
                  <a:pt x="1130491" y="4257958"/>
                </a:lnTo>
                <a:cubicBezTo>
                  <a:pt x="1520251" y="4445763"/>
                  <a:pt x="1957279" y="4551009"/>
                  <a:pt x="2418889" y="4551009"/>
                </a:cubicBezTo>
                <a:cubicBezTo>
                  <a:pt x="4060169" y="4551009"/>
                  <a:pt x="5390689" y="3220490"/>
                  <a:pt x="5390689" y="1579210"/>
                </a:cubicBezTo>
                <a:cubicBezTo>
                  <a:pt x="5390689" y="1066310"/>
                  <a:pt x="5260755" y="583758"/>
                  <a:pt x="5032009" y="16267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0E7066FC-B004-4B5A-B02B-599B51EF3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0" y="515619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3AEFC0B8-037D-5F38-DE8D-3D2D1B23D1BB}"/>
              </a:ext>
            </a:extLst>
          </p:cNvPr>
          <p:cNvSpPr/>
          <p:nvPr/>
        </p:nvSpPr>
        <p:spPr>
          <a:xfrm>
            <a:off x="9041130" y="6263444"/>
            <a:ext cx="3150869" cy="362048"/>
          </a:xfrm>
          <a:prstGeom prst="flowChartProcess">
            <a:avLst/>
          </a:prstGeom>
          <a:solidFill>
            <a:srgbClr val="00543A"/>
          </a:solidFill>
          <a:ln>
            <a:solidFill>
              <a:srgbClr val="005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463" tIns="171232" rIns="171232" bIns="1712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Flooded savannas of Casanare</a:t>
            </a:r>
            <a:endParaRPr lang="es-419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9C9BE6-EA75-A998-3425-79380E0999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73" y="760655"/>
            <a:ext cx="6466828" cy="39285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946568-F53F-328B-0C79-7CA41F2B58B0}"/>
              </a:ext>
            </a:extLst>
          </p:cNvPr>
          <p:cNvSpPr txBox="1"/>
          <p:nvPr/>
        </p:nvSpPr>
        <p:spPr>
          <a:xfrm>
            <a:off x="308473" y="303492"/>
            <a:ext cx="14692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543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Location</a:t>
            </a:r>
            <a:endParaRPr lang="en-US" sz="2200" b="1" dirty="0">
              <a:solidFill>
                <a:srgbClr val="00543A"/>
              </a:solidFill>
            </a:endParaRPr>
          </a:p>
        </p:txBody>
      </p:sp>
      <p:pic>
        <p:nvPicPr>
          <p:cNvPr id="16" name="Picture 15" descr="Chart, histogram&#10;&#10;Description automatically generated">
            <a:extLst>
              <a:ext uri="{FF2B5EF4-FFF2-40B4-BE49-F238E27FC236}">
                <a16:creationId xmlns:a16="http://schemas.microsoft.com/office/drawing/2014/main" id="{6765F961-AA54-CC69-CFB9-93001699AB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54" y="760654"/>
            <a:ext cx="3824291" cy="25495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265185-2703-A9E2-D921-43183206A502}"/>
              </a:ext>
            </a:extLst>
          </p:cNvPr>
          <p:cNvSpPr txBox="1"/>
          <p:nvPr/>
        </p:nvSpPr>
        <p:spPr>
          <a:xfrm>
            <a:off x="7179666" y="303491"/>
            <a:ext cx="14692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543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Weather</a:t>
            </a:r>
            <a:endParaRPr lang="en-US" sz="2200" b="1" dirty="0">
              <a:solidFill>
                <a:srgbClr val="00543A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ED0212-A0E8-ABF3-8B4D-B641B20C2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936" y="3786719"/>
            <a:ext cx="3962700" cy="228282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5346AFA-58CE-B52E-10EF-D23C7B00CEEE}"/>
              </a:ext>
            </a:extLst>
          </p:cNvPr>
          <p:cNvSpPr txBox="1"/>
          <p:nvPr/>
        </p:nvSpPr>
        <p:spPr>
          <a:xfrm>
            <a:off x="7179666" y="3410017"/>
            <a:ext cx="167858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543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Relief</a:t>
            </a:r>
            <a:endParaRPr lang="en-US" sz="2200" b="1" dirty="0">
              <a:solidFill>
                <a:srgbClr val="00543A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631593-9F34-3D45-7519-3C53612C1476}"/>
              </a:ext>
            </a:extLst>
          </p:cNvPr>
          <p:cNvSpPr txBox="1"/>
          <p:nvPr/>
        </p:nvSpPr>
        <p:spPr>
          <a:xfrm>
            <a:off x="308473" y="4785173"/>
            <a:ext cx="14692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543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Soils</a:t>
            </a:r>
            <a:endParaRPr lang="en-US" sz="2200" b="1" dirty="0">
              <a:solidFill>
                <a:srgbClr val="00543A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70DF92-1EF7-A92D-0B63-F4E03F6209A0}"/>
              </a:ext>
            </a:extLst>
          </p:cNvPr>
          <p:cNvSpPr txBox="1"/>
          <p:nvPr/>
        </p:nvSpPr>
        <p:spPr>
          <a:xfrm>
            <a:off x="308473" y="5180833"/>
            <a:ext cx="67087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Inceptisols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Entisols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formed from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alluvial, fluvio-torrential sediments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from the upper Pleistocene to the lower Holocene, upon which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Aeolian materials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subsequently accumulated (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IGAC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2014)</a:t>
            </a:r>
            <a:endParaRPr lang="en-US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AA5080-0FE0-FC79-B613-88F505B4F9DA}"/>
              </a:ext>
            </a:extLst>
          </p:cNvPr>
          <p:cNvSpPr txBox="1"/>
          <p:nvPr/>
        </p:nvSpPr>
        <p:spPr>
          <a:xfrm>
            <a:off x="7210154" y="6024917"/>
            <a:ext cx="151260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5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(Mejia, 2016)</a:t>
            </a:r>
            <a:endParaRPr lang="en-US" sz="105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28F5AB-814E-8754-B959-B8BF20434D61}"/>
              </a:ext>
            </a:extLst>
          </p:cNvPr>
          <p:cNvSpPr txBox="1"/>
          <p:nvPr/>
        </p:nvSpPr>
        <p:spPr>
          <a:xfrm>
            <a:off x="9771017" y="3338900"/>
            <a:ext cx="12634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105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(</a:t>
            </a:r>
            <a:r>
              <a:rPr lang="es-CO" sz="105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Meteoblue</a:t>
            </a:r>
            <a:r>
              <a:rPr lang="es-CO" sz="105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, 2022)</a:t>
            </a:r>
            <a:endParaRPr lang="en-US" sz="105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F3E390-59D3-DA3D-C6C0-80143408655D}"/>
              </a:ext>
            </a:extLst>
          </p:cNvPr>
          <p:cNvSpPr txBox="1"/>
          <p:nvPr/>
        </p:nvSpPr>
        <p:spPr>
          <a:xfrm>
            <a:off x="5471106" y="4666923"/>
            <a:ext cx="13041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5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(</a:t>
            </a:r>
            <a:r>
              <a:rPr lang="es-CO" sz="105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own</a:t>
            </a:r>
            <a:r>
              <a:rPr lang="es-CO" sz="105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s-CO" sz="105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contribution</a:t>
            </a:r>
            <a:r>
              <a:rPr lang="es-CO" sz="105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  <a:endParaRPr lang="en-US" sz="105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642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1C897582-CB19-41B5-9426-8BD7BD008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71106" cy="4631426"/>
          </a:xfrm>
          <a:custGeom>
            <a:avLst/>
            <a:gdLst>
              <a:gd name="connsiteX0" fmla="*/ 0 w 5471106"/>
              <a:gd name="connsiteY0" fmla="*/ 3301451 h 4631426"/>
              <a:gd name="connsiteX1" fmla="*/ 125703 w 5471106"/>
              <a:gd name="connsiteY1" fmla="*/ 3469551 h 4631426"/>
              <a:gd name="connsiteX2" fmla="*/ 584138 w 5471106"/>
              <a:gd name="connsiteY2" fmla="*/ 3917166 h 4631426"/>
              <a:gd name="connsiteX3" fmla="*/ 716463 w 5471106"/>
              <a:gd name="connsiteY3" fmla="*/ 4010064 h 4631426"/>
              <a:gd name="connsiteX4" fmla="*/ 705202 w 5471106"/>
              <a:gd name="connsiteY4" fmla="*/ 4016176 h 4631426"/>
              <a:gd name="connsiteX5" fmla="*/ 671370 w 5471106"/>
              <a:gd name="connsiteY5" fmla="*/ 4044091 h 4631426"/>
              <a:gd name="connsiteX6" fmla="*/ 656526 w 5471106"/>
              <a:gd name="connsiteY6" fmla="*/ 4066106 h 4631426"/>
              <a:gd name="connsiteX7" fmla="*/ 534490 w 5471106"/>
              <a:gd name="connsiteY7" fmla="*/ 3980431 h 4631426"/>
              <a:gd name="connsiteX8" fmla="*/ 63650 w 5471106"/>
              <a:gd name="connsiteY8" fmla="*/ 3520703 h 4631426"/>
              <a:gd name="connsiteX9" fmla="*/ 0 w 5471106"/>
              <a:gd name="connsiteY9" fmla="*/ 3435586 h 4631426"/>
              <a:gd name="connsiteX10" fmla="*/ 4933182 w 5471106"/>
              <a:gd name="connsiteY10" fmla="*/ 0 h 4631426"/>
              <a:gd name="connsiteX11" fmla="*/ 5027180 w 5471106"/>
              <a:gd name="connsiteY11" fmla="*/ 0 h 4631426"/>
              <a:gd name="connsiteX12" fmla="*/ 5102720 w 5471106"/>
              <a:gd name="connsiteY12" fmla="*/ 124342 h 4631426"/>
              <a:gd name="connsiteX13" fmla="*/ 5471106 w 5471106"/>
              <a:gd name="connsiteY13" fmla="*/ 1579210 h 4631426"/>
              <a:gd name="connsiteX14" fmla="*/ 2418889 w 5471106"/>
              <a:gd name="connsiteY14" fmla="*/ 4631426 h 4631426"/>
              <a:gd name="connsiteX15" fmla="*/ 1095627 w 5471106"/>
              <a:gd name="connsiteY15" fmla="*/ 4330445 h 4631426"/>
              <a:gd name="connsiteX16" fmla="*/ 1039194 w 5471106"/>
              <a:gd name="connsiteY16" fmla="*/ 4301325 h 4631426"/>
              <a:gd name="connsiteX17" fmla="*/ 1043650 w 5471106"/>
              <a:gd name="connsiteY17" fmla="*/ 4294717 h 4631426"/>
              <a:gd name="connsiteX18" fmla="*/ 1056970 w 5471106"/>
              <a:gd name="connsiteY18" fmla="*/ 4251806 h 4631426"/>
              <a:gd name="connsiteX19" fmla="*/ 1060016 w 5471106"/>
              <a:gd name="connsiteY19" fmla="*/ 4221593 h 4631426"/>
              <a:gd name="connsiteX20" fmla="*/ 1130491 w 5471106"/>
              <a:gd name="connsiteY20" fmla="*/ 4257958 h 4631426"/>
              <a:gd name="connsiteX21" fmla="*/ 2418889 w 5471106"/>
              <a:gd name="connsiteY21" fmla="*/ 4551009 h 4631426"/>
              <a:gd name="connsiteX22" fmla="*/ 5390689 w 5471106"/>
              <a:gd name="connsiteY22" fmla="*/ 1579210 h 4631426"/>
              <a:gd name="connsiteX23" fmla="*/ 5032009 w 5471106"/>
              <a:gd name="connsiteY23" fmla="*/ 162673 h 46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1106" h="4631426">
                <a:moveTo>
                  <a:pt x="0" y="3301451"/>
                </a:moveTo>
                <a:lnTo>
                  <a:pt x="125703" y="3469551"/>
                </a:lnTo>
                <a:cubicBezTo>
                  <a:pt x="261971" y="3634670"/>
                  <a:pt x="415728" y="3784820"/>
                  <a:pt x="584138" y="3917166"/>
                </a:cubicBezTo>
                <a:lnTo>
                  <a:pt x="716463" y="4010064"/>
                </a:lnTo>
                <a:lnTo>
                  <a:pt x="705202" y="4016176"/>
                </a:lnTo>
                <a:cubicBezTo>
                  <a:pt x="693040" y="4024393"/>
                  <a:pt x="681712" y="4033748"/>
                  <a:pt x="671370" y="4044091"/>
                </a:cubicBezTo>
                <a:lnTo>
                  <a:pt x="656526" y="4066106"/>
                </a:lnTo>
                <a:lnTo>
                  <a:pt x="534490" y="3980431"/>
                </a:lnTo>
                <a:cubicBezTo>
                  <a:pt x="361523" y="3844503"/>
                  <a:pt x="203605" y="3690290"/>
                  <a:pt x="63650" y="3520703"/>
                </a:cubicBezTo>
                <a:lnTo>
                  <a:pt x="0" y="3435586"/>
                </a:lnTo>
                <a:close/>
                <a:moveTo>
                  <a:pt x="4933182" y="0"/>
                </a:moveTo>
                <a:lnTo>
                  <a:pt x="5027180" y="0"/>
                </a:lnTo>
                <a:lnTo>
                  <a:pt x="5102720" y="124342"/>
                </a:lnTo>
                <a:cubicBezTo>
                  <a:pt x="5337656" y="556821"/>
                  <a:pt x="5471106" y="1052431"/>
                  <a:pt x="5471106" y="1579210"/>
                </a:cubicBezTo>
                <a:cubicBezTo>
                  <a:pt x="5471106" y="3264903"/>
                  <a:pt x="4104582" y="4631426"/>
                  <a:pt x="2418889" y="4631426"/>
                </a:cubicBezTo>
                <a:cubicBezTo>
                  <a:pt x="1944788" y="4631426"/>
                  <a:pt x="1495934" y="4523332"/>
                  <a:pt x="1095627" y="4330445"/>
                </a:cubicBezTo>
                <a:lnTo>
                  <a:pt x="1039194" y="4301325"/>
                </a:lnTo>
                <a:lnTo>
                  <a:pt x="1043650" y="4294717"/>
                </a:lnTo>
                <a:cubicBezTo>
                  <a:pt x="1049433" y="4281042"/>
                  <a:pt x="1053925" y="4266687"/>
                  <a:pt x="1056970" y="4251806"/>
                </a:cubicBezTo>
                <a:lnTo>
                  <a:pt x="1060016" y="4221593"/>
                </a:lnTo>
                <a:lnTo>
                  <a:pt x="1130491" y="4257958"/>
                </a:lnTo>
                <a:cubicBezTo>
                  <a:pt x="1520251" y="4445763"/>
                  <a:pt x="1957279" y="4551009"/>
                  <a:pt x="2418889" y="4551009"/>
                </a:cubicBezTo>
                <a:cubicBezTo>
                  <a:pt x="4060169" y="4551009"/>
                  <a:pt x="5390689" y="3220490"/>
                  <a:pt x="5390689" y="1579210"/>
                </a:cubicBezTo>
                <a:cubicBezTo>
                  <a:pt x="5390689" y="1066310"/>
                  <a:pt x="5260755" y="583758"/>
                  <a:pt x="5032009" y="16267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0E7066FC-B004-4B5A-B02B-599B51EF3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0" y="515619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3AEFC0B8-037D-5F38-DE8D-3D2D1B23D1BB}"/>
              </a:ext>
            </a:extLst>
          </p:cNvPr>
          <p:cNvSpPr/>
          <p:nvPr/>
        </p:nvSpPr>
        <p:spPr>
          <a:xfrm>
            <a:off x="9206522" y="6209583"/>
            <a:ext cx="2985477" cy="415909"/>
          </a:xfrm>
          <a:prstGeom prst="flowChartProcess">
            <a:avLst/>
          </a:prstGeom>
          <a:solidFill>
            <a:srgbClr val="00543A"/>
          </a:solidFill>
          <a:ln>
            <a:solidFill>
              <a:srgbClr val="005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463" tIns="171232" rIns="171232" bIns="1712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Extent and state of wetlands </a:t>
            </a:r>
            <a:endParaRPr lang="es-419" sz="1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BE8503-0F08-AED2-50A5-58AFB36B5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2371" y="5547529"/>
            <a:ext cx="1584481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5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105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Gumbricht</a:t>
            </a:r>
            <a:r>
              <a:rPr lang="en-US" altLang="en-US" sz="105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et al., 2017)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C0D418-7982-B842-3A47-DF1B29A5F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090" y="3185914"/>
            <a:ext cx="4039821" cy="2370555"/>
          </a:xfrm>
          <a:prstGeom prst="rect">
            <a:avLst/>
          </a:prstGeom>
          <a:ln>
            <a:solidFill>
              <a:srgbClr val="422B26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B7611F1-4B47-A13B-C972-E34C5FE51C7F}"/>
              </a:ext>
            </a:extLst>
          </p:cNvPr>
          <p:cNvGrpSpPr/>
          <p:nvPr/>
        </p:nvGrpSpPr>
        <p:grpSpPr>
          <a:xfrm>
            <a:off x="6562598" y="515619"/>
            <a:ext cx="5345684" cy="2296224"/>
            <a:chOff x="6596217" y="113454"/>
            <a:chExt cx="5345684" cy="2296224"/>
          </a:xfrm>
        </p:grpSpPr>
        <p:pic>
          <p:nvPicPr>
            <p:cNvPr id="8198" name="Picture 6" descr="GLWD_map">
              <a:extLst>
                <a:ext uri="{FF2B5EF4-FFF2-40B4-BE49-F238E27FC236}">
                  <a16:creationId xmlns:a16="http://schemas.microsoft.com/office/drawing/2014/main" id="{0B2549C2-2634-FFA1-4268-322FE0ADE5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6796" y="113454"/>
              <a:ext cx="2471540" cy="1141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4" name="Picture 2" descr="Wetlands map compiled by the USDA (Reich 1997). | Download Scientific  Diagram">
              <a:extLst>
                <a:ext uri="{FF2B5EF4-FFF2-40B4-BE49-F238E27FC236}">
                  <a16:creationId xmlns:a16="http://schemas.microsoft.com/office/drawing/2014/main" id="{6C8651C8-F2CB-23DA-AC24-516C6882AA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1774" y="387278"/>
              <a:ext cx="2289279" cy="1481298"/>
            </a:xfrm>
            <a:prstGeom prst="rect">
              <a:avLst/>
            </a:prstGeom>
            <a:noFill/>
            <a:ln>
              <a:solidFill>
                <a:srgbClr val="422B2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E76F84B-4210-3A03-9F1E-6B317060A900}"/>
                </a:ext>
              </a:extLst>
            </p:cNvPr>
            <p:cNvSpPr txBox="1"/>
            <p:nvPr/>
          </p:nvSpPr>
          <p:spPr>
            <a:xfrm>
              <a:off x="6596217" y="1868576"/>
              <a:ext cx="1450784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050" dirty="0" err="1">
                  <a:latin typeface="Palatino Linotype" panose="02040502050505030304" pitchFamily="18" charset="0"/>
                  <a:cs typeface="Times New Roman" panose="02020603050405020304" pitchFamily="18" charset="0"/>
                </a:rPr>
                <a:t>Köchy</a:t>
              </a:r>
              <a:r>
                <a:rPr lang="en-US" sz="105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, et al., 2009)</a:t>
              </a:r>
            </a:p>
          </p:txBody>
        </p:sp>
        <p:pic>
          <p:nvPicPr>
            <p:cNvPr id="8196" name="Picture 4" descr="View Wetlands Map (low-res)">
              <a:extLst>
                <a:ext uri="{FF2B5EF4-FFF2-40B4-BE49-F238E27FC236}">
                  <a16:creationId xmlns:a16="http://schemas.microsoft.com/office/drawing/2014/main" id="{F77AA889-CA6A-785F-DF5A-6277147DB9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8470" y="1137006"/>
              <a:ext cx="2471539" cy="1040267"/>
            </a:xfrm>
            <a:prstGeom prst="rect">
              <a:avLst/>
            </a:prstGeom>
            <a:noFill/>
            <a:ln>
              <a:solidFill>
                <a:srgbClr val="422B2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C42109B-6B10-60AC-2887-CF5377729D29}"/>
                </a:ext>
              </a:extLst>
            </p:cNvPr>
            <p:cNvSpPr txBox="1"/>
            <p:nvPr/>
          </p:nvSpPr>
          <p:spPr>
            <a:xfrm>
              <a:off x="9446662" y="2163457"/>
              <a:ext cx="1322800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R="0" lvl="0" indent="0"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50">
                  <a:latin typeface="Palatino Linotype" panose="0204050205050503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dirty="0"/>
                <a:t>(</a:t>
              </a:r>
              <a:r>
                <a:rPr lang="en-US" dirty="0" err="1"/>
                <a:t>Fluet</a:t>
              </a:r>
              <a:r>
                <a:rPr lang="en-US" dirty="0"/>
                <a:t>, et al., 2015)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1B95B25-F17C-94E8-C498-0973F46F1DB5}"/>
                </a:ext>
              </a:extLst>
            </p:cNvPr>
            <p:cNvSpPr txBox="1"/>
            <p:nvPr/>
          </p:nvSpPr>
          <p:spPr>
            <a:xfrm>
              <a:off x="10468333" y="1246301"/>
              <a:ext cx="1473568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(Lehner et al., 2004)</a:t>
              </a: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4A2808D-DEB1-4318-3687-147A0C3DCA7D}"/>
              </a:ext>
            </a:extLst>
          </p:cNvPr>
          <p:cNvCxnSpPr>
            <a:cxnSpLocks/>
          </p:cNvCxnSpPr>
          <p:nvPr/>
        </p:nvCxnSpPr>
        <p:spPr>
          <a:xfrm>
            <a:off x="6096000" y="1179504"/>
            <a:ext cx="0" cy="5282256"/>
          </a:xfrm>
          <a:prstGeom prst="line">
            <a:avLst/>
          </a:prstGeom>
          <a:ln w="28575">
            <a:solidFill>
              <a:srgbClr val="005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ED1FA30-F88E-872D-C762-7172E9F454AB}"/>
              </a:ext>
            </a:extLst>
          </p:cNvPr>
          <p:cNvSpPr txBox="1"/>
          <p:nvPr/>
        </p:nvSpPr>
        <p:spPr>
          <a:xfrm>
            <a:off x="457004" y="1086150"/>
            <a:ext cx="508364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i="0" u="none" strike="noStrike" dirty="0">
                <a:solidFill>
                  <a:srgbClr val="37474F"/>
                </a:solidFill>
                <a:effectLst/>
                <a:latin typeface="Average"/>
              </a:rPr>
              <a:t>Multiple ecosystem services:</a:t>
            </a:r>
            <a:br>
              <a:rPr lang="en-US" sz="2400" b="1" i="0" u="none" strike="noStrike" dirty="0">
                <a:solidFill>
                  <a:srgbClr val="37474F"/>
                </a:solidFill>
                <a:effectLst/>
                <a:latin typeface="Average"/>
              </a:rPr>
            </a:br>
            <a:r>
              <a:rPr lang="en-US" sz="2400" b="1" i="0" u="none" strike="noStrike" dirty="0">
                <a:solidFill>
                  <a:srgbClr val="37474F"/>
                </a:solidFill>
                <a:effectLst/>
                <a:latin typeface="Average"/>
              </a:rPr>
              <a:t>	</a:t>
            </a:r>
            <a:r>
              <a:rPr lang="en-US" sz="2400" dirty="0">
                <a:solidFill>
                  <a:srgbClr val="37474F"/>
                </a:solidFill>
                <a:latin typeface="Average"/>
              </a:rPr>
              <a:t>Carbon sink, supports 	biodiversity, water quality …</a:t>
            </a:r>
            <a:br>
              <a:rPr lang="en-US" sz="2400" dirty="0">
                <a:solidFill>
                  <a:srgbClr val="37474F"/>
                </a:solidFill>
                <a:latin typeface="Average"/>
              </a:rPr>
            </a:br>
            <a:endParaRPr lang="en-US" sz="2400" b="1" dirty="0">
              <a:solidFill>
                <a:srgbClr val="37474F"/>
              </a:solidFill>
              <a:latin typeface="Average"/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i="0" u="none" strike="noStrike" dirty="0">
                <a:solidFill>
                  <a:srgbClr val="37474F"/>
                </a:solidFill>
                <a:effectLst/>
                <a:latin typeface="Average"/>
              </a:rPr>
              <a:t>Several global prediction models</a:t>
            </a:r>
            <a:r>
              <a:rPr lang="en-US" sz="2400" dirty="0">
                <a:solidFill>
                  <a:srgbClr val="37474F"/>
                </a:solidFill>
                <a:latin typeface="Average"/>
              </a:rPr>
              <a:t>.</a:t>
            </a:r>
            <a:br>
              <a:rPr lang="en-US" sz="2400" dirty="0">
                <a:solidFill>
                  <a:srgbClr val="37474F"/>
                </a:solidFill>
                <a:latin typeface="Average"/>
              </a:rPr>
            </a:br>
            <a:endParaRPr lang="en-US" sz="2400" dirty="0">
              <a:solidFill>
                <a:srgbClr val="37474F"/>
              </a:solidFill>
              <a:latin typeface="Average"/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i="0" u="none" strike="noStrike" dirty="0">
                <a:solidFill>
                  <a:srgbClr val="37474F"/>
                </a:solidFill>
                <a:effectLst/>
                <a:latin typeface="Average"/>
              </a:rPr>
              <a:t>South America </a:t>
            </a:r>
            <a:r>
              <a:rPr lang="en-US" sz="2400" dirty="0">
                <a:solidFill>
                  <a:srgbClr val="37474F"/>
                </a:solidFill>
                <a:latin typeface="Average"/>
              </a:rPr>
              <a:t>is the largest </a:t>
            </a:r>
            <a:r>
              <a:rPr lang="en-US" sz="2400" b="0" i="0" u="none" strike="noStrike" dirty="0">
                <a:solidFill>
                  <a:srgbClr val="37474F"/>
                </a:solidFill>
                <a:effectLst/>
                <a:latin typeface="Average"/>
              </a:rPr>
              <a:t>contributor of wetlands worldwide. </a:t>
            </a:r>
            <a:br>
              <a:rPr lang="en-US" sz="2400" b="0" i="0" u="none" strike="noStrike" dirty="0">
                <a:solidFill>
                  <a:srgbClr val="37474F"/>
                </a:solidFill>
                <a:effectLst/>
                <a:latin typeface="Average"/>
              </a:rPr>
            </a:br>
            <a:endParaRPr lang="en-US" sz="2400" b="0" i="0" u="none" strike="noStrike" dirty="0">
              <a:solidFill>
                <a:srgbClr val="37474F"/>
              </a:solidFill>
              <a:effectLst/>
              <a:latin typeface="Average"/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37474F"/>
                </a:solidFill>
                <a:effectLst/>
                <a:latin typeface="Average"/>
              </a:rPr>
              <a:t>Prediction of peatlands in the </a:t>
            </a:r>
            <a:r>
              <a:rPr lang="en-US" sz="2400" b="1" i="0" u="none" strike="noStrike" dirty="0">
                <a:solidFill>
                  <a:srgbClr val="37474F"/>
                </a:solidFill>
                <a:effectLst/>
                <a:latin typeface="Average"/>
              </a:rPr>
              <a:t>Llanos ecoregion.</a:t>
            </a:r>
            <a:r>
              <a:rPr lang="en-US" sz="2400" dirty="0">
                <a:solidFill>
                  <a:srgbClr val="37474F"/>
                </a:solidFill>
                <a:latin typeface="Averag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1565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1C897582-CB19-41B5-9426-8BD7BD008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71106" cy="4631426"/>
          </a:xfrm>
          <a:custGeom>
            <a:avLst/>
            <a:gdLst>
              <a:gd name="connsiteX0" fmla="*/ 0 w 5471106"/>
              <a:gd name="connsiteY0" fmla="*/ 3301451 h 4631426"/>
              <a:gd name="connsiteX1" fmla="*/ 125703 w 5471106"/>
              <a:gd name="connsiteY1" fmla="*/ 3469551 h 4631426"/>
              <a:gd name="connsiteX2" fmla="*/ 584138 w 5471106"/>
              <a:gd name="connsiteY2" fmla="*/ 3917166 h 4631426"/>
              <a:gd name="connsiteX3" fmla="*/ 716463 w 5471106"/>
              <a:gd name="connsiteY3" fmla="*/ 4010064 h 4631426"/>
              <a:gd name="connsiteX4" fmla="*/ 705202 w 5471106"/>
              <a:gd name="connsiteY4" fmla="*/ 4016176 h 4631426"/>
              <a:gd name="connsiteX5" fmla="*/ 671370 w 5471106"/>
              <a:gd name="connsiteY5" fmla="*/ 4044091 h 4631426"/>
              <a:gd name="connsiteX6" fmla="*/ 656526 w 5471106"/>
              <a:gd name="connsiteY6" fmla="*/ 4066106 h 4631426"/>
              <a:gd name="connsiteX7" fmla="*/ 534490 w 5471106"/>
              <a:gd name="connsiteY7" fmla="*/ 3980431 h 4631426"/>
              <a:gd name="connsiteX8" fmla="*/ 63650 w 5471106"/>
              <a:gd name="connsiteY8" fmla="*/ 3520703 h 4631426"/>
              <a:gd name="connsiteX9" fmla="*/ 0 w 5471106"/>
              <a:gd name="connsiteY9" fmla="*/ 3435586 h 4631426"/>
              <a:gd name="connsiteX10" fmla="*/ 4933182 w 5471106"/>
              <a:gd name="connsiteY10" fmla="*/ 0 h 4631426"/>
              <a:gd name="connsiteX11" fmla="*/ 5027180 w 5471106"/>
              <a:gd name="connsiteY11" fmla="*/ 0 h 4631426"/>
              <a:gd name="connsiteX12" fmla="*/ 5102720 w 5471106"/>
              <a:gd name="connsiteY12" fmla="*/ 124342 h 4631426"/>
              <a:gd name="connsiteX13" fmla="*/ 5471106 w 5471106"/>
              <a:gd name="connsiteY13" fmla="*/ 1579210 h 4631426"/>
              <a:gd name="connsiteX14" fmla="*/ 2418889 w 5471106"/>
              <a:gd name="connsiteY14" fmla="*/ 4631426 h 4631426"/>
              <a:gd name="connsiteX15" fmla="*/ 1095627 w 5471106"/>
              <a:gd name="connsiteY15" fmla="*/ 4330445 h 4631426"/>
              <a:gd name="connsiteX16" fmla="*/ 1039194 w 5471106"/>
              <a:gd name="connsiteY16" fmla="*/ 4301325 h 4631426"/>
              <a:gd name="connsiteX17" fmla="*/ 1043650 w 5471106"/>
              <a:gd name="connsiteY17" fmla="*/ 4294717 h 4631426"/>
              <a:gd name="connsiteX18" fmla="*/ 1056970 w 5471106"/>
              <a:gd name="connsiteY18" fmla="*/ 4251806 h 4631426"/>
              <a:gd name="connsiteX19" fmla="*/ 1060016 w 5471106"/>
              <a:gd name="connsiteY19" fmla="*/ 4221593 h 4631426"/>
              <a:gd name="connsiteX20" fmla="*/ 1130491 w 5471106"/>
              <a:gd name="connsiteY20" fmla="*/ 4257958 h 4631426"/>
              <a:gd name="connsiteX21" fmla="*/ 2418889 w 5471106"/>
              <a:gd name="connsiteY21" fmla="*/ 4551009 h 4631426"/>
              <a:gd name="connsiteX22" fmla="*/ 5390689 w 5471106"/>
              <a:gd name="connsiteY22" fmla="*/ 1579210 h 4631426"/>
              <a:gd name="connsiteX23" fmla="*/ 5032009 w 5471106"/>
              <a:gd name="connsiteY23" fmla="*/ 162673 h 46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1106" h="4631426">
                <a:moveTo>
                  <a:pt x="0" y="3301451"/>
                </a:moveTo>
                <a:lnTo>
                  <a:pt x="125703" y="3469551"/>
                </a:lnTo>
                <a:cubicBezTo>
                  <a:pt x="261971" y="3634670"/>
                  <a:pt x="415728" y="3784820"/>
                  <a:pt x="584138" y="3917166"/>
                </a:cubicBezTo>
                <a:lnTo>
                  <a:pt x="716463" y="4010064"/>
                </a:lnTo>
                <a:lnTo>
                  <a:pt x="705202" y="4016176"/>
                </a:lnTo>
                <a:cubicBezTo>
                  <a:pt x="693040" y="4024393"/>
                  <a:pt x="681712" y="4033748"/>
                  <a:pt x="671370" y="4044091"/>
                </a:cubicBezTo>
                <a:lnTo>
                  <a:pt x="656526" y="4066106"/>
                </a:lnTo>
                <a:lnTo>
                  <a:pt x="534490" y="3980431"/>
                </a:lnTo>
                <a:cubicBezTo>
                  <a:pt x="361523" y="3844503"/>
                  <a:pt x="203605" y="3690290"/>
                  <a:pt x="63650" y="3520703"/>
                </a:cubicBezTo>
                <a:lnTo>
                  <a:pt x="0" y="3435586"/>
                </a:lnTo>
                <a:close/>
                <a:moveTo>
                  <a:pt x="4933182" y="0"/>
                </a:moveTo>
                <a:lnTo>
                  <a:pt x="5027180" y="0"/>
                </a:lnTo>
                <a:lnTo>
                  <a:pt x="5102720" y="124342"/>
                </a:lnTo>
                <a:cubicBezTo>
                  <a:pt x="5337656" y="556821"/>
                  <a:pt x="5471106" y="1052431"/>
                  <a:pt x="5471106" y="1579210"/>
                </a:cubicBezTo>
                <a:cubicBezTo>
                  <a:pt x="5471106" y="3264903"/>
                  <a:pt x="4104582" y="4631426"/>
                  <a:pt x="2418889" y="4631426"/>
                </a:cubicBezTo>
                <a:cubicBezTo>
                  <a:pt x="1944788" y="4631426"/>
                  <a:pt x="1495934" y="4523332"/>
                  <a:pt x="1095627" y="4330445"/>
                </a:cubicBezTo>
                <a:lnTo>
                  <a:pt x="1039194" y="4301325"/>
                </a:lnTo>
                <a:lnTo>
                  <a:pt x="1043650" y="4294717"/>
                </a:lnTo>
                <a:cubicBezTo>
                  <a:pt x="1049433" y="4281042"/>
                  <a:pt x="1053925" y="4266687"/>
                  <a:pt x="1056970" y="4251806"/>
                </a:cubicBezTo>
                <a:lnTo>
                  <a:pt x="1060016" y="4221593"/>
                </a:lnTo>
                <a:lnTo>
                  <a:pt x="1130491" y="4257958"/>
                </a:lnTo>
                <a:cubicBezTo>
                  <a:pt x="1520251" y="4445763"/>
                  <a:pt x="1957279" y="4551009"/>
                  <a:pt x="2418889" y="4551009"/>
                </a:cubicBezTo>
                <a:cubicBezTo>
                  <a:pt x="4060169" y="4551009"/>
                  <a:pt x="5390689" y="3220490"/>
                  <a:pt x="5390689" y="1579210"/>
                </a:cubicBezTo>
                <a:cubicBezTo>
                  <a:pt x="5390689" y="1066310"/>
                  <a:pt x="5260755" y="583758"/>
                  <a:pt x="5032009" y="16267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0E7066FC-B004-4B5A-B02B-599B51EF3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0" y="515619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A3C9FB-399F-1D0D-BD50-FF82A6A2D3E2}"/>
              </a:ext>
            </a:extLst>
          </p:cNvPr>
          <p:cNvGrpSpPr>
            <a:grpSpLocks noChangeAspect="1"/>
          </p:cNvGrpSpPr>
          <p:nvPr/>
        </p:nvGrpSpPr>
        <p:grpSpPr>
          <a:xfrm>
            <a:off x="1700786" y="2758426"/>
            <a:ext cx="9519942" cy="1341150"/>
            <a:chOff x="752326" y="21168530"/>
            <a:chExt cx="10221617" cy="1440000"/>
          </a:xfrm>
        </p:grpSpPr>
        <p:sp>
          <p:nvSpPr>
            <p:cNvPr id="7" name="Flowchart: Process 6">
              <a:extLst>
                <a:ext uri="{FF2B5EF4-FFF2-40B4-BE49-F238E27FC236}">
                  <a16:creationId xmlns:a16="http://schemas.microsoft.com/office/drawing/2014/main" id="{3AEFC0B8-037D-5F38-DE8D-3D2D1B23D1BB}"/>
                </a:ext>
              </a:extLst>
            </p:cNvPr>
            <p:cNvSpPr/>
            <p:nvPr/>
          </p:nvSpPr>
          <p:spPr>
            <a:xfrm>
              <a:off x="1973944" y="21441965"/>
              <a:ext cx="8999999" cy="900000"/>
            </a:xfrm>
            <a:prstGeom prst="flowChartProcess">
              <a:avLst/>
            </a:prstGeom>
            <a:solidFill>
              <a:srgbClr val="00543A"/>
            </a:solidFill>
            <a:ln>
              <a:solidFill>
                <a:srgbClr val="0054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463" tIns="171232" rIns="171232" bIns="171232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3500" dirty="0"/>
                <a:t>Objectives</a:t>
              </a:r>
              <a:endParaRPr lang="es-419" sz="35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83BF2B1-993A-11EF-9F34-2C784A7DAB3D}"/>
                </a:ext>
              </a:extLst>
            </p:cNvPr>
            <p:cNvSpPr/>
            <p:nvPr/>
          </p:nvSpPr>
          <p:spPr>
            <a:xfrm>
              <a:off x="752326" y="21168530"/>
              <a:ext cx="1440000" cy="1440000"/>
            </a:xfrm>
            <a:prstGeom prst="ellipse">
              <a:avLst/>
            </a:prstGeom>
            <a:solidFill>
              <a:srgbClr val="00543A"/>
            </a:solidFill>
            <a:ln>
              <a:solidFill>
                <a:srgbClr val="0054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5616" tIns="85616" rIns="85616" bIns="85616" numCol="1" spcCol="0" rtlCol="0" fromWordArt="0" anchor="ctr" anchorCtr="1" forceAA="0" compatLnSpc="1">
              <a:prstTxWarp prst="textNoShape">
                <a:avLst/>
              </a:prstTxWarp>
              <a:norm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5000" dirty="0"/>
                <a:t>2</a:t>
              </a:r>
              <a:endParaRPr lang="es-419" sz="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20320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1C897582-CB19-41B5-9426-8BD7BD008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71106" cy="4631426"/>
          </a:xfrm>
          <a:custGeom>
            <a:avLst/>
            <a:gdLst>
              <a:gd name="connsiteX0" fmla="*/ 0 w 5471106"/>
              <a:gd name="connsiteY0" fmla="*/ 3301451 h 4631426"/>
              <a:gd name="connsiteX1" fmla="*/ 125703 w 5471106"/>
              <a:gd name="connsiteY1" fmla="*/ 3469551 h 4631426"/>
              <a:gd name="connsiteX2" fmla="*/ 584138 w 5471106"/>
              <a:gd name="connsiteY2" fmla="*/ 3917166 h 4631426"/>
              <a:gd name="connsiteX3" fmla="*/ 716463 w 5471106"/>
              <a:gd name="connsiteY3" fmla="*/ 4010064 h 4631426"/>
              <a:gd name="connsiteX4" fmla="*/ 705202 w 5471106"/>
              <a:gd name="connsiteY4" fmla="*/ 4016176 h 4631426"/>
              <a:gd name="connsiteX5" fmla="*/ 671370 w 5471106"/>
              <a:gd name="connsiteY5" fmla="*/ 4044091 h 4631426"/>
              <a:gd name="connsiteX6" fmla="*/ 656526 w 5471106"/>
              <a:gd name="connsiteY6" fmla="*/ 4066106 h 4631426"/>
              <a:gd name="connsiteX7" fmla="*/ 534490 w 5471106"/>
              <a:gd name="connsiteY7" fmla="*/ 3980431 h 4631426"/>
              <a:gd name="connsiteX8" fmla="*/ 63650 w 5471106"/>
              <a:gd name="connsiteY8" fmla="*/ 3520703 h 4631426"/>
              <a:gd name="connsiteX9" fmla="*/ 0 w 5471106"/>
              <a:gd name="connsiteY9" fmla="*/ 3435586 h 4631426"/>
              <a:gd name="connsiteX10" fmla="*/ 4933182 w 5471106"/>
              <a:gd name="connsiteY10" fmla="*/ 0 h 4631426"/>
              <a:gd name="connsiteX11" fmla="*/ 5027180 w 5471106"/>
              <a:gd name="connsiteY11" fmla="*/ 0 h 4631426"/>
              <a:gd name="connsiteX12" fmla="*/ 5102720 w 5471106"/>
              <a:gd name="connsiteY12" fmla="*/ 124342 h 4631426"/>
              <a:gd name="connsiteX13" fmla="*/ 5471106 w 5471106"/>
              <a:gd name="connsiteY13" fmla="*/ 1579210 h 4631426"/>
              <a:gd name="connsiteX14" fmla="*/ 2418889 w 5471106"/>
              <a:gd name="connsiteY14" fmla="*/ 4631426 h 4631426"/>
              <a:gd name="connsiteX15" fmla="*/ 1095627 w 5471106"/>
              <a:gd name="connsiteY15" fmla="*/ 4330445 h 4631426"/>
              <a:gd name="connsiteX16" fmla="*/ 1039194 w 5471106"/>
              <a:gd name="connsiteY16" fmla="*/ 4301325 h 4631426"/>
              <a:gd name="connsiteX17" fmla="*/ 1043650 w 5471106"/>
              <a:gd name="connsiteY17" fmla="*/ 4294717 h 4631426"/>
              <a:gd name="connsiteX18" fmla="*/ 1056970 w 5471106"/>
              <a:gd name="connsiteY18" fmla="*/ 4251806 h 4631426"/>
              <a:gd name="connsiteX19" fmla="*/ 1060016 w 5471106"/>
              <a:gd name="connsiteY19" fmla="*/ 4221593 h 4631426"/>
              <a:gd name="connsiteX20" fmla="*/ 1130491 w 5471106"/>
              <a:gd name="connsiteY20" fmla="*/ 4257958 h 4631426"/>
              <a:gd name="connsiteX21" fmla="*/ 2418889 w 5471106"/>
              <a:gd name="connsiteY21" fmla="*/ 4551009 h 4631426"/>
              <a:gd name="connsiteX22" fmla="*/ 5390689 w 5471106"/>
              <a:gd name="connsiteY22" fmla="*/ 1579210 h 4631426"/>
              <a:gd name="connsiteX23" fmla="*/ 5032009 w 5471106"/>
              <a:gd name="connsiteY23" fmla="*/ 162673 h 46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1106" h="4631426">
                <a:moveTo>
                  <a:pt x="0" y="3301451"/>
                </a:moveTo>
                <a:lnTo>
                  <a:pt x="125703" y="3469551"/>
                </a:lnTo>
                <a:cubicBezTo>
                  <a:pt x="261971" y="3634670"/>
                  <a:pt x="415728" y="3784820"/>
                  <a:pt x="584138" y="3917166"/>
                </a:cubicBezTo>
                <a:lnTo>
                  <a:pt x="716463" y="4010064"/>
                </a:lnTo>
                <a:lnTo>
                  <a:pt x="705202" y="4016176"/>
                </a:lnTo>
                <a:cubicBezTo>
                  <a:pt x="693040" y="4024393"/>
                  <a:pt x="681712" y="4033748"/>
                  <a:pt x="671370" y="4044091"/>
                </a:cubicBezTo>
                <a:lnTo>
                  <a:pt x="656526" y="4066106"/>
                </a:lnTo>
                <a:lnTo>
                  <a:pt x="534490" y="3980431"/>
                </a:lnTo>
                <a:cubicBezTo>
                  <a:pt x="361523" y="3844503"/>
                  <a:pt x="203605" y="3690290"/>
                  <a:pt x="63650" y="3520703"/>
                </a:cubicBezTo>
                <a:lnTo>
                  <a:pt x="0" y="3435586"/>
                </a:lnTo>
                <a:close/>
                <a:moveTo>
                  <a:pt x="4933182" y="0"/>
                </a:moveTo>
                <a:lnTo>
                  <a:pt x="5027180" y="0"/>
                </a:lnTo>
                <a:lnTo>
                  <a:pt x="5102720" y="124342"/>
                </a:lnTo>
                <a:cubicBezTo>
                  <a:pt x="5337656" y="556821"/>
                  <a:pt x="5471106" y="1052431"/>
                  <a:pt x="5471106" y="1579210"/>
                </a:cubicBezTo>
                <a:cubicBezTo>
                  <a:pt x="5471106" y="3264903"/>
                  <a:pt x="4104582" y="4631426"/>
                  <a:pt x="2418889" y="4631426"/>
                </a:cubicBezTo>
                <a:cubicBezTo>
                  <a:pt x="1944788" y="4631426"/>
                  <a:pt x="1495934" y="4523332"/>
                  <a:pt x="1095627" y="4330445"/>
                </a:cubicBezTo>
                <a:lnTo>
                  <a:pt x="1039194" y="4301325"/>
                </a:lnTo>
                <a:lnTo>
                  <a:pt x="1043650" y="4294717"/>
                </a:lnTo>
                <a:cubicBezTo>
                  <a:pt x="1049433" y="4281042"/>
                  <a:pt x="1053925" y="4266687"/>
                  <a:pt x="1056970" y="4251806"/>
                </a:cubicBezTo>
                <a:lnTo>
                  <a:pt x="1060016" y="4221593"/>
                </a:lnTo>
                <a:lnTo>
                  <a:pt x="1130491" y="4257958"/>
                </a:lnTo>
                <a:cubicBezTo>
                  <a:pt x="1520251" y="4445763"/>
                  <a:pt x="1957279" y="4551009"/>
                  <a:pt x="2418889" y="4551009"/>
                </a:cubicBezTo>
                <a:cubicBezTo>
                  <a:pt x="4060169" y="4551009"/>
                  <a:pt x="5390689" y="3220490"/>
                  <a:pt x="5390689" y="1579210"/>
                </a:cubicBezTo>
                <a:cubicBezTo>
                  <a:pt x="5390689" y="1066310"/>
                  <a:pt x="5260755" y="583758"/>
                  <a:pt x="5032009" y="16267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0E7066FC-B004-4B5A-B02B-599B51EF3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0" y="515619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3AEFC0B8-037D-5F38-DE8D-3D2D1B23D1BB}"/>
              </a:ext>
            </a:extLst>
          </p:cNvPr>
          <p:cNvSpPr/>
          <p:nvPr/>
        </p:nvSpPr>
        <p:spPr>
          <a:xfrm>
            <a:off x="9206522" y="6209583"/>
            <a:ext cx="2985477" cy="415909"/>
          </a:xfrm>
          <a:prstGeom prst="flowChartProcess">
            <a:avLst/>
          </a:prstGeom>
          <a:solidFill>
            <a:srgbClr val="00543A"/>
          </a:solidFill>
          <a:ln>
            <a:solidFill>
              <a:srgbClr val="005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463" tIns="171232" rIns="171232" bIns="1712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Data &amp; Analysis </a:t>
            </a:r>
            <a:endParaRPr lang="es-419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AB00A-4DFC-6190-7E4B-04D90C570EA3}"/>
              </a:ext>
            </a:extLst>
          </p:cNvPr>
          <p:cNvSpPr txBox="1"/>
          <p:nvPr/>
        </p:nvSpPr>
        <p:spPr>
          <a:xfrm>
            <a:off x="1623268" y="1318761"/>
            <a:ext cx="8945464" cy="4534575"/>
          </a:xfrm>
          <a:prstGeom prst="rect">
            <a:avLst/>
          </a:prstGeom>
          <a:solidFill>
            <a:schemeClr val="bg2"/>
          </a:solidFill>
          <a:ln w="38100">
            <a:solidFill>
              <a:srgbClr val="00543A"/>
            </a:solidFill>
          </a:ln>
        </p:spPr>
        <p:txBody>
          <a:bodyPr wrap="square" lIns="182880" tIns="182880" rIns="182880" bIns="182880">
            <a:spAutoFit/>
          </a:bodyPr>
          <a:lstStyle/>
          <a:p>
            <a:pPr>
              <a:spcBef>
                <a:spcPts val="110"/>
              </a:spcBef>
              <a:spcAft>
                <a:spcPts val="11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Objectives</a:t>
            </a:r>
          </a:p>
          <a:p>
            <a:pPr>
              <a:spcBef>
                <a:spcPts val="110"/>
              </a:spcBef>
              <a:spcAft>
                <a:spcPts val="110"/>
              </a:spcAft>
            </a:pP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10"/>
              </a:spcBef>
              <a:spcAft>
                <a:spcPts val="11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 the spatial distribution of soil organic carbon (SOC) content and stocks using two digital soil mapping (DSM) approaches in the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lanos ecoregion of Colombia.</a:t>
            </a: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10"/>
              </a:spcBef>
              <a:spcAft>
                <a:spcPts val="11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Determine the factors that influence their variability.</a:t>
            </a: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10"/>
              </a:spcBef>
              <a:spcAft>
                <a:spcPts val="11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stimate the potential contribution of this region to the greenhouse gas emissions (GHG) if the ecosystem is heavily altered.</a:t>
            </a:r>
            <a:endParaRPr lang="en-US" sz="24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775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1C897582-CB19-41B5-9426-8BD7BD008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71106" cy="4631426"/>
          </a:xfrm>
          <a:custGeom>
            <a:avLst/>
            <a:gdLst>
              <a:gd name="connsiteX0" fmla="*/ 0 w 5471106"/>
              <a:gd name="connsiteY0" fmla="*/ 3301451 h 4631426"/>
              <a:gd name="connsiteX1" fmla="*/ 125703 w 5471106"/>
              <a:gd name="connsiteY1" fmla="*/ 3469551 h 4631426"/>
              <a:gd name="connsiteX2" fmla="*/ 584138 w 5471106"/>
              <a:gd name="connsiteY2" fmla="*/ 3917166 h 4631426"/>
              <a:gd name="connsiteX3" fmla="*/ 716463 w 5471106"/>
              <a:gd name="connsiteY3" fmla="*/ 4010064 h 4631426"/>
              <a:gd name="connsiteX4" fmla="*/ 705202 w 5471106"/>
              <a:gd name="connsiteY4" fmla="*/ 4016176 h 4631426"/>
              <a:gd name="connsiteX5" fmla="*/ 671370 w 5471106"/>
              <a:gd name="connsiteY5" fmla="*/ 4044091 h 4631426"/>
              <a:gd name="connsiteX6" fmla="*/ 656526 w 5471106"/>
              <a:gd name="connsiteY6" fmla="*/ 4066106 h 4631426"/>
              <a:gd name="connsiteX7" fmla="*/ 534490 w 5471106"/>
              <a:gd name="connsiteY7" fmla="*/ 3980431 h 4631426"/>
              <a:gd name="connsiteX8" fmla="*/ 63650 w 5471106"/>
              <a:gd name="connsiteY8" fmla="*/ 3520703 h 4631426"/>
              <a:gd name="connsiteX9" fmla="*/ 0 w 5471106"/>
              <a:gd name="connsiteY9" fmla="*/ 3435586 h 4631426"/>
              <a:gd name="connsiteX10" fmla="*/ 4933182 w 5471106"/>
              <a:gd name="connsiteY10" fmla="*/ 0 h 4631426"/>
              <a:gd name="connsiteX11" fmla="*/ 5027180 w 5471106"/>
              <a:gd name="connsiteY11" fmla="*/ 0 h 4631426"/>
              <a:gd name="connsiteX12" fmla="*/ 5102720 w 5471106"/>
              <a:gd name="connsiteY12" fmla="*/ 124342 h 4631426"/>
              <a:gd name="connsiteX13" fmla="*/ 5471106 w 5471106"/>
              <a:gd name="connsiteY13" fmla="*/ 1579210 h 4631426"/>
              <a:gd name="connsiteX14" fmla="*/ 2418889 w 5471106"/>
              <a:gd name="connsiteY14" fmla="*/ 4631426 h 4631426"/>
              <a:gd name="connsiteX15" fmla="*/ 1095627 w 5471106"/>
              <a:gd name="connsiteY15" fmla="*/ 4330445 h 4631426"/>
              <a:gd name="connsiteX16" fmla="*/ 1039194 w 5471106"/>
              <a:gd name="connsiteY16" fmla="*/ 4301325 h 4631426"/>
              <a:gd name="connsiteX17" fmla="*/ 1043650 w 5471106"/>
              <a:gd name="connsiteY17" fmla="*/ 4294717 h 4631426"/>
              <a:gd name="connsiteX18" fmla="*/ 1056970 w 5471106"/>
              <a:gd name="connsiteY18" fmla="*/ 4251806 h 4631426"/>
              <a:gd name="connsiteX19" fmla="*/ 1060016 w 5471106"/>
              <a:gd name="connsiteY19" fmla="*/ 4221593 h 4631426"/>
              <a:gd name="connsiteX20" fmla="*/ 1130491 w 5471106"/>
              <a:gd name="connsiteY20" fmla="*/ 4257958 h 4631426"/>
              <a:gd name="connsiteX21" fmla="*/ 2418889 w 5471106"/>
              <a:gd name="connsiteY21" fmla="*/ 4551009 h 4631426"/>
              <a:gd name="connsiteX22" fmla="*/ 5390689 w 5471106"/>
              <a:gd name="connsiteY22" fmla="*/ 1579210 h 4631426"/>
              <a:gd name="connsiteX23" fmla="*/ 5032009 w 5471106"/>
              <a:gd name="connsiteY23" fmla="*/ 162673 h 46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1106" h="4631426">
                <a:moveTo>
                  <a:pt x="0" y="3301451"/>
                </a:moveTo>
                <a:lnTo>
                  <a:pt x="125703" y="3469551"/>
                </a:lnTo>
                <a:cubicBezTo>
                  <a:pt x="261971" y="3634670"/>
                  <a:pt x="415728" y="3784820"/>
                  <a:pt x="584138" y="3917166"/>
                </a:cubicBezTo>
                <a:lnTo>
                  <a:pt x="716463" y="4010064"/>
                </a:lnTo>
                <a:lnTo>
                  <a:pt x="705202" y="4016176"/>
                </a:lnTo>
                <a:cubicBezTo>
                  <a:pt x="693040" y="4024393"/>
                  <a:pt x="681712" y="4033748"/>
                  <a:pt x="671370" y="4044091"/>
                </a:cubicBezTo>
                <a:lnTo>
                  <a:pt x="656526" y="4066106"/>
                </a:lnTo>
                <a:lnTo>
                  <a:pt x="534490" y="3980431"/>
                </a:lnTo>
                <a:cubicBezTo>
                  <a:pt x="361523" y="3844503"/>
                  <a:pt x="203605" y="3690290"/>
                  <a:pt x="63650" y="3520703"/>
                </a:cubicBezTo>
                <a:lnTo>
                  <a:pt x="0" y="3435586"/>
                </a:lnTo>
                <a:close/>
                <a:moveTo>
                  <a:pt x="4933182" y="0"/>
                </a:moveTo>
                <a:lnTo>
                  <a:pt x="5027180" y="0"/>
                </a:lnTo>
                <a:lnTo>
                  <a:pt x="5102720" y="124342"/>
                </a:lnTo>
                <a:cubicBezTo>
                  <a:pt x="5337656" y="556821"/>
                  <a:pt x="5471106" y="1052431"/>
                  <a:pt x="5471106" y="1579210"/>
                </a:cubicBezTo>
                <a:cubicBezTo>
                  <a:pt x="5471106" y="3264903"/>
                  <a:pt x="4104582" y="4631426"/>
                  <a:pt x="2418889" y="4631426"/>
                </a:cubicBezTo>
                <a:cubicBezTo>
                  <a:pt x="1944788" y="4631426"/>
                  <a:pt x="1495934" y="4523332"/>
                  <a:pt x="1095627" y="4330445"/>
                </a:cubicBezTo>
                <a:lnTo>
                  <a:pt x="1039194" y="4301325"/>
                </a:lnTo>
                <a:lnTo>
                  <a:pt x="1043650" y="4294717"/>
                </a:lnTo>
                <a:cubicBezTo>
                  <a:pt x="1049433" y="4281042"/>
                  <a:pt x="1053925" y="4266687"/>
                  <a:pt x="1056970" y="4251806"/>
                </a:cubicBezTo>
                <a:lnTo>
                  <a:pt x="1060016" y="4221593"/>
                </a:lnTo>
                <a:lnTo>
                  <a:pt x="1130491" y="4257958"/>
                </a:lnTo>
                <a:cubicBezTo>
                  <a:pt x="1520251" y="4445763"/>
                  <a:pt x="1957279" y="4551009"/>
                  <a:pt x="2418889" y="4551009"/>
                </a:cubicBezTo>
                <a:cubicBezTo>
                  <a:pt x="4060169" y="4551009"/>
                  <a:pt x="5390689" y="3220490"/>
                  <a:pt x="5390689" y="1579210"/>
                </a:cubicBezTo>
                <a:cubicBezTo>
                  <a:pt x="5390689" y="1066310"/>
                  <a:pt x="5260755" y="583758"/>
                  <a:pt x="5032009" y="16267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0E7066FC-B004-4B5A-B02B-599B51EF3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0" y="515619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A3C9FB-399F-1D0D-BD50-FF82A6A2D3E2}"/>
              </a:ext>
            </a:extLst>
          </p:cNvPr>
          <p:cNvGrpSpPr>
            <a:grpSpLocks noChangeAspect="1"/>
          </p:cNvGrpSpPr>
          <p:nvPr/>
        </p:nvGrpSpPr>
        <p:grpSpPr>
          <a:xfrm>
            <a:off x="1700786" y="2758426"/>
            <a:ext cx="9519942" cy="1341150"/>
            <a:chOff x="752326" y="21168530"/>
            <a:chExt cx="10221617" cy="1440000"/>
          </a:xfrm>
        </p:grpSpPr>
        <p:sp>
          <p:nvSpPr>
            <p:cNvPr id="7" name="Flowchart: Process 6">
              <a:extLst>
                <a:ext uri="{FF2B5EF4-FFF2-40B4-BE49-F238E27FC236}">
                  <a16:creationId xmlns:a16="http://schemas.microsoft.com/office/drawing/2014/main" id="{3AEFC0B8-037D-5F38-DE8D-3D2D1B23D1BB}"/>
                </a:ext>
              </a:extLst>
            </p:cNvPr>
            <p:cNvSpPr/>
            <p:nvPr/>
          </p:nvSpPr>
          <p:spPr>
            <a:xfrm>
              <a:off x="1973944" y="21441965"/>
              <a:ext cx="8999999" cy="900000"/>
            </a:xfrm>
            <a:prstGeom prst="flowChartProcess">
              <a:avLst/>
            </a:prstGeom>
            <a:solidFill>
              <a:srgbClr val="00543A"/>
            </a:solidFill>
            <a:ln>
              <a:solidFill>
                <a:srgbClr val="0054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463" tIns="171232" rIns="171232" bIns="171232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3500" dirty="0"/>
                <a:t>Methodology</a:t>
              </a:r>
              <a:endParaRPr lang="es-419" sz="35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83BF2B1-993A-11EF-9F34-2C784A7DAB3D}"/>
                </a:ext>
              </a:extLst>
            </p:cNvPr>
            <p:cNvSpPr/>
            <p:nvPr/>
          </p:nvSpPr>
          <p:spPr>
            <a:xfrm>
              <a:off x="752326" y="21168530"/>
              <a:ext cx="1440000" cy="1440000"/>
            </a:xfrm>
            <a:prstGeom prst="ellipse">
              <a:avLst/>
            </a:prstGeom>
            <a:solidFill>
              <a:srgbClr val="00543A"/>
            </a:solidFill>
            <a:ln>
              <a:solidFill>
                <a:srgbClr val="0054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5616" tIns="85616" rIns="85616" bIns="85616" numCol="1" spcCol="0" rtlCol="0" fromWordArt="0" anchor="ctr" anchorCtr="1" forceAA="0" compatLnSpc="1">
              <a:prstTxWarp prst="textNoShape">
                <a:avLst/>
              </a:prstTxWarp>
              <a:norm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5000" dirty="0"/>
                <a:t>2</a:t>
              </a:r>
              <a:endParaRPr lang="es-419" sz="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98362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C18B34-60AD-3222-B6BF-43307DBF55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322" b="-1"/>
          <a:stretch/>
        </p:blipFill>
        <p:spPr>
          <a:xfrm>
            <a:off x="6945450" y="4294265"/>
            <a:ext cx="5152522" cy="15590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1C897582-CB19-41B5-9426-8BD7BD008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71106" cy="4631426"/>
          </a:xfrm>
          <a:custGeom>
            <a:avLst/>
            <a:gdLst>
              <a:gd name="connsiteX0" fmla="*/ 0 w 5471106"/>
              <a:gd name="connsiteY0" fmla="*/ 3301451 h 4631426"/>
              <a:gd name="connsiteX1" fmla="*/ 125703 w 5471106"/>
              <a:gd name="connsiteY1" fmla="*/ 3469551 h 4631426"/>
              <a:gd name="connsiteX2" fmla="*/ 584138 w 5471106"/>
              <a:gd name="connsiteY2" fmla="*/ 3917166 h 4631426"/>
              <a:gd name="connsiteX3" fmla="*/ 716463 w 5471106"/>
              <a:gd name="connsiteY3" fmla="*/ 4010064 h 4631426"/>
              <a:gd name="connsiteX4" fmla="*/ 705202 w 5471106"/>
              <a:gd name="connsiteY4" fmla="*/ 4016176 h 4631426"/>
              <a:gd name="connsiteX5" fmla="*/ 671370 w 5471106"/>
              <a:gd name="connsiteY5" fmla="*/ 4044091 h 4631426"/>
              <a:gd name="connsiteX6" fmla="*/ 656526 w 5471106"/>
              <a:gd name="connsiteY6" fmla="*/ 4066106 h 4631426"/>
              <a:gd name="connsiteX7" fmla="*/ 534490 w 5471106"/>
              <a:gd name="connsiteY7" fmla="*/ 3980431 h 4631426"/>
              <a:gd name="connsiteX8" fmla="*/ 63650 w 5471106"/>
              <a:gd name="connsiteY8" fmla="*/ 3520703 h 4631426"/>
              <a:gd name="connsiteX9" fmla="*/ 0 w 5471106"/>
              <a:gd name="connsiteY9" fmla="*/ 3435586 h 4631426"/>
              <a:gd name="connsiteX10" fmla="*/ 4933182 w 5471106"/>
              <a:gd name="connsiteY10" fmla="*/ 0 h 4631426"/>
              <a:gd name="connsiteX11" fmla="*/ 5027180 w 5471106"/>
              <a:gd name="connsiteY11" fmla="*/ 0 h 4631426"/>
              <a:gd name="connsiteX12" fmla="*/ 5102720 w 5471106"/>
              <a:gd name="connsiteY12" fmla="*/ 124342 h 4631426"/>
              <a:gd name="connsiteX13" fmla="*/ 5471106 w 5471106"/>
              <a:gd name="connsiteY13" fmla="*/ 1579210 h 4631426"/>
              <a:gd name="connsiteX14" fmla="*/ 2418889 w 5471106"/>
              <a:gd name="connsiteY14" fmla="*/ 4631426 h 4631426"/>
              <a:gd name="connsiteX15" fmla="*/ 1095627 w 5471106"/>
              <a:gd name="connsiteY15" fmla="*/ 4330445 h 4631426"/>
              <a:gd name="connsiteX16" fmla="*/ 1039194 w 5471106"/>
              <a:gd name="connsiteY16" fmla="*/ 4301325 h 4631426"/>
              <a:gd name="connsiteX17" fmla="*/ 1043650 w 5471106"/>
              <a:gd name="connsiteY17" fmla="*/ 4294717 h 4631426"/>
              <a:gd name="connsiteX18" fmla="*/ 1056970 w 5471106"/>
              <a:gd name="connsiteY18" fmla="*/ 4251806 h 4631426"/>
              <a:gd name="connsiteX19" fmla="*/ 1060016 w 5471106"/>
              <a:gd name="connsiteY19" fmla="*/ 4221593 h 4631426"/>
              <a:gd name="connsiteX20" fmla="*/ 1130491 w 5471106"/>
              <a:gd name="connsiteY20" fmla="*/ 4257958 h 4631426"/>
              <a:gd name="connsiteX21" fmla="*/ 2418889 w 5471106"/>
              <a:gd name="connsiteY21" fmla="*/ 4551009 h 4631426"/>
              <a:gd name="connsiteX22" fmla="*/ 5390689 w 5471106"/>
              <a:gd name="connsiteY22" fmla="*/ 1579210 h 4631426"/>
              <a:gd name="connsiteX23" fmla="*/ 5032009 w 5471106"/>
              <a:gd name="connsiteY23" fmla="*/ 162673 h 46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1106" h="4631426">
                <a:moveTo>
                  <a:pt x="0" y="3301451"/>
                </a:moveTo>
                <a:lnTo>
                  <a:pt x="125703" y="3469551"/>
                </a:lnTo>
                <a:cubicBezTo>
                  <a:pt x="261971" y="3634670"/>
                  <a:pt x="415728" y="3784820"/>
                  <a:pt x="584138" y="3917166"/>
                </a:cubicBezTo>
                <a:lnTo>
                  <a:pt x="716463" y="4010064"/>
                </a:lnTo>
                <a:lnTo>
                  <a:pt x="705202" y="4016176"/>
                </a:lnTo>
                <a:cubicBezTo>
                  <a:pt x="693040" y="4024393"/>
                  <a:pt x="681712" y="4033748"/>
                  <a:pt x="671370" y="4044091"/>
                </a:cubicBezTo>
                <a:lnTo>
                  <a:pt x="656526" y="4066106"/>
                </a:lnTo>
                <a:lnTo>
                  <a:pt x="534490" y="3980431"/>
                </a:lnTo>
                <a:cubicBezTo>
                  <a:pt x="361523" y="3844503"/>
                  <a:pt x="203605" y="3690290"/>
                  <a:pt x="63650" y="3520703"/>
                </a:cubicBezTo>
                <a:lnTo>
                  <a:pt x="0" y="3435586"/>
                </a:lnTo>
                <a:close/>
                <a:moveTo>
                  <a:pt x="4933182" y="0"/>
                </a:moveTo>
                <a:lnTo>
                  <a:pt x="5027180" y="0"/>
                </a:lnTo>
                <a:lnTo>
                  <a:pt x="5102720" y="124342"/>
                </a:lnTo>
                <a:cubicBezTo>
                  <a:pt x="5337656" y="556821"/>
                  <a:pt x="5471106" y="1052431"/>
                  <a:pt x="5471106" y="1579210"/>
                </a:cubicBezTo>
                <a:cubicBezTo>
                  <a:pt x="5471106" y="3264903"/>
                  <a:pt x="4104582" y="4631426"/>
                  <a:pt x="2418889" y="4631426"/>
                </a:cubicBezTo>
                <a:cubicBezTo>
                  <a:pt x="1944788" y="4631426"/>
                  <a:pt x="1495934" y="4523332"/>
                  <a:pt x="1095627" y="4330445"/>
                </a:cubicBezTo>
                <a:lnTo>
                  <a:pt x="1039194" y="4301325"/>
                </a:lnTo>
                <a:lnTo>
                  <a:pt x="1043650" y="4294717"/>
                </a:lnTo>
                <a:cubicBezTo>
                  <a:pt x="1049433" y="4281042"/>
                  <a:pt x="1053925" y="4266687"/>
                  <a:pt x="1056970" y="4251806"/>
                </a:cubicBezTo>
                <a:lnTo>
                  <a:pt x="1060016" y="4221593"/>
                </a:lnTo>
                <a:lnTo>
                  <a:pt x="1130491" y="4257958"/>
                </a:lnTo>
                <a:cubicBezTo>
                  <a:pt x="1520251" y="4445763"/>
                  <a:pt x="1957279" y="4551009"/>
                  <a:pt x="2418889" y="4551009"/>
                </a:cubicBezTo>
                <a:cubicBezTo>
                  <a:pt x="4060169" y="4551009"/>
                  <a:pt x="5390689" y="3220490"/>
                  <a:pt x="5390689" y="1579210"/>
                </a:cubicBezTo>
                <a:cubicBezTo>
                  <a:pt x="5390689" y="1066310"/>
                  <a:pt x="5260755" y="583758"/>
                  <a:pt x="5032009" y="16267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0E7066FC-B004-4B5A-B02B-599B51EF3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0" y="515619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3AEFC0B8-037D-5F38-DE8D-3D2D1B23D1BB}"/>
              </a:ext>
            </a:extLst>
          </p:cNvPr>
          <p:cNvSpPr/>
          <p:nvPr/>
        </p:nvSpPr>
        <p:spPr>
          <a:xfrm>
            <a:off x="9206522" y="6209583"/>
            <a:ext cx="2985477" cy="415909"/>
          </a:xfrm>
          <a:prstGeom prst="flowChartProcess">
            <a:avLst/>
          </a:prstGeom>
          <a:solidFill>
            <a:srgbClr val="00543A"/>
          </a:solidFill>
          <a:ln>
            <a:solidFill>
              <a:srgbClr val="005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463" tIns="171232" rIns="171232" bIns="1712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Data &amp; Analysis </a:t>
            </a:r>
            <a:endParaRPr lang="es-419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AB00A-4DFC-6190-7E4B-04D90C570EA3}"/>
              </a:ext>
            </a:extLst>
          </p:cNvPr>
          <p:cNvSpPr txBox="1"/>
          <p:nvPr/>
        </p:nvSpPr>
        <p:spPr>
          <a:xfrm>
            <a:off x="396103" y="351980"/>
            <a:ext cx="6292776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10"/>
              </a:spcBef>
              <a:spcAft>
                <a:spcPts val="110"/>
              </a:spcAft>
            </a:pPr>
            <a:b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10"/>
              </a:spcBef>
              <a:spcAft>
                <a:spcPts val="11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 sites (0-10 cm and 10-30 cm).</a:t>
            </a:r>
          </a:p>
          <a:p>
            <a:pPr marL="285750" indent="-285750">
              <a:spcBef>
                <a:spcPts val="110"/>
              </a:spcBef>
              <a:spcAft>
                <a:spcPts val="11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ulk density (BD), soil texture, Soil organic carbon (SOC).</a:t>
            </a:r>
          </a:p>
          <a:p>
            <a:pPr>
              <a:spcBef>
                <a:spcPts val="110"/>
              </a:spcBef>
              <a:spcAft>
                <a:spcPts val="110"/>
              </a:spcAft>
            </a:pP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10"/>
              </a:spcBef>
              <a:spcAft>
                <a:spcPts val="110"/>
              </a:spcAft>
              <a:buFont typeface="Arial" panose="020B0604020202020204" pitchFamily="34" charset="0"/>
              <a:buChar char="•"/>
            </a:pPr>
            <a:b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10"/>
              </a:spcBef>
              <a:spcAft>
                <a:spcPts val="11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Descriptive statistics across:</a:t>
            </a:r>
          </a:p>
          <a:p>
            <a:pPr marL="742950" lvl="1" indent="-285750">
              <a:spcBef>
                <a:spcPts val="110"/>
              </a:spcBef>
              <a:spcAft>
                <a:spcPts val="11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 cover, geomorphic feature, generalized soil texture.</a:t>
            </a:r>
          </a:p>
          <a:p>
            <a:pPr marL="285750" indent="-285750">
              <a:spcBef>
                <a:spcPts val="110"/>
              </a:spcBef>
              <a:spcAft>
                <a:spcPts val="11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 comparison: </a:t>
            </a:r>
          </a:p>
          <a:p>
            <a:pPr marL="742950" lvl="1" indent="-285750">
              <a:spcBef>
                <a:spcPts val="110"/>
              </a:spcBef>
              <a:spcAft>
                <a:spcPts val="11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Kruskal-Wallis non-parametric &gt;&gt; Dunn post-hoc test.</a:t>
            </a:r>
            <a:b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10"/>
              </a:spcBef>
              <a:spcAft>
                <a:spcPts val="11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10"/>
              </a:spcBef>
              <a:spcAft>
                <a:spcPts val="11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10"/>
              </a:spcBef>
              <a:spcAft>
                <a:spcPts val="11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Considering the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SCORPAN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model </a:t>
            </a:r>
            <a:b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(spatial resolution = 12 m).</a:t>
            </a:r>
            <a:endParaRPr lang="en-US" sz="2000" dirty="0">
              <a:effectLst/>
              <a:ea typeface="Calibri" panose="020F0502020204030204" pitchFamily="34" charset="0"/>
            </a:endParaRPr>
          </a:p>
          <a:p>
            <a:pPr marL="285750" indent="-285750">
              <a:spcBef>
                <a:spcPts val="110"/>
              </a:spcBef>
              <a:spcAft>
                <a:spcPts val="11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SOC-landscape relationships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02E31F-4253-3034-3F2B-C223954584F7}"/>
              </a:ext>
            </a:extLst>
          </p:cNvPr>
          <p:cNvSpPr txBox="1"/>
          <p:nvPr/>
        </p:nvSpPr>
        <p:spPr>
          <a:xfrm>
            <a:off x="378856" y="440288"/>
            <a:ext cx="2969232" cy="461665"/>
          </a:xfrm>
          <a:prstGeom prst="rect">
            <a:avLst/>
          </a:prstGeom>
          <a:solidFill>
            <a:srgbClr val="00543A"/>
          </a:solidFill>
          <a:ln>
            <a:solidFill>
              <a:srgbClr val="00543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Soil sampling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987D08-5AF6-3DF4-55E7-4F7A3C04FB3D}"/>
              </a:ext>
            </a:extLst>
          </p:cNvPr>
          <p:cNvSpPr txBox="1"/>
          <p:nvPr/>
        </p:nvSpPr>
        <p:spPr>
          <a:xfrm>
            <a:off x="378856" y="2025131"/>
            <a:ext cx="2969232" cy="461665"/>
          </a:xfrm>
          <a:prstGeom prst="rect">
            <a:avLst/>
          </a:prstGeom>
          <a:solidFill>
            <a:srgbClr val="00543A"/>
          </a:solidFill>
          <a:ln>
            <a:solidFill>
              <a:srgbClr val="00543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Statistical analysis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8B2158-CB10-6F2D-3B13-FCE5935DE147}"/>
              </a:ext>
            </a:extLst>
          </p:cNvPr>
          <p:cNvSpPr txBox="1"/>
          <p:nvPr/>
        </p:nvSpPr>
        <p:spPr>
          <a:xfrm>
            <a:off x="378856" y="4840881"/>
            <a:ext cx="2969232" cy="461665"/>
          </a:xfrm>
          <a:prstGeom prst="rect">
            <a:avLst/>
          </a:prstGeom>
          <a:solidFill>
            <a:srgbClr val="00543A"/>
          </a:solidFill>
          <a:ln>
            <a:solidFill>
              <a:srgbClr val="00543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Covariate selection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4CF1EB-A446-C834-AE65-0B83E95ABB7A}"/>
              </a:ext>
            </a:extLst>
          </p:cNvPr>
          <p:cNvSpPr txBox="1"/>
          <p:nvPr/>
        </p:nvSpPr>
        <p:spPr>
          <a:xfrm>
            <a:off x="10778292" y="5850117"/>
            <a:ext cx="157625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(</a:t>
            </a:r>
            <a:r>
              <a:rPr lang="en-US" sz="105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Zeraatpisheh</a:t>
            </a:r>
            <a:r>
              <a:rPr lang="en-US" sz="105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, 2017)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5409C9-65AB-DB21-ABDB-495CBFA55EDC}"/>
              </a:ext>
            </a:extLst>
          </p:cNvPr>
          <p:cNvSpPr/>
          <p:nvPr/>
        </p:nvSpPr>
        <p:spPr>
          <a:xfrm>
            <a:off x="6981825" y="4297174"/>
            <a:ext cx="3381375" cy="103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96EB41D6-67DA-1552-41AD-DD5C38A94A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5"/>
          <a:stretch/>
        </p:blipFill>
        <p:spPr>
          <a:xfrm>
            <a:off x="6945449" y="94184"/>
            <a:ext cx="5152522" cy="407357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B3F105B8-72D2-B2FD-8DAE-015D1B81F149}"/>
              </a:ext>
            </a:extLst>
          </p:cNvPr>
          <p:cNvSpPr/>
          <p:nvPr/>
        </p:nvSpPr>
        <p:spPr>
          <a:xfrm rot="10800000">
            <a:off x="10241756" y="4298856"/>
            <a:ext cx="168458" cy="588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82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A31F61FF64694CB5D7443A63557A50" ma:contentTypeVersion="14" ma:contentTypeDescription="Create a new document." ma:contentTypeScope="" ma:versionID="cfe7235bb1978aaadb38d4197ecc634d">
  <xsd:schema xmlns:xsd="http://www.w3.org/2001/XMLSchema" xmlns:xs="http://www.w3.org/2001/XMLSchema" xmlns:p="http://schemas.microsoft.com/office/2006/metadata/properties" xmlns:ns3="2d60eb6b-9e26-4a9e-a12a-39b833c5bd52" xmlns:ns4="61feb29f-3a68-4503-a351-1aef844bf9e2" targetNamespace="http://schemas.microsoft.com/office/2006/metadata/properties" ma:root="true" ma:fieldsID="30fcdb64f2aaad1e5abeba23827b3609" ns3:_="" ns4:_="">
    <xsd:import namespace="2d60eb6b-9e26-4a9e-a12a-39b833c5bd52"/>
    <xsd:import namespace="61feb29f-3a68-4503-a351-1aef844bf9e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60eb6b-9e26-4a9e-a12a-39b833c5bd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feb29f-3a68-4503-a351-1aef844bf9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F8B128-47FE-45DE-AEE3-43D652B4D2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545924-391E-4B51-A9E0-93C20C7A870D}">
  <ds:schemaRefs>
    <ds:schemaRef ds:uri="2d60eb6b-9e26-4a9e-a12a-39b833c5bd52"/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61feb29f-3a68-4503-a351-1aef844bf9e2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513A076-F057-4D03-9B49-990D8809D1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60eb6b-9e26-4a9e-a12a-39b833c5bd52"/>
    <ds:schemaRef ds:uri="61feb29f-3a68-4503-a351-1aef844bf9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4164</TotalTime>
  <Words>1185</Words>
  <Application>Microsoft Office PowerPoint</Application>
  <PresentationFormat>Widescreen</PresentationFormat>
  <Paragraphs>174</Paragraphs>
  <Slides>23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Average</vt:lpstr>
      <vt:lpstr>Calibri</vt:lpstr>
      <vt:lpstr>Calibri Light</vt:lpstr>
      <vt:lpstr>Cambria Math</vt:lpstr>
      <vt:lpstr>Palatino Linotype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Anaconas Rebolledo, Lucelly (Alliance Bioversity-CIAT)</dc:creator>
  <cp:lastModifiedBy>Martin, Javier Mauricio (Alliance Bioversity-CIAT)</cp:lastModifiedBy>
  <cp:revision>291</cp:revision>
  <dcterms:created xsi:type="dcterms:W3CDTF">2020-02-21T14:25:43Z</dcterms:created>
  <dcterms:modified xsi:type="dcterms:W3CDTF">2022-05-24T14:40:47Z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0x01010031A31F61FF64694CB5D7443A63557A50</vt:lpwstr>
  </property>
</Properties>
</file>