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59" r:id="rId4"/>
    <p:sldId id="260" r:id="rId5"/>
    <p:sldId id="262" r:id="rId6"/>
    <p:sldId id="263" r:id="rId7"/>
    <p:sldId id="267" r:id="rId8"/>
    <p:sldId id="266" r:id="rId9"/>
    <p:sldId id="265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&#367;j%20disk\ROS_CZ_vysledky\ROS_events_souhr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&#367;j%20disk\ROS_CZ_vysledky\ROS_events_souhr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877688576258545E-2"/>
          <c:y val="0.1299178862628782"/>
          <c:w val="0.87720932955710273"/>
          <c:h val="0.7673780024018572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pocty_ROS!$B$1</c:f>
              <c:strCache>
                <c:ptCount val="1"/>
                <c:pt idx="0">
                  <c:v>negligible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pocty_ROS!$A$2:$A$10</c:f>
              <c:strCache>
                <c:ptCount val="9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</c:v>
                </c:pt>
              </c:strCache>
            </c:strRef>
          </c:cat>
          <c:val>
            <c:numRef>
              <c:f>pocty_ROS!$B$2:$B$10</c:f>
              <c:numCache>
                <c:formatCode>General</c:formatCode>
                <c:ptCount val="9"/>
                <c:pt idx="0">
                  <c:v>40</c:v>
                </c:pt>
                <c:pt idx="1">
                  <c:v>159</c:v>
                </c:pt>
                <c:pt idx="2">
                  <c:v>318</c:v>
                </c:pt>
                <c:pt idx="3">
                  <c:v>418</c:v>
                </c:pt>
                <c:pt idx="4">
                  <c:v>370</c:v>
                </c:pt>
                <c:pt idx="5">
                  <c:v>862</c:v>
                </c:pt>
                <c:pt idx="6">
                  <c:v>966</c:v>
                </c:pt>
                <c:pt idx="7">
                  <c:v>242</c:v>
                </c:pt>
                <c:pt idx="8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6F-4F71-8F99-4D3C1025B2A5}"/>
            </c:ext>
          </c:extLst>
        </c:ser>
        <c:ser>
          <c:idx val="2"/>
          <c:order val="1"/>
          <c:tx>
            <c:strRef>
              <c:f>pocty_ROS!$C$1</c:f>
              <c:strCache>
                <c:ptCount val="1"/>
                <c:pt idx="0">
                  <c:v>low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pocty_ROS!$A$2:$A$10</c:f>
              <c:strCache>
                <c:ptCount val="9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</c:v>
                </c:pt>
              </c:strCache>
            </c:strRef>
          </c:cat>
          <c:val>
            <c:numRef>
              <c:f>pocty_ROS!$C$2:$C$10</c:f>
              <c:numCache>
                <c:formatCode>General</c:formatCode>
                <c:ptCount val="9"/>
                <c:pt idx="0">
                  <c:v>57</c:v>
                </c:pt>
                <c:pt idx="1">
                  <c:v>255</c:v>
                </c:pt>
                <c:pt idx="2">
                  <c:v>836</c:v>
                </c:pt>
                <c:pt idx="3">
                  <c:v>777</c:v>
                </c:pt>
                <c:pt idx="4">
                  <c:v>844</c:v>
                </c:pt>
                <c:pt idx="5">
                  <c:v>1340</c:v>
                </c:pt>
                <c:pt idx="6">
                  <c:v>891</c:v>
                </c:pt>
                <c:pt idx="7">
                  <c:v>121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6F-4F71-8F99-4D3C1025B2A5}"/>
            </c:ext>
          </c:extLst>
        </c:ser>
        <c:ser>
          <c:idx val="3"/>
          <c:order val="2"/>
          <c:tx>
            <c:strRef>
              <c:f>pocty_ROS!$D$1</c:f>
              <c:strCache>
                <c:ptCount val="1"/>
                <c:pt idx="0">
                  <c:v>medium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pocty_ROS!$A$2:$A$10</c:f>
              <c:strCache>
                <c:ptCount val="9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</c:v>
                </c:pt>
              </c:strCache>
            </c:strRef>
          </c:cat>
          <c:val>
            <c:numRef>
              <c:f>pocty_ROS!$D$2:$D$10</c:f>
              <c:numCache>
                <c:formatCode>General</c:formatCode>
                <c:ptCount val="9"/>
                <c:pt idx="0">
                  <c:v>31</c:v>
                </c:pt>
                <c:pt idx="1">
                  <c:v>88</c:v>
                </c:pt>
                <c:pt idx="2">
                  <c:v>399</c:v>
                </c:pt>
                <c:pt idx="3">
                  <c:v>426</c:v>
                </c:pt>
                <c:pt idx="4">
                  <c:v>400</c:v>
                </c:pt>
                <c:pt idx="5">
                  <c:v>512</c:v>
                </c:pt>
                <c:pt idx="6">
                  <c:v>265</c:v>
                </c:pt>
                <c:pt idx="7">
                  <c:v>27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6F-4F71-8F99-4D3C1025B2A5}"/>
            </c:ext>
          </c:extLst>
        </c:ser>
        <c:ser>
          <c:idx val="4"/>
          <c:order val="3"/>
          <c:tx>
            <c:strRef>
              <c:f>pocty_ROS!$E$1</c:f>
              <c:strCache>
                <c:ptCount val="1"/>
                <c:pt idx="0">
                  <c:v>high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pocty_ROS!$A$2:$A$10</c:f>
              <c:strCache>
                <c:ptCount val="9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</c:v>
                </c:pt>
              </c:strCache>
            </c:strRef>
          </c:cat>
          <c:val>
            <c:numRef>
              <c:f>pocty_ROS!$E$2:$E$10</c:f>
              <c:numCache>
                <c:formatCode>General</c:formatCode>
                <c:ptCount val="9"/>
                <c:pt idx="0">
                  <c:v>12</c:v>
                </c:pt>
                <c:pt idx="1">
                  <c:v>62</c:v>
                </c:pt>
                <c:pt idx="2">
                  <c:v>257</c:v>
                </c:pt>
                <c:pt idx="3">
                  <c:v>235</c:v>
                </c:pt>
                <c:pt idx="4">
                  <c:v>181</c:v>
                </c:pt>
                <c:pt idx="5">
                  <c:v>350</c:v>
                </c:pt>
                <c:pt idx="6">
                  <c:v>102</c:v>
                </c:pt>
                <c:pt idx="7">
                  <c:v>5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6F-4F71-8F99-4D3C1025B2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3456448"/>
        <c:axId val="363453312"/>
      </c:barChart>
      <c:catAx>
        <c:axId val="36345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63453312"/>
        <c:crosses val="autoZero"/>
        <c:auto val="1"/>
        <c:lblAlgn val="ctr"/>
        <c:lblOffset val="100"/>
        <c:noMultiLvlLbl val="0"/>
      </c:catAx>
      <c:valAx>
        <c:axId val="363453312"/>
        <c:scaling>
          <c:orientation val="minMax"/>
          <c:max val="16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900">
                    <a:solidFill>
                      <a:schemeClr val="tx1"/>
                    </a:solidFill>
                  </a:rPr>
                  <a:t>Number of ROS events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63456448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877688576258545E-2"/>
          <c:y val="0.1299178862628782"/>
          <c:w val="0.87720932955710273"/>
          <c:h val="0.7673780024018572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pocty_ROS!$B$1</c:f>
              <c:strCache>
                <c:ptCount val="1"/>
                <c:pt idx="0">
                  <c:v>negligible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pocty_ROS!$A$2:$A$10</c:f>
              <c:strCache>
                <c:ptCount val="9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</c:v>
                </c:pt>
              </c:strCache>
            </c:strRef>
          </c:cat>
          <c:val>
            <c:numRef>
              <c:f>pocty_ROS!$B$2:$B$10</c:f>
              <c:numCache>
                <c:formatCode>General</c:formatCode>
                <c:ptCount val="9"/>
                <c:pt idx="0">
                  <c:v>40</c:v>
                </c:pt>
                <c:pt idx="1">
                  <c:v>159</c:v>
                </c:pt>
                <c:pt idx="2">
                  <c:v>318</c:v>
                </c:pt>
                <c:pt idx="3">
                  <c:v>418</c:v>
                </c:pt>
                <c:pt idx="4">
                  <c:v>370</c:v>
                </c:pt>
                <c:pt idx="5">
                  <c:v>862</c:v>
                </c:pt>
                <c:pt idx="6">
                  <c:v>966</c:v>
                </c:pt>
                <c:pt idx="7">
                  <c:v>242</c:v>
                </c:pt>
                <c:pt idx="8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6B-4737-A377-9C70B0221599}"/>
            </c:ext>
          </c:extLst>
        </c:ser>
        <c:ser>
          <c:idx val="2"/>
          <c:order val="1"/>
          <c:tx>
            <c:strRef>
              <c:f>pocty_ROS!$C$1</c:f>
              <c:strCache>
                <c:ptCount val="1"/>
                <c:pt idx="0">
                  <c:v>low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pocty_ROS!$A$2:$A$10</c:f>
              <c:strCache>
                <c:ptCount val="9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</c:v>
                </c:pt>
              </c:strCache>
            </c:strRef>
          </c:cat>
          <c:val>
            <c:numRef>
              <c:f>pocty_ROS!$C$2:$C$10</c:f>
              <c:numCache>
                <c:formatCode>General</c:formatCode>
                <c:ptCount val="9"/>
                <c:pt idx="0">
                  <c:v>57</c:v>
                </c:pt>
                <c:pt idx="1">
                  <c:v>255</c:v>
                </c:pt>
                <c:pt idx="2">
                  <c:v>836</c:v>
                </c:pt>
                <c:pt idx="3">
                  <c:v>777</c:v>
                </c:pt>
                <c:pt idx="4">
                  <c:v>844</c:v>
                </c:pt>
                <c:pt idx="5">
                  <c:v>1340</c:v>
                </c:pt>
                <c:pt idx="6">
                  <c:v>891</c:v>
                </c:pt>
                <c:pt idx="7">
                  <c:v>121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6B-4737-A377-9C70B0221599}"/>
            </c:ext>
          </c:extLst>
        </c:ser>
        <c:ser>
          <c:idx val="3"/>
          <c:order val="2"/>
          <c:tx>
            <c:strRef>
              <c:f>pocty_ROS!$D$1</c:f>
              <c:strCache>
                <c:ptCount val="1"/>
                <c:pt idx="0">
                  <c:v>medium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pocty_ROS!$A$2:$A$10</c:f>
              <c:strCache>
                <c:ptCount val="9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</c:v>
                </c:pt>
              </c:strCache>
            </c:strRef>
          </c:cat>
          <c:val>
            <c:numRef>
              <c:f>pocty_ROS!$D$2:$D$10</c:f>
              <c:numCache>
                <c:formatCode>General</c:formatCode>
                <c:ptCount val="9"/>
                <c:pt idx="0">
                  <c:v>31</c:v>
                </c:pt>
                <c:pt idx="1">
                  <c:v>88</c:v>
                </c:pt>
                <c:pt idx="2">
                  <c:v>399</c:v>
                </c:pt>
                <c:pt idx="3">
                  <c:v>426</c:v>
                </c:pt>
                <c:pt idx="4">
                  <c:v>400</c:v>
                </c:pt>
                <c:pt idx="5">
                  <c:v>512</c:v>
                </c:pt>
                <c:pt idx="6">
                  <c:v>265</c:v>
                </c:pt>
                <c:pt idx="7">
                  <c:v>27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6B-4737-A377-9C70B0221599}"/>
            </c:ext>
          </c:extLst>
        </c:ser>
        <c:ser>
          <c:idx val="4"/>
          <c:order val="3"/>
          <c:tx>
            <c:strRef>
              <c:f>pocty_ROS!$E$1</c:f>
              <c:strCache>
                <c:ptCount val="1"/>
                <c:pt idx="0">
                  <c:v>high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pocty_ROS!$A$2:$A$10</c:f>
              <c:strCache>
                <c:ptCount val="9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</c:v>
                </c:pt>
              </c:strCache>
            </c:strRef>
          </c:cat>
          <c:val>
            <c:numRef>
              <c:f>pocty_ROS!$E$2:$E$10</c:f>
              <c:numCache>
                <c:formatCode>General</c:formatCode>
                <c:ptCount val="9"/>
                <c:pt idx="0">
                  <c:v>12</c:v>
                </c:pt>
                <c:pt idx="1">
                  <c:v>62</c:v>
                </c:pt>
                <c:pt idx="2">
                  <c:v>257</c:v>
                </c:pt>
                <c:pt idx="3">
                  <c:v>235</c:v>
                </c:pt>
                <c:pt idx="4">
                  <c:v>181</c:v>
                </c:pt>
                <c:pt idx="5">
                  <c:v>350</c:v>
                </c:pt>
                <c:pt idx="6">
                  <c:v>102</c:v>
                </c:pt>
                <c:pt idx="7">
                  <c:v>5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36B-4737-A377-9C70B02215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3456448"/>
        <c:axId val="363453312"/>
      </c:barChart>
      <c:catAx>
        <c:axId val="36345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63453312"/>
        <c:crosses val="autoZero"/>
        <c:auto val="1"/>
        <c:lblAlgn val="ctr"/>
        <c:lblOffset val="100"/>
        <c:noMultiLvlLbl val="0"/>
      </c:catAx>
      <c:valAx>
        <c:axId val="363453312"/>
        <c:scaling>
          <c:orientation val="minMax"/>
          <c:max val="16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63456448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DA3B34D0-8381-6216-E83E-4AF614C11B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5F61BE0-7BDB-4F1A-B551-E3F6446DAB8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DAFCD-5B50-4326-9575-62F56E5D2827}" type="datetimeFigureOut">
              <a:rPr lang="cs-CZ" smtClean="0"/>
              <a:t>20. 5. 2022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933C7A5-ABCE-3E4E-3CF3-E1A310C9B8F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83AA800-6A97-E2F5-A8F3-5C2F0B747A3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364CB-EACD-4B8A-8373-3A5FD0DFAD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5958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6A581-B9A1-4E5E-968E-9D9CB85679DE}" type="datetimeFigureOut">
              <a:rPr lang="cs-CZ" smtClean="0"/>
              <a:t>20. 5. 2022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19E82-DDFC-48CC-ABFB-A79B6D71E0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95880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78A8EA-9349-8F43-BBC8-E362F390A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3AAEA99-E9F9-819A-67F9-A9D2DD829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B661906-900D-99CC-C690-A72B434DD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C9C47-940F-4DD0-94AB-9EA114A2F7B2}" type="datetime1">
              <a:rPr lang="cs-CZ" smtClean="0"/>
              <a:t>20. 5. 2022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B8EC39-F9ED-CA46-77EB-97F31C21D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BFA8A8-51F9-A624-3FF6-415A00204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5BE5-56BB-4323-A5DF-DB82E9A6AF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5678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1B200F-6D0E-DF2E-4EBF-B51BA1D07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06713A4-C4B7-0085-5460-BE03B30FF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AB8BA0B-64F2-20D1-F136-19F12F656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C6939-5D75-435D-8D0F-20AC45C3229A}" type="datetime1">
              <a:rPr lang="cs-CZ" smtClean="0"/>
              <a:t>20. 5. 2022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A7C245-33E3-245E-EDA4-2BF2CA51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1AE8F3-7D3F-2117-6CE2-1B3CA997E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5BE5-56BB-4323-A5DF-DB82E9A6AF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7839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27FC2F6-14F2-F0DA-6E79-F39FCD3D45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D1B3AD6-F414-63F2-7E80-FB0FB0285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401652-4BE5-6BA3-D554-9492D214A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78978-F8B4-4F18-9AAA-C6A88E3285E4}" type="datetime1">
              <a:rPr lang="cs-CZ" smtClean="0"/>
              <a:t>20. 5. 2022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CFD09ED-5942-6B5F-3E0F-30521FCA9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BAECE51-6BC0-20B4-F814-DA513654C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5BE5-56BB-4323-A5DF-DB82E9A6AF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5699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088FFB-03F7-3E61-6F2D-6C6E7C7DD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136E08-922D-F764-B5D1-6203DBA93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878B6B1-1A13-55CB-551D-A1517D645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9541-98B7-4AEF-8117-92D860B8BF2D}" type="datetime1">
              <a:rPr lang="cs-CZ" smtClean="0"/>
              <a:t>20. 5. 2022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6AEADD9-BCE0-D995-6F2B-76BB249D7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2372BF1-1EF0-6BB6-80FC-A5ED48B0A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5BE5-56BB-4323-A5DF-DB82E9A6AF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777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EF9DC6-434E-EE7D-891B-D5BCB66B1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013E0F9-9078-8886-16A2-DF96B14F4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42FA837-AEDF-20DB-A652-D44BC47E7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F85B7-D423-4E87-9D97-7EFBB651F90D}" type="datetime1">
              <a:rPr lang="cs-CZ" smtClean="0"/>
              <a:t>20. 5. 2022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720E776-C374-0025-9074-1B0C2C6A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9074792-0EA3-85CA-35C7-EED6B7496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5BE5-56BB-4323-A5DF-DB82E9A6AF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7882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9E92E4-DD17-8408-2AF0-EDF96628C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BF953D-54F8-8917-2276-415CBE876C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32BF545-8EAC-766B-7A03-6EBE6383F5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A49A248-CAE5-85C0-5CB6-6F78F7118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B8D6F-7792-4C6E-AEE8-19EFCFAD03D1}" type="datetime1">
              <a:rPr lang="cs-CZ" smtClean="0"/>
              <a:t>20. 5. 2022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E877776-7000-0EAF-1369-8C915BE23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873377D-58D1-0945-7703-8EEE27DED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5BE5-56BB-4323-A5DF-DB82E9A6AF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7403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B8002F-D765-CF91-B8F7-DA5FCC8BE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705018B-6E0A-2F8C-9C8B-817D89CD9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5875390-3746-1DFE-2B4E-CEBB16C7C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253D92E-00FA-E143-AB42-5ED858EE63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8B56B0C-96CC-F3C1-1644-F5263270C9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8EF4C47-58E0-3F46-165D-138DC95E5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FCBB3-CCA0-43EC-A6C2-C769A63774EE}" type="datetime1">
              <a:rPr lang="cs-CZ" smtClean="0"/>
              <a:t>20. 5. 2022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5D0B630-6F9A-20D0-2C9F-58BA88B82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91F7CE8-8DF5-7A2F-4944-F610ABAA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5BE5-56BB-4323-A5DF-DB82E9A6AF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763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841CE2-AC8D-D88C-977C-07A1E67CC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0D51332-B0F4-0C36-6D49-9E36E8C56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57D95-978B-4CA2-BFBF-D16061ECAE5E}" type="datetime1">
              <a:rPr lang="cs-CZ" smtClean="0"/>
              <a:t>20. 5. 2022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9C45B70-4DB8-030D-6DD6-EAF23BC1E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086308F-DA17-B1B1-323A-BD785EEF4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5BE5-56BB-4323-A5DF-DB82E9A6AF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3072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ED980E3-D595-4B67-CBAF-13B48F1B6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EE14-FFFC-4C9D-B68A-A35897B9705E}" type="datetime1">
              <a:rPr lang="cs-CZ" smtClean="0"/>
              <a:t>20. 5. 2022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CEA72BD-F2B4-5B84-6290-A2DA1A928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0C54791-2233-0042-0DB5-3F48626F1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5BE5-56BB-4323-A5DF-DB82E9A6AF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8452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B65BA0-CD93-295F-59AB-B8934F28C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ED048F-2E94-CBCD-793A-8D4085BE9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45E2F70-8920-935F-8B89-565424413D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F838026-3D5E-8080-43C5-B55D82BAA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0874C-CA4B-4F4E-B05E-D00DC5FA64FB}" type="datetime1">
              <a:rPr lang="cs-CZ" smtClean="0"/>
              <a:t>20. 5. 2022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8DFB3A2-A55A-F5CA-CBB6-4685DC327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AF88DED-23DD-89DD-98CA-7DA10DEB7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5BE5-56BB-4323-A5DF-DB82E9A6AF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8766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377E82-AFB0-8272-EF36-F36AD01FB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6A86025-B8B0-50A8-5ABC-8E3C164813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D0BD885-CFBE-C2C3-C750-B2DC71D7BD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F16AF0B-2DBC-0211-99BB-F2BBEDD37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115DF-051F-4B7F-86C8-D052AD392318}" type="datetime1">
              <a:rPr lang="cs-CZ" smtClean="0"/>
              <a:t>20. 5. 2022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6E03FEE-4A7A-BC6E-83D9-3B9419599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6EC22B5-C8B4-81A8-B3CD-FDEA04E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D5BE5-56BB-4323-A5DF-DB82E9A6AF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667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9062A5A-BBF0-DF20-4105-CA3E79469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4CAA280-00E7-C285-DF88-52F03524E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C6BACD-F4D2-06EE-FA42-F2BC39BFFD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A0325-CC12-4B77-8050-279B1BED87CA}" type="datetime1">
              <a:rPr lang="cs-CZ" smtClean="0"/>
              <a:t>20. 5. 2022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2720C02-87BE-6940-FC7F-7921D61097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E713386-6325-2607-35EC-F98B9FA6E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D5BE5-56BB-4323-A5DF-DB82E9A6AF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5263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chart" Target="../charts/char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>
            <a:extLst>
              <a:ext uri="{FF2B5EF4-FFF2-40B4-BE49-F238E27FC236}">
                <a16:creationId xmlns:a16="http://schemas.microsoft.com/office/drawing/2014/main" id="{26B435DA-EC09-4C8A-8DE3-4B992A59C4A0}"/>
              </a:ext>
            </a:extLst>
          </p:cNvPr>
          <p:cNvSpPr/>
          <p:nvPr/>
        </p:nvSpPr>
        <p:spPr>
          <a:xfrm>
            <a:off x="0" y="-5"/>
            <a:ext cx="12192000" cy="6858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6942" y="971443"/>
            <a:ext cx="12038116" cy="1388439"/>
          </a:xfrm>
          <a:solidFill>
            <a:schemeClr val="tx2">
              <a:lumMod val="20000"/>
              <a:lumOff val="80000"/>
            </a:schemeClr>
          </a:solidFill>
          <a:ln w="6350">
            <a:solidFill>
              <a:srgbClr val="254061"/>
            </a:solidFill>
          </a:ln>
        </p:spPr>
        <p:txBody>
          <a:bodyPr anchor="t">
            <a:noAutofit/>
          </a:bodyPr>
          <a:lstStyle/>
          <a:p>
            <a:pPr algn="l">
              <a:lnSpc>
                <a:spcPct val="200000"/>
              </a:lnSpc>
              <a:spcBef>
                <a:spcPts val="600"/>
              </a:spcBef>
            </a:pPr>
            <a:r>
              <a:rPr lang="cs-CZ" sz="1500" dirty="0">
                <a:latin typeface="+mn-lt"/>
              </a:rPr>
              <a:t>EGU General </a:t>
            </a:r>
            <a:r>
              <a:rPr lang="cs-CZ" sz="1500" dirty="0" err="1">
                <a:latin typeface="+mn-lt"/>
              </a:rPr>
              <a:t>Assembly</a:t>
            </a:r>
            <a:r>
              <a:rPr lang="cs-CZ" sz="1500" dirty="0">
                <a:latin typeface="+mn-lt"/>
              </a:rPr>
              <a:t> 2022, </a:t>
            </a:r>
            <a:r>
              <a:rPr lang="cs-CZ" sz="1500" dirty="0" err="1">
                <a:latin typeface="+mn-lt"/>
              </a:rPr>
              <a:t>Vienna</a:t>
            </a:r>
            <a:r>
              <a:rPr lang="cs-CZ" sz="1500" dirty="0">
                <a:latin typeface="+mn-lt"/>
              </a:rPr>
              <a:t>, </a:t>
            </a:r>
            <a:r>
              <a:rPr lang="cs-CZ" sz="1500" dirty="0" err="1">
                <a:latin typeface="+mn-lt"/>
              </a:rPr>
              <a:t>Austria</a:t>
            </a:r>
            <a:r>
              <a:rPr lang="cs-CZ" sz="1500" dirty="0">
                <a:latin typeface="+mn-lt"/>
              </a:rPr>
              <a:t> &amp; Online | 23–27 May 2022, CR3.1</a:t>
            </a:r>
            <a:br>
              <a:rPr lang="cs-CZ" sz="2800" dirty="0">
                <a:latin typeface="+mn-lt"/>
              </a:rPr>
            </a:br>
            <a:r>
              <a:rPr lang="en-US" sz="2400" dirty="0">
                <a:latin typeface="+mn-lt"/>
              </a:rPr>
              <a:t>Changes in the frequency and extremity of rain-on-snow events in the warming climate</a:t>
            </a:r>
            <a:endParaRPr lang="en-US" sz="2800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011051" y="5441549"/>
            <a:ext cx="7027786" cy="1349405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00000"/>
              </a:lnSpc>
            </a:pPr>
            <a:r>
              <a:rPr lang="cs-CZ" sz="2600" dirty="0"/>
              <a:t>Ondrej Hotovy and Michal </a:t>
            </a:r>
            <a:r>
              <a:rPr lang="cs-CZ" sz="2600" dirty="0" err="1"/>
              <a:t>Jenicek</a:t>
            </a:r>
            <a:endParaRPr lang="cs-CZ" sz="2600" dirty="0"/>
          </a:p>
          <a:p>
            <a:pPr algn="l">
              <a:lnSpc>
                <a:spcPct val="100000"/>
              </a:lnSpc>
            </a:pPr>
            <a:r>
              <a:rPr lang="en-US" sz="1600" dirty="0"/>
              <a:t>Charles University, Department of Physical Geography and </a:t>
            </a:r>
            <a:r>
              <a:rPr lang="en-US" sz="1600" dirty="0" err="1"/>
              <a:t>Geoecology</a:t>
            </a:r>
            <a:r>
              <a:rPr lang="en-US" sz="1600" dirty="0"/>
              <a:t>, Prague, Czechia ondrej.hotovy@natur.cuni.cz</a:t>
            </a:r>
            <a:r>
              <a:rPr lang="cs-CZ" sz="1600" dirty="0"/>
              <a:t>, https://www.natur.cuni.cz/geography/physgeo </a:t>
            </a:r>
          </a:p>
          <a:p>
            <a:pPr algn="l">
              <a:lnSpc>
                <a:spcPct val="100000"/>
              </a:lnSpc>
            </a:pPr>
            <a:r>
              <a:rPr lang="cs-CZ" sz="1300" dirty="0"/>
              <a:t>R</a:t>
            </a:r>
            <a:r>
              <a:rPr lang="en-US" sz="1300" dirty="0" err="1">
                <a:latin typeface="+mn-lt"/>
              </a:rPr>
              <a:t>esearch</a:t>
            </a:r>
            <a:r>
              <a:rPr lang="en-US" sz="1300" dirty="0">
                <a:latin typeface="+mn-lt"/>
              </a:rPr>
              <a:t> </a:t>
            </a:r>
            <a:r>
              <a:rPr lang="cs-CZ" sz="1300" dirty="0" err="1">
                <a:latin typeface="+mn-lt"/>
              </a:rPr>
              <a:t>was</a:t>
            </a:r>
            <a:r>
              <a:rPr lang="en-US" sz="1300" dirty="0">
                <a:latin typeface="+mn-lt"/>
              </a:rPr>
              <a:t> supported by the Charles University Grant Agency, project </a:t>
            </a:r>
            <a:r>
              <a:rPr lang="cs-CZ" sz="1300" dirty="0">
                <a:latin typeface="+mn-lt"/>
              </a:rPr>
              <a:t>N</a:t>
            </a:r>
            <a:r>
              <a:rPr lang="en-US" sz="1300" dirty="0">
                <a:latin typeface="+mn-lt"/>
              </a:rPr>
              <a:t>o: GAUK 272119</a:t>
            </a:r>
            <a:endParaRPr lang="cs-CZ" sz="1300" dirty="0"/>
          </a:p>
        </p:txBody>
      </p:sp>
      <p:cxnSp>
        <p:nvCxnSpPr>
          <p:cNvPr id="9" name="Straight Connector 7"/>
          <p:cNvCxnSpPr>
            <a:cxnSpLocks/>
          </p:cNvCxnSpPr>
          <p:nvPr/>
        </p:nvCxnSpPr>
        <p:spPr>
          <a:xfrm flipV="1">
            <a:off x="3618916" y="5407608"/>
            <a:ext cx="0" cy="1349406"/>
          </a:xfrm>
          <a:prstGeom prst="line">
            <a:avLst/>
          </a:prstGeom>
          <a:ln w="12700">
            <a:solidFill>
              <a:srgbClr val="D22D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ek 11">
            <a:extLst>
              <a:ext uri="{FF2B5EF4-FFF2-40B4-BE49-F238E27FC236}">
                <a16:creationId xmlns:a16="http://schemas.microsoft.com/office/drawing/2014/main" id="{5CDAD3EC-E6F7-4C09-B724-976CA6A837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03"/>
          <a:stretch/>
        </p:blipFill>
        <p:spPr>
          <a:xfrm>
            <a:off x="79899" y="2368760"/>
            <a:ext cx="12038119" cy="291921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7C950A1A-3D46-AAA3-6D6B-23A889AB7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826" y="5625212"/>
            <a:ext cx="2746952" cy="93094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B408909-48BB-BA40-E204-DDC8166DC0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114" y="89413"/>
            <a:ext cx="820534" cy="1148747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ED85A60-725A-9FB1-4D25-69646594F1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224" y="89413"/>
            <a:ext cx="2837890" cy="81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0BD92AE0-9043-B3C5-9014-799D89C21DEA}"/>
              </a:ext>
            </a:extLst>
          </p:cNvPr>
          <p:cNvSpPr/>
          <p:nvPr/>
        </p:nvSpPr>
        <p:spPr>
          <a:xfrm>
            <a:off x="0" y="995408"/>
            <a:ext cx="12192000" cy="5889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7C950A1A-3D46-AAA3-6D6B-23A889AB7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93" y="6208744"/>
            <a:ext cx="1732531" cy="587159"/>
          </a:xfrm>
          <a:prstGeom prst="rect">
            <a:avLst/>
          </a:prstGeom>
        </p:spPr>
      </p:pic>
      <p:cxnSp>
        <p:nvCxnSpPr>
          <p:cNvPr id="14" name="Straight Connector 4">
            <a:extLst>
              <a:ext uri="{FF2B5EF4-FFF2-40B4-BE49-F238E27FC236}">
                <a16:creationId xmlns:a16="http://schemas.microsoft.com/office/drawing/2014/main" id="{9A4BA607-5F81-7415-A545-591CAB23E099}"/>
              </a:ext>
            </a:extLst>
          </p:cNvPr>
          <p:cNvCxnSpPr>
            <a:cxnSpLocks/>
          </p:cNvCxnSpPr>
          <p:nvPr/>
        </p:nvCxnSpPr>
        <p:spPr>
          <a:xfrm>
            <a:off x="208722" y="6118867"/>
            <a:ext cx="11776132" cy="0"/>
          </a:xfrm>
          <a:prstGeom prst="line">
            <a:avLst/>
          </a:prstGeom>
          <a:ln w="9525" cmpd="sng">
            <a:solidFill>
              <a:srgbClr val="D22D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odnadpis 9">
            <a:extLst>
              <a:ext uri="{FF2B5EF4-FFF2-40B4-BE49-F238E27FC236}">
                <a16:creationId xmlns:a16="http://schemas.microsoft.com/office/drawing/2014/main" id="{3FF85941-AAC5-09EF-B15C-28D63A9845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485" y="120989"/>
            <a:ext cx="11246823" cy="744554"/>
          </a:xfrm>
        </p:spPr>
        <p:txBody>
          <a:bodyPr>
            <a:normAutofit/>
          </a:bodyPr>
          <a:lstStyle/>
          <a:p>
            <a:pPr algn="l"/>
            <a:r>
              <a:rPr lang="en-US" sz="1400" dirty="0">
                <a:latin typeface="+mn-lt"/>
              </a:rPr>
              <a:t>Changes in the frequency and extremity of rain-on-snow events in the warming climate</a:t>
            </a:r>
            <a:endParaRPr lang="cs-CZ" sz="1400" dirty="0">
              <a:latin typeface="+mn-lt"/>
            </a:endParaRPr>
          </a:p>
          <a:p>
            <a:pPr algn="l"/>
            <a:r>
              <a:rPr lang="cs-CZ" sz="2000" dirty="0"/>
              <a:t>MOTIVATION AND RESEARCH OBJECTIVES</a:t>
            </a:r>
          </a:p>
        </p:txBody>
      </p:sp>
      <p:sp>
        <p:nvSpPr>
          <p:cNvPr id="22" name="Zástupný symbol pro číslo snímku 21">
            <a:extLst>
              <a:ext uri="{FF2B5EF4-FFF2-40B4-BE49-F238E27FC236}">
                <a16:creationId xmlns:a16="http://schemas.microsoft.com/office/drawing/2014/main" id="{EBBF0BC9-F789-B691-8837-1D8F9374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4135" y="6345774"/>
            <a:ext cx="283347" cy="365125"/>
          </a:xfrm>
        </p:spPr>
        <p:txBody>
          <a:bodyPr/>
          <a:lstStyle/>
          <a:p>
            <a:fld id="{978D5BE5-56BB-4323-A5DF-DB82E9A6AF96}" type="slidenum">
              <a:rPr lang="cs-CZ" smtClean="0"/>
              <a:t>2</a:t>
            </a:fld>
            <a:endParaRPr lang="cs-CZ" dirty="0"/>
          </a:p>
        </p:txBody>
      </p:sp>
      <p:pic>
        <p:nvPicPr>
          <p:cNvPr id="24" name="Obrázek 23">
            <a:extLst>
              <a:ext uri="{FF2B5EF4-FFF2-40B4-BE49-F238E27FC236}">
                <a16:creationId xmlns:a16="http://schemas.microsoft.com/office/drawing/2014/main" id="{3BC42933-537C-24A3-2C79-DC5B4456C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009" y="6164304"/>
            <a:ext cx="2354060" cy="676038"/>
          </a:xfrm>
          <a:prstGeom prst="rect">
            <a:avLst/>
          </a:prstGeom>
        </p:spPr>
      </p:pic>
      <p:sp>
        <p:nvSpPr>
          <p:cNvPr id="25" name="Zástupný symbol pro zápatí 24">
            <a:extLst>
              <a:ext uri="{FF2B5EF4-FFF2-40B4-BE49-F238E27FC236}">
                <a16:creationId xmlns:a16="http://schemas.microsoft.com/office/drawing/2014/main" id="{C1C35284-4280-3D5A-E0A3-E47DB3C07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30407" y="6189111"/>
            <a:ext cx="5153241" cy="578608"/>
          </a:xfrm>
        </p:spPr>
        <p:txBody>
          <a:bodyPr/>
          <a:lstStyle/>
          <a:p>
            <a:pPr algn="l"/>
            <a:endParaRPr lang="cs-CZ" sz="1200" dirty="0"/>
          </a:p>
          <a:p>
            <a:pPr algn="l"/>
            <a:r>
              <a:rPr lang="en-US" sz="1200" dirty="0"/>
              <a:t>ondrej.hotovy@natur.cuni.cz</a:t>
            </a:r>
            <a:r>
              <a:rPr lang="cs-CZ" sz="1200" dirty="0"/>
              <a:t>, https://www.natur.cuni.cz/geography/physgeo </a:t>
            </a:r>
            <a:endParaRPr lang="cs-CZ" sz="1200" dirty="0">
              <a:latin typeface="+mn-lt"/>
            </a:endParaRPr>
          </a:p>
          <a:p>
            <a:pPr algn="l"/>
            <a:r>
              <a:rPr lang="cs-CZ" sz="1200" dirty="0">
                <a:latin typeface="+mn-lt"/>
              </a:rPr>
              <a:t>EGU General </a:t>
            </a:r>
            <a:r>
              <a:rPr lang="cs-CZ" sz="1200" dirty="0" err="1">
                <a:latin typeface="+mn-lt"/>
              </a:rPr>
              <a:t>Assembly</a:t>
            </a:r>
            <a:r>
              <a:rPr lang="cs-CZ" sz="1200" dirty="0">
                <a:latin typeface="+mn-lt"/>
              </a:rPr>
              <a:t> 2022, </a:t>
            </a:r>
            <a:r>
              <a:rPr lang="cs-CZ" sz="1200" dirty="0" err="1">
                <a:latin typeface="+mn-lt"/>
              </a:rPr>
              <a:t>Vienna</a:t>
            </a:r>
            <a:r>
              <a:rPr lang="cs-CZ" sz="1200" dirty="0">
                <a:latin typeface="+mn-lt"/>
              </a:rPr>
              <a:t>, </a:t>
            </a:r>
            <a:r>
              <a:rPr lang="cs-CZ" sz="1200" dirty="0" err="1">
                <a:latin typeface="+mn-lt"/>
              </a:rPr>
              <a:t>Austria</a:t>
            </a:r>
            <a:r>
              <a:rPr lang="cs-CZ" sz="1200" dirty="0">
                <a:latin typeface="+mn-lt"/>
              </a:rPr>
              <a:t> &amp; Online | 23–27 May 2022, CR3.1 	</a:t>
            </a:r>
            <a:endParaRPr lang="cs-CZ" dirty="0"/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C29B3E9F-8897-3474-5685-414C5AD56163}"/>
              </a:ext>
            </a:extLst>
          </p:cNvPr>
          <p:cNvSpPr txBox="1"/>
          <p:nvPr/>
        </p:nvSpPr>
        <p:spPr>
          <a:xfrm>
            <a:off x="335755" y="1490596"/>
            <a:ext cx="6169193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Heat </a:t>
            </a:r>
            <a:r>
              <a:rPr lang="cs-CZ" sz="1600" dirty="0" err="1"/>
              <a:t>from</a:t>
            </a:r>
            <a:r>
              <a:rPr lang="cs-CZ" sz="1600" dirty="0"/>
              <a:t> </a:t>
            </a:r>
            <a:r>
              <a:rPr lang="cs-CZ" sz="1600" dirty="0" err="1"/>
              <a:t>rain</a:t>
            </a:r>
            <a:r>
              <a:rPr lang="cs-CZ" sz="1600" dirty="0"/>
              <a:t> in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context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snowpack</a:t>
            </a:r>
            <a:r>
              <a:rPr lang="cs-CZ" sz="1600" dirty="0"/>
              <a:t> </a:t>
            </a:r>
            <a:r>
              <a:rPr lang="cs-CZ" sz="1600" dirty="0" err="1"/>
              <a:t>energy</a:t>
            </a:r>
            <a:r>
              <a:rPr lang="cs-CZ" sz="1600" dirty="0"/>
              <a:t> balance</a:t>
            </a:r>
          </a:p>
          <a:p>
            <a:pPr>
              <a:spcAft>
                <a:spcPts val="600"/>
              </a:spcAft>
            </a:pPr>
            <a:r>
              <a:rPr lang="cs-CZ" sz="1600" dirty="0">
                <a:solidFill>
                  <a:schemeClr val="tx1">
                    <a:lumMod val="95000"/>
                  </a:schemeClr>
                </a:solidFill>
                <a:cs typeface="Calibri" panose="020F0502020204030204" pitchFamily="34" charset="0"/>
              </a:rPr>
              <a:t>	→ </a:t>
            </a:r>
            <a:r>
              <a:rPr lang="cs-CZ" sz="1600" dirty="0" err="1">
                <a:solidFill>
                  <a:schemeClr val="tx1">
                    <a:lumMod val="95000"/>
                  </a:schemeClr>
                </a:solidFill>
                <a:cs typeface="Calibri" panose="020F0502020204030204" pitchFamily="34" charset="0"/>
              </a:rPr>
              <a:t>flood</a:t>
            </a:r>
            <a:r>
              <a:rPr lang="cs-CZ" sz="1600" dirty="0">
                <a:solidFill>
                  <a:schemeClr val="tx1">
                    <a:lumMod val="95000"/>
                  </a:schemeClr>
                </a:solidFill>
                <a:cs typeface="Calibri" panose="020F0502020204030204" pitchFamily="34" charset="0"/>
              </a:rPr>
              <a:t> risk </a:t>
            </a:r>
            <a:r>
              <a:rPr lang="cs-CZ" sz="1600" dirty="0"/>
              <a:t>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Limited </a:t>
            </a:r>
            <a:r>
              <a:rPr lang="cs-CZ" sz="1600" dirty="0" err="1"/>
              <a:t>knowledge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rain</a:t>
            </a:r>
            <a:r>
              <a:rPr lang="cs-CZ" sz="1600" dirty="0"/>
              <a:t>-on-</a:t>
            </a:r>
            <a:r>
              <a:rPr lang="cs-CZ" sz="1600" dirty="0" err="1"/>
              <a:t>snow</a:t>
            </a:r>
            <a:r>
              <a:rPr lang="cs-CZ" sz="1600" dirty="0"/>
              <a:t> (ROS) </a:t>
            </a:r>
            <a:r>
              <a:rPr lang="cs-CZ" sz="1600" dirty="0" err="1"/>
              <a:t>change</a:t>
            </a:r>
            <a:r>
              <a:rPr lang="cs-CZ" sz="1600" dirty="0"/>
              <a:t> in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warming</a:t>
            </a:r>
            <a:r>
              <a:rPr lang="cs-CZ" sz="1600" dirty="0"/>
              <a:t> </a:t>
            </a:r>
            <a:r>
              <a:rPr lang="cs-CZ" sz="1600" dirty="0" err="1"/>
              <a:t>climate</a:t>
            </a:r>
            <a:r>
              <a:rPr lang="cs-CZ" sz="1600" dirty="0"/>
              <a:t>, </a:t>
            </a:r>
            <a:r>
              <a:rPr lang="cs-CZ" sz="1600" dirty="0" err="1"/>
              <a:t>especially</a:t>
            </a:r>
            <a:r>
              <a:rPr lang="cs-CZ" sz="1600" dirty="0"/>
              <a:t> </a:t>
            </a:r>
            <a:r>
              <a:rPr lang="cs-CZ" sz="1600" dirty="0" err="1"/>
              <a:t>for</a:t>
            </a:r>
            <a:r>
              <a:rPr lang="cs-CZ" sz="1600" dirty="0"/>
              <a:t> </a:t>
            </a:r>
            <a:r>
              <a:rPr lang="en-US" sz="1600" dirty="0"/>
              <a:t>non-Alpine mountainous rain-snow transition catchments in Central Europe </a:t>
            </a:r>
            <a:endParaRPr lang="cs-CZ" sz="1600" dirty="0"/>
          </a:p>
          <a:p>
            <a:pPr>
              <a:spcAft>
                <a:spcPts val="600"/>
              </a:spcAft>
            </a:pPr>
            <a:endParaRPr lang="cs-CZ" sz="1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More </a:t>
            </a:r>
            <a:r>
              <a:rPr lang="cs-CZ" sz="1600" dirty="0" err="1"/>
              <a:t>frequent</a:t>
            </a:r>
            <a:r>
              <a:rPr lang="cs-CZ" sz="1600" dirty="0"/>
              <a:t> ROS?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 err="1"/>
              <a:t>Monthly</a:t>
            </a:r>
            <a:r>
              <a:rPr lang="cs-CZ" sz="1600" dirty="0"/>
              <a:t> and </a:t>
            </a:r>
            <a:r>
              <a:rPr lang="cs-CZ" sz="1600" dirty="0" err="1"/>
              <a:t>elevation</a:t>
            </a:r>
            <a:r>
              <a:rPr lang="cs-CZ" sz="1600" dirty="0"/>
              <a:t> </a:t>
            </a:r>
            <a:r>
              <a:rPr lang="cs-CZ" sz="1600" dirty="0" err="1"/>
              <a:t>distibution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ROS </a:t>
            </a:r>
            <a:r>
              <a:rPr lang="cs-CZ" sz="1600" dirty="0" err="1"/>
              <a:t>trends</a:t>
            </a:r>
            <a:r>
              <a:rPr lang="cs-CZ" sz="1600" dirty="0"/>
              <a:t>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 err="1"/>
              <a:t>Higher</a:t>
            </a:r>
            <a:r>
              <a:rPr lang="cs-CZ" sz="1600" dirty="0"/>
              <a:t> ROS extremity?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 err="1"/>
              <a:t>Increasing</a:t>
            </a:r>
            <a:r>
              <a:rPr lang="cs-CZ" sz="1600" dirty="0"/>
              <a:t> </a:t>
            </a:r>
            <a:r>
              <a:rPr lang="cs-CZ" sz="1600" dirty="0" err="1"/>
              <a:t>flood</a:t>
            </a:r>
            <a:r>
              <a:rPr lang="cs-CZ" sz="1600" dirty="0"/>
              <a:t> risk?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31" name="Obrázek 30" descr="Obsah obrázku text&#10;&#10;Popis byl vytvořen automaticky">
            <a:extLst>
              <a:ext uri="{FF2B5EF4-FFF2-40B4-BE49-F238E27FC236}">
                <a16:creationId xmlns:a16="http://schemas.microsoft.com/office/drawing/2014/main" id="{AD802B99-096D-A48A-5408-C3D46F0B0D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835" y="1126170"/>
            <a:ext cx="4772999" cy="184070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32" name="Šipka doprava 32">
            <a:extLst>
              <a:ext uri="{FF2B5EF4-FFF2-40B4-BE49-F238E27FC236}">
                <a16:creationId xmlns:a16="http://schemas.microsoft.com/office/drawing/2014/main" id="{2289B26C-170A-6151-DADB-16A62B65464C}"/>
              </a:ext>
            </a:extLst>
          </p:cNvPr>
          <p:cNvSpPr/>
          <p:nvPr/>
        </p:nvSpPr>
        <p:spPr>
          <a:xfrm rot="10800000">
            <a:off x="6598208" y="1528182"/>
            <a:ext cx="484989" cy="268807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3" name="Obrázek 32">
            <a:extLst>
              <a:ext uri="{FF2B5EF4-FFF2-40B4-BE49-F238E27FC236}">
                <a16:creationId xmlns:a16="http://schemas.microsoft.com/office/drawing/2014/main" id="{B91DE37C-03B7-BE41-2331-3187A8DF70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578" y="3956108"/>
            <a:ext cx="3497181" cy="1627161"/>
          </a:xfrm>
          <a:prstGeom prst="rect">
            <a:avLst/>
          </a:prstGeom>
        </p:spPr>
      </p:pic>
      <p:pic>
        <p:nvPicPr>
          <p:cNvPr id="34" name="Obrázek 33">
            <a:extLst>
              <a:ext uri="{FF2B5EF4-FFF2-40B4-BE49-F238E27FC236}">
                <a16:creationId xmlns:a16="http://schemas.microsoft.com/office/drawing/2014/main" id="{054F67C3-90D3-89FB-44C2-8AF1871F58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717" y="3937249"/>
            <a:ext cx="2308160" cy="1537234"/>
          </a:xfrm>
          <a:prstGeom prst="rect">
            <a:avLst/>
          </a:prstGeom>
        </p:spPr>
      </p:pic>
      <p:sp>
        <p:nvSpPr>
          <p:cNvPr id="35" name="TextovéPole 34">
            <a:extLst>
              <a:ext uri="{FF2B5EF4-FFF2-40B4-BE49-F238E27FC236}">
                <a16:creationId xmlns:a16="http://schemas.microsoft.com/office/drawing/2014/main" id="{A83D3683-3533-127A-7557-931210CE603E}"/>
              </a:ext>
            </a:extLst>
          </p:cNvPr>
          <p:cNvSpPr txBox="1"/>
          <p:nvPr/>
        </p:nvSpPr>
        <p:spPr>
          <a:xfrm>
            <a:off x="8345009" y="4029222"/>
            <a:ext cx="330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cs-CZ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6" name="Šipka doprava 32">
            <a:extLst>
              <a:ext uri="{FF2B5EF4-FFF2-40B4-BE49-F238E27FC236}">
                <a16:creationId xmlns:a16="http://schemas.microsoft.com/office/drawing/2014/main" id="{D9961BF8-156C-F655-9979-AE3021246D3C}"/>
              </a:ext>
            </a:extLst>
          </p:cNvPr>
          <p:cNvSpPr/>
          <p:nvPr/>
        </p:nvSpPr>
        <p:spPr>
          <a:xfrm>
            <a:off x="8296264" y="4629446"/>
            <a:ext cx="484989" cy="268807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474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0BD92AE0-9043-B3C5-9014-799D89C21DEA}"/>
              </a:ext>
            </a:extLst>
          </p:cNvPr>
          <p:cNvSpPr/>
          <p:nvPr/>
        </p:nvSpPr>
        <p:spPr>
          <a:xfrm>
            <a:off x="0" y="986531"/>
            <a:ext cx="12192000" cy="5889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7C950A1A-3D46-AAA3-6D6B-23A889AB7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93" y="6208744"/>
            <a:ext cx="1732531" cy="587159"/>
          </a:xfrm>
          <a:prstGeom prst="rect">
            <a:avLst/>
          </a:prstGeom>
        </p:spPr>
      </p:pic>
      <p:cxnSp>
        <p:nvCxnSpPr>
          <p:cNvPr id="14" name="Straight Connector 4">
            <a:extLst>
              <a:ext uri="{FF2B5EF4-FFF2-40B4-BE49-F238E27FC236}">
                <a16:creationId xmlns:a16="http://schemas.microsoft.com/office/drawing/2014/main" id="{9A4BA607-5F81-7415-A545-591CAB23E099}"/>
              </a:ext>
            </a:extLst>
          </p:cNvPr>
          <p:cNvCxnSpPr>
            <a:cxnSpLocks/>
          </p:cNvCxnSpPr>
          <p:nvPr/>
        </p:nvCxnSpPr>
        <p:spPr>
          <a:xfrm>
            <a:off x="208722" y="6118867"/>
            <a:ext cx="11776132" cy="0"/>
          </a:xfrm>
          <a:prstGeom prst="line">
            <a:avLst/>
          </a:prstGeom>
          <a:ln w="9525" cmpd="sng">
            <a:solidFill>
              <a:srgbClr val="D22D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odnadpis 9">
            <a:extLst>
              <a:ext uri="{FF2B5EF4-FFF2-40B4-BE49-F238E27FC236}">
                <a16:creationId xmlns:a16="http://schemas.microsoft.com/office/drawing/2014/main" id="{3FF85941-AAC5-09EF-B15C-28D63A9845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485" y="120989"/>
            <a:ext cx="11246823" cy="744554"/>
          </a:xfrm>
        </p:spPr>
        <p:txBody>
          <a:bodyPr>
            <a:normAutofit/>
          </a:bodyPr>
          <a:lstStyle/>
          <a:p>
            <a:pPr algn="l"/>
            <a:r>
              <a:rPr lang="en-US" sz="1400" dirty="0">
                <a:latin typeface="+mn-lt"/>
              </a:rPr>
              <a:t>Changes in the frequency and extremity of rain-on-snow events in the warming climate</a:t>
            </a:r>
            <a:endParaRPr lang="cs-CZ" sz="1400" dirty="0">
              <a:latin typeface="+mn-lt"/>
            </a:endParaRPr>
          </a:p>
          <a:p>
            <a:pPr algn="l"/>
            <a:r>
              <a:rPr lang="cs-CZ" sz="2000" dirty="0"/>
              <a:t>STUDY AREA</a:t>
            </a:r>
          </a:p>
        </p:txBody>
      </p:sp>
      <p:sp>
        <p:nvSpPr>
          <p:cNvPr id="22" name="Zástupný symbol pro číslo snímku 21">
            <a:extLst>
              <a:ext uri="{FF2B5EF4-FFF2-40B4-BE49-F238E27FC236}">
                <a16:creationId xmlns:a16="http://schemas.microsoft.com/office/drawing/2014/main" id="{EBBF0BC9-F789-B691-8837-1D8F9374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4135" y="6345774"/>
            <a:ext cx="283347" cy="365125"/>
          </a:xfrm>
        </p:spPr>
        <p:txBody>
          <a:bodyPr/>
          <a:lstStyle/>
          <a:p>
            <a:fld id="{978D5BE5-56BB-4323-A5DF-DB82E9A6AF96}" type="slidenum">
              <a:rPr lang="cs-CZ" smtClean="0"/>
              <a:t>3</a:t>
            </a:fld>
            <a:endParaRPr lang="cs-CZ" dirty="0"/>
          </a:p>
        </p:txBody>
      </p:sp>
      <p:pic>
        <p:nvPicPr>
          <p:cNvPr id="24" name="Obrázek 23">
            <a:extLst>
              <a:ext uri="{FF2B5EF4-FFF2-40B4-BE49-F238E27FC236}">
                <a16:creationId xmlns:a16="http://schemas.microsoft.com/office/drawing/2014/main" id="{3BC42933-537C-24A3-2C79-DC5B4456C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009" y="6164304"/>
            <a:ext cx="2354060" cy="676038"/>
          </a:xfrm>
          <a:prstGeom prst="rect">
            <a:avLst/>
          </a:prstGeom>
        </p:spPr>
      </p:pic>
      <p:sp>
        <p:nvSpPr>
          <p:cNvPr id="25" name="Zástupný symbol pro zápatí 24">
            <a:extLst>
              <a:ext uri="{FF2B5EF4-FFF2-40B4-BE49-F238E27FC236}">
                <a16:creationId xmlns:a16="http://schemas.microsoft.com/office/drawing/2014/main" id="{C1C35284-4280-3D5A-E0A3-E47DB3C07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30407" y="6189111"/>
            <a:ext cx="5153241" cy="578608"/>
          </a:xfrm>
        </p:spPr>
        <p:txBody>
          <a:bodyPr/>
          <a:lstStyle/>
          <a:p>
            <a:pPr algn="l"/>
            <a:endParaRPr lang="cs-CZ" sz="1200" dirty="0"/>
          </a:p>
          <a:p>
            <a:pPr algn="l"/>
            <a:r>
              <a:rPr lang="en-US" sz="1200" dirty="0"/>
              <a:t>ondrej.hotovy@natur.cuni.cz</a:t>
            </a:r>
            <a:r>
              <a:rPr lang="cs-CZ" sz="1200" dirty="0"/>
              <a:t>, https://www.natur.cuni.cz/geography/physgeo </a:t>
            </a:r>
            <a:endParaRPr lang="cs-CZ" sz="1200" dirty="0">
              <a:latin typeface="+mn-lt"/>
            </a:endParaRPr>
          </a:p>
          <a:p>
            <a:pPr algn="l"/>
            <a:r>
              <a:rPr lang="cs-CZ" sz="1200" dirty="0">
                <a:latin typeface="+mn-lt"/>
              </a:rPr>
              <a:t>EGU General </a:t>
            </a:r>
            <a:r>
              <a:rPr lang="cs-CZ" sz="1200" dirty="0" err="1">
                <a:latin typeface="+mn-lt"/>
              </a:rPr>
              <a:t>Assembly</a:t>
            </a:r>
            <a:r>
              <a:rPr lang="cs-CZ" sz="1200" dirty="0">
                <a:latin typeface="+mn-lt"/>
              </a:rPr>
              <a:t> 2022, </a:t>
            </a:r>
            <a:r>
              <a:rPr lang="cs-CZ" sz="1200" dirty="0" err="1">
                <a:latin typeface="+mn-lt"/>
              </a:rPr>
              <a:t>Vienna</a:t>
            </a:r>
            <a:r>
              <a:rPr lang="cs-CZ" sz="1200" dirty="0">
                <a:latin typeface="+mn-lt"/>
              </a:rPr>
              <a:t>, </a:t>
            </a:r>
            <a:r>
              <a:rPr lang="cs-CZ" sz="1200" dirty="0" err="1">
                <a:latin typeface="+mn-lt"/>
              </a:rPr>
              <a:t>Austria</a:t>
            </a:r>
            <a:r>
              <a:rPr lang="cs-CZ" sz="1200" dirty="0">
                <a:latin typeface="+mn-lt"/>
              </a:rPr>
              <a:t> &amp; Online | 23–27 May 2022, CR3.1 	</a:t>
            </a:r>
            <a:endParaRPr lang="cs-CZ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B54C820-E436-E965-0DE9-F42FCE250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54" y="1066468"/>
            <a:ext cx="7802943" cy="497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DE8D7C2D-822E-61EE-EE48-3DD0DA5A0304}"/>
              </a:ext>
            </a:extLst>
          </p:cNvPr>
          <p:cNvSpPr txBox="1"/>
          <p:nvPr/>
        </p:nvSpPr>
        <p:spPr>
          <a:xfrm>
            <a:off x="8205052" y="2294228"/>
            <a:ext cx="3818247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40 </a:t>
            </a:r>
            <a:r>
              <a:rPr lang="cs-CZ" sz="1600" dirty="0" err="1"/>
              <a:t>near</a:t>
            </a:r>
            <a:r>
              <a:rPr lang="cs-CZ" sz="1600" dirty="0"/>
              <a:t>-natural </a:t>
            </a:r>
            <a:r>
              <a:rPr lang="en-US" sz="1600" dirty="0"/>
              <a:t>mountainous </a:t>
            </a:r>
            <a:r>
              <a:rPr lang="cs-CZ" sz="1600" dirty="0" err="1"/>
              <a:t>catchments</a:t>
            </a:r>
            <a:r>
              <a:rPr lang="cs-CZ" sz="1600" dirty="0"/>
              <a:t> in </a:t>
            </a:r>
            <a:r>
              <a:rPr lang="cs-CZ" sz="1600" dirty="0" err="1"/>
              <a:t>Czechia</a:t>
            </a:r>
            <a:endParaRPr lang="cs-CZ" sz="1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 err="1"/>
              <a:t>Snow</a:t>
            </a:r>
            <a:r>
              <a:rPr lang="cs-CZ" sz="1600" dirty="0"/>
              <a:t> influence on </a:t>
            </a:r>
            <a:r>
              <a:rPr lang="cs-CZ" sz="1600" dirty="0" err="1"/>
              <a:t>runoff</a:t>
            </a:r>
            <a:r>
              <a:rPr lang="cs-CZ" sz="1600" dirty="0"/>
              <a:t>, no major </a:t>
            </a:r>
            <a:r>
              <a:rPr lang="cs-CZ" sz="1600" dirty="0" err="1"/>
              <a:t>human</a:t>
            </a:r>
            <a:r>
              <a:rPr lang="cs-CZ" sz="1600" dirty="0"/>
              <a:t> influence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Long-term </a:t>
            </a:r>
            <a:r>
              <a:rPr lang="cs-CZ" sz="1600" dirty="0" err="1"/>
              <a:t>time</a:t>
            </a:r>
            <a:r>
              <a:rPr lang="cs-CZ" sz="1600" dirty="0"/>
              <a:t> </a:t>
            </a:r>
            <a:r>
              <a:rPr lang="cs-CZ" sz="1600" dirty="0" err="1"/>
              <a:t>series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meteorological</a:t>
            </a:r>
            <a:r>
              <a:rPr lang="cs-CZ" sz="1600" dirty="0"/>
              <a:t> and </a:t>
            </a:r>
            <a:r>
              <a:rPr lang="cs-CZ" sz="1600" dirty="0" err="1"/>
              <a:t>hydrological</a:t>
            </a:r>
            <a:r>
              <a:rPr lang="cs-CZ" sz="1600" dirty="0"/>
              <a:t> data:</a:t>
            </a:r>
          </a:p>
          <a:p>
            <a:pPr>
              <a:spcAft>
                <a:spcPts val="600"/>
              </a:spcAft>
            </a:pPr>
            <a:r>
              <a:rPr lang="cs-CZ" sz="1600" dirty="0"/>
              <a:t>	- T and P: 1965 – 2019</a:t>
            </a:r>
          </a:p>
          <a:p>
            <a:pPr>
              <a:spcAft>
                <a:spcPts val="600"/>
              </a:spcAft>
            </a:pPr>
            <a:r>
              <a:rPr lang="cs-CZ" sz="1600" dirty="0"/>
              <a:t>	- Q and SWE: 1980 – 2014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FF1E74DB-98C2-B24B-5142-187CFCC6FD0B}"/>
              </a:ext>
            </a:extLst>
          </p:cNvPr>
          <p:cNvSpPr txBox="1"/>
          <p:nvPr/>
        </p:nvSpPr>
        <p:spPr>
          <a:xfrm>
            <a:off x="6468863" y="5762016"/>
            <a:ext cx="5604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Fig. 1 Location of study catchments located </a:t>
            </a:r>
            <a:r>
              <a:rPr lang="cs-CZ" sz="1200" i="1" dirty="0"/>
              <a:t>in </a:t>
            </a:r>
            <a:r>
              <a:rPr lang="en-US" sz="1200" i="1" dirty="0"/>
              <a:t>five different mountain ranges in Czechia</a:t>
            </a:r>
            <a:r>
              <a:rPr lang="cs-CZ" sz="1200" i="1" dirty="0"/>
              <a:t>.</a:t>
            </a:r>
            <a:r>
              <a:rPr lang="en-US" sz="1200" i="1" dirty="0"/>
              <a:t> </a:t>
            </a:r>
            <a:endParaRPr lang="cs-CZ" sz="1200" i="1" dirty="0"/>
          </a:p>
        </p:txBody>
      </p:sp>
    </p:spTree>
    <p:extLst>
      <p:ext uri="{BB962C8B-B14F-4D97-AF65-F5344CB8AC3E}">
        <p14:creationId xmlns:p14="http://schemas.microsoft.com/office/powerpoint/2010/main" val="3339704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0BD92AE0-9043-B3C5-9014-799D89C21DEA}"/>
              </a:ext>
            </a:extLst>
          </p:cNvPr>
          <p:cNvSpPr/>
          <p:nvPr/>
        </p:nvSpPr>
        <p:spPr>
          <a:xfrm>
            <a:off x="0" y="986531"/>
            <a:ext cx="12192000" cy="5889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7C950A1A-3D46-AAA3-6D6B-23A889AB7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93" y="6208744"/>
            <a:ext cx="1732531" cy="587159"/>
          </a:xfrm>
          <a:prstGeom prst="rect">
            <a:avLst/>
          </a:prstGeom>
        </p:spPr>
      </p:pic>
      <p:cxnSp>
        <p:nvCxnSpPr>
          <p:cNvPr id="14" name="Straight Connector 4">
            <a:extLst>
              <a:ext uri="{FF2B5EF4-FFF2-40B4-BE49-F238E27FC236}">
                <a16:creationId xmlns:a16="http://schemas.microsoft.com/office/drawing/2014/main" id="{9A4BA607-5F81-7415-A545-591CAB23E099}"/>
              </a:ext>
            </a:extLst>
          </p:cNvPr>
          <p:cNvCxnSpPr>
            <a:cxnSpLocks/>
          </p:cNvCxnSpPr>
          <p:nvPr/>
        </p:nvCxnSpPr>
        <p:spPr>
          <a:xfrm>
            <a:off x="208722" y="6118867"/>
            <a:ext cx="11776132" cy="0"/>
          </a:xfrm>
          <a:prstGeom prst="line">
            <a:avLst/>
          </a:prstGeom>
          <a:ln w="9525" cmpd="sng">
            <a:solidFill>
              <a:srgbClr val="D22D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odnadpis 9">
            <a:extLst>
              <a:ext uri="{FF2B5EF4-FFF2-40B4-BE49-F238E27FC236}">
                <a16:creationId xmlns:a16="http://schemas.microsoft.com/office/drawing/2014/main" id="{3FF85941-AAC5-09EF-B15C-28D63A9845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485" y="120989"/>
            <a:ext cx="11246823" cy="744554"/>
          </a:xfrm>
        </p:spPr>
        <p:txBody>
          <a:bodyPr>
            <a:normAutofit/>
          </a:bodyPr>
          <a:lstStyle/>
          <a:p>
            <a:pPr algn="l"/>
            <a:r>
              <a:rPr lang="en-US" sz="1400" dirty="0">
                <a:latin typeface="+mn-lt"/>
              </a:rPr>
              <a:t>Changes in the frequency and extremity of rain-on-snow events in the warming climate</a:t>
            </a:r>
            <a:endParaRPr lang="cs-CZ" sz="1400" dirty="0">
              <a:latin typeface="+mn-lt"/>
            </a:endParaRPr>
          </a:p>
          <a:p>
            <a:pPr algn="l"/>
            <a:r>
              <a:rPr lang="cs-CZ" sz="2000" dirty="0"/>
              <a:t>METHODS</a:t>
            </a:r>
          </a:p>
        </p:txBody>
      </p:sp>
      <p:sp>
        <p:nvSpPr>
          <p:cNvPr id="22" name="Zástupný symbol pro číslo snímku 21">
            <a:extLst>
              <a:ext uri="{FF2B5EF4-FFF2-40B4-BE49-F238E27FC236}">
                <a16:creationId xmlns:a16="http://schemas.microsoft.com/office/drawing/2014/main" id="{EBBF0BC9-F789-B691-8837-1D8F9374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4135" y="6345774"/>
            <a:ext cx="283347" cy="365125"/>
          </a:xfrm>
        </p:spPr>
        <p:txBody>
          <a:bodyPr/>
          <a:lstStyle/>
          <a:p>
            <a:fld id="{978D5BE5-56BB-4323-A5DF-DB82E9A6AF96}" type="slidenum">
              <a:rPr lang="cs-CZ" smtClean="0"/>
              <a:t>4</a:t>
            </a:fld>
            <a:endParaRPr lang="cs-CZ" dirty="0"/>
          </a:p>
        </p:txBody>
      </p:sp>
      <p:pic>
        <p:nvPicPr>
          <p:cNvPr id="24" name="Obrázek 23">
            <a:extLst>
              <a:ext uri="{FF2B5EF4-FFF2-40B4-BE49-F238E27FC236}">
                <a16:creationId xmlns:a16="http://schemas.microsoft.com/office/drawing/2014/main" id="{3BC42933-537C-24A3-2C79-DC5B4456C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009" y="6164304"/>
            <a:ext cx="2354060" cy="676038"/>
          </a:xfrm>
          <a:prstGeom prst="rect">
            <a:avLst/>
          </a:prstGeom>
        </p:spPr>
      </p:pic>
      <p:sp>
        <p:nvSpPr>
          <p:cNvPr id="25" name="Zástupný symbol pro zápatí 24">
            <a:extLst>
              <a:ext uri="{FF2B5EF4-FFF2-40B4-BE49-F238E27FC236}">
                <a16:creationId xmlns:a16="http://schemas.microsoft.com/office/drawing/2014/main" id="{C1C35284-4280-3D5A-E0A3-E47DB3C07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30407" y="6189111"/>
            <a:ext cx="5153241" cy="578608"/>
          </a:xfrm>
        </p:spPr>
        <p:txBody>
          <a:bodyPr/>
          <a:lstStyle/>
          <a:p>
            <a:pPr algn="l"/>
            <a:endParaRPr lang="cs-CZ" sz="1200" dirty="0"/>
          </a:p>
          <a:p>
            <a:pPr algn="l"/>
            <a:r>
              <a:rPr lang="en-US" sz="1200" dirty="0"/>
              <a:t>ondrej.hotovy@natur.cuni.cz</a:t>
            </a:r>
            <a:r>
              <a:rPr lang="cs-CZ" sz="1200" dirty="0"/>
              <a:t>, https://www.natur.cuni.cz/geography/physgeo </a:t>
            </a:r>
            <a:endParaRPr lang="cs-CZ" sz="1200" dirty="0">
              <a:latin typeface="+mn-lt"/>
            </a:endParaRPr>
          </a:p>
          <a:p>
            <a:pPr algn="l"/>
            <a:r>
              <a:rPr lang="cs-CZ" sz="1200" dirty="0">
                <a:latin typeface="+mn-lt"/>
              </a:rPr>
              <a:t>EGU General </a:t>
            </a:r>
            <a:r>
              <a:rPr lang="cs-CZ" sz="1200" dirty="0" err="1">
                <a:latin typeface="+mn-lt"/>
              </a:rPr>
              <a:t>Assembly</a:t>
            </a:r>
            <a:r>
              <a:rPr lang="cs-CZ" sz="1200" dirty="0">
                <a:latin typeface="+mn-lt"/>
              </a:rPr>
              <a:t> 2022, </a:t>
            </a:r>
            <a:r>
              <a:rPr lang="cs-CZ" sz="1200" dirty="0" err="1">
                <a:latin typeface="+mn-lt"/>
              </a:rPr>
              <a:t>Vienna</a:t>
            </a:r>
            <a:r>
              <a:rPr lang="cs-CZ" sz="1200" dirty="0">
                <a:latin typeface="+mn-lt"/>
              </a:rPr>
              <a:t>, </a:t>
            </a:r>
            <a:r>
              <a:rPr lang="cs-CZ" sz="1200" dirty="0" err="1">
                <a:latin typeface="+mn-lt"/>
              </a:rPr>
              <a:t>Austria</a:t>
            </a:r>
            <a:r>
              <a:rPr lang="cs-CZ" sz="1200" dirty="0">
                <a:latin typeface="+mn-lt"/>
              </a:rPr>
              <a:t> &amp; Online | 23–27 May 2022, CR3.1 	</a:t>
            </a:r>
            <a:endParaRPr lang="cs-CZ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B1648119-C195-AC35-C212-C29685EE2DCF}"/>
              </a:ext>
            </a:extLst>
          </p:cNvPr>
          <p:cNvSpPr txBox="1"/>
          <p:nvPr/>
        </p:nvSpPr>
        <p:spPr>
          <a:xfrm>
            <a:off x="335755" y="1490596"/>
            <a:ext cx="691730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HBV model to </a:t>
            </a:r>
            <a:r>
              <a:rPr lang="cs-CZ" sz="1600" dirty="0" err="1"/>
              <a:t>simulate</a:t>
            </a:r>
            <a:r>
              <a:rPr lang="cs-CZ" sz="1600" dirty="0"/>
              <a:t> </a:t>
            </a:r>
            <a:r>
              <a:rPr lang="en-US" sz="1600" dirty="0"/>
              <a:t>individual components of the rainfall-runoff process</a:t>
            </a:r>
            <a:r>
              <a:rPr lang="cs-CZ" sz="1600" dirty="0"/>
              <a:t> (100 m </a:t>
            </a:r>
            <a:r>
              <a:rPr lang="cs-CZ" sz="1600" dirty="0" err="1"/>
              <a:t>elevation</a:t>
            </a:r>
            <a:r>
              <a:rPr lang="cs-CZ" sz="1600" dirty="0"/>
              <a:t> </a:t>
            </a:r>
            <a:r>
              <a:rPr lang="cs-CZ" sz="1600" dirty="0" err="1"/>
              <a:t>zones</a:t>
            </a:r>
            <a:r>
              <a:rPr lang="cs-CZ" sz="1600" dirty="0"/>
              <a:t> </a:t>
            </a:r>
            <a:r>
              <a:rPr lang="cs-CZ" sz="1600" dirty="0" err="1"/>
              <a:t>distribution</a:t>
            </a:r>
            <a:r>
              <a:rPr lang="cs-CZ" sz="1600" dirty="0"/>
              <a:t>)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Model testing:</a:t>
            </a:r>
          </a:p>
          <a:p>
            <a:pPr>
              <a:spcAft>
                <a:spcPts val="600"/>
              </a:spcAft>
            </a:pPr>
            <a:r>
              <a:rPr lang="cs-CZ" sz="1600" dirty="0"/>
              <a:t>	- </a:t>
            </a:r>
            <a:r>
              <a:rPr lang="cs-CZ" sz="1600" dirty="0" err="1"/>
              <a:t>several</a:t>
            </a:r>
            <a:r>
              <a:rPr lang="cs-CZ" sz="1600" dirty="0"/>
              <a:t> </a:t>
            </a:r>
            <a:r>
              <a:rPr lang="cs-CZ" sz="1600" dirty="0" err="1"/>
              <a:t>objective</a:t>
            </a:r>
            <a:r>
              <a:rPr lang="cs-CZ" sz="1600" dirty="0"/>
              <a:t> </a:t>
            </a:r>
            <a:r>
              <a:rPr lang="cs-CZ" sz="1600" dirty="0" err="1"/>
              <a:t>criteria</a:t>
            </a:r>
            <a:endParaRPr lang="cs-CZ" sz="1600" dirty="0"/>
          </a:p>
          <a:p>
            <a:pPr>
              <a:spcAft>
                <a:spcPts val="600"/>
              </a:spcAft>
            </a:pPr>
            <a:r>
              <a:rPr lang="cs-CZ" sz="1600" dirty="0"/>
              <a:t>	- SWE </a:t>
            </a:r>
            <a:r>
              <a:rPr lang="cs-CZ" sz="1600" dirty="0" err="1"/>
              <a:t>simulations</a:t>
            </a:r>
            <a:endParaRPr lang="cs-CZ" sz="1600" dirty="0"/>
          </a:p>
          <a:p>
            <a:pPr>
              <a:spcAft>
                <a:spcPts val="600"/>
              </a:spcAft>
            </a:pPr>
            <a:r>
              <a:rPr lang="cs-CZ" sz="1600" dirty="0"/>
              <a:t>	- ROS </a:t>
            </a:r>
            <a:r>
              <a:rPr lang="cs-CZ" sz="1600" dirty="0" err="1"/>
              <a:t>occurrence</a:t>
            </a:r>
            <a:r>
              <a:rPr lang="cs-CZ" sz="1600" dirty="0"/>
              <a:t> </a:t>
            </a:r>
            <a:r>
              <a:rPr lang="cs-CZ" sz="1600" dirty="0" err="1"/>
              <a:t>simulations</a:t>
            </a:r>
            <a:endParaRPr lang="cs-CZ" sz="1600" dirty="0"/>
          </a:p>
          <a:p>
            <a:pPr>
              <a:spcAft>
                <a:spcPts val="600"/>
              </a:spcAft>
            </a:pPr>
            <a:r>
              <a:rPr lang="cs-CZ" sz="1600" dirty="0"/>
              <a:t>	- ROS </a:t>
            </a:r>
            <a:r>
              <a:rPr lang="cs-CZ" sz="1600" dirty="0" err="1"/>
              <a:t>class</a:t>
            </a:r>
            <a:r>
              <a:rPr lang="cs-CZ" sz="1600" dirty="0"/>
              <a:t> </a:t>
            </a:r>
            <a:r>
              <a:rPr lang="cs-CZ" sz="1600" dirty="0" err="1"/>
              <a:t>simulations</a:t>
            </a:r>
            <a:endParaRPr lang="cs-CZ" sz="1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ROS </a:t>
            </a:r>
            <a:r>
              <a:rPr lang="cs-CZ" sz="1600" dirty="0" err="1"/>
              <a:t>days</a:t>
            </a:r>
            <a:r>
              <a:rPr lang="cs-CZ" sz="1600" dirty="0"/>
              <a:t> </a:t>
            </a:r>
            <a:r>
              <a:rPr lang="cs-CZ" sz="1600" dirty="0" err="1"/>
              <a:t>definition</a:t>
            </a:r>
            <a:r>
              <a:rPr lang="cs-CZ" sz="1600" dirty="0"/>
              <a:t> </a:t>
            </a:r>
            <a:r>
              <a:rPr lang="cs-CZ" sz="1600" dirty="0">
                <a:solidFill>
                  <a:schemeClr val="tx1">
                    <a:lumMod val="95000"/>
                  </a:schemeClr>
                </a:solidFill>
                <a:cs typeface="Calibri" panose="020F0502020204030204" pitchFamily="34" charset="0"/>
              </a:rPr>
              <a:t>→ trend </a:t>
            </a:r>
            <a:r>
              <a:rPr lang="cs-CZ" sz="1600" dirty="0" err="1">
                <a:solidFill>
                  <a:schemeClr val="tx1">
                    <a:lumMod val="95000"/>
                  </a:schemeClr>
                </a:solidFill>
                <a:cs typeface="Calibri" panose="020F0502020204030204" pitchFamily="34" charset="0"/>
              </a:rPr>
              <a:t>analyses</a:t>
            </a:r>
            <a:r>
              <a:rPr lang="cs-CZ" sz="1600" dirty="0">
                <a:solidFill>
                  <a:schemeClr val="tx1">
                    <a:lumMod val="95000"/>
                  </a:schemeClr>
                </a:solidFill>
                <a:cs typeface="Calibri" panose="020F0502020204030204" pitchFamily="34" charset="0"/>
              </a:rPr>
              <a:t> (Mann-</a:t>
            </a:r>
            <a:r>
              <a:rPr lang="cs-CZ" sz="1600" dirty="0" err="1">
                <a:solidFill>
                  <a:schemeClr val="tx1">
                    <a:lumMod val="95000"/>
                  </a:schemeClr>
                </a:solidFill>
                <a:cs typeface="Calibri" panose="020F0502020204030204" pitchFamily="34" charset="0"/>
              </a:rPr>
              <a:t>Kendall</a:t>
            </a:r>
            <a:r>
              <a:rPr lang="cs-CZ" sz="1600" dirty="0">
                <a:solidFill>
                  <a:schemeClr val="tx1">
                    <a:lumMod val="9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cs-CZ" sz="1600" dirty="0" err="1">
                <a:solidFill>
                  <a:schemeClr val="tx1">
                    <a:lumMod val="95000"/>
                  </a:schemeClr>
                </a:solidFill>
                <a:cs typeface="Calibri" panose="020F0502020204030204" pitchFamily="34" charset="0"/>
              </a:rPr>
              <a:t>tests</a:t>
            </a:r>
            <a:r>
              <a:rPr lang="cs-CZ" sz="1600" dirty="0">
                <a:solidFill>
                  <a:schemeClr val="tx1">
                    <a:lumMod val="95000"/>
                  </a:schemeClr>
                </a:solidFill>
                <a:cs typeface="Calibri" panose="020F0502020204030204" pitchFamily="34" charset="0"/>
              </a:rPr>
              <a:t>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tx1">
                  <a:lumMod val="95000"/>
                </a:schemeClr>
              </a:solidFill>
              <a:cs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tx1">
                  <a:lumMod val="95000"/>
                </a:schemeClr>
              </a:solidFill>
              <a:cs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tx1">
                  <a:lumMod val="95000"/>
                </a:schemeClr>
              </a:solidFill>
              <a:cs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tx1">
                  <a:lumMod val="95000"/>
                </a:schemeClr>
              </a:solidFill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endParaRPr lang="cs-CZ" sz="1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ROS </a:t>
            </a:r>
            <a:r>
              <a:rPr lang="cs-CZ" sz="1600" dirty="0" err="1"/>
              <a:t>events</a:t>
            </a:r>
            <a:r>
              <a:rPr lang="cs-CZ" sz="1600" dirty="0"/>
              <a:t> </a:t>
            </a:r>
            <a:r>
              <a:rPr lang="cs-CZ" sz="1600" dirty="0" err="1"/>
              <a:t>definition</a:t>
            </a:r>
            <a:r>
              <a:rPr lang="cs-CZ" sz="1600" dirty="0"/>
              <a:t> </a:t>
            </a:r>
            <a:r>
              <a:rPr lang="cs-CZ" sz="1600" dirty="0">
                <a:solidFill>
                  <a:schemeClr val="tx1">
                    <a:lumMod val="95000"/>
                  </a:schemeClr>
                </a:solidFill>
                <a:cs typeface="Calibri" panose="020F0502020204030204" pitchFamily="34" charset="0"/>
              </a:rPr>
              <a:t>→ </a:t>
            </a:r>
            <a:r>
              <a:rPr lang="cs-CZ" sz="1600" dirty="0" err="1">
                <a:solidFill>
                  <a:schemeClr val="tx1">
                    <a:lumMod val="95000"/>
                  </a:schemeClr>
                </a:solidFill>
                <a:cs typeface="Calibri" panose="020F0502020204030204" pitchFamily="34" charset="0"/>
              </a:rPr>
              <a:t>runoff</a:t>
            </a:r>
            <a:r>
              <a:rPr lang="cs-CZ" sz="1600" dirty="0">
                <a:solidFill>
                  <a:schemeClr val="tx1">
                    <a:lumMod val="95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cs-CZ" sz="1600" dirty="0" err="1">
                <a:solidFill>
                  <a:schemeClr val="tx1">
                    <a:lumMod val="95000"/>
                  </a:schemeClr>
                </a:solidFill>
                <a:cs typeface="Calibri" panose="020F0502020204030204" pitchFamily="34" charset="0"/>
              </a:rPr>
              <a:t>classes</a:t>
            </a:r>
            <a:r>
              <a:rPr lang="cs-CZ" sz="1600" dirty="0">
                <a:solidFill>
                  <a:schemeClr val="tx1">
                    <a:lumMod val="95000"/>
                  </a:schemeClr>
                </a:solidFill>
                <a:cs typeface="Calibri" panose="020F0502020204030204" pitchFamily="34" charset="0"/>
              </a:rPr>
              <a:t> and </a:t>
            </a:r>
            <a:r>
              <a:rPr lang="cs-CZ" sz="1600" dirty="0" err="1">
                <a:solidFill>
                  <a:schemeClr val="tx1">
                    <a:lumMod val="95000"/>
                  </a:schemeClr>
                </a:solidFill>
                <a:cs typeface="Calibri" panose="020F0502020204030204" pitchFamily="34" charset="0"/>
              </a:rPr>
              <a:t>trends</a:t>
            </a:r>
            <a:r>
              <a:rPr lang="cs-CZ" sz="1600" dirty="0">
                <a:solidFill>
                  <a:schemeClr val="tx1">
                    <a:lumMod val="95000"/>
                  </a:schemeClr>
                </a:solidFill>
                <a:cs typeface="Calibri" panose="020F0502020204030204" pitchFamily="34" charset="0"/>
              </a:rPr>
              <a:t> in </a:t>
            </a:r>
            <a:r>
              <a:rPr lang="cs-CZ" sz="1600" dirty="0" err="1">
                <a:solidFill>
                  <a:schemeClr val="tx1">
                    <a:lumMod val="95000"/>
                  </a:schemeClr>
                </a:solidFill>
                <a:cs typeface="Calibri" panose="020F0502020204030204" pitchFamily="34" charset="0"/>
              </a:rPr>
              <a:t>hydrological</a:t>
            </a:r>
            <a:r>
              <a:rPr lang="cs-CZ" sz="1600" dirty="0">
                <a:solidFill>
                  <a:schemeClr val="tx1">
                    <a:lumMod val="95000"/>
                  </a:schemeClr>
                </a:solidFill>
                <a:cs typeface="Calibri" panose="020F0502020204030204" pitchFamily="34" charset="0"/>
              </a:rPr>
              <a:t> response</a:t>
            </a:r>
            <a:endParaRPr lang="cs-CZ" sz="1600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AF3D87CE-11B6-11A6-AFAD-9A7AE9A4A26D}"/>
              </a:ext>
            </a:extLst>
          </p:cNvPr>
          <p:cNvSpPr txBox="1"/>
          <p:nvPr/>
        </p:nvSpPr>
        <p:spPr>
          <a:xfrm>
            <a:off x="8024412" y="5747256"/>
            <a:ext cx="4528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i="1" dirty="0" err="1"/>
              <a:t>Fig</a:t>
            </a:r>
            <a:r>
              <a:rPr lang="cs-CZ" sz="1200" i="1" dirty="0"/>
              <a:t>. 2 </a:t>
            </a:r>
            <a:r>
              <a:rPr lang="cs-CZ" sz="1200" i="1" dirty="0" err="1"/>
              <a:t>Schematic</a:t>
            </a:r>
            <a:r>
              <a:rPr lang="cs-CZ" sz="1200" i="1" dirty="0"/>
              <a:t> </a:t>
            </a:r>
            <a:r>
              <a:rPr lang="cs-CZ" sz="1200" i="1" dirty="0" err="1"/>
              <a:t>structure</a:t>
            </a:r>
            <a:r>
              <a:rPr lang="cs-CZ" sz="1200" i="1" dirty="0"/>
              <a:t> </a:t>
            </a:r>
            <a:r>
              <a:rPr lang="cs-CZ" sz="1200" i="1" dirty="0" err="1"/>
              <a:t>of</a:t>
            </a:r>
            <a:r>
              <a:rPr lang="cs-CZ" sz="1200" i="1" dirty="0"/>
              <a:t> HBV model (Seibert et Vis, 2012).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03A0B905-987A-911A-EDA5-C1476FC670E0}"/>
              </a:ext>
            </a:extLst>
          </p:cNvPr>
          <p:cNvSpPr txBox="1"/>
          <p:nvPr/>
        </p:nvSpPr>
        <p:spPr>
          <a:xfrm>
            <a:off x="1276789" y="4268711"/>
            <a:ext cx="3961037" cy="1015663"/>
          </a:xfrm>
          <a:prstGeom prst="rect">
            <a:avLst/>
          </a:prstGeom>
          <a:solidFill>
            <a:srgbClr val="D6DCE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sz="1600" dirty="0" err="1"/>
              <a:t>Daily</a:t>
            </a:r>
            <a:r>
              <a:rPr lang="cs-CZ" sz="1600" dirty="0"/>
              <a:t> </a:t>
            </a:r>
            <a:r>
              <a:rPr lang="cs-CZ" sz="1600" dirty="0" err="1"/>
              <a:t>mean</a:t>
            </a:r>
            <a:r>
              <a:rPr lang="cs-CZ" sz="1600" dirty="0"/>
              <a:t> air </a:t>
            </a:r>
            <a:r>
              <a:rPr lang="cs-CZ" sz="1600" dirty="0" err="1"/>
              <a:t>temperature</a:t>
            </a:r>
            <a:r>
              <a:rPr lang="cs-CZ" sz="1600" dirty="0"/>
              <a:t> &gt; 0 °C</a:t>
            </a:r>
          </a:p>
          <a:p>
            <a:pPr algn="ctr">
              <a:spcAft>
                <a:spcPts val="600"/>
              </a:spcAft>
            </a:pPr>
            <a:r>
              <a:rPr lang="cs-CZ" sz="1600" dirty="0" err="1"/>
              <a:t>Snow</a:t>
            </a:r>
            <a:r>
              <a:rPr lang="cs-CZ" sz="1600" dirty="0"/>
              <a:t> </a:t>
            </a:r>
            <a:r>
              <a:rPr lang="cs-CZ" sz="1600" dirty="0" err="1"/>
              <a:t>water</a:t>
            </a:r>
            <a:r>
              <a:rPr lang="cs-CZ" sz="1600" dirty="0"/>
              <a:t> </a:t>
            </a:r>
            <a:r>
              <a:rPr lang="cs-CZ" sz="1600" dirty="0" err="1"/>
              <a:t>equivalent</a:t>
            </a:r>
            <a:r>
              <a:rPr lang="cs-CZ" sz="1600" dirty="0"/>
              <a:t> ≥ 10 mm</a:t>
            </a:r>
          </a:p>
          <a:p>
            <a:pPr algn="ctr">
              <a:spcAft>
                <a:spcPts val="600"/>
              </a:spcAft>
            </a:pPr>
            <a:r>
              <a:rPr lang="cs-CZ" sz="1600" dirty="0" err="1"/>
              <a:t>Total</a:t>
            </a:r>
            <a:r>
              <a:rPr lang="cs-CZ" sz="1600" dirty="0"/>
              <a:t> </a:t>
            </a:r>
            <a:r>
              <a:rPr lang="cs-CZ" sz="1600" dirty="0" err="1"/>
              <a:t>daily</a:t>
            </a:r>
            <a:r>
              <a:rPr lang="cs-CZ" sz="1600" dirty="0"/>
              <a:t> </a:t>
            </a:r>
            <a:r>
              <a:rPr lang="cs-CZ" sz="1600" dirty="0" err="1"/>
              <a:t>precipitation</a:t>
            </a:r>
            <a:r>
              <a:rPr lang="cs-CZ" sz="1600" dirty="0"/>
              <a:t> ≥ 5 mm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04E1B745-9B8F-96CA-DE43-2DD5710968D9}"/>
              </a:ext>
            </a:extLst>
          </p:cNvPr>
          <p:cNvSpPr txBox="1"/>
          <p:nvPr/>
        </p:nvSpPr>
        <p:spPr>
          <a:xfrm>
            <a:off x="7588811" y="4924139"/>
            <a:ext cx="1587297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25406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/>
              <a:t>SIMULATED RUNOFF</a:t>
            </a:r>
          </a:p>
        </p:txBody>
      </p:sp>
      <p:sp>
        <p:nvSpPr>
          <p:cNvPr id="20" name="Obdélník: se zakulacenými rohy 19">
            <a:extLst>
              <a:ext uri="{FF2B5EF4-FFF2-40B4-BE49-F238E27FC236}">
                <a16:creationId xmlns:a16="http://schemas.microsoft.com/office/drawing/2014/main" id="{6DCB0429-62B7-1899-5619-6EA69C3F57D2}"/>
              </a:ext>
            </a:extLst>
          </p:cNvPr>
          <p:cNvSpPr/>
          <p:nvPr/>
        </p:nvSpPr>
        <p:spPr>
          <a:xfrm>
            <a:off x="9884337" y="2025110"/>
            <a:ext cx="1490261" cy="61395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SNOW ROUTINE</a:t>
            </a:r>
          </a:p>
        </p:txBody>
      </p:sp>
      <p:sp>
        <p:nvSpPr>
          <p:cNvPr id="21" name="Obdélník: se zakulacenými rohy 20">
            <a:extLst>
              <a:ext uri="{FF2B5EF4-FFF2-40B4-BE49-F238E27FC236}">
                <a16:creationId xmlns:a16="http://schemas.microsoft.com/office/drawing/2014/main" id="{1744C8E0-043B-5EF2-3368-BE005A3C2D98}"/>
              </a:ext>
            </a:extLst>
          </p:cNvPr>
          <p:cNvSpPr/>
          <p:nvPr/>
        </p:nvSpPr>
        <p:spPr>
          <a:xfrm>
            <a:off x="8914074" y="3014404"/>
            <a:ext cx="2460523" cy="59860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SOIL ROUTINE</a:t>
            </a:r>
          </a:p>
        </p:txBody>
      </p:sp>
      <p:sp>
        <p:nvSpPr>
          <p:cNvPr id="23" name="Obdélník: se zakulacenými rohy 22">
            <a:extLst>
              <a:ext uri="{FF2B5EF4-FFF2-40B4-BE49-F238E27FC236}">
                <a16:creationId xmlns:a16="http://schemas.microsoft.com/office/drawing/2014/main" id="{19993E3A-9DAE-0B48-0233-516C6C1A47E1}"/>
              </a:ext>
            </a:extLst>
          </p:cNvPr>
          <p:cNvSpPr/>
          <p:nvPr/>
        </p:nvSpPr>
        <p:spPr>
          <a:xfrm>
            <a:off x="8914074" y="3956683"/>
            <a:ext cx="2402935" cy="59860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GROUNDWATER ROUTINE</a:t>
            </a:r>
          </a:p>
        </p:txBody>
      </p:sp>
      <p:sp>
        <p:nvSpPr>
          <p:cNvPr id="26" name="Obdélník: se zakulacenými rohy 25">
            <a:extLst>
              <a:ext uri="{FF2B5EF4-FFF2-40B4-BE49-F238E27FC236}">
                <a16:creationId xmlns:a16="http://schemas.microsoft.com/office/drawing/2014/main" id="{73E0808D-3643-BF83-FBB7-F5CC9EABE1A8}"/>
              </a:ext>
            </a:extLst>
          </p:cNvPr>
          <p:cNvSpPr/>
          <p:nvPr/>
        </p:nvSpPr>
        <p:spPr>
          <a:xfrm>
            <a:off x="9499425" y="4913523"/>
            <a:ext cx="1428558" cy="59860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2540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ROUTING ROUTINE</a:t>
            </a:r>
          </a:p>
        </p:txBody>
      </p:sp>
      <p:cxnSp>
        <p:nvCxnSpPr>
          <p:cNvPr id="28" name="Přímá spojnice se šipkou 27">
            <a:extLst>
              <a:ext uri="{FF2B5EF4-FFF2-40B4-BE49-F238E27FC236}">
                <a16:creationId xmlns:a16="http://schemas.microsoft.com/office/drawing/2014/main" id="{89BB2E99-7DEF-9177-4596-CCC09EB2D3EF}"/>
              </a:ext>
            </a:extLst>
          </p:cNvPr>
          <p:cNvCxnSpPr>
            <a:cxnSpLocks/>
          </p:cNvCxnSpPr>
          <p:nvPr/>
        </p:nvCxnSpPr>
        <p:spPr>
          <a:xfrm>
            <a:off x="10194498" y="2662847"/>
            <a:ext cx="0" cy="3504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9B526FAB-4CE5-EA50-4D7C-F865A6ABBBFF}"/>
              </a:ext>
            </a:extLst>
          </p:cNvPr>
          <p:cNvCxnSpPr>
            <a:cxnSpLocks/>
          </p:cNvCxnSpPr>
          <p:nvPr/>
        </p:nvCxnSpPr>
        <p:spPr>
          <a:xfrm>
            <a:off x="9673388" y="1674618"/>
            <a:ext cx="0" cy="13387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Přímá spojnice se šipkou 29">
            <a:extLst>
              <a:ext uri="{FF2B5EF4-FFF2-40B4-BE49-F238E27FC236}">
                <a16:creationId xmlns:a16="http://schemas.microsoft.com/office/drawing/2014/main" id="{6CA9BF73-D413-3993-B3C8-DEF65F42CFC9}"/>
              </a:ext>
            </a:extLst>
          </p:cNvPr>
          <p:cNvCxnSpPr>
            <a:cxnSpLocks/>
          </p:cNvCxnSpPr>
          <p:nvPr/>
        </p:nvCxnSpPr>
        <p:spPr>
          <a:xfrm>
            <a:off x="10194498" y="3613012"/>
            <a:ext cx="0" cy="3335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Přímá spojnice se šipkou 30">
            <a:extLst>
              <a:ext uri="{FF2B5EF4-FFF2-40B4-BE49-F238E27FC236}">
                <a16:creationId xmlns:a16="http://schemas.microsoft.com/office/drawing/2014/main" id="{07CA7B81-36DE-6215-F0BE-544DDEC8EA9C}"/>
              </a:ext>
            </a:extLst>
          </p:cNvPr>
          <p:cNvCxnSpPr>
            <a:cxnSpLocks/>
            <a:stCxn id="26" idx="1"/>
          </p:cNvCxnSpPr>
          <p:nvPr/>
        </p:nvCxnSpPr>
        <p:spPr>
          <a:xfrm flipH="1">
            <a:off x="9176108" y="5212827"/>
            <a:ext cx="32331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C59F9BA8-11D0-A4ED-078C-A955B447872D}"/>
              </a:ext>
            </a:extLst>
          </p:cNvPr>
          <p:cNvSpPr txBox="1"/>
          <p:nvPr/>
        </p:nvSpPr>
        <p:spPr>
          <a:xfrm>
            <a:off x="9057075" y="1268950"/>
            <a:ext cx="1753161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25406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/>
              <a:t>PRECIPITATION</a:t>
            </a:r>
          </a:p>
        </p:txBody>
      </p:sp>
      <p:cxnSp>
        <p:nvCxnSpPr>
          <p:cNvPr id="34" name="Přímá spojnice se šipkou 33">
            <a:extLst>
              <a:ext uri="{FF2B5EF4-FFF2-40B4-BE49-F238E27FC236}">
                <a16:creationId xmlns:a16="http://schemas.microsoft.com/office/drawing/2014/main" id="{184F2B64-28C1-6EA7-CB4A-A7CDA94CE460}"/>
              </a:ext>
            </a:extLst>
          </p:cNvPr>
          <p:cNvCxnSpPr>
            <a:cxnSpLocks/>
          </p:cNvCxnSpPr>
          <p:nvPr/>
        </p:nvCxnSpPr>
        <p:spPr>
          <a:xfrm>
            <a:off x="10194498" y="1684101"/>
            <a:ext cx="0" cy="3504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Přímá spojnice se šipkou 35">
            <a:extLst>
              <a:ext uri="{FF2B5EF4-FFF2-40B4-BE49-F238E27FC236}">
                <a16:creationId xmlns:a16="http://schemas.microsoft.com/office/drawing/2014/main" id="{8D193389-071B-C793-BC2B-D61B057D355C}"/>
              </a:ext>
            </a:extLst>
          </p:cNvPr>
          <p:cNvCxnSpPr>
            <a:cxnSpLocks/>
          </p:cNvCxnSpPr>
          <p:nvPr/>
        </p:nvCxnSpPr>
        <p:spPr>
          <a:xfrm>
            <a:off x="10185002" y="4555291"/>
            <a:ext cx="0" cy="3335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245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0BD92AE0-9043-B3C5-9014-799D89C21DEA}"/>
              </a:ext>
            </a:extLst>
          </p:cNvPr>
          <p:cNvSpPr/>
          <p:nvPr/>
        </p:nvSpPr>
        <p:spPr>
          <a:xfrm>
            <a:off x="0" y="986531"/>
            <a:ext cx="12192000" cy="5889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7C950A1A-3D46-AAA3-6D6B-23A889AB7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93" y="6208744"/>
            <a:ext cx="1732531" cy="587159"/>
          </a:xfrm>
          <a:prstGeom prst="rect">
            <a:avLst/>
          </a:prstGeom>
        </p:spPr>
      </p:pic>
      <p:cxnSp>
        <p:nvCxnSpPr>
          <p:cNvPr id="14" name="Straight Connector 4">
            <a:extLst>
              <a:ext uri="{FF2B5EF4-FFF2-40B4-BE49-F238E27FC236}">
                <a16:creationId xmlns:a16="http://schemas.microsoft.com/office/drawing/2014/main" id="{9A4BA607-5F81-7415-A545-591CAB23E099}"/>
              </a:ext>
            </a:extLst>
          </p:cNvPr>
          <p:cNvCxnSpPr>
            <a:cxnSpLocks/>
          </p:cNvCxnSpPr>
          <p:nvPr/>
        </p:nvCxnSpPr>
        <p:spPr>
          <a:xfrm>
            <a:off x="208722" y="6118867"/>
            <a:ext cx="11776132" cy="0"/>
          </a:xfrm>
          <a:prstGeom prst="line">
            <a:avLst/>
          </a:prstGeom>
          <a:ln w="9525" cmpd="sng">
            <a:solidFill>
              <a:srgbClr val="D22D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odnadpis 9">
            <a:extLst>
              <a:ext uri="{FF2B5EF4-FFF2-40B4-BE49-F238E27FC236}">
                <a16:creationId xmlns:a16="http://schemas.microsoft.com/office/drawing/2014/main" id="{3FF85941-AAC5-09EF-B15C-28D63A9845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485" y="120989"/>
            <a:ext cx="11246823" cy="744554"/>
          </a:xfrm>
        </p:spPr>
        <p:txBody>
          <a:bodyPr>
            <a:normAutofit/>
          </a:bodyPr>
          <a:lstStyle/>
          <a:p>
            <a:pPr algn="l"/>
            <a:r>
              <a:rPr lang="en-US" sz="1400" dirty="0">
                <a:latin typeface="+mn-lt"/>
              </a:rPr>
              <a:t>Changes in the frequency and extremity of rain-on-snow events in the warming climate</a:t>
            </a:r>
            <a:endParaRPr lang="cs-CZ" sz="1400" dirty="0">
              <a:latin typeface="+mn-lt"/>
            </a:endParaRPr>
          </a:p>
          <a:p>
            <a:pPr algn="l"/>
            <a:r>
              <a:rPr lang="cs-CZ" sz="2000" dirty="0"/>
              <a:t>RESULTS – </a:t>
            </a:r>
            <a:r>
              <a:rPr lang="en-US" sz="2000" dirty="0"/>
              <a:t>M</a:t>
            </a:r>
            <a:r>
              <a:rPr lang="cs-CZ" sz="2000" dirty="0" err="1"/>
              <a:t>onthly</a:t>
            </a:r>
            <a:r>
              <a:rPr lang="cs-CZ" sz="2000" dirty="0"/>
              <a:t> and </a:t>
            </a:r>
            <a:r>
              <a:rPr lang="cs-CZ" sz="2000" dirty="0" err="1"/>
              <a:t>elevation</a:t>
            </a:r>
            <a:r>
              <a:rPr lang="cs-CZ" sz="2000" dirty="0"/>
              <a:t> </a:t>
            </a:r>
            <a:r>
              <a:rPr lang="cs-CZ" sz="2000" dirty="0" err="1"/>
              <a:t>distribution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ROS </a:t>
            </a:r>
            <a:r>
              <a:rPr lang="cs-CZ" sz="2000" dirty="0" err="1"/>
              <a:t>trends</a:t>
            </a:r>
            <a:endParaRPr lang="cs-CZ" sz="2000" dirty="0"/>
          </a:p>
        </p:txBody>
      </p:sp>
      <p:sp>
        <p:nvSpPr>
          <p:cNvPr id="22" name="Zástupný symbol pro číslo snímku 21">
            <a:extLst>
              <a:ext uri="{FF2B5EF4-FFF2-40B4-BE49-F238E27FC236}">
                <a16:creationId xmlns:a16="http://schemas.microsoft.com/office/drawing/2014/main" id="{EBBF0BC9-F789-B691-8837-1D8F9374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4135" y="6345774"/>
            <a:ext cx="283347" cy="365125"/>
          </a:xfrm>
        </p:spPr>
        <p:txBody>
          <a:bodyPr/>
          <a:lstStyle/>
          <a:p>
            <a:fld id="{978D5BE5-56BB-4323-A5DF-DB82E9A6AF96}" type="slidenum">
              <a:rPr lang="cs-CZ" smtClean="0"/>
              <a:t>5</a:t>
            </a:fld>
            <a:endParaRPr lang="cs-CZ" dirty="0"/>
          </a:p>
        </p:txBody>
      </p:sp>
      <p:pic>
        <p:nvPicPr>
          <p:cNvPr id="24" name="Obrázek 23">
            <a:extLst>
              <a:ext uri="{FF2B5EF4-FFF2-40B4-BE49-F238E27FC236}">
                <a16:creationId xmlns:a16="http://schemas.microsoft.com/office/drawing/2014/main" id="{3BC42933-537C-24A3-2C79-DC5B4456C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009" y="6164304"/>
            <a:ext cx="2354060" cy="676038"/>
          </a:xfrm>
          <a:prstGeom prst="rect">
            <a:avLst/>
          </a:prstGeom>
        </p:spPr>
      </p:pic>
      <p:sp>
        <p:nvSpPr>
          <p:cNvPr id="25" name="Zástupný symbol pro zápatí 24">
            <a:extLst>
              <a:ext uri="{FF2B5EF4-FFF2-40B4-BE49-F238E27FC236}">
                <a16:creationId xmlns:a16="http://schemas.microsoft.com/office/drawing/2014/main" id="{C1C35284-4280-3D5A-E0A3-E47DB3C07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30407" y="6189111"/>
            <a:ext cx="5153241" cy="578608"/>
          </a:xfrm>
        </p:spPr>
        <p:txBody>
          <a:bodyPr/>
          <a:lstStyle/>
          <a:p>
            <a:pPr algn="l"/>
            <a:endParaRPr lang="cs-CZ" sz="1200" dirty="0"/>
          </a:p>
          <a:p>
            <a:pPr algn="l"/>
            <a:r>
              <a:rPr lang="en-US" dirty="0"/>
              <a:t>ondrej.hotovy@natur.cuni.cz</a:t>
            </a:r>
            <a:r>
              <a:rPr lang="cs-CZ" dirty="0"/>
              <a:t>, https://www.natur.cuni.cz/geography/physgeo </a:t>
            </a:r>
          </a:p>
          <a:p>
            <a:pPr algn="l"/>
            <a:r>
              <a:rPr lang="cs-CZ" sz="1200" dirty="0">
                <a:latin typeface="+mn-lt"/>
              </a:rPr>
              <a:t>EGU General </a:t>
            </a:r>
            <a:r>
              <a:rPr lang="cs-CZ" sz="1200" dirty="0" err="1">
                <a:latin typeface="+mn-lt"/>
              </a:rPr>
              <a:t>Assembly</a:t>
            </a:r>
            <a:r>
              <a:rPr lang="cs-CZ" sz="1200" dirty="0">
                <a:latin typeface="+mn-lt"/>
              </a:rPr>
              <a:t> 2022, </a:t>
            </a:r>
            <a:r>
              <a:rPr lang="cs-CZ" sz="1200" dirty="0" err="1">
                <a:latin typeface="+mn-lt"/>
              </a:rPr>
              <a:t>Vienna</a:t>
            </a:r>
            <a:r>
              <a:rPr lang="cs-CZ" sz="1200" dirty="0">
                <a:latin typeface="+mn-lt"/>
              </a:rPr>
              <a:t>, </a:t>
            </a:r>
            <a:r>
              <a:rPr lang="cs-CZ" sz="1200" dirty="0" err="1">
                <a:latin typeface="+mn-lt"/>
              </a:rPr>
              <a:t>Austria</a:t>
            </a:r>
            <a:r>
              <a:rPr lang="cs-CZ" sz="1200" dirty="0">
                <a:latin typeface="+mn-lt"/>
              </a:rPr>
              <a:t> &amp; Online | 23–27 May 2022, CR3.1 	</a:t>
            </a:r>
            <a:endParaRPr lang="cs-CZ" dirty="0"/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C29B3E9F-8897-3474-5685-414C5AD56163}"/>
              </a:ext>
            </a:extLst>
          </p:cNvPr>
          <p:cNvSpPr txBox="1"/>
          <p:nvPr/>
        </p:nvSpPr>
        <p:spPr>
          <a:xfrm>
            <a:off x="7307080" y="1474831"/>
            <a:ext cx="46777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M</a:t>
            </a:r>
            <a:r>
              <a:rPr lang="en-US" sz="1600" dirty="0"/>
              <a:t>ore </a:t>
            </a:r>
            <a:r>
              <a:rPr lang="cs-CZ" sz="1600" dirty="0" err="1"/>
              <a:t>rain</a:t>
            </a:r>
            <a:r>
              <a:rPr lang="cs-CZ" sz="1600" dirty="0"/>
              <a:t> </a:t>
            </a:r>
            <a:r>
              <a:rPr lang="cs-CZ" sz="1600" dirty="0" err="1"/>
              <a:t>during</a:t>
            </a:r>
            <a:r>
              <a:rPr lang="cs-CZ" sz="1600" dirty="0"/>
              <a:t> </a:t>
            </a:r>
            <a:r>
              <a:rPr lang="cs-CZ" sz="1600" dirty="0" err="1"/>
              <a:t>winter</a:t>
            </a:r>
            <a:r>
              <a:rPr lang="cs-CZ" sz="1600" dirty="0"/>
              <a:t> period </a:t>
            </a:r>
          </a:p>
          <a:p>
            <a:pPr>
              <a:spcAft>
                <a:spcPts val="600"/>
              </a:spcAft>
            </a:pPr>
            <a:r>
              <a:rPr lang="en-US" sz="1600" dirty="0"/>
              <a:t>→ more ROS</a:t>
            </a:r>
            <a:r>
              <a:rPr lang="cs-CZ" sz="1600" dirty="0"/>
              <a:t> </a:t>
            </a:r>
            <a:r>
              <a:rPr lang="cs-CZ" sz="1600" dirty="0" err="1"/>
              <a:t>days</a:t>
            </a:r>
            <a:r>
              <a:rPr lang="cs-CZ" sz="1600" dirty="0"/>
              <a:t> (</a:t>
            </a:r>
            <a:r>
              <a:rPr lang="cs-CZ" sz="1600" dirty="0" err="1"/>
              <a:t>especially</a:t>
            </a:r>
            <a:r>
              <a:rPr lang="cs-CZ" sz="1600" dirty="0"/>
              <a:t> </a:t>
            </a:r>
            <a:r>
              <a:rPr lang="cs-CZ" sz="1600" dirty="0" err="1"/>
              <a:t>at</a:t>
            </a:r>
            <a:r>
              <a:rPr lang="cs-CZ" sz="1600" dirty="0"/>
              <a:t> </a:t>
            </a:r>
            <a:r>
              <a:rPr lang="cs-CZ" sz="1600" dirty="0" err="1"/>
              <a:t>higher</a:t>
            </a:r>
            <a:r>
              <a:rPr lang="cs-CZ" sz="1600" dirty="0"/>
              <a:t> </a:t>
            </a:r>
            <a:r>
              <a:rPr lang="cs-CZ" sz="1600" dirty="0" err="1"/>
              <a:t>elevations</a:t>
            </a:r>
            <a:r>
              <a:rPr lang="cs-CZ" sz="1600" dirty="0"/>
              <a:t>)</a:t>
            </a:r>
          </a:p>
          <a:p>
            <a:pPr>
              <a:spcAft>
                <a:spcPts val="600"/>
              </a:spcAft>
            </a:pPr>
            <a:r>
              <a:rPr lang="cs-CZ" sz="1600" dirty="0"/>
              <a:t> </a:t>
            </a:r>
            <a:endParaRPr lang="en-US" sz="1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S</a:t>
            </a:r>
            <a:r>
              <a:rPr lang="en-US" sz="1600" dirty="0" err="1"/>
              <a:t>horter</a:t>
            </a:r>
            <a:r>
              <a:rPr lang="en-US" sz="1600" dirty="0"/>
              <a:t> periods with </a:t>
            </a:r>
            <a:r>
              <a:rPr lang="en-US" sz="1600" dirty="0" err="1"/>
              <a:t>snowcover</a:t>
            </a:r>
            <a:endParaRPr lang="cs-CZ" sz="1600" dirty="0"/>
          </a:p>
          <a:p>
            <a:pPr>
              <a:spcAft>
                <a:spcPts val="600"/>
              </a:spcAft>
            </a:pPr>
            <a:r>
              <a:rPr lang="en-US" sz="1600" dirty="0"/>
              <a:t>→ less ROS</a:t>
            </a:r>
            <a:r>
              <a:rPr lang="cs-CZ" sz="1600" dirty="0"/>
              <a:t> </a:t>
            </a:r>
            <a:r>
              <a:rPr lang="cs-CZ" sz="1600" dirty="0" err="1"/>
              <a:t>days</a:t>
            </a:r>
            <a:r>
              <a:rPr lang="cs-CZ" sz="1600" dirty="0"/>
              <a:t> in </a:t>
            </a:r>
            <a:r>
              <a:rPr lang="cs-CZ" sz="1600" dirty="0" err="1"/>
              <a:t>the</a:t>
            </a:r>
            <a:r>
              <a:rPr lang="cs-CZ" sz="1600" dirty="0"/>
              <a:t> end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winter</a:t>
            </a:r>
            <a:r>
              <a:rPr lang="cs-CZ" sz="1600" dirty="0"/>
              <a:t> </a:t>
            </a:r>
            <a:r>
              <a:rPr lang="cs-CZ" sz="1600" dirty="0" err="1"/>
              <a:t>season</a:t>
            </a:r>
            <a:r>
              <a:rPr lang="cs-CZ" sz="1600" dirty="0"/>
              <a:t> </a:t>
            </a:r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51339D-CED8-C527-9249-691C9BEE6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22" y="1290298"/>
            <a:ext cx="6406552" cy="450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A6DA770D-99F4-9488-0420-D39F3BD6C18B}"/>
              </a:ext>
            </a:extLst>
          </p:cNvPr>
          <p:cNvSpPr txBox="1"/>
          <p:nvPr/>
        </p:nvSpPr>
        <p:spPr>
          <a:xfrm>
            <a:off x="6973374" y="5141549"/>
            <a:ext cx="5097330" cy="87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Fig.</a:t>
            </a:r>
            <a:r>
              <a:rPr lang="cs-CZ" sz="1200" i="1" dirty="0">
                <a:latin typeface="Calibri" panose="020F0502020204030204" pitchFamily="34" charset="0"/>
                <a:ea typeface="Calibri" panose="020F0502020204030204" pitchFamily="34" charset="0"/>
              </a:rPr>
              <a:t> 3 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Trends in ROS days at different elevations during the period 1965-2019. The values represent Theil-Sen’s slopes of the regression line. Significant Mann-Kendall trends are highlighted in black bold (p &lt; 0.05) and in black (p &lt; 0.1), decreasing trends in shades of blue and increasing trends in shades of red. </a:t>
            </a:r>
            <a:endParaRPr lang="cs-CZ" sz="1200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EC30E6B0-0CC7-938A-7BA2-FDEE1206496D}"/>
              </a:ext>
            </a:extLst>
          </p:cNvPr>
          <p:cNvSpPr/>
          <p:nvPr/>
        </p:nvSpPr>
        <p:spPr>
          <a:xfrm>
            <a:off x="3030407" y="1290298"/>
            <a:ext cx="1426183" cy="19855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004D1840-C45A-D7D3-C3F7-25582BE1391B}"/>
              </a:ext>
            </a:extLst>
          </p:cNvPr>
          <p:cNvSpPr/>
          <p:nvPr/>
        </p:nvSpPr>
        <p:spPr>
          <a:xfrm>
            <a:off x="4909351" y="1290298"/>
            <a:ext cx="514905" cy="100014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61003427-603F-F7C6-EF44-F1D616CA5C15}"/>
              </a:ext>
            </a:extLst>
          </p:cNvPr>
          <p:cNvSpPr/>
          <p:nvPr/>
        </p:nvSpPr>
        <p:spPr>
          <a:xfrm>
            <a:off x="4485047" y="2283079"/>
            <a:ext cx="449802" cy="164214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F01C3753-6F90-1538-8FCC-8F2DCFE91B0D}"/>
              </a:ext>
            </a:extLst>
          </p:cNvPr>
          <p:cNvSpPr/>
          <p:nvPr/>
        </p:nvSpPr>
        <p:spPr>
          <a:xfrm>
            <a:off x="4006789" y="3925225"/>
            <a:ext cx="449802" cy="100014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8550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0BD92AE0-9043-B3C5-9014-799D89C21DEA}"/>
              </a:ext>
            </a:extLst>
          </p:cNvPr>
          <p:cNvSpPr/>
          <p:nvPr/>
        </p:nvSpPr>
        <p:spPr>
          <a:xfrm>
            <a:off x="0" y="1004286"/>
            <a:ext cx="12192000" cy="5889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7C950A1A-3D46-AAA3-6D6B-23A889AB7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93" y="6208744"/>
            <a:ext cx="1732531" cy="587159"/>
          </a:xfrm>
          <a:prstGeom prst="rect">
            <a:avLst/>
          </a:prstGeom>
        </p:spPr>
      </p:pic>
      <p:cxnSp>
        <p:nvCxnSpPr>
          <p:cNvPr id="14" name="Straight Connector 4">
            <a:extLst>
              <a:ext uri="{FF2B5EF4-FFF2-40B4-BE49-F238E27FC236}">
                <a16:creationId xmlns:a16="http://schemas.microsoft.com/office/drawing/2014/main" id="{9A4BA607-5F81-7415-A545-591CAB23E099}"/>
              </a:ext>
            </a:extLst>
          </p:cNvPr>
          <p:cNvCxnSpPr>
            <a:cxnSpLocks/>
          </p:cNvCxnSpPr>
          <p:nvPr/>
        </p:nvCxnSpPr>
        <p:spPr>
          <a:xfrm>
            <a:off x="208722" y="6118867"/>
            <a:ext cx="11776132" cy="0"/>
          </a:xfrm>
          <a:prstGeom prst="line">
            <a:avLst/>
          </a:prstGeom>
          <a:ln w="9525" cmpd="sng">
            <a:solidFill>
              <a:srgbClr val="D22D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odnadpis 9">
            <a:extLst>
              <a:ext uri="{FF2B5EF4-FFF2-40B4-BE49-F238E27FC236}">
                <a16:creationId xmlns:a16="http://schemas.microsoft.com/office/drawing/2014/main" id="{3FF85941-AAC5-09EF-B15C-28D63A9845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485" y="120989"/>
            <a:ext cx="11246823" cy="744554"/>
          </a:xfrm>
        </p:spPr>
        <p:txBody>
          <a:bodyPr>
            <a:normAutofit/>
          </a:bodyPr>
          <a:lstStyle/>
          <a:p>
            <a:pPr algn="l"/>
            <a:r>
              <a:rPr lang="en-US" sz="1400" dirty="0">
                <a:latin typeface="+mn-lt"/>
              </a:rPr>
              <a:t>Changes in the frequency and extremity of rain-on-snow events in the warming climate</a:t>
            </a:r>
            <a:endParaRPr lang="cs-CZ" sz="1400" dirty="0">
              <a:latin typeface="+mn-lt"/>
            </a:endParaRPr>
          </a:p>
          <a:p>
            <a:pPr algn="l"/>
            <a:r>
              <a:rPr lang="cs-CZ" sz="2000" dirty="0"/>
              <a:t>RESULTS – </a:t>
            </a:r>
            <a:r>
              <a:rPr lang="cs-CZ" sz="2000" dirty="0" err="1"/>
              <a:t>Hydrological</a:t>
            </a:r>
            <a:r>
              <a:rPr lang="cs-CZ" sz="2000" dirty="0"/>
              <a:t> response on ROS, </a:t>
            </a:r>
            <a:r>
              <a:rPr lang="cs-CZ" sz="2000" dirty="0" err="1"/>
              <a:t>changes</a:t>
            </a:r>
            <a:r>
              <a:rPr lang="cs-CZ" sz="2000" dirty="0"/>
              <a:t> in ROS extremity</a:t>
            </a:r>
          </a:p>
        </p:txBody>
      </p:sp>
      <p:sp>
        <p:nvSpPr>
          <p:cNvPr id="22" name="Zástupný symbol pro číslo snímku 21">
            <a:extLst>
              <a:ext uri="{FF2B5EF4-FFF2-40B4-BE49-F238E27FC236}">
                <a16:creationId xmlns:a16="http://schemas.microsoft.com/office/drawing/2014/main" id="{EBBF0BC9-F789-B691-8837-1D8F9374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4135" y="6345774"/>
            <a:ext cx="283347" cy="365125"/>
          </a:xfrm>
        </p:spPr>
        <p:txBody>
          <a:bodyPr/>
          <a:lstStyle/>
          <a:p>
            <a:fld id="{978D5BE5-56BB-4323-A5DF-DB82E9A6AF96}" type="slidenum">
              <a:rPr lang="cs-CZ" smtClean="0"/>
              <a:t>6</a:t>
            </a:fld>
            <a:endParaRPr lang="cs-CZ" dirty="0"/>
          </a:p>
        </p:txBody>
      </p:sp>
      <p:pic>
        <p:nvPicPr>
          <p:cNvPr id="24" name="Obrázek 23">
            <a:extLst>
              <a:ext uri="{FF2B5EF4-FFF2-40B4-BE49-F238E27FC236}">
                <a16:creationId xmlns:a16="http://schemas.microsoft.com/office/drawing/2014/main" id="{3BC42933-537C-24A3-2C79-DC5B4456C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009" y="6164304"/>
            <a:ext cx="2354060" cy="676038"/>
          </a:xfrm>
          <a:prstGeom prst="rect">
            <a:avLst/>
          </a:prstGeom>
        </p:spPr>
      </p:pic>
      <p:sp>
        <p:nvSpPr>
          <p:cNvPr id="25" name="Zástupný symbol pro zápatí 24">
            <a:extLst>
              <a:ext uri="{FF2B5EF4-FFF2-40B4-BE49-F238E27FC236}">
                <a16:creationId xmlns:a16="http://schemas.microsoft.com/office/drawing/2014/main" id="{C1C35284-4280-3D5A-E0A3-E47DB3C07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30407" y="6189111"/>
            <a:ext cx="5153241" cy="578608"/>
          </a:xfrm>
        </p:spPr>
        <p:txBody>
          <a:bodyPr/>
          <a:lstStyle/>
          <a:p>
            <a:pPr algn="l"/>
            <a:endParaRPr lang="cs-CZ" sz="1200" dirty="0"/>
          </a:p>
          <a:p>
            <a:pPr algn="l"/>
            <a:r>
              <a:rPr lang="en-US" sz="1200" dirty="0"/>
              <a:t>ondrej.hotovy@natur.cuni.cz</a:t>
            </a:r>
            <a:r>
              <a:rPr lang="cs-CZ" sz="1200" dirty="0"/>
              <a:t>, https://www.natur.cuni.cz/geography/physgeo </a:t>
            </a:r>
            <a:endParaRPr lang="cs-CZ" sz="1200" dirty="0">
              <a:latin typeface="+mn-lt"/>
            </a:endParaRPr>
          </a:p>
          <a:p>
            <a:pPr algn="l"/>
            <a:r>
              <a:rPr lang="cs-CZ" sz="1200" dirty="0">
                <a:latin typeface="+mn-lt"/>
              </a:rPr>
              <a:t>EGU General </a:t>
            </a:r>
            <a:r>
              <a:rPr lang="cs-CZ" sz="1200" dirty="0" err="1">
                <a:latin typeface="+mn-lt"/>
              </a:rPr>
              <a:t>Assembly</a:t>
            </a:r>
            <a:r>
              <a:rPr lang="cs-CZ" sz="1200" dirty="0">
                <a:latin typeface="+mn-lt"/>
              </a:rPr>
              <a:t> 2022, </a:t>
            </a:r>
            <a:r>
              <a:rPr lang="cs-CZ" sz="1200" dirty="0" err="1">
                <a:latin typeface="+mn-lt"/>
              </a:rPr>
              <a:t>Vienna</a:t>
            </a:r>
            <a:r>
              <a:rPr lang="cs-CZ" sz="1200" dirty="0">
                <a:latin typeface="+mn-lt"/>
              </a:rPr>
              <a:t>, </a:t>
            </a:r>
            <a:r>
              <a:rPr lang="cs-CZ" sz="1200" dirty="0" err="1">
                <a:latin typeface="+mn-lt"/>
              </a:rPr>
              <a:t>Austria</a:t>
            </a:r>
            <a:r>
              <a:rPr lang="cs-CZ" sz="1200" dirty="0">
                <a:latin typeface="+mn-lt"/>
              </a:rPr>
              <a:t> &amp; Online | 23–27 May 2022, CR3.1 	</a:t>
            </a:r>
            <a:endParaRPr lang="cs-CZ" dirty="0"/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C29B3E9F-8897-3474-5685-414C5AD56163}"/>
              </a:ext>
            </a:extLst>
          </p:cNvPr>
          <p:cNvSpPr txBox="1"/>
          <p:nvPr/>
        </p:nvSpPr>
        <p:spPr>
          <a:xfrm>
            <a:off x="6557069" y="1769686"/>
            <a:ext cx="5427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200" i="1" dirty="0"/>
              <a:t>Tab. 1 </a:t>
            </a:r>
            <a:r>
              <a:rPr lang="en-US" sz="1200" i="1" dirty="0"/>
              <a:t>Classification of ROS events runoff response. Q</a:t>
            </a:r>
            <a:r>
              <a:rPr lang="en-US" sz="1200" i="1" baseline="-25000" dirty="0"/>
              <a:t>0</a:t>
            </a:r>
            <a:r>
              <a:rPr lang="en-US" sz="1200" i="1" dirty="0"/>
              <a:t> represents a simulated daily runoff in the day zero (the day before the first ROS day of the specific ROS event) and </a:t>
            </a:r>
            <a:r>
              <a:rPr lang="en-US" sz="1200" i="1" dirty="0" err="1"/>
              <a:t>Q</a:t>
            </a:r>
            <a:r>
              <a:rPr lang="en-US" sz="1200" i="1" baseline="-25000" dirty="0" err="1"/>
              <a:t>last</a:t>
            </a:r>
            <a:r>
              <a:rPr lang="en-US" sz="1200" i="1" dirty="0"/>
              <a:t> represents a simulated daily runoff in the last day of the specific ROS event. </a:t>
            </a:r>
            <a:endParaRPr lang="cs-CZ" sz="1200" i="1" dirty="0"/>
          </a:p>
        </p:txBody>
      </p:sp>
      <p:graphicFrame>
        <p:nvGraphicFramePr>
          <p:cNvPr id="15" name="Tabulka 14">
            <a:extLst>
              <a:ext uri="{FF2B5EF4-FFF2-40B4-BE49-F238E27FC236}">
                <a16:creationId xmlns:a16="http://schemas.microsoft.com/office/drawing/2014/main" id="{CD4C6C93-B867-C37D-A1D7-BD8F391042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18940"/>
              </p:ext>
            </p:extLst>
          </p:nvPr>
        </p:nvGraphicFramePr>
        <p:xfrm>
          <a:off x="632766" y="1099773"/>
          <a:ext cx="5723646" cy="13398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1884">
                  <a:extLst>
                    <a:ext uri="{9D8B030D-6E8A-4147-A177-3AD203B41FA5}">
                      <a16:colId xmlns:a16="http://schemas.microsoft.com/office/drawing/2014/main" val="3499292569"/>
                    </a:ext>
                  </a:extLst>
                </a:gridCol>
                <a:gridCol w="1917290">
                  <a:extLst>
                    <a:ext uri="{9D8B030D-6E8A-4147-A177-3AD203B41FA5}">
                      <a16:colId xmlns:a16="http://schemas.microsoft.com/office/drawing/2014/main" val="3694887308"/>
                    </a:ext>
                  </a:extLst>
                </a:gridCol>
                <a:gridCol w="2744472">
                  <a:extLst>
                    <a:ext uri="{9D8B030D-6E8A-4147-A177-3AD203B41FA5}">
                      <a16:colId xmlns:a16="http://schemas.microsoft.com/office/drawing/2014/main" val="3317295648"/>
                    </a:ext>
                  </a:extLst>
                </a:gridCol>
              </a:tblGrid>
              <a:tr h="3056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Runoff</a:t>
                      </a: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cs-CZ" sz="14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class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Hydrological</a:t>
                      </a: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response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 err="1">
                          <a:solidFill>
                            <a:schemeClr val="tx1"/>
                          </a:solidFill>
                          <a:effectLst/>
                        </a:rPr>
                        <a:t>Definition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453319"/>
                  </a:ext>
                </a:extLst>
              </a:tr>
              <a:tr h="2654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Negligible</a:t>
                      </a:r>
                      <a:r>
                        <a:rPr lang="cs-CZ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cs-CZ" sz="14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runoff</a:t>
                      </a:r>
                      <a:endParaRPr lang="cs-CZ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</a:rPr>
                        <a:t>Q</a:t>
                      </a:r>
                      <a:r>
                        <a:rPr lang="en-US" sz="1400" b="0" baseline="-25000" dirty="0" err="1">
                          <a:effectLst/>
                        </a:rPr>
                        <a:t>last</a:t>
                      </a:r>
                      <a:r>
                        <a:rPr lang="en-US" sz="1400" b="0" dirty="0">
                          <a:effectLst/>
                        </a:rPr>
                        <a:t> ≤ 125% Q</a:t>
                      </a:r>
                      <a:r>
                        <a:rPr lang="cs-CZ" sz="1400" b="0" baseline="-25000" dirty="0">
                          <a:effectLst/>
                        </a:rPr>
                        <a:t>0</a:t>
                      </a:r>
                      <a:endParaRPr lang="cs-CZ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146449"/>
                  </a:ext>
                </a:extLst>
              </a:tr>
              <a:tr h="2538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Low</a:t>
                      </a:r>
                      <a:r>
                        <a:rPr lang="cs-CZ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cs-CZ" sz="14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runoff</a:t>
                      </a:r>
                      <a:endParaRPr lang="cs-CZ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125% Q</a:t>
                      </a:r>
                      <a:r>
                        <a:rPr lang="cs-CZ" sz="1400" b="0" baseline="-25000" dirty="0">
                          <a:effectLst/>
                        </a:rPr>
                        <a:t>0</a:t>
                      </a:r>
                      <a:r>
                        <a:rPr lang="en-US" sz="1400" b="0" dirty="0">
                          <a:effectLst/>
                        </a:rPr>
                        <a:t> &lt; </a:t>
                      </a:r>
                      <a:r>
                        <a:rPr lang="en-US" sz="1400" b="0" dirty="0" err="1">
                          <a:effectLst/>
                        </a:rPr>
                        <a:t>Q</a:t>
                      </a:r>
                      <a:r>
                        <a:rPr lang="en-US" sz="1400" b="0" baseline="-25000" dirty="0" err="1">
                          <a:effectLst/>
                        </a:rPr>
                        <a:t>last</a:t>
                      </a:r>
                      <a:r>
                        <a:rPr lang="en-US" sz="1400" b="0" dirty="0">
                          <a:effectLst/>
                        </a:rPr>
                        <a:t> ≤ 250% Q</a:t>
                      </a:r>
                      <a:r>
                        <a:rPr lang="cs-CZ" sz="1400" b="0" baseline="-25000" dirty="0">
                          <a:effectLst/>
                        </a:rPr>
                        <a:t>0</a:t>
                      </a:r>
                      <a:endParaRPr lang="cs-CZ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279395"/>
                  </a:ext>
                </a:extLst>
              </a:tr>
              <a:tr h="2654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Medium </a:t>
                      </a:r>
                      <a:r>
                        <a:rPr lang="cs-CZ" sz="14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runoff</a:t>
                      </a:r>
                      <a:endParaRPr lang="cs-CZ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250% Q</a:t>
                      </a:r>
                      <a:r>
                        <a:rPr lang="cs-CZ" sz="1400" b="0" baseline="-25000" dirty="0">
                          <a:effectLst/>
                        </a:rPr>
                        <a:t>0</a:t>
                      </a:r>
                      <a:r>
                        <a:rPr lang="en-US" sz="1400" b="0" dirty="0">
                          <a:effectLst/>
                        </a:rPr>
                        <a:t> &lt; </a:t>
                      </a:r>
                      <a:r>
                        <a:rPr lang="en-US" sz="1400" b="0" dirty="0" err="1">
                          <a:effectLst/>
                        </a:rPr>
                        <a:t>Q</a:t>
                      </a:r>
                      <a:r>
                        <a:rPr lang="en-US" sz="1400" b="0" baseline="-25000" dirty="0" err="1">
                          <a:effectLst/>
                        </a:rPr>
                        <a:t>last</a:t>
                      </a:r>
                      <a:r>
                        <a:rPr lang="en-US" sz="1400" b="0" dirty="0">
                          <a:effectLst/>
                        </a:rPr>
                        <a:t> ≤ 500% Q</a:t>
                      </a:r>
                      <a:r>
                        <a:rPr lang="cs-CZ" sz="1400" b="0" baseline="-25000" dirty="0">
                          <a:effectLst/>
                        </a:rPr>
                        <a:t>0</a:t>
                      </a:r>
                      <a:r>
                        <a:rPr lang="en-US" sz="1400" b="0" dirty="0">
                          <a:effectLst/>
                        </a:rPr>
                        <a:t> </a:t>
                      </a:r>
                      <a:endParaRPr lang="cs-CZ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03213"/>
                  </a:ext>
                </a:extLst>
              </a:tr>
              <a:tr h="2493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High</a:t>
                      </a:r>
                      <a:r>
                        <a:rPr lang="cs-CZ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cs-CZ" sz="14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runoff</a:t>
                      </a:r>
                      <a:endParaRPr lang="cs-CZ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</a:rPr>
                        <a:t>Q</a:t>
                      </a:r>
                      <a:r>
                        <a:rPr lang="en-US" sz="1400" b="0" baseline="-25000" dirty="0" err="1">
                          <a:effectLst/>
                        </a:rPr>
                        <a:t>last</a:t>
                      </a:r>
                      <a:r>
                        <a:rPr lang="en-US" sz="1400" b="0" dirty="0">
                          <a:effectLst/>
                        </a:rPr>
                        <a:t> &gt; 500% Q</a:t>
                      </a:r>
                      <a:r>
                        <a:rPr lang="cs-CZ" sz="1400" b="0" baseline="-25000" dirty="0">
                          <a:effectLst/>
                        </a:rPr>
                        <a:t>0</a:t>
                      </a:r>
                      <a:endParaRPr lang="cs-CZ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129474"/>
                  </a:ext>
                </a:extLst>
              </a:tr>
            </a:tbl>
          </a:graphicData>
        </a:graphic>
      </p:graphicFrame>
      <p:graphicFrame>
        <p:nvGraphicFramePr>
          <p:cNvPr id="16" name="Graf 15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7514551"/>
              </p:ext>
            </p:extLst>
          </p:nvPr>
        </p:nvGraphicFramePr>
        <p:xfrm>
          <a:off x="120243" y="2716587"/>
          <a:ext cx="6853074" cy="3312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ovéPole 17">
            <a:extLst>
              <a:ext uri="{FF2B5EF4-FFF2-40B4-BE49-F238E27FC236}">
                <a16:creationId xmlns:a16="http://schemas.microsoft.com/office/drawing/2014/main" id="{D92C869E-C684-8EC5-2362-96539A648574}"/>
              </a:ext>
            </a:extLst>
          </p:cNvPr>
          <p:cNvSpPr txBox="1"/>
          <p:nvPr/>
        </p:nvSpPr>
        <p:spPr>
          <a:xfrm>
            <a:off x="7093560" y="5113392"/>
            <a:ext cx="4580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i="1" dirty="0"/>
              <a:t>Fig. </a:t>
            </a:r>
            <a:r>
              <a:rPr lang="cs-CZ" sz="1200" i="1" dirty="0"/>
              <a:t>4</a:t>
            </a:r>
            <a:r>
              <a:rPr lang="en-US" sz="1200" i="1" dirty="0"/>
              <a:t> Total number of ROS events in October to June in the period</a:t>
            </a:r>
            <a:r>
              <a:rPr lang="cs-CZ" sz="1200" i="1" dirty="0"/>
              <a:t> </a:t>
            </a:r>
            <a:r>
              <a:rPr lang="en-US" sz="1200" i="1" dirty="0"/>
              <a:t>1965-2019,</a:t>
            </a:r>
            <a:r>
              <a:rPr lang="cs-CZ" sz="1200" i="1" dirty="0"/>
              <a:t> </a:t>
            </a:r>
            <a:r>
              <a:rPr lang="en-US" sz="1200" i="1" dirty="0"/>
              <a:t>classified into four different runoff </a:t>
            </a:r>
            <a:r>
              <a:rPr lang="cs-CZ" sz="1200" i="1" dirty="0" err="1"/>
              <a:t>classes</a:t>
            </a:r>
            <a:r>
              <a:rPr lang="en-US" sz="1200" i="1" dirty="0"/>
              <a:t>. </a:t>
            </a:r>
            <a:endParaRPr lang="cs-CZ" sz="1200" i="1" dirty="0"/>
          </a:p>
        </p:txBody>
      </p:sp>
    </p:spTree>
    <p:extLst>
      <p:ext uri="{BB962C8B-B14F-4D97-AF65-F5344CB8AC3E}">
        <p14:creationId xmlns:p14="http://schemas.microsoft.com/office/powerpoint/2010/main" val="4290706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0BD92AE0-9043-B3C5-9014-799D89C21DEA}"/>
              </a:ext>
            </a:extLst>
          </p:cNvPr>
          <p:cNvSpPr/>
          <p:nvPr/>
        </p:nvSpPr>
        <p:spPr>
          <a:xfrm>
            <a:off x="0" y="995409"/>
            <a:ext cx="12192000" cy="5889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7C950A1A-3D46-AAA3-6D6B-23A889AB7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93" y="6208744"/>
            <a:ext cx="1732531" cy="587159"/>
          </a:xfrm>
          <a:prstGeom prst="rect">
            <a:avLst/>
          </a:prstGeom>
        </p:spPr>
      </p:pic>
      <p:cxnSp>
        <p:nvCxnSpPr>
          <p:cNvPr id="14" name="Straight Connector 4">
            <a:extLst>
              <a:ext uri="{FF2B5EF4-FFF2-40B4-BE49-F238E27FC236}">
                <a16:creationId xmlns:a16="http://schemas.microsoft.com/office/drawing/2014/main" id="{9A4BA607-5F81-7415-A545-591CAB23E099}"/>
              </a:ext>
            </a:extLst>
          </p:cNvPr>
          <p:cNvCxnSpPr>
            <a:cxnSpLocks/>
          </p:cNvCxnSpPr>
          <p:nvPr/>
        </p:nvCxnSpPr>
        <p:spPr>
          <a:xfrm>
            <a:off x="208722" y="6118867"/>
            <a:ext cx="11776132" cy="0"/>
          </a:xfrm>
          <a:prstGeom prst="line">
            <a:avLst/>
          </a:prstGeom>
          <a:ln w="9525" cmpd="sng">
            <a:solidFill>
              <a:srgbClr val="D22D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odnadpis 9">
            <a:extLst>
              <a:ext uri="{FF2B5EF4-FFF2-40B4-BE49-F238E27FC236}">
                <a16:creationId xmlns:a16="http://schemas.microsoft.com/office/drawing/2014/main" id="{3FF85941-AAC5-09EF-B15C-28D63A9845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485" y="120989"/>
            <a:ext cx="11246823" cy="744554"/>
          </a:xfrm>
        </p:spPr>
        <p:txBody>
          <a:bodyPr>
            <a:normAutofit/>
          </a:bodyPr>
          <a:lstStyle/>
          <a:p>
            <a:pPr algn="l"/>
            <a:r>
              <a:rPr lang="en-US" sz="1400" dirty="0">
                <a:latin typeface="+mn-lt"/>
              </a:rPr>
              <a:t>Changes in the frequency and extremity of rain-on-snow events in the warming climate</a:t>
            </a:r>
            <a:endParaRPr lang="cs-CZ" sz="1400" dirty="0">
              <a:latin typeface="+mn-lt"/>
            </a:endParaRPr>
          </a:p>
          <a:p>
            <a:pPr algn="l"/>
            <a:r>
              <a:rPr lang="cs-CZ" sz="2000" dirty="0"/>
              <a:t>RESULTS – </a:t>
            </a:r>
            <a:r>
              <a:rPr lang="cs-CZ" sz="2000" dirty="0" err="1"/>
              <a:t>Hydrological</a:t>
            </a:r>
            <a:r>
              <a:rPr lang="cs-CZ" sz="2000" dirty="0"/>
              <a:t> response on ROS, </a:t>
            </a:r>
            <a:r>
              <a:rPr lang="cs-CZ" sz="2000" dirty="0" err="1"/>
              <a:t>changes</a:t>
            </a:r>
            <a:r>
              <a:rPr lang="cs-CZ" sz="2000" dirty="0"/>
              <a:t> in ROS extremity</a:t>
            </a:r>
          </a:p>
        </p:txBody>
      </p:sp>
      <p:sp>
        <p:nvSpPr>
          <p:cNvPr id="22" name="Zástupný symbol pro číslo snímku 21">
            <a:extLst>
              <a:ext uri="{FF2B5EF4-FFF2-40B4-BE49-F238E27FC236}">
                <a16:creationId xmlns:a16="http://schemas.microsoft.com/office/drawing/2014/main" id="{EBBF0BC9-F789-B691-8837-1D8F9374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4135" y="6345774"/>
            <a:ext cx="283347" cy="365125"/>
          </a:xfrm>
        </p:spPr>
        <p:txBody>
          <a:bodyPr/>
          <a:lstStyle/>
          <a:p>
            <a:fld id="{978D5BE5-56BB-4323-A5DF-DB82E9A6AF96}" type="slidenum">
              <a:rPr lang="cs-CZ" smtClean="0"/>
              <a:t>7</a:t>
            </a:fld>
            <a:endParaRPr lang="cs-CZ" dirty="0"/>
          </a:p>
        </p:txBody>
      </p:sp>
      <p:pic>
        <p:nvPicPr>
          <p:cNvPr id="24" name="Obrázek 23">
            <a:extLst>
              <a:ext uri="{FF2B5EF4-FFF2-40B4-BE49-F238E27FC236}">
                <a16:creationId xmlns:a16="http://schemas.microsoft.com/office/drawing/2014/main" id="{3BC42933-537C-24A3-2C79-DC5B4456C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009" y="6164304"/>
            <a:ext cx="2354060" cy="676038"/>
          </a:xfrm>
          <a:prstGeom prst="rect">
            <a:avLst/>
          </a:prstGeom>
        </p:spPr>
      </p:pic>
      <p:sp>
        <p:nvSpPr>
          <p:cNvPr id="25" name="Zástupný symbol pro zápatí 24">
            <a:extLst>
              <a:ext uri="{FF2B5EF4-FFF2-40B4-BE49-F238E27FC236}">
                <a16:creationId xmlns:a16="http://schemas.microsoft.com/office/drawing/2014/main" id="{C1C35284-4280-3D5A-E0A3-E47DB3C07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30407" y="6189111"/>
            <a:ext cx="5153241" cy="578608"/>
          </a:xfrm>
        </p:spPr>
        <p:txBody>
          <a:bodyPr/>
          <a:lstStyle/>
          <a:p>
            <a:pPr algn="l"/>
            <a:endParaRPr lang="cs-CZ" sz="1200" dirty="0"/>
          </a:p>
          <a:p>
            <a:pPr algn="l"/>
            <a:r>
              <a:rPr lang="en-US" sz="1200" dirty="0"/>
              <a:t>ondrej.hotovy@natur.cuni.cz</a:t>
            </a:r>
            <a:r>
              <a:rPr lang="cs-CZ" sz="1200" dirty="0"/>
              <a:t>, https://www.natur.cuni.cz/geography/physgeo </a:t>
            </a:r>
            <a:endParaRPr lang="cs-CZ" sz="1200" dirty="0">
              <a:latin typeface="+mn-lt"/>
            </a:endParaRPr>
          </a:p>
          <a:p>
            <a:pPr algn="l"/>
            <a:r>
              <a:rPr lang="cs-CZ" sz="1200" dirty="0">
                <a:latin typeface="+mn-lt"/>
              </a:rPr>
              <a:t>EGU General </a:t>
            </a:r>
            <a:r>
              <a:rPr lang="cs-CZ" sz="1200" dirty="0" err="1">
                <a:latin typeface="+mn-lt"/>
              </a:rPr>
              <a:t>Assembly</a:t>
            </a:r>
            <a:r>
              <a:rPr lang="cs-CZ" sz="1200" dirty="0">
                <a:latin typeface="+mn-lt"/>
              </a:rPr>
              <a:t> 2022, </a:t>
            </a:r>
            <a:r>
              <a:rPr lang="cs-CZ" sz="1200" dirty="0" err="1">
                <a:latin typeface="+mn-lt"/>
              </a:rPr>
              <a:t>Vienna</a:t>
            </a:r>
            <a:r>
              <a:rPr lang="cs-CZ" sz="1200" dirty="0">
                <a:latin typeface="+mn-lt"/>
              </a:rPr>
              <a:t>, </a:t>
            </a:r>
            <a:r>
              <a:rPr lang="cs-CZ" sz="1200" dirty="0" err="1">
                <a:latin typeface="+mn-lt"/>
              </a:rPr>
              <a:t>Austria</a:t>
            </a:r>
            <a:r>
              <a:rPr lang="cs-CZ" sz="1200" dirty="0">
                <a:latin typeface="+mn-lt"/>
              </a:rPr>
              <a:t> &amp; Online | 23–27 May 2022, CR3.1 	</a:t>
            </a:r>
            <a:endParaRPr lang="cs-CZ" dirty="0"/>
          </a:p>
        </p:txBody>
      </p:sp>
      <p:pic>
        <p:nvPicPr>
          <p:cNvPr id="17" name="Obrázek 16" descr="Obsah obrázku stůl&#10;&#10;Popis byl vytvořen automaticky">
            <a:extLst>
              <a:ext uri="{FF2B5EF4-FFF2-40B4-BE49-F238E27FC236}">
                <a16:creationId xmlns:a16="http://schemas.microsoft.com/office/drawing/2014/main" id="{56538B4E-F431-0312-0868-F6FAD45D9B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"/>
          <a:stretch/>
        </p:blipFill>
        <p:spPr>
          <a:xfrm>
            <a:off x="1368922" y="3124406"/>
            <a:ext cx="4727078" cy="2329227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000374D1-774D-78DC-AE05-5D49DCD4B7B7}"/>
              </a:ext>
            </a:extLst>
          </p:cNvPr>
          <p:cNvSpPr txBox="1"/>
          <p:nvPr/>
        </p:nvSpPr>
        <p:spPr>
          <a:xfrm>
            <a:off x="6557069" y="1769686"/>
            <a:ext cx="5427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200" i="1" dirty="0"/>
              <a:t>Tab. 1 </a:t>
            </a:r>
            <a:r>
              <a:rPr lang="en-US" sz="1200" i="1" dirty="0"/>
              <a:t>Classification of ROS events runoff response. Q</a:t>
            </a:r>
            <a:r>
              <a:rPr lang="en-US" sz="1200" i="1" baseline="-25000" dirty="0"/>
              <a:t>0</a:t>
            </a:r>
            <a:r>
              <a:rPr lang="en-US" sz="1200" i="1" dirty="0"/>
              <a:t> represents a simulated daily runoff in the day zero (the day before the first ROS day of the specific ROS event) and </a:t>
            </a:r>
            <a:r>
              <a:rPr lang="en-US" sz="1200" i="1" dirty="0" err="1"/>
              <a:t>Q</a:t>
            </a:r>
            <a:r>
              <a:rPr lang="en-US" sz="1200" i="1" baseline="-25000" dirty="0" err="1"/>
              <a:t>last</a:t>
            </a:r>
            <a:r>
              <a:rPr lang="en-US" sz="1200" i="1" dirty="0"/>
              <a:t> represents a simulated daily runoff in the last day of the specific ROS event. </a:t>
            </a:r>
            <a:endParaRPr lang="cs-CZ" sz="1200" i="1" dirty="0"/>
          </a:p>
        </p:txBody>
      </p:sp>
      <p:graphicFrame>
        <p:nvGraphicFramePr>
          <p:cNvPr id="21" name="Tabulka 20">
            <a:extLst>
              <a:ext uri="{FF2B5EF4-FFF2-40B4-BE49-F238E27FC236}">
                <a16:creationId xmlns:a16="http://schemas.microsoft.com/office/drawing/2014/main" id="{8467C689-0D77-1FC3-85F2-4D2AB5648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963987"/>
              </p:ext>
            </p:extLst>
          </p:nvPr>
        </p:nvGraphicFramePr>
        <p:xfrm>
          <a:off x="632766" y="1099773"/>
          <a:ext cx="5723646" cy="13398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1884">
                  <a:extLst>
                    <a:ext uri="{9D8B030D-6E8A-4147-A177-3AD203B41FA5}">
                      <a16:colId xmlns:a16="http://schemas.microsoft.com/office/drawing/2014/main" val="3499292569"/>
                    </a:ext>
                  </a:extLst>
                </a:gridCol>
                <a:gridCol w="1917290">
                  <a:extLst>
                    <a:ext uri="{9D8B030D-6E8A-4147-A177-3AD203B41FA5}">
                      <a16:colId xmlns:a16="http://schemas.microsoft.com/office/drawing/2014/main" val="3694887308"/>
                    </a:ext>
                  </a:extLst>
                </a:gridCol>
                <a:gridCol w="2744472">
                  <a:extLst>
                    <a:ext uri="{9D8B030D-6E8A-4147-A177-3AD203B41FA5}">
                      <a16:colId xmlns:a16="http://schemas.microsoft.com/office/drawing/2014/main" val="3317295648"/>
                    </a:ext>
                  </a:extLst>
                </a:gridCol>
              </a:tblGrid>
              <a:tr h="3056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Runoff</a:t>
                      </a: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cs-CZ" sz="14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class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Hydrological</a:t>
                      </a: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response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1" dirty="0" err="1">
                          <a:solidFill>
                            <a:schemeClr val="tx1"/>
                          </a:solidFill>
                          <a:effectLst/>
                        </a:rPr>
                        <a:t>Definition</a:t>
                      </a:r>
                      <a:endParaRPr lang="cs-CZ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453319"/>
                  </a:ext>
                </a:extLst>
              </a:tr>
              <a:tr h="2654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Negligible</a:t>
                      </a:r>
                      <a:r>
                        <a:rPr lang="cs-CZ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cs-CZ" sz="14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runoff</a:t>
                      </a:r>
                      <a:endParaRPr lang="cs-CZ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</a:rPr>
                        <a:t>Q</a:t>
                      </a:r>
                      <a:r>
                        <a:rPr lang="en-US" sz="1400" b="0" baseline="-25000" dirty="0" err="1">
                          <a:effectLst/>
                        </a:rPr>
                        <a:t>last</a:t>
                      </a:r>
                      <a:r>
                        <a:rPr lang="en-US" sz="1400" b="0" dirty="0">
                          <a:effectLst/>
                        </a:rPr>
                        <a:t> ≤ 125% Q</a:t>
                      </a:r>
                      <a:r>
                        <a:rPr lang="cs-CZ" sz="1400" b="0" baseline="-25000" dirty="0">
                          <a:effectLst/>
                        </a:rPr>
                        <a:t>0</a:t>
                      </a:r>
                      <a:endParaRPr lang="cs-CZ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146449"/>
                  </a:ext>
                </a:extLst>
              </a:tr>
              <a:tr h="2538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Low</a:t>
                      </a:r>
                      <a:r>
                        <a:rPr lang="cs-CZ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cs-CZ" sz="14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runoff</a:t>
                      </a:r>
                      <a:endParaRPr lang="cs-CZ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125% Q</a:t>
                      </a:r>
                      <a:r>
                        <a:rPr lang="cs-CZ" sz="1400" b="0" baseline="-25000" dirty="0">
                          <a:effectLst/>
                        </a:rPr>
                        <a:t>0</a:t>
                      </a:r>
                      <a:r>
                        <a:rPr lang="en-US" sz="1400" b="0" dirty="0">
                          <a:effectLst/>
                        </a:rPr>
                        <a:t> &lt; </a:t>
                      </a:r>
                      <a:r>
                        <a:rPr lang="en-US" sz="1400" b="0" dirty="0" err="1">
                          <a:effectLst/>
                        </a:rPr>
                        <a:t>Q</a:t>
                      </a:r>
                      <a:r>
                        <a:rPr lang="en-US" sz="1400" b="0" baseline="-25000" dirty="0" err="1">
                          <a:effectLst/>
                        </a:rPr>
                        <a:t>last</a:t>
                      </a:r>
                      <a:r>
                        <a:rPr lang="en-US" sz="1400" b="0" dirty="0">
                          <a:effectLst/>
                        </a:rPr>
                        <a:t> ≤ 250% Q</a:t>
                      </a:r>
                      <a:r>
                        <a:rPr lang="cs-CZ" sz="1400" b="0" baseline="-25000" dirty="0">
                          <a:effectLst/>
                        </a:rPr>
                        <a:t>0</a:t>
                      </a:r>
                      <a:endParaRPr lang="cs-CZ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279395"/>
                  </a:ext>
                </a:extLst>
              </a:tr>
              <a:tr h="2654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Medium </a:t>
                      </a:r>
                      <a:r>
                        <a:rPr lang="cs-CZ" sz="14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runoff</a:t>
                      </a:r>
                      <a:endParaRPr lang="cs-CZ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250% Q</a:t>
                      </a:r>
                      <a:r>
                        <a:rPr lang="cs-CZ" sz="1400" b="0" baseline="-25000" dirty="0">
                          <a:effectLst/>
                        </a:rPr>
                        <a:t>0</a:t>
                      </a:r>
                      <a:r>
                        <a:rPr lang="en-US" sz="1400" b="0" dirty="0">
                          <a:effectLst/>
                        </a:rPr>
                        <a:t> &lt; </a:t>
                      </a:r>
                      <a:r>
                        <a:rPr lang="en-US" sz="1400" b="0" dirty="0" err="1">
                          <a:effectLst/>
                        </a:rPr>
                        <a:t>Q</a:t>
                      </a:r>
                      <a:r>
                        <a:rPr lang="en-US" sz="1400" b="0" baseline="-25000" dirty="0" err="1">
                          <a:effectLst/>
                        </a:rPr>
                        <a:t>last</a:t>
                      </a:r>
                      <a:r>
                        <a:rPr lang="en-US" sz="1400" b="0" dirty="0">
                          <a:effectLst/>
                        </a:rPr>
                        <a:t> ≤ 500% Q</a:t>
                      </a:r>
                      <a:r>
                        <a:rPr lang="cs-CZ" sz="1400" b="0" baseline="-25000" dirty="0">
                          <a:effectLst/>
                        </a:rPr>
                        <a:t>0</a:t>
                      </a:r>
                      <a:r>
                        <a:rPr lang="en-US" sz="1400" b="0" dirty="0">
                          <a:effectLst/>
                        </a:rPr>
                        <a:t> </a:t>
                      </a:r>
                      <a:endParaRPr lang="cs-CZ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03213"/>
                  </a:ext>
                </a:extLst>
              </a:tr>
              <a:tr h="2493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14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High</a:t>
                      </a:r>
                      <a:r>
                        <a:rPr lang="cs-CZ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cs-CZ" sz="14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runoff</a:t>
                      </a:r>
                      <a:endParaRPr lang="cs-CZ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</a:rPr>
                        <a:t>Q</a:t>
                      </a:r>
                      <a:r>
                        <a:rPr lang="en-US" sz="1400" b="0" baseline="-25000" dirty="0" err="1">
                          <a:effectLst/>
                        </a:rPr>
                        <a:t>last</a:t>
                      </a:r>
                      <a:r>
                        <a:rPr lang="en-US" sz="1400" b="0" dirty="0">
                          <a:effectLst/>
                        </a:rPr>
                        <a:t> &gt; 500% Q</a:t>
                      </a:r>
                      <a:r>
                        <a:rPr lang="cs-CZ" sz="1400" b="0" baseline="-25000" dirty="0">
                          <a:effectLst/>
                        </a:rPr>
                        <a:t>0</a:t>
                      </a:r>
                      <a:endParaRPr lang="cs-CZ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129474"/>
                  </a:ext>
                </a:extLst>
              </a:tr>
            </a:tbl>
          </a:graphicData>
        </a:graphic>
      </p:graphicFrame>
      <p:sp>
        <p:nvSpPr>
          <p:cNvPr id="2" name="TextovéPole 1">
            <a:extLst>
              <a:ext uri="{FF2B5EF4-FFF2-40B4-BE49-F238E27FC236}">
                <a16:creationId xmlns:a16="http://schemas.microsoft.com/office/drawing/2014/main" id="{C99332EC-E58B-3AFB-51EF-D253C05543A9}"/>
              </a:ext>
            </a:extLst>
          </p:cNvPr>
          <p:cNvSpPr txBox="1"/>
          <p:nvPr/>
        </p:nvSpPr>
        <p:spPr>
          <a:xfrm>
            <a:off x="968812" y="3536281"/>
            <a:ext cx="384721" cy="110963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1300" dirty="0" err="1"/>
              <a:t>Runoff</a:t>
            </a:r>
            <a:r>
              <a:rPr lang="cs-CZ" sz="1300" dirty="0"/>
              <a:t> </a:t>
            </a:r>
            <a:r>
              <a:rPr lang="cs-CZ" sz="1300" dirty="0" err="1"/>
              <a:t>class</a:t>
            </a:r>
            <a:endParaRPr lang="cs-CZ" sz="1300" dirty="0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8546DBDF-31DE-9695-051E-CEE47ED9F80B}"/>
              </a:ext>
            </a:extLst>
          </p:cNvPr>
          <p:cNvSpPr txBox="1"/>
          <p:nvPr/>
        </p:nvSpPr>
        <p:spPr>
          <a:xfrm>
            <a:off x="6557069" y="4418398"/>
            <a:ext cx="5221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i="1" dirty="0"/>
              <a:t>Fig. </a:t>
            </a:r>
            <a:r>
              <a:rPr lang="cs-CZ" sz="1200" i="1" dirty="0"/>
              <a:t>5</a:t>
            </a:r>
            <a:r>
              <a:rPr lang="en-US" sz="1200" i="1" dirty="0"/>
              <a:t> Volume trend in ROS events during the period 1965-2019 according to ROS runoff type classification. The values represent Theil-Sen’s slopes of the regression line. Significant Mann-Kendall trends are highlighted in black bold (p &lt; 0.05) and in black (p &lt; 0.1), decreasing trends in shades of blue and increasing trends in shades of red.</a:t>
            </a:r>
            <a:endParaRPr lang="cs-CZ" sz="1200" i="1" dirty="0"/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824597F8-61C7-B1B7-114A-D5446272004B}"/>
              </a:ext>
            </a:extLst>
          </p:cNvPr>
          <p:cNvSpPr/>
          <p:nvPr/>
        </p:nvSpPr>
        <p:spPr>
          <a:xfrm>
            <a:off x="2666615" y="3124406"/>
            <a:ext cx="1217128" cy="11096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5716D33D-8BFE-0AAE-8571-EF562B20E5DA}"/>
              </a:ext>
            </a:extLst>
          </p:cNvPr>
          <p:cNvSpPr/>
          <p:nvPr/>
        </p:nvSpPr>
        <p:spPr>
          <a:xfrm>
            <a:off x="4197207" y="3111334"/>
            <a:ext cx="502611" cy="112270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3909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>
            <a:extLst>
              <a:ext uri="{FF2B5EF4-FFF2-40B4-BE49-F238E27FC236}">
                <a16:creationId xmlns:a16="http://schemas.microsoft.com/office/drawing/2014/main" id="{0BD92AE0-9043-B3C5-9014-799D89C21DEA}"/>
              </a:ext>
            </a:extLst>
          </p:cNvPr>
          <p:cNvSpPr/>
          <p:nvPr/>
        </p:nvSpPr>
        <p:spPr>
          <a:xfrm>
            <a:off x="0" y="968776"/>
            <a:ext cx="12192000" cy="5889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7C950A1A-3D46-AAA3-6D6B-23A889AB7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93" y="6208744"/>
            <a:ext cx="1732531" cy="587159"/>
          </a:xfrm>
          <a:prstGeom prst="rect">
            <a:avLst/>
          </a:prstGeom>
        </p:spPr>
      </p:pic>
      <p:cxnSp>
        <p:nvCxnSpPr>
          <p:cNvPr id="14" name="Straight Connector 4">
            <a:extLst>
              <a:ext uri="{FF2B5EF4-FFF2-40B4-BE49-F238E27FC236}">
                <a16:creationId xmlns:a16="http://schemas.microsoft.com/office/drawing/2014/main" id="{9A4BA607-5F81-7415-A545-591CAB23E099}"/>
              </a:ext>
            </a:extLst>
          </p:cNvPr>
          <p:cNvCxnSpPr>
            <a:cxnSpLocks/>
          </p:cNvCxnSpPr>
          <p:nvPr/>
        </p:nvCxnSpPr>
        <p:spPr>
          <a:xfrm>
            <a:off x="208722" y="6118867"/>
            <a:ext cx="11776132" cy="0"/>
          </a:xfrm>
          <a:prstGeom prst="line">
            <a:avLst/>
          </a:prstGeom>
          <a:ln w="9525" cmpd="sng">
            <a:solidFill>
              <a:srgbClr val="D22D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Podnadpis 9">
            <a:extLst>
              <a:ext uri="{FF2B5EF4-FFF2-40B4-BE49-F238E27FC236}">
                <a16:creationId xmlns:a16="http://schemas.microsoft.com/office/drawing/2014/main" id="{3FF85941-AAC5-09EF-B15C-28D63A9845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485" y="120989"/>
            <a:ext cx="11246823" cy="744554"/>
          </a:xfrm>
        </p:spPr>
        <p:txBody>
          <a:bodyPr>
            <a:normAutofit/>
          </a:bodyPr>
          <a:lstStyle/>
          <a:p>
            <a:pPr algn="l"/>
            <a:r>
              <a:rPr lang="en-US" sz="1400" dirty="0">
                <a:latin typeface="+mn-lt"/>
              </a:rPr>
              <a:t>Changes in the frequency and extremity of rain-on-snow events in the warming climate</a:t>
            </a:r>
            <a:endParaRPr lang="cs-CZ" sz="1400" dirty="0">
              <a:latin typeface="+mn-lt"/>
            </a:endParaRPr>
          </a:p>
          <a:p>
            <a:pPr algn="l"/>
            <a:r>
              <a:rPr lang="cs-CZ" sz="2000" dirty="0"/>
              <a:t>OUTLOOK</a:t>
            </a:r>
          </a:p>
        </p:txBody>
      </p:sp>
      <p:sp>
        <p:nvSpPr>
          <p:cNvPr id="22" name="Zástupný symbol pro číslo snímku 21">
            <a:extLst>
              <a:ext uri="{FF2B5EF4-FFF2-40B4-BE49-F238E27FC236}">
                <a16:creationId xmlns:a16="http://schemas.microsoft.com/office/drawing/2014/main" id="{EBBF0BC9-F789-B691-8837-1D8F9374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4135" y="6345774"/>
            <a:ext cx="283347" cy="365125"/>
          </a:xfrm>
        </p:spPr>
        <p:txBody>
          <a:bodyPr/>
          <a:lstStyle/>
          <a:p>
            <a:fld id="{978D5BE5-56BB-4323-A5DF-DB82E9A6AF96}" type="slidenum">
              <a:rPr lang="cs-CZ" smtClean="0"/>
              <a:t>8</a:t>
            </a:fld>
            <a:endParaRPr lang="cs-CZ" dirty="0"/>
          </a:p>
        </p:txBody>
      </p:sp>
      <p:pic>
        <p:nvPicPr>
          <p:cNvPr id="24" name="Obrázek 23">
            <a:extLst>
              <a:ext uri="{FF2B5EF4-FFF2-40B4-BE49-F238E27FC236}">
                <a16:creationId xmlns:a16="http://schemas.microsoft.com/office/drawing/2014/main" id="{3BC42933-537C-24A3-2C79-DC5B4456C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009" y="6164304"/>
            <a:ext cx="2354060" cy="676038"/>
          </a:xfrm>
          <a:prstGeom prst="rect">
            <a:avLst/>
          </a:prstGeom>
        </p:spPr>
      </p:pic>
      <p:sp>
        <p:nvSpPr>
          <p:cNvPr id="25" name="Zástupný symbol pro zápatí 24">
            <a:extLst>
              <a:ext uri="{FF2B5EF4-FFF2-40B4-BE49-F238E27FC236}">
                <a16:creationId xmlns:a16="http://schemas.microsoft.com/office/drawing/2014/main" id="{C1C35284-4280-3D5A-E0A3-E47DB3C07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30407" y="6189111"/>
            <a:ext cx="5153241" cy="578608"/>
          </a:xfrm>
        </p:spPr>
        <p:txBody>
          <a:bodyPr/>
          <a:lstStyle/>
          <a:p>
            <a:pPr algn="l"/>
            <a:endParaRPr lang="cs-CZ" sz="1200" dirty="0"/>
          </a:p>
          <a:p>
            <a:pPr algn="l"/>
            <a:r>
              <a:rPr lang="en-US" sz="1200" dirty="0"/>
              <a:t>ondrej.hotovy@natur.cuni.cz</a:t>
            </a:r>
            <a:r>
              <a:rPr lang="cs-CZ" sz="1200" dirty="0"/>
              <a:t>, https://www.natur.cuni.cz/geography/physgeo </a:t>
            </a:r>
            <a:endParaRPr lang="cs-CZ" sz="1200" dirty="0">
              <a:latin typeface="+mn-lt"/>
            </a:endParaRPr>
          </a:p>
          <a:p>
            <a:pPr algn="l"/>
            <a:r>
              <a:rPr lang="cs-CZ" sz="1200" dirty="0">
                <a:latin typeface="+mn-lt"/>
              </a:rPr>
              <a:t>EGU General </a:t>
            </a:r>
            <a:r>
              <a:rPr lang="cs-CZ" sz="1200" dirty="0" err="1">
                <a:latin typeface="+mn-lt"/>
              </a:rPr>
              <a:t>Assembly</a:t>
            </a:r>
            <a:r>
              <a:rPr lang="cs-CZ" sz="1200" dirty="0">
                <a:latin typeface="+mn-lt"/>
              </a:rPr>
              <a:t> 2022, </a:t>
            </a:r>
            <a:r>
              <a:rPr lang="cs-CZ" sz="1200" dirty="0" err="1">
                <a:latin typeface="+mn-lt"/>
              </a:rPr>
              <a:t>Vienna</a:t>
            </a:r>
            <a:r>
              <a:rPr lang="cs-CZ" sz="1200" dirty="0">
                <a:latin typeface="+mn-lt"/>
              </a:rPr>
              <a:t>, </a:t>
            </a:r>
            <a:r>
              <a:rPr lang="cs-CZ" sz="1200" dirty="0" err="1">
                <a:latin typeface="+mn-lt"/>
              </a:rPr>
              <a:t>Austria</a:t>
            </a:r>
            <a:r>
              <a:rPr lang="cs-CZ" sz="1200" dirty="0">
                <a:latin typeface="+mn-lt"/>
              </a:rPr>
              <a:t> &amp; Online | 23–27 May 2022, CR3.1 	</a:t>
            </a:r>
            <a:endParaRPr lang="cs-CZ" dirty="0"/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BA8561A6-B84A-AE82-0982-0AD574F259C7}"/>
              </a:ext>
            </a:extLst>
          </p:cNvPr>
          <p:cNvSpPr txBox="1"/>
          <p:nvPr/>
        </p:nvSpPr>
        <p:spPr>
          <a:xfrm>
            <a:off x="3715519" y="1520785"/>
            <a:ext cx="679066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 err="1"/>
              <a:t>Rather</a:t>
            </a:r>
            <a:r>
              <a:rPr lang="cs-CZ" sz="1600" dirty="0"/>
              <a:t> </a:t>
            </a:r>
            <a:r>
              <a:rPr lang="cs-CZ" sz="1600" dirty="0" err="1"/>
              <a:t>weak</a:t>
            </a:r>
            <a:r>
              <a:rPr lang="cs-CZ" sz="1600" dirty="0"/>
              <a:t> and not </a:t>
            </a:r>
            <a:r>
              <a:rPr lang="cs-CZ" sz="1600" dirty="0" err="1"/>
              <a:t>consistent</a:t>
            </a:r>
            <a:r>
              <a:rPr lang="cs-CZ" sz="1600" dirty="0"/>
              <a:t> </a:t>
            </a:r>
            <a:r>
              <a:rPr lang="cs-CZ" sz="1600" dirty="0" err="1"/>
              <a:t>trends</a:t>
            </a:r>
            <a:r>
              <a:rPr lang="cs-CZ" sz="1600" dirty="0"/>
              <a:t> </a:t>
            </a:r>
            <a:r>
              <a:rPr lang="cs-CZ" sz="1600" dirty="0" err="1"/>
              <a:t>at</a:t>
            </a:r>
            <a:r>
              <a:rPr lang="cs-CZ" sz="1600" dirty="0"/>
              <a:t> </a:t>
            </a:r>
            <a:r>
              <a:rPr lang="cs-CZ" sz="1600" dirty="0" err="1"/>
              <a:t>catchment</a:t>
            </a:r>
            <a:r>
              <a:rPr lang="cs-CZ" sz="1600" dirty="0"/>
              <a:t> </a:t>
            </a:r>
            <a:r>
              <a:rPr lang="cs-CZ" sz="1600" dirty="0" err="1"/>
              <a:t>scale</a:t>
            </a:r>
            <a:endParaRPr lang="cs-CZ" sz="1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 err="1"/>
              <a:t>Significant</a:t>
            </a:r>
            <a:r>
              <a:rPr lang="cs-CZ" sz="1600" dirty="0"/>
              <a:t> </a:t>
            </a:r>
            <a:r>
              <a:rPr lang="cs-CZ" sz="1600" dirty="0" err="1"/>
              <a:t>trends</a:t>
            </a:r>
            <a:r>
              <a:rPr lang="cs-CZ" sz="1600" dirty="0"/>
              <a:t> </a:t>
            </a:r>
            <a:r>
              <a:rPr lang="cs-CZ" sz="1600" dirty="0" err="1"/>
              <a:t>at</a:t>
            </a:r>
            <a:r>
              <a:rPr lang="cs-CZ" sz="1600" dirty="0"/>
              <a:t> </a:t>
            </a:r>
            <a:r>
              <a:rPr lang="cs-CZ" sz="1600" dirty="0" err="1"/>
              <a:t>temporal</a:t>
            </a:r>
            <a:r>
              <a:rPr lang="cs-CZ" sz="1600" dirty="0"/>
              <a:t> and </a:t>
            </a:r>
            <a:r>
              <a:rPr lang="cs-CZ" sz="1600" dirty="0" err="1"/>
              <a:t>spatial</a:t>
            </a:r>
            <a:r>
              <a:rPr lang="cs-CZ" sz="1600" dirty="0"/>
              <a:t> </a:t>
            </a:r>
            <a:r>
              <a:rPr lang="cs-CZ" sz="1600" dirty="0" err="1"/>
              <a:t>scale</a:t>
            </a:r>
            <a:r>
              <a:rPr lang="cs-CZ" sz="1600" dirty="0"/>
              <a:t>: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cs-CZ" sz="1600" dirty="0" err="1"/>
              <a:t>Increase</a:t>
            </a:r>
            <a:r>
              <a:rPr lang="cs-CZ" sz="1600" dirty="0"/>
              <a:t> in </a:t>
            </a:r>
            <a:r>
              <a:rPr lang="cs-CZ" sz="1600" dirty="0" err="1"/>
              <a:t>number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ROS </a:t>
            </a:r>
            <a:r>
              <a:rPr lang="cs-CZ" sz="1600" dirty="0" err="1"/>
              <a:t>days</a:t>
            </a:r>
            <a:r>
              <a:rPr lang="cs-CZ" sz="1600" dirty="0"/>
              <a:t> </a:t>
            </a:r>
            <a:r>
              <a:rPr lang="cs-CZ" sz="1600" dirty="0" err="1"/>
              <a:t>during</a:t>
            </a:r>
            <a:r>
              <a:rPr lang="cs-CZ" sz="1600" dirty="0"/>
              <a:t> </a:t>
            </a:r>
            <a:r>
              <a:rPr lang="cs-CZ" sz="1600" dirty="0" err="1"/>
              <a:t>winter</a:t>
            </a:r>
            <a:r>
              <a:rPr lang="cs-CZ" sz="1600" dirty="0"/>
              <a:t> </a:t>
            </a:r>
            <a:r>
              <a:rPr lang="cs-CZ" sz="1600" dirty="0" err="1"/>
              <a:t>season</a:t>
            </a:r>
            <a:r>
              <a:rPr lang="cs-CZ" sz="1600" dirty="0"/>
              <a:t> (</a:t>
            </a:r>
            <a:r>
              <a:rPr lang="cs-CZ" sz="1600" dirty="0" err="1"/>
              <a:t>higher</a:t>
            </a:r>
            <a:r>
              <a:rPr lang="cs-CZ" sz="1600" dirty="0"/>
              <a:t> </a:t>
            </a:r>
            <a:r>
              <a:rPr lang="cs-CZ" sz="1600" dirty="0" err="1"/>
              <a:t>elevations</a:t>
            </a:r>
            <a:r>
              <a:rPr lang="cs-CZ" sz="1600" dirty="0"/>
              <a:t>)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cs-CZ" sz="1600" dirty="0" err="1"/>
              <a:t>Decrease</a:t>
            </a:r>
            <a:r>
              <a:rPr lang="cs-CZ" sz="1600" dirty="0"/>
              <a:t> in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late</a:t>
            </a:r>
            <a:r>
              <a:rPr lang="cs-CZ" sz="1600" dirty="0"/>
              <a:t> </a:t>
            </a:r>
            <a:r>
              <a:rPr lang="cs-CZ" sz="1600" dirty="0" err="1"/>
              <a:t>winter</a:t>
            </a:r>
            <a:r>
              <a:rPr lang="cs-CZ" sz="1600" dirty="0"/>
              <a:t> (</a:t>
            </a:r>
            <a:r>
              <a:rPr lang="cs-CZ" sz="1600" dirty="0" err="1"/>
              <a:t>all</a:t>
            </a:r>
            <a:r>
              <a:rPr lang="cs-CZ" sz="1600" dirty="0"/>
              <a:t> </a:t>
            </a:r>
            <a:r>
              <a:rPr lang="cs-CZ" sz="1600" dirty="0" err="1"/>
              <a:t>elevations</a:t>
            </a:r>
            <a:r>
              <a:rPr lang="cs-CZ" sz="1600" dirty="0"/>
              <a:t>, </a:t>
            </a:r>
            <a:r>
              <a:rPr lang="cs-CZ" sz="1600" dirty="0" err="1"/>
              <a:t>different</a:t>
            </a:r>
            <a:r>
              <a:rPr lang="cs-CZ" sz="1600" dirty="0"/>
              <a:t> </a:t>
            </a:r>
            <a:r>
              <a:rPr lang="cs-CZ" sz="1600" dirty="0" err="1"/>
              <a:t>timing</a:t>
            </a:r>
            <a:r>
              <a:rPr lang="cs-CZ" sz="1600" dirty="0"/>
              <a:t>) 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endParaRPr lang="cs-CZ" sz="1600" dirty="0"/>
          </a:p>
          <a:p>
            <a:pPr>
              <a:spcAft>
                <a:spcPts val="600"/>
              </a:spcAft>
            </a:pPr>
            <a:endParaRPr lang="cs-CZ" sz="1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 err="1"/>
              <a:t>Monthly</a:t>
            </a:r>
            <a:r>
              <a:rPr lang="cs-CZ" sz="1600" dirty="0"/>
              <a:t> </a:t>
            </a:r>
            <a:r>
              <a:rPr lang="cs-CZ" sz="1600" dirty="0" err="1"/>
              <a:t>distribution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runoff</a:t>
            </a:r>
            <a:r>
              <a:rPr lang="cs-CZ" sz="1600" dirty="0"/>
              <a:t> response ROS </a:t>
            </a:r>
            <a:r>
              <a:rPr lang="cs-CZ" sz="1600" dirty="0" err="1"/>
              <a:t>classes</a:t>
            </a:r>
            <a:endParaRPr lang="cs-CZ" sz="1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600" dirty="0"/>
          </a:p>
          <a:p>
            <a:pPr>
              <a:spcAft>
                <a:spcPts val="600"/>
              </a:spcAft>
            </a:pPr>
            <a:endParaRPr lang="cs-CZ" sz="1600" dirty="0"/>
          </a:p>
          <a:p>
            <a:pPr>
              <a:spcAft>
                <a:spcPts val="600"/>
              </a:spcAft>
            </a:pPr>
            <a:endParaRPr lang="cs-CZ" sz="1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 err="1"/>
              <a:t>Significant</a:t>
            </a:r>
            <a:r>
              <a:rPr lang="cs-CZ" sz="1600" dirty="0"/>
              <a:t> </a:t>
            </a:r>
            <a:r>
              <a:rPr lang="cs-CZ" sz="1600" dirty="0" err="1"/>
              <a:t>changes</a:t>
            </a:r>
            <a:r>
              <a:rPr lang="cs-CZ" sz="1600" dirty="0"/>
              <a:t> in </a:t>
            </a:r>
            <a:r>
              <a:rPr lang="cs-CZ" sz="1600" dirty="0" err="1"/>
              <a:t>runoff</a:t>
            </a:r>
            <a:r>
              <a:rPr lang="cs-CZ" sz="1600" dirty="0"/>
              <a:t> </a:t>
            </a:r>
            <a:r>
              <a:rPr lang="cs-CZ" sz="1600" dirty="0" err="1"/>
              <a:t>volumes</a:t>
            </a:r>
            <a:r>
              <a:rPr lang="cs-CZ" sz="1600" dirty="0"/>
              <a:t>/ROS extremity </a:t>
            </a:r>
            <a:r>
              <a:rPr lang="cs-CZ" sz="1600" dirty="0" err="1"/>
              <a:t>cannot</a:t>
            </a:r>
            <a:r>
              <a:rPr lang="cs-CZ" sz="1600" dirty="0"/>
              <a:t> </a:t>
            </a:r>
            <a:r>
              <a:rPr lang="cs-CZ" sz="1600" dirty="0" err="1"/>
              <a:t>be</a:t>
            </a:r>
            <a:r>
              <a:rPr lang="cs-CZ" sz="1600" dirty="0"/>
              <a:t> proved, </a:t>
            </a:r>
            <a:r>
              <a:rPr lang="cs-CZ" sz="1600" dirty="0" err="1"/>
              <a:t>although</a:t>
            </a:r>
            <a:r>
              <a:rPr lang="cs-CZ" sz="1600" dirty="0"/>
              <a:t> </a:t>
            </a:r>
            <a:r>
              <a:rPr lang="cs-CZ" sz="1600" dirty="0" err="1"/>
              <a:t>certain</a:t>
            </a:r>
            <a:r>
              <a:rPr lang="cs-CZ" sz="1600" dirty="0"/>
              <a:t> </a:t>
            </a:r>
            <a:r>
              <a:rPr lang="cs-CZ" sz="1600" dirty="0" err="1"/>
              <a:t>changes</a:t>
            </a:r>
            <a:r>
              <a:rPr lang="cs-CZ" sz="1600" dirty="0"/>
              <a:t> </a:t>
            </a:r>
            <a:r>
              <a:rPr lang="cs-CZ" sz="1600" dirty="0" err="1"/>
              <a:t>were</a:t>
            </a:r>
            <a:r>
              <a:rPr lang="cs-CZ" sz="1600" dirty="0"/>
              <a:t> </a:t>
            </a:r>
            <a:r>
              <a:rPr lang="cs-CZ" sz="1600" dirty="0" err="1"/>
              <a:t>visible</a:t>
            </a:r>
            <a:r>
              <a:rPr lang="cs-CZ" sz="1600" dirty="0"/>
              <a:t> </a:t>
            </a:r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4270ADA3-9303-2E04-F50F-54534ABCF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97" y="1231989"/>
            <a:ext cx="2048802" cy="144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" name="Graf 28">
            <a:extLst>
              <a:ext uri="{FF2B5EF4-FFF2-40B4-BE49-F238E27FC236}">
                <a16:creationId xmlns:a16="http://schemas.microsoft.com/office/drawing/2014/main" id="{A1E465E6-8145-F3C8-3E10-43624336C3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7317401"/>
              </p:ext>
            </p:extLst>
          </p:nvPr>
        </p:nvGraphicFramePr>
        <p:xfrm>
          <a:off x="557944" y="2758317"/>
          <a:ext cx="2265155" cy="1409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0" name="Obrázek 29" descr="Obsah obrázku stůl&#10;&#10;Popis byl vytvořen automaticky">
            <a:extLst>
              <a:ext uri="{FF2B5EF4-FFF2-40B4-BE49-F238E27FC236}">
                <a16:creationId xmlns:a16="http://schemas.microsoft.com/office/drawing/2014/main" id="{668DB31D-A6B7-E186-3B3C-CA0FE90662F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"/>
          <a:stretch/>
        </p:blipFill>
        <p:spPr>
          <a:xfrm>
            <a:off x="774297" y="4594703"/>
            <a:ext cx="2390542" cy="117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970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>
            <a:extLst>
              <a:ext uri="{FF2B5EF4-FFF2-40B4-BE49-F238E27FC236}">
                <a16:creationId xmlns:a16="http://schemas.microsoft.com/office/drawing/2014/main" id="{26B435DA-EC09-4C8A-8DE3-4B992A59C4A0}"/>
              </a:ext>
            </a:extLst>
          </p:cNvPr>
          <p:cNvSpPr/>
          <p:nvPr/>
        </p:nvSpPr>
        <p:spPr>
          <a:xfrm>
            <a:off x="0" y="-5"/>
            <a:ext cx="12192000" cy="6858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6942" y="971443"/>
            <a:ext cx="12038116" cy="1388439"/>
          </a:xfrm>
          <a:solidFill>
            <a:schemeClr val="tx2">
              <a:lumMod val="20000"/>
              <a:lumOff val="80000"/>
            </a:schemeClr>
          </a:solidFill>
          <a:ln w="6350">
            <a:solidFill>
              <a:srgbClr val="254061"/>
            </a:solidFill>
          </a:ln>
        </p:spPr>
        <p:txBody>
          <a:bodyPr anchor="t">
            <a:noAutofit/>
          </a:bodyPr>
          <a:lstStyle/>
          <a:p>
            <a:pPr algn="l">
              <a:lnSpc>
                <a:spcPct val="200000"/>
              </a:lnSpc>
              <a:spcBef>
                <a:spcPts val="600"/>
              </a:spcBef>
            </a:pPr>
            <a:r>
              <a:rPr lang="cs-CZ" sz="1500" dirty="0">
                <a:latin typeface="+mn-lt"/>
              </a:rPr>
              <a:t>EGU General </a:t>
            </a:r>
            <a:r>
              <a:rPr lang="cs-CZ" sz="1500" dirty="0" err="1">
                <a:latin typeface="+mn-lt"/>
              </a:rPr>
              <a:t>Assembly</a:t>
            </a:r>
            <a:r>
              <a:rPr lang="cs-CZ" sz="1500" dirty="0">
                <a:latin typeface="+mn-lt"/>
              </a:rPr>
              <a:t> 2022, </a:t>
            </a:r>
            <a:r>
              <a:rPr lang="cs-CZ" sz="1500" dirty="0" err="1">
                <a:latin typeface="+mn-lt"/>
              </a:rPr>
              <a:t>Vienna</a:t>
            </a:r>
            <a:r>
              <a:rPr lang="cs-CZ" sz="1500" dirty="0">
                <a:latin typeface="+mn-lt"/>
              </a:rPr>
              <a:t>, </a:t>
            </a:r>
            <a:r>
              <a:rPr lang="cs-CZ" sz="1500" dirty="0" err="1">
                <a:latin typeface="+mn-lt"/>
              </a:rPr>
              <a:t>Austria</a:t>
            </a:r>
            <a:r>
              <a:rPr lang="cs-CZ" sz="1500" dirty="0">
                <a:latin typeface="+mn-lt"/>
              </a:rPr>
              <a:t> &amp; Online | 23–27 May 2022, CR3.1</a:t>
            </a:r>
            <a:br>
              <a:rPr lang="cs-CZ" sz="2800" dirty="0">
                <a:latin typeface="+mn-lt"/>
              </a:rPr>
            </a:br>
            <a:r>
              <a:rPr lang="en-US" sz="2400" dirty="0">
                <a:latin typeface="+mn-lt"/>
              </a:rPr>
              <a:t>Changes in the frequency and extremity of rain-on-snow events in the warming climate</a:t>
            </a:r>
            <a:endParaRPr lang="en-US" sz="2800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011051" y="5441549"/>
            <a:ext cx="7027786" cy="1349405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00000"/>
              </a:lnSpc>
            </a:pPr>
            <a:r>
              <a:rPr lang="cs-CZ" sz="2600" dirty="0"/>
              <a:t>Ondrej Hotovy and Michal </a:t>
            </a:r>
            <a:r>
              <a:rPr lang="cs-CZ" sz="2600" dirty="0" err="1"/>
              <a:t>Jenicek</a:t>
            </a:r>
            <a:endParaRPr lang="cs-CZ" sz="2600" dirty="0"/>
          </a:p>
          <a:p>
            <a:pPr algn="l">
              <a:lnSpc>
                <a:spcPct val="100000"/>
              </a:lnSpc>
            </a:pPr>
            <a:r>
              <a:rPr lang="en-US" sz="1600" dirty="0"/>
              <a:t>Charles University, Department of Physical Geography and </a:t>
            </a:r>
            <a:r>
              <a:rPr lang="en-US" sz="1600" dirty="0" err="1"/>
              <a:t>Geoecology</a:t>
            </a:r>
            <a:r>
              <a:rPr lang="en-US" sz="1600" dirty="0"/>
              <a:t>, Prague, Czechia ondrej.hotovy@natur.cuni.cz</a:t>
            </a:r>
            <a:r>
              <a:rPr lang="cs-CZ" sz="1600" dirty="0"/>
              <a:t>, https://www.natur.cuni.cz/geography/physgeo </a:t>
            </a:r>
          </a:p>
          <a:p>
            <a:pPr algn="l">
              <a:lnSpc>
                <a:spcPct val="100000"/>
              </a:lnSpc>
            </a:pPr>
            <a:r>
              <a:rPr lang="cs-CZ" sz="1300" dirty="0"/>
              <a:t>R</a:t>
            </a:r>
            <a:r>
              <a:rPr lang="en-US" sz="1300" dirty="0" err="1">
                <a:latin typeface="+mn-lt"/>
              </a:rPr>
              <a:t>esearch</a:t>
            </a:r>
            <a:r>
              <a:rPr lang="en-US" sz="1300" dirty="0">
                <a:latin typeface="+mn-lt"/>
              </a:rPr>
              <a:t> is supported by the Charles University Grant Agency, project </a:t>
            </a:r>
            <a:r>
              <a:rPr lang="cs-CZ" sz="1300" dirty="0">
                <a:latin typeface="+mn-lt"/>
              </a:rPr>
              <a:t>N</a:t>
            </a:r>
            <a:r>
              <a:rPr lang="en-US" sz="1300" dirty="0">
                <a:latin typeface="+mn-lt"/>
              </a:rPr>
              <a:t>o: GAUK 272119</a:t>
            </a:r>
            <a:endParaRPr lang="cs-CZ" sz="1300" dirty="0"/>
          </a:p>
        </p:txBody>
      </p:sp>
      <p:cxnSp>
        <p:nvCxnSpPr>
          <p:cNvPr id="9" name="Straight Connector 7"/>
          <p:cNvCxnSpPr>
            <a:cxnSpLocks/>
          </p:cNvCxnSpPr>
          <p:nvPr/>
        </p:nvCxnSpPr>
        <p:spPr>
          <a:xfrm flipV="1">
            <a:off x="3618916" y="5407608"/>
            <a:ext cx="0" cy="1349406"/>
          </a:xfrm>
          <a:prstGeom prst="line">
            <a:avLst/>
          </a:prstGeom>
          <a:ln w="12700">
            <a:solidFill>
              <a:srgbClr val="D22D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ek 11">
            <a:extLst>
              <a:ext uri="{FF2B5EF4-FFF2-40B4-BE49-F238E27FC236}">
                <a16:creationId xmlns:a16="http://schemas.microsoft.com/office/drawing/2014/main" id="{5CDAD3EC-E6F7-4C09-B724-976CA6A837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03"/>
          <a:stretch/>
        </p:blipFill>
        <p:spPr>
          <a:xfrm>
            <a:off x="79899" y="2368760"/>
            <a:ext cx="12038119" cy="291921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7C950A1A-3D46-AAA3-6D6B-23A889AB7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826" y="5625212"/>
            <a:ext cx="2746952" cy="93094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B408909-48BB-BA40-E204-DDC8166DC0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114" y="89413"/>
            <a:ext cx="820534" cy="1148747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ED85A60-725A-9FB1-4D25-69646594F1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224" y="89413"/>
            <a:ext cx="2837890" cy="814984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B8678737-5D29-6F3E-BED7-AB9EF643B97E}"/>
              </a:ext>
            </a:extLst>
          </p:cNvPr>
          <p:cNvSpPr txBox="1"/>
          <p:nvPr/>
        </p:nvSpPr>
        <p:spPr>
          <a:xfrm>
            <a:off x="7218077" y="2513459"/>
            <a:ext cx="396103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sz="2000" dirty="0">
                <a:solidFill>
                  <a:schemeClr val="bg1"/>
                </a:solidFill>
              </a:rPr>
              <a:t>THANK YOU FOR YOUR ATTENTION.</a:t>
            </a:r>
          </a:p>
        </p:txBody>
      </p:sp>
    </p:spTree>
    <p:extLst>
      <p:ext uri="{BB962C8B-B14F-4D97-AF65-F5344CB8AC3E}">
        <p14:creationId xmlns:p14="http://schemas.microsoft.com/office/powerpoint/2010/main" val="3229351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2818</TotalTime>
  <Words>1278</Words>
  <Application>Microsoft Office PowerPoint</Application>
  <PresentationFormat>Širokoúhlá obrazovka</PresentationFormat>
  <Paragraphs>143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EGU General Assembly 2022, Vienna, Austria &amp; Online | 23–27 May 2022, CR3.1 Changes in the frequency and extremity of rain-on-snow events in the warming climate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EGU General Assembly 2022, Vienna, Austria &amp; Online | 23–27 May 2022, CR3.1 Changes in the frequency and extremity of rain-on-snow events in the warming climate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EGU General Assembly 2022, Vienna, Austria &amp; Online | 23–27 May 2022, CR3.1 Changes in the frequency and extremity of rain-on-snow events in the warming climate</dc:title>
  <dc:creator>Hotový Ondřej</dc:creator>
  <cp:lastModifiedBy>Hotový Ondřej</cp:lastModifiedBy>
  <cp:revision>11</cp:revision>
  <dcterms:created xsi:type="dcterms:W3CDTF">2022-05-20T19:55:36Z</dcterms:created>
  <dcterms:modified xsi:type="dcterms:W3CDTF">2022-05-22T18:53:51Z</dcterms:modified>
</cp:coreProperties>
</file>