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3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2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1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32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3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4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9287F-3768-4F94-A0A8-A4E322D5B22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1ECD2-7044-4286-9A6A-6D588DB7F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130425"/>
            <a:ext cx="7272808" cy="1470025"/>
          </a:xfrm>
        </p:spPr>
        <p:txBody>
          <a:bodyPr>
            <a:normAutofit/>
          </a:bodyPr>
          <a:lstStyle/>
          <a:p>
            <a:pPr algn="just"/>
            <a:r>
              <a:rPr lang="en-IN" sz="2000" b="1" dirty="0">
                <a:latin typeface="Times New Roman" pitchFamily="18" charset="0"/>
                <a:cs typeface="Times New Roman" pitchFamily="18" charset="0"/>
              </a:rPr>
              <a:t>Application of Remote Sensing and GIS to Assess Snow Cover and its Dynamics: A Case Study of Uttarakhand Himalaya, </a:t>
            </a:r>
            <a:r>
              <a:rPr lang="en-IN" sz="2000" b="1" dirty="0" smtClean="0">
                <a:latin typeface="Times New Roman" pitchFamily="18" charset="0"/>
                <a:cs typeface="Times New Roman" pitchFamily="18" charset="0"/>
              </a:rPr>
              <a:t>India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208912" cy="1752600"/>
          </a:xfrm>
        </p:spPr>
        <p:txBody>
          <a:bodyPr>
            <a:normAutofit/>
          </a:bodyPr>
          <a:lstStyle/>
          <a:p>
            <a:pPr algn="r"/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Author(s):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Arvind Pandey, Deepanshu Parashar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Sarita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Palni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Ajit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Partap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Singh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en-US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1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Presenting Author- </a:t>
            </a:r>
            <a:r>
              <a:rPr lang="en-US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Arvind Pandey (pandeyarvind02@gmail.com)</a:t>
            </a:r>
            <a:endParaRPr lang="en-US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57"/>
            <a:ext cx="370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3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93"/>
            <a:ext cx="9144000" cy="686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4" y="-18225"/>
            <a:ext cx="7056363" cy="6876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4527326" y="3096721"/>
            <a:ext cx="6552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>Annual maximum (A) and minimum (B) temperature trend of </a:t>
            </a:r>
            <a:r>
              <a:rPr lang="en-IN" dirty="0" err="1"/>
              <a:t>Pindari</a:t>
            </a:r>
            <a:r>
              <a:rPr lang="en-IN" dirty="0"/>
              <a:t> valley from 1981 to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00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57"/>
            <a:ext cx="370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696100"/>
            <a:ext cx="21451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dirty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094" y="1844824"/>
            <a:ext cx="8482377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This study shows that in the years 1972, 1999, 2011, and 2018 snow line lie at an altitude of 2560m, 2652m, 2786m, and 2896m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a.s.l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in the </a:t>
            </a:r>
            <a:r>
              <a:rPr lang="en-IN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western side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of the study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location.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snow line lie at an altitude of  2571m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, 2685m, 2812 and 2903m </a:t>
            </a:r>
            <a:r>
              <a:rPr lang="en-IN" dirty="0" err="1">
                <a:latin typeface="Times New Roman" pitchFamily="18" charset="0"/>
                <a:cs typeface="Times New Roman" pitchFamily="18" charset="0"/>
              </a:rPr>
              <a:t>a.s.l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. in the </a:t>
            </a:r>
            <a:r>
              <a:rPr lang="en-IN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eastern side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of the study location part of the study area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snow-covered areas had been decreased by 2.24 km</a:t>
            </a:r>
            <a:r>
              <a:rPr lang="en-IN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 in 46 years from 1972 –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 main cause of this snow line shift and decreasing in the field of snow cover snow cover area in the region is an increase in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temperature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These changes would have a dramatic impact on ecology and the environment.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pPr algn="l"/>
            <a:r>
              <a:rPr lang="en-IN" dirty="0" smtClean="0"/>
              <a:t>General Introduction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>
                <a:latin typeface="Calibri"/>
                <a:ea typeface="Calibri"/>
                <a:cs typeface="Mangal"/>
              </a:rPr>
              <a:t>Transition between the </a:t>
            </a:r>
            <a:r>
              <a:rPr lang="en-IN" sz="2800" dirty="0">
                <a:solidFill>
                  <a:srgbClr val="0000FF"/>
                </a:solidFill>
                <a:latin typeface="Calibri"/>
                <a:ea typeface="Calibri"/>
                <a:cs typeface="Mangal"/>
              </a:rPr>
              <a:t>snow-covered area</a:t>
            </a:r>
            <a:r>
              <a:rPr lang="en-IN" sz="2800" dirty="0">
                <a:latin typeface="Calibri"/>
                <a:ea typeface="Calibri"/>
                <a:cs typeface="Mangal"/>
              </a:rPr>
              <a:t> and non-</a:t>
            </a:r>
            <a:r>
              <a:rPr lang="en-IN" sz="2800" dirty="0">
                <a:solidFill>
                  <a:srgbClr val="0000FF"/>
                </a:solidFill>
                <a:latin typeface="Calibri"/>
                <a:ea typeface="Calibri"/>
                <a:cs typeface="Mangal"/>
              </a:rPr>
              <a:t>snow-covered area </a:t>
            </a:r>
            <a:r>
              <a:rPr lang="en-IN" sz="2800" dirty="0">
                <a:latin typeface="Calibri"/>
                <a:ea typeface="Calibri"/>
                <a:cs typeface="Mangal"/>
              </a:rPr>
              <a:t>is known </a:t>
            </a:r>
            <a:r>
              <a:rPr lang="en-IN" sz="2800" dirty="0">
                <a:solidFill>
                  <a:srgbClr val="0000FF"/>
                </a:solidFill>
                <a:latin typeface="Calibri"/>
                <a:ea typeface="Calibri"/>
                <a:cs typeface="Mangal"/>
              </a:rPr>
              <a:t>as</a:t>
            </a:r>
            <a:r>
              <a:rPr lang="en-IN" sz="2800" dirty="0">
                <a:latin typeface="Calibri"/>
                <a:ea typeface="Calibri"/>
                <a:cs typeface="Mangal"/>
              </a:rPr>
              <a:t> the snow line. </a:t>
            </a:r>
            <a:endParaRPr lang="en-IN" sz="2800" dirty="0" smtClean="0">
              <a:latin typeface="Calibri"/>
              <a:ea typeface="Calibri"/>
              <a:cs typeface="Mangal"/>
            </a:endParaRP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/>
                <a:ea typeface="Calibri"/>
                <a:cs typeface="Mangal"/>
              </a:rPr>
              <a:t>Himalayan glaciers face various non-reversible troubles, such as a downturn in snow lines year by year, resulting in </a:t>
            </a:r>
            <a:r>
              <a:rPr lang="en-IN" sz="2800" dirty="0">
                <a:solidFill>
                  <a:srgbClr val="0000FF"/>
                </a:solidFill>
                <a:latin typeface="Calibri"/>
                <a:ea typeface="Calibri"/>
                <a:cs typeface="Mangal"/>
              </a:rPr>
              <a:t>a </a:t>
            </a:r>
            <a:r>
              <a:rPr lang="en-IN" sz="2800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decrease</a:t>
            </a:r>
            <a:r>
              <a:rPr lang="en-IN" sz="2800" dirty="0">
                <a:solidFill>
                  <a:srgbClr val="0000FF"/>
                </a:solidFill>
                <a:latin typeface="Calibri"/>
                <a:ea typeface="Calibri"/>
                <a:cs typeface="Mangal"/>
              </a:rPr>
              <a:t> in snow cover </a:t>
            </a:r>
            <a:r>
              <a:rPr lang="en-IN" sz="2800" dirty="0">
                <a:latin typeface="Calibri"/>
                <a:ea typeface="Calibri"/>
                <a:cs typeface="Mangal"/>
              </a:rPr>
              <a:t>areas. </a:t>
            </a:r>
            <a:endParaRPr lang="en-IN" sz="2800" dirty="0" smtClean="0">
              <a:latin typeface="Calibri"/>
              <a:ea typeface="Calibri"/>
              <a:cs typeface="Mangal"/>
            </a:endParaRP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/>
                <a:ea typeface="Calibri"/>
                <a:cs typeface="Mangal"/>
              </a:rPr>
              <a:t>In the Indian Himalaya, around </a:t>
            </a:r>
            <a:r>
              <a:rPr lang="en-IN" sz="2800" dirty="0">
                <a:solidFill>
                  <a:srgbClr val="00B0F0"/>
                </a:solidFill>
                <a:latin typeface="Calibri"/>
                <a:ea typeface="Calibri"/>
                <a:cs typeface="Mangal"/>
              </a:rPr>
              <a:t>9575 glaciers </a:t>
            </a:r>
            <a:r>
              <a:rPr lang="en-IN" sz="2800" dirty="0">
                <a:latin typeface="Calibri"/>
                <a:ea typeface="Calibri"/>
                <a:cs typeface="Mangal"/>
              </a:rPr>
              <a:t>cover 37,466 km</a:t>
            </a:r>
            <a:r>
              <a:rPr lang="en-IN" sz="2800" baseline="30000" dirty="0">
                <a:latin typeface="Calibri"/>
                <a:ea typeface="Calibri"/>
                <a:cs typeface="Mangal"/>
              </a:rPr>
              <a:t>2</a:t>
            </a:r>
            <a:r>
              <a:rPr lang="en-IN" sz="2800" dirty="0">
                <a:latin typeface="Calibri"/>
                <a:ea typeface="Calibri"/>
                <a:cs typeface="Mangal"/>
              </a:rPr>
              <a:t> of land cover </a:t>
            </a:r>
            <a:endParaRPr lang="en-IN" sz="2800" dirty="0" smtClean="0">
              <a:latin typeface="Calibri"/>
              <a:ea typeface="Calibri"/>
              <a:cs typeface="Mangal"/>
            </a:endParaRPr>
          </a:p>
          <a:p>
            <a:pPr algn="just">
              <a:lnSpc>
                <a:spcPct val="150000"/>
              </a:lnSpc>
            </a:pPr>
            <a:r>
              <a:rPr lang="en-IN" sz="2800" dirty="0">
                <a:latin typeface="Calibri"/>
                <a:ea typeface="Calibri"/>
                <a:cs typeface="Mangal"/>
              </a:rPr>
              <a:t>The Himalayan mountain range </a:t>
            </a:r>
            <a:r>
              <a:rPr lang="en-IN" sz="2800" dirty="0">
                <a:solidFill>
                  <a:srgbClr val="00B0F0"/>
                </a:solidFill>
                <a:latin typeface="Calibri"/>
                <a:ea typeface="Calibri"/>
                <a:cs typeface="Mangal"/>
              </a:rPr>
              <a:t>have one of the highest consolidation of glaciers and permanent snow cover </a:t>
            </a:r>
            <a:r>
              <a:rPr lang="en-IN" sz="2800" dirty="0">
                <a:latin typeface="Calibri"/>
                <a:ea typeface="Calibri"/>
                <a:cs typeface="Mangal"/>
              </a:rPr>
              <a:t>fields in the world </a:t>
            </a:r>
            <a:endParaRPr lang="en-IN" sz="2800" dirty="0" smtClean="0">
              <a:latin typeface="Calibri"/>
              <a:ea typeface="Calibri"/>
              <a:cs typeface="Mangal"/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57"/>
            <a:ext cx="370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2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Study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Calibri" pitchFamily="34" charset="0"/>
                <a:cs typeface="Calibri" pitchFamily="34" charset="0"/>
              </a:rPr>
              <a:t>The study deals with the </a:t>
            </a:r>
            <a:r>
              <a:rPr lang="en-IN" sz="2000" dirty="0" err="1">
                <a:latin typeface="Calibri" pitchFamily="34" charset="0"/>
                <a:cs typeface="Calibri" pitchFamily="34" charset="0"/>
              </a:rPr>
              <a:t>Pinder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 watershed 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(Uttarakhand Himalaya) 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extending between 30°6'15.429"N 30°19'15.45"N latitudes and 79°47'57.434"E to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80°5'41.672"E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 longitudes and encompasses an area of 391.05 km². </a:t>
            </a:r>
            <a:endParaRPr lang="en-IN" sz="2000" dirty="0" smtClean="0"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Calibri" pitchFamily="34" charset="0"/>
                <a:cs typeface="Calibri" pitchFamily="34" charset="0"/>
              </a:rPr>
              <a:t>The study site experienced various climatic conditions that ranged from heavy to sunny snowfall and needed a 70-kilometer hike from village ‘Song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’</a:t>
            </a:r>
          </a:p>
          <a:p>
            <a:pPr algn="just">
              <a:lnSpc>
                <a:spcPct val="150000"/>
              </a:lnSpc>
            </a:pPr>
            <a:r>
              <a:rPr lang="en-IN" sz="2000" dirty="0">
                <a:latin typeface="Calibri" pitchFamily="34" charset="0"/>
                <a:cs typeface="Calibri" pitchFamily="34" charset="0"/>
              </a:rPr>
              <a:t>The region's average temperature ranges from -10°C to -15°C in the summer and from -20°C to -40°C in the winter. </a:t>
            </a:r>
            <a:endParaRPr lang="en-IN" sz="20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IN" dirty="0" smtClean="0"/>
          </a:p>
          <a:p>
            <a:pPr algn="just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57"/>
            <a:ext cx="370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6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8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Aim and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endParaRPr lang="en-IN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research aims to assess snow cover trends and snow lines over the </a:t>
            </a:r>
            <a:r>
              <a:rPr lang="en-IN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Pindari</a:t>
            </a:r>
            <a:r>
              <a:rPr lang="en-IN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glacier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Himalayan region from 1972 to 2018</a:t>
            </a: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Extraction of Snow cover land over the study area.</a:t>
            </a:r>
          </a:p>
          <a:p>
            <a:pPr lvl="0"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Monitor the shifting pattern of show line in Himalayan region.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57"/>
            <a:ext cx="370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9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This study uses Snow- Altitude Curve and </a:t>
            </a:r>
            <a:r>
              <a:rPr lang="en-IN" sz="2000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NDSI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 for extracting the snow-covered area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Time period of the study was 1972, 1999, 2011, 2018</a:t>
            </a:r>
          </a:p>
          <a:p>
            <a:pPr lvl="0" algn="just">
              <a:lnSpc>
                <a:spcPct val="150000"/>
              </a:lnSpc>
            </a:pP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The study includes the Landsat and Sentinel satellite imageries of the last 46 years for assessing the spatiotemporal coverage of the study area.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On screen digitization for better extraction of snow line</a:t>
            </a:r>
          </a:p>
          <a:p>
            <a:pPr algn="just">
              <a:lnSpc>
                <a:spcPct val="150000"/>
              </a:lnSpc>
            </a:pP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Analysis </a:t>
            </a:r>
            <a:r>
              <a:rPr lang="en-IN" sz="2000" dirty="0">
                <a:latin typeface="Times New Roman" pitchFamily="18" charset="0"/>
                <a:ea typeface="Calibri"/>
                <a:cs typeface="Times New Roman" pitchFamily="18" charset="0"/>
              </a:rPr>
              <a:t>of power data access viewer </a:t>
            </a:r>
            <a:r>
              <a:rPr lang="en-IN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meteorological dataset. </a:t>
            </a:r>
          </a:p>
          <a:p>
            <a:pPr algn="just">
              <a:lnSpc>
                <a:spcPct val="150000"/>
              </a:lnSpc>
            </a:pPr>
            <a:endParaRPr lang="en-IN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57"/>
            <a:ext cx="370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4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N" dirty="0" smtClean="0"/>
              <a:t>Outcomes and findings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861645"/>
              </p:ext>
            </p:extLst>
          </p:nvPr>
        </p:nvGraphicFramePr>
        <p:xfrm>
          <a:off x="579039" y="1559426"/>
          <a:ext cx="8064896" cy="18469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9571"/>
                <a:gridCol w="2640008"/>
                <a:gridCol w="2905317"/>
              </a:tblGrid>
              <a:tr h="5342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Time Period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Minimum Elevation change (m)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Maximum Elevation change (m)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28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Change from 1972 - 1999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92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114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28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Change from 1999 - 2011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134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127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28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Change from 2011 - 2018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110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91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281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Change from 1972 - 2018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336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332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27561" y="3406373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/>
              <a:t>The net change of snow line in </a:t>
            </a:r>
            <a:r>
              <a:rPr lang="en-IN" sz="1600" dirty="0" err="1"/>
              <a:t>Pindari</a:t>
            </a:r>
            <a:r>
              <a:rPr lang="en-IN" sz="1600" dirty="0"/>
              <a:t> valley of Uttarakhand from 1972 – 2018.</a:t>
            </a:r>
            <a:endParaRPr lang="en-US" sz="16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462952"/>
              </p:ext>
            </p:extLst>
          </p:nvPr>
        </p:nvGraphicFramePr>
        <p:xfrm>
          <a:off x="602766" y="3791673"/>
          <a:ext cx="7992888" cy="1765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7884"/>
                <a:gridCol w="3645004"/>
              </a:tblGrid>
              <a:tr h="353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Time Period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Net change in Snow cover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53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Change from 1972 - 1999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-6.49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53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Change from 1999 - 2011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-4.44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53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Change from 2011 - 2018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>
                          <a:effectLst/>
                        </a:rPr>
                        <a:t>8.67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  <a:tr h="3530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Change from 1972 - 2018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-2.26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2766" y="5557099"/>
            <a:ext cx="79928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600" dirty="0"/>
              <a:t>The net change in snow cover area in </a:t>
            </a:r>
            <a:r>
              <a:rPr lang="en-IN" sz="1600" dirty="0" err="1"/>
              <a:t>Pindari</a:t>
            </a:r>
            <a:r>
              <a:rPr lang="en-IN" sz="1600" dirty="0"/>
              <a:t> valley of Uttarakhand from 1972 – 2018.</a:t>
            </a:r>
            <a:endParaRPr lang="en-US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5" y="1457"/>
            <a:ext cx="370522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3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06"/>
            <a:ext cx="9126163" cy="56536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708" y="5845914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dirty="0"/>
              <a:t>Snow line dynamics of the </a:t>
            </a:r>
            <a:r>
              <a:rPr lang="en-IN" dirty="0" err="1"/>
              <a:t>Pindari</a:t>
            </a:r>
            <a:r>
              <a:rPr lang="en-IN" dirty="0"/>
              <a:t> valley of Uttarakhand from 1972 - 2018.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18" y="0"/>
            <a:ext cx="9170818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589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Mangal</vt:lpstr>
      <vt:lpstr>Times New Roman</vt:lpstr>
      <vt:lpstr>Office Theme</vt:lpstr>
      <vt:lpstr>Application of Remote Sensing and GIS to Assess Snow Cover and its Dynamics: A Case Study of Uttarakhand Himalaya, India</vt:lpstr>
      <vt:lpstr>General Introduction </vt:lpstr>
      <vt:lpstr>Study area</vt:lpstr>
      <vt:lpstr>PowerPoint Presentation</vt:lpstr>
      <vt:lpstr>Aim and objectives </vt:lpstr>
      <vt:lpstr>Methodology</vt:lpstr>
      <vt:lpstr>Outcomes and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Remote Sensing and GIS to Assess Snow Cover and its Dynamics: A Case Study of Uttarakhand Himalaya, India</dc:title>
  <dc:creator>Deepanshu Parashar</dc:creator>
  <cp:lastModifiedBy>Microsoft account</cp:lastModifiedBy>
  <cp:revision>8</cp:revision>
  <dcterms:created xsi:type="dcterms:W3CDTF">2022-05-03T14:45:30Z</dcterms:created>
  <dcterms:modified xsi:type="dcterms:W3CDTF">2022-05-17T16:17:33Z</dcterms:modified>
</cp:coreProperties>
</file>