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35" r:id="rId2"/>
    <p:sldId id="366" r:id="rId3"/>
    <p:sldId id="448" r:id="rId4"/>
    <p:sldId id="424" r:id="rId5"/>
    <p:sldId id="425" r:id="rId6"/>
    <p:sldId id="443" r:id="rId7"/>
    <p:sldId id="450" r:id="rId8"/>
    <p:sldId id="427" r:id="rId9"/>
    <p:sldId id="426" r:id="rId10"/>
    <p:sldId id="444" r:id="rId11"/>
    <p:sldId id="445" r:id="rId12"/>
    <p:sldId id="446" r:id="rId13"/>
    <p:sldId id="428" r:id="rId14"/>
    <p:sldId id="429" r:id="rId15"/>
    <p:sldId id="430" r:id="rId16"/>
    <p:sldId id="447" r:id="rId17"/>
    <p:sldId id="432" r:id="rId18"/>
    <p:sldId id="439" r:id="rId19"/>
    <p:sldId id="43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3BC3"/>
    <a:srgbClr val="0000FF"/>
    <a:srgbClr val="FF5050"/>
    <a:srgbClr val="CC0000"/>
    <a:srgbClr val="006600"/>
    <a:srgbClr val="008000"/>
    <a:srgbClr val="009900"/>
    <a:srgbClr val="0066FF"/>
    <a:srgbClr val="ED1111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3" autoAdjust="0"/>
    <p:restoredTop sz="96522" autoAdjust="0"/>
  </p:normalViewPr>
  <p:slideViewPr>
    <p:cSldViewPr>
      <p:cViewPr varScale="1">
        <p:scale>
          <a:sx n="84" d="100"/>
          <a:sy n="84" d="100"/>
        </p:scale>
        <p:origin x="-14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252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AB451-AF57-40C7-9E9B-EEA4058240E9}" type="datetimeFigureOut">
              <a:rPr lang="en-US" smtClean="0"/>
              <a:pPr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D90F15-F1B4-482F-8B0D-A10FFD296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90F15-F1B4-482F-8B0D-A10FFD296CF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90F15-F1B4-482F-8B0D-A10FFD296CF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90F15-F1B4-482F-8B0D-A10FFD296CF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FA331-0C58-40FC-A7DB-7E53A4D04692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3DF56-00AD-4F87-89D6-48AC5E07EE75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6CAC-3111-43D9-AAF5-3382F174DE5F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2D1BB-EFA9-4E37-890A-A64489C49595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D6F3-7F04-44EA-9A8C-F1557F861CA7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35D1-1C6B-4276-A6C6-1E4142728D19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4D456-4F62-426E-B4FD-EDCDB809E52C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87AEE-C293-4680-B200-9EA16D083092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883A0-36D8-4CCD-95B8-FB945F021EC7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1EFBD-6C1D-4C1E-BC79-72391EAC8FFB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81D3-5380-485D-BF66-AD5EE6EBA208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A4019-71BC-4D47-89A6-0776478E200E}" type="datetime1">
              <a:rPr lang="en-US" smtClean="0"/>
              <a:pPr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9D5BB-A218-4A58-BBCC-AAB4F97B98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29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First-1.jpg"/>
          <p:cNvPicPr>
            <a:picLocks noChangeAspect="1"/>
          </p:cNvPicPr>
          <p:nvPr/>
        </p:nvPicPr>
        <p:blipFill>
          <a:blip r:embed="rId3" cstate="print"/>
          <a:srcRect t="4327" b="28173"/>
          <a:stretch>
            <a:fillRect/>
          </a:stretch>
        </p:blipFill>
        <p:spPr>
          <a:xfrm>
            <a:off x="0" y="1752600"/>
            <a:ext cx="9144000" cy="41148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64256" y="1264356"/>
            <a:ext cx="5562600" cy="1066800"/>
          </a:xfrm>
          <a:noFill/>
        </p:spPr>
        <p:txBody>
          <a:bodyPr anchor="t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21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Mohammad Foroutan</a:t>
            </a:r>
            <a:br>
              <a:rPr lang="en-US" sz="21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1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6387" y="935850"/>
            <a:ext cx="1767494" cy="77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063977" y="5548938"/>
            <a:ext cx="9144000" cy="1066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S. </a:t>
            </a:r>
            <a:r>
              <a:rPr kumimoji="0" lang="en-US" sz="17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Vilanova</a:t>
            </a:r>
            <a:r>
              <a:rPr kumimoji="0" lang="en-US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S. </a:t>
            </a:r>
            <a:r>
              <a:rPr kumimoji="0" lang="en-US" sz="17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Heleno</a:t>
            </a:r>
            <a:r>
              <a:rPr kumimoji="0" lang="en-US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A. Murray, L. Pinto, A. </a:t>
            </a:r>
            <a:r>
              <a:rPr kumimoji="0" lang="en-US" sz="17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Sajedi</a:t>
            </a:r>
            <a:r>
              <a:rPr kumimoji="0" lang="en-US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Far, A. </a:t>
            </a:r>
            <a:r>
              <a:rPr kumimoji="0" lang="en-US" sz="17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Falcão</a:t>
            </a:r>
            <a:r>
              <a:rPr kumimoji="0" lang="en-US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M. </a:t>
            </a:r>
            <a:r>
              <a:rPr kumimoji="0" lang="en-US" sz="17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Torkamani</a:t>
            </a:r>
            <a:r>
              <a:rPr kumimoji="0" lang="en-US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C. </a:t>
            </a:r>
            <a:r>
              <a:rPr kumimoji="0" lang="en-US" sz="17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Canora</a:t>
            </a:r>
            <a:r>
              <a:rPr kumimoji="0" lang="en-US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P. </a:t>
            </a:r>
            <a:r>
              <a:rPr lang="en-US" sz="17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kumimoji="0" lang="en-US" sz="17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ina</a:t>
            </a:r>
            <a:r>
              <a:rPr kumimoji="0" lang="en-US" sz="17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G. Vieira, J. Fonseca</a:t>
            </a:r>
            <a:endParaRPr kumimoji="0" lang="en-US" sz="17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8261" y="6516303"/>
            <a:ext cx="8077200" cy="341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chemeClr val="bg1"/>
                </a:solidFill>
              </a:rPr>
              <a:t>EGU General Assembly-23 May 2022 (Vienna, Austria)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Logo_University of Tehr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6387" y="173850"/>
            <a:ext cx="2711413" cy="77724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83444" y="41465"/>
            <a:ext cx="6858000" cy="1295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Surface-rupturing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paleoearthquakes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a context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slow deforming continental interiors: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Lower Tagus Valley fault, Central Portugal</a:t>
            </a:r>
            <a:endParaRPr kumimoji="0" lang="en-US" sz="24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Kozuka Gothic Pro H" pitchFamily="34" charset="-128"/>
              <a:cs typeface="David" pitchFamily="34" charset="-79"/>
            </a:endParaRPr>
          </a:p>
        </p:txBody>
      </p:sp>
      <p:pic>
        <p:nvPicPr>
          <p:cNvPr id="11" name="Picture 10" descr="Logo_EGU 2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2228" y="6118578"/>
            <a:ext cx="1968683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866" y="-248355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Cumulative left-lateral displacement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Orthophoto-small offs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" y="649200"/>
            <a:ext cx="9140895" cy="59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rthophoto-small offs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" y="650505"/>
            <a:ext cx="9140895" cy="59013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67400" y="651932"/>
            <a:ext cx="3276600" cy="3922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Left-lateral offset of 16.5 ± 4.5 m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866" y="-248355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Cumulative left-lateral displacement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866" y="-248355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Abandoned Alluvial Surface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11.jpg"/>
          <p:cNvPicPr>
            <a:picLocks noChangeAspect="1"/>
          </p:cNvPicPr>
          <p:nvPr/>
        </p:nvPicPr>
        <p:blipFill>
          <a:blip r:embed="rId2" cstate="print"/>
          <a:srcRect t="26562"/>
          <a:stretch>
            <a:fillRect/>
          </a:stretch>
        </p:blipFill>
        <p:spPr>
          <a:xfrm>
            <a:off x="22576" y="434622"/>
            <a:ext cx="6687192" cy="6400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16000" y="1092198"/>
            <a:ext cx="4103512" cy="3922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Surface abandonment age of 41 ± 3.0 ka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47912" y="1495776"/>
            <a:ext cx="900288" cy="101882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381000" y="3127020"/>
            <a:ext cx="8382000" cy="213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Cumulative 19.0±5.0 m offset is likely to postdate the abandonment of alluvial surface (41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±3.0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ka)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minimum slip rate of ~0.32 mm yr</a:t>
            </a:r>
            <a:r>
              <a:rPr lang="en-US" sz="28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-1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Capable to generate large-magnitude earthquakes with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long recurrence interval  </a:t>
            </a:r>
          </a:p>
        </p:txBody>
      </p:sp>
      <p:pic>
        <p:nvPicPr>
          <p:cNvPr id="12" name="Picture 11" descr="Orthophoto-small offs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437445"/>
            <a:ext cx="3498001" cy="2259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866" y="-248355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Paleoseismic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investigations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5932" y="524256"/>
            <a:ext cx="5725668" cy="36523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2401" y="533400"/>
            <a:ext cx="2806263" cy="3657600"/>
            <a:chOff x="4572000" y="892336"/>
            <a:chExt cx="4465846" cy="5820652"/>
          </a:xfrm>
        </p:grpSpPr>
        <p:pic>
          <p:nvPicPr>
            <p:cNvPr id="17" name="Picture 16" descr="1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892336"/>
              <a:ext cx="4465846" cy="5820652"/>
            </a:xfrm>
            <a:prstGeom prst="rect">
              <a:avLst/>
            </a:prstGeom>
          </p:spPr>
        </p:pic>
        <p:sp>
          <p:nvSpPr>
            <p:cNvPr id="18" name="5-Point Star 17"/>
            <p:cNvSpPr/>
            <p:nvPr/>
          </p:nvSpPr>
          <p:spPr>
            <a:xfrm>
              <a:off x="7673622" y="3920067"/>
              <a:ext cx="365760" cy="365760"/>
            </a:xfrm>
            <a:prstGeom prst="star5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192" y="1969911"/>
            <a:ext cx="4786303" cy="46482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5105400" y="4267200"/>
            <a:ext cx="3276600" cy="1981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200" b="1" dirty="0" smtClean="0">
                <a:solidFill>
                  <a:srgbClr val="002060"/>
                </a:solidFill>
              </a:rPr>
              <a:t>20-m long, 6-m wide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benched trench exposes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stratigraphic strata down to a depth of ~6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866" y="-248355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Paleoseismic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investigations using IBM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photomosaic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technique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152401" y="3108960"/>
            <a:ext cx="2806263" cy="3657600"/>
            <a:chOff x="4572000" y="892336"/>
            <a:chExt cx="4465846" cy="5820652"/>
          </a:xfrm>
        </p:grpSpPr>
        <p:pic>
          <p:nvPicPr>
            <p:cNvPr id="17" name="Picture 16" descr="1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892336"/>
              <a:ext cx="4465846" cy="5820652"/>
            </a:xfrm>
            <a:prstGeom prst="rect">
              <a:avLst/>
            </a:prstGeom>
          </p:spPr>
        </p:pic>
        <p:sp>
          <p:nvSpPr>
            <p:cNvPr id="18" name="5-Point Star 17"/>
            <p:cNvSpPr/>
            <p:nvPr/>
          </p:nvSpPr>
          <p:spPr>
            <a:xfrm>
              <a:off x="7673622" y="3920067"/>
              <a:ext cx="365760" cy="365760"/>
            </a:xfrm>
            <a:prstGeom prst="star5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4178" y="3649134"/>
            <a:ext cx="284762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312" y="640080"/>
            <a:ext cx="9144000" cy="3150893"/>
          </a:xfrm>
          <a:prstGeom prst="rect">
            <a:avLst/>
          </a:prstGeom>
        </p:spPr>
      </p:pic>
      <p:pic>
        <p:nvPicPr>
          <p:cNvPr id="13" name="Picture 12" descr="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" y="640080"/>
            <a:ext cx="9144000" cy="3150893"/>
          </a:xfrm>
          <a:prstGeom prst="rect">
            <a:avLst/>
          </a:prstGeom>
        </p:spPr>
      </p:pic>
      <p:pic>
        <p:nvPicPr>
          <p:cNvPr id="14" name="Picture 13" descr="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" y="640080"/>
            <a:ext cx="9144000" cy="3150893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3352800" y="4267200"/>
            <a:ext cx="5257800" cy="1981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200" b="1" dirty="0" smtClean="0">
                <a:solidFill>
                  <a:srgbClr val="002060"/>
                </a:solidFill>
              </a:rPr>
              <a:t>High-resolution, seamless </a:t>
            </a:r>
            <a:r>
              <a:rPr lang="en-US" sz="2200" b="1" dirty="0" err="1" smtClean="0">
                <a:solidFill>
                  <a:srgbClr val="002060"/>
                </a:solidFill>
              </a:rPr>
              <a:t>photomosaic</a:t>
            </a:r>
            <a:r>
              <a:rPr lang="en-US" sz="2200" b="1" dirty="0" smtClean="0">
                <a:solidFill>
                  <a:srgbClr val="002060"/>
                </a:solidFill>
              </a:rPr>
              <a:t> is created using Image-based modeling (IBM) technique incorporating 1,325 images and </a:t>
            </a:r>
            <a:r>
              <a:rPr lang="en-US" sz="2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89 control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866" y="-248355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past earthquakes (Event A) </a:t>
            </a:r>
          </a:p>
        </p:txBody>
      </p:sp>
      <p:pic>
        <p:nvPicPr>
          <p:cNvPr id="14" name="Picture 13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082" y="457201"/>
            <a:ext cx="3980429" cy="1371599"/>
          </a:xfrm>
          <a:prstGeom prst="rect">
            <a:avLst/>
          </a:prstGeom>
        </p:spPr>
      </p:pic>
      <p:pic>
        <p:nvPicPr>
          <p:cNvPr id="15" name="Picture 14" descr="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4481" y="1905000"/>
            <a:ext cx="7035038" cy="4800600"/>
          </a:xfrm>
          <a:prstGeom prst="rect">
            <a:avLst/>
          </a:prstGeom>
        </p:spPr>
      </p:pic>
      <p:pic>
        <p:nvPicPr>
          <p:cNvPr id="19" name="Picture 18" descr="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1560" y="1908048"/>
            <a:ext cx="7035038" cy="4800600"/>
          </a:xfrm>
          <a:prstGeom prst="rect">
            <a:avLst/>
          </a:prstGeom>
        </p:spPr>
      </p:pic>
      <p:pic>
        <p:nvPicPr>
          <p:cNvPr id="20" name="Picture 19" descr="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1560" y="1908048"/>
            <a:ext cx="7035038" cy="4800600"/>
          </a:xfrm>
          <a:prstGeom prst="rect">
            <a:avLst/>
          </a:prstGeom>
        </p:spPr>
      </p:pic>
      <p:pic>
        <p:nvPicPr>
          <p:cNvPr id="21" name="Picture 20" descr="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1560" y="1911096"/>
            <a:ext cx="7035038" cy="4800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6922" y="847240"/>
            <a:ext cx="619932" cy="413289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51490" y="606777"/>
            <a:ext cx="4700650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lvl="0" indent="-457200" algn="ctr"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rgbClr val="002060"/>
                </a:solidFill>
              </a:rPr>
              <a:t>Ground surface at the time of</a:t>
            </a:r>
          </a:p>
          <a:p>
            <a:pPr marL="457200" lvl="0" indent="-457200" algn="ctr"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rgbClr val="002060"/>
                </a:solidFill>
              </a:rPr>
              <a:t>the Most Recent Earthquake</a:t>
            </a:r>
          </a:p>
          <a:p>
            <a:pPr marL="457200" lvl="0" indent="-457200" algn="ctr">
              <a:spcBef>
                <a:spcPct val="0"/>
              </a:spcBef>
              <a:defRPr/>
            </a:pPr>
            <a:r>
              <a:rPr lang="en-US" sz="2000" b="1" i="1" dirty="0" smtClean="0">
                <a:solidFill>
                  <a:srgbClr val="C00000"/>
                </a:solidFill>
              </a:rPr>
              <a:t>(6.45</a:t>
            </a:r>
            <a:r>
              <a:rPr lang="en-US" sz="2000" b="1" i="1" dirty="0" smtClean="0">
                <a:solidFill>
                  <a:srgbClr val="C00000"/>
                </a:solidFill>
                <a:cs typeface="Times New Roman"/>
              </a:rPr>
              <a:t>±1.45 ka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366933" y="1659466"/>
            <a:ext cx="0" cy="145062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581400" y="2091267"/>
            <a:ext cx="2743200" cy="60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4.8±0.2 ka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505200" y="3265311"/>
            <a:ext cx="2743200" cy="60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7.7±0.6 ka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629376" y="3908778"/>
            <a:ext cx="2743200" cy="60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11.6±0.6 ka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96243" y="3177822"/>
            <a:ext cx="2743200" cy="60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14.6±0.9 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7" grpId="0"/>
      <p:bldP spid="18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866" y="-248355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past earthquakes (Event B) </a:t>
            </a:r>
          </a:p>
        </p:txBody>
      </p:sp>
      <p:pic>
        <p:nvPicPr>
          <p:cNvPr id="24" name="Picture 23" descr="T1-S_Crop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" y="988979"/>
            <a:ext cx="8961120" cy="52594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403578"/>
            <a:ext cx="9144000" cy="213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Surface faulting postdates the abandonment of alluvial surface (41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±3.0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ka) and predates 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39±2.0 ka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between 44 ka and 37 ka (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40.5±3.5 ka)</a:t>
            </a:r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866" y="-248355"/>
            <a:ext cx="7696200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past earthquakes (Events C &amp; D) </a:t>
            </a:r>
          </a:p>
        </p:txBody>
      </p:sp>
      <p:pic>
        <p:nvPicPr>
          <p:cNvPr id="14" name="Picture 13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082" y="457201"/>
            <a:ext cx="3980429" cy="13715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0977" y="1403188"/>
            <a:ext cx="811322" cy="369086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618" y="2286000"/>
            <a:ext cx="8540764" cy="3657600"/>
          </a:xfrm>
          <a:prstGeom prst="rect">
            <a:avLst/>
          </a:prstGeom>
        </p:spPr>
      </p:pic>
      <p:pic>
        <p:nvPicPr>
          <p:cNvPr id="18" name="Picture 17" descr="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752" y="2286000"/>
            <a:ext cx="8540764" cy="3657600"/>
          </a:xfrm>
          <a:prstGeom prst="rect">
            <a:avLst/>
          </a:prstGeom>
        </p:spPr>
      </p:pic>
      <p:pic>
        <p:nvPicPr>
          <p:cNvPr id="19" name="Picture 18" descr="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752" y="2286000"/>
            <a:ext cx="8540764" cy="3657600"/>
          </a:xfrm>
          <a:prstGeom prst="rect">
            <a:avLst/>
          </a:prstGeom>
        </p:spPr>
      </p:pic>
      <p:pic>
        <p:nvPicPr>
          <p:cNvPr id="20" name="Picture 19" descr="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1752" y="2286000"/>
            <a:ext cx="8540764" cy="36576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358443" y="2472267"/>
            <a:ext cx="2743200" cy="60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&gt;79 ka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410200" y="4876800"/>
            <a:ext cx="2743200" cy="60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&gt;81 ka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1500" y="1851378"/>
            <a:ext cx="80010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older </a:t>
            </a:r>
            <a:r>
              <a:rPr lang="en-US" sz="24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paleoearthquakes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predating MIS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7192" y="-7332"/>
            <a:ext cx="8991600" cy="529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0"/>
              </a:spcBef>
              <a:spcAft>
                <a:spcPts val="1000"/>
              </a:spcAft>
              <a:buNone/>
              <a:defRPr/>
            </a:pPr>
            <a:endParaRPr lang="en-US" sz="2200" b="1" i="1" dirty="0" smtClean="0">
              <a:solidFill>
                <a:srgbClr val="0070C0"/>
              </a:solidFill>
            </a:endParaRPr>
          </a:p>
          <a:p>
            <a:pPr marL="457200" indent="-45720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sz="2200" b="1" i="1" dirty="0" smtClean="0">
                <a:solidFill>
                  <a:srgbClr val="CC0000"/>
                </a:solidFill>
              </a:rPr>
              <a:t>Minimum geologic slip rate </a:t>
            </a:r>
            <a:r>
              <a:rPr lang="en-US" sz="2200" b="1" i="1" dirty="0" smtClean="0">
                <a:solidFill>
                  <a:srgbClr val="0070C0"/>
                </a:solidFill>
              </a:rPr>
              <a:t>along the Eastern LTVFZ is about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sz="2200" b="1" i="1" dirty="0" smtClean="0">
                <a:solidFill>
                  <a:srgbClr val="CC0000"/>
                </a:solidFill>
              </a:rPr>
              <a:t>       0.32 mm yr</a:t>
            </a:r>
            <a:r>
              <a:rPr lang="en-US" sz="2200" b="1" i="1" baseline="30000" dirty="0" smtClean="0">
                <a:solidFill>
                  <a:srgbClr val="CC0000"/>
                </a:solidFill>
              </a:rPr>
              <a:t>-1</a:t>
            </a:r>
            <a:r>
              <a:rPr lang="en-US" sz="2200" b="1" i="1" dirty="0" smtClean="0">
                <a:solidFill>
                  <a:srgbClr val="CC0000"/>
                </a:solidFill>
              </a:rPr>
              <a:t> </a:t>
            </a:r>
            <a:r>
              <a:rPr lang="en-US" sz="2200" b="1" i="1" dirty="0" smtClean="0">
                <a:solidFill>
                  <a:srgbClr val="0070C0"/>
                </a:solidFill>
              </a:rPr>
              <a:t>over the last </a:t>
            </a:r>
            <a:r>
              <a:rPr lang="en-US" sz="2200" b="1" i="1" dirty="0" smtClean="0">
                <a:solidFill>
                  <a:srgbClr val="CC0000"/>
                </a:solidFill>
              </a:rPr>
              <a:t>44 ka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sz="2200" b="1" i="1" dirty="0" smtClean="0">
              <a:solidFill>
                <a:srgbClr val="CC0000"/>
              </a:solidFill>
            </a:endParaRP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sz="2200" b="1" i="1" dirty="0" smtClean="0">
              <a:solidFill>
                <a:srgbClr val="CC0000"/>
              </a:solidFill>
            </a:endParaRP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sz="2200" b="1" i="1" dirty="0" smtClean="0">
              <a:solidFill>
                <a:srgbClr val="CC0000"/>
              </a:solidFill>
            </a:endParaRPr>
          </a:p>
          <a:p>
            <a:pPr marL="457200" lvl="0" indent="-45720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sz="2200" b="1" i="1" dirty="0" smtClean="0">
                <a:solidFill>
                  <a:srgbClr val="C00000"/>
                </a:solidFill>
              </a:rPr>
              <a:t>The most recent sizeable earthquake </a:t>
            </a:r>
            <a:r>
              <a:rPr lang="en-US" sz="2200" b="1" i="1" dirty="0" smtClean="0">
                <a:solidFill>
                  <a:srgbClr val="0070C0"/>
                </a:solidFill>
              </a:rPr>
              <a:t>occurred sometime in </a:t>
            </a:r>
            <a:r>
              <a:rPr lang="en-US" sz="2200" b="1" i="1" dirty="0" smtClean="0">
                <a:solidFill>
                  <a:srgbClr val="C00000"/>
                </a:solidFill>
              </a:rPr>
              <a:t>6.45</a:t>
            </a:r>
            <a:r>
              <a:rPr lang="en-US" sz="2200" b="1" i="1" dirty="0" smtClean="0">
                <a:solidFill>
                  <a:srgbClr val="C00000"/>
                </a:solidFill>
                <a:cs typeface="Times New Roman"/>
              </a:rPr>
              <a:t>±1.45 ka</a:t>
            </a:r>
            <a:endParaRPr lang="en-US" sz="2200" b="1" i="1" dirty="0" smtClean="0">
              <a:solidFill>
                <a:srgbClr val="C00000"/>
              </a:solidFill>
            </a:endParaRPr>
          </a:p>
          <a:p>
            <a:pPr marL="457200" lvl="0" indent="-457200">
              <a:spcBef>
                <a:spcPct val="0"/>
              </a:spcBef>
              <a:buFont typeface="Wingdings" pitchFamily="2" charset="2"/>
              <a:buChar char="ü"/>
              <a:defRPr/>
            </a:pPr>
            <a:endParaRPr lang="en-US" sz="2200" b="1" i="1" dirty="0" smtClean="0">
              <a:solidFill>
                <a:srgbClr val="CC0000"/>
              </a:solidFill>
            </a:endParaRPr>
          </a:p>
          <a:p>
            <a:pPr marL="457200" lvl="0" indent="-457200">
              <a:spcBef>
                <a:spcPct val="0"/>
              </a:spcBef>
              <a:buNone/>
              <a:defRPr/>
            </a:pPr>
            <a:endParaRPr lang="en-US" sz="2200" b="1" i="1" dirty="0" smtClean="0">
              <a:solidFill>
                <a:srgbClr val="C00000"/>
              </a:solidFill>
            </a:endParaRPr>
          </a:p>
          <a:p>
            <a:pPr marL="457200" lvl="0" indent="-457200">
              <a:spcBef>
                <a:spcPct val="0"/>
              </a:spcBef>
              <a:buNone/>
              <a:defRPr/>
            </a:pPr>
            <a:endParaRPr lang="en-US" sz="2200" b="1" i="1" dirty="0" smtClean="0">
              <a:solidFill>
                <a:srgbClr val="C00000"/>
              </a:solidFill>
            </a:endParaRPr>
          </a:p>
          <a:p>
            <a:pPr marL="457200" lvl="0" indent="-457200">
              <a:spcBef>
                <a:spcPct val="0"/>
              </a:spcBef>
              <a:buFont typeface="Wingdings" pitchFamily="2" charset="2"/>
              <a:buChar char="ü"/>
              <a:defRPr/>
            </a:pPr>
            <a:endParaRPr lang="en-US" sz="2200" b="1" i="1" dirty="0" smtClean="0">
              <a:solidFill>
                <a:srgbClr val="C00000"/>
              </a:solidFill>
            </a:endParaRPr>
          </a:p>
          <a:p>
            <a:pPr marL="457200" lvl="0" indent="-457200">
              <a:spcBef>
                <a:spcPct val="0"/>
              </a:spcBef>
              <a:buFont typeface="Wingdings" pitchFamily="2" charset="2"/>
              <a:buChar char="ü"/>
              <a:defRPr/>
            </a:pPr>
            <a:endParaRPr lang="en-US" sz="2200" b="1" i="1" dirty="0" smtClean="0">
              <a:solidFill>
                <a:srgbClr val="C00000"/>
              </a:solidFill>
            </a:endParaRPr>
          </a:p>
          <a:p>
            <a:pPr marL="457200" lvl="0" indent="-457200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sz="2200" b="1" i="1" dirty="0" smtClean="0">
                <a:solidFill>
                  <a:srgbClr val="C00000"/>
                </a:solidFill>
                <a:latin typeface="+mj-lt"/>
              </a:rPr>
              <a:t>Eastern LTVFZ </a:t>
            </a:r>
            <a:r>
              <a:rPr lang="en-US" sz="2200" b="1" i="1" dirty="0" smtClean="0">
                <a:solidFill>
                  <a:srgbClr val="0070C0"/>
                </a:solidFill>
                <a:latin typeface="+mj-lt"/>
              </a:rPr>
              <a:t>may be characterize by </a:t>
            </a:r>
            <a:r>
              <a:rPr lang="en-US" sz="2200" b="1" i="1" dirty="0" smtClean="0">
                <a:solidFill>
                  <a:srgbClr val="C00000"/>
                </a:solidFill>
                <a:latin typeface="+mj-lt"/>
              </a:rPr>
              <a:t>low slip rates</a:t>
            </a:r>
            <a:r>
              <a:rPr lang="en-US" sz="2200" b="1" i="1" dirty="0" smtClean="0">
                <a:solidFill>
                  <a:srgbClr val="0070C0"/>
                </a:solidFill>
                <a:latin typeface="+mj-lt"/>
              </a:rPr>
              <a:t> and </a:t>
            </a:r>
            <a:r>
              <a:rPr lang="en-US" sz="2200" b="1" i="1" dirty="0" smtClean="0">
                <a:solidFill>
                  <a:srgbClr val="C00000"/>
                </a:solidFill>
                <a:latin typeface="+mj-lt"/>
              </a:rPr>
              <a:t>instrumentally a quiescent structure</a:t>
            </a:r>
            <a:r>
              <a:rPr lang="en-US" sz="2200" b="1" i="1" dirty="0" smtClean="0">
                <a:solidFill>
                  <a:srgbClr val="0070C0"/>
                </a:solidFill>
                <a:latin typeface="+mj-lt"/>
              </a:rPr>
              <a:t>, it remains capable of generating </a:t>
            </a:r>
            <a:r>
              <a:rPr lang="en-US" sz="2200" b="1" i="1" dirty="0" err="1" smtClean="0">
                <a:solidFill>
                  <a:srgbClr val="0070C0"/>
                </a:solidFill>
                <a:latin typeface="+mj-lt"/>
              </a:rPr>
              <a:t>morphogenic</a:t>
            </a:r>
            <a:r>
              <a:rPr lang="en-US" sz="2200" b="1" i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200" b="1" i="1" dirty="0" smtClean="0">
                <a:solidFill>
                  <a:srgbClr val="C00000"/>
                </a:solidFill>
                <a:latin typeface="+mj-lt"/>
              </a:rPr>
              <a:t>large-magnitude earthquakes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191000" y="2530967"/>
            <a:ext cx="4422141" cy="1645921"/>
            <a:chOff x="4484511" y="853723"/>
            <a:chExt cx="4422141" cy="1645921"/>
          </a:xfrm>
        </p:grpSpPr>
        <p:pic>
          <p:nvPicPr>
            <p:cNvPr id="14" name="Picture 13" descr="8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4511" y="853723"/>
              <a:ext cx="1901037" cy="1645920"/>
            </a:xfrm>
            <a:prstGeom prst="rect">
              <a:avLst/>
            </a:prstGeom>
          </p:spPr>
        </p:pic>
        <p:pic>
          <p:nvPicPr>
            <p:cNvPr id="22" name="Picture 21" descr="17.jpg"/>
            <p:cNvPicPr>
              <a:picLocks noChangeAspect="1"/>
            </p:cNvPicPr>
            <p:nvPr/>
          </p:nvPicPr>
          <p:blipFill>
            <a:blip r:embed="rId3" cstate="print"/>
            <a:srcRect l="46584"/>
            <a:stretch>
              <a:fillRect/>
            </a:stretch>
          </p:blipFill>
          <p:spPr>
            <a:xfrm rot="16200000">
              <a:off x="6901322" y="494313"/>
              <a:ext cx="1645920" cy="2364741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0866" y="-248355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home messages</a:t>
            </a:r>
          </a:p>
        </p:txBody>
      </p:sp>
      <p:pic>
        <p:nvPicPr>
          <p:cNvPr id="18" name="Picture 17" descr="T1-S_Crop(1).jpg"/>
          <p:cNvPicPr>
            <a:picLocks noChangeAspect="1"/>
          </p:cNvPicPr>
          <p:nvPr/>
        </p:nvPicPr>
        <p:blipFill>
          <a:blip r:embed="rId4" cstate="print"/>
          <a:srcRect t="10372"/>
          <a:stretch>
            <a:fillRect/>
          </a:stretch>
        </p:blipFill>
        <p:spPr>
          <a:xfrm>
            <a:off x="2374194" y="5159021"/>
            <a:ext cx="3115951" cy="1639109"/>
          </a:xfrm>
          <a:prstGeom prst="rect">
            <a:avLst/>
          </a:prstGeom>
        </p:spPr>
      </p:pic>
      <p:pic>
        <p:nvPicPr>
          <p:cNvPr id="12" name="Picture 11" descr="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739" y="5251555"/>
            <a:ext cx="2144011" cy="1463040"/>
          </a:xfrm>
          <a:prstGeom prst="rect">
            <a:avLst/>
          </a:prstGeom>
        </p:spPr>
      </p:pic>
      <p:pic>
        <p:nvPicPr>
          <p:cNvPr id="19" name="Picture 18" descr="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44956" y="5251555"/>
            <a:ext cx="3416305" cy="1463040"/>
          </a:xfrm>
          <a:prstGeom prst="rect">
            <a:avLst/>
          </a:prstGeom>
        </p:spPr>
      </p:pic>
      <p:pic>
        <p:nvPicPr>
          <p:cNvPr id="23" name="Picture 22" descr="Orthophoto-small offse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40277" y="815622"/>
            <a:ext cx="2123586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han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232" y="-45720"/>
            <a:ext cx="10210465" cy="694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-176922"/>
            <a:ext cx="2310825" cy="66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question</a:t>
            </a:r>
          </a:p>
        </p:txBody>
      </p:sp>
      <p:pic>
        <p:nvPicPr>
          <p:cNvPr id="13" name="Picture 12" descr="Figure 1a_MT7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5894" y="445911"/>
            <a:ext cx="6886263" cy="630936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8100" y="414867"/>
            <a:ext cx="9067800" cy="14139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active are the prominent strike-slip faults slicing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Portugal?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1645359"/>
            <a:ext cx="2438400" cy="4390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spcAft>
                <a:spcPts val="1000"/>
              </a:spcAft>
              <a:defRPr/>
            </a:pPr>
            <a:r>
              <a:rPr lang="en-US" b="1" i="1" dirty="0" smtClean="0">
                <a:solidFill>
                  <a:srgbClr val="CC0000"/>
                </a:solidFill>
              </a:rPr>
              <a:t>Convergence </a:t>
            </a:r>
            <a:r>
              <a:rPr lang="en-US" b="1" i="1" dirty="0" smtClean="0">
                <a:solidFill>
                  <a:srgbClr val="002060"/>
                </a:solidFill>
              </a:rPr>
              <a:t>of</a:t>
            </a:r>
            <a:r>
              <a:rPr lang="en-US" b="1" i="1" dirty="0" smtClean="0">
                <a:solidFill>
                  <a:srgbClr val="CC0000"/>
                </a:solidFill>
              </a:rPr>
              <a:t> </a:t>
            </a:r>
            <a:r>
              <a:rPr lang="en-US" b="1" i="1" dirty="0" err="1" smtClean="0">
                <a:solidFill>
                  <a:srgbClr val="CC0000"/>
                </a:solidFill>
              </a:rPr>
              <a:t>Nubia</a:t>
            </a:r>
            <a:r>
              <a:rPr lang="en-US" b="1" i="1" dirty="0" smtClean="0">
                <a:solidFill>
                  <a:srgbClr val="CC0000"/>
                </a:solidFill>
              </a:rPr>
              <a:t>-Eurasia plates </a:t>
            </a:r>
            <a:r>
              <a:rPr lang="en-US" b="1" i="1" dirty="0" smtClean="0">
                <a:solidFill>
                  <a:srgbClr val="002060"/>
                </a:solidFill>
              </a:rPr>
              <a:t>amounts to </a:t>
            </a:r>
            <a:r>
              <a:rPr lang="en-US" b="1" i="1" dirty="0" smtClean="0">
                <a:solidFill>
                  <a:srgbClr val="CC0000"/>
                </a:solidFill>
              </a:rPr>
              <a:t>5</a:t>
            </a:r>
            <a:r>
              <a:rPr lang="en-US" b="1" i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±1 mm yr</a:t>
            </a:r>
            <a:r>
              <a:rPr lang="en-US" b="1" i="1" baseline="30000" dirty="0" smtClean="0">
                <a:solidFill>
                  <a:srgbClr val="CC0000"/>
                </a:solidFill>
                <a:latin typeface="Times New Roman"/>
                <a:cs typeface="Times New Roman"/>
              </a:rPr>
              <a:t>-1</a:t>
            </a:r>
          </a:p>
          <a:p>
            <a:pPr lvl="0">
              <a:spcBef>
                <a:spcPct val="0"/>
              </a:spcBef>
              <a:spcAft>
                <a:spcPts val="1000"/>
              </a:spcAft>
              <a:defRPr/>
            </a:pPr>
            <a:endParaRPr lang="en-US" b="1" i="1" baseline="30000" dirty="0" smtClean="0">
              <a:solidFill>
                <a:srgbClr val="CC0000"/>
              </a:solidFill>
              <a:latin typeface="Times New Roman"/>
              <a:cs typeface="Times New Roman"/>
            </a:endParaRPr>
          </a:p>
          <a:p>
            <a:pPr lvl="0">
              <a:spcBef>
                <a:spcPct val="0"/>
              </a:spcBef>
              <a:spcAft>
                <a:spcPts val="1000"/>
              </a:spcAft>
              <a:defRPr/>
            </a:pPr>
            <a:r>
              <a:rPr lang="en-US" b="1" i="1" dirty="0" smtClean="0">
                <a:solidFill>
                  <a:srgbClr val="CC0000"/>
                </a:solidFill>
              </a:rPr>
              <a:t>Central Portugal </a:t>
            </a:r>
            <a:r>
              <a:rPr lang="en-US" b="1" i="1" dirty="0" smtClean="0">
                <a:solidFill>
                  <a:srgbClr val="002060"/>
                </a:solidFill>
              </a:rPr>
              <a:t>is characterized by</a:t>
            </a:r>
            <a:r>
              <a:rPr lang="en-US" b="1" i="1" dirty="0" smtClean="0">
                <a:solidFill>
                  <a:srgbClr val="CC0000"/>
                </a:solidFill>
              </a:rPr>
              <a:t> slow </a:t>
            </a:r>
            <a:r>
              <a:rPr lang="en-US" b="1" i="1" dirty="0" smtClean="0">
                <a:solidFill>
                  <a:srgbClr val="002060"/>
                </a:solidFill>
              </a:rPr>
              <a:t>deformation rate of   </a:t>
            </a:r>
            <a:r>
              <a:rPr lang="en-US" b="1" i="1" dirty="0" smtClean="0">
                <a:solidFill>
                  <a:srgbClr val="CC0000"/>
                </a:solidFill>
              </a:rPr>
              <a:t>~1 mm </a:t>
            </a:r>
            <a:r>
              <a:rPr lang="en-US" b="1" i="1" dirty="0" smtClean="0">
                <a:solidFill>
                  <a:srgbClr val="CC0000"/>
                </a:solidFill>
                <a:latin typeface="Times New Roman"/>
                <a:cs typeface="Times New Roman"/>
              </a:rPr>
              <a:t>yr</a:t>
            </a:r>
            <a:r>
              <a:rPr lang="en-US" b="1" i="1" baseline="30000" dirty="0" smtClean="0">
                <a:solidFill>
                  <a:srgbClr val="CC0000"/>
                </a:solidFill>
                <a:latin typeface="Times New Roman"/>
                <a:cs typeface="Times New Roman"/>
              </a:rPr>
              <a:t>-1</a:t>
            </a:r>
            <a:endParaRPr lang="en-US" b="1" i="1" dirty="0" smtClean="0">
              <a:solidFill>
                <a:srgbClr val="CC0000"/>
              </a:solidFill>
            </a:endParaRPr>
          </a:p>
          <a:p>
            <a:pPr lvl="0">
              <a:spcBef>
                <a:spcPct val="0"/>
              </a:spcBef>
              <a:spcAft>
                <a:spcPts val="1000"/>
              </a:spcAft>
              <a:defRPr/>
            </a:pPr>
            <a:endParaRPr lang="en-US" b="1" i="1" dirty="0" smtClean="0">
              <a:solidFill>
                <a:srgbClr val="CC0000"/>
              </a:solidFill>
            </a:endParaRPr>
          </a:p>
          <a:p>
            <a:pPr lvl="0">
              <a:spcBef>
                <a:spcPct val="0"/>
              </a:spcBef>
              <a:spcAft>
                <a:spcPts val="1000"/>
              </a:spcAft>
              <a:defRPr/>
            </a:pPr>
            <a:r>
              <a:rPr lang="en-US" b="1" i="1" dirty="0" smtClean="0">
                <a:solidFill>
                  <a:srgbClr val="CC0000"/>
                </a:solidFill>
              </a:rPr>
              <a:t>Northward decrease in geodetic slip rates </a:t>
            </a:r>
            <a:r>
              <a:rPr lang="en-US" b="1" i="1" dirty="0" smtClean="0">
                <a:solidFill>
                  <a:srgbClr val="002060"/>
                </a:solidFill>
              </a:rPr>
              <a:t>is consistent</a:t>
            </a:r>
            <a:r>
              <a:rPr lang="en-US" b="1" i="1" dirty="0" smtClean="0">
                <a:solidFill>
                  <a:srgbClr val="CC0000"/>
                </a:solidFill>
              </a:rPr>
              <a:t> with the overall pattern of seismicity</a:t>
            </a:r>
            <a:endParaRPr lang="en-US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4302" y="488244"/>
            <a:ext cx="7564261" cy="6324599"/>
            <a:chOff x="923839" y="457200"/>
            <a:chExt cx="7655397" cy="6400800"/>
          </a:xfrm>
        </p:grpSpPr>
        <p:pic>
          <p:nvPicPr>
            <p:cNvPr id="7" name="Picture 6" descr="6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3839" y="457200"/>
              <a:ext cx="7655397" cy="64008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692140" y="3456264"/>
              <a:ext cx="362182" cy="589956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" y="-176922"/>
            <a:ext cx="4632422" cy="598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7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 Lower Tagus Valley Fault Zone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-252350"/>
            <a:ext cx="7696200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Orthophoto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(Pixel Res. 10 cm) 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</a:t>
            </a:r>
            <a:r>
              <a:rPr lang="en-US" sz="2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DEM </a:t>
            </a:r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(Pixel Res. 50 cm)</a:t>
            </a:r>
          </a:p>
        </p:txBody>
      </p:sp>
      <p:pic>
        <p:nvPicPr>
          <p:cNvPr id="7" name="Picture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960120"/>
            <a:ext cx="3784925" cy="5669280"/>
          </a:xfrm>
          <a:prstGeom prst="rect">
            <a:avLst/>
          </a:prstGeom>
        </p:spPr>
      </p:pic>
      <p:pic>
        <p:nvPicPr>
          <p:cNvPr id="8" name="Picture 7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960120"/>
            <a:ext cx="3784925" cy="566928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3400" y="499392"/>
            <a:ext cx="80010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Potential to acquire ground points through dense vegetation canopies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00156" y="4956792"/>
            <a:ext cx="988876" cy="1522622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328156" y="4959840"/>
            <a:ext cx="988876" cy="1522622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4648" y="629412"/>
            <a:ext cx="3168396" cy="32567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-252350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Smallest Left-Lateral Offset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689" y="555978"/>
            <a:ext cx="4125143" cy="61264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1952" y="1649578"/>
            <a:ext cx="490118" cy="508406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3204" y="773289"/>
            <a:ext cx="3168396" cy="32567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1952" y="1649578"/>
            <a:ext cx="490118" cy="508406"/>
          </a:xfrm>
          <a:prstGeom prst="rect">
            <a:avLst/>
          </a:pr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88" y="762000"/>
            <a:ext cx="6336792" cy="5486400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982584" y="6324600"/>
            <a:ext cx="48006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Left-lateral offset of 2.5 ± 0.5 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" y="-252350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Smallest Left-Lateral Offset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-252350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unoccupied aerial system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43" y="563880"/>
            <a:ext cx="4396958" cy="621792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358422" y="446913"/>
            <a:ext cx="48006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Orthophoto</a:t>
            </a:r>
            <a:r>
              <a:rPr lang="en-US" sz="17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(Pix. Res. 4 cm)</a:t>
            </a:r>
          </a:p>
        </p:txBody>
      </p:sp>
      <p:pic>
        <p:nvPicPr>
          <p:cNvPr id="13" name="Picture 12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92336"/>
            <a:ext cx="4465846" cy="5820652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3127023" y="3801534"/>
            <a:ext cx="365760" cy="365760"/>
          </a:xfrm>
          <a:prstGeom prst="star5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673622" y="3920067"/>
            <a:ext cx="365760" cy="365760"/>
          </a:xfrm>
          <a:prstGeom prst="star5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24779" y="1095022"/>
            <a:ext cx="1509888" cy="316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334934" y="446913"/>
            <a:ext cx="48006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Digital Surface Model 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(Pix. Res. 20 cm)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885266" y="1052688"/>
            <a:ext cx="22860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smtClean="0">
                <a:latin typeface="+mj-lt"/>
                <a:ea typeface="+mj-ea"/>
                <a:cs typeface="+mj-cs"/>
              </a:rPr>
              <a:t>Light source direction = N075°</a:t>
            </a:r>
          </a:p>
          <a:p>
            <a:pPr lvl="0">
              <a:spcBef>
                <a:spcPct val="0"/>
              </a:spcBef>
              <a:defRPr/>
            </a:pPr>
            <a:r>
              <a:rPr lang="en-US" sz="900" b="1" dirty="0" smtClean="0">
                <a:latin typeface="+mj-lt"/>
                <a:ea typeface="+mj-ea"/>
                <a:cs typeface="+mj-cs"/>
              </a:rPr>
              <a:t>Illumination angle = 45</a:t>
            </a:r>
            <a:r>
              <a:rPr lang="en-US" sz="900" b="1" dirty="0" smtClean="0"/>
              <a:t>°</a:t>
            </a:r>
            <a:endParaRPr lang="en-US" sz="900" b="1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62200" y="6389370"/>
            <a:ext cx="19050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~1.4 km</a:t>
            </a:r>
            <a:r>
              <a:rPr lang="en-US" sz="1400" b="1" baseline="30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 </a:t>
            </a:r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(662 images)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3279423" y="2631441"/>
            <a:ext cx="274320" cy="274320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7826022" y="2749974"/>
            <a:ext cx="274320" cy="274320"/>
          </a:xfrm>
          <a:prstGeom prst="star5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465711" y="2689578"/>
            <a:ext cx="1295400" cy="392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Offset channel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rgbClr val="002060"/>
                </a:solidFill>
              </a:rPr>
              <a:t>2.5 ± 0.5 m</a:t>
            </a:r>
            <a:endParaRPr lang="en-US" sz="14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916289" y="2579511"/>
            <a:ext cx="1295400" cy="3924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Offset channel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1400" b="1" dirty="0" smtClean="0">
                <a:solidFill>
                  <a:srgbClr val="002060"/>
                </a:solidFill>
              </a:rPr>
              <a:t>2.5 ± 0.5 m</a:t>
            </a:r>
            <a:endParaRPr lang="en-US" sz="14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-252350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unoccupied aerial system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43" y="563880"/>
            <a:ext cx="4396958" cy="6217920"/>
          </a:xfrm>
          <a:prstGeom prst="rect">
            <a:avLst/>
          </a:prstGeom>
        </p:spPr>
      </p:pic>
      <p:pic>
        <p:nvPicPr>
          <p:cNvPr id="13" name="Picture 12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92336"/>
            <a:ext cx="4465846" cy="5820652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3127023" y="3801534"/>
            <a:ext cx="365760" cy="365760"/>
          </a:xfrm>
          <a:prstGeom prst="star5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7673622" y="3920067"/>
            <a:ext cx="365760" cy="365760"/>
          </a:xfrm>
          <a:prstGeom prst="star5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924779" y="1095022"/>
            <a:ext cx="1509888" cy="316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885266" y="1052688"/>
            <a:ext cx="22860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smtClean="0">
                <a:latin typeface="+mj-lt"/>
                <a:ea typeface="+mj-ea"/>
                <a:cs typeface="+mj-cs"/>
              </a:rPr>
              <a:t>Light source direction = N075°</a:t>
            </a:r>
          </a:p>
          <a:p>
            <a:pPr lvl="0">
              <a:spcBef>
                <a:spcPct val="0"/>
              </a:spcBef>
              <a:defRPr/>
            </a:pPr>
            <a:r>
              <a:rPr lang="en-US" sz="900" b="1" dirty="0" smtClean="0">
                <a:latin typeface="+mj-lt"/>
                <a:ea typeface="+mj-ea"/>
                <a:cs typeface="+mj-cs"/>
              </a:rPr>
              <a:t>Illumination angle = 45</a:t>
            </a:r>
            <a:r>
              <a:rPr lang="en-US" sz="900" b="1" dirty="0" smtClean="0"/>
              <a:t>°</a:t>
            </a:r>
            <a:endParaRPr lang="en-US" sz="900" b="1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62200" y="6389370"/>
            <a:ext cx="19050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~1.4 km</a:t>
            </a:r>
            <a:r>
              <a:rPr lang="en-US" sz="1400" b="1" baseline="30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 </a:t>
            </a:r>
            <a:r>
              <a:rPr lang="en-US" sz="1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(662 images)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742245"/>
            <a:ext cx="9144000" cy="233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7088" y="567267"/>
            <a:ext cx="5449824" cy="2358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248" y="838200"/>
            <a:ext cx="7293864" cy="5597652"/>
          </a:xfrm>
          <a:prstGeom prst="rect">
            <a:avLst/>
          </a:prstGeom>
        </p:spPr>
      </p:pic>
      <p:pic>
        <p:nvPicPr>
          <p:cNvPr id="27" name="Picture 26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1248" y="838200"/>
            <a:ext cx="7293864" cy="5597652"/>
          </a:xfrm>
          <a:prstGeom prst="rect">
            <a:avLst/>
          </a:prstGeom>
        </p:spPr>
      </p:pic>
      <p:pic>
        <p:nvPicPr>
          <p:cNvPr id="28" name="Picture 27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1248" y="838200"/>
            <a:ext cx="7293864" cy="5597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534400" y="3399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D5BB-A218-4A58-BBCC-AAB4F97B98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962400" y="609600"/>
            <a:ext cx="4800600" cy="3924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Left-lateral offset of ~3 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-252350"/>
            <a:ext cx="7696200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spcBef>
                <a:spcPct val="0"/>
              </a:spcBef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Smallest Left-Lateral Offset</a:t>
            </a: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27642</TotalTime>
  <Words>477</Words>
  <Application>Microsoft Office PowerPoint</Application>
  <PresentationFormat>On-screen Show (4:3)</PresentationFormat>
  <Paragraphs>100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Mohammad Foroutan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Mohammad Foroutan</dc:title>
  <dc:creator>foroutan</dc:creator>
  <cp:lastModifiedBy>foroutan</cp:lastModifiedBy>
  <cp:revision>1847</cp:revision>
  <dcterms:created xsi:type="dcterms:W3CDTF">2012-02-03T11:05:57Z</dcterms:created>
  <dcterms:modified xsi:type="dcterms:W3CDTF">2022-05-22T14:00:11Z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17323356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D9.0.4</vt:lpwstr>
  </property>
</Properties>
</file>