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70858" autoAdjust="0"/>
  </p:normalViewPr>
  <p:slideViewPr>
    <p:cSldViewPr snapToGrid="0">
      <p:cViewPr varScale="1">
        <p:scale>
          <a:sx n="77" d="100"/>
          <a:sy n="77" d="100"/>
        </p:scale>
        <p:origin x="17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3C5CF-E201-4057-BCB9-87AE46F6382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FCA3A-B64F-43FE-9C28-8236F9675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37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quick in this slide!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FCA3A-B64F-43FE-9C28-8236F96758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1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Ageing – Scaling or corrosion, change in roughness parameter</a:t>
            </a:r>
          </a:p>
          <a:p>
            <a:r>
              <a:rPr lang="en-US" dirty="0"/>
              <a:t>Stochastic demands difficult to model and calibrate</a:t>
            </a:r>
          </a:p>
          <a:p>
            <a:r>
              <a:rPr lang="en-US" dirty="0"/>
              <a:t>LDL in practice:</a:t>
            </a:r>
          </a:p>
          <a:p>
            <a:r>
              <a:rPr lang="en-US" dirty="0"/>
              <a:t>	1. Model based  uses mismatch – inaccuracy leads to more error, needs more # m</a:t>
            </a:r>
            <a:r>
              <a:rPr lang="nb-NO" dirty="0"/>
              <a:t>/ts</a:t>
            </a:r>
          </a:p>
          <a:p>
            <a:r>
              <a:rPr lang="nb-NO" dirty="0"/>
              <a:t>	2. DD </a:t>
            </a:r>
            <a:r>
              <a:rPr lang="nb-NO" dirty="0" err="1"/>
              <a:t>methods</a:t>
            </a:r>
            <a:r>
              <a:rPr lang="nb-NO" dirty="0"/>
              <a:t> </a:t>
            </a:r>
            <a:r>
              <a:rPr lang="nb-NO" dirty="0" err="1"/>
              <a:t>uses</a:t>
            </a:r>
            <a:r>
              <a:rPr lang="nb-NO" dirty="0"/>
              <a:t> </a:t>
            </a:r>
            <a:r>
              <a:rPr lang="nb-NO" dirty="0" err="1"/>
              <a:t>labeled</a:t>
            </a:r>
            <a:r>
              <a:rPr lang="nb-NO" dirty="0"/>
              <a:t> data </a:t>
            </a:r>
            <a:r>
              <a:rPr lang="nb-NO" dirty="0" err="1"/>
              <a:t>mostly</a:t>
            </a:r>
            <a:r>
              <a:rPr lang="nb-NO" dirty="0"/>
              <a:t> </a:t>
            </a:r>
            <a:r>
              <a:rPr lang="nb-NO" dirty="0" err="1"/>
              <a:t>superviosry</a:t>
            </a:r>
            <a:r>
              <a:rPr lang="nb-NO" dirty="0"/>
              <a:t> </a:t>
            </a:r>
            <a:r>
              <a:rPr lang="nb-NO" dirty="0" err="1"/>
              <a:t>approach</a:t>
            </a:r>
            <a:endParaRPr lang="nb-NO" dirty="0"/>
          </a:p>
          <a:p>
            <a:r>
              <a:rPr lang="nb-NO" dirty="0"/>
              <a:t>	3. Hybrid </a:t>
            </a:r>
            <a:r>
              <a:rPr lang="nb-NO" dirty="0" err="1"/>
              <a:t>complements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limitations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FCA3A-B64F-43FE-9C28-8236F96758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3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O1 – </a:t>
            </a:r>
            <a:r>
              <a:rPr lang="nb-NO" dirty="0" err="1"/>
              <a:t>shift</a:t>
            </a:r>
            <a:r>
              <a:rPr lang="nb-NO" dirty="0"/>
              <a:t> in trend</a:t>
            </a:r>
          </a:p>
          <a:p>
            <a:r>
              <a:rPr lang="nb-NO" dirty="0"/>
              <a:t>O2 – </a:t>
            </a:r>
            <a:r>
              <a:rPr lang="nb-NO" dirty="0" err="1"/>
              <a:t>Uncertianty</a:t>
            </a:r>
            <a:r>
              <a:rPr lang="nb-NO" dirty="0"/>
              <a:t> is </a:t>
            </a:r>
            <a:r>
              <a:rPr lang="nb-NO" dirty="0" err="1"/>
              <a:t>overlooked</a:t>
            </a:r>
            <a:r>
              <a:rPr lang="nb-NO" dirty="0"/>
              <a:t> efter </a:t>
            </a:r>
            <a:r>
              <a:rPr lang="nb-NO" dirty="0" err="1"/>
              <a:t>after</a:t>
            </a:r>
            <a:r>
              <a:rPr lang="nb-NO" dirty="0"/>
              <a:t> DD </a:t>
            </a:r>
            <a:r>
              <a:rPr lang="nb-NO" dirty="0" err="1"/>
              <a:t>methods</a:t>
            </a:r>
            <a:endParaRPr lang="nb-NO" dirty="0"/>
          </a:p>
          <a:p>
            <a:r>
              <a:rPr lang="nb-NO" dirty="0"/>
              <a:t>O3 – Limited in </a:t>
            </a:r>
            <a:r>
              <a:rPr lang="nb-NO" dirty="0" err="1"/>
              <a:t>field</a:t>
            </a:r>
            <a:r>
              <a:rPr lang="nb-NO" dirty="0"/>
              <a:t> </a:t>
            </a:r>
            <a:r>
              <a:rPr lang="nb-NO" dirty="0" err="1"/>
              <a:t>observations</a:t>
            </a:r>
            <a:endParaRPr lang="nb-NO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FCA3A-B64F-43FE-9C28-8236F96758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84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P1 – 4 </a:t>
            </a:r>
            <a:r>
              <a:rPr lang="nb-NO" dirty="0" err="1"/>
              <a:t>blocks</a:t>
            </a:r>
            <a:r>
              <a:rPr lang="nb-NO" dirty="0"/>
              <a:t> and </a:t>
            </a:r>
            <a:r>
              <a:rPr lang="nb-NO" dirty="0" err="1"/>
              <a:t>interplays</a:t>
            </a:r>
            <a:endParaRPr lang="nb-NO" dirty="0"/>
          </a:p>
          <a:p>
            <a:r>
              <a:rPr lang="nb-NO" dirty="0"/>
              <a:t>P2 – </a:t>
            </a:r>
            <a:r>
              <a:rPr lang="nb-NO" dirty="0" err="1"/>
              <a:t>quick</a:t>
            </a:r>
            <a:r>
              <a:rPr lang="nb-NO" dirty="0"/>
              <a:t> </a:t>
            </a:r>
            <a:r>
              <a:rPr lang="nb-NO" dirty="0" err="1"/>
              <a:t>description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uncertainty</a:t>
            </a:r>
            <a:r>
              <a:rPr lang="nb-NO" dirty="0"/>
              <a:t> in </a:t>
            </a:r>
            <a:r>
              <a:rPr lang="nb-NO" dirty="0" err="1"/>
              <a:t>blocks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FCA3A-B64F-43FE-9C28-8236F96758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17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P1 –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quantification</a:t>
            </a:r>
            <a:r>
              <a:rPr lang="nb-NO" dirty="0"/>
              <a:t>, </a:t>
            </a:r>
            <a:r>
              <a:rPr lang="nb-NO" dirty="0" err="1"/>
              <a:t>dependency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measurement</a:t>
            </a:r>
            <a:r>
              <a:rPr lang="nb-NO" dirty="0"/>
              <a:t> </a:t>
            </a:r>
            <a:r>
              <a:rPr lang="nb-NO" dirty="0" err="1"/>
              <a:t>error</a:t>
            </a:r>
            <a:r>
              <a:rPr lang="nb-NO" dirty="0"/>
              <a:t> is not </a:t>
            </a:r>
            <a:r>
              <a:rPr lang="nb-NO" dirty="0" err="1"/>
              <a:t>usually</a:t>
            </a:r>
            <a:r>
              <a:rPr lang="nb-NO" dirty="0"/>
              <a:t> </a:t>
            </a:r>
            <a:r>
              <a:rPr lang="nb-NO" dirty="0" err="1"/>
              <a:t>considered</a:t>
            </a:r>
            <a:r>
              <a:rPr lang="en-GB" dirty="0"/>
              <a:t>, propagation is missing</a:t>
            </a:r>
          </a:p>
          <a:p>
            <a:r>
              <a:rPr lang="en-GB" dirty="0"/>
              <a:t>P2 – State estimation and observability plays a critical role – uncertainty leads to </a:t>
            </a:r>
            <a:r>
              <a:rPr lang="en-GB" dirty="0" err="1"/>
              <a:t>equifinalty</a:t>
            </a:r>
            <a:endParaRPr lang="en-GB" dirty="0"/>
          </a:p>
          <a:p>
            <a:r>
              <a:rPr lang="en-GB" dirty="0"/>
              <a:t>P3 – No free lunch, fitness depends on leak scenarios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FCA3A-B64F-43FE-9C28-8236F96758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8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FCA3A-B64F-43FE-9C28-8236F96758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150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P1 – </a:t>
            </a:r>
            <a:r>
              <a:rPr lang="nb-NO" dirty="0" err="1"/>
              <a:t>complement</a:t>
            </a:r>
            <a:r>
              <a:rPr lang="nb-NO" dirty="0"/>
              <a:t>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(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in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concertrated</a:t>
            </a:r>
            <a:r>
              <a:rPr lang="nb-NO" dirty="0"/>
              <a:t> </a:t>
            </a:r>
            <a:r>
              <a:rPr lang="nb-NO" dirty="0" err="1"/>
              <a:t>demand</a:t>
            </a:r>
            <a:r>
              <a:rPr lang="nb-NO" dirty="0"/>
              <a:t> meter </a:t>
            </a:r>
            <a:r>
              <a:rPr lang="nb-NO" dirty="0" err="1"/>
              <a:t>zone</a:t>
            </a:r>
            <a:r>
              <a:rPr lang="nb-NO" dirty="0"/>
              <a:t> and data-driven in </a:t>
            </a:r>
            <a:r>
              <a:rPr lang="nb-NO" dirty="0" err="1"/>
              <a:t>pressure</a:t>
            </a:r>
            <a:r>
              <a:rPr lang="nb-NO" dirty="0"/>
              <a:t> </a:t>
            </a:r>
            <a:r>
              <a:rPr lang="nb-NO" dirty="0" err="1"/>
              <a:t>measured</a:t>
            </a:r>
            <a:r>
              <a:rPr lang="nb-NO" dirty="0"/>
              <a:t> </a:t>
            </a:r>
            <a:r>
              <a:rPr lang="nb-NO" dirty="0" err="1"/>
              <a:t>zones</a:t>
            </a:r>
            <a:r>
              <a:rPr lang="nb-NO" dirty="0"/>
              <a:t>)</a:t>
            </a:r>
          </a:p>
          <a:p>
            <a:r>
              <a:rPr lang="nb-NO" dirty="0"/>
              <a:t>P2 – </a:t>
            </a:r>
            <a:r>
              <a:rPr lang="nb-NO" dirty="0" err="1"/>
              <a:t>However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methods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still </a:t>
            </a:r>
            <a:r>
              <a:rPr lang="nb-NO" dirty="0" err="1"/>
              <a:t>reliant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accuracy</a:t>
            </a:r>
            <a:r>
              <a:rPr lang="nb-NO" dirty="0"/>
              <a:t> and data </a:t>
            </a:r>
            <a:r>
              <a:rPr lang="nb-NO" dirty="0" err="1"/>
              <a:t>accuracy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FCA3A-B64F-43FE-9C28-8236F96758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6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P1 – shift, propagation is missing</a:t>
            </a:r>
          </a:p>
          <a:p>
            <a:r>
              <a:rPr lang="en-US" dirty="0"/>
              <a:t>P2 – Model based (accuracy), data-driven (supervisory and high FP)</a:t>
            </a:r>
          </a:p>
          <a:p>
            <a:r>
              <a:rPr lang="en-US" dirty="0"/>
              <a:t>P3 – long way to decoupling and hybrid methods with statistical analysis for improvements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FCA3A-B64F-43FE-9C28-8236F96758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5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C8C9-AFB7-4C41-BA96-806020CCC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F26C8-4118-4A03-A67A-92165BBAE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507BD-9ED5-4AE6-9114-001FF0AE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31" y="6554871"/>
            <a:ext cx="703847" cy="224422"/>
          </a:xfrm>
        </p:spPr>
        <p:txBody>
          <a:bodyPr/>
          <a:lstStyle/>
          <a:p>
            <a:fld id="{E6010A2F-9DAD-45CB-8480-E3B37732E7F3}" type="datetime1">
              <a:rPr lang="en-GB" smtClean="0"/>
              <a:t>25/05/2022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BB7E2-1C85-4699-A57C-ABE5C122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31" y="6368633"/>
            <a:ext cx="4114800" cy="182562"/>
          </a:xfrm>
        </p:spPr>
        <p:txBody>
          <a:bodyPr/>
          <a:lstStyle/>
          <a:p>
            <a:pPr algn="l"/>
            <a:r>
              <a:rPr lang="en-US" dirty="0"/>
              <a:t>A tale of two methods: Uncertainties in data-driven versus model-based leakage detection and localization methods in water </a:t>
            </a:r>
            <a:r>
              <a:rPr lang="en-GB" dirty="0"/>
              <a:t>distribution systems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AA325-BFE5-44A3-8E2C-A52ABACE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1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0B14-3B74-4C8B-9E1F-4FAB6754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D70FF-46DC-471B-A8E1-22E621B54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B3C52-1F01-4114-9A38-25CD19755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0AE4-D77B-4891-9FAC-DDB4A43B425B}" type="datetime1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E0A6-E3F7-471A-AF18-29A72828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7F321-D0EF-4E21-8A0F-5090CFA5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41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543FF-4AEB-45F0-87CD-A033E6F99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AB4BE-5693-4C61-BB56-A2566A0BF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1729F-1265-4D65-B7AB-3C65B4BA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AF0A-49BD-4254-9106-99BE3CE8D406}" type="datetime1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00D7B-D650-4200-9117-7DE46C07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527FD-7282-44C7-B11F-F023E262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58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290B-B449-4549-93CB-06E44561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7315E-F279-415D-8AE8-A2D887D14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D7CD2-F506-4D06-A04E-0F9001D3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2E93-8122-4508-B2C4-F4728EA04DD1}" type="datetime1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98F63-0441-4D76-A3B8-C7C51F33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09" y="6368633"/>
            <a:ext cx="4463717" cy="182562"/>
          </a:xfrm>
        </p:spPr>
        <p:txBody>
          <a:bodyPr/>
          <a:lstStyle>
            <a:lvl1pPr algn="l">
              <a:defRPr b="0">
                <a:latin typeface="+mn-lt"/>
              </a:defRPr>
            </a:lvl1pPr>
          </a:lstStyle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75AFC-1384-44E2-8A93-704F6E9C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99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2975-0916-4201-AE5E-D0A9738B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EE146-4F84-44A7-9877-5AD344A73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FFD3D-570C-4405-96AF-9E2EEFCA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FB73-C69B-40DE-9DB1-491CD5A88F6F}" type="datetime1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F0739-9997-4C9D-A6D1-B65EC194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6AA1D-70A2-4F13-A6C9-29F3D156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89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53A3-FAFB-4D76-AC90-75C3BB54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F030D-F9B8-4BD4-AA39-86B4114AB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230DF-6C64-42B3-A545-D368693E5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CA6B9-E2A4-4868-99B4-157937BC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BF44-E0DE-460B-8BDE-5C455AA4D4FC}" type="datetime1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4BA50-CA00-4ADA-BB93-0BAADDB7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4C319-A09B-4020-B18C-70658D1E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5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39F5-3681-4314-9C65-C1FDF75C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F0665-9A96-4D74-97F0-716F3022B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2F51-E8C2-4021-9CCC-438EF3C80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C8EBC-B130-4C1C-BB30-B23035E1F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B3847D-4BBD-479D-9908-769F888D4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6AD7EA-F5EC-4476-B49C-ECE4B1D7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AB4F-E899-4DEC-87CD-363E2FF0B87C}" type="datetime1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3F91FA-8C54-4D64-864E-9D81FADD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76F41F-9626-4E1D-8273-8EFA8278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1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DD9A-A1BA-4DF6-8529-D209D379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3C002-16A8-4EAA-B3D0-2E747EFE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9E28-1235-49A8-BA84-87352099875D}" type="datetime1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58426-92A5-4A81-B946-9B96077F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2A035-32CE-4D9C-AB08-01212E3C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253F6-7B39-49D3-8C48-C5B70F9F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B4EB-6844-4B16-8BF0-8576EA08C2A1}" type="datetime1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36DE9-BA1E-423B-B2C6-BB235D50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2CD1-9982-49E6-90B4-4E92CABD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7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74C7-2EE4-4D16-91E1-DC021A6A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EC80F-BAD0-436A-B35D-B15716A8B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296F0-A9F2-421A-A296-7A299EAC5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10DEE-C5C4-42AA-9A95-13A8D56C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8B34-D0BE-452C-91E6-E2AF8EE388D9}" type="datetime1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CBE4A-72C6-406B-A73C-C8665522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363AC-E935-468E-8A2A-A024C77D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2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FAE4-1469-44E7-9459-DF6A2AE9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400718-8D11-4D5D-ABAD-5F3D4059ED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10F1D-61CC-4777-A62D-EF6FC9619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6EE1E-BC33-4BE1-9F08-B5EC07BD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3DF2-8AA2-495E-B6EB-29EBA2113421}" type="datetime1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2D402-D465-4D3A-8BC3-C2480EB4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E41EF-F9CA-4D66-9B4D-00B0F0BB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3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C4113-79A2-4DBF-8F9E-2C75FBCD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B3A0F-BA4E-408C-9244-D768A25FD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6AD43-E214-40AE-A81D-F3E8BE99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63" y="6554871"/>
            <a:ext cx="703847" cy="224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fld id="{24A0F938-C85D-4067-820B-9F046DD23ECF}" type="datetime1">
              <a:rPr lang="en-GB" smtClean="0"/>
              <a:t>25/05/2022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94A3D-1BDF-4928-A7AC-533DABE95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48" y="6311900"/>
            <a:ext cx="4114800" cy="225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A tale of two methods: Uncertainties in data-driven versus model-based leakage detection and localization methods in water </a:t>
            </a:r>
            <a:r>
              <a:rPr lang="en-GB" dirty="0"/>
              <a:t>distribution systems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82C35-8799-4B5B-B623-928A14A22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0789" y="6551195"/>
            <a:ext cx="326858" cy="228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6C1F7D7-446C-46C3-A5C0-CA03E1DD363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E9CBA5-8FCA-4AE9-90ED-0E30A4B64319}"/>
              </a:ext>
            </a:extLst>
          </p:cNvPr>
          <p:cNvGrpSpPr/>
          <p:nvPr userDrawn="1"/>
        </p:nvGrpSpPr>
        <p:grpSpPr>
          <a:xfrm>
            <a:off x="4153558" y="6445794"/>
            <a:ext cx="3884883" cy="339225"/>
            <a:chOff x="3956822" y="6385969"/>
            <a:chExt cx="3884883" cy="3392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B942BB-0459-4A71-BA67-15F58A5C4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3956822" y="6385969"/>
              <a:ext cx="1182234" cy="339225"/>
            </a:xfrm>
            <a:prstGeom prst="rect">
              <a:avLst/>
            </a:prstGeom>
          </p:spPr>
        </p:pic>
        <p:pic>
          <p:nvPicPr>
            <p:cNvPr id="9" name="Picture 8" descr="Logo og maler - NTNU">
              <a:extLst>
                <a:ext uri="{FF2B5EF4-FFF2-40B4-BE49-F238E27FC236}">
                  <a16:creationId xmlns:a16="http://schemas.microsoft.com/office/drawing/2014/main" id="{EFCF6E72-A484-4E2B-B67D-DF261DBCED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114" b="60336"/>
            <a:stretch/>
          </p:blipFill>
          <p:spPr bwMode="auto">
            <a:xfrm>
              <a:off x="5386994" y="6437489"/>
              <a:ext cx="1240236" cy="2361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66B26B07-560C-4A54-8A03-EAB7B4A2C7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168" y="6391475"/>
              <a:ext cx="966537" cy="30984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B5E89E-B6D6-4BAA-BD8A-28EA93C83E94}"/>
              </a:ext>
            </a:extLst>
          </p:cNvPr>
          <p:cNvGrpSpPr/>
          <p:nvPr userDrawn="1"/>
        </p:nvGrpSpPr>
        <p:grpSpPr>
          <a:xfrm>
            <a:off x="11422715" y="122172"/>
            <a:ext cx="634932" cy="721249"/>
            <a:chOff x="11346014" y="140220"/>
            <a:chExt cx="634932" cy="721249"/>
          </a:xfrm>
        </p:grpSpPr>
        <p:pic>
          <p:nvPicPr>
            <p:cNvPr id="12" name="Picture 11" descr="Qr code&#10;&#10;Description automatically generated">
              <a:extLst>
                <a:ext uri="{FF2B5EF4-FFF2-40B4-BE49-F238E27FC236}">
                  <a16:creationId xmlns:a16="http://schemas.microsoft.com/office/drawing/2014/main" id="{6B04E96B-1F17-4CCD-9901-8C05547423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6014" y="140220"/>
              <a:ext cx="634932" cy="6349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0777A4-BD23-4E67-948C-0F0E12D18D2F}"/>
                </a:ext>
              </a:extLst>
            </p:cNvPr>
            <p:cNvSpPr txBox="1"/>
            <p:nvPr userDrawn="1"/>
          </p:nvSpPr>
          <p:spPr>
            <a:xfrm>
              <a:off x="11393905" y="676803"/>
              <a:ext cx="58102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EGU22-1911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94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84EF2A-D645-4FCC-8EA0-7EAE9E9B5CAA}"/>
              </a:ext>
            </a:extLst>
          </p:cNvPr>
          <p:cNvSpPr txBox="1">
            <a:spLocks/>
          </p:cNvSpPr>
          <p:nvPr/>
        </p:nvSpPr>
        <p:spPr>
          <a:xfrm>
            <a:off x="728411" y="1893689"/>
            <a:ext cx="10578765" cy="1037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Gill Sans MT" panose="020B0502020104020203" pitchFamily="34" charset="0"/>
              </a:rPr>
              <a:t>A tale of two methods: Uncertainties in data-driven versus model-based</a:t>
            </a:r>
            <a:br>
              <a:rPr lang="en-US" sz="2400" b="1" dirty="0">
                <a:latin typeface="Gill Sans MT" panose="020B0502020104020203" pitchFamily="34" charset="0"/>
              </a:rPr>
            </a:br>
            <a:r>
              <a:rPr lang="en-US" sz="2400" b="1" dirty="0">
                <a:latin typeface="Gill Sans MT" panose="020B0502020104020203" pitchFamily="34" charset="0"/>
              </a:rPr>
              <a:t>leakage detection and localization methods in water</a:t>
            </a:r>
            <a:br>
              <a:rPr lang="en-US" sz="2400" b="1" dirty="0">
                <a:latin typeface="Gill Sans MT" panose="020B0502020104020203" pitchFamily="34" charset="0"/>
              </a:rPr>
            </a:br>
            <a:r>
              <a:rPr lang="en-GB" sz="2400" b="1" dirty="0">
                <a:latin typeface="Gill Sans MT" panose="020B0502020104020203" pitchFamily="34" charset="0"/>
              </a:rPr>
              <a:t>distribution systems</a:t>
            </a:r>
            <a:endParaRPr lang="en-GB" sz="2400" dirty="0">
              <a:latin typeface="Gill Sans MT" panose="020B0502020104020203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D51A92-8BD9-4DD5-AFF5-695BE3432E93}"/>
              </a:ext>
            </a:extLst>
          </p:cNvPr>
          <p:cNvSpPr txBox="1">
            <a:spLocks/>
          </p:cNvSpPr>
          <p:nvPr/>
        </p:nvSpPr>
        <p:spPr>
          <a:xfrm>
            <a:off x="1726322" y="4244305"/>
            <a:ext cx="8582945" cy="12496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Prasanna Mohan Doss*, </a:t>
            </a:r>
            <a:r>
              <a:rPr lang="en-GB" sz="1600" b="0" i="1" u="none" strike="noStrike" baseline="0" dirty="0">
                <a:latin typeface="Gill Sans MT" panose="020B0502020104020203" pitchFamily="34" charset="0"/>
              </a:rPr>
              <a:t>David Bernhard Steffelbauer, Marius Møller Rokstad, and Franz Tscheikner-Gratl</a:t>
            </a:r>
          </a:p>
          <a:p>
            <a:r>
              <a:rPr lang="en-GB" sz="1600" i="1" dirty="0">
                <a:latin typeface="Gill Sans MT" panose="020B0502020104020203" pitchFamily="34" charset="0"/>
              </a:rPr>
              <a:t>Department of Civil and Environmental Engineering</a:t>
            </a:r>
          </a:p>
          <a:p>
            <a:r>
              <a:rPr lang="en-GB" sz="1600" b="0" i="1" u="none" strike="noStrike" baseline="0" dirty="0">
                <a:latin typeface="Gill Sans MT" panose="020B0502020104020203" pitchFamily="34" charset="0"/>
              </a:rPr>
              <a:t>Nor</a:t>
            </a:r>
            <a:r>
              <a:rPr lang="en-GB" sz="1600" i="1" dirty="0">
                <a:latin typeface="Gill Sans MT" panose="020B0502020104020203" pitchFamily="34" charset="0"/>
              </a:rPr>
              <a:t>wegian University of Science and Technology</a:t>
            </a:r>
          </a:p>
          <a:p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prasanna.m.doss@ntnu.no</a:t>
            </a:r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600" b="0" i="1" u="none" strike="noStrike" baseline="0" dirty="0">
              <a:latin typeface="Gill Sans MT" panose="020B0502020104020203" pitchFamily="34" charset="0"/>
            </a:endParaRPr>
          </a:p>
          <a:p>
            <a:pPr algn="l"/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pic>
        <p:nvPicPr>
          <p:cNvPr id="6" name="Picture 5" descr="Logo og maler - NTNU">
            <a:extLst>
              <a:ext uri="{FF2B5EF4-FFF2-40B4-BE49-F238E27FC236}">
                <a16:creationId xmlns:a16="http://schemas.microsoft.com/office/drawing/2014/main" id="{9A7C84C9-6085-4E60-86C3-77314D718D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4" b="60336"/>
          <a:stretch/>
        </p:blipFill>
        <p:spPr bwMode="auto">
          <a:xfrm>
            <a:off x="5146684" y="3517749"/>
            <a:ext cx="1742222" cy="331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51EE2AF-7291-4979-95B0-521BEC122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9" y="5368308"/>
            <a:ext cx="1001486" cy="1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7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54E8-6525-4C96-BDD5-D59286CF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23" y="2350679"/>
            <a:ext cx="937695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Thank you!</a:t>
            </a:r>
            <a:br>
              <a:rPr lang="en-US" sz="4000" dirty="0">
                <a:latin typeface="Gill Sans MT" panose="020B0502020104020203" pitchFamily="34" charset="0"/>
              </a:rPr>
            </a:b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If you have any questions, you can reach me at </a:t>
            </a:r>
            <a:r>
              <a:rPr 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prasanna.m.doss@ntnu.no</a:t>
            </a:r>
            <a:endParaRPr lang="en-GB" sz="2400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B04D2-1108-441B-98F6-9A1CE6E5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2E93-8122-4508-B2C4-F4728EA04DD1}" type="datetime1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8CA75-E0AC-4550-A4EB-1F57282D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63C99-B9D5-4C86-B80E-08F0D702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1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64C1-58F1-4A8B-8794-783FA45C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599"/>
            <a:ext cx="7207293" cy="421356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Gill Sans MT" panose="020B0502020104020203" pitchFamily="34" charset="0"/>
              </a:rPr>
              <a:t>What is a Water Distribution Network </a:t>
            </a:r>
            <a:r>
              <a:rPr lang="nb-NO" sz="2200" b="1" dirty="0">
                <a:latin typeface="Gill Sans MT" panose="020B0502020104020203" pitchFamily="34" charset="0"/>
              </a:rPr>
              <a:t>(WDN)?</a:t>
            </a:r>
            <a:endParaRPr lang="en-GB" sz="22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72014-1005-4772-9CA1-D8F5D61DC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627895" cy="1128127"/>
          </a:xfrm>
        </p:spPr>
        <p:txBody>
          <a:bodyPr>
            <a:normAutofit/>
          </a:bodyPr>
          <a:lstStyle/>
          <a:p>
            <a:pPr algn="just"/>
            <a:r>
              <a:rPr lang="nb-NO" sz="1800" dirty="0">
                <a:latin typeface="Gill Sans MT" panose="020B0502020104020203" pitchFamily="34" charset="0"/>
              </a:rPr>
              <a:t>Network </a:t>
            </a:r>
            <a:r>
              <a:rPr lang="nb-NO" sz="1800" dirty="0" err="1">
                <a:latin typeface="Gill Sans MT" panose="020B0502020104020203" pitchFamily="34" charset="0"/>
              </a:rPr>
              <a:t>of</a:t>
            </a:r>
            <a:r>
              <a:rPr lang="nb-NO" sz="1800" dirty="0">
                <a:latin typeface="Gill Sans MT" panose="020B0502020104020203" pitchFamily="34" charset="0"/>
              </a:rPr>
              <a:t> </a:t>
            </a:r>
            <a:r>
              <a:rPr lang="nb-NO" sz="1800" dirty="0" err="1">
                <a:latin typeface="Gill Sans MT" panose="020B0502020104020203" pitchFamily="34" charset="0"/>
              </a:rPr>
              <a:t>interconnected</a:t>
            </a:r>
            <a:r>
              <a:rPr lang="nb-NO" sz="1800" dirty="0">
                <a:latin typeface="Gill Sans MT" panose="020B0502020104020203" pitchFamily="34" charset="0"/>
              </a:rPr>
              <a:t> pipes, </a:t>
            </a:r>
            <a:r>
              <a:rPr lang="nb-NO" sz="1800" dirty="0" err="1">
                <a:latin typeface="Gill Sans MT" panose="020B0502020104020203" pitchFamily="34" charset="0"/>
              </a:rPr>
              <a:t>valves</a:t>
            </a:r>
            <a:r>
              <a:rPr lang="nb-NO" sz="1800" dirty="0">
                <a:latin typeface="Gill Sans MT" panose="020B0502020104020203" pitchFamily="34" charset="0"/>
              </a:rPr>
              <a:t>, pumps, </a:t>
            </a:r>
            <a:r>
              <a:rPr lang="nb-NO" sz="1800" dirty="0" err="1">
                <a:latin typeface="Gill Sans MT" panose="020B0502020104020203" pitchFamily="34" charset="0"/>
              </a:rPr>
              <a:t>reservoirs</a:t>
            </a:r>
            <a:r>
              <a:rPr lang="nb-NO" sz="1800" dirty="0">
                <a:latin typeface="Gill Sans MT" panose="020B0502020104020203" pitchFamily="34" charset="0"/>
              </a:rPr>
              <a:t> and tanks</a:t>
            </a:r>
          </a:p>
          <a:p>
            <a:pPr algn="just"/>
            <a:r>
              <a:rPr lang="nb-NO" sz="1800" dirty="0">
                <a:latin typeface="Gill Sans MT" panose="020B0502020104020203" pitchFamily="34" charset="0"/>
              </a:rPr>
              <a:t>Main </a:t>
            </a:r>
            <a:r>
              <a:rPr lang="nb-NO" sz="1800" dirty="0" err="1">
                <a:latin typeface="Gill Sans MT" panose="020B0502020104020203" pitchFamily="34" charset="0"/>
              </a:rPr>
              <a:t>objective</a:t>
            </a:r>
            <a:r>
              <a:rPr lang="nb-NO" sz="1800" dirty="0">
                <a:latin typeface="Gill Sans MT" panose="020B0502020104020203" pitchFamily="34" charset="0"/>
              </a:rPr>
              <a:t>: Deliver </a:t>
            </a:r>
            <a:r>
              <a:rPr lang="nb-NO" sz="1800" dirty="0" err="1">
                <a:latin typeface="Gill Sans MT" panose="020B0502020104020203" pitchFamily="34" charset="0"/>
              </a:rPr>
              <a:t>potable</a:t>
            </a:r>
            <a:r>
              <a:rPr lang="nb-NO" sz="1800" dirty="0">
                <a:latin typeface="Gill Sans MT" panose="020B0502020104020203" pitchFamily="34" charset="0"/>
              </a:rPr>
              <a:t> water to </a:t>
            </a:r>
            <a:r>
              <a:rPr lang="nb-NO" sz="1800" dirty="0" err="1">
                <a:latin typeface="Gill Sans MT" panose="020B0502020104020203" pitchFamily="34" charset="0"/>
              </a:rPr>
              <a:t>consumers</a:t>
            </a:r>
            <a:r>
              <a:rPr lang="nb-NO" sz="1800" dirty="0">
                <a:latin typeface="Gill Sans MT" panose="020B0502020104020203" pitchFamily="34" charset="0"/>
              </a:rPr>
              <a:t> 24x7reliably</a:t>
            </a:r>
          </a:p>
          <a:p>
            <a:pPr algn="just"/>
            <a:r>
              <a:rPr lang="nb-NO" sz="1800" dirty="0">
                <a:latin typeface="Gill Sans MT" panose="020B0502020104020203" pitchFamily="34" charset="0"/>
              </a:rPr>
              <a:t>Challenges: </a:t>
            </a:r>
            <a:r>
              <a:rPr lang="nb-NO" sz="1800" dirty="0" err="1">
                <a:latin typeface="Gill Sans MT" panose="020B0502020104020203" pitchFamily="34" charset="0"/>
              </a:rPr>
              <a:t>Leakages</a:t>
            </a:r>
            <a:r>
              <a:rPr lang="nb-NO" sz="1800" dirty="0">
                <a:latin typeface="Gill Sans MT" panose="020B0502020104020203" pitchFamily="34" charset="0"/>
              </a:rPr>
              <a:t>, </a:t>
            </a:r>
            <a:r>
              <a:rPr lang="nb-NO" sz="1800" dirty="0" err="1">
                <a:latin typeface="Gill Sans MT" panose="020B0502020104020203" pitchFamily="34" charset="0"/>
              </a:rPr>
              <a:t>Scheduling</a:t>
            </a:r>
            <a:r>
              <a:rPr lang="nb-NO" sz="1800" dirty="0">
                <a:latin typeface="Gill Sans MT" panose="020B0502020104020203" pitchFamily="34" charset="0"/>
              </a:rPr>
              <a:t> </a:t>
            </a:r>
            <a:r>
              <a:rPr lang="nb-NO" sz="1800" dirty="0" err="1">
                <a:latin typeface="Gill Sans MT" panose="020B0502020104020203" pitchFamily="34" charset="0"/>
              </a:rPr>
              <a:t>of</a:t>
            </a:r>
            <a:r>
              <a:rPr lang="nb-NO" sz="1800" dirty="0">
                <a:latin typeface="Gill Sans MT" panose="020B0502020104020203" pitchFamily="34" charset="0"/>
              </a:rPr>
              <a:t> </a:t>
            </a:r>
            <a:r>
              <a:rPr lang="nb-NO" sz="1800" dirty="0" err="1">
                <a:latin typeface="Gill Sans MT" panose="020B0502020104020203" pitchFamily="34" charset="0"/>
              </a:rPr>
              <a:t>network</a:t>
            </a:r>
            <a:r>
              <a:rPr lang="nb-NO" sz="1800" dirty="0">
                <a:latin typeface="Gill Sans MT" panose="020B0502020104020203" pitchFamily="34" charset="0"/>
              </a:rPr>
              <a:t> </a:t>
            </a:r>
            <a:r>
              <a:rPr lang="nb-NO" sz="1800" dirty="0" err="1">
                <a:latin typeface="Gill Sans MT" panose="020B0502020104020203" pitchFamily="34" charset="0"/>
              </a:rPr>
              <a:t>operations</a:t>
            </a:r>
            <a:r>
              <a:rPr lang="nb-NO" sz="1800" dirty="0">
                <a:latin typeface="Gill Sans MT" panose="020B0502020104020203" pitchFamily="34" charset="0"/>
              </a:rPr>
              <a:t> (</a:t>
            </a:r>
            <a:r>
              <a:rPr lang="nb-NO" sz="1800" dirty="0" err="1">
                <a:latin typeface="Gill Sans MT" panose="020B0502020104020203" pitchFamily="34" charset="0"/>
              </a:rPr>
              <a:t>monitoring</a:t>
            </a:r>
            <a:r>
              <a:rPr lang="nb-NO" sz="1800" dirty="0">
                <a:latin typeface="Gill Sans MT" panose="020B0502020104020203" pitchFamily="34" charset="0"/>
              </a:rPr>
              <a:t> &amp; </a:t>
            </a:r>
            <a:r>
              <a:rPr lang="nb-NO" sz="1800" dirty="0" err="1">
                <a:latin typeface="Gill Sans MT" panose="020B0502020104020203" pitchFamily="34" charset="0"/>
              </a:rPr>
              <a:t>control</a:t>
            </a:r>
            <a:r>
              <a:rPr lang="nb-NO" sz="1800" dirty="0">
                <a:latin typeface="Gill Sans MT" panose="020B0502020104020203" pitchFamily="34" charset="0"/>
              </a:rPr>
              <a:t>)</a:t>
            </a:r>
          </a:p>
          <a:p>
            <a:pPr marL="0" indent="0">
              <a:buNone/>
            </a:pP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38430-699B-4FF7-9095-EAE8892C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A8BF-07A5-45AA-A20B-338C235153EA}" type="datetime1">
              <a:rPr lang="en-GB" smtClean="0">
                <a:latin typeface="Gill Sans MT" panose="020B0502020104020203" pitchFamily="34" charset="0"/>
              </a:rPr>
              <a:t>25/05/2022</a:t>
            </a:fld>
            <a:endParaRPr lang="en-GB">
              <a:latin typeface="Gill Sans MT" panose="020B0502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AD655-AB0E-43A6-86F9-8A3E869B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Gill Sans MT" panose="020B0502020104020203" pitchFamily="34" charset="0"/>
              </a:rPr>
              <a:t>A tale of two methods: Uncertainties in data-driven versus model-based leakage detection and localization methods in water distribution systems</a:t>
            </a:r>
            <a:endParaRPr lang="en-GB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B00EB-9173-4790-B931-D90B5986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>
                <a:latin typeface="Gill Sans MT" panose="020B0502020104020203" pitchFamily="34" charset="0"/>
              </a:rPr>
              <a:t>2</a:t>
            </a:fld>
            <a:endParaRPr lang="en-GB">
              <a:latin typeface="Gill Sans MT" panose="020B05020201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F14F1E-E470-405C-BA28-2B8ABAFBB2F4}"/>
              </a:ext>
            </a:extLst>
          </p:cNvPr>
          <p:cNvSpPr txBox="1">
            <a:spLocks/>
          </p:cNvSpPr>
          <p:nvPr/>
        </p:nvSpPr>
        <p:spPr>
          <a:xfrm>
            <a:off x="838199" y="599573"/>
            <a:ext cx="5761121" cy="421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 err="1">
                <a:latin typeface="Gill Sans MT" panose="020B0502020104020203" pitchFamily="34" charset="0"/>
              </a:rPr>
              <a:t>Introduction</a:t>
            </a:r>
            <a:endParaRPr lang="en-GB" sz="2400" b="1" dirty="0">
              <a:latin typeface="Gill Sans MT" panose="020B05020201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C36E85-C2EA-4FBB-AB80-6F796D161394}"/>
              </a:ext>
            </a:extLst>
          </p:cNvPr>
          <p:cNvSpPr txBox="1">
            <a:spLocks/>
          </p:cNvSpPr>
          <p:nvPr/>
        </p:nvSpPr>
        <p:spPr>
          <a:xfrm>
            <a:off x="838198" y="3429000"/>
            <a:ext cx="7102967" cy="51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200" b="1" dirty="0" err="1">
                <a:latin typeface="Gill Sans MT" panose="020B0502020104020203" pitchFamily="34" charset="0"/>
              </a:rPr>
              <a:t>Leakage</a:t>
            </a:r>
            <a:r>
              <a:rPr lang="nb-NO" sz="2200" b="1" dirty="0">
                <a:latin typeface="Gill Sans MT" panose="020B0502020104020203" pitchFamily="34" charset="0"/>
              </a:rPr>
              <a:t> </a:t>
            </a:r>
            <a:r>
              <a:rPr lang="nb-NO" sz="2200" b="1" dirty="0" err="1">
                <a:latin typeface="Gill Sans MT" panose="020B0502020104020203" pitchFamily="34" charset="0"/>
              </a:rPr>
              <a:t>detection</a:t>
            </a:r>
            <a:r>
              <a:rPr lang="nb-NO" sz="2200" b="1" dirty="0">
                <a:latin typeface="Gill Sans MT" panose="020B0502020104020203" pitchFamily="34" charset="0"/>
              </a:rPr>
              <a:t> and </a:t>
            </a:r>
            <a:r>
              <a:rPr lang="nb-NO" sz="2200" b="1" dirty="0" err="1">
                <a:latin typeface="Gill Sans MT" panose="020B0502020104020203" pitchFamily="34" charset="0"/>
              </a:rPr>
              <a:t>Localization</a:t>
            </a:r>
            <a:r>
              <a:rPr lang="nb-NO" sz="2200" b="1" dirty="0">
                <a:latin typeface="Gill Sans MT" panose="020B0502020104020203" pitchFamily="34" charset="0"/>
              </a:rPr>
              <a:t> (LDL)</a:t>
            </a:r>
            <a:endParaRPr lang="en-GB" sz="22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A9CFD-80B7-4836-A2B1-BB4E50B3A6DD}"/>
              </a:ext>
            </a:extLst>
          </p:cNvPr>
          <p:cNvSpPr txBox="1"/>
          <p:nvPr/>
        </p:nvSpPr>
        <p:spPr>
          <a:xfrm>
            <a:off x="838198" y="4136561"/>
            <a:ext cx="10303043" cy="1344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Detection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vs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Localization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vs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Pinpointing</a:t>
            </a:r>
            <a:endParaRPr lang="nb-NO" dirty="0">
              <a:solidFill>
                <a:srgbClr val="000000"/>
              </a:solidFill>
              <a:latin typeface="Gill Sans MT" panose="020B0502020104020203" pitchFamily="34" charset="0"/>
              <a:cs typeface="Arial"/>
            </a:endParaRPr>
          </a:p>
          <a:p>
            <a:pPr marL="846659" lvl="1" indent="-457200">
              <a:buFont typeface="+mj-lt"/>
              <a:buAutoNum type="arabicPeriod"/>
            </a:pP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Finding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that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leak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(s) has 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occured</a:t>
            </a:r>
            <a:endParaRPr lang="nb-NO" dirty="0">
              <a:solidFill>
                <a:srgbClr val="000000"/>
              </a:solidFill>
              <a:latin typeface="Gill Sans MT" panose="020B0502020104020203" pitchFamily="34" charset="0"/>
              <a:cs typeface="Arial"/>
            </a:endParaRPr>
          </a:p>
          <a:p>
            <a:pPr marL="846659" lvl="1" indent="-457200">
              <a:buFont typeface="+mj-lt"/>
              <a:buAutoNum type="arabicPeriod"/>
            </a:pP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Approximating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the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location</a:t>
            </a:r>
          </a:p>
          <a:p>
            <a:pPr marL="846659" lvl="1" indent="-457200">
              <a:buFont typeface="+mj-lt"/>
              <a:buAutoNum type="arabicPeriod"/>
            </a:pP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Exact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position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of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leak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(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difficult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for 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low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flow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leaks</a:t>
            </a:r>
            <a:r>
              <a:rPr lang="nb-NO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2022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3442-2390-4F4D-A6CB-BA91092C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24" y="515501"/>
            <a:ext cx="2850085" cy="466406"/>
          </a:xfrm>
        </p:spPr>
        <p:txBody>
          <a:bodyPr>
            <a:normAutofit/>
          </a:bodyPr>
          <a:lstStyle/>
          <a:p>
            <a:r>
              <a:rPr lang="nb-NO" sz="2400" b="1" dirty="0">
                <a:latin typeface="Gill Sans MT" panose="020B0502020104020203" pitchFamily="34" charset="0"/>
              </a:rPr>
              <a:t>Challenges in LDL </a:t>
            </a:r>
            <a:endParaRPr lang="en-GB" sz="2400" b="1" dirty="0">
              <a:latin typeface="Gill Sans MT" panose="020B05020201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650DD-D18A-4EB2-A0AA-B579AAD7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2E93-8122-4508-B2C4-F4728EA04DD1}" type="datetime1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A1026-34C7-473C-9EA7-9735AB45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C615F-5FBF-443A-A30D-D633C92E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3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D67C8D-0057-4D81-BED3-CC55D91CFD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8924" y="981907"/>
            <a:ext cx="10515600" cy="1319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nb-NO" sz="18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Pipelines </a:t>
            </a:r>
            <a:r>
              <a:rPr lang="nb-NO" sz="1800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are</a:t>
            </a:r>
            <a:r>
              <a:rPr lang="nb-NO" sz="18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burried</a:t>
            </a:r>
            <a:r>
              <a:rPr lang="nb-NO" sz="18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underground</a:t>
            </a:r>
            <a:endParaRPr lang="nb-NO" sz="1800" dirty="0">
              <a:solidFill>
                <a:srgbClr val="000000"/>
              </a:solidFill>
              <a:latin typeface="Gill Sans MT" panose="020B0502020104020203" pitchFamily="34" charset="0"/>
              <a:cs typeface="Arial"/>
            </a:endParaRPr>
          </a:p>
          <a:p>
            <a:pPr lvl="1"/>
            <a:r>
              <a:rPr lang="nb-NO" sz="1800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Complex</a:t>
            </a:r>
            <a:r>
              <a:rPr lang="nb-NO" sz="18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interconnections</a:t>
            </a:r>
            <a:endParaRPr lang="nb-NO" sz="1800" dirty="0">
              <a:solidFill>
                <a:srgbClr val="000000"/>
              </a:solidFill>
              <a:latin typeface="Gill Sans MT" panose="020B0502020104020203" pitchFamily="34" charset="0"/>
              <a:cs typeface="Arial"/>
            </a:endParaRPr>
          </a:p>
          <a:p>
            <a:pPr lvl="1"/>
            <a:r>
              <a:rPr lang="nb-NO" sz="1800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Ageing</a:t>
            </a:r>
            <a:r>
              <a:rPr lang="nb-NO" sz="18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unreliable</a:t>
            </a:r>
            <a:r>
              <a:rPr lang="nb-NO" sz="18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pipe </a:t>
            </a:r>
            <a:r>
              <a:rPr lang="nb-NO" sz="1800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rehabilitation</a:t>
            </a:r>
            <a:r>
              <a:rPr lang="nb-NO" sz="18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history</a:t>
            </a:r>
            <a:r>
              <a:rPr lang="nb-NO" sz="18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data</a:t>
            </a:r>
          </a:p>
          <a:p>
            <a:pPr lvl="1"/>
            <a:r>
              <a:rPr lang="nb-NO" sz="1800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Stochastic</a:t>
            </a:r>
            <a:r>
              <a:rPr lang="nb-NO" sz="18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demands</a:t>
            </a:r>
            <a:endParaRPr lang="nb-NO" sz="1800" dirty="0">
              <a:solidFill>
                <a:srgbClr val="000000"/>
              </a:solid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09EF88-BCF3-45CA-B7C6-514C2C8A91D8}"/>
              </a:ext>
            </a:extLst>
          </p:cNvPr>
          <p:cNvSpPr txBox="1">
            <a:spLocks/>
          </p:cNvSpPr>
          <p:nvPr/>
        </p:nvSpPr>
        <p:spPr>
          <a:xfrm>
            <a:off x="848924" y="2230783"/>
            <a:ext cx="7128014" cy="466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latin typeface="Gill Sans MT" panose="020B0502020104020203" pitchFamily="34" charset="0"/>
              </a:rPr>
              <a:t>LDL in </a:t>
            </a:r>
            <a:r>
              <a:rPr lang="nb-NO" sz="2400" b="1" dirty="0" err="1">
                <a:latin typeface="Gill Sans MT" panose="020B0502020104020203" pitchFamily="34" charset="0"/>
              </a:rPr>
              <a:t>Practice</a:t>
            </a:r>
            <a:endParaRPr lang="en-GB" sz="2400" b="1" dirty="0">
              <a:latin typeface="Gill Sans MT" panose="020B0502020104020203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E0C4A67-1ADC-4526-B66E-F8D541EAA303}"/>
              </a:ext>
            </a:extLst>
          </p:cNvPr>
          <p:cNvGrpSpPr/>
          <p:nvPr/>
        </p:nvGrpSpPr>
        <p:grpSpPr>
          <a:xfrm>
            <a:off x="1377768" y="2765834"/>
            <a:ext cx="8692774" cy="785254"/>
            <a:chOff x="1467852" y="3883126"/>
            <a:chExt cx="8692774" cy="785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BA001A2-FF6B-4891-B9EC-C39B8E24C7AA}"/>
                </a:ext>
              </a:extLst>
            </p:cNvPr>
            <p:cNvSpPr/>
            <p:nvPr/>
          </p:nvSpPr>
          <p:spPr>
            <a:xfrm>
              <a:off x="2884904" y="3947924"/>
              <a:ext cx="2125578" cy="602315"/>
            </a:xfrm>
            <a:custGeom>
              <a:avLst/>
              <a:gdLst>
                <a:gd name="connsiteX0" fmla="*/ 0 w 2125578"/>
                <a:gd name="connsiteY0" fmla="*/ 75289 h 602315"/>
                <a:gd name="connsiteX1" fmla="*/ 1824421 w 2125578"/>
                <a:gd name="connsiteY1" fmla="*/ 75289 h 602315"/>
                <a:gd name="connsiteX2" fmla="*/ 1824421 w 2125578"/>
                <a:gd name="connsiteY2" fmla="*/ 0 h 602315"/>
                <a:gd name="connsiteX3" fmla="*/ 2125578 w 2125578"/>
                <a:gd name="connsiteY3" fmla="*/ 301158 h 602315"/>
                <a:gd name="connsiteX4" fmla="*/ 1824421 w 2125578"/>
                <a:gd name="connsiteY4" fmla="*/ 602315 h 602315"/>
                <a:gd name="connsiteX5" fmla="*/ 1824421 w 2125578"/>
                <a:gd name="connsiteY5" fmla="*/ 527026 h 602315"/>
                <a:gd name="connsiteX6" fmla="*/ 0 w 2125578"/>
                <a:gd name="connsiteY6" fmla="*/ 527026 h 602315"/>
                <a:gd name="connsiteX7" fmla="*/ 0 w 2125578"/>
                <a:gd name="connsiteY7" fmla="*/ 75289 h 60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5578" h="602315">
                  <a:moveTo>
                    <a:pt x="0" y="75289"/>
                  </a:moveTo>
                  <a:lnTo>
                    <a:pt x="1824421" y="75289"/>
                  </a:lnTo>
                  <a:lnTo>
                    <a:pt x="1824421" y="0"/>
                  </a:lnTo>
                  <a:lnTo>
                    <a:pt x="2125578" y="301158"/>
                  </a:lnTo>
                  <a:lnTo>
                    <a:pt x="1824421" y="602315"/>
                  </a:lnTo>
                  <a:lnTo>
                    <a:pt x="1824421" y="527026"/>
                  </a:lnTo>
                  <a:lnTo>
                    <a:pt x="0" y="527026"/>
                  </a:lnTo>
                  <a:lnTo>
                    <a:pt x="0" y="75289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81639" rIns="232218" bIns="81639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1000" kern="1200" dirty="0">
                  <a:latin typeface="Gill Sans MT" panose="020B0502020104020203" pitchFamily="34" charset="0"/>
                </a:rPr>
                <a:t> </a:t>
              </a:r>
              <a:r>
                <a:rPr lang="nb-NO" sz="1000" dirty="0">
                  <a:latin typeface="Gill Sans MT" panose="020B0502020104020203" pitchFamily="34" charset="0"/>
                </a:rPr>
                <a:t>Steady-</a:t>
              </a:r>
              <a:r>
                <a:rPr lang="nb-NO" sz="1000" dirty="0" err="1">
                  <a:latin typeface="Gill Sans MT" panose="020B0502020104020203" pitchFamily="34" charset="0"/>
                </a:rPr>
                <a:t>state</a:t>
              </a:r>
              <a:r>
                <a:rPr lang="nb-NO" sz="1000" dirty="0">
                  <a:latin typeface="Gill Sans MT" panose="020B0502020104020203" pitchFamily="34" charset="0"/>
                </a:rPr>
                <a:t> </a:t>
              </a:r>
              <a:r>
                <a:rPr lang="nb-NO" sz="1000" dirty="0" err="1">
                  <a:latin typeface="Gill Sans MT" panose="020B0502020104020203" pitchFamily="34" charset="0"/>
                </a:rPr>
                <a:t>models</a:t>
              </a:r>
              <a:endParaRPr lang="en-GB" sz="1000" dirty="0">
                <a:latin typeface="Gill Sans MT" panose="020B0502020104020203" pitchFamily="34" charset="0"/>
              </a:endParaRP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1000" dirty="0">
                  <a:latin typeface="Gill Sans MT" panose="020B0502020104020203" pitchFamily="34" charset="0"/>
                </a:rPr>
                <a:t> </a:t>
              </a:r>
              <a:r>
                <a:rPr lang="nb-NO" sz="1000" dirty="0" err="1">
                  <a:latin typeface="Gill Sans MT" panose="020B0502020104020203" pitchFamily="34" charset="0"/>
                </a:rPr>
                <a:t>Transient</a:t>
              </a:r>
              <a:r>
                <a:rPr lang="nb-NO" sz="1000" dirty="0">
                  <a:latin typeface="Gill Sans MT" panose="020B0502020104020203" pitchFamily="34" charset="0"/>
                </a:rPr>
                <a:t> </a:t>
              </a:r>
              <a:r>
                <a:rPr lang="nb-NO" sz="1000" dirty="0" err="1">
                  <a:latin typeface="Gill Sans MT" panose="020B0502020104020203" pitchFamily="34" charset="0"/>
                </a:rPr>
                <a:t>models</a:t>
              </a:r>
              <a:endParaRPr lang="en-GB" sz="1000" dirty="0">
                <a:latin typeface="Gill Sans MT" panose="020B0502020104020203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33D1780-183A-4ED1-AA27-D1CB21E52186}"/>
                </a:ext>
              </a:extLst>
            </p:cNvPr>
            <p:cNvSpPr/>
            <p:nvPr/>
          </p:nvSpPr>
          <p:spPr>
            <a:xfrm>
              <a:off x="1467852" y="3947924"/>
              <a:ext cx="1417052" cy="602315"/>
            </a:xfrm>
            <a:custGeom>
              <a:avLst/>
              <a:gdLst>
                <a:gd name="connsiteX0" fmla="*/ 0 w 1417052"/>
                <a:gd name="connsiteY0" fmla="*/ 100388 h 602315"/>
                <a:gd name="connsiteX1" fmla="*/ 100388 w 1417052"/>
                <a:gd name="connsiteY1" fmla="*/ 0 h 602315"/>
                <a:gd name="connsiteX2" fmla="*/ 1316664 w 1417052"/>
                <a:gd name="connsiteY2" fmla="*/ 0 h 602315"/>
                <a:gd name="connsiteX3" fmla="*/ 1417052 w 1417052"/>
                <a:gd name="connsiteY3" fmla="*/ 100388 h 602315"/>
                <a:gd name="connsiteX4" fmla="*/ 1417052 w 1417052"/>
                <a:gd name="connsiteY4" fmla="*/ 501927 h 602315"/>
                <a:gd name="connsiteX5" fmla="*/ 1316664 w 1417052"/>
                <a:gd name="connsiteY5" fmla="*/ 602315 h 602315"/>
                <a:gd name="connsiteX6" fmla="*/ 100388 w 1417052"/>
                <a:gd name="connsiteY6" fmla="*/ 602315 h 602315"/>
                <a:gd name="connsiteX7" fmla="*/ 0 w 1417052"/>
                <a:gd name="connsiteY7" fmla="*/ 501927 h 602315"/>
                <a:gd name="connsiteX8" fmla="*/ 0 w 1417052"/>
                <a:gd name="connsiteY8" fmla="*/ 100388 h 60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7052" h="602315">
                  <a:moveTo>
                    <a:pt x="0" y="100388"/>
                  </a:moveTo>
                  <a:cubicBezTo>
                    <a:pt x="0" y="44945"/>
                    <a:pt x="44945" y="0"/>
                    <a:pt x="100388" y="0"/>
                  </a:cubicBezTo>
                  <a:lnTo>
                    <a:pt x="1316664" y="0"/>
                  </a:lnTo>
                  <a:cubicBezTo>
                    <a:pt x="1372107" y="0"/>
                    <a:pt x="1417052" y="44945"/>
                    <a:pt x="1417052" y="100388"/>
                  </a:cubicBezTo>
                  <a:lnTo>
                    <a:pt x="1417052" y="501927"/>
                  </a:lnTo>
                  <a:cubicBezTo>
                    <a:pt x="1417052" y="557370"/>
                    <a:pt x="1372107" y="602315"/>
                    <a:pt x="1316664" y="602315"/>
                  </a:cubicBezTo>
                  <a:lnTo>
                    <a:pt x="100388" y="602315"/>
                  </a:lnTo>
                  <a:cubicBezTo>
                    <a:pt x="44945" y="602315"/>
                    <a:pt x="0" y="557370"/>
                    <a:pt x="0" y="501927"/>
                  </a:cubicBezTo>
                  <a:lnTo>
                    <a:pt x="0" y="1003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63" tIns="59883" rIns="90363" bIns="59883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dirty="0">
                  <a:latin typeface="Gill Sans MT" panose="020B0502020104020203" pitchFamily="34" charset="0"/>
                </a:rPr>
                <a:t>Model-</a:t>
              </a:r>
              <a:r>
                <a:rPr lang="nb-NO" sz="1600" dirty="0" err="1">
                  <a:latin typeface="Gill Sans MT" panose="020B0502020104020203" pitchFamily="34" charset="0"/>
                </a:rPr>
                <a:t>based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B026DDD-4B57-4701-8E59-1FEDEF28CED9}"/>
                </a:ext>
              </a:extLst>
            </p:cNvPr>
            <p:cNvSpPr/>
            <p:nvPr/>
          </p:nvSpPr>
          <p:spPr>
            <a:xfrm>
              <a:off x="7551472" y="3889138"/>
              <a:ext cx="2609154" cy="779242"/>
            </a:xfrm>
            <a:prstGeom prst="roundRect">
              <a:avLst/>
            </a:prstGeom>
            <a:solidFill>
              <a:srgbClr val="FDE2DF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609585">
                <a:defRPr/>
              </a:pPr>
              <a:endParaRPr lang="en-US" sz="2667" dirty="0">
                <a:solidFill>
                  <a:srgbClr val="000000"/>
                </a:solidFill>
                <a:latin typeface="Gill Sans MT"/>
                <a:cs typeface="Arial"/>
              </a:endParaRP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/>
              </a:pPr>
              <a:r>
                <a:rPr lang="en-US" sz="10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Gill Sans MT" panose="020B0502020104020203" pitchFamily="34" charset="0"/>
                </a:rPr>
                <a:t> Inaccuracy in hydraulic models leads to   more error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>
                  <a:tab pos="114300" algn="l"/>
                </a:tabLst>
                <a:defRPr/>
              </a:pPr>
              <a:r>
                <a:rPr lang="en-US" sz="10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Gill Sans MT" panose="020B0502020104020203" pitchFamily="34" charset="0"/>
                </a:rPr>
                <a:t> Requires more no. of intermediate  flow/pressure measurements</a:t>
              </a:r>
            </a:p>
            <a:p>
              <a:pPr defTabSz="609585">
                <a:defRPr/>
              </a:pPr>
              <a:endParaRPr lang="en-US" sz="2667" dirty="0">
                <a:solidFill>
                  <a:srgbClr val="FFFFFF"/>
                </a:solidFill>
                <a:latin typeface="Gill Sans MT"/>
                <a:cs typeface="Arial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EEBE57F-B78D-4A63-AE8E-AA8A614C8800}"/>
                </a:ext>
              </a:extLst>
            </p:cNvPr>
            <p:cNvSpPr/>
            <p:nvPr/>
          </p:nvSpPr>
          <p:spPr>
            <a:xfrm>
              <a:off x="5010483" y="3883126"/>
              <a:ext cx="2439854" cy="779238"/>
            </a:xfrm>
            <a:prstGeom prst="roundRect">
              <a:avLst/>
            </a:prstGeom>
            <a:solidFill>
              <a:srgbClr val="C8FCC9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114300" lvl="1" indent="-11430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0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Gill Sans MT" panose="020B0502020104020203" pitchFamily="34" charset="0"/>
                </a:rPr>
                <a:t>Mismatch between model prediction &amp; measurements used to detect and isolate leak 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0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Gill Sans MT" panose="020B0502020104020203" pitchFamily="34" charset="0"/>
                </a:rPr>
                <a:t> Steady state or transient model </a:t>
              </a:r>
            </a:p>
            <a:p>
              <a:pPr algn="ctr" defTabSz="609585">
                <a:defRPr/>
              </a:pPr>
              <a:endParaRPr lang="en-US" sz="2400" dirty="0">
                <a:solidFill>
                  <a:srgbClr val="000000"/>
                </a:solidFill>
                <a:latin typeface="Gill Sans MT"/>
                <a:cs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B2EE428-50A3-45BF-9AE6-4B9A41A99E33}"/>
              </a:ext>
            </a:extLst>
          </p:cNvPr>
          <p:cNvGrpSpPr/>
          <p:nvPr/>
        </p:nvGrpSpPr>
        <p:grpSpPr>
          <a:xfrm>
            <a:off x="1377768" y="3577403"/>
            <a:ext cx="8704493" cy="604018"/>
            <a:chOff x="1467852" y="4670631"/>
            <a:chExt cx="8704493" cy="60401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4871E03-1043-45B0-8FF8-AA571FE8D9FB}"/>
                </a:ext>
              </a:extLst>
            </p:cNvPr>
            <p:cNvSpPr/>
            <p:nvPr/>
          </p:nvSpPr>
          <p:spPr>
            <a:xfrm>
              <a:off x="2884904" y="4670631"/>
              <a:ext cx="2125578" cy="602315"/>
            </a:xfrm>
            <a:custGeom>
              <a:avLst/>
              <a:gdLst>
                <a:gd name="connsiteX0" fmla="*/ 0 w 2125578"/>
                <a:gd name="connsiteY0" fmla="*/ 75289 h 602315"/>
                <a:gd name="connsiteX1" fmla="*/ 1824421 w 2125578"/>
                <a:gd name="connsiteY1" fmla="*/ 75289 h 602315"/>
                <a:gd name="connsiteX2" fmla="*/ 1824421 w 2125578"/>
                <a:gd name="connsiteY2" fmla="*/ 0 h 602315"/>
                <a:gd name="connsiteX3" fmla="*/ 2125578 w 2125578"/>
                <a:gd name="connsiteY3" fmla="*/ 301158 h 602315"/>
                <a:gd name="connsiteX4" fmla="*/ 1824421 w 2125578"/>
                <a:gd name="connsiteY4" fmla="*/ 602315 h 602315"/>
                <a:gd name="connsiteX5" fmla="*/ 1824421 w 2125578"/>
                <a:gd name="connsiteY5" fmla="*/ 527026 h 602315"/>
                <a:gd name="connsiteX6" fmla="*/ 0 w 2125578"/>
                <a:gd name="connsiteY6" fmla="*/ 527026 h 602315"/>
                <a:gd name="connsiteX7" fmla="*/ 0 w 2125578"/>
                <a:gd name="connsiteY7" fmla="*/ 75289 h 60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5578" h="602315">
                  <a:moveTo>
                    <a:pt x="0" y="75289"/>
                  </a:moveTo>
                  <a:lnTo>
                    <a:pt x="1824421" y="75289"/>
                  </a:lnTo>
                  <a:lnTo>
                    <a:pt x="1824421" y="0"/>
                  </a:lnTo>
                  <a:lnTo>
                    <a:pt x="2125578" y="301158"/>
                  </a:lnTo>
                  <a:lnTo>
                    <a:pt x="1824421" y="602315"/>
                  </a:lnTo>
                  <a:lnTo>
                    <a:pt x="1824421" y="527026"/>
                  </a:lnTo>
                  <a:lnTo>
                    <a:pt x="0" y="527026"/>
                  </a:lnTo>
                  <a:lnTo>
                    <a:pt x="0" y="75289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81639" rIns="232218" bIns="81639" numCol="1" spcCol="1270" anchor="t" anchorCtr="0">
              <a:noAutofit/>
            </a:bodyPr>
            <a:lstStyle/>
            <a:p>
              <a:pPr marL="171450" lvl="1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nb-NO" sz="1000" dirty="0" err="1">
                  <a:latin typeface="Gill Sans MT" panose="020B0502020104020203" pitchFamily="34" charset="0"/>
                </a:rPr>
                <a:t>Uses</a:t>
              </a:r>
              <a:r>
                <a:rPr lang="nb-NO" sz="1000" dirty="0">
                  <a:latin typeface="Gill Sans MT" panose="020B0502020104020203" pitchFamily="34" charset="0"/>
                </a:rPr>
                <a:t> </a:t>
              </a:r>
              <a:r>
                <a:rPr lang="nb-NO" sz="1000" dirty="0" err="1">
                  <a:latin typeface="Gill Sans MT" panose="020B0502020104020203" pitchFamily="34" charset="0"/>
                </a:rPr>
                <a:t>flow</a:t>
              </a:r>
              <a:r>
                <a:rPr lang="nb-NO" sz="1000" dirty="0">
                  <a:latin typeface="Gill Sans MT" panose="020B0502020104020203" pitchFamily="34" charset="0"/>
                </a:rPr>
                <a:t>, </a:t>
              </a:r>
              <a:r>
                <a:rPr lang="nb-NO" sz="1000" dirty="0" err="1">
                  <a:latin typeface="Gill Sans MT" panose="020B0502020104020203" pitchFamily="34" charset="0"/>
                </a:rPr>
                <a:t>pressure</a:t>
              </a:r>
              <a:r>
                <a:rPr lang="nb-NO" sz="1000" dirty="0">
                  <a:latin typeface="Gill Sans MT" panose="020B0502020104020203" pitchFamily="34" charset="0"/>
                </a:rPr>
                <a:t> and </a:t>
              </a:r>
              <a:r>
                <a:rPr lang="nb-NO" sz="1000" dirty="0" err="1">
                  <a:latin typeface="Gill Sans MT" panose="020B0502020104020203" pitchFamily="34" charset="0"/>
                </a:rPr>
                <a:t>level</a:t>
              </a:r>
              <a:r>
                <a:rPr lang="nb-NO" sz="1000" dirty="0">
                  <a:latin typeface="Gill Sans MT" panose="020B0502020104020203" pitchFamily="34" charset="0"/>
                </a:rPr>
                <a:t> </a:t>
              </a:r>
              <a:r>
                <a:rPr lang="nb-NO" sz="1000" dirty="0" err="1">
                  <a:latin typeface="Gill Sans MT" panose="020B0502020104020203" pitchFamily="34" charset="0"/>
                </a:rPr>
                <a:t>measurements</a:t>
              </a:r>
              <a:r>
                <a:rPr lang="nb-NO" sz="1000" dirty="0">
                  <a:latin typeface="Gill Sans MT" panose="020B0502020104020203" pitchFamily="34" charset="0"/>
                </a:rPr>
                <a:t> and NO </a:t>
              </a:r>
              <a:r>
                <a:rPr lang="nb-NO" sz="1000" dirty="0" err="1">
                  <a:latin typeface="Gill Sans MT" panose="020B0502020104020203" pitchFamily="34" charset="0"/>
                </a:rPr>
                <a:t>hydrualic</a:t>
              </a:r>
              <a:r>
                <a:rPr lang="nb-NO" sz="1000" dirty="0">
                  <a:latin typeface="Gill Sans MT" panose="020B0502020104020203" pitchFamily="34" charset="0"/>
                </a:rPr>
                <a:t> </a:t>
              </a:r>
              <a:r>
                <a:rPr lang="nb-NO" sz="1000" dirty="0" err="1">
                  <a:latin typeface="Gill Sans MT" panose="020B0502020104020203" pitchFamily="34" charset="0"/>
                </a:rPr>
                <a:t>model</a:t>
              </a:r>
              <a:endParaRPr lang="en-GB" sz="1000" dirty="0">
                <a:latin typeface="Gill Sans MT" panose="020B0502020104020203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E4AD454-B680-40B7-84EF-F1B55FC3ABD2}"/>
                </a:ext>
              </a:extLst>
            </p:cNvPr>
            <p:cNvSpPr/>
            <p:nvPr/>
          </p:nvSpPr>
          <p:spPr>
            <a:xfrm>
              <a:off x="1467852" y="4670631"/>
              <a:ext cx="1417052" cy="602315"/>
            </a:xfrm>
            <a:custGeom>
              <a:avLst/>
              <a:gdLst>
                <a:gd name="connsiteX0" fmla="*/ 0 w 1417052"/>
                <a:gd name="connsiteY0" fmla="*/ 100388 h 602315"/>
                <a:gd name="connsiteX1" fmla="*/ 100388 w 1417052"/>
                <a:gd name="connsiteY1" fmla="*/ 0 h 602315"/>
                <a:gd name="connsiteX2" fmla="*/ 1316664 w 1417052"/>
                <a:gd name="connsiteY2" fmla="*/ 0 h 602315"/>
                <a:gd name="connsiteX3" fmla="*/ 1417052 w 1417052"/>
                <a:gd name="connsiteY3" fmla="*/ 100388 h 602315"/>
                <a:gd name="connsiteX4" fmla="*/ 1417052 w 1417052"/>
                <a:gd name="connsiteY4" fmla="*/ 501927 h 602315"/>
                <a:gd name="connsiteX5" fmla="*/ 1316664 w 1417052"/>
                <a:gd name="connsiteY5" fmla="*/ 602315 h 602315"/>
                <a:gd name="connsiteX6" fmla="*/ 100388 w 1417052"/>
                <a:gd name="connsiteY6" fmla="*/ 602315 h 602315"/>
                <a:gd name="connsiteX7" fmla="*/ 0 w 1417052"/>
                <a:gd name="connsiteY7" fmla="*/ 501927 h 602315"/>
                <a:gd name="connsiteX8" fmla="*/ 0 w 1417052"/>
                <a:gd name="connsiteY8" fmla="*/ 100388 h 60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7052" h="602315">
                  <a:moveTo>
                    <a:pt x="0" y="100388"/>
                  </a:moveTo>
                  <a:cubicBezTo>
                    <a:pt x="0" y="44945"/>
                    <a:pt x="44945" y="0"/>
                    <a:pt x="100388" y="0"/>
                  </a:cubicBezTo>
                  <a:lnTo>
                    <a:pt x="1316664" y="0"/>
                  </a:lnTo>
                  <a:cubicBezTo>
                    <a:pt x="1372107" y="0"/>
                    <a:pt x="1417052" y="44945"/>
                    <a:pt x="1417052" y="100388"/>
                  </a:cubicBezTo>
                  <a:lnTo>
                    <a:pt x="1417052" y="501927"/>
                  </a:lnTo>
                  <a:cubicBezTo>
                    <a:pt x="1417052" y="557370"/>
                    <a:pt x="1372107" y="602315"/>
                    <a:pt x="1316664" y="602315"/>
                  </a:cubicBezTo>
                  <a:lnTo>
                    <a:pt x="100388" y="602315"/>
                  </a:lnTo>
                  <a:cubicBezTo>
                    <a:pt x="44945" y="602315"/>
                    <a:pt x="0" y="557370"/>
                    <a:pt x="0" y="501927"/>
                  </a:cubicBezTo>
                  <a:lnTo>
                    <a:pt x="0" y="1003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63" tIns="59883" rIns="90363" bIns="59883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dirty="0">
                  <a:latin typeface="Gill Sans MT" panose="020B0502020104020203" pitchFamily="34" charset="0"/>
                </a:rPr>
                <a:t>Data-driven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A629C83-3C6C-42DD-887B-ED47928AD084}"/>
                </a:ext>
              </a:extLst>
            </p:cNvPr>
            <p:cNvSpPr/>
            <p:nvPr/>
          </p:nvSpPr>
          <p:spPr>
            <a:xfrm>
              <a:off x="7563191" y="4741676"/>
              <a:ext cx="2609154" cy="531342"/>
            </a:xfrm>
            <a:prstGeom prst="roundRect">
              <a:avLst/>
            </a:prstGeom>
            <a:solidFill>
              <a:srgbClr val="FDE2DF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/>
              </a:pPr>
              <a:r>
                <a:rPr lang="en-US" sz="10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Gill Sans MT" panose="020B0502020104020203" pitchFamily="34" charset="0"/>
                </a:rPr>
                <a:t> Requires labeled data for leaky and non-leak situations (majority of existing literature)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28C436D-3DAE-4FAF-9CEF-B5231F4769EB}"/>
                </a:ext>
              </a:extLst>
            </p:cNvPr>
            <p:cNvSpPr/>
            <p:nvPr/>
          </p:nvSpPr>
          <p:spPr>
            <a:xfrm>
              <a:off x="5044856" y="4730811"/>
              <a:ext cx="2414723" cy="543838"/>
            </a:xfrm>
            <a:prstGeom prst="roundRect">
              <a:avLst/>
            </a:prstGeom>
            <a:solidFill>
              <a:srgbClr val="C8FCC9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0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Gill Sans MT" panose="020B0502020104020203" pitchFamily="34" charset="0"/>
                </a:rPr>
                <a:t> ML/DL (Black box model)</a:t>
              </a:r>
            </a:p>
            <a:p>
              <a:pPr marL="0" lvl="1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US" sz="10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Gill Sans MT" panose="020B0502020104020203" pitchFamily="34" charset="0"/>
                </a:rPr>
                <a:t>   </a:t>
              </a:r>
              <a:r>
                <a:rPr lang="en-US" sz="1000" dirty="0" err="1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Gill Sans MT" panose="020B0502020104020203" pitchFamily="34" charset="0"/>
                </a:rPr>
                <a:t>Eg</a:t>
              </a:r>
              <a:r>
                <a:rPr lang="en-US" sz="10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Gill Sans MT" panose="020B0502020104020203" pitchFamily="34" charset="0"/>
                </a:rPr>
                <a:t>) SVM &amp; Clustering </a:t>
              </a: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B7A9B68-BDA9-4F50-AA43-C0E4739B9D9F}"/>
              </a:ext>
            </a:extLst>
          </p:cNvPr>
          <p:cNvSpPr/>
          <p:nvPr/>
        </p:nvSpPr>
        <p:spPr>
          <a:xfrm>
            <a:off x="2382405" y="4595050"/>
            <a:ext cx="1417052" cy="602315"/>
          </a:xfrm>
          <a:custGeom>
            <a:avLst/>
            <a:gdLst>
              <a:gd name="connsiteX0" fmla="*/ 0 w 1417052"/>
              <a:gd name="connsiteY0" fmla="*/ 100388 h 602315"/>
              <a:gd name="connsiteX1" fmla="*/ 100388 w 1417052"/>
              <a:gd name="connsiteY1" fmla="*/ 0 h 602315"/>
              <a:gd name="connsiteX2" fmla="*/ 1316664 w 1417052"/>
              <a:gd name="connsiteY2" fmla="*/ 0 h 602315"/>
              <a:gd name="connsiteX3" fmla="*/ 1417052 w 1417052"/>
              <a:gd name="connsiteY3" fmla="*/ 100388 h 602315"/>
              <a:gd name="connsiteX4" fmla="*/ 1417052 w 1417052"/>
              <a:gd name="connsiteY4" fmla="*/ 501927 h 602315"/>
              <a:gd name="connsiteX5" fmla="*/ 1316664 w 1417052"/>
              <a:gd name="connsiteY5" fmla="*/ 602315 h 602315"/>
              <a:gd name="connsiteX6" fmla="*/ 100388 w 1417052"/>
              <a:gd name="connsiteY6" fmla="*/ 602315 h 602315"/>
              <a:gd name="connsiteX7" fmla="*/ 0 w 1417052"/>
              <a:gd name="connsiteY7" fmla="*/ 501927 h 602315"/>
              <a:gd name="connsiteX8" fmla="*/ 0 w 1417052"/>
              <a:gd name="connsiteY8" fmla="*/ 100388 h 60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7052" h="602315">
                <a:moveTo>
                  <a:pt x="0" y="100388"/>
                </a:moveTo>
                <a:cubicBezTo>
                  <a:pt x="0" y="44945"/>
                  <a:pt x="44945" y="0"/>
                  <a:pt x="100388" y="0"/>
                </a:cubicBezTo>
                <a:lnTo>
                  <a:pt x="1316664" y="0"/>
                </a:lnTo>
                <a:cubicBezTo>
                  <a:pt x="1372107" y="0"/>
                  <a:pt x="1417052" y="44945"/>
                  <a:pt x="1417052" y="100388"/>
                </a:cubicBezTo>
                <a:lnTo>
                  <a:pt x="1417052" y="501927"/>
                </a:lnTo>
                <a:cubicBezTo>
                  <a:pt x="1417052" y="557370"/>
                  <a:pt x="1372107" y="602315"/>
                  <a:pt x="1316664" y="602315"/>
                </a:cubicBezTo>
                <a:lnTo>
                  <a:pt x="100388" y="602315"/>
                </a:lnTo>
                <a:cubicBezTo>
                  <a:pt x="44945" y="602315"/>
                  <a:pt x="0" y="557370"/>
                  <a:pt x="0" y="501927"/>
                </a:cubicBezTo>
                <a:lnTo>
                  <a:pt x="0" y="1003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363" tIns="59883" rIns="90363" bIns="59883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600" dirty="0">
                <a:latin typeface="Gill Sans MT" panose="020B0502020104020203" pitchFamily="34" charset="0"/>
              </a:rPr>
              <a:t>Hybrid </a:t>
            </a:r>
            <a:r>
              <a:rPr lang="nb-NO" sz="1600" dirty="0" err="1">
                <a:latin typeface="Gill Sans MT" panose="020B0502020104020203" pitchFamily="34" charset="0"/>
              </a:rPr>
              <a:t>methods</a:t>
            </a:r>
            <a:endParaRPr lang="en-GB" sz="1600" dirty="0">
              <a:latin typeface="Gill Sans MT" panose="020B0502020104020203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0576790-63C5-42E5-808E-6B3A425FE5C1}"/>
              </a:ext>
            </a:extLst>
          </p:cNvPr>
          <p:cNvSpPr/>
          <p:nvPr/>
        </p:nvSpPr>
        <p:spPr>
          <a:xfrm>
            <a:off x="1483765" y="5325475"/>
            <a:ext cx="2439854" cy="788541"/>
          </a:xfrm>
          <a:prstGeom prst="roundRect">
            <a:avLst/>
          </a:prstGeom>
          <a:solidFill>
            <a:srgbClr val="C8FCC9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Gill Sans MT" panose="020B0502020104020203" pitchFamily="34" charset="0"/>
              </a:rPr>
              <a:t>Data comprises combinations of both direct measurements and simulations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Gill Sans MT" panose="020B0502020104020203" pitchFamily="34" charset="0"/>
              </a:rPr>
              <a:t>Surrogate models are developed using measurements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11FDDD-21DC-49D8-ADC1-971469A293F8}"/>
              </a:ext>
            </a:extLst>
          </p:cNvPr>
          <p:cNvSpPr/>
          <p:nvPr/>
        </p:nvSpPr>
        <p:spPr>
          <a:xfrm>
            <a:off x="1197142" y="2701089"/>
            <a:ext cx="9101890" cy="1569240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0267B201-2595-472D-9293-1A2744B213D7}"/>
              </a:ext>
            </a:extLst>
          </p:cNvPr>
          <p:cNvSpPr/>
          <p:nvPr/>
        </p:nvSpPr>
        <p:spPr>
          <a:xfrm rot="10800000" flipH="1">
            <a:off x="1840832" y="4306425"/>
            <a:ext cx="541573" cy="730425"/>
          </a:xfrm>
          <a:prstGeom prst="bentArrow">
            <a:avLst>
              <a:gd name="adj1" fmla="val 26130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13B1F3-B6DF-4D3E-877B-52A957AC04BE}"/>
              </a:ext>
            </a:extLst>
          </p:cNvPr>
          <p:cNvGrpSpPr/>
          <p:nvPr/>
        </p:nvGrpSpPr>
        <p:grpSpPr>
          <a:xfrm>
            <a:off x="4110800" y="4423734"/>
            <a:ext cx="4354951" cy="1226231"/>
            <a:chOff x="4110800" y="4423734"/>
            <a:chExt cx="4354951" cy="12262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6A81AD4-B377-4D16-9424-967A7E1F4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0800" y="4507773"/>
              <a:ext cx="2072841" cy="10960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11BDE76-8E69-40E7-BDE3-0FFAF177E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8435" y="4423734"/>
              <a:ext cx="1777316" cy="122623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8E9355-BECD-4019-95B7-6C4A767E84FC}"/>
                </a:ext>
              </a:extLst>
            </p:cNvPr>
            <p:cNvSpPr txBox="1"/>
            <p:nvPr/>
          </p:nvSpPr>
          <p:spPr>
            <a:xfrm>
              <a:off x="6264894" y="4950149"/>
              <a:ext cx="276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+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964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31" grpId="0" animBg="1"/>
      <p:bldP spid="21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98DE-5761-4E40-9345-45600235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35" y="383956"/>
            <a:ext cx="4431631" cy="427372"/>
          </a:xfrm>
        </p:spPr>
        <p:txBody>
          <a:bodyPr>
            <a:normAutofit/>
          </a:bodyPr>
          <a:lstStyle/>
          <a:p>
            <a:r>
              <a:rPr lang="nb-NO" sz="2400" b="1" dirty="0" err="1">
                <a:latin typeface="Gill Sans MT" panose="020B0502020104020203" pitchFamily="34" charset="0"/>
              </a:rPr>
              <a:t>Timeline</a:t>
            </a:r>
            <a:r>
              <a:rPr lang="nb-NO" sz="2400" b="1" dirty="0">
                <a:latin typeface="Gill Sans MT" panose="020B0502020104020203" pitchFamily="34" charset="0"/>
              </a:rPr>
              <a:t> </a:t>
            </a:r>
            <a:r>
              <a:rPr lang="nb-NO" sz="2400" b="1" dirty="0" err="1">
                <a:latin typeface="Gill Sans MT" panose="020B0502020104020203" pitchFamily="34" charset="0"/>
              </a:rPr>
              <a:t>of</a:t>
            </a:r>
            <a:r>
              <a:rPr lang="nb-NO" sz="2400" b="1" dirty="0">
                <a:latin typeface="Gill Sans MT" panose="020B0502020104020203" pitchFamily="34" charset="0"/>
              </a:rPr>
              <a:t> LDL </a:t>
            </a:r>
            <a:r>
              <a:rPr lang="nb-NO" sz="2400" b="1" dirty="0" err="1">
                <a:latin typeface="Gill Sans MT" panose="020B0502020104020203" pitchFamily="34" charset="0"/>
              </a:rPr>
              <a:t>Reviews</a:t>
            </a:r>
            <a:r>
              <a:rPr lang="nb-NO" sz="2400" b="1" dirty="0">
                <a:latin typeface="Gill Sans MT" panose="020B0502020104020203" pitchFamily="34" charset="0"/>
              </a:rPr>
              <a:t> </a:t>
            </a:r>
            <a:endParaRPr lang="en-GB" sz="2400" b="1" dirty="0">
              <a:latin typeface="Gill Sans MT" panose="020B05020201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8E197-5F92-4B75-9A37-89BCB504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2E93-8122-4508-B2C4-F4728EA04DD1}" type="datetime1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4970D-5C9C-4408-A1EC-443D64CB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7B558-788E-41B6-90B0-CDD68BBD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4</a:t>
            </a:fld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726CC84-5C3E-4D69-946D-B1EE6B228307}"/>
              </a:ext>
            </a:extLst>
          </p:cNvPr>
          <p:cNvSpPr/>
          <p:nvPr/>
        </p:nvSpPr>
        <p:spPr>
          <a:xfrm>
            <a:off x="882315" y="2394982"/>
            <a:ext cx="10984832" cy="258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6761728-FE75-4D22-9BF8-F5CD67D82B66}"/>
              </a:ext>
            </a:extLst>
          </p:cNvPr>
          <p:cNvGrpSpPr/>
          <p:nvPr/>
        </p:nvGrpSpPr>
        <p:grpSpPr>
          <a:xfrm>
            <a:off x="69181" y="2635389"/>
            <a:ext cx="2105526" cy="1021152"/>
            <a:chOff x="117309" y="2804735"/>
            <a:chExt cx="2105526" cy="1021152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CA4C45BC-A65A-42B8-B7E9-D655295C742F}"/>
                </a:ext>
              </a:extLst>
            </p:cNvPr>
            <p:cNvSpPr/>
            <p:nvPr/>
          </p:nvSpPr>
          <p:spPr>
            <a:xfrm>
              <a:off x="1056774" y="2804735"/>
              <a:ext cx="72189" cy="2586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C6B94DA-EE65-45A0-A23F-C4E5A2820315}"/>
                </a:ext>
              </a:extLst>
            </p:cNvPr>
            <p:cNvSpPr/>
            <p:nvPr/>
          </p:nvSpPr>
          <p:spPr>
            <a:xfrm>
              <a:off x="117309" y="3087887"/>
              <a:ext cx="2105526" cy="4937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Transient Review</a:t>
              </a:r>
              <a:endParaRPr lang="en-GB" sz="12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2D3A9C-2831-4D25-B759-935D8320FD86}"/>
                </a:ext>
              </a:extLst>
            </p:cNvPr>
            <p:cNvSpPr txBox="1"/>
            <p:nvPr/>
          </p:nvSpPr>
          <p:spPr>
            <a:xfrm>
              <a:off x="821155" y="3548888"/>
              <a:ext cx="697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2009</a:t>
              </a:r>
              <a:endParaRPr lang="en-GB" sz="12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EDD1114-514E-4578-B778-D3A6A3C539D1}"/>
              </a:ext>
            </a:extLst>
          </p:cNvPr>
          <p:cNvGrpSpPr/>
          <p:nvPr/>
        </p:nvGrpSpPr>
        <p:grpSpPr>
          <a:xfrm>
            <a:off x="449365" y="1460078"/>
            <a:ext cx="2105526" cy="974203"/>
            <a:chOff x="505327" y="1661296"/>
            <a:chExt cx="2105526" cy="974203"/>
          </a:xfrm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BC244129-756C-478D-9978-A2A83FFB4DF9}"/>
                </a:ext>
              </a:extLst>
            </p:cNvPr>
            <p:cNvSpPr/>
            <p:nvPr/>
          </p:nvSpPr>
          <p:spPr>
            <a:xfrm rot="10800000">
              <a:off x="1401678" y="2393072"/>
              <a:ext cx="72189" cy="242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0A8B62C-9443-484F-9F81-23214B10DA97}"/>
                </a:ext>
              </a:extLst>
            </p:cNvPr>
            <p:cNvGrpSpPr/>
            <p:nvPr/>
          </p:nvGrpSpPr>
          <p:grpSpPr>
            <a:xfrm>
              <a:off x="505327" y="1661296"/>
              <a:ext cx="2105526" cy="722548"/>
              <a:chOff x="505327" y="1661296"/>
              <a:chExt cx="2105526" cy="722548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C8D26E7D-F7F5-439B-B3D9-CFD65628A1D5}"/>
                  </a:ext>
                </a:extLst>
              </p:cNvPr>
              <p:cNvSpPr/>
              <p:nvPr/>
            </p:nvSpPr>
            <p:spPr>
              <a:xfrm>
                <a:off x="505327" y="1890056"/>
                <a:ext cx="2105526" cy="4937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Leak management review</a:t>
                </a:r>
                <a:endParaRPr lang="en-GB" sz="12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047A05-5CC4-480C-9D14-672879D2F13D}"/>
                  </a:ext>
                </a:extLst>
              </p:cNvPr>
              <p:cNvSpPr txBox="1"/>
              <p:nvPr/>
            </p:nvSpPr>
            <p:spPr>
              <a:xfrm>
                <a:off x="1246260" y="1661296"/>
                <a:ext cx="6978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2010</a:t>
                </a:r>
                <a:endParaRPr lang="en-GB" sz="1200" dirty="0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D4A5FE-8F1D-4370-A23B-2DA7C672A4CF}"/>
              </a:ext>
            </a:extLst>
          </p:cNvPr>
          <p:cNvGrpSpPr/>
          <p:nvPr/>
        </p:nvGrpSpPr>
        <p:grpSpPr>
          <a:xfrm>
            <a:off x="2446419" y="2636392"/>
            <a:ext cx="2265948" cy="1023284"/>
            <a:chOff x="2494547" y="2805738"/>
            <a:chExt cx="2265948" cy="1023284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4E0B82B4-2151-4EF2-8AC4-E28B6E402545}"/>
                </a:ext>
              </a:extLst>
            </p:cNvPr>
            <p:cNvSpPr/>
            <p:nvPr/>
          </p:nvSpPr>
          <p:spPr>
            <a:xfrm>
              <a:off x="3605464" y="2805738"/>
              <a:ext cx="72189" cy="2586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C919B5C-02BF-4FA6-96B8-2833F92999A8}"/>
                </a:ext>
              </a:extLst>
            </p:cNvPr>
            <p:cNvSpPr/>
            <p:nvPr/>
          </p:nvSpPr>
          <p:spPr>
            <a:xfrm>
              <a:off x="2494547" y="3076237"/>
              <a:ext cx="2265948" cy="4937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Burst-Leak detection review</a:t>
              </a:r>
              <a:endParaRPr lang="en-GB" sz="1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B671D2-2272-4D01-8946-0DF1D60A3163}"/>
                </a:ext>
              </a:extLst>
            </p:cNvPr>
            <p:cNvSpPr txBox="1"/>
            <p:nvPr/>
          </p:nvSpPr>
          <p:spPr>
            <a:xfrm>
              <a:off x="3333747" y="3552023"/>
              <a:ext cx="697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2015</a:t>
              </a:r>
              <a:endParaRPr lang="en-GB" sz="12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A15E89-3042-4C56-9C3F-884DE9D1C766}"/>
              </a:ext>
            </a:extLst>
          </p:cNvPr>
          <p:cNvGrpSpPr/>
          <p:nvPr/>
        </p:nvGrpSpPr>
        <p:grpSpPr>
          <a:xfrm>
            <a:off x="3043307" y="1442136"/>
            <a:ext cx="2105526" cy="987025"/>
            <a:chOff x="3104147" y="1648474"/>
            <a:chExt cx="2105526" cy="987025"/>
          </a:xfrm>
        </p:grpSpPr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170345BD-E195-4B8A-9E5C-E295255B637F}"/>
                </a:ext>
              </a:extLst>
            </p:cNvPr>
            <p:cNvSpPr/>
            <p:nvPr/>
          </p:nvSpPr>
          <p:spPr>
            <a:xfrm rot="10800000">
              <a:off x="4114800" y="2376820"/>
              <a:ext cx="72189" cy="2586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C6C3DE7-C1EE-4DDB-B220-C2E685D8816C}"/>
                </a:ext>
              </a:extLst>
            </p:cNvPr>
            <p:cNvSpPr/>
            <p:nvPr/>
          </p:nvSpPr>
          <p:spPr>
            <a:xfrm>
              <a:off x="3104147" y="1874230"/>
              <a:ext cx="2105526" cy="4937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Pipeline fault detection review</a:t>
              </a:r>
              <a:endParaRPr lang="en-GB" sz="12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3090AB-A0D4-49BC-ACC2-C1B0EE740F4F}"/>
                </a:ext>
              </a:extLst>
            </p:cNvPr>
            <p:cNvSpPr txBox="1"/>
            <p:nvPr/>
          </p:nvSpPr>
          <p:spPr>
            <a:xfrm>
              <a:off x="3895716" y="1648474"/>
              <a:ext cx="697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2016</a:t>
              </a:r>
              <a:endParaRPr lang="en-GB" sz="12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7144D8A-2FB5-4511-B821-6B3D443A67CA}"/>
              </a:ext>
            </a:extLst>
          </p:cNvPr>
          <p:cNvGrpSpPr/>
          <p:nvPr/>
        </p:nvGrpSpPr>
        <p:grpSpPr>
          <a:xfrm>
            <a:off x="5325977" y="2632626"/>
            <a:ext cx="2105526" cy="1014435"/>
            <a:chOff x="5374105" y="2801972"/>
            <a:chExt cx="2105526" cy="1014435"/>
          </a:xfrm>
        </p:grpSpPr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3006CC00-A77B-4229-95B4-6F8A23AA43D7}"/>
                </a:ext>
              </a:extLst>
            </p:cNvPr>
            <p:cNvSpPr/>
            <p:nvPr/>
          </p:nvSpPr>
          <p:spPr>
            <a:xfrm>
              <a:off x="6350670" y="2801972"/>
              <a:ext cx="72189" cy="2586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228B09A-CEAC-44CE-A6DF-8557293AB0F4}"/>
                </a:ext>
              </a:extLst>
            </p:cNvPr>
            <p:cNvSpPr/>
            <p:nvPr/>
          </p:nvSpPr>
          <p:spPr>
            <a:xfrm>
              <a:off x="5374105" y="3087888"/>
              <a:ext cx="2105526" cy="4937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Internal vs External Methods</a:t>
              </a:r>
              <a:endParaRPr lang="en-GB" sz="12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DDCF45-14DA-4E64-BF0F-B00BC14A76F2}"/>
                </a:ext>
              </a:extLst>
            </p:cNvPr>
            <p:cNvSpPr txBox="1"/>
            <p:nvPr/>
          </p:nvSpPr>
          <p:spPr>
            <a:xfrm>
              <a:off x="5891460" y="3539408"/>
              <a:ext cx="1321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2017, 2018</a:t>
              </a:r>
              <a:endParaRPr lang="en-GB" sz="12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DED77FC-A4D8-4C11-89C2-F9FCAADB062A}"/>
              </a:ext>
            </a:extLst>
          </p:cNvPr>
          <p:cNvGrpSpPr/>
          <p:nvPr/>
        </p:nvGrpSpPr>
        <p:grpSpPr>
          <a:xfrm>
            <a:off x="5332402" y="934246"/>
            <a:ext cx="2113034" cy="1494916"/>
            <a:chOff x="5374105" y="1140584"/>
            <a:chExt cx="2113034" cy="149491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F5BCCC6-0DF0-4F36-B1F7-D98290D9E89D}"/>
                </a:ext>
              </a:extLst>
            </p:cNvPr>
            <p:cNvSpPr/>
            <p:nvPr/>
          </p:nvSpPr>
          <p:spPr>
            <a:xfrm>
              <a:off x="5374105" y="1885151"/>
              <a:ext cx="2105526" cy="4937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Pressure based Methods</a:t>
              </a:r>
              <a:endParaRPr lang="en-GB" sz="1200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10FBD2A-C76E-495B-B7F1-B2E0A8F37B15}"/>
                </a:ext>
              </a:extLst>
            </p:cNvPr>
            <p:cNvSpPr/>
            <p:nvPr/>
          </p:nvSpPr>
          <p:spPr>
            <a:xfrm>
              <a:off x="5381613" y="1346588"/>
              <a:ext cx="2105526" cy="4937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Data-driven burst methods</a:t>
              </a:r>
              <a:endParaRPr lang="en-GB" sz="1200" dirty="0"/>
            </a:p>
          </p:txBody>
        </p: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3DCFB331-4BB2-4E10-9FD5-78BD3C203B6F}"/>
                </a:ext>
              </a:extLst>
            </p:cNvPr>
            <p:cNvSpPr/>
            <p:nvPr/>
          </p:nvSpPr>
          <p:spPr>
            <a:xfrm rot="10800000">
              <a:off x="6350670" y="2387056"/>
              <a:ext cx="76198" cy="2484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5DE806-2542-4FA3-88D1-5C2AD6EDDFDC}"/>
                </a:ext>
              </a:extLst>
            </p:cNvPr>
            <p:cNvSpPr txBox="1"/>
            <p:nvPr/>
          </p:nvSpPr>
          <p:spPr>
            <a:xfrm>
              <a:off x="6203278" y="1140584"/>
              <a:ext cx="6978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2017</a:t>
              </a:r>
              <a:endParaRPr lang="en-GB" sz="11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EE5F736-86D0-439C-B7B0-EC7E7FC36075}"/>
              </a:ext>
            </a:extLst>
          </p:cNvPr>
          <p:cNvGrpSpPr/>
          <p:nvPr/>
        </p:nvGrpSpPr>
        <p:grpSpPr>
          <a:xfrm>
            <a:off x="7561842" y="2629840"/>
            <a:ext cx="2105526" cy="1308524"/>
            <a:chOff x="7609970" y="2799186"/>
            <a:chExt cx="2105526" cy="1308524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D34A67D-CF62-4032-8FC0-710ABEF2FA6A}"/>
                </a:ext>
              </a:extLst>
            </p:cNvPr>
            <p:cNvSpPr/>
            <p:nvPr/>
          </p:nvSpPr>
          <p:spPr>
            <a:xfrm>
              <a:off x="7609970" y="3076236"/>
              <a:ext cx="2105526" cy="8041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Pressure management for Leakage monitoring </a:t>
              </a:r>
              <a:endParaRPr lang="en-GB" sz="1200" dirty="0"/>
            </a:p>
          </p:txBody>
        </p:sp>
        <p:sp>
          <p:nvSpPr>
            <p:cNvPr id="37" name="Arrow: Down 36">
              <a:extLst>
                <a:ext uri="{FF2B5EF4-FFF2-40B4-BE49-F238E27FC236}">
                  <a16:creationId xmlns:a16="http://schemas.microsoft.com/office/drawing/2014/main" id="{2B96253E-4B91-4F95-B732-362CD71CB0F5}"/>
                </a:ext>
              </a:extLst>
            </p:cNvPr>
            <p:cNvSpPr/>
            <p:nvPr/>
          </p:nvSpPr>
          <p:spPr>
            <a:xfrm>
              <a:off x="8582523" y="2799186"/>
              <a:ext cx="72189" cy="2586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F4596C-DF06-4F31-AD88-FC0943D95581}"/>
                </a:ext>
              </a:extLst>
            </p:cNvPr>
            <p:cNvSpPr txBox="1"/>
            <p:nvPr/>
          </p:nvSpPr>
          <p:spPr>
            <a:xfrm>
              <a:off x="8277721" y="3830711"/>
              <a:ext cx="697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2018</a:t>
              </a:r>
              <a:endParaRPr lang="en-GB" sz="12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68A8FF9-DEF2-4827-BFBE-3FA42C64D21B}"/>
              </a:ext>
            </a:extLst>
          </p:cNvPr>
          <p:cNvGrpSpPr/>
          <p:nvPr/>
        </p:nvGrpSpPr>
        <p:grpSpPr>
          <a:xfrm>
            <a:off x="7874663" y="1367383"/>
            <a:ext cx="2105526" cy="1052038"/>
            <a:chOff x="7886697" y="1585580"/>
            <a:chExt cx="2105526" cy="1052038"/>
          </a:xfrm>
        </p:grpSpPr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026D54B5-7A64-44EA-8D71-5AD4CD44BB4B}"/>
                </a:ext>
              </a:extLst>
            </p:cNvPr>
            <p:cNvSpPr/>
            <p:nvPr/>
          </p:nvSpPr>
          <p:spPr>
            <a:xfrm rot="10800000">
              <a:off x="8939460" y="2378939"/>
              <a:ext cx="72189" cy="2586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C3F867F-473E-49BD-82E9-6474EE43E6B4}"/>
                </a:ext>
              </a:extLst>
            </p:cNvPr>
            <p:cNvSpPr/>
            <p:nvPr/>
          </p:nvSpPr>
          <p:spPr>
            <a:xfrm>
              <a:off x="7886697" y="1840360"/>
              <a:ext cx="2105526" cy="5218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Survey of mathematical models for WDNs</a:t>
              </a:r>
              <a:endParaRPr lang="en-GB" sz="12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5B01CB7-CE58-4D16-9CB1-A127FA4BD3A2}"/>
                </a:ext>
              </a:extLst>
            </p:cNvPr>
            <p:cNvSpPr txBox="1"/>
            <p:nvPr/>
          </p:nvSpPr>
          <p:spPr>
            <a:xfrm>
              <a:off x="8674761" y="1585580"/>
              <a:ext cx="697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2019</a:t>
              </a:r>
              <a:endParaRPr lang="en-GB" sz="12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F60DDFF-13A1-4E7E-842F-843617FD2392}"/>
              </a:ext>
            </a:extLst>
          </p:cNvPr>
          <p:cNvGrpSpPr/>
          <p:nvPr/>
        </p:nvGrpSpPr>
        <p:grpSpPr>
          <a:xfrm>
            <a:off x="10022968" y="1394504"/>
            <a:ext cx="2105526" cy="1040564"/>
            <a:chOff x="10098501" y="1561486"/>
            <a:chExt cx="2105526" cy="106490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CF4BB81-F668-498E-896D-FCC94CB6CE98}"/>
                </a:ext>
              </a:extLst>
            </p:cNvPr>
            <p:cNvSpPr/>
            <p:nvPr/>
          </p:nvSpPr>
          <p:spPr>
            <a:xfrm>
              <a:off x="10098501" y="1809797"/>
              <a:ext cx="2105526" cy="4937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Model vs Data-driven methods</a:t>
              </a:r>
              <a:endParaRPr lang="en-GB" sz="12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BB420E-9575-4BA5-8D9F-7FAEE67B5A77}"/>
                </a:ext>
              </a:extLst>
            </p:cNvPr>
            <p:cNvSpPr txBox="1"/>
            <p:nvPr/>
          </p:nvSpPr>
          <p:spPr>
            <a:xfrm>
              <a:off x="10900610" y="1561486"/>
              <a:ext cx="697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2021</a:t>
              </a:r>
              <a:endParaRPr lang="en-GB" sz="1200" dirty="0"/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718E2F43-8CE0-4BCE-9D21-35F1F0B4F362}"/>
                </a:ext>
              </a:extLst>
            </p:cNvPr>
            <p:cNvSpPr/>
            <p:nvPr/>
          </p:nvSpPr>
          <p:spPr>
            <a:xfrm rot="10800000">
              <a:off x="11126195" y="2329738"/>
              <a:ext cx="72190" cy="2966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386A69A-63C5-4650-914B-C30B7A37D665}"/>
              </a:ext>
            </a:extLst>
          </p:cNvPr>
          <p:cNvGrpSpPr/>
          <p:nvPr/>
        </p:nvGrpSpPr>
        <p:grpSpPr>
          <a:xfrm>
            <a:off x="9729538" y="2637225"/>
            <a:ext cx="2105526" cy="2492587"/>
            <a:chOff x="9759616" y="2817557"/>
            <a:chExt cx="2105526" cy="2492587"/>
          </a:xfrm>
        </p:grpSpPr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EF333BD3-FDF8-478F-937E-8C5A28D5691F}"/>
                </a:ext>
              </a:extLst>
            </p:cNvPr>
            <p:cNvSpPr/>
            <p:nvPr/>
          </p:nvSpPr>
          <p:spPr>
            <a:xfrm>
              <a:off x="10864514" y="2817557"/>
              <a:ext cx="72189" cy="2586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F170C4B-97BE-4047-9F46-8A141A1BBB5E}"/>
                </a:ext>
              </a:extLst>
            </p:cNvPr>
            <p:cNvSpPr/>
            <p:nvPr/>
          </p:nvSpPr>
          <p:spPr>
            <a:xfrm>
              <a:off x="9759616" y="3120662"/>
              <a:ext cx="2105526" cy="7809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Issue of Dataset collection for Burst detection</a:t>
              </a:r>
              <a:endParaRPr lang="en-GB" sz="1200" dirty="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7E87BA8-267D-4D2D-B1C0-872BFCA68298}"/>
                </a:ext>
              </a:extLst>
            </p:cNvPr>
            <p:cNvSpPr/>
            <p:nvPr/>
          </p:nvSpPr>
          <p:spPr>
            <a:xfrm>
              <a:off x="9759616" y="3946061"/>
              <a:ext cx="2105526" cy="11162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Review of steady-state leak detection strategies</a:t>
              </a:r>
              <a:endParaRPr lang="en-GB" sz="12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FB6465C-B2B2-44FF-A503-23B5165F13E4}"/>
                </a:ext>
              </a:extLst>
            </p:cNvPr>
            <p:cNvSpPr txBox="1"/>
            <p:nvPr/>
          </p:nvSpPr>
          <p:spPr>
            <a:xfrm>
              <a:off x="10644292" y="5033145"/>
              <a:ext cx="697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2020</a:t>
              </a:r>
              <a:endParaRPr lang="en-GB" sz="1200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0F916E68-2A9B-4BFD-A0B0-3352D45AF454}"/>
              </a:ext>
            </a:extLst>
          </p:cNvPr>
          <p:cNvSpPr txBox="1"/>
          <p:nvPr/>
        </p:nvSpPr>
        <p:spPr>
          <a:xfrm>
            <a:off x="280736" y="3947770"/>
            <a:ext cx="920289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Gill Sans MT" panose="020B0502020104020203" pitchFamily="34" charset="0"/>
              </a:rPr>
              <a:t>Key</a:t>
            </a:r>
            <a:r>
              <a:rPr lang="en-US" sz="1500" b="1" u="sng" dirty="0">
                <a:latin typeface="Gill Sans MT" panose="020B0502020104020203" pitchFamily="34" charset="0"/>
              </a:rPr>
              <a:t> Observations</a:t>
            </a:r>
          </a:p>
          <a:p>
            <a:endParaRPr lang="nb-NO" sz="1500" b="1" u="sng" dirty="0"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dirty="0">
                <a:latin typeface="Gill Sans MT" panose="020B0502020104020203" pitchFamily="34" charset="0"/>
              </a:rPr>
              <a:t>Research trend </a:t>
            </a:r>
            <a:r>
              <a:rPr lang="nb-NO" dirty="0" err="1">
                <a:latin typeface="Gill Sans MT" panose="020B0502020104020203" pitchFamily="34" charset="0"/>
              </a:rPr>
              <a:t>shifted</a:t>
            </a:r>
            <a:r>
              <a:rPr lang="nb-NO" dirty="0">
                <a:latin typeface="Gill Sans MT" panose="020B0502020104020203" pitchFamily="34" charset="0"/>
              </a:rPr>
              <a:t> from </a:t>
            </a:r>
            <a:r>
              <a:rPr lang="nb-NO" dirty="0" err="1">
                <a:latin typeface="Gill Sans MT" panose="020B0502020104020203" pitchFamily="34" charset="0"/>
              </a:rPr>
              <a:t>Transient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latin typeface="Gill Sans MT" panose="020B0502020104020203" pitchFamily="34" charset="0"/>
              </a:rPr>
              <a:t>models</a:t>
            </a:r>
            <a:r>
              <a:rPr lang="nb-NO" dirty="0">
                <a:latin typeface="Gill Sans MT" panose="020B0502020104020203" pitchFamily="34" charset="0"/>
              </a:rPr>
              <a:t> to Steady-</a:t>
            </a:r>
            <a:r>
              <a:rPr lang="nb-NO" dirty="0" err="1">
                <a:latin typeface="Gill Sans MT" panose="020B0502020104020203" pitchFamily="34" charset="0"/>
              </a:rPr>
              <a:t>state</a:t>
            </a:r>
            <a:r>
              <a:rPr lang="nb-NO" dirty="0">
                <a:latin typeface="Gill Sans MT" panose="020B0502020104020203" pitchFamily="34" charset="0"/>
              </a:rPr>
              <a:t> to Data-driven and Hybrid </a:t>
            </a:r>
            <a:r>
              <a:rPr lang="nb-NO" dirty="0" err="1">
                <a:latin typeface="Gill Sans MT" panose="020B0502020104020203" pitchFamily="34" charset="0"/>
              </a:rPr>
              <a:t>models</a:t>
            </a:r>
            <a:r>
              <a:rPr lang="nb-NO" dirty="0">
                <a:latin typeface="Gill Sans MT" panose="020B0502020104020203" pitchFamily="34" charset="0"/>
              </a:rPr>
              <a:t> in last </a:t>
            </a:r>
            <a:r>
              <a:rPr lang="nb-NO" dirty="0" err="1">
                <a:latin typeface="Gill Sans MT" panose="020B0502020104020203" pitchFamily="34" charset="0"/>
              </a:rPr>
              <a:t>two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latin typeface="Gill Sans MT" panose="020B0502020104020203" pitchFamily="34" charset="0"/>
              </a:rPr>
              <a:t>decades</a:t>
            </a:r>
            <a:r>
              <a:rPr lang="nb-NO" dirty="0">
                <a:latin typeface="Gill Sans MT" panose="020B0502020104020203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err="1">
                <a:latin typeface="Gill Sans MT" panose="020B0502020104020203" pitchFamily="34" charset="0"/>
              </a:rPr>
              <a:t>Uncertainty</a:t>
            </a:r>
            <a:r>
              <a:rPr lang="nb-NO" dirty="0">
                <a:latin typeface="Gill Sans MT" panose="020B0502020104020203" pitchFamily="34" charset="0"/>
              </a:rPr>
              <a:t> is </a:t>
            </a:r>
            <a:r>
              <a:rPr lang="nb-NO" dirty="0" err="1">
                <a:latin typeface="Gill Sans MT" panose="020B0502020104020203" pitchFamily="34" charset="0"/>
              </a:rPr>
              <a:t>often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latin typeface="Gill Sans MT" panose="020B0502020104020203" pitchFamily="34" charset="0"/>
              </a:rPr>
              <a:t>overlooked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latin typeface="Gill Sans MT" panose="020B0502020104020203" pitchFamily="34" charset="0"/>
              </a:rPr>
              <a:t>even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latin typeface="Gill Sans MT" panose="020B0502020104020203" pitchFamily="34" charset="0"/>
              </a:rPr>
              <a:t>after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latin typeface="Gill Sans MT" panose="020B0502020104020203" pitchFamily="34" charset="0"/>
              </a:rPr>
              <a:t>the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latin typeface="Gill Sans MT" panose="020B0502020104020203" pitchFamily="34" charset="0"/>
              </a:rPr>
              <a:t>shift</a:t>
            </a:r>
            <a:r>
              <a:rPr lang="nb-NO" dirty="0">
                <a:latin typeface="Gill Sans MT" panose="020B0502020104020203" pitchFamily="34" charset="0"/>
              </a:rPr>
              <a:t> has </a:t>
            </a:r>
            <a:r>
              <a:rPr lang="nb-NO" dirty="0" err="1">
                <a:latin typeface="Gill Sans MT" panose="020B0502020104020203" pitchFamily="34" charset="0"/>
              </a:rPr>
              <a:t>happened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latin typeface="Gill Sans MT" panose="020B0502020104020203" pitchFamily="34" charset="0"/>
              </a:rPr>
              <a:t>towards</a:t>
            </a:r>
            <a:r>
              <a:rPr lang="nb-NO" dirty="0">
                <a:latin typeface="Gill Sans MT" panose="020B0502020104020203" pitchFamily="34" charset="0"/>
              </a:rPr>
              <a:t> data-driven </a:t>
            </a:r>
            <a:r>
              <a:rPr lang="nb-NO" dirty="0" err="1">
                <a:latin typeface="Gill Sans MT" panose="020B0502020104020203" pitchFamily="34" charset="0"/>
              </a:rPr>
              <a:t>methods</a:t>
            </a:r>
            <a:r>
              <a:rPr lang="nb-NO" dirty="0">
                <a:latin typeface="Gill Sans MT" panose="020B0502020104020203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>
                <a:latin typeface="Gill Sans MT" panose="020B0502020104020203" pitchFamily="34" charset="0"/>
              </a:rPr>
              <a:t>Most </a:t>
            </a:r>
            <a:r>
              <a:rPr lang="nb-NO" dirty="0" err="1">
                <a:latin typeface="Gill Sans MT" panose="020B0502020104020203" pitchFamily="34" charset="0"/>
              </a:rPr>
              <a:t>of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latin typeface="Gill Sans MT" panose="020B0502020104020203" pitchFamily="34" charset="0"/>
              </a:rPr>
              <a:t>the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latin typeface="Gill Sans MT" panose="020B0502020104020203" pitchFamily="34" charset="0"/>
              </a:rPr>
              <a:t>research</a:t>
            </a:r>
            <a:r>
              <a:rPr lang="nb-NO" dirty="0">
                <a:latin typeface="Gill Sans MT" panose="020B0502020104020203" pitchFamily="34" charset="0"/>
              </a:rPr>
              <a:t> in </a:t>
            </a:r>
            <a:r>
              <a:rPr lang="nb-NO" dirty="0" err="1">
                <a:latin typeface="Gill Sans MT" panose="020B0502020104020203" pitchFamily="34" charset="0"/>
              </a:rPr>
              <a:t>model-based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latin typeface="Gill Sans MT" panose="020B0502020104020203" pitchFamily="34" charset="0"/>
              </a:rPr>
              <a:t>methods</a:t>
            </a:r>
            <a:r>
              <a:rPr lang="nb-NO" dirty="0">
                <a:latin typeface="Gill Sans MT" panose="020B0502020104020203" pitchFamily="34" charset="0"/>
              </a:rPr>
              <a:t> (</a:t>
            </a:r>
            <a:r>
              <a:rPr lang="nb-NO" dirty="0" err="1">
                <a:latin typeface="Gill Sans MT" panose="020B0502020104020203" pitchFamily="34" charset="0"/>
              </a:rPr>
              <a:t>specifically</a:t>
            </a:r>
            <a:r>
              <a:rPr lang="nb-NO" dirty="0">
                <a:latin typeface="Gill Sans MT" panose="020B0502020104020203" pitchFamily="34" charset="0"/>
              </a:rPr>
              <a:t> in steady-</a:t>
            </a:r>
            <a:r>
              <a:rPr lang="nb-NO" dirty="0" err="1">
                <a:latin typeface="Gill Sans MT" panose="020B0502020104020203" pitchFamily="34" charset="0"/>
              </a:rPr>
              <a:t>state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latin typeface="Gill Sans MT" panose="020B0502020104020203" pitchFamily="34" charset="0"/>
              </a:rPr>
              <a:t>methods</a:t>
            </a:r>
            <a:r>
              <a:rPr lang="nb-NO" dirty="0">
                <a:latin typeface="Gill Sans MT" panose="020B0502020104020203" pitchFamily="34" charset="0"/>
              </a:rPr>
              <a:t>) has not </a:t>
            </a:r>
            <a:r>
              <a:rPr lang="nb-NO" dirty="0" err="1">
                <a:latin typeface="Gill Sans MT" panose="020B0502020104020203" pitchFamily="34" charset="0"/>
              </a:rPr>
              <a:t>been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latin typeface="Gill Sans MT" panose="020B0502020104020203" pitchFamily="34" charset="0"/>
              </a:rPr>
              <a:t>implemented</a:t>
            </a:r>
            <a:r>
              <a:rPr lang="nb-NO" dirty="0">
                <a:latin typeface="Gill Sans MT" panose="020B0502020104020203" pitchFamily="34" charset="0"/>
              </a:rPr>
              <a:t> in real-</a:t>
            </a:r>
            <a:r>
              <a:rPr lang="nb-NO" dirty="0" err="1">
                <a:latin typeface="Gill Sans MT" panose="020B0502020104020203" pitchFamily="34" charset="0"/>
              </a:rPr>
              <a:t>world</a:t>
            </a:r>
            <a:r>
              <a:rPr lang="nb-NO" dirty="0">
                <a:latin typeface="Gill Sans MT" panose="020B0502020104020203" pitchFamily="34" charset="0"/>
              </a:rPr>
              <a:t>.</a:t>
            </a:r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7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3EAB1-FE5E-4EE5-A03E-E8F5CBCA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2E93-8122-4508-B2C4-F4728EA04DD1}" type="datetime1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9B59F-9F94-4326-97F0-F8FD4A9B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B55D1-1843-4D98-B1F8-960557E1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5</a:t>
            </a:fld>
            <a:endParaRPr lang="en-GB"/>
          </a:p>
        </p:txBody>
      </p:sp>
      <p:sp>
        <p:nvSpPr>
          <p:cNvPr id="7" name="Title 99">
            <a:extLst>
              <a:ext uri="{FF2B5EF4-FFF2-40B4-BE49-F238E27FC236}">
                <a16:creationId xmlns:a16="http://schemas.microsoft.com/office/drawing/2014/main" id="{B3D70D14-8F08-49A0-94A3-01B3563A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98" y="326109"/>
            <a:ext cx="10515600" cy="595814"/>
          </a:xfrm>
        </p:spPr>
        <p:txBody>
          <a:bodyPr>
            <a:normAutofit/>
          </a:bodyPr>
          <a:lstStyle/>
          <a:p>
            <a:r>
              <a:rPr lang="nb-NO" sz="2400" b="1" dirty="0" err="1">
                <a:latin typeface="Gill Sans MT" panose="020B0502020104020203" pitchFamily="34" charset="0"/>
              </a:rPr>
              <a:t>Interplay</a:t>
            </a:r>
            <a:r>
              <a:rPr lang="nb-NO" sz="2400" b="1" dirty="0">
                <a:latin typeface="Gill Sans MT" panose="020B0502020104020203" pitchFamily="34" charset="0"/>
              </a:rPr>
              <a:t> </a:t>
            </a:r>
            <a:r>
              <a:rPr lang="nb-NO" sz="2400" b="1" dirty="0" err="1">
                <a:latin typeface="Gill Sans MT" panose="020B0502020104020203" pitchFamily="34" charset="0"/>
              </a:rPr>
              <a:t>between</a:t>
            </a:r>
            <a:r>
              <a:rPr lang="nb-NO" sz="2400" b="1" dirty="0">
                <a:latin typeface="Gill Sans MT" panose="020B0502020104020203" pitchFamily="34" charset="0"/>
              </a:rPr>
              <a:t> </a:t>
            </a:r>
            <a:r>
              <a:rPr lang="nb-NO" sz="2400" b="1" dirty="0" err="1">
                <a:latin typeface="Gill Sans MT" panose="020B0502020104020203" pitchFamily="34" charset="0"/>
              </a:rPr>
              <a:t>methods</a:t>
            </a:r>
            <a:r>
              <a:rPr lang="nb-NO" sz="2400" b="1" dirty="0">
                <a:latin typeface="Gill Sans MT" panose="020B0502020104020203" pitchFamily="34" charset="0"/>
              </a:rPr>
              <a:t> and </a:t>
            </a:r>
            <a:r>
              <a:rPr lang="nb-NO" sz="2400" b="1" dirty="0" err="1">
                <a:latin typeface="Gill Sans MT" panose="020B0502020104020203" pitchFamily="34" charset="0"/>
              </a:rPr>
              <a:t>associated</a:t>
            </a:r>
            <a:r>
              <a:rPr lang="nb-NO" sz="2400" b="1" dirty="0">
                <a:latin typeface="Gill Sans MT" panose="020B0502020104020203" pitchFamily="34" charset="0"/>
              </a:rPr>
              <a:t> </a:t>
            </a:r>
            <a:r>
              <a:rPr lang="nb-NO" sz="2400" b="1" dirty="0" err="1">
                <a:latin typeface="Gill Sans MT" panose="020B0502020104020203" pitchFamily="34" charset="0"/>
              </a:rPr>
              <a:t>uncertainties</a:t>
            </a:r>
            <a:endParaRPr lang="nb-NO" sz="2400" b="1" dirty="0">
              <a:latin typeface="Gill Sans MT" panose="020B05020201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EC9A02-6F87-4D86-94EF-6C16C1BCE46B}"/>
              </a:ext>
            </a:extLst>
          </p:cNvPr>
          <p:cNvGrpSpPr/>
          <p:nvPr/>
        </p:nvGrpSpPr>
        <p:grpSpPr>
          <a:xfrm>
            <a:off x="1241773" y="1921010"/>
            <a:ext cx="3409307" cy="1696148"/>
            <a:chOff x="6726202" y="2132083"/>
            <a:chExt cx="2237307" cy="163701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F11A3D9-0948-4DD7-82BF-7BA3FE916D67}"/>
                </a:ext>
              </a:extLst>
            </p:cNvPr>
            <p:cNvCxnSpPr/>
            <p:nvPr/>
          </p:nvCxnSpPr>
          <p:spPr>
            <a:xfrm>
              <a:off x="7092085" y="2132083"/>
              <a:ext cx="124689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E705010-6135-4EF8-8F5F-40756339A0B4}"/>
                </a:ext>
              </a:extLst>
            </p:cNvPr>
            <p:cNvCxnSpPr>
              <a:cxnSpLocks/>
            </p:cNvCxnSpPr>
            <p:nvPr/>
          </p:nvCxnSpPr>
          <p:spPr>
            <a:xfrm>
              <a:off x="6726202" y="3646880"/>
              <a:ext cx="16093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4D7EEE-428E-4D03-875A-F9B7B35974F4}"/>
                </a:ext>
              </a:extLst>
            </p:cNvPr>
            <p:cNvSpPr txBox="1"/>
            <p:nvPr/>
          </p:nvSpPr>
          <p:spPr>
            <a:xfrm>
              <a:off x="6835446" y="3531464"/>
              <a:ext cx="2128063" cy="23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nb-NO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Data-driven (SVM / VAE </a:t>
              </a:r>
              <a:r>
                <a:rPr lang="nb-NO" sz="1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</a:t>
              </a:r>
              <a:r>
                <a:rPr lang="nb-NO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b-NO" sz="1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acoustics</a:t>
              </a:r>
              <a:r>
                <a:rPr lang="nb-NO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D7188B-6727-4585-BF72-D0F6801CDCCC}"/>
              </a:ext>
            </a:extLst>
          </p:cNvPr>
          <p:cNvGrpSpPr/>
          <p:nvPr/>
        </p:nvGrpSpPr>
        <p:grpSpPr>
          <a:xfrm>
            <a:off x="1259064" y="1404592"/>
            <a:ext cx="3076175" cy="2372898"/>
            <a:chOff x="6735329" y="1636718"/>
            <a:chExt cx="2018693" cy="2290178"/>
          </a:xfrm>
        </p:grpSpPr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EEA3FDA5-3ACE-413E-BD11-D182A4666C32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 flipV="1">
              <a:off x="6786080" y="1637141"/>
              <a:ext cx="447049" cy="353241"/>
            </a:xfrm>
            <a:prstGeom prst="bentConnector3">
              <a:avLst>
                <a:gd name="adj1" fmla="val 2255"/>
              </a:avLst>
            </a:prstGeom>
            <a:noFill/>
            <a:ln w="38100" cap="flat" cmpd="sng" algn="ctr">
              <a:solidFill>
                <a:srgbClr val="ED7D31"/>
              </a:solidFill>
              <a:prstDash val="sysDash"/>
              <a:miter lim="800000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63C22F3-C548-4EBB-AA13-927811511A85}"/>
                </a:ext>
              </a:extLst>
            </p:cNvPr>
            <p:cNvCxnSpPr>
              <a:cxnSpLocks/>
              <a:stCxn id="17" idx="3"/>
              <a:endCxn id="21" idx="1"/>
            </p:cNvCxnSpPr>
            <p:nvPr/>
          </p:nvCxnSpPr>
          <p:spPr>
            <a:xfrm>
              <a:off x="7180825" y="2280507"/>
              <a:ext cx="1146327" cy="7413"/>
            </a:xfrm>
            <a:prstGeom prst="straightConnector1">
              <a:avLst/>
            </a:prstGeom>
            <a:noFill/>
            <a:ln w="38100" cap="flat" cmpd="sng" algn="ctr">
              <a:solidFill>
                <a:srgbClr val="ED7D31"/>
              </a:solidFill>
              <a:prstDash val="sysDash"/>
              <a:miter lim="800000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A0BDC5C-5B9E-4E77-917C-2B057A1D64C0}"/>
                </a:ext>
              </a:extLst>
            </p:cNvPr>
            <p:cNvCxnSpPr>
              <a:cxnSpLocks/>
            </p:cNvCxnSpPr>
            <p:nvPr/>
          </p:nvCxnSpPr>
          <p:spPr>
            <a:xfrm>
              <a:off x="6735329" y="3806260"/>
              <a:ext cx="15041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ED7D31"/>
              </a:solidFill>
              <a:prstDash val="sysDash"/>
              <a:miter lim="800000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2D1BF4-81BA-421B-B619-B5E15689197E}"/>
                </a:ext>
              </a:extLst>
            </p:cNvPr>
            <p:cNvSpPr txBox="1"/>
            <p:nvPr/>
          </p:nvSpPr>
          <p:spPr>
            <a:xfrm>
              <a:off x="6846315" y="3689258"/>
              <a:ext cx="1907707" cy="23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nb-NO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Hybrid (eg., K-</a:t>
              </a:r>
              <a:r>
                <a:rPr lang="nb-NO" sz="1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means</a:t>
              </a:r>
              <a:r>
                <a:rPr lang="nb-NO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b-NO" sz="1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</a:t>
              </a:r>
              <a:r>
                <a:rPr lang="nb-NO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b-NO" sz="1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montecarlo</a:t>
              </a:r>
              <a:r>
                <a:rPr lang="nb-NO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SVM)</a:t>
              </a: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FA2208CD-1D9E-40DD-A82E-1B1A454AAD3A}"/>
                </a:ext>
              </a:extLst>
            </p:cNvPr>
            <p:cNvCxnSpPr>
              <a:cxnSpLocks/>
              <a:stCxn id="18" idx="3"/>
              <a:endCxn id="21" idx="0"/>
            </p:cNvCxnSpPr>
            <p:nvPr/>
          </p:nvCxnSpPr>
          <p:spPr>
            <a:xfrm>
              <a:off x="8248752" y="1637141"/>
              <a:ext cx="397449" cy="436276"/>
            </a:xfrm>
            <a:prstGeom prst="bentConnector2">
              <a:avLst/>
            </a:prstGeom>
            <a:noFill/>
            <a:ln w="38100" cap="flat" cmpd="sng" algn="ctr">
              <a:solidFill>
                <a:srgbClr val="ED7D31"/>
              </a:solidFill>
              <a:prstDash val="sysDash"/>
              <a:miter lim="800000"/>
              <a:tailEnd type="triangle"/>
            </a:ln>
            <a:effectLst/>
          </p:spPr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D0AD819F-CAC7-423F-8883-4F60C5E41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6080" y="1636718"/>
              <a:ext cx="447049" cy="353241"/>
            </a:xfrm>
            <a:prstGeom prst="bentConnector3">
              <a:avLst>
                <a:gd name="adj1" fmla="val 2255"/>
              </a:avLst>
            </a:prstGeom>
            <a:noFill/>
            <a:ln w="38100" cap="flat" cmpd="sng" algn="ctr">
              <a:solidFill>
                <a:srgbClr val="ED7D31"/>
              </a:solidFill>
              <a:prstDash val="sysDash"/>
              <a:miter lim="800000"/>
              <a:tailEnd type="triangle"/>
            </a:ln>
            <a:effectLst/>
          </p:spPr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0AAD00A5-9A77-4602-8014-F846AD97BDA0}"/>
                </a:ext>
              </a:extLst>
            </p:cNvPr>
            <p:cNvCxnSpPr>
              <a:cxnSpLocks/>
            </p:cNvCxnSpPr>
            <p:nvPr/>
          </p:nvCxnSpPr>
          <p:spPr>
            <a:xfrm>
              <a:off x="8248752" y="1636718"/>
              <a:ext cx="397449" cy="436276"/>
            </a:xfrm>
            <a:prstGeom prst="bentConnector2">
              <a:avLst/>
            </a:prstGeom>
            <a:noFill/>
            <a:ln w="38100" cap="flat" cmpd="sng" algn="ctr">
              <a:solidFill>
                <a:srgbClr val="ED7D31"/>
              </a:solidFill>
              <a:prstDash val="sysDash"/>
              <a:miter lim="800000"/>
              <a:tailEnd type="triangle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F73A30-E5E7-47C3-80BB-E4D287881870}"/>
              </a:ext>
            </a:extLst>
          </p:cNvPr>
          <p:cNvGrpSpPr/>
          <p:nvPr/>
        </p:nvGrpSpPr>
        <p:grpSpPr>
          <a:xfrm>
            <a:off x="4651080" y="2079314"/>
            <a:ext cx="7351841" cy="4101667"/>
            <a:chOff x="4651080" y="2079314"/>
            <a:chExt cx="7351841" cy="410166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E59CC73-6533-4BD4-9D9A-9C99D75C70B5}"/>
                </a:ext>
              </a:extLst>
            </p:cNvPr>
            <p:cNvGrpSpPr/>
            <p:nvPr/>
          </p:nvGrpSpPr>
          <p:grpSpPr>
            <a:xfrm>
              <a:off x="4651080" y="2079314"/>
              <a:ext cx="7351841" cy="4101667"/>
              <a:chOff x="4651080" y="2079314"/>
              <a:chExt cx="7351841" cy="410166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4458589-EC6D-4C9B-906E-A9653F4A1C5C}"/>
                  </a:ext>
                </a:extLst>
              </p:cNvPr>
              <p:cNvSpPr txBox="1"/>
              <p:nvPr/>
            </p:nvSpPr>
            <p:spPr>
              <a:xfrm>
                <a:off x="4651080" y="3088487"/>
                <a:ext cx="5876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sz="10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Times New Roman" panose="02020603050405020304" pitchFamily="18" charset="0"/>
                  </a:rPr>
                  <a:t>d, L, D</a:t>
                </a:r>
                <a:endParaRPr lang="nb-NO" sz="1000" dirty="0">
                  <a:solidFill>
                    <a:prstClr val="black"/>
                  </a:solidFill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425F84C-37F7-4F9C-B5BC-D455BEAC98C7}"/>
                  </a:ext>
                </a:extLst>
              </p:cNvPr>
              <p:cNvGrpSpPr/>
              <p:nvPr/>
            </p:nvGrpSpPr>
            <p:grpSpPr>
              <a:xfrm>
                <a:off x="4698308" y="2079314"/>
                <a:ext cx="7304613" cy="4101667"/>
                <a:chOff x="4698308" y="2079314"/>
                <a:chExt cx="7304613" cy="4101667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98231A49-FEE0-4B86-9F8D-30999A5327EF}"/>
                    </a:ext>
                  </a:extLst>
                </p:cNvPr>
                <p:cNvSpPr/>
                <p:nvPr/>
              </p:nvSpPr>
              <p:spPr>
                <a:xfrm>
                  <a:off x="5550558" y="3262250"/>
                  <a:ext cx="1151329" cy="387328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Gill Sans MT" panose="020B0502020104020203" pitchFamily="34" charset="0"/>
                      <a:cs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766BC14F-502F-4E84-B8DA-B59545BAB2E9}"/>
                    </a:ext>
                  </a:extLst>
                </p:cNvPr>
                <p:cNvSpPr/>
                <p:nvPr/>
              </p:nvSpPr>
              <p:spPr>
                <a:xfrm>
                  <a:off x="7789851" y="3253152"/>
                  <a:ext cx="1406954" cy="417438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Gill Sans MT" panose="020B0502020104020203" pitchFamily="34" charset="0"/>
                      <a:cs typeface="Times New Roman" panose="02020603050405020304" pitchFamily="18" charset="0"/>
                    </a:rPr>
                    <a:t>C</a:t>
                  </a:r>
                  <a:endParaRPr lang="nb-NO" sz="12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B20D8C38-78E6-4E35-B818-934F5D5D91FC}"/>
                    </a:ext>
                  </a:extLst>
                </p:cNvPr>
                <p:cNvSpPr/>
                <p:nvPr/>
              </p:nvSpPr>
              <p:spPr>
                <a:xfrm>
                  <a:off x="10238853" y="3285239"/>
                  <a:ext cx="1719335" cy="381676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r>
                    <a:rPr lang="nb-NO" sz="1200" dirty="0">
                      <a:solidFill>
                        <a:prstClr val="black"/>
                      </a:solidFill>
                      <a:latin typeface="Gill Sans MT" panose="020B0502020104020203" pitchFamily="34" charset="0"/>
                      <a:cs typeface="Times New Roman" panose="02020603050405020304" pitchFamily="18" charset="0"/>
                    </a:rPr>
                    <a:t>LDL</a:t>
                  </a: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77E8A681-2E49-43A6-BFED-C35484DFE121}"/>
                    </a:ext>
                  </a:extLst>
                </p:cNvPr>
                <p:cNvCxnSpPr>
                  <a:cxnSpLocks/>
                  <a:stCxn id="31" idx="3"/>
                  <a:endCxn id="32" idx="1"/>
                </p:cNvCxnSpPr>
                <p:nvPr/>
              </p:nvCxnSpPr>
              <p:spPr>
                <a:xfrm>
                  <a:off x="6701886" y="3455914"/>
                  <a:ext cx="1087965" cy="5957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8898FA83-F4B3-4A87-8D15-F750B1447159}"/>
                    </a:ext>
                  </a:extLst>
                </p:cNvPr>
                <p:cNvCxnSpPr>
                  <a:cxnSpLocks/>
                  <a:stCxn id="32" idx="3"/>
                  <a:endCxn id="33" idx="1"/>
                </p:cNvCxnSpPr>
                <p:nvPr/>
              </p:nvCxnSpPr>
              <p:spPr>
                <a:xfrm>
                  <a:off x="9196805" y="3461871"/>
                  <a:ext cx="1042048" cy="1420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600F242A-06F2-4A14-AD6A-ACBAB15B3414}"/>
                    </a:ext>
                  </a:extLst>
                </p:cNvPr>
                <p:cNvCxnSpPr>
                  <a:cxnSpLocks/>
                  <a:stCxn id="37" idx="6"/>
                  <a:endCxn id="31" idx="1"/>
                </p:cNvCxnSpPr>
                <p:nvPr/>
              </p:nvCxnSpPr>
              <p:spPr>
                <a:xfrm>
                  <a:off x="5191503" y="3455914"/>
                  <a:ext cx="359054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E953F19-379D-4AE0-94E7-BD29037CC7D9}"/>
                    </a:ext>
                  </a:extLst>
                </p:cNvPr>
                <p:cNvSpPr/>
                <p:nvPr/>
              </p:nvSpPr>
              <p:spPr>
                <a:xfrm>
                  <a:off x="4698308" y="3292970"/>
                  <a:ext cx="493195" cy="325887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Gill Sans MT" panose="020B0502020104020203" pitchFamily="34" charset="0"/>
                      <a:cs typeface="Times New Roman" panose="02020603050405020304" pitchFamily="18" charset="0"/>
                    </a:rPr>
                    <a:t>Xi</a:t>
                  </a:r>
                  <a:endParaRPr lang="nb-NO" sz="12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38522D8-672A-4BA4-8CC1-603E564AA855}"/>
                    </a:ext>
                  </a:extLst>
                </p:cNvPr>
                <p:cNvSpPr/>
                <p:nvPr/>
              </p:nvSpPr>
              <p:spPr>
                <a:xfrm>
                  <a:off x="7777708" y="3742266"/>
                  <a:ext cx="1527776" cy="1098767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342891" indent="-342891" defTabSz="914377">
                    <a:buFontTx/>
                    <a:buAutoNum type="arabicPeriod"/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Uncertainty in Calibration data</a:t>
                  </a:r>
                </a:p>
                <a:p>
                  <a:pPr marL="342891" indent="-342891" defTabSz="914377">
                    <a:buFontTx/>
                    <a:buAutoNum type="arabicPeriod"/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Uncertainty in Calibration methods</a:t>
                  </a:r>
                  <a:endParaRPr lang="nb-NO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14E6C4C-6490-4BBC-8D60-E2825096A3F1}"/>
                    </a:ext>
                  </a:extLst>
                </p:cNvPr>
                <p:cNvSpPr/>
                <p:nvPr/>
              </p:nvSpPr>
              <p:spPr>
                <a:xfrm>
                  <a:off x="10238853" y="3739923"/>
                  <a:ext cx="1719335" cy="763351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342891" indent="-342891" defTabSz="914377">
                    <a:buFontTx/>
                    <a:buAutoNum type="arabicPeriod"/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Model-based</a:t>
                  </a:r>
                </a:p>
                <a:p>
                  <a:pPr marL="342891" indent="-342891" defTabSz="914377">
                    <a:buFontTx/>
                    <a:buAutoNum type="arabicPeriod"/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Data-driven</a:t>
                  </a:r>
                </a:p>
                <a:p>
                  <a:pPr marL="342891" indent="-342891" defTabSz="914377">
                    <a:buFontTx/>
                    <a:buAutoNum type="arabicPeriod"/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Hybrid-models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6F043FC-547E-423F-9CF3-B5E09CE99343}"/>
                    </a:ext>
                  </a:extLst>
                </p:cNvPr>
                <p:cNvSpPr/>
                <p:nvPr/>
              </p:nvSpPr>
              <p:spPr>
                <a:xfrm>
                  <a:off x="4741453" y="3782543"/>
                  <a:ext cx="2583810" cy="2398438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342891" indent="-342891" defTabSz="914377">
                    <a:buFontTx/>
                    <a:buAutoNum type="arabicPeriod"/>
                    <a:defRPr/>
                  </a:pPr>
                  <a:r>
                    <a:rPr lang="en-US" sz="1200" dirty="0">
                      <a:solidFill>
                        <a:srgbClr val="4472C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Model Structural Uncertainty</a:t>
                  </a:r>
                </a:p>
                <a:p>
                  <a:pPr marL="285744" indent="-285744" defTabSz="914377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Calibri" panose="020F0502020204030204"/>
                      <a:cs typeface="Arial"/>
                    </a:rPr>
                    <a:t> </a:t>
                  </a: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Degree of skeletonization</a:t>
                  </a:r>
                </a:p>
                <a:p>
                  <a:pPr marL="285744" indent="-285744" defTabSz="914377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Tank models</a:t>
                  </a:r>
                </a:p>
                <a:p>
                  <a:pPr marL="285744" indent="-285744" defTabSz="914377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N/w topology</a:t>
                  </a:r>
                </a:p>
                <a:p>
                  <a:pPr marL="285744" indent="-285744" defTabSz="914377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Headloss</a:t>
                  </a: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relationship</a:t>
                  </a:r>
                </a:p>
                <a:p>
                  <a:pPr marL="342891" indent="-342891" defTabSz="914377">
                    <a:buFontTx/>
                    <a:buAutoNum type="arabicPeriod" startAt="2"/>
                    <a:defRPr/>
                  </a:pPr>
                  <a:r>
                    <a:rPr lang="nb-NO" sz="1200" dirty="0">
                      <a:solidFill>
                        <a:srgbClr val="4472C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Model I/p Uncertainty</a:t>
                  </a:r>
                </a:p>
                <a:p>
                  <a:pPr marL="342891" indent="-342891" defTabSz="914377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Stochastic demands </a:t>
                  </a:r>
                </a:p>
                <a:p>
                  <a:pPr marL="342891" indent="-342891" defTabSz="914377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Pipe diameters, tank diameter and others</a:t>
                  </a:r>
                </a:p>
                <a:p>
                  <a:pPr defTabSz="914377">
                    <a:defRPr/>
                  </a:pPr>
                  <a:r>
                    <a:rPr lang="en-US" sz="1200" dirty="0">
                      <a:solidFill>
                        <a:srgbClr val="4472C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      Parameter Uncertainty</a:t>
                  </a:r>
                </a:p>
                <a:p>
                  <a:pPr marL="285744" indent="-285744" defTabSz="914377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Pipe roughness</a:t>
                  </a:r>
                </a:p>
                <a:p>
                  <a:pPr marL="285744" indent="-285744" defTabSz="914377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Minor loss </a:t>
                  </a:r>
                  <a:r>
                    <a:rPr lang="en-US" sz="1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coeffs</a:t>
                  </a:r>
                  <a:endParaRPr lang="en-US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285744" indent="-285744" defTabSz="914377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Pump parameters</a:t>
                  </a:r>
                  <a:endParaRPr lang="nb-NO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4B8827E-F37E-41AD-B625-80CCC5B2C366}"/>
                    </a:ext>
                  </a:extLst>
                </p:cNvPr>
                <p:cNvSpPr txBox="1"/>
                <p:nvPr/>
              </p:nvSpPr>
              <p:spPr>
                <a:xfrm>
                  <a:off x="7780025" y="4954282"/>
                  <a:ext cx="4222896" cy="390542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>
                  <a:solidFill>
                    <a:sysClr val="windowText" lastClr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defTabSz="914377">
                    <a:defRPr/>
                  </a:pPr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 Is calibration data sufficient?</a:t>
                  </a:r>
                  <a:r>
                    <a:rPr lang="nb-NO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nb-NO" sz="1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Qualitative</a:t>
                  </a:r>
                  <a:r>
                    <a:rPr lang="nb-NO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and </a:t>
                  </a:r>
                  <a:r>
                    <a:rPr lang="nb-NO" sz="1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Quantitative</a:t>
                  </a:r>
                  <a:r>
                    <a:rPr lang="nb-NO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  <a:p>
                  <a:pPr defTabSz="914377">
                    <a:defRPr/>
                  </a:pPr>
                  <a:r>
                    <a:rPr lang="nb-NO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2. </a:t>
                  </a:r>
                  <a:r>
                    <a:rPr lang="nb-NO" sz="1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Algorithmic</a:t>
                  </a:r>
                  <a:r>
                    <a:rPr lang="nb-NO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nb-NO" sz="1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Effect</a:t>
                  </a:r>
                  <a:r>
                    <a:rPr lang="nb-NO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nb-NO" sz="1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nb-NO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initial </a:t>
                  </a:r>
                  <a:r>
                    <a:rPr lang="nb-NO" sz="1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values</a:t>
                  </a:r>
                  <a:r>
                    <a:rPr lang="nb-NO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obj </a:t>
                  </a:r>
                  <a:r>
                    <a:rPr lang="nb-NO" sz="1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fns</a:t>
                  </a:r>
                  <a:r>
                    <a:rPr lang="nb-NO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nb-NO" sz="1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constraints</a:t>
                  </a:r>
                  <a:r>
                    <a:rPr lang="nb-NO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</a:p>
              </p:txBody>
            </p: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ADA1E81C-80A3-42D9-A940-B5465E5D63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81186" y="2763692"/>
                  <a:ext cx="6071" cy="45944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EA19BB6A-8567-47E8-B93A-6DB8F761D334}"/>
                    </a:ext>
                  </a:extLst>
                </p:cNvPr>
                <p:cNvSpPr/>
                <p:nvPr/>
              </p:nvSpPr>
              <p:spPr>
                <a:xfrm>
                  <a:off x="7789850" y="2596553"/>
                  <a:ext cx="1419098" cy="350084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r>
                    <a:rPr lang="nb-NO" sz="1200" dirty="0">
                      <a:solidFill>
                        <a:prstClr val="black"/>
                      </a:solidFill>
                      <a:latin typeface="Gill Sans MT" panose="020B0502020104020203" pitchFamily="34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69F7273-1CBE-42B1-9596-42A08888E1C9}"/>
                    </a:ext>
                  </a:extLst>
                </p:cNvPr>
                <p:cNvSpPr txBox="1"/>
                <p:nvPr/>
              </p:nvSpPr>
              <p:spPr>
                <a:xfrm>
                  <a:off x="7653781" y="5496916"/>
                  <a:ext cx="29003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 dirty="0">
                      <a:latin typeface="Gill Sans MT" panose="020B0502020104020203" pitchFamily="34" charset="0"/>
                    </a:rPr>
                    <a:t>Xi, M </a:t>
                  </a:r>
                  <a:r>
                    <a:rPr lang="nb-NO" sz="1400" dirty="0">
                      <a:latin typeface="Gill Sans MT" panose="020B0502020104020203" pitchFamily="34" charset="0"/>
                      <a:sym typeface="Wingdings" panose="05000000000000000000" pitchFamily="2" charset="2"/>
                    </a:rPr>
                    <a:t></a:t>
                  </a:r>
                  <a:r>
                    <a:rPr lang="nb-NO" sz="1400" dirty="0">
                      <a:latin typeface="Gill Sans MT" panose="020B0502020104020203" pitchFamily="34" charset="0"/>
                    </a:rPr>
                    <a:t> Input </a:t>
                  </a:r>
                  <a:r>
                    <a:rPr lang="nb-NO" sz="1400" dirty="0" err="1">
                      <a:latin typeface="Gill Sans MT" panose="020B0502020104020203" pitchFamily="34" charset="0"/>
                    </a:rPr>
                    <a:t>Uncertainty</a:t>
                  </a:r>
                  <a:endParaRPr lang="nb-NO" sz="1400" dirty="0">
                    <a:latin typeface="Gill Sans MT" panose="020B0502020104020203" pitchFamily="34" charset="0"/>
                  </a:endParaRPr>
                </a:p>
                <a:p>
                  <a:r>
                    <a:rPr lang="nb-NO" sz="1400" dirty="0">
                      <a:latin typeface="Gill Sans MT" panose="020B0502020104020203" pitchFamily="34" charset="0"/>
                    </a:rPr>
                    <a:t>H, C, L </a:t>
                  </a:r>
                  <a:r>
                    <a:rPr lang="nb-NO" sz="1400" dirty="0">
                      <a:latin typeface="Gill Sans MT" panose="020B0502020104020203" pitchFamily="34" charset="0"/>
                      <a:sym typeface="Wingdings" panose="05000000000000000000" pitchFamily="2" charset="2"/>
                    </a:rPr>
                    <a:t> Model </a:t>
                  </a:r>
                  <a:r>
                    <a:rPr lang="nb-NO" sz="1400" dirty="0" err="1">
                      <a:latin typeface="Gill Sans MT" panose="020B0502020104020203" pitchFamily="34" charset="0"/>
                      <a:sym typeface="Wingdings" panose="05000000000000000000" pitchFamily="2" charset="2"/>
                    </a:rPr>
                    <a:t>Uncertatinty</a:t>
                  </a:r>
                  <a:endParaRPr lang="en-GB" sz="1400" dirty="0"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024B71C-EC9D-4D2B-A687-0A562B49A575}"/>
                    </a:ext>
                  </a:extLst>
                </p:cNvPr>
                <p:cNvSpPr txBox="1"/>
                <p:nvPr/>
              </p:nvSpPr>
              <p:spPr>
                <a:xfrm>
                  <a:off x="7462659" y="2079314"/>
                  <a:ext cx="22551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>
                      <a:latin typeface="Gill Sans MT" panose="020B0502020104020203" pitchFamily="34" charset="0"/>
                    </a:rPr>
                    <a:t>Model-</a:t>
                  </a:r>
                  <a:r>
                    <a:rPr lang="nb-NO" dirty="0" err="1">
                      <a:latin typeface="Gill Sans MT" panose="020B0502020104020203" pitchFamily="34" charset="0"/>
                    </a:rPr>
                    <a:t>based</a:t>
                  </a:r>
                  <a:r>
                    <a:rPr lang="nb-NO" dirty="0">
                      <a:latin typeface="Gill Sans MT" panose="020B0502020104020203" pitchFamily="34" charset="0"/>
                    </a:rPr>
                    <a:t> </a:t>
                  </a:r>
                  <a:r>
                    <a:rPr lang="nb-NO" dirty="0" err="1">
                      <a:latin typeface="Gill Sans MT" panose="020B0502020104020203" pitchFamily="34" charset="0"/>
                    </a:rPr>
                    <a:t>methods</a:t>
                  </a:r>
                  <a:endParaRPr lang="en-GB" dirty="0">
                    <a:latin typeface="Gill Sans MT" panose="020B0502020104020203" pitchFamily="34" charset="0"/>
                  </a:endParaRPr>
                </a:p>
              </p:txBody>
            </p:sp>
            <p:cxnSp>
              <p:nvCxnSpPr>
                <p:cNvPr id="80" name="Connector: Elbow 79">
                  <a:extLst>
                    <a:ext uri="{FF2B5EF4-FFF2-40B4-BE49-F238E27FC236}">
                      <a16:creationId xmlns:a16="http://schemas.microsoft.com/office/drawing/2014/main" id="{054AF368-DC58-483F-A164-E7A325A7106C}"/>
                    </a:ext>
                  </a:extLst>
                </p:cNvPr>
                <p:cNvCxnSpPr>
                  <a:stCxn id="31" idx="0"/>
                  <a:endCxn id="44" idx="1"/>
                </p:cNvCxnSpPr>
                <p:nvPr/>
              </p:nvCxnSpPr>
              <p:spPr>
                <a:xfrm rot="5400000" flipH="1" flipV="1">
                  <a:off x="6712709" y="2185110"/>
                  <a:ext cx="490655" cy="1663627"/>
                </a:xfrm>
                <a:prstGeom prst="bentConnector2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C8098808-D91D-44D9-9F57-876941D5206B}"/>
                </a:ext>
              </a:extLst>
            </p:cNvPr>
            <p:cNvCxnSpPr>
              <a:stCxn id="44" idx="3"/>
              <a:endCxn id="33" idx="0"/>
            </p:cNvCxnSpPr>
            <p:nvPr/>
          </p:nvCxnSpPr>
          <p:spPr>
            <a:xfrm>
              <a:off x="9208948" y="2771595"/>
              <a:ext cx="1889573" cy="513644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544D526-555A-48CF-A6F9-2E1877ED85EA}"/>
              </a:ext>
            </a:extLst>
          </p:cNvPr>
          <p:cNvGrpSpPr/>
          <p:nvPr/>
        </p:nvGrpSpPr>
        <p:grpSpPr>
          <a:xfrm>
            <a:off x="291225" y="1060228"/>
            <a:ext cx="4365896" cy="2359629"/>
            <a:chOff x="291225" y="1060228"/>
            <a:chExt cx="4365896" cy="23596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DD471F-DCDE-45C1-8206-8E017789D41E}"/>
                </a:ext>
              </a:extLst>
            </p:cNvPr>
            <p:cNvGrpSpPr/>
            <p:nvPr/>
          </p:nvGrpSpPr>
          <p:grpSpPr>
            <a:xfrm>
              <a:off x="291225" y="1060228"/>
              <a:ext cx="4365896" cy="2359629"/>
              <a:chOff x="6100200" y="1304358"/>
              <a:chExt cx="2865054" cy="2277371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ECB4299-0760-4499-A767-A6B6DE96520F}"/>
                  </a:ext>
                </a:extLst>
              </p:cNvPr>
              <p:cNvSpPr/>
              <p:nvPr/>
            </p:nvSpPr>
            <p:spPr>
              <a:xfrm>
                <a:off x="6100200" y="2000228"/>
                <a:ext cx="1080627" cy="560557"/>
              </a:xfrm>
              <a:prstGeom prst="round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1400" dirty="0">
                    <a:solidFill>
                      <a:prstClr val="white"/>
                    </a:solidFill>
                    <a:latin typeface="Calibri" panose="020F0502020204030204"/>
                    <a:cs typeface="Arial"/>
                  </a:rPr>
                  <a:t>Measurements(M)</a:t>
                </a:r>
                <a:endParaRPr lang="nb-NO" sz="1400" dirty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9D6CEE2-2854-44A1-9DBD-8B671B28A5B8}"/>
                  </a:ext>
                </a:extLst>
              </p:cNvPr>
              <p:cNvSpPr/>
              <p:nvPr/>
            </p:nvSpPr>
            <p:spPr>
              <a:xfrm>
                <a:off x="7233132" y="1304358"/>
                <a:ext cx="1015622" cy="665563"/>
              </a:xfrm>
              <a:prstGeom prst="round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1400" dirty="0">
                    <a:solidFill>
                      <a:prstClr val="white"/>
                    </a:solidFill>
                    <a:latin typeface="Calibri" panose="020F0502020204030204"/>
                    <a:cs typeface="Arial"/>
                  </a:rPr>
                  <a:t>Hydraulic Solver </a:t>
                </a:r>
                <a:r>
                  <a:rPr lang="nb-NO" sz="1400" dirty="0">
                    <a:solidFill>
                      <a:prstClr val="white"/>
                    </a:solidFill>
                    <a:latin typeface="Calibri" panose="020F0502020204030204"/>
                    <a:cs typeface="Arial"/>
                  </a:rPr>
                  <a:t>(H)</a:t>
                </a:r>
              </a:p>
            </p:txBody>
          </p: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1B76751A-640A-4330-9217-C6FE96FCC62A}"/>
                  </a:ext>
                </a:extLst>
              </p:cNvPr>
              <p:cNvCxnSpPr>
                <a:cxnSpLocks/>
                <a:stCxn id="17" idx="0"/>
              </p:cNvCxnSpPr>
              <p:nvPr/>
            </p:nvCxnSpPr>
            <p:spPr>
              <a:xfrm rot="5400000" flipH="1" flipV="1">
                <a:off x="6692728" y="1443618"/>
                <a:ext cx="504395" cy="608823"/>
              </a:xfrm>
              <a:prstGeom prst="bentConnector2">
                <a:avLst/>
              </a:prstGeom>
              <a:noFill/>
              <a:ln w="412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DB485EF8-2EEB-43F3-B738-D28D30FFBB8C}"/>
                  </a:ext>
                </a:extLst>
              </p:cNvPr>
              <p:cNvCxnSpPr>
                <a:cxnSpLocks/>
                <a:stCxn id="17" idx="2"/>
                <a:endCxn id="22" idx="1"/>
              </p:cNvCxnSpPr>
              <p:nvPr/>
            </p:nvCxnSpPr>
            <p:spPr>
              <a:xfrm rot="16200000" flipH="1">
                <a:off x="6718759" y="2482539"/>
                <a:ext cx="575383" cy="731872"/>
              </a:xfrm>
              <a:prstGeom prst="bentConnector2">
                <a:avLst/>
              </a:prstGeom>
              <a:noFill/>
              <a:ln w="412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1A61DCF-CD41-4192-873E-3A9B3F725F16}"/>
                  </a:ext>
                </a:extLst>
              </p:cNvPr>
              <p:cNvSpPr/>
              <p:nvPr/>
            </p:nvSpPr>
            <p:spPr>
              <a:xfrm>
                <a:off x="8327154" y="2073416"/>
                <a:ext cx="638099" cy="429006"/>
              </a:xfrm>
              <a:prstGeom prst="round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nb-NO" sz="1400" dirty="0">
                    <a:solidFill>
                      <a:prstClr val="white"/>
                    </a:solidFill>
                    <a:latin typeface="Calibri" panose="020F0502020204030204"/>
                    <a:cs typeface="Arial"/>
                  </a:rPr>
                  <a:t>LDL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75701F86-6F01-4B49-AD6A-59607C0379C6}"/>
                  </a:ext>
                </a:extLst>
              </p:cNvPr>
              <p:cNvSpPr/>
              <p:nvPr/>
            </p:nvSpPr>
            <p:spPr>
              <a:xfrm>
                <a:off x="7372386" y="2921665"/>
                <a:ext cx="739437" cy="429006"/>
              </a:xfrm>
              <a:prstGeom prst="round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1400" dirty="0">
                    <a:solidFill>
                      <a:prstClr val="white"/>
                    </a:solidFill>
                    <a:latin typeface="Calibri" panose="020F0502020204030204"/>
                    <a:cs typeface="Arial"/>
                  </a:rPr>
                  <a:t>Calibration</a:t>
                </a:r>
                <a:endParaRPr lang="nb-NO" sz="1400" dirty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3B0D9B9-80C4-46A0-AD5B-984175B6F859}"/>
                  </a:ext>
                </a:extLst>
              </p:cNvPr>
              <p:cNvCxnSpPr>
                <a:cxnSpLocks/>
                <a:stCxn id="18" idx="2"/>
                <a:endCxn id="22" idx="0"/>
              </p:cNvCxnSpPr>
              <p:nvPr/>
            </p:nvCxnSpPr>
            <p:spPr>
              <a:xfrm>
                <a:off x="7740943" y="1969921"/>
                <a:ext cx="1162" cy="951743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155238B-EF84-4221-A23C-3728D85283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5067" y="3456598"/>
                <a:ext cx="160938" cy="0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B8781BB-1241-4BDC-BAD1-B3A4666A3048}"/>
                  </a:ext>
                </a:extLst>
              </p:cNvPr>
              <p:cNvSpPr txBox="1"/>
              <p:nvPr/>
            </p:nvSpPr>
            <p:spPr>
              <a:xfrm>
                <a:off x="6827473" y="3344091"/>
                <a:ext cx="1437488" cy="237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nb-NO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Model-</a:t>
                </a:r>
                <a:r>
                  <a:rPr lang="nb-NO" sz="1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</a:t>
                </a:r>
                <a:r>
                  <a:rPr lang="nb-NO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(eg., FSM)</a:t>
                </a:r>
              </a:p>
            </p:txBody>
          </p:sp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F30D26CC-6845-49AD-8528-B928B9A5F843}"/>
                  </a:ext>
                </a:extLst>
              </p:cNvPr>
              <p:cNvCxnSpPr>
                <a:cxnSpLocks/>
                <a:stCxn id="22" idx="3"/>
                <a:endCxn id="21" idx="2"/>
              </p:cNvCxnSpPr>
              <p:nvPr/>
            </p:nvCxnSpPr>
            <p:spPr>
              <a:xfrm flipV="1">
                <a:off x="8111823" y="2502422"/>
                <a:ext cx="534381" cy="633746"/>
              </a:xfrm>
              <a:prstGeom prst="bentConnector2">
                <a:avLst/>
              </a:prstGeom>
              <a:noFill/>
              <a:ln w="412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1913F9F6-2C9D-46B2-B5A3-AAAA2036E084}"/>
                  </a:ext>
                </a:extLst>
              </p:cNvPr>
              <p:cNvSpPr/>
              <p:nvPr/>
            </p:nvSpPr>
            <p:spPr>
              <a:xfrm>
                <a:off x="6100201" y="2000228"/>
                <a:ext cx="1080627" cy="560557"/>
              </a:xfrm>
              <a:prstGeom prst="round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1400" dirty="0">
                    <a:solidFill>
                      <a:prstClr val="white"/>
                    </a:solidFill>
                    <a:latin typeface="Calibri" panose="020F0502020204030204"/>
                    <a:cs typeface="Arial"/>
                  </a:rPr>
                  <a:t>Measurements(M)</a:t>
                </a:r>
                <a:endParaRPr lang="nb-NO" sz="1400" dirty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cxnSp>
            <p:nvCxnSpPr>
              <p:cNvPr id="52" name="Connector: Elbow 51">
                <a:extLst>
                  <a:ext uri="{FF2B5EF4-FFF2-40B4-BE49-F238E27FC236}">
                    <a16:creationId xmlns:a16="http://schemas.microsoft.com/office/drawing/2014/main" id="{40587869-B20C-4C5C-9C13-B383D0E74632}"/>
                  </a:ext>
                </a:extLst>
              </p:cNvPr>
              <p:cNvCxnSpPr>
                <a:cxnSpLocks/>
                <a:stCxn id="51" idx="0"/>
              </p:cNvCxnSpPr>
              <p:nvPr/>
            </p:nvCxnSpPr>
            <p:spPr>
              <a:xfrm rot="5400000" flipH="1" flipV="1">
                <a:off x="6692728" y="1443618"/>
                <a:ext cx="504395" cy="608823"/>
              </a:xfrm>
              <a:prstGeom prst="bentConnector2">
                <a:avLst/>
              </a:prstGeom>
              <a:noFill/>
              <a:ln w="412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DA948535-3E38-415B-861C-C37EC3B506AB}"/>
                  </a:ext>
                </a:extLst>
              </p:cNvPr>
              <p:cNvSpPr/>
              <p:nvPr/>
            </p:nvSpPr>
            <p:spPr>
              <a:xfrm>
                <a:off x="7233133" y="1304359"/>
                <a:ext cx="1015622" cy="665563"/>
              </a:xfrm>
              <a:prstGeom prst="round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1400" dirty="0">
                    <a:solidFill>
                      <a:prstClr val="white"/>
                    </a:solidFill>
                    <a:latin typeface="Calibri" panose="020F0502020204030204"/>
                    <a:cs typeface="Arial"/>
                  </a:rPr>
                  <a:t>Hydraulic Solver </a:t>
                </a:r>
                <a:r>
                  <a:rPr lang="nb-NO" sz="1400" dirty="0">
                    <a:solidFill>
                      <a:prstClr val="white"/>
                    </a:solidFill>
                    <a:latin typeface="Calibri" panose="020F0502020204030204"/>
                    <a:cs typeface="Arial"/>
                  </a:rPr>
                  <a:t>(H)</a:t>
                </a:r>
              </a:p>
            </p:txBody>
          </p:sp>
          <p:cxnSp>
            <p:nvCxnSpPr>
              <p:cNvPr id="70" name="Connector: Elbow 69">
                <a:extLst>
                  <a:ext uri="{FF2B5EF4-FFF2-40B4-BE49-F238E27FC236}">
                    <a16:creationId xmlns:a16="http://schemas.microsoft.com/office/drawing/2014/main" id="{6F8DBB53-6814-4758-8B76-2303E53D2831}"/>
                  </a:ext>
                </a:extLst>
              </p:cNvPr>
              <p:cNvCxnSpPr>
                <a:cxnSpLocks/>
                <a:endCxn id="72" idx="1"/>
              </p:cNvCxnSpPr>
              <p:nvPr/>
            </p:nvCxnSpPr>
            <p:spPr>
              <a:xfrm rot="16200000" flipH="1">
                <a:off x="6718760" y="2482540"/>
                <a:ext cx="575383" cy="731872"/>
              </a:xfrm>
              <a:prstGeom prst="bentConnector2">
                <a:avLst/>
              </a:prstGeom>
              <a:noFill/>
              <a:ln w="412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A01B03C6-AA09-40C9-A156-3C068E04ADF2}"/>
                  </a:ext>
                </a:extLst>
              </p:cNvPr>
              <p:cNvSpPr/>
              <p:nvPr/>
            </p:nvSpPr>
            <p:spPr>
              <a:xfrm>
                <a:off x="8327155" y="2073417"/>
                <a:ext cx="638099" cy="429006"/>
              </a:xfrm>
              <a:prstGeom prst="round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nb-NO" sz="1400" dirty="0">
                    <a:solidFill>
                      <a:prstClr val="white"/>
                    </a:solidFill>
                    <a:latin typeface="Calibri" panose="020F0502020204030204"/>
                    <a:cs typeface="Arial"/>
                  </a:rPr>
                  <a:t>LDL</a:t>
                </a:r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5EFE7A9-6047-4528-9461-38FF1E78A719}"/>
                  </a:ext>
                </a:extLst>
              </p:cNvPr>
              <p:cNvSpPr/>
              <p:nvPr/>
            </p:nvSpPr>
            <p:spPr>
              <a:xfrm>
                <a:off x="7372386" y="2921666"/>
                <a:ext cx="739437" cy="429006"/>
              </a:xfrm>
              <a:prstGeom prst="round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1400" dirty="0">
                    <a:solidFill>
                      <a:prstClr val="white"/>
                    </a:solidFill>
                    <a:latin typeface="Calibri" panose="020F0502020204030204"/>
                    <a:cs typeface="Arial"/>
                  </a:rPr>
                  <a:t>Calibration</a:t>
                </a:r>
                <a:endParaRPr lang="nb-NO" sz="1400" dirty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33839564-EC85-47E6-95C1-655B23888476}"/>
                  </a:ext>
                </a:extLst>
              </p:cNvPr>
              <p:cNvCxnSpPr>
                <a:cxnSpLocks/>
                <a:stCxn id="69" idx="2"/>
                <a:endCxn id="72" idx="0"/>
              </p:cNvCxnSpPr>
              <p:nvPr/>
            </p:nvCxnSpPr>
            <p:spPr>
              <a:xfrm>
                <a:off x="7740944" y="1969922"/>
                <a:ext cx="1162" cy="951743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4" name="Connector: Elbow 73">
                <a:extLst>
                  <a:ext uri="{FF2B5EF4-FFF2-40B4-BE49-F238E27FC236}">
                    <a16:creationId xmlns:a16="http://schemas.microsoft.com/office/drawing/2014/main" id="{D12D662B-EF2B-45DF-A4D4-870D255CA0CE}"/>
                  </a:ext>
                </a:extLst>
              </p:cNvPr>
              <p:cNvCxnSpPr>
                <a:cxnSpLocks/>
                <a:stCxn id="72" idx="3"/>
                <a:endCxn id="71" idx="2"/>
              </p:cNvCxnSpPr>
              <p:nvPr/>
            </p:nvCxnSpPr>
            <p:spPr>
              <a:xfrm flipV="1">
                <a:off x="8111824" y="2502423"/>
                <a:ext cx="534381" cy="633746"/>
              </a:xfrm>
              <a:prstGeom prst="bentConnector2">
                <a:avLst/>
              </a:prstGeom>
              <a:noFill/>
              <a:ln w="412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7112D556-7335-493E-9836-F94FC87176B1}"/>
                  </a:ext>
                </a:extLst>
              </p:cNvPr>
              <p:cNvSpPr/>
              <p:nvPr/>
            </p:nvSpPr>
            <p:spPr>
              <a:xfrm>
                <a:off x="6100202" y="2000228"/>
                <a:ext cx="1080627" cy="560557"/>
              </a:xfrm>
              <a:prstGeom prst="round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1400" dirty="0">
                    <a:solidFill>
                      <a:prstClr val="white"/>
                    </a:solidFill>
                    <a:latin typeface="Calibri" panose="020F0502020204030204"/>
                    <a:cs typeface="Arial"/>
                  </a:rPr>
                  <a:t>Measurements(M)</a:t>
                </a:r>
                <a:endParaRPr lang="nb-NO" sz="1400" dirty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cxnSp>
            <p:nvCxnSpPr>
              <p:cNvPr id="76" name="Connector: Elbow 75">
                <a:extLst>
                  <a:ext uri="{FF2B5EF4-FFF2-40B4-BE49-F238E27FC236}">
                    <a16:creationId xmlns:a16="http://schemas.microsoft.com/office/drawing/2014/main" id="{7663B816-25AE-4DCC-A85C-20282DD9522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692728" y="1443619"/>
                <a:ext cx="504395" cy="608823"/>
              </a:xfrm>
              <a:prstGeom prst="bentConnector2">
                <a:avLst/>
              </a:prstGeom>
              <a:noFill/>
              <a:ln w="412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1B88BD93-3FB0-47D2-94DB-EC6E968C230B}"/>
                </a:ext>
              </a:extLst>
            </p:cNvPr>
            <p:cNvCxnSpPr/>
            <p:nvPr/>
          </p:nvCxnSpPr>
          <p:spPr>
            <a:xfrm rot="16200000" flipH="1">
              <a:off x="3486905" y="1328995"/>
              <a:ext cx="626063" cy="419902"/>
            </a:xfrm>
            <a:prstGeom prst="bentConnector3">
              <a:avLst>
                <a:gd name="adj1" fmla="val -76"/>
              </a:avLst>
            </a:prstGeom>
            <a:noFill/>
            <a:ln w="41275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5487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52C78-690D-4591-A5E1-638A4B15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2E93-8122-4508-B2C4-F4728EA04DD1}" type="datetime1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6A864-D9E5-4CD4-8103-D74AA34CE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C99FF-1974-43AB-ADB0-AB9F0814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6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9C873-8928-4197-9EDA-522C735DA2EE}"/>
              </a:ext>
            </a:extLst>
          </p:cNvPr>
          <p:cNvSpPr txBox="1">
            <a:spLocks/>
          </p:cNvSpPr>
          <p:nvPr/>
        </p:nvSpPr>
        <p:spPr>
          <a:xfrm>
            <a:off x="922277" y="988472"/>
            <a:ext cx="10515600" cy="2364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sz="1800" dirty="0">
              <a:latin typeface="Gill Sans MT" panose="020B0502020104020203" pitchFamily="34" charset="0"/>
              <a:ea typeface="+mn-ea"/>
              <a:cs typeface="+mn-cs"/>
            </a:endParaRPr>
          </a:p>
          <a:p>
            <a:pPr marL="514350" indent="-5143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Optimisation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techniques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(LS problem,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search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bounds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, gradient-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based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, GA) all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aim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 to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reduce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 parameter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uncertainty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without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quantifying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them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.</a:t>
            </a:r>
          </a:p>
          <a:p>
            <a:pPr marL="514350" indent="-5143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They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are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in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essence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, a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multi-objective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optmisation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problem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aimed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to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find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a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pareto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optimal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without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considering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the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dependency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of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measurement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errors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 and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their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 underlying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distributions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.</a:t>
            </a:r>
          </a:p>
          <a:p>
            <a:pPr marL="514350" indent="-5143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FOSM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based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methods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assumes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weak-linearity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of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models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,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which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in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practical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is not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the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case.</a:t>
            </a:r>
          </a:p>
          <a:p>
            <a:pPr marL="514350" indent="-5143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Uncertainty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propagation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from different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sources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(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model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, inputs, and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choice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of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optimization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) 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is </a:t>
            </a:r>
            <a:r>
              <a:rPr lang="nb-NO" sz="1800" dirty="0" err="1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missing</a:t>
            </a:r>
            <a:r>
              <a:rPr lang="nb-NO" sz="1800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.</a:t>
            </a:r>
          </a:p>
          <a:p>
            <a:endParaRPr lang="nb-NO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748BB0-51B4-446C-BA87-7362F1D07083}"/>
              </a:ext>
            </a:extLst>
          </p:cNvPr>
          <p:cNvSpPr txBox="1">
            <a:spLocks/>
          </p:cNvSpPr>
          <p:nvPr/>
        </p:nvSpPr>
        <p:spPr>
          <a:xfrm>
            <a:off x="457228" y="518971"/>
            <a:ext cx="10515600" cy="407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 err="1">
                <a:latin typeface="Gill Sans MT" panose="020B0502020104020203" pitchFamily="34" charset="0"/>
              </a:rPr>
              <a:t>Calibration</a:t>
            </a:r>
            <a:r>
              <a:rPr lang="nb-NO" sz="2400" b="1" dirty="0">
                <a:latin typeface="Gill Sans MT" panose="020B0502020104020203" pitchFamily="34" charset="0"/>
              </a:rPr>
              <a:t> </a:t>
            </a:r>
            <a:r>
              <a:rPr lang="nb-NO" sz="2400" b="1" dirty="0" err="1">
                <a:latin typeface="Gill Sans MT" panose="020B0502020104020203" pitchFamily="34" charset="0"/>
              </a:rPr>
              <a:t>process</a:t>
            </a:r>
            <a:r>
              <a:rPr lang="nb-NO" sz="2400" b="1" dirty="0">
                <a:latin typeface="Gill Sans MT" panose="020B0502020104020203" pitchFamily="34" charset="0"/>
              </a:rPr>
              <a:t> – </a:t>
            </a:r>
            <a:r>
              <a:rPr lang="nb-NO" sz="2400" b="1" dirty="0" err="1">
                <a:latin typeface="Gill Sans MT" panose="020B0502020104020203" pitchFamily="34" charset="0"/>
              </a:rPr>
              <a:t>Hydraulic</a:t>
            </a:r>
            <a:r>
              <a:rPr lang="nb-NO" sz="2400" b="1" dirty="0">
                <a:latin typeface="Gill Sans MT" panose="020B0502020104020203" pitchFamily="34" charset="0"/>
              </a:rPr>
              <a:t> </a:t>
            </a:r>
            <a:r>
              <a:rPr lang="nb-NO" sz="2400" b="1" dirty="0" err="1">
                <a:latin typeface="Gill Sans MT" panose="020B0502020104020203" pitchFamily="34" charset="0"/>
              </a:rPr>
              <a:t>model</a:t>
            </a:r>
            <a:r>
              <a:rPr lang="nb-NO" sz="2400" b="1" dirty="0">
                <a:latin typeface="Gill Sans MT" panose="020B0502020104020203" pitchFamily="34" charset="0"/>
              </a:rPr>
              <a:t> &amp; </a:t>
            </a:r>
            <a:r>
              <a:rPr lang="nb-NO" sz="2400" b="1" dirty="0" err="1">
                <a:latin typeface="Gill Sans MT" panose="020B0502020104020203" pitchFamily="34" charset="0"/>
              </a:rPr>
              <a:t>Demand</a:t>
            </a:r>
            <a:r>
              <a:rPr lang="nb-NO" sz="2400" b="1" dirty="0">
                <a:latin typeface="Gill Sans MT" panose="020B0502020104020203" pitchFamily="34" charset="0"/>
              </a:rPr>
              <a:t> </a:t>
            </a:r>
            <a:r>
              <a:rPr lang="nb-NO" sz="2400" b="1" dirty="0" err="1">
                <a:latin typeface="Gill Sans MT" panose="020B0502020104020203" pitchFamily="34" charset="0"/>
              </a:rPr>
              <a:t>Calibration</a:t>
            </a:r>
            <a:endParaRPr lang="en-GB" sz="2400" b="1" dirty="0">
              <a:latin typeface="Gill Sans MT" panose="020B05020201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370ED8-C1B5-4699-B3A9-95C2E7C1851C}"/>
              </a:ext>
            </a:extLst>
          </p:cNvPr>
          <p:cNvSpPr txBox="1">
            <a:spLocks/>
          </p:cNvSpPr>
          <p:nvPr/>
        </p:nvSpPr>
        <p:spPr>
          <a:xfrm>
            <a:off x="457228" y="3383601"/>
            <a:ext cx="10515600" cy="407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Gill Sans MT" panose="020B0502020104020203" pitchFamily="34" charset="0"/>
              </a:rPr>
              <a:t>Other influencing factors</a:t>
            </a:r>
            <a:endParaRPr lang="en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C289D-6F76-479E-AB17-21001B46DC14}"/>
              </a:ext>
            </a:extLst>
          </p:cNvPr>
          <p:cNvSpPr txBox="1">
            <a:spLocks/>
          </p:cNvSpPr>
          <p:nvPr/>
        </p:nvSpPr>
        <p:spPr>
          <a:xfrm>
            <a:off x="838200" y="3822300"/>
            <a:ext cx="10515600" cy="2364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sz="1800" dirty="0">
              <a:latin typeface="Gill Sans MT" panose="020B0502020104020203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800" baseline="300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97F0B10-7113-452C-820C-4B3225E154C2}"/>
              </a:ext>
            </a:extLst>
          </p:cNvPr>
          <p:cNvSpPr txBox="1">
            <a:spLocks/>
          </p:cNvSpPr>
          <p:nvPr/>
        </p:nvSpPr>
        <p:spPr>
          <a:xfrm>
            <a:off x="838200" y="3767124"/>
            <a:ext cx="10515600" cy="2243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State </a:t>
            </a:r>
            <a:r>
              <a:rPr lang="nb-NO" sz="1800" dirty="0" err="1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estimation</a:t>
            </a:r>
            <a:r>
              <a:rPr lang="nb-NO" sz="1800" dirty="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 and </a:t>
            </a:r>
            <a:r>
              <a:rPr lang="nb-NO" sz="1800" dirty="0" err="1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observalibity</a:t>
            </a:r>
            <a:r>
              <a:rPr lang="nb-NO" sz="1800" dirty="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plays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a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critical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role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in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reducing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uncertainty</a:t>
            </a:r>
            <a:endParaRPr lang="nb-NO" sz="1800" dirty="0">
              <a:latin typeface="Gill Sans MT" panose="020B0502020104020203" pitchFamily="34" charset="0"/>
              <a:ea typeface="+mn-ea"/>
              <a:cs typeface="+mn-cs"/>
            </a:endParaRPr>
          </a:p>
          <a:p>
            <a:pPr marL="514350" indent="-5143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Optimal sensor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placement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problem </a:t>
            </a:r>
            <a:r>
              <a:rPr lang="nb-NO" sz="1800" dirty="0" err="1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considering</a:t>
            </a:r>
            <a:r>
              <a:rPr lang="nb-NO" sz="1800" dirty="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state</a:t>
            </a:r>
            <a:r>
              <a:rPr lang="nb-NO" sz="1800" dirty="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unceratinty</a:t>
            </a:r>
            <a:r>
              <a:rPr lang="nb-NO" sz="1800" dirty="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results</a:t>
            </a:r>
            <a:r>
              <a:rPr lang="nb-NO" sz="1800" dirty="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 in </a:t>
            </a:r>
            <a:r>
              <a:rPr lang="nb-NO" sz="1800" dirty="0" err="1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equifinality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(Steffelbauer and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Fuchs-Hanusch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2016)</a:t>
            </a:r>
          </a:p>
          <a:p>
            <a:pPr marL="514350" indent="-5143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Many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optimisation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methods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perform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equally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better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– No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free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lunch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theorem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! </a:t>
            </a:r>
            <a:endParaRPr lang="nb-NO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The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fitness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landscape is dependent </a:t>
            </a:r>
            <a:r>
              <a:rPr lang="nb-NO" sz="1800" dirty="0" err="1">
                <a:latin typeface="Gill Sans MT" panose="020B0502020104020203" pitchFamily="34" charset="0"/>
                <a:ea typeface="+mn-ea"/>
                <a:cs typeface="+mn-cs"/>
              </a:rPr>
              <a:t>on</a:t>
            </a:r>
            <a:r>
              <a:rPr lang="nb-NO" sz="18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leakage</a:t>
            </a:r>
            <a:r>
              <a:rPr lang="nb-NO" sz="1800" dirty="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 scenarios and </a:t>
            </a:r>
            <a:r>
              <a:rPr lang="nb-NO" sz="1800" dirty="0" err="1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number</a:t>
            </a:r>
            <a:r>
              <a:rPr lang="nb-NO" sz="1800" dirty="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of</a:t>
            </a:r>
            <a:r>
              <a:rPr lang="nb-NO" sz="1800" dirty="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 sensors</a:t>
            </a:r>
          </a:p>
        </p:txBody>
      </p:sp>
    </p:spTree>
    <p:extLst>
      <p:ext uri="{BB962C8B-B14F-4D97-AF65-F5344CB8AC3E}">
        <p14:creationId xmlns:p14="http://schemas.microsoft.com/office/powerpoint/2010/main" val="253290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0267-84BF-4FCA-B12A-ED4BE9F8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0657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Understanding uncertainties in data-driven methods</a:t>
            </a:r>
            <a:endParaRPr lang="en-GB" sz="2400" b="1" dirty="0">
              <a:latin typeface="Gill Sans MT" panose="020B05020201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17565-DA9B-493C-9937-6C02B417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2E93-8122-4508-B2C4-F4728EA04DD1}" type="datetime1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FCDC7-5851-4A19-8C98-68F60A21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43D22-E199-4C12-A7EE-F7512BAD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7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A9988A-F511-4C2E-A107-CA25D7D4DAB9}"/>
              </a:ext>
            </a:extLst>
          </p:cNvPr>
          <p:cNvGrpSpPr/>
          <p:nvPr/>
        </p:nvGrpSpPr>
        <p:grpSpPr>
          <a:xfrm>
            <a:off x="1619792" y="1667354"/>
            <a:ext cx="7938757" cy="1161865"/>
            <a:chOff x="1394459" y="3621505"/>
            <a:chExt cx="8372688" cy="133284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9E54C8A-9076-4EAF-AB8B-41E54F3758EA}"/>
                </a:ext>
              </a:extLst>
            </p:cNvPr>
            <p:cNvSpPr/>
            <p:nvPr/>
          </p:nvSpPr>
          <p:spPr>
            <a:xfrm>
              <a:off x="1677917" y="3931464"/>
              <a:ext cx="1822783" cy="6316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schemeClr val="tx1"/>
                  </a:solidFill>
                </a:rPr>
                <a:t>Measurement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23408F4-A73E-4E82-A374-9F30FC4972E8}"/>
                </a:ext>
              </a:extLst>
            </p:cNvPr>
            <p:cNvSpPr/>
            <p:nvPr/>
          </p:nvSpPr>
          <p:spPr>
            <a:xfrm>
              <a:off x="7575679" y="3796108"/>
              <a:ext cx="1865897" cy="9023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Leak detection and localization using ML/DL</a:t>
              </a:r>
              <a:endParaRPr lang="nb-NO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D67C6DF-2900-427A-8A63-FDC5D1BF4819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3501600" y="4247292"/>
              <a:ext cx="40740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76EB9D6-677E-4D15-A7A0-ACE18A0E7AA1}"/>
                </a:ext>
              </a:extLst>
            </p:cNvPr>
            <p:cNvSpPr/>
            <p:nvPr/>
          </p:nvSpPr>
          <p:spPr>
            <a:xfrm>
              <a:off x="1394459" y="3621505"/>
              <a:ext cx="8372688" cy="1332849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F959DC-48CC-4EA2-B9B3-F15BACC7D5AB}"/>
                </a:ext>
              </a:extLst>
            </p:cNvPr>
            <p:cNvSpPr txBox="1"/>
            <p:nvPr/>
          </p:nvSpPr>
          <p:spPr>
            <a:xfrm>
              <a:off x="4758266" y="4585022"/>
              <a:ext cx="2241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Black-</a:t>
              </a:r>
              <a:r>
                <a:rPr lang="nb-NO" dirty="0" err="1"/>
                <a:t>box</a:t>
              </a:r>
              <a:r>
                <a:rPr lang="nb-NO" dirty="0"/>
                <a:t> </a:t>
              </a:r>
              <a:r>
                <a:rPr lang="nb-NO" dirty="0" err="1"/>
                <a:t>model</a:t>
              </a:r>
              <a:endParaRPr lang="en-GB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DC39172-C269-460F-B07B-BE6031703DD2}"/>
              </a:ext>
            </a:extLst>
          </p:cNvPr>
          <p:cNvSpPr txBox="1"/>
          <p:nvPr/>
        </p:nvSpPr>
        <p:spPr>
          <a:xfrm>
            <a:off x="1140822" y="3308963"/>
            <a:ext cx="96055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Model-based methods is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</a:rPr>
              <a:t>inhibited by unrealistic assumptions.</a:t>
            </a:r>
            <a:r>
              <a:rPr lang="en-US" dirty="0">
                <a:latin typeface="Gill Sans MT" panose="020B0502020104020203" pitchFamily="34" charset="0"/>
              </a:rPr>
              <a:t> Data-driven method on other hand needs more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0"/>
              </a:rPr>
              <a:t>Most data-driven methods are </a:t>
            </a:r>
            <a:r>
              <a:rPr lang="en-GB" dirty="0">
                <a:solidFill>
                  <a:schemeClr val="accent1"/>
                </a:solidFill>
                <a:latin typeface="Gill Sans MT" panose="020B0502020104020203" pitchFamily="34" charset="0"/>
              </a:rPr>
              <a:t>limited to leak or burst detection rather than localization</a:t>
            </a:r>
            <a:endParaRPr lang="en-US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</a:rPr>
              <a:t>Missing data, noisy data and sensor cost vs observability </a:t>
            </a:r>
            <a:r>
              <a:rPr lang="en-US" dirty="0">
                <a:latin typeface="Gill Sans MT" panose="020B0502020104020203" pitchFamily="34" charset="0"/>
              </a:rPr>
              <a:t>are main factors in data-driven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Gill Sans MT" panose="020B0502020104020203" pitchFamily="34" charset="0"/>
              </a:rPr>
              <a:t>Data imputation </a:t>
            </a:r>
            <a:r>
              <a:rPr lang="en-GB" dirty="0">
                <a:latin typeface="Gill Sans MT" panose="020B0502020104020203" pitchFamily="34" charset="0"/>
              </a:rPr>
              <a:t>(e.g., MLPCA multivariate methods, kriging interpolation) and </a:t>
            </a:r>
            <a:r>
              <a:rPr lang="en-GB" dirty="0">
                <a:solidFill>
                  <a:schemeClr val="accent1"/>
                </a:solidFill>
                <a:latin typeface="Gill Sans MT" panose="020B0502020104020203" pitchFamily="34" charset="0"/>
              </a:rPr>
              <a:t>probabilistic methods</a:t>
            </a:r>
            <a:r>
              <a:rPr lang="en-GB" dirty="0">
                <a:latin typeface="Gill Sans MT" panose="020B0502020104020203" pitchFamily="34" charset="0"/>
              </a:rPr>
              <a:t> (e.g., Bayesian analysis, parametric estimation of underlying distribution) provide some improvements.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0"/>
              </a:rPr>
              <a:t>Generative models incorporating probabilistic framework (e.g., GANs, VAE) provide incremental advantage</a:t>
            </a:r>
          </a:p>
        </p:txBody>
      </p:sp>
    </p:spTree>
    <p:extLst>
      <p:ext uri="{BB962C8B-B14F-4D97-AF65-F5344CB8AC3E}">
        <p14:creationId xmlns:p14="http://schemas.microsoft.com/office/powerpoint/2010/main" val="21502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399D7-2F9F-44B7-A504-CD5265E1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2E93-8122-4508-B2C4-F4728EA04DD1}" type="datetime1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6BE3C-0FFB-4CF5-BF34-49461707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14BDF-8AA0-4619-BDCC-CA7B2310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8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5BB22-0C45-42BA-A082-C115EBCFB86B}"/>
              </a:ext>
            </a:extLst>
          </p:cNvPr>
          <p:cNvSpPr txBox="1"/>
          <p:nvPr/>
        </p:nvSpPr>
        <p:spPr>
          <a:xfrm>
            <a:off x="467313" y="584805"/>
            <a:ext cx="58233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ill Sans MT" panose="020B0502020104020203" pitchFamily="34" charset="0"/>
              </a:rPr>
              <a:t>Hybrid methods</a:t>
            </a:r>
            <a:endParaRPr lang="nb-NO" sz="2200" dirty="0">
              <a:latin typeface="Gill Sans MT" panose="020B0502020104020203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75A630-D7F1-49A7-97A6-0D3702B2C34B}"/>
              </a:ext>
            </a:extLst>
          </p:cNvPr>
          <p:cNvGrpSpPr/>
          <p:nvPr/>
        </p:nvGrpSpPr>
        <p:grpSpPr>
          <a:xfrm>
            <a:off x="392686" y="1015692"/>
            <a:ext cx="10084604" cy="1763885"/>
            <a:chOff x="449043" y="983916"/>
            <a:chExt cx="10816391" cy="218617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05AD97E-AA02-4CAF-96BD-FB227F58C3DE}"/>
                </a:ext>
              </a:extLst>
            </p:cNvPr>
            <p:cNvSpPr/>
            <p:nvPr/>
          </p:nvSpPr>
          <p:spPr>
            <a:xfrm>
              <a:off x="1460699" y="2199178"/>
              <a:ext cx="1702468" cy="9023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Hydraulic Solver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13B1ADA-0E6C-4D88-82DA-30D5E7B9FAEA}"/>
                </a:ext>
              </a:extLst>
            </p:cNvPr>
            <p:cNvSpPr/>
            <p:nvPr/>
          </p:nvSpPr>
          <p:spPr>
            <a:xfrm>
              <a:off x="9399537" y="2199178"/>
              <a:ext cx="1865897" cy="9023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Leak detection and localization</a:t>
              </a:r>
              <a:endParaRPr lang="nb-NO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509E5E9-386A-42BF-9F88-32E9FC85A0F2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3163167" y="2650362"/>
              <a:ext cx="62363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439FC4-37EB-42AB-B495-10D1783DAD8D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1075689" y="2650362"/>
              <a:ext cx="3850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6EB132E-D8D7-4E9C-98A1-7BF904E1FAC5}"/>
                </a:ext>
              </a:extLst>
            </p:cNvPr>
            <p:cNvSpPr/>
            <p:nvPr/>
          </p:nvSpPr>
          <p:spPr>
            <a:xfrm>
              <a:off x="606457" y="2415746"/>
              <a:ext cx="469231" cy="3669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Xi</a:t>
              </a:r>
              <a:endParaRPr lang="nb-NO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3B38D4-A1D9-461E-9EEF-6FBCF7196280}"/>
                </a:ext>
              </a:extLst>
            </p:cNvPr>
            <p:cNvSpPr txBox="1"/>
            <p:nvPr/>
          </p:nvSpPr>
          <p:spPr>
            <a:xfrm>
              <a:off x="449043" y="2800755"/>
              <a:ext cx="848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d, L, D</a:t>
              </a:r>
              <a:endParaRPr lang="nb-NO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4063C46-6BA7-4444-85B6-5097ED0A4D55}"/>
                </a:ext>
              </a:extLst>
            </p:cNvPr>
            <p:cNvCxnSpPr>
              <a:cxnSpLocks/>
            </p:cNvCxnSpPr>
            <p:nvPr/>
          </p:nvCxnSpPr>
          <p:spPr>
            <a:xfrm>
              <a:off x="4588410" y="1952528"/>
              <a:ext cx="57751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1DFF7FE-BFCB-4E43-B107-609E90400AD7}"/>
                </a:ext>
              </a:extLst>
            </p:cNvPr>
            <p:cNvSpPr/>
            <p:nvPr/>
          </p:nvSpPr>
          <p:spPr>
            <a:xfrm>
              <a:off x="4952197" y="1636700"/>
              <a:ext cx="1822783" cy="6316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schemeClr val="tx1"/>
                  </a:solidFill>
                </a:rPr>
                <a:t>Measurement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3238EE9-E48D-4A65-9FE8-EA80BA4A6BF9}"/>
                </a:ext>
              </a:extLst>
            </p:cNvPr>
            <p:cNvSpPr/>
            <p:nvPr/>
          </p:nvSpPr>
          <p:spPr>
            <a:xfrm>
              <a:off x="10097240" y="983916"/>
              <a:ext cx="53256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Xc</a:t>
              </a:r>
              <a:endParaRPr lang="nb-NO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0F00744-932A-4192-8DF0-6DB4AA85746D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>
              <a:off x="10363521" y="1353248"/>
              <a:ext cx="1413" cy="845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97031F-04CB-4367-A3C8-064DD49E70D4}"/>
                </a:ext>
              </a:extLst>
            </p:cNvPr>
            <p:cNvSpPr txBox="1"/>
            <p:nvPr/>
          </p:nvSpPr>
          <p:spPr>
            <a:xfrm>
              <a:off x="8143104" y="1521856"/>
              <a:ext cx="2357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Validation </a:t>
              </a:r>
              <a:r>
                <a:rPr lang="nb-NO" dirty="0"/>
                <a:t>&amp; Testing</a:t>
              </a:r>
            </a:p>
          </p:txBody>
        </p: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18F0BC19-14CC-456F-8544-5ACEB92D28CB}"/>
                </a:ext>
              </a:extLst>
            </p:cNvPr>
            <p:cNvCxnSpPr>
              <a:stCxn id="14" idx="1"/>
              <a:endCxn id="11" idx="0"/>
            </p:cNvCxnSpPr>
            <p:nvPr/>
          </p:nvCxnSpPr>
          <p:spPr>
            <a:xfrm rot="10800000" flipV="1">
              <a:off x="841073" y="1952528"/>
              <a:ext cx="4111124" cy="46321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3B9B7FE-5ABA-4353-9EC3-8EB8435E6354}"/>
              </a:ext>
            </a:extLst>
          </p:cNvPr>
          <p:cNvSpPr txBox="1"/>
          <p:nvPr/>
        </p:nvSpPr>
        <p:spPr>
          <a:xfrm>
            <a:off x="788106" y="3205095"/>
            <a:ext cx="98363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These methods combine data and models (hydraulic and</a:t>
            </a:r>
            <a:r>
              <a:rPr lang="nb-NO" dirty="0">
                <a:latin typeface="Gill Sans MT" panose="020B0502020104020203" pitchFamily="34" charset="0"/>
              </a:rPr>
              <a:t>/or </a:t>
            </a:r>
            <a:r>
              <a:rPr lang="nb-NO" dirty="0" err="1">
                <a:latin typeface="Gill Sans MT" panose="020B0502020104020203" pitchFamily="34" charset="0"/>
              </a:rPr>
              <a:t>models</a:t>
            </a:r>
            <a:r>
              <a:rPr lang="nb-NO" dirty="0">
                <a:latin typeface="Gill Sans MT" panose="020B0502020104020203" pitchFamily="34" charset="0"/>
              </a:rPr>
              <a:t> from data) For eg., Time series </a:t>
            </a:r>
            <a:r>
              <a:rPr lang="nb-NO" dirty="0" err="1">
                <a:latin typeface="Gill Sans MT" panose="020B0502020104020203" pitchFamily="34" charset="0"/>
              </a:rPr>
              <a:t>models</a:t>
            </a:r>
            <a:r>
              <a:rPr lang="nb-NO" dirty="0">
                <a:latin typeface="Gill Sans MT" panose="020B0502020104020203" pitchFamily="34" charset="0"/>
              </a:rPr>
              <a:t> used in combination </a:t>
            </a:r>
            <a:r>
              <a:rPr lang="nb-NO" dirty="0" err="1">
                <a:latin typeface="Gill Sans MT" panose="020B0502020104020203" pitchFamily="34" charset="0"/>
              </a:rPr>
              <a:t>with</a:t>
            </a:r>
            <a:r>
              <a:rPr lang="nb-NO" dirty="0">
                <a:latin typeface="Gill Sans MT" panose="020B0502020104020203" pitchFamily="34" charset="0"/>
              </a:rPr>
              <a:t> steady-</a:t>
            </a:r>
            <a:r>
              <a:rPr lang="nb-NO" dirty="0" err="1">
                <a:latin typeface="Gill Sans MT" panose="020B0502020104020203" pitchFamily="34" charset="0"/>
              </a:rPr>
              <a:t>state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latin typeface="Gill Sans MT" panose="020B0502020104020203" pitchFamily="34" charset="0"/>
              </a:rPr>
              <a:t>models</a:t>
            </a:r>
            <a:endParaRPr lang="nb-NO" dirty="0">
              <a:latin typeface="Gill Sans MT" panose="020B0502020104020203" pitchFamily="34" charset="0"/>
            </a:endParaRPr>
          </a:p>
          <a:p>
            <a:endParaRPr lang="nb-NO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latin typeface="Gill Sans MT" panose="020B0502020104020203" pitchFamily="34" charset="0"/>
              </a:rPr>
              <a:t>They</a:t>
            </a:r>
            <a:r>
              <a:rPr lang="nb-NO" dirty="0">
                <a:latin typeface="Gill Sans MT" panose="020B0502020104020203" pitchFamily="34" charset="0"/>
              </a:rPr>
              <a:t> </a:t>
            </a:r>
            <a:r>
              <a:rPr lang="nb-NO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complement</a:t>
            </a:r>
            <a:r>
              <a:rPr lang="nb-NO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lang="nb-NO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each</a:t>
            </a:r>
            <a:r>
              <a:rPr lang="nb-NO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lang="nb-NO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other</a:t>
            </a:r>
            <a:r>
              <a:rPr lang="nb-NO" dirty="0">
                <a:solidFill>
                  <a:schemeClr val="accent1"/>
                </a:solidFill>
                <a:latin typeface="Gill Sans MT" panose="020B0502020104020203" pitchFamily="34" charset="0"/>
              </a:rPr>
              <a:t> in </a:t>
            </a:r>
            <a:r>
              <a:rPr lang="nb-NO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the</a:t>
            </a:r>
            <a:r>
              <a:rPr lang="nb-NO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lang="nb-NO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combined</a:t>
            </a:r>
            <a:r>
              <a:rPr lang="nb-NO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lang="nb-NO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approach</a:t>
            </a:r>
            <a:r>
              <a:rPr lang="nb-NO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lang="nb-NO" dirty="0">
                <a:latin typeface="Gill Sans MT" panose="020B0502020104020203" pitchFamily="34" charset="0"/>
              </a:rPr>
              <a:t>to </a:t>
            </a:r>
            <a:r>
              <a:rPr lang="nb-NO" dirty="0" err="1">
                <a:latin typeface="Gill Sans MT" panose="020B0502020104020203" pitchFamily="34" charset="0"/>
              </a:rPr>
              <a:t>reduce</a:t>
            </a:r>
            <a:r>
              <a:rPr lang="nb-NO" dirty="0">
                <a:latin typeface="Gill Sans MT" panose="020B0502020104020203" pitchFamily="34" charset="0"/>
              </a:rPr>
              <a:t> LDL </a:t>
            </a:r>
            <a:r>
              <a:rPr lang="nb-NO" dirty="0" err="1">
                <a:latin typeface="Gill Sans MT" panose="020B0502020104020203" pitchFamily="34" charset="0"/>
              </a:rPr>
              <a:t>uncertainty</a:t>
            </a:r>
            <a:endParaRPr lang="nb-NO" dirty="0">
              <a:latin typeface="Gill Sans MT" panose="020B0502020104020203" pitchFamily="34" charset="0"/>
            </a:endParaRPr>
          </a:p>
          <a:p>
            <a:endParaRPr lang="nb-NO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0"/>
              </a:rPr>
              <a:t>Graph based interpolation in combination with model-based method (Romero et al., 2022) and Pressure-leak duality analysis (Steffelbauer et al., 2021) are some interesting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0"/>
              </a:rPr>
              <a:t>The methods however are still reliant on sensor placement and model accuracy</a:t>
            </a:r>
          </a:p>
        </p:txBody>
      </p:sp>
    </p:spTree>
    <p:extLst>
      <p:ext uri="{BB962C8B-B14F-4D97-AF65-F5344CB8AC3E}">
        <p14:creationId xmlns:p14="http://schemas.microsoft.com/office/powerpoint/2010/main" val="41192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6CFA-7499-4288-A79D-40499EE3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2630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Summary</a:t>
            </a:r>
            <a:endParaRPr lang="en-GB" sz="24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511C3-DBF7-4633-A77C-4DF772A9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7234"/>
            <a:ext cx="10038807" cy="4351338"/>
          </a:xfrm>
        </p:spPr>
        <p:txBody>
          <a:bodyPr>
            <a:normAutofit/>
          </a:bodyPr>
          <a:lstStyle/>
          <a:p>
            <a:r>
              <a:rPr lang="nb-NO" sz="2200" dirty="0">
                <a:latin typeface="Gill Sans MT" panose="020B0502020104020203" pitchFamily="34" charset="0"/>
              </a:rPr>
              <a:t>LDL </a:t>
            </a:r>
            <a:r>
              <a:rPr lang="nb-NO" sz="2200" dirty="0" err="1">
                <a:latin typeface="Gill Sans MT" panose="020B0502020104020203" pitchFamily="34" charset="0"/>
              </a:rPr>
              <a:t>methods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saw</a:t>
            </a:r>
            <a:r>
              <a:rPr lang="nb-NO" sz="2200" dirty="0">
                <a:latin typeface="Gill Sans MT" panose="020B0502020104020203" pitchFamily="34" charset="0"/>
              </a:rPr>
              <a:t> a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shift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in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research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trends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with</a:t>
            </a:r>
            <a:r>
              <a:rPr lang="nb-NO" sz="2200" dirty="0">
                <a:latin typeface="Gill Sans MT" panose="020B0502020104020203" pitchFamily="34" charset="0"/>
              </a:rPr>
              <a:t> combination </a:t>
            </a:r>
            <a:r>
              <a:rPr lang="nb-NO" sz="2200" dirty="0" err="1">
                <a:latin typeface="Gill Sans MT" panose="020B0502020104020203" pitchFamily="34" charset="0"/>
              </a:rPr>
              <a:t>of</a:t>
            </a:r>
            <a:r>
              <a:rPr lang="nb-NO" sz="2200" dirty="0">
                <a:latin typeface="Gill Sans MT" panose="020B0502020104020203" pitchFamily="34" charset="0"/>
              </a:rPr>
              <a:t> different </a:t>
            </a:r>
            <a:r>
              <a:rPr lang="nb-NO" sz="2200" dirty="0" err="1">
                <a:latin typeface="Gill Sans MT" panose="020B0502020104020203" pitchFamily="34" charset="0"/>
              </a:rPr>
              <a:t>algorithms</a:t>
            </a:r>
            <a:r>
              <a:rPr lang="nb-NO" sz="2200" dirty="0">
                <a:latin typeface="Gill Sans MT" panose="020B0502020104020203" pitchFamily="34" charset="0"/>
              </a:rPr>
              <a:t> in last </a:t>
            </a:r>
            <a:r>
              <a:rPr lang="nb-NO" sz="2200" dirty="0" err="1">
                <a:latin typeface="Gill Sans MT" panose="020B0502020104020203" pitchFamily="34" charset="0"/>
              </a:rPr>
              <a:t>decade</a:t>
            </a:r>
            <a:endParaRPr lang="nb-NO" sz="2200" dirty="0">
              <a:latin typeface="Gill Sans MT" panose="020B0502020104020203" pitchFamily="34" charset="0"/>
            </a:endParaRPr>
          </a:p>
          <a:p>
            <a:r>
              <a:rPr lang="nb-NO" sz="2200" dirty="0" err="1">
                <a:latin typeface="Gill Sans MT" panose="020B0502020104020203" pitchFamily="34" charset="0"/>
              </a:rPr>
              <a:t>Uncertainty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quantification</a:t>
            </a:r>
            <a:r>
              <a:rPr lang="nb-NO" sz="2200" dirty="0">
                <a:latin typeface="Gill Sans MT" panose="020B0502020104020203" pitchFamily="34" charset="0"/>
              </a:rPr>
              <a:t> and </a:t>
            </a:r>
            <a:r>
              <a:rPr lang="nb-NO" sz="2200" dirty="0" err="1">
                <a:latin typeface="Gill Sans MT" panose="020B0502020104020203" pitchFamily="34" charset="0"/>
              </a:rPr>
              <a:t>propagation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through</a:t>
            </a:r>
            <a:r>
              <a:rPr lang="nb-NO" sz="2200" dirty="0">
                <a:latin typeface="Gill Sans MT" panose="020B0502020104020203" pitchFamily="34" charset="0"/>
              </a:rPr>
              <a:t> different </a:t>
            </a:r>
            <a:r>
              <a:rPr lang="nb-NO" sz="2200" dirty="0" err="1">
                <a:latin typeface="Gill Sans MT" panose="020B0502020104020203" pitchFamily="34" charset="0"/>
              </a:rPr>
              <a:t>blocks</a:t>
            </a:r>
            <a:r>
              <a:rPr lang="nb-NO" sz="2200" dirty="0">
                <a:latin typeface="Gill Sans MT" panose="020B0502020104020203" pitchFamily="34" charset="0"/>
              </a:rPr>
              <a:t>,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especially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for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localization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process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is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missing</a:t>
            </a:r>
            <a:endParaRPr lang="nb-NO" sz="22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r>
              <a:rPr lang="nb-NO" sz="2200" dirty="0">
                <a:latin typeface="Gill Sans MT" panose="020B0502020104020203" pitchFamily="34" charset="0"/>
              </a:rPr>
              <a:t>Model-</a:t>
            </a:r>
            <a:r>
              <a:rPr lang="nb-NO" sz="2200" dirty="0" err="1">
                <a:latin typeface="Gill Sans MT" panose="020B0502020104020203" pitchFamily="34" charset="0"/>
              </a:rPr>
              <a:t>based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methods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solidFill>
                  <a:srgbClr val="0070C0"/>
                </a:solidFill>
                <a:latin typeface="Gill Sans MT" panose="020B0502020104020203" pitchFamily="34" charset="0"/>
              </a:rPr>
              <a:t>require</a:t>
            </a:r>
            <a:r>
              <a:rPr lang="nb-NO" sz="2200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solidFill>
                  <a:srgbClr val="0070C0"/>
                </a:solidFill>
                <a:latin typeface="Gill Sans MT" panose="020B0502020104020203" pitchFamily="34" charset="0"/>
              </a:rPr>
              <a:t>accurate</a:t>
            </a:r>
            <a:r>
              <a:rPr lang="nb-NO" sz="2200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solidFill>
                  <a:srgbClr val="0070C0"/>
                </a:solidFill>
                <a:latin typeface="Gill Sans MT" panose="020B0502020104020203" pitchFamily="34" charset="0"/>
              </a:rPr>
              <a:t>models</a:t>
            </a:r>
            <a:r>
              <a:rPr lang="nb-NO" sz="2200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which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impacts</a:t>
            </a:r>
            <a:r>
              <a:rPr lang="nb-NO" sz="2200" dirty="0">
                <a:latin typeface="Gill Sans MT" panose="020B0502020104020203" pitchFamily="34" charset="0"/>
              </a:rPr>
              <a:t> real-</a:t>
            </a:r>
            <a:r>
              <a:rPr lang="nb-NO" sz="2200" dirty="0" err="1">
                <a:latin typeface="Gill Sans MT" panose="020B0502020104020203" pitchFamily="34" charset="0"/>
              </a:rPr>
              <a:t>world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applications</a:t>
            </a:r>
            <a:endParaRPr lang="nb-NO" sz="2200" dirty="0">
              <a:latin typeface="Gill Sans MT" panose="020B0502020104020203" pitchFamily="34" charset="0"/>
            </a:endParaRPr>
          </a:p>
          <a:p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Generalizability</a:t>
            </a:r>
            <a:r>
              <a:rPr lang="nb-NO" sz="2200" dirty="0">
                <a:latin typeface="Gill Sans MT" panose="020B0502020104020203" pitchFamily="34" charset="0"/>
              </a:rPr>
              <a:t> is </a:t>
            </a:r>
            <a:r>
              <a:rPr lang="nb-NO" sz="2200" dirty="0" err="1">
                <a:latin typeface="Gill Sans MT" panose="020B0502020104020203" pitchFamily="34" charset="0"/>
              </a:rPr>
              <a:t>difficult</a:t>
            </a:r>
            <a:r>
              <a:rPr lang="nb-NO" sz="2200" dirty="0">
                <a:latin typeface="Gill Sans MT" panose="020B0502020104020203" pitchFamily="34" charset="0"/>
              </a:rPr>
              <a:t> in data-driven </a:t>
            </a:r>
            <a:r>
              <a:rPr lang="nb-NO" sz="2200" dirty="0" err="1">
                <a:latin typeface="Gill Sans MT" panose="020B0502020104020203" pitchFamily="34" charset="0"/>
              </a:rPr>
              <a:t>methods</a:t>
            </a:r>
            <a:r>
              <a:rPr lang="nb-NO" sz="2200" dirty="0">
                <a:latin typeface="Gill Sans MT" panose="020B0502020104020203" pitchFamily="34" charset="0"/>
              </a:rPr>
              <a:t> and </a:t>
            </a:r>
            <a:r>
              <a:rPr lang="nb-NO" sz="2200" dirty="0" err="1">
                <a:latin typeface="Gill Sans MT" panose="020B0502020104020203" pitchFamily="34" charset="0"/>
              </a:rPr>
              <a:t>suffer</a:t>
            </a:r>
            <a:r>
              <a:rPr lang="nb-NO" sz="2200" dirty="0">
                <a:latin typeface="Gill Sans MT" panose="020B0502020104020203" pitchFamily="34" charset="0"/>
              </a:rPr>
              <a:t> from </a:t>
            </a:r>
            <a:r>
              <a:rPr lang="nb-NO" sz="2200" dirty="0" err="1">
                <a:solidFill>
                  <a:srgbClr val="0070C0"/>
                </a:solidFill>
                <a:latin typeface="Gill Sans MT" panose="020B0502020104020203" pitchFamily="34" charset="0"/>
              </a:rPr>
              <a:t>supervisory</a:t>
            </a:r>
            <a:r>
              <a:rPr lang="nb-NO" sz="2200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solidFill>
                  <a:srgbClr val="0070C0"/>
                </a:solidFill>
                <a:latin typeface="Gill Sans MT" panose="020B0502020104020203" pitchFamily="34" charset="0"/>
              </a:rPr>
              <a:t>approach</a:t>
            </a:r>
            <a:r>
              <a:rPr lang="nb-NO" sz="2200" dirty="0">
                <a:solidFill>
                  <a:srgbClr val="0070C0"/>
                </a:solidFill>
                <a:latin typeface="Gill Sans MT" panose="020B0502020104020203" pitchFamily="34" charset="0"/>
              </a:rPr>
              <a:t> and </a:t>
            </a:r>
            <a:r>
              <a:rPr lang="nb-NO" sz="2200" dirty="0" err="1">
                <a:solidFill>
                  <a:srgbClr val="0070C0"/>
                </a:solidFill>
                <a:latin typeface="Gill Sans MT" panose="020B0502020104020203" pitchFamily="34" charset="0"/>
              </a:rPr>
              <a:t>high</a:t>
            </a:r>
            <a:r>
              <a:rPr lang="nb-NO" sz="2200" dirty="0">
                <a:solidFill>
                  <a:srgbClr val="0070C0"/>
                </a:solidFill>
                <a:latin typeface="Gill Sans MT" panose="020B0502020104020203" pitchFamily="34" charset="0"/>
              </a:rPr>
              <a:t> FP rates</a:t>
            </a:r>
          </a:p>
          <a:p>
            <a:r>
              <a:rPr lang="nb-NO" sz="2200" dirty="0" err="1">
                <a:latin typeface="Gill Sans MT" panose="020B0502020104020203" pitchFamily="34" charset="0"/>
              </a:rPr>
              <a:t>There</a:t>
            </a:r>
            <a:r>
              <a:rPr lang="nb-NO" sz="2200" dirty="0">
                <a:latin typeface="Gill Sans MT" panose="020B0502020104020203" pitchFamily="34" charset="0"/>
              </a:rPr>
              <a:t> is 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still a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long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way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to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go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for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hydraulically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decoupled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data-driven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methods</a:t>
            </a:r>
            <a:r>
              <a:rPr lang="nb-NO" sz="2200" dirty="0">
                <a:latin typeface="Gill Sans MT" panose="020B0502020104020203" pitchFamily="34" charset="0"/>
              </a:rPr>
              <a:t> to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achieve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accurate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leak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localization</a:t>
            </a:r>
            <a:endParaRPr lang="nb-NO" sz="2200" dirty="0">
              <a:latin typeface="Gill Sans MT" panose="020B0502020104020203" pitchFamily="34" charset="0"/>
            </a:endParaRPr>
          </a:p>
          <a:p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Sensorization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and hybrid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methods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in combination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with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statistical</a:t>
            </a:r>
            <a:r>
              <a:rPr lang="nb-NO" sz="2200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analysis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will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provide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possible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improvements</a:t>
            </a:r>
            <a:r>
              <a:rPr lang="nb-NO" sz="2200" dirty="0">
                <a:latin typeface="Gill Sans MT" panose="020B0502020104020203" pitchFamily="34" charset="0"/>
              </a:rPr>
              <a:t> in </a:t>
            </a:r>
            <a:r>
              <a:rPr lang="nb-NO" sz="2200" dirty="0" err="1">
                <a:latin typeface="Gill Sans MT" panose="020B0502020104020203" pitchFamily="34" charset="0"/>
              </a:rPr>
              <a:t>near</a:t>
            </a:r>
            <a:r>
              <a:rPr lang="nb-NO" sz="2200" dirty="0">
                <a:latin typeface="Gill Sans MT" panose="020B0502020104020203" pitchFamily="34" charset="0"/>
              </a:rPr>
              <a:t> </a:t>
            </a:r>
            <a:r>
              <a:rPr lang="nb-NO" sz="2200" dirty="0" err="1">
                <a:latin typeface="Gill Sans MT" panose="020B0502020104020203" pitchFamily="34" charset="0"/>
              </a:rPr>
              <a:t>future</a:t>
            </a:r>
            <a:endParaRPr lang="nb-NO" sz="2200" dirty="0">
              <a:latin typeface="Gill Sans MT" panose="020B05020201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8C4D7-BDEC-48D4-8994-F1CA780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2E93-8122-4508-B2C4-F4728EA04DD1}" type="datetime1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6B299-9586-4164-BEC1-87ECB226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methods: Uncertainties in data-driven versus model-based leakage detection and localization methods in water distribution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F6F06-ACF4-4B05-8927-76C43C75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7D7-446C-46C3-A5C0-CA03E1DD36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1441</Words>
  <Application>Microsoft Office PowerPoint</Application>
  <PresentationFormat>Widescreen</PresentationFormat>
  <Paragraphs>208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What is a Water Distribution Network (WDN)?</vt:lpstr>
      <vt:lpstr>Challenges in LDL </vt:lpstr>
      <vt:lpstr>Timeline of LDL Reviews </vt:lpstr>
      <vt:lpstr>Interplay between methods and associated uncertainties</vt:lpstr>
      <vt:lpstr>PowerPoint Presentation</vt:lpstr>
      <vt:lpstr>Understanding uncertainties in data-driven methods</vt:lpstr>
      <vt:lpstr>PowerPoint Presentation</vt:lpstr>
      <vt:lpstr>Summary</vt:lpstr>
      <vt:lpstr>Thank you!  If you have any questions, you can reach me at prasanna.m.doss@ntnu.no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Prasanna Mohan Doss</dc:creator>
  <cp:lastModifiedBy>Prasanna Mohan Doss</cp:lastModifiedBy>
  <cp:revision>82</cp:revision>
  <dcterms:created xsi:type="dcterms:W3CDTF">2022-04-27T08:49:31Z</dcterms:created>
  <dcterms:modified xsi:type="dcterms:W3CDTF">2022-05-25T11:08:41Z</dcterms:modified>
</cp:coreProperties>
</file>