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4"/>
  </p:sldMasterIdLst>
  <p:notesMasterIdLst>
    <p:notesMasterId r:id="rId13"/>
  </p:notesMasterIdLst>
  <p:handoutMasterIdLst>
    <p:handoutMasterId r:id="rId14"/>
  </p:handoutMasterIdLst>
  <p:sldIdLst>
    <p:sldId id="430" r:id="rId5"/>
    <p:sldId id="424" r:id="rId6"/>
    <p:sldId id="425" r:id="rId7"/>
    <p:sldId id="435" r:id="rId8"/>
    <p:sldId id="436" r:id="rId9"/>
    <p:sldId id="423" r:id="rId10"/>
    <p:sldId id="426" r:id="rId11"/>
    <p:sldId id="332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griet Roukema" initials="MR" lastIdx="5" clrIdx="0">
    <p:extLst>
      <p:ext uri="{19B8F6BF-5375-455C-9EA6-DF929625EA0E}">
        <p15:presenceInfo xmlns:p15="http://schemas.microsoft.com/office/powerpoint/2012/main" userId="S::Margriet.Roukema@deltares.nl::3c9d6924-672a-45ac-935f-54371ef225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EAEAEA"/>
    <a:srgbClr val="BFBFBF"/>
    <a:srgbClr val="0A2AA8"/>
    <a:srgbClr val="080C80"/>
    <a:srgbClr val="210200"/>
    <a:srgbClr val="45A159"/>
    <a:srgbClr val="C03C3F"/>
    <a:srgbClr val="8172B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419" autoAdjust="0"/>
  </p:normalViewPr>
  <p:slideViewPr>
    <p:cSldViewPr snapToGrid="0">
      <p:cViewPr varScale="1">
        <p:scale>
          <a:sx n="67" d="100"/>
          <a:sy n="67" d="100"/>
        </p:scale>
        <p:origin x="379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68C31CC-E066-4025-ACE0-5EA7AD3BB0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52513" y="171452"/>
            <a:ext cx="6495938" cy="180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nl-NL" sz="1000"/>
              <a:t>Koptekst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8E7A921-0C6A-44A9-A5DC-60DE97A9D5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604963" y="8046867"/>
            <a:ext cx="4359908" cy="180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pPr algn="l"/>
            <a:r>
              <a:rPr lang="de-DE" sz="1000"/>
              <a:t>28 </a:t>
            </a:r>
            <a:r>
              <a:rPr lang="de-DE" sz="1000" err="1"/>
              <a:t>november</a:t>
            </a:r>
            <a:r>
              <a:rPr lang="de-DE" sz="1000"/>
              <a:t> 2019</a:t>
            </a:r>
            <a:endParaRPr lang="nl-NL" sz="100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D01A7ED-8316-45E3-A59D-CFCDF399B3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604963" y="8231415"/>
            <a:ext cx="4359908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nl-NL" sz="1000"/>
              <a:t>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07A4AF-8444-4E55-9211-06750DF868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9487" y="8229664"/>
            <a:ext cx="588963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9B6C5B75-63DC-4795-B872-D188C0279E99}" type="slidenum">
              <a:rPr lang="nl-NL" sz="1000" smtClean="0"/>
              <a:pPr/>
              <a:t>‹#›</a:t>
            </a:fld>
            <a:endParaRPr lang="nl-NL" sz="10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086CC55-5F13-427E-8D55-23A3E11C42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2" y="8635837"/>
            <a:ext cx="1080000" cy="3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4933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/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23838" y="142875"/>
            <a:ext cx="6386512" cy="180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DE"/>
              <a:t>Koptekst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1319213" y="8505213"/>
            <a:ext cx="1776412" cy="180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/>
            </a:lvl1pPr>
          </a:lstStyle>
          <a:p>
            <a:r>
              <a:rPr lang="de-DE"/>
              <a:t>28 november 2019</a:t>
            </a:r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319213" y="8685213"/>
            <a:ext cx="4781549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/>
            </a:lvl1pPr>
          </a:lstStyle>
          <a:p>
            <a:r>
              <a:rPr lang="de-DE"/>
              <a:t>Voettekst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172200" y="8685213"/>
            <a:ext cx="43815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/>
            </a:lvl1pPr>
          </a:lstStyle>
          <a:p>
            <a:fld id="{309F7339-69D5-4EA7-B93A-8AF4EDB56B8B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EB29D91-C68B-40E2-ACA8-22AC17FBF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2" y="8592970"/>
            <a:ext cx="1080000" cy="3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5008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Koptekst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28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Voettekst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F7339-69D5-4EA7-B93A-8AF4EDB56B8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471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 concentration is of extreme importance for the health of the </a:t>
            </a:r>
            <a:r>
              <a:rPr lang="en-US" dirty="0" err="1"/>
              <a:t>envinroment</a:t>
            </a:r>
            <a:r>
              <a:rPr lang="en-US" dirty="0"/>
              <a:t> and key ingredient of water quality.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Among others, DO concentration is an environmental variable of concern for the aquaculture industry since DO levels affect the fish health, robustness, growth rate and feeding in aquaculture cages. Over a matter of hours, DO levels can change from optimum to lethal levels, therefore is of extreme importance for the aquaculture industry to have a forecasting system in place. Still </a:t>
            </a:r>
            <a:r>
              <a:rPr lang="en-US" dirty="0" err="1"/>
              <a:t>squaculture</a:t>
            </a:r>
            <a:r>
              <a:rPr lang="en-US" dirty="0"/>
              <a:t> industry mainly rely on in situ measurements.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research we attempt at modelling the hourly variation of DO concentration looking at his correlation with currents and temperature.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Koptekst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28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Voettekst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F7339-69D5-4EA7-B93A-8AF4EDB56B8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39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ranges between 5.5 and 7.3 mg/L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 ranges between 22</a:t>
            </a:r>
            <a:r>
              <a:rPr lang="en-US" dirty="0">
                <a:sym typeface="Symbol" panose="05050102010706020507" pitchFamily="18" charset="2"/>
              </a:rPr>
              <a:t>C</a:t>
            </a:r>
            <a:r>
              <a:rPr lang="en-US" dirty="0"/>
              <a:t> and 28</a:t>
            </a:r>
            <a:r>
              <a:rPr lang="en-US" dirty="0">
                <a:sym typeface="Symbol" panose="05050102010706020507" pitchFamily="18" charset="2"/>
              </a:rPr>
              <a:t>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Currents 15 cm/s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Koptekst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28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Voettekst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F7339-69D5-4EA7-B93A-8AF4EDB56B8B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15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decided to explore the RF and GRNN performances. RF is an ensemble learning method composed of a large number of simple decision trees implemented to random subsets of the feature space. For regression tasks, the average prediction of the individual trees is returned.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random forest being an ensemble method is usually favored over single models when a limited target is available since by sub-setting and averaging the different predictions, it contributes in increasing the confidence interval and the choice of the model.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Koptekst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28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Voettekst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F7339-69D5-4EA7-B93A-8AF4EDB56B8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616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GRNN is a radial basis neural networks based on a single-pass learning so no backpropagation is required, and the target variable is estimated as a nonlinear weighted average of all the training target values </a:t>
            </a:r>
            <a:r>
              <a:rPr lang="en-US" dirty="0" err="1"/>
              <a:t>yi</a:t>
            </a:r>
            <a:r>
              <a:rPr lang="en-US" dirty="0"/>
              <a:t> given the training explanatory variables xi . </a:t>
            </a:r>
            <a:br>
              <a:rPr lang="en-US" dirty="0"/>
            </a:br>
            <a:r>
              <a:rPr lang="en-US" dirty="0"/>
              <a:t>Each observed value </a:t>
            </a:r>
            <a:r>
              <a:rPr lang="en-US" dirty="0" err="1"/>
              <a:t>yi</a:t>
            </a:r>
            <a:r>
              <a:rPr lang="en-US" dirty="0"/>
              <a:t> is weighted exponentially according to its Euclidean distance (Di) from xi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Koptekst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28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Voettekst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F7339-69D5-4EA7-B93A-8AF4EDB56B8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890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28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GB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09232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svg"/><Relationship Id="rId3" Type="http://schemas.openxmlformats.org/officeDocument/2006/relationships/hyperlink" Target="https://www.deltares.nl/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hyperlink" Target="mailto:info@deltares.nl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deltares" TargetMode="External"/><Relationship Id="rId11" Type="http://schemas.openxmlformats.org/officeDocument/2006/relationships/hyperlink" Target="https://twitter.com/deltares/" TargetMode="External"/><Relationship Id="rId5" Type="http://schemas.openxmlformats.org/officeDocument/2006/relationships/image" Target="../media/image10.sv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12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9.svg"/><Relationship Id="rId5" Type="http://schemas.openxmlformats.org/officeDocument/2006/relationships/image" Target="../media/image10.svg"/><Relationship Id="rId15" Type="http://schemas.openxmlformats.org/officeDocument/2006/relationships/image" Target="../media/image21.sv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C993F618-5D8C-4CD3-B26D-F74E75987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5328000" cy="6858000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860" y="5295900"/>
            <a:ext cx="6002228" cy="788988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6861" y="3854640"/>
            <a:ext cx="600222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38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fld id="{A615305C-7B83-4D3B-AC65-663B1B78AD80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258" y="1766078"/>
            <a:ext cx="6006145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de-DE"/>
          </a:p>
        </p:txBody>
      </p:sp>
      <p:pic>
        <p:nvPicPr>
          <p:cNvPr id="11" name="Deltares_Logo_groo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62" name="TX_Enabling_deltalife_wit">
            <a:extLst>
              <a:ext uri="{FF2B5EF4-FFF2-40B4-BE49-F238E27FC236}">
                <a16:creationId xmlns:a16="http://schemas.microsoft.com/office/drawing/2014/main" id="{8230CF4F-5316-4F99-A0B8-28EA9797E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801" y="5947577"/>
            <a:ext cx="3176270" cy="75600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3" name="Deltares_Logo_groot">
            <a:extLst>
              <a:ext uri="{FF2B5EF4-FFF2-40B4-BE49-F238E27FC236}">
                <a16:creationId xmlns:a16="http://schemas.microsoft.com/office/drawing/2014/main" id="{780BE4E6-6E98-4554-BDB1-34D248D4D3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261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36EC-FF16-4700-B51C-C98E67672D62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5076175" cy="43227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825" y="1762125"/>
            <a:ext cx="5076175" cy="4322762"/>
          </a:xfrm>
          <a:solidFill>
            <a:schemeClr val="bg1">
              <a:lumMod val="85000"/>
            </a:schemeClr>
          </a:solidFill>
        </p:spPr>
        <p:txBody>
          <a:bodyPr tIns="252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DD7497-51A2-4F2B-9C1B-13E76458B4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3" y="6242322"/>
            <a:ext cx="983243" cy="52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013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D42B-5FDC-46F4-BB06-2E4E8EF0B13B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825" y="1762124"/>
            <a:ext cx="5076175" cy="3672000"/>
          </a:xfrm>
          <a:solidFill>
            <a:schemeClr val="bg1">
              <a:lumMod val="85000"/>
            </a:schemeClr>
          </a:solidFill>
        </p:spPr>
        <p:txBody>
          <a:bodyPr tIns="2232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DBE72E1-58EC-4D21-8ED2-E841E797C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2125"/>
            <a:ext cx="5076175" cy="3672000"/>
          </a:xfrm>
          <a:solidFill>
            <a:schemeClr val="bg1">
              <a:lumMod val="85000"/>
            </a:schemeClr>
          </a:solidFill>
        </p:spPr>
        <p:txBody>
          <a:bodyPr tIns="2232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A627D8-56BE-457D-A071-CDAF51FC7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650" y="5724001"/>
            <a:ext cx="5076175" cy="3608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B5530F62-171F-4B44-ACAA-AC786B92F2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1825" y="5724000"/>
            <a:ext cx="5076175" cy="3608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840658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459D3-18CC-4180-A9FD-664952181BF4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DBE72E1-58EC-4D21-8ED2-E841E797C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A627D8-56BE-457D-A071-CDAF51FC7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650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afbeelding 65">
            <a:extLst>
              <a:ext uri="{FF2B5EF4-FFF2-40B4-BE49-F238E27FC236}">
                <a16:creationId xmlns:a16="http://schemas.microsoft.com/office/drawing/2014/main" id="{61FC5BFF-809B-4D7D-AC0F-5D7B92535F0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55737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5" name="Tijdelijke aanduiding voor afbeelding 65">
            <a:extLst>
              <a:ext uri="{FF2B5EF4-FFF2-40B4-BE49-F238E27FC236}">
                <a16:creationId xmlns:a16="http://schemas.microsoft.com/office/drawing/2014/main" id="{F51408D9-846A-496F-B660-9763E7E9FC9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55911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6" name="Tijdelijke aanduiding voor afbeelding 65">
            <a:extLst>
              <a:ext uri="{FF2B5EF4-FFF2-40B4-BE49-F238E27FC236}">
                <a16:creationId xmlns:a16="http://schemas.microsoft.com/office/drawing/2014/main" id="{B1122521-F62D-48C8-B637-D4F2702896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55824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650134BB-B103-4668-BCD7-561087B391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55737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545B6CBB-4649-4D2E-B29A-C3F6E02090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55824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9D1568BF-DD59-4BEE-A218-1B34F1C6B3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55911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188266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3412-AF9A-4B80-8C3F-00E08D693891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1768763"/>
            <a:ext cx="10512348" cy="4320000"/>
          </a:xfrm>
          <a:solidFill>
            <a:schemeClr val="bg1">
              <a:lumMod val="85000"/>
            </a:schemeClr>
          </a:solidFill>
        </p:spPr>
        <p:txBody>
          <a:bodyPr tIns="252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</p:spTree>
    <p:extLst>
      <p:ext uri="{BB962C8B-B14F-4D97-AF65-F5344CB8AC3E}">
        <p14:creationId xmlns:p14="http://schemas.microsoft.com/office/powerpoint/2010/main" val="158418862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1743163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2C59-DEE2-4FD0-8D82-934F2C06F54A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61">
            <a:extLst>
              <a:ext uri="{FF2B5EF4-FFF2-40B4-BE49-F238E27FC236}">
                <a16:creationId xmlns:a16="http://schemas.microsoft.com/office/drawing/2014/main" id="{CAD4495B-AA1A-4F62-8627-356151635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0752" y="6267443"/>
            <a:ext cx="1188000" cy="385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443946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str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7382169" cy="936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D09D-0222-4CAF-9013-AD9BE2D571B0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7020000" cy="43227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40700" y="857"/>
            <a:ext cx="3599932" cy="6857143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</p:spTree>
    <p:extLst>
      <p:ext uri="{BB962C8B-B14F-4D97-AF65-F5344CB8AC3E}">
        <p14:creationId xmlns:p14="http://schemas.microsoft.com/office/powerpoint/2010/main" val="27679850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5340000" cy="936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1638-541C-4911-9CA6-B34DFB877312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5220000" cy="43227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857"/>
            <a:ext cx="5644632" cy="6857143"/>
          </a:xfrm>
          <a:solidFill>
            <a:schemeClr val="bg1">
              <a:lumMod val="85000"/>
            </a:schemeClr>
          </a:solidFill>
        </p:spPr>
        <p:txBody>
          <a:bodyPr tIns="378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</p:spTree>
    <p:extLst>
      <p:ext uri="{BB962C8B-B14F-4D97-AF65-F5344CB8AC3E}">
        <p14:creationId xmlns:p14="http://schemas.microsoft.com/office/powerpoint/2010/main" val="1903338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of logo 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F2D50-CADF-4163-A029-8B9A0424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10512000" cy="46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0EC3D4-D14B-4BCD-BF52-05BE98A9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AFDC-D602-45AB-9DC5-D27D4F5D34AE}" type="datetime1">
              <a:rPr lang="nl-NL" smtClean="0"/>
              <a:t>25-5-2022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36323C5-92AF-4A0E-82DF-F4AB426B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FE8BBA-2E99-4D96-8F25-2A98D038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ijdelijke aanduiding voor afbeelding 65">
            <a:extLst>
              <a:ext uri="{FF2B5EF4-FFF2-40B4-BE49-F238E27FC236}">
                <a16:creationId xmlns:a16="http://schemas.microsoft.com/office/drawing/2014/main" id="{2AF1D927-9FAE-49C1-9BD6-F1C4F8D759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9" name="Tijdelijke aanduiding voor afbeelding 65">
            <a:extLst>
              <a:ext uri="{FF2B5EF4-FFF2-40B4-BE49-F238E27FC236}">
                <a16:creationId xmlns:a16="http://schemas.microsoft.com/office/drawing/2014/main" id="{733ADF27-84E5-4C77-A414-7F0E4DA3DA9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906724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1C857FC7-6D65-4C72-9D0F-581A48D0715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57799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B765388F-978F-43F5-923F-85D826894A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208875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A87D663-B54E-4A21-A00C-0BD3BFB464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59950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3" name="Tijdelijke aanduiding voor afbeelding 65">
            <a:extLst>
              <a:ext uri="{FF2B5EF4-FFF2-40B4-BE49-F238E27FC236}">
                <a16:creationId xmlns:a16="http://schemas.microsoft.com/office/drawing/2014/main" id="{56FDE74E-0F50-4155-BEEC-2850FDC97DB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55650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4" name="Tijdelijke aanduiding voor afbeelding 65">
            <a:extLst>
              <a:ext uri="{FF2B5EF4-FFF2-40B4-BE49-F238E27FC236}">
                <a16:creationId xmlns:a16="http://schemas.microsoft.com/office/drawing/2014/main" id="{D71C804D-3C0F-41A5-8373-6A3A8168C9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906724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5" name="Tijdelijke aanduiding voor afbeelding 65">
            <a:extLst>
              <a:ext uri="{FF2B5EF4-FFF2-40B4-BE49-F238E27FC236}">
                <a16:creationId xmlns:a16="http://schemas.microsoft.com/office/drawing/2014/main" id="{0C3E9BDF-7ACE-40C6-8AC1-CCDE842E1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057799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6" name="Tijdelijke aanduiding voor afbeelding 65">
            <a:extLst>
              <a:ext uri="{FF2B5EF4-FFF2-40B4-BE49-F238E27FC236}">
                <a16:creationId xmlns:a16="http://schemas.microsoft.com/office/drawing/2014/main" id="{4E753E60-0CC4-4D5F-9F09-D1EB7F5C1B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08875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7" name="Tijdelijke aanduiding voor afbeelding 65">
            <a:extLst>
              <a:ext uri="{FF2B5EF4-FFF2-40B4-BE49-F238E27FC236}">
                <a16:creationId xmlns:a16="http://schemas.microsoft.com/office/drawing/2014/main" id="{3CA6A3D3-992C-4A44-ACE1-E437BA7329B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59950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8" name="Tijdelijke aanduiding voor afbeelding 65">
            <a:extLst>
              <a:ext uri="{FF2B5EF4-FFF2-40B4-BE49-F238E27FC236}">
                <a16:creationId xmlns:a16="http://schemas.microsoft.com/office/drawing/2014/main" id="{92F6A7FF-822A-4C63-8F78-1CCC66B8696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55650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9" name="Tijdelijke aanduiding voor afbeelding 65">
            <a:extLst>
              <a:ext uri="{FF2B5EF4-FFF2-40B4-BE49-F238E27FC236}">
                <a16:creationId xmlns:a16="http://schemas.microsoft.com/office/drawing/2014/main" id="{9E6C6AC3-C163-4C9D-AC60-05BBCCF9147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906724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0" name="Tijdelijke aanduiding voor afbeelding 65">
            <a:extLst>
              <a:ext uri="{FF2B5EF4-FFF2-40B4-BE49-F238E27FC236}">
                <a16:creationId xmlns:a16="http://schemas.microsoft.com/office/drawing/2014/main" id="{3168A12F-BFBE-4360-98BA-A467C3F113E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057799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1" name="Tijdelijke aanduiding voor afbeelding 65">
            <a:extLst>
              <a:ext uri="{FF2B5EF4-FFF2-40B4-BE49-F238E27FC236}">
                <a16:creationId xmlns:a16="http://schemas.microsoft.com/office/drawing/2014/main" id="{27717DEB-1276-417F-A482-0C7E87407CF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08875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2" name="Tijdelijke aanduiding voor afbeelding 65">
            <a:extLst>
              <a:ext uri="{FF2B5EF4-FFF2-40B4-BE49-F238E27FC236}">
                <a16:creationId xmlns:a16="http://schemas.microsoft.com/office/drawing/2014/main" id="{DC804FE7-5194-45B7-9F11-66B83C126F8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59950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3" name="Tijdelijke aanduiding voor afbeelding 65">
            <a:extLst>
              <a:ext uri="{FF2B5EF4-FFF2-40B4-BE49-F238E27FC236}">
                <a16:creationId xmlns:a16="http://schemas.microsoft.com/office/drawing/2014/main" id="{13BF1A4D-0004-47F5-BD22-5574315802E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55650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4" name="Tijdelijke aanduiding voor afbeelding 65">
            <a:extLst>
              <a:ext uri="{FF2B5EF4-FFF2-40B4-BE49-F238E27FC236}">
                <a16:creationId xmlns:a16="http://schemas.microsoft.com/office/drawing/2014/main" id="{40E7FE1B-81AA-4D57-A470-4914C5DE257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906724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5" name="Tijdelijke aanduiding voor afbeelding 65">
            <a:extLst>
              <a:ext uri="{FF2B5EF4-FFF2-40B4-BE49-F238E27FC236}">
                <a16:creationId xmlns:a16="http://schemas.microsoft.com/office/drawing/2014/main" id="{D4810DC4-4E2F-4B0D-88EA-49713EC28B6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57799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6" name="Tijdelijke aanduiding voor afbeelding 65">
            <a:extLst>
              <a:ext uri="{FF2B5EF4-FFF2-40B4-BE49-F238E27FC236}">
                <a16:creationId xmlns:a16="http://schemas.microsoft.com/office/drawing/2014/main" id="{C38C4235-7F22-4988-B598-0D97819CFE5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208875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7" name="Tijdelijke aanduiding voor afbeelding 65">
            <a:extLst>
              <a:ext uri="{FF2B5EF4-FFF2-40B4-BE49-F238E27FC236}">
                <a16:creationId xmlns:a16="http://schemas.microsoft.com/office/drawing/2014/main" id="{F9CC71FE-8D91-41AA-BD80-0A48C4E294A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59950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</p:spTree>
    <p:extLst>
      <p:ext uri="{BB962C8B-B14F-4D97-AF65-F5344CB8AC3E}">
        <p14:creationId xmlns:p14="http://schemas.microsoft.com/office/powerpoint/2010/main" val="1349896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met bol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256FF6D-B760-43BA-B16F-E3D5015A3F29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3" y="447038"/>
            <a:ext cx="5497409" cy="594360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711AF3-2B55-481E-9ED2-5ACC1009CDAE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1439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58033F41-C169-41BF-92E7-7A9EBFADBB57}" type="datetime1">
              <a:rPr lang="nl-NL" smtClean="0"/>
              <a:t>25-5-2022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876A113-1D30-4087-9D42-E90369759F0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61327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1E34DD4-0E1C-4461-98C5-DDEC9922F5D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670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7449E03-26AF-49A4-81EB-7C9E0730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6288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en accent (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4274EA9-4496-4404-9868-D64D2F1ABF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26" y="4885884"/>
            <a:ext cx="7776000" cy="1057103"/>
          </a:xfrm>
          <a:solidFill>
            <a:schemeClr val="tx2"/>
          </a:solidFill>
        </p:spPr>
        <p:txBody>
          <a:bodyPr wrap="square" lIns="306000" tIns="576000" rIns="216000" bIns="28800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A118DB-D1B4-428A-8989-29D7693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23" y="5150561"/>
            <a:ext cx="7200000" cy="252000"/>
          </a:xfrm>
        </p:spPr>
        <p:txBody>
          <a:bodyPr wrap="none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2BE7A57-D121-4714-8A53-2C2146121931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1820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CB632877-07CB-4617-ADEA-152DB8315684}" type="datetime1">
              <a:rPr lang="nl-NL" smtClean="0"/>
              <a:t>25-5-2022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C7F7593-F4BA-42C6-A380-DDE2C8EFDE6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65137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DBCD6E0-B215-4817-9034-DD97790855F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5051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11080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57708-D1C8-4296-B46B-067A31C0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795F7-20C6-419F-8960-01507EEB768D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335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en accent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4274EA9-4496-4404-9868-D64D2F1ABF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26" y="4885884"/>
            <a:ext cx="7776000" cy="1057103"/>
          </a:xfrm>
          <a:solidFill>
            <a:schemeClr val="accent4"/>
          </a:solidFill>
        </p:spPr>
        <p:txBody>
          <a:bodyPr wrap="square" lIns="306000" tIns="576000" rIns="216000" bIns="28800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A118DB-D1B4-428A-8989-29D7693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23" y="5150561"/>
            <a:ext cx="7200000" cy="252000"/>
          </a:xfrm>
        </p:spPr>
        <p:txBody>
          <a:bodyPr wrap="none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24D0FF-5EBE-4860-837B-BFB572136BD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486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B1F70855-E884-44D2-AEF9-561DDE456C37}" type="datetime1">
              <a:rPr lang="nl-NL" smtClean="0"/>
              <a:t>25-5-2022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4CB1E06-8FF5-435E-8680-1F32B34785F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1802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2A789FDD-DFC0-4340-8081-AD0F03E80E4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3718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19260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1695"/>
            <a:ext cx="10517113" cy="5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CACA34B0-32E8-4B1A-8AE4-DF4F1DEA507C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035359" y="1513268"/>
            <a:ext cx="8128800" cy="4572000"/>
          </a:xfrm>
        </p:spPr>
        <p:txBody>
          <a:bodyPr tIns="248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video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BDAF44-690D-4351-8FD6-C1E9BED26CF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9915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B83A505D-A26F-4EFE-9494-6558A6EC729C}" type="datetime1">
              <a:rPr lang="nl-NL" smtClean="0"/>
              <a:t>25-5-2022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3674169-AF61-4435-A283-A72FDC76FF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6087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37B8B9B-1532-42C6-9518-5A4FFA46DA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3146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0695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hele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-582255"/>
            <a:ext cx="10517113" cy="504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CACA34B0-32E8-4B1A-8AE4-DF4F1DEA507C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-381"/>
            <a:ext cx="12192000" cy="6857325"/>
          </a:xfrm>
        </p:spPr>
        <p:txBody>
          <a:bodyPr tIns="248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video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4074A4-CF50-4C78-B45A-809AAE1C0D8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7DE8946D-C989-4D42-8FD1-E6D98EB93548}" type="datetime1">
              <a:rPr lang="nl-NL" smtClean="0"/>
              <a:t>25-5-2022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2ABB8A6-5903-42F4-80B8-B80E7DE199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9897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1603FA5-FFD5-4564-BBCA-638420254F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53656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434A854-1FA0-4B51-9A92-125BD510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60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B3C54020-6274-482D-BF87-6C38C2F9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486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BA4C4681-8210-4ADB-A096-5D205785EAA9}" type="datetime1">
              <a:rPr lang="nl-NL" smtClean="0"/>
              <a:t>25-5-2022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74C2B89-1B52-4DA9-B304-A626BCE8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802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AA3559-A58B-438D-A544-F79B7A9C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18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9745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met rond elem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6000" y="5295900"/>
            <a:ext cx="4513088" cy="788988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00" y="3854640"/>
            <a:ext cx="451308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6000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fld id="{9A26918A-7E96-49E7-9DE8-FCF757BFDA2E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00" y="1766078"/>
            <a:ext cx="4516033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de-DE"/>
          </a:p>
        </p:txBody>
      </p:sp>
      <p:pic>
        <p:nvPicPr>
          <p:cNvPr id="11" name="Deltares_Logo_groot_wi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EA007BEC-B68F-4D17-A66D-5C87F079B473}"/>
              </a:ext>
            </a:extLst>
          </p:cNvPr>
          <p:cNvSpPr>
            <a:spLocks noChangeAspect="1"/>
          </p:cNvSpPr>
          <p:nvPr/>
        </p:nvSpPr>
        <p:spPr>
          <a:xfrm>
            <a:off x="465064" y="455811"/>
            <a:ext cx="5943600" cy="5943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Enabling_deltalife_wit">
            <a:extLst>
              <a:ext uri="{FF2B5EF4-FFF2-40B4-BE49-F238E27FC236}">
                <a16:creationId xmlns:a16="http://schemas.microsoft.com/office/drawing/2014/main" id="{CC1AB181-2C98-49C8-B934-9DA01A7107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  <p:pic>
        <p:nvPicPr>
          <p:cNvPr id="13" name="Deltares_Logo_groot_wit">
            <a:extLst>
              <a:ext uri="{FF2B5EF4-FFF2-40B4-BE49-F238E27FC236}">
                <a16:creationId xmlns:a16="http://schemas.microsoft.com/office/drawing/2014/main" id="{1070BC8C-8D7C-4FB1-817B-80057E78E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643E8A41-6E02-47EF-AD8A-D68235CB8A5B}"/>
              </a:ext>
            </a:extLst>
          </p:cNvPr>
          <p:cNvSpPr>
            <a:spLocks noChangeAspect="1"/>
          </p:cNvSpPr>
          <p:nvPr userDrawn="1"/>
        </p:nvSpPr>
        <p:spPr>
          <a:xfrm>
            <a:off x="465064" y="455811"/>
            <a:ext cx="5943600" cy="5943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Enabling_deltalife_wit">
            <a:extLst>
              <a:ext uri="{FF2B5EF4-FFF2-40B4-BE49-F238E27FC236}">
                <a16:creationId xmlns:a16="http://schemas.microsoft.com/office/drawing/2014/main" id="{BABCDD8D-1F84-4165-BEA5-F20DF2F08E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622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026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1469F-AEAC-4175-9A1D-5C42D268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24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de-DE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EEDD8EA-AAF4-4299-BA58-9F889FEC3A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EA063B1-D1BB-422B-A945-0E0BF92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7E0097D2-E4C3-40F1-8349-46B9300C95DA}" type="datetime1">
              <a:rPr lang="nl-NL" smtClean="0"/>
              <a:t>25-5-2022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A897A52-D4CF-4702-BCED-5706FDE7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897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35B6879-93B0-4CA7-BCA9-D4FA9240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Enabling_deltalife_wit">
            <a:extLst>
              <a:ext uri="{FF2B5EF4-FFF2-40B4-BE49-F238E27FC236}">
                <a16:creationId xmlns:a16="http://schemas.microsoft.com/office/drawing/2014/main" id="{A4EF4C13-16AE-4FBA-9B9D-2EEA812DFA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47298DA8-90FE-4ABE-A58F-5882EBFFF4A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2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 (met animati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ircle Blue">
            <a:extLst>
              <a:ext uri="{FF2B5EF4-FFF2-40B4-BE49-F238E27FC236}">
                <a16:creationId xmlns:a16="http://schemas.microsoft.com/office/drawing/2014/main" id="{E67129F5-F9B1-464C-B563-6456865CCFF2}"/>
              </a:ext>
            </a:extLst>
          </p:cNvPr>
          <p:cNvSpPr>
            <a:spLocks noChangeAspect="1"/>
          </p:cNvSpPr>
          <p:nvPr/>
        </p:nvSpPr>
        <p:spPr>
          <a:xfrm>
            <a:off x="4384800" y="1580400"/>
            <a:ext cx="3564000" cy="3564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Circle Green">
            <a:extLst>
              <a:ext uri="{FF2B5EF4-FFF2-40B4-BE49-F238E27FC236}">
                <a16:creationId xmlns:a16="http://schemas.microsoft.com/office/drawing/2014/main" id="{9D1A10F2-6EA4-4646-94AB-D1971B8790AC}"/>
              </a:ext>
            </a:extLst>
          </p:cNvPr>
          <p:cNvSpPr>
            <a:spLocks noChangeAspect="1"/>
          </p:cNvSpPr>
          <p:nvPr/>
        </p:nvSpPr>
        <p:spPr>
          <a:xfrm>
            <a:off x="4240800" y="1796400"/>
            <a:ext cx="3564000" cy="3564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1DF8627-4105-4921-8328-8A3BE55CDA89}"/>
              </a:ext>
            </a:extLst>
          </p:cNvPr>
          <p:cNvSpPr/>
          <p:nvPr/>
        </p:nvSpPr>
        <p:spPr>
          <a:xfrm>
            <a:off x="3123210" y="985652"/>
            <a:ext cx="7030193" cy="4773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E1469F-AEAC-4175-9A1D-5C42D268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24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de-DE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EEDD8EA-AAF4-4299-BA58-9F889FEC3A5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EA063B1-D1BB-422B-A945-0E0BF92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76D39C14-3AA5-4CD6-B6C4-5541E76D388A}" type="datetime1">
              <a:rPr lang="nl-NL" smtClean="0"/>
              <a:t>25-5-2022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A897A52-D4CF-4702-BCED-5706FDE7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897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35B6879-93B0-4CA7-BCA9-D4FA9240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Enabling_deltalife_wit">
            <a:extLst>
              <a:ext uri="{FF2B5EF4-FFF2-40B4-BE49-F238E27FC236}">
                <a16:creationId xmlns:a16="http://schemas.microsoft.com/office/drawing/2014/main" id="{F6979AE7-8CDB-45F8-88A4-AC18A1F0E5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7.40741E-7 L -0.0332 0.060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30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54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8.33333E-7 2.22222E-6 L 0.04115 -0.074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375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54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3" grpId="0" animBg="1"/>
      <p:bldP spid="1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B90DCA0-4985-4FE6-A3E0-A65236F1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9" name="Tekstvak 28">
            <a:hlinkClick r:id="rId2"/>
            <a:extLst>
              <a:ext uri="{FF2B5EF4-FFF2-40B4-BE49-F238E27FC236}">
                <a16:creationId xmlns:a16="http://schemas.microsoft.com/office/drawing/2014/main" id="{C731B5EA-6866-4EBE-8138-DEC893F2E2E3}"/>
              </a:ext>
            </a:extLst>
          </p:cNvPr>
          <p:cNvSpPr txBox="1"/>
          <p:nvPr userDrawn="1"/>
        </p:nvSpPr>
        <p:spPr>
          <a:xfrm>
            <a:off x="1415448" y="5337563"/>
            <a:ext cx="2952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anna.spinososa@deltares.nl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2A41075-9E8D-4E25-B2BA-1D1DD506088A}"/>
              </a:ext>
            </a:extLst>
          </p:cNvPr>
          <p:cNvSpPr txBox="1"/>
          <p:nvPr userDrawn="1"/>
        </p:nvSpPr>
        <p:spPr>
          <a:xfrm>
            <a:off x="4367448" y="5821115"/>
            <a:ext cx="18716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@deltares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58C063EF-2783-4DB8-8B62-49C28C8695C5}"/>
              </a:ext>
            </a:extLst>
          </p:cNvPr>
          <p:cNvSpPr txBox="1"/>
          <p:nvPr userDrawn="1"/>
        </p:nvSpPr>
        <p:spPr>
          <a:xfrm>
            <a:off x="5061696" y="5337563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linkedin.com/AnnaSpinosa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5F163D96-77E3-420C-8665-5CE311574B20}"/>
              </a:ext>
            </a:extLst>
          </p:cNvPr>
          <p:cNvSpPr txBox="1"/>
          <p:nvPr userDrawn="1"/>
        </p:nvSpPr>
        <p:spPr>
          <a:xfrm>
            <a:off x="1415448" y="5821115"/>
            <a:ext cx="194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www.deltares.nl</a:t>
            </a:r>
          </a:p>
        </p:txBody>
      </p:sp>
      <p:pic>
        <p:nvPicPr>
          <p:cNvPr id="7" name="Graphic 6">
            <a:hlinkClick r:id="rId3"/>
            <a:extLst>
              <a:ext uri="{FF2B5EF4-FFF2-40B4-BE49-F238E27FC236}">
                <a16:creationId xmlns:a16="http://schemas.microsoft.com/office/drawing/2014/main" id="{0D7005BD-5B17-436C-95BF-D53FCBDA05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448" y="5821116"/>
            <a:ext cx="306000" cy="306000"/>
          </a:xfrm>
          <a:prstGeom prst="rect">
            <a:avLst/>
          </a:prstGeom>
        </p:spPr>
      </p:pic>
      <p:pic>
        <p:nvPicPr>
          <p:cNvPr id="9" name="Graphic 8">
            <a:hlinkClick r:id="rId6"/>
            <a:extLst>
              <a:ext uri="{FF2B5EF4-FFF2-40B4-BE49-F238E27FC236}">
                <a16:creationId xmlns:a16="http://schemas.microsoft.com/office/drawing/2014/main" id="{48ED5D6E-BB00-4DF8-8A4A-B64CCA32001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57696" y="5337564"/>
            <a:ext cx="306000" cy="306000"/>
          </a:xfrm>
          <a:prstGeom prst="rect">
            <a:avLst/>
          </a:prstGeom>
        </p:spPr>
      </p:pic>
      <p:pic>
        <p:nvPicPr>
          <p:cNvPr id="12" name="Graphic 11">
            <a:hlinkClick r:id="rId2"/>
            <a:extLst>
              <a:ext uri="{FF2B5EF4-FFF2-40B4-BE49-F238E27FC236}">
                <a16:creationId xmlns:a16="http://schemas.microsoft.com/office/drawing/2014/main" id="{3D248AEC-10A5-4B7E-BF95-2E949619BAC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1448" y="5337564"/>
            <a:ext cx="306000" cy="306000"/>
          </a:xfrm>
          <a:prstGeom prst="rect">
            <a:avLst/>
          </a:prstGeom>
        </p:spPr>
      </p:pic>
      <p:pic>
        <p:nvPicPr>
          <p:cNvPr id="19" name="Graphic 18">
            <a:hlinkClick r:id="rId11"/>
            <a:extLst>
              <a:ext uri="{FF2B5EF4-FFF2-40B4-BE49-F238E27FC236}">
                <a16:creationId xmlns:a16="http://schemas.microsoft.com/office/drawing/2014/main" id="{3C2A80C3-6754-49BB-AE1D-787E3C8B82C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63448" y="5821116"/>
            <a:ext cx="306000" cy="306000"/>
          </a:xfrm>
          <a:prstGeom prst="rect">
            <a:avLst/>
          </a:prstGeo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A32AC-B6B9-49DA-96CB-8FA7566F258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867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4AE0A30-6C77-4C57-BE21-116CB1643FC4}" type="datetime1">
              <a:rPr lang="nl-NL" smtClean="0"/>
              <a:t>25-5-2022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B33C15-FA3F-4488-B605-FD2E5912A6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5612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A43FF58-601A-486A-BC3C-8646024C246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099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1" name="Tekstvak 28">
            <a:hlinkClick r:id="rId2"/>
            <a:extLst>
              <a:ext uri="{FF2B5EF4-FFF2-40B4-BE49-F238E27FC236}">
                <a16:creationId xmlns:a16="http://schemas.microsoft.com/office/drawing/2014/main" id="{4271C78A-0BB2-4941-A85A-4C501566FB0E}"/>
              </a:ext>
            </a:extLst>
          </p:cNvPr>
          <p:cNvSpPr txBox="1"/>
          <p:nvPr userDrawn="1"/>
        </p:nvSpPr>
        <p:spPr>
          <a:xfrm>
            <a:off x="1415448" y="5366565"/>
            <a:ext cx="2952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anna.spinososa@deltares.nl</a:t>
            </a:r>
          </a:p>
        </p:txBody>
      </p:sp>
      <p:sp>
        <p:nvSpPr>
          <p:cNvPr id="23" name="Tekstvak 29">
            <a:extLst>
              <a:ext uri="{FF2B5EF4-FFF2-40B4-BE49-F238E27FC236}">
                <a16:creationId xmlns:a16="http://schemas.microsoft.com/office/drawing/2014/main" id="{522C1A6E-4EF5-465E-9049-D41C4FC47606}"/>
              </a:ext>
            </a:extLst>
          </p:cNvPr>
          <p:cNvSpPr txBox="1"/>
          <p:nvPr userDrawn="1"/>
        </p:nvSpPr>
        <p:spPr>
          <a:xfrm>
            <a:off x="4367448" y="5850117"/>
            <a:ext cx="18716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@deltares</a:t>
            </a:r>
          </a:p>
        </p:txBody>
      </p:sp>
      <p:sp>
        <p:nvSpPr>
          <p:cNvPr id="24" name="Tekstvak 30">
            <a:extLst>
              <a:ext uri="{FF2B5EF4-FFF2-40B4-BE49-F238E27FC236}">
                <a16:creationId xmlns:a16="http://schemas.microsoft.com/office/drawing/2014/main" id="{BE8760BD-537A-4568-B880-474400159E36}"/>
              </a:ext>
            </a:extLst>
          </p:cNvPr>
          <p:cNvSpPr txBox="1"/>
          <p:nvPr userDrawn="1"/>
        </p:nvSpPr>
        <p:spPr>
          <a:xfrm>
            <a:off x="5061696" y="5366565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linkedin.com/AnnaSpinosa</a:t>
            </a:r>
          </a:p>
        </p:txBody>
      </p:sp>
      <p:sp>
        <p:nvSpPr>
          <p:cNvPr id="25" name="Tekstvak 31">
            <a:extLst>
              <a:ext uri="{FF2B5EF4-FFF2-40B4-BE49-F238E27FC236}">
                <a16:creationId xmlns:a16="http://schemas.microsoft.com/office/drawing/2014/main" id="{F182E28B-3ABB-44AB-B98D-AABD0C7F6402}"/>
              </a:ext>
            </a:extLst>
          </p:cNvPr>
          <p:cNvSpPr txBox="1"/>
          <p:nvPr userDrawn="1"/>
        </p:nvSpPr>
        <p:spPr>
          <a:xfrm>
            <a:off x="1415448" y="5850117"/>
            <a:ext cx="194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www.deltares.nl</a:t>
            </a:r>
          </a:p>
        </p:txBody>
      </p:sp>
      <p:pic>
        <p:nvPicPr>
          <p:cNvPr id="26" name="Graphic 25">
            <a:hlinkClick r:id="rId3"/>
            <a:extLst>
              <a:ext uri="{FF2B5EF4-FFF2-40B4-BE49-F238E27FC236}">
                <a16:creationId xmlns:a16="http://schemas.microsoft.com/office/drawing/2014/main" id="{CA0B532E-739A-46A1-8DC8-11C04C3C61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448" y="5850118"/>
            <a:ext cx="306000" cy="306000"/>
          </a:xfrm>
          <a:prstGeom prst="rect">
            <a:avLst/>
          </a:prstGeom>
        </p:spPr>
      </p:pic>
      <p:pic>
        <p:nvPicPr>
          <p:cNvPr id="27" name="Graphic 26">
            <a:hlinkClick r:id="rId6"/>
            <a:extLst>
              <a:ext uri="{FF2B5EF4-FFF2-40B4-BE49-F238E27FC236}">
                <a16:creationId xmlns:a16="http://schemas.microsoft.com/office/drawing/2014/main" id="{224CA071-EE64-4393-8A27-E9718F7E828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57696" y="5366566"/>
            <a:ext cx="306000" cy="306000"/>
          </a:xfrm>
          <a:prstGeom prst="rect">
            <a:avLst/>
          </a:prstGeom>
        </p:spPr>
      </p:pic>
      <p:pic>
        <p:nvPicPr>
          <p:cNvPr id="28" name="Graphic 27">
            <a:hlinkClick r:id="rId2"/>
            <a:extLst>
              <a:ext uri="{FF2B5EF4-FFF2-40B4-BE49-F238E27FC236}">
                <a16:creationId xmlns:a16="http://schemas.microsoft.com/office/drawing/2014/main" id="{1644A02F-054A-4191-A550-9B0FEC3A66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1448" y="5366566"/>
            <a:ext cx="306000" cy="306000"/>
          </a:xfrm>
          <a:prstGeom prst="rect">
            <a:avLst/>
          </a:prstGeom>
        </p:spPr>
      </p:pic>
      <p:pic>
        <p:nvPicPr>
          <p:cNvPr id="35" name="Graphic 34">
            <a:hlinkClick r:id="rId11"/>
            <a:extLst>
              <a:ext uri="{FF2B5EF4-FFF2-40B4-BE49-F238E27FC236}">
                <a16:creationId xmlns:a16="http://schemas.microsoft.com/office/drawing/2014/main" id="{23BFD97C-4C67-4537-B8F8-EC6FFC7D52F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63448" y="5850118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54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45">
          <p15:clr>
            <a:srgbClr val="FBAE40"/>
          </p15:clr>
        </p15:guide>
        <p15:guide id="2" orient="horz" pos="2058">
          <p15:clr>
            <a:srgbClr val="FBAE40"/>
          </p15:clr>
        </p15:guide>
        <p15:guide id="3" orient="horz" pos="4026">
          <p15:clr>
            <a:srgbClr val="FBAE40"/>
          </p15:clr>
        </p15:guide>
        <p15:guide id="4" pos="4044">
          <p15:clr>
            <a:srgbClr val="FBAE40"/>
          </p15:clr>
        </p15:guide>
        <p15:guide id="5" pos="4362">
          <p15:clr>
            <a:srgbClr val="FBAE40"/>
          </p15:clr>
        </p15:guide>
        <p15:guide id="6" pos="2661">
          <p15:clr>
            <a:srgbClr val="FBAE40"/>
          </p15:clr>
        </p15:guide>
        <p15:guide id="7" pos="234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(Vrij invulba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D8C9B7F8-6288-4D09-BD88-8006B973F3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2820473"/>
            <a:ext cx="11436350" cy="4037527"/>
          </a:xfrm>
          <a:blipFill>
            <a:blip r:embed="rId2"/>
            <a:stretch>
              <a:fillRect/>
            </a:stretch>
          </a:blipFill>
        </p:spPr>
        <p:txBody>
          <a:bodyPr tIns="234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B90DCA0-4985-4FE6-A3E0-A65236F1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tekst 61">
            <a:extLst>
              <a:ext uri="{FF2B5EF4-FFF2-40B4-BE49-F238E27FC236}">
                <a16:creationId xmlns:a16="http://schemas.microsoft.com/office/drawing/2014/main" id="{3D815638-2A87-40E4-BC3A-FB4D1E25ACB0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9531707" y="5835881"/>
            <a:ext cx="2340000" cy="75872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3240000" rIns="0"/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416EE60-04E7-4A49-88D4-1122BC4AF7D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755650" y="3288888"/>
            <a:ext cx="2863850" cy="309629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A32AC-B6B9-49DA-96CB-8FA7566F258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867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CEC5EAB1-D550-41C1-9BBC-DD183386E5D5}" type="datetime1">
              <a:rPr lang="nl-NL" smtClean="0"/>
              <a:t>25-5-2022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B33C15-FA3F-4488-B605-FD2E5912A6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5612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A43FF58-601A-486A-BC3C-8646024C246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099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D05F72AB-9143-4CEB-9995-BC46F87996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60000" y="1764000"/>
            <a:ext cx="2448000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noProof="1"/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140C74ED-3843-44B5-A036-98F1C0983D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60000" y="2268000"/>
            <a:ext cx="2448000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noProof="1"/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7CB3B72F-829E-4802-89CE-5FAA887211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12000" y="1764000"/>
            <a:ext cx="2195512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noProof="1"/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E96C0F79-C1F5-448A-9B02-130652C5EF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12000" y="2268000"/>
            <a:ext cx="2195512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noProof="1"/>
          </a:p>
        </p:txBody>
      </p:sp>
      <p:sp>
        <p:nvSpPr>
          <p:cNvPr id="27" name="Tijdelijke aanduiding voor tekst 3">
            <a:extLst>
              <a:ext uri="{FF2B5EF4-FFF2-40B4-BE49-F238E27FC236}">
                <a16:creationId xmlns:a16="http://schemas.microsoft.com/office/drawing/2014/main" id="{3008B147-EF81-4851-A6A3-FDBC85BB5B4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10369" y="1764000"/>
            <a:ext cx="4362394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noProof="1"/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D61D01F4-0D94-49A0-A0C6-2A6964B3939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10369" y="2268000"/>
            <a:ext cx="4362394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GB" noProof="1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2238712-852D-4C83-A179-EE0F3F6553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55650" y="1764000"/>
            <a:ext cx="306000" cy="306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endParaRPr lang="en-GB"/>
          </a:p>
        </p:txBody>
      </p:sp>
      <p:sp>
        <p:nvSpPr>
          <p:cNvPr id="35" name="Tijdelijke aanduiding voor afbeelding 12">
            <a:extLst>
              <a:ext uri="{FF2B5EF4-FFF2-40B4-BE49-F238E27FC236}">
                <a16:creationId xmlns:a16="http://schemas.microsoft.com/office/drawing/2014/main" id="{B94B33D8-9ADC-46F3-9BAD-244DD869287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5650" y="2268000"/>
            <a:ext cx="306000" cy="306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endParaRPr lang="en-GB"/>
          </a:p>
        </p:txBody>
      </p:sp>
      <p:sp>
        <p:nvSpPr>
          <p:cNvPr id="36" name="Tijdelijke aanduiding voor afbeelding 12">
            <a:extLst>
              <a:ext uri="{FF2B5EF4-FFF2-40B4-BE49-F238E27FC236}">
                <a16:creationId xmlns:a16="http://schemas.microsoft.com/office/drawing/2014/main" id="{7B078E79-A086-4E54-9016-28A2DBA0692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708000" y="1764000"/>
            <a:ext cx="306000" cy="30600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endParaRPr lang="en-GB"/>
          </a:p>
        </p:txBody>
      </p:sp>
      <p:sp>
        <p:nvSpPr>
          <p:cNvPr id="37" name="Tijdelijke aanduiding voor afbeelding 12">
            <a:extLst>
              <a:ext uri="{FF2B5EF4-FFF2-40B4-BE49-F238E27FC236}">
                <a16:creationId xmlns:a16="http://schemas.microsoft.com/office/drawing/2014/main" id="{9A2E3717-085D-4920-9B0E-8DBF1A42FCA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708000" y="2268000"/>
            <a:ext cx="306000" cy="306000"/>
          </a:xfr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endParaRPr lang="en-GB"/>
          </a:p>
        </p:txBody>
      </p:sp>
      <p:sp>
        <p:nvSpPr>
          <p:cNvPr id="38" name="Tijdelijke aanduiding voor afbeelding 12">
            <a:extLst>
              <a:ext uri="{FF2B5EF4-FFF2-40B4-BE49-F238E27FC236}">
                <a16:creationId xmlns:a16="http://schemas.microsoft.com/office/drawing/2014/main" id="{77467CBB-F989-40AA-BAA1-DDC3FE2145D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408000" y="1764000"/>
            <a:ext cx="306000" cy="306000"/>
          </a:xfr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endParaRPr lang="en-GB"/>
          </a:p>
        </p:txBody>
      </p:sp>
      <p:sp>
        <p:nvSpPr>
          <p:cNvPr id="39" name="Tijdelijke aanduiding voor afbeelding 12">
            <a:extLst>
              <a:ext uri="{FF2B5EF4-FFF2-40B4-BE49-F238E27FC236}">
                <a16:creationId xmlns:a16="http://schemas.microsoft.com/office/drawing/2014/main" id="{1C25A578-0CC7-464F-9CFB-1B9EC232EF8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408000" y="2268000"/>
            <a:ext cx="306000" cy="306000"/>
          </a:xfr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4622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45">
          <p15:clr>
            <a:srgbClr val="FBAE40"/>
          </p15:clr>
        </p15:guide>
        <p15:guide id="2" orient="horz" pos="2058">
          <p15:clr>
            <a:srgbClr val="FBAE40"/>
          </p15:clr>
        </p15:guide>
        <p15:guide id="3" orient="horz" pos="4026">
          <p15:clr>
            <a:srgbClr val="FBAE40"/>
          </p15:clr>
        </p15:guide>
        <p15:guide id="4" pos="4044">
          <p15:clr>
            <a:srgbClr val="FBAE40"/>
          </p15:clr>
        </p15:guide>
        <p15:guide id="5" pos="4362">
          <p15:clr>
            <a:srgbClr val="FBAE40"/>
          </p15:clr>
        </p15:guide>
        <p15:guide id="6" pos="2661">
          <p15:clr>
            <a:srgbClr val="FBAE40"/>
          </p15:clr>
        </p15:guide>
        <p15:guide id="7" pos="234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%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hoek 53">
            <a:extLst>
              <a:ext uri="{FF2B5EF4-FFF2-40B4-BE49-F238E27FC236}">
                <a16:creationId xmlns:a16="http://schemas.microsoft.com/office/drawing/2014/main" id="{25D78D96-1BB0-413F-B0E1-6E8921CB0BE7}"/>
              </a:ext>
            </a:extLst>
          </p:cNvPr>
          <p:cNvSpPr/>
          <p:nvPr userDrawn="1"/>
        </p:nvSpPr>
        <p:spPr>
          <a:xfrm>
            <a:off x="8864600" y="5102332"/>
            <a:ext cx="2722392" cy="175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950" y="1434"/>
            <a:ext cx="11649571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foto in te voegen.</a:t>
            </a:r>
            <a:br>
              <a:rPr lang="nl-NL"/>
            </a:br>
            <a:br>
              <a:rPr lang="nl-NL"/>
            </a:br>
            <a:r>
              <a:rPr lang="nl-NL"/>
              <a:t>Meer hulp nodig? </a:t>
            </a:r>
            <a:br>
              <a:rPr lang="nl-NL"/>
            </a:br>
            <a:r>
              <a:rPr lang="nl-NL"/>
              <a:t>Aan de zijkanten van de slides zijn instructies </a:t>
            </a:r>
            <a:br>
              <a:rPr lang="nl-NL"/>
            </a:br>
            <a:r>
              <a:rPr lang="nl-NL"/>
              <a:t>geplaatst voor verdere informatie.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322A-3085-4C6A-B72D-5741137248D6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>
                <a:solidFill>
                  <a:schemeClr val="accent2"/>
                </a:solidFill>
                <a:latin typeface="+mj-lt"/>
                <a:ea typeface="+mn-ea"/>
                <a:cs typeface="Calibri" panose="020F0502020204030204" pitchFamily="34" charset="0"/>
              </a:rPr>
              <a:t>100% FOTO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je titel</a:t>
            </a:r>
          </a:p>
        </p:txBody>
      </p:sp>
      <p:sp>
        <p:nvSpPr>
          <p:cNvPr id="52" name="Tijdelijke aanduiding voor tekst 8">
            <a:extLst>
              <a:ext uri="{FF2B5EF4-FFF2-40B4-BE49-F238E27FC236}">
                <a16:creationId xmlns:a16="http://schemas.microsoft.com/office/drawing/2014/main" id="{161758AD-F836-4624-9BDA-1134E5F8E8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8162" y="1256693"/>
            <a:ext cx="3188338" cy="9576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47320" b="47320"/>
            </a:stretch>
          </a:blipFill>
        </p:spPr>
        <p:txBody>
          <a:bodyPr tIns="1800000" bIns="324000" anchor="t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 </a:t>
            </a:r>
            <a:endParaRPr lang="nl-NL"/>
          </a:p>
        </p:txBody>
      </p:sp>
      <p:sp>
        <p:nvSpPr>
          <p:cNvPr id="55" name="Tijdelijke aanduiding voor tekst 8">
            <a:extLst>
              <a:ext uri="{FF2B5EF4-FFF2-40B4-BE49-F238E27FC236}">
                <a16:creationId xmlns:a16="http://schemas.microsoft.com/office/drawing/2014/main" id="{D9F7D122-BF1F-4FB3-859C-E173496B94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36918" y="5784295"/>
            <a:ext cx="1852613" cy="755959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452" r="545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 </a:t>
            </a:r>
          </a:p>
        </p:txBody>
      </p:sp>
      <p:grpSp>
        <p:nvGrpSpPr>
          <p:cNvPr id="152" name="Instruction">
            <a:extLst>
              <a:ext uri="{FF2B5EF4-FFF2-40B4-BE49-F238E27FC236}">
                <a16:creationId xmlns:a16="http://schemas.microsoft.com/office/drawing/2014/main" id="{57ABA82A-3441-4005-9FF5-14F3C3AF608B}"/>
              </a:ext>
            </a:extLst>
          </p:cNvPr>
          <p:cNvGrpSpPr/>
          <p:nvPr userDrawn="1"/>
        </p:nvGrpSpPr>
        <p:grpSpPr>
          <a:xfrm>
            <a:off x="12391602" y="0"/>
            <a:ext cx="3183678" cy="4784167"/>
            <a:chOff x="12391601" y="0"/>
            <a:chExt cx="3183678" cy="4784167"/>
          </a:xfrm>
        </p:grpSpPr>
        <p:grpSp>
          <p:nvGrpSpPr>
            <p:cNvPr id="153" name="Groep 152">
              <a:extLst>
                <a:ext uri="{FF2B5EF4-FFF2-40B4-BE49-F238E27FC236}">
                  <a16:creationId xmlns:a16="http://schemas.microsoft.com/office/drawing/2014/main" id="{9F173A07-60EF-4D75-BFD3-44EA70828F5A}"/>
                </a:ext>
              </a:extLst>
            </p:cNvPr>
            <p:cNvGrpSpPr/>
            <p:nvPr userDrawn="1"/>
          </p:nvGrpSpPr>
          <p:grpSpPr>
            <a:xfrm>
              <a:off x="12757282" y="3100116"/>
              <a:ext cx="1499406" cy="678267"/>
              <a:chOff x="12757283" y="3120781"/>
              <a:chExt cx="1499406" cy="678267"/>
            </a:xfrm>
          </p:grpSpPr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FBFFE53D-4FD9-403A-8C0A-7F6D4497A719}"/>
                  </a:ext>
                </a:extLst>
              </p:cNvPr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616B8F6E-ABDA-4028-A932-A452C7668C8B}"/>
                  </a:ext>
                </a:extLst>
              </p:cNvPr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Tekstvak 181">
                <a:extLst>
                  <a:ext uri="{FF2B5EF4-FFF2-40B4-BE49-F238E27FC236}">
                    <a16:creationId xmlns:a16="http://schemas.microsoft.com/office/drawing/2014/main" id="{CD3EEC23-AA47-499E-AA02-C521F5E84994}"/>
                  </a:ext>
                </a:extLst>
              </p:cNvPr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Send to front</a:t>
                </a:r>
              </a:p>
            </p:txBody>
          </p:sp>
          <p:sp>
            <p:nvSpPr>
              <p:cNvPr id="183" name="Tekstvak 182">
                <a:extLst>
                  <a:ext uri="{FF2B5EF4-FFF2-40B4-BE49-F238E27FC236}">
                    <a16:creationId xmlns:a16="http://schemas.microsoft.com/office/drawing/2014/main" id="{E6C560D4-752B-4D73-8FDF-B8A76B846D1B}"/>
                  </a:ext>
                </a:extLst>
              </p:cNvPr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 kern="1200" noProof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Send to back</a:t>
                </a:r>
              </a:p>
            </p:txBody>
          </p:sp>
          <p:pic>
            <p:nvPicPr>
              <p:cNvPr id="184" name="Picture 3">
                <a:extLst>
                  <a:ext uri="{FF2B5EF4-FFF2-40B4-BE49-F238E27FC236}">
                    <a16:creationId xmlns:a16="http://schemas.microsoft.com/office/drawing/2014/main" id="{F3F275B1-E954-444E-A6A2-9188022D236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5" name="Gelijkbenige driehoek 184">
                <a:extLst>
                  <a:ext uri="{FF2B5EF4-FFF2-40B4-BE49-F238E27FC236}">
                    <a16:creationId xmlns:a16="http://schemas.microsoft.com/office/drawing/2014/main" id="{D497CFD7-1B1B-4EF9-97F0-DECFDDE2E8FF}"/>
                  </a:ext>
                </a:extLst>
              </p:cNvPr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86" name="Groep 185">
                <a:extLst>
                  <a:ext uri="{FF2B5EF4-FFF2-40B4-BE49-F238E27FC236}">
                    <a16:creationId xmlns:a16="http://schemas.microsoft.com/office/drawing/2014/main" id="{DD4BC1D4-F145-4B58-94CC-A918ABBB7E69}"/>
                  </a:ext>
                </a:extLst>
              </p:cNvPr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91" name="Rechthoek 190">
                  <a:extLst>
                    <a:ext uri="{FF2B5EF4-FFF2-40B4-BE49-F238E27FC236}">
                      <a16:creationId xmlns:a16="http://schemas.microsoft.com/office/drawing/2014/main" id="{BC7562EA-8B66-4040-B637-A945413C938F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92" name="Rechthoek 191">
                  <a:extLst>
                    <a:ext uri="{FF2B5EF4-FFF2-40B4-BE49-F238E27FC236}">
                      <a16:creationId xmlns:a16="http://schemas.microsoft.com/office/drawing/2014/main" id="{CF4BE71F-E1E2-4986-A75D-3B37A8F4E0AA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93" name="Rechthoek 192">
                  <a:extLst>
                    <a:ext uri="{FF2B5EF4-FFF2-40B4-BE49-F238E27FC236}">
                      <a16:creationId xmlns:a16="http://schemas.microsoft.com/office/drawing/2014/main" id="{0CABEB70-CE50-4C6B-9025-655F643C9FD0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87" name="Groep 186">
                <a:extLst>
                  <a:ext uri="{FF2B5EF4-FFF2-40B4-BE49-F238E27FC236}">
                    <a16:creationId xmlns:a16="http://schemas.microsoft.com/office/drawing/2014/main" id="{D5C7831F-F935-436C-825F-A8ACDF5DBD2C}"/>
                  </a:ext>
                </a:extLst>
              </p:cNvPr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710ECA5F-BEDA-4EC7-B313-DD9ABA3EB73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89" name="Rechthoek 188">
                  <a:extLst>
                    <a:ext uri="{FF2B5EF4-FFF2-40B4-BE49-F238E27FC236}">
                      <a16:creationId xmlns:a16="http://schemas.microsoft.com/office/drawing/2014/main" id="{16D1D7B2-7AE3-4D32-A938-66661688A035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90" name="Rechthoek 189">
                  <a:extLst>
                    <a:ext uri="{FF2B5EF4-FFF2-40B4-BE49-F238E27FC236}">
                      <a16:creationId xmlns:a16="http://schemas.microsoft.com/office/drawing/2014/main" id="{FD15F021-B69E-45D7-8205-868D5E806AE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54" name="Meer informatie">
              <a:extLst>
                <a:ext uri="{FF2B5EF4-FFF2-40B4-BE49-F238E27FC236}">
                  <a16:creationId xmlns:a16="http://schemas.microsoft.com/office/drawing/2014/main" id="{6959E9D4-CFB1-4989-AC6E-6E0159F729FD}"/>
                </a:ext>
              </a:extLst>
            </p:cNvPr>
            <p:cNvGrpSpPr/>
            <p:nvPr userDrawn="1"/>
          </p:nvGrpSpPr>
          <p:grpSpPr>
            <a:xfrm>
              <a:off x="12396764" y="4000894"/>
              <a:ext cx="3178515" cy="783273"/>
              <a:chOff x="-3741486" y="3386444"/>
              <a:chExt cx="3178515" cy="783273"/>
            </a:xfrm>
          </p:grpSpPr>
          <p:sp>
            <p:nvSpPr>
              <p:cNvPr id="177" name="Freeform 101">
                <a:extLst>
                  <a:ext uri="{FF2B5EF4-FFF2-40B4-BE49-F238E27FC236}">
                    <a16:creationId xmlns:a16="http://schemas.microsoft.com/office/drawing/2014/main" id="{A5DD474E-63A3-4BC0-AE1A-BA8DCBB0C8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noProof="0"/>
              </a:p>
            </p:txBody>
          </p: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0BB83949-A6FF-4D78-B9A1-A319894DC90A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Want to know more?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Go to the slide named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‘Instruction slide: YouTube links’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it in the slideshow and click on the preferred hyperlink.</a:t>
                </a:r>
              </a:p>
            </p:txBody>
          </p:sp>
          <p:cxnSp>
            <p:nvCxnSpPr>
              <p:cNvPr id="179" name="Rechte verbindingslijn 178">
                <a:extLst>
                  <a:ext uri="{FF2B5EF4-FFF2-40B4-BE49-F238E27FC236}">
                    <a16:creationId xmlns:a16="http://schemas.microsoft.com/office/drawing/2014/main" id="{292BD400-3B28-48F0-ABFA-A9CB258B2C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EAF09C40-3346-4DA2-A2B2-5638645CB60C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Segoe UI Light" panose="020B0502040204020203" pitchFamily="34" charset="0"/>
                </a:rPr>
                <a:t>Insert/change image</a:t>
              </a:r>
            </a:p>
          </p:txBody>
        </p: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406C7856-315D-4882-9039-E75B78B172D1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57" name="Rechte verbindingslijn 156">
              <a:extLst>
                <a:ext uri="{FF2B5EF4-FFF2-40B4-BE49-F238E27FC236}">
                  <a16:creationId xmlns:a16="http://schemas.microsoft.com/office/drawing/2014/main" id="{CF4BBAC8-83E7-4C50-BF6D-89CE9A1544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30833D7B-06BE-4BBB-8487-6ED4823B8B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D49FFA92-BBB2-4CC9-BFBE-B14F42BD71A9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 by hitting the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‘Delete’-button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Click on the pictogram to insert a new image. </a:t>
              </a: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59D532A7-6A3B-40B9-9155-52ADB3D043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388301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A794F934-D5DA-4DA7-AAAB-C233F1B1C1D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AB38DE6F-239C-458A-A341-0728DB780164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preferred image</a:t>
              </a: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63" name="Groep 162">
              <a:extLst>
                <a:ext uri="{FF2B5EF4-FFF2-40B4-BE49-F238E27FC236}">
                  <a16:creationId xmlns:a16="http://schemas.microsoft.com/office/drawing/2014/main" id="{EEC94657-809D-42CE-8980-232DAEBB9B5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5D62A77D-04E7-444D-97EE-CAA964D6AAC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175" name="Rechte verbindingslijn 174">
                <a:extLst>
                  <a:ext uri="{FF2B5EF4-FFF2-40B4-BE49-F238E27FC236}">
                    <a16:creationId xmlns:a16="http://schemas.microsoft.com/office/drawing/2014/main" id="{13CEF70F-2D62-409A-B2AA-E743264C062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6" name="Gelijkbenige driehoek 175">
                <a:extLst>
                  <a:ext uri="{FF2B5EF4-FFF2-40B4-BE49-F238E27FC236}">
                    <a16:creationId xmlns:a16="http://schemas.microsoft.com/office/drawing/2014/main" id="{B8F18ADB-4E66-4878-9AE8-1FC994D329B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4" name="Groep 163">
              <a:extLst>
                <a:ext uri="{FF2B5EF4-FFF2-40B4-BE49-F238E27FC236}">
                  <a16:creationId xmlns:a16="http://schemas.microsoft.com/office/drawing/2014/main" id="{DC0095A4-73FE-4632-B9D6-400272387B9C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A1707111-6ADE-4DEF-A6CA-7C31BE02834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Ovaal 168">
                <a:extLst>
                  <a:ext uri="{FF2B5EF4-FFF2-40B4-BE49-F238E27FC236}">
                    <a16:creationId xmlns:a16="http://schemas.microsoft.com/office/drawing/2014/main" id="{ECF7CDBA-9D72-4478-B6EA-58ACB51393B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Vrije vorm: vorm 169">
                <a:extLst>
                  <a:ext uri="{FF2B5EF4-FFF2-40B4-BE49-F238E27FC236}">
                    <a16:creationId xmlns:a16="http://schemas.microsoft.com/office/drawing/2014/main" id="{C0B18E98-CC15-4952-B28E-65C590EA197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Rechthoek: afgeronde hoeken 170">
                <a:extLst>
                  <a:ext uri="{FF2B5EF4-FFF2-40B4-BE49-F238E27FC236}">
                    <a16:creationId xmlns:a16="http://schemas.microsoft.com/office/drawing/2014/main" id="{DE7BDA84-3CBF-47A8-ADEC-57F3EE7B8BF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2" name="Rechte verbindingslijn 171">
                <a:extLst>
                  <a:ext uri="{FF2B5EF4-FFF2-40B4-BE49-F238E27FC236}">
                    <a16:creationId xmlns:a16="http://schemas.microsoft.com/office/drawing/2014/main" id="{4CF4AA36-3D5C-41A8-B745-7926E4897C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3" name="Rechte verbindingslijn 172">
                <a:extLst>
                  <a:ext uri="{FF2B5EF4-FFF2-40B4-BE49-F238E27FC236}">
                    <a16:creationId xmlns:a16="http://schemas.microsoft.com/office/drawing/2014/main" id="{F805D986-F933-4759-A2E7-761390E81026}"/>
                  </a:ext>
                </a:extLst>
              </p:cNvPr>
              <p:cNvCxnSpPr>
                <a:cxnSpLocks/>
                <a:stCxn id="17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0AA158A5-15CF-47D0-BF2F-F07D31460E12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E8F85BD6-7F5A-4D57-B3B6-696F0A088B45}"/>
                </a:ext>
              </a:extLst>
            </p:cNvPr>
            <p:cNvSpPr/>
            <p:nvPr userDrawn="1"/>
          </p:nvSpPr>
          <p:spPr>
            <a:xfrm>
              <a:off x="12757283" y="2684015"/>
              <a:ext cx="2817996" cy="316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 with the right mouse button on the image and choose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´Send to back´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67" name="Rechte verbindingslijn 166">
              <a:extLst>
                <a:ext uri="{FF2B5EF4-FFF2-40B4-BE49-F238E27FC236}">
                  <a16:creationId xmlns:a16="http://schemas.microsoft.com/office/drawing/2014/main" id="{141B417D-9ECC-41E7-BB6E-7DBAD9C222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4386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accel="80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accel="80000" decel="2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  <p:bldP spid="52" grpId="0" animBg="1">
        <p:tmplLst>
          <p:tmpl>
            <p:tnLst>
              <p:par>
                <p:cTn presetID="2" presetClass="entr" presetSubtype="1" accel="80000" decel="2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.Titeldia met vierkan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C993F618-5D8C-4CD3-B26D-F74E75987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6858000" cy="6858000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6000" y="5295900"/>
            <a:ext cx="4513088" cy="788988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00" y="3854640"/>
            <a:ext cx="451308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6000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fld id="{BBB1FF73-23DF-4E34-AA18-C3B7F6FBC591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00" y="1766078"/>
            <a:ext cx="4516033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de-DE"/>
          </a:p>
        </p:txBody>
      </p:sp>
      <p:pic>
        <p:nvPicPr>
          <p:cNvPr id="11" name="Deltares_Logo_groo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62" name="TX_Enabling_deltalife_wit">
            <a:extLst>
              <a:ext uri="{FF2B5EF4-FFF2-40B4-BE49-F238E27FC236}">
                <a16:creationId xmlns:a16="http://schemas.microsoft.com/office/drawing/2014/main" id="{8230CF4F-5316-4F99-A0B8-28EA9797E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801" y="5947577"/>
            <a:ext cx="3176270" cy="756001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3" name="Deltares_Logo_groot">
            <a:extLst>
              <a:ext uri="{FF2B5EF4-FFF2-40B4-BE49-F238E27FC236}">
                <a16:creationId xmlns:a16="http://schemas.microsoft.com/office/drawing/2014/main" id="{1075E60F-BAE2-45D6-9E32-384743A4D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239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/ Tussendia (Gro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454C307C-D04D-4709-9FD4-571150894DD0}"/>
              </a:ext>
            </a:extLst>
          </p:cNvPr>
          <p:cNvSpPr>
            <a:spLocks noChangeAspect="1"/>
          </p:cNvSpPr>
          <p:nvPr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E2BD3A-5DDA-4757-ACCB-7CC38D7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762124"/>
            <a:ext cx="10512000" cy="1368000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7DC50-5611-4E05-B13C-BEF10B116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3564000"/>
            <a:ext cx="10585450" cy="1517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9971E-F873-4027-AEC0-F79E132D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13488" y="4586300"/>
            <a:ext cx="153888" cy="1262844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71CB1847-8D7D-44AC-AB1B-58F6713F89E5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3B534-D0A1-49CD-B3E2-FA8113F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3488" y="684000"/>
            <a:ext cx="153888" cy="37860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D1C2C-AB5C-4424-9980-A055EC5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7279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7FE71D27-DC6C-4F22-B503-B5635B208D4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4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/ Tussendia (Blau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2BD3A-5DDA-4757-ACCB-7CC38D7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762124"/>
            <a:ext cx="10512000" cy="1368000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7DC50-5611-4E05-B13C-BEF10B116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3564000"/>
            <a:ext cx="10585450" cy="1517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9971E-F873-4027-AEC0-F79E132D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13488" y="4586300"/>
            <a:ext cx="153888" cy="1262844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C86F52C3-9BB3-477C-BF3A-FB97D5179F6B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3B534-D0A1-49CD-B3E2-FA8113F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3488" y="684000"/>
            <a:ext cx="153888" cy="378601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D1C2C-AB5C-4424-9980-A055EC5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7279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FE604B20-D198-4E8C-9B1F-0066D909E5DF}"/>
              </a:ext>
            </a:extLst>
          </p:cNvPr>
          <p:cNvSpPr>
            <a:spLocks noChangeAspect="1"/>
          </p:cNvSpPr>
          <p:nvPr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BE8F29EB-E5A1-4452-B9E8-3C7B7CDD6A0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39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sopgave met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EC7CA-9C23-4C8C-8E52-48827CB3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B16DB44-A35C-4555-8271-1BC45D5E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2066B-F0B6-4208-93AA-9D2A2CEC92F0}" type="datetime1">
              <a:rPr lang="nl-NL" smtClean="0"/>
              <a:t>25-5-2022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8298A93-251E-4C71-ACF3-6A138886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74A889B-77F6-4552-B217-7A2CA16B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EBD329-956B-407B-9AD6-0D41AC6CB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1" y="1762124"/>
            <a:ext cx="10517112" cy="43227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9" name="Tijdelijke aanduiding voor afbeelding 13">
            <a:extLst>
              <a:ext uri="{FF2B5EF4-FFF2-40B4-BE49-F238E27FC236}">
                <a16:creationId xmlns:a16="http://schemas.microsoft.com/office/drawing/2014/main" id="{29C6F091-D152-418D-B9F8-A87580FF62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33588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60BE643B-1ED0-4C44-A1BD-69154E578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73876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13">
            <a:extLst>
              <a:ext uri="{FF2B5EF4-FFF2-40B4-BE49-F238E27FC236}">
                <a16:creationId xmlns:a16="http://schemas.microsoft.com/office/drawing/2014/main" id="{A065EEC8-0E39-4605-AE1D-D95CBC9048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14164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13">
            <a:extLst>
              <a:ext uri="{FF2B5EF4-FFF2-40B4-BE49-F238E27FC236}">
                <a16:creationId xmlns:a16="http://schemas.microsoft.com/office/drawing/2014/main" id="{48162130-D103-42A6-B07E-E8EF059018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4452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7250C887-952A-4DC1-8215-8DFA36C6ED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94740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B0075813-47FE-4243-A0DB-86635BED62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35028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B8D44326-7D12-4338-99E1-2E879D21A25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75317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4371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2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BD4A7-30E2-4E78-B4FA-A8B2C41A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9361EE-4435-4145-8E9D-4F0A53E9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7C97-72E8-40CD-B9CD-462B57F2A450}" type="datetime1">
              <a:rPr lang="nl-NL" smtClean="0"/>
              <a:t>25-5-2022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6DFBB55-F053-4FC0-8FD6-FD27BC57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20EB44-40D1-4CAF-8FFD-29202A0A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564A6160-4B2C-4199-AB7C-023FEDE195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650" y="1768763"/>
            <a:ext cx="5076175" cy="431812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inhoud 6">
            <a:extLst>
              <a:ext uri="{FF2B5EF4-FFF2-40B4-BE49-F238E27FC236}">
                <a16:creationId xmlns:a16="http://schemas.microsoft.com/office/drawing/2014/main" id="{A7315F35-EA75-4506-B955-CB617ACBDB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1825" y="1770636"/>
            <a:ext cx="5076175" cy="431812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08905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met tit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360240-711C-40DC-B819-28D5F76EA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1762125"/>
            <a:ext cx="5065347" cy="742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85B8C4-FFE1-4941-89E1-E5B658D71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650" y="2556001"/>
            <a:ext cx="5065347" cy="35288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244503-4D19-475F-8DE3-680EA8CDC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997" y="1762125"/>
            <a:ext cx="5087002" cy="742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D37810D-DEFA-432E-B30A-7F13B7EF0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997" y="2556001"/>
            <a:ext cx="5087002" cy="35288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D5B83A0-F52F-4A50-A779-6FBDEC06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D53DE-C2C8-4C30-B25D-6381EF84C69D}" type="datetime1">
              <a:rPr lang="nl-NL" smtClean="0"/>
              <a:t>25-5-2022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DF3265-27D0-49AD-8963-A3EC3CB2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32C89B3-2645-49EA-AE6E-C0189B3A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CFFACB9-41BE-4C1C-8FD9-C0590014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4188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77C9B-D616-43D5-9E9C-399615DA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7891F0-8DCB-4D52-8695-2AD66508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1C0-C8F3-40C7-B7AD-7C13BB70E4AB}" type="datetime1">
              <a:rPr lang="nl-NL" smtClean="0"/>
              <a:t>25-5-2022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044C9F-B1E5-43F8-ABA5-F8A0AF3B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14021C5-B1DD-464A-832F-A03BCAB5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98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8E966F5-006F-433A-9691-0B17633B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1695"/>
            <a:ext cx="10517113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Dia met tekst. Voorbeeld van een lange tekst over twee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B2E2CE-1F7F-4603-9A75-FEAAFF738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1768763"/>
            <a:ext cx="10512349" cy="43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Niveau 1, standaard met </a:t>
            </a:r>
            <a:r>
              <a:rPr lang="nl-NL" err="1"/>
              <a:t>bullets</a:t>
            </a:r>
            <a:endParaRPr lang="nl-NL"/>
          </a:p>
          <a:p>
            <a:pPr lvl="1"/>
            <a:r>
              <a:rPr lang="nl-NL"/>
              <a:t>Tweede niveau, (sub </a:t>
            </a:r>
            <a:r>
              <a:rPr lang="nl-NL" err="1"/>
              <a:t>bullets</a:t>
            </a:r>
            <a:r>
              <a:rPr lang="nl-NL"/>
              <a:t>)</a:t>
            </a:r>
          </a:p>
          <a:p>
            <a:pPr lvl="2"/>
            <a:r>
              <a:rPr lang="nl-NL"/>
              <a:t>Derde niveau (Leestekst)</a:t>
            </a:r>
          </a:p>
          <a:p>
            <a:pPr lvl="3"/>
            <a:r>
              <a:rPr lang="nl-NL"/>
              <a:t>Vierde niveau (Subtitel)</a:t>
            </a:r>
          </a:p>
          <a:p>
            <a:pPr lvl="4"/>
            <a:r>
              <a:rPr lang="nl-NL"/>
              <a:t>Vijfde niveau (Standaard met nummers)</a:t>
            </a:r>
          </a:p>
          <a:p>
            <a:pPr lvl="5"/>
            <a:r>
              <a:rPr lang="nl-NL"/>
              <a:t>Niveau zes (sub nummers)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4571E1-7B78-4AC3-AB7A-7A15720DF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6171235" y="5762884"/>
            <a:ext cx="153888" cy="1485895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algn="l">
              <a:defRPr sz="1000" b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3E045AD-1A5C-4634-A351-FF68B3C5EE8D}" type="datetime1">
              <a:rPr lang="nl-NL" smtClean="0"/>
              <a:t>25-5-2022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491C4D-045B-4D79-8E4E-A715678EC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3163" y="6413498"/>
            <a:ext cx="450000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5" name="Deltares_Logo_klein">
            <a:extLst>
              <a:ext uri="{FF2B5EF4-FFF2-40B4-BE49-F238E27FC236}">
                <a16:creationId xmlns:a16="http://schemas.microsoft.com/office/drawing/2014/main" id="{CA5E38F1-EE2E-4740-B411-6A2F5838BECA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56" y="6267123"/>
            <a:ext cx="1188000" cy="386100"/>
          </a:xfrm>
          <a:prstGeom prst="rect">
            <a:avLst/>
          </a:prstGeom>
        </p:spPr>
      </p:pic>
      <p:pic>
        <p:nvPicPr>
          <p:cNvPr id="14" name="Deltares_Logo_klein">
            <a:extLst>
              <a:ext uri="{FF2B5EF4-FFF2-40B4-BE49-F238E27FC236}">
                <a16:creationId xmlns:a16="http://schemas.microsoft.com/office/drawing/2014/main" id="{D73DF4B3-355E-4B4D-856B-A12A98FB7266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56" y="6267123"/>
            <a:ext cx="1188000" cy="38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75E893-E73D-48CB-8563-929C03EC4338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428" y="-17745"/>
            <a:ext cx="668572" cy="93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FE3BF5-C2E1-4F5E-9220-41533ED49F34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09" y="6161406"/>
            <a:ext cx="1048304" cy="59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4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3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48000" indent="-32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+mj-lt"/>
        <a:buAutoNum type="arabicPeriod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648000" indent="-324000" algn="l" defTabSz="914400" rtl="0" eaLnBrk="1" latinLnBrk="0" hangingPunct="1">
        <a:lnSpc>
          <a:spcPct val="90000"/>
        </a:lnSpc>
        <a:spcBef>
          <a:spcPts val="500"/>
        </a:spcBef>
        <a:buSzPct val="95000"/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0" pos="7401">
          <p15:clr>
            <a:srgbClr val="F26B43"/>
          </p15:clr>
        </p15:guide>
        <p15:guide id="11" pos="3840">
          <p15:clr>
            <a:srgbClr val="F26B43"/>
          </p15:clr>
        </p15:guide>
        <p15:guide id="12" orient="horz" pos="1110">
          <p15:clr>
            <a:srgbClr val="F26B43"/>
          </p15:clr>
        </p15:guide>
        <p15:guide id="13" pos="476">
          <p15:clr>
            <a:srgbClr val="F26B43"/>
          </p15:clr>
        </p15:guide>
        <p15:guide id="14" orient="horz" pos="4133">
          <p15:clr>
            <a:srgbClr val="F26B43"/>
          </p15:clr>
        </p15:guide>
        <p15:guide id="15" pos="792">
          <p15:clr>
            <a:srgbClr val="F26B43"/>
          </p15:clr>
        </p15:guide>
        <p15:guide id="16" orient="horz" pos="3833">
          <p15:clr>
            <a:srgbClr val="F26B43"/>
          </p15:clr>
        </p15:guide>
        <p15:guide id="17" orient="horz" pos="336">
          <p15:clr>
            <a:srgbClr val="F26B43"/>
          </p15:clr>
        </p15:guide>
        <p15:guide id="18" pos="709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flickr.com/photos/80794171@N00/120077777/" TargetMode="Externa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hyperlink" Target="https://www.linkedin.com/company/deltares" TargetMode="External"/><Relationship Id="rId10" Type="http://schemas.openxmlformats.org/officeDocument/2006/relationships/image" Target="../media/image27.jpg"/><Relationship Id="rId4" Type="http://schemas.openxmlformats.org/officeDocument/2006/relationships/hyperlink" Target="mailto:info@deltares.nl" TargetMode="External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C02F6A-F554-408B-8E0B-E98922B8C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38D8C-00F7-4505-8BDC-5019B3D2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68" y="365760"/>
            <a:ext cx="10512000" cy="2970933"/>
          </a:xfrm>
          <a:solidFill>
            <a:srgbClr val="DDDDDD">
              <a:alpha val="56078"/>
            </a:srgbClr>
          </a:solidFill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+mj-lt"/>
                <a:ea typeface="Yu Gothic UI" panose="020B0500000000000000" pitchFamily="34" charset="-128"/>
              </a:rPr>
              <a:t>Enhancing the modeling of dissolved oxygen concentration using machine learning. A case study in the Greek Mediterranean Sea.</a:t>
            </a:r>
            <a:endParaRPr lang="en-US" sz="44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35A23-6BDF-4C20-825C-B0571AB1EC3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7268" y="3702453"/>
            <a:ext cx="10585450" cy="151765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Anna Spinosa</a:t>
            </a:r>
            <a:r>
              <a:rPr lang="en-US" sz="2400" b="1" baseline="30000" dirty="0">
                <a:solidFill>
                  <a:schemeClr val="bg1"/>
                </a:solidFill>
              </a:rPr>
              <a:t>1,2</a:t>
            </a:r>
            <a:r>
              <a:rPr lang="en-US" sz="2400" b="1" dirty="0">
                <a:solidFill>
                  <a:schemeClr val="bg1"/>
                </a:solidFill>
              </a:rPr>
              <a:t>, Ghada El Serafy</a:t>
            </a:r>
            <a:r>
              <a:rPr lang="en-US" sz="2400" b="1" baseline="30000" dirty="0">
                <a:solidFill>
                  <a:schemeClr val="bg1"/>
                </a:solidFill>
              </a:rPr>
              <a:t>1,2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F20382-952E-4639-A472-77BBE6E2A433}"/>
              </a:ext>
            </a:extLst>
          </p:cNvPr>
          <p:cNvSpPr/>
          <p:nvPr/>
        </p:nvSpPr>
        <p:spPr>
          <a:xfrm>
            <a:off x="617268" y="4269569"/>
            <a:ext cx="12282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aseline="30000" dirty="0">
                <a:solidFill>
                  <a:schemeClr val="bg1">
                    <a:lumMod val="95000"/>
                  </a:schemeClr>
                </a:solidFill>
              </a:rPr>
              <a:t>1 </a:t>
            </a:r>
            <a:r>
              <a:rPr lang="nl-NL" sz="1600" dirty="0" err="1">
                <a:solidFill>
                  <a:schemeClr val="bg1">
                    <a:lumMod val="95000"/>
                  </a:schemeClr>
                </a:solidFill>
              </a:rPr>
              <a:t>Stitching</a:t>
            </a:r>
            <a:r>
              <a:rPr lang="nl-NL" sz="1600" dirty="0">
                <a:solidFill>
                  <a:schemeClr val="bg1">
                    <a:lumMod val="95000"/>
                  </a:schemeClr>
                </a:solidFill>
              </a:rPr>
              <a:t> Deltares, </a:t>
            </a:r>
            <a:r>
              <a:rPr lang="nl-NL" sz="1600" dirty="0" err="1">
                <a:solidFill>
                  <a:schemeClr val="bg1">
                    <a:lumMod val="95000"/>
                  </a:schemeClr>
                </a:solidFill>
              </a:rPr>
              <a:t>Boussinesqweg</a:t>
            </a:r>
            <a:r>
              <a:rPr lang="nl-NL" sz="1600" dirty="0">
                <a:solidFill>
                  <a:schemeClr val="bg1">
                    <a:lumMod val="95000"/>
                  </a:schemeClr>
                </a:solidFill>
              </a:rPr>
              <a:t> 1, 2629 HV Delft, The Netherlands</a:t>
            </a:r>
          </a:p>
          <a:p>
            <a:r>
              <a:rPr lang="nl-NL" sz="1600" baseline="30000" dirty="0">
                <a:solidFill>
                  <a:schemeClr val="bg1">
                    <a:lumMod val="95000"/>
                  </a:schemeClr>
                </a:solidFill>
              </a:rPr>
              <a:t>2 </a:t>
            </a:r>
            <a:r>
              <a:rPr lang="nl-NL" sz="1600" dirty="0">
                <a:solidFill>
                  <a:schemeClr val="bg1">
                    <a:lumMod val="95000"/>
                  </a:schemeClr>
                </a:solidFill>
              </a:rPr>
              <a:t>Delft </a:t>
            </a:r>
            <a:r>
              <a:rPr lang="nl-NL" sz="1600" dirty="0" err="1">
                <a:solidFill>
                  <a:schemeClr val="bg1">
                    <a:lumMod val="95000"/>
                  </a:schemeClr>
                </a:solidFill>
              </a:rPr>
              <a:t>Institute</a:t>
            </a:r>
            <a:r>
              <a:rPr lang="nl-NL" sz="1600" dirty="0">
                <a:solidFill>
                  <a:schemeClr val="bg1">
                    <a:lumMod val="95000"/>
                  </a:schemeClr>
                </a:solidFill>
              </a:rPr>
              <a:t> of </a:t>
            </a:r>
            <a:r>
              <a:rPr lang="nl-NL" sz="1600" dirty="0" err="1">
                <a:solidFill>
                  <a:schemeClr val="bg1">
                    <a:lumMod val="95000"/>
                  </a:schemeClr>
                </a:solidFill>
              </a:rPr>
              <a:t>Applied</a:t>
            </a:r>
            <a:r>
              <a:rPr lang="nl-NL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95000"/>
                  </a:schemeClr>
                </a:solidFill>
              </a:rPr>
              <a:t>Mathematics</a:t>
            </a:r>
            <a:r>
              <a:rPr lang="nl-NL" sz="1600" dirty="0">
                <a:solidFill>
                  <a:schemeClr val="bg1">
                    <a:lumMod val="95000"/>
                  </a:schemeClr>
                </a:solidFill>
              </a:rPr>
              <a:t>, Delft University of Technology, Mekelweg 5, 2628 CD Delft, The Netherlands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BCADA5-0EFE-4F67-81B8-EF0831FA4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627" y="0"/>
            <a:ext cx="1006373" cy="1408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582A4D-7E1F-4A45-A60D-75A5EED25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329" y="5445314"/>
            <a:ext cx="1057671" cy="140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25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FA1FF7-1142-428F-83F8-70334490F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274" y="4467062"/>
            <a:ext cx="3333131" cy="2220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B7CF2-891C-4592-AE71-0EFBE747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Dissolved Oxygen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0D4A3-563A-48B6-B1C1-29F53217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1C0-C8F3-40C7-B7AD-7C13BB70E4AB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3EF00-2FE1-4A6E-A3E3-342605B0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163" y="6497719"/>
            <a:ext cx="450000" cy="184666"/>
          </a:xfrm>
        </p:spPr>
        <p:txBody>
          <a:bodyPr/>
          <a:lstStyle/>
          <a:p>
            <a:fld id="{F42B3F14-D836-496B-80A2-23BE75BD68CB}" type="slidenum">
              <a:rPr lang="nl-NL" smtClean="0"/>
              <a:t>2</a:t>
            </a:fld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046B74-6B5E-4C39-927E-8F47DBACB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26" b="-1"/>
          <a:stretch/>
        </p:blipFill>
        <p:spPr>
          <a:xfrm>
            <a:off x="4491407" y="4462535"/>
            <a:ext cx="3314380" cy="222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N:\Projects\11202500\11202814\A. Contractual items\proposal\figures\Selonda (4).jpg">
            <a:extLst>
              <a:ext uri="{FF2B5EF4-FFF2-40B4-BE49-F238E27FC236}">
                <a16:creationId xmlns:a16="http://schemas.microsoft.com/office/drawing/2014/main" id="{3F91D571-AD24-435D-B016-661A9982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6" y="4492430"/>
            <a:ext cx="3333130" cy="222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A07D61-88A0-4F3E-B9E7-A05B5ECE97EB}"/>
              </a:ext>
            </a:extLst>
          </p:cNvPr>
          <p:cNvSpPr txBox="1"/>
          <p:nvPr/>
        </p:nvSpPr>
        <p:spPr>
          <a:xfrm>
            <a:off x="671696" y="2195017"/>
            <a:ext cx="7233673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59566A4-0AF8-424B-98CF-2D5C063B4BBD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r="3360" b="3435"/>
          <a:stretch/>
        </p:blipFill>
        <p:spPr>
          <a:xfrm>
            <a:off x="8407274" y="1477695"/>
            <a:ext cx="3317806" cy="198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DD61FF-28AB-42CF-9976-97D710D8CF03}"/>
              </a:ext>
            </a:extLst>
          </p:cNvPr>
          <p:cNvSpPr/>
          <p:nvPr/>
        </p:nvSpPr>
        <p:spPr>
          <a:xfrm>
            <a:off x="8407274" y="1874754"/>
            <a:ext cx="3314380" cy="118986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Forecast DO levels for the sustainability of the aquaculture activity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0B363A-7415-4C02-93BA-61D69D15BC07}"/>
              </a:ext>
            </a:extLst>
          </p:cNvPr>
          <p:cNvSpPr/>
          <p:nvPr/>
        </p:nvSpPr>
        <p:spPr>
          <a:xfrm>
            <a:off x="671696" y="1477695"/>
            <a:ext cx="6096000" cy="45000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t"/>
          <a:lstStyle/>
          <a:p>
            <a:r>
              <a:rPr lang="en-US" dirty="0"/>
              <a:t>Essential to the health of the environment and life species </a:t>
            </a:r>
          </a:p>
          <a:p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F6E47B-25A9-4D07-808E-DC803C8AF69C}"/>
              </a:ext>
            </a:extLst>
          </p:cNvPr>
          <p:cNvSpPr/>
          <p:nvPr/>
        </p:nvSpPr>
        <p:spPr>
          <a:xfrm>
            <a:off x="671696" y="2677961"/>
            <a:ext cx="6096000" cy="45000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Affects fish health, robustness, growth rate and feeding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863992-96FD-4ED9-ABD5-D92DD85D7832}"/>
              </a:ext>
            </a:extLst>
          </p:cNvPr>
          <p:cNvSpPr/>
          <p:nvPr/>
        </p:nvSpPr>
        <p:spPr>
          <a:xfrm>
            <a:off x="671696" y="2077828"/>
            <a:ext cx="6096000" cy="45000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Key element of water quality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4BBD82-E897-4F3D-8119-3AE9326B2A84}"/>
              </a:ext>
            </a:extLst>
          </p:cNvPr>
          <p:cNvSpPr/>
          <p:nvPr/>
        </p:nvSpPr>
        <p:spPr>
          <a:xfrm>
            <a:off x="671696" y="3278094"/>
            <a:ext cx="6096000" cy="45000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Lethal level over a matter of hours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5C89E6-0716-4E28-A00E-69741AB8C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26" b="-1"/>
          <a:stretch/>
        </p:blipFill>
        <p:spPr>
          <a:xfrm>
            <a:off x="4491407" y="4492430"/>
            <a:ext cx="3314380" cy="222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phic 9" descr="Arrow Rotate right">
            <a:extLst>
              <a:ext uri="{FF2B5EF4-FFF2-40B4-BE49-F238E27FC236}">
                <a16:creationId xmlns:a16="http://schemas.microsoft.com/office/drawing/2014/main" id="{94A8C198-AB61-4745-96D0-BC7E349C1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838334">
            <a:off x="6982249" y="1944275"/>
            <a:ext cx="1088647" cy="108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C2AB5A6-FC52-4540-800D-5AD2526C3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14" y="3415553"/>
            <a:ext cx="3176706" cy="316722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0FCFCBF-3C7E-4B1A-8C67-3EDAA4DF29A5}"/>
              </a:ext>
            </a:extLst>
          </p:cNvPr>
          <p:cNvGrpSpPr/>
          <p:nvPr/>
        </p:nvGrpSpPr>
        <p:grpSpPr>
          <a:xfrm>
            <a:off x="753195" y="2093308"/>
            <a:ext cx="2198349" cy="2052487"/>
            <a:chOff x="313681" y="1780674"/>
            <a:chExt cx="3049738" cy="27525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5B5CC3-F0BC-43BD-91AB-A90984EE5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15223" r="6348"/>
            <a:stretch/>
          </p:blipFill>
          <p:spPr>
            <a:xfrm>
              <a:off x="313681" y="1780674"/>
              <a:ext cx="3049738" cy="275250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39C22B-2995-4E57-B3D8-D19103103A4C}"/>
                </a:ext>
              </a:extLst>
            </p:cNvPr>
            <p:cNvSpPr/>
            <p:nvPr/>
          </p:nvSpPr>
          <p:spPr>
            <a:xfrm>
              <a:off x="1827658" y="4082674"/>
              <a:ext cx="260518" cy="2862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FBDCB0-6C9B-4B0A-A9CB-0EB40717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driven model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33DC-2F39-416D-BF4D-989DF8C1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1C0-C8F3-40C7-B7AD-7C13BB70E4AB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D1AF7-FB8C-44C1-BCC4-02230DE3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3</a:t>
            </a:fld>
            <a:endParaRPr lang="nl-NL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EE5817-09BD-4E2C-9210-982956FB8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013561"/>
              </p:ext>
            </p:extLst>
          </p:nvPr>
        </p:nvGraphicFramePr>
        <p:xfrm>
          <a:off x="5289867" y="1203375"/>
          <a:ext cx="6146483" cy="205248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988580">
                  <a:extLst>
                    <a:ext uri="{9D8B030D-6E8A-4147-A177-3AD203B41FA5}">
                      <a16:colId xmlns:a16="http://schemas.microsoft.com/office/drawing/2014/main" val="1901894896"/>
                    </a:ext>
                  </a:extLst>
                </a:gridCol>
                <a:gridCol w="2451120">
                  <a:extLst>
                    <a:ext uri="{9D8B030D-6E8A-4147-A177-3AD203B41FA5}">
                      <a16:colId xmlns:a16="http://schemas.microsoft.com/office/drawing/2014/main" val="4191114170"/>
                    </a:ext>
                  </a:extLst>
                </a:gridCol>
                <a:gridCol w="1706783">
                  <a:extLst>
                    <a:ext uri="{9D8B030D-6E8A-4147-A177-3AD203B41FA5}">
                      <a16:colId xmlns:a16="http://schemas.microsoft.com/office/drawing/2014/main" val="3931774967"/>
                    </a:ext>
                  </a:extLst>
                </a:gridCol>
              </a:tblGrid>
              <a:tr h="690803">
                <a:tc>
                  <a:txBody>
                    <a:bodyPr/>
                    <a:lstStyle/>
                    <a:p>
                      <a:r>
                        <a:rPr lang="en-US" sz="1800" dirty="0"/>
                        <a:t>Station</a:t>
                      </a:r>
                      <a:endParaRPr lang="nl-NL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Time Span</a:t>
                      </a:r>
                      <a:endParaRPr lang="nl-NL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Temporal resolution</a:t>
                      </a:r>
                      <a:endParaRPr lang="nl-NL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928503"/>
                  </a:ext>
                </a:extLst>
              </a:tr>
              <a:tr h="465908">
                <a:tc>
                  <a:txBody>
                    <a:bodyPr/>
                    <a:lstStyle/>
                    <a:p>
                      <a:r>
                        <a:rPr lang="en-US" sz="1800" dirty="0" err="1"/>
                        <a:t>Thesprotia</a:t>
                      </a:r>
                      <a:r>
                        <a:rPr lang="en-US" sz="1800" dirty="0"/>
                        <a:t> (1)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28 Jul - 25 Oct 2019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2÷10’ </a:t>
                      </a:r>
                      <a:endParaRPr lang="nl-N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475429"/>
                  </a:ext>
                </a:extLst>
              </a:tr>
              <a:tr h="456344">
                <a:tc>
                  <a:txBody>
                    <a:bodyPr/>
                    <a:lstStyle/>
                    <a:p>
                      <a:r>
                        <a:rPr lang="en-US" sz="1800" dirty="0" err="1"/>
                        <a:t>Astakos</a:t>
                      </a:r>
                      <a:r>
                        <a:rPr lang="en-US" sz="1800" dirty="0"/>
                        <a:t> (2)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 Jul – 08 Oct 2019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2÷10’ </a:t>
                      </a:r>
                      <a:endParaRPr lang="nl-NL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959228"/>
                  </a:ext>
                </a:extLst>
              </a:tr>
              <a:tr h="439432">
                <a:tc>
                  <a:txBody>
                    <a:bodyPr/>
                    <a:lstStyle/>
                    <a:p>
                      <a:r>
                        <a:rPr lang="en-US" sz="1800" b="0" dirty="0" err="1"/>
                        <a:t>Ovrios</a:t>
                      </a:r>
                      <a:r>
                        <a:rPr lang="en-US" sz="1800" b="0" dirty="0"/>
                        <a:t> (3)</a:t>
                      </a:r>
                      <a:endParaRPr lang="nl-NL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20 Jul – 23 Oct 2019</a:t>
                      </a:r>
                      <a:endParaRPr lang="nl-NL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2</a:t>
                      </a:r>
                      <a:r>
                        <a:rPr lang="en-US" sz="1800" dirty="0"/>
                        <a:t>÷</a:t>
                      </a:r>
                      <a:r>
                        <a:rPr lang="en-US" sz="1800" b="0" dirty="0"/>
                        <a:t>10’ </a:t>
                      </a:r>
                      <a:endParaRPr lang="nl-NL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03484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8733DE7-FD7A-495B-9881-0AC226829EFD}"/>
              </a:ext>
            </a:extLst>
          </p:cNvPr>
          <p:cNvSpPr/>
          <p:nvPr/>
        </p:nvSpPr>
        <p:spPr>
          <a:xfrm>
            <a:off x="755650" y="1416169"/>
            <a:ext cx="3276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/>
              <a:t>DO(t) ∼ SWT(t) + u(t) + v(t)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25F923-3632-4CE3-9448-0EEAF4E038AE}"/>
              </a:ext>
            </a:extLst>
          </p:cNvPr>
          <p:cNvSpPr/>
          <p:nvPr/>
        </p:nvSpPr>
        <p:spPr>
          <a:xfrm>
            <a:off x="5942538" y="3809861"/>
            <a:ext cx="54938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at 7 m depth below the sea water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Resampled every 5 minutes -&gt; </a:t>
            </a:r>
            <a:r>
              <a:rPr lang="en-US" b="1" dirty="0"/>
              <a:t>~26000 entries</a:t>
            </a:r>
          </a:p>
        </p:txBody>
      </p:sp>
    </p:spTree>
    <p:extLst>
      <p:ext uri="{BB962C8B-B14F-4D97-AF65-F5344CB8AC3E}">
        <p14:creationId xmlns:p14="http://schemas.microsoft.com/office/powerpoint/2010/main" val="203570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D3D8-447F-4042-9119-6AA82FF2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2690"/>
            <a:ext cx="10517113" cy="936000"/>
          </a:xfrm>
        </p:spPr>
        <p:txBody>
          <a:bodyPr/>
          <a:lstStyle/>
          <a:p>
            <a:pPr algn="just"/>
            <a:r>
              <a:rPr lang="en-US" dirty="0"/>
              <a:t>Methods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6DF1C-89C5-4D16-BF98-21C9E428D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1C0-C8F3-40C7-B7AD-7C13BB70E4AB}" type="datetime1">
              <a:rPr lang="nl-NL" smtClean="0"/>
              <a:t>25-5-2022</a:t>
            </a:fld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63CEE3-8BD4-44D4-B87B-B4A3FF6B9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8" y="2286298"/>
            <a:ext cx="5525391" cy="37639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9EC95F-D3FA-4FBA-9700-50FB3056D71C}"/>
              </a:ext>
            </a:extLst>
          </p:cNvPr>
          <p:cNvSpPr txBox="1"/>
          <p:nvPr/>
        </p:nvSpPr>
        <p:spPr>
          <a:xfrm flipH="1">
            <a:off x="755650" y="1446026"/>
            <a:ext cx="5577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80C80"/>
                </a:solidFill>
              </a:rPr>
              <a:t>Random Forest (RF)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EB2616-8A1D-4F0E-8C44-DF20BCA37F9B}"/>
              </a:ext>
            </a:extLst>
          </p:cNvPr>
          <p:cNvGrpSpPr/>
          <p:nvPr/>
        </p:nvGrpSpPr>
        <p:grpSpPr>
          <a:xfrm>
            <a:off x="6819843" y="2350756"/>
            <a:ext cx="4992905" cy="3863498"/>
            <a:chOff x="6758883" y="2353501"/>
            <a:chExt cx="4992905" cy="386349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02DB18-3FC7-466D-BD68-4A5E991E4FCE}"/>
                </a:ext>
              </a:extLst>
            </p:cNvPr>
            <p:cNvSpPr/>
            <p:nvPr/>
          </p:nvSpPr>
          <p:spPr>
            <a:xfrm>
              <a:off x="6806205" y="3078488"/>
              <a:ext cx="405276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Creates multiple decision trees implemented on a subset of the featured space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Returns the average prediction of each individual trees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A6E5A2-28EB-4D45-BDD8-9E44B10EB4DB}"/>
                </a:ext>
              </a:extLst>
            </p:cNvPr>
            <p:cNvSpPr/>
            <p:nvPr/>
          </p:nvSpPr>
          <p:spPr>
            <a:xfrm>
              <a:off x="6806205" y="2353501"/>
              <a:ext cx="35237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Ensemble learning method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CF1E1D-FCB1-4CFD-98D1-8643DD5554F0}"/>
                </a:ext>
              </a:extLst>
            </p:cNvPr>
            <p:cNvSpPr/>
            <p:nvPr/>
          </p:nvSpPr>
          <p:spPr>
            <a:xfrm>
              <a:off x="6758883" y="5201336"/>
              <a:ext cx="49929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Contributes in increasing the confidence interval and the choice of the model. </a:t>
              </a:r>
            </a:p>
            <a:p>
              <a:endParaRPr lang="en-US" sz="2000" dirty="0"/>
            </a:p>
          </p:txBody>
        </p:sp>
      </p:grp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0E781A71-A42D-48CF-8F98-D6CD8DED1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163" y="6413498"/>
            <a:ext cx="450000" cy="184666"/>
          </a:xfrm>
        </p:spPr>
        <p:txBody>
          <a:bodyPr/>
          <a:lstStyle/>
          <a:p>
            <a:fld id="{F42B3F14-D836-496B-80A2-23BE75BD68CB}" type="slidenum">
              <a:rPr lang="nl-NL" smtClean="0"/>
              <a:t>4</a:t>
            </a:fld>
            <a:endParaRPr lang="nl-NL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88A07D-E249-44C6-9A54-0AF7ACE4FA50}"/>
              </a:ext>
            </a:extLst>
          </p:cNvPr>
          <p:cNvCxnSpPr/>
          <p:nvPr/>
        </p:nvCxnSpPr>
        <p:spPr>
          <a:xfrm>
            <a:off x="3437681" y="2627453"/>
            <a:ext cx="0" cy="5324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0454251-E0E5-4D5C-B903-D571FF89989B}"/>
              </a:ext>
            </a:extLst>
          </p:cNvPr>
          <p:cNvCxnSpPr>
            <a:cxnSpLocks/>
          </p:cNvCxnSpPr>
          <p:nvPr/>
        </p:nvCxnSpPr>
        <p:spPr>
          <a:xfrm flipH="1">
            <a:off x="3134360" y="3307080"/>
            <a:ext cx="238760" cy="2336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310CE0-3CD7-4838-9EBE-BD9B710556FA}"/>
              </a:ext>
            </a:extLst>
          </p:cNvPr>
          <p:cNvCxnSpPr>
            <a:cxnSpLocks/>
          </p:cNvCxnSpPr>
          <p:nvPr/>
        </p:nvCxnSpPr>
        <p:spPr>
          <a:xfrm flipH="1" flipV="1">
            <a:off x="3098800" y="3661884"/>
            <a:ext cx="111760" cy="2056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73F7C21-EE3B-4184-996D-F1D8A0C63875}"/>
              </a:ext>
            </a:extLst>
          </p:cNvPr>
          <p:cNvCxnSpPr>
            <a:cxnSpLocks/>
          </p:cNvCxnSpPr>
          <p:nvPr/>
        </p:nvCxnSpPr>
        <p:spPr>
          <a:xfrm flipH="1">
            <a:off x="3190240" y="4005303"/>
            <a:ext cx="43180" cy="2669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AEB6085C-3854-4A9B-93E6-FF0566983F2C}"/>
              </a:ext>
            </a:extLst>
          </p:cNvPr>
          <p:cNvSpPr/>
          <p:nvPr/>
        </p:nvSpPr>
        <p:spPr>
          <a:xfrm rot="11197087">
            <a:off x="3098800" y="4272280"/>
            <a:ext cx="187960" cy="1378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290ACB8-83BC-45BD-9260-2875A5AB5BF9}"/>
              </a:ext>
            </a:extLst>
          </p:cNvPr>
          <p:cNvSpPr/>
          <p:nvPr/>
        </p:nvSpPr>
        <p:spPr>
          <a:xfrm>
            <a:off x="2722245" y="4420463"/>
            <a:ext cx="899159" cy="193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B00D1EA-100B-47CE-9CA0-37EDC5E021BF}"/>
              </a:ext>
            </a:extLst>
          </p:cNvPr>
          <p:cNvSpPr/>
          <p:nvPr/>
        </p:nvSpPr>
        <p:spPr>
          <a:xfrm>
            <a:off x="7135059" y="2554051"/>
            <a:ext cx="4921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Radial basis neural networks based on a single-pass learning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2D3D8-447F-4042-9119-6AA82FF2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2690"/>
            <a:ext cx="10517113" cy="936000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6DF1C-89C5-4D16-BF98-21C9E428D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1C0-C8F3-40C7-B7AD-7C13BB70E4AB}" type="datetime1">
              <a:rPr lang="nl-NL" smtClean="0"/>
              <a:t>25-5-2022</a:t>
            </a:fld>
            <a:endParaRPr lang="nl-NL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D08DBB-1D62-44D6-9091-F8C297DAC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7" y="2414731"/>
            <a:ext cx="5352543" cy="3640693"/>
          </a:xfrm>
          <a:prstGeom prst="rect">
            <a:avLst/>
          </a:prstGeom>
        </p:spPr>
      </p:pic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0E781A71-A42D-48CF-8F98-D6CD8DED1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163" y="6413498"/>
            <a:ext cx="450000" cy="184666"/>
          </a:xfrm>
        </p:spPr>
        <p:txBody>
          <a:bodyPr/>
          <a:lstStyle/>
          <a:p>
            <a:fld id="{F42B3F14-D836-496B-80A2-23BE75BD68CB}" type="slidenum">
              <a:rPr lang="nl-NL" smtClean="0"/>
              <a:t>5</a:t>
            </a:fld>
            <a:endParaRPr lang="nl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703508-A8C4-4057-B123-777144F09E73}"/>
              </a:ext>
            </a:extLst>
          </p:cNvPr>
          <p:cNvSpPr txBox="1"/>
          <p:nvPr/>
        </p:nvSpPr>
        <p:spPr>
          <a:xfrm flipH="1">
            <a:off x="755650" y="1446026"/>
            <a:ext cx="687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80C80"/>
                </a:solidFill>
              </a:rPr>
              <a:t>Generalized Regression Neural Network (GRNN)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06E71B-1B46-49AC-B19F-43AEF3A54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058" y="3677822"/>
            <a:ext cx="3304309" cy="800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874CB3-01EB-477C-9FF1-9C1414501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058" y="4792038"/>
            <a:ext cx="47625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5ABF9-984A-4AB3-AB73-BCDDF7BA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673F97-1DD5-41A2-8B04-EA18F983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1C0-C8F3-40C7-B7AD-7C13BB70E4AB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A58D7-D9B7-424E-B1F5-CF971CE4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6</a:t>
            </a:fld>
            <a:endParaRPr lang="nl-N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E31D3D-B8B2-4BD4-BCA6-8BE9B6A86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190" y="-6169"/>
            <a:ext cx="2037810" cy="2031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B1D43-6831-429F-A002-156A3C53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20" y="2167396"/>
            <a:ext cx="5972440" cy="304850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E0B3E8-2082-4D4E-A73E-CB8A912AF125}"/>
              </a:ext>
            </a:extLst>
          </p:cNvPr>
          <p:cNvCxnSpPr/>
          <p:nvPr/>
        </p:nvCxnSpPr>
        <p:spPr>
          <a:xfrm flipV="1">
            <a:off x="10840868" y="830424"/>
            <a:ext cx="103940" cy="1792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D78A44-F1A4-4D5B-9512-23A4EEF71C47}"/>
              </a:ext>
            </a:extLst>
          </p:cNvPr>
          <p:cNvCxnSpPr>
            <a:cxnSpLocks/>
          </p:cNvCxnSpPr>
          <p:nvPr/>
        </p:nvCxnSpPr>
        <p:spPr>
          <a:xfrm>
            <a:off x="5738327" y="2343683"/>
            <a:ext cx="780603" cy="0"/>
          </a:xfrm>
          <a:prstGeom prst="line">
            <a:avLst/>
          </a:prstGeom>
          <a:ln>
            <a:solidFill>
              <a:srgbClr val="C03C3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345264-BB67-4817-A222-F85131403B71}"/>
              </a:ext>
            </a:extLst>
          </p:cNvPr>
          <p:cNvCxnSpPr>
            <a:endCxn id="17" idx="1"/>
          </p:cNvCxnSpPr>
          <p:nvPr/>
        </p:nvCxnSpPr>
        <p:spPr>
          <a:xfrm>
            <a:off x="5887616" y="2491273"/>
            <a:ext cx="631314" cy="2809332"/>
          </a:xfrm>
          <a:prstGeom prst="line">
            <a:avLst/>
          </a:prstGeom>
          <a:ln>
            <a:solidFill>
              <a:srgbClr val="45A1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FC29F1-F56B-429B-A985-B0E0DB3A59A3}"/>
              </a:ext>
            </a:extLst>
          </p:cNvPr>
          <p:cNvGrpSpPr/>
          <p:nvPr/>
        </p:nvGrpSpPr>
        <p:grpSpPr>
          <a:xfrm>
            <a:off x="6518930" y="1011108"/>
            <a:ext cx="2868073" cy="2741844"/>
            <a:chOff x="6518930" y="1011108"/>
            <a:chExt cx="2868073" cy="2741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6A882C-7DF3-4D58-A71E-758F84381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8930" y="1070367"/>
              <a:ext cx="2602285" cy="262128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6ACB47-DDC6-4DFC-94F9-62640B2B1D6A}"/>
                </a:ext>
              </a:extLst>
            </p:cNvPr>
            <p:cNvSpPr/>
            <p:nvPr/>
          </p:nvSpPr>
          <p:spPr>
            <a:xfrm>
              <a:off x="6758454" y="1624695"/>
              <a:ext cx="8547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8172B3"/>
                  </a:solidFill>
                </a:rPr>
                <a:t>R2 = 0.94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CF4CCE6-6669-4FB9-AC92-B7CC51B997D1}"/>
                </a:ext>
              </a:extLst>
            </p:cNvPr>
            <p:cNvSpPr/>
            <p:nvPr/>
          </p:nvSpPr>
          <p:spPr>
            <a:xfrm>
              <a:off x="6518930" y="1011108"/>
              <a:ext cx="2868073" cy="2741844"/>
            </a:xfrm>
            <a:prstGeom prst="rect">
              <a:avLst/>
            </a:prstGeom>
            <a:noFill/>
            <a:ln>
              <a:solidFill>
                <a:srgbClr val="C03C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3E5948-B99F-4E96-A91B-01D923DBA07E}"/>
                </a:ext>
              </a:extLst>
            </p:cNvPr>
            <p:cNvSpPr txBox="1"/>
            <p:nvPr/>
          </p:nvSpPr>
          <p:spPr>
            <a:xfrm>
              <a:off x="8710304" y="1192342"/>
              <a:ext cx="524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RF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E12146-9F7F-458B-AFFC-ADFD8D6D25FF}"/>
              </a:ext>
            </a:extLst>
          </p:cNvPr>
          <p:cNvGrpSpPr/>
          <p:nvPr/>
        </p:nvGrpSpPr>
        <p:grpSpPr>
          <a:xfrm>
            <a:off x="6518930" y="3895939"/>
            <a:ext cx="3010333" cy="2741844"/>
            <a:chOff x="6518930" y="3895939"/>
            <a:chExt cx="3010333" cy="27418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839A3D-0866-4309-BDF9-C93330FEB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8930" y="3989964"/>
              <a:ext cx="2660405" cy="26212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2878BC-7DE6-4639-9170-EC2990C2C883}"/>
                </a:ext>
              </a:extLst>
            </p:cNvPr>
            <p:cNvSpPr/>
            <p:nvPr/>
          </p:nvSpPr>
          <p:spPr>
            <a:xfrm>
              <a:off x="6758455" y="4488866"/>
              <a:ext cx="8547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8172B3"/>
                  </a:solidFill>
                </a:rPr>
                <a:t>R2 = 0.73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D787E3-566A-4394-8288-B64DAAC0368E}"/>
                </a:ext>
              </a:extLst>
            </p:cNvPr>
            <p:cNvSpPr/>
            <p:nvPr/>
          </p:nvSpPr>
          <p:spPr>
            <a:xfrm>
              <a:off x="6518930" y="3895939"/>
              <a:ext cx="2868073" cy="2741844"/>
            </a:xfrm>
            <a:prstGeom prst="rect">
              <a:avLst/>
            </a:prstGeom>
            <a:noFill/>
            <a:ln>
              <a:solidFill>
                <a:srgbClr val="45A15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47F1AD-226F-4202-B8DE-2119A076F78C}"/>
                </a:ext>
              </a:extLst>
            </p:cNvPr>
            <p:cNvSpPr txBox="1"/>
            <p:nvPr/>
          </p:nvSpPr>
          <p:spPr>
            <a:xfrm>
              <a:off x="8674542" y="4065692"/>
              <a:ext cx="8547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GRNN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F23D218-314E-4BC7-91AB-685CCA284A79}"/>
              </a:ext>
            </a:extLst>
          </p:cNvPr>
          <p:cNvSpPr txBox="1"/>
          <p:nvPr/>
        </p:nvSpPr>
        <p:spPr>
          <a:xfrm>
            <a:off x="569167" y="1578528"/>
            <a:ext cx="191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Astakos</a:t>
            </a:r>
            <a:r>
              <a:rPr lang="en-US" sz="2400" dirty="0"/>
              <a:t> (2)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002BBB2-1DB6-4D03-997D-FB21D7A54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3926" y="2880075"/>
            <a:ext cx="2433883" cy="20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0CD86-062D-4490-A181-4C6697BE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19117"/>
            <a:ext cx="10517113" cy="936000"/>
          </a:xfrm>
        </p:spPr>
        <p:txBody>
          <a:bodyPr/>
          <a:lstStyle/>
          <a:p>
            <a:r>
              <a:rPr lang="en-US" dirty="0"/>
              <a:t>Outlook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5EB3B-8F64-4C99-8FDA-4C07B64B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71C0-C8F3-40C7-B7AD-7C13BB70E4AB}" type="datetime1">
              <a:rPr lang="nl-NL" smtClean="0"/>
              <a:t>25-5-2022</a:t>
            </a:fld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51BC2-3B0B-4468-939A-165B8261B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7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D5162E-D0BA-4A22-BDDF-AD60B21F5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65" y="6199530"/>
            <a:ext cx="613724" cy="5847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C0255D-1D86-47D3-B4B8-82B2AF51F340}"/>
              </a:ext>
            </a:extLst>
          </p:cNvPr>
          <p:cNvSpPr/>
          <p:nvPr/>
        </p:nvSpPr>
        <p:spPr>
          <a:xfrm>
            <a:off x="4085821" y="6229047"/>
            <a:ext cx="7350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457200" rtl="0" eaLnBrk="1" latinLnBrk="0" hangingPunct="1">
              <a:spcAft>
                <a:spcPts val="1800"/>
              </a:spcAft>
            </a:pPr>
            <a:r>
              <a:rPr lang="en-US" sz="14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project has received funding from the European Union's Horizon 2020 research and innovation </a:t>
            </a:r>
            <a:r>
              <a:rPr lang="en-GB" sz="14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</a:t>
            </a:r>
            <a:r>
              <a:rPr lang="en-US" sz="14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under grant agreement No </a:t>
            </a:r>
            <a:r>
              <a:rPr lang="he-IL" sz="14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821934</a:t>
            </a:r>
            <a:endParaRPr lang="en-US" sz="1400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flag.png">
            <a:extLst>
              <a:ext uri="{FF2B5EF4-FFF2-40B4-BE49-F238E27FC236}">
                <a16:creationId xmlns:a16="http://schemas.microsoft.com/office/drawing/2014/main" id="{283A63ED-487C-40B4-8FC1-5CEEC3C4F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763" y="6229047"/>
            <a:ext cx="613723" cy="409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331D8C-CF04-4B2D-BC73-9CB546357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972" y="3429000"/>
            <a:ext cx="5632739" cy="270782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2A6BC5-5D9A-4A78-9CDE-68C6343E5431}"/>
              </a:ext>
            </a:extLst>
          </p:cNvPr>
          <p:cNvSpPr/>
          <p:nvPr/>
        </p:nvSpPr>
        <p:spPr>
          <a:xfrm>
            <a:off x="755650" y="1339196"/>
            <a:ext cx="10680699" cy="726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ea typeface="Yu Gothic UI" panose="020B0500000000000000" pitchFamily="34" charset="-128"/>
              </a:rPr>
              <a:t>GRNN and RF </a:t>
            </a:r>
            <a:r>
              <a:rPr lang="en-US" dirty="0"/>
              <a:t>results are very promising with accuracy &gt;95% at the three different stations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3AE0A7-79A7-45E1-8A72-205D07117ECE}"/>
              </a:ext>
            </a:extLst>
          </p:cNvPr>
          <p:cNvSpPr/>
          <p:nvPr/>
        </p:nvSpPr>
        <p:spPr>
          <a:xfrm>
            <a:off x="755650" y="2508533"/>
            <a:ext cx="2518128" cy="726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Real time forecasting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03282D-7A69-42B8-AB7F-C8D80791C27E}"/>
              </a:ext>
            </a:extLst>
          </p:cNvPr>
          <p:cNvSpPr/>
          <p:nvPr/>
        </p:nvSpPr>
        <p:spPr>
          <a:xfrm>
            <a:off x="3359465" y="3307601"/>
            <a:ext cx="2518128" cy="84991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Include other forcing variables, as the wind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3B2E408-91BF-4F1D-8C42-11C36164A47B}"/>
              </a:ext>
            </a:extLst>
          </p:cNvPr>
          <p:cNvSpPr/>
          <p:nvPr/>
        </p:nvSpPr>
        <p:spPr>
          <a:xfrm>
            <a:off x="1952978" y="2065867"/>
            <a:ext cx="158044" cy="442666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9C00F07F-4690-4C78-81C0-B59613809E01}"/>
              </a:ext>
            </a:extLst>
          </p:cNvPr>
          <p:cNvCxnSpPr>
            <a:cxnSpLocks/>
          </p:cNvCxnSpPr>
          <p:nvPr/>
        </p:nvCxnSpPr>
        <p:spPr>
          <a:xfrm rot="16200000" flipV="1">
            <a:off x="3728290" y="2417362"/>
            <a:ext cx="435730" cy="134474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1151DCE-FBD5-4669-85B0-EC20492ECCBD}"/>
              </a:ext>
            </a:extLst>
          </p:cNvPr>
          <p:cNvSpPr/>
          <p:nvPr/>
        </p:nvSpPr>
        <p:spPr>
          <a:xfrm>
            <a:off x="772937" y="4529239"/>
            <a:ext cx="2500842" cy="655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Extend to different areas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E58B59-8DFE-4137-A15D-727789ACE5AA}"/>
              </a:ext>
            </a:extLst>
          </p:cNvPr>
          <p:cNvSpPr/>
          <p:nvPr/>
        </p:nvSpPr>
        <p:spPr>
          <a:xfrm>
            <a:off x="3371149" y="5196128"/>
            <a:ext cx="2518128" cy="95728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Trade-off between temporal and spatial resolution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5ED5F91-3505-4334-BE92-4B60D2AA1A68}"/>
              </a:ext>
            </a:extLst>
          </p:cNvPr>
          <p:cNvCxnSpPr>
            <a:cxnSpLocks/>
            <a:stCxn id="29" idx="3"/>
            <a:endCxn id="30" idx="0"/>
          </p:cNvCxnSpPr>
          <p:nvPr/>
        </p:nvCxnSpPr>
        <p:spPr>
          <a:xfrm>
            <a:off x="3273779" y="4857088"/>
            <a:ext cx="1356434" cy="33904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72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7462DAD-F6A1-4948-8A46-54DC5F979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for your attention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9B93E1-CC22-4674-BF8F-CDFB229B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3F6F-68B7-4C01-B8DF-92EC70830BB1}" type="datetime1">
              <a:rPr lang="nl-NL" smtClean="0"/>
              <a:t>25-5-2022</a:t>
            </a:fld>
            <a:endParaRPr lang="nl-NL"/>
          </a:p>
        </p:txBody>
      </p:sp>
      <p:pic>
        <p:nvPicPr>
          <p:cNvPr id="12" name="Deltares_Logo_klein">
            <a:extLst>
              <a:ext uri="{FF2B5EF4-FFF2-40B4-BE49-F238E27FC236}">
                <a16:creationId xmlns:a16="http://schemas.microsoft.com/office/drawing/2014/main" id="{186F68EE-19FA-448A-A13D-61772D07A4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56" y="6267123"/>
            <a:ext cx="1188000" cy="386100"/>
          </a:xfrm>
          <a:prstGeom prst="rect">
            <a:avLst/>
          </a:prstGeom>
        </p:spPr>
      </p:pic>
      <p:sp>
        <p:nvSpPr>
          <p:cNvPr id="13" name="Tekstvak 28">
            <a:hlinkClick r:id="rId4"/>
            <a:extLst>
              <a:ext uri="{FF2B5EF4-FFF2-40B4-BE49-F238E27FC236}">
                <a16:creationId xmlns:a16="http://schemas.microsoft.com/office/drawing/2014/main" id="{0F626142-A1C0-4FA0-BB31-1152A7CE1F65}"/>
              </a:ext>
            </a:extLst>
          </p:cNvPr>
          <p:cNvSpPr txBox="1"/>
          <p:nvPr/>
        </p:nvSpPr>
        <p:spPr>
          <a:xfrm>
            <a:off x="1259650" y="2225677"/>
            <a:ext cx="2952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anna.spinosa@deltares.nl</a:t>
            </a:r>
          </a:p>
        </p:txBody>
      </p:sp>
      <p:sp>
        <p:nvSpPr>
          <p:cNvPr id="15" name="Tekstvak 30">
            <a:extLst>
              <a:ext uri="{FF2B5EF4-FFF2-40B4-BE49-F238E27FC236}">
                <a16:creationId xmlns:a16="http://schemas.microsoft.com/office/drawing/2014/main" id="{1CEDFBD6-FFF2-4797-B749-EE78EB7152A8}"/>
              </a:ext>
            </a:extLst>
          </p:cNvPr>
          <p:cNvSpPr txBox="1"/>
          <p:nvPr/>
        </p:nvSpPr>
        <p:spPr>
          <a:xfrm>
            <a:off x="4905898" y="2225677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linkedin.com/AnnaSpinosa</a:t>
            </a:r>
          </a:p>
        </p:txBody>
      </p:sp>
      <p:pic>
        <p:nvPicPr>
          <p:cNvPr id="18" name="Graphic 17">
            <a:hlinkClick r:id="rId5"/>
            <a:extLst>
              <a:ext uri="{FF2B5EF4-FFF2-40B4-BE49-F238E27FC236}">
                <a16:creationId xmlns:a16="http://schemas.microsoft.com/office/drawing/2014/main" id="{C22B79F8-72A6-4CE1-9BF9-369CD8E4D3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1898" y="2225678"/>
            <a:ext cx="306000" cy="306000"/>
          </a:xfrm>
          <a:prstGeom prst="rect">
            <a:avLst/>
          </a:prstGeom>
        </p:spPr>
      </p:pic>
      <p:pic>
        <p:nvPicPr>
          <p:cNvPr id="19" name="Graphic 18">
            <a:hlinkClick r:id="rId4"/>
            <a:extLst>
              <a:ext uri="{FF2B5EF4-FFF2-40B4-BE49-F238E27FC236}">
                <a16:creationId xmlns:a16="http://schemas.microsoft.com/office/drawing/2014/main" id="{5619EF9B-FAFD-4C7A-BC78-119A246DC7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650" y="2225678"/>
            <a:ext cx="306000" cy="30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BAF7D2-2C54-4196-89D9-57363B86FF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901379"/>
            <a:ext cx="5767532" cy="3365744"/>
          </a:xfrm>
          <a:prstGeom prst="rect">
            <a:avLst/>
          </a:prstGeom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92910A4-1D52-41C5-A29A-7461E1BE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3163" y="6413498"/>
            <a:ext cx="450000" cy="184666"/>
          </a:xfrm>
        </p:spPr>
        <p:txBody>
          <a:bodyPr/>
          <a:lstStyle/>
          <a:p>
            <a:fld id="{F42B3F14-D836-496B-80A2-23BE75BD68CB}" type="slidenum">
              <a:rPr lang="nl-NL" smtClean="0"/>
              <a:t>8</a:t>
            </a:fld>
            <a:endParaRPr lang="nl-NL"/>
          </a:p>
        </p:txBody>
      </p:sp>
      <p:sp>
        <p:nvSpPr>
          <p:cNvPr id="24" name="Tekstvak 28">
            <a:hlinkClick r:id="rId4"/>
            <a:extLst>
              <a:ext uri="{FF2B5EF4-FFF2-40B4-BE49-F238E27FC236}">
                <a16:creationId xmlns:a16="http://schemas.microsoft.com/office/drawing/2014/main" id="{7F52EBF7-D24B-4E0D-BC51-FAACD8DCD1C8}"/>
              </a:ext>
            </a:extLst>
          </p:cNvPr>
          <p:cNvSpPr txBox="1"/>
          <p:nvPr/>
        </p:nvSpPr>
        <p:spPr>
          <a:xfrm>
            <a:off x="755650" y="1623494"/>
            <a:ext cx="2952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noProof="1">
                <a:solidFill>
                  <a:schemeClr val="tx2"/>
                </a:solidFill>
              </a:rPr>
              <a:t>Contacts</a:t>
            </a:r>
            <a:endParaRPr lang="en-GB" sz="1800" noProof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93250"/>
      </p:ext>
    </p:extLst>
  </p:cSld>
  <p:clrMapOvr>
    <a:masterClrMapping/>
  </p:clrMapOvr>
</p:sld>
</file>

<file path=ppt/theme/theme1.xml><?xml version="1.0" encoding="utf-8"?>
<a:theme xmlns:a="http://schemas.openxmlformats.org/drawingml/2006/main" name="Deltares">
  <a:themeElements>
    <a:clrScheme name="Deltares">
      <a:dk1>
        <a:sysClr val="windowText" lastClr="000000"/>
      </a:dk1>
      <a:lt1>
        <a:sysClr val="window" lastClr="FFFFFF"/>
      </a:lt1>
      <a:dk2>
        <a:srgbClr val="080C80"/>
      </a:dk2>
      <a:lt2>
        <a:srgbClr val="F2F2F2"/>
      </a:lt2>
      <a:accent1>
        <a:srgbClr val="080C80"/>
      </a:accent1>
      <a:accent2>
        <a:srgbClr val="0D38E0"/>
      </a:accent2>
      <a:accent3>
        <a:srgbClr val="0EBBF0"/>
      </a:accent3>
      <a:accent4>
        <a:srgbClr val="00B389"/>
      </a:accent4>
      <a:accent5>
        <a:srgbClr val="00CC96"/>
      </a:accent5>
      <a:accent6>
        <a:srgbClr val="00E6A1"/>
      </a:accent6>
      <a:hlink>
        <a:srgbClr val="0D38E0"/>
      </a:hlink>
      <a:folHlink>
        <a:srgbClr val="7070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ltares - Sjabloon.potx" id="{7EB41F1B-03E8-4D51-BAE2-5405408333E5}" vid="{06EFF6FC-AC51-472B-A861-E13DF9255BBA}"/>
    </a:ext>
  </a:extLst>
</a:theme>
</file>

<file path=ppt/theme/theme2.xml><?xml version="1.0" encoding="utf-8"?>
<a:theme xmlns:a="http://schemas.openxmlformats.org/drawingml/2006/main" name="Kantoorthema">
  <a:themeElements>
    <a:clrScheme name="Deltares">
      <a:dk1>
        <a:sysClr val="windowText" lastClr="000000"/>
      </a:dk1>
      <a:lt1>
        <a:sysClr val="window" lastClr="FFFFFF"/>
      </a:lt1>
      <a:dk2>
        <a:srgbClr val="0A28A3"/>
      </a:dk2>
      <a:lt2>
        <a:srgbClr val="FFFFFF"/>
      </a:lt2>
      <a:accent1>
        <a:srgbClr val="0A28A3"/>
      </a:accent1>
      <a:accent2>
        <a:srgbClr val="0E43F0"/>
      </a:accent2>
      <a:accent3>
        <a:srgbClr val="0ECAF0"/>
      </a:accent3>
      <a:accent4>
        <a:srgbClr val="00B389"/>
      </a:accent4>
      <a:accent5>
        <a:srgbClr val="00CC96"/>
      </a:accent5>
      <a:accent6>
        <a:srgbClr val="00E6A1"/>
      </a:accent6>
      <a:hlink>
        <a:srgbClr val="0E43F0"/>
      </a:hlink>
      <a:folHlink>
        <a:srgbClr val="0A28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Deltares">
      <a:dk1>
        <a:sysClr val="windowText" lastClr="000000"/>
      </a:dk1>
      <a:lt1>
        <a:sysClr val="window" lastClr="FFFFFF"/>
      </a:lt1>
      <a:dk2>
        <a:srgbClr val="0A28A3"/>
      </a:dk2>
      <a:lt2>
        <a:srgbClr val="FFFFFF"/>
      </a:lt2>
      <a:accent1>
        <a:srgbClr val="0A28A3"/>
      </a:accent1>
      <a:accent2>
        <a:srgbClr val="0E43F0"/>
      </a:accent2>
      <a:accent3>
        <a:srgbClr val="0ECAF0"/>
      </a:accent3>
      <a:accent4>
        <a:srgbClr val="00B389"/>
      </a:accent4>
      <a:accent5>
        <a:srgbClr val="00CC96"/>
      </a:accent5>
      <a:accent6>
        <a:srgbClr val="00E6A1"/>
      </a:accent6>
      <a:hlink>
        <a:srgbClr val="0E43F0"/>
      </a:hlink>
      <a:folHlink>
        <a:srgbClr val="0A28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2D374A134BE40A29F3EDE006E760D" ma:contentTypeVersion="14" ma:contentTypeDescription="Create a new document." ma:contentTypeScope="" ma:versionID="8b83cafbbb086f7fc7572acdfd46d6ff">
  <xsd:schema xmlns:xsd="http://www.w3.org/2001/XMLSchema" xmlns:xs="http://www.w3.org/2001/XMLSchema" xmlns:p="http://schemas.microsoft.com/office/2006/metadata/properties" xmlns:ns3="83806710-7d61-4466-9a72-2b70011c9635" xmlns:ns4="009acafb-dca4-4969-9e80-c667fca638bc" targetNamespace="http://schemas.microsoft.com/office/2006/metadata/properties" ma:root="true" ma:fieldsID="83d2bb2194eb4ef129787e367c99d7f0" ns3:_="" ns4:_="">
    <xsd:import namespace="83806710-7d61-4466-9a72-2b70011c9635"/>
    <xsd:import namespace="009acafb-dca4-4969-9e80-c667fca638b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806710-7d61-4466-9a72-2b70011c963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acafb-dca4-4969-9e80-c667fca638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CD5C739-2E20-4FB7-9273-C2B0A02611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806710-7d61-4466-9a72-2b70011c9635"/>
    <ds:schemaRef ds:uri="009acafb-dca4-4969-9e80-c667fca638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97E925-62BB-499B-9DE3-F18B5AA888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E21C88-F3AC-417A-BB15-37835DACB8E9}">
  <ds:schemaRefs>
    <ds:schemaRef ds:uri="83806710-7d61-4466-9a72-2b70011c9635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009acafb-dca4-4969-9e80-c667fca638b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2260</TotalTime>
  <Words>659</Words>
  <Application>Microsoft Office PowerPoint</Application>
  <PresentationFormat>Widescreen</PresentationFormat>
  <Paragraphs>101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Arial</vt:lpstr>
      <vt:lpstr>Deltares</vt:lpstr>
      <vt:lpstr>Enhancing the modeling of dissolved oxygen concentration using machine learning. A case study in the Greek Mediterranean Sea.</vt:lpstr>
      <vt:lpstr>The Dissolved Oxygen</vt:lpstr>
      <vt:lpstr>Data driven model</vt:lpstr>
      <vt:lpstr>Methods</vt:lpstr>
      <vt:lpstr>Methods</vt:lpstr>
      <vt:lpstr>Results </vt:lpstr>
      <vt:lpstr>Outlook 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Roeli Suiker</dc:creator>
  <dc:description>Template implementation by HQ Solutions B.V.</dc:description>
  <cp:lastModifiedBy>Anna</cp:lastModifiedBy>
  <cp:revision>125</cp:revision>
  <dcterms:created xsi:type="dcterms:W3CDTF">2019-11-12T13:45:21Z</dcterms:created>
  <dcterms:modified xsi:type="dcterms:W3CDTF">2022-05-25T18:22:32Z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0x0101007472D374A134BE40A29F3EDE006E760D</vt:lpwstr>
  </property>
  <property fmtid="{D5CDD505-2E9C-101B-9397-08002B2CF9AE}" pid="4" name="_dlc_DocIdItemGuid">
    <vt:lpwstr>5086be5f-2845-4ec6-896c-4a470d767934</vt:lpwstr>
  </property>
  <property fmtid="{D5CDD505-2E9C-101B-9397-08002B2CF9AE}" pid="5" name="Document_x0020_Subject">
    <vt:lpwstr/>
  </property>
  <property fmtid="{D5CDD505-2E9C-101B-9397-08002B2CF9AE}" pid="6" name="TaxKeywordTaxHTField">
    <vt:lpwstr/>
  </property>
  <property fmtid="{D5CDD505-2E9C-101B-9397-08002B2CF9AE}" pid="7" name="Document Subject">
    <vt:lpwstr/>
  </property>
</Properties>
</file>