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4.jpg" ContentType="image/jpeg"/>
  <Override PartName="/ppt/media/image25.jpg" ContentType="image/jpeg"/>
  <Override PartName="/ppt/media/image32.jpg" ContentType="image/jpeg"/>
  <Override PartName="/ppt/media/image34.jpg" ContentType="image/jpeg"/>
  <Override PartName="/ppt/media/image3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>
        <p:scale>
          <a:sx n="90" d="100"/>
          <a:sy n="90" d="100"/>
        </p:scale>
        <p:origin x="124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3BBC3F-C65A-C63C-B0EC-F26E38C63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DBA7A94-46D3-1CF6-4745-8E5CC945AD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157013-1485-E2A7-DED5-5469F461E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B282-5F45-4129-B88F-CC0CC8BE6FD4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448E85-0BD2-A9E6-51DF-5DB1F472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51254A-427F-D87A-D68C-B63F951C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6B5F-AE70-4BE8-B57E-BF8B30E502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766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E7CA88-9ED3-4255-C876-F5035149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3053879-BB2C-C825-0F1F-1386F6E9D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2482DF-E761-262C-AC77-0169186DB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B282-5F45-4129-B88F-CC0CC8BE6FD4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FC5FAA-48E6-89DF-6E92-647923DD1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0BFA56-E0F6-A12A-48EB-C86D766B5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6B5F-AE70-4BE8-B57E-BF8B30E502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192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08B7E9D-FF93-2928-8473-08F198F0B1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BBA20D5-56F8-1E4F-E760-6259E7CCE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610CB5-9C43-862D-3BAC-640A2D23A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B282-5F45-4129-B88F-CC0CC8BE6FD4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8E0ED9-C34A-D304-A56F-CD7446E68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91634D-6282-7D17-29CE-D4C7FD996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6B5F-AE70-4BE8-B57E-BF8B30E502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9484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84C17C-D67B-AFF0-A0F2-FD0DAB040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CBD9C6-B3BB-97E0-F062-C17154B02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87C809-BE93-DBD5-7261-5C1082DF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B282-5F45-4129-B88F-CC0CC8BE6FD4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510B5B-F025-F91B-C4F2-7FE0AE09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FAD373-93BC-D2DD-AA27-C285F818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6B5F-AE70-4BE8-B57E-BF8B30E502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2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B656D7-2572-6F15-CBA2-E17EFD0F7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A3743F9-FC35-EA32-6C55-6975C53F1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68552C-DB4A-CD85-BAAB-F7EFAF64A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B282-5F45-4129-B88F-CC0CC8BE6FD4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4CDF6B-AFF1-FE5E-0804-20D9B1ED5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D101CD-5C5A-72FE-4F50-03B2E6C2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6B5F-AE70-4BE8-B57E-BF8B30E502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002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5FE9E7-1ED2-7F3D-0D75-B34BBEE06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4B7002-84AC-55C9-75C4-CAF7442098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207DA47-B45F-E37B-3821-2C1F67D68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D31683C-9B7E-6FE0-7983-82E1A3A96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B282-5F45-4129-B88F-CC0CC8BE6FD4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AB1EB56-999E-2E62-56AD-887B6968F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0424F8-09C6-F170-1F3C-C0797C13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6B5F-AE70-4BE8-B57E-BF8B30E502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225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E83EF7-ECC2-BB1F-F172-BB19C031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132CA7-F658-1CCD-4DBF-FDF51684C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57B1C0-4B1C-CE00-5827-C086CB0C4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5B36C83-D500-0CA0-4378-691D1E396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87EE06D-D335-DA8D-C4DF-BE0D52C1D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EA63C32-A299-FED9-90DA-F9A475AC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B282-5F45-4129-B88F-CC0CC8BE6FD4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B63D895-8AEA-D8DE-800A-A92A844D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20594DC-992A-74BF-3A85-942510B2F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6B5F-AE70-4BE8-B57E-BF8B30E502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6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FB8A1A-55F8-225B-04D0-63AB967E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50AAFDD-8D6C-BB3E-23B2-C8AB400F1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B282-5F45-4129-B88F-CC0CC8BE6FD4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2705EDF-AA25-8F6A-D4A9-2AAFDD770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F37271A-8C38-CD9D-C37D-466533F0F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6B5F-AE70-4BE8-B57E-BF8B30E502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126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809A971-7CFA-968A-8D07-BA71A2140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B282-5F45-4129-B88F-CC0CC8BE6FD4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FC274A8-D0AB-8702-E024-E9CBA90C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5AB250-4483-2F20-D919-6B0534AB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6B5F-AE70-4BE8-B57E-BF8B30E502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8150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D40B8-FCD2-8A61-E295-7A123BDF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9E3A68-9C0F-BE35-CB6F-EDB33CA3F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4C9694-D5F5-620B-8816-CAE1463E6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60CEDC1-29A4-04F4-D5DF-24E69094B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B282-5F45-4129-B88F-CC0CC8BE6FD4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72B917-25F7-9DAD-6CBE-5DB71E437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DAC33C-2F97-D316-547A-D1B7701AD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6B5F-AE70-4BE8-B57E-BF8B30E502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98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E356E9-FCE4-1953-B28B-4182C5B28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9E3C76C-10DB-BF4F-2562-7BF02596FA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B75E7EC-B209-7F47-39E4-EF6B2A9C9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1F4E8D-378E-C3F3-F2E0-B42B70799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B282-5F45-4129-B88F-CC0CC8BE6FD4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542FDD-798D-B801-AECB-0F15AE2F6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C04F8A-24DD-7E36-F486-084D1784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6B5F-AE70-4BE8-B57E-BF8B30E502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06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540A465-4EA2-AEB8-79F4-FE724DD86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6970E8-0E0D-2BDE-B762-99CB47417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70B515-5005-3177-A066-40F210FBC2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4B282-5F45-4129-B88F-CC0CC8BE6FD4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BF990A-621A-7FC2-561E-95B76460E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E7A2D7-1FCD-CB41-2580-D69287F4B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06B5F-AE70-4BE8-B57E-BF8B30E502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04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www.flyradarproject.e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jp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6.png"/><Relationship Id="rId7" Type="http://schemas.openxmlformats.org/officeDocument/2006/relationships/image" Target="../media/image2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3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6.png"/><Relationship Id="rId7" Type="http://schemas.openxmlformats.org/officeDocument/2006/relationships/image" Target="../media/image3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60FF0DC-075C-4AAB-9DCF-D6891D223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6B6E893-ECBD-605B-291A-B9EC2B747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232" y="4317859"/>
            <a:ext cx="10762488" cy="1207008"/>
          </a:xfrm>
        </p:spPr>
        <p:txBody>
          <a:bodyPr>
            <a:normAutofit/>
          </a:bodyPr>
          <a:lstStyle/>
          <a:p>
            <a:r>
              <a:rPr lang="en-US" sz="3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Sans-Bold"/>
              </a:rPr>
              <a:t>Possible geomorphic indicators of methane emission in three </a:t>
            </a:r>
            <a:r>
              <a:rPr lang="it-IT" sz="38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Sans-Bold"/>
              </a:rPr>
              <a:t>Martian</a:t>
            </a:r>
            <a:r>
              <a:rPr lang="it-IT" sz="3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Sans-Bold"/>
              </a:rPr>
              <a:t> impact </a:t>
            </a:r>
            <a:r>
              <a:rPr lang="it-IT" sz="38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Sans-Bold"/>
              </a:rPr>
              <a:t>craters</a:t>
            </a:r>
            <a:endParaRPr lang="it-IT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4CD77BA-C7DE-2CBF-26A4-0DD516766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0744" y="5524867"/>
            <a:ext cx="9427464" cy="722376"/>
          </a:xfrm>
        </p:spPr>
        <p:txBody>
          <a:bodyPr>
            <a:normAutofit/>
          </a:bodyPr>
          <a:lstStyle/>
          <a:p>
            <a:r>
              <a:rPr lang="it-IT" sz="220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Sans-Bold"/>
              </a:rPr>
              <a:t>Elettra Mariani</a:t>
            </a:r>
            <a:r>
              <a:rPr lang="it-IT" sz="220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Sans"/>
              </a:rPr>
              <a:t> (</a:t>
            </a:r>
            <a:r>
              <a:rPr lang="en-US" sz="220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Sans"/>
              </a:rPr>
              <a:t>International Research School of Planetary Sciences (IRSPS), Italy) </a:t>
            </a:r>
            <a:r>
              <a:rPr lang="it-IT" sz="220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Sans"/>
              </a:rPr>
              <a:t>and Pascal Allemand (</a:t>
            </a:r>
            <a:r>
              <a:rPr lang="fr-FR" sz="220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Sans"/>
              </a:rPr>
              <a:t>Université Claude Bernard Lyon 1, LGL-TPE, France)</a:t>
            </a:r>
            <a:endParaRPr lang="it-IT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07E4EBD-9F5C-9945-844E-96DD2DA12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90" t="837" b="-834"/>
          <a:stretch/>
        </p:blipFill>
        <p:spPr>
          <a:xfrm>
            <a:off x="301752" y="320040"/>
            <a:ext cx="3648456" cy="38404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F6DA4C-FF64-4F34-9D58-FC2ED8095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12212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7096CBBC-92C4-1F55-FD42-8B056979B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7" r="5" b="5"/>
          <a:stretch/>
        </p:blipFill>
        <p:spPr>
          <a:xfrm>
            <a:off x="4270248" y="320040"/>
            <a:ext cx="3648456" cy="38404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FA45BD-42C5-4C6B-AFAF-745ABE642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63558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56E4B8AB-A2BE-069B-1A14-B91D1BC5C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24" r="2830" b="5"/>
          <a:stretch/>
        </p:blipFill>
        <p:spPr>
          <a:xfrm>
            <a:off x="8220456" y="320040"/>
            <a:ext cx="3648456" cy="38404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4E107B84-BAED-74BB-077A-29E511A09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385" y="6273509"/>
            <a:ext cx="667230" cy="528902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ABCABFDA-888F-0D1D-17A0-E6112819B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048" y="6325083"/>
            <a:ext cx="443727" cy="42575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E268FEA-7FB8-ECC9-2E34-2BFF72E40B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63" y="6313075"/>
            <a:ext cx="792110" cy="437633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AF8A3418-E082-B185-4037-A075129F93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5" y="6294749"/>
            <a:ext cx="792110" cy="45595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802425E2-0E8C-1F21-88C9-69AE404638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0" b="18911"/>
          <a:stretch/>
        </p:blipFill>
        <p:spPr>
          <a:xfrm>
            <a:off x="10481547" y="6342526"/>
            <a:ext cx="994173" cy="4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96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14315B4-8D88-193C-7B15-4064AB52AE3D}"/>
              </a:ext>
            </a:extLst>
          </p:cNvPr>
          <p:cNvSpPr/>
          <p:nvPr/>
        </p:nvSpPr>
        <p:spPr>
          <a:xfrm>
            <a:off x="-1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Problem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3A9C4E5-8BEB-E36D-4700-4F607B8ADDB1}"/>
              </a:ext>
            </a:extLst>
          </p:cNvPr>
          <p:cNvSpPr/>
          <p:nvPr/>
        </p:nvSpPr>
        <p:spPr>
          <a:xfrm>
            <a:off x="4921873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36B690A-D4EB-196A-5DD1-401F75A1692E}"/>
              </a:ext>
            </a:extLst>
          </p:cNvPr>
          <p:cNvSpPr/>
          <p:nvPr/>
        </p:nvSpPr>
        <p:spPr>
          <a:xfrm>
            <a:off x="7374768" y="2174"/>
            <a:ext cx="2348253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  <a:endParaRPr lang="it-IT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8D5454D-830F-6395-1764-59AAE4D799FC}"/>
              </a:ext>
            </a:extLst>
          </p:cNvPr>
          <p:cNvSpPr/>
          <p:nvPr/>
        </p:nvSpPr>
        <p:spPr>
          <a:xfrm>
            <a:off x="2460936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Goals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6A64052-7E5F-F492-B1EE-04CBCC3BF7A5}"/>
              </a:ext>
            </a:extLst>
          </p:cNvPr>
          <p:cNvSpPr/>
          <p:nvPr/>
        </p:nvSpPr>
        <p:spPr>
          <a:xfrm>
            <a:off x="9723021" y="0"/>
            <a:ext cx="2460937" cy="52159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it-IT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F6F8588-4FAF-7DD5-68A9-867F363EE471}"/>
              </a:ext>
            </a:extLst>
          </p:cNvPr>
          <p:cNvGrpSpPr/>
          <p:nvPr/>
        </p:nvGrpSpPr>
        <p:grpSpPr>
          <a:xfrm>
            <a:off x="142925" y="6260564"/>
            <a:ext cx="11906150" cy="597431"/>
            <a:chOff x="-49667" y="6233374"/>
            <a:chExt cx="12291335" cy="624625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69DCB84A-8DD6-7F0A-E89F-5DE15FCB5BBF}"/>
                </a:ext>
              </a:extLst>
            </p:cNvPr>
            <p:cNvGrpSpPr/>
            <p:nvPr/>
          </p:nvGrpSpPr>
          <p:grpSpPr>
            <a:xfrm>
              <a:off x="-49667" y="6233374"/>
              <a:ext cx="12291335" cy="624625"/>
              <a:chOff x="-49667" y="6149662"/>
              <a:chExt cx="12291335" cy="708338"/>
            </a:xfrm>
          </p:grpSpPr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3FE50CAB-E50F-E169-F0B9-6031DBFC4EA2}"/>
                  </a:ext>
                </a:extLst>
              </p:cNvPr>
              <p:cNvSpPr/>
              <p:nvPr/>
            </p:nvSpPr>
            <p:spPr>
              <a:xfrm>
                <a:off x="0" y="6149662"/>
                <a:ext cx="12192000" cy="708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C02214C0-7876-4283-4C0E-588CEBA10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6596" y="6149662"/>
                <a:ext cx="575072" cy="595412"/>
              </a:xfrm>
              <a:prstGeom prst="rect">
                <a:avLst/>
              </a:prstGeom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CD5BD433-B538-F777-6CCC-145F779827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059" y="6189554"/>
                <a:ext cx="1053216" cy="581891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0A86B659-DFA8-6467-9387-5F23DF518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9667" y="6169364"/>
                <a:ext cx="836377" cy="597463"/>
              </a:xfrm>
              <a:prstGeom prst="rect">
                <a:avLst/>
              </a:prstGeom>
            </p:spPr>
          </p:pic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14570A62-37F5-586C-68AA-D19DA761DC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690" b="18911"/>
              <a:stretch/>
            </p:blipFill>
            <p:spPr>
              <a:xfrm>
                <a:off x="10151698" y="6189554"/>
                <a:ext cx="1376758" cy="581891"/>
              </a:xfrm>
              <a:prstGeom prst="rect">
                <a:avLst/>
              </a:prstGeom>
            </p:spPr>
          </p:pic>
        </p:grp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8BC82BF-9948-E581-9974-BC903DFAB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3677" y="6282260"/>
              <a:ext cx="664645" cy="526853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6D8DE2-8941-90FD-15AE-8B3365473712}"/>
              </a:ext>
            </a:extLst>
          </p:cNvPr>
          <p:cNvSpPr txBox="1"/>
          <p:nvPr/>
        </p:nvSpPr>
        <p:spPr>
          <a:xfrm>
            <a:off x="918692" y="889843"/>
            <a:ext cx="103546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preliminary results </a:t>
            </a:r>
            <a:r>
              <a:rPr lang="en-US" dirty="0"/>
              <a:t>of this research are promising from a morphological and mineralogical point of view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seemingly contradictory observations used as constraints and combined with a rigorous scientific logic lead to infer that only very small CH</a:t>
            </a:r>
            <a:r>
              <a:rPr lang="en-US" baseline="-25000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emissions coming from a source located in the northwestern rim of Gale Crater </a:t>
            </a:r>
            <a:r>
              <a:rPr lang="en-US" dirty="0">
                <a:solidFill>
                  <a:srgbClr val="11111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from very close to the rover, can lead to a detection by Curiosity and non-detection by TGO).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both cases, Curiosity measurements provide the ground truth, and the upper limits of TGO measurements provide the boundary condition for the maximum global average CH</a:t>
            </a:r>
            <a:r>
              <a:rPr lang="en-US" baseline="-25000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concentration.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So, </a:t>
            </a:r>
            <a:r>
              <a:rPr lang="en-US" b="1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 can start hypothesize some alternative scenarios</a:t>
            </a:r>
            <a:r>
              <a:rPr lang="en-US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Curiosity has landed on or right next to the only CH</a:t>
            </a:r>
            <a:r>
              <a:rPr lang="en-US" baseline="-25000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source on the planet, which is extremely unlikely.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here is something wrong with the measurements, but this possibility has been investigated in detail and ruled out, a theory sustained also by Webster et al. 2018, 2021.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baseline="-25000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lifetime in the Martian atmosphere is for some unknown reason much shorter than predicted by known chemistry.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Further works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Already planned since this research is a work in progress as part of the European </a:t>
            </a:r>
            <a:r>
              <a:rPr lang="en-US" dirty="0" err="1"/>
              <a:t>FlyRadar</a:t>
            </a:r>
            <a:r>
              <a:rPr lang="en-US" dirty="0"/>
              <a:t> project that will end in 2025, for info: </a:t>
            </a:r>
            <a:r>
              <a:rPr lang="it-IT" dirty="0">
                <a:hlinkClick r:id="rId7"/>
              </a:rPr>
              <a:t>Home - (flyradarproject.eu)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F6EA95-2A9A-9FAB-9441-6F28812AEB51}"/>
              </a:ext>
            </a:extLst>
          </p:cNvPr>
          <p:cNvSpPr txBox="1"/>
          <p:nvPr/>
        </p:nvSpPr>
        <p:spPr>
          <a:xfrm>
            <a:off x="2101336" y="2920410"/>
            <a:ext cx="8332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96801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o 34">
            <a:extLst>
              <a:ext uri="{FF2B5EF4-FFF2-40B4-BE49-F238E27FC236}">
                <a16:creationId xmlns:a16="http://schemas.microsoft.com/office/drawing/2014/main" id="{BBBACF2D-7346-ED16-A60A-AD1372196488}"/>
              </a:ext>
            </a:extLst>
          </p:cNvPr>
          <p:cNvGrpSpPr/>
          <p:nvPr/>
        </p:nvGrpSpPr>
        <p:grpSpPr>
          <a:xfrm>
            <a:off x="7331086" y="1245439"/>
            <a:ext cx="4754741" cy="4562383"/>
            <a:chOff x="3524120" y="1310891"/>
            <a:chExt cx="4511285" cy="4236218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448E778C-7CCA-2E6B-4C0A-0B2B930CB12A}"/>
                </a:ext>
              </a:extLst>
            </p:cNvPr>
            <p:cNvGrpSpPr/>
            <p:nvPr/>
          </p:nvGrpSpPr>
          <p:grpSpPr>
            <a:xfrm>
              <a:off x="3524120" y="1310891"/>
              <a:ext cx="4511285" cy="4236218"/>
              <a:chOff x="3524120" y="1310891"/>
              <a:chExt cx="4511285" cy="4236218"/>
            </a:xfrm>
          </p:grpSpPr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EE7F1D80-4D2E-83D2-1B47-9CE5003F68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4" b="6758"/>
              <a:stretch/>
            </p:blipFill>
            <p:spPr>
              <a:xfrm>
                <a:off x="4156592" y="1310891"/>
                <a:ext cx="3878813" cy="3850784"/>
              </a:xfrm>
              <a:prstGeom prst="rect">
                <a:avLst/>
              </a:prstGeom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8549305D-6785-5BDA-59D5-8E17CCE28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24120" y="3429000"/>
                <a:ext cx="1897885" cy="2118109"/>
              </a:xfrm>
              <a:prstGeom prst="rect">
                <a:avLst/>
              </a:prstGeom>
            </p:spPr>
          </p:pic>
        </p:grp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C0BFE861-9B8F-E774-C0BA-A40032752274}"/>
                </a:ext>
              </a:extLst>
            </p:cNvPr>
            <p:cNvSpPr txBox="1"/>
            <p:nvPr/>
          </p:nvSpPr>
          <p:spPr>
            <a:xfrm>
              <a:off x="4473062" y="2984720"/>
              <a:ext cx="3385652" cy="428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u="sng" spc="3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METHANE ON MARS?</a:t>
              </a:r>
            </a:p>
          </p:txBody>
        </p:sp>
      </p:grpSp>
      <p:pic>
        <p:nvPicPr>
          <p:cNvPr id="40" name="Segnaposto contenuto 9">
            <a:extLst>
              <a:ext uri="{FF2B5EF4-FFF2-40B4-BE49-F238E27FC236}">
                <a16:creationId xmlns:a16="http://schemas.microsoft.com/office/drawing/2014/main" id="{71D920E8-A384-BD25-DD7D-7D93A16D7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44" t="862" r="1129" b="1109"/>
          <a:stretch/>
        </p:blipFill>
        <p:spPr>
          <a:xfrm>
            <a:off x="688010" y="1181660"/>
            <a:ext cx="6403463" cy="4689943"/>
          </a:xfrm>
          <a:prstGeom prst="rect">
            <a:avLst/>
          </a:prstGeom>
          <a:ln w="19050"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B3886C8-A6BD-0D9F-2EA2-1E3404F63368}"/>
              </a:ext>
            </a:extLst>
          </p:cNvPr>
          <p:cNvSpPr/>
          <p:nvPr/>
        </p:nvSpPr>
        <p:spPr>
          <a:xfrm>
            <a:off x="2460936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Goals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3A9C4E5-8BEB-E36D-4700-4F607B8ADDB1}"/>
              </a:ext>
            </a:extLst>
          </p:cNvPr>
          <p:cNvSpPr/>
          <p:nvPr/>
        </p:nvSpPr>
        <p:spPr>
          <a:xfrm>
            <a:off x="4921873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14315B4-8D88-193C-7B15-4064AB52AE3D}"/>
              </a:ext>
            </a:extLst>
          </p:cNvPr>
          <p:cNvSpPr/>
          <p:nvPr/>
        </p:nvSpPr>
        <p:spPr>
          <a:xfrm>
            <a:off x="17643" y="8723"/>
            <a:ext cx="2460937" cy="52159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Problem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36B690A-D4EB-196A-5DD1-401F75A1692E}"/>
              </a:ext>
            </a:extLst>
          </p:cNvPr>
          <p:cNvSpPr/>
          <p:nvPr/>
        </p:nvSpPr>
        <p:spPr>
          <a:xfrm>
            <a:off x="9843747" y="0"/>
            <a:ext cx="2348253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it-IT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8D5454D-830F-6395-1764-59AAE4D799FC}"/>
              </a:ext>
            </a:extLst>
          </p:cNvPr>
          <p:cNvSpPr/>
          <p:nvPr/>
        </p:nvSpPr>
        <p:spPr>
          <a:xfrm>
            <a:off x="7382810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  <a:endParaRPr lang="it-IT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F6F8588-4FAF-7DD5-68A9-867F363EE471}"/>
              </a:ext>
            </a:extLst>
          </p:cNvPr>
          <p:cNvGrpSpPr/>
          <p:nvPr/>
        </p:nvGrpSpPr>
        <p:grpSpPr>
          <a:xfrm>
            <a:off x="161417" y="6214898"/>
            <a:ext cx="11869165" cy="599903"/>
            <a:chOff x="-11485" y="6230793"/>
            <a:chExt cx="12253153" cy="627210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69DCB84A-8DD6-7F0A-E89F-5DE15FCB5BBF}"/>
                </a:ext>
              </a:extLst>
            </p:cNvPr>
            <p:cNvGrpSpPr/>
            <p:nvPr/>
          </p:nvGrpSpPr>
          <p:grpSpPr>
            <a:xfrm>
              <a:off x="-11485" y="6230793"/>
              <a:ext cx="12253153" cy="627210"/>
              <a:chOff x="-11485" y="6146731"/>
              <a:chExt cx="12253153" cy="711269"/>
            </a:xfrm>
          </p:grpSpPr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3FE50CAB-E50F-E169-F0B9-6031DBFC4EA2}"/>
                  </a:ext>
                </a:extLst>
              </p:cNvPr>
              <p:cNvSpPr/>
              <p:nvPr/>
            </p:nvSpPr>
            <p:spPr>
              <a:xfrm>
                <a:off x="0" y="6149662"/>
                <a:ext cx="12192000" cy="708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C02214C0-7876-4283-4C0E-588CEBA10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6596" y="6149662"/>
                <a:ext cx="575072" cy="595412"/>
              </a:xfrm>
              <a:prstGeom prst="rect">
                <a:avLst/>
              </a:prstGeom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CD5BD433-B538-F777-6CCC-145F779827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059" y="6189554"/>
                <a:ext cx="1053216" cy="581891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0A86B659-DFA8-6467-9387-5F23DF518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485" y="6146731"/>
                <a:ext cx="836377" cy="597463"/>
              </a:xfrm>
              <a:prstGeom prst="rect">
                <a:avLst/>
              </a:prstGeom>
            </p:spPr>
          </p:pic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14570A62-37F5-586C-68AA-D19DA761DC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690" b="18911"/>
              <a:stretch/>
            </p:blipFill>
            <p:spPr>
              <a:xfrm>
                <a:off x="10151698" y="6189554"/>
                <a:ext cx="1376758" cy="581891"/>
              </a:xfrm>
              <a:prstGeom prst="rect">
                <a:avLst/>
              </a:prstGeom>
            </p:spPr>
          </p:pic>
        </p:grp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8BC82BF-9948-E581-9974-BC903DFAB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3677" y="6282260"/>
              <a:ext cx="664645" cy="526853"/>
            </a:xfrm>
            <a:prstGeom prst="rect">
              <a:avLst/>
            </a:prstGeom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0FFA0F45-4953-9E91-FBD1-893C5C269FB7}"/>
              </a:ext>
            </a:extLst>
          </p:cNvPr>
          <p:cNvGrpSpPr/>
          <p:nvPr/>
        </p:nvGrpSpPr>
        <p:grpSpPr>
          <a:xfrm>
            <a:off x="115626" y="926381"/>
            <a:ext cx="7267184" cy="5271694"/>
            <a:chOff x="7652871" y="719990"/>
            <a:chExt cx="6228804" cy="5243393"/>
          </a:xfrm>
        </p:grpSpPr>
        <p:grpSp>
          <p:nvGrpSpPr>
            <p:cNvPr id="68" name="Gruppo 67">
              <a:extLst>
                <a:ext uri="{FF2B5EF4-FFF2-40B4-BE49-F238E27FC236}">
                  <a16:creationId xmlns:a16="http://schemas.microsoft.com/office/drawing/2014/main" id="{70DF92A0-B71F-6F0C-078B-C233D50C33DF}"/>
                </a:ext>
              </a:extLst>
            </p:cNvPr>
            <p:cNvGrpSpPr/>
            <p:nvPr/>
          </p:nvGrpSpPr>
          <p:grpSpPr>
            <a:xfrm>
              <a:off x="7652871" y="719990"/>
              <a:ext cx="6228804" cy="5243393"/>
              <a:chOff x="6229" y="574429"/>
              <a:chExt cx="6228804" cy="5243393"/>
            </a:xfrm>
          </p:grpSpPr>
          <p:pic>
            <p:nvPicPr>
              <p:cNvPr id="39" name="Immagine 38">
                <a:extLst>
                  <a:ext uri="{FF2B5EF4-FFF2-40B4-BE49-F238E27FC236}">
                    <a16:creationId xmlns:a16="http://schemas.microsoft.com/office/drawing/2014/main" id="{8F2B9039-4473-CA81-B501-9ABCA1050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28" y="815194"/>
                <a:ext cx="4127680" cy="2571533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55" name="Immagine 54">
                <a:extLst>
                  <a:ext uri="{FF2B5EF4-FFF2-40B4-BE49-F238E27FC236}">
                    <a16:creationId xmlns:a16="http://schemas.microsoft.com/office/drawing/2014/main" id="{E5102A15-41BD-E3F5-8AC6-42392A5E2A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-72" r="505"/>
              <a:stretch/>
            </p:blipFill>
            <p:spPr>
              <a:xfrm rot="20446955">
                <a:off x="71577" y="3493666"/>
                <a:ext cx="557857" cy="462902"/>
              </a:xfrm>
              <a:prstGeom prst="rect">
                <a:avLst/>
              </a:prstGeom>
            </p:spPr>
          </p:pic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9B0EBC96-2A4F-1716-3C3D-EE88B053CC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08" t="-2146"/>
              <a:stretch/>
            </p:blipFill>
            <p:spPr>
              <a:xfrm rot="20128618">
                <a:off x="6229" y="622321"/>
                <a:ext cx="688553" cy="325547"/>
              </a:xfrm>
              <a:prstGeom prst="rect">
                <a:avLst/>
              </a:prstGeom>
            </p:spPr>
          </p:pic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E854A36F-27C6-3D27-5FA3-E66A2248FADA}"/>
                  </a:ext>
                </a:extLst>
              </p:cNvPr>
              <p:cNvSpPr txBox="1"/>
              <p:nvPr/>
            </p:nvSpPr>
            <p:spPr>
              <a:xfrm>
                <a:off x="519943" y="574429"/>
                <a:ext cx="36512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TGO Global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map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methane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measurements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in Mars’ atm</a:t>
                </a:r>
              </a:p>
            </p:txBody>
          </p:sp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8BF3C1A1-91A0-28C6-D56E-2F9DE1C659E3}"/>
                  </a:ext>
                </a:extLst>
              </p:cNvPr>
              <p:cNvSpPr txBox="1"/>
              <p:nvPr/>
            </p:nvSpPr>
            <p:spPr>
              <a:xfrm>
                <a:off x="425052" y="3474952"/>
                <a:ext cx="36512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But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it’s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tricky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…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it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does’t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always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detect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it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(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most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of the time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there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are no-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detections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in the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atmosphere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</a:p>
            </p:txBody>
          </p:sp>
          <p:sp>
            <p:nvSpPr>
              <p:cNvPr id="62" name="CasellaDiTesto 61">
                <a:extLst>
                  <a:ext uri="{FF2B5EF4-FFF2-40B4-BE49-F238E27FC236}">
                    <a16:creationId xmlns:a16="http://schemas.microsoft.com/office/drawing/2014/main" id="{0E0097B4-C2C2-0060-D149-9170D6C97F0A}"/>
                  </a:ext>
                </a:extLst>
              </p:cNvPr>
              <p:cNvSpPr txBox="1"/>
              <p:nvPr/>
            </p:nvSpPr>
            <p:spPr>
              <a:xfrm>
                <a:off x="2583783" y="3900658"/>
                <a:ext cx="36512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But Curiosity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confirmed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its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presence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on the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surface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with TLS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measurements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and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seasonal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variations</a:t>
                </a:r>
                <a:endParaRPr lang="it-IT" sz="1200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67" name="Immagine 66">
                <a:extLst>
                  <a:ext uri="{FF2B5EF4-FFF2-40B4-BE49-F238E27FC236}">
                    <a16:creationId xmlns:a16="http://schemas.microsoft.com/office/drawing/2014/main" id="{174A903E-EE30-E669-64A6-6BE962FDA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2843" y="4366315"/>
                <a:ext cx="2740390" cy="1451507"/>
              </a:xfrm>
              <a:prstGeom prst="rect">
                <a:avLst/>
              </a:prstGeom>
            </p:spPr>
          </p:pic>
          <p:pic>
            <p:nvPicPr>
              <p:cNvPr id="64" name="Immagine 63">
                <a:extLst>
                  <a:ext uri="{FF2B5EF4-FFF2-40B4-BE49-F238E27FC236}">
                    <a16:creationId xmlns:a16="http://schemas.microsoft.com/office/drawing/2014/main" id="{49D84116-745D-EFC1-E0FC-1A10D4854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939" y="5003629"/>
                <a:ext cx="1019831" cy="573926"/>
              </a:xfrm>
              <a:prstGeom prst="rect">
                <a:avLst/>
              </a:prstGeom>
            </p:spPr>
          </p:pic>
        </p:grp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60E28FE3-D68A-8BEF-0980-3155623B9AB4}"/>
                </a:ext>
              </a:extLst>
            </p:cNvPr>
            <p:cNvSpPr txBox="1"/>
            <p:nvPr/>
          </p:nvSpPr>
          <p:spPr>
            <a:xfrm>
              <a:off x="10497234" y="3349241"/>
              <a:ext cx="1320602" cy="25208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a-DK" sz="105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O. Korablev et al. (2019)</a:t>
              </a:r>
              <a:endParaRPr lang="it-IT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10D40C2-3064-AE8D-8EF7-504DDCCC61BB}"/>
              </a:ext>
            </a:extLst>
          </p:cNvPr>
          <p:cNvSpPr txBox="1"/>
          <p:nvPr/>
        </p:nvSpPr>
        <p:spPr>
          <a:xfrm>
            <a:off x="5837528" y="5625382"/>
            <a:ext cx="1253945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Oheler et al., (2017)</a:t>
            </a:r>
            <a:endParaRPr lang="it-IT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722041E7-498B-2667-4F7B-36FBEB94DE7C}"/>
              </a:ext>
            </a:extLst>
          </p:cNvPr>
          <p:cNvSpPr/>
          <p:nvPr/>
        </p:nvSpPr>
        <p:spPr>
          <a:xfrm>
            <a:off x="4638360" y="659353"/>
            <a:ext cx="2915280" cy="3863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Possible</a:t>
            </a:r>
            <a:r>
              <a:rPr lang="it-IT" dirty="0"/>
              <a:t> origin </a:t>
            </a:r>
            <a:r>
              <a:rPr lang="en-GB" dirty="0"/>
              <a:t>mechanism</a:t>
            </a:r>
          </a:p>
        </p:txBody>
      </p:sp>
    </p:spTree>
    <p:extLst>
      <p:ext uri="{BB962C8B-B14F-4D97-AF65-F5344CB8AC3E}">
        <p14:creationId xmlns:p14="http://schemas.microsoft.com/office/powerpoint/2010/main" val="204662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>
            <a:extLst>
              <a:ext uri="{FF2B5EF4-FFF2-40B4-BE49-F238E27FC236}">
                <a16:creationId xmlns:a16="http://schemas.microsoft.com/office/drawing/2014/main" id="{D1448312-53EA-55C8-3708-BEDBDE20C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90" t="837" b="-834"/>
          <a:stretch/>
        </p:blipFill>
        <p:spPr>
          <a:xfrm>
            <a:off x="281668" y="660807"/>
            <a:ext cx="3648456" cy="38404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BE9177D-2AC5-79A9-1023-FF0C6E820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7" r="5" b="5"/>
          <a:stretch/>
        </p:blipFill>
        <p:spPr>
          <a:xfrm>
            <a:off x="4250164" y="660807"/>
            <a:ext cx="3648456" cy="38404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C7881087-3096-FB71-8FA5-D7F15AAD2D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24" r="2830" b="5"/>
          <a:stretch/>
        </p:blipFill>
        <p:spPr>
          <a:xfrm>
            <a:off x="8200372" y="660807"/>
            <a:ext cx="3648456" cy="38404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14315B4-8D88-193C-7B15-4064AB52AE3D}"/>
              </a:ext>
            </a:extLst>
          </p:cNvPr>
          <p:cNvSpPr/>
          <p:nvPr/>
        </p:nvSpPr>
        <p:spPr>
          <a:xfrm>
            <a:off x="-1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Problem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3A9C4E5-8BEB-E36D-4700-4F607B8ADDB1}"/>
              </a:ext>
            </a:extLst>
          </p:cNvPr>
          <p:cNvSpPr/>
          <p:nvPr/>
        </p:nvSpPr>
        <p:spPr>
          <a:xfrm>
            <a:off x="4921873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36B690A-D4EB-196A-5DD1-401F75A1692E}"/>
              </a:ext>
            </a:extLst>
          </p:cNvPr>
          <p:cNvSpPr/>
          <p:nvPr/>
        </p:nvSpPr>
        <p:spPr>
          <a:xfrm>
            <a:off x="9843747" y="0"/>
            <a:ext cx="2348253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it-IT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8D5454D-830F-6395-1764-59AAE4D799FC}"/>
              </a:ext>
            </a:extLst>
          </p:cNvPr>
          <p:cNvSpPr/>
          <p:nvPr/>
        </p:nvSpPr>
        <p:spPr>
          <a:xfrm>
            <a:off x="7382810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  <a:endParaRPr lang="it-IT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F6F8588-4FAF-7DD5-68A9-867F363EE471}"/>
              </a:ext>
            </a:extLst>
          </p:cNvPr>
          <p:cNvGrpSpPr/>
          <p:nvPr/>
        </p:nvGrpSpPr>
        <p:grpSpPr>
          <a:xfrm>
            <a:off x="142925" y="6260564"/>
            <a:ext cx="11906150" cy="597431"/>
            <a:chOff x="-49667" y="6233374"/>
            <a:chExt cx="12291335" cy="624625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69DCB84A-8DD6-7F0A-E89F-5DE15FCB5BBF}"/>
                </a:ext>
              </a:extLst>
            </p:cNvPr>
            <p:cNvGrpSpPr/>
            <p:nvPr/>
          </p:nvGrpSpPr>
          <p:grpSpPr>
            <a:xfrm>
              <a:off x="-49667" y="6233374"/>
              <a:ext cx="12291335" cy="624625"/>
              <a:chOff x="-49667" y="6149662"/>
              <a:chExt cx="12291335" cy="708338"/>
            </a:xfrm>
          </p:grpSpPr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3FE50CAB-E50F-E169-F0B9-6031DBFC4EA2}"/>
                  </a:ext>
                </a:extLst>
              </p:cNvPr>
              <p:cNvSpPr/>
              <p:nvPr/>
            </p:nvSpPr>
            <p:spPr>
              <a:xfrm>
                <a:off x="0" y="6149662"/>
                <a:ext cx="12192000" cy="708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C02214C0-7876-4283-4C0E-588CEBA10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6596" y="6149662"/>
                <a:ext cx="575072" cy="595412"/>
              </a:xfrm>
              <a:prstGeom prst="rect">
                <a:avLst/>
              </a:prstGeom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CD5BD433-B538-F777-6CCC-145F779827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059" y="6189554"/>
                <a:ext cx="1053216" cy="581891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0A86B659-DFA8-6467-9387-5F23DF518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9667" y="6169364"/>
                <a:ext cx="836377" cy="597463"/>
              </a:xfrm>
              <a:prstGeom prst="rect">
                <a:avLst/>
              </a:prstGeom>
            </p:spPr>
          </p:pic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14570A62-37F5-586C-68AA-D19DA761DC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690" b="18911"/>
              <a:stretch/>
            </p:blipFill>
            <p:spPr>
              <a:xfrm>
                <a:off x="10151698" y="6189554"/>
                <a:ext cx="1376758" cy="581891"/>
              </a:xfrm>
              <a:prstGeom prst="rect">
                <a:avLst/>
              </a:prstGeom>
            </p:spPr>
          </p:pic>
        </p:grp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8BC82BF-9948-E581-9974-BC903DFAB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3677" y="6282260"/>
              <a:ext cx="664645" cy="526853"/>
            </a:xfrm>
            <a:prstGeom prst="rect">
              <a:avLst/>
            </a:prstGeom>
          </p:spPr>
        </p:pic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26A64052-7E5F-F492-B1EE-04CBCC3BF7A5}"/>
              </a:ext>
            </a:extLst>
          </p:cNvPr>
          <p:cNvSpPr/>
          <p:nvPr/>
        </p:nvSpPr>
        <p:spPr>
          <a:xfrm>
            <a:off x="2460936" y="0"/>
            <a:ext cx="2460937" cy="52159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Goals</a:t>
            </a:r>
          </a:p>
        </p:txBody>
      </p:sp>
      <p:sp>
        <p:nvSpPr>
          <p:cNvPr id="29" name="Parentesi graffa aperta 28">
            <a:extLst>
              <a:ext uri="{FF2B5EF4-FFF2-40B4-BE49-F238E27FC236}">
                <a16:creationId xmlns:a16="http://schemas.microsoft.com/office/drawing/2014/main" id="{3D5E1B5B-F364-32F5-7FF1-EE5971F5C413}"/>
              </a:ext>
            </a:extLst>
          </p:cNvPr>
          <p:cNvSpPr/>
          <p:nvPr/>
        </p:nvSpPr>
        <p:spPr>
          <a:xfrm rot="16200000">
            <a:off x="5768392" y="521567"/>
            <a:ext cx="324856" cy="8371465"/>
          </a:xfrm>
          <a:prstGeom prst="leftBrace">
            <a:avLst>
              <a:gd name="adj1" fmla="val 8333"/>
              <a:gd name="adj2" fmla="val 51153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6BDE5112-E05A-3A25-BDFE-593B78156E9C}"/>
              </a:ext>
            </a:extLst>
          </p:cNvPr>
          <p:cNvSpPr/>
          <p:nvPr/>
        </p:nvSpPr>
        <p:spPr>
          <a:xfrm>
            <a:off x="669414" y="5130174"/>
            <a:ext cx="4494071" cy="8862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1</a:t>
            </a:r>
          </a:p>
          <a:p>
            <a:pPr algn="ctr"/>
            <a:r>
              <a:rPr lang="it-IT" sz="1600" dirty="0"/>
              <a:t>Create a geological </a:t>
            </a:r>
            <a:r>
              <a:rPr lang="it-IT" sz="1600" dirty="0" err="1"/>
              <a:t>map</a:t>
            </a:r>
            <a:r>
              <a:rPr lang="it-IT" sz="1600" dirty="0"/>
              <a:t> of </a:t>
            </a:r>
            <a:r>
              <a:rPr lang="it-IT" sz="1600" dirty="0" err="1"/>
              <a:t>all</a:t>
            </a:r>
            <a:r>
              <a:rPr lang="it-IT" sz="1600" dirty="0"/>
              <a:t> of </a:t>
            </a:r>
            <a:r>
              <a:rPr lang="it-IT" sz="1600" dirty="0" err="1"/>
              <a:t>these</a:t>
            </a:r>
            <a:r>
              <a:rPr lang="it-IT" sz="1600" dirty="0"/>
              <a:t> </a:t>
            </a:r>
            <a:r>
              <a:rPr lang="it-IT" sz="1600" dirty="0" err="1"/>
              <a:t>craters</a:t>
            </a:r>
            <a:endParaRPr lang="it-IT" sz="1600" dirty="0"/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2DA36A17-3A69-8AFC-D3E6-0AB905CBCC8D}"/>
              </a:ext>
            </a:extLst>
          </p:cNvPr>
          <p:cNvSpPr/>
          <p:nvPr/>
        </p:nvSpPr>
        <p:spPr>
          <a:xfrm>
            <a:off x="6780552" y="5130174"/>
            <a:ext cx="4742034" cy="8862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2</a:t>
            </a:r>
          </a:p>
          <a:p>
            <a:pPr algn="ctr"/>
            <a:r>
              <a:rPr lang="it-IT" sz="1600" dirty="0"/>
              <a:t>From </a:t>
            </a:r>
            <a:r>
              <a:rPr lang="it-IT" sz="1600" dirty="0" err="1"/>
              <a:t>this</a:t>
            </a:r>
            <a:r>
              <a:rPr lang="it-IT" sz="1600" dirty="0"/>
              <a:t> </a:t>
            </a:r>
            <a:r>
              <a:rPr lang="it-IT" sz="1600" dirty="0" err="1"/>
              <a:t>maps</a:t>
            </a:r>
            <a:r>
              <a:rPr lang="it-IT" sz="1600" dirty="0"/>
              <a:t>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Sans-Bold"/>
              </a:rPr>
              <a:t>find p</a:t>
            </a:r>
            <a:r>
              <a:rPr lang="en-US" sz="160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Sans-Bold"/>
              </a:rPr>
              <a:t>ossible geomorphic indicators of methane emission in Gusev, Vernal and Gale crater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739778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14315B4-8D88-193C-7B15-4064AB52AE3D}"/>
              </a:ext>
            </a:extLst>
          </p:cNvPr>
          <p:cNvSpPr/>
          <p:nvPr/>
        </p:nvSpPr>
        <p:spPr>
          <a:xfrm>
            <a:off x="-1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Problem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3A9C4E5-8BEB-E36D-4700-4F607B8ADDB1}"/>
              </a:ext>
            </a:extLst>
          </p:cNvPr>
          <p:cNvSpPr/>
          <p:nvPr/>
        </p:nvSpPr>
        <p:spPr>
          <a:xfrm>
            <a:off x="2460936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Goal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36B690A-D4EB-196A-5DD1-401F75A1692E}"/>
              </a:ext>
            </a:extLst>
          </p:cNvPr>
          <p:cNvSpPr/>
          <p:nvPr/>
        </p:nvSpPr>
        <p:spPr>
          <a:xfrm>
            <a:off x="9843747" y="0"/>
            <a:ext cx="2348253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it-IT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8D5454D-830F-6395-1764-59AAE4D799FC}"/>
              </a:ext>
            </a:extLst>
          </p:cNvPr>
          <p:cNvSpPr/>
          <p:nvPr/>
        </p:nvSpPr>
        <p:spPr>
          <a:xfrm>
            <a:off x="7382810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  <a:endParaRPr lang="it-IT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F6F8588-4FAF-7DD5-68A9-867F363EE471}"/>
              </a:ext>
            </a:extLst>
          </p:cNvPr>
          <p:cNvGrpSpPr/>
          <p:nvPr/>
        </p:nvGrpSpPr>
        <p:grpSpPr>
          <a:xfrm>
            <a:off x="142925" y="6260564"/>
            <a:ext cx="11906150" cy="597431"/>
            <a:chOff x="-49667" y="6233374"/>
            <a:chExt cx="12291335" cy="624625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69DCB84A-8DD6-7F0A-E89F-5DE15FCB5BBF}"/>
                </a:ext>
              </a:extLst>
            </p:cNvPr>
            <p:cNvGrpSpPr/>
            <p:nvPr/>
          </p:nvGrpSpPr>
          <p:grpSpPr>
            <a:xfrm>
              <a:off x="-49667" y="6233374"/>
              <a:ext cx="12291335" cy="624625"/>
              <a:chOff x="-49667" y="6149662"/>
              <a:chExt cx="12291335" cy="708338"/>
            </a:xfrm>
          </p:grpSpPr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3FE50CAB-E50F-E169-F0B9-6031DBFC4EA2}"/>
                  </a:ext>
                </a:extLst>
              </p:cNvPr>
              <p:cNvSpPr/>
              <p:nvPr/>
            </p:nvSpPr>
            <p:spPr>
              <a:xfrm>
                <a:off x="0" y="6149662"/>
                <a:ext cx="12192000" cy="708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C02214C0-7876-4283-4C0E-588CEBA10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6596" y="6149662"/>
                <a:ext cx="575072" cy="595412"/>
              </a:xfrm>
              <a:prstGeom prst="rect">
                <a:avLst/>
              </a:prstGeom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CD5BD433-B538-F777-6CCC-145F779827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059" y="6189554"/>
                <a:ext cx="1053216" cy="581891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0A86B659-DFA8-6467-9387-5F23DF518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9667" y="6169364"/>
                <a:ext cx="836377" cy="597463"/>
              </a:xfrm>
              <a:prstGeom prst="rect">
                <a:avLst/>
              </a:prstGeom>
            </p:spPr>
          </p:pic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14570A62-37F5-586C-68AA-D19DA761DC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690" b="18911"/>
              <a:stretch/>
            </p:blipFill>
            <p:spPr>
              <a:xfrm>
                <a:off x="10151698" y="6189554"/>
                <a:ext cx="1376758" cy="581891"/>
              </a:xfrm>
              <a:prstGeom prst="rect">
                <a:avLst/>
              </a:prstGeom>
            </p:spPr>
          </p:pic>
        </p:grp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8BC82BF-9948-E581-9974-BC903DFAB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3677" y="6282260"/>
              <a:ext cx="664645" cy="526853"/>
            </a:xfrm>
            <a:prstGeom prst="rect">
              <a:avLst/>
            </a:prstGeom>
          </p:spPr>
        </p:pic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26A64052-7E5F-F492-B1EE-04CBCC3BF7A5}"/>
              </a:ext>
            </a:extLst>
          </p:cNvPr>
          <p:cNvSpPr/>
          <p:nvPr/>
        </p:nvSpPr>
        <p:spPr>
          <a:xfrm>
            <a:off x="4921873" y="-8078"/>
            <a:ext cx="2460937" cy="52159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B9BD8F11-9DCF-06B8-9F83-C20421976847}"/>
              </a:ext>
            </a:extLst>
          </p:cNvPr>
          <p:cNvSpPr/>
          <p:nvPr/>
        </p:nvSpPr>
        <p:spPr>
          <a:xfrm>
            <a:off x="1795714" y="3162478"/>
            <a:ext cx="1144076" cy="3863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Methods:</a:t>
            </a: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C79A52F0-E5F6-03EE-68AA-4E87EACF0780}"/>
              </a:ext>
            </a:extLst>
          </p:cNvPr>
          <p:cNvSpPr/>
          <p:nvPr/>
        </p:nvSpPr>
        <p:spPr>
          <a:xfrm>
            <a:off x="3477291" y="913652"/>
            <a:ext cx="6366456" cy="1099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200" dirty="0"/>
              <a:t>Satellite dataset for </a:t>
            </a:r>
            <a:r>
              <a:rPr lang="it-IT" sz="1200" dirty="0" err="1"/>
              <a:t>basemap</a:t>
            </a:r>
            <a:r>
              <a:rPr lang="it-IT" sz="1200" dirty="0"/>
              <a:t>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200" dirty="0" err="1"/>
              <a:t>Contect</a:t>
            </a:r>
            <a:r>
              <a:rPr lang="it-IT" sz="1200" dirty="0"/>
              <a:t> Camera (CTX – MRO mission)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200" dirty="0"/>
              <a:t>High </a:t>
            </a:r>
            <a:r>
              <a:rPr lang="it-IT" sz="1200" dirty="0" err="1"/>
              <a:t>Resolution</a:t>
            </a:r>
            <a:r>
              <a:rPr lang="it-IT" sz="1200" dirty="0"/>
              <a:t> Imaging Science Experiment (HiRISE – MRO mission)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200" dirty="0"/>
              <a:t>In situ </a:t>
            </a:r>
            <a:r>
              <a:rPr lang="it-IT" sz="1200" dirty="0" err="1"/>
              <a:t>hyperspectral</a:t>
            </a:r>
            <a:r>
              <a:rPr lang="it-IT" sz="1200" dirty="0"/>
              <a:t> dataset </a:t>
            </a:r>
            <a:r>
              <a:rPr lang="it-IT" sz="1200" dirty="0" err="1"/>
              <a:t>form</a:t>
            </a:r>
            <a:r>
              <a:rPr lang="it-IT" sz="1200" dirty="0"/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200" dirty="0"/>
              <a:t>Spirit rover (MER mission in Gusev </a:t>
            </a:r>
            <a:r>
              <a:rPr lang="it-IT" sz="1200" dirty="0" err="1"/>
              <a:t>crater</a:t>
            </a:r>
            <a:r>
              <a:rPr lang="it-IT" sz="1200" dirty="0"/>
              <a:t>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200" dirty="0"/>
              <a:t>Mars Science Laboratory rover (MSL rover Mission)</a:t>
            </a:r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A1C83B2A-17BF-F2BB-BE8F-EE4EA1CCDB96}"/>
              </a:ext>
            </a:extLst>
          </p:cNvPr>
          <p:cNvSpPr/>
          <p:nvPr/>
        </p:nvSpPr>
        <p:spPr>
          <a:xfrm>
            <a:off x="3504713" y="2184910"/>
            <a:ext cx="6339034" cy="597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200" dirty="0"/>
              <a:t>Mapping of Gusev, Vernal and Gale </a:t>
            </a:r>
            <a:r>
              <a:rPr lang="it-IT" sz="1200" dirty="0" err="1"/>
              <a:t>crater</a:t>
            </a:r>
            <a:r>
              <a:rPr lang="it-IT" sz="1200" dirty="0"/>
              <a:t> </a:t>
            </a:r>
            <a:r>
              <a:rPr lang="it-IT" sz="1200" dirty="0" err="1"/>
              <a:t>using</a:t>
            </a:r>
            <a:r>
              <a:rPr lang="it-IT" sz="1200" dirty="0"/>
              <a:t> </a:t>
            </a:r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B5BA06E5-E358-D42C-DB5C-572A9CF5D00F}"/>
              </a:ext>
            </a:extLst>
          </p:cNvPr>
          <p:cNvSpPr/>
          <p:nvPr/>
        </p:nvSpPr>
        <p:spPr>
          <a:xfrm>
            <a:off x="3504713" y="2954159"/>
            <a:ext cx="6339034" cy="597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200" dirty="0" err="1"/>
              <a:t>Crater</a:t>
            </a:r>
            <a:r>
              <a:rPr lang="it-IT" sz="1200" dirty="0"/>
              <a:t> </a:t>
            </a:r>
            <a:r>
              <a:rPr lang="it-IT" sz="1200" dirty="0" err="1"/>
              <a:t>counting</a:t>
            </a:r>
            <a:r>
              <a:rPr lang="it-IT" sz="1200" dirty="0"/>
              <a:t> </a:t>
            </a:r>
            <a:r>
              <a:rPr lang="it-IT" sz="1200" dirty="0" err="1"/>
              <a:t>method</a:t>
            </a:r>
            <a:r>
              <a:rPr lang="it-IT" sz="1200" dirty="0"/>
              <a:t> to </a:t>
            </a:r>
            <a:r>
              <a:rPr lang="it-IT" sz="1200" dirty="0" err="1"/>
              <a:t>have</a:t>
            </a:r>
            <a:r>
              <a:rPr lang="it-IT" sz="1200" dirty="0"/>
              <a:t> </a:t>
            </a:r>
            <a:r>
              <a:rPr lang="it-IT" sz="1200" dirty="0" err="1"/>
              <a:t>absolute</a:t>
            </a:r>
            <a:r>
              <a:rPr lang="it-IT" sz="1200" dirty="0"/>
              <a:t> age of the </a:t>
            </a:r>
            <a:r>
              <a:rPr lang="it-IT" sz="1200" dirty="0" err="1"/>
              <a:t>units</a:t>
            </a:r>
            <a:r>
              <a:rPr lang="it-IT" sz="1200" dirty="0"/>
              <a:t> in order to create a </a:t>
            </a:r>
            <a:r>
              <a:rPr lang="it-IT" sz="1200" dirty="0" err="1"/>
              <a:t>stratigraphic</a:t>
            </a:r>
            <a:r>
              <a:rPr lang="it-IT" sz="1200" dirty="0"/>
              <a:t> </a:t>
            </a:r>
            <a:r>
              <a:rPr lang="it-IT" sz="1200" dirty="0" err="1"/>
              <a:t>column</a:t>
            </a:r>
            <a:endParaRPr lang="it-IT" sz="1200" dirty="0"/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2641D129-878E-4505-A3E7-7706CE96D288}"/>
              </a:ext>
            </a:extLst>
          </p:cNvPr>
          <p:cNvSpPr/>
          <p:nvPr/>
        </p:nvSpPr>
        <p:spPr>
          <a:xfrm>
            <a:off x="3504713" y="3723408"/>
            <a:ext cx="6339034" cy="597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200" dirty="0" err="1"/>
              <a:t>Define</a:t>
            </a:r>
            <a:r>
              <a:rPr lang="it-IT" sz="1200" dirty="0"/>
              <a:t> </a:t>
            </a:r>
            <a:r>
              <a:rPr lang="it-IT" sz="1200" dirty="0" err="1"/>
              <a:t>possible</a:t>
            </a:r>
            <a:r>
              <a:rPr lang="it-IT" sz="1200" dirty="0"/>
              <a:t> </a:t>
            </a:r>
            <a:r>
              <a:rPr lang="it-IT" sz="1200" dirty="0" err="1"/>
              <a:t>methane</a:t>
            </a:r>
            <a:r>
              <a:rPr lang="it-IT" sz="1200" dirty="0"/>
              <a:t> springs in </a:t>
            </a:r>
            <a:r>
              <a:rPr lang="it-IT" sz="1200" dirty="0" err="1"/>
              <a:t>all</a:t>
            </a:r>
            <a:r>
              <a:rPr lang="it-IT" sz="1200" dirty="0"/>
              <a:t> </a:t>
            </a:r>
            <a:r>
              <a:rPr lang="it-IT" sz="1200" dirty="0" err="1"/>
              <a:t>different</a:t>
            </a:r>
            <a:r>
              <a:rPr lang="it-IT" sz="1200" dirty="0"/>
              <a:t> </a:t>
            </a:r>
            <a:r>
              <a:rPr lang="it-IT" sz="1200" dirty="0" err="1"/>
              <a:t>craters</a:t>
            </a:r>
            <a:r>
              <a:rPr lang="it-IT" sz="1200" dirty="0"/>
              <a:t> </a:t>
            </a:r>
            <a:r>
              <a:rPr lang="it-IT" sz="1200" dirty="0" err="1"/>
              <a:t>using</a:t>
            </a:r>
            <a:r>
              <a:rPr lang="it-IT" sz="1200" dirty="0"/>
              <a:t> CRISM images and in situ </a:t>
            </a:r>
            <a:r>
              <a:rPr lang="it-IT" sz="1200" dirty="0" err="1"/>
              <a:t>spectrometer</a:t>
            </a:r>
            <a:r>
              <a:rPr lang="it-IT" sz="1200" dirty="0"/>
              <a:t> dataset (Gusev and Gale </a:t>
            </a:r>
            <a:r>
              <a:rPr lang="it-IT" sz="1200" dirty="0" err="1"/>
              <a:t>crater</a:t>
            </a:r>
            <a:r>
              <a:rPr lang="it-IT" sz="1200" dirty="0"/>
              <a:t> with </a:t>
            </a:r>
            <a:r>
              <a:rPr lang="it-IT" sz="1200" dirty="0" err="1"/>
              <a:t>Spirt</a:t>
            </a:r>
            <a:r>
              <a:rPr lang="it-IT" sz="1200" dirty="0"/>
              <a:t> and Curiosity)</a:t>
            </a:r>
          </a:p>
        </p:txBody>
      </p: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40B84CDF-7EE9-A46D-E2C4-37C7856BDEE0}"/>
              </a:ext>
            </a:extLst>
          </p:cNvPr>
          <p:cNvSpPr/>
          <p:nvPr/>
        </p:nvSpPr>
        <p:spPr>
          <a:xfrm>
            <a:off x="3491002" y="5271074"/>
            <a:ext cx="6339034" cy="597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200" dirty="0" err="1"/>
              <a:t>Find</a:t>
            </a:r>
            <a:r>
              <a:rPr lang="it-IT" sz="1200" dirty="0"/>
              <a:t> common </a:t>
            </a:r>
            <a:r>
              <a:rPr lang="it-IT" sz="1200" dirty="0" err="1"/>
              <a:t>indicators</a:t>
            </a:r>
            <a:r>
              <a:rPr lang="it-IT" sz="1200" dirty="0"/>
              <a:t> </a:t>
            </a:r>
            <a:r>
              <a:rPr lang="it-IT" sz="1200" dirty="0" err="1"/>
              <a:t>that</a:t>
            </a:r>
            <a:r>
              <a:rPr lang="it-IT" sz="1200" dirty="0"/>
              <a:t> can support the </a:t>
            </a:r>
            <a:r>
              <a:rPr lang="it-IT" sz="1200" dirty="0" err="1"/>
              <a:t>research</a:t>
            </a:r>
            <a:r>
              <a:rPr lang="it-IT" sz="1200" dirty="0"/>
              <a:t> theory for </a:t>
            </a:r>
            <a:r>
              <a:rPr lang="it-IT" sz="1200" dirty="0" err="1"/>
              <a:t>methane</a:t>
            </a:r>
            <a:r>
              <a:rPr lang="it-IT" sz="1200" dirty="0"/>
              <a:t> spring</a:t>
            </a:r>
          </a:p>
        </p:txBody>
      </p: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B9744A92-B4A2-410E-EC7B-330DD517A524}"/>
              </a:ext>
            </a:extLst>
          </p:cNvPr>
          <p:cNvSpPr/>
          <p:nvPr/>
        </p:nvSpPr>
        <p:spPr>
          <a:xfrm>
            <a:off x="3504713" y="4499887"/>
            <a:ext cx="6339034" cy="597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200" dirty="0" err="1"/>
              <a:t>Define</a:t>
            </a:r>
            <a:r>
              <a:rPr lang="it-IT" sz="1200" dirty="0"/>
              <a:t> the </a:t>
            </a:r>
            <a:r>
              <a:rPr lang="it-IT" sz="1200" dirty="0" err="1"/>
              <a:t>different</a:t>
            </a:r>
            <a:r>
              <a:rPr lang="it-IT" sz="1200" dirty="0"/>
              <a:t> </a:t>
            </a:r>
            <a:r>
              <a:rPr lang="it-IT" sz="1200" dirty="0" err="1"/>
              <a:t>indicators</a:t>
            </a:r>
            <a:r>
              <a:rPr lang="it-IT" sz="1200" dirty="0"/>
              <a:t> </a:t>
            </a:r>
            <a:r>
              <a:rPr lang="it-IT" sz="1200" dirty="0" err="1"/>
              <a:t>as</a:t>
            </a:r>
            <a:r>
              <a:rPr lang="it-IT" sz="1200" dirty="0"/>
              <a:t> </a:t>
            </a:r>
            <a:r>
              <a:rPr lang="it-IT" sz="1200" dirty="0" err="1"/>
              <a:t>ancient</a:t>
            </a:r>
            <a:r>
              <a:rPr lang="it-IT" sz="1200" dirty="0"/>
              <a:t> or </a:t>
            </a:r>
            <a:r>
              <a:rPr lang="it-IT" sz="1200" dirty="0" err="1"/>
              <a:t>recent</a:t>
            </a:r>
            <a:r>
              <a:rPr lang="it-IT" sz="1200" dirty="0"/>
              <a:t> </a:t>
            </a:r>
            <a:r>
              <a:rPr lang="it-IT" sz="1200" dirty="0" err="1"/>
              <a:t>possible</a:t>
            </a:r>
            <a:r>
              <a:rPr lang="it-IT" sz="1200" dirty="0"/>
              <a:t> </a:t>
            </a:r>
            <a:r>
              <a:rPr lang="it-IT" sz="1200" dirty="0" err="1"/>
              <a:t>methane</a:t>
            </a:r>
            <a:r>
              <a:rPr lang="it-IT" sz="1200" dirty="0"/>
              <a:t> springs</a:t>
            </a:r>
          </a:p>
        </p:txBody>
      </p:sp>
      <p:sp>
        <p:nvSpPr>
          <p:cNvPr id="42" name="Parentesi graffa aperta 41">
            <a:extLst>
              <a:ext uri="{FF2B5EF4-FFF2-40B4-BE49-F238E27FC236}">
                <a16:creationId xmlns:a16="http://schemas.microsoft.com/office/drawing/2014/main" id="{511D1DFD-597A-2E48-3FCF-53E7B979EDDF}"/>
              </a:ext>
            </a:extLst>
          </p:cNvPr>
          <p:cNvSpPr/>
          <p:nvPr/>
        </p:nvSpPr>
        <p:spPr>
          <a:xfrm>
            <a:off x="2939790" y="1237087"/>
            <a:ext cx="360368" cy="4237149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78E225B9-1279-728C-12A1-F0DB348CE70C}"/>
              </a:ext>
            </a:extLst>
          </p:cNvPr>
          <p:cNvCxnSpPr>
            <a:cxnSpLocks/>
          </p:cNvCxnSpPr>
          <p:nvPr/>
        </p:nvCxnSpPr>
        <p:spPr>
          <a:xfrm>
            <a:off x="3119853" y="2486638"/>
            <a:ext cx="18030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71B15619-5A1A-C40B-3F0C-7DF0EBDECB6F}"/>
              </a:ext>
            </a:extLst>
          </p:cNvPr>
          <p:cNvCxnSpPr>
            <a:cxnSpLocks/>
          </p:cNvCxnSpPr>
          <p:nvPr/>
        </p:nvCxnSpPr>
        <p:spPr>
          <a:xfrm>
            <a:off x="3119853" y="4042835"/>
            <a:ext cx="18030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4AC9DD7F-A16C-91EF-695C-1A1DFA3A5625}"/>
              </a:ext>
            </a:extLst>
          </p:cNvPr>
          <p:cNvCxnSpPr>
            <a:cxnSpLocks/>
          </p:cNvCxnSpPr>
          <p:nvPr/>
        </p:nvCxnSpPr>
        <p:spPr>
          <a:xfrm>
            <a:off x="3119853" y="4845618"/>
            <a:ext cx="18030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CCA377A3-D20C-A177-A9E1-9F2F9DF14C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4"/>
          <a:stretch/>
        </p:blipFill>
        <p:spPr>
          <a:xfrm>
            <a:off x="6738954" y="1021665"/>
            <a:ext cx="586153" cy="286258"/>
          </a:xfrm>
          <a:prstGeom prst="rect">
            <a:avLst/>
          </a:prstGeom>
        </p:spPr>
      </p:pic>
      <p:pic>
        <p:nvPicPr>
          <p:cNvPr id="50" name="Immagine 49" descr="Immagine che contiene motore&#10;&#10;Descrizione generata automaticamente">
            <a:extLst>
              <a:ext uri="{FF2B5EF4-FFF2-40B4-BE49-F238E27FC236}">
                <a16:creationId xmlns:a16="http://schemas.microsoft.com/office/drawing/2014/main" id="{EE56AB30-E4CD-5545-8963-E1C7E8BDCC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378" y="1134175"/>
            <a:ext cx="501229" cy="347493"/>
          </a:xfrm>
          <a:prstGeom prst="rect">
            <a:avLst/>
          </a:prstGeom>
        </p:spPr>
      </p:pic>
      <p:pic>
        <p:nvPicPr>
          <p:cNvPr id="52" name="Immagine 51" descr="Immagine che contiene satellite&#10;&#10;Descrizione generata automaticamente">
            <a:extLst>
              <a:ext uri="{FF2B5EF4-FFF2-40B4-BE49-F238E27FC236}">
                <a16:creationId xmlns:a16="http://schemas.microsoft.com/office/drawing/2014/main" id="{600571EC-64E8-1818-CD64-F949F2D6B8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042" y="1571032"/>
            <a:ext cx="324065" cy="286258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822D1C6C-24A4-34A7-94A8-C311DFEBF6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5" t="2378" r="7144" b="16730"/>
          <a:stretch/>
        </p:blipFill>
        <p:spPr>
          <a:xfrm>
            <a:off x="7580780" y="1693164"/>
            <a:ext cx="592428" cy="328252"/>
          </a:xfrm>
          <a:prstGeom prst="rect">
            <a:avLst/>
          </a:prstGeom>
        </p:spPr>
      </p:pic>
      <p:pic>
        <p:nvPicPr>
          <p:cNvPr id="55" name="Immagine 54" descr="Immagine che contiene colorato&#10;&#10;Descrizione generata automaticamente">
            <a:extLst>
              <a:ext uri="{FF2B5EF4-FFF2-40B4-BE49-F238E27FC236}">
                <a16:creationId xmlns:a16="http://schemas.microsoft.com/office/drawing/2014/main" id="{21B7E163-581A-7537-9F31-B974F7DF33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042" y="2194452"/>
            <a:ext cx="548750" cy="548750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1FF568AE-4415-8003-89B1-E4539D6167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347" y="2344098"/>
            <a:ext cx="896197" cy="266759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7AAE8432-4343-4D7B-864B-4B0BF17D56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9488" y="3261661"/>
            <a:ext cx="566922" cy="206154"/>
          </a:xfrm>
          <a:prstGeom prst="rect">
            <a:avLst/>
          </a:prstGeom>
        </p:spPr>
      </p:pic>
      <p:pic>
        <p:nvPicPr>
          <p:cNvPr id="59" name="Immagine 58" descr="Immagine che contiene colorato&#10;&#10;Descrizione generata automaticamente">
            <a:extLst>
              <a:ext uri="{FF2B5EF4-FFF2-40B4-BE49-F238E27FC236}">
                <a16:creationId xmlns:a16="http://schemas.microsoft.com/office/drawing/2014/main" id="{C7EC2A98-6714-C0D6-F108-26DE5D76F2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243" y="3261662"/>
            <a:ext cx="206154" cy="206154"/>
          </a:xfrm>
          <a:prstGeom prst="rect">
            <a:avLst/>
          </a:prstGeom>
        </p:spPr>
      </p:pic>
      <p:pic>
        <p:nvPicPr>
          <p:cNvPr id="64" name="Immagine 63">
            <a:extLst>
              <a:ext uri="{FF2B5EF4-FFF2-40B4-BE49-F238E27FC236}">
                <a16:creationId xmlns:a16="http://schemas.microsoft.com/office/drawing/2014/main" id="{5EA11344-3FA3-0D68-8F4F-B2591DC221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9243" y="4035156"/>
            <a:ext cx="1281498" cy="254109"/>
          </a:xfrm>
          <a:prstGeom prst="rect">
            <a:avLst/>
          </a:prstGeom>
        </p:spPr>
      </p:pic>
      <p:pic>
        <p:nvPicPr>
          <p:cNvPr id="65" name="Immagine 64" descr="Immagine che contiene colorato&#10;&#10;Descrizione generata automaticamente">
            <a:extLst>
              <a:ext uri="{FF2B5EF4-FFF2-40B4-BE49-F238E27FC236}">
                <a16:creationId xmlns:a16="http://schemas.microsoft.com/office/drawing/2014/main" id="{ED293BAD-57A9-525D-459E-CE15E9C0C8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702" y="4561312"/>
            <a:ext cx="474580" cy="47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58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14315B4-8D88-193C-7B15-4064AB52AE3D}"/>
              </a:ext>
            </a:extLst>
          </p:cNvPr>
          <p:cNvSpPr/>
          <p:nvPr/>
        </p:nvSpPr>
        <p:spPr>
          <a:xfrm>
            <a:off x="-1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Problem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3A9C4E5-8BEB-E36D-4700-4F607B8ADDB1}"/>
              </a:ext>
            </a:extLst>
          </p:cNvPr>
          <p:cNvSpPr/>
          <p:nvPr/>
        </p:nvSpPr>
        <p:spPr>
          <a:xfrm>
            <a:off x="4921873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36B690A-D4EB-196A-5DD1-401F75A1692E}"/>
              </a:ext>
            </a:extLst>
          </p:cNvPr>
          <p:cNvSpPr/>
          <p:nvPr/>
        </p:nvSpPr>
        <p:spPr>
          <a:xfrm>
            <a:off x="9843747" y="0"/>
            <a:ext cx="2348253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it-IT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8D5454D-830F-6395-1764-59AAE4D799FC}"/>
              </a:ext>
            </a:extLst>
          </p:cNvPr>
          <p:cNvSpPr/>
          <p:nvPr/>
        </p:nvSpPr>
        <p:spPr>
          <a:xfrm>
            <a:off x="2460936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Goals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F6F8588-4FAF-7DD5-68A9-867F363EE471}"/>
              </a:ext>
            </a:extLst>
          </p:cNvPr>
          <p:cNvGrpSpPr/>
          <p:nvPr/>
        </p:nvGrpSpPr>
        <p:grpSpPr>
          <a:xfrm>
            <a:off x="142925" y="6260564"/>
            <a:ext cx="11906150" cy="597431"/>
            <a:chOff x="-49667" y="6233374"/>
            <a:chExt cx="12291335" cy="624625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69DCB84A-8DD6-7F0A-E89F-5DE15FCB5BBF}"/>
                </a:ext>
              </a:extLst>
            </p:cNvPr>
            <p:cNvGrpSpPr/>
            <p:nvPr/>
          </p:nvGrpSpPr>
          <p:grpSpPr>
            <a:xfrm>
              <a:off x="-49667" y="6233374"/>
              <a:ext cx="12291335" cy="624625"/>
              <a:chOff x="-49667" y="6149662"/>
              <a:chExt cx="12291335" cy="708338"/>
            </a:xfrm>
          </p:grpSpPr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3FE50CAB-E50F-E169-F0B9-6031DBFC4EA2}"/>
                  </a:ext>
                </a:extLst>
              </p:cNvPr>
              <p:cNvSpPr/>
              <p:nvPr/>
            </p:nvSpPr>
            <p:spPr>
              <a:xfrm>
                <a:off x="0" y="6149662"/>
                <a:ext cx="12192000" cy="708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C02214C0-7876-4283-4C0E-588CEBA10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6596" y="6149662"/>
                <a:ext cx="575072" cy="595412"/>
              </a:xfrm>
              <a:prstGeom prst="rect">
                <a:avLst/>
              </a:prstGeom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CD5BD433-B538-F777-6CCC-145F779827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059" y="6189554"/>
                <a:ext cx="1053216" cy="581891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0A86B659-DFA8-6467-9387-5F23DF518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9667" y="6169364"/>
                <a:ext cx="836377" cy="597463"/>
              </a:xfrm>
              <a:prstGeom prst="rect">
                <a:avLst/>
              </a:prstGeom>
            </p:spPr>
          </p:pic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14570A62-37F5-586C-68AA-D19DA761DC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690" b="18911"/>
              <a:stretch/>
            </p:blipFill>
            <p:spPr>
              <a:xfrm>
                <a:off x="10151698" y="6189554"/>
                <a:ext cx="1376758" cy="581891"/>
              </a:xfrm>
              <a:prstGeom prst="rect">
                <a:avLst/>
              </a:prstGeom>
            </p:spPr>
          </p:pic>
        </p:grp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8BC82BF-9948-E581-9974-BC903DFAB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3677" y="6282260"/>
              <a:ext cx="664645" cy="526853"/>
            </a:xfrm>
            <a:prstGeom prst="rect">
              <a:avLst/>
            </a:prstGeom>
          </p:spPr>
        </p:pic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26A64052-7E5F-F492-B1EE-04CBCC3BF7A5}"/>
              </a:ext>
            </a:extLst>
          </p:cNvPr>
          <p:cNvSpPr/>
          <p:nvPr/>
        </p:nvSpPr>
        <p:spPr>
          <a:xfrm>
            <a:off x="7382809" y="0"/>
            <a:ext cx="2460937" cy="52159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  <a:endParaRPr lang="it-IT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C003E56D-97A9-3EBA-3559-9A3918FF4851}"/>
              </a:ext>
            </a:extLst>
          </p:cNvPr>
          <p:cNvSpPr/>
          <p:nvPr/>
        </p:nvSpPr>
        <p:spPr>
          <a:xfrm>
            <a:off x="5371024" y="589233"/>
            <a:ext cx="1449949" cy="3863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Gusev </a:t>
            </a:r>
            <a:r>
              <a:rPr lang="it-IT" dirty="0" err="1"/>
              <a:t>crater</a:t>
            </a: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21B7551-2580-54D1-6AD5-F41B91B188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1065" r="27348" b="28889"/>
          <a:stretch/>
        </p:blipFill>
        <p:spPr>
          <a:xfrm>
            <a:off x="4668754" y="1043239"/>
            <a:ext cx="7427498" cy="51220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Immagine 24" descr="Immagine che contiene testo, vecchio&#10;&#10;Descrizione generata automaticamente">
            <a:extLst>
              <a:ext uri="{FF2B5EF4-FFF2-40B4-BE49-F238E27FC236}">
                <a16:creationId xmlns:a16="http://schemas.microsoft.com/office/drawing/2014/main" id="{4FFF35E8-963F-C3EA-0F9F-DE8C5A36F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86" y="1090862"/>
            <a:ext cx="3557687" cy="5031842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5B84BC03-77FA-A550-250B-019FB78811E4}"/>
              </a:ext>
            </a:extLst>
          </p:cNvPr>
          <p:cNvSpPr/>
          <p:nvPr/>
        </p:nvSpPr>
        <p:spPr>
          <a:xfrm>
            <a:off x="2400300" y="2641600"/>
            <a:ext cx="850900" cy="889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9892B919-B494-0D6F-0257-F1812A486AEA}"/>
              </a:ext>
            </a:extLst>
          </p:cNvPr>
          <p:cNvCxnSpPr>
            <a:cxnSpLocks/>
          </p:cNvCxnSpPr>
          <p:nvPr/>
        </p:nvCxnSpPr>
        <p:spPr>
          <a:xfrm>
            <a:off x="3257550" y="3086100"/>
            <a:ext cx="1333500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88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14315B4-8D88-193C-7B15-4064AB52AE3D}"/>
              </a:ext>
            </a:extLst>
          </p:cNvPr>
          <p:cNvSpPr/>
          <p:nvPr/>
        </p:nvSpPr>
        <p:spPr>
          <a:xfrm>
            <a:off x="-1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Problem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3A9C4E5-8BEB-E36D-4700-4F607B8ADDB1}"/>
              </a:ext>
            </a:extLst>
          </p:cNvPr>
          <p:cNvSpPr/>
          <p:nvPr/>
        </p:nvSpPr>
        <p:spPr>
          <a:xfrm>
            <a:off x="4921873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36B690A-D4EB-196A-5DD1-401F75A1692E}"/>
              </a:ext>
            </a:extLst>
          </p:cNvPr>
          <p:cNvSpPr/>
          <p:nvPr/>
        </p:nvSpPr>
        <p:spPr>
          <a:xfrm>
            <a:off x="9843747" y="0"/>
            <a:ext cx="2348253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it-IT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8D5454D-830F-6395-1764-59AAE4D799FC}"/>
              </a:ext>
            </a:extLst>
          </p:cNvPr>
          <p:cNvSpPr/>
          <p:nvPr/>
        </p:nvSpPr>
        <p:spPr>
          <a:xfrm>
            <a:off x="2460936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Goals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F6F8588-4FAF-7DD5-68A9-867F363EE471}"/>
              </a:ext>
            </a:extLst>
          </p:cNvPr>
          <p:cNvGrpSpPr/>
          <p:nvPr/>
        </p:nvGrpSpPr>
        <p:grpSpPr>
          <a:xfrm>
            <a:off x="142925" y="6260564"/>
            <a:ext cx="11906150" cy="597431"/>
            <a:chOff x="-49667" y="6233374"/>
            <a:chExt cx="12291335" cy="624625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69DCB84A-8DD6-7F0A-E89F-5DE15FCB5BBF}"/>
                </a:ext>
              </a:extLst>
            </p:cNvPr>
            <p:cNvGrpSpPr/>
            <p:nvPr/>
          </p:nvGrpSpPr>
          <p:grpSpPr>
            <a:xfrm>
              <a:off x="-49667" y="6233374"/>
              <a:ext cx="12291335" cy="624625"/>
              <a:chOff x="-49667" y="6149662"/>
              <a:chExt cx="12291335" cy="708338"/>
            </a:xfrm>
          </p:grpSpPr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3FE50CAB-E50F-E169-F0B9-6031DBFC4EA2}"/>
                  </a:ext>
                </a:extLst>
              </p:cNvPr>
              <p:cNvSpPr/>
              <p:nvPr/>
            </p:nvSpPr>
            <p:spPr>
              <a:xfrm>
                <a:off x="0" y="6149662"/>
                <a:ext cx="12192000" cy="708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C02214C0-7876-4283-4C0E-588CEBA10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6596" y="6149662"/>
                <a:ext cx="575072" cy="595412"/>
              </a:xfrm>
              <a:prstGeom prst="rect">
                <a:avLst/>
              </a:prstGeom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CD5BD433-B538-F777-6CCC-145F779827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059" y="6189554"/>
                <a:ext cx="1053216" cy="581891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0A86B659-DFA8-6467-9387-5F23DF518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9667" y="6169364"/>
                <a:ext cx="836377" cy="597463"/>
              </a:xfrm>
              <a:prstGeom prst="rect">
                <a:avLst/>
              </a:prstGeom>
            </p:spPr>
          </p:pic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14570A62-37F5-586C-68AA-D19DA761DC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690" b="18911"/>
              <a:stretch/>
            </p:blipFill>
            <p:spPr>
              <a:xfrm>
                <a:off x="10151698" y="6189554"/>
                <a:ext cx="1376758" cy="581891"/>
              </a:xfrm>
              <a:prstGeom prst="rect">
                <a:avLst/>
              </a:prstGeom>
            </p:spPr>
          </p:pic>
        </p:grp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8BC82BF-9948-E581-9974-BC903DFAB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3677" y="6282260"/>
              <a:ext cx="664645" cy="526853"/>
            </a:xfrm>
            <a:prstGeom prst="rect">
              <a:avLst/>
            </a:prstGeom>
          </p:spPr>
        </p:pic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26A64052-7E5F-F492-B1EE-04CBCC3BF7A5}"/>
              </a:ext>
            </a:extLst>
          </p:cNvPr>
          <p:cNvSpPr/>
          <p:nvPr/>
        </p:nvSpPr>
        <p:spPr>
          <a:xfrm>
            <a:off x="7382809" y="0"/>
            <a:ext cx="2460937" cy="52159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  <a:endParaRPr lang="it-IT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C003E56D-97A9-3EBA-3559-9A3918FF4851}"/>
              </a:ext>
            </a:extLst>
          </p:cNvPr>
          <p:cNvSpPr/>
          <p:nvPr/>
        </p:nvSpPr>
        <p:spPr>
          <a:xfrm>
            <a:off x="5156490" y="691331"/>
            <a:ext cx="2522834" cy="3863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Gusev </a:t>
            </a:r>
            <a:r>
              <a:rPr lang="it-IT" dirty="0" err="1"/>
              <a:t>crater’s</a:t>
            </a:r>
            <a:r>
              <a:rPr lang="it-IT" dirty="0"/>
              <a:t> </a:t>
            </a:r>
            <a:r>
              <a:rPr lang="it-IT" dirty="0" err="1"/>
              <a:t>indicators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8A37D0-EEC2-2CEC-C384-D6C19157BA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30" b="1"/>
          <a:stretch/>
        </p:blipFill>
        <p:spPr>
          <a:xfrm>
            <a:off x="142925" y="1174750"/>
            <a:ext cx="7070675" cy="484103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23D5538-318C-5D28-1091-572357882445}"/>
              </a:ext>
            </a:extLst>
          </p:cNvPr>
          <p:cNvSpPr/>
          <p:nvPr/>
        </p:nvSpPr>
        <p:spPr>
          <a:xfrm rot="20497564">
            <a:off x="2660941" y="3338137"/>
            <a:ext cx="94392" cy="162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B954A7BC-5671-968C-A514-E2BE819D6221}"/>
              </a:ext>
            </a:extLst>
          </p:cNvPr>
          <p:cNvSpPr/>
          <p:nvPr/>
        </p:nvSpPr>
        <p:spPr>
          <a:xfrm>
            <a:off x="4756442" y="3430093"/>
            <a:ext cx="920458" cy="11831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449E1FB-A197-E001-50AF-3579EBF44F46}"/>
              </a:ext>
            </a:extLst>
          </p:cNvPr>
          <p:cNvCxnSpPr>
            <a:cxnSpLocks/>
          </p:cNvCxnSpPr>
          <p:nvPr/>
        </p:nvCxnSpPr>
        <p:spPr>
          <a:xfrm>
            <a:off x="2765728" y="3480444"/>
            <a:ext cx="2003515" cy="234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C6F4B5C0-4AA5-D2DB-1845-25AB157C7927}"/>
              </a:ext>
            </a:extLst>
          </p:cNvPr>
          <p:cNvCxnSpPr>
            <a:cxnSpLocks/>
          </p:cNvCxnSpPr>
          <p:nvPr/>
        </p:nvCxnSpPr>
        <p:spPr>
          <a:xfrm flipV="1">
            <a:off x="5676900" y="3878272"/>
            <a:ext cx="1780793" cy="14341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1E442440-D1C3-CF67-B728-5BCF1AEE10CB}"/>
              </a:ext>
            </a:extLst>
          </p:cNvPr>
          <p:cNvSpPr/>
          <p:nvPr/>
        </p:nvSpPr>
        <p:spPr>
          <a:xfrm rot="20497564">
            <a:off x="2443803" y="3676552"/>
            <a:ext cx="68879" cy="975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644428BD-0985-F0CB-2472-08CA6341B8DB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2473095" y="3480444"/>
            <a:ext cx="4836365" cy="24478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E9E77436-46FB-0111-791C-00CD9B6FF9B3}"/>
              </a:ext>
            </a:extLst>
          </p:cNvPr>
          <p:cNvGrpSpPr/>
          <p:nvPr/>
        </p:nvGrpSpPr>
        <p:grpSpPr>
          <a:xfrm>
            <a:off x="7309460" y="1779366"/>
            <a:ext cx="4691504" cy="3402155"/>
            <a:chOff x="7362668" y="1810236"/>
            <a:chExt cx="4691504" cy="3402155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0A3D05D4-7224-45A2-5D8B-023193A4064F}"/>
                </a:ext>
              </a:extLst>
            </p:cNvPr>
            <p:cNvGrpSpPr/>
            <p:nvPr/>
          </p:nvGrpSpPr>
          <p:grpSpPr>
            <a:xfrm>
              <a:off x="7362668" y="1810236"/>
              <a:ext cx="4691504" cy="3402155"/>
              <a:chOff x="4548127" y="1018173"/>
              <a:chExt cx="7255489" cy="5487521"/>
            </a:xfrm>
          </p:grpSpPr>
          <p:grpSp>
            <p:nvGrpSpPr>
              <p:cNvPr id="29" name="Gruppo 28">
                <a:extLst>
                  <a:ext uri="{FF2B5EF4-FFF2-40B4-BE49-F238E27FC236}">
                    <a16:creationId xmlns:a16="http://schemas.microsoft.com/office/drawing/2014/main" id="{4F9AE7F9-31EE-6BD0-B278-08F5CF726D64}"/>
                  </a:ext>
                </a:extLst>
              </p:cNvPr>
              <p:cNvGrpSpPr/>
              <p:nvPr/>
            </p:nvGrpSpPr>
            <p:grpSpPr>
              <a:xfrm>
                <a:off x="4548127" y="1018173"/>
                <a:ext cx="7255489" cy="5487521"/>
                <a:chOff x="4548127" y="1018173"/>
                <a:chExt cx="7255489" cy="5487521"/>
              </a:xfrm>
            </p:grpSpPr>
            <p:pic>
              <p:nvPicPr>
                <p:cNvPr id="34" name="Immagine 33">
                  <a:extLst>
                    <a:ext uri="{FF2B5EF4-FFF2-40B4-BE49-F238E27FC236}">
                      <a16:creationId xmlns:a16="http://schemas.microsoft.com/office/drawing/2014/main" id="{D43E3A53-2DF1-E934-962D-E48C9F56F6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48127" y="1018173"/>
                  <a:ext cx="7255489" cy="5487521"/>
                </a:xfrm>
                <a:prstGeom prst="rect">
                  <a:avLst/>
                </a:prstGeom>
                <a:ln w="28575">
                  <a:solidFill>
                    <a:srgbClr val="FF0000"/>
                  </a:solidFill>
                </a:ln>
              </p:spPr>
            </p:pic>
            <p:grpSp>
              <p:nvGrpSpPr>
                <p:cNvPr id="35" name="Gruppo 34">
                  <a:extLst>
                    <a:ext uri="{FF2B5EF4-FFF2-40B4-BE49-F238E27FC236}">
                      <a16:creationId xmlns:a16="http://schemas.microsoft.com/office/drawing/2014/main" id="{F7765234-F272-56FA-D947-BA12296C1E95}"/>
                    </a:ext>
                  </a:extLst>
                </p:cNvPr>
                <p:cNvGrpSpPr/>
                <p:nvPr/>
              </p:nvGrpSpPr>
              <p:grpSpPr>
                <a:xfrm>
                  <a:off x="7469428" y="3028664"/>
                  <a:ext cx="3064950" cy="2692879"/>
                  <a:chOff x="7469428" y="3028664"/>
                  <a:chExt cx="3064950" cy="2692879"/>
                </a:xfrm>
              </p:grpSpPr>
              <p:sp>
                <p:nvSpPr>
                  <p:cNvPr id="36" name="CasellaDiTesto 35">
                    <a:extLst>
                      <a:ext uri="{FF2B5EF4-FFF2-40B4-BE49-F238E27FC236}">
                        <a16:creationId xmlns:a16="http://schemas.microsoft.com/office/drawing/2014/main" id="{BC93BCDC-17ED-5CC7-DB88-C464F1080872}"/>
                      </a:ext>
                    </a:extLst>
                  </p:cNvPr>
                  <p:cNvSpPr txBox="1"/>
                  <p:nvPr/>
                </p:nvSpPr>
                <p:spPr>
                  <a:xfrm rot="21064010">
                    <a:off x="8934013" y="5274756"/>
                    <a:ext cx="284964" cy="4467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200" dirty="0">
                        <a:solidFill>
                          <a:srgbClr val="FF0000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37" name="CasellaDiTesto 36">
                    <a:extLst>
                      <a:ext uri="{FF2B5EF4-FFF2-40B4-BE49-F238E27FC236}">
                        <a16:creationId xmlns:a16="http://schemas.microsoft.com/office/drawing/2014/main" id="{3E3442DF-2A19-2913-917A-A0A0547F5625}"/>
                      </a:ext>
                    </a:extLst>
                  </p:cNvPr>
                  <p:cNvSpPr txBox="1"/>
                  <p:nvPr/>
                </p:nvSpPr>
                <p:spPr>
                  <a:xfrm rot="3642578">
                    <a:off x="10123079" y="3011580"/>
                    <a:ext cx="394216" cy="4283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200" dirty="0">
                        <a:solidFill>
                          <a:srgbClr val="FF0000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38" name="CasellaDiTesto 37">
                    <a:extLst>
                      <a:ext uri="{FF2B5EF4-FFF2-40B4-BE49-F238E27FC236}">
                        <a16:creationId xmlns:a16="http://schemas.microsoft.com/office/drawing/2014/main" id="{1D867856-22B9-FAC3-BF80-5CCA21E0D6B1}"/>
                      </a:ext>
                    </a:extLst>
                  </p:cNvPr>
                  <p:cNvSpPr txBox="1"/>
                  <p:nvPr/>
                </p:nvSpPr>
                <p:spPr>
                  <a:xfrm rot="17442497">
                    <a:off x="7541137" y="3270560"/>
                    <a:ext cx="284965" cy="4283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200" dirty="0">
                        <a:solidFill>
                          <a:srgbClr val="FF0000"/>
                        </a:solidFill>
                      </a:rPr>
                      <a:t>3</a:t>
                    </a:r>
                  </a:p>
                </p:txBody>
              </p:sp>
            </p:grpSp>
          </p:grpSp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A9CC1A52-BCB9-87A9-0A23-994DD203A30C}"/>
                  </a:ext>
                </a:extLst>
              </p:cNvPr>
              <p:cNvGrpSpPr/>
              <p:nvPr/>
            </p:nvGrpSpPr>
            <p:grpSpPr>
              <a:xfrm>
                <a:off x="6881217" y="1617496"/>
                <a:ext cx="308485" cy="551589"/>
                <a:chOff x="6881217" y="1617496"/>
                <a:chExt cx="308485" cy="551589"/>
              </a:xfrm>
            </p:grpSpPr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0478075A-7A32-F7E1-4B03-FE0366586DCE}"/>
                    </a:ext>
                  </a:extLst>
                </p:cNvPr>
                <p:cNvSpPr txBox="1"/>
                <p:nvPr/>
              </p:nvSpPr>
              <p:spPr>
                <a:xfrm>
                  <a:off x="6951249" y="1617496"/>
                  <a:ext cx="145386" cy="2978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600" dirty="0"/>
                    <a:t>1</a:t>
                  </a:r>
                  <a:endParaRPr lang="it-IT" dirty="0"/>
                </a:p>
              </p:txBody>
            </p:sp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37A01F3B-244B-B7E2-73EF-EE1B34C4E803}"/>
                    </a:ext>
                  </a:extLst>
                </p:cNvPr>
                <p:cNvSpPr txBox="1"/>
                <p:nvPr/>
              </p:nvSpPr>
              <p:spPr>
                <a:xfrm>
                  <a:off x="6881217" y="1736695"/>
                  <a:ext cx="308485" cy="2978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600" dirty="0"/>
                    <a:t>2</a:t>
                  </a:r>
                  <a:endParaRPr lang="it-IT" dirty="0"/>
                </a:p>
              </p:txBody>
            </p:sp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A7D6E886-9E2D-4931-DEA2-CA9AF6BF6648}"/>
                    </a:ext>
                  </a:extLst>
                </p:cNvPr>
                <p:cNvSpPr txBox="1"/>
                <p:nvPr/>
              </p:nvSpPr>
              <p:spPr>
                <a:xfrm>
                  <a:off x="6967494" y="1871227"/>
                  <a:ext cx="122349" cy="2978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600" dirty="0"/>
                    <a:t>3</a:t>
                  </a:r>
                  <a:endParaRPr lang="it-IT" dirty="0"/>
                </a:p>
              </p:txBody>
            </p:sp>
          </p:grpSp>
        </p:grpSp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89D1C023-4700-F584-403C-8681AD6887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73475" y="1904548"/>
              <a:ext cx="1762210" cy="268318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diritto 40">
              <a:extLst>
                <a:ext uri="{FF2B5EF4-FFF2-40B4-BE49-F238E27FC236}">
                  <a16:creationId xmlns:a16="http://schemas.microsoft.com/office/drawing/2014/main" id="{BA517F33-7FAB-3E50-9F90-98708991DA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71013" y="1917700"/>
              <a:ext cx="1104658" cy="296899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diritto 43">
              <a:extLst>
                <a:ext uri="{FF2B5EF4-FFF2-40B4-BE49-F238E27FC236}">
                  <a16:creationId xmlns:a16="http://schemas.microsoft.com/office/drawing/2014/main" id="{78606972-36F2-2635-F68E-BDA479A9C7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71013" y="4587733"/>
              <a:ext cx="2864672" cy="3121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C44A57C5-2243-1496-D2CF-AAE9D6595917}"/>
              </a:ext>
            </a:extLst>
          </p:cNvPr>
          <p:cNvGrpSpPr/>
          <p:nvPr/>
        </p:nvGrpSpPr>
        <p:grpSpPr>
          <a:xfrm>
            <a:off x="6619212" y="1270391"/>
            <a:ext cx="5381752" cy="4210812"/>
            <a:chOff x="6619212" y="1270391"/>
            <a:chExt cx="5381752" cy="4210812"/>
          </a:xfrm>
        </p:grpSpPr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366D6682-6EA5-69D6-DCD0-5CE8CBA5579D}"/>
                </a:ext>
              </a:extLst>
            </p:cNvPr>
            <p:cNvGrpSpPr/>
            <p:nvPr/>
          </p:nvGrpSpPr>
          <p:grpSpPr>
            <a:xfrm>
              <a:off x="6619212" y="1270391"/>
              <a:ext cx="5381752" cy="4210812"/>
              <a:chOff x="6619212" y="1270391"/>
              <a:chExt cx="5381752" cy="4210812"/>
            </a:xfrm>
          </p:grpSpPr>
          <p:pic>
            <p:nvPicPr>
              <p:cNvPr id="52" name="Immagine 51">
                <a:extLst>
                  <a:ext uri="{FF2B5EF4-FFF2-40B4-BE49-F238E27FC236}">
                    <a16:creationId xmlns:a16="http://schemas.microsoft.com/office/drawing/2014/main" id="{F59CC9A1-88F1-DCD0-7155-AB28A0299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9212" y="1526539"/>
                <a:ext cx="5381752" cy="3954664"/>
              </a:xfrm>
              <a:prstGeom prst="rect">
                <a:avLst/>
              </a:prstGeom>
              <a:effectLst>
                <a:outerShdw blurRad="88900" dist="38100" dir="4200000" sx="101000" sy="101000" algn="tl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92719696-2260-B785-FD58-6B5B6E839818}"/>
                  </a:ext>
                </a:extLst>
              </p:cNvPr>
              <p:cNvSpPr txBox="1"/>
              <p:nvPr/>
            </p:nvSpPr>
            <p:spPr>
              <a:xfrm>
                <a:off x="6807799" y="1270391"/>
                <a:ext cx="191441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Structure</a:t>
                </a:r>
                <a:r>
                  <a:rPr lang="it-IT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it-IT" sz="1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Measures</a:t>
                </a:r>
                <a:endParaRPr lang="it-IT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Lenght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it-IT" sz="1200" dirty="0"/>
                  <a:t>2.3 Km </a:t>
                </a:r>
              </a:p>
              <a:p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Wide:</a:t>
                </a:r>
                <a:r>
                  <a:rPr lang="it-IT" sz="1200" dirty="0"/>
                  <a:t> 0.6 Km </a:t>
                </a:r>
              </a:p>
              <a:p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Height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it-IT" sz="1200" dirty="0"/>
                  <a:t>100 mt</a:t>
                </a:r>
              </a:p>
              <a:p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Vertical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Exageration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it-IT" sz="1200" dirty="0"/>
                  <a:t>10x</a:t>
                </a:r>
              </a:p>
            </p:txBody>
          </p:sp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26F557D9-E1A5-2270-18D3-47850B1CB9F8}"/>
                  </a:ext>
                </a:extLst>
              </p:cNvPr>
              <p:cNvSpPr txBox="1"/>
              <p:nvPr/>
            </p:nvSpPr>
            <p:spPr>
              <a:xfrm rot="574603">
                <a:off x="6807066" y="4702665"/>
                <a:ext cx="26169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PSP_009385_1655_PSP_009886_1655</a:t>
                </a:r>
              </a:p>
            </p:txBody>
          </p:sp>
        </p:grpSp>
        <p:pic>
          <p:nvPicPr>
            <p:cNvPr id="60" name="Immagine 59" descr="Immagine che contiene scuro, cielo notturno&#10;&#10;Descrizione generata automaticamente">
              <a:extLst>
                <a:ext uri="{FF2B5EF4-FFF2-40B4-BE49-F238E27FC236}">
                  <a16:creationId xmlns:a16="http://schemas.microsoft.com/office/drawing/2014/main" id="{4735AFEB-62D1-0BD6-C56E-68463930F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771">
              <a:off x="11661487" y="1837437"/>
              <a:ext cx="229682" cy="332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919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14315B4-8D88-193C-7B15-4064AB52AE3D}"/>
              </a:ext>
            </a:extLst>
          </p:cNvPr>
          <p:cNvSpPr/>
          <p:nvPr/>
        </p:nvSpPr>
        <p:spPr>
          <a:xfrm>
            <a:off x="-1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Problem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3A9C4E5-8BEB-E36D-4700-4F607B8ADDB1}"/>
              </a:ext>
            </a:extLst>
          </p:cNvPr>
          <p:cNvSpPr/>
          <p:nvPr/>
        </p:nvSpPr>
        <p:spPr>
          <a:xfrm>
            <a:off x="4921873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36B690A-D4EB-196A-5DD1-401F75A1692E}"/>
              </a:ext>
            </a:extLst>
          </p:cNvPr>
          <p:cNvSpPr/>
          <p:nvPr/>
        </p:nvSpPr>
        <p:spPr>
          <a:xfrm>
            <a:off x="9843747" y="0"/>
            <a:ext cx="2348253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it-IT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8D5454D-830F-6395-1764-59AAE4D799FC}"/>
              </a:ext>
            </a:extLst>
          </p:cNvPr>
          <p:cNvSpPr/>
          <p:nvPr/>
        </p:nvSpPr>
        <p:spPr>
          <a:xfrm>
            <a:off x="2460936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Goals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F6F8588-4FAF-7DD5-68A9-867F363EE471}"/>
              </a:ext>
            </a:extLst>
          </p:cNvPr>
          <p:cNvGrpSpPr/>
          <p:nvPr/>
        </p:nvGrpSpPr>
        <p:grpSpPr>
          <a:xfrm>
            <a:off x="142925" y="6260564"/>
            <a:ext cx="11906150" cy="597431"/>
            <a:chOff x="-49667" y="6233374"/>
            <a:chExt cx="12291335" cy="624625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69DCB84A-8DD6-7F0A-E89F-5DE15FCB5BBF}"/>
                </a:ext>
              </a:extLst>
            </p:cNvPr>
            <p:cNvGrpSpPr/>
            <p:nvPr/>
          </p:nvGrpSpPr>
          <p:grpSpPr>
            <a:xfrm>
              <a:off x="-49667" y="6233374"/>
              <a:ext cx="12291335" cy="624625"/>
              <a:chOff x="-49667" y="6149662"/>
              <a:chExt cx="12291335" cy="708338"/>
            </a:xfrm>
          </p:grpSpPr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3FE50CAB-E50F-E169-F0B9-6031DBFC4EA2}"/>
                  </a:ext>
                </a:extLst>
              </p:cNvPr>
              <p:cNvSpPr/>
              <p:nvPr/>
            </p:nvSpPr>
            <p:spPr>
              <a:xfrm>
                <a:off x="0" y="6149662"/>
                <a:ext cx="12192000" cy="708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C02214C0-7876-4283-4C0E-588CEBA10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6596" y="6149662"/>
                <a:ext cx="575072" cy="595412"/>
              </a:xfrm>
              <a:prstGeom prst="rect">
                <a:avLst/>
              </a:prstGeom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CD5BD433-B538-F777-6CCC-145F779827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059" y="6189554"/>
                <a:ext cx="1053216" cy="581891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0A86B659-DFA8-6467-9387-5F23DF518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9667" y="6169364"/>
                <a:ext cx="836377" cy="597463"/>
              </a:xfrm>
              <a:prstGeom prst="rect">
                <a:avLst/>
              </a:prstGeom>
            </p:spPr>
          </p:pic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14570A62-37F5-586C-68AA-D19DA761DC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690" b="18911"/>
              <a:stretch/>
            </p:blipFill>
            <p:spPr>
              <a:xfrm>
                <a:off x="10151698" y="6189554"/>
                <a:ext cx="1376758" cy="581891"/>
              </a:xfrm>
              <a:prstGeom prst="rect">
                <a:avLst/>
              </a:prstGeom>
            </p:spPr>
          </p:pic>
        </p:grp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8BC82BF-9948-E581-9974-BC903DFAB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3677" y="6282260"/>
              <a:ext cx="664645" cy="526853"/>
            </a:xfrm>
            <a:prstGeom prst="rect">
              <a:avLst/>
            </a:prstGeom>
          </p:spPr>
        </p:pic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26A64052-7E5F-F492-B1EE-04CBCC3BF7A5}"/>
              </a:ext>
            </a:extLst>
          </p:cNvPr>
          <p:cNvSpPr/>
          <p:nvPr/>
        </p:nvSpPr>
        <p:spPr>
          <a:xfrm>
            <a:off x="7382809" y="0"/>
            <a:ext cx="2460937" cy="52159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  <a:endParaRPr lang="it-IT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C003E56D-97A9-3EBA-3559-9A3918FF4851}"/>
              </a:ext>
            </a:extLst>
          </p:cNvPr>
          <p:cNvSpPr/>
          <p:nvPr/>
        </p:nvSpPr>
        <p:spPr>
          <a:xfrm>
            <a:off x="5427366" y="696174"/>
            <a:ext cx="1449949" cy="3863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Vernal </a:t>
            </a:r>
            <a:r>
              <a:rPr lang="it-IT" dirty="0" err="1"/>
              <a:t>crater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CD032D1-F9F7-1B55-F3E8-ED3028439D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9573" y="1417749"/>
            <a:ext cx="6589502" cy="41266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F4CDCC1-9E0B-5ACD-CEC3-3C36C7B77D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036" y="1340119"/>
            <a:ext cx="4826112" cy="435949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B27371D-1203-EC61-3EDE-A4714F4A5156}"/>
              </a:ext>
            </a:extLst>
          </p:cNvPr>
          <p:cNvSpPr/>
          <p:nvPr/>
        </p:nvSpPr>
        <p:spPr>
          <a:xfrm>
            <a:off x="3380705" y="3773509"/>
            <a:ext cx="309092" cy="2704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785FAEA-EAA2-218D-3C8D-6A33ED1B9E83}"/>
              </a:ext>
            </a:extLst>
          </p:cNvPr>
          <p:cNvCxnSpPr>
            <a:cxnSpLocks/>
          </p:cNvCxnSpPr>
          <p:nvPr/>
        </p:nvCxnSpPr>
        <p:spPr>
          <a:xfrm>
            <a:off x="3691404" y="3902299"/>
            <a:ext cx="1768169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500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14315B4-8D88-193C-7B15-4064AB52AE3D}"/>
              </a:ext>
            </a:extLst>
          </p:cNvPr>
          <p:cNvSpPr/>
          <p:nvPr/>
        </p:nvSpPr>
        <p:spPr>
          <a:xfrm>
            <a:off x="-1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Problem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3A9C4E5-8BEB-E36D-4700-4F607B8ADDB1}"/>
              </a:ext>
            </a:extLst>
          </p:cNvPr>
          <p:cNvSpPr/>
          <p:nvPr/>
        </p:nvSpPr>
        <p:spPr>
          <a:xfrm>
            <a:off x="4921873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36B690A-D4EB-196A-5DD1-401F75A1692E}"/>
              </a:ext>
            </a:extLst>
          </p:cNvPr>
          <p:cNvSpPr/>
          <p:nvPr/>
        </p:nvSpPr>
        <p:spPr>
          <a:xfrm>
            <a:off x="9843747" y="0"/>
            <a:ext cx="2348253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it-IT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8D5454D-830F-6395-1764-59AAE4D799FC}"/>
              </a:ext>
            </a:extLst>
          </p:cNvPr>
          <p:cNvSpPr/>
          <p:nvPr/>
        </p:nvSpPr>
        <p:spPr>
          <a:xfrm>
            <a:off x="2460936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Goals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F6F8588-4FAF-7DD5-68A9-867F363EE471}"/>
              </a:ext>
            </a:extLst>
          </p:cNvPr>
          <p:cNvGrpSpPr/>
          <p:nvPr/>
        </p:nvGrpSpPr>
        <p:grpSpPr>
          <a:xfrm>
            <a:off x="142925" y="6260564"/>
            <a:ext cx="11906150" cy="597431"/>
            <a:chOff x="-49667" y="6233374"/>
            <a:chExt cx="12291335" cy="624625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69DCB84A-8DD6-7F0A-E89F-5DE15FCB5BBF}"/>
                </a:ext>
              </a:extLst>
            </p:cNvPr>
            <p:cNvGrpSpPr/>
            <p:nvPr/>
          </p:nvGrpSpPr>
          <p:grpSpPr>
            <a:xfrm>
              <a:off x="-49667" y="6233374"/>
              <a:ext cx="12291335" cy="624625"/>
              <a:chOff x="-49667" y="6149662"/>
              <a:chExt cx="12291335" cy="708338"/>
            </a:xfrm>
          </p:grpSpPr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3FE50CAB-E50F-E169-F0B9-6031DBFC4EA2}"/>
                  </a:ext>
                </a:extLst>
              </p:cNvPr>
              <p:cNvSpPr/>
              <p:nvPr/>
            </p:nvSpPr>
            <p:spPr>
              <a:xfrm>
                <a:off x="0" y="6149662"/>
                <a:ext cx="12192000" cy="708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C02214C0-7876-4283-4C0E-588CEBA10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6596" y="6149662"/>
                <a:ext cx="575072" cy="595412"/>
              </a:xfrm>
              <a:prstGeom prst="rect">
                <a:avLst/>
              </a:prstGeom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CD5BD433-B538-F777-6CCC-145F779827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059" y="6189554"/>
                <a:ext cx="1053216" cy="581891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0A86B659-DFA8-6467-9387-5F23DF518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9667" y="6169364"/>
                <a:ext cx="836377" cy="597463"/>
              </a:xfrm>
              <a:prstGeom prst="rect">
                <a:avLst/>
              </a:prstGeom>
            </p:spPr>
          </p:pic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14570A62-37F5-586C-68AA-D19DA761DC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690" b="18911"/>
              <a:stretch/>
            </p:blipFill>
            <p:spPr>
              <a:xfrm>
                <a:off x="10151698" y="6189554"/>
                <a:ext cx="1376758" cy="581891"/>
              </a:xfrm>
              <a:prstGeom prst="rect">
                <a:avLst/>
              </a:prstGeom>
            </p:spPr>
          </p:pic>
        </p:grp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8BC82BF-9948-E581-9974-BC903DFAB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3677" y="6282260"/>
              <a:ext cx="664645" cy="526853"/>
            </a:xfrm>
            <a:prstGeom prst="rect">
              <a:avLst/>
            </a:prstGeom>
          </p:spPr>
        </p:pic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26A64052-7E5F-F492-B1EE-04CBCC3BF7A5}"/>
              </a:ext>
            </a:extLst>
          </p:cNvPr>
          <p:cNvSpPr/>
          <p:nvPr/>
        </p:nvSpPr>
        <p:spPr>
          <a:xfrm>
            <a:off x="7382809" y="0"/>
            <a:ext cx="2460937" cy="52159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  <a:endParaRPr lang="it-IT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C003E56D-97A9-3EBA-3559-9A3918FF4851}"/>
              </a:ext>
            </a:extLst>
          </p:cNvPr>
          <p:cNvSpPr/>
          <p:nvPr/>
        </p:nvSpPr>
        <p:spPr>
          <a:xfrm>
            <a:off x="4834936" y="691506"/>
            <a:ext cx="2634809" cy="3863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Vernal </a:t>
            </a:r>
            <a:r>
              <a:rPr lang="it-IT" dirty="0" err="1"/>
              <a:t>crater’s</a:t>
            </a:r>
            <a:r>
              <a:rPr lang="it-IT" dirty="0"/>
              <a:t> </a:t>
            </a:r>
            <a:r>
              <a:rPr lang="it-IT" dirty="0" err="1"/>
              <a:t>indicators</a:t>
            </a:r>
            <a:endParaRPr lang="it-IT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85A961DF-8292-380C-1AD0-FF6DB5BB52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1184" r="53843" b="27939"/>
          <a:stretch/>
        </p:blipFill>
        <p:spPr>
          <a:xfrm>
            <a:off x="473474" y="1247784"/>
            <a:ext cx="4297146" cy="49140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CBE9751-727A-77A1-9058-A674613994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4768" y="1487510"/>
            <a:ext cx="6744307" cy="4223551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3B871EC2-7275-B9A1-9666-1B3CD3526E9E}"/>
              </a:ext>
            </a:extLst>
          </p:cNvPr>
          <p:cNvSpPr/>
          <p:nvPr/>
        </p:nvSpPr>
        <p:spPr>
          <a:xfrm>
            <a:off x="6801807" y="3752151"/>
            <a:ext cx="581002" cy="478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244E4419-2E9C-861A-F7CF-A0342807CCE5}"/>
              </a:ext>
            </a:extLst>
          </p:cNvPr>
          <p:cNvCxnSpPr>
            <a:cxnSpLocks/>
            <a:stCxn id="27" idx="1"/>
            <a:endCxn id="26" idx="3"/>
          </p:cNvCxnSpPr>
          <p:nvPr/>
        </p:nvCxnSpPr>
        <p:spPr>
          <a:xfrm flipH="1" flipV="1">
            <a:off x="4770620" y="3704805"/>
            <a:ext cx="2031187" cy="2866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33CBFDF3-D1E3-38C8-2C7B-554B3108731C}"/>
              </a:ext>
            </a:extLst>
          </p:cNvPr>
          <p:cNvGrpSpPr/>
          <p:nvPr/>
        </p:nvGrpSpPr>
        <p:grpSpPr>
          <a:xfrm>
            <a:off x="5298798" y="990542"/>
            <a:ext cx="6594895" cy="5280289"/>
            <a:chOff x="5175655" y="1064660"/>
            <a:chExt cx="6594895" cy="5280289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05CD28A9-63C6-1110-DD11-6D55EB3D4299}"/>
                </a:ext>
              </a:extLst>
            </p:cNvPr>
            <p:cNvGrpSpPr/>
            <p:nvPr/>
          </p:nvGrpSpPr>
          <p:grpSpPr>
            <a:xfrm>
              <a:off x="5175655" y="1064660"/>
              <a:ext cx="6594895" cy="5280289"/>
              <a:chOff x="5175655" y="1064660"/>
              <a:chExt cx="6594895" cy="5280289"/>
            </a:xfrm>
          </p:grpSpPr>
          <p:grpSp>
            <p:nvGrpSpPr>
              <p:cNvPr id="11" name="Gruppo 10">
                <a:extLst>
                  <a:ext uri="{FF2B5EF4-FFF2-40B4-BE49-F238E27FC236}">
                    <a16:creationId xmlns:a16="http://schemas.microsoft.com/office/drawing/2014/main" id="{45B5ABA7-4F06-6C98-CE71-F4A6ED583A1D}"/>
                  </a:ext>
                </a:extLst>
              </p:cNvPr>
              <p:cNvGrpSpPr/>
              <p:nvPr/>
            </p:nvGrpSpPr>
            <p:grpSpPr>
              <a:xfrm>
                <a:off x="5871937" y="1064660"/>
                <a:ext cx="5898613" cy="5280289"/>
                <a:chOff x="5871937" y="1064660"/>
                <a:chExt cx="5898613" cy="5280289"/>
              </a:xfrm>
            </p:grpSpPr>
            <p:pic>
              <p:nvPicPr>
                <p:cNvPr id="10" name="Immagine 9" descr="Immagine che contiene natura&#10;&#10;Descrizione generata automaticamente">
                  <a:extLst>
                    <a:ext uri="{FF2B5EF4-FFF2-40B4-BE49-F238E27FC236}">
                      <a16:creationId xmlns:a16="http://schemas.microsoft.com/office/drawing/2014/main" id="{3CE23F5F-1145-0E23-24D4-07FCFF6500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71937" y="1064660"/>
                  <a:ext cx="5898613" cy="5280289"/>
                </a:xfrm>
                <a:prstGeom prst="rect">
                  <a:avLst/>
                </a:prstGeom>
                <a:effectLst>
                  <a:outerShdw blurRad="88900" dist="38100" dir="4200000" sx="101000" sy="101000" algn="t" rotWithShape="0">
                    <a:prstClr val="black">
                      <a:alpha val="71000"/>
                    </a:prstClr>
                  </a:outerShdw>
                </a:effectLst>
              </p:spPr>
            </p:pic>
            <p:sp>
              <p:nvSpPr>
                <p:cNvPr id="5" name="CasellaDiTesto 4">
                  <a:extLst>
                    <a:ext uri="{FF2B5EF4-FFF2-40B4-BE49-F238E27FC236}">
                      <a16:creationId xmlns:a16="http://schemas.microsoft.com/office/drawing/2014/main" id="{B09D36F8-7424-EDAE-9994-0FB6FF70955A}"/>
                    </a:ext>
                  </a:extLst>
                </p:cNvPr>
                <p:cNvSpPr txBox="1"/>
                <p:nvPr/>
              </p:nvSpPr>
              <p:spPr>
                <a:xfrm rot="20017843">
                  <a:off x="8090461" y="5459203"/>
                  <a:ext cx="260653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ESP_011844_1855_PSP_002812_1855</a:t>
                  </a:r>
                </a:p>
              </p:txBody>
            </p:sp>
            <p:pic>
              <p:nvPicPr>
                <p:cNvPr id="25" name="Immagine 24" descr="Immagine che contiene scuro, cielo notturno&#10;&#10;Descrizione generata automaticamente">
                  <a:extLst>
                    <a:ext uri="{FF2B5EF4-FFF2-40B4-BE49-F238E27FC236}">
                      <a16:creationId xmlns:a16="http://schemas.microsoft.com/office/drawing/2014/main" id="{0D6313EB-2FC9-9142-CA0A-7030D8E83A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821137">
                  <a:off x="8316467" y="1106160"/>
                  <a:ext cx="229682" cy="332196"/>
                </a:xfrm>
                <a:prstGeom prst="rect">
                  <a:avLst/>
                </a:prstGeom>
              </p:spPr>
            </p:pic>
          </p:grpSp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348BCC14-D807-4A3B-99DB-CE1C46A434F5}"/>
                  </a:ext>
                </a:extLst>
              </p:cNvPr>
              <p:cNvSpPr txBox="1"/>
              <p:nvPr/>
            </p:nvSpPr>
            <p:spPr>
              <a:xfrm>
                <a:off x="5175655" y="4136906"/>
                <a:ext cx="2484503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Structure</a:t>
                </a:r>
                <a:r>
                  <a:rPr lang="it-IT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it-IT" sz="1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Measures</a:t>
                </a:r>
                <a:endParaRPr lang="it-IT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it-IT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 - </a:t>
                </a:r>
                <a:r>
                  <a:rPr lang="it-IT" sz="1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Mound</a:t>
                </a:r>
                <a:endParaRPr lang="it-IT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Diameter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it-IT" sz="1200" dirty="0"/>
                  <a:t>1.2 Km </a:t>
                </a:r>
              </a:p>
              <a:p>
                <a:endParaRPr lang="it-IT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it-IT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 - Ancient </a:t>
                </a:r>
                <a:r>
                  <a:rPr lang="it-IT" sz="1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methane</a:t>
                </a:r>
                <a:r>
                  <a:rPr lang="it-IT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spring 1</a:t>
                </a:r>
              </a:p>
              <a:p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Diameter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  <a:r>
                  <a:rPr lang="it-IT" sz="1200" dirty="0"/>
                  <a:t> 0.434 Km </a:t>
                </a:r>
              </a:p>
              <a:p>
                <a:endParaRPr lang="it-IT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it-IT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 - Ancient </a:t>
                </a:r>
                <a:r>
                  <a:rPr lang="it-IT" sz="1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methane</a:t>
                </a:r>
                <a:r>
                  <a:rPr lang="it-IT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spring 2</a:t>
                </a:r>
              </a:p>
              <a:p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Diameter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  <a:r>
                  <a:rPr lang="it-IT" sz="1200" dirty="0"/>
                  <a:t> 0.6 Km </a:t>
                </a:r>
              </a:p>
              <a:p>
                <a:endParaRPr lang="it-IT" sz="1200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Vertical </a:t>
                </a:r>
                <a:r>
                  <a:rPr lang="it-IT" sz="1200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Exageration</a:t>
                </a:r>
                <a:r>
                  <a:rPr lang="it-IT" sz="12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it-IT" sz="1200" dirty="0"/>
                  <a:t>10x</a:t>
                </a:r>
              </a:p>
            </p:txBody>
          </p:sp>
        </p:grp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37D09FC0-2823-4B14-FD48-6F242835D00E}"/>
                </a:ext>
              </a:extLst>
            </p:cNvPr>
            <p:cNvSpPr/>
            <p:nvPr/>
          </p:nvSpPr>
          <p:spPr>
            <a:xfrm>
              <a:off x="9067766" y="2608521"/>
              <a:ext cx="891397" cy="9569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E2EC368D-9714-E1E5-AAD6-1AE61F0D1283}"/>
                </a:ext>
              </a:extLst>
            </p:cNvPr>
            <p:cNvSpPr/>
            <p:nvPr/>
          </p:nvSpPr>
          <p:spPr>
            <a:xfrm>
              <a:off x="7955753" y="4692502"/>
              <a:ext cx="507764" cy="4279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74AC0C94-7125-C008-1E9A-C7ED7E93267C}"/>
                </a:ext>
              </a:extLst>
            </p:cNvPr>
            <p:cNvSpPr/>
            <p:nvPr/>
          </p:nvSpPr>
          <p:spPr>
            <a:xfrm>
              <a:off x="8253711" y="4101897"/>
              <a:ext cx="581002" cy="5330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AEFF39BC-BBBD-E6D5-6C80-DA919C5A8758}"/>
                </a:ext>
              </a:extLst>
            </p:cNvPr>
            <p:cNvSpPr txBox="1"/>
            <p:nvPr/>
          </p:nvSpPr>
          <p:spPr>
            <a:xfrm>
              <a:off x="9055327" y="3322286"/>
              <a:ext cx="1546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82B34D68-28FC-4C4F-6070-D86D212DCBD9}"/>
                </a:ext>
              </a:extLst>
            </p:cNvPr>
            <p:cNvSpPr txBox="1"/>
            <p:nvPr/>
          </p:nvSpPr>
          <p:spPr>
            <a:xfrm>
              <a:off x="8228157" y="4398351"/>
              <a:ext cx="1546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AD8FDB37-12AB-36D3-CDD8-B94791B3FC79}"/>
                </a:ext>
              </a:extLst>
            </p:cNvPr>
            <p:cNvSpPr txBox="1"/>
            <p:nvPr/>
          </p:nvSpPr>
          <p:spPr>
            <a:xfrm>
              <a:off x="7905462" y="4897432"/>
              <a:ext cx="1546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36" name="Rettangolo 35">
            <a:extLst>
              <a:ext uri="{FF2B5EF4-FFF2-40B4-BE49-F238E27FC236}">
                <a16:creationId xmlns:a16="http://schemas.microsoft.com/office/drawing/2014/main" id="{2E35DC19-7DDC-4C19-445E-D86EFDCCDEFE}"/>
              </a:ext>
            </a:extLst>
          </p:cNvPr>
          <p:cNvSpPr/>
          <p:nvPr/>
        </p:nvSpPr>
        <p:spPr>
          <a:xfrm>
            <a:off x="2622047" y="2197395"/>
            <a:ext cx="891397" cy="2420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D2DDC4DF-6B8C-B271-B951-D8EF923FC9C1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3513444" y="3331535"/>
            <a:ext cx="3405749" cy="763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11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14315B4-8D88-193C-7B15-4064AB52AE3D}"/>
              </a:ext>
            </a:extLst>
          </p:cNvPr>
          <p:cNvSpPr/>
          <p:nvPr/>
        </p:nvSpPr>
        <p:spPr>
          <a:xfrm>
            <a:off x="-1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Problem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3A9C4E5-8BEB-E36D-4700-4F607B8ADDB1}"/>
              </a:ext>
            </a:extLst>
          </p:cNvPr>
          <p:cNvSpPr/>
          <p:nvPr/>
        </p:nvSpPr>
        <p:spPr>
          <a:xfrm>
            <a:off x="4921873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36B690A-D4EB-196A-5DD1-401F75A1692E}"/>
              </a:ext>
            </a:extLst>
          </p:cNvPr>
          <p:cNvSpPr/>
          <p:nvPr/>
        </p:nvSpPr>
        <p:spPr>
          <a:xfrm>
            <a:off x="9843747" y="0"/>
            <a:ext cx="2348253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it-IT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8D5454D-830F-6395-1764-59AAE4D799FC}"/>
              </a:ext>
            </a:extLst>
          </p:cNvPr>
          <p:cNvSpPr/>
          <p:nvPr/>
        </p:nvSpPr>
        <p:spPr>
          <a:xfrm>
            <a:off x="2460936" y="0"/>
            <a:ext cx="2460937" cy="521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Goals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F6F8588-4FAF-7DD5-68A9-867F363EE471}"/>
              </a:ext>
            </a:extLst>
          </p:cNvPr>
          <p:cNvGrpSpPr/>
          <p:nvPr/>
        </p:nvGrpSpPr>
        <p:grpSpPr>
          <a:xfrm>
            <a:off x="142925" y="6260564"/>
            <a:ext cx="11906150" cy="597431"/>
            <a:chOff x="-49667" y="6233374"/>
            <a:chExt cx="12291335" cy="624625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69DCB84A-8DD6-7F0A-E89F-5DE15FCB5BBF}"/>
                </a:ext>
              </a:extLst>
            </p:cNvPr>
            <p:cNvGrpSpPr/>
            <p:nvPr/>
          </p:nvGrpSpPr>
          <p:grpSpPr>
            <a:xfrm>
              <a:off x="-49667" y="6233374"/>
              <a:ext cx="12291335" cy="624625"/>
              <a:chOff x="-49667" y="6149662"/>
              <a:chExt cx="12291335" cy="708338"/>
            </a:xfrm>
          </p:grpSpPr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3FE50CAB-E50F-E169-F0B9-6031DBFC4EA2}"/>
                  </a:ext>
                </a:extLst>
              </p:cNvPr>
              <p:cNvSpPr/>
              <p:nvPr/>
            </p:nvSpPr>
            <p:spPr>
              <a:xfrm>
                <a:off x="0" y="6149662"/>
                <a:ext cx="12192000" cy="708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C02214C0-7876-4283-4C0E-588CEBA10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6596" y="6149662"/>
                <a:ext cx="575072" cy="595412"/>
              </a:xfrm>
              <a:prstGeom prst="rect">
                <a:avLst/>
              </a:prstGeom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CD5BD433-B538-F777-6CCC-145F779827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059" y="6189554"/>
                <a:ext cx="1053216" cy="581891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0A86B659-DFA8-6467-9387-5F23DF518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9667" y="6169364"/>
                <a:ext cx="836377" cy="597463"/>
              </a:xfrm>
              <a:prstGeom prst="rect">
                <a:avLst/>
              </a:prstGeom>
            </p:spPr>
          </p:pic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14570A62-37F5-586C-68AA-D19DA761DC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690" b="18911"/>
              <a:stretch/>
            </p:blipFill>
            <p:spPr>
              <a:xfrm>
                <a:off x="10151698" y="6189554"/>
                <a:ext cx="1376758" cy="581891"/>
              </a:xfrm>
              <a:prstGeom prst="rect">
                <a:avLst/>
              </a:prstGeom>
            </p:spPr>
          </p:pic>
        </p:grp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8BC82BF-9948-E581-9974-BC903DFAB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3677" y="6282260"/>
              <a:ext cx="664645" cy="526853"/>
            </a:xfrm>
            <a:prstGeom prst="rect">
              <a:avLst/>
            </a:prstGeom>
          </p:spPr>
        </p:pic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26A64052-7E5F-F492-B1EE-04CBCC3BF7A5}"/>
              </a:ext>
            </a:extLst>
          </p:cNvPr>
          <p:cNvSpPr/>
          <p:nvPr/>
        </p:nvSpPr>
        <p:spPr>
          <a:xfrm>
            <a:off x="7382809" y="0"/>
            <a:ext cx="2460937" cy="52159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  <a:endParaRPr lang="it-IT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C003E56D-97A9-3EBA-3559-9A3918FF4851}"/>
              </a:ext>
            </a:extLst>
          </p:cNvPr>
          <p:cNvSpPr/>
          <p:nvPr/>
        </p:nvSpPr>
        <p:spPr>
          <a:xfrm>
            <a:off x="5427366" y="696174"/>
            <a:ext cx="1449949" cy="3863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Gale </a:t>
            </a:r>
            <a:r>
              <a:rPr lang="it-IT" dirty="0" err="1"/>
              <a:t>crater</a:t>
            </a:r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C0A35BC6-300C-7C45-C9C8-C44117D7F2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" t="1049" r="20950" b="28143"/>
          <a:stretch/>
        </p:blipFill>
        <p:spPr>
          <a:xfrm>
            <a:off x="5161055" y="1536519"/>
            <a:ext cx="6691835" cy="427006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C09AA493-D2C8-42E6-1E48-21E5230EC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" t="1049" r="51031" b="26514"/>
          <a:stretch/>
        </p:blipFill>
        <p:spPr>
          <a:xfrm>
            <a:off x="278071" y="1187707"/>
            <a:ext cx="4692387" cy="4967690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2D07556C-F430-E316-C7F3-F913D10C0BAA}"/>
              </a:ext>
            </a:extLst>
          </p:cNvPr>
          <p:cNvSpPr/>
          <p:nvPr/>
        </p:nvSpPr>
        <p:spPr>
          <a:xfrm>
            <a:off x="1972335" y="2837350"/>
            <a:ext cx="1056068" cy="1049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723EB0C2-0034-2565-B97D-B6780265AA04}"/>
              </a:ext>
            </a:extLst>
          </p:cNvPr>
          <p:cNvCxnSpPr>
            <a:cxnSpLocks/>
            <a:stCxn id="27" idx="3"/>
            <a:endCxn id="25" idx="1"/>
          </p:cNvCxnSpPr>
          <p:nvPr/>
        </p:nvCxnSpPr>
        <p:spPr>
          <a:xfrm>
            <a:off x="3028403" y="3362164"/>
            <a:ext cx="2132652" cy="3093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6910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632</Words>
  <Application>Microsoft Office PowerPoint</Application>
  <PresentationFormat>Widescreen</PresentationFormat>
  <Paragraphs>112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OpenSans</vt:lpstr>
      <vt:lpstr>OpenSans-Bold</vt:lpstr>
      <vt:lpstr>Tema di Office</vt:lpstr>
      <vt:lpstr>Possible geomorphic indicators of methane emission in three Martian impact craters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geomorphic indicators of methane emission in three Martian impact craters</dc:title>
  <dc:creator>Elettra Mariani</dc:creator>
  <cp:lastModifiedBy>Elettra Mariani</cp:lastModifiedBy>
  <cp:revision>46</cp:revision>
  <dcterms:created xsi:type="dcterms:W3CDTF">2022-05-22T21:34:58Z</dcterms:created>
  <dcterms:modified xsi:type="dcterms:W3CDTF">2022-05-24T17:45:59Z</dcterms:modified>
</cp:coreProperties>
</file>