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95" r:id="rId2"/>
    <p:sldId id="326" r:id="rId3"/>
    <p:sldId id="400" r:id="rId4"/>
    <p:sldId id="388" r:id="rId5"/>
    <p:sldId id="396" r:id="rId6"/>
    <p:sldId id="367" r:id="rId7"/>
    <p:sldId id="363" r:id="rId8"/>
    <p:sldId id="399" r:id="rId9"/>
    <p:sldId id="39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E MASOCH" initials="SM" lastIdx="2" clrIdx="0">
    <p:extLst>
      <p:ext uri="{19B8F6BF-5375-455C-9EA6-DF929625EA0E}">
        <p15:presenceInfo xmlns:p15="http://schemas.microsoft.com/office/powerpoint/2012/main" userId="SIMONE MASOCH" providerId="None"/>
      </p:ext>
    </p:extLst>
  </p:cmAuthor>
  <p:cmAuthor id="2" name="Simone" initials="S" lastIdx="1" clrIdx="1">
    <p:extLst>
      <p:ext uri="{19B8F6BF-5375-455C-9EA6-DF929625EA0E}">
        <p15:presenceInfo xmlns:p15="http://schemas.microsoft.com/office/powerpoint/2012/main" userId="Sim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3BC"/>
    <a:srgbClr val="73F52B"/>
    <a:srgbClr val="FF66FF"/>
    <a:srgbClr val="FF99CC"/>
    <a:srgbClr val="339966"/>
    <a:srgbClr val="2B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5" autoAdjust="0"/>
    <p:restoredTop sz="80661" autoAdjust="0"/>
  </p:normalViewPr>
  <p:slideViewPr>
    <p:cSldViewPr snapToGrid="0">
      <p:cViewPr varScale="1">
        <p:scale>
          <a:sx n="71" d="100"/>
          <a:sy n="71" d="100"/>
        </p:scale>
        <p:origin x="15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193C2-21DA-47B6-8AD2-877179317FDF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A48FE-1C88-4EE3-A7FC-ED4420197B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5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6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noProof="0" dirty="0" smtClean="0"/>
              <a:t>MAGNETOTELLURIC </a:t>
            </a:r>
            <a:r>
              <a:rPr lang="it-IT" baseline="0" noProof="0" dirty="0" err="1" smtClean="0"/>
              <a:t>survey</a:t>
            </a:r>
            <a:r>
              <a:rPr lang="it-IT" baseline="0" noProof="0" dirty="0" smtClean="0"/>
              <a:t> </a:t>
            </a:r>
          </a:p>
          <a:p>
            <a:endParaRPr lang="it-IT" baseline="0" noProof="0" dirty="0" smtClean="0"/>
          </a:p>
          <a:p>
            <a:r>
              <a:rPr lang="it-IT" baseline="0" noProof="0" dirty="0" smtClean="0"/>
              <a:t>FAULT EASILY ERODED</a:t>
            </a:r>
          </a:p>
          <a:p>
            <a:r>
              <a:rPr lang="en-US" noProof="0" dirty="0" smtClean="0"/>
              <a:t>Even though</a:t>
            </a:r>
            <a:r>
              <a:rPr lang="en-US" baseline="0" noProof="0" dirty="0" smtClean="0"/>
              <a:t> the exposure QUALITY is OUTSTANDING </a:t>
            </a:r>
          </a:p>
          <a:p>
            <a:endParaRPr lang="it-IT" baseline="0" noProof="0" dirty="0" smtClean="0"/>
          </a:p>
          <a:p>
            <a:r>
              <a:rPr lang="it-IT" baseline="0" noProof="0" dirty="0" err="1" smtClean="0"/>
              <a:t>Luckly</a:t>
            </a:r>
            <a:r>
              <a:rPr lang="it-IT" baseline="0" noProof="0" dirty="0" smtClean="0"/>
              <a:t>, </a:t>
            </a:r>
            <a:r>
              <a:rPr lang="it-IT" baseline="0" noProof="0" dirty="0" err="1" smtClean="0"/>
              <a:t>there</a:t>
            </a:r>
            <a:r>
              <a:rPr lang="it-IT" baseline="0" noProof="0" dirty="0" smtClean="0"/>
              <a:t> are </a:t>
            </a:r>
            <a:r>
              <a:rPr lang="it-IT" baseline="0" noProof="0" dirty="0" err="1" smtClean="0"/>
              <a:t>very</a:t>
            </a:r>
            <a:r>
              <a:rPr lang="it-IT" baseline="0" noProof="0" dirty="0" smtClean="0"/>
              <a:t> </a:t>
            </a:r>
            <a:r>
              <a:rPr lang="it-IT" baseline="0" noProof="0" dirty="0" err="1" smtClean="0"/>
              <a:t>few</a:t>
            </a:r>
            <a:r>
              <a:rPr lang="it-IT" baseline="0" noProof="0" dirty="0" smtClean="0"/>
              <a:t> </a:t>
            </a:r>
            <a:r>
              <a:rPr lang="it-IT" baseline="0" noProof="0" dirty="0" err="1" smtClean="0"/>
              <a:t>areas</a:t>
            </a:r>
            <a:r>
              <a:rPr lang="it-IT" baseline="0" noProof="0" dirty="0" smtClean="0"/>
              <a:t> on the </a:t>
            </a:r>
            <a:r>
              <a:rPr lang="it-IT" baseline="0" noProof="0" dirty="0" err="1" smtClean="0"/>
              <a:t>earth</a:t>
            </a:r>
            <a:r>
              <a:rPr lang="it-IT" baseline="0" noProof="0" dirty="0" smtClean="0"/>
              <a:t> </a:t>
            </a:r>
            <a:r>
              <a:rPr lang="it-IT" baseline="0" noProof="0" dirty="0" err="1" smtClean="0"/>
              <a:t>where</a:t>
            </a:r>
            <a:r>
              <a:rPr lang="it-IT" baseline="0" noProof="0" dirty="0" smtClean="0"/>
              <a:t> </a:t>
            </a:r>
            <a:r>
              <a:rPr lang="it-IT" baseline="0" noProof="0" dirty="0" err="1" smtClean="0"/>
              <a:t>crustral</a:t>
            </a:r>
            <a:r>
              <a:rPr lang="it-IT" baseline="0" noProof="0" dirty="0" smtClean="0"/>
              <a:t> scale </a:t>
            </a:r>
            <a:r>
              <a:rPr lang="it-IT" baseline="0" noProof="0" dirty="0" err="1" smtClean="0"/>
              <a:t>fautl</a:t>
            </a:r>
            <a:r>
              <a:rPr lang="it-IT" baseline="0" noProof="0" dirty="0" smtClean="0"/>
              <a:t> are </a:t>
            </a:r>
            <a:r>
              <a:rPr lang="it-IT" baseline="0" noProof="0" dirty="0" err="1" smtClean="0"/>
              <a:t>well</a:t>
            </a:r>
            <a:r>
              <a:rPr lang="it-IT" baseline="0" noProof="0" dirty="0" smtClean="0"/>
              <a:t> </a:t>
            </a:r>
            <a:r>
              <a:rPr lang="it-IT" baseline="0" noProof="0" dirty="0" err="1" smtClean="0"/>
              <a:t>exposed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0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Max </a:t>
            </a:r>
            <a:r>
              <a:rPr lang="it-IT" dirty="0" err="1" smtClean="0"/>
              <a:t>width</a:t>
            </a:r>
            <a:r>
              <a:rPr lang="it-IT" baseline="0" dirty="0" smtClean="0"/>
              <a:t> 60 m. WIDE FAULT CORE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64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CLUSTER </a:t>
            </a:r>
            <a:r>
              <a:rPr lang="it-IT" dirty="0" err="1" smtClean="0"/>
              <a:t>assocciated</a:t>
            </a:r>
            <a:r>
              <a:rPr lang="it-IT" baseline="0" dirty="0" smtClean="0"/>
              <a:t> with fault </a:t>
            </a:r>
            <a:r>
              <a:rPr lang="it-IT" baseline="0" dirty="0" err="1" smtClean="0"/>
              <a:t>intersections</a:t>
            </a:r>
            <a:endParaRPr lang="it-IT" dirty="0" smtClean="0"/>
          </a:p>
          <a:p>
            <a:endParaRPr lang="it-IT" b="1" dirty="0" smtClean="0"/>
          </a:p>
          <a:p>
            <a:r>
              <a:rPr lang="it-IT" dirty="0" smtClean="0"/>
              <a:t>FLUID-ROCK</a:t>
            </a:r>
            <a:r>
              <a:rPr lang="it-IT" baseline="0" dirty="0" smtClean="0"/>
              <a:t> INTERACTION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34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6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it-IT" dirty="0" smtClean="0"/>
              <a:t>HAVE</a:t>
            </a:r>
            <a:r>
              <a:rPr lang="it-IT" baseline="0" dirty="0" smtClean="0"/>
              <a:t> VARIABLE KINEMATICS</a:t>
            </a:r>
          </a:p>
          <a:p>
            <a:pPr marL="228600" indent="-228600">
              <a:buAutoNum type="arabicPeriod"/>
            </a:pPr>
            <a:r>
              <a:rPr lang="it-IT" baseline="0" dirty="0" smtClean="0"/>
              <a:t>CLUSTERING </a:t>
            </a:r>
          </a:p>
          <a:p>
            <a:pPr marL="228600" indent="-228600">
              <a:buAutoNum type="arabicPeriod"/>
            </a:pPr>
            <a:r>
              <a:rPr lang="it-IT" baseline="0" dirty="0" smtClean="0"/>
              <a:t>CYCLING FRACTURING AND SEALING</a:t>
            </a:r>
          </a:p>
          <a:p>
            <a:pPr marL="228600" indent="-228600">
              <a:buAutoNum type="arabicPeriod"/>
            </a:pPr>
            <a:r>
              <a:rPr lang="it-IT" baseline="0" dirty="0" smtClean="0"/>
              <a:t>EXTENSIVE FLUID-ROCK INTERACTION </a:t>
            </a:r>
          </a:p>
          <a:p>
            <a:pPr marL="228600" indent="-228600">
              <a:buAutoNum type="arabicPeriod"/>
            </a:pPr>
            <a:endParaRPr lang="it-IT" baseline="0" dirty="0" smtClean="0"/>
          </a:p>
          <a:p>
            <a:pPr marL="0" indent="0">
              <a:buNone/>
            </a:pPr>
            <a:r>
              <a:rPr lang="it-IT" baseline="0" dirty="0" smtClean="0"/>
              <a:t>THESE FEATURES ARE OBSERVED IN FLUID-DRIVEN SWARM SEQUENCE. AS A RESULT, WE CAN INTERPRETED ….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92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A48FE-1C88-4EE3-A7FC-ED4420197B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9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3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2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8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7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2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C5E84-3593-4BFD-9069-CC6B8F40E12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B24FF-FB10-4BAD-917A-7A7F8A76009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3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4AF2DA-4991-402E-818A-0D65121DCB1B}"/>
              </a:ext>
            </a:extLst>
          </p:cNvPr>
          <p:cNvSpPr txBox="1"/>
          <p:nvPr/>
        </p:nvSpPr>
        <p:spPr>
          <a:xfrm>
            <a:off x="44611" y="1047649"/>
            <a:ext cx="9049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Geological imaging of a crustal-scale seismogenic source in the continental crust (Bolfin Fault Zone, Atacama Fault System, Chile)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4F5057-B6C4-4556-BDE4-32A013179311}"/>
              </a:ext>
            </a:extLst>
          </p:cNvPr>
          <p:cNvSpPr txBox="1"/>
          <p:nvPr/>
        </p:nvSpPr>
        <p:spPr>
          <a:xfrm>
            <a:off x="44611" y="3429000"/>
            <a:ext cx="904955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Simone Masoch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1*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Michele Fondriest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Rodrigo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Gomila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Erik Jensen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Giulia Magnarini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Javier Espinosa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Karin Hofer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Thomas Mitchell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José Cembrano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5,6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Giorgio Pennacchioni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Giulio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Toro</a:t>
            </a:r>
            <a:r>
              <a:rPr lang="en-US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1,7</a:t>
            </a:r>
          </a:p>
          <a:p>
            <a:pPr algn="just"/>
            <a:endParaRPr lang="it-IT" sz="20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simone.masoch@phd.unipd.it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4F5057-B6C4-4556-BDE4-32A013179311}"/>
              </a:ext>
            </a:extLst>
          </p:cNvPr>
          <p:cNvSpPr txBox="1"/>
          <p:nvPr/>
        </p:nvSpPr>
        <p:spPr>
          <a:xfrm>
            <a:off x="44611" y="5215314"/>
            <a:ext cx="9049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it-IT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Dipartimento di Geoscienze, Università degli Studi di Padova, Padua, </a:t>
            </a:r>
            <a:r>
              <a:rPr lang="it-IT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2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fr-FR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Institute de Sciences de la Terre (</a:t>
            </a:r>
            <a:r>
              <a:rPr lang="fr-FR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ISTerre</a:t>
            </a:r>
            <a:r>
              <a:rPr lang="fr-FR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Grenoble, France.</a:t>
            </a:r>
          </a:p>
          <a:p>
            <a:pPr marL="342900" indent="-342900" algn="just">
              <a:buAutoNum type="arabicPeriod"/>
            </a:pP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CIGIDEN, Santiago, Chile. </a:t>
            </a:r>
          </a:p>
          <a:p>
            <a:pPr marL="342900" indent="-342900" algn="just">
              <a:buAutoNum type="arabicPeriod"/>
            </a:pP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Department of Earth Sciences, University College London, London, United Kingdom. </a:t>
            </a:r>
          </a:p>
          <a:p>
            <a:pPr marL="342900" indent="-342900" algn="just">
              <a:buAutoNum type="arabicPeriod"/>
            </a:pP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Departamento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Ingenieria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Estructural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Geotécnica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Pontificia Universidad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Católica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Chile, Santiago, Chile.</a:t>
            </a:r>
          </a:p>
          <a:p>
            <a:pPr marL="342900" indent="-342900" algn="just">
              <a:buAutoNum type="arabicPeriod"/>
            </a:pP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Andean Geothermal Center of Excellence, Santiago, Chile. </a:t>
            </a:r>
          </a:p>
          <a:p>
            <a:pPr marL="342900" indent="-342900" algn="just">
              <a:buAutoNum type="arabicPeriod"/>
            </a:pP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Sezione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Tettonofisica e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Sismologia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Nazionale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Geofisica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Vulcanologia</a:t>
            </a:r>
            <a:r>
              <a:rPr lang="en-US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Rome, Italy.</a:t>
            </a:r>
            <a:endParaRPr lang="en-US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2" y="0"/>
            <a:ext cx="9144002" cy="974622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14FFDE-9205-4535-BAC4-BCF4010A8910}"/>
              </a:ext>
            </a:extLst>
          </p:cNvPr>
          <p:cNvSpPr txBox="1"/>
          <p:nvPr/>
        </p:nvSpPr>
        <p:spPr>
          <a:xfrm>
            <a:off x="792479" y="65398"/>
            <a:ext cx="73656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Geoscience</a:t>
            </a:r>
            <a:r>
              <a:rPr lang="it-IT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Union - General Assembly 2022</a:t>
            </a:r>
            <a:endParaRPr lang="it-IT" sz="1400" dirty="0" smtClean="0">
              <a:solidFill>
                <a:srgbClr val="FFD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Session TS3.1 ‘</a:t>
            </a:r>
            <a:r>
              <a:rPr lang="it-IT" sz="1400" dirty="0" err="1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it-IT" sz="1400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it-IT" sz="1400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400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crustal</a:t>
            </a:r>
            <a:r>
              <a:rPr lang="it-IT" sz="1400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faults</a:t>
            </a:r>
            <a:r>
              <a:rPr lang="it-IT" sz="1400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 | EGU22-1926</a:t>
            </a:r>
            <a:endParaRPr lang="en-US" sz="1400" dirty="0" smtClean="0">
              <a:solidFill>
                <a:srgbClr val="FFD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FFD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25, 2022  | Wien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" y="-2"/>
            <a:ext cx="818091" cy="97462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69" y="1931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3" t="1217" r="564" b="978"/>
          <a:stretch/>
        </p:blipFill>
        <p:spPr>
          <a:xfrm>
            <a:off x="130707" y="3900672"/>
            <a:ext cx="2705176" cy="28383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50" y="3877455"/>
            <a:ext cx="3812400" cy="2859300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1" y="31218"/>
            <a:ext cx="894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Imaging of fault zone architecture</a:t>
            </a:r>
            <a:endParaRPr lang="en-US" sz="2800" dirty="0"/>
          </a:p>
        </p:txBody>
      </p:sp>
      <p:pic>
        <p:nvPicPr>
          <p:cNvPr id="74" name="Immagine 7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r="3379" b="49668"/>
          <a:stretch/>
        </p:blipFill>
        <p:spPr>
          <a:xfrm>
            <a:off x="158262" y="1002193"/>
            <a:ext cx="2893927" cy="2865214"/>
          </a:xfrm>
          <a:prstGeom prst="rect">
            <a:avLst/>
          </a:prstGeom>
        </p:spPr>
      </p:pic>
      <p:pic>
        <p:nvPicPr>
          <p:cNvPr id="75" name="Immagine 7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0" t="49956" r="3144"/>
          <a:stretch/>
        </p:blipFill>
        <p:spPr>
          <a:xfrm>
            <a:off x="3861860" y="940695"/>
            <a:ext cx="2962719" cy="2926712"/>
          </a:xfrm>
          <a:prstGeom prst="rect">
            <a:avLst/>
          </a:prstGeom>
        </p:spPr>
      </p:pic>
      <p:pic>
        <p:nvPicPr>
          <p:cNvPr id="76" name="Immagine 7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3" r="91442" b="6444"/>
          <a:stretch/>
        </p:blipFill>
        <p:spPr>
          <a:xfrm>
            <a:off x="3051223" y="1445037"/>
            <a:ext cx="365221" cy="1979526"/>
          </a:xfrm>
          <a:prstGeom prst="rect">
            <a:avLst/>
          </a:prstGeom>
        </p:spPr>
      </p:pic>
      <p:sp>
        <p:nvSpPr>
          <p:cNvPr id="77" name="CasellaDiTesto 76"/>
          <p:cNvSpPr txBox="1"/>
          <p:nvPr/>
        </p:nvSpPr>
        <p:spPr>
          <a:xfrm rot="16200000">
            <a:off x="2815960" y="2211220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err="1" smtClean="0"/>
              <a:t>Resistivity</a:t>
            </a:r>
            <a:r>
              <a:rPr lang="it-IT" sz="1400" dirty="0" smtClean="0"/>
              <a:t> (ohm)</a:t>
            </a:r>
            <a:endParaRPr lang="en-US" sz="1400" dirty="0"/>
          </a:p>
        </p:txBody>
      </p:sp>
      <p:sp>
        <p:nvSpPr>
          <p:cNvPr id="78" name="CasellaDiTesto 77"/>
          <p:cNvSpPr txBox="1"/>
          <p:nvPr/>
        </p:nvSpPr>
        <p:spPr>
          <a:xfrm>
            <a:off x="6652239" y="3134519"/>
            <a:ext cx="2471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Modified from </a:t>
            </a:r>
            <a:r>
              <a:rPr lang="en-US" sz="1400" i="1" dirty="0" err="1" smtClean="0">
                <a:latin typeface="+mj-lt"/>
              </a:rPr>
              <a:t>Unsworth</a:t>
            </a:r>
            <a:r>
              <a:rPr lang="en-US" sz="1400" i="1" dirty="0" smtClean="0">
                <a:latin typeface="+mj-lt"/>
              </a:rPr>
              <a:t> et al. (1997)</a:t>
            </a:r>
            <a:endParaRPr lang="en-US" sz="1400" i="1" dirty="0">
              <a:latin typeface="+mj-lt"/>
            </a:endParaRPr>
          </a:p>
        </p:txBody>
      </p:sp>
      <p:cxnSp>
        <p:nvCxnSpPr>
          <p:cNvPr id="87" name="Connettore diritto 86"/>
          <p:cNvCxnSpPr/>
          <p:nvPr/>
        </p:nvCxnSpPr>
        <p:spPr>
          <a:xfrm flipH="1">
            <a:off x="1415970" y="3885678"/>
            <a:ext cx="1549324" cy="975713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diritto 87"/>
          <p:cNvCxnSpPr/>
          <p:nvPr/>
        </p:nvCxnSpPr>
        <p:spPr>
          <a:xfrm flipH="1" flipV="1">
            <a:off x="1411441" y="5021527"/>
            <a:ext cx="1553853" cy="1706653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sellaDiTesto 88"/>
          <p:cNvSpPr txBox="1"/>
          <p:nvPr/>
        </p:nvSpPr>
        <p:spPr>
          <a:xfrm>
            <a:off x="6778259" y="6013561"/>
            <a:ext cx="2328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Modified from </a:t>
            </a:r>
            <a:r>
              <a:rPr lang="en-US" sz="1400" i="1" dirty="0" smtClean="0">
                <a:latin typeface="+mj-lt"/>
              </a:rPr>
              <a:t>Di Toro and Pennacchioni (2005); Smith et al. (2013)</a:t>
            </a:r>
            <a:endParaRPr lang="en-US" sz="1400" i="1" dirty="0">
              <a:latin typeface="+mj-lt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6840954" y="698269"/>
            <a:ext cx="22036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b="1" dirty="0" smtClean="0"/>
              <a:t>Geophysical techniques </a:t>
            </a:r>
            <a:r>
              <a:rPr lang="en-US" sz="2600" dirty="0" smtClean="0"/>
              <a:t>have</a:t>
            </a:r>
            <a:r>
              <a:rPr lang="en-US" sz="2600" b="1" dirty="0" smtClean="0"/>
              <a:t> low resolution </a:t>
            </a:r>
            <a:r>
              <a:rPr lang="en-US" sz="2600" dirty="0" smtClean="0"/>
              <a:t>at depth</a:t>
            </a:r>
          </a:p>
        </p:txBody>
      </p:sp>
      <p:sp>
        <p:nvSpPr>
          <p:cNvPr id="91" name="CasellaDiTesto 90"/>
          <p:cNvSpPr txBox="1"/>
          <p:nvPr/>
        </p:nvSpPr>
        <p:spPr>
          <a:xfrm>
            <a:off x="6808026" y="3885678"/>
            <a:ext cx="22663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b="1" dirty="0" smtClean="0"/>
              <a:t>Limited exposure </a:t>
            </a:r>
            <a:r>
              <a:rPr lang="en-US" sz="2600" dirty="0" smtClean="0"/>
              <a:t>of</a:t>
            </a:r>
            <a:r>
              <a:rPr lang="en-US" sz="2600" b="1" dirty="0" smtClean="0"/>
              <a:t> </a:t>
            </a:r>
            <a:r>
              <a:rPr lang="en-US" sz="2600" dirty="0" smtClean="0"/>
              <a:t>natural fault zones</a:t>
            </a:r>
          </a:p>
        </p:txBody>
      </p:sp>
      <p:cxnSp>
        <p:nvCxnSpPr>
          <p:cNvPr id="92" name="Connettore diritto 91"/>
          <p:cNvCxnSpPr/>
          <p:nvPr/>
        </p:nvCxnSpPr>
        <p:spPr>
          <a:xfrm>
            <a:off x="5921222" y="6645822"/>
            <a:ext cx="731017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5928987" y="627501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4" name="Connettore diritto 93"/>
          <p:cNvCxnSpPr/>
          <p:nvPr/>
        </p:nvCxnSpPr>
        <p:spPr>
          <a:xfrm>
            <a:off x="3969919" y="3381693"/>
            <a:ext cx="66038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asellaDiTesto 94"/>
          <p:cNvSpPr txBox="1"/>
          <p:nvPr/>
        </p:nvSpPr>
        <p:spPr>
          <a:xfrm>
            <a:off x="3855169" y="3055231"/>
            <a:ext cx="83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km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995626" y="39006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6433701" y="39006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igura a mano libera 7"/>
          <p:cNvSpPr/>
          <p:nvPr/>
        </p:nvSpPr>
        <p:spPr>
          <a:xfrm>
            <a:off x="639704" y="4794015"/>
            <a:ext cx="1535289" cy="214489"/>
          </a:xfrm>
          <a:custGeom>
            <a:avLst/>
            <a:gdLst>
              <a:gd name="connsiteX0" fmla="*/ 0 w 1535289"/>
              <a:gd name="connsiteY0" fmla="*/ 0 h 214489"/>
              <a:gd name="connsiteX1" fmla="*/ 86548 w 1535289"/>
              <a:gd name="connsiteY1" fmla="*/ 7526 h 214489"/>
              <a:gd name="connsiteX2" fmla="*/ 109126 w 1535289"/>
              <a:gd name="connsiteY2" fmla="*/ 11289 h 214489"/>
              <a:gd name="connsiteX3" fmla="*/ 195674 w 1535289"/>
              <a:gd name="connsiteY3" fmla="*/ 18815 h 214489"/>
              <a:gd name="connsiteX4" fmla="*/ 210726 w 1535289"/>
              <a:gd name="connsiteY4" fmla="*/ 22578 h 214489"/>
              <a:gd name="connsiteX5" fmla="*/ 222015 w 1535289"/>
              <a:gd name="connsiteY5" fmla="*/ 26341 h 214489"/>
              <a:gd name="connsiteX6" fmla="*/ 270933 w 1535289"/>
              <a:gd name="connsiteY6" fmla="*/ 30104 h 214489"/>
              <a:gd name="connsiteX7" fmla="*/ 293511 w 1535289"/>
              <a:gd name="connsiteY7" fmla="*/ 37629 h 214489"/>
              <a:gd name="connsiteX8" fmla="*/ 304800 w 1535289"/>
              <a:gd name="connsiteY8" fmla="*/ 41392 h 214489"/>
              <a:gd name="connsiteX9" fmla="*/ 316089 w 1535289"/>
              <a:gd name="connsiteY9" fmla="*/ 48918 h 214489"/>
              <a:gd name="connsiteX10" fmla="*/ 338666 w 1535289"/>
              <a:gd name="connsiteY10" fmla="*/ 52681 h 214489"/>
              <a:gd name="connsiteX11" fmla="*/ 353718 w 1535289"/>
              <a:gd name="connsiteY11" fmla="*/ 56444 h 214489"/>
              <a:gd name="connsiteX12" fmla="*/ 376296 w 1535289"/>
              <a:gd name="connsiteY12" fmla="*/ 63970 h 214489"/>
              <a:gd name="connsiteX13" fmla="*/ 410163 w 1535289"/>
              <a:gd name="connsiteY13" fmla="*/ 71496 h 214489"/>
              <a:gd name="connsiteX14" fmla="*/ 425215 w 1535289"/>
              <a:gd name="connsiteY14" fmla="*/ 75259 h 214489"/>
              <a:gd name="connsiteX15" fmla="*/ 474133 w 1535289"/>
              <a:gd name="connsiteY15" fmla="*/ 79022 h 214489"/>
              <a:gd name="connsiteX16" fmla="*/ 485422 w 1535289"/>
              <a:gd name="connsiteY16" fmla="*/ 82785 h 214489"/>
              <a:gd name="connsiteX17" fmla="*/ 534340 w 1535289"/>
              <a:gd name="connsiteY17" fmla="*/ 94074 h 214489"/>
              <a:gd name="connsiteX18" fmla="*/ 556918 w 1535289"/>
              <a:gd name="connsiteY18" fmla="*/ 101600 h 214489"/>
              <a:gd name="connsiteX19" fmla="*/ 571970 w 1535289"/>
              <a:gd name="connsiteY19" fmla="*/ 105363 h 214489"/>
              <a:gd name="connsiteX20" fmla="*/ 587022 w 1535289"/>
              <a:gd name="connsiteY20" fmla="*/ 112889 h 214489"/>
              <a:gd name="connsiteX21" fmla="*/ 669807 w 1535289"/>
              <a:gd name="connsiteY21" fmla="*/ 116652 h 214489"/>
              <a:gd name="connsiteX22" fmla="*/ 692385 w 1535289"/>
              <a:gd name="connsiteY22" fmla="*/ 124178 h 214489"/>
              <a:gd name="connsiteX23" fmla="*/ 714963 w 1535289"/>
              <a:gd name="connsiteY23" fmla="*/ 135466 h 214489"/>
              <a:gd name="connsiteX24" fmla="*/ 752592 w 1535289"/>
              <a:gd name="connsiteY24" fmla="*/ 139229 h 214489"/>
              <a:gd name="connsiteX25" fmla="*/ 778933 w 1535289"/>
              <a:gd name="connsiteY25" fmla="*/ 142992 h 214489"/>
              <a:gd name="connsiteX26" fmla="*/ 809037 w 1535289"/>
              <a:gd name="connsiteY26" fmla="*/ 146755 h 214489"/>
              <a:gd name="connsiteX27" fmla="*/ 820326 w 1535289"/>
              <a:gd name="connsiteY27" fmla="*/ 154281 h 214489"/>
              <a:gd name="connsiteX28" fmla="*/ 835377 w 1535289"/>
              <a:gd name="connsiteY28" fmla="*/ 158044 h 214489"/>
              <a:gd name="connsiteX29" fmla="*/ 846666 w 1535289"/>
              <a:gd name="connsiteY29" fmla="*/ 161807 h 214489"/>
              <a:gd name="connsiteX30" fmla="*/ 861718 w 1535289"/>
              <a:gd name="connsiteY30" fmla="*/ 165570 h 214489"/>
              <a:gd name="connsiteX31" fmla="*/ 876770 w 1535289"/>
              <a:gd name="connsiteY31" fmla="*/ 173096 h 214489"/>
              <a:gd name="connsiteX32" fmla="*/ 910637 w 1535289"/>
              <a:gd name="connsiteY32" fmla="*/ 184385 h 214489"/>
              <a:gd name="connsiteX33" fmla="*/ 921926 w 1535289"/>
              <a:gd name="connsiteY33" fmla="*/ 188148 h 214489"/>
              <a:gd name="connsiteX34" fmla="*/ 933215 w 1535289"/>
              <a:gd name="connsiteY34" fmla="*/ 191911 h 214489"/>
              <a:gd name="connsiteX35" fmla="*/ 955792 w 1535289"/>
              <a:gd name="connsiteY35" fmla="*/ 195674 h 214489"/>
              <a:gd name="connsiteX36" fmla="*/ 978370 w 1535289"/>
              <a:gd name="connsiteY36" fmla="*/ 203200 h 214489"/>
              <a:gd name="connsiteX37" fmla="*/ 989659 w 1535289"/>
              <a:gd name="connsiteY37" fmla="*/ 206963 h 214489"/>
              <a:gd name="connsiteX38" fmla="*/ 1004711 w 1535289"/>
              <a:gd name="connsiteY38" fmla="*/ 210726 h 214489"/>
              <a:gd name="connsiteX39" fmla="*/ 1072444 w 1535289"/>
              <a:gd name="connsiteY39" fmla="*/ 214489 h 214489"/>
              <a:gd name="connsiteX40" fmla="*/ 1377244 w 1535289"/>
              <a:gd name="connsiteY40" fmla="*/ 210726 h 214489"/>
              <a:gd name="connsiteX41" fmla="*/ 1422400 w 1535289"/>
              <a:gd name="connsiteY41" fmla="*/ 199437 h 214489"/>
              <a:gd name="connsiteX42" fmla="*/ 1433689 w 1535289"/>
              <a:gd name="connsiteY42" fmla="*/ 195674 h 214489"/>
              <a:gd name="connsiteX43" fmla="*/ 1444977 w 1535289"/>
              <a:gd name="connsiteY43" fmla="*/ 191911 h 214489"/>
              <a:gd name="connsiteX44" fmla="*/ 1535289 w 1535289"/>
              <a:gd name="connsiteY44" fmla="*/ 191911 h 21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535289" h="214489">
                <a:moveTo>
                  <a:pt x="0" y="0"/>
                </a:moveTo>
                <a:lnTo>
                  <a:pt x="86548" y="7526"/>
                </a:lnTo>
                <a:cubicBezTo>
                  <a:pt x="94137" y="8311"/>
                  <a:pt x="101555" y="10343"/>
                  <a:pt x="109126" y="11289"/>
                </a:cubicBezTo>
                <a:cubicBezTo>
                  <a:pt x="135001" y="14523"/>
                  <a:pt x="170549" y="16882"/>
                  <a:pt x="195674" y="18815"/>
                </a:cubicBezTo>
                <a:cubicBezTo>
                  <a:pt x="200691" y="20069"/>
                  <a:pt x="205753" y="21157"/>
                  <a:pt x="210726" y="22578"/>
                </a:cubicBezTo>
                <a:cubicBezTo>
                  <a:pt x="214540" y="23668"/>
                  <a:pt x="218079" y="25849"/>
                  <a:pt x="222015" y="26341"/>
                </a:cubicBezTo>
                <a:cubicBezTo>
                  <a:pt x="238243" y="28370"/>
                  <a:pt x="254627" y="28850"/>
                  <a:pt x="270933" y="30104"/>
                </a:cubicBezTo>
                <a:lnTo>
                  <a:pt x="293511" y="37629"/>
                </a:lnTo>
                <a:cubicBezTo>
                  <a:pt x="297274" y="38883"/>
                  <a:pt x="301500" y="39192"/>
                  <a:pt x="304800" y="41392"/>
                </a:cubicBezTo>
                <a:cubicBezTo>
                  <a:pt x="308563" y="43901"/>
                  <a:pt x="311799" y="47488"/>
                  <a:pt x="316089" y="48918"/>
                </a:cubicBezTo>
                <a:cubicBezTo>
                  <a:pt x="323327" y="51331"/>
                  <a:pt x="331185" y="51185"/>
                  <a:pt x="338666" y="52681"/>
                </a:cubicBezTo>
                <a:cubicBezTo>
                  <a:pt x="343737" y="53695"/>
                  <a:pt x="348764" y="54958"/>
                  <a:pt x="353718" y="56444"/>
                </a:cubicBezTo>
                <a:cubicBezTo>
                  <a:pt x="361317" y="58724"/>
                  <a:pt x="368600" y="62046"/>
                  <a:pt x="376296" y="63970"/>
                </a:cubicBezTo>
                <a:cubicBezTo>
                  <a:pt x="413005" y="73147"/>
                  <a:pt x="367168" y="61941"/>
                  <a:pt x="410163" y="71496"/>
                </a:cubicBezTo>
                <a:cubicBezTo>
                  <a:pt x="415212" y="72618"/>
                  <a:pt x="420079" y="74655"/>
                  <a:pt x="425215" y="75259"/>
                </a:cubicBezTo>
                <a:cubicBezTo>
                  <a:pt x="441457" y="77170"/>
                  <a:pt x="457827" y="77768"/>
                  <a:pt x="474133" y="79022"/>
                </a:cubicBezTo>
                <a:cubicBezTo>
                  <a:pt x="477896" y="80276"/>
                  <a:pt x="481574" y="81823"/>
                  <a:pt x="485422" y="82785"/>
                </a:cubicBezTo>
                <a:cubicBezTo>
                  <a:pt x="509304" y="88756"/>
                  <a:pt x="506239" y="84707"/>
                  <a:pt x="534340" y="94074"/>
                </a:cubicBezTo>
                <a:cubicBezTo>
                  <a:pt x="541866" y="96583"/>
                  <a:pt x="549222" y="99676"/>
                  <a:pt x="556918" y="101600"/>
                </a:cubicBezTo>
                <a:cubicBezTo>
                  <a:pt x="561935" y="102854"/>
                  <a:pt x="567128" y="103547"/>
                  <a:pt x="571970" y="105363"/>
                </a:cubicBezTo>
                <a:cubicBezTo>
                  <a:pt x="577222" y="107333"/>
                  <a:pt x="581449" y="112246"/>
                  <a:pt x="587022" y="112889"/>
                </a:cubicBezTo>
                <a:cubicBezTo>
                  <a:pt x="614463" y="116055"/>
                  <a:pt x="642212" y="115398"/>
                  <a:pt x="669807" y="116652"/>
                </a:cubicBezTo>
                <a:cubicBezTo>
                  <a:pt x="677333" y="119161"/>
                  <a:pt x="685784" y="119778"/>
                  <a:pt x="692385" y="124178"/>
                </a:cubicBezTo>
                <a:cubicBezTo>
                  <a:pt x="700760" y="129761"/>
                  <a:pt x="704834" y="133908"/>
                  <a:pt x="714963" y="135466"/>
                </a:cubicBezTo>
                <a:cubicBezTo>
                  <a:pt x="727422" y="137383"/>
                  <a:pt x="740073" y="137756"/>
                  <a:pt x="752592" y="139229"/>
                </a:cubicBezTo>
                <a:cubicBezTo>
                  <a:pt x="761401" y="140265"/>
                  <a:pt x="770141" y="141820"/>
                  <a:pt x="778933" y="142992"/>
                </a:cubicBezTo>
                <a:lnTo>
                  <a:pt x="809037" y="146755"/>
                </a:lnTo>
                <a:cubicBezTo>
                  <a:pt x="812800" y="149264"/>
                  <a:pt x="816169" y="152499"/>
                  <a:pt x="820326" y="154281"/>
                </a:cubicBezTo>
                <a:cubicBezTo>
                  <a:pt x="825079" y="156318"/>
                  <a:pt x="830405" y="156623"/>
                  <a:pt x="835377" y="158044"/>
                </a:cubicBezTo>
                <a:cubicBezTo>
                  <a:pt x="839191" y="159134"/>
                  <a:pt x="842852" y="160717"/>
                  <a:pt x="846666" y="161807"/>
                </a:cubicBezTo>
                <a:cubicBezTo>
                  <a:pt x="851639" y="163228"/>
                  <a:pt x="856876" y="163754"/>
                  <a:pt x="861718" y="165570"/>
                </a:cubicBezTo>
                <a:cubicBezTo>
                  <a:pt x="866970" y="167540"/>
                  <a:pt x="871562" y="171013"/>
                  <a:pt x="876770" y="173096"/>
                </a:cubicBezTo>
                <a:lnTo>
                  <a:pt x="910637" y="184385"/>
                </a:lnTo>
                <a:lnTo>
                  <a:pt x="921926" y="188148"/>
                </a:lnTo>
                <a:cubicBezTo>
                  <a:pt x="925689" y="189402"/>
                  <a:pt x="929302" y="191259"/>
                  <a:pt x="933215" y="191911"/>
                </a:cubicBezTo>
                <a:cubicBezTo>
                  <a:pt x="940741" y="193165"/>
                  <a:pt x="948390" y="193824"/>
                  <a:pt x="955792" y="195674"/>
                </a:cubicBezTo>
                <a:cubicBezTo>
                  <a:pt x="963488" y="197598"/>
                  <a:pt x="970844" y="200691"/>
                  <a:pt x="978370" y="203200"/>
                </a:cubicBezTo>
                <a:cubicBezTo>
                  <a:pt x="982133" y="204454"/>
                  <a:pt x="985811" y="206001"/>
                  <a:pt x="989659" y="206963"/>
                </a:cubicBezTo>
                <a:cubicBezTo>
                  <a:pt x="994676" y="208217"/>
                  <a:pt x="999560" y="210258"/>
                  <a:pt x="1004711" y="210726"/>
                </a:cubicBezTo>
                <a:cubicBezTo>
                  <a:pt x="1027231" y="212773"/>
                  <a:pt x="1049866" y="213235"/>
                  <a:pt x="1072444" y="214489"/>
                </a:cubicBezTo>
                <a:lnTo>
                  <a:pt x="1377244" y="210726"/>
                </a:lnTo>
                <a:cubicBezTo>
                  <a:pt x="1393572" y="210351"/>
                  <a:pt x="1407219" y="204497"/>
                  <a:pt x="1422400" y="199437"/>
                </a:cubicBezTo>
                <a:lnTo>
                  <a:pt x="1433689" y="195674"/>
                </a:lnTo>
                <a:cubicBezTo>
                  <a:pt x="1437452" y="194420"/>
                  <a:pt x="1441011" y="191911"/>
                  <a:pt x="1444977" y="191911"/>
                </a:cubicBezTo>
                <a:lnTo>
                  <a:pt x="1535289" y="191911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ttangolo 82"/>
          <p:cNvSpPr/>
          <p:nvPr/>
        </p:nvSpPr>
        <p:spPr>
          <a:xfrm>
            <a:off x="1411441" y="4876861"/>
            <a:ext cx="100314" cy="11188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/>
          <p:cNvSpPr txBox="1"/>
          <p:nvPr/>
        </p:nvSpPr>
        <p:spPr>
          <a:xfrm>
            <a:off x="167780" y="6292436"/>
            <a:ext cx="83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km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Connettore diritto 33"/>
          <p:cNvCxnSpPr/>
          <p:nvPr/>
        </p:nvCxnSpPr>
        <p:spPr>
          <a:xfrm>
            <a:off x="249052" y="6644350"/>
            <a:ext cx="6603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57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1" y="31218"/>
            <a:ext cx="894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Bolfin Fault Zone (Atacama Fault System)</a:t>
            </a:r>
            <a:endParaRPr lang="en-US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146766" y="6138335"/>
            <a:ext cx="39742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>
                <a:latin typeface="+mj-lt"/>
              </a:rPr>
              <a:t>Modified from </a:t>
            </a:r>
            <a:r>
              <a:rPr lang="en-US" sz="1300" i="1" dirty="0" err="1" smtClean="0">
                <a:latin typeface="+mj-lt"/>
              </a:rPr>
              <a:t>Scheuber</a:t>
            </a:r>
            <a:r>
              <a:rPr lang="en-US" sz="1300" i="1" dirty="0" smtClean="0">
                <a:latin typeface="+mj-lt"/>
              </a:rPr>
              <a:t> and Gonzalez (1999); </a:t>
            </a:r>
            <a:r>
              <a:rPr lang="en-US" sz="1300" i="1" dirty="0" err="1" smtClean="0">
                <a:latin typeface="+mj-lt"/>
              </a:rPr>
              <a:t>Cembrano</a:t>
            </a:r>
            <a:r>
              <a:rPr lang="en-US" sz="1300" i="1" dirty="0" smtClean="0">
                <a:latin typeface="+mj-lt"/>
              </a:rPr>
              <a:t> et al. (2005); </a:t>
            </a:r>
            <a:r>
              <a:rPr lang="en-US" sz="1300" i="1" dirty="0" err="1" smtClean="0">
                <a:latin typeface="+mj-lt"/>
              </a:rPr>
              <a:t>Gomila</a:t>
            </a:r>
            <a:r>
              <a:rPr lang="en-US" sz="1300" i="1" dirty="0" smtClean="0">
                <a:latin typeface="+mj-lt"/>
              </a:rPr>
              <a:t> et al. (2021); Masoch et al. (2021)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" y="554438"/>
            <a:ext cx="2593158" cy="62280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 rot="4431869">
            <a:off x="-246433" y="3683637"/>
            <a:ext cx="2693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Bolfin Fault Zone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26377" y="5641722"/>
            <a:ext cx="1253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Atacama</a:t>
            </a:r>
          </a:p>
          <a:p>
            <a:pPr algn="ctr"/>
            <a:r>
              <a:rPr lang="it-IT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Desert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igura a mano libera 18"/>
          <p:cNvSpPr/>
          <p:nvPr/>
        </p:nvSpPr>
        <p:spPr>
          <a:xfrm>
            <a:off x="466878" y="929405"/>
            <a:ext cx="844325" cy="2461846"/>
          </a:xfrm>
          <a:custGeom>
            <a:avLst/>
            <a:gdLst>
              <a:gd name="connsiteX0" fmla="*/ 0 w 844325"/>
              <a:gd name="connsiteY0" fmla="*/ 0 h 2461846"/>
              <a:gd name="connsiteX1" fmla="*/ 32464 w 844325"/>
              <a:gd name="connsiteY1" fmla="*/ 59517 h 2461846"/>
              <a:gd name="connsiteX2" fmla="*/ 37875 w 844325"/>
              <a:gd name="connsiteY2" fmla="*/ 86570 h 2461846"/>
              <a:gd name="connsiteX3" fmla="*/ 59517 w 844325"/>
              <a:gd name="connsiteY3" fmla="*/ 119034 h 2461846"/>
              <a:gd name="connsiteX4" fmla="*/ 70338 w 844325"/>
              <a:gd name="connsiteY4" fmla="*/ 135266 h 2461846"/>
              <a:gd name="connsiteX5" fmla="*/ 81160 w 844325"/>
              <a:gd name="connsiteY5" fmla="*/ 151498 h 2461846"/>
              <a:gd name="connsiteX6" fmla="*/ 91981 w 844325"/>
              <a:gd name="connsiteY6" fmla="*/ 173140 h 2461846"/>
              <a:gd name="connsiteX7" fmla="*/ 97392 w 844325"/>
              <a:gd name="connsiteY7" fmla="*/ 189372 h 2461846"/>
              <a:gd name="connsiteX8" fmla="*/ 108213 w 844325"/>
              <a:gd name="connsiteY8" fmla="*/ 200194 h 2461846"/>
              <a:gd name="connsiteX9" fmla="*/ 119034 w 844325"/>
              <a:gd name="connsiteY9" fmla="*/ 221836 h 2461846"/>
              <a:gd name="connsiteX10" fmla="*/ 124445 w 844325"/>
              <a:gd name="connsiteY10" fmla="*/ 243479 h 2461846"/>
              <a:gd name="connsiteX11" fmla="*/ 140677 w 844325"/>
              <a:gd name="connsiteY11" fmla="*/ 254300 h 2461846"/>
              <a:gd name="connsiteX12" fmla="*/ 162320 w 844325"/>
              <a:gd name="connsiteY12" fmla="*/ 286764 h 2461846"/>
              <a:gd name="connsiteX13" fmla="*/ 183962 w 844325"/>
              <a:gd name="connsiteY13" fmla="*/ 319228 h 2461846"/>
              <a:gd name="connsiteX14" fmla="*/ 194783 w 844325"/>
              <a:gd name="connsiteY14" fmla="*/ 351692 h 2461846"/>
              <a:gd name="connsiteX15" fmla="*/ 200194 w 844325"/>
              <a:gd name="connsiteY15" fmla="*/ 411209 h 2461846"/>
              <a:gd name="connsiteX16" fmla="*/ 211015 w 844325"/>
              <a:gd name="connsiteY16" fmla="*/ 449084 h 2461846"/>
              <a:gd name="connsiteX17" fmla="*/ 221837 w 844325"/>
              <a:gd name="connsiteY17" fmla="*/ 524833 h 2461846"/>
              <a:gd name="connsiteX18" fmla="*/ 227247 w 844325"/>
              <a:gd name="connsiteY18" fmla="*/ 541065 h 2461846"/>
              <a:gd name="connsiteX19" fmla="*/ 232658 w 844325"/>
              <a:gd name="connsiteY19" fmla="*/ 605992 h 2461846"/>
              <a:gd name="connsiteX20" fmla="*/ 238069 w 844325"/>
              <a:gd name="connsiteY20" fmla="*/ 627635 h 2461846"/>
              <a:gd name="connsiteX21" fmla="*/ 243479 w 844325"/>
              <a:gd name="connsiteY21" fmla="*/ 670920 h 2461846"/>
              <a:gd name="connsiteX22" fmla="*/ 248890 w 844325"/>
              <a:gd name="connsiteY22" fmla="*/ 833240 h 2461846"/>
              <a:gd name="connsiteX23" fmla="*/ 259711 w 844325"/>
              <a:gd name="connsiteY23" fmla="*/ 876525 h 2461846"/>
              <a:gd name="connsiteX24" fmla="*/ 275943 w 844325"/>
              <a:gd name="connsiteY24" fmla="*/ 941453 h 2461846"/>
              <a:gd name="connsiteX25" fmla="*/ 281354 w 844325"/>
              <a:gd name="connsiteY25" fmla="*/ 957685 h 2461846"/>
              <a:gd name="connsiteX26" fmla="*/ 292175 w 844325"/>
              <a:gd name="connsiteY26" fmla="*/ 973917 h 2461846"/>
              <a:gd name="connsiteX27" fmla="*/ 297586 w 844325"/>
              <a:gd name="connsiteY27" fmla="*/ 995559 h 2461846"/>
              <a:gd name="connsiteX28" fmla="*/ 308407 w 844325"/>
              <a:gd name="connsiteY28" fmla="*/ 1011791 h 2461846"/>
              <a:gd name="connsiteX29" fmla="*/ 330050 w 844325"/>
              <a:gd name="connsiteY29" fmla="*/ 1049666 h 2461846"/>
              <a:gd name="connsiteX30" fmla="*/ 340871 w 844325"/>
              <a:gd name="connsiteY30" fmla="*/ 1092951 h 2461846"/>
              <a:gd name="connsiteX31" fmla="*/ 351692 w 844325"/>
              <a:gd name="connsiteY31" fmla="*/ 1109183 h 2461846"/>
              <a:gd name="connsiteX32" fmla="*/ 357103 w 844325"/>
              <a:gd name="connsiteY32" fmla="*/ 1125415 h 2461846"/>
              <a:gd name="connsiteX33" fmla="*/ 378746 w 844325"/>
              <a:gd name="connsiteY33" fmla="*/ 1157879 h 2461846"/>
              <a:gd name="connsiteX34" fmla="*/ 389567 w 844325"/>
              <a:gd name="connsiteY34" fmla="*/ 1174111 h 2461846"/>
              <a:gd name="connsiteX35" fmla="*/ 394977 w 844325"/>
              <a:gd name="connsiteY35" fmla="*/ 1190343 h 2461846"/>
              <a:gd name="connsiteX36" fmla="*/ 416620 w 844325"/>
              <a:gd name="connsiteY36" fmla="*/ 1217396 h 2461846"/>
              <a:gd name="connsiteX37" fmla="*/ 443673 w 844325"/>
              <a:gd name="connsiteY37" fmla="*/ 1260681 h 2461846"/>
              <a:gd name="connsiteX38" fmla="*/ 449084 w 844325"/>
              <a:gd name="connsiteY38" fmla="*/ 1276913 h 2461846"/>
              <a:gd name="connsiteX39" fmla="*/ 470727 w 844325"/>
              <a:gd name="connsiteY39" fmla="*/ 1303966 h 2461846"/>
              <a:gd name="connsiteX40" fmla="*/ 492369 w 844325"/>
              <a:gd name="connsiteY40" fmla="*/ 1341841 h 2461846"/>
              <a:gd name="connsiteX41" fmla="*/ 503191 w 844325"/>
              <a:gd name="connsiteY41" fmla="*/ 1352662 h 2461846"/>
              <a:gd name="connsiteX42" fmla="*/ 530244 w 844325"/>
              <a:gd name="connsiteY42" fmla="*/ 1374305 h 2461846"/>
              <a:gd name="connsiteX43" fmla="*/ 541065 w 844325"/>
              <a:gd name="connsiteY43" fmla="*/ 1390537 h 2461846"/>
              <a:gd name="connsiteX44" fmla="*/ 573529 w 844325"/>
              <a:gd name="connsiteY44" fmla="*/ 1412179 h 2461846"/>
              <a:gd name="connsiteX45" fmla="*/ 589761 w 844325"/>
              <a:gd name="connsiteY45" fmla="*/ 1423001 h 2461846"/>
              <a:gd name="connsiteX46" fmla="*/ 600582 w 844325"/>
              <a:gd name="connsiteY46" fmla="*/ 1439233 h 2461846"/>
              <a:gd name="connsiteX47" fmla="*/ 611404 w 844325"/>
              <a:gd name="connsiteY47" fmla="*/ 1450054 h 2461846"/>
              <a:gd name="connsiteX48" fmla="*/ 622225 w 844325"/>
              <a:gd name="connsiteY48" fmla="*/ 1482518 h 2461846"/>
              <a:gd name="connsiteX49" fmla="*/ 627635 w 844325"/>
              <a:gd name="connsiteY49" fmla="*/ 1498750 h 2461846"/>
              <a:gd name="connsiteX50" fmla="*/ 633046 w 844325"/>
              <a:gd name="connsiteY50" fmla="*/ 1536624 h 2461846"/>
              <a:gd name="connsiteX51" fmla="*/ 643867 w 844325"/>
              <a:gd name="connsiteY51" fmla="*/ 1634016 h 2461846"/>
              <a:gd name="connsiteX52" fmla="*/ 654689 w 844325"/>
              <a:gd name="connsiteY52" fmla="*/ 1790925 h 2461846"/>
              <a:gd name="connsiteX53" fmla="*/ 660099 w 844325"/>
              <a:gd name="connsiteY53" fmla="*/ 1807157 h 2461846"/>
              <a:gd name="connsiteX54" fmla="*/ 670921 w 844325"/>
              <a:gd name="connsiteY54" fmla="*/ 1899138 h 2461846"/>
              <a:gd name="connsiteX55" fmla="*/ 676331 w 844325"/>
              <a:gd name="connsiteY55" fmla="*/ 1915370 h 2461846"/>
              <a:gd name="connsiteX56" fmla="*/ 681742 w 844325"/>
              <a:gd name="connsiteY56" fmla="*/ 1942423 h 2461846"/>
              <a:gd name="connsiteX57" fmla="*/ 687153 w 844325"/>
              <a:gd name="connsiteY57" fmla="*/ 1958655 h 2461846"/>
              <a:gd name="connsiteX58" fmla="*/ 692563 w 844325"/>
              <a:gd name="connsiteY58" fmla="*/ 1985708 h 2461846"/>
              <a:gd name="connsiteX59" fmla="*/ 697974 w 844325"/>
              <a:gd name="connsiteY59" fmla="*/ 2007351 h 2461846"/>
              <a:gd name="connsiteX60" fmla="*/ 703385 w 844325"/>
              <a:gd name="connsiteY60" fmla="*/ 2034404 h 2461846"/>
              <a:gd name="connsiteX61" fmla="*/ 708795 w 844325"/>
              <a:gd name="connsiteY61" fmla="*/ 2050636 h 2461846"/>
              <a:gd name="connsiteX62" fmla="*/ 714206 w 844325"/>
              <a:gd name="connsiteY62" fmla="*/ 2083100 h 2461846"/>
              <a:gd name="connsiteX63" fmla="*/ 725027 w 844325"/>
              <a:gd name="connsiteY63" fmla="*/ 2115564 h 2461846"/>
              <a:gd name="connsiteX64" fmla="*/ 741259 w 844325"/>
              <a:gd name="connsiteY64" fmla="*/ 2164260 h 2461846"/>
              <a:gd name="connsiteX65" fmla="*/ 752080 w 844325"/>
              <a:gd name="connsiteY65" fmla="*/ 2207545 h 2461846"/>
              <a:gd name="connsiteX66" fmla="*/ 773723 w 844325"/>
              <a:gd name="connsiteY66" fmla="*/ 2245420 h 2461846"/>
              <a:gd name="connsiteX67" fmla="*/ 789955 w 844325"/>
              <a:gd name="connsiteY67" fmla="*/ 2277884 h 2461846"/>
              <a:gd name="connsiteX68" fmla="*/ 806187 w 844325"/>
              <a:gd name="connsiteY68" fmla="*/ 2315758 h 2461846"/>
              <a:gd name="connsiteX69" fmla="*/ 817008 w 844325"/>
              <a:gd name="connsiteY69" fmla="*/ 2353633 h 2461846"/>
              <a:gd name="connsiteX70" fmla="*/ 827830 w 844325"/>
              <a:gd name="connsiteY70" fmla="*/ 2386097 h 2461846"/>
              <a:gd name="connsiteX71" fmla="*/ 833240 w 844325"/>
              <a:gd name="connsiteY71" fmla="*/ 2413150 h 2461846"/>
              <a:gd name="connsiteX72" fmla="*/ 844062 w 844325"/>
              <a:gd name="connsiteY72" fmla="*/ 2451024 h 2461846"/>
              <a:gd name="connsiteX73" fmla="*/ 844062 w 844325"/>
              <a:gd name="connsiteY73" fmla="*/ 2461846 h 246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844325" h="2461846">
                <a:moveTo>
                  <a:pt x="0" y="0"/>
                </a:moveTo>
                <a:cubicBezTo>
                  <a:pt x="16661" y="26658"/>
                  <a:pt x="26169" y="34338"/>
                  <a:pt x="32464" y="59517"/>
                </a:cubicBezTo>
                <a:cubicBezTo>
                  <a:pt x="34695" y="68439"/>
                  <a:pt x="34070" y="78198"/>
                  <a:pt x="37875" y="86570"/>
                </a:cubicBezTo>
                <a:cubicBezTo>
                  <a:pt x="43257" y="98410"/>
                  <a:pt x="52303" y="108213"/>
                  <a:pt x="59517" y="119034"/>
                </a:cubicBezTo>
                <a:lnTo>
                  <a:pt x="70338" y="135266"/>
                </a:lnTo>
                <a:cubicBezTo>
                  <a:pt x="73945" y="140677"/>
                  <a:pt x="78252" y="145682"/>
                  <a:pt x="81160" y="151498"/>
                </a:cubicBezTo>
                <a:cubicBezTo>
                  <a:pt x="84767" y="158712"/>
                  <a:pt x="88804" y="165727"/>
                  <a:pt x="91981" y="173140"/>
                </a:cubicBezTo>
                <a:cubicBezTo>
                  <a:pt x="94228" y="178382"/>
                  <a:pt x="94458" y="184481"/>
                  <a:pt x="97392" y="189372"/>
                </a:cubicBezTo>
                <a:cubicBezTo>
                  <a:pt x="100017" y="193746"/>
                  <a:pt x="105383" y="195949"/>
                  <a:pt x="108213" y="200194"/>
                </a:cubicBezTo>
                <a:cubicBezTo>
                  <a:pt x="112687" y="206905"/>
                  <a:pt x="116202" y="214284"/>
                  <a:pt x="119034" y="221836"/>
                </a:cubicBezTo>
                <a:cubicBezTo>
                  <a:pt x="121645" y="228799"/>
                  <a:pt x="120320" y="237292"/>
                  <a:pt x="124445" y="243479"/>
                </a:cubicBezTo>
                <a:cubicBezTo>
                  <a:pt x="128052" y="248890"/>
                  <a:pt x="135266" y="250693"/>
                  <a:pt x="140677" y="254300"/>
                </a:cubicBezTo>
                <a:cubicBezTo>
                  <a:pt x="153544" y="292899"/>
                  <a:pt x="135298" y="246230"/>
                  <a:pt x="162320" y="286764"/>
                </a:cubicBezTo>
                <a:cubicBezTo>
                  <a:pt x="193641" y="333747"/>
                  <a:pt x="132180" y="267446"/>
                  <a:pt x="183962" y="319228"/>
                </a:cubicBezTo>
                <a:cubicBezTo>
                  <a:pt x="187569" y="330049"/>
                  <a:pt x="193750" y="340332"/>
                  <a:pt x="194783" y="351692"/>
                </a:cubicBezTo>
                <a:cubicBezTo>
                  <a:pt x="196587" y="371531"/>
                  <a:pt x="197561" y="391463"/>
                  <a:pt x="200194" y="411209"/>
                </a:cubicBezTo>
                <a:cubicBezTo>
                  <a:pt x="201703" y="422528"/>
                  <a:pt x="207307" y="437959"/>
                  <a:pt x="211015" y="449084"/>
                </a:cubicBezTo>
                <a:cubicBezTo>
                  <a:pt x="213356" y="467810"/>
                  <a:pt x="217378" y="504769"/>
                  <a:pt x="221837" y="524833"/>
                </a:cubicBezTo>
                <a:cubicBezTo>
                  <a:pt x="223074" y="530400"/>
                  <a:pt x="225444" y="535654"/>
                  <a:pt x="227247" y="541065"/>
                </a:cubicBezTo>
                <a:cubicBezTo>
                  <a:pt x="229051" y="562707"/>
                  <a:pt x="229964" y="584442"/>
                  <a:pt x="232658" y="605992"/>
                </a:cubicBezTo>
                <a:cubicBezTo>
                  <a:pt x="233580" y="613371"/>
                  <a:pt x="236847" y="620300"/>
                  <a:pt x="238069" y="627635"/>
                </a:cubicBezTo>
                <a:cubicBezTo>
                  <a:pt x="240459" y="641978"/>
                  <a:pt x="241676" y="656492"/>
                  <a:pt x="243479" y="670920"/>
                </a:cubicBezTo>
                <a:cubicBezTo>
                  <a:pt x="245283" y="725027"/>
                  <a:pt x="244629" y="779271"/>
                  <a:pt x="248890" y="833240"/>
                </a:cubicBezTo>
                <a:cubicBezTo>
                  <a:pt x="250060" y="848066"/>
                  <a:pt x="257266" y="861855"/>
                  <a:pt x="259711" y="876525"/>
                </a:cubicBezTo>
                <a:cubicBezTo>
                  <a:pt x="266997" y="920238"/>
                  <a:pt x="261653" y="898584"/>
                  <a:pt x="275943" y="941453"/>
                </a:cubicBezTo>
                <a:cubicBezTo>
                  <a:pt x="277747" y="946864"/>
                  <a:pt x="278190" y="952939"/>
                  <a:pt x="281354" y="957685"/>
                </a:cubicBezTo>
                <a:lnTo>
                  <a:pt x="292175" y="973917"/>
                </a:lnTo>
                <a:cubicBezTo>
                  <a:pt x="293979" y="981131"/>
                  <a:pt x="294657" y="988724"/>
                  <a:pt x="297586" y="995559"/>
                </a:cubicBezTo>
                <a:cubicBezTo>
                  <a:pt x="300148" y="1001536"/>
                  <a:pt x="305181" y="1006145"/>
                  <a:pt x="308407" y="1011791"/>
                </a:cubicBezTo>
                <a:cubicBezTo>
                  <a:pt x="335858" y="1059831"/>
                  <a:pt x="303691" y="1010130"/>
                  <a:pt x="330050" y="1049666"/>
                </a:cubicBezTo>
                <a:cubicBezTo>
                  <a:pt x="332109" y="1059961"/>
                  <a:pt x="335324" y="1081857"/>
                  <a:pt x="340871" y="1092951"/>
                </a:cubicBezTo>
                <a:cubicBezTo>
                  <a:pt x="343779" y="1098767"/>
                  <a:pt x="348784" y="1103367"/>
                  <a:pt x="351692" y="1109183"/>
                </a:cubicBezTo>
                <a:cubicBezTo>
                  <a:pt x="354243" y="1114284"/>
                  <a:pt x="354333" y="1120429"/>
                  <a:pt x="357103" y="1125415"/>
                </a:cubicBezTo>
                <a:cubicBezTo>
                  <a:pt x="363419" y="1136784"/>
                  <a:pt x="371532" y="1147058"/>
                  <a:pt x="378746" y="1157879"/>
                </a:cubicBezTo>
                <a:lnTo>
                  <a:pt x="389567" y="1174111"/>
                </a:lnTo>
                <a:cubicBezTo>
                  <a:pt x="391370" y="1179522"/>
                  <a:pt x="392043" y="1185452"/>
                  <a:pt x="394977" y="1190343"/>
                </a:cubicBezTo>
                <a:cubicBezTo>
                  <a:pt x="414253" y="1222470"/>
                  <a:pt x="398054" y="1175622"/>
                  <a:pt x="416620" y="1217396"/>
                </a:cubicBezTo>
                <a:cubicBezTo>
                  <a:pt x="435597" y="1260095"/>
                  <a:pt x="414473" y="1241215"/>
                  <a:pt x="443673" y="1260681"/>
                </a:cubicBezTo>
                <a:cubicBezTo>
                  <a:pt x="445477" y="1266092"/>
                  <a:pt x="446533" y="1271812"/>
                  <a:pt x="449084" y="1276913"/>
                </a:cubicBezTo>
                <a:cubicBezTo>
                  <a:pt x="455911" y="1290566"/>
                  <a:pt x="460660" y="1293900"/>
                  <a:pt x="470727" y="1303966"/>
                </a:cubicBezTo>
                <a:cubicBezTo>
                  <a:pt x="478131" y="1318775"/>
                  <a:pt x="482173" y="1329096"/>
                  <a:pt x="492369" y="1341841"/>
                </a:cubicBezTo>
                <a:cubicBezTo>
                  <a:pt x="495556" y="1345824"/>
                  <a:pt x="499208" y="1349475"/>
                  <a:pt x="503191" y="1352662"/>
                </a:cubicBezTo>
                <a:cubicBezTo>
                  <a:pt x="518807" y="1365155"/>
                  <a:pt x="518636" y="1359795"/>
                  <a:pt x="530244" y="1374305"/>
                </a:cubicBezTo>
                <a:cubicBezTo>
                  <a:pt x="534306" y="1379383"/>
                  <a:pt x="536171" y="1386255"/>
                  <a:pt x="541065" y="1390537"/>
                </a:cubicBezTo>
                <a:cubicBezTo>
                  <a:pt x="550853" y="1399101"/>
                  <a:pt x="562708" y="1404965"/>
                  <a:pt x="573529" y="1412179"/>
                </a:cubicBezTo>
                <a:lnTo>
                  <a:pt x="589761" y="1423001"/>
                </a:lnTo>
                <a:cubicBezTo>
                  <a:pt x="593368" y="1428412"/>
                  <a:pt x="596520" y="1434155"/>
                  <a:pt x="600582" y="1439233"/>
                </a:cubicBezTo>
                <a:cubicBezTo>
                  <a:pt x="603769" y="1443216"/>
                  <a:pt x="609123" y="1445491"/>
                  <a:pt x="611404" y="1450054"/>
                </a:cubicBezTo>
                <a:cubicBezTo>
                  <a:pt x="616505" y="1460256"/>
                  <a:pt x="618618" y="1471697"/>
                  <a:pt x="622225" y="1482518"/>
                </a:cubicBezTo>
                <a:lnTo>
                  <a:pt x="627635" y="1498750"/>
                </a:lnTo>
                <a:cubicBezTo>
                  <a:pt x="629439" y="1511375"/>
                  <a:pt x="631837" y="1523929"/>
                  <a:pt x="633046" y="1536624"/>
                </a:cubicBezTo>
                <a:cubicBezTo>
                  <a:pt x="642186" y="1632590"/>
                  <a:pt x="631378" y="1584056"/>
                  <a:pt x="643867" y="1634016"/>
                </a:cubicBezTo>
                <a:cubicBezTo>
                  <a:pt x="646000" y="1683077"/>
                  <a:pt x="643444" y="1740319"/>
                  <a:pt x="654689" y="1790925"/>
                </a:cubicBezTo>
                <a:cubicBezTo>
                  <a:pt x="655926" y="1796492"/>
                  <a:pt x="658296" y="1801746"/>
                  <a:pt x="660099" y="1807157"/>
                </a:cubicBezTo>
                <a:cubicBezTo>
                  <a:pt x="662864" y="1837572"/>
                  <a:pt x="664239" y="1869068"/>
                  <a:pt x="670921" y="1899138"/>
                </a:cubicBezTo>
                <a:cubicBezTo>
                  <a:pt x="672158" y="1904705"/>
                  <a:pt x="674948" y="1909837"/>
                  <a:pt x="676331" y="1915370"/>
                </a:cubicBezTo>
                <a:cubicBezTo>
                  <a:pt x="678561" y="1924292"/>
                  <a:pt x="679511" y="1933501"/>
                  <a:pt x="681742" y="1942423"/>
                </a:cubicBezTo>
                <a:cubicBezTo>
                  <a:pt x="683125" y="1947956"/>
                  <a:pt x="685770" y="1953122"/>
                  <a:pt x="687153" y="1958655"/>
                </a:cubicBezTo>
                <a:cubicBezTo>
                  <a:pt x="689383" y="1967577"/>
                  <a:pt x="690568" y="1976731"/>
                  <a:pt x="692563" y="1985708"/>
                </a:cubicBezTo>
                <a:cubicBezTo>
                  <a:pt x="694176" y="1992967"/>
                  <a:pt x="696361" y="2000092"/>
                  <a:pt x="697974" y="2007351"/>
                </a:cubicBezTo>
                <a:cubicBezTo>
                  <a:pt x="699969" y="2016328"/>
                  <a:pt x="701155" y="2025482"/>
                  <a:pt x="703385" y="2034404"/>
                </a:cubicBezTo>
                <a:cubicBezTo>
                  <a:pt x="704768" y="2039937"/>
                  <a:pt x="707558" y="2045069"/>
                  <a:pt x="708795" y="2050636"/>
                </a:cubicBezTo>
                <a:cubicBezTo>
                  <a:pt x="711175" y="2061345"/>
                  <a:pt x="711545" y="2072457"/>
                  <a:pt x="714206" y="2083100"/>
                </a:cubicBezTo>
                <a:cubicBezTo>
                  <a:pt x="716973" y="2094166"/>
                  <a:pt x="722790" y="2104379"/>
                  <a:pt x="725027" y="2115564"/>
                </a:cubicBezTo>
                <a:cubicBezTo>
                  <a:pt x="732020" y="2150526"/>
                  <a:pt x="726325" y="2134392"/>
                  <a:pt x="741259" y="2164260"/>
                </a:cubicBezTo>
                <a:cubicBezTo>
                  <a:pt x="744433" y="2180130"/>
                  <a:pt x="745843" y="2192992"/>
                  <a:pt x="752080" y="2207545"/>
                </a:cubicBezTo>
                <a:cubicBezTo>
                  <a:pt x="780530" y="2273928"/>
                  <a:pt x="746561" y="2191096"/>
                  <a:pt x="773723" y="2245420"/>
                </a:cubicBezTo>
                <a:cubicBezTo>
                  <a:pt x="796124" y="2290222"/>
                  <a:pt x="758944" y="2231366"/>
                  <a:pt x="789955" y="2277884"/>
                </a:cubicBezTo>
                <a:cubicBezTo>
                  <a:pt x="801216" y="2322925"/>
                  <a:pt x="787505" y="2278393"/>
                  <a:pt x="806187" y="2315758"/>
                </a:cubicBezTo>
                <a:cubicBezTo>
                  <a:pt x="810736" y="2324856"/>
                  <a:pt x="814405" y="2344957"/>
                  <a:pt x="817008" y="2353633"/>
                </a:cubicBezTo>
                <a:cubicBezTo>
                  <a:pt x="820286" y="2364559"/>
                  <a:pt x="825593" y="2374912"/>
                  <a:pt x="827830" y="2386097"/>
                </a:cubicBezTo>
                <a:cubicBezTo>
                  <a:pt x="829633" y="2395115"/>
                  <a:pt x="831010" y="2404228"/>
                  <a:pt x="833240" y="2413150"/>
                </a:cubicBezTo>
                <a:cubicBezTo>
                  <a:pt x="839673" y="2438884"/>
                  <a:pt x="839001" y="2420657"/>
                  <a:pt x="844062" y="2451024"/>
                </a:cubicBezTo>
                <a:cubicBezTo>
                  <a:pt x="844655" y="2454582"/>
                  <a:pt x="844062" y="2458239"/>
                  <a:pt x="844062" y="2461846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igura a mano libera 19"/>
          <p:cNvSpPr/>
          <p:nvPr/>
        </p:nvSpPr>
        <p:spPr>
          <a:xfrm>
            <a:off x="1451616" y="4045939"/>
            <a:ext cx="1028218" cy="2689094"/>
          </a:xfrm>
          <a:custGeom>
            <a:avLst/>
            <a:gdLst>
              <a:gd name="connsiteX0" fmla="*/ 0 w 1028218"/>
              <a:gd name="connsiteY0" fmla="*/ 0 h 2689094"/>
              <a:gd name="connsiteX1" fmla="*/ 5411 w 1028218"/>
              <a:gd name="connsiteY1" fmla="*/ 37875 h 2689094"/>
              <a:gd name="connsiteX2" fmla="*/ 16232 w 1028218"/>
              <a:gd name="connsiteY2" fmla="*/ 54107 h 2689094"/>
              <a:gd name="connsiteX3" fmla="*/ 27054 w 1028218"/>
              <a:gd name="connsiteY3" fmla="*/ 75750 h 2689094"/>
              <a:gd name="connsiteX4" fmla="*/ 37875 w 1028218"/>
              <a:gd name="connsiteY4" fmla="*/ 91982 h 2689094"/>
              <a:gd name="connsiteX5" fmla="*/ 54107 w 1028218"/>
              <a:gd name="connsiteY5" fmla="*/ 124445 h 2689094"/>
              <a:gd name="connsiteX6" fmla="*/ 70339 w 1028218"/>
              <a:gd name="connsiteY6" fmla="*/ 178552 h 2689094"/>
              <a:gd name="connsiteX7" fmla="*/ 75750 w 1028218"/>
              <a:gd name="connsiteY7" fmla="*/ 194784 h 2689094"/>
              <a:gd name="connsiteX8" fmla="*/ 81160 w 1028218"/>
              <a:gd name="connsiteY8" fmla="*/ 238069 h 2689094"/>
              <a:gd name="connsiteX9" fmla="*/ 91982 w 1028218"/>
              <a:gd name="connsiteY9" fmla="*/ 270533 h 2689094"/>
              <a:gd name="connsiteX10" fmla="*/ 102803 w 1028218"/>
              <a:gd name="connsiteY10" fmla="*/ 319229 h 2689094"/>
              <a:gd name="connsiteX11" fmla="*/ 113624 w 1028218"/>
              <a:gd name="connsiteY11" fmla="*/ 335461 h 2689094"/>
              <a:gd name="connsiteX12" fmla="*/ 119035 w 1028218"/>
              <a:gd name="connsiteY12" fmla="*/ 351693 h 2689094"/>
              <a:gd name="connsiteX13" fmla="*/ 129856 w 1028218"/>
              <a:gd name="connsiteY13" fmla="*/ 367925 h 2689094"/>
              <a:gd name="connsiteX14" fmla="*/ 146088 w 1028218"/>
              <a:gd name="connsiteY14" fmla="*/ 400389 h 2689094"/>
              <a:gd name="connsiteX15" fmla="*/ 156909 w 1028218"/>
              <a:gd name="connsiteY15" fmla="*/ 438263 h 2689094"/>
              <a:gd name="connsiteX16" fmla="*/ 173141 w 1028218"/>
              <a:gd name="connsiteY16" fmla="*/ 492370 h 2689094"/>
              <a:gd name="connsiteX17" fmla="*/ 183963 w 1028218"/>
              <a:gd name="connsiteY17" fmla="*/ 514012 h 2689094"/>
              <a:gd name="connsiteX18" fmla="*/ 200195 w 1028218"/>
              <a:gd name="connsiteY18" fmla="*/ 546476 h 2689094"/>
              <a:gd name="connsiteX19" fmla="*/ 216426 w 1028218"/>
              <a:gd name="connsiteY19" fmla="*/ 578940 h 2689094"/>
              <a:gd name="connsiteX20" fmla="*/ 232658 w 1028218"/>
              <a:gd name="connsiteY20" fmla="*/ 611404 h 2689094"/>
              <a:gd name="connsiteX21" fmla="*/ 238069 w 1028218"/>
              <a:gd name="connsiteY21" fmla="*/ 633047 h 2689094"/>
              <a:gd name="connsiteX22" fmla="*/ 243480 w 1028218"/>
              <a:gd name="connsiteY22" fmla="*/ 649279 h 2689094"/>
              <a:gd name="connsiteX23" fmla="*/ 248890 w 1028218"/>
              <a:gd name="connsiteY23" fmla="*/ 719617 h 2689094"/>
              <a:gd name="connsiteX24" fmla="*/ 259712 w 1028218"/>
              <a:gd name="connsiteY24" fmla="*/ 762902 h 2689094"/>
              <a:gd name="connsiteX25" fmla="*/ 265122 w 1028218"/>
              <a:gd name="connsiteY25" fmla="*/ 784545 h 2689094"/>
              <a:gd name="connsiteX26" fmla="*/ 281354 w 1028218"/>
              <a:gd name="connsiteY26" fmla="*/ 844062 h 2689094"/>
              <a:gd name="connsiteX27" fmla="*/ 292176 w 1028218"/>
              <a:gd name="connsiteY27" fmla="*/ 860294 h 2689094"/>
              <a:gd name="connsiteX28" fmla="*/ 297586 w 1028218"/>
              <a:gd name="connsiteY28" fmla="*/ 876526 h 2689094"/>
              <a:gd name="connsiteX29" fmla="*/ 308408 w 1028218"/>
              <a:gd name="connsiteY29" fmla="*/ 892758 h 2689094"/>
              <a:gd name="connsiteX30" fmla="*/ 319229 w 1028218"/>
              <a:gd name="connsiteY30" fmla="*/ 946864 h 2689094"/>
              <a:gd name="connsiteX31" fmla="*/ 330050 w 1028218"/>
              <a:gd name="connsiteY31" fmla="*/ 963096 h 2689094"/>
              <a:gd name="connsiteX32" fmla="*/ 340871 w 1028218"/>
              <a:gd name="connsiteY32" fmla="*/ 1011792 h 2689094"/>
              <a:gd name="connsiteX33" fmla="*/ 351693 w 1028218"/>
              <a:gd name="connsiteY33" fmla="*/ 1044256 h 2689094"/>
              <a:gd name="connsiteX34" fmla="*/ 357103 w 1028218"/>
              <a:gd name="connsiteY34" fmla="*/ 1092952 h 2689094"/>
              <a:gd name="connsiteX35" fmla="*/ 367925 w 1028218"/>
              <a:gd name="connsiteY35" fmla="*/ 1125416 h 2689094"/>
              <a:gd name="connsiteX36" fmla="*/ 373335 w 1028218"/>
              <a:gd name="connsiteY36" fmla="*/ 1152469 h 2689094"/>
              <a:gd name="connsiteX37" fmla="*/ 384157 w 1028218"/>
              <a:gd name="connsiteY37" fmla="*/ 1184933 h 2689094"/>
              <a:gd name="connsiteX38" fmla="*/ 400389 w 1028218"/>
              <a:gd name="connsiteY38" fmla="*/ 1228218 h 2689094"/>
              <a:gd name="connsiteX39" fmla="*/ 411210 w 1028218"/>
              <a:gd name="connsiteY39" fmla="*/ 1260682 h 2689094"/>
              <a:gd name="connsiteX40" fmla="*/ 443674 w 1028218"/>
              <a:gd name="connsiteY40" fmla="*/ 1309378 h 2689094"/>
              <a:gd name="connsiteX41" fmla="*/ 454495 w 1028218"/>
              <a:gd name="connsiteY41" fmla="*/ 1325610 h 2689094"/>
              <a:gd name="connsiteX42" fmla="*/ 470727 w 1028218"/>
              <a:gd name="connsiteY42" fmla="*/ 1363484 h 2689094"/>
              <a:gd name="connsiteX43" fmla="*/ 481548 w 1028218"/>
              <a:gd name="connsiteY43" fmla="*/ 1374306 h 2689094"/>
              <a:gd name="connsiteX44" fmla="*/ 492370 w 1028218"/>
              <a:gd name="connsiteY44" fmla="*/ 1390538 h 2689094"/>
              <a:gd name="connsiteX45" fmla="*/ 503191 w 1028218"/>
              <a:gd name="connsiteY45" fmla="*/ 1423002 h 2689094"/>
              <a:gd name="connsiteX46" fmla="*/ 508602 w 1028218"/>
              <a:gd name="connsiteY46" fmla="*/ 1439234 h 2689094"/>
              <a:gd name="connsiteX47" fmla="*/ 519423 w 1028218"/>
              <a:gd name="connsiteY47" fmla="*/ 1455466 h 2689094"/>
              <a:gd name="connsiteX48" fmla="*/ 541066 w 1028218"/>
              <a:gd name="connsiteY48" fmla="*/ 1498751 h 2689094"/>
              <a:gd name="connsiteX49" fmla="*/ 557297 w 1028218"/>
              <a:gd name="connsiteY49" fmla="*/ 1563679 h 2689094"/>
              <a:gd name="connsiteX50" fmla="*/ 568119 w 1028218"/>
              <a:gd name="connsiteY50" fmla="*/ 1579911 h 2689094"/>
              <a:gd name="connsiteX51" fmla="*/ 573529 w 1028218"/>
              <a:gd name="connsiteY51" fmla="*/ 1596142 h 2689094"/>
              <a:gd name="connsiteX52" fmla="*/ 605993 w 1028218"/>
              <a:gd name="connsiteY52" fmla="*/ 1639428 h 2689094"/>
              <a:gd name="connsiteX53" fmla="*/ 622225 w 1028218"/>
              <a:gd name="connsiteY53" fmla="*/ 1671892 h 2689094"/>
              <a:gd name="connsiteX54" fmla="*/ 627636 w 1028218"/>
              <a:gd name="connsiteY54" fmla="*/ 1688124 h 2689094"/>
              <a:gd name="connsiteX55" fmla="*/ 638457 w 1028218"/>
              <a:gd name="connsiteY55" fmla="*/ 1704355 h 2689094"/>
              <a:gd name="connsiteX56" fmla="*/ 649279 w 1028218"/>
              <a:gd name="connsiteY56" fmla="*/ 1725998 h 2689094"/>
              <a:gd name="connsiteX57" fmla="*/ 665510 w 1028218"/>
              <a:gd name="connsiteY57" fmla="*/ 1780105 h 2689094"/>
              <a:gd name="connsiteX58" fmla="*/ 676332 w 1028218"/>
              <a:gd name="connsiteY58" fmla="*/ 1801747 h 2689094"/>
              <a:gd name="connsiteX59" fmla="*/ 692564 w 1028218"/>
              <a:gd name="connsiteY59" fmla="*/ 1834211 h 2689094"/>
              <a:gd name="connsiteX60" fmla="*/ 708796 w 1028218"/>
              <a:gd name="connsiteY60" fmla="*/ 1866675 h 2689094"/>
              <a:gd name="connsiteX61" fmla="*/ 719617 w 1028218"/>
              <a:gd name="connsiteY61" fmla="*/ 1899139 h 2689094"/>
              <a:gd name="connsiteX62" fmla="*/ 725028 w 1028218"/>
              <a:gd name="connsiteY62" fmla="*/ 1915371 h 2689094"/>
              <a:gd name="connsiteX63" fmla="*/ 762902 w 1028218"/>
              <a:gd name="connsiteY63" fmla="*/ 1964067 h 2689094"/>
              <a:gd name="connsiteX64" fmla="*/ 784545 w 1028218"/>
              <a:gd name="connsiteY64" fmla="*/ 1996531 h 2689094"/>
              <a:gd name="connsiteX65" fmla="*/ 795366 w 1028218"/>
              <a:gd name="connsiteY65" fmla="*/ 2028995 h 2689094"/>
              <a:gd name="connsiteX66" fmla="*/ 800777 w 1028218"/>
              <a:gd name="connsiteY66" fmla="*/ 2045227 h 2689094"/>
              <a:gd name="connsiteX67" fmla="*/ 817009 w 1028218"/>
              <a:gd name="connsiteY67" fmla="*/ 2077690 h 2689094"/>
              <a:gd name="connsiteX68" fmla="*/ 822419 w 1028218"/>
              <a:gd name="connsiteY68" fmla="*/ 2110154 h 2689094"/>
              <a:gd name="connsiteX69" fmla="*/ 844062 w 1028218"/>
              <a:gd name="connsiteY69" fmla="*/ 2137208 h 2689094"/>
              <a:gd name="connsiteX70" fmla="*/ 860294 w 1028218"/>
              <a:gd name="connsiteY70" fmla="*/ 2169671 h 2689094"/>
              <a:gd name="connsiteX71" fmla="*/ 871115 w 1028218"/>
              <a:gd name="connsiteY71" fmla="*/ 2202135 h 2689094"/>
              <a:gd name="connsiteX72" fmla="*/ 892758 w 1028218"/>
              <a:gd name="connsiteY72" fmla="*/ 2234599 h 2689094"/>
              <a:gd name="connsiteX73" fmla="*/ 887347 w 1028218"/>
              <a:gd name="connsiteY73" fmla="*/ 2272474 h 2689094"/>
              <a:gd name="connsiteX74" fmla="*/ 903579 w 1028218"/>
              <a:gd name="connsiteY74" fmla="*/ 2331991 h 2689094"/>
              <a:gd name="connsiteX75" fmla="*/ 908990 w 1028218"/>
              <a:gd name="connsiteY75" fmla="*/ 2348223 h 2689094"/>
              <a:gd name="connsiteX76" fmla="*/ 914400 w 1028218"/>
              <a:gd name="connsiteY76" fmla="*/ 2380687 h 2689094"/>
              <a:gd name="connsiteX77" fmla="*/ 925222 w 1028218"/>
              <a:gd name="connsiteY77" fmla="*/ 2391508 h 2689094"/>
              <a:gd name="connsiteX78" fmla="*/ 936043 w 1028218"/>
              <a:gd name="connsiteY78" fmla="*/ 2423972 h 2689094"/>
              <a:gd name="connsiteX79" fmla="*/ 941454 w 1028218"/>
              <a:gd name="connsiteY79" fmla="*/ 2440204 h 2689094"/>
              <a:gd name="connsiteX80" fmla="*/ 946864 w 1028218"/>
              <a:gd name="connsiteY80" fmla="*/ 2456436 h 2689094"/>
              <a:gd name="connsiteX81" fmla="*/ 957686 w 1028218"/>
              <a:gd name="connsiteY81" fmla="*/ 2472668 h 2689094"/>
              <a:gd name="connsiteX82" fmla="*/ 968507 w 1028218"/>
              <a:gd name="connsiteY82" fmla="*/ 2505132 h 2689094"/>
              <a:gd name="connsiteX83" fmla="*/ 979328 w 1028218"/>
              <a:gd name="connsiteY83" fmla="*/ 2564649 h 2689094"/>
              <a:gd name="connsiteX84" fmla="*/ 990150 w 1028218"/>
              <a:gd name="connsiteY84" fmla="*/ 2602524 h 2689094"/>
              <a:gd name="connsiteX85" fmla="*/ 1000971 w 1028218"/>
              <a:gd name="connsiteY85" fmla="*/ 2618755 h 2689094"/>
              <a:gd name="connsiteX86" fmla="*/ 1011792 w 1028218"/>
              <a:gd name="connsiteY86" fmla="*/ 2651219 h 2689094"/>
              <a:gd name="connsiteX87" fmla="*/ 1028024 w 1028218"/>
              <a:gd name="connsiteY87" fmla="*/ 2683683 h 2689094"/>
              <a:gd name="connsiteX88" fmla="*/ 1028024 w 1028218"/>
              <a:gd name="connsiteY88" fmla="*/ 2689094 h 268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28218" h="2689094">
                <a:moveTo>
                  <a:pt x="0" y="0"/>
                </a:moveTo>
                <a:cubicBezTo>
                  <a:pt x="1804" y="12625"/>
                  <a:pt x="1746" y="25660"/>
                  <a:pt x="5411" y="37875"/>
                </a:cubicBezTo>
                <a:cubicBezTo>
                  <a:pt x="7280" y="44104"/>
                  <a:pt x="13006" y="48461"/>
                  <a:pt x="16232" y="54107"/>
                </a:cubicBezTo>
                <a:cubicBezTo>
                  <a:pt x="20234" y="61110"/>
                  <a:pt x="23052" y="68747"/>
                  <a:pt x="27054" y="75750"/>
                </a:cubicBezTo>
                <a:cubicBezTo>
                  <a:pt x="30280" y="81396"/>
                  <a:pt x="34967" y="86166"/>
                  <a:pt x="37875" y="91982"/>
                </a:cubicBezTo>
                <a:cubicBezTo>
                  <a:pt x="60276" y="136783"/>
                  <a:pt x="23095" y="77925"/>
                  <a:pt x="54107" y="124445"/>
                </a:cubicBezTo>
                <a:cubicBezTo>
                  <a:pt x="62284" y="157151"/>
                  <a:pt x="57168" y="139038"/>
                  <a:pt x="70339" y="178552"/>
                </a:cubicBezTo>
                <a:lnTo>
                  <a:pt x="75750" y="194784"/>
                </a:lnTo>
                <a:cubicBezTo>
                  <a:pt x="77553" y="209212"/>
                  <a:pt x="78113" y="223851"/>
                  <a:pt x="81160" y="238069"/>
                </a:cubicBezTo>
                <a:cubicBezTo>
                  <a:pt x="83550" y="249223"/>
                  <a:pt x="91982" y="270533"/>
                  <a:pt x="91982" y="270533"/>
                </a:cubicBezTo>
                <a:cubicBezTo>
                  <a:pt x="94061" y="283007"/>
                  <a:pt x="96142" y="305907"/>
                  <a:pt x="102803" y="319229"/>
                </a:cubicBezTo>
                <a:cubicBezTo>
                  <a:pt x="105711" y="325045"/>
                  <a:pt x="110716" y="329645"/>
                  <a:pt x="113624" y="335461"/>
                </a:cubicBezTo>
                <a:cubicBezTo>
                  <a:pt x="116175" y="340562"/>
                  <a:pt x="116484" y="346592"/>
                  <a:pt x="119035" y="351693"/>
                </a:cubicBezTo>
                <a:cubicBezTo>
                  <a:pt x="121943" y="357509"/>
                  <a:pt x="126948" y="362109"/>
                  <a:pt x="129856" y="367925"/>
                </a:cubicBezTo>
                <a:cubicBezTo>
                  <a:pt x="152257" y="412727"/>
                  <a:pt x="115077" y="353871"/>
                  <a:pt x="146088" y="400389"/>
                </a:cubicBezTo>
                <a:cubicBezTo>
                  <a:pt x="163007" y="468060"/>
                  <a:pt x="141382" y="383917"/>
                  <a:pt x="156909" y="438263"/>
                </a:cubicBezTo>
                <a:cubicBezTo>
                  <a:pt x="162085" y="456379"/>
                  <a:pt x="164573" y="475236"/>
                  <a:pt x="173141" y="492370"/>
                </a:cubicBezTo>
                <a:cubicBezTo>
                  <a:pt x="176748" y="499584"/>
                  <a:pt x="180786" y="506599"/>
                  <a:pt x="183963" y="514012"/>
                </a:cubicBezTo>
                <a:cubicBezTo>
                  <a:pt x="197405" y="545377"/>
                  <a:pt x="179395" y="515278"/>
                  <a:pt x="200195" y="546476"/>
                </a:cubicBezTo>
                <a:cubicBezTo>
                  <a:pt x="213791" y="587269"/>
                  <a:pt x="195452" y="536993"/>
                  <a:pt x="216426" y="578940"/>
                </a:cubicBezTo>
                <a:cubicBezTo>
                  <a:pt x="238827" y="623742"/>
                  <a:pt x="201647" y="564886"/>
                  <a:pt x="232658" y="611404"/>
                </a:cubicBezTo>
                <a:cubicBezTo>
                  <a:pt x="234462" y="618618"/>
                  <a:pt x="236026" y="625897"/>
                  <a:pt x="238069" y="633047"/>
                </a:cubicBezTo>
                <a:cubicBezTo>
                  <a:pt x="239636" y="638531"/>
                  <a:pt x="242773" y="643620"/>
                  <a:pt x="243480" y="649279"/>
                </a:cubicBezTo>
                <a:cubicBezTo>
                  <a:pt x="246397" y="672613"/>
                  <a:pt x="246293" y="696246"/>
                  <a:pt x="248890" y="719617"/>
                </a:cubicBezTo>
                <a:cubicBezTo>
                  <a:pt x="251890" y="746621"/>
                  <a:pt x="253581" y="741444"/>
                  <a:pt x="259712" y="762902"/>
                </a:cubicBezTo>
                <a:cubicBezTo>
                  <a:pt x="261755" y="770052"/>
                  <a:pt x="263509" y="777286"/>
                  <a:pt x="265122" y="784545"/>
                </a:cubicBezTo>
                <a:cubicBezTo>
                  <a:pt x="268509" y="799787"/>
                  <a:pt x="272910" y="831397"/>
                  <a:pt x="281354" y="844062"/>
                </a:cubicBezTo>
                <a:lnTo>
                  <a:pt x="292176" y="860294"/>
                </a:lnTo>
                <a:cubicBezTo>
                  <a:pt x="293979" y="865705"/>
                  <a:pt x="295035" y="871425"/>
                  <a:pt x="297586" y="876526"/>
                </a:cubicBezTo>
                <a:cubicBezTo>
                  <a:pt x="300494" y="882342"/>
                  <a:pt x="305846" y="886781"/>
                  <a:pt x="308408" y="892758"/>
                </a:cubicBezTo>
                <a:cubicBezTo>
                  <a:pt x="316528" y="911704"/>
                  <a:pt x="312523" y="926745"/>
                  <a:pt x="319229" y="946864"/>
                </a:cubicBezTo>
                <a:cubicBezTo>
                  <a:pt x="321285" y="953033"/>
                  <a:pt x="326443" y="957685"/>
                  <a:pt x="330050" y="963096"/>
                </a:cubicBezTo>
                <a:cubicBezTo>
                  <a:pt x="333137" y="978530"/>
                  <a:pt x="336289" y="996519"/>
                  <a:pt x="340871" y="1011792"/>
                </a:cubicBezTo>
                <a:cubicBezTo>
                  <a:pt x="344149" y="1022718"/>
                  <a:pt x="351693" y="1044256"/>
                  <a:pt x="351693" y="1044256"/>
                </a:cubicBezTo>
                <a:cubicBezTo>
                  <a:pt x="353496" y="1060488"/>
                  <a:pt x="353900" y="1076937"/>
                  <a:pt x="357103" y="1092952"/>
                </a:cubicBezTo>
                <a:cubicBezTo>
                  <a:pt x="359340" y="1104137"/>
                  <a:pt x="365688" y="1114231"/>
                  <a:pt x="367925" y="1125416"/>
                </a:cubicBezTo>
                <a:cubicBezTo>
                  <a:pt x="369728" y="1134434"/>
                  <a:pt x="370915" y="1143597"/>
                  <a:pt x="373335" y="1152469"/>
                </a:cubicBezTo>
                <a:cubicBezTo>
                  <a:pt x="376336" y="1163474"/>
                  <a:pt x="381920" y="1173748"/>
                  <a:pt x="384157" y="1184933"/>
                </a:cubicBezTo>
                <a:cubicBezTo>
                  <a:pt x="390842" y="1218363"/>
                  <a:pt x="384466" y="1204334"/>
                  <a:pt x="400389" y="1228218"/>
                </a:cubicBezTo>
                <a:cubicBezTo>
                  <a:pt x="403996" y="1239039"/>
                  <a:pt x="404883" y="1251191"/>
                  <a:pt x="411210" y="1260682"/>
                </a:cubicBezTo>
                <a:lnTo>
                  <a:pt x="443674" y="1309378"/>
                </a:lnTo>
                <a:cubicBezTo>
                  <a:pt x="447281" y="1314789"/>
                  <a:pt x="452439" y="1319441"/>
                  <a:pt x="454495" y="1325610"/>
                </a:cubicBezTo>
                <a:cubicBezTo>
                  <a:pt x="459305" y="1340038"/>
                  <a:pt x="461813" y="1350112"/>
                  <a:pt x="470727" y="1363484"/>
                </a:cubicBezTo>
                <a:cubicBezTo>
                  <a:pt x="473557" y="1367729"/>
                  <a:pt x="478361" y="1370323"/>
                  <a:pt x="481548" y="1374306"/>
                </a:cubicBezTo>
                <a:cubicBezTo>
                  <a:pt x="485610" y="1379384"/>
                  <a:pt x="488763" y="1385127"/>
                  <a:pt x="492370" y="1390538"/>
                </a:cubicBezTo>
                <a:lnTo>
                  <a:pt x="503191" y="1423002"/>
                </a:lnTo>
                <a:cubicBezTo>
                  <a:pt x="504995" y="1428413"/>
                  <a:pt x="505438" y="1434488"/>
                  <a:pt x="508602" y="1439234"/>
                </a:cubicBezTo>
                <a:cubicBezTo>
                  <a:pt x="512209" y="1444645"/>
                  <a:pt x="516782" y="1449524"/>
                  <a:pt x="519423" y="1455466"/>
                </a:cubicBezTo>
                <a:cubicBezTo>
                  <a:pt x="539317" y="1500229"/>
                  <a:pt x="518842" y="1476527"/>
                  <a:pt x="541066" y="1498751"/>
                </a:cubicBezTo>
                <a:cubicBezTo>
                  <a:pt x="543770" y="1514977"/>
                  <a:pt x="547770" y="1549389"/>
                  <a:pt x="557297" y="1563679"/>
                </a:cubicBezTo>
                <a:lnTo>
                  <a:pt x="568119" y="1579911"/>
                </a:lnTo>
                <a:cubicBezTo>
                  <a:pt x="569922" y="1585321"/>
                  <a:pt x="570759" y="1591157"/>
                  <a:pt x="573529" y="1596142"/>
                </a:cubicBezTo>
                <a:cubicBezTo>
                  <a:pt x="588823" y="1623671"/>
                  <a:pt x="589576" y="1623010"/>
                  <a:pt x="605993" y="1639428"/>
                </a:cubicBezTo>
                <a:cubicBezTo>
                  <a:pt x="619339" y="1692805"/>
                  <a:pt x="601552" y="1637436"/>
                  <a:pt x="622225" y="1671892"/>
                </a:cubicBezTo>
                <a:cubicBezTo>
                  <a:pt x="625159" y="1676783"/>
                  <a:pt x="625085" y="1683023"/>
                  <a:pt x="627636" y="1688124"/>
                </a:cubicBezTo>
                <a:cubicBezTo>
                  <a:pt x="630544" y="1693940"/>
                  <a:pt x="635231" y="1698709"/>
                  <a:pt x="638457" y="1704355"/>
                </a:cubicBezTo>
                <a:cubicBezTo>
                  <a:pt x="642459" y="1711358"/>
                  <a:pt x="645672" y="1718784"/>
                  <a:pt x="649279" y="1725998"/>
                </a:cubicBezTo>
                <a:cubicBezTo>
                  <a:pt x="653162" y="1741531"/>
                  <a:pt x="658923" y="1766932"/>
                  <a:pt x="665510" y="1780105"/>
                </a:cubicBezTo>
                <a:cubicBezTo>
                  <a:pt x="669117" y="1787319"/>
                  <a:pt x="673155" y="1794334"/>
                  <a:pt x="676332" y="1801747"/>
                </a:cubicBezTo>
                <a:cubicBezTo>
                  <a:pt x="689774" y="1833112"/>
                  <a:pt x="671764" y="1803013"/>
                  <a:pt x="692564" y="1834211"/>
                </a:cubicBezTo>
                <a:cubicBezTo>
                  <a:pt x="712290" y="1893398"/>
                  <a:pt x="680831" y="1803755"/>
                  <a:pt x="708796" y="1866675"/>
                </a:cubicBezTo>
                <a:cubicBezTo>
                  <a:pt x="713429" y="1877099"/>
                  <a:pt x="716010" y="1888318"/>
                  <a:pt x="719617" y="1899139"/>
                </a:cubicBezTo>
                <a:cubicBezTo>
                  <a:pt x="721421" y="1904550"/>
                  <a:pt x="720995" y="1911338"/>
                  <a:pt x="725028" y="1915371"/>
                </a:cubicBezTo>
                <a:cubicBezTo>
                  <a:pt x="742843" y="1933186"/>
                  <a:pt x="749955" y="1938176"/>
                  <a:pt x="762902" y="1964067"/>
                </a:cubicBezTo>
                <a:cubicBezTo>
                  <a:pt x="776006" y="1990272"/>
                  <a:pt x="768021" y="1980005"/>
                  <a:pt x="784545" y="1996531"/>
                </a:cubicBezTo>
                <a:lnTo>
                  <a:pt x="795366" y="2028995"/>
                </a:lnTo>
                <a:cubicBezTo>
                  <a:pt x="797170" y="2034406"/>
                  <a:pt x="797613" y="2040482"/>
                  <a:pt x="800777" y="2045227"/>
                </a:cubicBezTo>
                <a:cubicBezTo>
                  <a:pt x="814762" y="2066203"/>
                  <a:pt x="809542" y="2055289"/>
                  <a:pt x="817009" y="2077690"/>
                </a:cubicBezTo>
                <a:cubicBezTo>
                  <a:pt x="818812" y="2088511"/>
                  <a:pt x="818950" y="2099746"/>
                  <a:pt x="822419" y="2110154"/>
                </a:cubicBezTo>
                <a:cubicBezTo>
                  <a:pt x="825831" y="2120390"/>
                  <a:pt x="836676" y="2129821"/>
                  <a:pt x="844062" y="2137208"/>
                </a:cubicBezTo>
                <a:cubicBezTo>
                  <a:pt x="863800" y="2196418"/>
                  <a:pt x="832319" y="2106727"/>
                  <a:pt x="860294" y="2169671"/>
                </a:cubicBezTo>
                <a:cubicBezTo>
                  <a:pt x="864927" y="2180095"/>
                  <a:pt x="864788" y="2192644"/>
                  <a:pt x="871115" y="2202135"/>
                </a:cubicBezTo>
                <a:lnTo>
                  <a:pt x="892758" y="2234599"/>
                </a:lnTo>
                <a:cubicBezTo>
                  <a:pt x="906797" y="2276720"/>
                  <a:pt x="892122" y="2219938"/>
                  <a:pt x="887347" y="2272474"/>
                </a:cubicBezTo>
                <a:cubicBezTo>
                  <a:pt x="884401" y="2304879"/>
                  <a:pt x="893062" y="2307450"/>
                  <a:pt x="903579" y="2331991"/>
                </a:cubicBezTo>
                <a:cubicBezTo>
                  <a:pt x="905826" y="2337233"/>
                  <a:pt x="907186" y="2342812"/>
                  <a:pt x="908990" y="2348223"/>
                </a:cubicBezTo>
                <a:cubicBezTo>
                  <a:pt x="910793" y="2359044"/>
                  <a:pt x="910548" y="2370415"/>
                  <a:pt x="914400" y="2380687"/>
                </a:cubicBezTo>
                <a:cubicBezTo>
                  <a:pt x="916191" y="2385463"/>
                  <a:pt x="922941" y="2386945"/>
                  <a:pt x="925222" y="2391508"/>
                </a:cubicBezTo>
                <a:cubicBezTo>
                  <a:pt x="930323" y="2401710"/>
                  <a:pt x="932436" y="2413151"/>
                  <a:pt x="936043" y="2423972"/>
                </a:cubicBezTo>
                <a:lnTo>
                  <a:pt x="941454" y="2440204"/>
                </a:lnTo>
                <a:cubicBezTo>
                  <a:pt x="943257" y="2445615"/>
                  <a:pt x="943700" y="2451691"/>
                  <a:pt x="946864" y="2456436"/>
                </a:cubicBezTo>
                <a:lnTo>
                  <a:pt x="957686" y="2472668"/>
                </a:lnTo>
                <a:cubicBezTo>
                  <a:pt x="961293" y="2483489"/>
                  <a:pt x="967092" y="2493813"/>
                  <a:pt x="968507" y="2505132"/>
                </a:cubicBezTo>
                <a:cubicBezTo>
                  <a:pt x="977460" y="2576747"/>
                  <a:pt x="968209" y="2525730"/>
                  <a:pt x="979328" y="2564649"/>
                </a:cubicBezTo>
                <a:cubicBezTo>
                  <a:pt x="981639" y="2572739"/>
                  <a:pt x="985825" y="2593875"/>
                  <a:pt x="990150" y="2602524"/>
                </a:cubicBezTo>
                <a:cubicBezTo>
                  <a:pt x="993058" y="2608340"/>
                  <a:pt x="998330" y="2612813"/>
                  <a:pt x="1000971" y="2618755"/>
                </a:cubicBezTo>
                <a:cubicBezTo>
                  <a:pt x="1005604" y="2629179"/>
                  <a:pt x="1005465" y="2641728"/>
                  <a:pt x="1011792" y="2651219"/>
                </a:cubicBezTo>
                <a:cubicBezTo>
                  <a:pt x="1022371" y="2667087"/>
                  <a:pt x="1023544" y="2665763"/>
                  <a:pt x="1028024" y="2683683"/>
                </a:cubicBezTo>
                <a:cubicBezTo>
                  <a:pt x="1028461" y="2685433"/>
                  <a:pt x="1028024" y="2687290"/>
                  <a:pt x="1028024" y="2689094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igura a mano libera 20"/>
          <p:cNvSpPr/>
          <p:nvPr/>
        </p:nvSpPr>
        <p:spPr>
          <a:xfrm>
            <a:off x="1316518" y="3424337"/>
            <a:ext cx="137564" cy="594765"/>
          </a:xfrm>
          <a:custGeom>
            <a:avLst/>
            <a:gdLst>
              <a:gd name="connsiteX0" fmla="*/ 0 w 137564"/>
              <a:gd name="connsiteY0" fmla="*/ 0 h 594765"/>
              <a:gd name="connsiteX1" fmla="*/ 16184 w 137564"/>
              <a:gd name="connsiteY1" fmla="*/ 194209 h 594765"/>
              <a:gd name="connsiteX2" fmla="*/ 24276 w 137564"/>
              <a:gd name="connsiteY2" fmla="*/ 206347 h 594765"/>
              <a:gd name="connsiteX3" fmla="*/ 36414 w 137564"/>
              <a:gd name="connsiteY3" fmla="*/ 254899 h 594765"/>
              <a:gd name="connsiteX4" fmla="*/ 40460 w 137564"/>
              <a:gd name="connsiteY4" fmla="*/ 267037 h 594765"/>
              <a:gd name="connsiteX5" fmla="*/ 44506 w 137564"/>
              <a:gd name="connsiteY5" fmla="*/ 295359 h 594765"/>
              <a:gd name="connsiteX6" fmla="*/ 52598 w 137564"/>
              <a:gd name="connsiteY6" fmla="*/ 323681 h 594765"/>
              <a:gd name="connsiteX7" fmla="*/ 56644 w 137564"/>
              <a:gd name="connsiteY7" fmla="*/ 347958 h 594765"/>
              <a:gd name="connsiteX8" fmla="*/ 60690 w 137564"/>
              <a:gd name="connsiteY8" fmla="*/ 360096 h 594765"/>
              <a:gd name="connsiteX9" fmla="*/ 68782 w 137564"/>
              <a:gd name="connsiteY9" fmla="*/ 392464 h 594765"/>
              <a:gd name="connsiteX10" fmla="*/ 72828 w 137564"/>
              <a:gd name="connsiteY10" fmla="*/ 404602 h 594765"/>
              <a:gd name="connsiteX11" fmla="*/ 76874 w 137564"/>
              <a:gd name="connsiteY11" fmla="*/ 420786 h 594765"/>
              <a:gd name="connsiteX12" fmla="*/ 84966 w 137564"/>
              <a:gd name="connsiteY12" fmla="*/ 445062 h 594765"/>
              <a:gd name="connsiteX13" fmla="*/ 89012 w 137564"/>
              <a:gd name="connsiteY13" fmla="*/ 457200 h 594765"/>
              <a:gd name="connsiteX14" fmla="*/ 97104 w 137564"/>
              <a:gd name="connsiteY14" fmla="*/ 501706 h 594765"/>
              <a:gd name="connsiteX15" fmla="*/ 109242 w 137564"/>
              <a:gd name="connsiteY15" fmla="*/ 538120 h 594765"/>
              <a:gd name="connsiteX16" fmla="*/ 117334 w 137564"/>
              <a:gd name="connsiteY16" fmla="*/ 562397 h 594765"/>
              <a:gd name="connsiteX17" fmla="*/ 121380 w 137564"/>
              <a:gd name="connsiteY17" fmla="*/ 574535 h 594765"/>
              <a:gd name="connsiteX18" fmla="*/ 137564 w 137564"/>
              <a:gd name="connsiteY18" fmla="*/ 594765 h 59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564" h="594765">
                <a:moveTo>
                  <a:pt x="0" y="0"/>
                </a:moveTo>
                <a:cubicBezTo>
                  <a:pt x="5395" y="64736"/>
                  <a:pt x="8594" y="129693"/>
                  <a:pt x="16184" y="194209"/>
                </a:cubicBezTo>
                <a:cubicBezTo>
                  <a:pt x="16752" y="199038"/>
                  <a:pt x="22301" y="201903"/>
                  <a:pt x="24276" y="206347"/>
                </a:cubicBezTo>
                <a:cubicBezTo>
                  <a:pt x="35177" y="230874"/>
                  <a:pt x="30759" y="229453"/>
                  <a:pt x="36414" y="254899"/>
                </a:cubicBezTo>
                <a:cubicBezTo>
                  <a:pt x="37339" y="259062"/>
                  <a:pt x="39111" y="262991"/>
                  <a:pt x="40460" y="267037"/>
                </a:cubicBezTo>
                <a:cubicBezTo>
                  <a:pt x="41809" y="276478"/>
                  <a:pt x="42800" y="285976"/>
                  <a:pt x="44506" y="295359"/>
                </a:cubicBezTo>
                <a:cubicBezTo>
                  <a:pt x="46538" y="306536"/>
                  <a:pt x="49131" y="313281"/>
                  <a:pt x="52598" y="323681"/>
                </a:cubicBezTo>
                <a:cubicBezTo>
                  <a:pt x="53947" y="331773"/>
                  <a:pt x="54864" y="339949"/>
                  <a:pt x="56644" y="347958"/>
                </a:cubicBezTo>
                <a:cubicBezTo>
                  <a:pt x="57569" y="352121"/>
                  <a:pt x="59568" y="355981"/>
                  <a:pt x="60690" y="360096"/>
                </a:cubicBezTo>
                <a:cubicBezTo>
                  <a:pt x="63616" y="370826"/>
                  <a:pt x="66085" y="381675"/>
                  <a:pt x="68782" y="392464"/>
                </a:cubicBezTo>
                <a:cubicBezTo>
                  <a:pt x="69816" y="396602"/>
                  <a:pt x="71656" y="400501"/>
                  <a:pt x="72828" y="404602"/>
                </a:cubicBezTo>
                <a:cubicBezTo>
                  <a:pt x="74356" y="409949"/>
                  <a:pt x="75276" y="415460"/>
                  <a:pt x="76874" y="420786"/>
                </a:cubicBezTo>
                <a:cubicBezTo>
                  <a:pt x="79325" y="428956"/>
                  <a:pt x="82269" y="436970"/>
                  <a:pt x="84966" y="445062"/>
                </a:cubicBezTo>
                <a:cubicBezTo>
                  <a:pt x="86315" y="449108"/>
                  <a:pt x="88311" y="452993"/>
                  <a:pt x="89012" y="457200"/>
                </a:cubicBezTo>
                <a:cubicBezTo>
                  <a:pt x="90334" y="465131"/>
                  <a:pt x="94680" y="492820"/>
                  <a:pt x="97104" y="501706"/>
                </a:cubicBezTo>
                <a:lnTo>
                  <a:pt x="109242" y="538120"/>
                </a:lnTo>
                <a:lnTo>
                  <a:pt x="117334" y="562397"/>
                </a:lnTo>
                <a:cubicBezTo>
                  <a:pt x="118683" y="566443"/>
                  <a:pt x="119014" y="570986"/>
                  <a:pt x="121380" y="574535"/>
                </a:cubicBezTo>
                <a:cubicBezTo>
                  <a:pt x="131588" y="589847"/>
                  <a:pt x="126034" y="583235"/>
                  <a:pt x="137564" y="594765"/>
                </a:cubicBezTo>
              </a:path>
            </a:pathLst>
          </a:cu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37" y="579676"/>
            <a:ext cx="2072373" cy="6177523"/>
          </a:xfrm>
          <a:prstGeom prst="rect">
            <a:avLst/>
          </a:prstGeom>
          <a:effectLst/>
        </p:spPr>
      </p:pic>
      <p:sp>
        <p:nvSpPr>
          <p:cNvPr id="4" name="CasellaDiTesto 3"/>
          <p:cNvSpPr txBox="1"/>
          <p:nvPr/>
        </p:nvSpPr>
        <p:spPr>
          <a:xfrm>
            <a:off x="4665919" y="3470485"/>
            <a:ext cx="4455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Ancient seismicity attested by pseudotachylytes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smtClean="0"/>
              <a:t>Seismic (125-118 Ma) faulting occurred at 5-7 km depth and ≤ 300 °C in a fluid-rich environment</a:t>
            </a:r>
          </a:p>
        </p:txBody>
      </p:sp>
      <p:sp>
        <p:nvSpPr>
          <p:cNvPr id="23" name="Figura a mano libera 22"/>
          <p:cNvSpPr/>
          <p:nvPr/>
        </p:nvSpPr>
        <p:spPr>
          <a:xfrm>
            <a:off x="3091543" y="1872343"/>
            <a:ext cx="679268" cy="1907177"/>
          </a:xfrm>
          <a:custGeom>
            <a:avLst/>
            <a:gdLst>
              <a:gd name="connsiteX0" fmla="*/ 0 w 679268"/>
              <a:gd name="connsiteY0" fmla="*/ 0 h 1907177"/>
              <a:gd name="connsiteX1" fmla="*/ 17417 w 679268"/>
              <a:gd name="connsiteY1" fmla="*/ 43543 h 1907177"/>
              <a:gd name="connsiteX2" fmla="*/ 52251 w 679268"/>
              <a:gd name="connsiteY2" fmla="*/ 95794 h 1907177"/>
              <a:gd name="connsiteX3" fmla="*/ 60960 w 679268"/>
              <a:gd name="connsiteY3" fmla="*/ 121920 h 1907177"/>
              <a:gd name="connsiteX4" fmla="*/ 87086 w 679268"/>
              <a:gd name="connsiteY4" fmla="*/ 139337 h 1907177"/>
              <a:gd name="connsiteX5" fmla="*/ 121920 w 679268"/>
              <a:gd name="connsiteY5" fmla="*/ 191588 h 1907177"/>
              <a:gd name="connsiteX6" fmla="*/ 148046 w 679268"/>
              <a:gd name="connsiteY6" fmla="*/ 278674 h 1907177"/>
              <a:gd name="connsiteX7" fmla="*/ 156754 w 679268"/>
              <a:gd name="connsiteY7" fmla="*/ 339634 h 1907177"/>
              <a:gd name="connsiteX8" fmla="*/ 174171 w 679268"/>
              <a:gd name="connsiteY8" fmla="*/ 391886 h 1907177"/>
              <a:gd name="connsiteX9" fmla="*/ 182880 w 679268"/>
              <a:gd name="connsiteY9" fmla="*/ 418011 h 1907177"/>
              <a:gd name="connsiteX10" fmla="*/ 191588 w 679268"/>
              <a:gd name="connsiteY10" fmla="*/ 478971 h 1907177"/>
              <a:gd name="connsiteX11" fmla="*/ 200297 w 679268"/>
              <a:gd name="connsiteY11" fmla="*/ 513806 h 1907177"/>
              <a:gd name="connsiteX12" fmla="*/ 209006 w 679268"/>
              <a:gd name="connsiteY12" fmla="*/ 592183 h 1907177"/>
              <a:gd name="connsiteX13" fmla="*/ 217714 w 679268"/>
              <a:gd name="connsiteY13" fmla="*/ 635726 h 1907177"/>
              <a:gd name="connsiteX14" fmla="*/ 226423 w 679268"/>
              <a:gd name="connsiteY14" fmla="*/ 696686 h 1907177"/>
              <a:gd name="connsiteX15" fmla="*/ 243840 w 679268"/>
              <a:gd name="connsiteY15" fmla="*/ 809897 h 1907177"/>
              <a:gd name="connsiteX16" fmla="*/ 252548 w 679268"/>
              <a:gd name="connsiteY16" fmla="*/ 836023 h 1907177"/>
              <a:gd name="connsiteX17" fmla="*/ 269966 w 679268"/>
              <a:gd name="connsiteY17" fmla="*/ 853440 h 1907177"/>
              <a:gd name="connsiteX18" fmla="*/ 287383 w 679268"/>
              <a:gd name="connsiteY18" fmla="*/ 914400 h 1907177"/>
              <a:gd name="connsiteX19" fmla="*/ 322217 w 679268"/>
              <a:gd name="connsiteY19" fmla="*/ 975360 h 1907177"/>
              <a:gd name="connsiteX20" fmla="*/ 348343 w 679268"/>
              <a:gd name="connsiteY20" fmla="*/ 1027611 h 1907177"/>
              <a:gd name="connsiteX21" fmla="*/ 374468 w 679268"/>
              <a:gd name="connsiteY21" fmla="*/ 1045028 h 1907177"/>
              <a:gd name="connsiteX22" fmla="*/ 383177 w 679268"/>
              <a:gd name="connsiteY22" fmla="*/ 1071154 h 1907177"/>
              <a:gd name="connsiteX23" fmla="*/ 452846 w 679268"/>
              <a:gd name="connsiteY23" fmla="*/ 1140823 h 1907177"/>
              <a:gd name="connsiteX24" fmla="*/ 496388 w 679268"/>
              <a:gd name="connsiteY24" fmla="*/ 1184366 h 1907177"/>
              <a:gd name="connsiteX25" fmla="*/ 513806 w 679268"/>
              <a:gd name="connsiteY25" fmla="*/ 1201783 h 1907177"/>
              <a:gd name="connsiteX26" fmla="*/ 531223 w 679268"/>
              <a:gd name="connsiteY26" fmla="*/ 1271451 h 1907177"/>
              <a:gd name="connsiteX27" fmla="*/ 557348 w 679268"/>
              <a:gd name="connsiteY27" fmla="*/ 1489166 h 1907177"/>
              <a:gd name="connsiteX28" fmla="*/ 574766 w 679268"/>
              <a:gd name="connsiteY28" fmla="*/ 1593668 h 1907177"/>
              <a:gd name="connsiteX29" fmla="*/ 600891 w 679268"/>
              <a:gd name="connsiteY29" fmla="*/ 1680754 h 1907177"/>
              <a:gd name="connsiteX30" fmla="*/ 609600 w 679268"/>
              <a:gd name="connsiteY30" fmla="*/ 1706880 h 1907177"/>
              <a:gd name="connsiteX31" fmla="*/ 627017 w 679268"/>
              <a:gd name="connsiteY31" fmla="*/ 1785257 h 1907177"/>
              <a:gd name="connsiteX32" fmla="*/ 644434 w 679268"/>
              <a:gd name="connsiteY32" fmla="*/ 1837508 h 1907177"/>
              <a:gd name="connsiteX33" fmla="*/ 653143 w 679268"/>
              <a:gd name="connsiteY33" fmla="*/ 1863634 h 1907177"/>
              <a:gd name="connsiteX34" fmla="*/ 679268 w 679268"/>
              <a:gd name="connsiteY34" fmla="*/ 1907177 h 190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268" h="1907177">
                <a:moveTo>
                  <a:pt x="0" y="0"/>
                </a:moveTo>
                <a:cubicBezTo>
                  <a:pt x="5806" y="14514"/>
                  <a:pt x="9931" y="29819"/>
                  <a:pt x="17417" y="43543"/>
                </a:cubicBezTo>
                <a:cubicBezTo>
                  <a:pt x="27441" y="61920"/>
                  <a:pt x="45631" y="75936"/>
                  <a:pt x="52251" y="95794"/>
                </a:cubicBezTo>
                <a:cubicBezTo>
                  <a:pt x="55154" y="104503"/>
                  <a:pt x="55225" y="114752"/>
                  <a:pt x="60960" y="121920"/>
                </a:cubicBezTo>
                <a:cubicBezTo>
                  <a:pt x="67498" y="130093"/>
                  <a:pt x="78377" y="133531"/>
                  <a:pt x="87086" y="139337"/>
                </a:cubicBezTo>
                <a:cubicBezTo>
                  <a:pt x="115893" y="225766"/>
                  <a:pt x="67562" y="93743"/>
                  <a:pt x="121920" y="191588"/>
                </a:cubicBezTo>
                <a:cubicBezTo>
                  <a:pt x="128059" y="202638"/>
                  <a:pt x="144704" y="260291"/>
                  <a:pt x="148046" y="278674"/>
                </a:cubicBezTo>
                <a:cubicBezTo>
                  <a:pt x="151718" y="298869"/>
                  <a:pt x="152139" y="319633"/>
                  <a:pt x="156754" y="339634"/>
                </a:cubicBezTo>
                <a:cubicBezTo>
                  <a:pt x="160882" y="357523"/>
                  <a:pt x="168365" y="374469"/>
                  <a:pt x="174171" y="391886"/>
                </a:cubicBezTo>
                <a:lnTo>
                  <a:pt x="182880" y="418011"/>
                </a:lnTo>
                <a:cubicBezTo>
                  <a:pt x="185783" y="438331"/>
                  <a:pt x="187916" y="458776"/>
                  <a:pt x="191588" y="478971"/>
                </a:cubicBezTo>
                <a:cubicBezTo>
                  <a:pt x="193729" y="490747"/>
                  <a:pt x="198477" y="501976"/>
                  <a:pt x="200297" y="513806"/>
                </a:cubicBezTo>
                <a:cubicBezTo>
                  <a:pt x="204294" y="539787"/>
                  <a:pt x="205289" y="566161"/>
                  <a:pt x="209006" y="592183"/>
                </a:cubicBezTo>
                <a:cubicBezTo>
                  <a:pt x="211099" y="606836"/>
                  <a:pt x="215281" y="621126"/>
                  <a:pt x="217714" y="635726"/>
                </a:cubicBezTo>
                <a:cubicBezTo>
                  <a:pt x="221088" y="655973"/>
                  <a:pt x="223710" y="676340"/>
                  <a:pt x="226423" y="696686"/>
                </a:cubicBezTo>
                <a:cubicBezTo>
                  <a:pt x="232468" y="742026"/>
                  <a:pt x="233386" y="768081"/>
                  <a:pt x="243840" y="809897"/>
                </a:cubicBezTo>
                <a:cubicBezTo>
                  <a:pt x="246066" y="818803"/>
                  <a:pt x="247825" y="828152"/>
                  <a:pt x="252548" y="836023"/>
                </a:cubicBezTo>
                <a:cubicBezTo>
                  <a:pt x="256772" y="843064"/>
                  <a:pt x="264160" y="847634"/>
                  <a:pt x="269966" y="853440"/>
                </a:cubicBezTo>
                <a:cubicBezTo>
                  <a:pt x="272757" y="864606"/>
                  <a:pt x="281135" y="901903"/>
                  <a:pt x="287383" y="914400"/>
                </a:cubicBezTo>
                <a:cubicBezTo>
                  <a:pt x="331113" y="1001859"/>
                  <a:pt x="276415" y="868489"/>
                  <a:pt x="322217" y="975360"/>
                </a:cubicBezTo>
                <a:cubicBezTo>
                  <a:pt x="332841" y="1000150"/>
                  <a:pt x="327424" y="1006692"/>
                  <a:pt x="348343" y="1027611"/>
                </a:cubicBezTo>
                <a:cubicBezTo>
                  <a:pt x="355744" y="1035012"/>
                  <a:pt x="365760" y="1039222"/>
                  <a:pt x="374468" y="1045028"/>
                </a:cubicBezTo>
                <a:cubicBezTo>
                  <a:pt x="377371" y="1053737"/>
                  <a:pt x="377541" y="1063908"/>
                  <a:pt x="383177" y="1071154"/>
                </a:cubicBezTo>
                <a:cubicBezTo>
                  <a:pt x="383198" y="1071181"/>
                  <a:pt x="437356" y="1125333"/>
                  <a:pt x="452846" y="1140823"/>
                </a:cubicBezTo>
                <a:lnTo>
                  <a:pt x="496388" y="1184366"/>
                </a:lnTo>
                <a:lnTo>
                  <a:pt x="513806" y="1201783"/>
                </a:lnTo>
                <a:cubicBezTo>
                  <a:pt x="519612" y="1225006"/>
                  <a:pt x="529056" y="1247612"/>
                  <a:pt x="531223" y="1271451"/>
                </a:cubicBezTo>
                <a:cubicBezTo>
                  <a:pt x="536300" y="1327303"/>
                  <a:pt x="544804" y="1438992"/>
                  <a:pt x="557348" y="1489166"/>
                </a:cubicBezTo>
                <a:cubicBezTo>
                  <a:pt x="576944" y="1567547"/>
                  <a:pt x="554383" y="1471368"/>
                  <a:pt x="574766" y="1593668"/>
                </a:cubicBezTo>
                <a:cubicBezTo>
                  <a:pt x="579154" y="1619997"/>
                  <a:pt x="593145" y="1657516"/>
                  <a:pt x="600891" y="1680754"/>
                </a:cubicBezTo>
                <a:cubicBezTo>
                  <a:pt x="603794" y="1689463"/>
                  <a:pt x="607800" y="1697878"/>
                  <a:pt x="609600" y="1706880"/>
                </a:cubicBezTo>
                <a:cubicBezTo>
                  <a:pt x="614574" y="1731752"/>
                  <a:pt x="619635" y="1760651"/>
                  <a:pt x="627017" y="1785257"/>
                </a:cubicBezTo>
                <a:cubicBezTo>
                  <a:pt x="632293" y="1802842"/>
                  <a:pt x="638628" y="1820091"/>
                  <a:pt x="644434" y="1837508"/>
                </a:cubicBezTo>
                <a:cubicBezTo>
                  <a:pt x="647337" y="1846217"/>
                  <a:pt x="648051" y="1855996"/>
                  <a:pt x="653143" y="1863634"/>
                </a:cubicBezTo>
                <a:cubicBezTo>
                  <a:pt x="674160" y="1895161"/>
                  <a:pt x="665879" y="1880398"/>
                  <a:pt x="679268" y="1907177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igura a mano libera 24"/>
          <p:cNvSpPr/>
          <p:nvPr/>
        </p:nvSpPr>
        <p:spPr>
          <a:xfrm>
            <a:off x="3918857" y="4423954"/>
            <a:ext cx="809897" cy="2194560"/>
          </a:xfrm>
          <a:custGeom>
            <a:avLst/>
            <a:gdLst>
              <a:gd name="connsiteX0" fmla="*/ 0 w 809897"/>
              <a:gd name="connsiteY0" fmla="*/ 0 h 2194560"/>
              <a:gd name="connsiteX1" fmla="*/ 8709 w 809897"/>
              <a:gd name="connsiteY1" fmla="*/ 43543 h 2194560"/>
              <a:gd name="connsiteX2" fmla="*/ 17417 w 809897"/>
              <a:gd name="connsiteY2" fmla="*/ 95795 h 2194560"/>
              <a:gd name="connsiteX3" fmla="*/ 34834 w 809897"/>
              <a:gd name="connsiteY3" fmla="*/ 148046 h 2194560"/>
              <a:gd name="connsiteX4" fmla="*/ 52252 w 809897"/>
              <a:gd name="connsiteY4" fmla="*/ 200297 h 2194560"/>
              <a:gd name="connsiteX5" fmla="*/ 60960 w 809897"/>
              <a:gd name="connsiteY5" fmla="*/ 226423 h 2194560"/>
              <a:gd name="connsiteX6" fmla="*/ 87086 w 809897"/>
              <a:gd name="connsiteY6" fmla="*/ 313509 h 2194560"/>
              <a:gd name="connsiteX7" fmla="*/ 104503 w 809897"/>
              <a:gd name="connsiteY7" fmla="*/ 374469 h 2194560"/>
              <a:gd name="connsiteX8" fmla="*/ 130629 w 809897"/>
              <a:gd name="connsiteY8" fmla="*/ 461555 h 2194560"/>
              <a:gd name="connsiteX9" fmla="*/ 148046 w 809897"/>
              <a:gd name="connsiteY9" fmla="*/ 487680 h 2194560"/>
              <a:gd name="connsiteX10" fmla="*/ 156754 w 809897"/>
              <a:gd name="connsiteY10" fmla="*/ 513806 h 2194560"/>
              <a:gd name="connsiteX11" fmla="*/ 182880 w 809897"/>
              <a:gd name="connsiteY11" fmla="*/ 557349 h 2194560"/>
              <a:gd name="connsiteX12" fmla="*/ 191589 w 809897"/>
              <a:gd name="connsiteY12" fmla="*/ 592183 h 2194560"/>
              <a:gd name="connsiteX13" fmla="*/ 200297 w 809897"/>
              <a:gd name="connsiteY13" fmla="*/ 618309 h 2194560"/>
              <a:gd name="connsiteX14" fmla="*/ 217714 w 809897"/>
              <a:gd name="connsiteY14" fmla="*/ 687977 h 2194560"/>
              <a:gd name="connsiteX15" fmla="*/ 226423 w 809897"/>
              <a:gd name="connsiteY15" fmla="*/ 714103 h 2194560"/>
              <a:gd name="connsiteX16" fmla="*/ 235132 w 809897"/>
              <a:gd name="connsiteY16" fmla="*/ 757646 h 2194560"/>
              <a:gd name="connsiteX17" fmla="*/ 243840 w 809897"/>
              <a:gd name="connsiteY17" fmla="*/ 783772 h 2194560"/>
              <a:gd name="connsiteX18" fmla="*/ 269966 w 809897"/>
              <a:gd name="connsiteY18" fmla="*/ 870857 h 2194560"/>
              <a:gd name="connsiteX19" fmla="*/ 278674 w 809897"/>
              <a:gd name="connsiteY19" fmla="*/ 896983 h 2194560"/>
              <a:gd name="connsiteX20" fmla="*/ 287383 w 809897"/>
              <a:gd name="connsiteY20" fmla="*/ 923109 h 2194560"/>
              <a:gd name="connsiteX21" fmla="*/ 296092 w 809897"/>
              <a:gd name="connsiteY21" fmla="*/ 966652 h 2194560"/>
              <a:gd name="connsiteX22" fmla="*/ 313509 w 809897"/>
              <a:gd name="connsiteY22" fmla="*/ 1018903 h 2194560"/>
              <a:gd name="connsiteX23" fmla="*/ 365760 w 809897"/>
              <a:gd name="connsiteY23" fmla="*/ 1097280 h 2194560"/>
              <a:gd name="connsiteX24" fmla="*/ 383177 w 809897"/>
              <a:gd name="connsiteY24" fmla="*/ 1123406 h 2194560"/>
              <a:gd name="connsiteX25" fmla="*/ 409303 w 809897"/>
              <a:gd name="connsiteY25" fmla="*/ 1184366 h 2194560"/>
              <a:gd name="connsiteX26" fmla="*/ 435429 w 809897"/>
              <a:gd name="connsiteY26" fmla="*/ 1236617 h 2194560"/>
              <a:gd name="connsiteX27" fmla="*/ 452846 w 809897"/>
              <a:gd name="connsiteY27" fmla="*/ 1288869 h 2194560"/>
              <a:gd name="connsiteX28" fmla="*/ 461554 w 809897"/>
              <a:gd name="connsiteY28" fmla="*/ 1314995 h 2194560"/>
              <a:gd name="connsiteX29" fmla="*/ 478972 w 809897"/>
              <a:gd name="connsiteY29" fmla="*/ 1332412 h 2194560"/>
              <a:gd name="connsiteX30" fmla="*/ 505097 w 809897"/>
              <a:gd name="connsiteY30" fmla="*/ 1393372 h 2194560"/>
              <a:gd name="connsiteX31" fmla="*/ 513806 w 809897"/>
              <a:gd name="connsiteY31" fmla="*/ 1419497 h 2194560"/>
              <a:gd name="connsiteX32" fmla="*/ 531223 w 809897"/>
              <a:gd name="connsiteY32" fmla="*/ 1445623 h 2194560"/>
              <a:gd name="connsiteX33" fmla="*/ 557349 w 809897"/>
              <a:gd name="connsiteY33" fmla="*/ 1497875 h 2194560"/>
              <a:gd name="connsiteX34" fmla="*/ 583474 w 809897"/>
              <a:gd name="connsiteY34" fmla="*/ 1550126 h 2194560"/>
              <a:gd name="connsiteX35" fmla="*/ 600892 w 809897"/>
              <a:gd name="connsiteY35" fmla="*/ 1602377 h 2194560"/>
              <a:gd name="connsiteX36" fmla="*/ 609600 w 809897"/>
              <a:gd name="connsiteY36" fmla="*/ 1628503 h 2194560"/>
              <a:gd name="connsiteX37" fmla="*/ 635726 w 809897"/>
              <a:gd name="connsiteY37" fmla="*/ 1663337 h 2194560"/>
              <a:gd name="connsiteX38" fmla="*/ 661852 w 809897"/>
              <a:gd name="connsiteY38" fmla="*/ 1715589 h 2194560"/>
              <a:gd name="connsiteX39" fmla="*/ 687977 w 809897"/>
              <a:gd name="connsiteY39" fmla="*/ 1793966 h 2194560"/>
              <a:gd name="connsiteX40" fmla="*/ 696686 w 809897"/>
              <a:gd name="connsiteY40" fmla="*/ 1820092 h 2194560"/>
              <a:gd name="connsiteX41" fmla="*/ 714103 w 809897"/>
              <a:gd name="connsiteY41" fmla="*/ 1854926 h 2194560"/>
              <a:gd name="connsiteX42" fmla="*/ 740229 w 809897"/>
              <a:gd name="connsiteY42" fmla="*/ 1976846 h 2194560"/>
              <a:gd name="connsiteX43" fmla="*/ 757646 w 809897"/>
              <a:gd name="connsiteY43" fmla="*/ 2029097 h 2194560"/>
              <a:gd name="connsiteX44" fmla="*/ 775063 w 809897"/>
              <a:gd name="connsiteY44" fmla="*/ 2090057 h 2194560"/>
              <a:gd name="connsiteX45" fmla="*/ 792480 w 809897"/>
              <a:gd name="connsiteY45" fmla="*/ 2142309 h 2194560"/>
              <a:gd name="connsiteX46" fmla="*/ 801189 w 809897"/>
              <a:gd name="connsiteY46" fmla="*/ 2168435 h 2194560"/>
              <a:gd name="connsiteX47" fmla="*/ 809897 w 809897"/>
              <a:gd name="connsiteY47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9897" h="2194560">
                <a:moveTo>
                  <a:pt x="0" y="0"/>
                </a:moveTo>
                <a:cubicBezTo>
                  <a:pt x="2903" y="14514"/>
                  <a:pt x="6061" y="28980"/>
                  <a:pt x="8709" y="43543"/>
                </a:cubicBezTo>
                <a:cubicBezTo>
                  <a:pt x="11868" y="60916"/>
                  <a:pt x="13135" y="78665"/>
                  <a:pt x="17417" y="95795"/>
                </a:cubicBezTo>
                <a:cubicBezTo>
                  <a:pt x="21870" y="113606"/>
                  <a:pt x="29028" y="130629"/>
                  <a:pt x="34834" y="148046"/>
                </a:cubicBezTo>
                <a:lnTo>
                  <a:pt x="52252" y="200297"/>
                </a:lnTo>
                <a:cubicBezTo>
                  <a:pt x="55155" y="209006"/>
                  <a:pt x="59451" y="217368"/>
                  <a:pt x="60960" y="226423"/>
                </a:cubicBezTo>
                <a:cubicBezTo>
                  <a:pt x="71803" y="291480"/>
                  <a:pt x="61772" y="262882"/>
                  <a:pt x="87086" y="313509"/>
                </a:cubicBezTo>
                <a:cubicBezTo>
                  <a:pt x="114295" y="422351"/>
                  <a:pt x="79527" y="287056"/>
                  <a:pt x="104503" y="374469"/>
                </a:cubicBezTo>
                <a:cubicBezTo>
                  <a:pt x="110588" y="395765"/>
                  <a:pt x="120283" y="446037"/>
                  <a:pt x="130629" y="461555"/>
                </a:cubicBezTo>
                <a:lnTo>
                  <a:pt x="148046" y="487680"/>
                </a:lnTo>
                <a:cubicBezTo>
                  <a:pt x="150949" y="496389"/>
                  <a:pt x="152031" y="505935"/>
                  <a:pt x="156754" y="513806"/>
                </a:cubicBezTo>
                <a:cubicBezTo>
                  <a:pt x="186601" y="563551"/>
                  <a:pt x="164937" y="494547"/>
                  <a:pt x="182880" y="557349"/>
                </a:cubicBezTo>
                <a:cubicBezTo>
                  <a:pt x="186168" y="568857"/>
                  <a:pt x="188301" y="580675"/>
                  <a:pt x="191589" y="592183"/>
                </a:cubicBezTo>
                <a:cubicBezTo>
                  <a:pt x="194111" y="601009"/>
                  <a:pt x="197882" y="609453"/>
                  <a:pt x="200297" y="618309"/>
                </a:cubicBezTo>
                <a:cubicBezTo>
                  <a:pt x="206595" y="641403"/>
                  <a:pt x="210144" y="665268"/>
                  <a:pt x="217714" y="687977"/>
                </a:cubicBezTo>
                <a:cubicBezTo>
                  <a:pt x="220617" y="696686"/>
                  <a:pt x="224196" y="705197"/>
                  <a:pt x="226423" y="714103"/>
                </a:cubicBezTo>
                <a:cubicBezTo>
                  <a:pt x="230013" y="728463"/>
                  <a:pt x="231542" y="743286"/>
                  <a:pt x="235132" y="757646"/>
                </a:cubicBezTo>
                <a:cubicBezTo>
                  <a:pt x="237358" y="766552"/>
                  <a:pt x="241318" y="774946"/>
                  <a:pt x="243840" y="783772"/>
                </a:cubicBezTo>
                <a:cubicBezTo>
                  <a:pt x="270161" y="875895"/>
                  <a:pt x="228580" y="746696"/>
                  <a:pt x="269966" y="870857"/>
                </a:cubicBezTo>
                <a:lnTo>
                  <a:pt x="278674" y="896983"/>
                </a:lnTo>
                <a:cubicBezTo>
                  <a:pt x="281577" y="905692"/>
                  <a:pt x="285583" y="914108"/>
                  <a:pt x="287383" y="923109"/>
                </a:cubicBezTo>
                <a:cubicBezTo>
                  <a:pt x="290286" y="937623"/>
                  <a:pt x="292197" y="952372"/>
                  <a:pt x="296092" y="966652"/>
                </a:cubicBezTo>
                <a:cubicBezTo>
                  <a:pt x="300923" y="984364"/>
                  <a:pt x="303325" y="1003627"/>
                  <a:pt x="313509" y="1018903"/>
                </a:cubicBezTo>
                <a:lnTo>
                  <a:pt x="365760" y="1097280"/>
                </a:lnTo>
                <a:cubicBezTo>
                  <a:pt x="371566" y="1105989"/>
                  <a:pt x="379867" y="1113477"/>
                  <a:pt x="383177" y="1123406"/>
                </a:cubicBezTo>
                <a:cubicBezTo>
                  <a:pt x="403601" y="1184676"/>
                  <a:pt x="377019" y="1109037"/>
                  <a:pt x="409303" y="1184366"/>
                </a:cubicBezTo>
                <a:cubicBezTo>
                  <a:pt x="430936" y="1234841"/>
                  <a:pt x="401959" y="1186413"/>
                  <a:pt x="435429" y="1236617"/>
                </a:cubicBezTo>
                <a:lnTo>
                  <a:pt x="452846" y="1288869"/>
                </a:lnTo>
                <a:cubicBezTo>
                  <a:pt x="455749" y="1297578"/>
                  <a:pt x="455063" y="1308504"/>
                  <a:pt x="461554" y="1314995"/>
                </a:cubicBezTo>
                <a:lnTo>
                  <a:pt x="478972" y="1332412"/>
                </a:lnTo>
                <a:cubicBezTo>
                  <a:pt x="497094" y="1404903"/>
                  <a:pt x="475029" y="1333237"/>
                  <a:pt x="505097" y="1393372"/>
                </a:cubicBezTo>
                <a:cubicBezTo>
                  <a:pt x="509202" y="1401582"/>
                  <a:pt x="509701" y="1411287"/>
                  <a:pt x="513806" y="1419497"/>
                </a:cubicBezTo>
                <a:cubicBezTo>
                  <a:pt x="518487" y="1428858"/>
                  <a:pt x="526542" y="1436262"/>
                  <a:pt x="531223" y="1445623"/>
                </a:cubicBezTo>
                <a:cubicBezTo>
                  <a:pt x="567278" y="1517734"/>
                  <a:pt x="507435" y="1423002"/>
                  <a:pt x="557349" y="1497875"/>
                </a:cubicBezTo>
                <a:cubicBezTo>
                  <a:pt x="589101" y="1593135"/>
                  <a:pt x="538464" y="1448855"/>
                  <a:pt x="583474" y="1550126"/>
                </a:cubicBezTo>
                <a:cubicBezTo>
                  <a:pt x="590931" y="1566903"/>
                  <a:pt x="595086" y="1584960"/>
                  <a:pt x="600892" y="1602377"/>
                </a:cubicBezTo>
                <a:cubicBezTo>
                  <a:pt x="603795" y="1611086"/>
                  <a:pt x="604092" y="1621159"/>
                  <a:pt x="609600" y="1628503"/>
                </a:cubicBezTo>
                <a:lnTo>
                  <a:pt x="635726" y="1663337"/>
                </a:lnTo>
                <a:cubicBezTo>
                  <a:pt x="667479" y="1758602"/>
                  <a:pt x="616840" y="1614314"/>
                  <a:pt x="661852" y="1715589"/>
                </a:cubicBezTo>
                <a:cubicBezTo>
                  <a:pt x="661860" y="1715607"/>
                  <a:pt x="683620" y="1780894"/>
                  <a:pt x="687977" y="1793966"/>
                </a:cubicBezTo>
                <a:cubicBezTo>
                  <a:pt x="690880" y="1802675"/>
                  <a:pt x="692581" y="1811881"/>
                  <a:pt x="696686" y="1820092"/>
                </a:cubicBezTo>
                <a:cubicBezTo>
                  <a:pt x="702492" y="1831703"/>
                  <a:pt x="709998" y="1842610"/>
                  <a:pt x="714103" y="1854926"/>
                </a:cubicBezTo>
                <a:cubicBezTo>
                  <a:pt x="748383" y="1957767"/>
                  <a:pt x="718304" y="1889150"/>
                  <a:pt x="740229" y="1976846"/>
                </a:cubicBezTo>
                <a:cubicBezTo>
                  <a:pt x="744682" y="1994657"/>
                  <a:pt x="751840" y="2011680"/>
                  <a:pt x="757646" y="2029097"/>
                </a:cubicBezTo>
                <a:cubicBezTo>
                  <a:pt x="786907" y="2116883"/>
                  <a:pt x="742264" y="1980728"/>
                  <a:pt x="775063" y="2090057"/>
                </a:cubicBezTo>
                <a:cubicBezTo>
                  <a:pt x="780339" y="2107642"/>
                  <a:pt x="786674" y="2124892"/>
                  <a:pt x="792480" y="2142309"/>
                </a:cubicBezTo>
                <a:lnTo>
                  <a:pt x="801189" y="2168435"/>
                </a:lnTo>
                <a:lnTo>
                  <a:pt x="809897" y="2194560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igura a mano libera 25"/>
          <p:cNvSpPr/>
          <p:nvPr/>
        </p:nvSpPr>
        <p:spPr>
          <a:xfrm>
            <a:off x="3770811" y="3788229"/>
            <a:ext cx="139338" cy="609600"/>
          </a:xfrm>
          <a:custGeom>
            <a:avLst/>
            <a:gdLst>
              <a:gd name="connsiteX0" fmla="*/ 0 w 139338"/>
              <a:gd name="connsiteY0" fmla="*/ 0 h 609600"/>
              <a:gd name="connsiteX1" fmla="*/ 8709 w 139338"/>
              <a:gd name="connsiteY1" fmla="*/ 69668 h 609600"/>
              <a:gd name="connsiteX2" fmla="*/ 17418 w 139338"/>
              <a:gd name="connsiteY2" fmla="*/ 95794 h 609600"/>
              <a:gd name="connsiteX3" fmla="*/ 34835 w 139338"/>
              <a:gd name="connsiteY3" fmla="*/ 269965 h 609600"/>
              <a:gd name="connsiteX4" fmla="*/ 43543 w 139338"/>
              <a:gd name="connsiteY4" fmla="*/ 296091 h 609600"/>
              <a:gd name="connsiteX5" fmla="*/ 52252 w 139338"/>
              <a:gd name="connsiteY5" fmla="*/ 339634 h 609600"/>
              <a:gd name="connsiteX6" fmla="*/ 69669 w 139338"/>
              <a:gd name="connsiteY6" fmla="*/ 391885 h 609600"/>
              <a:gd name="connsiteX7" fmla="*/ 87086 w 139338"/>
              <a:gd name="connsiteY7" fmla="*/ 496388 h 609600"/>
              <a:gd name="connsiteX8" fmla="*/ 95795 w 139338"/>
              <a:gd name="connsiteY8" fmla="*/ 531222 h 609600"/>
              <a:gd name="connsiteX9" fmla="*/ 113212 w 139338"/>
              <a:gd name="connsiteY9" fmla="*/ 548640 h 609600"/>
              <a:gd name="connsiteX10" fmla="*/ 139338 w 139338"/>
              <a:gd name="connsiteY10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338" h="609600">
                <a:moveTo>
                  <a:pt x="0" y="0"/>
                </a:moveTo>
                <a:cubicBezTo>
                  <a:pt x="2903" y="23223"/>
                  <a:pt x="4522" y="46642"/>
                  <a:pt x="8709" y="69668"/>
                </a:cubicBezTo>
                <a:cubicBezTo>
                  <a:pt x="10351" y="78700"/>
                  <a:pt x="16457" y="86665"/>
                  <a:pt x="17418" y="95794"/>
                </a:cubicBezTo>
                <a:cubicBezTo>
                  <a:pt x="30641" y="221411"/>
                  <a:pt x="13870" y="196585"/>
                  <a:pt x="34835" y="269965"/>
                </a:cubicBezTo>
                <a:cubicBezTo>
                  <a:pt x="37357" y="278791"/>
                  <a:pt x="41317" y="287185"/>
                  <a:pt x="43543" y="296091"/>
                </a:cubicBezTo>
                <a:cubicBezTo>
                  <a:pt x="47133" y="310451"/>
                  <a:pt x="48357" y="325354"/>
                  <a:pt x="52252" y="339634"/>
                </a:cubicBezTo>
                <a:cubicBezTo>
                  <a:pt x="57083" y="357346"/>
                  <a:pt x="69669" y="391885"/>
                  <a:pt x="69669" y="391885"/>
                </a:cubicBezTo>
                <a:cubicBezTo>
                  <a:pt x="76937" y="442759"/>
                  <a:pt x="76901" y="450557"/>
                  <a:pt x="87086" y="496388"/>
                </a:cubicBezTo>
                <a:cubicBezTo>
                  <a:pt x="89682" y="508072"/>
                  <a:pt x="90442" y="520517"/>
                  <a:pt x="95795" y="531222"/>
                </a:cubicBezTo>
                <a:cubicBezTo>
                  <a:pt x="99467" y="538566"/>
                  <a:pt x="107406" y="542834"/>
                  <a:pt x="113212" y="548640"/>
                </a:cubicBezTo>
                <a:cubicBezTo>
                  <a:pt x="131927" y="604786"/>
                  <a:pt x="117647" y="587909"/>
                  <a:pt x="139338" y="609600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 rot="4431869">
            <a:off x="2264355" y="3952882"/>
            <a:ext cx="2693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Bolfin Fault Zone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6" r="50152" b="34477"/>
          <a:stretch/>
        </p:blipFill>
        <p:spPr>
          <a:xfrm>
            <a:off x="4808410" y="605800"/>
            <a:ext cx="4232561" cy="2880324"/>
          </a:xfrm>
          <a:prstGeom prst="rect">
            <a:avLst/>
          </a:prstGeom>
        </p:spPr>
      </p:pic>
      <p:sp>
        <p:nvSpPr>
          <p:cNvPr id="29" name="Figura a mano libera 28"/>
          <p:cNvSpPr/>
          <p:nvPr/>
        </p:nvSpPr>
        <p:spPr>
          <a:xfrm>
            <a:off x="6217920" y="1158240"/>
            <a:ext cx="583474" cy="1430396"/>
          </a:xfrm>
          <a:custGeom>
            <a:avLst/>
            <a:gdLst>
              <a:gd name="connsiteX0" fmla="*/ 209006 w 583474"/>
              <a:gd name="connsiteY0" fmla="*/ 0 h 1430396"/>
              <a:gd name="connsiteX1" fmla="*/ 426720 w 583474"/>
              <a:gd name="connsiteY1" fmla="*/ 8709 h 1430396"/>
              <a:gd name="connsiteX2" fmla="*/ 513806 w 583474"/>
              <a:gd name="connsiteY2" fmla="*/ 17417 h 1430396"/>
              <a:gd name="connsiteX3" fmla="*/ 557349 w 583474"/>
              <a:gd name="connsiteY3" fmla="*/ 60960 h 1430396"/>
              <a:gd name="connsiteX4" fmla="*/ 583474 w 583474"/>
              <a:gd name="connsiteY4" fmla="*/ 148046 h 1430396"/>
              <a:gd name="connsiteX5" fmla="*/ 566057 w 583474"/>
              <a:gd name="connsiteY5" fmla="*/ 174171 h 1430396"/>
              <a:gd name="connsiteX6" fmla="*/ 522514 w 583474"/>
              <a:gd name="connsiteY6" fmla="*/ 243840 h 1430396"/>
              <a:gd name="connsiteX7" fmla="*/ 496389 w 583474"/>
              <a:gd name="connsiteY7" fmla="*/ 269966 h 1430396"/>
              <a:gd name="connsiteX8" fmla="*/ 418011 w 583474"/>
              <a:gd name="connsiteY8" fmla="*/ 296091 h 1430396"/>
              <a:gd name="connsiteX9" fmla="*/ 391886 w 583474"/>
              <a:gd name="connsiteY9" fmla="*/ 304800 h 1430396"/>
              <a:gd name="connsiteX10" fmla="*/ 365760 w 583474"/>
              <a:gd name="connsiteY10" fmla="*/ 313509 h 1430396"/>
              <a:gd name="connsiteX11" fmla="*/ 322217 w 583474"/>
              <a:gd name="connsiteY11" fmla="*/ 348343 h 1430396"/>
              <a:gd name="connsiteX12" fmla="*/ 269966 w 583474"/>
              <a:gd name="connsiteY12" fmla="*/ 383177 h 1430396"/>
              <a:gd name="connsiteX13" fmla="*/ 235131 w 583474"/>
              <a:gd name="connsiteY13" fmla="*/ 496389 h 1430396"/>
              <a:gd name="connsiteX14" fmla="*/ 209006 w 583474"/>
              <a:gd name="connsiteY14" fmla="*/ 505097 h 1430396"/>
              <a:gd name="connsiteX15" fmla="*/ 130629 w 583474"/>
              <a:gd name="connsiteY15" fmla="*/ 583474 h 1430396"/>
              <a:gd name="connsiteX16" fmla="*/ 113211 w 583474"/>
              <a:gd name="connsiteY16" fmla="*/ 600891 h 1430396"/>
              <a:gd name="connsiteX17" fmla="*/ 95794 w 583474"/>
              <a:gd name="connsiteY17" fmla="*/ 618309 h 1430396"/>
              <a:gd name="connsiteX18" fmla="*/ 87086 w 583474"/>
              <a:gd name="connsiteY18" fmla="*/ 644434 h 1430396"/>
              <a:gd name="connsiteX19" fmla="*/ 60960 w 583474"/>
              <a:gd name="connsiteY19" fmla="*/ 661851 h 1430396"/>
              <a:gd name="connsiteX20" fmla="*/ 43543 w 583474"/>
              <a:gd name="connsiteY20" fmla="*/ 714103 h 1430396"/>
              <a:gd name="connsiteX21" fmla="*/ 52251 w 583474"/>
              <a:gd name="connsiteY21" fmla="*/ 766354 h 1430396"/>
              <a:gd name="connsiteX22" fmla="*/ 60960 w 583474"/>
              <a:gd name="connsiteY22" fmla="*/ 792480 h 1430396"/>
              <a:gd name="connsiteX23" fmla="*/ 78377 w 583474"/>
              <a:gd name="connsiteY23" fmla="*/ 888274 h 1430396"/>
              <a:gd name="connsiteX24" fmla="*/ 26126 w 583474"/>
              <a:gd name="connsiteY24" fmla="*/ 914400 h 1430396"/>
              <a:gd name="connsiteX25" fmla="*/ 17417 w 583474"/>
              <a:gd name="connsiteY25" fmla="*/ 949234 h 1430396"/>
              <a:gd name="connsiteX26" fmla="*/ 0 w 583474"/>
              <a:gd name="connsiteY26" fmla="*/ 1088571 h 1430396"/>
              <a:gd name="connsiteX27" fmla="*/ 8709 w 583474"/>
              <a:gd name="connsiteY27" fmla="*/ 1175657 h 1430396"/>
              <a:gd name="connsiteX28" fmla="*/ 26126 w 583474"/>
              <a:gd name="connsiteY28" fmla="*/ 1323703 h 1430396"/>
              <a:gd name="connsiteX29" fmla="*/ 34834 w 583474"/>
              <a:gd name="connsiteY29" fmla="*/ 1428206 h 1430396"/>
              <a:gd name="connsiteX30" fmla="*/ 52251 w 583474"/>
              <a:gd name="connsiteY30" fmla="*/ 1402080 h 1430396"/>
              <a:gd name="connsiteX31" fmla="*/ 69669 w 583474"/>
              <a:gd name="connsiteY31" fmla="*/ 1349829 h 1430396"/>
              <a:gd name="connsiteX32" fmla="*/ 87086 w 583474"/>
              <a:gd name="connsiteY32" fmla="*/ 1332411 h 1430396"/>
              <a:gd name="connsiteX33" fmla="*/ 113211 w 583474"/>
              <a:gd name="connsiteY33" fmla="*/ 1271451 h 1430396"/>
              <a:gd name="connsiteX34" fmla="*/ 130629 w 583474"/>
              <a:gd name="connsiteY34" fmla="*/ 1245326 h 1430396"/>
              <a:gd name="connsiteX35" fmla="*/ 156754 w 583474"/>
              <a:gd name="connsiteY35" fmla="*/ 1193074 h 1430396"/>
              <a:gd name="connsiteX36" fmla="*/ 165463 w 583474"/>
              <a:gd name="connsiteY36" fmla="*/ 1166949 h 1430396"/>
              <a:gd name="connsiteX37" fmla="*/ 182880 w 583474"/>
              <a:gd name="connsiteY37" fmla="*/ 1140823 h 1430396"/>
              <a:gd name="connsiteX38" fmla="*/ 209006 w 583474"/>
              <a:gd name="connsiteY38" fmla="*/ 1088571 h 1430396"/>
              <a:gd name="connsiteX39" fmla="*/ 217714 w 583474"/>
              <a:gd name="connsiteY39" fmla="*/ 1062446 h 1430396"/>
              <a:gd name="connsiteX40" fmla="*/ 235131 w 583474"/>
              <a:gd name="connsiteY40" fmla="*/ 1036320 h 1430396"/>
              <a:gd name="connsiteX41" fmla="*/ 252549 w 583474"/>
              <a:gd name="connsiteY41" fmla="*/ 984069 h 1430396"/>
              <a:gd name="connsiteX42" fmla="*/ 261257 w 583474"/>
              <a:gd name="connsiteY42" fmla="*/ 931817 h 1430396"/>
              <a:gd name="connsiteX43" fmla="*/ 261257 w 583474"/>
              <a:gd name="connsiteY43" fmla="*/ 783771 h 1430396"/>
              <a:gd name="connsiteX44" fmla="*/ 209006 w 583474"/>
              <a:gd name="connsiteY44" fmla="*/ 766354 h 143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83474" h="1430396">
                <a:moveTo>
                  <a:pt x="209006" y="0"/>
                </a:moveTo>
                <a:cubicBezTo>
                  <a:pt x="312900" y="41557"/>
                  <a:pt x="213214" y="8709"/>
                  <a:pt x="426720" y="8709"/>
                </a:cubicBezTo>
                <a:cubicBezTo>
                  <a:pt x="455893" y="8709"/>
                  <a:pt x="484777" y="14514"/>
                  <a:pt x="513806" y="17417"/>
                </a:cubicBezTo>
                <a:cubicBezTo>
                  <a:pt x="528320" y="31931"/>
                  <a:pt x="554446" y="40640"/>
                  <a:pt x="557349" y="60960"/>
                </a:cubicBezTo>
                <a:cubicBezTo>
                  <a:pt x="567537" y="132281"/>
                  <a:pt x="554671" y="104841"/>
                  <a:pt x="583474" y="148046"/>
                </a:cubicBezTo>
                <a:cubicBezTo>
                  <a:pt x="577668" y="156754"/>
                  <a:pt x="571250" y="165084"/>
                  <a:pt x="566057" y="174171"/>
                </a:cubicBezTo>
                <a:cubicBezTo>
                  <a:pt x="540567" y="218780"/>
                  <a:pt x="558199" y="202207"/>
                  <a:pt x="522514" y="243840"/>
                </a:cubicBezTo>
                <a:cubicBezTo>
                  <a:pt x="514499" y="253191"/>
                  <a:pt x="507155" y="263985"/>
                  <a:pt x="496389" y="269966"/>
                </a:cubicBezTo>
                <a:cubicBezTo>
                  <a:pt x="496381" y="269971"/>
                  <a:pt x="431078" y="291735"/>
                  <a:pt x="418011" y="296091"/>
                </a:cubicBezTo>
                <a:lnTo>
                  <a:pt x="391886" y="304800"/>
                </a:lnTo>
                <a:lnTo>
                  <a:pt x="365760" y="313509"/>
                </a:lnTo>
                <a:cubicBezTo>
                  <a:pt x="333579" y="361780"/>
                  <a:pt x="366755" y="323599"/>
                  <a:pt x="322217" y="348343"/>
                </a:cubicBezTo>
                <a:cubicBezTo>
                  <a:pt x="303919" y="358509"/>
                  <a:pt x="269966" y="383177"/>
                  <a:pt x="269966" y="383177"/>
                </a:cubicBezTo>
                <a:cubicBezTo>
                  <a:pt x="263987" y="442964"/>
                  <a:pt x="280216" y="466332"/>
                  <a:pt x="235131" y="496389"/>
                </a:cubicBezTo>
                <a:cubicBezTo>
                  <a:pt x="227493" y="501481"/>
                  <a:pt x="217714" y="502194"/>
                  <a:pt x="209006" y="505097"/>
                </a:cubicBezTo>
                <a:lnTo>
                  <a:pt x="130629" y="583474"/>
                </a:lnTo>
                <a:lnTo>
                  <a:pt x="113211" y="600891"/>
                </a:lnTo>
                <a:lnTo>
                  <a:pt x="95794" y="618309"/>
                </a:lnTo>
                <a:cubicBezTo>
                  <a:pt x="92891" y="627017"/>
                  <a:pt x="92820" y="637266"/>
                  <a:pt x="87086" y="644434"/>
                </a:cubicBezTo>
                <a:cubicBezTo>
                  <a:pt x="80548" y="652607"/>
                  <a:pt x="66507" y="652975"/>
                  <a:pt x="60960" y="661851"/>
                </a:cubicBezTo>
                <a:cubicBezTo>
                  <a:pt x="51230" y="677420"/>
                  <a:pt x="43543" y="714103"/>
                  <a:pt x="43543" y="714103"/>
                </a:cubicBezTo>
                <a:cubicBezTo>
                  <a:pt x="46446" y="731520"/>
                  <a:pt x="48421" y="749117"/>
                  <a:pt x="52251" y="766354"/>
                </a:cubicBezTo>
                <a:cubicBezTo>
                  <a:pt x="54242" y="775315"/>
                  <a:pt x="59318" y="783448"/>
                  <a:pt x="60960" y="792480"/>
                </a:cubicBezTo>
                <a:cubicBezTo>
                  <a:pt x="80656" y="900804"/>
                  <a:pt x="58406" y="828357"/>
                  <a:pt x="78377" y="888274"/>
                </a:cubicBezTo>
                <a:cubicBezTo>
                  <a:pt x="63474" y="893242"/>
                  <a:pt x="35773" y="899930"/>
                  <a:pt x="26126" y="914400"/>
                </a:cubicBezTo>
                <a:cubicBezTo>
                  <a:pt x="19487" y="924359"/>
                  <a:pt x="19558" y="937458"/>
                  <a:pt x="17417" y="949234"/>
                </a:cubicBezTo>
                <a:cubicBezTo>
                  <a:pt x="10319" y="988272"/>
                  <a:pt x="4153" y="1051191"/>
                  <a:pt x="0" y="1088571"/>
                </a:cubicBezTo>
                <a:cubicBezTo>
                  <a:pt x="2903" y="1117600"/>
                  <a:pt x="6182" y="1146593"/>
                  <a:pt x="8709" y="1175657"/>
                </a:cubicBezTo>
                <a:cubicBezTo>
                  <a:pt x="20261" y="1308506"/>
                  <a:pt x="7628" y="1249714"/>
                  <a:pt x="26126" y="1323703"/>
                </a:cubicBezTo>
                <a:cubicBezTo>
                  <a:pt x="29029" y="1358537"/>
                  <a:pt x="23780" y="1395045"/>
                  <a:pt x="34834" y="1428206"/>
                </a:cubicBezTo>
                <a:cubicBezTo>
                  <a:pt x="38144" y="1438135"/>
                  <a:pt x="48000" y="1411644"/>
                  <a:pt x="52251" y="1402080"/>
                </a:cubicBezTo>
                <a:cubicBezTo>
                  <a:pt x="59708" y="1385303"/>
                  <a:pt x="56687" y="1362811"/>
                  <a:pt x="69669" y="1349829"/>
                </a:cubicBezTo>
                <a:cubicBezTo>
                  <a:pt x="75475" y="1344023"/>
                  <a:pt x="82532" y="1339243"/>
                  <a:pt x="87086" y="1332411"/>
                </a:cubicBezTo>
                <a:cubicBezTo>
                  <a:pt x="123339" y="1278030"/>
                  <a:pt x="89982" y="1317909"/>
                  <a:pt x="113211" y="1271451"/>
                </a:cubicBezTo>
                <a:cubicBezTo>
                  <a:pt x="117892" y="1262090"/>
                  <a:pt x="124823" y="1254034"/>
                  <a:pt x="130629" y="1245326"/>
                </a:cubicBezTo>
                <a:cubicBezTo>
                  <a:pt x="152513" y="1179668"/>
                  <a:pt x="122995" y="1260590"/>
                  <a:pt x="156754" y="1193074"/>
                </a:cubicBezTo>
                <a:cubicBezTo>
                  <a:pt x="160859" y="1184864"/>
                  <a:pt x="161358" y="1175159"/>
                  <a:pt x="165463" y="1166949"/>
                </a:cubicBezTo>
                <a:cubicBezTo>
                  <a:pt x="170144" y="1157588"/>
                  <a:pt x="178199" y="1150184"/>
                  <a:pt x="182880" y="1140823"/>
                </a:cubicBezTo>
                <a:cubicBezTo>
                  <a:pt x="218935" y="1068712"/>
                  <a:pt x="159092" y="1163444"/>
                  <a:pt x="209006" y="1088571"/>
                </a:cubicBezTo>
                <a:cubicBezTo>
                  <a:pt x="211909" y="1079863"/>
                  <a:pt x="213609" y="1070656"/>
                  <a:pt x="217714" y="1062446"/>
                </a:cubicBezTo>
                <a:cubicBezTo>
                  <a:pt x="222395" y="1053084"/>
                  <a:pt x="230880" y="1045884"/>
                  <a:pt x="235131" y="1036320"/>
                </a:cubicBezTo>
                <a:cubicBezTo>
                  <a:pt x="242588" y="1019543"/>
                  <a:pt x="252549" y="984069"/>
                  <a:pt x="252549" y="984069"/>
                </a:cubicBezTo>
                <a:cubicBezTo>
                  <a:pt x="255452" y="966652"/>
                  <a:pt x="257427" y="949054"/>
                  <a:pt x="261257" y="931817"/>
                </a:cubicBezTo>
                <a:cubicBezTo>
                  <a:pt x="274435" y="872514"/>
                  <a:pt x="307971" y="890546"/>
                  <a:pt x="261257" y="783771"/>
                </a:cubicBezTo>
                <a:cubicBezTo>
                  <a:pt x="253898" y="766951"/>
                  <a:pt x="209006" y="766354"/>
                  <a:pt x="209006" y="766354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igura a mano libera 29"/>
          <p:cNvSpPr/>
          <p:nvPr/>
        </p:nvSpPr>
        <p:spPr>
          <a:xfrm>
            <a:off x="6522720" y="1184366"/>
            <a:ext cx="679269" cy="644434"/>
          </a:xfrm>
          <a:custGeom>
            <a:avLst/>
            <a:gdLst>
              <a:gd name="connsiteX0" fmla="*/ 0 w 679269"/>
              <a:gd name="connsiteY0" fmla="*/ 644434 h 644434"/>
              <a:gd name="connsiteX1" fmla="*/ 113211 w 679269"/>
              <a:gd name="connsiteY1" fmla="*/ 505097 h 644434"/>
              <a:gd name="connsiteX2" fmla="*/ 165463 w 679269"/>
              <a:gd name="connsiteY2" fmla="*/ 452845 h 644434"/>
              <a:gd name="connsiteX3" fmla="*/ 182880 w 679269"/>
              <a:gd name="connsiteY3" fmla="*/ 426720 h 644434"/>
              <a:gd name="connsiteX4" fmla="*/ 209006 w 679269"/>
              <a:gd name="connsiteY4" fmla="*/ 400594 h 644434"/>
              <a:gd name="connsiteX5" fmla="*/ 226423 w 679269"/>
              <a:gd name="connsiteY5" fmla="*/ 374468 h 644434"/>
              <a:gd name="connsiteX6" fmla="*/ 269966 w 679269"/>
              <a:gd name="connsiteY6" fmla="*/ 330925 h 644434"/>
              <a:gd name="connsiteX7" fmla="*/ 278674 w 679269"/>
              <a:gd name="connsiteY7" fmla="*/ 304800 h 644434"/>
              <a:gd name="connsiteX8" fmla="*/ 339634 w 679269"/>
              <a:gd name="connsiteY8" fmla="*/ 235131 h 644434"/>
              <a:gd name="connsiteX9" fmla="*/ 365760 w 679269"/>
              <a:gd name="connsiteY9" fmla="*/ 209005 h 644434"/>
              <a:gd name="connsiteX10" fmla="*/ 418011 w 679269"/>
              <a:gd name="connsiteY10" fmla="*/ 165463 h 644434"/>
              <a:gd name="connsiteX11" fmla="*/ 435429 w 679269"/>
              <a:gd name="connsiteY11" fmla="*/ 113211 h 644434"/>
              <a:gd name="connsiteX12" fmla="*/ 444137 w 679269"/>
              <a:gd name="connsiteY12" fmla="*/ 34834 h 644434"/>
              <a:gd name="connsiteX13" fmla="*/ 470263 w 679269"/>
              <a:gd name="connsiteY13" fmla="*/ 26125 h 644434"/>
              <a:gd name="connsiteX14" fmla="*/ 627017 w 679269"/>
              <a:gd name="connsiteY14" fmla="*/ 17417 h 644434"/>
              <a:gd name="connsiteX15" fmla="*/ 679269 w 679269"/>
              <a:gd name="connsiteY15" fmla="*/ 0 h 64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9269" h="644434">
                <a:moveTo>
                  <a:pt x="0" y="644434"/>
                </a:moveTo>
                <a:cubicBezTo>
                  <a:pt x="37737" y="597988"/>
                  <a:pt x="74096" y="550388"/>
                  <a:pt x="113211" y="505097"/>
                </a:cubicBezTo>
                <a:cubicBezTo>
                  <a:pt x="129311" y="486455"/>
                  <a:pt x="151800" y="473340"/>
                  <a:pt x="165463" y="452845"/>
                </a:cubicBezTo>
                <a:cubicBezTo>
                  <a:pt x="171269" y="444137"/>
                  <a:pt x="176180" y="434760"/>
                  <a:pt x="182880" y="426720"/>
                </a:cubicBezTo>
                <a:cubicBezTo>
                  <a:pt x="190765" y="417259"/>
                  <a:pt x="201122" y="410055"/>
                  <a:pt x="209006" y="400594"/>
                </a:cubicBezTo>
                <a:cubicBezTo>
                  <a:pt x="215706" y="392553"/>
                  <a:pt x="219531" y="382345"/>
                  <a:pt x="226423" y="374468"/>
                </a:cubicBezTo>
                <a:cubicBezTo>
                  <a:pt x="239940" y="359020"/>
                  <a:pt x="269966" y="330925"/>
                  <a:pt x="269966" y="330925"/>
                </a:cubicBezTo>
                <a:cubicBezTo>
                  <a:pt x="272869" y="322217"/>
                  <a:pt x="274569" y="313010"/>
                  <a:pt x="278674" y="304800"/>
                </a:cubicBezTo>
                <a:cubicBezTo>
                  <a:pt x="293076" y="275996"/>
                  <a:pt x="316933" y="257832"/>
                  <a:pt x="339634" y="235131"/>
                </a:cubicBezTo>
                <a:cubicBezTo>
                  <a:pt x="348343" y="226422"/>
                  <a:pt x="355512" y="215837"/>
                  <a:pt x="365760" y="209005"/>
                </a:cubicBezTo>
                <a:cubicBezTo>
                  <a:pt x="402133" y="184757"/>
                  <a:pt x="384485" y="198989"/>
                  <a:pt x="418011" y="165463"/>
                </a:cubicBezTo>
                <a:cubicBezTo>
                  <a:pt x="423817" y="148046"/>
                  <a:pt x="433402" y="131458"/>
                  <a:pt x="435429" y="113211"/>
                </a:cubicBezTo>
                <a:cubicBezTo>
                  <a:pt x="438332" y="87085"/>
                  <a:pt x="434375" y="59240"/>
                  <a:pt x="444137" y="34834"/>
                </a:cubicBezTo>
                <a:cubicBezTo>
                  <a:pt x="447546" y="26311"/>
                  <a:pt x="461125" y="26995"/>
                  <a:pt x="470263" y="26125"/>
                </a:cubicBezTo>
                <a:cubicBezTo>
                  <a:pt x="522359" y="21164"/>
                  <a:pt x="574766" y="20320"/>
                  <a:pt x="627017" y="17417"/>
                </a:cubicBezTo>
                <a:cubicBezTo>
                  <a:pt x="674585" y="7903"/>
                  <a:pt x="660093" y="19174"/>
                  <a:pt x="679269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igura a mano libera 30"/>
          <p:cNvSpPr/>
          <p:nvPr/>
        </p:nvSpPr>
        <p:spPr>
          <a:xfrm>
            <a:off x="6444343" y="1079862"/>
            <a:ext cx="818606" cy="46253"/>
          </a:xfrm>
          <a:custGeom>
            <a:avLst/>
            <a:gdLst>
              <a:gd name="connsiteX0" fmla="*/ 0 w 818606"/>
              <a:gd name="connsiteY0" fmla="*/ 34835 h 46253"/>
              <a:gd name="connsiteX1" fmla="*/ 139337 w 818606"/>
              <a:gd name="connsiteY1" fmla="*/ 8709 h 46253"/>
              <a:gd name="connsiteX2" fmla="*/ 322217 w 818606"/>
              <a:gd name="connsiteY2" fmla="*/ 26127 h 46253"/>
              <a:gd name="connsiteX3" fmla="*/ 383177 w 818606"/>
              <a:gd name="connsiteY3" fmla="*/ 34835 h 46253"/>
              <a:gd name="connsiteX4" fmla="*/ 513806 w 818606"/>
              <a:gd name="connsiteY4" fmla="*/ 34835 h 46253"/>
              <a:gd name="connsiteX5" fmla="*/ 714103 w 818606"/>
              <a:gd name="connsiteY5" fmla="*/ 17418 h 46253"/>
              <a:gd name="connsiteX6" fmla="*/ 740228 w 818606"/>
              <a:gd name="connsiteY6" fmla="*/ 8709 h 46253"/>
              <a:gd name="connsiteX7" fmla="*/ 818606 w 818606"/>
              <a:gd name="connsiteY7" fmla="*/ 1 h 4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606" h="46253">
                <a:moveTo>
                  <a:pt x="0" y="34835"/>
                </a:moveTo>
                <a:cubicBezTo>
                  <a:pt x="46446" y="26126"/>
                  <a:pt x="92180" y="11751"/>
                  <a:pt x="139337" y="8709"/>
                </a:cubicBezTo>
                <a:cubicBezTo>
                  <a:pt x="212361" y="3998"/>
                  <a:pt x="257357" y="16149"/>
                  <a:pt x="322217" y="26127"/>
                </a:cubicBezTo>
                <a:cubicBezTo>
                  <a:pt x="342505" y="29248"/>
                  <a:pt x="362857" y="31932"/>
                  <a:pt x="383177" y="34835"/>
                </a:cubicBezTo>
                <a:cubicBezTo>
                  <a:pt x="441932" y="54421"/>
                  <a:pt x="402183" y="44982"/>
                  <a:pt x="513806" y="34835"/>
                </a:cubicBezTo>
                <a:cubicBezTo>
                  <a:pt x="719612" y="16125"/>
                  <a:pt x="466637" y="36455"/>
                  <a:pt x="714103" y="17418"/>
                </a:cubicBezTo>
                <a:cubicBezTo>
                  <a:pt x="722811" y="14515"/>
                  <a:pt x="731197" y="10351"/>
                  <a:pt x="740228" y="8709"/>
                </a:cubicBezTo>
                <a:cubicBezTo>
                  <a:pt x="790103" y="-359"/>
                  <a:pt x="789306" y="1"/>
                  <a:pt x="818606" y="1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brada Cor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0" y="1169767"/>
            <a:ext cx="9144000" cy="51435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1" y="31218"/>
            <a:ext cx="8945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Bolfin Fault Zone (Atacama desert, Chile): Intense fluid-rock interaction + mineral precipitation (Chl + Ep)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70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3" y="960614"/>
            <a:ext cx="8178287" cy="5897386"/>
          </a:xfrm>
          <a:prstGeom prst="rect">
            <a:avLst/>
          </a:prstGeom>
        </p:spPr>
      </p:pic>
      <p:sp>
        <p:nvSpPr>
          <p:cNvPr id="74" name="CasellaDiTesto 73"/>
          <p:cNvSpPr txBox="1"/>
          <p:nvPr/>
        </p:nvSpPr>
        <p:spPr>
          <a:xfrm>
            <a:off x="5619289" y="3909308"/>
            <a:ext cx="1152776" cy="569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Strongly</a:t>
            </a:r>
            <a:endParaRPr lang="it-IT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it-I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DZ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3911755" y="4143627"/>
            <a:ext cx="1163236" cy="33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Core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2372993" y="5313373"/>
            <a:ext cx="1487520" cy="334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it-I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</a:t>
            </a:r>
            <a:r>
              <a:rPr lang="it-I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DZ</a:t>
            </a:r>
          </a:p>
        </p:txBody>
      </p:sp>
      <p:sp>
        <p:nvSpPr>
          <p:cNvPr id="77" name="CasellaDiTesto 76"/>
          <p:cNvSpPr txBox="1"/>
          <p:nvPr/>
        </p:nvSpPr>
        <p:spPr>
          <a:xfrm>
            <a:off x="7030508" y="2818400"/>
            <a:ext cx="1487520" cy="334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it-I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</a:t>
            </a:r>
            <a:r>
              <a:rPr lang="it-I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DZ</a:t>
            </a:r>
          </a:p>
        </p:txBody>
      </p:sp>
      <p:cxnSp>
        <p:nvCxnSpPr>
          <p:cNvPr id="16" name="Connettore diritto 15"/>
          <p:cNvCxnSpPr/>
          <p:nvPr/>
        </p:nvCxnSpPr>
        <p:spPr>
          <a:xfrm flipV="1">
            <a:off x="1150167" y="1822608"/>
            <a:ext cx="7719424" cy="35177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 rot="3840000">
            <a:off x="8795302" y="1822608"/>
            <a:ext cx="17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/>
          <p:cNvCxnSpPr/>
          <p:nvPr/>
        </p:nvCxnSpPr>
        <p:spPr>
          <a:xfrm rot="3840000">
            <a:off x="1064738" y="5340394"/>
            <a:ext cx="1708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" y="990510"/>
            <a:ext cx="6891013" cy="1643749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3402308" y="725243"/>
            <a:ext cx="9364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err="1" smtClean="0"/>
              <a:t>Strongly</a:t>
            </a:r>
            <a:endParaRPr lang="it-IT" sz="1200" b="1" dirty="0"/>
          </a:p>
          <a:p>
            <a:pPr algn="ctr"/>
            <a:r>
              <a:rPr lang="it-IT" sz="1200" b="1" dirty="0" err="1" smtClean="0"/>
              <a:t>altered</a:t>
            </a:r>
            <a:r>
              <a:rPr lang="it-IT" sz="1200" b="1" dirty="0" smtClean="0"/>
              <a:t> DZ</a:t>
            </a:r>
            <a:endParaRPr lang="en-US" sz="1200" b="1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2539417" y="2060239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smtClean="0"/>
              <a:t>Fault Core</a:t>
            </a:r>
          </a:p>
        </p:txBody>
      </p:sp>
      <p:sp>
        <p:nvSpPr>
          <p:cNvPr id="50" name="CasellaDiTesto 49"/>
          <p:cNvSpPr txBox="1"/>
          <p:nvPr/>
        </p:nvSpPr>
        <p:spPr>
          <a:xfrm rot="1027666">
            <a:off x="4957362" y="1492652"/>
            <a:ext cx="177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/>
              <a:t>Low</a:t>
            </a:r>
            <a:r>
              <a:rPr lang="it-IT" sz="1200" dirty="0" smtClean="0"/>
              <a:t> </a:t>
            </a:r>
            <a:r>
              <a:rPr lang="it-IT" sz="1200" dirty="0" err="1" smtClean="0"/>
              <a:t>strain</a:t>
            </a:r>
            <a:r>
              <a:rPr lang="it-IT" sz="1200" dirty="0" smtClean="0"/>
              <a:t> DZ</a:t>
            </a:r>
            <a:endParaRPr lang="en-US" sz="1200" dirty="0"/>
          </a:p>
        </p:txBody>
      </p:sp>
      <p:cxnSp>
        <p:nvCxnSpPr>
          <p:cNvPr id="51" name="Connettore 2 50"/>
          <p:cNvCxnSpPr/>
          <p:nvPr/>
        </p:nvCxnSpPr>
        <p:spPr>
          <a:xfrm>
            <a:off x="4767751" y="1460271"/>
            <a:ext cx="2155919" cy="666800"/>
          </a:xfrm>
          <a:prstGeom prst="straightConnector1">
            <a:avLst/>
          </a:prstGeom>
          <a:ln w="158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/>
          <p:cNvSpPr txBox="1"/>
          <p:nvPr/>
        </p:nvSpPr>
        <p:spPr>
          <a:xfrm>
            <a:off x="702029" y="1996355"/>
            <a:ext cx="1201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/>
              <a:t>Low</a:t>
            </a:r>
            <a:r>
              <a:rPr lang="it-IT" sz="1200" dirty="0"/>
              <a:t> </a:t>
            </a:r>
            <a:r>
              <a:rPr lang="it-IT" sz="1200" dirty="0" err="1" smtClean="0"/>
              <a:t>strain</a:t>
            </a:r>
            <a:r>
              <a:rPr lang="it-IT" sz="1200" dirty="0" smtClean="0"/>
              <a:t> DZ</a:t>
            </a:r>
          </a:p>
        </p:txBody>
      </p:sp>
      <p:cxnSp>
        <p:nvCxnSpPr>
          <p:cNvPr id="65" name="Connettore 2 64"/>
          <p:cNvCxnSpPr/>
          <p:nvPr/>
        </p:nvCxnSpPr>
        <p:spPr>
          <a:xfrm>
            <a:off x="2589257" y="1996355"/>
            <a:ext cx="888043" cy="0"/>
          </a:xfrm>
          <a:prstGeom prst="straightConnector1">
            <a:avLst/>
          </a:prstGeom>
          <a:ln w="158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igura a mano libera 12"/>
          <p:cNvSpPr/>
          <p:nvPr/>
        </p:nvSpPr>
        <p:spPr>
          <a:xfrm>
            <a:off x="3860514" y="1202548"/>
            <a:ext cx="485064" cy="495915"/>
          </a:xfrm>
          <a:custGeom>
            <a:avLst/>
            <a:gdLst>
              <a:gd name="connsiteX0" fmla="*/ 0 w 586765"/>
              <a:gd name="connsiteY0" fmla="*/ 0 h 342528"/>
              <a:gd name="connsiteX1" fmla="*/ 157861 w 586765"/>
              <a:gd name="connsiteY1" fmla="*/ 148925 h 342528"/>
              <a:gd name="connsiteX2" fmla="*/ 434862 w 586765"/>
              <a:gd name="connsiteY2" fmla="*/ 86376 h 342528"/>
              <a:gd name="connsiteX3" fmla="*/ 586765 w 586765"/>
              <a:gd name="connsiteY3" fmla="*/ 342528 h 34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65" h="342528">
                <a:moveTo>
                  <a:pt x="0" y="0"/>
                </a:moveTo>
                <a:cubicBezTo>
                  <a:pt x="42692" y="67264"/>
                  <a:pt x="85384" y="134529"/>
                  <a:pt x="157861" y="148925"/>
                </a:cubicBezTo>
                <a:cubicBezTo>
                  <a:pt x="230338" y="163321"/>
                  <a:pt x="363378" y="54109"/>
                  <a:pt x="434862" y="86376"/>
                </a:cubicBezTo>
                <a:cubicBezTo>
                  <a:pt x="506346" y="118643"/>
                  <a:pt x="546555" y="230585"/>
                  <a:pt x="586765" y="342528"/>
                </a:cubicBezTo>
              </a:path>
            </a:pathLst>
          </a:custGeom>
          <a:noFill/>
          <a:ln w="15875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igura a mano libera 65"/>
          <p:cNvSpPr/>
          <p:nvPr/>
        </p:nvSpPr>
        <p:spPr>
          <a:xfrm flipH="1">
            <a:off x="2460477" y="1192658"/>
            <a:ext cx="1400035" cy="342528"/>
          </a:xfrm>
          <a:custGeom>
            <a:avLst/>
            <a:gdLst>
              <a:gd name="connsiteX0" fmla="*/ 0 w 586765"/>
              <a:gd name="connsiteY0" fmla="*/ 0 h 342528"/>
              <a:gd name="connsiteX1" fmla="*/ 157861 w 586765"/>
              <a:gd name="connsiteY1" fmla="*/ 148925 h 342528"/>
              <a:gd name="connsiteX2" fmla="*/ 434862 w 586765"/>
              <a:gd name="connsiteY2" fmla="*/ 86376 h 342528"/>
              <a:gd name="connsiteX3" fmla="*/ 586765 w 586765"/>
              <a:gd name="connsiteY3" fmla="*/ 342528 h 34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65" h="342528">
                <a:moveTo>
                  <a:pt x="0" y="0"/>
                </a:moveTo>
                <a:cubicBezTo>
                  <a:pt x="42692" y="67264"/>
                  <a:pt x="85384" y="134529"/>
                  <a:pt x="157861" y="148925"/>
                </a:cubicBezTo>
                <a:cubicBezTo>
                  <a:pt x="230338" y="163321"/>
                  <a:pt x="363378" y="54109"/>
                  <a:pt x="434862" y="86376"/>
                </a:cubicBezTo>
                <a:cubicBezTo>
                  <a:pt x="506346" y="118643"/>
                  <a:pt x="546555" y="230585"/>
                  <a:pt x="586765" y="342528"/>
                </a:cubicBezTo>
              </a:path>
            </a:pathLst>
          </a:custGeom>
          <a:noFill/>
          <a:ln w="15875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Connettore 2 66"/>
          <p:cNvCxnSpPr/>
          <p:nvPr/>
        </p:nvCxnSpPr>
        <p:spPr>
          <a:xfrm>
            <a:off x="401870" y="1935329"/>
            <a:ext cx="1801399" cy="0"/>
          </a:xfrm>
          <a:prstGeom prst="straightConnector1">
            <a:avLst/>
          </a:prstGeom>
          <a:ln w="158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2" y="31218"/>
            <a:ext cx="889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Fault core widening = </a:t>
            </a:r>
            <a:r>
              <a:rPr lang="en-US" sz="2800" dirty="0" smtClean="0">
                <a:sym typeface="Wingdings" panose="05000000000000000000" pitchFamily="2" charset="2"/>
              </a:rPr>
              <a:t>mineral precipitation strengthening</a:t>
            </a:r>
            <a:endParaRPr lang="en-US" sz="2800" dirty="0"/>
          </a:p>
        </p:txBody>
      </p:sp>
      <p:cxnSp>
        <p:nvCxnSpPr>
          <p:cNvPr id="3" name="Connettore diritto 2"/>
          <p:cNvCxnSpPr/>
          <p:nvPr/>
        </p:nvCxnSpPr>
        <p:spPr>
          <a:xfrm>
            <a:off x="6319834" y="1483869"/>
            <a:ext cx="64443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6286827" y="112489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50 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01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17177" r="7831" b="14692"/>
          <a:stretch/>
        </p:blipFill>
        <p:spPr>
          <a:xfrm>
            <a:off x="5054237" y="1081124"/>
            <a:ext cx="4059710" cy="54877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6" b="1322"/>
          <a:stretch/>
        </p:blipFill>
        <p:spPr>
          <a:xfrm>
            <a:off x="53035" y="1081124"/>
            <a:ext cx="4937475" cy="42466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5391787"/>
            <a:ext cx="5054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dirty="0" smtClean="0"/>
              <a:t>Small-</a:t>
            </a:r>
            <a:r>
              <a:rPr lang="it-IT" sz="2000" dirty="0" err="1" smtClean="0"/>
              <a:t>displacement</a:t>
            </a:r>
            <a:r>
              <a:rPr lang="it-IT" sz="2000" dirty="0" smtClean="0"/>
              <a:t> (&lt;1-1.5 m) </a:t>
            </a:r>
            <a:r>
              <a:rPr lang="it-IT" sz="2000" dirty="0" err="1" smtClean="0"/>
              <a:t>normal</a:t>
            </a:r>
            <a:r>
              <a:rPr lang="it-IT" sz="2000" dirty="0" smtClean="0"/>
              <a:t> </a:t>
            </a:r>
            <a:r>
              <a:rPr lang="it-IT" sz="2000" dirty="0" err="1" smtClean="0"/>
              <a:t>dip</a:t>
            </a:r>
            <a:r>
              <a:rPr lang="it-IT" sz="2000" dirty="0" smtClean="0"/>
              <a:t>-slip to strike-slip fault </a:t>
            </a:r>
            <a:r>
              <a:rPr lang="it-IT" sz="2000" dirty="0" err="1" smtClean="0"/>
              <a:t>veins</a:t>
            </a:r>
            <a:endParaRPr lang="it-IT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it-IT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000" dirty="0" err="1" smtClean="0"/>
              <a:t>Hybrid</a:t>
            </a:r>
            <a:r>
              <a:rPr lang="it-IT" sz="2000" dirty="0" smtClean="0"/>
              <a:t> </a:t>
            </a:r>
            <a:r>
              <a:rPr lang="it-IT" sz="2000" dirty="0" err="1" smtClean="0"/>
              <a:t>fractures</a:t>
            </a:r>
            <a:r>
              <a:rPr lang="it-IT" sz="2000" dirty="0" smtClean="0"/>
              <a:t> &amp; </a:t>
            </a:r>
            <a:r>
              <a:rPr lang="it-IT" sz="2000" dirty="0" err="1" smtClean="0"/>
              <a:t>dilatant</a:t>
            </a:r>
            <a:r>
              <a:rPr lang="it-IT" sz="2000" dirty="0" smtClean="0"/>
              <a:t> breccias</a:t>
            </a:r>
            <a:endParaRPr lang="en-US" sz="20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2" y="31218"/>
            <a:ext cx="889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Damage zone associated with </a:t>
            </a:r>
            <a:r>
              <a:rPr lang="en-US" sz="2800" dirty="0" smtClean="0"/>
              <a:t>clusters of epidote-rich fault &amp; vein networks</a:t>
            </a:r>
            <a:endParaRPr lang="en-US" sz="2800" dirty="0"/>
          </a:p>
        </p:txBody>
      </p:sp>
      <p:cxnSp>
        <p:nvCxnSpPr>
          <p:cNvPr id="7" name="Connettore diritto 6"/>
          <p:cNvCxnSpPr/>
          <p:nvPr/>
        </p:nvCxnSpPr>
        <p:spPr>
          <a:xfrm>
            <a:off x="184867" y="1436452"/>
            <a:ext cx="540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99642" y="108112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5 cm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45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uppo 59"/>
          <p:cNvGrpSpPr>
            <a:grpSpLocks noChangeAspect="1"/>
          </p:cNvGrpSpPr>
          <p:nvPr/>
        </p:nvGrpSpPr>
        <p:grpSpPr>
          <a:xfrm>
            <a:off x="809400" y="1279652"/>
            <a:ext cx="8304547" cy="4480039"/>
            <a:chOff x="809400" y="1279652"/>
            <a:chExt cx="8304547" cy="4480039"/>
          </a:xfrm>
        </p:grpSpPr>
        <p:grpSp>
          <p:nvGrpSpPr>
            <p:cNvPr id="8" name="Gruppo 7"/>
            <p:cNvGrpSpPr>
              <a:grpSpLocks noChangeAspect="1"/>
            </p:cNvGrpSpPr>
            <p:nvPr/>
          </p:nvGrpSpPr>
          <p:grpSpPr>
            <a:xfrm>
              <a:off x="809400" y="1279652"/>
              <a:ext cx="8304547" cy="4458663"/>
              <a:chOff x="267560" y="1452488"/>
              <a:chExt cx="8579878" cy="4606487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05" r="1579"/>
              <a:stretch/>
            </p:blipFill>
            <p:spPr>
              <a:xfrm>
                <a:off x="273057" y="1474573"/>
                <a:ext cx="8574381" cy="4584402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4029311" y="1474573"/>
                <a:ext cx="4818127" cy="1237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ttangolo 5"/>
              <p:cNvSpPr/>
              <p:nvPr/>
            </p:nvSpPr>
            <p:spPr>
              <a:xfrm>
                <a:off x="267560" y="1452488"/>
                <a:ext cx="546659" cy="5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Rettangolo 58"/>
            <p:cNvSpPr/>
            <p:nvPr/>
          </p:nvSpPr>
          <p:spPr>
            <a:xfrm>
              <a:off x="824398" y="4455516"/>
              <a:ext cx="2611881" cy="130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Immagin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2" y="1095489"/>
            <a:ext cx="1260000" cy="12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7" name="Connettore 2 46"/>
          <p:cNvCxnSpPr>
            <a:stCxn id="45" idx="1"/>
          </p:cNvCxnSpPr>
          <p:nvPr/>
        </p:nvCxnSpPr>
        <p:spPr>
          <a:xfrm flipH="1">
            <a:off x="2238779" y="1725489"/>
            <a:ext cx="2422933" cy="45318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89" y="1079987"/>
            <a:ext cx="126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Connettore 2 48"/>
          <p:cNvCxnSpPr>
            <a:stCxn id="48" idx="2"/>
          </p:cNvCxnSpPr>
          <p:nvPr/>
        </p:nvCxnSpPr>
        <p:spPr>
          <a:xfrm flipH="1">
            <a:off x="2825580" y="2339987"/>
            <a:ext cx="3937409" cy="69977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magin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83" y="1047281"/>
            <a:ext cx="1260000" cy="1294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1" name="Connettore 2 50"/>
          <p:cNvCxnSpPr>
            <a:stCxn id="50" idx="2"/>
          </p:cNvCxnSpPr>
          <p:nvPr/>
        </p:nvCxnSpPr>
        <p:spPr>
          <a:xfrm flipH="1">
            <a:off x="3761512" y="2341603"/>
            <a:ext cx="4491071" cy="859475"/>
          </a:xfrm>
          <a:prstGeom prst="straightConnector1">
            <a:avLst/>
          </a:prstGeom>
          <a:ln w="12700">
            <a:solidFill>
              <a:srgbClr val="0423BC"/>
            </a:solidFill>
            <a:prstDash val="solid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magin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" y="2438643"/>
            <a:ext cx="126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Connettore 2 61"/>
          <p:cNvCxnSpPr>
            <a:stCxn id="61" idx="3"/>
          </p:cNvCxnSpPr>
          <p:nvPr/>
        </p:nvCxnSpPr>
        <p:spPr>
          <a:xfrm>
            <a:off x="1282444" y="3068643"/>
            <a:ext cx="847894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Immagin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0" y="4049932"/>
            <a:ext cx="1260000" cy="1294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7" name="Connettore 2 66"/>
          <p:cNvCxnSpPr>
            <a:stCxn id="66" idx="3"/>
          </p:cNvCxnSpPr>
          <p:nvPr/>
        </p:nvCxnSpPr>
        <p:spPr>
          <a:xfrm flipV="1">
            <a:off x="1434910" y="3698643"/>
            <a:ext cx="2641180" cy="998450"/>
          </a:xfrm>
          <a:prstGeom prst="straightConnector1">
            <a:avLst/>
          </a:prstGeom>
          <a:ln w="12700">
            <a:solidFill>
              <a:srgbClr val="0423BC"/>
            </a:solidFill>
            <a:prstDash val="solid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Immagin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7" y="5291584"/>
            <a:ext cx="1260000" cy="1294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Connettore 2 70"/>
          <p:cNvCxnSpPr>
            <a:stCxn id="70" idx="3"/>
          </p:cNvCxnSpPr>
          <p:nvPr/>
        </p:nvCxnSpPr>
        <p:spPr>
          <a:xfrm flipV="1">
            <a:off x="1952407" y="4197871"/>
            <a:ext cx="3262144" cy="174087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magin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50" y="5566390"/>
            <a:ext cx="126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7" name="Connettore 2 76"/>
          <p:cNvCxnSpPr>
            <a:stCxn id="74" idx="3"/>
          </p:cNvCxnSpPr>
          <p:nvPr/>
        </p:nvCxnSpPr>
        <p:spPr>
          <a:xfrm flipV="1">
            <a:off x="3588250" y="4559736"/>
            <a:ext cx="2680745" cy="1636654"/>
          </a:xfrm>
          <a:prstGeom prst="straightConnector1">
            <a:avLst/>
          </a:prstGeom>
          <a:ln w="12700">
            <a:solidFill>
              <a:srgbClr val="0423BC"/>
            </a:solidFill>
            <a:prstDash val="solid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754746" y="5688558"/>
            <a:ext cx="4308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Fault slip analysis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/>
              <a:t>Normal dip-slip kinematics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423BC"/>
                </a:solidFill>
              </a:rPr>
              <a:t>Oblique-slip kinematics</a:t>
            </a:r>
            <a:endParaRPr lang="en-US" sz="2000" dirty="0">
              <a:solidFill>
                <a:srgbClr val="0423BC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2" y="31218"/>
            <a:ext cx="889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Damage zone associated with </a:t>
            </a:r>
            <a:r>
              <a:rPr lang="en-US" sz="2800" dirty="0" smtClean="0"/>
              <a:t>clusters of epidote-rich fault &amp; vein networks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03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90" y="512334"/>
            <a:ext cx="2311999" cy="5091231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2" y="31218"/>
            <a:ext cx="889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Epidote-rich fault-vein network = exhumed analogue of swarm sequence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" y="969698"/>
            <a:ext cx="1822071" cy="5431399"/>
          </a:xfrm>
          <a:prstGeom prst="rect">
            <a:avLst/>
          </a:prstGeom>
          <a:effectLst/>
        </p:spPr>
      </p:pic>
      <p:grpSp>
        <p:nvGrpSpPr>
          <p:cNvPr id="25" name="Gruppo 24"/>
          <p:cNvGrpSpPr>
            <a:grpSpLocks noChangeAspect="1"/>
          </p:cNvGrpSpPr>
          <p:nvPr/>
        </p:nvGrpSpPr>
        <p:grpSpPr>
          <a:xfrm>
            <a:off x="937514" y="985325"/>
            <a:ext cx="4653221" cy="2957868"/>
            <a:chOff x="22444" y="1047281"/>
            <a:chExt cx="9091503" cy="57791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6" name="Gruppo 25"/>
            <p:cNvGrpSpPr>
              <a:grpSpLocks noChangeAspect="1"/>
            </p:cNvGrpSpPr>
            <p:nvPr/>
          </p:nvGrpSpPr>
          <p:grpSpPr>
            <a:xfrm>
              <a:off x="809400" y="1279652"/>
              <a:ext cx="8304547" cy="4480039"/>
              <a:chOff x="809400" y="1279652"/>
              <a:chExt cx="8304547" cy="4480039"/>
            </a:xfrm>
          </p:grpSpPr>
          <p:grpSp>
            <p:nvGrpSpPr>
              <p:cNvPr id="41" name="Gruppo 40"/>
              <p:cNvGrpSpPr>
                <a:grpSpLocks noChangeAspect="1"/>
              </p:cNvGrpSpPr>
              <p:nvPr/>
            </p:nvGrpSpPr>
            <p:grpSpPr>
              <a:xfrm>
                <a:off x="809400" y="1279652"/>
                <a:ext cx="8304547" cy="4458663"/>
                <a:chOff x="267560" y="1452488"/>
                <a:chExt cx="8579878" cy="4606487"/>
              </a:xfrm>
            </p:grpSpPr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1405" r="1579"/>
                <a:stretch/>
              </p:blipFill>
              <p:spPr>
                <a:xfrm>
                  <a:off x="273057" y="1474573"/>
                  <a:ext cx="8574381" cy="4584402"/>
                </a:xfrm>
                <a:prstGeom prst="rect">
                  <a:avLst/>
                </a:prstGeom>
              </p:spPr>
            </p:pic>
            <p:sp>
              <p:nvSpPr>
                <p:cNvPr id="44" name="Rettangolo 43"/>
                <p:cNvSpPr/>
                <p:nvPr/>
              </p:nvSpPr>
              <p:spPr>
                <a:xfrm>
                  <a:off x="4029311" y="1474573"/>
                  <a:ext cx="4818127" cy="12375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ttangolo 44"/>
                <p:cNvSpPr/>
                <p:nvPr/>
              </p:nvSpPr>
              <p:spPr>
                <a:xfrm>
                  <a:off x="267560" y="1452488"/>
                  <a:ext cx="546659" cy="53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Rettangolo 41"/>
              <p:cNvSpPr/>
              <p:nvPr/>
            </p:nvSpPr>
            <p:spPr>
              <a:xfrm>
                <a:off x="824398" y="4455516"/>
                <a:ext cx="2611881" cy="13041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12" y="1095489"/>
              <a:ext cx="1260000" cy="126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8" name="Connettore 2 27"/>
            <p:cNvCxnSpPr>
              <a:stCxn id="27" idx="1"/>
            </p:cNvCxnSpPr>
            <p:nvPr/>
          </p:nvCxnSpPr>
          <p:spPr>
            <a:xfrm flipH="1">
              <a:off x="2238779" y="1725489"/>
              <a:ext cx="2422933" cy="45318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989" y="1079987"/>
              <a:ext cx="1260000" cy="12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0" name="Connettore 2 29"/>
            <p:cNvCxnSpPr>
              <a:stCxn id="29" idx="2"/>
            </p:cNvCxnSpPr>
            <p:nvPr/>
          </p:nvCxnSpPr>
          <p:spPr>
            <a:xfrm flipH="1">
              <a:off x="2825580" y="2339987"/>
              <a:ext cx="3937409" cy="69977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2583" y="1047281"/>
              <a:ext cx="1260000" cy="1294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2" name="Connettore 2 31"/>
            <p:cNvCxnSpPr>
              <a:stCxn id="31" idx="2"/>
            </p:cNvCxnSpPr>
            <p:nvPr/>
          </p:nvCxnSpPr>
          <p:spPr>
            <a:xfrm flipH="1">
              <a:off x="3761512" y="2341603"/>
              <a:ext cx="4491071" cy="859475"/>
            </a:xfrm>
            <a:prstGeom prst="straightConnector1">
              <a:avLst/>
            </a:prstGeom>
            <a:ln w="12700">
              <a:solidFill>
                <a:srgbClr val="0423BC"/>
              </a:solidFill>
              <a:prstDash val="solid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4" y="2438643"/>
              <a:ext cx="1260000" cy="12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4" name="Connettore 2 33"/>
            <p:cNvCxnSpPr>
              <a:stCxn id="33" idx="3"/>
            </p:cNvCxnSpPr>
            <p:nvPr/>
          </p:nvCxnSpPr>
          <p:spPr>
            <a:xfrm>
              <a:off x="1282444" y="3068643"/>
              <a:ext cx="8478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10" y="4049932"/>
              <a:ext cx="1260000" cy="1294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6" name="Connettore 2 35"/>
            <p:cNvCxnSpPr>
              <a:stCxn id="35" idx="3"/>
            </p:cNvCxnSpPr>
            <p:nvPr/>
          </p:nvCxnSpPr>
          <p:spPr>
            <a:xfrm flipV="1">
              <a:off x="1434910" y="3698643"/>
              <a:ext cx="2641180" cy="99845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07" y="5291584"/>
              <a:ext cx="1260000" cy="12943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8" name="Connettore 2 37"/>
            <p:cNvCxnSpPr>
              <a:stCxn id="37" idx="3"/>
            </p:cNvCxnSpPr>
            <p:nvPr/>
          </p:nvCxnSpPr>
          <p:spPr>
            <a:xfrm flipV="1">
              <a:off x="1952407" y="4197871"/>
              <a:ext cx="3262144" cy="1740874"/>
            </a:xfrm>
            <a:prstGeom prst="straightConnector1">
              <a:avLst/>
            </a:prstGeom>
            <a:ln w="12700">
              <a:solidFill>
                <a:srgbClr val="0423BC"/>
              </a:solidFill>
              <a:prstDash val="solid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250" y="5566390"/>
              <a:ext cx="1260000" cy="126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0" name="Connettore 2 39"/>
            <p:cNvCxnSpPr>
              <a:stCxn id="39" idx="3"/>
            </p:cNvCxnSpPr>
            <p:nvPr/>
          </p:nvCxnSpPr>
          <p:spPr>
            <a:xfrm flipV="1">
              <a:off x="3588250" y="4559736"/>
              <a:ext cx="2680745" cy="1636654"/>
            </a:xfrm>
            <a:prstGeom prst="straightConnector1">
              <a:avLst/>
            </a:prstGeom>
            <a:ln w="12700">
              <a:solidFill>
                <a:srgbClr val="0423BC"/>
              </a:solidFill>
              <a:prstDash val="solid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7" t="10569" b="43464"/>
          <a:stretch/>
        </p:blipFill>
        <p:spPr>
          <a:xfrm>
            <a:off x="2684786" y="3516166"/>
            <a:ext cx="3275669" cy="3333283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H="1" flipV="1">
            <a:off x="506783" y="2443943"/>
            <a:ext cx="588227" cy="110526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5829826" y="5566641"/>
            <a:ext cx="3166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dirty="0" smtClean="0"/>
              <a:t>2007 </a:t>
            </a:r>
            <a:r>
              <a:rPr lang="it-IT" sz="2000" dirty="0" err="1" smtClean="0"/>
              <a:t>Aysén</a:t>
            </a:r>
            <a:r>
              <a:rPr lang="it-IT" sz="2000" dirty="0" smtClean="0"/>
              <a:t> </a:t>
            </a:r>
            <a:r>
              <a:rPr lang="it-IT" sz="2000" dirty="0" err="1" smtClean="0"/>
              <a:t>Fyord</a:t>
            </a:r>
            <a:r>
              <a:rPr lang="it-IT" sz="2000" dirty="0" smtClean="0"/>
              <a:t> </a:t>
            </a:r>
            <a:r>
              <a:rPr lang="it-IT" sz="2000" dirty="0" err="1" smtClean="0"/>
              <a:t>swarm</a:t>
            </a:r>
            <a:r>
              <a:rPr lang="it-IT" sz="2000" dirty="0" smtClean="0"/>
              <a:t> </a:t>
            </a:r>
            <a:r>
              <a:rPr lang="it-IT" sz="2000" dirty="0" err="1" smtClean="0"/>
              <a:t>sequence</a:t>
            </a:r>
            <a:endParaRPr lang="en-US" sz="2000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5590735" y="6457704"/>
            <a:ext cx="3515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Modified from </a:t>
            </a:r>
            <a:r>
              <a:rPr lang="en-US" sz="1400" i="1" dirty="0" smtClean="0">
                <a:latin typeface="+mj-lt"/>
              </a:rPr>
              <a:t>Legrand et al. (2011)</a:t>
            </a:r>
            <a:endParaRPr lang="en-US" sz="1400" i="1" dirty="0">
              <a:latin typeface="+mj-lt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7299297" y="1184744"/>
            <a:ext cx="1025893" cy="4341413"/>
          </a:xfrm>
          <a:custGeom>
            <a:avLst/>
            <a:gdLst>
              <a:gd name="connsiteX0" fmla="*/ 1009816 w 1025893"/>
              <a:gd name="connsiteY0" fmla="*/ 0 h 4341413"/>
              <a:gd name="connsiteX1" fmla="*/ 1025719 w 1025893"/>
              <a:gd name="connsiteY1" fmla="*/ 39757 h 4341413"/>
              <a:gd name="connsiteX2" fmla="*/ 1009816 w 1025893"/>
              <a:gd name="connsiteY2" fmla="*/ 103367 h 4341413"/>
              <a:gd name="connsiteX3" fmla="*/ 1001865 w 1025893"/>
              <a:gd name="connsiteY3" fmla="*/ 135173 h 4341413"/>
              <a:gd name="connsiteX4" fmla="*/ 985962 w 1025893"/>
              <a:gd name="connsiteY4" fmla="*/ 206734 h 4341413"/>
              <a:gd name="connsiteX5" fmla="*/ 970060 w 1025893"/>
              <a:gd name="connsiteY5" fmla="*/ 230588 h 4341413"/>
              <a:gd name="connsiteX6" fmla="*/ 954157 w 1025893"/>
              <a:gd name="connsiteY6" fmla="*/ 294199 h 4341413"/>
              <a:gd name="connsiteX7" fmla="*/ 938254 w 1025893"/>
              <a:gd name="connsiteY7" fmla="*/ 341906 h 4341413"/>
              <a:gd name="connsiteX8" fmla="*/ 938254 w 1025893"/>
              <a:gd name="connsiteY8" fmla="*/ 675861 h 4341413"/>
              <a:gd name="connsiteX9" fmla="*/ 922352 w 1025893"/>
              <a:gd name="connsiteY9" fmla="*/ 747423 h 4341413"/>
              <a:gd name="connsiteX10" fmla="*/ 906449 w 1025893"/>
              <a:gd name="connsiteY10" fmla="*/ 771277 h 4341413"/>
              <a:gd name="connsiteX11" fmla="*/ 898498 w 1025893"/>
              <a:gd name="connsiteY11" fmla="*/ 874644 h 4341413"/>
              <a:gd name="connsiteX12" fmla="*/ 882595 w 1025893"/>
              <a:gd name="connsiteY12" fmla="*/ 922352 h 4341413"/>
              <a:gd name="connsiteX13" fmla="*/ 874644 w 1025893"/>
              <a:gd name="connsiteY13" fmla="*/ 946206 h 4341413"/>
              <a:gd name="connsiteX14" fmla="*/ 866693 w 1025893"/>
              <a:gd name="connsiteY14" fmla="*/ 993913 h 4341413"/>
              <a:gd name="connsiteX15" fmla="*/ 858741 w 1025893"/>
              <a:gd name="connsiteY15" fmla="*/ 1184745 h 4341413"/>
              <a:gd name="connsiteX16" fmla="*/ 850790 w 1025893"/>
              <a:gd name="connsiteY16" fmla="*/ 1208599 h 4341413"/>
              <a:gd name="connsiteX17" fmla="*/ 834887 w 1025893"/>
              <a:gd name="connsiteY17" fmla="*/ 1908313 h 4341413"/>
              <a:gd name="connsiteX18" fmla="*/ 842839 w 1025893"/>
              <a:gd name="connsiteY18" fmla="*/ 2083242 h 4341413"/>
              <a:gd name="connsiteX19" fmla="*/ 842839 w 1025893"/>
              <a:gd name="connsiteY19" fmla="*/ 2512613 h 4341413"/>
              <a:gd name="connsiteX20" fmla="*/ 826936 w 1025893"/>
              <a:gd name="connsiteY20" fmla="*/ 2560320 h 4341413"/>
              <a:gd name="connsiteX21" fmla="*/ 811033 w 1025893"/>
              <a:gd name="connsiteY21" fmla="*/ 2608028 h 4341413"/>
              <a:gd name="connsiteX22" fmla="*/ 803082 w 1025893"/>
              <a:gd name="connsiteY22" fmla="*/ 2631882 h 4341413"/>
              <a:gd name="connsiteX23" fmla="*/ 795131 w 1025893"/>
              <a:gd name="connsiteY23" fmla="*/ 2671639 h 4341413"/>
              <a:gd name="connsiteX24" fmla="*/ 787180 w 1025893"/>
              <a:gd name="connsiteY24" fmla="*/ 2767054 h 4341413"/>
              <a:gd name="connsiteX25" fmla="*/ 771277 w 1025893"/>
              <a:gd name="connsiteY25" fmla="*/ 2838616 h 4341413"/>
              <a:gd name="connsiteX26" fmla="*/ 755374 w 1025893"/>
              <a:gd name="connsiteY26" fmla="*/ 2902226 h 4341413"/>
              <a:gd name="connsiteX27" fmla="*/ 731520 w 1025893"/>
              <a:gd name="connsiteY27" fmla="*/ 2997642 h 4341413"/>
              <a:gd name="connsiteX28" fmla="*/ 707666 w 1025893"/>
              <a:gd name="connsiteY28" fmla="*/ 3045350 h 4341413"/>
              <a:gd name="connsiteX29" fmla="*/ 691764 w 1025893"/>
              <a:gd name="connsiteY29" fmla="*/ 3108960 h 4341413"/>
              <a:gd name="connsiteX30" fmla="*/ 683813 w 1025893"/>
              <a:gd name="connsiteY30" fmla="*/ 3132814 h 4341413"/>
              <a:gd name="connsiteX31" fmla="*/ 667910 w 1025893"/>
              <a:gd name="connsiteY31" fmla="*/ 3156668 h 4341413"/>
              <a:gd name="connsiteX32" fmla="*/ 652007 w 1025893"/>
              <a:gd name="connsiteY32" fmla="*/ 3244133 h 4341413"/>
              <a:gd name="connsiteX33" fmla="*/ 644056 w 1025893"/>
              <a:gd name="connsiteY33" fmla="*/ 3267986 h 4341413"/>
              <a:gd name="connsiteX34" fmla="*/ 636105 w 1025893"/>
              <a:gd name="connsiteY34" fmla="*/ 3299792 h 4341413"/>
              <a:gd name="connsiteX35" fmla="*/ 628153 w 1025893"/>
              <a:gd name="connsiteY35" fmla="*/ 3355451 h 4341413"/>
              <a:gd name="connsiteX36" fmla="*/ 612251 w 1025893"/>
              <a:gd name="connsiteY36" fmla="*/ 3411110 h 4341413"/>
              <a:gd name="connsiteX37" fmla="*/ 588397 w 1025893"/>
              <a:gd name="connsiteY37" fmla="*/ 3474720 h 4341413"/>
              <a:gd name="connsiteX38" fmla="*/ 580446 w 1025893"/>
              <a:gd name="connsiteY38" fmla="*/ 3530379 h 4341413"/>
              <a:gd name="connsiteX39" fmla="*/ 564543 w 1025893"/>
              <a:gd name="connsiteY39" fmla="*/ 3554233 h 4341413"/>
              <a:gd name="connsiteX40" fmla="*/ 540689 w 1025893"/>
              <a:gd name="connsiteY40" fmla="*/ 3601941 h 4341413"/>
              <a:gd name="connsiteX41" fmla="*/ 508884 w 1025893"/>
              <a:gd name="connsiteY41" fmla="*/ 3673503 h 4341413"/>
              <a:gd name="connsiteX42" fmla="*/ 485030 w 1025893"/>
              <a:gd name="connsiteY42" fmla="*/ 3753016 h 4341413"/>
              <a:gd name="connsiteX43" fmla="*/ 469127 w 1025893"/>
              <a:gd name="connsiteY43" fmla="*/ 3784821 h 4341413"/>
              <a:gd name="connsiteX44" fmla="*/ 429371 w 1025893"/>
              <a:gd name="connsiteY44" fmla="*/ 3840480 h 4341413"/>
              <a:gd name="connsiteX45" fmla="*/ 397566 w 1025893"/>
              <a:gd name="connsiteY45" fmla="*/ 3919993 h 4341413"/>
              <a:gd name="connsiteX46" fmla="*/ 389614 w 1025893"/>
              <a:gd name="connsiteY46" fmla="*/ 3943847 h 4341413"/>
              <a:gd name="connsiteX47" fmla="*/ 365760 w 1025893"/>
              <a:gd name="connsiteY47" fmla="*/ 3967701 h 4341413"/>
              <a:gd name="connsiteX48" fmla="*/ 318053 w 1025893"/>
              <a:gd name="connsiteY48" fmla="*/ 4047214 h 4341413"/>
              <a:gd name="connsiteX49" fmla="*/ 310101 w 1025893"/>
              <a:gd name="connsiteY49" fmla="*/ 4071068 h 4341413"/>
              <a:gd name="connsiteX50" fmla="*/ 278296 w 1025893"/>
              <a:gd name="connsiteY50" fmla="*/ 4118776 h 4341413"/>
              <a:gd name="connsiteX51" fmla="*/ 262393 w 1025893"/>
              <a:gd name="connsiteY51" fmla="*/ 4142630 h 4341413"/>
              <a:gd name="connsiteX52" fmla="*/ 230588 w 1025893"/>
              <a:gd name="connsiteY52" fmla="*/ 4182386 h 4341413"/>
              <a:gd name="connsiteX53" fmla="*/ 206734 w 1025893"/>
              <a:gd name="connsiteY53" fmla="*/ 4206240 h 4341413"/>
              <a:gd name="connsiteX54" fmla="*/ 159026 w 1025893"/>
              <a:gd name="connsiteY54" fmla="*/ 4230094 h 4341413"/>
              <a:gd name="connsiteX55" fmla="*/ 135173 w 1025893"/>
              <a:gd name="connsiteY55" fmla="*/ 4245997 h 4341413"/>
              <a:gd name="connsiteX56" fmla="*/ 111319 w 1025893"/>
              <a:gd name="connsiteY56" fmla="*/ 4253948 h 4341413"/>
              <a:gd name="connsiteX57" fmla="*/ 63611 w 1025893"/>
              <a:gd name="connsiteY57" fmla="*/ 4285753 h 4341413"/>
              <a:gd name="connsiteX58" fmla="*/ 39757 w 1025893"/>
              <a:gd name="connsiteY58" fmla="*/ 4301656 h 4341413"/>
              <a:gd name="connsiteX59" fmla="*/ 15903 w 1025893"/>
              <a:gd name="connsiteY59" fmla="*/ 4325510 h 4341413"/>
              <a:gd name="connsiteX60" fmla="*/ 0 w 1025893"/>
              <a:gd name="connsiteY60" fmla="*/ 4341413 h 434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25893" h="4341413">
                <a:moveTo>
                  <a:pt x="1009816" y="0"/>
                </a:moveTo>
                <a:cubicBezTo>
                  <a:pt x="1015117" y="13252"/>
                  <a:pt x="1024299" y="25555"/>
                  <a:pt x="1025719" y="39757"/>
                </a:cubicBezTo>
                <a:cubicBezTo>
                  <a:pt x="1027515" y="57715"/>
                  <a:pt x="1014976" y="85307"/>
                  <a:pt x="1009816" y="103367"/>
                </a:cubicBezTo>
                <a:cubicBezTo>
                  <a:pt x="1006814" y="113875"/>
                  <a:pt x="1004008" y="124457"/>
                  <a:pt x="1001865" y="135173"/>
                </a:cubicBezTo>
                <a:cubicBezTo>
                  <a:pt x="997794" y="155528"/>
                  <a:pt x="996277" y="186103"/>
                  <a:pt x="985962" y="206734"/>
                </a:cubicBezTo>
                <a:cubicBezTo>
                  <a:pt x="981688" y="215281"/>
                  <a:pt x="974334" y="222041"/>
                  <a:pt x="970060" y="230588"/>
                </a:cubicBezTo>
                <a:cubicBezTo>
                  <a:pt x="960406" y="249895"/>
                  <a:pt x="959604" y="274228"/>
                  <a:pt x="954157" y="294199"/>
                </a:cubicBezTo>
                <a:cubicBezTo>
                  <a:pt x="949746" y="310371"/>
                  <a:pt x="938254" y="341906"/>
                  <a:pt x="938254" y="341906"/>
                </a:cubicBezTo>
                <a:cubicBezTo>
                  <a:pt x="944866" y="566700"/>
                  <a:pt x="957856" y="538652"/>
                  <a:pt x="938254" y="675861"/>
                </a:cubicBezTo>
                <a:cubicBezTo>
                  <a:pt x="935811" y="692961"/>
                  <a:pt x="931821" y="728485"/>
                  <a:pt x="922352" y="747423"/>
                </a:cubicBezTo>
                <a:cubicBezTo>
                  <a:pt x="918078" y="755970"/>
                  <a:pt x="911750" y="763326"/>
                  <a:pt x="906449" y="771277"/>
                </a:cubicBezTo>
                <a:cubicBezTo>
                  <a:pt x="903799" y="805733"/>
                  <a:pt x="903888" y="840509"/>
                  <a:pt x="898498" y="874644"/>
                </a:cubicBezTo>
                <a:cubicBezTo>
                  <a:pt x="895884" y="891202"/>
                  <a:pt x="887896" y="906449"/>
                  <a:pt x="882595" y="922352"/>
                </a:cubicBezTo>
                <a:cubicBezTo>
                  <a:pt x="879945" y="930303"/>
                  <a:pt x="876022" y="937939"/>
                  <a:pt x="874644" y="946206"/>
                </a:cubicBezTo>
                <a:lnTo>
                  <a:pt x="866693" y="993913"/>
                </a:lnTo>
                <a:cubicBezTo>
                  <a:pt x="864042" y="1057524"/>
                  <a:pt x="863444" y="1121253"/>
                  <a:pt x="858741" y="1184745"/>
                </a:cubicBezTo>
                <a:cubicBezTo>
                  <a:pt x="858122" y="1193104"/>
                  <a:pt x="850985" y="1200220"/>
                  <a:pt x="850790" y="1208599"/>
                </a:cubicBezTo>
                <a:cubicBezTo>
                  <a:pt x="834136" y="1924770"/>
                  <a:pt x="886514" y="1650205"/>
                  <a:pt x="834887" y="1908313"/>
                </a:cubicBezTo>
                <a:cubicBezTo>
                  <a:pt x="837538" y="1966623"/>
                  <a:pt x="840409" y="2024923"/>
                  <a:pt x="842839" y="2083242"/>
                </a:cubicBezTo>
                <a:cubicBezTo>
                  <a:pt x="849695" y="2247771"/>
                  <a:pt x="857504" y="2346410"/>
                  <a:pt x="842839" y="2512613"/>
                </a:cubicBezTo>
                <a:cubicBezTo>
                  <a:pt x="841366" y="2529311"/>
                  <a:pt x="832237" y="2544418"/>
                  <a:pt x="826936" y="2560320"/>
                </a:cubicBezTo>
                <a:lnTo>
                  <a:pt x="811033" y="2608028"/>
                </a:lnTo>
                <a:cubicBezTo>
                  <a:pt x="808383" y="2615979"/>
                  <a:pt x="804726" y="2623663"/>
                  <a:pt x="803082" y="2631882"/>
                </a:cubicBezTo>
                <a:lnTo>
                  <a:pt x="795131" y="2671639"/>
                </a:lnTo>
                <a:cubicBezTo>
                  <a:pt x="792481" y="2703444"/>
                  <a:pt x="790705" y="2735334"/>
                  <a:pt x="787180" y="2767054"/>
                </a:cubicBezTo>
                <a:cubicBezTo>
                  <a:pt x="778428" y="2845819"/>
                  <a:pt x="784026" y="2787620"/>
                  <a:pt x="771277" y="2838616"/>
                </a:cubicBezTo>
                <a:lnTo>
                  <a:pt x="755374" y="2902226"/>
                </a:lnTo>
                <a:cubicBezTo>
                  <a:pt x="751399" y="2926076"/>
                  <a:pt x="745522" y="2976638"/>
                  <a:pt x="731520" y="2997642"/>
                </a:cubicBezTo>
                <a:cubicBezTo>
                  <a:pt x="714820" y="3022693"/>
                  <a:pt x="715262" y="3017497"/>
                  <a:pt x="707666" y="3045350"/>
                </a:cubicBezTo>
                <a:cubicBezTo>
                  <a:pt x="701915" y="3066436"/>
                  <a:pt x="698675" y="3088226"/>
                  <a:pt x="691764" y="3108960"/>
                </a:cubicBezTo>
                <a:cubicBezTo>
                  <a:pt x="689114" y="3116911"/>
                  <a:pt x="687561" y="3125317"/>
                  <a:pt x="683813" y="3132814"/>
                </a:cubicBezTo>
                <a:cubicBezTo>
                  <a:pt x="679539" y="3141361"/>
                  <a:pt x="673211" y="3148717"/>
                  <a:pt x="667910" y="3156668"/>
                </a:cubicBezTo>
                <a:cubicBezTo>
                  <a:pt x="649675" y="3211374"/>
                  <a:pt x="669990" y="3145231"/>
                  <a:pt x="652007" y="3244133"/>
                </a:cubicBezTo>
                <a:cubicBezTo>
                  <a:pt x="650508" y="3252379"/>
                  <a:pt x="646358" y="3259927"/>
                  <a:pt x="644056" y="3267986"/>
                </a:cubicBezTo>
                <a:cubicBezTo>
                  <a:pt x="641054" y="3278494"/>
                  <a:pt x="638060" y="3289040"/>
                  <a:pt x="636105" y="3299792"/>
                </a:cubicBezTo>
                <a:cubicBezTo>
                  <a:pt x="632752" y="3318231"/>
                  <a:pt x="631506" y="3337012"/>
                  <a:pt x="628153" y="3355451"/>
                </a:cubicBezTo>
                <a:cubicBezTo>
                  <a:pt x="621938" y="3389632"/>
                  <a:pt x="620767" y="3381303"/>
                  <a:pt x="612251" y="3411110"/>
                </a:cubicBezTo>
                <a:cubicBezTo>
                  <a:pt x="597817" y="3461630"/>
                  <a:pt x="613101" y="3425314"/>
                  <a:pt x="588397" y="3474720"/>
                </a:cubicBezTo>
                <a:cubicBezTo>
                  <a:pt x="585747" y="3493273"/>
                  <a:pt x="585831" y="3512428"/>
                  <a:pt x="580446" y="3530379"/>
                </a:cubicBezTo>
                <a:cubicBezTo>
                  <a:pt x="577700" y="3539532"/>
                  <a:pt x="568817" y="3545686"/>
                  <a:pt x="564543" y="3554233"/>
                </a:cubicBezTo>
                <a:cubicBezTo>
                  <a:pt x="531623" y="3620073"/>
                  <a:pt x="586265" y="3533578"/>
                  <a:pt x="540689" y="3601941"/>
                </a:cubicBezTo>
                <a:cubicBezTo>
                  <a:pt x="521764" y="3658715"/>
                  <a:pt x="534084" y="3635701"/>
                  <a:pt x="508884" y="3673503"/>
                </a:cubicBezTo>
                <a:cubicBezTo>
                  <a:pt x="503177" y="3696332"/>
                  <a:pt x="494710" y="3733656"/>
                  <a:pt x="485030" y="3753016"/>
                </a:cubicBezTo>
                <a:cubicBezTo>
                  <a:pt x="479729" y="3763618"/>
                  <a:pt x="475409" y="3774770"/>
                  <a:pt x="469127" y="3784821"/>
                </a:cubicBezTo>
                <a:cubicBezTo>
                  <a:pt x="440680" y="3830336"/>
                  <a:pt x="451801" y="3801226"/>
                  <a:pt x="429371" y="3840480"/>
                </a:cubicBezTo>
                <a:cubicBezTo>
                  <a:pt x="410650" y="3873243"/>
                  <a:pt x="410600" y="3880890"/>
                  <a:pt x="397566" y="3919993"/>
                </a:cubicBezTo>
                <a:cubicBezTo>
                  <a:pt x="394915" y="3927944"/>
                  <a:pt x="395541" y="3937920"/>
                  <a:pt x="389614" y="3943847"/>
                </a:cubicBezTo>
                <a:cubicBezTo>
                  <a:pt x="381663" y="3951798"/>
                  <a:pt x="372664" y="3958825"/>
                  <a:pt x="365760" y="3967701"/>
                </a:cubicBezTo>
                <a:cubicBezTo>
                  <a:pt x="347772" y="3990828"/>
                  <a:pt x="329856" y="4019675"/>
                  <a:pt x="318053" y="4047214"/>
                </a:cubicBezTo>
                <a:cubicBezTo>
                  <a:pt x="314751" y="4054918"/>
                  <a:pt x="314171" y="4063741"/>
                  <a:pt x="310101" y="4071068"/>
                </a:cubicBezTo>
                <a:cubicBezTo>
                  <a:pt x="300819" y="4087775"/>
                  <a:pt x="288898" y="4102873"/>
                  <a:pt x="278296" y="4118776"/>
                </a:cubicBezTo>
                <a:lnTo>
                  <a:pt x="262393" y="4142630"/>
                </a:lnTo>
                <a:cubicBezTo>
                  <a:pt x="249340" y="4181790"/>
                  <a:pt x="263787" y="4154720"/>
                  <a:pt x="230588" y="4182386"/>
                </a:cubicBezTo>
                <a:cubicBezTo>
                  <a:pt x="221949" y="4189585"/>
                  <a:pt x="215373" y="4199041"/>
                  <a:pt x="206734" y="4206240"/>
                </a:cubicBezTo>
                <a:cubicBezTo>
                  <a:pt x="186181" y="4223367"/>
                  <a:pt x="182934" y="4222125"/>
                  <a:pt x="159026" y="4230094"/>
                </a:cubicBezTo>
                <a:cubicBezTo>
                  <a:pt x="151075" y="4235395"/>
                  <a:pt x="143720" y="4241723"/>
                  <a:pt x="135173" y="4245997"/>
                </a:cubicBezTo>
                <a:cubicBezTo>
                  <a:pt x="127676" y="4249745"/>
                  <a:pt x="118293" y="4249299"/>
                  <a:pt x="111319" y="4253948"/>
                </a:cubicBezTo>
                <a:cubicBezTo>
                  <a:pt x="51758" y="4293655"/>
                  <a:pt x="120330" y="4266847"/>
                  <a:pt x="63611" y="4285753"/>
                </a:cubicBezTo>
                <a:cubicBezTo>
                  <a:pt x="55660" y="4291054"/>
                  <a:pt x="47098" y="4295538"/>
                  <a:pt x="39757" y="4301656"/>
                </a:cubicBezTo>
                <a:cubicBezTo>
                  <a:pt x="31118" y="4308855"/>
                  <a:pt x="23854" y="4317559"/>
                  <a:pt x="15903" y="4325510"/>
                </a:cubicBezTo>
                <a:lnTo>
                  <a:pt x="0" y="4341413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igura a mano libera 14"/>
          <p:cNvSpPr/>
          <p:nvPr/>
        </p:nvSpPr>
        <p:spPr>
          <a:xfrm>
            <a:off x="7648693" y="3236181"/>
            <a:ext cx="270806" cy="1940118"/>
          </a:xfrm>
          <a:custGeom>
            <a:avLst/>
            <a:gdLst>
              <a:gd name="connsiteX0" fmla="*/ 270806 w 270806"/>
              <a:gd name="connsiteY0" fmla="*/ 0 h 1940118"/>
              <a:gd name="connsiteX1" fmla="*/ 223098 w 270806"/>
              <a:gd name="connsiteY1" fmla="*/ 214685 h 1940118"/>
              <a:gd name="connsiteX2" fmla="*/ 215147 w 270806"/>
              <a:gd name="connsiteY2" fmla="*/ 254442 h 1940118"/>
              <a:gd name="connsiteX3" fmla="*/ 207196 w 270806"/>
              <a:gd name="connsiteY3" fmla="*/ 341906 h 1940118"/>
              <a:gd name="connsiteX4" fmla="*/ 191293 w 270806"/>
              <a:gd name="connsiteY4" fmla="*/ 421419 h 1940118"/>
              <a:gd name="connsiteX5" fmla="*/ 183342 w 270806"/>
              <a:gd name="connsiteY5" fmla="*/ 644056 h 1940118"/>
              <a:gd name="connsiteX6" fmla="*/ 175390 w 270806"/>
              <a:gd name="connsiteY6" fmla="*/ 691763 h 1940118"/>
              <a:gd name="connsiteX7" fmla="*/ 167439 w 270806"/>
              <a:gd name="connsiteY7" fmla="*/ 906449 h 1940118"/>
              <a:gd name="connsiteX8" fmla="*/ 143585 w 270806"/>
              <a:gd name="connsiteY8" fmla="*/ 1073426 h 1940118"/>
              <a:gd name="connsiteX9" fmla="*/ 135634 w 270806"/>
              <a:gd name="connsiteY9" fmla="*/ 1200647 h 1940118"/>
              <a:gd name="connsiteX10" fmla="*/ 127683 w 270806"/>
              <a:gd name="connsiteY10" fmla="*/ 1232452 h 1940118"/>
              <a:gd name="connsiteX11" fmla="*/ 119731 w 270806"/>
              <a:gd name="connsiteY11" fmla="*/ 1272209 h 1940118"/>
              <a:gd name="connsiteX12" fmla="*/ 111780 w 270806"/>
              <a:gd name="connsiteY12" fmla="*/ 1335819 h 1940118"/>
              <a:gd name="connsiteX13" fmla="*/ 87926 w 270806"/>
              <a:gd name="connsiteY13" fmla="*/ 1415332 h 1940118"/>
              <a:gd name="connsiteX14" fmla="*/ 79975 w 270806"/>
              <a:gd name="connsiteY14" fmla="*/ 1439186 h 1940118"/>
              <a:gd name="connsiteX15" fmla="*/ 72024 w 270806"/>
              <a:gd name="connsiteY15" fmla="*/ 1463040 h 1940118"/>
              <a:gd name="connsiteX16" fmla="*/ 56121 w 270806"/>
              <a:gd name="connsiteY16" fmla="*/ 1582309 h 1940118"/>
              <a:gd name="connsiteX17" fmla="*/ 48170 w 270806"/>
              <a:gd name="connsiteY17" fmla="*/ 1614115 h 1940118"/>
              <a:gd name="connsiteX18" fmla="*/ 40218 w 270806"/>
              <a:gd name="connsiteY18" fmla="*/ 1733384 h 1940118"/>
              <a:gd name="connsiteX19" fmla="*/ 32267 w 270806"/>
              <a:gd name="connsiteY19" fmla="*/ 1765189 h 1940118"/>
              <a:gd name="connsiteX20" fmla="*/ 24316 w 270806"/>
              <a:gd name="connsiteY20" fmla="*/ 1804946 h 1940118"/>
              <a:gd name="connsiteX21" fmla="*/ 16364 w 270806"/>
              <a:gd name="connsiteY21" fmla="*/ 1868556 h 1940118"/>
              <a:gd name="connsiteX22" fmla="*/ 462 w 270806"/>
              <a:gd name="connsiteY22" fmla="*/ 1924216 h 1940118"/>
              <a:gd name="connsiteX23" fmla="*/ 462 w 270806"/>
              <a:gd name="connsiteY23" fmla="*/ 1940118 h 194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0806" h="1940118">
                <a:moveTo>
                  <a:pt x="270806" y="0"/>
                </a:moveTo>
                <a:cubicBezTo>
                  <a:pt x="254903" y="71562"/>
                  <a:pt x="238764" y="143071"/>
                  <a:pt x="223098" y="214685"/>
                </a:cubicBezTo>
                <a:cubicBezTo>
                  <a:pt x="220210" y="227888"/>
                  <a:pt x="216823" y="241032"/>
                  <a:pt x="215147" y="254442"/>
                </a:cubicBezTo>
                <a:cubicBezTo>
                  <a:pt x="211516" y="283491"/>
                  <a:pt x="211336" y="312925"/>
                  <a:pt x="207196" y="341906"/>
                </a:cubicBezTo>
                <a:cubicBezTo>
                  <a:pt x="203373" y="368664"/>
                  <a:pt x="191293" y="421419"/>
                  <a:pt x="191293" y="421419"/>
                </a:cubicBezTo>
                <a:cubicBezTo>
                  <a:pt x="188643" y="495631"/>
                  <a:pt x="187703" y="569925"/>
                  <a:pt x="183342" y="644056"/>
                </a:cubicBezTo>
                <a:cubicBezTo>
                  <a:pt x="182395" y="660150"/>
                  <a:pt x="176365" y="675671"/>
                  <a:pt x="175390" y="691763"/>
                </a:cubicBezTo>
                <a:cubicBezTo>
                  <a:pt x="171058" y="763243"/>
                  <a:pt x="172202" y="834997"/>
                  <a:pt x="167439" y="906449"/>
                </a:cubicBezTo>
                <a:cubicBezTo>
                  <a:pt x="159025" y="1032664"/>
                  <a:pt x="165248" y="1008441"/>
                  <a:pt x="143585" y="1073426"/>
                </a:cubicBezTo>
                <a:cubicBezTo>
                  <a:pt x="140935" y="1115833"/>
                  <a:pt x="139862" y="1158368"/>
                  <a:pt x="135634" y="1200647"/>
                </a:cubicBezTo>
                <a:cubicBezTo>
                  <a:pt x="134547" y="1211521"/>
                  <a:pt x="130054" y="1221784"/>
                  <a:pt x="127683" y="1232452"/>
                </a:cubicBezTo>
                <a:cubicBezTo>
                  <a:pt x="124751" y="1245645"/>
                  <a:pt x="121786" y="1258851"/>
                  <a:pt x="119731" y="1272209"/>
                </a:cubicBezTo>
                <a:cubicBezTo>
                  <a:pt x="116482" y="1293329"/>
                  <a:pt x="115293" y="1314741"/>
                  <a:pt x="111780" y="1335819"/>
                </a:cubicBezTo>
                <a:cubicBezTo>
                  <a:pt x="107774" y="1359856"/>
                  <a:pt x="94997" y="1394119"/>
                  <a:pt x="87926" y="1415332"/>
                </a:cubicBezTo>
                <a:lnTo>
                  <a:pt x="79975" y="1439186"/>
                </a:lnTo>
                <a:lnTo>
                  <a:pt x="72024" y="1463040"/>
                </a:lnTo>
                <a:cubicBezTo>
                  <a:pt x="66720" y="1510772"/>
                  <a:pt x="65043" y="1537698"/>
                  <a:pt x="56121" y="1582309"/>
                </a:cubicBezTo>
                <a:cubicBezTo>
                  <a:pt x="53978" y="1593025"/>
                  <a:pt x="50820" y="1603513"/>
                  <a:pt x="48170" y="1614115"/>
                </a:cubicBezTo>
                <a:cubicBezTo>
                  <a:pt x="45519" y="1653871"/>
                  <a:pt x="44389" y="1693758"/>
                  <a:pt x="40218" y="1733384"/>
                </a:cubicBezTo>
                <a:cubicBezTo>
                  <a:pt x="39074" y="1744252"/>
                  <a:pt x="34638" y="1754521"/>
                  <a:pt x="32267" y="1765189"/>
                </a:cubicBezTo>
                <a:cubicBezTo>
                  <a:pt x="29335" y="1778382"/>
                  <a:pt x="26371" y="1791588"/>
                  <a:pt x="24316" y="1804946"/>
                </a:cubicBezTo>
                <a:cubicBezTo>
                  <a:pt x="21067" y="1826066"/>
                  <a:pt x="19877" y="1847478"/>
                  <a:pt x="16364" y="1868556"/>
                </a:cubicBezTo>
                <a:cubicBezTo>
                  <a:pt x="-3404" y="1987163"/>
                  <a:pt x="19373" y="1829659"/>
                  <a:pt x="462" y="1924216"/>
                </a:cubicBezTo>
                <a:cubicBezTo>
                  <a:pt x="-578" y="1929414"/>
                  <a:pt x="462" y="1934817"/>
                  <a:pt x="462" y="1940118"/>
                </a:cubicBez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igura a mano libera 16"/>
          <p:cNvSpPr/>
          <p:nvPr/>
        </p:nvSpPr>
        <p:spPr>
          <a:xfrm>
            <a:off x="7765676" y="4410632"/>
            <a:ext cx="181536" cy="137836"/>
          </a:xfrm>
          <a:custGeom>
            <a:avLst/>
            <a:gdLst>
              <a:gd name="connsiteX0" fmla="*/ 0 w 181536"/>
              <a:gd name="connsiteY0" fmla="*/ 137836 h 137836"/>
              <a:gd name="connsiteX1" fmla="*/ 97492 w 181536"/>
              <a:gd name="connsiteY1" fmla="*/ 73962 h 137836"/>
              <a:gd name="connsiteX2" fmla="*/ 117662 w 181536"/>
              <a:gd name="connsiteY2" fmla="*/ 63877 h 137836"/>
              <a:gd name="connsiteX3" fmla="*/ 134471 w 181536"/>
              <a:gd name="connsiteY3" fmla="*/ 50430 h 137836"/>
              <a:gd name="connsiteX4" fmla="*/ 141195 w 181536"/>
              <a:gd name="connsiteY4" fmla="*/ 40344 h 137836"/>
              <a:gd name="connsiteX5" fmla="*/ 151280 w 181536"/>
              <a:gd name="connsiteY5" fmla="*/ 30259 h 137836"/>
              <a:gd name="connsiteX6" fmla="*/ 158003 w 181536"/>
              <a:gd name="connsiteY6" fmla="*/ 20174 h 137836"/>
              <a:gd name="connsiteX7" fmla="*/ 181536 w 181536"/>
              <a:gd name="connsiteY7" fmla="*/ 3 h 13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536" h="137836">
                <a:moveTo>
                  <a:pt x="0" y="137836"/>
                </a:moveTo>
                <a:cubicBezTo>
                  <a:pt x="32497" y="116545"/>
                  <a:pt x="60635" y="86249"/>
                  <a:pt x="97492" y="73962"/>
                </a:cubicBezTo>
                <a:cubicBezTo>
                  <a:pt x="111410" y="69322"/>
                  <a:pt x="104629" y="72566"/>
                  <a:pt x="117662" y="63877"/>
                </a:cubicBezTo>
                <a:cubicBezTo>
                  <a:pt x="136935" y="34971"/>
                  <a:pt x="111271" y="68991"/>
                  <a:pt x="134471" y="50430"/>
                </a:cubicBezTo>
                <a:cubicBezTo>
                  <a:pt x="137626" y="47906"/>
                  <a:pt x="138608" y="43448"/>
                  <a:pt x="141195" y="40344"/>
                </a:cubicBezTo>
                <a:cubicBezTo>
                  <a:pt x="144238" y="36692"/>
                  <a:pt x="148237" y="33911"/>
                  <a:pt x="151280" y="30259"/>
                </a:cubicBezTo>
                <a:cubicBezTo>
                  <a:pt x="153866" y="27155"/>
                  <a:pt x="155319" y="23194"/>
                  <a:pt x="158003" y="20174"/>
                </a:cubicBezTo>
                <a:cubicBezTo>
                  <a:pt x="176637" y="-789"/>
                  <a:pt x="168940" y="3"/>
                  <a:pt x="181536" y="3"/>
                </a:cubicBez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igura a mano libera 17"/>
          <p:cNvSpPr/>
          <p:nvPr/>
        </p:nvSpPr>
        <p:spPr>
          <a:xfrm>
            <a:off x="7799294" y="4259356"/>
            <a:ext cx="188259" cy="104215"/>
          </a:xfrm>
          <a:custGeom>
            <a:avLst/>
            <a:gdLst>
              <a:gd name="connsiteX0" fmla="*/ 0 w 188259"/>
              <a:gd name="connsiteY0" fmla="*/ 104215 h 104215"/>
              <a:gd name="connsiteX1" fmla="*/ 90768 w 188259"/>
              <a:gd name="connsiteY1" fmla="*/ 60512 h 104215"/>
              <a:gd name="connsiteX2" fmla="*/ 100853 w 188259"/>
              <a:gd name="connsiteY2" fmla="*/ 53788 h 104215"/>
              <a:gd name="connsiteX3" fmla="*/ 110938 w 188259"/>
              <a:gd name="connsiteY3" fmla="*/ 50426 h 104215"/>
              <a:gd name="connsiteX4" fmla="*/ 131109 w 188259"/>
              <a:gd name="connsiteY4" fmla="*/ 36979 h 104215"/>
              <a:gd name="connsiteX5" fmla="*/ 141194 w 188259"/>
              <a:gd name="connsiteY5" fmla="*/ 30256 h 104215"/>
              <a:gd name="connsiteX6" fmla="*/ 158003 w 188259"/>
              <a:gd name="connsiteY6" fmla="*/ 26894 h 104215"/>
              <a:gd name="connsiteX7" fmla="*/ 178174 w 188259"/>
              <a:gd name="connsiteY7" fmla="*/ 13447 h 104215"/>
              <a:gd name="connsiteX8" fmla="*/ 188259 w 188259"/>
              <a:gd name="connsiteY8" fmla="*/ 0 h 10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259" h="104215">
                <a:moveTo>
                  <a:pt x="0" y="104215"/>
                </a:moveTo>
                <a:lnTo>
                  <a:pt x="90768" y="60512"/>
                </a:lnTo>
                <a:cubicBezTo>
                  <a:pt x="94382" y="58705"/>
                  <a:pt x="97239" y="55595"/>
                  <a:pt x="100853" y="53788"/>
                </a:cubicBezTo>
                <a:cubicBezTo>
                  <a:pt x="104022" y="52203"/>
                  <a:pt x="107840" y="52147"/>
                  <a:pt x="110938" y="50426"/>
                </a:cubicBezTo>
                <a:cubicBezTo>
                  <a:pt x="118002" y="46502"/>
                  <a:pt x="124385" y="41461"/>
                  <a:pt x="131109" y="36979"/>
                </a:cubicBezTo>
                <a:cubicBezTo>
                  <a:pt x="134471" y="34738"/>
                  <a:pt x="137232" y="31048"/>
                  <a:pt x="141194" y="30256"/>
                </a:cubicBezTo>
                <a:lnTo>
                  <a:pt x="158003" y="26894"/>
                </a:lnTo>
                <a:cubicBezTo>
                  <a:pt x="164727" y="22412"/>
                  <a:pt x="173692" y="20171"/>
                  <a:pt x="178174" y="13447"/>
                </a:cubicBezTo>
                <a:cubicBezTo>
                  <a:pt x="185776" y="2043"/>
                  <a:pt x="182040" y="6219"/>
                  <a:pt x="188259" y="0"/>
                </a:cubicBez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igura a mano libera 18"/>
          <p:cNvSpPr/>
          <p:nvPr/>
        </p:nvSpPr>
        <p:spPr>
          <a:xfrm>
            <a:off x="7829550" y="3936626"/>
            <a:ext cx="245409" cy="161365"/>
          </a:xfrm>
          <a:custGeom>
            <a:avLst/>
            <a:gdLst>
              <a:gd name="connsiteX0" fmla="*/ 0 w 245409"/>
              <a:gd name="connsiteY0" fmla="*/ 161365 h 161365"/>
              <a:gd name="connsiteX1" fmla="*/ 90768 w 245409"/>
              <a:gd name="connsiteY1" fmla="*/ 110939 h 161365"/>
              <a:gd name="connsiteX2" fmla="*/ 100853 w 245409"/>
              <a:gd name="connsiteY2" fmla="*/ 107577 h 161365"/>
              <a:gd name="connsiteX3" fmla="*/ 121024 w 245409"/>
              <a:gd name="connsiteY3" fmla="*/ 94130 h 161365"/>
              <a:gd name="connsiteX4" fmla="*/ 131109 w 245409"/>
              <a:gd name="connsiteY4" fmla="*/ 87406 h 161365"/>
              <a:gd name="connsiteX5" fmla="*/ 141194 w 245409"/>
              <a:gd name="connsiteY5" fmla="*/ 84045 h 161365"/>
              <a:gd name="connsiteX6" fmla="*/ 151279 w 245409"/>
              <a:gd name="connsiteY6" fmla="*/ 77321 h 161365"/>
              <a:gd name="connsiteX7" fmla="*/ 161365 w 245409"/>
              <a:gd name="connsiteY7" fmla="*/ 73959 h 161365"/>
              <a:gd name="connsiteX8" fmla="*/ 174812 w 245409"/>
              <a:gd name="connsiteY8" fmla="*/ 67236 h 161365"/>
              <a:gd name="connsiteX9" fmla="*/ 181535 w 245409"/>
              <a:gd name="connsiteY9" fmla="*/ 57150 h 161365"/>
              <a:gd name="connsiteX10" fmla="*/ 201706 w 245409"/>
              <a:gd name="connsiteY10" fmla="*/ 40342 h 161365"/>
              <a:gd name="connsiteX11" fmla="*/ 218515 w 245409"/>
              <a:gd name="connsiteY11" fmla="*/ 23533 h 161365"/>
              <a:gd name="connsiteX12" fmla="*/ 245409 w 245409"/>
              <a:gd name="connsiteY12" fmla="*/ 0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409" h="161365">
                <a:moveTo>
                  <a:pt x="0" y="161365"/>
                </a:moveTo>
                <a:cubicBezTo>
                  <a:pt x="30256" y="144556"/>
                  <a:pt x="60228" y="127227"/>
                  <a:pt x="90768" y="110939"/>
                </a:cubicBezTo>
                <a:cubicBezTo>
                  <a:pt x="93895" y="109271"/>
                  <a:pt x="97755" y="109298"/>
                  <a:pt x="100853" y="107577"/>
                </a:cubicBezTo>
                <a:cubicBezTo>
                  <a:pt x="107917" y="103653"/>
                  <a:pt x="114300" y="98612"/>
                  <a:pt x="121024" y="94130"/>
                </a:cubicBezTo>
                <a:cubicBezTo>
                  <a:pt x="124386" y="91889"/>
                  <a:pt x="127276" y="88683"/>
                  <a:pt x="131109" y="87406"/>
                </a:cubicBezTo>
                <a:lnTo>
                  <a:pt x="141194" y="84045"/>
                </a:lnTo>
                <a:cubicBezTo>
                  <a:pt x="144556" y="81804"/>
                  <a:pt x="147665" y="79128"/>
                  <a:pt x="151279" y="77321"/>
                </a:cubicBezTo>
                <a:cubicBezTo>
                  <a:pt x="154449" y="75736"/>
                  <a:pt x="158108" y="75355"/>
                  <a:pt x="161365" y="73959"/>
                </a:cubicBezTo>
                <a:cubicBezTo>
                  <a:pt x="165971" y="71985"/>
                  <a:pt x="170330" y="69477"/>
                  <a:pt x="174812" y="67236"/>
                </a:cubicBezTo>
                <a:cubicBezTo>
                  <a:pt x="177053" y="63874"/>
                  <a:pt x="178948" y="60254"/>
                  <a:pt x="181535" y="57150"/>
                </a:cubicBezTo>
                <a:cubicBezTo>
                  <a:pt x="189622" y="47445"/>
                  <a:pt x="191792" y="46951"/>
                  <a:pt x="201706" y="40342"/>
                </a:cubicBezTo>
                <a:cubicBezTo>
                  <a:pt x="215560" y="19557"/>
                  <a:pt x="200177" y="39834"/>
                  <a:pt x="218515" y="23533"/>
                </a:cubicBezTo>
                <a:cubicBezTo>
                  <a:pt x="246729" y="-1546"/>
                  <a:pt x="228527" y="8441"/>
                  <a:pt x="245409" y="0"/>
                </a:cubicBez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igura a mano libera 19"/>
          <p:cNvSpPr/>
          <p:nvPr/>
        </p:nvSpPr>
        <p:spPr>
          <a:xfrm>
            <a:off x="7832912" y="3533215"/>
            <a:ext cx="295835" cy="184897"/>
          </a:xfrm>
          <a:custGeom>
            <a:avLst/>
            <a:gdLst>
              <a:gd name="connsiteX0" fmla="*/ 0 w 295835"/>
              <a:gd name="connsiteY0" fmla="*/ 184897 h 184897"/>
              <a:gd name="connsiteX1" fmla="*/ 16809 w 295835"/>
              <a:gd name="connsiteY1" fmla="*/ 178173 h 184897"/>
              <a:gd name="connsiteX2" fmla="*/ 26894 w 295835"/>
              <a:gd name="connsiteY2" fmla="*/ 174811 h 184897"/>
              <a:gd name="connsiteX3" fmla="*/ 47064 w 295835"/>
              <a:gd name="connsiteY3" fmla="*/ 158003 h 184897"/>
              <a:gd name="connsiteX4" fmla="*/ 57150 w 295835"/>
              <a:gd name="connsiteY4" fmla="*/ 154641 h 184897"/>
              <a:gd name="connsiteX5" fmla="*/ 77320 w 295835"/>
              <a:gd name="connsiteY5" fmla="*/ 141194 h 184897"/>
              <a:gd name="connsiteX6" fmla="*/ 87406 w 295835"/>
              <a:gd name="connsiteY6" fmla="*/ 131109 h 184897"/>
              <a:gd name="connsiteX7" fmla="*/ 97491 w 295835"/>
              <a:gd name="connsiteY7" fmla="*/ 127747 h 184897"/>
              <a:gd name="connsiteX8" fmla="*/ 110938 w 295835"/>
              <a:gd name="connsiteY8" fmla="*/ 121023 h 184897"/>
              <a:gd name="connsiteX9" fmla="*/ 131109 w 295835"/>
              <a:gd name="connsiteY9" fmla="*/ 114300 h 184897"/>
              <a:gd name="connsiteX10" fmla="*/ 141194 w 295835"/>
              <a:gd name="connsiteY10" fmla="*/ 107576 h 184897"/>
              <a:gd name="connsiteX11" fmla="*/ 151279 w 295835"/>
              <a:gd name="connsiteY11" fmla="*/ 104214 h 184897"/>
              <a:gd name="connsiteX12" fmla="*/ 161364 w 295835"/>
              <a:gd name="connsiteY12" fmla="*/ 94129 h 184897"/>
              <a:gd name="connsiteX13" fmla="*/ 181535 w 295835"/>
              <a:gd name="connsiteY13" fmla="*/ 84044 h 184897"/>
              <a:gd name="connsiteX14" fmla="*/ 201706 w 295835"/>
              <a:gd name="connsiteY14" fmla="*/ 67235 h 184897"/>
              <a:gd name="connsiteX15" fmla="*/ 211791 w 295835"/>
              <a:gd name="connsiteY15" fmla="*/ 63873 h 184897"/>
              <a:gd name="connsiteX16" fmla="*/ 221876 w 295835"/>
              <a:gd name="connsiteY16" fmla="*/ 57150 h 184897"/>
              <a:gd name="connsiteX17" fmla="*/ 228600 w 295835"/>
              <a:gd name="connsiteY17" fmla="*/ 47064 h 184897"/>
              <a:gd name="connsiteX18" fmla="*/ 248770 w 295835"/>
              <a:gd name="connsiteY18" fmla="*/ 33617 h 184897"/>
              <a:gd name="connsiteX19" fmla="*/ 268941 w 295835"/>
              <a:gd name="connsiteY19" fmla="*/ 20170 h 184897"/>
              <a:gd name="connsiteX20" fmla="*/ 289112 w 295835"/>
              <a:gd name="connsiteY20" fmla="*/ 6723 h 184897"/>
              <a:gd name="connsiteX21" fmla="*/ 295835 w 295835"/>
              <a:gd name="connsiteY21" fmla="*/ 0 h 18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5835" h="184897">
                <a:moveTo>
                  <a:pt x="0" y="184897"/>
                </a:moveTo>
                <a:cubicBezTo>
                  <a:pt x="5603" y="182656"/>
                  <a:pt x="11159" y="180292"/>
                  <a:pt x="16809" y="178173"/>
                </a:cubicBezTo>
                <a:cubicBezTo>
                  <a:pt x="20127" y="176929"/>
                  <a:pt x="23725" y="176396"/>
                  <a:pt x="26894" y="174811"/>
                </a:cubicBezTo>
                <a:cubicBezTo>
                  <a:pt x="48895" y="163810"/>
                  <a:pt x="24755" y="172875"/>
                  <a:pt x="47064" y="158003"/>
                </a:cubicBezTo>
                <a:cubicBezTo>
                  <a:pt x="50013" y="156037"/>
                  <a:pt x="53788" y="155762"/>
                  <a:pt x="57150" y="154641"/>
                </a:cubicBezTo>
                <a:cubicBezTo>
                  <a:pt x="63873" y="150159"/>
                  <a:pt x="71606" y="146907"/>
                  <a:pt x="77320" y="141194"/>
                </a:cubicBezTo>
                <a:cubicBezTo>
                  <a:pt x="80682" y="137832"/>
                  <a:pt x="83450" y="133746"/>
                  <a:pt x="87406" y="131109"/>
                </a:cubicBezTo>
                <a:cubicBezTo>
                  <a:pt x="90354" y="129143"/>
                  <a:pt x="94234" y="129143"/>
                  <a:pt x="97491" y="127747"/>
                </a:cubicBezTo>
                <a:cubicBezTo>
                  <a:pt x="102097" y="125773"/>
                  <a:pt x="106285" y="122884"/>
                  <a:pt x="110938" y="121023"/>
                </a:cubicBezTo>
                <a:cubicBezTo>
                  <a:pt x="117518" y="118391"/>
                  <a:pt x="131109" y="114300"/>
                  <a:pt x="131109" y="114300"/>
                </a:cubicBezTo>
                <a:cubicBezTo>
                  <a:pt x="134471" y="112059"/>
                  <a:pt x="137580" y="109383"/>
                  <a:pt x="141194" y="107576"/>
                </a:cubicBezTo>
                <a:cubicBezTo>
                  <a:pt x="144363" y="105991"/>
                  <a:pt x="148331" y="106180"/>
                  <a:pt x="151279" y="104214"/>
                </a:cubicBezTo>
                <a:cubicBezTo>
                  <a:pt x="155235" y="101577"/>
                  <a:pt x="157712" y="97172"/>
                  <a:pt x="161364" y="94129"/>
                </a:cubicBezTo>
                <a:cubicBezTo>
                  <a:pt x="175816" y="82087"/>
                  <a:pt x="166374" y="91625"/>
                  <a:pt x="181535" y="84044"/>
                </a:cubicBezTo>
                <a:cubicBezTo>
                  <a:pt x="203530" y="73045"/>
                  <a:pt x="179403" y="82103"/>
                  <a:pt x="201706" y="67235"/>
                </a:cubicBezTo>
                <a:cubicBezTo>
                  <a:pt x="204654" y="65269"/>
                  <a:pt x="208622" y="65458"/>
                  <a:pt x="211791" y="63873"/>
                </a:cubicBezTo>
                <a:cubicBezTo>
                  <a:pt x="215405" y="62066"/>
                  <a:pt x="218514" y="59391"/>
                  <a:pt x="221876" y="57150"/>
                </a:cubicBezTo>
                <a:cubicBezTo>
                  <a:pt x="224117" y="53788"/>
                  <a:pt x="225559" y="49725"/>
                  <a:pt x="228600" y="47064"/>
                </a:cubicBezTo>
                <a:cubicBezTo>
                  <a:pt x="234681" y="41743"/>
                  <a:pt x="242047" y="38099"/>
                  <a:pt x="248770" y="33617"/>
                </a:cubicBezTo>
                <a:lnTo>
                  <a:pt x="268941" y="20170"/>
                </a:lnTo>
                <a:cubicBezTo>
                  <a:pt x="268943" y="20168"/>
                  <a:pt x="289111" y="6724"/>
                  <a:pt x="289112" y="6723"/>
                </a:cubicBezTo>
                <a:lnTo>
                  <a:pt x="295835" y="0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ttore 2 49"/>
          <p:cNvCxnSpPr>
            <a:stCxn id="4" idx="3"/>
            <a:endCxn id="17" idx="4"/>
          </p:cNvCxnSpPr>
          <p:nvPr/>
        </p:nvCxnSpPr>
        <p:spPr>
          <a:xfrm flipV="1">
            <a:off x="5960455" y="4450976"/>
            <a:ext cx="1946416" cy="731832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/>
          <p:cNvSpPr>
            <a:spLocks noChangeAspect="1"/>
          </p:cNvSpPr>
          <p:nvPr/>
        </p:nvSpPr>
        <p:spPr>
          <a:xfrm>
            <a:off x="7895049" y="202779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e 48"/>
          <p:cNvSpPr>
            <a:spLocks noChangeAspect="1"/>
          </p:cNvSpPr>
          <p:nvPr/>
        </p:nvSpPr>
        <p:spPr>
          <a:xfrm>
            <a:off x="7763294" y="999167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8227323" y="767792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Pucón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7299297" y="1789067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</a:t>
            </a:r>
          </a:p>
          <a:p>
            <a:pPr algn="ctr"/>
            <a:r>
              <a:rPr lang="it-I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Montt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7481033" y="737956"/>
            <a:ext cx="636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Toltén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vale 53"/>
          <p:cNvSpPr>
            <a:spLocks noChangeAspect="1"/>
          </p:cNvSpPr>
          <p:nvPr/>
        </p:nvSpPr>
        <p:spPr>
          <a:xfrm>
            <a:off x="8196021" y="878952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/>
          <p:cNvSpPr txBox="1"/>
          <p:nvPr/>
        </p:nvSpPr>
        <p:spPr>
          <a:xfrm rot="16370181">
            <a:off x="6841094" y="2843888"/>
            <a:ext cx="318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Liquiñe-Ofqui</a:t>
            </a: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Fault System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" name="Connettore diritto 55"/>
          <p:cNvCxnSpPr/>
          <p:nvPr/>
        </p:nvCxnSpPr>
        <p:spPr>
          <a:xfrm>
            <a:off x="8442742" y="5539330"/>
            <a:ext cx="618657" cy="0"/>
          </a:xfrm>
          <a:prstGeom prst="line">
            <a:avLst/>
          </a:prstGeom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8376268" y="526459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km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4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05" y="5461990"/>
            <a:ext cx="1333333" cy="133333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B68900-8844-4397-81B9-6F7B26556182}"/>
              </a:ext>
            </a:extLst>
          </p:cNvPr>
          <p:cNvSpPr txBox="1"/>
          <p:nvPr/>
        </p:nvSpPr>
        <p:spPr>
          <a:xfrm>
            <a:off x="99642" y="585656"/>
            <a:ext cx="87729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b="1" dirty="0" smtClean="0">
                <a:solidFill>
                  <a:schemeClr val="bg1"/>
                </a:solidFill>
              </a:rPr>
              <a:t>Bolfin Fault Zone </a:t>
            </a:r>
            <a:r>
              <a:rPr lang="en-US" sz="2400" dirty="0">
                <a:solidFill>
                  <a:schemeClr val="bg1"/>
                </a:solidFill>
              </a:rPr>
              <a:t>is an </a:t>
            </a:r>
            <a:r>
              <a:rPr lang="en-US" sz="2400" b="1" dirty="0">
                <a:solidFill>
                  <a:schemeClr val="bg1"/>
                </a:solidFill>
              </a:rPr>
              <a:t>example </a:t>
            </a:r>
            <a:r>
              <a:rPr lang="en-US" sz="2400" dirty="0">
                <a:solidFill>
                  <a:schemeClr val="bg1"/>
                </a:solidFill>
              </a:rPr>
              <a:t>of a </a:t>
            </a:r>
            <a:r>
              <a:rPr lang="en-US" sz="2400" b="1" dirty="0">
                <a:solidFill>
                  <a:schemeClr val="bg1"/>
                </a:solidFill>
              </a:rPr>
              <a:t>crustal-scale seismogenic fault</a:t>
            </a:r>
            <a:r>
              <a:rPr lang="en-US" sz="2400" dirty="0">
                <a:solidFill>
                  <a:schemeClr val="bg1"/>
                </a:solidFill>
              </a:rPr>
              <a:t> hosted in </a:t>
            </a:r>
            <a:r>
              <a:rPr lang="en-US" sz="2400" dirty="0" smtClean="0">
                <a:solidFill>
                  <a:schemeClr val="bg1"/>
                </a:solidFill>
              </a:rPr>
              <a:t>crystalline basement rocks.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it-IT" sz="24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b="1" dirty="0" smtClean="0">
                <a:solidFill>
                  <a:schemeClr val="bg1"/>
                </a:solidFill>
              </a:rPr>
              <a:t>Bolfin Fault Zone</a:t>
            </a:r>
            <a:r>
              <a:rPr lang="en-US" sz="2400" dirty="0" smtClean="0">
                <a:solidFill>
                  <a:schemeClr val="bg1"/>
                </a:solidFill>
              </a:rPr>
              <a:t> consists of </a:t>
            </a:r>
            <a:r>
              <a:rPr lang="en-US" sz="2400" b="1" dirty="0" smtClean="0">
                <a:solidFill>
                  <a:schemeClr val="bg1"/>
                </a:solidFill>
              </a:rPr>
              <a:t>multiple fault core strands</a:t>
            </a:r>
            <a:r>
              <a:rPr lang="en-US" sz="2400" dirty="0" smtClean="0">
                <a:solidFill>
                  <a:schemeClr val="bg1"/>
                </a:solidFill>
              </a:rPr>
              <a:t> associated with </a:t>
            </a:r>
            <a:r>
              <a:rPr lang="en-US" sz="2400" b="1" dirty="0" smtClean="0">
                <a:solidFill>
                  <a:schemeClr val="bg1"/>
                </a:solidFill>
              </a:rPr>
              <a:t>strongly altered and damaged rocks</a:t>
            </a:r>
            <a:r>
              <a:rPr lang="en-US" sz="2400" dirty="0" smtClean="0">
                <a:solidFill>
                  <a:schemeClr val="bg1"/>
                </a:solidFill>
              </a:rPr>
              <a:t>.  </a:t>
            </a:r>
            <a:endParaRPr lang="it-IT" sz="24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it-IT" sz="24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lusters of </a:t>
            </a:r>
            <a:r>
              <a:rPr lang="en-US" sz="2400" b="1" dirty="0" smtClean="0">
                <a:solidFill>
                  <a:schemeClr val="bg1"/>
                </a:solidFill>
              </a:rPr>
              <a:t>epidote-rich </a:t>
            </a:r>
            <a:r>
              <a:rPr lang="en-US" sz="2400" b="1" dirty="0">
                <a:solidFill>
                  <a:schemeClr val="bg1"/>
                </a:solidFill>
              </a:rPr>
              <a:t>fault-vein networks </a:t>
            </a:r>
            <a:r>
              <a:rPr lang="en-US" sz="2400" dirty="0" smtClean="0">
                <a:solidFill>
                  <a:schemeClr val="bg1"/>
                </a:solidFill>
              </a:rPr>
              <a:t>are interpreted as </a:t>
            </a:r>
            <a:r>
              <a:rPr lang="en-US" sz="2400" b="1" dirty="0">
                <a:solidFill>
                  <a:schemeClr val="bg1"/>
                </a:solidFill>
              </a:rPr>
              <a:t>exhumed </a:t>
            </a:r>
            <a:r>
              <a:rPr lang="en-US" sz="2400" b="1" dirty="0" smtClean="0">
                <a:solidFill>
                  <a:schemeClr val="bg1"/>
                </a:solidFill>
              </a:rPr>
              <a:t>seismic sources of fluid-driven swarm sequences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E2C520-212E-47E5-A4E6-5FA30FED91BE}"/>
              </a:ext>
            </a:extLst>
          </p:cNvPr>
          <p:cNvSpPr txBox="1"/>
          <p:nvPr/>
        </p:nvSpPr>
        <p:spPr>
          <a:xfrm>
            <a:off x="99642" y="31218"/>
            <a:ext cx="889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</a:rPr>
              <a:t>Conclusions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6535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bg1"/>
                </a:solidFill>
              </a:rPr>
              <a:t>Fell</a:t>
            </a:r>
            <a:r>
              <a:rPr lang="it-IT" sz="2400" dirty="0" smtClean="0">
                <a:solidFill>
                  <a:schemeClr val="bg1"/>
                </a:solidFill>
              </a:rPr>
              <a:t> free to </a:t>
            </a:r>
            <a:r>
              <a:rPr lang="it-IT" sz="2400" dirty="0" err="1" smtClean="0">
                <a:solidFill>
                  <a:schemeClr val="bg1"/>
                </a:solidFill>
              </a:rPr>
              <a:t>contact</a:t>
            </a:r>
            <a:r>
              <a:rPr lang="it-IT" sz="2400" dirty="0" smtClean="0">
                <a:solidFill>
                  <a:schemeClr val="bg1"/>
                </a:solidFill>
              </a:rPr>
              <a:t> me </a:t>
            </a:r>
            <a:r>
              <a:rPr lang="it-IT" sz="2400" dirty="0" err="1" smtClean="0">
                <a:solidFill>
                  <a:schemeClr val="bg1"/>
                </a:solidFill>
              </a:rPr>
              <a:t>at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endParaRPr lang="it-IT" sz="2400" dirty="0" smtClean="0">
              <a:solidFill>
                <a:schemeClr val="bg1"/>
              </a:solidFill>
            </a:endParaRPr>
          </a:p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simone.masoch@phd.unipd.it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8577</TotalTime>
  <Words>570</Words>
  <Application>Microsoft Office PowerPoint</Application>
  <PresentationFormat>Presentazione su schermo (4:3)</PresentationFormat>
  <Paragraphs>100</Paragraphs>
  <Slides>9</Slides>
  <Notes>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ANGELA</dc:creator>
  <cp:lastModifiedBy>Simone</cp:lastModifiedBy>
  <cp:revision>893</cp:revision>
  <dcterms:created xsi:type="dcterms:W3CDTF">2018-09-22T14:51:37Z</dcterms:created>
  <dcterms:modified xsi:type="dcterms:W3CDTF">2022-05-23T15:04:54Z</dcterms:modified>
</cp:coreProperties>
</file>