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1086" r:id="rId3"/>
    <p:sldId id="259" r:id="rId4"/>
    <p:sldId id="407" r:id="rId5"/>
    <p:sldId id="406" r:id="rId6"/>
    <p:sldId id="1049" r:id="rId7"/>
    <p:sldId id="1048" r:id="rId8"/>
    <p:sldId id="1078" r:id="rId9"/>
    <p:sldId id="1032" r:id="rId10"/>
    <p:sldId id="283" r:id="rId11"/>
    <p:sldId id="918" r:id="rId12"/>
    <p:sldId id="1079" r:id="rId13"/>
    <p:sldId id="1081" r:id="rId14"/>
    <p:sldId id="1082" r:id="rId15"/>
    <p:sldId id="1083" r:id="rId16"/>
    <p:sldId id="1085" r:id="rId17"/>
    <p:sldId id="1087" r:id="rId18"/>
    <p:sldId id="279" r:id="rId19"/>
    <p:sldId id="280" r:id="rId20"/>
    <p:sldId id="281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21" autoAdjust="0"/>
  </p:normalViewPr>
  <p:slideViewPr>
    <p:cSldViewPr snapToGrid="0">
      <p:cViewPr varScale="1">
        <p:scale>
          <a:sx n="102" d="100"/>
          <a:sy n="102" d="100"/>
        </p:scale>
        <p:origin x="918" y="11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791C3-BF9A-4513-B00E-94E9C8DAE9D6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C3517-02B5-4861-AE70-9B0856BB2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448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379D5-2522-4FF2-9019-AF89069935C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958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7CC03E-AFF4-48B7-845C-ADE49EBEB5B8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718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379D5-2522-4FF2-9019-AF89069935C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099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379D5-2522-4FF2-9019-AF89069935C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220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627"/>
              </a:spcBef>
              <a:buClr>
                <a:srgbClr val="FF0000"/>
              </a:buClr>
              <a:defRPr/>
            </a:pPr>
            <a:r>
              <a:rPr lang="zh-CN" altLang="en-US" sz="1300" b="1" dirty="0">
                <a:solidFill>
                  <a:schemeClr val="dk1"/>
                </a:solidFill>
                <a:latin typeface="黑体" pitchFamily="49" charset="-122"/>
                <a:ea typeface="黑体" pitchFamily="49" charset="-122"/>
              </a:rPr>
              <a:t>补充每篇论文被引用多少次！</a:t>
            </a:r>
            <a:endParaRPr lang="en-US" altLang="zh-CN" sz="1300" dirty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kumimoji="0"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科学价值：</a:t>
            </a:r>
            <a:r>
              <a:rPr lang="zh-CN" altLang="en-US" sz="1200" b="1" dirty="0">
                <a:solidFill>
                  <a:srgbClr val="0C3A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理论先进，最大程度提升可靠性</a:t>
            </a:r>
            <a:endParaRPr lang="en-US" altLang="zh-CN" sz="1200" b="1" dirty="0">
              <a:solidFill>
                <a:srgbClr val="0C3A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200" b="1" dirty="0">
                <a:solidFill>
                  <a:srgbClr val="0C3A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</a:t>
            </a:r>
            <a:r>
              <a:rPr lang="zh-CN" altLang="en-US" sz="1200" b="1" dirty="0">
                <a:solidFill>
                  <a:srgbClr val="0C3A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实际可行，确保计算效率</a:t>
            </a:r>
            <a:endParaRPr lang="en-US" altLang="zh-CN" sz="1200" b="1" dirty="0">
              <a:solidFill>
                <a:srgbClr val="0C3A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7086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627"/>
              </a:spcBef>
              <a:buClr>
                <a:srgbClr val="FF0000"/>
              </a:buClr>
              <a:defRPr/>
            </a:pPr>
            <a:r>
              <a:rPr lang="zh-CN" altLang="en-US" sz="1300" b="1" dirty="0">
                <a:solidFill>
                  <a:schemeClr val="dk1"/>
                </a:solidFill>
                <a:latin typeface="黑体" pitchFamily="49" charset="-122"/>
                <a:ea typeface="黑体" pitchFamily="49" charset="-122"/>
              </a:rPr>
              <a:t>补充每篇论文被引用多少次！</a:t>
            </a:r>
            <a:endParaRPr lang="en-US" altLang="zh-CN" sz="1300" dirty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kumimoji="0"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科学价值：</a:t>
            </a:r>
            <a:r>
              <a:rPr lang="zh-CN" altLang="en-US" sz="1200" b="1" dirty="0">
                <a:solidFill>
                  <a:srgbClr val="0C3A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理论先进，最大程度提升可靠性</a:t>
            </a:r>
            <a:endParaRPr lang="en-US" altLang="zh-CN" sz="1200" b="1" dirty="0">
              <a:solidFill>
                <a:srgbClr val="0C3A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200" b="1" dirty="0">
                <a:solidFill>
                  <a:srgbClr val="0C3A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</a:t>
            </a:r>
            <a:r>
              <a:rPr lang="zh-CN" altLang="en-US" sz="1200" b="1" dirty="0">
                <a:solidFill>
                  <a:srgbClr val="0C3A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实际可行，确保计算效率</a:t>
            </a:r>
            <a:endParaRPr lang="en-US" altLang="zh-CN" sz="1200" b="1" dirty="0">
              <a:solidFill>
                <a:srgbClr val="0C3A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9757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实际应用（孙）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2400A-C080-42A8-BBB1-DC726680558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695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实际应用（孙）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2400A-C080-42A8-BBB1-DC726680558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269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379D5-2522-4FF2-9019-AF89069935C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553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3614C-F049-4024-8B8C-CF2EAF0FAEE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5151-E4D5-4EA7-B61B-1C787DD30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59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3614C-F049-4024-8B8C-CF2EAF0FAEE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5151-E4D5-4EA7-B61B-1C787DD30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9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3614C-F049-4024-8B8C-CF2EAF0FAEE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5151-E4D5-4EA7-B61B-1C787DD30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361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3614C-F049-4024-8B8C-CF2EAF0FAEE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5151-E4D5-4EA7-B61B-1C787DD30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58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3614C-F049-4024-8B8C-CF2EAF0FAEE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5151-E4D5-4EA7-B61B-1C787DD30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733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3614C-F049-4024-8B8C-CF2EAF0FAEE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5151-E4D5-4EA7-B61B-1C787DD30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938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3614C-F049-4024-8B8C-CF2EAF0FAEE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5151-E4D5-4EA7-B61B-1C787DD30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069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3614C-F049-4024-8B8C-CF2EAF0FAEE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5151-E4D5-4EA7-B61B-1C787DD30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47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3614C-F049-4024-8B8C-CF2EAF0FAEE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5151-E4D5-4EA7-B61B-1C787DD30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43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3614C-F049-4024-8B8C-CF2EAF0FAEE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5151-E4D5-4EA7-B61B-1C787DD30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071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3614C-F049-4024-8B8C-CF2EAF0FAEE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5151-E4D5-4EA7-B61B-1C787DD30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106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3614C-F049-4024-8B8C-CF2EAF0FAEE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05151-E4D5-4EA7-B61B-1C787DD30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21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10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7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6.wmf"/><Relationship Id="rId4" Type="http://schemas.openxmlformats.org/officeDocument/2006/relationships/image" Target="../media/image11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"/><Relationship Id="rId7" Type="http://schemas.openxmlformats.org/officeDocument/2006/relationships/image" Target="../media/image18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tiff"/><Relationship Id="rId5" Type="http://schemas.openxmlformats.org/officeDocument/2006/relationships/image" Target="../media/image16.tif"/><Relationship Id="rId4" Type="http://schemas.openxmlformats.org/officeDocument/2006/relationships/image" Target="../media/image15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7"/>
          <a:stretch/>
        </p:blipFill>
        <p:spPr>
          <a:xfrm>
            <a:off x="0" y="4044769"/>
            <a:ext cx="12192000" cy="2899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1" y="76848"/>
            <a:ext cx="3905092" cy="976211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ctrTitle"/>
          </p:nvPr>
        </p:nvSpPr>
        <p:spPr>
          <a:xfrm>
            <a:off x="1289209" y="677652"/>
            <a:ext cx="9616274" cy="1622705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67378" y="1602813"/>
            <a:ext cx="1247627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Development and field applications of shallow-water hydro-sediment-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morphodynamic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models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800" b="1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new two-phase version and its applications to Yangtze river</a:t>
            </a:r>
          </a:p>
        </p:txBody>
      </p:sp>
      <p:sp>
        <p:nvSpPr>
          <p:cNvPr id="52" name="Rectangle 1"/>
          <p:cNvSpPr>
            <a:spLocks noChangeArrowheads="1"/>
          </p:cNvSpPr>
          <p:nvPr/>
        </p:nvSpPr>
        <p:spPr bwMode="auto">
          <a:xfrm>
            <a:off x="1834593" y="3813937"/>
            <a:ext cx="92352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Peng Hu, 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Binghan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Lyu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 Ji Li, 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Qifeng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Liu,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Youwei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Li, 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Zhixian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Cao</a:t>
            </a:r>
            <a:endParaRPr lang="zh-CN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483" y="40609"/>
            <a:ext cx="3801005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85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xmlns="" id="{E58F5769-13CC-42E5-B0F2-D84310783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04" y="-93926"/>
            <a:ext cx="10088296" cy="1837665"/>
          </a:xfrm>
        </p:spPr>
        <p:txBody>
          <a:bodyPr rtlCol="0">
            <a:normAutofit/>
          </a:bodyPr>
          <a:lstStyle/>
          <a:p>
            <a:pPr>
              <a:spcBef>
                <a:spcPts val="300"/>
              </a:spcBef>
              <a:buClr>
                <a:srgbClr val="0C3A95"/>
              </a:buClr>
              <a:buFont typeface="Wingdings" panose="05000000000000000000" pitchFamily="2" charset="2"/>
              <a:buChar char="Ø"/>
              <a:defRPr/>
            </a:pPr>
            <a:endParaRPr lang="en-US" altLang="zh-CN" sz="2400" b="1" dirty="0">
              <a:solidFill>
                <a:srgbClr val="0C3A9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buClr>
                <a:srgbClr val="0C3A95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400" b="1" dirty="0">
                <a:solidFill>
                  <a:srgbClr val="0C3A9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Improvement in computational efficiency</a:t>
            </a:r>
          </a:p>
          <a:p>
            <a:pPr lvl="1">
              <a:spcBef>
                <a:spcPts val="1200"/>
              </a:spcBef>
              <a:buClr>
                <a:srgbClr val="0C3A95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2000" b="1" dirty="0">
                <a:solidFill>
                  <a:srgbClr val="0C3A9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Local time stepping (2016-2018)</a:t>
            </a:r>
          </a:p>
          <a:p>
            <a:pPr lvl="1">
              <a:spcBef>
                <a:spcPts val="1200"/>
              </a:spcBef>
              <a:buClr>
                <a:srgbClr val="0C3A95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2000" b="1" dirty="0">
                <a:solidFill>
                  <a:srgbClr val="0C3A9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GPU-acceleration or MPI parallel computing (2018-2021)</a:t>
            </a:r>
            <a:endParaRPr lang="en-US" altLang="zh-CN" sz="2000" dirty="0">
              <a:solidFill>
                <a:srgbClr val="0C3A9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descr="E:\pic0326\v_nc2.tiff">
            <a:extLst>
              <a:ext uri="{FF2B5EF4-FFF2-40B4-BE49-F238E27FC236}">
                <a16:creationId xmlns:a16="http://schemas.microsoft.com/office/drawing/2014/main" xmlns="" id="{B6E33BB1-5128-4F55-811B-1C76BEB2F4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80" y="1870201"/>
            <a:ext cx="8315743" cy="47609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453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1780974" y="797181"/>
            <a:ext cx="8707515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altLang="zh-CN" sz="2000" b="1" dirty="0">
                <a:solidFill>
                  <a:srgbClr val="0C3A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Computational cost for modeling 2-year bar evolution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srgbClr val="0C3A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Without</a:t>
            </a:r>
            <a:r>
              <a:rPr lang="en-US" altLang="zh-CN" sz="2000" dirty="0">
                <a:solidFill>
                  <a:srgbClr val="0C3A9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Hybrid LTS/</a:t>
            </a:r>
            <a:r>
              <a:rPr lang="en-US" altLang="zh-CN" sz="2000" dirty="0" err="1">
                <a:solidFill>
                  <a:srgbClr val="0C3A9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GMaTs</a:t>
            </a:r>
            <a:r>
              <a:rPr lang="en-US" altLang="zh-CN" sz="2000" dirty="0">
                <a:solidFill>
                  <a:srgbClr val="0C3A9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:   About 60 days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srgbClr val="0C3A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Using </a:t>
            </a:r>
            <a:r>
              <a:rPr lang="en-US" altLang="zh-CN" sz="2000" dirty="0">
                <a:solidFill>
                  <a:srgbClr val="0C3A9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Hybrid LTS/</a:t>
            </a:r>
            <a:r>
              <a:rPr lang="en-US" altLang="zh-CN" sz="2000" dirty="0" err="1">
                <a:solidFill>
                  <a:srgbClr val="0C3A9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GMaTs</a:t>
            </a:r>
            <a:r>
              <a:rPr lang="zh-CN" altLang="en-US" sz="2000" dirty="0">
                <a:solidFill>
                  <a:srgbClr val="0C3A9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     </a:t>
            </a:r>
            <a:r>
              <a:rPr lang="en-US" altLang="zh-CN" sz="2000" dirty="0">
                <a:solidFill>
                  <a:srgbClr val="0C3A9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Five days</a:t>
            </a:r>
            <a:r>
              <a:rPr lang="zh-CN" altLang="en-US" sz="2000" dirty="0">
                <a:solidFill>
                  <a:srgbClr val="0C3A9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r>
              <a:rPr lang="en-US" altLang="zh-CN" sz="2000" dirty="0">
                <a:solidFill>
                  <a:srgbClr val="0C3A9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90% reduction</a:t>
            </a:r>
            <a:endParaRPr lang="en-US" altLang="zh-CN" sz="2000" b="1" dirty="0">
              <a:solidFill>
                <a:srgbClr val="0C3A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灯片编号占位符 1">
            <a:extLst>
              <a:ext uri="{FF2B5EF4-FFF2-40B4-BE49-F238E27FC236}">
                <a16:creationId xmlns:a16="http://schemas.microsoft.com/office/drawing/2014/main" xmlns="" id="{CAA4051D-4F30-4EC0-BD53-38F35E94FE78}"/>
              </a:ext>
            </a:extLst>
          </p:cNvPr>
          <p:cNvSpPr txBox="1">
            <a:spLocks/>
          </p:cNvSpPr>
          <p:nvPr/>
        </p:nvSpPr>
        <p:spPr>
          <a:xfrm>
            <a:off x="8534400" y="64919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defRPr/>
            </a:pPr>
            <a:fld id="{FAB1F2CB-F90A-46C4-807E-1326DAEDCC03}" type="slidenum">
              <a:rPr lang="zh-CN" altLang="en-US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11</a:t>
            </a:fld>
            <a:endParaRPr lang="zh-C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80974" y="260648"/>
            <a:ext cx="8779523" cy="637732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grayscl/>
          </a:blip>
          <a:srcRect r="2372" b="8791"/>
          <a:stretch/>
        </p:blipFill>
        <p:spPr>
          <a:xfrm>
            <a:off x="1802612" y="2003464"/>
            <a:ext cx="8412851" cy="2613951"/>
          </a:xfrm>
          <a:prstGeom prst="rect">
            <a:avLst/>
          </a:prstGeom>
        </p:spPr>
      </p:pic>
      <p:pic>
        <p:nvPicPr>
          <p:cNvPr id="9" name="Picture 1" descr="C:\Users\Administrator\AppData\Roaming\Tencent\Users\542517650\QQ\WinTemp\RichOle\}B21_A`C9L9{$C8IFMAOG{7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9"/>
          <a:stretch/>
        </p:blipFill>
        <p:spPr bwMode="auto">
          <a:xfrm>
            <a:off x="1847529" y="4931446"/>
            <a:ext cx="4281889" cy="145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1"/>
          <p:cNvSpPr txBox="1"/>
          <p:nvPr/>
        </p:nvSpPr>
        <p:spPr>
          <a:xfrm>
            <a:off x="3102528" y="6016426"/>
            <a:ext cx="2959528" cy="369332"/>
          </a:xfrm>
          <a:prstGeom prst="rect">
            <a:avLst/>
          </a:prstGeom>
          <a:solidFill>
            <a:srgbClr val="F2F2F2"/>
          </a:solidFill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Measured bar evolution</a:t>
            </a:r>
            <a:endParaRPr lang="zh-CN" altLang="en-US" b="1" dirty="0">
              <a:solidFill>
                <a:srgbClr val="0C3A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1" descr="C:\Users\Administrator\AppData\Roaming\Tencent\Users\542517650\QQ\WinTemp\RichOle\}B21_A`C9L9{$C8IFMAOG{7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0"/>
          <a:stretch/>
        </p:blipFill>
        <p:spPr bwMode="auto">
          <a:xfrm>
            <a:off x="6161378" y="4931446"/>
            <a:ext cx="4099003" cy="143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11"/>
          <p:cNvSpPr txBox="1"/>
          <p:nvPr/>
        </p:nvSpPr>
        <p:spPr>
          <a:xfrm>
            <a:off x="7323105" y="5938521"/>
            <a:ext cx="3026982" cy="369332"/>
          </a:xfrm>
          <a:prstGeom prst="rect">
            <a:avLst/>
          </a:prstGeom>
          <a:solidFill>
            <a:srgbClr val="F2F2F2"/>
          </a:solidFill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b="1" dirty="0">
                <a:solidFill>
                  <a:srgbClr val="0C3A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Computed bar evolution</a:t>
            </a:r>
            <a:endParaRPr lang="zh-CN" altLang="en-US" b="1" dirty="0">
              <a:solidFill>
                <a:srgbClr val="0C3A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04025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9C58B9-5DD7-44B7-8F96-5E55161D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900" y="2766218"/>
            <a:ext cx="4800600" cy="1325563"/>
          </a:xfrm>
        </p:spPr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</a:rPr>
              <a:t>However,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24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>
            <a:extLst>
              <a:ext uri="{FF2B5EF4-FFF2-40B4-BE49-F238E27FC236}">
                <a16:creationId xmlns:a16="http://schemas.microsoft.com/office/drawing/2014/main" xmlns="" id="{21769FDA-D7C2-4F1D-87E3-C89BB3F48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175" y="2520828"/>
            <a:ext cx="4988125" cy="7997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altLang="zh-CN" sz="2000" b="1" dirty="0">
                <a:solidFill>
                  <a:srgbClr val="0C3A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Relatively coarse sediment in the </a:t>
            </a:r>
            <a:r>
              <a:rPr lang="en-US" altLang="zh-CN" sz="2000" b="1" dirty="0" err="1">
                <a:solidFill>
                  <a:srgbClr val="0C3A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Yantze</a:t>
            </a:r>
            <a:r>
              <a:rPr lang="en-US" altLang="zh-CN" sz="2000" b="1" dirty="0">
                <a:solidFill>
                  <a:srgbClr val="0C3A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River may lag behind the flow </a:t>
            </a:r>
          </a:p>
        </p:txBody>
      </p:sp>
    </p:spTree>
    <p:extLst>
      <p:ext uri="{BB962C8B-B14F-4D97-AF65-F5344CB8AC3E}">
        <p14:creationId xmlns:p14="http://schemas.microsoft.com/office/powerpoint/2010/main" val="338750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>
            <a:extLst>
              <a:ext uri="{FF2B5EF4-FFF2-40B4-BE49-F238E27FC236}">
                <a16:creationId xmlns:a16="http://schemas.microsoft.com/office/drawing/2014/main" xmlns="" id="{21769FDA-D7C2-4F1D-87E3-C89BB3F48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175" y="2520828"/>
            <a:ext cx="4988125" cy="7997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altLang="zh-CN" sz="2000" b="1" dirty="0">
                <a:solidFill>
                  <a:srgbClr val="0C3A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Relatively coarse sediment in the </a:t>
            </a:r>
            <a:r>
              <a:rPr lang="en-US" altLang="zh-CN" sz="2000" b="1" dirty="0" err="1">
                <a:solidFill>
                  <a:srgbClr val="0C3A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Yantze</a:t>
            </a:r>
            <a:r>
              <a:rPr lang="en-US" altLang="zh-CN" sz="2000" b="1" dirty="0">
                <a:solidFill>
                  <a:srgbClr val="0C3A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River may lag behind the flow </a:t>
            </a: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xmlns="" id="{495C66E9-33A2-46F1-9EE1-7A9CF6F3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444628"/>
            <a:ext cx="5216725" cy="11690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altLang="zh-CN" sz="2000" b="1" dirty="0">
                <a:solidFill>
                  <a:srgbClr val="0C3A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above-mentioned model applications ignore the lag between the sediment and the flow</a:t>
            </a:r>
          </a:p>
        </p:txBody>
      </p:sp>
    </p:spTree>
    <p:extLst>
      <p:ext uri="{BB962C8B-B14F-4D97-AF65-F5344CB8AC3E}">
        <p14:creationId xmlns:p14="http://schemas.microsoft.com/office/powerpoint/2010/main" val="3379014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925709-973C-48E6-9F7A-25FEE8823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1673225"/>
            <a:ext cx="10515600" cy="1325563"/>
          </a:xfrm>
        </p:spPr>
        <p:txBody>
          <a:bodyPr/>
          <a:lstStyle/>
          <a:p>
            <a:r>
              <a:rPr lang="en-US" altLang="zh-CN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new progress (2020-2022)</a:t>
            </a:r>
            <a:endParaRPr lang="zh-CN" altLang="en-US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A1D833F-E64F-4F11-83C8-DD0E7FE7C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400" y="3133725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99"/>
                </a:solidFill>
              </a:rPr>
              <a:t>Development of a new SWHSMM, which is two-phase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99"/>
                </a:solidFill>
              </a:rPr>
              <a:t>Application of the two-phase model to the Yangtze river</a:t>
            </a:r>
            <a:endParaRPr lang="zh-CN" altLang="en-US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02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灯片编号占位符 1">
            <a:extLst>
              <a:ext uri="{FF2B5EF4-FFF2-40B4-BE49-F238E27FC236}">
                <a16:creationId xmlns:a16="http://schemas.microsoft.com/office/drawing/2014/main" xmlns="" id="{98D2442B-C993-41FE-8F48-9346A9421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9356" y="6161721"/>
            <a:ext cx="2133600" cy="365125"/>
          </a:xfrm>
        </p:spPr>
        <p:txBody>
          <a:bodyPr/>
          <a:lstStyle/>
          <a:p>
            <a:pPr>
              <a:defRPr/>
            </a:pPr>
            <a:fld id="{FAB1F2CB-F90A-46C4-807E-1326DAEDCC03}" type="slidenum">
              <a:rPr lang="zh-CN" altLang="en-US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16</a:t>
            </a:fld>
            <a:endParaRPr lang="zh-C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灯片编号占位符 1"/>
          <p:cNvSpPr txBox="1">
            <a:spLocks/>
          </p:cNvSpPr>
          <p:nvPr/>
        </p:nvSpPr>
        <p:spPr>
          <a:xfrm>
            <a:off x="8503518" y="6165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defRPr/>
            </a:pPr>
            <a:fld id="{FAB1F2CB-F90A-46C4-807E-1326DAEDCC03}" type="slidenum">
              <a:rPr lang="zh-CN" altLang="en-US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16</a:t>
            </a:fld>
            <a:endParaRPr lang="zh-C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7001222" y="2278321"/>
            <a:ext cx="1728192" cy="66729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内容占位符 2"/>
          <p:cNvSpPr>
            <a:spLocks noGrp="1"/>
          </p:cNvSpPr>
          <p:nvPr>
            <p:ph idx="1"/>
          </p:nvPr>
        </p:nvSpPr>
        <p:spPr>
          <a:xfrm>
            <a:off x="1631505" y="662764"/>
            <a:ext cx="8740567" cy="1075828"/>
          </a:xfrm>
        </p:spPr>
        <p:txBody>
          <a:bodyPr rtlCol="0">
            <a:noAutofit/>
          </a:bodyPr>
          <a:lstStyle/>
          <a:p>
            <a:pPr marL="0" indent="0" algn="just">
              <a:spcBef>
                <a:spcPts val="300"/>
              </a:spcBef>
              <a:buClr>
                <a:srgbClr val="0C3A95"/>
              </a:buClr>
              <a:buNone/>
              <a:defRPr/>
            </a:pPr>
            <a:r>
              <a:rPr lang="en-US" altLang="zh-CN" sz="2200" dirty="0">
                <a:solidFill>
                  <a:srgbClr val="0C3A9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Dr Ji Li is an expert in two-phase hydro-sediment-</a:t>
            </a:r>
            <a:r>
              <a:rPr lang="en-US" altLang="zh-CN" sz="2200" dirty="0" err="1">
                <a:solidFill>
                  <a:srgbClr val="0C3A9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morphodynamic</a:t>
            </a:r>
            <a:r>
              <a:rPr lang="en-US" altLang="zh-CN" sz="2200" dirty="0">
                <a:solidFill>
                  <a:srgbClr val="0C3A9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model for debris flow. </a:t>
            </a:r>
            <a:endParaRPr lang="en-US" altLang="zh-CN" sz="2200" b="1" dirty="0">
              <a:solidFill>
                <a:srgbClr val="0C3A9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4"/>
          <a:srcRect r="14260"/>
          <a:stretch/>
        </p:blipFill>
        <p:spPr>
          <a:xfrm>
            <a:off x="6605395" y="3752153"/>
            <a:ext cx="3889043" cy="25921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82" y="1797727"/>
            <a:ext cx="5100112" cy="4546554"/>
          </a:xfrm>
          <a:prstGeom prst="rect">
            <a:avLst/>
          </a:prstGeom>
        </p:spPr>
      </p:pic>
      <p:sp>
        <p:nvSpPr>
          <p:cNvPr id="65" name="文本框 11"/>
          <p:cNvSpPr txBox="1"/>
          <p:nvPr/>
        </p:nvSpPr>
        <p:spPr>
          <a:xfrm>
            <a:off x="6277355" y="2007072"/>
            <a:ext cx="4217083" cy="14219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Instead of setting </a:t>
            </a:r>
            <a:r>
              <a:rPr lang="en-US" altLang="zh-CN" sz="2400" i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u</a:t>
            </a:r>
            <a:r>
              <a:rPr lang="en-US" altLang="zh-CN" sz="24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i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u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we now solve momentum equations for sediment phase to get </a:t>
            </a:r>
            <a:r>
              <a:rPr lang="en-US" altLang="zh-CN" sz="2400" i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u</a:t>
            </a:r>
            <a:r>
              <a:rPr lang="en-US" altLang="zh-CN" sz="24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 </a:t>
            </a:r>
            <a:endParaRPr lang="zh-CN" altLang="en-US" sz="2400" dirty="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06957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9096CB-EACB-4664-A53A-BFBA0282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B2DCFE0-9DED-433E-9220-D7B5D4158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Candara Light" panose="020E0502030303020204" pitchFamily="34" charset="0"/>
              </a:rPr>
              <a:t>What is shallow water hydro-sediment-</a:t>
            </a:r>
            <a:r>
              <a:rPr lang="en-US" altLang="zh-CN" dirty="0" err="1">
                <a:latin typeface="Candara Light" panose="020E0502030303020204" pitchFamily="34" charset="0"/>
              </a:rPr>
              <a:t>morphodynamic</a:t>
            </a:r>
            <a:r>
              <a:rPr lang="en-US" altLang="zh-CN" dirty="0">
                <a:latin typeface="Candara Light" panose="020E0502030303020204" pitchFamily="34" charset="0"/>
              </a:rPr>
              <a:t> model?</a:t>
            </a:r>
          </a:p>
          <a:p>
            <a:r>
              <a:rPr lang="en-US" altLang="zh-CN" dirty="0">
                <a:latin typeface="Candara Light" panose="020E0502030303020204" pitchFamily="34" charset="0"/>
              </a:rPr>
              <a:t>What is the new progress in this talk?</a:t>
            </a:r>
          </a:p>
          <a:p>
            <a:r>
              <a:rPr lang="en-US" altLang="zh-CN" b="1" dirty="0">
                <a:solidFill>
                  <a:srgbClr val="000099"/>
                </a:solidFill>
              </a:rPr>
              <a:t>Results of the new progress</a:t>
            </a:r>
            <a:endParaRPr lang="zh-CN" altLang="en-US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32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-23109" y="890676"/>
            <a:ext cx="5273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p"/>
            </a:pPr>
            <a:r>
              <a:rPr lang="en-US" altLang="zh-CN" sz="1600" b="1" kern="10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filed application</a:t>
            </a:r>
            <a:endParaRPr lang="en-US" altLang="zh-CN" sz="1600" b="1" i="1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6" name="Rectangle 20"/>
          <p:cNvSpPr>
            <a:spLocks noChangeArrowheads="1"/>
          </p:cNvSpPr>
          <p:nvPr/>
        </p:nvSpPr>
        <p:spPr bwMode="auto">
          <a:xfrm>
            <a:off x="280606" y="1142191"/>
            <a:ext cx="6310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lvl="1" indent="-171450">
              <a:buFont typeface="Wingdings" panose="05000000000000000000" pitchFamily="2" charset="2"/>
              <a:buChar char="Ø"/>
            </a:pPr>
            <a:r>
              <a:rPr lang="en-US" altLang="zh-CN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Xinzhou-Jiujiang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 waterway in the middle Yangtze river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54" y="1530271"/>
            <a:ext cx="3648866" cy="2228481"/>
          </a:xfrm>
          <a:prstGeom prst="rect">
            <a:avLst/>
          </a:prstGeom>
        </p:spPr>
      </p:pic>
      <p:sp>
        <p:nvSpPr>
          <p:cNvPr id="350" name="Rectangle 20"/>
          <p:cNvSpPr>
            <a:spLocks noChangeArrowheads="1"/>
          </p:cNvSpPr>
          <p:nvPr/>
        </p:nvSpPr>
        <p:spPr bwMode="auto">
          <a:xfrm>
            <a:off x="101598" y="3769454"/>
            <a:ext cx="4729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Fig.1 </a:t>
            </a:r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Location of the </a:t>
            </a:r>
            <a:r>
              <a:rPr lang="en-US" altLang="zh-CN" sz="1200" dirty="0" err="1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Xinzhou-Jiujiang</a:t>
            </a:r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waterway</a:t>
            </a:r>
            <a:endParaRPr lang="zh-CN" altLang="en-US" sz="1200" dirty="0"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69" name="组合 368"/>
          <p:cNvGrpSpPr/>
          <p:nvPr/>
        </p:nvGrpSpPr>
        <p:grpSpPr>
          <a:xfrm>
            <a:off x="711522" y="4524590"/>
            <a:ext cx="6612798" cy="1728000"/>
            <a:chOff x="711522" y="4524590"/>
            <a:chExt cx="6612798" cy="1728000"/>
          </a:xfrm>
        </p:grpSpPr>
        <p:pic>
          <p:nvPicPr>
            <p:cNvPr id="351" name="图片 3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522" y="4524590"/>
              <a:ext cx="3240000" cy="1728000"/>
            </a:xfrm>
            <a:prstGeom prst="rect">
              <a:avLst/>
            </a:prstGeom>
          </p:spPr>
        </p:pic>
        <p:pic>
          <p:nvPicPr>
            <p:cNvPr id="352" name="图片 3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4320" y="4527863"/>
              <a:ext cx="3240000" cy="1721455"/>
            </a:xfrm>
            <a:prstGeom prst="rect">
              <a:avLst/>
            </a:prstGeom>
          </p:spPr>
        </p:pic>
      </p:grpSp>
      <p:sp>
        <p:nvSpPr>
          <p:cNvPr id="353" name="Rectangle 20"/>
          <p:cNvSpPr>
            <a:spLocks noChangeArrowheads="1"/>
          </p:cNvSpPr>
          <p:nvPr/>
        </p:nvSpPr>
        <p:spPr bwMode="auto">
          <a:xfrm>
            <a:off x="1586912" y="6227439"/>
            <a:ext cx="4729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Fig.3 </a:t>
            </a:r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Comparison between simulation results and measured data </a:t>
            </a:r>
            <a:endParaRPr lang="zh-CN" altLang="en-US" sz="1200" dirty="0"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5" name="Rectangle 20"/>
          <p:cNvSpPr>
            <a:spLocks noChangeArrowheads="1"/>
          </p:cNvSpPr>
          <p:nvPr/>
        </p:nvSpPr>
        <p:spPr bwMode="auto">
          <a:xfrm>
            <a:off x="435454" y="4063848"/>
            <a:ext cx="4869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of  morphological evolution</a:t>
            </a:r>
            <a:endParaRPr lang="en-US" altLang="zh-CN" sz="1400" b="1" dirty="0">
              <a:solidFill>
                <a:schemeClr val="accent5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56" name="Rectangle 20"/>
          <p:cNvSpPr>
            <a:spLocks noChangeArrowheads="1"/>
          </p:cNvSpPr>
          <p:nvPr/>
        </p:nvSpPr>
        <p:spPr bwMode="auto">
          <a:xfrm>
            <a:off x="-1043836" y="4374139"/>
            <a:ext cx="4729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(a) Measured data</a:t>
            </a:r>
          </a:p>
        </p:txBody>
      </p:sp>
      <p:sp>
        <p:nvSpPr>
          <p:cNvPr id="357" name="Rectangle 20"/>
          <p:cNvSpPr>
            <a:spLocks noChangeArrowheads="1"/>
          </p:cNvSpPr>
          <p:nvPr/>
        </p:nvSpPr>
        <p:spPr bwMode="auto">
          <a:xfrm>
            <a:off x="4474054" y="1449327"/>
            <a:ext cx="4869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on water-sediment movement process</a:t>
            </a:r>
            <a:endParaRPr lang="en-US" altLang="zh-CN" sz="1400" b="1" dirty="0">
              <a:solidFill>
                <a:schemeClr val="accent5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58" name="Rectangle 20"/>
          <p:cNvSpPr>
            <a:spLocks noChangeArrowheads="1"/>
          </p:cNvSpPr>
          <p:nvPr/>
        </p:nvSpPr>
        <p:spPr bwMode="auto">
          <a:xfrm>
            <a:off x="2430655" y="4374139"/>
            <a:ext cx="4729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(b) Simulation results</a:t>
            </a:r>
          </a:p>
        </p:txBody>
      </p:sp>
      <p:cxnSp>
        <p:nvCxnSpPr>
          <p:cNvPr id="366" name="直接箭头连接符 365"/>
          <p:cNvCxnSpPr/>
          <p:nvPr/>
        </p:nvCxnSpPr>
        <p:spPr>
          <a:xfrm>
            <a:off x="2126053" y="2655442"/>
            <a:ext cx="2410395" cy="16395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Rectangle 20"/>
          <p:cNvSpPr>
            <a:spLocks noChangeArrowheads="1"/>
          </p:cNvSpPr>
          <p:nvPr/>
        </p:nvSpPr>
        <p:spPr bwMode="auto">
          <a:xfrm>
            <a:off x="5920787" y="3853900"/>
            <a:ext cx="47292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Fig.2 Interaction force </a:t>
            </a:r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and velocity during flow and sediment transport </a:t>
            </a:r>
            <a:endParaRPr lang="zh-CN" altLang="en-US" sz="1200" dirty="0"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76" name="组合 375"/>
          <p:cNvGrpSpPr/>
          <p:nvPr/>
        </p:nvGrpSpPr>
        <p:grpSpPr>
          <a:xfrm>
            <a:off x="4574070" y="1781828"/>
            <a:ext cx="6954850" cy="2017280"/>
            <a:chOff x="4574070" y="1781828"/>
            <a:chExt cx="6954850" cy="2017280"/>
          </a:xfrm>
        </p:grpSpPr>
        <p:pic>
          <p:nvPicPr>
            <p:cNvPr id="374" name="图片 37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8920" y="1781828"/>
              <a:ext cx="2520000" cy="2017280"/>
            </a:xfrm>
            <a:prstGeom prst="rect">
              <a:avLst/>
            </a:prstGeom>
          </p:spPr>
        </p:pic>
        <p:pic>
          <p:nvPicPr>
            <p:cNvPr id="375" name="图片 37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2" r="8282"/>
            <a:stretch/>
          </p:blipFill>
          <p:spPr>
            <a:xfrm>
              <a:off x="4574070" y="1782468"/>
              <a:ext cx="4210050" cy="2016000"/>
            </a:xfrm>
            <a:prstGeom prst="rect">
              <a:avLst/>
            </a:prstGeom>
          </p:spPr>
        </p:pic>
      </p:grpSp>
      <p:sp>
        <p:nvSpPr>
          <p:cNvPr id="370" name="Rectangle 20"/>
          <p:cNvSpPr>
            <a:spLocks noChangeArrowheads="1"/>
          </p:cNvSpPr>
          <p:nvPr/>
        </p:nvSpPr>
        <p:spPr bwMode="auto">
          <a:xfrm>
            <a:off x="3016463" y="1897444"/>
            <a:ext cx="4729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(a) </a:t>
            </a:r>
            <a:r>
              <a:rPr lang="en-US" altLang="zh-CN" sz="1200" i="1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d</a:t>
            </a:r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=0.045mm </a:t>
            </a:r>
          </a:p>
        </p:txBody>
      </p:sp>
      <p:sp>
        <p:nvSpPr>
          <p:cNvPr id="377" name="Rectangle 20"/>
          <p:cNvSpPr>
            <a:spLocks noChangeArrowheads="1"/>
          </p:cNvSpPr>
          <p:nvPr/>
        </p:nvSpPr>
        <p:spPr bwMode="auto">
          <a:xfrm>
            <a:off x="5217664" y="1897444"/>
            <a:ext cx="4729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(b) </a:t>
            </a:r>
            <a:r>
              <a:rPr lang="en-US" altLang="zh-CN" sz="1200" i="1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d</a:t>
            </a:r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=0.45mm </a:t>
            </a:r>
          </a:p>
        </p:txBody>
      </p:sp>
      <p:cxnSp>
        <p:nvCxnSpPr>
          <p:cNvPr id="381" name="直接箭头连接符 380"/>
          <p:cNvCxnSpPr/>
          <p:nvPr/>
        </p:nvCxnSpPr>
        <p:spPr>
          <a:xfrm>
            <a:off x="5120640" y="3268673"/>
            <a:ext cx="1088571" cy="0"/>
          </a:xfrm>
          <a:prstGeom prst="straightConnector1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2" name="Rectangle 20"/>
          <p:cNvSpPr>
            <a:spLocks noChangeArrowheads="1"/>
          </p:cNvSpPr>
          <p:nvPr/>
        </p:nvSpPr>
        <p:spPr bwMode="auto">
          <a:xfrm>
            <a:off x="2852229" y="3268673"/>
            <a:ext cx="4729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dry </a:t>
            </a:r>
            <a:r>
              <a:rPr lang="en-US" altLang="zh-CN" sz="1200" dirty="0" err="1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seasom</a:t>
            </a:r>
            <a:endParaRPr lang="en-US" altLang="zh-CN" sz="1200" dirty="0"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83" name="Rectangle 20"/>
          <p:cNvSpPr>
            <a:spLocks noChangeArrowheads="1"/>
          </p:cNvSpPr>
          <p:nvPr/>
        </p:nvSpPr>
        <p:spPr bwMode="auto">
          <a:xfrm>
            <a:off x="3731390" y="3268673"/>
            <a:ext cx="4729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flood </a:t>
            </a:r>
            <a:r>
              <a:rPr lang="en-US" altLang="zh-CN" sz="1200" dirty="0" err="1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seasom</a:t>
            </a:r>
            <a:endParaRPr lang="en-US" altLang="zh-CN" sz="1200" dirty="0"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87" name="五角星 386"/>
          <p:cNvSpPr/>
          <p:nvPr/>
        </p:nvSpPr>
        <p:spPr>
          <a:xfrm>
            <a:off x="1979537" y="2571253"/>
            <a:ext cx="146516" cy="146516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290426" y="4639902"/>
            <a:ext cx="47331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present model accurately reproduces the</a:t>
            </a:r>
            <a:r>
              <a:rPr lang="en-US" altLang="zh-CN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morphological evolution</a:t>
            </a:r>
            <a:r>
              <a:rPr lang="en-US" altLang="zh-CN" sz="14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of Xinzhou-Jiujiang waterway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sediment velocity decreases with the increase of grain size in alluvial river</a:t>
            </a:r>
            <a:endParaRPr lang="en-US" altLang="zh-CN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8581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r="5673"/>
          <a:stretch/>
        </p:blipFill>
        <p:spPr>
          <a:xfrm>
            <a:off x="5805144" y="1272794"/>
            <a:ext cx="5107783" cy="234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r="7654"/>
          <a:stretch/>
        </p:blipFill>
        <p:spPr>
          <a:xfrm>
            <a:off x="2730638" y="4091853"/>
            <a:ext cx="2327137" cy="22393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281" y="4091853"/>
            <a:ext cx="2520000" cy="2239336"/>
          </a:xfrm>
          <a:prstGeom prst="rect">
            <a:avLst/>
          </a:prstGeom>
        </p:spPr>
      </p:pic>
      <p:sp>
        <p:nvSpPr>
          <p:cNvPr id="96" name="Rectangle 20"/>
          <p:cNvSpPr>
            <a:spLocks noChangeArrowheads="1"/>
          </p:cNvSpPr>
          <p:nvPr/>
        </p:nvSpPr>
        <p:spPr bwMode="auto">
          <a:xfrm>
            <a:off x="350518" y="897085"/>
            <a:ext cx="6310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lvl="1" indent="-171450">
              <a:buFont typeface="Wingdings" panose="05000000000000000000" pitchFamily="2" charset="2"/>
              <a:buChar char="Ø"/>
            </a:pPr>
            <a:r>
              <a:rPr lang="en-US" altLang="zh-CN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Fujiangsha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 waterway in the tidal reach of the Yangtze river</a:t>
            </a:r>
          </a:p>
        </p:txBody>
      </p:sp>
      <p:sp>
        <p:nvSpPr>
          <p:cNvPr id="357" name="Rectangle 20"/>
          <p:cNvSpPr>
            <a:spLocks noChangeArrowheads="1"/>
          </p:cNvSpPr>
          <p:nvPr/>
        </p:nvSpPr>
        <p:spPr bwMode="auto">
          <a:xfrm>
            <a:off x="5439996" y="955056"/>
            <a:ext cx="4869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on  water-sediment movement process</a:t>
            </a:r>
            <a:endParaRPr lang="en-US" altLang="zh-CN" sz="1400" b="1" dirty="0">
              <a:solidFill>
                <a:schemeClr val="accent5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115" name="Rectangle 20"/>
          <p:cNvSpPr>
            <a:spLocks noChangeArrowheads="1"/>
          </p:cNvSpPr>
          <p:nvPr/>
        </p:nvSpPr>
        <p:spPr bwMode="auto">
          <a:xfrm>
            <a:off x="101598" y="3705954"/>
            <a:ext cx="4729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Fig.1 </a:t>
            </a:r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Location of the </a:t>
            </a:r>
            <a:r>
              <a:rPr lang="en-US" altLang="zh-CN" sz="1200" dirty="0" err="1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Fujiangsha</a:t>
            </a:r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waterway</a:t>
            </a:r>
            <a:endParaRPr lang="zh-CN" altLang="en-US" sz="1200" dirty="0"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2" name="Rectangle 20"/>
          <p:cNvSpPr>
            <a:spLocks noChangeArrowheads="1"/>
          </p:cNvSpPr>
          <p:nvPr/>
        </p:nvSpPr>
        <p:spPr bwMode="auto">
          <a:xfrm>
            <a:off x="435454" y="4000348"/>
            <a:ext cx="4869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of  morphological evolution</a:t>
            </a:r>
            <a:endParaRPr lang="en-US" altLang="zh-CN" sz="1400" b="1" dirty="0">
              <a:solidFill>
                <a:schemeClr val="accent5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163" name="Rectangle 20"/>
          <p:cNvSpPr>
            <a:spLocks noChangeArrowheads="1"/>
          </p:cNvSpPr>
          <p:nvPr/>
        </p:nvSpPr>
        <p:spPr bwMode="auto">
          <a:xfrm>
            <a:off x="-939847" y="4456217"/>
            <a:ext cx="4729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(a) Measured data</a:t>
            </a:r>
          </a:p>
        </p:txBody>
      </p:sp>
      <p:sp>
        <p:nvSpPr>
          <p:cNvPr id="164" name="Rectangle 20"/>
          <p:cNvSpPr>
            <a:spLocks noChangeArrowheads="1"/>
          </p:cNvSpPr>
          <p:nvPr/>
        </p:nvSpPr>
        <p:spPr bwMode="auto">
          <a:xfrm>
            <a:off x="1424762" y="4379702"/>
            <a:ext cx="4729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(b) Simulation results</a:t>
            </a:r>
          </a:p>
        </p:txBody>
      </p:sp>
      <p:sp>
        <p:nvSpPr>
          <p:cNvPr id="165" name="Rectangle 20"/>
          <p:cNvSpPr>
            <a:spLocks noChangeArrowheads="1"/>
          </p:cNvSpPr>
          <p:nvPr/>
        </p:nvSpPr>
        <p:spPr bwMode="auto">
          <a:xfrm>
            <a:off x="575860" y="6163939"/>
            <a:ext cx="4729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Fig.2 </a:t>
            </a:r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Comparison between simulation results and measured data </a:t>
            </a:r>
            <a:endParaRPr lang="zh-CN" altLang="en-US" sz="1200" dirty="0"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352" y="1441791"/>
            <a:ext cx="3673207" cy="2253501"/>
          </a:xfrm>
          <a:prstGeom prst="rect">
            <a:avLst/>
          </a:prstGeom>
        </p:spPr>
      </p:pic>
      <p:cxnSp>
        <p:nvCxnSpPr>
          <p:cNvPr id="166" name="直接箭头连接符 165"/>
          <p:cNvCxnSpPr/>
          <p:nvPr/>
        </p:nvCxnSpPr>
        <p:spPr>
          <a:xfrm flipV="1">
            <a:off x="2779955" y="2430380"/>
            <a:ext cx="2783447" cy="43221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五角星 166"/>
          <p:cNvSpPr/>
          <p:nvPr/>
        </p:nvSpPr>
        <p:spPr>
          <a:xfrm>
            <a:off x="2633439" y="2801098"/>
            <a:ext cx="146516" cy="146516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153" y="3713868"/>
            <a:ext cx="3148001" cy="2520000"/>
          </a:xfrm>
          <a:prstGeom prst="rect">
            <a:avLst/>
          </a:prstGeom>
        </p:spPr>
      </p:pic>
      <p:sp>
        <p:nvSpPr>
          <p:cNvPr id="174" name="Rectangle 20"/>
          <p:cNvSpPr>
            <a:spLocks noChangeArrowheads="1"/>
          </p:cNvSpPr>
          <p:nvPr/>
        </p:nvSpPr>
        <p:spPr bwMode="auto">
          <a:xfrm>
            <a:off x="4413007" y="6154804"/>
            <a:ext cx="47292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Fig.4 Velocity of flow and sediment versus time</a:t>
            </a:r>
            <a:endParaRPr lang="zh-CN" altLang="en-US" sz="1200" dirty="0"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2" name="Rectangle 20"/>
          <p:cNvSpPr>
            <a:spLocks noChangeArrowheads="1"/>
          </p:cNvSpPr>
          <p:nvPr/>
        </p:nvSpPr>
        <p:spPr bwMode="auto">
          <a:xfrm>
            <a:off x="6190595" y="3570927"/>
            <a:ext cx="47292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Fig.3 Interaction </a:t>
            </a:r>
            <a:r>
              <a:rPr lang="en-US" altLang="zh-CN" sz="1200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during flow and sediment transport </a:t>
            </a:r>
            <a:endParaRPr lang="zh-CN" altLang="en-US" sz="1200" dirty="0"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661211" y="3990373"/>
            <a:ext cx="1333500" cy="505076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7" name="矩形 176"/>
          <p:cNvSpPr/>
          <p:nvPr/>
        </p:nvSpPr>
        <p:spPr>
          <a:xfrm>
            <a:off x="7063774" y="5322983"/>
            <a:ext cx="930937" cy="546928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8" name="矩形 177"/>
          <p:cNvSpPr/>
          <p:nvPr/>
        </p:nvSpPr>
        <p:spPr>
          <a:xfrm>
            <a:off x="8244114" y="3841650"/>
            <a:ext cx="39478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Flood slack tide: </a:t>
            </a:r>
          </a:p>
          <a:p>
            <a:pPr algn="just">
              <a:lnSpc>
                <a:spcPct val="150000"/>
              </a:lnSpc>
            </a:pP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The sediment velocity is about 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89%</a:t>
            </a: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of the flow velocity 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Ebb </a:t>
            </a:r>
            <a:r>
              <a:rPr lang="en-US" altLang="zh-CN" sz="12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slack tide :</a:t>
            </a:r>
            <a:endParaRPr lang="en-US" altLang="zh-CN" sz="1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The sediment velocity is about 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58% </a:t>
            </a: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 the flow velocity </a:t>
            </a:r>
          </a:p>
        </p:txBody>
      </p:sp>
      <p:cxnSp>
        <p:nvCxnSpPr>
          <p:cNvPr id="181" name="直接箭头连接符 180"/>
          <p:cNvCxnSpPr/>
          <p:nvPr/>
        </p:nvCxnSpPr>
        <p:spPr>
          <a:xfrm flipV="1">
            <a:off x="8009224" y="4093056"/>
            <a:ext cx="295179" cy="15323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>
          <a:xfrm flipV="1">
            <a:off x="7979413" y="4699207"/>
            <a:ext cx="315119" cy="61733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8219992" y="5221838"/>
            <a:ext cx="38555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Although the grain size in the tidal reach is fine, the transport characteristics of </a:t>
            </a:r>
            <a:r>
              <a:rPr lang="en-US" altLang="zh-CN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bedload</a:t>
            </a:r>
            <a:r>
              <a:rPr lang="en-US" altLang="zh-CN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are gradually significant </a:t>
            </a:r>
            <a:r>
              <a:rPr lang="en-US" altLang="zh-CN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process of the rising tide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55435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9096CB-EACB-4664-A53A-BFBA0282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B2DCFE0-9DED-433E-9220-D7B5D4158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000099"/>
                </a:solidFill>
              </a:rPr>
              <a:t>What is shallow water hydro-sediment-</a:t>
            </a:r>
            <a:r>
              <a:rPr lang="en-US" altLang="zh-CN" b="1" dirty="0" err="1">
                <a:solidFill>
                  <a:srgbClr val="000099"/>
                </a:solidFill>
              </a:rPr>
              <a:t>morphodynamic</a:t>
            </a:r>
            <a:r>
              <a:rPr lang="en-US" altLang="zh-CN" b="1" dirty="0">
                <a:solidFill>
                  <a:srgbClr val="000099"/>
                </a:solidFill>
              </a:rPr>
              <a:t> model?</a:t>
            </a:r>
          </a:p>
          <a:p>
            <a:r>
              <a:rPr lang="en-US" altLang="zh-CN" dirty="0">
                <a:latin typeface="Candara Light" panose="020E0502030303020204" pitchFamily="34" charset="0"/>
              </a:rPr>
              <a:t>What is the new progress in this talk?</a:t>
            </a:r>
          </a:p>
          <a:p>
            <a:r>
              <a:rPr lang="en-US" altLang="zh-CN" dirty="0">
                <a:latin typeface="Candara Light" panose="020E0502030303020204" pitchFamily="34" charset="0"/>
              </a:rPr>
              <a:t>Results of the new progress</a:t>
            </a:r>
            <a:endParaRPr lang="zh-CN" altLang="en-US" dirty="0"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23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7"/>
          <a:stretch/>
        </p:blipFill>
        <p:spPr>
          <a:xfrm>
            <a:off x="0" y="3972393"/>
            <a:ext cx="12192000" cy="2899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08" y="105390"/>
            <a:ext cx="3905092" cy="976211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ctrTitle"/>
          </p:nvPr>
        </p:nvSpPr>
        <p:spPr>
          <a:xfrm>
            <a:off x="1289209" y="677652"/>
            <a:ext cx="9616274" cy="1622705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91931" y="5251011"/>
            <a:ext cx="1039188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new two-phase shallow water hydro-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sedi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morphodynamic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model</a:t>
            </a:r>
          </a:p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with the HLLC solver for inter-grid numerical flux estimation</a:t>
            </a:r>
            <a:endParaRPr lang="zh-CN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2" name="Rectangle 1"/>
          <p:cNvSpPr>
            <a:spLocks noChangeArrowheads="1"/>
          </p:cNvSpPr>
          <p:nvPr/>
        </p:nvSpPr>
        <p:spPr bwMode="auto">
          <a:xfrm>
            <a:off x="1670263" y="6205118"/>
            <a:ext cx="92352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Peng Hu,  Binghan Lyu,  Ji Li,  Qifeng Liu, Youwei Li,  Zhixian Cao</a:t>
            </a:r>
            <a:endParaRPr lang="zh-CN" altLang="zh-CN" sz="24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68" y="40968"/>
            <a:ext cx="3801005" cy="1105054"/>
          </a:xfrm>
          <a:prstGeom prst="rect">
            <a:avLst/>
          </a:prstGeom>
        </p:spPr>
      </p:pic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2848996" y="2464115"/>
            <a:ext cx="62709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4000" b="1" dirty="0"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Thanks for listening !</a:t>
            </a:r>
          </a:p>
        </p:txBody>
      </p:sp>
    </p:spTree>
    <p:extLst>
      <p:ext uri="{BB962C8B-B14F-4D97-AF65-F5344CB8AC3E}">
        <p14:creationId xmlns:p14="http://schemas.microsoft.com/office/powerpoint/2010/main" val="395641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340100" y="6470270"/>
            <a:ext cx="327900" cy="387731"/>
          </a:xfrm>
        </p:spPr>
        <p:txBody>
          <a:bodyPr/>
          <a:lstStyle/>
          <a:p>
            <a:pPr>
              <a:defRPr/>
            </a:pPr>
            <a:fld id="{FAB1F2CB-F90A-46C4-807E-1326DAEDCC03}" type="slidenum">
              <a:rPr lang="zh-CN" altLang="en-US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</a:t>
            </a:fld>
            <a:endParaRPr lang="zh-C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内容占位符 2"/>
          <p:cNvSpPr>
            <a:spLocks noGrp="1"/>
          </p:cNvSpPr>
          <p:nvPr>
            <p:ph idx="1"/>
          </p:nvPr>
        </p:nvSpPr>
        <p:spPr>
          <a:xfrm>
            <a:off x="1488348" y="703895"/>
            <a:ext cx="10088296" cy="1832544"/>
          </a:xfrm>
        </p:spPr>
        <p:txBody>
          <a:bodyPr rtlCol="0">
            <a:normAutofit fontScale="92500" lnSpcReduction="10000"/>
          </a:bodyPr>
          <a:lstStyle/>
          <a:p>
            <a:pPr>
              <a:spcBef>
                <a:spcPts val="300"/>
              </a:spcBef>
              <a:buClr>
                <a:srgbClr val="0C3A95"/>
              </a:buClr>
              <a:buFont typeface="Wingdings" panose="05000000000000000000" pitchFamily="2" charset="2"/>
              <a:buChar char="Ø"/>
              <a:defRPr/>
            </a:pPr>
            <a:endParaRPr lang="en-US" altLang="zh-CN" sz="2400" b="1" dirty="0">
              <a:solidFill>
                <a:srgbClr val="0C3A9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buClr>
                <a:srgbClr val="0C3A95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400" b="1" dirty="0">
                <a:solidFill>
                  <a:srgbClr val="0C3A9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We use: </a:t>
            </a:r>
            <a:r>
              <a:rPr lang="en-US" altLang="zh-CN" sz="2400" dirty="0">
                <a:solidFill>
                  <a:srgbClr val="0C3A9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depth-averaged RANS equations (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shallow water </a:t>
            </a:r>
            <a:r>
              <a:rPr lang="en-US" altLang="zh-CN" sz="2400" dirty="0">
                <a:solidFill>
                  <a:srgbClr val="0C3A9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equations)</a:t>
            </a:r>
          </a:p>
          <a:p>
            <a:pPr>
              <a:spcBef>
                <a:spcPts val="300"/>
              </a:spcBef>
              <a:buClr>
                <a:srgbClr val="0C3A95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Physical coupling between hydro-sediment-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morphodynamics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  <a:buClr>
                <a:srgbClr val="0C3A95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2200" b="1" dirty="0">
                <a:solidFill>
                  <a:srgbClr val="0C3A9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We do not ignore:  </a:t>
            </a:r>
            <a:r>
              <a:rPr lang="en-US" altLang="zh-CN" sz="2200" dirty="0">
                <a:solidFill>
                  <a:srgbClr val="0C3A9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feedback of bed deformation on flow evolution </a:t>
            </a:r>
          </a:p>
          <a:p>
            <a:pPr lvl="1">
              <a:spcBef>
                <a:spcPts val="600"/>
              </a:spcBef>
              <a:buClr>
                <a:srgbClr val="0C3A95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2200" b="1" dirty="0">
                <a:solidFill>
                  <a:srgbClr val="0C3A9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We appreciate the fact that: </a:t>
            </a:r>
            <a:r>
              <a:rPr lang="en-US" altLang="zh-CN" sz="2200" dirty="0">
                <a:solidFill>
                  <a:srgbClr val="0C3A9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sediment are not necessarily in the capacity regime</a:t>
            </a: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3065" r="40391" b="2142"/>
          <a:stretch/>
        </p:blipFill>
        <p:spPr bwMode="auto">
          <a:xfrm>
            <a:off x="1653522" y="2550028"/>
            <a:ext cx="3938200" cy="411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8" name="对象 27"/>
          <p:cNvGraphicFramePr>
            <a:graphicFrameLocks noChangeAspect="1"/>
          </p:cNvGraphicFramePr>
          <p:nvPr/>
        </p:nvGraphicFramePr>
        <p:xfrm>
          <a:off x="6096000" y="2738779"/>
          <a:ext cx="2392236" cy="549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0" name="Equation" r:id="rId5" imgW="1904174" imgH="431613" progId="Equation.DSMT4">
                  <p:embed/>
                </p:oleObj>
              </mc:Choice>
              <mc:Fallback>
                <p:oleObj name="Equation" r:id="rId5" imgW="1904174" imgH="431613" progId="Equation.DSMT4">
                  <p:embed/>
                  <p:pic>
                    <p:nvPicPr>
                      <p:cNvPr id="28" name="对象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738779"/>
                        <a:ext cx="2392236" cy="5498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对象 28"/>
          <p:cNvGraphicFramePr>
            <a:graphicFrameLocks noChangeAspect="1"/>
          </p:cNvGraphicFramePr>
          <p:nvPr/>
        </p:nvGraphicFramePr>
        <p:xfrm>
          <a:off x="6056290" y="3395876"/>
          <a:ext cx="4100639" cy="554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1" name="Equation" r:id="rId7" imgW="4051080" imgH="558720" progId="Equation.DSMT4">
                  <p:embed/>
                </p:oleObj>
              </mc:Choice>
              <mc:Fallback>
                <p:oleObj name="Equation" r:id="rId7" imgW="4051080" imgH="558720" progId="Equation.DSMT4">
                  <p:embed/>
                  <p:pic>
                    <p:nvPicPr>
                      <p:cNvPr id="29" name="对象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6290" y="3395876"/>
                        <a:ext cx="4100639" cy="5540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对象 29"/>
          <p:cNvGraphicFramePr>
            <a:graphicFrameLocks noChangeAspect="1"/>
          </p:cNvGraphicFramePr>
          <p:nvPr/>
        </p:nvGraphicFramePr>
        <p:xfrm>
          <a:off x="6056289" y="4054649"/>
          <a:ext cx="3942346" cy="547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2" name="Equation" r:id="rId9" imgW="4025880" imgH="558720" progId="Equation.DSMT4">
                  <p:embed/>
                </p:oleObj>
              </mc:Choice>
              <mc:Fallback>
                <p:oleObj name="Equation" r:id="rId9" imgW="4025880" imgH="558720" progId="Equation.DSMT4">
                  <p:embed/>
                  <p:pic>
                    <p:nvPicPr>
                      <p:cNvPr id="30" name="对象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6289" y="4054649"/>
                        <a:ext cx="3942346" cy="5471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对象 30"/>
          <p:cNvGraphicFramePr>
            <a:graphicFrameLocks noChangeAspect="1"/>
          </p:cNvGraphicFramePr>
          <p:nvPr/>
        </p:nvGraphicFramePr>
        <p:xfrm>
          <a:off x="6023100" y="4726007"/>
          <a:ext cx="3190875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3" name="Equation" r:id="rId11" imgW="3073320" imgH="583920" progId="Equation.DSMT4">
                  <p:embed/>
                </p:oleObj>
              </mc:Choice>
              <mc:Fallback>
                <p:oleObj name="Equation" r:id="rId11" imgW="3073320" imgH="583920" progId="Equation.DSMT4">
                  <p:embed/>
                  <p:pic>
                    <p:nvPicPr>
                      <p:cNvPr id="31" name="对象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3100" y="4726007"/>
                        <a:ext cx="3190875" cy="604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对象 32"/>
          <p:cNvGraphicFramePr>
            <a:graphicFrameLocks noChangeAspect="1"/>
          </p:cNvGraphicFramePr>
          <p:nvPr/>
        </p:nvGraphicFramePr>
        <p:xfrm>
          <a:off x="6142248" y="6037450"/>
          <a:ext cx="117157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4" name="Equation" r:id="rId13" imgW="1002960" imgH="469800" progId="Equation.DSMT4">
                  <p:embed/>
                </p:oleObj>
              </mc:Choice>
              <mc:Fallback>
                <p:oleObj name="Equation" r:id="rId13" imgW="1002960" imgH="469800" progId="Equation.DSMT4">
                  <p:embed/>
                  <p:pic>
                    <p:nvPicPr>
                      <p:cNvPr id="33" name="对象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2248" y="6037450"/>
                        <a:ext cx="1171575" cy="546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33"/>
          <p:cNvGraphicFramePr>
            <a:graphicFrameLocks noChangeAspect="1"/>
          </p:cNvGraphicFramePr>
          <p:nvPr/>
        </p:nvGraphicFramePr>
        <p:xfrm>
          <a:off x="6074611" y="5437693"/>
          <a:ext cx="302260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5" name="Equation" r:id="rId15" imgW="2463480" imgH="482400" progId="Equation.DSMT4">
                  <p:embed/>
                </p:oleObj>
              </mc:Choice>
              <mc:Fallback>
                <p:oleObj name="Equation" r:id="rId15" imgW="2463480" imgH="482400" progId="Equation.DSMT4">
                  <p:embed/>
                  <p:pic>
                    <p:nvPicPr>
                      <p:cNvPr id="34" name="对象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4611" y="5437693"/>
                        <a:ext cx="3022600" cy="593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"/>
          <p:cNvGraphicFramePr>
            <a:graphicFrameLocks noChangeAspect="1"/>
          </p:cNvGraphicFramePr>
          <p:nvPr/>
        </p:nvGraphicFramePr>
        <p:xfrm>
          <a:off x="7501110" y="6120668"/>
          <a:ext cx="1474954" cy="447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6" name="Equation" r:id="rId17" imgW="838080" imgH="228600" progId="Equation.DSMT4">
                  <p:embed/>
                </p:oleObj>
              </mc:Choice>
              <mc:Fallback>
                <p:oleObj name="Equation" r:id="rId17" imgW="838080" imgH="228600" progId="Equation.DSMT4">
                  <p:embed/>
                  <p:pic>
                    <p:nvPicPr>
                      <p:cNvPr id="3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1110" y="6120668"/>
                        <a:ext cx="1474954" cy="4477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矩形 35"/>
          <p:cNvSpPr/>
          <p:nvPr/>
        </p:nvSpPr>
        <p:spPr>
          <a:xfrm>
            <a:off x="7780271" y="2739724"/>
            <a:ext cx="753572" cy="542925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5868352" y="2598553"/>
            <a:ext cx="4318220" cy="4092958"/>
          </a:xfrm>
          <a:prstGeom prst="rect">
            <a:avLst/>
          </a:prstGeom>
          <a:noFill/>
          <a:ln w="19050">
            <a:solidFill>
              <a:srgbClr val="0C3A9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2738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2738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2738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2738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CCEA07BC-FE44-41FA-AA98-EFB81E96AD7D}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500" b="1" dirty="0"/>
              <a:t>1. What is shallow water hydro-sediment-</a:t>
            </a:r>
            <a:r>
              <a:rPr lang="en-US" altLang="zh-CN" sz="2500" b="1" dirty="0" err="1"/>
              <a:t>morphodynamic</a:t>
            </a:r>
            <a:r>
              <a:rPr lang="en-US" altLang="zh-CN" sz="2500" b="1" dirty="0"/>
              <a:t> modelling (SWHSM)?</a:t>
            </a:r>
            <a:r>
              <a:rPr lang="en-US" altLang="zh-CN" sz="2500" b="1" dirty="0">
                <a:solidFill>
                  <a:schemeClr val="tx1"/>
                </a:solidFill>
              </a:rPr>
              <a:t> </a:t>
            </a:r>
            <a:endParaRPr lang="zh-CN" altLang="en-US" sz="25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wrcr22597-sup-0002-2016wr020053-movs01">
            <a:hlinkClick r:id="" action="ppaction://media"/>
            <a:extLst>
              <a:ext uri="{FF2B5EF4-FFF2-40B4-BE49-F238E27FC236}">
                <a16:creationId xmlns:a16="http://schemas.microsoft.com/office/drawing/2014/main" xmlns="" id="{AAFDEA14-7616-4826-AF87-E613AD3318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9129" y="1868940"/>
            <a:ext cx="5690608" cy="392098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B77E8A87-73CF-4760-BF04-B1A45AD5001A}"/>
              </a:ext>
            </a:extLst>
          </p:cNvPr>
          <p:cNvSpPr/>
          <p:nvPr/>
        </p:nvSpPr>
        <p:spPr>
          <a:xfrm>
            <a:off x="546204" y="5773533"/>
            <a:ext cx="543770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5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Flume Experiment </a:t>
            </a:r>
            <a:r>
              <a:rPr lang="en-US" altLang="zh-CN" sz="2500" b="1" dirty="0">
                <a:latin typeface="Times New Roman" panose="02020603050405020304" pitchFamily="18" charset="0"/>
                <a:ea typeface="宋体" panose="02010600030101010101" pitchFamily="2" charset="-122"/>
              </a:rPr>
              <a:t>(Rifai et al.</a:t>
            </a:r>
            <a:r>
              <a:rPr lang="zh-CN" altLang="zh-CN" sz="25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5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2016)</a:t>
            </a:r>
            <a:endParaRPr lang="zh-CN" altLang="en-US" sz="25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63CF9E78-CDFA-42D0-9DD6-2A7A546FE9E5}"/>
              </a:ext>
            </a:extLst>
          </p:cNvPr>
          <p:cNvSpPr/>
          <p:nvPr/>
        </p:nvSpPr>
        <p:spPr>
          <a:xfrm>
            <a:off x="7885781" y="5773533"/>
            <a:ext cx="231852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500" b="1" dirty="0"/>
              <a:t>Our Simulations</a:t>
            </a:r>
            <a:endParaRPr lang="zh-CN" altLang="en-US" sz="2500" b="1" dirty="0"/>
          </a:p>
        </p:txBody>
      </p:sp>
      <p:pic>
        <p:nvPicPr>
          <p:cNvPr id="2" name="JAF2">
            <a:hlinkClick r:id="" action="ppaction://media"/>
            <a:extLst>
              <a:ext uri="{FF2B5EF4-FFF2-40B4-BE49-F238E27FC236}">
                <a16:creationId xmlns:a16="http://schemas.microsoft.com/office/drawing/2014/main" xmlns="" id="{20F20D55-07A4-4758-B961-AD75F67F95C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9737" y="399283"/>
            <a:ext cx="5690608" cy="5038620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xmlns="" id="{4C78E228-461A-49E2-9972-72D300E5F97E}"/>
              </a:ext>
            </a:extLst>
          </p:cNvPr>
          <p:cNvSpPr txBox="1">
            <a:spLocks/>
          </p:cNvSpPr>
          <p:nvPr/>
        </p:nvSpPr>
        <p:spPr>
          <a:xfrm>
            <a:off x="789766" y="207032"/>
            <a:ext cx="10088296" cy="1832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buClr>
                <a:srgbClr val="0C3A95"/>
              </a:buClr>
              <a:defRPr/>
            </a:pPr>
            <a:endParaRPr lang="en-US" altLang="zh-CN" b="1" dirty="0">
              <a:solidFill>
                <a:srgbClr val="0C3A9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spcBef>
                <a:spcPts val="1200"/>
              </a:spcBef>
              <a:buClr>
                <a:srgbClr val="0C3A95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b="1" dirty="0">
                <a:solidFill>
                  <a:srgbClr val="0C3A9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 application example</a:t>
            </a:r>
            <a:endParaRPr lang="en-US" altLang="zh-CN" dirty="0">
              <a:solidFill>
                <a:srgbClr val="0C3A9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96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413E2E2-51DF-4BB4-9D3F-201363F47E78}"/>
              </a:ext>
            </a:extLst>
          </p:cNvPr>
          <p:cNvPicPr/>
          <p:nvPr/>
        </p:nvPicPr>
        <p:blipFill rotWithShape="1">
          <a:blip r:embed="rId3"/>
          <a:srcRect l="13440" r="14341"/>
          <a:stretch/>
        </p:blipFill>
        <p:spPr bwMode="auto">
          <a:xfrm>
            <a:off x="186467" y="1011739"/>
            <a:ext cx="3771394" cy="2309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53A6D56-2E4F-4540-8569-9947A3D81503}"/>
              </a:ext>
            </a:extLst>
          </p:cNvPr>
          <p:cNvPicPr/>
          <p:nvPr/>
        </p:nvPicPr>
        <p:blipFill rotWithShape="1">
          <a:blip r:embed="rId4"/>
          <a:srcRect l="14773" r="12905"/>
          <a:stretch/>
        </p:blipFill>
        <p:spPr bwMode="auto">
          <a:xfrm>
            <a:off x="186467" y="3616039"/>
            <a:ext cx="3771394" cy="23778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B3DF566-6A4C-41BF-9613-263B40F3EAF6}"/>
              </a:ext>
            </a:extLst>
          </p:cNvPr>
          <p:cNvPicPr/>
          <p:nvPr/>
        </p:nvPicPr>
        <p:blipFill rotWithShape="1">
          <a:blip r:embed="rId5"/>
          <a:srcRect l="10122" t="11716" r="13216" b="8190"/>
          <a:stretch/>
        </p:blipFill>
        <p:spPr bwMode="auto">
          <a:xfrm>
            <a:off x="8131555" y="988713"/>
            <a:ext cx="3970912" cy="25822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545E730-3FFC-4F18-8F39-712883B1913C}"/>
              </a:ext>
            </a:extLst>
          </p:cNvPr>
          <p:cNvPicPr/>
          <p:nvPr/>
        </p:nvPicPr>
        <p:blipFill rotWithShape="1">
          <a:blip r:embed="rId6"/>
          <a:srcRect l="4930" t="4932" r="8387"/>
          <a:stretch/>
        </p:blipFill>
        <p:spPr bwMode="auto">
          <a:xfrm>
            <a:off x="4160643" y="968533"/>
            <a:ext cx="3970912" cy="25822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875B4B0-EA13-4D5D-A947-A36964C99BA8}"/>
              </a:ext>
            </a:extLst>
          </p:cNvPr>
          <p:cNvPicPr/>
          <p:nvPr/>
        </p:nvPicPr>
        <p:blipFill rotWithShape="1">
          <a:blip r:embed="rId7"/>
          <a:srcRect l="8430" t="12291" r="14813" b="7978"/>
          <a:stretch/>
        </p:blipFill>
        <p:spPr bwMode="auto">
          <a:xfrm>
            <a:off x="8131555" y="3656443"/>
            <a:ext cx="3970912" cy="2548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0363AEF-A9A3-4DAF-A41A-377A46D9720D}"/>
              </a:ext>
            </a:extLst>
          </p:cNvPr>
          <p:cNvPicPr/>
          <p:nvPr/>
        </p:nvPicPr>
        <p:blipFill rotWithShape="1">
          <a:blip r:embed="rId8"/>
          <a:srcRect l="3539" t="5096" r="8714"/>
          <a:stretch/>
        </p:blipFill>
        <p:spPr bwMode="auto">
          <a:xfrm>
            <a:off x="4160643" y="3656444"/>
            <a:ext cx="3970912" cy="2548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DF2669CE-D68A-4DE9-B06A-25A491C82A4A}"/>
              </a:ext>
            </a:extLst>
          </p:cNvPr>
          <p:cNvSpPr/>
          <p:nvPr/>
        </p:nvSpPr>
        <p:spPr>
          <a:xfrm>
            <a:off x="186467" y="3293566"/>
            <a:ext cx="4500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）采用传统方法时，底床接收崩塌泥沙量的分布</a:t>
            </a:r>
            <a:endParaRPr lang="zh-CN" altLang="en-US" sz="120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37894910-5DB4-4566-9FC3-C3DA68C262CD}"/>
              </a:ext>
            </a:extLst>
          </p:cNvPr>
          <p:cNvSpPr/>
          <p:nvPr/>
        </p:nvSpPr>
        <p:spPr>
          <a:xfrm>
            <a:off x="201720" y="5994466"/>
            <a:ext cx="36551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）采用改进方法时，水体接收崩塌泥沙量的分布</a:t>
            </a:r>
            <a:endParaRPr lang="zh-CN" altLang="en-US" sz="1200" dirty="0"/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xmlns="" id="{ED6BC702-4F70-4C83-B4CD-7B82C062DE24}"/>
              </a:ext>
            </a:extLst>
          </p:cNvPr>
          <p:cNvSpPr txBox="1">
            <a:spLocks/>
          </p:cNvSpPr>
          <p:nvPr/>
        </p:nvSpPr>
        <p:spPr>
          <a:xfrm>
            <a:off x="650066" y="-33251"/>
            <a:ext cx="10088296" cy="1832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buClr>
                <a:srgbClr val="0C3A95"/>
              </a:buClr>
              <a:defRPr/>
            </a:pPr>
            <a:endParaRPr lang="en-US" altLang="zh-CN" b="1" dirty="0">
              <a:solidFill>
                <a:srgbClr val="0C3A9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spcBef>
                <a:spcPts val="1200"/>
              </a:spcBef>
              <a:buClr>
                <a:srgbClr val="0C3A95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b="1" dirty="0">
                <a:solidFill>
                  <a:srgbClr val="0C3A9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 application example</a:t>
            </a:r>
            <a:endParaRPr lang="en-US" altLang="zh-CN" dirty="0">
              <a:solidFill>
                <a:srgbClr val="0C3A9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482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9096CB-EACB-4664-A53A-BFBA0282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B2DCFE0-9DED-433E-9220-D7B5D4158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Candara Light" panose="020E0502030303020204" pitchFamily="34" charset="0"/>
              </a:rPr>
              <a:t>What is shallow water hydro-sediment-</a:t>
            </a:r>
            <a:r>
              <a:rPr lang="en-US" altLang="zh-CN" dirty="0" err="1">
                <a:latin typeface="Candara Light" panose="020E0502030303020204" pitchFamily="34" charset="0"/>
              </a:rPr>
              <a:t>morphodynamic</a:t>
            </a:r>
            <a:r>
              <a:rPr lang="en-US" altLang="zh-CN" dirty="0">
                <a:latin typeface="Candara Light" panose="020E0502030303020204" pitchFamily="34" charset="0"/>
              </a:rPr>
              <a:t> model?</a:t>
            </a:r>
          </a:p>
          <a:p>
            <a:r>
              <a:rPr lang="en-US" altLang="zh-CN" b="1" dirty="0">
                <a:solidFill>
                  <a:srgbClr val="000099"/>
                </a:solidFill>
              </a:rPr>
              <a:t>What is the new progress in this talk?</a:t>
            </a:r>
          </a:p>
          <a:p>
            <a:r>
              <a:rPr lang="en-US" altLang="zh-CN" dirty="0">
                <a:latin typeface="Candara Light" panose="020E0502030303020204" pitchFamily="34" charset="0"/>
              </a:rPr>
              <a:t>Results of the new progress</a:t>
            </a:r>
            <a:endParaRPr lang="zh-CN" altLang="en-US" dirty="0"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962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34400" y="6489724"/>
            <a:ext cx="2133600" cy="365125"/>
          </a:xfrm>
        </p:spPr>
        <p:txBody>
          <a:bodyPr/>
          <a:lstStyle/>
          <a:p>
            <a:pPr>
              <a:defRPr/>
            </a:pPr>
            <a:fld id="{FAB1F2CB-F90A-46C4-807E-1326DAEDCC03}" type="slidenum">
              <a:rPr lang="zh-CN" altLang="en-US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7</a:t>
            </a:fld>
            <a:endParaRPr lang="zh-C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641404" y="822347"/>
            <a:ext cx="89190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C3A95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Cao et al. (2004, JHE):  </a:t>
            </a:r>
            <a:r>
              <a:rPr lang="en-US" altLang="zh-CN" sz="1600" dirty="0">
                <a:solidFill>
                  <a:srgbClr val="0C3A95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Computational dam-break hydraulic over erodible sediment bed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C3A95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Cao et al. (2006, ADWR): </a:t>
            </a:r>
            <a:r>
              <a:rPr lang="en-US" altLang="zh-CN" sz="1600" dirty="0">
                <a:solidFill>
                  <a:srgbClr val="0C3A95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Shallow water hydrodynamic models for </a:t>
            </a:r>
            <a:r>
              <a:rPr lang="en-US" altLang="zh-CN" sz="1600" dirty="0" err="1">
                <a:solidFill>
                  <a:srgbClr val="0C3A95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hyperconcentrated</a:t>
            </a:r>
            <a:r>
              <a:rPr lang="en-US" altLang="zh-CN" sz="1600" dirty="0">
                <a:solidFill>
                  <a:srgbClr val="0C3A95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sediment-laden floods over erodible bed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Cao et al. (2007, ADWR):  </a:t>
            </a: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Multiple time scales of alluvial rivers carrying suspended sediment and their implications for mathematical modelling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56" y="2439758"/>
            <a:ext cx="6220287" cy="35936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55" y="4147106"/>
            <a:ext cx="6220287" cy="1886257"/>
          </a:xfrm>
          <a:prstGeom prst="rect">
            <a:avLst/>
          </a:prstGeom>
        </p:spPr>
      </p:pic>
      <p:sp>
        <p:nvSpPr>
          <p:cNvPr id="46" name="内容占位符 2">
            <a:extLst>
              <a:ext uri="{FF2B5EF4-FFF2-40B4-BE49-F238E27FC236}">
                <a16:creationId xmlns:a16="http://schemas.microsoft.com/office/drawing/2014/main" xmlns="" id="{DF839E0E-6FF6-43AE-8E9A-43AB3F92E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04" y="-93925"/>
            <a:ext cx="10088296" cy="1832544"/>
          </a:xfrm>
        </p:spPr>
        <p:txBody>
          <a:bodyPr rtlCol="0">
            <a:normAutofit/>
          </a:bodyPr>
          <a:lstStyle/>
          <a:p>
            <a:pPr>
              <a:spcBef>
                <a:spcPts val="300"/>
              </a:spcBef>
              <a:buClr>
                <a:srgbClr val="0C3A95"/>
              </a:buClr>
              <a:buFont typeface="Wingdings" panose="05000000000000000000" pitchFamily="2" charset="2"/>
              <a:buChar char="Ø"/>
              <a:defRPr/>
            </a:pPr>
            <a:endParaRPr lang="en-US" altLang="zh-CN" sz="2400" b="1" dirty="0">
              <a:solidFill>
                <a:srgbClr val="0C3A9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buClr>
                <a:srgbClr val="0C3A95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400" b="1" dirty="0">
                <a:solidFill>
                  <a:srgbClr val="0C3A9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The very beginning</a:t>
            </a:r>
            <a:endParaRPr lang="en-US" altLang="zh-CN" sz="2400" dirty="0">
              <a:solidFill>
                <a:srgbClr val="0C3A9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557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91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91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2738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2738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8" name="Picture 2" descr="C:\Users\yanyan\Desktop\微信图片_2019032817112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9"/>
          <a:stretch/>
        </p:blipFill>
        <p:spPr bwMode="auto">
          <a:xfrm>
            <a:off x="8095248" y="118029"/>
            <a:ext cx="2569669" cy="54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451644" y="468394"/>
            <a:ext cx="11740356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kumimoji="1" lang="en-US" altLang="zh-CN" sz="25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motivation: i</a:t>
            </a:r>
            <a:r>
              <a:rPr kumimoji="1" lang="en-US" altLang="zh-CN" sz="2500" b="1" dirty="0">
                <a:solidFill>
                  <a:srgbClr val="00009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nt</a:t>
            </a:r>
            <a:r>
              <a:rPr kumimoji="1"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ensive</a:t>
            </a:r>
            <a:r>
              <a:rPr kumimoji="1" lang="en-US" altLang="zh-CN" sz="2500" b="1" dirty="0">
                <a:solidFill>
                  <a:srgbClr val="00009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sediment transport </a:t>
            </a:r>
            <a:r>
              <a:rPr kumimoji="1" lang="en-US" altLang="zh-CN" sz="2500" dirty="0">
                <a:solidFill>
                  <a:srgbClr val="00009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and </a:t>
            </a:r>
            <a:r>
              <a:rPr kumimoji="1" lang="en-US" altLang="zh-CN" sz="2500" b="1" dirty="0">
                <a:solidFill>
                  <a:srgbClr val="00009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rapid </a:t>
            </a:r>
            <a:r>
              <a:rPr kumimoji="1"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bed deformation </a:t>
            </a:r>
            <a:r>
              <a:rPr kumimoji="1" lang="en-US" altLang="zh-CN" sz="2500" dirty="0">
                <a:solidFill>
                  <a:srgbClr val="00009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the field</a:t>
            </a:r>
            <a:endParaRPr kumimoji="1" lang="zh-CN" altLang="en-US" sz="2200" dirty="0">
              <a:solidFill>
                <a:srgbClr val="00009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30238" y="6702744"/>
            <a:ext cx="2133600" cy="365125"/>
          </a:xfrm>
        </p:spPr>
        <p:txBody>
          <a:bodyPr/>
          <a:lstStyle/>
          <a:p>
            <a:pPr>
              <a:defRPr/>
            </a:pPr>
            <a:fld id="{FAB1F2CB-F90A-46C4-807E-1326DAEDCC03}" type="slidenum">
              <a:rPr lang="zh-CN" altLang="en-US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8</a:t>
            </a:fld>
            <a:endParaRPr lang="zh-C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4"/>
          <a:stretch/>
        </p:blipFill>
        <p:spPr bwMode="auto">
          <a:xfrm>
            <a:off x="3848290" y="1019996"/>
            <a:ext cx="6676689" cy="53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7"/>
          <a:stretch/>
        </p:blipFill>
        <p:spPr>
          <a:xfrm>
            <a:off x="3848290" y="4855225"/>
            <a:ext cx="6742553" cy="20300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3" name="矩形 42"/>
          <p:cNvSpPr/>
          <p:nvPr/>
        </p:nvSpPr>
        <p:spPr>
          <a:xfrm>
            <a:off x="736600" y="2057844"/>
            <a:ext cx="3111689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C3A95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 bifurcation in Yangtze river</a:t>
            </a:r>
          </a:p>
          <a:p>
            <a:endParaRPr lang="en-US" altLang="zh-CN" sz="2200" b="1" dirty="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sz="2200" b="1" dirty="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200" dirty="0">
                <a:solidFill>
                  <a:srgbClr val="0C3A95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Sediment-laden open channel flow</a:t>
            </a:r>
          </a:p>
          <a:p>
            <a:endParaRPr lang="en-US" altLang="zh-CN" sz="2200" dirty="0">
              <a:solidFill>
                <a:srgbClr val="0C3A95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100" dirty="0">
                <a:solidFill>
                  <a:srgbClr val="0C3A95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Bar evolution affects navigation</a:t>
            </a:r>
          </a:p>
          <a:p>
            <a:endParaRPr lang="en-US" altLang="zh-CN" sz="2100" dirty="0">
              <a:solidFill>
                <a:srgbClr val="0C3A95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4507662" y="2417884"/>
            <a:ext cx="1872208" cy="792088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flipV="1">
            <a:off x="6073582" y="2474024"/>
            <a:ext cx="306288" cy="735948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638169" y="1785590"/>
            <a:ext cx="2452916" cy="667299"/>
          </a:xfrm>
          <a:prstGeom prst="rect">
            <a:avLst/>
          </a:prstGeom>
          <a:solidFill>
            <a:schemeClr val="bg2">
              <a:lumMod val="50000"/>
              <a:alpha val="48000"/>
            </a:schemeClr>
          </a:solidFill>
          <a:ln w="19050">
            <a:solidFill>
              <a:srgbClr val="3131AD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Navigation hole</a:t>
            </a:r>
            <a:endParaRPr lang="zh-CN" altLang="en-US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5" name="直接箭头连接符 44"/>
          <p:cNvCxnSpPr/>
          <p:nvPr/>
        </p:nvCxnSpPr>
        <p:spPr>
          <a:xfrm flipH="1" flipV="1">
            <a:off x="7315974" y="2452888"/>
            <a:ext cx="629816" cy="665258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 flipH="1" flipV="1">
            <a:off x="7281908" y="2474024"/>
            <a:ext cx="2206196" cy="645984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/>
          <p:cNvSpPr/>
          <p:nvPr/>
        </p:nvSpPr>
        <p:spPr>
          <a:xfrm>
            <a:off x="1671719" y="5226197"/>
            <a:ext cx="8934298" cy="14619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0C3A95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We need high-resolution and relative long term (~ years ) prediction of bar evolution for well-informed river regulation and training.</a:t>
            </a:r>
          </a:p>
          <a:p>
            <a:endParaRPr lang="en-US" altLang="zh-CN" sz="2200" b="1" dirty="0">
              <a:solidFill>
                <a:srgbClr val="0C3A95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200" b="1" dirty="0">
                <a:solidFill>
                  <a:srgbClr val="0C3A95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Note that we cannot simply narrow the Yangtze river </a:t>
            </a:r>
            <a:endParaRPr lang="en-US" altLang="zh-CN" sz="2300" b="1" dirty="0">
              <a:solidFill>
                <a:srgbClr val="0C3A95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911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5913" y="-12624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AutoShape 2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AutoShape 4" descr="http://img2.imgtn.bdimg.com/it/u=3841956460,3310778709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34400" y="6489724"/>
            <a:ext cx="2133600" cy="365125"/>
          </a:xfrm>
        </p:spPr>
        <p:txBody>
          <a:bodyPr/>
          <a:lstStyle/>
          <a:p>
            <a:pPr>
              <a:defRPr/>
            </a:pPr>
            <a:fld id="{FAB1F2CB-F90A-46C4-807E-1326DAEDCC03}" type="slidenum">
              <a:rPr lang="zh-CN" altLang="en-US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9</a:t>
            </a:fld>
            <a:endParaRPr lang="zh-C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753070" y="802205"/>
            <a:ext cx="89149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rgbClr val="0C3A95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Therefore, we need to consider the feedback-impacts of bed deformation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C3A95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For ordinary equation, we can define the time scale naturally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0C3A95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0C3A95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C3A95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Shallow water equations are hyperbolic.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Theory of characteristics can transform PDE form of SWE to ODE along characteristics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57" y="1756873"/>
            <a:ext cx="1626292" cy="105230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967" y="1877388"/>
            <a:ext cx="2536524" cy="811277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4727849" y="1958990"/>
            <a:ext cx="1224136" cy="648072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28" y="3470472"/>
            <a:ext cx="695907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577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5758</TotalTime>
  <Words>826</Words>
  <Application>Microsoft Office PowerPoint</Application>
  <PresentationFormat>宽屏</PresentationFormat>
  <Paragraphs>126</Paragraphs>
  <Slides>20</Slides>
  <Notes>9</Notes>
  <HiddenSlides>0</HiddenSlides>
  <MMClips>2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黑体</vt:lpstr>
      <vt:lpstr>华文仿宋</vt:lpstr>
      <vt:lpstr>华文楷体</vt:lpstr>
      <vt:lpstr>宋体</vt:lpstr>
      <vt:lpstr>微软雅黑</vt:lpstr>
      <vt:lpstr>Arial</vt:lpstr>
      <vt:lpstr>Calibri</vt:lpstr>
      <vt:lpstr>Calibri Light</vt:lpstr>
      <vt:lpstr>Candara Light</vt:lpstr>
      <vt:lpstr>Times New Roman</vt:lpstr>
      <vt:lpstr>Wingdings</vt:lpstr>
      <vt:lpstr>Office 主题</vt:lpstr>
      <vt:lpstr>Equation</vt:lpstr>
      <vt:lpstr> </vt:lpstr>
      <vt:lpstr>Content</vt:lpstr>
      <vt:lpstr>PowerPoint 演示文稿</vt:lpstr>
      <vt:lpstr>PowerPoint 演示文稿</vt:lpstr>
      <vt:lpstr>PowerPoint 演示文稿</vt:lpstr>
      <vt:lpstr>Content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However,</vt:lpstr>
      <vt:lpstr>PowerPoint 演示文稿</vt:lpstr>
      <vt:lpstr>PowerPoint 演示文稿</vt:lpstr>
      <vt:lpstr>The new progress (2020-2022)</vt:lpstr>
      <vt:lpstr>PowerPoint 演示文稿</vt:lpstr>
      <vt:lpstr>Content</vt:lpstr>
      <vt:lpstr>PowerPoint 演示文稿</vt:lpstr>
      <vt:lpstr>PowerPoint 演示文稿</vt:lpstr>
      <vt:lpstr>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dell</dc:creator>
  <cp:lastModifiedBy>Microsoft 帐户</cp:lastModifiedBy>
  <cp:revision>99</cp:revision>
  <dcterms:created xsi:type="dcterms:W3CDTF">2021-02-17T10:57:59Z</dcterms:created>
  <dcterms:modified xsi:type="dcterms:W3CDTF">2022-05-25T12:49:36Z</dcterms:modified>
</cp:coreProperties>
</file>