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3" r:id="rId5"/>
    <p:sldId id="259" r:id="rId6"/>
    <p:sldId id="258" r:id="rId7"/>
    <p:sldId id="260" r:id="rId8"/>
    <p:sldId id="261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8" autoAdjust="0"/>
    <p:restoredTop sz="94660" autoAdjust="0"/>
  </p:normalViewPr>
  <p:slideViewPr>
    <p:cSldViewPr>
      <p:cViewPr>
        <p:scale>
          <a:sx n="70" d="100"/>
          <a:sy n="70" d="100"/>
        </p:scale>
        <p:origin x="-138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6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hyperlink" Target="mailto:sabrekovaf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5.png"/><Relationship Id="rId2" Type="http://schemas.microsoft.com/office/2007/relationships/media" Target="../media/media9.wav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835" y="1412776"/>
            <a:ext cx="8856984" cy="172819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Shallow aquifers as an element of methane biogeochemical cycle </a:t>
            </a:r>
            <a:r>
              <a:rPr lang="en-US" sz="3600" b="1" dirty="0" smtClean="0">
                <a:solidFill>
                  <a:srgbClr val="002060"/>
                </a:solidFill>
              </a:rPr>
              <a:t>in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</a:rPr>
              <a:t>West </a:t>
            </a:r>
            <a:r>
              <a:rPr lang="en-US" sz="3600" b="1" dirty="0">
                <a:solidFill>
                  <a:srgbClr val="002060"/>
                </a:solidFill>
              </a:rPr>
              <a:t>Siberia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3140968"/>
            <a:ext cx="5148064" cy="1296144"/>
          </a:xfrm>
        </p:spPr>
        <p:txBody>
          <a:bodyPr>
            <a:noAutofit/>
          </a:bodyPr>
          <a:lstStyle/>
          <a:p>
            <a:pPr algn="just"/>
            <a:r>
              <a:rPr lang="de-DE" sz="2000" b="1" dirty="0">
                <a:solidFill>
                  <a:srgbClr val="002060"/>
                </a:solidFill>
              </a:rPr>
              <a:t>Aleksandr </a:t>
            </a:r>
            <a:r>
              <a:rPr lang="de-DE" sz="2000" b="1" dirty="0" smtClean="0">
                <a:solidFill>
                  <a:srgbClr val="002060"/>
                </a:solidFill>
              </a:rPr>
              <a:t>Sabrekov</a:t>
            </a:r>
            <a:r>
              <a:rPr lang="de-DE" sz="2000" dirty="0" smtClean="0">
                <a:solidFill>
                  <a:srgbClr val="002060"/>
                </a:solidFill>
              </a:rPr>
              <a:t>, </a:t>
            </a:r>
            <a:r>
              <a:rPr lang="de-DE" sz="2000" dirty="0">
                <a:solidFill>
                  <a:srgbClr val="002060"/>
                </a:solidFill>
              </a:rPr>
              <a:t>Anatoly </a:t>
            </a:r>
            <a:r>
              <a:rPr lang="de-DE" sz="2000" dirty="0" err="1" smtClean="0">
                <a:solidFill>
                  <a:srgbClr val="002060"/>
                </a:solidFill>
              </a:rPr>
              <a:t>Prokushkin</a:t>
            </a:r>
            <a:r>
              <a:rPr lang="de-DE" sz="2000" dirty="0" smtClean="0">
                <a:solidFill>
                  <a:srgbClr val="002060"/>
                </a:solidFill>
              </a:rPr>
              <a:t>, </a:t>
            </a:r>
            <a:r>
              <a:rPr lang="de-DE" sz="2000" dirty="0">
                <a:solidFill>
                  <a:srgbClr val="002060"/>
                </a:solidFill>
              </a:rPr>
              <a:t>Yuriy </a:t>
            </a:r>
            <a:r>
              <a:rPr lang="de-DE" sz="2000" dirty="0" err="1" smtClean="0">
                <a:solidFill>
                  <a:srgbClr val="002060"/>
                </a:solidFill>
              </a:rPr>
              <a:t>Litti</a:t>
            </a:r>
            <a:r>
              <a:rPr lang="de-DE" sz="2000" dirty="0" smtClean="0">
                <a:solidFill>
                  <a:srgbClr val="002060"/>
                </a:solidFill>
              </a:rPr>
              <a:t>, </a:t>
            </a:r>
            <a:r>
              <a:rPr lang="de-DE" sz="2000" dirty="0">
                <a:solidFill>
                  <a:srgbClr val="002060"/>
                </a:solidFill>
              </a:rPr>
              <a:t>Mikhail </a:t>
            </a:r>
            <a:r>
              <a:rPr lang="de-DE" sz="2000" dirty="0" err="1" smtClean="0">
                <a:solidFill>
                  <a:srgbClr val="002060"/>
                </a:solidFill>
              </a:rPr>
              <a:t>Glagolev</a:t>
            </a:r>
            <a:r>
              <a:rPr lang="de-DE" sz="2000" dirty="0" smtClean="0">
                <a:solidFill>
                  <a:srgbClr val="002060"/>
                </a:solidFill>
              </a:rPr>
              <a:t>,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smtClean="0">
                <a:solidFill>
                  <a:srgbClr val="002060"/>
                </a:solidFill>
              </a:rPr>
              <a:t>Ekaterina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Parkhomchuk</a:t>
            </a:r>
            <a:r>
              <a:rPr lang="de-DE" sz="2000" dirty="0" smtClean="0">
                <a:solidFill>
                  <a:srgbClr val="002060"/>
                </a:solidFill>
              </a:rPr>
              <a:t>, </a:t>
            </a:r>
            <a:r>
              <a:rPr lang="de-DE" sz="2000" dirty="0">
                <a:solidFill>
                  <a:srgbClr val="002060"/>
                </a:solidFill>
              </a:rPr>
              <a:t>Alexey </a:t>
            </a:r>
            <a:r>
              <a:rPr lang="de-DE" sz="2000" dirty="0" err="1" smtClean="0">
                <a:solidFill>
                  <a:srgbClr val="002060"/>
                </a:solidFill>
              </a:rPr>
              <a:t>Petrozhitskii</a:t>
            </a:r>
            <a:r>
              <a:rPr lang="de-DE" sz="2000" dirty="0" smtClean="0">
                <a:solidFill>
                  <a:srgbClr val="002060"/>
                </a:solidFill>
              </a:rPr>
              <a:t>, </a:t>
            </a:r>
            <a:r>
              <a:rPr lang="de-DE" sz="2000" dirty="0">
                <a:solidFill>
                  <a:srgbClr val="002060"/>
                </a:solidFill>
              </a:rPr>
              <a:t>Peter </a:t>
            </a:r>
            <a:r>
              <a:rPr lang="de-DE" sz="2000" dirty="0" err="1" smtClean="0">
                <a:solidFill>
                  <a:srgbClr val="002060"/>
                </a:solidFill>
              </a:rPr>
              <a:t>Kalinkin</a:t>
            </a:r>
            <a:r>
              <a:rPr lang="de-DE" sz="2000" dirty="0" smtClean="0">
                <a:solidFill>
                  <a:srgbClr val="002060"/>
                </a:solidFill>
              </a:rPr>
              <a:t>, </a:t>
            </a:r>
            <a:r>
              <a:rPr lang="de-DE" sz="2000" dirty="0">
                <a:solidFill>
                  <a:srgbClr val="002060"/>
                </a:solidFill>
              </a:rPr>
              <a:t>Dmitry </a:t>
            </a:r>
            <a:r>
              <a:rPr lang="de-DE" sz="2000" dirty="0" err="1" smtClean="0">
                <a:solidFill>
                  <a:srgbClr val="002060"/>
                </a:solidFill>
              </a:rPr>
              <a:t>Kuleshov</a:t>
            </a:r>
            <a:r>
              <a:rPr lang="de-DE" sz="2000" dirty="0" smtClean="0">
                <a:solidFill>
                  <a:srgbClr val="002060"/>
                </a:solidFill>
              </a:rPr>
              <a:t>, </a:t>
            </a:r>
            <a:r>
              <a:rPr lang="de-DE" sz="2000" dirty="0" err="1">
                <a:solidFill>
                  <a:srgbClr val="002060"/>
                </a:solidFill>
              </a:rPr>
              <a:t>and</a:t>
            </a:r>
            <a:r>
              <a:rPr lang="de-DE" sz="2000" dirty="0">
                <a:solidFill>
                  <a:srgbClr val="002060"/>
                </a:solidFill>
              </a:rPr>
              <a:t> Irina </a:t>
            </a:r>
            <a:r>
              <a:rPr lang="de-DE" sz="2000" dirty="0" err="1" smtClean="0">
                <a:solidFill>
                  <a:srgbClr val="002060"/>
                </a:solidFill>
              </a:rPr>
              <a:t>Terentieva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54" y="4797152"/>
            <a:ext cx="9111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A.N</a:t>
            </a:r>
            <a:r>
              <a:rPr lang="en-US" dirty="0"/>
              <a:t>. </a:t>
            </a:r>
            <a:r>
              <a:rPr lang="en-US" dirty="0" err="1"/>
              <a:t>Severtsov</a:t>
            </a:r>
            <a:r>
              <a:rPr lang="en-US" dirty="0"/>
              <a:t> Institute of Ecology and Evolution RAS, Moscow, Russian Federation </a:t>
            </a:r>
            <a:endParaRPr lang="ru-RU" dirty="0" smtClean="0"/>
          </a:p>
          <a:p>
            <a:r>
              <a:rPr lang="en-US" dirty="0" err="1" smtClean="0"/>
              <a:t>Yugra</a:t>
            </a:r>
            <a:r>
              <a:rPr lang="en-US" dirty="0" smtClean="0"/>
              <a:t> </a:t>
            </a:r>
            <a:r>
              <a:rPr lang="en-US" dirty="0"/>
              <a:t>State University, Khanty-</a:t>
            </a:r>
            <a:r>
              <a:rPr lang="en-US" dirty="0" err="1"/>
              <a:t>Mansyisk</a:t>
            </a:r>
            <a:r>
              <a:rPr lang="en-US" dirty="0"/>
              <a:t>, Russian </a:t>
            </a:r>
            <a:r>
              <a:rPr lang="en-US" dirty="0" smtClean="0"/>
              <a:t>Federation</a:t>
            </a:r>
            <a:endParaRPr lang="ru-RU" dirty="0" smtClean="0"/>
          </a:p>
          <a:p>
            <a:r>
              <a:rPr lang="en-US" dirty="0" err="1" smtClean="0"/>
              <a:t>Sukachev</a:t>
            </a:r>
            <a:r>
              <a:rPr lang="en-US" dirty="0" smtClean="0"/>
              <a:t> </a:t>
            </a:r>
            <a:r>
              <a:rPr lang="en-US" dirty="0"/>
              <a:t>Institute of Forest, Siberian Branch of </a:t>
            </a:r>
            <a:r>
              <a:rPr lang="en-US" dirty="0" smtClean="0"/>
              <a:t>RAS, </a:t>
            </a:r>
            <a:r>
              <a:rPr lang="en-US" dirty="0"/>
              <a:t>Krasnoyarsk, Russian </a:t>
            </a:r>
            <a:r>
              <a:rPr lang="en-US" dirty="0" smtClean="0"/>
              <a:t>Federation</a:t>
            </a:r>
          </a:p>
          <a:p>
            <a:r>
              <a:rPr lang="en-US" dirty="0"/>
              <a:t>Novosibirsk State University, Novosibirsk, Russian Federation</a:t>
            </a:r>
            <a:endParaRPr lang="ru-RU" dirty="0"/>
          </a:p>
        </p:txBody>
      </p:sp>
      <p:pic>
        <p:nvPicPr>
          <p:cNvPr id="1026" name="Picture 2" descr="E:\МГУ\Мои статьи\2020\Конференции\Агу\Постер\Фото сипов и лого\logo-eng-color-128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r="6163"/>
          <a:stretch/>
        </p:blipFill>
        <p:spPr bwMode="auto">
          <a:xfrm>
            <a:off x="1169942" y="-2"/>
            <a:ext cx="2648920" cy="10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МГУ\Мои статьи\2020\Конференции\Агу\Постер\Фото сипов и лого\61083660_680397899078844_178002904384064716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02136" cy="109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лекс\Downloads\ЕГУ 2022\logo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36961" r="32316" b="35341"/>
          <a:stretch/>
        </p:blipFill>
        <p:spPr bwMode="auto">
          <a:xfrm>
            <a:off x="3807269" y="57955"/>
            <a:ext cx="2162225" cy="98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39847" y="6304002"/>
            <a:ext cx="4304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sabrekovaf@gmail.com</a:t>
            </a:r>
            <a:endParaRPr lang="ru-RU" b="1" dirty="0"/>
          </a:p>
        </p:txBody>
      </p:sp>
      <p:pic>
        <p:nvPicPr>
          <p:cNvPr id="1031" name="Picture 7" descr="C:\Users\Алекс\Downloads\ЕГУ 2022\EGU 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956" y="-5518"/>
            <a:ext cx="3202044" cy="9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0" y="1196752"/>
            <a:ext cx="914400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9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3"/>
    </mc:Choice>
    <mc:Fallback>
      <p:transition spd="slow" advTm="9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720081"/>
          </a:xfrm>
        </p:spPr>
        <p:txBody>
          <a:bodyPr anchor="t">
            <a:norm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Outlook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568952" cy="367240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800" dirty="0" smtClean="0"/>
              <a:t>“Cold” recharge vs. “warm” recharge OR</a:t>
            </a:r>
          </a:p>
          <a:p>
            <a:pPr marL="0" indent="0">
              <a:buNone/>
            </a:pPr>
            <a:r>
              <a:rPr lang="en-US" sz="2800" dirty="0" smtClean="0"/>
              <a:t>            </a:t>
            </a:r>
            <a:r>
              <a:rPr lang="en-US" sz="2800" dirty="0" err="1" smtClean="0"/>
              <a:t>paleowaters</a:t>
            </a:r>
            <a:r>
              <a:rPr lang="en-US" sz="2800" dirty="0" smtClean="0"/>
              <a:t> vs. modern waters?</a:t>
            </a:r>
          </a:p>
          <a:p>
            <a:pPr marL="0" indent="0">
              <a:buNone/>
            </a:pPr>
            <a:r>
              <a:rPr lang="en-US" sz="2800" dirty="0" smtClean="0"/>
              <a:t>2. Regional CH</a:t>
            </a:r>
            <a:r>
              <a:rPr lang="en-US" sz="2800" baseline="-25000" dirty="0" smtClean="0"/>
              <a:t>4</a:t>
            </a:r>
            <a:r>
              <a:rPr lang="en-US" sz="2800" dirty="0" smtClean="0"/>
              <a:t> emission from rivers</a:t>
            </a:r>
          </a:p>
          <a:p>
            <a:pPr marL="0" indent="0">
              <a:buNone/>
            </a:pPr>
            <a:r>
              <a:rPr lang="en-US" sz="2800" dirty="0" smtClean="0"/>
              <a:t>3. Transformation of DOC in groundwater</a:t>
            </a:r>
          </a:p>
          <a:p>
            <a:pPr marL="0" indent="0">
              <a:buNone/>
            </a:pPr>
            <a:r>
              <a:rPr lang="en-US" sz="2800" dirty="0" smtClean="0"/>
              <a:t>4. Contradiction between non-zero 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H content </a:t>
            </a:r>
            <a:r>
              <a:rPr lang="ru-RU" sz="2800" dirty="0" smtClean="0"/>
              <a:t> </a:t>
            </a:r>
            <a:r>
              <a:rPr lang="en-US" sz="2800" dirty="0" smtClean="0"/>
              <a:t>(age &lt; 100 years) and </a:t>
            </a:r>
            <a:r>
              <a:rPr lang="en-US" sz="2800" baseline="30000" dirty="0" smtClean="0"/>
              <a:t>14</a:t>
            </a:r>
            <a:r>
              <a:rPr lang="en-US" sz="2800" dirty="0" smtClean="0"/>
              <a:t>CH</a:t>
            </a:r>
            <a:r>
              <a:rPr lang="en-US" sz="2800" baseline="-25000" dirty="0" smtClean="0"/>
              <a:t>4</a:t>
            </a:r>
            <a:r>
              <a:rPr lang="en-US" sz="2800" dirty="0" smtClean="0"/>
              <a:t> age &gt; 1000 years</a:t>
            </a:r>
            <a:endParaRPr lang="ru-RU" sz="28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5085184"/>
            <a:ext cx="889248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70C0"/>
                </a:solidFill>
              </a:rPr>
              <a:t>Thank you for your attention!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400" dirty="0" smtClean="0">
                <a:solidFill>
                  <a:srgbClr val="002060"/>
                </a:solidFill>
              </a:rPr>
              <a:t>For data, questions and discussion get in touch with me </a:t>
            </a:r>
            <a:r>
              <a:rPr lang="de-DE" sz="2400" dirty="0" smtClean="0">
                <a:solidFill>
                  <a:srgbClr val="002060"/>
                </a:solidFill>
              </a:rPr>
              <a:t>at</a:t>
            </a:r>
            <a:br>
              <a:rPr lang="de-DE" sz="2400" dirty="0" smtClean="0">
                <a:solidFill>
                  <a:srgbClr val="002060"/>
                </a:solidFill>
              </a:rPr>
            </a:br>
            <a:r>
              <a:rPr lang="de-DE" sz="2400" dirty="0" smtClean="0">
                <a:solidFill>
                  <a:srgbClr val="002060"/>
                </a:solidFill>
                <a:hlinkClick r:id="rId4"/>
              </a:rPr>
              <a:t>sabrekovaf@gmail.com</a:t>
            </a:r>
            <a:r>
              <a:rPr lang="de-DE" sz="2400" dirty="0">
                <a:solidFill>
                  <a:srgbClr val="002060"/>
                </a:solidFill>
              </a:rPr>
              <a:t> OR </a:t>
            </a:r>
            <a:r>
              <a:rPr lang="de-DE" sz="2400" dirty="0" smtClean="0">
                <a:solidFill>
                  <a:srgbClr val="002060"/>
                </a:solidFill>
              </a:rPr>
              <a:t>Research Gate (Alexander-Sabrekov)</a:t>
            </a:r>
            <a:endParaRPr lang="ru-RU" sz="24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-18256" y="548680"/>
            <a:ext cx="914400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2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18"/>
    </mc:Choice>
    <mc:Fallback>
      <p:transition spd="slow" advTm="20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487" y="116632"/>
            <a:ext cx="8229600" cy="69269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West Siberian middle taiga seeps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96752"/>
            <a:ext cx="8591521" cy="509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0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14"/>
    </mc:Choice>
    <mc:Fallback>
      <p:transition spd="slow" advTm="2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725"/>
            <a:ext cx="8229600" cy="64807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Motivation, questions and methods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766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600" u="sng" dirty="0" smtClean="0"/>
              <a:t>Motivation</a:t>
            </a:r>
            <a:r>
              <a:rPr lang="en-US" sz="2600" dirty="0" smtClean="0"/>
              <a:t>: </a:t>
            </a:r>
            <a:r>
              <a:rPr lang="en-US" sz="2600" dirty="0" smtClean="0">
                <a:solidFill>
                  <a:srgbClr val="FF0000"/>
                </a:solidFill>
              </a:rPr>
              <a:t>seeps</a:t>
            </a:r>
            <a:r>
              <a:rPr lang="en-US" sz="2600" dirty="0" smtClean="0"/>
              <a:t> recently found in West Siberian middle taiga floodplains emit a lot of methane, transported from </a:t>
            </a:r>
            <a:r>
              <a:rPr lang="en-US" sz="2600" dirty="0" smtClean="0">
                <a:solidFill>
                  <a:srgbClr val="FF0000"/>
                </a:solidFill>
              </a:rPr>
              <a:t>raised bogs</a:t>
            </a:r>
            <a:r>
              <a:rPr lang="en-US" sz="2600" dirty="0" smtClean="0"/>
              <a:t> by </a:t>
            </a:r>
            <a:r>
              <a:rPr lang="en-US" sz="2600" dirty="0" smtClean="0">
                <a:solidFill>
                  <a:srgbClr val="FF0000"/>
                </a:solidFill>
              </a:rPr>
              <a:t>groundwater</a:t>
            </a:r>
            <a:r>
              <a:rPr lang="en-US" sz="2600" dirty="0" smtClean="0"/>
              <a:t>. So, what’s about groundwater by itself?</a:t>
            </a:r>
          </a:p>
          <a:p>
            <a:pPr marL="0" indent="0" algn="just">
              <a:buNone/>
            </a:pPr>
            <a:r>
              <a:rPr lang="en-US" sz="2600" dirty="0" smtClean="0"/>
              <a:t> </a:t>
            </a:r>
          </a:p>
          <a:p>
            <a:pPr marL="0" indent="0" algn="just">
              <a:buNone/>
            </a:pPr>
            <a:r>
              <a:rPr lang="en-US" sz="2600" dirty="0" smtClean="0"/>
              <a:t>- </a:t>
            </a:r>
            <a:r>
              <a:rPr lang="en-US" sz="2600" u="sng" dirty="0" smtClean="0"/>
              <a:t>How much</a:t>
            </a:r>
            <a:r>
              <a:rPr lang="en-US" sz="2600" dirty="0" smtClean="0"/>
              <a:t> methane is in the groundwater of West Siberia on a regional scale?</a:t>
            </a:r>
          </a:p>
          <a:p>
            <a:pPr algn="just">
              <a:buFontTx/>
              <a:buChar char="-"/>
            </a:pPr>
            <a:r>
              <a:rPr lang="en-US" sz="2600" dirty="0" smtClean="0"/>
              <a:t>What are the </a:t>
            </a:r>
            <a:r>
              <a:rPr lang="en-US" sz="2600" u="sng" dirty="0" smtClean="0"/>
              <a:t>processes</a:t>
            </a:r>
            <a:r>
              <a:rPr lang="en-US" sz="2600" dirty="0" smtClean="0"/>
              <a:t>, driving methane concentration in groundwater?</a:t>
            </a:r>
          </a:p>
          <a:p>
            <a:pPr marL="0" indent="0" algn="just">
              <a:buNone/>
            </a:pPr>
            <a:endParaRPr lang="en-US" sz="2600" dirty="0"/>
          </a:p>
          <a:p>
            <a:pPr marL="0" indent="0" algn="just">
              <a:buNone/>
            </a:pPr>
            <a:r>
              <a:rPr lang="en-US" sz="2600" u="sng" dirty="0" smtClean="0"/>
              <a:t>Methods</a:t>
            </a:r>
            <a:r>
              <a:rPr lang="en-US" sz="2600" dirty="0" smtClean="0"/>
              <a:t>: </a:t>
            </a:r>
          </a:p>
          <a:p>
            <a:pPr marL="0" indent="0" algn="just">
              <a:buNone/>
            </a:pPr>
            <a:r>
              <a:rPr lang="en-US" sz="2600" b="1" dirty="0" smtClean="0"/>
              <a:t>Gas</a:t>
            </a:r>
            <a:r>
              <a:rPr lang="en-US" sz="2600" dirty="0" smtClean="0"/>
              <a:t>: δ</a:t>
            </a:r>
            <a:r>
              <a:rPr lang="en-US" sz="2600" baseline="30000" dirty="0" smtClean="0"/>
              <a:t>13</a:t>
            </a:r>
            <a:r>
              <a:rPr lang="en-US" sz="2600" dirty="0" smtClean="0"/>
              <a:t>С </a:t>
            </a:r>
            <a:r>
              <a:rPr lang="en-US" sz="2600" dirty="0"/>
              <a:t>in СО</a:t>
            </a:r>
            <a:r>
              <a:rPr lang="en-US" sz="2600" baseline="-25000" dirty="0"/>
              <a:t>2</a:t>
            </a:r>
            <a:r>
              <a:rPr lang="en-US" sz="2600" dirty="0"/>
              <a:t>, δ</a:t>
            </a:r>
            <a:r>
              <a:rPr lang="en-US" sz="2600" baseline="30000" dirty="0"/>
              <a:t>13</a:t>
            </a:r>
            <a:r>
              <a:rPr lang="en-US" sz="2600" dirty="0"/>
              <a:t>С</a:t>
            </a:r>
            <a:r>
              <a:rPr lang="en-US" sz="2600" dirty="0" smtClean="0"/>
              <a:t> </a:t>
            </a:r>
            <a:r>
              <a:rPr lang="en-US" sz="2600" dirty="0"/>
              <a:t>and </a:t>
            </a:r>
            <a:r>
              <a:rPr lang="en-US" sz="2600" dirty="0" err="1"/>
              <a:t>δD</a:t>
            </a:r>
            <a:r>
              <a:rPr lang="en-US" sz="2600" dirty="0"/>
              <a:t> in </a:t>
            </a:r>
            <a:r>
              <a:rPr lang="en-US" sz="2600" dirty="0" smtClean="0"/>
              <a:t>СН</a:t>
            </a:r>
            <a:r>
              <a:rPr lang="en-US" sz="2600" baseline="-25000" dirty="0" smtClean="0"/>
              <a:t>4</a:t>
            </a:r>
            <a:endParaRPr lang="en-US" sz="2600" dirty="0" smtClean="0"/>
          </a:p>
          <a:p>
            <a:pPr marL="0" indent="0" algn="just">
              <a:buNone/>
            </a:pPr>
            <a:r>
              <a:rPr lang="en-US" sz="2600" b="1" dirty="0" smtClean="0"/>
              <a:t>Water</a:t>
            </a:r>
            <a:r>
              <a:rPr lang="en-US" sz="2600" dirty="0" smtClean="0"/>
              <a:t>: </a:t>
            </a:r>
            <a:r>
              <a:rPr lang="en-US" sz="2600" dirty="0" err="1" smtClean="0"/>
              <a:t>δD</a:t>
            </a:r>
            <a:r>
              <a:rPr lang="en-US" sz="2600" dirty="0" smtClean="0"/>
              <a:t>, δ</a:t>
            </a:r>
            <a:r>
              <a:rPr lang="en-US" sz="2600" baseline="30000" dirty="0" smtClean="0"/>
              <a:t>18</a:t>
            </a:r>
            <a:r>
              <a:rPr lang="en-US" sz="2600" dirty="0" smtClean="0"/>
              <a:t>О, </a:t>
            </a:r>
            <a:r>
              <a:rPr lang="en-US" sz="2600" baseline="30000" dirty="0" smtClean="0"/>
              <a:t>3</a:t>
            </a:r>
            <a:r>
              <a:rPr lang="en-US" sz="2600" dirty="0" smtClean="0"/>
              <a:t>H, major ions, DOC, DIC, СН</a:t>
            </a:r>
            <a:r>
              <a:rPr lang="en-US" sz="2600" baseline="-25000" dirty="0" smtClean="0"/>
              <a:t>4</a:t>
            </a:r>
            <a:r>
              <a:rPr lang="en-US" sz="2600" dirty="0" smtClean="0"/>
              <a:t>, СО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concentrations, optical properties (SUVA, SR, etc.)</a:t>
            </a:r>
            <a:endParaRPr lang="ru-RU" sz="26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3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84"/>
    </mc:Choice>
    <mc:Fallback>
      <p:transition spd="slow" advTm="25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48072"/>
          </a:xfrm>
        </p:spPr>
        <p:txBody>
          <a:bodyPr anchor="t">
            <a:no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Study region</a:t>
            </a:r>
            <a:endParaRPr lang="ru-RU" sz="3200" dirty="0">
              <a:solidFill>
                <a:srgbClr val="00206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548680"/>
            <a:ext cx="914400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6" r="60464" b="19520"/>
          <a:stretch/>
        </p:blipFill>
        <p:spPr bwMode="auto">
          <a:xfrm>
            <a:off x="5522538" y="845917"/>
            <a:ext cx="3495112" cy="540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2363" r="2106" b="3177"/>
          <a:stretch/>
        </p:blipFill>
        <p:spPr bwMode="auto">
          <a:xfrm>
            <a:off x="765812" y="845917"/>
            <a:ext cx="4781681" cy="586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62899" y="6107921"/>
            <a:ext cx="3351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</a:t>
            </a:r>
            <a:r>
              <a:rPr lang="en-US" sz="2400" baseline="-25000" dirty="0" smtClean="0"/>
              <a:t>2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– K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thick clay cap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06299" y="51634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</a:t>
            </a:r>
            <a:r>
              <a:rPr lang="en-US" sz="2800" baseline="-25000" dirty="0" smtClean="0"/>
              <a:t>2-3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992527" y="4264457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</a:t>
            </a:r>
            <a:r>
              <a:rPr lang="en-US" sz="2800" baseline="-25000" dirty="0" smtClean="0"/>
              <a:t>2-3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992527" y="3073601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</a:t>
            </a:r>
            <a:r>
              <a:rPr lang="en-US" sz="2800" baseline="-25000" dirty="0" smtClean="0"/>
              <a:t>3</a:t>
            </a:r>
            <a:r>
              <a:rPr lang="en-US" sz="2800" baseline="30000" dirty="0" smtClean="0"/>
              <a:t>1</a:t>
            </a:r>
            <a:endParaRPr lang="ru-RU" sz="28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5992527" y="1700251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</a:t>
            </a:r>
            <a:r>
              <a:rPr lang="en-US" sz="2800" baseline="-25000" dirty="0" smtClean="0"/>
              <a:t>3</a:t>
            </a:r>
            <a:r>
              <a:rPr lang="en-US" sz="2800" baseline="30000" dirty="0" smtClean="0"/>
              <a:t>1</a:t>
            </a:r>
            <a:endParaRPr lang="ru-RU" sz="2800" baseline="30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675"/>
            <a:ext cx="1068395" cy="74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8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19"/>
    </mc:Choice>
    <mc:Fallback>
      <p:transition spd="slow" advTm="58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39713" cy="980728"/>
          </a:xfrm>
        </p:spPr>
        <p:txBody>
          <a:bodyPr anchor="t"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Groundwater of surface aquifers is saturated by methane in different parts of the region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7" y="1268760"/>
            <a:ext cx="9144000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1084427" y="4149080"/>
            <a:ext cx="1584176" cy="1944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131840" y="2564904"/>
            <a:ext cx="158417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292080" y="5290966"/>
            <a:ext cx="158417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876256" y="5013176"/>
            <a:ext cx="792088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6938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65"/>
    </mc:Choice>
    <mc:Fallback>
      <p:transition spd="slow" advTm="56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1725"/>
          </a:xfrm>
        </p:spPr>
        <p:txBody>
          <a:bodyPr anchor="t"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What are the sources of surface groundwater?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553" y="476672"/>
            <a:ext cx="6967503" cy="326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9512" y="1445672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“colder” water, the higher d-excess</a:t>
            </a:r>
            <a:endParaRPr lang="ru-RU" sz="20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2" y="3738113"/>
            <a:ext cx="6943066" cy="307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164288" y="4797152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“colder” water, the lower methane concentration</a:t>
            </a:r>
            <a:endParaRPr lang="ru-RU" sz="2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056" y="476672"/>
            <a:ext cx="914400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48064" y="6453706"/>
            <a:ext cx="2699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Sabrekov et al., submitted</a:t>
            </a:r>
            <a:endParaRPr lang="ru-RU" sz="16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7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02"/>
    </mc:Choice>
    <mc:Fallback>
      <p:transition spd="slow" advTm="76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4807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Not only methane but also a DOC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15" y="1572982"/>
            <a:ext cx="1851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“colder” water is, the less DOC it contains</a:t>
            </a:r>
            <a:endParaRPr lang="ru-RU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07926"/>
            <a:ext cx="6301352" cy="3150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48264" y="4621243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more DOC, the more methane</a:t>
            </a:r>
            <a:endParaRPr lang="ru-RU" sz="2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00" y="764704"/>
            <a:ext cx="7200800" cy="318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14"/>
    </mc:Choice>
    <mc:Fallback>
      <p:transition spd="slow" advTm="16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227" y="-19846"/>
            <a:ext cx="8229600" cy="72008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2060"/>
                </a:solidFill>
              </a:rPr>
              <a:t>Oxidation, mixing or </a:t>
            </a:r>
            <a:r>
              <a:rPr lang="en-US" sz="3600" dirty="0" err="1" smtClean="0">
                <a:solidFill>
                  <a:srgbClr val="002060"/>
                </a:solidFill>
              </a:rPr>
              <a:t>paleomethane</a:t>
            </a:r>
            <a:r>
              <a:rPr lang="en-US" sz="3600" dirty="0">
                <a:solidFill>
                  <a:srgbClr val="002060"/>
                </a:solidFill>
              </a:rPr>
              <a:t>?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9003046" cy="532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-33450" y="620688"/>
            <a:ext cx="914400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/>
          <p:cNvSpPr/>
          <p:nvPr/>
        </p:nvSpPr>
        <p:spPr>
          <a:xfrm>
            <a:off x="4788024" y="2708921"/>
            <a:ext cx="2304256" cy="2088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-17541" y="6488668"/>
            <a:ext cx="2699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Sabrekov et al., submitted</a:t>
            </a:r>
            <a:endParaRPr lang="ru-RU" sz="1600" dirty="0"/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67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88"/>
    </mc:Choice>
    <mc:Fallback>
      <p:transition spd="slow" advTm="52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Groundwater contribute to streamflow of rivers throughout the permafrost-free regions of Western Siberia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63833"/>
            <a:ext cx="2088232" cy="28345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dirty="0" smtClean="0"/>
              <a:t>The higher groundwater contribution, the higher methane concentration</a:t>
            </a:r>
            <a:endParaRPr lang="ru-RU" sz="2400" dirty="0"/>
          </a:p>
        </p:txBody>
      </p:sp>
      <p:pic>
        <p:nvPicPr>
          <p:cNvPr id="1026" name="Picture 2" descr="E:\МГУ\Мои статьи\2020\Конференции\Агу\Постер\Dis in rive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80" y="944108"/>
            <a:ext cx="6480720" cy="344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0" y="908720"/>
            <a:ext cx="914400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8333"/>
            <a:ext cx="3563888" cy="295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707904" y="4941168"/>
            <a:ext cx="5184576" cy="1682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2400" dirty="0" smtClean="0"/>
              <a:t>According to (Frey et al., 2007), groundwater contribute to streamflow substantially, thereby transporting methane to rivers</a:t>
            </a:r>
            <a:endParaRPr lang="ru-RU" sz="2400" dirty="0"/>
          </a:p>
        </p:txBody>
      </p:sp>
      <p:sp>
        <p:nvSpPr>
          <p:cNvPr id="4" name="Овал 3"/>
          <p:cNvSpPr/>
          <p:nvPr/>
        </p:nvSpPr>
        <p:spPr>
          <a:xfrm>
            <a:off x="251520" y="3898333"/>
            <a:ext cx="2016224" cy="27252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24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58"/>
    </mc:Choice>
    <mc:Fallback>
      <p:transition spd="slow" advTm="3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4.7|4.4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1439</TotalTime>
  <Words>391</Words>
  <Application>Microsoft Office PowerPoint</Application>
  <PresentationFormat>Экран (4:3)</PresentationFormat>
  <Paragraphs>43</Paragraphs>
  <Slides>10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Shallow aquifers as an element of methane biogeochemical cycle in West Siberia</vt:lpstr>
      <vt:lpstr>West Siberian middle taiga seeps</vt:lpstr>
      <vt:lpstr>Motivation, questions and methods</vt:lpstr>
      <vt:lpstr>Study region</vt:lpstr>
      <vt:lpstr>Groundwater of surface aquifers is saturated by methane in different parts of the region</vt:lpstr>
      <vt:lpstr>What are the sources of surface groundwater?</vt:lpstr>
      <vt:lpstr>Not only methane but also a DOC</vt:lpstr>
      <vt:lpstr>Oxidation, mixing or paleomethane?</vt:lpstr>
      <vt:lpstr>Groundwater contribute to streamflow of rivers throughout the permafrost-free regions of Western Siberia</vt:lpstr>
      <vt:lpstr>Outlook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Shallow aquifers as an element of methane biogeochemical cycle in West Siberia</dc:title>
  <dc:creator>Алекс</dc:creator>
  <cp:lastModifiedBy>1</cp:lastModifiedBy>
  <cp:revision>55</cp:revision>
  <dcterms:created xsi:type="dcterms:W3CDTF">2022-05-22T08:38:08Z</dcterms:created>
  <dcterms:modified xsi:type="dcterms:W3CDTF">2022-05-24T12:02:28Z</dcterms:modified>
</cp:coreProperties>
</file>