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8.jpg" ContentType="image/unknown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9" r:id="rId2"/>
    <p:sldId id="318" r:id="rId3"/>
    <p:sldId id="311" r:id="rId4"/>
    <p:sldId id="312" r:id="rId5"/>
    <p:sldId id="314" r:id="rId6"/>
    <p:sldId id="315" r:id="rId7"/>
    <p:sldId id="316" r:id="rId8"/>
    <p:sldId id="308" r:id="rId9"/>
    <p:sldId id="309" r:id="rId10"/>
    <p:sldId id="299" r:id="rId11"/>
    <p:sldId id="300" r:id="rId12"/>
    <p:sldId id="301" r:id="rId13"/>
    <p:sldId id="302" r:id="rId14"/>
    <p:sldId id="303" r:id="rId15"/>
    <p:sldId id="306" r:id="rId16"/>
    <p:sldId id="307" r:id="rId17"/>
  </p:sldIdLst>
  <p:sldSz cx="9144000" cy="5143500" type="screen16x9"/>
  <p:notesSz cx="6400800" cy="86868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orient="horz" pos="3240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54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20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FFC0"/>
    <a:srgbClr val="00568B"/>
    <a:srgbClr val="5EC5ED"/>
    <a:srgbClr val="39BA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/>
    <p:restoredTop sz="96405" autoAdjust="0"/>
  </p:normalViewPr>
  <p:slideViewPr>
    <p:cSldViewPr showGuides="1">
      <p:cViewPr varScale="1">
        <p:scale>
          <a:sx n="136" d="100"/>
          <a:sy n="136" d="100"/>
        </p:scale>
        <p:origin x="104" y="248"/>
      </p:cViewPr>
      <p:guideLst>
        <p:guide orient="horz"/>
        <p:guide orient="horz" pos="3240"/>
        <p:guide pos="340"/>
        <p:guide pos="54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26" d="100"/>
          <a:sy n="126" d="100"/>
        </p:scale>
        <p:origin x="3608" y="200"/>
      </p:cViewPr>
      <p:guideLst>
        <p:guide orient="horz" pos="2736"/>
        <p:guide pos="20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B62E6-D9C5-462F-8489-21E6F41CB53F}" type="datetimeFigureOut">
              <a:rPr lang="de-DE" smtClean="0"/>
              <a:pPr/>
              <a:t>21.05.2022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46050-A51B-4502-AD07-37D2051F075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232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4800" y="650875"/>
            <a:ext cx="57912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FD561AEC-080D-4A6D-AED9-98DB5CD3862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775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35560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538163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71120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93763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37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from</a:t>
            </a:r>
            <a:r>
              <a:rPr lang="de-DE" dirty="0"/>
              <a:t> open </a:t>
            </a:r>
            <a:r>
              <a:rPr lang="de-DE" dirty="0" err="1"/>
              <a:t>datasets</a:t>
            </a:r>
            <a:r>
              <a:rPr lang="de-DE" dirty="0"/>
              <a:t> (GMRT &amp; JAMSTEC) and </a:t>
            </a:r>
            <a:r>
              <a:rPr lang="de-DE" dirty="0" err="1"/>
              <a:t>several</a:t>
            </a:r>
            <a:r>
              <a:rPr lang="de-DE" dirty="0"/>
              <a:t> individual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cruises</a:t>
            </a:r>
            <a:r>
              <a:rPr lang="de-DE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984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observation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morphological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OTFs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age</a:t>
            </a:r>
            <a:r>
              <a:rPr lang="de-DE" dirty="0"/>
              <a:t>-offset links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predicted</a:t>
            </a:r>
            <a:r>
              <a:rPr lang="de-DE" dirty="0"/>
              <a:t> extensional </a:t>
            </a:r>
            <a:r>
              <a:rPr lang="de-DE" dirty="0" err="1"/>
              <a:t>tectonics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deformation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, </a:t>
            </a:r>
            <a:r>
              <a:rPr lang="de-DE" dirty="0" err="1"/>
              <a:t>indicating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en-US" sz="1200" dirty="0">
                <a:solidFill>
                  <a:schemeClr val="accent1"/>
                </a:solidFill>
              </a:rPr>
              <a:t>cross-transform extension is an important process acting on oceanic transform plate boundaries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09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91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rgbClr val="0056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828D3A4-6696-4348-9FCE-A09689AD5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1FBE5A5-CFF1-FC4F-9632-1FE4E69FD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235966"/>
            <a:ext cx="1512167" cy="6069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5571648-650D-2341-9319-AC70C7B733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3528" y="339502"/>
            <a:ext cx="2160240" cy="651288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ennfolie">
    <p:bg>
      <p:bgPr>
        <a:solidFill>
          <a:srgbClr val="0056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" t="20448" r="-159" b="4446"/>
          <a:stretch/>
        </p:blipFill>
        <p:spPr>
          <a:xfrm>
            <a:off x="0" y="0"/>
            <a:ext cx="9160984" cy="5143500"/>
          </a:xfrm>
          <a:prstGeom prst="rect">
            <a:avLst/>
          </a:prstGeom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552" y="1095585"/>
            <a:ext cx="7921624" cy="162018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de-DE" noProof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552" y="2886189"/>
            <a:ext cx="7921625" cy="14857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EC5ED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de-DE" noProof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D68C9A-D92B-3745-822D-03A6381E99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235966"/>
            <a:ext cx="1512167" cy="6069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34D7588-58E4-4F43-A2DA-D94C9FD4D7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3528" y="339502"/>
            <a:ext cx="2160240" cy="6512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973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995686"/>
            <a:ext cx="7921625" cy="2538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Präsentationsname | Datum (Eingabe über "Einfügen &gt; Kopf- und Fußzeile")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2B88751-2811-F24F-9B1A-AEB4C06D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48603"/>
            <a:ext cx="7921625" cy="3190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92D2435-6687-5E4D-9851-B3095DD77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267494"/>
            <a:ext cx="5365750" cy="43783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1800" kern="1200">
                <a:solidFill>
                  <a:srgbClr val="00568B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552" y="1995686"/>
            <a:ext cx="7921625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552" y="4803998"/>
            <a:ext cx="5220951" cy="21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568B"/>
                </a:solidFill>
              </a:defRPr>
            </a:lvl1pPr>
          </a:lstStyle>
          <a:p>
            <a:r>
              <a:rPr lang="de-DE"/>
              <a:t>Präsentationsname | Datum</a:t>
            </a: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9552" y="4731990"/>
            <a:ext cx="8064896" cy="0"/>
          </a:xfrm>
          <a:prstGeom prst="line">
            <a:avLst/>
          </a:prstGeom>
          <a:noFill/>
          <a:ln w="63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4208" y="4730495"/>
            <a:ext cx="2299870" cy="413005"/>
          </a:xfrm>
          <a:prstGeom prst="rect">
            <a:avLst/>
          </a:prstGeom>
        </p:spPr>
      </p:pic>
      <p:pic>
        <p:nvPicPr>
          <p:cNvPr id="9" name="Bild 19" descr="geomar_logo_kurz_4c.eps">
            <a:extLst>
              <a:ext uri="{FF2B5EF4-FFF2-40B4-BE49-F238E27FC236}">
                <a16:creationId xmlns:a16="http://schemas.microsoft.com/office/drawing/2014/main" id="{0B09FE31-C8C2-1948-A434-6E9B782071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59482"/>
            <a:ext cx="1255576" cy="503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77800" algn="l" rtl="0" eaLnBrk="1" fontAlgn="base" hangingPunct="1"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541338" indent="-177800" algn="l" rtl="0" eaLnBrk="1" fontAlgn="base" hangingPunct="1"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720725" indent="-177800" algn="l" rtl="0" eaLnBrk="1" fontAlgn="base" hangingPunct="1"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900113" indent="-177800" algn="l" rtl="0" eaLnBrk="1" fontAlgn="base" hangingPunct="1"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3573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18145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22717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27289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emf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oi.org/10.1029/2021GL096170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>
            <a:extLst>
              <a:ext uri="{FF2B5EF4-FFF2-40B4-BE49-F238E27FC236}">
                <a16:creationId xmlns:a16="http://schemas.microsoft.com/office/drawing/2014/main" id="{8B977052-37DC-4E4D-8F80-9968F52A5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036ED9-D8CF-4D10-89AA-23DD6C2080A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4758" y="1200150"/>
            <a:ext cx="8498242" cy="4191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568B"/>
                </a:solidFill>
                <a:latin typeface="Bahnschrift SemiBold" panose="020B0502040204020203" pitchFamily="34" charset="0"/>
              </a:rPr>
              <a:t>Extensional tectonics at oceanic transform plate boundaries: evidence from seafloor morphology</a:t>
            </a:r>
            <a:br>
              <a:rPr lang="de-DE" dirty="0">
                <a:solidFill>
                  <a:srgbClr val="00568B"/>
                </a:solidFill>
              </a:rPr>
            </a:br>
            <a:br>
              <a:rPr lang="de-DE" dirty="0">
                <a:solidFill>
                  <a:srgbClr val="00568B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b="1" dirty="0"/>
              <a:t>Yu Ren</a:t>
            </a:r>
            <a:r>
              <a:rPr lang="de-DE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Jacob Geersen</a:t>
            </a:r>
            <a:r>
              <a:rPr lang="de-DE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Ingo Grevemeyer</a:t>
            </a:r>
            <a:r>
              <a:rPr lang="de-DE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br>
              <a:rPr lang="de-DE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de-DE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GEOMAR Helmholtz Centre for Ocean Research Kiel, Germany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Institute of Geosciences, University of Kiel, Germany</a:t>
            </a:r>
            <a:endParaRPr lang="de-DE" sz="1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B14C8D-2111-4E43-B961-B8645F4F9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235966"/>
            <a:ext cx="1295400" cy="519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324CB-05B6-3CCB-8468-DA66C27E4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008" y="212153"/>
            <a:ext cx="1592392" cy="530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4D4A1-F666-5256-B74C-AC091074F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15138"/>
            <a:ext cx="1426483" cy="801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07F306-EDB0-B0A9-4ECB-A6F1B49CD7F7}"/>
              </a:ext>
            </a:extLst>
          </p:cNvPr>
          <p:cNvSpPr txBox="1"/>
          <p:nvPr/>
        </p:nvSpPr>
        <p:spPr>
          <a:xfrm>
            <a:off x="0" y="57150"/>
            <a:ext cx="74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Benefited</a:t>
            </a:r>
            <a:r>
              <a:rPr lang="de-DE" sz="9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 </a:t>
            </a:r>
          </a:p>
          <a:p>
            <a:pPr algn="r"/>
            <a:r>
              <a:rPr lang="de-DE" sz="9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from</a:t>
            </a:r>
            <a:endParaRPr lang="de-DE" sz="900" dirty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2D5469-147D-9779-4C20-72E8224AC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002" y="4294642"/>
            <a:ext cx="826253" cy="82625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CFAB5C-F256-3A1E-E3CA-F23A49B69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801" y="3144116"/>
            <a:ext cx="1483958" cy="197677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259BDE-65E0-2E95-66B1-D8226D94EA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074353"/>
            <a:ext cx="228600" cy="1907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668A84-8143-0635-E9DF-56299F3CD101}"/>
              </a:ext>
            </a:extLst>
          </p:cNvPr>
          <p:cNvSpPr txBox="1"/>
          <p:nvPr/>
        </p:nvSpPr>
        <p:spPr>
          <a:xfrm>
            <a:off x="685800" y="4016573"/>
            <a:ext cx="137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@renyu95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15F74-096A-8D1F-1788-F39EDBAA3A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6917" y="4264437"/>
            <a:ext cx="611756" cy="85645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183666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B753A-7675-4B12-B908-967FE5E9F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Appendix - </a:t>
            </a:r>
            <a:r>
              <a:rPr lang="de-DE" dirty="0" err="1"/>
              <a:t>length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779F5-9446-44E5-BAE3-75FEB9DD5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51" y="3028950"/>
            <a:ext cx="8212898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B9F072-1B0F-46CB-B7D2-7E5A49FAA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928793"/>
            <a:ext cx="4191000" cy="1947757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3D575B9A-88B2-4E08-81A8-B385BFEB1FEE}"/>
              </a:ext>
            </a:extLst>
          </p:cNvPr>
          <p:cNvSpPr txBox="1"/>
          <p:nvPr/>
        </p:nvSpPr>
        <p:spPr>
          <a:xfrm>
            <a:off x="4953000" y="1123950"/>
            <a:ext cx="345638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1"/>
                </a:solidFill>
              </a:rPr>
              <a:t>Length </a:t>
            </a:r>
            <a:r>
              <a:rPr lang="en-US" altLang="zh-CN" sz="1400" dirty="0">
                <a:solidFill>
                  <a:srgbClr val="FFC000"/>
                </a:solidFill>
              </a:rPr>
              <a:t>=</a:t>
            </a:r>
            <a:r>
              <a:rPr lang="en-US" altLang="zh-CN" sz="1400" dirty="0">
                <a:solidFill>
                  <a:srgbClr val="FF990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half-spreading rate * age-offset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21 – 847 km, average ~118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Slow spreading rate favors long RTF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L vs. SR – negative, 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L vs. AO – positive, near linear 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6CAF78C-490B-492B-3ACD-11D1A16916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</p:spTree>
    <p:extLst>
      <p:ext uri="{BB962C8B-B14F-4D97-AF65-F5344CB8AC3E}">
        <p14:creationId xmlns:p14="http://schemas.microsoft.com/office/powerpoint/2010/main" val="2990038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B753A-7675-4B12-B908-967FE5E9F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Appendix - </a:t>
            </a:r>
            <a:r>
              <a:rPr lang="de-DE" dirty="0" err="1"/>
              <a:t>width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84356-9E62-4B5C-9E9C-956C1F88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8" y="3047206"/>
            <a:ext cx="8282674" cy="1658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38AA7A-6F82-439E-8F9A-C11CC097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95350"/>
            <a:ext cx="4876800" cy="1966537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6E935B21-D47A-4489-8A3E-7378A47B1944}"/>
              </a:ext>
            </a:extLst>
          </p:cNvPr>
          <p:cNvSpPr txBox="1"/>
          <p:nvPr/>
        </p:nvSpPr>
        <p:spPr>
          <a:xfrm>
            <a:off x="5334000" y="1141130"/>
            <a:ext cx="343415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1"/>
                </a:solidFill>
              </a:rPr>
              <a:t>Width</a:t>
            </a:r>
            <a:endParaRPr lang="en-US" altLang="zh-C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0.9 – 15.1 km, average ~3.7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Slow spreading rate favors wide RTF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W vs. SR – negative, 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W vs. AO – positive, near linear 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8A41D505-E8DF-6CA8-AF8B-9EF08A91F2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</p:spTree>
    <p:extLst>
      <p:ext uri="{BB962C8B-B14F-4D97-AF65-F5344CB8AC3E}">
        <p14:creationId xmlns:p14="http://schemas.microsoft.com/office/powerpoint/2010/main" val="3462070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B753A-7675-4B12-B908-967FE5E9F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Appendix - </a:t>
            </a:r>
            <a:r>
              <a:rPr lang="de-DE" dirty="0" err="1"/>
              <a:t>depth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DAB49-423E-46FB-81CB-20B0B4ED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8" y="890647"/>
            <a:ext cx="4884724" cy="1985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026B7-044D-4DEB-94E2-927ED5EB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32544"/>
            <a:ext cx="8001000" cy="1676292"/>
          </a:xfrm>
          <a:prstGeom prst="rect">
            <a:avLst/>
          </a:prstGeom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239E0E8B-3C80-4DC3-9D5B-42DAEDFCF460}"/>
              </a:ext>
            </a:extLst>
          </p:cNvPr>
          <p:cNvSpPr txBox="1"/>
          <p:nvPr/>
        </p:nvSpPr>
        <p:spPr>
          <a:xfrm>
            <a:off x="5316415" y="1047750"/>
            <a:ext cx="3733800" cy="142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chemeClr val="accent1"/>
                </a:solidFill>
              </a:rPr>
              <a:t>Depth</a:t>
            </a:r>
            <a:endParaRPr lang="en-US" altLang="zh-C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2.3 – 5.61 km, average ~3.8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Slow spreading rate favors deep RTF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D vs. SR – negative, 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D vs. AO – positive, near linear (&gt;5 Myr)</a:t>
            </a:r>
          </a:p>
          <a:p>
            <a:r>
              <a:rPr lang="en-US" altLang="zh-CN" sz="1400" dirty="0"/>
              <a:t>                        scattering (0 – 5 Myr)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D01737A-BCBB-843C-3F9B-344C256A8A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</p:spTree>
    <p:extLst>
      <p:ext uri="{BB962C8B-B14F-4D97-AF65-F5344CB8AC3E}">
        <p14:creationId xmlns:p14="http://schemas.microsoft.com/office/powerpoint/2010/main" val="123966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B753A-7675-4B12-B908-967FE5E9F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Appendix - </a:t>
            </a:r>
            <a:r>
              <a:rPr lang="de-DE" dirty="0" err="1"/>
              <a:t>crossplots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76B20B-09C0-491D-BBA9-A66DA5BF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05368"/>
            <a:ext cx="5086731" cy="3716086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899FA48-72F1-D552-B0B7-2BB8BC5567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</p:spTree>
    <p:extLst>
      <p:ext uri="{BB962C8B-B14F-4D97-AF65-F5344CB8AC3E}">
        <p14:creationId xmlns:p14="http://schemas.microsoft.com/office/powerpoint/2010/main" val="2046667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B753A-7675-4B12-B908-967FE5E9F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Appendix – </a:t>
            </a:r>
            <a:r>
              <a:rPr lang="de-DE" dirty="0" err="1"/>
              <a:t>comparsion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datasets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1B461-6634-4707-996F-9E6D8DCA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44195"/>
            <a:ext cx="6705600" cy="3492944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62405D2-8CDC-6968-BF08-41ABD9E22E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</p:spTree>
    <p:extLst>
      <p:ext uri="{BB962C8B-B14F-4D97-AF65-F5344CB8AC3E}">
        <p14:creationId xmlns:p14="http://schemas.microsoft.com/office/powerpoint/2010/main" val="3088986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B753A-7675-4B12-B908-967FE5E9F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Appendix – </a:t>
            </a:r>
            <a:r>
              <a:rPr lang="de-DE" dirty="0" err="1"/>
              <a:t>outlier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CC88819-8520-4355-A24C-AEC91785A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83695"/>
            <a:ext cx="7921625" cy="319088"/>
          </a:xfrm>
        </p:spPr>
        <p:txBody>
          <a:bodyPr/>
          <a:lstStyle/>
          <a:p>
            <a:r>
              <a:rPr lang="de-DE" dirty="0"/>
              <a:t>Impact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nearby</a:t>
            </a:r>
            <a:r>
              <a:rPr lang="de-DE" dirty="0"/>
              <a:t> </a:t>
            </a:r>
            <a:r>
              <a:rPr lang="de-DE" dirty="0" err="1"/>
              <a:t>hotspots</a:t>
            </a:r>
            <a:endParaRPr lang="de-DE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062F675B-0116-4810-8784-50A45164AF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19800" y="2800350"/>
            <a:ext cx="2362200" cy="1674904"/>
            <a:chOff x="758" y="2282"/>
            <a:chExt cx="2698" cy="1913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8FEA8BC0-5489-402C-8D88-B72A420863C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58" y="2282"/>
              <a:ext cx="2698" cy="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1C3F826B-8695-4448-9454-38067D812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" y="2282"/>
              <a:ext cx="2700" cy="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5395190-2BD4-4FDB-A1E4-750618B3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16" y="1504950"/>
            <a:ext cx="2033984" cy="1178284"/>
          </a:xfrm>
          <a:prstGeom prst="rect">
            <a:avLst/>
          </a:prstGeom>
        </p:spPr>
      </p:pic>
      <p:sp>
        <p:nvSpPr>
          <p:cNvPr id="18" name="文本框 3">
            <a:extLst>
              <a:ext uri="{FF2B5EF4-FFF2-40B4-BE49-F238E27FC236}">
                <a16:creationId xmlns:a16="http://schemas.microsoft.com/office/drawing/2014/main" id="{281C8FE7-799A-4EA4-A9C3-7ECA6024B0F7}"/>
              </a:ext>
            </a:extLst>
          </p:cNvPr>
          <p:cNvSpPr txBox="1"/>
          <p:nvPr/>
        </p:nvSpPr>
        <p:spPr>
          <a:xfrm>
            <a:off x="457200" y="4414450"/>
            <a:ext cx="184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Ren et al., </a:t>
            </a:r>
            <a:r>
              <a:rPr lang="en-US" altLang="zh-CN" sz="1200" i="1" dirty="0"/>
              <a:t>GRL</a:t>
            </a:r>
            <a:r>
              <a:rPr lang="en-US" altLang="zh-CN" sz="1200" dirty="0"/>
              <a:t>, 2022</a:t>
            </a:r>
            <a:endParaRPr lang="zh-CN" altLang="en-US" sz="1200" dirty="0"/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028BB2CD-8CA0-4B83-AE26-77396FBB2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89" y="56754"/>
            <a:ext cx="3123611" cy="1448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B66D33-EC3D-4809-BBED-B58A96B55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04950"/>
            <a:ext cx="5715000" cy="2922191"/>
          </a:xfrm>
          <a:prstGeom prst="rect">
            <a:avLst/>
          </a:prstGeom>
        </p:spPr>
      </p:pic>
      <p:sp>
        <p:nvSpPr>
          <p:cNvPr id="20" name="文本框 3">
            <a:extLst>
              <a:ext uri="{FF2B5EF4-FFF2-40B4-BE49-F238E27FC236}">
                <a16:creationId xmlns:a16="http://schemas.microsoft.com/office/drawing/2014/main" id="{512478AF-3847-4113-ABEA-58E50C90BFCA}"/>
              </a:ext>
            </a:extLst>
          </p:cNvPr>
          <p:cNvSpPr txBox="1"/>
          <p:nvPr/>
        </p:nvSpPr>
        <p:spPr>
          <a:xfrm>
            <a:off x="5969399" y="4476750"/>
            <a:ext cx="2031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Gerya, </a:t>
            </a:r>
            <a:r>
              <a:rPr lang="en-US" altLang="zh-CN" sz="1200" i="1" dirty="0"/>
              <a:t>Science</a:t>
            </a:r>
            <a:r>
              <a:rPr lang="en-US" altLang="zh-CN" sz="1200" dirty="0"/>
              <a:t>, 2010</a:t>
            </a:r>
            <a:endParaRPr lang="zh-CN" altLang="en-US" sz="1200" dirty="0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3DD5B0A8-E389-B3B5-1A7C-32074AE6C6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</p:spTree>
    <p:extLst>
      <p:ext uri="{BB962C8B-B14F-4D97-AF65-F5344CB8AC3E}">
        <p14:creationId xmlns:p14="http://schemas.microsoft.com/office/powerpoint/2010/main" val="41872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B753A-7675-4B12-B908-967FE5E9F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Appendix – </a:t>
            </a:r>
            <a:r>
              <a:rPr lang="de-DE" dirty="0" err="1"/>
              <a:t>outlier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48B008-E7E7-4484-AA0A-E66B7223C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28085"/>
            <a:ext cx="3641598" cy="2343150"/>
          </a:xfrm>
          <a:prstGeom prst="rect">
            <a:avLst/>
          </a:prstGeom>
        </p:spPr>
      </p:pic>
      <p:grpSp>
        <p:nvGrpSpPr>
          <p:cNvPr id="14" name="Group 4">
            <a:extLst>
              <a:ext uri="{FF2B5EF4-FFF2-40B4-BE49-F238E27FC236}">
                <a16:creationId xmlns:a16="http://schemas.microsoft.com/office/drawing/2014/main" id="{2DF32849-A2B7-493B-A51A-C20591C90C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00364" y="2414876"/>
            <a:ext cx="4017812" cy="2176592"/>
            <a:chOff x="1071" y="640"/>
            <a:chExt cx="3618" cy="196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3EED7739-61A6-4FF4-948D-142E03D7991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1" y="640"/>
              <a:ext cx="3618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8E7893CB-339C-4F9C-AF37-00E1B183C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" y="640"/>
              <a:ext cx="3622" cy="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>
            <a:extLst>
              <a:ext uri="{FF2B5EF4-FFF2-40B4-BE49-F238E27FC236}">
                <a16:creationId xmlns:a16="http://schemas.microsoft.com/office/drawing/2014/main" id="{05DEECFD-43CB-4EBC-A005-FBDC64C9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83695"/>
            <a:ext cx="7921625" cy="319088"/>
          </a:xfrm>
        </p:spPr>
        <p:txBody>
          <a:bodyPr/>
          <a:lstStyle/>
          <a:p>
            <a:r>
              <a:rPr lang="de-DE" dirty="0"/>
              <a:t>Impact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dirty="0" err="1"/>
              <a:t>plate</a:t>
            </a:r>
            <a:r>
              <a:rPr lang="de-DE" dirty="0"/>
              <a:t> </a:t>
            </a:r>
            <a:r>
              <a:rPr lang="de-DE" dirty="0" err="1"/>
              <a:t>motion</a:t>
            </a:r>
            <a:endParaRPr lang="de-DE" dirty="0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17383BC7-B969-4192-90FD-C96E7CE5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09" y="197652"/>
            <a:ext cx="2235611" cy="215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998F85B4-02AA-4450-B6AE-4403B5B1CB1B}"/>
              </a:ext>
            </a:extLst>
          </p:cNvPr>
          <p:cNvSpPr txBox="1"/>
          <p:nvPr/>
        </p:nvSpPr>
        <p:spPr>
          <a:xfrm>
            <a:off x="6934200" y="2194559"/>
            <a:ext cx="1716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Maia et al., </a:t>
            </a:r>
            <a:r>
              <a:rPr lang="en-US" altLang="zh-CN" sz="1200" i="1" dirty="0"/>
              <a:t>NG</a:t>
            </a:r>
            <a:r>
              <a:rPr lang="en-US" altLang="zh-CN" sz="1200" dirty="0"/>
              <a:t>, 2016</a:t>
            </a:r>
            <a:endParaRPr lang="zh-CN" altLang="en-US" sz="1200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5D7CA13-FB55-C297-BA51-D08A57BA02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</p:spTree>
    <p:extLst>
      <p:ext uri="{BB962C8B-B14F-4D97-AF65-F5344CB8AC3E}">
        <p14:creationId xmlns:p14="http://schemas.microsoft.com/office/powerpoint/2010/main" val="4201728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35200-0B07-5B1D-EF5D-32A722CD3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" y="0"/>
            <a:ext cx="9136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71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D926C-998C-6F42-6462-B5DB094E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4AF7B30-77EF-5AE1-38B4-E2F0D1C315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267494"/>
            <a:ext cx="5365750" cy="437834"/>
          </a:xfrm>
        </p:spPr>
        <p:txBody>
          <a:bodyPr/>
          <a:lstStyle/>
          <a:p>
            <a:r>
              <a:rPr lang="de-DE" dirty="0"/>
              <a:t>Data </a:t>
            </a:r>
            <a:r>
              <a:rPr lang="de-DE" sz="1400" dirty="0"/>
              <a:t>(GMRT + JAMSTEC + individual </a:t>
            </a:r>
            <a:r>
              <a:rPr lang="de-DE" sz="1400" dirty="0" err="1"/>
              <a:t>cruises</a:t>
            </a:r>
            <a:r>
              <a:rPr lang="de-DE" sz="1400" dirty="0"/>
              <a:t>)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C15EC-E87F-7E0B-E386-07533FF9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01" y="1123950"/>
            <a:ext cx="4114800" cy="191234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50146408-B8B8-235A-C144-0648D245367F}"/>
              </a:ext>
            </a:extLst>
          </p:cNvPr>
          <p:cNvSpPr/>
          <p:nvPr/>
        </p:nvSpPr>
        <p:spPr>
          <a:xfrm rot="455254">
            <a:off x="1403933" y="1974206"/>
            <a:ext cx="216024" cy="50405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92D050"/>
                </a:solidFill>
              </a:ln>
              <a:noFill/>
            </a:endParaRPr>
          </a:p>
        </p:txBody>
      </p:sp>
      <p:cxnSp>
        <p:nvCxnSpPr>
          <p:cNvPr id="9" name="直接箭头连接符 13">
            <a:extLst>
              <a:ext uri="{FF2B5EF4-FFF2-40B4-BE49-F238E27FC236}">
                <a16:creationId xmlns:a16="http://schemas.microsoft.com/office/drawing/2014/main" id="{E5B89F30-D1EA-451A-B948-279EF95E2B40}"/>
              </a:ext>
            </a:extLst>
          </p:cNvPr>
          <p:cNvCxnSpPr>
            <a:cxnSpLocks/>
          </p:cNvCxnSpPr>
          <p:nvPr/>
        </p:nvCxnSpPr>
        <p:spPr>
          <a:xfrm>
            <a:off x="1475656" y="2495550"/>
            <a:ext cx="0" cy="83936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3">
            <a:extLst>
              <a:ext uri="{FF2B5EF4-FFF2-40B4-BE49-F238E27FC236}">
                <a16:creationId xmlns:a16="http://schemas.microsoft.com/office/drawing/2014/main" id="{E11AB225-5AC3-CA83-5539-71B6EE73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747374"/>
            <a:ext cx="3022472" cy="805576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D57FA12F-F84A-9359-B0D0-58D15B098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3747374"/>
            <a:ext cx="2063910" cy="771948"/>
          </a:xfrm>
          <a:prstGeom prst="rect">
            <a:avLst/>
          </a:prstGeom>
        </p:spPr>
      </p:pic>
      <p:sp>
        <p:nvSpPr>
          <p:cNvPr id="12" name="文本框 7">
            <a:extLst>
              <a:ext uri="{FF2B5EF4-FFF2-40B4-BE49-F238E27FC236}">
                <a16:creationId xmlns:a16="http://schemas.microsoft.com/office/drawing/2014/main" id="{A100705B-8C45-841C-9E8B-ADE6E7E6E906}"/>
              </a:ext>
            </a:extLst>
          </p:cNvPr>
          <p:cNvSpPr txBox="1"/>
          <p:nvPr/>
        </p:nvSpPr>
        <p:spPr>
          <a:xfrm>
            <a:off x="539552" y="3385835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9900"/>
                </a:solidFill>
              </a:rPr>
              <a:t>Fast-slipping transform faults </a:t>
            </a:r>
            <a:r>
              <a:rPr lang="en-US" altLang="zh-CN" sz="1400" dirty="0">
                <a:solidFill>
                  <a:schemeClr val="accent1"/>
                </a:solidFill>
              </a:rPr>
              <a:t>– too complex in geomorphology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sp>
        <p:nvSpPr>
          <p:cNvPr id="13" name="文本框 32">
            <a:extLst>
              <a:ext uri="{FF2B5EF4-FFF2-40B4-BE49-F238E27FC236}">
                <a16:creationId xmlns:a16="http://schemas.microsoft.com/office/drawing/2014/main" id="{3773194C-E6C8-C7C6-FA92-35F291CE8A48}"/>
              </a:ext>
            </a:extLst>
          </p:cNvPr>
          <p:cNvSpPr txBox="1"/>
          <p:nvPr/>
        </p:nvSpPr>
        <p:spPr>
          <a:xfrm>
            <a:off x="5906383" y="3565386"/>
            <a:ext cx="3085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</a:rPr>
              <a:t>Ultraslow</a:t>
            </a:r>
            <a:r>
              <a:rPr lang="en-US" altLang="zh-CN" sz="1400" dirty="0"/>
              <a:t>: SWIR – 8 OTFs </a:t>
            </a:r>
          </a:p>
          <a:p>
            <a:r>
              <a:rPr lang="en-US" altLang="zh-CN" sz="1400" dirty="0">
                <a:solidFill>
                  <a:schemeClr val="accent1"/>
                </a:solidFill>
              </a:rPr>
              <a:t>Slow</a:t>
            </a:r>
            <a:r>
              <a:rPr lang="en-US" altLang="zh-CN" sz="1400" dirty="0"/>
              <a:t>: CIR, MAR, Chile Rise – 49 OTFs </a:t>
            </a:r>
          </a:p>
          <a:p>
            <a:r>
              <a:rPr lang="en-US" altLang="zh-CN" sz="1400" dirty="0">
                <a:solidFill>
                  <a:schemeClr val="accent1"/>
                </a:solidFill>
              </a:rPr>
              <a:t>Intermediate</a:t>
            </a:r>
            <a:r>
              <a:rPr lang="en-US" altLang="zh-CN" sz="1400" dirty="0"/>
              <a:t>: SEIR, PAR, </a:t>
            </a:r>
            <a:r>
              <a:rPr lang="en-US" altLang="zh-CN" sz="1400" dirty="0" err="1"/>
              <a:t>JdFR</a:t>
            </a:r>
            <a:r>
              <a:rPr lang="en-US" altLang="zh-CN" sz="1400" dirty="0"/>
              <a:t>, Cocos Ridge – 37 OTFs </a:t>
            </a:r>
          </a:p>
        </p:txBody>
      </p:sp>
      <p:pic>
        <p:nvPicPr>
          <p:cNvPr id="14" name="图片 18">
            <a:extLst>
              <a:ext uri="{FF2B5EF4-FFF2-40B4-BE49-F238E27FC236}">
                <a16:creationId xmlns:a16="http://schemas.microsoft.com/office/drawing/2014/main" id="{83FC61E6-9BCD-9358-13B4-6C144D6DE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935" y="1817852"/>
            <a:ext cx="1399946" cy="544080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11D975B-5AB9-7982-541B-E2A7E6B81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697" y="2530469"/>
            <a:ext cx="801751" cy="983591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65702D63-0C6B-8AE7-3AE0-49B43EF64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1475" y="2546158"/>
            <a:ext cx="807433" cy="967902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3302D326-2785-414D-06E4-431143185C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8976" y="1828031"/>
            <a:ext cx="754815" cy="1542013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:a16="http://schemas.microsoft.com/office/drawing/2014/main" id="{A8324F2D-E696-CE44-0E74-311D6E5388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6592" y="2546158"/>
            <a:ext cx="1036571" cy="967902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13E54481-3D98-124F-BF04-3DF3D77B31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0025" y="1809750"/>
            <a:ext cx="885388" cy="544081"/>
          </a:xfrm>
          <a:prstGeom prst="rect">
            <a:avLst/>
          </a:prstGeom>
        </p:spPr>
      </p:pic>
      <p:sp>
        <p:nvSpPr>
          <p:cNvPr id="20" name="文本框 30">
            <a:extLst>
              <a:ext uri="{FF2B5EF4-FFF2-40B4-BE49-F238E27FC236}">
                <a16:creationId xmlns:a16="http://schemas.microsoft.com/office/drawing/2014/main" id="{3F773C30-BB53-D147-3451-21548E652025}"/>
              </a:ext>
            </a:extLst>
          </p:cNvPr>
          <p:cNvSpPr txBox="1"/>
          <p:nvPr/>
        </p:nvSpPr>
        <p:spPr>
          <a:xfrm>
            <a:off x="4671120" y="870287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From ultraslow- to intermediate-: </a:t>
            </a:r>
            <a:r>
              <a:rPr lang="en-US" altLang="zh-CN" sz="1600" dirty="0">
                <a:solidFill>
                  <a:schemeClr val="accent1"/>
                </a:solidFill>
              </a:rPr>
              <a:t>94 well mapped OTFs</a:t>
            </a:r>
          </a:p>
          <a:p>
            <a:r>
              <a:rPr lang="en-US" altLang="zh-CN" sz="1600" dirty="0">
                <a:solidFill>
                  <a:schemeClr val="accent1"/>
                </a:solidFill>
              </a:rPr>
              <a:t>(S.R., 14.1–83.1 mm/</a:t>
            </a:r>
            <a:r>
              <a:rPr lang="en-US" altLang="zh-CN" sz="1600" dirty="0" err="1">
                <a:solidFill>
                  <a:schemeClr val="accent1"/>
                </a:solidFill>
              </a:rPr>
              <a:t>yr</a:t>
            </a:r>
            <a:r>
              <a:rPr lang="en-US" altLang="zh-CN" sz="1600" dirty="0">
                <a:solidFill>
                  <a:schemeClr val="accent1"/>
                </a:solidFill>
              </a:rPr>
              <a:t>; A.O., 0.6–62.2 Myr)</a:t>
            </a:r>
            <a:endParaRPr lang="zh-CN" altLang="en-US" sz="1600" dirty="0">
              <a:solidFill>
                <a:schemeClr val="accent1"/>
              </a:solidFill>
            </a:endParaRPr>
          </a:p>
          <a:p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7B411ADA-06B2-5FC7-0BDA-2C4BE965A35A}"/>
              </a:ext>
            </a:extLst>
          </p:cNvPr>
          <p:cNvSpPr txBox="1"/>
          <p:nvPr/>
        </p:nvSpPr>
        <p:spPr>
          <a:xfrm>
            <a:off x="589897" y="819150"/>
            <a:ext cx="184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Ren et al., </a:t>
            </a:r>
            <a:r>
              <a:rPr lang="en-US" altLang="zh-CN" sz="1200" i="1" dirty="0"/>
              <a:t>GRL</a:t>
            </a:r>
            <a:r>
              <a:rPr lang="en-US" altLang="zh-CN" sz="1200" dirty="0"/>
              <a:t>, 2022</a:t>
            </a:r>
            <a:endParaRPr lang="zh-CN" altLang="en-US" sz="1200" dirty="0"/>
          </a:p>
        </p:txBody>
      </p:sp>
      <p:sp>
        <p:nvSpPr>
          <p:cNvPr id="22" name="文本框 1">
            <a:extLst>
              <a:ext uri="{FF2B5EF4-FFF2-40B4-BE49-F238E27FC236}">
                <a16:creationId xmlns:a16="http://schemas.microsoft.com/office/drawing/2014/main" id="{54210EFE-B693-43B2-0F3F-C18A44A6C94F}"/>
              </a:ext>
            </a:extLst>
          </p:cNvPr>
          <p:cNvSpPr txBox="1"/>
          <p:nvPr/>
        </p:nvSpPr>
        <p:spPr>
          <a:xfrm>
            <a:off x="8676456" y="473199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4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D926C-998C-6F42-6462-B5DB094E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F5B827-5CA6-93EB-8948-1838BEECB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133350"/>
            <a:ext cx="5365750" cy="437834"/>
          </a:xfrm>
        </p:spPr>
        <p:txBody>
          <a:bodyPr/>
          <a:lstStyle/>
          <a:p>
            <a:r>
              <a:rPr lang="de-DE" dirty="0"/>
              <a:t>Methods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2CDB83-A927-B25C-260D-D3A416847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7" t="32222" r="5227" b="7037"/>
          <a:stretch/>
        </p:blipFill>
        <p:spPr>
          <a:xfrm>
            <a:off x="381000" y="666750"/>
            <a:ext cx="4191000" cy="3905249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E494AF84-AE58-7892-7771-F2FEDBC4C695}"/>
              </a:ext>
            </a:extLst>
          </p:cNvPr>
          <p:cNvSpPr txBox="1"/>
          <p:nvPr/>
        </p:nvSpPr>
        <p:spPr>
          <a:xfrm>
            <a:off x="4629472" y="2151959"/>
            <a:ext cx="4191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accent1"/>
                </a:solidFill>
              </a:rPr>
              <a:t>Length</a:t>
            </a:r>
          </a:p>
          <a:p>
            <a:r>
              <a:rPr lang="en-US" altLang="zh-CN" sz="1200" dirty="0"/>
              <a:t>the distance between the two ridge-transform intersections (RTIs) </a:t>
            </a:r>
          </a:p>
          <a:p>
            <a:endParaRPr lang="en-US" altLang="zh-CN" sz="1200" dirty="0"/>
          </a:p>
          <a:p>
            <a:r>
              <a:rPr lang="en-US" altLang="zh-CN" sz="1200" b="1" dirty="0">
                <a:solidFill>
                  <a:schemeClr val="accent1"/>
                </a:solidFill>
              </a:rPr>
              <a:t>Width</a:t>
            </a:r>
          </a:p>
          <a:p>
            <a:r>
              <a:rPr lang="en-US" altLang="zh-CN" sz="1200" dirty="0"/>
              <a:t>we generated vertical lines, equally spaced one </a:t>
            </a:r>
            <a:r>
              <a:rPr lang="en-US" altLang="zh-CN" sz="1200" dirty="0" err="1"/>
              <a:t>kilometre</a:t>
            </a:r>
            <a:r>
              <a:rPr lang="en-US" altLang="zh-CN" sz="1200" dirty="0"/>
              <a:t> apart, which are truncated by the outline of the transform valley floor. The width of the transform valley is defined as the mean length of these truncated lines</a:t>
            </a:r>
          </a:p>
          <a:p>
            <a:endParaRPr lang="en-US" altLang="zh-CN" sz="1200" dirty="0"/>
          </a:p>
          <a:p>
            <a:r>
              <a:rPr lang="en-US" altLang="zh-CN" sz="1200" b="1" dirty="0">
                <a:solidFill>
                  <a:schemeClr val="accent1"/>
                </a:solidFill>
              </a:rPr>
              <a:t>Depth</a:t>
            </a:r>
          </a:p>
          <a:p>
            <a:r>
              <a:rPr lang="en-US" altLang="zh-CN" sz="1200" dirty="0"/>
              <a:t>The polygon was further used to derive minimum, maximum and mean depth of the transform valley floor</a:t>
            </a: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EE6894C5-E837-9E91-CE20-3469CBCFDDD1}"/>
              </a:ext>
            </a:extLst>
          </p:cNvPr>
          <p:cNvSpPr txBox="1"/>
          <p:nvPr/>
        </p:nvSpPr>
        <p:spPr>
          <a:xfrm>
            <a:off x="8676456" y="473199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A0196-318F-5232-8668-8904F29E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3350"/>
            <a:ext cx="4114801" cy="191234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2123542-391A-204B-5158-66C84743548F}"/>
              </a:ext>
            </a:extLst>
          </p:cNvPr>
          <p:cNvSpPr/>
          <p:nvPr/>
        </p:nvSpPr>
        <p:spPr>
          <a:xfrm>
            <a:off x="7239000" y="864100"/>
            <a:ext cx="95349" cy="91346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BA2324B-0F8C-59B0-3794-3894335A21AA}"/>
              </a:ext>
            </a:extLst>
          </p:cNvPr>
          <p:cNvSpPr txBox="1"/>
          <p:nvPr/>
        </p:nvSpPr>
        <p:spPr>
          <a:xfrm>
            <a:off x="457200" y="4476750"/>
            <a:ext cx="184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Ren et al., </a:t>
            </a:r>
            <a:r>
              <a:rPr lang="en-US" altLang="zh-CN" sz="1200" i="1" dirty="0"/>
              <a:t>GRL</a:t>
            </a:r>
            <a:r>
              <a:rPr lang="en-US" altLang="zh-CN" sz="1200" dirty="0"/>
              <a:t>, 2022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2199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D926C-998C-6F42-6462-B5DB094E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A1A675D-DA84-3D5F-35C9-654E125CC6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57150"/>
            <a:ext cx="5365750" cy="437834"/>
          </a:xfrm>
        </p:spPr>
        <p:txBody>
          <a:bodyPr/>
          <a:lstStyle/>
          <a:p>
            <a:r>
              <a:rPr lang="de-DE" dirty="0"/>
              <a:t>Morphological </a:t>
            </a:r>
            <a:r>
              <a:rPr lang="de-DE" dirty="0" err="1"/>
              <a:t>variablility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global OTFs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21E15B-E1AB-5A70-BCCB-C16380F4F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66750"/>
            <a:ext cx="5014190" cy="380001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8A671C-2F91-B481-ECBF-B948841E0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705328"/>
            <a:ext cx="3657600" cy="1295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/>
              <a:t>Correlation/impact:</a:t>
            </a:r>
          </a:p>
          <a:p>
            <a:pPr>
              <a:spcAft>
                <a:spcPts val="600"/>
              </a:spcAft>
            </a:pPr>
            <a:endParaRPr lang="en-US" sz="20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accent1"/>
                </a:solidFill>
              </a:rPr>
              <a:t>Morphology </a:t>
            </a:r>
            <a:r>
              <a:rPr lang="en-US" sz="1800" dirty="0" err="1">
                <a:solidFill>
                  <a:schemeClr val="accent1"/>
                </a:solidFill>
              </a:rPr>
              <a:t>v.s</a:t>
            </a:r>
            <a:r>
              <a:rPr lang="en-US" sz="1800" dirty="0">
                <a:solidFill>
                  <a:schemeClr val="accent1"/>
                </a:solidFill>
              </a:rPr>
              <a:t>. S.R. – </a:t>
            </a:r>
            <a:r>
              <a:rPr lang="en-US" sz="1800" b="1" dirty="0">
                <a:solidFill>
                  <a:schemeClr val="accent1"/>
                </a:solidFill>
              </a:rPr>
              <a:t>weak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C00000"/>
                </a:solidFill>
              </a:rPr>
              <a:t>Morphology </a:t>
            </a:r>
            <a:r>
              <a:rPr lang="en-US" sz="1800" dirty="0" err="1">
                <a:solidFill>
                  <a:srgbClr val="C00000"/>
                </a:solidFill>
              </a:rPr>
              <a:t>v.s</a:t>
            </a:r>
            <a:r>
              <a:rPr lang="en-US" sz="1800" dirty="0">
                <a:solidFill>
                  <a:srgbClr val="C00000"/>
                </a:solidFill>
              </a:rPr>
              <a:t>. A.O. – </a:t>
            </a:r>
            <a:r>
              <a:rPr lang="de-DE" sz="1800" b="1" dirty="0">
                <a:solidFill>
                  <a:srgbClr val="C00000"/>
                </a:solidFill>
              </a:rPr>
              <a:t>robust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</a:p>
          <a:p>
            <a:endParaRPr lang="de-DE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166991FC-3914-812B-CEEE-ACF5D5EDBE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22542" y="1972196"/>
            <a:ext cx="3532298" cy="2504554"/>
            <a:chOff x="758" y="2282"/>
            <a:chExt cx="2698" cy="1913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8B41B53E-4DD2-BF9B-797A-E764EA197D0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58" y="2282"/>
              <a:ext cx="2698" cy="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ED1C6C59-7807-D4CA-74DC-12D7F24DC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" y="2282"/>
              <a:ext cx="2700" cy="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本框 3">
            <a:extLst>
              <a:ext uri="{FF2B5EF4-FFF2-40B4-BE49-F238E27FC236}">
                <a16:creationId xmlns:a16="http://schemas.microsoft.com/office/drawing/2014/main" id="{1E81D274-28F1-6F5D-CF30-5B892222A685}"/>
              </a:ext>
            </a:extLst>
          </p:cNvPr>
          <p:cNvSpPr txBox="1"/>
          <p:nvPr/>
        </p:nvSpPr>
        <p:spPr>
          <a:xfrm>
            <a:off x="5434901" y="4511957"/>
            <a:ext cx="1765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/>
              <a:t>Gerya, </a:t>
            </a:r>
            <a:r>
              <a:rPr lang="en-US" altLang="zh-CN" sz="1200" i="1" dirty="0"/>
              <a:t>Science</a:t>
            </a:r>
            <a:r>
              <a:rPr lang="en-US" altLang="zh-CN" sz="1200" dirty="0"/>
              <a:t>, 2010</a:t>
            </a:r>
            <a:endParaRPr lang="zh-CN" altLang="en-US" sz="1200" dirty="0"/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AD4F761D-9FEE-4B15-9CF0-7715FA38EBC5}"/>
              </a:ext>
            </a:extLst>
          </p:cNvPr>
          <p:cNvSpPr txBox="1"/>
          <p:nvPr/>
        </p:nvSpPr>
        <p:spPr>
          <a:xfrm>
            <a:off x="8676456" y="473199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:a16="http://schemas.microsoft.com/office/drawing/2014/main" id="{519755D5-9606-98C9-1FB1-66E1D30A385D}"/>
              </a:ext>
            </a:extLst>
          </p:cNvPr>
          <p:cNvSpPr txBox="1"/>
          <p:nvPr/>
        </p:nvSpPr>
        <p:spPr>
          <a:xfrm>
            <a:off x="508999" y="4504551"/>
            <a:ext cx="184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Ren et al., </a:t>
            </a:r>
            <a:r>
              <a:rPr lang="en-US" altLang="zh-CN" sz="1200" i="1" dirty="0"/>
              <a:t>GRL</a:t>
            </a:r>
            <a:r>
              <a:rPr lang="en-US" altLang="zh-CN" sz="1200" dirty="0"/>
              <a:t>, 2022</a:t>
            </a:r>
            <a:endParaRPr lang="zh-CN" altLang="en-US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62153F-31D2-4D98-171F-3512D8569514}"/>
              </a:ext>
            </a:extLst>
          </p:cNvPr>
          <p:cNvSpPr/>
          <p:nvPr/>
        </p:nvSpPr>
        <p:spPr>
          <a:xfrm>
            <a:off x="3657600" y="2266950"/>
            <a:ext cx="76200" cy="7620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3F2591-4C27-7170-B8D9-CD5C43496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221" y="482480"/>
            <a:ext cx="2799104" cy="2072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7F8A8D-7B8C-C145-F30F-A53B43CC5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48" y="2914135"/>
            <a:ext cx="3297074" cy="119328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D926C-998C-6F42-6462-B5DB094E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CC4350-3257-8250-F849-7B4CEC372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57150"/>
            <a:ext cx="5365750" cy="437834"/>
          </a:xfrm>
        </p:spPr>
        <p:txBody>
          <a:bodyPr/>
          <a:lstStyle/>
          <a:p>
            <a:r>
              <a:rPr lang="de-DE" dirty="0" err="1"/>
              <a:t>Implications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735F6-E980-EE20-2B95-6588D3FD0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671802"/>
            <a:ext cx="1752600" cy="1932661"/>
          </a:xfrm>
          <a:prstGeom prst="rect">
            <a:avLst/>
          </a:prstGeom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44A59475-9186-547D-B738-A2C3A61C4FBC}"/>
              </a:ext>
            </a:extLst>
          </p:cNvPr>
          <p:cNvSpPr txBox="1"/>
          <p:nvPr/>
        </p:nvSpPr>
        <p:spPr>
          <a:xfrm>
            <a:off x="609600" y="1352550"/>
            <a:ext cx="1974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Furlong et al., </a:t>
            </a:r>
            <a:r>
              <a:rPr lang="en-US" altLang="zh-CN" sz="1200" i="1" dirty="0"/>
              <a:t>GSL</a:t>
            </a:r>
            <a:r>
              <a:rPr lang="en-US" altLang="zh-CN" sz="1200" dirty="0"/>
              <a:t>, 2001</a:t>
            </a:r>
            <a:endParaRPr lang="zh-CN" alt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C0DED-C4BF-A5A5-C773-29CFA8272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390" y="971550"/>
            <a:ext cx="2968410" cy="144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94244-AE87-B235-13C6-8229DC929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887" y="2575632"/>
            <a:ext cx="1848504" cy="1824918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6640895-93B9-2605-22D2-7B0BF89A8E0D}"/>
              </a:ext>
            </a:extLst>
          </p:cNvPr>
          <p:cNvSpPr txBox="1"/>
          <p:nvPr/>
        </p:nvSpPr>
        <p:spPr>
          <a:xfrm>
            <a:off x="4267200" y="2623712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Grevemeyer et al., </a:t>
            </a:r>
            <a:r>
              <a:rPr lang="en-US" altLang="zh-CN" sz="1200" i="1" dirty="0"/>
              <a:t>Nature</a:t>
            </a:r>
            <a:r>
              <a:rPr lang="en-US" altLang="zh-CN" sz="1200" dirty="0"/>
              <a:t>, 2021</a:t>
            </a:r>
            <a:endParaRPr lang="zh-CN" alt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6AD86-67D2-4447-F900-41AA263A5D5B}"/>
              </a:ext>
            </a:extLst>
          </p:cNvPr>
          <p:cNvSpPr txBox="1"/>
          <p:nvPr/>
        </p:nvSpPr>
        <p:spPr>
          <a:xfrm>
            <a:off x="6061092" y="1532751"/>
            <a:ext cx="228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oblique </a:t>
            </a:r>
            <a:r>
              <a:rPr lang="de-DE" sz="1200" dirty="0" err="1"/>
              <a:t>shear</a:t>
            </a:r>
            <a:r>
              <a:rPr lang="de-DE" sz="1200" dirty="0"/>
              <a:t> </a:t>
            </a:r>
            <a:r>
              <a:rPr lang="de-DE" sz="1200" dirty="0" err="1"/>
              <a:t>zone</a:t>
            </a:r>
            <a:endParaRPr lang="de-DE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536A9-2264-00BF-10F5-865D19B87458}"/>
              </a:ext>
            </a:extLst>
          </p:cNvPr>
          <p:cNvSpPr txBox="1"/>
          <p:nvPr/>
        </p:nvSpPr>
        <p:spPr>
          <a:xfrm>
            <a:off x="5791200" y="419700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Age-offset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5EECD-051E-7524-F713-BBFD3495736E}"/>
              </a:ext>
            </a:extLst>
          </p:cNvPr>
          <p:cNvSpPr txBox="1"/>
          <p:nvPr/>
        </p:nvSpPr>
        <p:spPr>
          <a:xfrm>
            <a:off x="3060307" y="4058502"/>
            <a:ext cx="158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Seafloor</a:t>
            </a:r>
            <a:r>
              <a:rPr lang="de-D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de-D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morphology</a:t>
            </a:r>
            <a:endParaRPr lang="de-DE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07AE3E-F1EE-CAFD-E049-A15B35B2F203}"/>
              </a:ext>
            </a:extLst>
          </p:cNvPr>
          <p:cNvSpPr txBox="1"/>
          <p:nvPr/>
        </p:nvSpPr>
        <p:spPr>
          <a:xfrm>
            <a:off x="4114800" y="31547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Tectonic</a:t>
            </a:r>
            <a:r>
              <a:rPr lang="de-D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</a:t>
            </a:r>
            <a:endParaRPr lang="de-DE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BB8BA9-29C9-8D57-9746-C9D92C7EEED5}"/>
              </a:ext>
            </a:extLst>
          </p:cNvPr>
          <p:cNvCxnSpPr>
            <a:cxnSpLocks/>
          </p:cNvCxnSpPr>
          <p:nvPr/>
        </p:nvCxnSpPr>
        <p:spPr>
          <a:xfrm>
            <a:off x="4490636" y="4426007"/>
            <a:ext cx="1224364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816156-1DAF-A7F9-CB4E-898AB3BCFE20}"/>
              </a:ext>
            </a:extLst>
          </p:cNvPr>
          <p:cNvCxnSpPr>
            <a:cxnSpLocks/>
          </p:cNvCxnSpPr>
          <p:nvPr/>
        </p:nvCxnSpPr>
        <p:spPr>
          <a:xfrm flipH="1">
            <a:off x="4180673" y="3621999"/>
            <a:ext cx="619927" cy="5499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9C3029-A6D7-4CAB-F6BB-3106CA8103D3}"/>
              </a:ext>
            </a:extLst>
          </p:cNvPr>
          <p:cNvCxnSpPr>
            <a:cxnSpLocks/>
          </p:cNvCxnSpPr>
          <p:nvPr/>
        </p:nvCxnSpPr>
        <p:spPr>
          <a:xfrm>
            <a:off x="5562600" y="3640892"/>
            <a:ext cx="512515" cy="531058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3">
            <a:extLst>
              <a:ext uri="{FF2B5EF4-FFF2-40B4-BE49-F238E27FC236}">
                <a16:creationId xmlns:a16="http://schemas.microsoft.com/office/drawing/2014/main" id="{67ADCFF3-BD22-E430-0D8B-B897992439D1}"/>
              </a:ext>
            </a:extLst>
          </p:cNvPr>
          <p:cNvSpPr txBox="1"/>
          <p:nvPr/>
        </p:nvSpPr>
        <p:spPr>
          <a:xfrm>
            <a:off x="508999" y="4123551"/>
            <a:ext cx="184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Ren et al., </a:t>
            </a:r>
            <a:r>
              <a:rPr lang="en-US" altLang="zh-CN" sz="1200" i="1" dirty="0"/>
              <a:t>GRL</a:t>
            </a:r>
            <a:r>
              <a:rPr lang="en-US" altLang="zh-CN" sz="1200" dirty="0"/>
              <a:t>, 2022</a:t>
            </a:r>
            <a:endParaRPr lang="zh-CN" altLang="en-US" sz="1200" dirty="0"/>
          </a:p>
        </p:txBody>
      </p:sp>
      <p:sp>
        <p:nvSpPr>
          <p:cNvPr id="24" name="文本框 1">
            <a:extLst>
              <a:ext uri="{FF2B5EF4-FFF2-40B4-BE49-F238E27FC236}">
                <a16:creationId xmlns:a16="http://schemas.microsoft.com/office/drawing/2014/main" id="{72ED2666-D3BD-B4E4-606B-02B2D8EC3BD5}"/>
              </a:ext>
            </a:extLst>
          </p:cNvPr>
          <p:cNvSpPr txBox="1"/>
          <p:nvPr/>
        </p:nvSpPr>
        <p:spPr>
          <a:xfrm>
            <a:off x="8676456" y="473199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8BB392F4-1346-017B-731C-5248993C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2" y="2242027"/>
            <a:ext cx="2474708" cy="238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D926C-998C-6F42-6462-B5DB094E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AF428A98-B54B-2734-6F40-4137B483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90537"/>
            <a:ext cx="7921625" cy="2538413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 morphology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v.s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dirty="0">
                <a:solidFill>
                  <a:srgbClr val="7030A0"/>
                </a:solidFill>
              </a:rPr>
              <a:t>spreading rate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b="1" dirty="0">
                <a:solidFill>
                  <a:srgbClr val="7030A0"/>
                </a:solidFill>
              </a:rPr>
              <a:t>weak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 morphology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v.s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dirty="0">
                <a:solidFill>
                  <a:srgbClr val="C00000"/>
                </a:solidFill>
              </a:rPr>
              <a:t>age-offset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  </a:t>
            </a:r>
            <a:r>
              <a:rPr lang="en-US" b="1" dirty="0">
                <a:solidFill>
                  <a:srgbClr val="C00000"/>
                </a:solidFill>
              </a:rPr>
              <a:t>robust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cross-transform extension is an important process acting on oceanic transform plate boundaries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>
                <a:solidFill>
                  <a:srgbClr val="FF7C80"/>
                </a:solidFill>
              </a:rPr>
              <a:t>Scatters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in addition to the extension, there are also </a:t>
            </a:r>
            <a:r>
              <a:rPr lang="en-US" dirty="0">
                <a:solidFill>
                  <a:schemeClr val="accent1"/>
                </a:solidFill>
              </a:rPr>
              <a:t>secondary processes affecting transform morphology</a:t>
            </a:r>
            <a:r>
              <a:rPr lang="en-US" dirty="0"/>
              <a:t>, such as nearby hotspots and changes in plate motion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311E466-8CDA-4F79-EE8E-CC46C23A7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-75884"/>
            <a:ext cx="5365750" cy="437834"/>
          </a:xfrm>
        </p:spPr>
        <p:txBody>
          <a:bodyPr/>
          <a:lstStyle/>
          <a:p>
            <a:r>
              <a:rPr lang="de-DE" dirty="0" err="1"/>
              <a:t>Conclusions</a:t>
            </a:r>
            <a:endParaRPr lang="de-DE" dirty="0"/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24435A1F-512C-1B7D-5968-6FD51D8AF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87" y="2419350"/>
            <a:ext cx="4223741" cy="195824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6933770F-DF37-1671-2D5C-AE048393FC84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6739024" y="2614526"/>
            <a:ext cx="2514600" cy="1362248"/>
            <a:chOff x="1071" y="640"/>
            <a:chExt cx="3618" cy="1960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DB02D509-9D28-A7E7-A84E-B9675EB1C42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1" y="640"/>
              <a:ext cx="3618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0F268D70-0B95-291D-4F46-67ECF0CB1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" y="640"/>
              <a:ext cx="3622" cy="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文本框 14">
            <a:extLst>
              <a:ext uri="{FF2B5EF4-FFF2-40B4-BE49-F238E27FC236}">
                <a16:creationId xmlns:a16="http://schemas.microsoft.com/office/drawing/2014/main" id="{592DBFF7-0D0F-1783-544D-AC0D48CDCA2E}"/>
              </a:ext>
            </a:extLst>
          </p:cNvPr>
          <p:cNvSpPr txBox="1"/>
          <p:nvPr/>
        </p:nvSpPr>
        <p:spPr>
          <a:xfrm>
            <a:off x="5943600" y="4483880"/>
            <a:ext cx="2804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Maia et al., </a:t>
            </a:r>
            <a:r>
              <a:rPr lang="en-US" altLang="zh-CN" sz="1200" i="1" dirty="0"/>
              <a:t>Nature Geoscience</a:t>
            </a:r>
            <a:r>
              <a:rPr lang="en-US" altLang="zh-CN" sz="1200" dirty="0"/>
              <a:t>, 2016</a:t>
            </a:r>
            <a:endParaRPr lang="zh-CN" altLang="en-US" sz="1200" dirty="0"/>
          </a:p>
        </p:txBody>
      </p:sp>
      <p:sp>
        <p:nvSpPr>
          <p:cNvPr id="15" name="文本框 1">
            <a:extLst>
              <a:ext uri="{FF2B5EF4-FFF2-40B4-BE49-F238E27FC236}">
                <a16:creationId xmlns:a16="http://schemas.microsoft.com/office/drawing/2014/main" id="{2993739E-2132-6CDF-0B68-0987EB7F6BAA}"/>
              </a:ext>
            </a:extLst>
          </p:cNvPr>
          <p:cNvSpPr txBox="1"/>
          <p:nvPr/>
        </p:nvSpPr>
        <p:spPr>
          <a:xfrm>
            <a:off x="8676456" y="473199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1D7E1EDB-4253-8B84-F8DA-836FAF3ACBC3}"/>
              </a:ext>
            </a:extLst>
          </p:cNvPr>
          <p:cNvSpPr txBox="1"/>
          <p:nvPr/>
        </p:nvSpPr>
        <p:spPr>
          <a:xfrm>
            <a:off x="609600" y="4483880"/>
            <a:ext cx="184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Ren et al., </a:t>
            </a:r>
            <a:r>
              <a:rPr lang="en-US" altLang="zh-CN" sz="1200" i="1" dirty="0"/>
              <a:t>GRL</a:t>
            </a:r>
            <a:r>
              <a:rPr lang="en-US" altLang="zh-CN" sz="1200" dirty="0"/>
              <a:t>, 2022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2672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6C9691E-564E-4264-A1B3-5723181345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394" y="2428523"/>
            <a:ext cx="5365750" cy="437834"/>
          </a:xfrm>
        </p:spPr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2FCE6-2E04-489E-8932-3520C0385F5E}"/>
              </a:ext>
            </a:extLst>
          </p:cNvPr>
          <p:cNvSpPr txBox="1"/>
          <p:nvPr/>
        </p:nvSpPr>
        <p:spPr>
          <a:xfrm>
            <a:off x="506727" y="2934695"/>
            <a:ext cx="5486400" cy="1183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Ren, Y., Geersen, J., &amp; Grevemeyer, I. (2022). Impact of spreading rate and age-offset on oceanic transform fault morphology. </a:t>
            </a:r>
            <a:r>
              <a:rPr lang="en-US" sz="1400" i="1" dirty="0"/>
              <a:t>Geophysical Research Letters</a:t>
            </a:r>
            <a:r>
              <a:rPr lang="en-US" sz="1400" dirty="0"/>
              <a:t>, 49, e2021GL096170. </a:t>
            </a:r>
            <a:r>
              <a:rPr lang="en-US" sz="1400" dirty="0">
                <a:hlinkClick r:id="rId2"/>
              </a:rPr>
              <a:t>https://doi.org/10.1029/2021GL096170</a:t>
            </a:r>
            <a:r>
              <a:rPr lang="en-US" sz="1400" dirty="0"/>
              <a:t> </a:t>
            </a:r>
            <a:endParaRPr lang="de-DE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6EC1-A497-CF3B-54B7-94A97457A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569829"/>
            <a:ext cx="1066800" cy="1066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FA0D91-475D-1D59-649B-20AD1FB54E20}"/>
              </a:ext>
            </a:extLst>
          </p:cNvPr>
          <p:cNvSpPr txBox="1"/>
          <p:nvPr/>
        </p:nvSpPr>
        <p:spPr>
          <a:xfrm>
            <a:off x="751420" y="4405416"/>
            <a:ext cx="48873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accent1"/>
                </a:solidFill>
              </a:rPr>
              <a:t>@renyu95                                 yren@geomar.de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85E31FD0-E073-F0B8-B9F5-4B7B81571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4" y="4460375"/>
            <a:ext cx="205427" cy="167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EF440-70F4-81B2-D3A7-B41DD8495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647950"/>
            <a:ext cx="1486006" cy="1979507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8DAA1324-702D-47FB-53C8-322A2CB027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A595CEF-F9E1-9697-E8D5-DE046062DF77}"/>
              </a:ext>
            </a:extLst>
          </p:cNvPr>
          <p:cNvSpPr txBox="1">
            <a:spLocks/>
          </p:cNvSpPr>
          <p:nvPr/>
        </p:nvSpPr>
        <p:spPr bwMode="auto">
          <a:xfrm>
            <a:off x="567052" y="287954"/>
            <a:ext cx="5365750" cy="4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de-DE" sz="1800" kern="1200">
                <a:solidFill>
                  <a:srgbClr val="00568B"/>
                </a:solidFill>
                <a:latin typeface="Arial" charset="0"/>
                <a:ea typeface="+mn-ea"/>
                <a:cs typeface="Arial" charset="0"/>
              </a:defRPr>
            </a:lvl1pPr>
            <a:lvl2pPr marL="361950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541338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720725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9001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3573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8145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2717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7289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dirty="0"/>
              <a:t>Future </a:t>
            </a:r>
            <a:r>
              <a:rPr lang="de-DE" dirty="0" err="1"/>
              <a:t>prospective</a:t>
            </a:r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A0729-9E33-9C0B-9116-3DB067886754}"/>
              </a:ext>
            </a:extLst>
          </p:cNvPr>
          <p:cNvSpPr txBox="1"/>
          <p:nvPr/>
        </p:nvSpPr>
        <p:spPr>
          <a:xfrm>
            <a:off x="533400" y="819150"/>
            <a:ext cx="784860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High-resolution gravity, magnetic and seismic surveys within transform systems are needed to further explore the </a:t>
            </a:r>
            <a:r>
              <a:rPr lang="en-US" sz="1600" dirty="0">
                <a:solidFill>
                  <a:srgbClr val="7030A0"/>
                </a:solidFill>
              </a:rPr>
              <a:t>details of transform dynamics</a:t>
            </a:r>
            <a:r>
              <a:rPr lang="en-US" sz="16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3D advanced geodynamic models will further our understanding of relationships between the key features of OTFs, e.g., thermal structure, tectonic extension, fault rheology, hydration, impact of secondary processes, etc.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…</a:t>
            </a:r>
          </a:p>
          <a:p>
            <a:endParaRPr lang="de-DE" sz="1400" dirty="0"/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8B1718B0-7BD5-CEA6-4AC0-0C9563F4146F}"/>
              </a:ext>
            </a:extLst>
          </p:cNvPr>
          <p:cNvSpPr txBox="1"/>
          <p:nvPr/>
        </p:nvSpPr>
        <p:spPr>
          <a:xfrm>
            <a:off x="8676456" y="473199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8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7F618E-B0DC-C349-9808-5D7157F0A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267494"/>
            <a:ext cx="7385248" cy="437834"/>
          </a:xfrm>
        </p:spPr>
        <p:txBody>
          <a:bodyPr/>
          <a:lstStyle/>
          <a:p>
            <a:r>
              <a:rPr lang="de-DE" dirty="0"/>
              <a:t>Appendix –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age</a:t>
            </a:r>
            <a:r>
              <a:rPr lang="de-DE" dirty="0"/>
              <a:t>-offset </a:t>
            </a:r>
            <a:r>
              <a:rPr lang="de-DE" dirty="0" err="1"/>
              <a:t>v.s</a:t>
            </a:r>
            <a:r>
              <a:rPr lang="de-DE" dirty="0"/>
              <a:t>. </a:t>
            </a:r>
            <a:r>
              <a:rPr lang="de-DE" dirty="0" err="1"/>
              <a:t>calculated</a:t>
            </a:r>
            <a:r>
              <a:rPr lang="de-DE" dirty="0"/>
              <a:t> </a:t>
            </a:r>
            <a:r>
              <a:rPr lang="de-DE" dirty="0" err="1"/>
              <a:t>age</a:t>
            </a:r>
            <a:r>
              <a:rPr lang="de-DE" dirty="0"/>
              <a:t>-offset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ABAFC-5416-48C7-B19D-E8F5D3DCA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52550"/>
            <a:ext cx="4267200" cy="2822959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6F5824F-9B7F-3D45-8E38-A4519D6008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4876006"/>
            <a:ext cx="5220951" cy="210740"/>
          </a:xfrm>
        </p:spPr>
        <p:txBody>
          <a:bodyPr/>
          <a:lstStyle/>
          <a:p>
            <a:r>
              <a:rPr lang="de-DE" dirty="0"/>
              <a:t>Yu Ren, Jacob Geersen, &amp; Ingo Grevemeyer   |   EGU22  Vienna</a:t>
            </a:r>
          </a:p>
        </p:txBody>
      </p:sp>
    </p:spTree>
    <p:extLst>
      <p:ext uri="{BB962C8B-B14F-4D97-AF65-F5344CB8AC3E}">
        <p14:creationId xmlns:p14="http://schemas.microsoft.com/office/powerpoint/2010/main" val="1919361246"/>
      </p:ext>
    </p:extLst>
  </p:cSld>
  <p:clrMapOvr>
    <a:masterClrMapping/>
  </p:clrMapOvr>
</p:sld>
</file>

<file path=ppt/theme/theme1.xml><?xml version="1.0" encoding="utf-8"?>
<a:theme xmlns:a="http://schemas.openxmlformats.org/drawingml/2006/main" name="Geomar_Praes_169_PPT2007-alt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GEOM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9D"/>
        </a:accent1>
        <a:accent2>
          <a:srgbClr val="009EE0"/>
        </a:accent2>
        <a:accent3>
          <a:srgbClr val="FFFFFF"/>
        </a:accent3>
        <a:accent4>
          <a:srgbClr val="000000"/>
        </a:accent4>
        <a:accent5>
          <a:srgbClr val="AAB6CC"/>
        </a:accent5>
        <a:accent6>
          <a:srgbClr val="008FCB"/>
        </a:accent6>
        <a:hlink>
          <a:srgbClr val="5EC5E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OMAR_Folientemplate_16x9_en" id="{26DC6D24-BA0A-AC4E-B1FF-3BC38FCE9B67}" vid="{1A43D482-388D-C846-9AA9-E7C05BF8C4D4}"/>
    </a:ext>
  </a:extLst>
</a:theme>
</file>

<file path=ppt/theme/theme2.xml><?xml version="1.0" encoding="utf-8"?>
<a:theme xmlns:a="http://schemas.openxmlformats.org/drawingml/2006/main" name="Larissa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GEOMAR_Folientemplate_16x9_en</Template>
  <TotalTime>0</TotalTime>
  <Words>885</Words>
  <Application>Microsoft Office PowerPoint</Application>
  <PresentationFormat>On-screen Show (16:9)</PresentationFormat>
  <Paragraphs>106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Bahnschrift SemiBold</vt:lpstr>
      <vt:lpstr>Geomar_Praes_169_PPT2007-alt</vt:lpstr>
      <vt:lpstr>Extensional tectonics at oceanic transform plate boundaries: evidence from seafloor morphology   Yu Ren1, Jacob Geersen2, Ingo Grevemeyer1  1GEOMAR Helmholtz Centre for Ocean Research Kiel, Germany 2Institute of Geosciences, University of Kiel, Germany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nearby hotspots</vt:lpstr>
      <vt:lpstr>Impact of changes in plate motion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 yu</dc:creator>
  <dc:description>Template: 2011-11-17</dc:description>
  <cp:lastModifiedBy>ren yu</cp:lastModifiedBy>
  <cp:revision>24</cp:revision>
  <dcterms:created xsi:type="dcterms:W3CDTF">2021-12-05T18:53:51Z</dcterms:created>
  <dcterms:modified xsi:type="dcterms:W3CDTF">2022-05-21T16:20:01Z</dcterms:modified>
</cp:coreProperties>
</file>