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0" r:id="rId4"/>
    <p:sldMasterId id="2147483672" r:id="rId5"/>
    <p:sldMasterId id="2147483674" r:id="rId6"/>
    <p:sldMasterId id="2147483676" r:id="rId7"/>
    <p:sldMasterId id="2147483678" r:id="rId8"/>
  </p:sldMasterIdLst>
  <p:notesMasterIdLst>
    <p:notesMasterId r:id="rId17"/>
  </p:notesMasterIdLst>
  <p:sldIdLst>
    <p:sldId id="256" r:id="rId9"/>
    <p:sldId id="276" r:id="rId10"/>
    <p:sldId id="258" r:id="rId11"/>
    <p:sldId id="263" r:id="rId12"/>
    <p:sldId id="272" r:id="rId13"/>
    <p:sldId id="264" r:id="rId14"/>
    <p:sldId id="260"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6" autoAdjust="0"/>
    <p:restoredTop sz="95226" autoAdjust="0"/>
  </p:normalViewPr>
  <p:slideViewPr>
    <p:cSldViewPr snapToGrid="0">
      <p:cViewPr varScale="1">
        <p:scale>
          <a:sx n="78" d="100"/>
          <a:sy n="78" d="100"/>
        </p:scale>
        <p:origin x="80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A8F75-9895-4F70-85DA-FD4312F62D49}" type="datetimeFigureOut">
              <a:rPr lang="nl-NL" smtClean="0"/>
              <a:t>24-5-2022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7EBE1-9782-4661-83F0-8BD4AC2B98D0}" type="slidenum">
              <a:rPr lang="nl-NL" smtClean="0"/>
              <a:t>‹#›</a:t>
            </a:fld>
            <a:endParaRPr lang="nl-NL"/>
          </a:p>
        </p:txBody>
      </p:sp>
    </p:spTree>
    <p:extLst>
      <p:ext uri="{BB962C8B-B14F-4D97-AF65-F5344CB8AC3E}">
        <p14:creationId xmlns:p14="http://schemas.microsoft.com/office/powerpoint/2010/main" val="142565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627EBE1-9782-4661-83F0-8BD4AC2B98D0}" type="slidenum">
              <a:rPr lang="nl-NL" smtClean="0"/>
              <a:t>1</a:t>
            </a:fld>
            <a:endParaRPr lang="nl-NL"/>
          </a:p>
        </p:txBody>
      </p:sp>
    </p:spTree>
    <p:extLst>
      <p:ext uri="{BB962C8B-B14F-4D97-AF65-F5344CB8AC3E}">
        <p14:creationId xmlns:p14="http://schemas.microsoft.com/office/powerpoint/2010/main" val="39265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Calibri" panose="020F0502020204030204" pitchFamily="34" charset="0"/>
              </a:rPr>
              <a:t>Fast and accurate flood models are crucial to take adequate decisions regarding disaster risk reduction</a:t>
            </a:r>
            <a:r>
              <a:rPr lang="en-US" sz="1200" b="0" i="0" u="none" strike="noStrike" baseline="0" dirty="0">
                <a:solidFill>
                  <a:srgbClr val="000000"/>
                </a:solidFill>
                <a:latin typeface="Calibri" panose="020F0502020204030204" pitchFamily="34" charset="0"/>
              </a:rPr>
              <a:t>. In recent years, improvements have been made on global coastal flood risk assessments. However, uncertainties related to the estimation of extreme sea levels, hazard propagation, and flood risk calculations are still present, and challenges remain which make the event-based assessment of flood risk at global scale difficult.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Static </a:t>
            </a:r>
            <a:r>
              <a:rPr lang="en-US" sz="1200" b="0" i="0" u="none" strike="noStrike" baseline="0" dirty="0">
                <a:solidFill>
                  <a:srgbClr val="000000"/>
                </a:solidFill>
                <a:latin typeface="Calibri" panose="020F0502020204030204" pitchFamily="34" charset="0"/>
                <a:sym typeface="Wingdings" panose="05000000000000000000" pitchFamily="2" charset="2"/>
              </a:rPr>
              <a:t> Dynamic: account for </a:t>
            </a:r>
            <a:r>
              <a:rPr lang="en-US" sz="1200" b="1" i="0" u="none" strike="noStrike" baseline="0" dirty="0">
                <a:solidFill>
                  <a:srgbClr val="000000"/>
                </a:solidFill>
                <a:latin typeface="Calibri" panose="020F0502020204030204" pitchFamily="34" charset="0"/>
                <a:sym typeface="Wingdings" panose="05000000000000000000" pitchFamily="2" charset="2"/>
              </a:rPr>
              <a:t>physics of flooding </a:t>
            </a:r>
            <a:r>
              <a:rPr lang="en-US" sz="1200" b="0" i="0" u="none" strike="noStrike" baseline="0" dirty="0">
                <a:solidFill>
                  <a:srgbClr val="000000"/>
                </a:solidFill>
                <a:latin typeface="Calibri" panose="020F0502020204030204" pitchFamily="34" charset="0"/>
                <a:sym typeface="Wingdings" panose="05000000000000000000" pitchFamily="2" charset="2"/>
              </a:rPr>
              <a:t>processes and flood </a:t>
            </a:r>
            <a:r>
              <a:rPr lang="en-US" sz="1200" b="1" i="0" u="none" strike="noStrike" baseline="0" dirty="0">
                <a:solidFill>
                  <a:srgbClr val="000000"/>
                </a:solidFill>
                <a:latin typeface="Calibri" panose="020F0502020204030204" pitchFamily="34" charset="0"/>
                <a:sym typeface="Wingdings" panose="05000000000000000000" pitchFamily="2" charset="2"/>
              </a:rPr>
              <a:t>duration</a:t>
            </a:r>
            <a:r>
              <a:rPr lang="en-US" sz="1200" b="0" i="0" u="none" strike="noStrike" baseline="0" dirty="0">
                <a:solidFill>
                  <a:srgbClr val="000000"/>
                </a:solidFill>
                <a:latin typeface="Calibri" panose="020F0502020204030204" pitchFamily="34" charset="0"/>
                <a:sym typeface="Wingdings" panose="05000000000000000000" pitchFamily="2" charset="2"/>
              </a:rPr>
              <a:t>. Static: lead to overestimation. Lately, simplified complexity models: SFINCS at large scales.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sym typeface="Wingdings" panose="05000000000000000000" pitchFamily="2" charset="2"/>
              </a:rPr>
              <a:t>Return-p  Event-b: </a:t>
            </a:r>
            <a:r>
              <a:rPr lang="en-US" sz="1200" b="1" i="0" u="none" strike="noStrike" baseline="0" dirty="0">
                <a:solidFill>
                  <a:srgbClr val="000000"/>
                </a:solidFill>
                <a:latin typeface="Calibri" panose="020F0502020204030204" pitchFamily="34" charset="0"/>
                <a:sym typeface="Wingdings" panose="05000000000000000000" pitchFamily="2" charset="2"/>
              </a:rPr>
              <a:t>homogeneous return periods </a:t>
            </a:r>
            <a:r>
              <a:rPr lang="en-US" sz="1200" b="0" i="0" u="none" strike="noStrike" baseline="0" dirty="0">
                <a:solidFill>
                  <a:srgbClr val="000000"/>
                </a:solidFill>
                <a:latin typeface="Calibri" panose="020F0502020204030204" pitchFamily="34" charset="0"/>
                <a:sym typeface="Wingdings" panose="05000000000000000000" pitchFamily="2" charset="2"/>
              </a:rPr>
              <a:t>for large scales, misestimation. Neglection </a:t>
            </a:r>
            <a:r>
              <a:rPr lang="en-US" sz="1200" b="1" i="0" u="none" strike="noStrike" baseline="0" dirty="0">
                <a:solidFill>
                  <a:srgbClr val="000000"/>
                </a:solidFill>
                <a:latin typeface="Calibri" panose="020F0502020204030204" pitchFamily="34" charset="0"/>
                <a:sym typeface="Wingdings" panose="05000000000000000000" pitchFamily="2" charset="2"/>
              </a:rPr>
              <a:t>spatial patterns of flood events</a:t>
            </a:r>
            <a:r>
              <a:rPr lang="en-US" sz="1200" b="0" i="0" u="none" strike="noStrike" baseline="0" dirty="0">
                <a:solidFill>
                  <a:srgbClr val="000000"/>
                </a:solidFill>
                <a:latin typeface="Calibri" panose="020F0502020204030204" pitchFamily="34" charset="0"/>
                <a:sym typeface="Wingdings" panose="05000000000000000000" pitchFamily="2" charset="2"/>
              </a:rPr>
              <a:t>. Risk management decisions miss the information on return-p based approaches.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u="none" strike="noStrike" baseline="0" dirty="0">
              <a:solidFill>
                <a:srgbClr val="000000"/>
              </a:solidFill>
              <a:latin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u="none" strike="noStrike" baseline="0" dirty="0">
              <a:solidFill>
                <a:srgbClr val="000000"/>
              </a:solidFill>
              <a:latin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Slide Number Placeholder 3"/>
          <p:cNvSpPr>
            <a:spLocks noGrp="1"/>
          </p:cNvSpPr>
          <p:nvPr>
            <p:ph type="sldNum" sz="quarter" idx="5"/>
          </p:nvPr>
        </p:nvSpPr>
        <p:spPr/>
        <p:txBody>
          <a:bodyPr/>
          <a:lstStyle/>
          <a:p>
            <a:fld id="{E627EBE1-9782-4661-83F0-8BD4AC2B98D0}" type="slidenum">
              <a:rPr lang="nl-NL" smtClean="0"/>
              <a:t>2</a:t>
            </a:fld>
            <a:endParaRPr lang="nl-NL"/>
          </a:p>
        </p:txBody>
      </p:sp>
    </p:spTree>
    <p:extLst>
      <p:ext uri="{BB962C8B-B14F-4D97-AF65-F5344CB8AC3E}">
        <p14:creationId xmlns:p14="http://schemas.microsoft.com/office/powerpoint/2010/main" val="128343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7EBE1-9782-4661-83F0-8BD4AC2B98D0}" type="slidenum">
              <a:rPr lang="nl-NL" smtClean="0"/>
              <a:t>3</a:t>
            </a:fld>
            <a:endParaRPr lang="nl-NL"/>
          </a:p>
        </p:txBody>
      </p:sp>
    </p:spTree>
    <p:extLst>
      <p:ext uri="{BB962C8B-B14F-4D97-AF65-F5344CB8AC3E}">
        <p14:creationId xmlns:p14="http://schemas.microsoft.com/office/powerpoint/2010/main" val="412017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OMUSE: Oceanographic Multipurpose Software Environment</a:t>
            </a:r>
            <a:endParaRPr lang="nl-NL" dirty="0"/>
          </a:p>
        </p:txBody>
      </p:sp>
      <p:sp>
        <p:nvSpPr>
          <p:cNvPr id="4" name="Slide Number Placeholder 3"/>
          <p:cNvSpPr>
            <a:spLocks noGrp="1"/>
          </p:cNvSpPr>
          <p:nvPr>
            <p:ph type="sldNum" sz="quarter" idx="5"/>
          </p:nvPr>
        </p:nvSpPr>
        <p:spPr/>
        <p:txBody>
          <a:bodyPr/>
          <a:lstStyle/>
          <a:p>
            <a:fld id="{E627EBE1-9782-4661-83F0-8BD4AC2B98D0}" type="slidenum">
              <a:rPr lang="nl-NL" smtClean="0"/>
              <a:t>4</a:t>
            </a:fld>
            <a:endParaRPr lang="nl-NL"/>
          </a:p>
        </p:txBody>
      </p:sp>
    </p:spTree>
    <p:extLst>
      <p:ext uri="{BB962C8B-B14F-4D97-AF65-F5344CB8AC3E}">
        <p14:creationId xmlns:p14="http://schemas.microsoft.com/office/powerpoint/2010/main" val="35076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627EBE1-9782-4661-83F0-8BD4AC2B98D0}" type="slidenum">
              <a:rPr lang="nl-NL" smtClean="0"/>
              <a:t>5</a:t>
            </a:fld>
            <a:endParaRPr lang="nl-NL"/>
          </a:p>
        </p:txBody>
      </p:sp>
    </p:spTree>
    <p:extLst>
      <p:ext uri="{BB962C8B-B14F-4D97-AF65-F5344CB8AC3E}">
        <p14:creationId xmlns:p14="http://schemas.microsoft.com/office/powerpoint/2010/main" val="6166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 into static and dynamic approaches!</a:t>
            </a:r>
          </a:p>
          <a:p>
            <a:endParaRPr lang="nl-NL" dirty="0"/>
          </a:p>
        </p:txBody>
      </p:sp>
      <p:sp>
        <p:nvSpPr>
          <p:cNvPr id="4" name="Slide Number Placeholder 3"/>
          <p:cNvSpPr>
            <a:spLocks noGrp="1"/>
          </p:cNvSpPr>
          <p:nvPr>
            <p:ph type="sldNum" sz="quarter" idx="5"/>
          </p:nvPr>
        </p:nvSpPr>
        <p:spPr/>
        <p:txBody>
          <a:bodyPr/>
          <a:lstStyle/>
          <a:p>
            <a:fld id="{E627EBE1-9782-4661-83F0-8BD4AC2B98D0}" type="slidenum">
              <a:rPr lang="nl-NL" smtClean="0"/>
              <a:t>6</a:t>
            </a:fld>
            <a:endParaRPr lang="nl-NL"/>
          </a:p>
        </p:txBody>
      </p:sp>
    </p:spTree>
    <p:extLst>
      <p:ext uri="{BB962C8B-B14F-4D97-AF65-F5344CB8AC3E}">
        <p14:creationId xmlns:p14="http://schemas.microsoft.com/office/powerpoint/2010/main" val="3161526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 bit more about the figure. What are we actually seeing? Background, output GTSM. Points, validation data.</a:t>
            </a:r>
            <a:endParaRPr lang="nl-NL" dirty="0"/>
          </a:p>
        </p:txBody>
      </p:sp>
      <p:sp>
        <p:nvSpPr>
          <p:cNvPr id="4" name="Slide Number Placeholder 3"/>
          <p:cNvSpPr>
            <a:spLocks noGrp="1"/>
          </p:cNvSpPr>
          <p:nvPr>
            <p:ph type="sldNum" sz="quarter" idx="5"/>
          </p:nvPr>
        </p:nvSpPr>
        <p:spPr/>
        <p:txBody>
          <a:bodyPr/>
          <a:lstStyle/>
          <a:p>
            <a:fld id="{E627EBE1-9782-4661-83F0-8BD4AC2B98D0}" type="slidenum">
              <a:rPr lang="nl-NL" smtClean="0"/>
              <a:t>7</a:t>
            </a:fld>
            <a:endParaRPr lang="nl-NL"/>
          </a:p>
        </p:txBody>
      </p:sp>
    </p:spTree>
    <p:extLst>
      <p:ext uri="{BB962C8B-B14F-4D97-AF65-F5344CB8AC3E}">
        <p14:creationId xmlns:p14="http://schemas.microsoft.com/office/powerpoint/2010/main" val="271999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85710" y="5107521"/>
            <a:ext cx="11525330" cy="725470"/>
          </a:xfrm>
          <a:prstGeom prst="rect">
            <a:avLst/>
          </a:prstGeom>
        </p:spPr>
        <p:txBody>
          <a:bodyPr anchor="t" anchorCtr="0"/>
          <a:lstStyle>
            <a:lvl1pPr algn="l">
              <a:lnSpc>
                <a:spcPts val="3300"/>
              </a:lnSpc>
              <a:defRPr sz="3000">
                <a:solidFill>
                  <a:schemeClr val="bg1"/>
                </a:solidFill>
                <a:latin typeface="Arial" pitchFamily="34" charset="0"/>
                <a:cs typeface="Arial" pitchFamily="34" charset="0"/>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81271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8800" y="92036"/>
            <a:ext cx="11544000" cy="712800"/>
          </a:xfrm>
          <a:prstGeom prst="rect">
            <a:avLst/>
          </a:prstGeom>
        </p:spPr>
        <p:txBody>
          <a:bodyPr anchor="b" anchorCtr="0"/>
          <a:lstStyle>
            <a:lvl1pPr algn="l" defTabSz="914400" rtl="0" eaLnBrk="1" latinLnBrk="0" hangingPunct="1">
              <a:lnSpc>
                <a:spcPts val="2700"/>
              </a:lnSpc>
              <a:spcBef>
                <a:spcPct val="0"/>
              </a:spcBef>
              <a:buNone/>
              <a:defRPr lang="en-US" sz="2600" b="1" kern="1200">
                <a:solidFill>
                  <a:schemeClr val="bg1"/>
                </a:solidFill>
                <a:latin typeface="Arial" pitchFamily="34" charset="0"/>
                <a:ea typeface="+mj-ea"/>
                <a:cs typeface="Arial" pitchFamily="34" charset="0"/>
              </a:defRPr>
            </a:lvl1pPr>
          </a:lstStyle>
          <a:p>
            <a:r>
              <a:rPr lang="en-US" noProof="0"/>
              <a:t>Click to edit Master title style</a:t>
            </a:r>
            <a:endParaRPr lang="en-GB" noProof="0" dirty="0"/>
          </a:p>
        </p:txBody>
      </p:sp>
    </p:spTree>
    <p:extLst>
      <p:ext uri="{BB962C8B-B14F-4D97-AF65-F5344CB8AC3E}">
        <p14:creationId xmlns:p14="http://schemas.microsoft.com/office/powerpoint/2010/main" val="79556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076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11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0BAD4-BF03-4561-B077-EA089F1B45B5}"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B7F00-9F7A-4370-BC51-2E63E02E150F}" type="slidenum">
              <a:rPr lang="en-US" smtClean="0"/>
              <a:t>‹#›</a:t>
            </a:fld>
            <a:endParaRPr lang="en-US"/>
          </a:p>
        </p:txBody>
      </p:sp>
    </p:spTree>
    <p:extLst>
      <p:ext uri="{BB962C8B-B14F-4D97-AF65-F5344CB8AC3E}">
        <p14:creationId xmlns:p14="http://schemas.microsoft.com/office/powerpoint/2010/main" val="99138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37" y="90175"/>
            <a:ext cx="11544304" cy="714380"/>
          </a:xfrm>
          <a:prstGeom prst="rect">
            <a:avLst/>
          </a:prstGeom>
        </p:spPr>
        <p:txBody>
          <a:bodyPr anchor="b" anchorCtr="0"/>
          <a:lstStyle>
            <a:lvl1pPr algn="l" defTabSz="914400" rtl="0" eaLnBrk="1" latinLnBrk="0" hangingPunct="1">
              <a:lnSpc>
                <a:spcPts val="2700"/>
              </a:lnSpc>
              <a:spcBef>
                <a:spcPct val="0"/>
              </a:spcBef>
              <a:buNone/>
              <a:defRPr lang="en-US" sz="2600" b="1" kern="1200">
                <a:solidFill>
                  <a:schemeClr val="bg1"/>
                </a:solidFill>
                <a:latin typeface="Arial" pitchFamily="34" charset="0"/>
                <a:ea typeface="+mj-ea"/>
                <a:cs typeface="Arial" pitchFamily="34" charset="0"/>
              </a:defRPr>
            </a:lvl1pPr>
          </a:lstStyle>
          <a:p>
            <a:r>
              <a:rPr lang="en-US" noProof="0"/>
              <a:t>Click to edit Master title style</a:t>
            </a:r>
            <a:endParaRPr lang="en-GB" noProof="0" dirty="0"/>
          </a:p>
        </p:txBody>
      </p:sp>
      <p:sp>
        <p:nvSpPr>
          <p:cNvPr id="3" name="Content Placeholder 2"/>
          <p:cNvSpPr>
            <a:spLocks noGrp="1"/>
          </p:cNvSpPr>
          <p:nvPr>
            <p:ph idx="1"/>
          </p:nvPr>
        </p:nvSpPr>
        <p:spPr>
          <a:xfrm>
            <a:off x="266737" y="1142986"/>
            <a:ext cx="11544304" cy="4643469"/>
          </a:xfrm>
          <a:prstGeom prst="rect">
            <a:avLst/>
          </a:prstGeom>
        </p:spPr>
        <p:txBody>
          <a:bodyPr anchor="t" anchorCtr="0"/>
          <a:lstStyle>
            <a:lvl1pPr marL="268288" indent="-268288" algn="l" defTabSz="914400" rtl="0" eaLnBrk="1" latinLnBrk="0" hangingPunct="1">
              <a:spcBef>
                <a:spcPts val="1800"/>
              </a:spcBef>
              <a:buClr>
                <a:srgbClr val="06368B"/>
              </a:buClr>
              <a:buSzPct val="110000"/>
              <a:buFont typeface="Wingdings" pitchFamily="2" charset="2"/>
              <a:buChar char="§"/>
              <a:defRPr lang="en-US" sz="24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2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20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2000" kern="1200" smtClean="0">
                <a:solidFill>
                  <a:srgbClr val="05368B"/>
                </a:solidFill>
                <a:latin typeface="Arial" pitchFamily="34" charset="0"/>
                <a:ea typeface="+mn-ea"/>
                <a:cs typeface="Arial" pitchFamily="34" charset="0"/>
              </a:defRPr>
            </a:lvl4pPr>
            <a:lvl5pPr marL="1357313" indent="-277813" algn="l" defTabSz="914400" rtl="0" eaLnBrk="1" latinLnBrk="0" hangingPunct="1">
              <a:spcBef>
                <a:spcPts val="0"/>
              </a:spcBef>
              <a:defRPr lang="en-US" sz="2000" kern="1200">
                <a:solidFill>
                  <a:srgbClr val="05368B"/>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574628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8800" y="92036"/>
            <a:ext cx="11544000" cy="712800"/>
          </a:xfrm>
          <a:prstGeom prst="rect">
            <a:avLst/>
          </a:prstGeom>
        </p:spPr>
        <p:txBody>
          <a:bodyPr anchor="b" anchorCtr="0"/>
          <a:lstStyle>
            <a:lvl1pPr algn="l" defTabSz="914400" rtl="0" eaLnBrk="1" latinLnBrk="0" hangingPunct="1">
              <a:lnSpc>
                <a:spcPts val="2700"/>
              </a:lnSpc>
              <a:spcBef>
                <a:spcPct val="0"/>
              </a:spcBef>
              <a:buNone/>
              <a:defRPr lang="en-US" sz="2600" b="1" kern="1200">
                <a:solidFill>
                  <a:schemeClr val="bg1"/>
                </a:solidFill>
                <a:latin typeface="Arial" pitchFamily="34" charset="0"/>
                <a:ea typeface="+mj-ea"/>
                <a:cs typeface="Arial" pitchFamily="34" charset="0"/>
              </a:defRPr>
            </a:lvl1pPr>
          </a:lstStyle>
          <a:p>
            <a:r>
              <a:rPr lang="en-US" noProof="0"/>
              <a:t>Click to edit Master title style</a:t>
            </a:r>
            <a:endParaRPr lang="en-GB" noProof="0" dirty="0"/>
          </a:p>
        </p:txBody>
      </p:sp>
      <p:sp>
        <p:nvSpPr>
          <p:cNvPr id="9" name="Content Placeholder 2"/>
          <p:cNvSpPr>
            <a:spLocks noGrp="1"/>
          </p:cNvSpPr>
          <p:nvPr>
            <p:ph idx="10"/>
          </p:nvPr>
        </p:nvSpPr>
        <p:spPr>
          <a:xfrm>
            <a:off x="266737" y="1285860"/>
            <a:ext cx="5638763" cy="4429156"/>
          </a:xfrm>
          <a:prstGeom prst="rect">
            <a:avLst/>
          </a:prstGeom>
        </p:spPr>
        <p:txBody>
          <a:bodyPr/>
          <a:lstStyle>
            <a:lvl1pPr marL="268288" indent="-268288" algn="l" defTabSz="914400" rtl="0" eaLnBrk="1" latinLnBrk="0" hangingPunct="1">
              <a:spcBef>
                <a:spcPts val="1200"/>
              </a:spcBef>
              <a:buClr>
                <a:srgbClr val="06368B"/>
              </a:buClr>
              <a:buSzPct val="110000"/>
              <a:buFont typeface="Wingdings" pitchFamily="2" charset="2"/>
              <a:buChar char="§"/>
              <a:defRPr lang="en-US" sz="22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0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18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1800" kern="1200" smtClean="0">
                <a:solidFill>
                  <a:srgbClr val="05368B"/>
                </a:solidFill>
                <a:latin typeface="Arial" pitchFamily="34" charset="0"/>
                <a:ea typeface="+mn-ea"/>
                <a:cs typeface="Arial" pitchFamily="34" charset="0"/>
              </a:defRPr>
            </a:lvl4pPr>
            <a:lvl5pPr marL="1357313" indent="-277813" algn="l" defTabSz="914400" rtl="0" eaLnBrk="1" latinLnBrk="0" hangingPunct="1">
              <a:spcBef>
                <a:spcPts val="0"/>
              </a:spcBef>
              <a:defRPr lang="en-US" sz="1800" kern="1200">
                <a:solidFill>
                  <a:srgbClr val="05368B"/>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2"/>
          <p:cNvSpPr>
            <a:spLocks noGrp="1"/>
          </p:cNvSpPr>
          <p:nvPr>
            <p:ph idx="11"/>
          </p:nvPr>
        </p:nvSpPr>
        <p:spPr>
          <a:xfrm>
            <a:off x="6265139" y="1285860"/>
            <a:ext cx="5638763" cy="4429156"/>
          </a:xfrm>
          <a:prstGeom prst="rect">
            <a:avLst/>
          </a:prstGeom>
        </p:spPr>
        <p:txBody>
          <a:bodyPr/>
          <a:lstStyle>
            <a:lvl1pPr marL="268288" indent="-268288" algn="l" defTabSz="914400" rtl="0" eaLnBrk="1" latinLnBrk="0" hangingPunct="1">
              <a:spcBef>
                <a:spcPts val="1200"/>
              </a:spcBef>
              <a:buClr>
                <a:srgbClr val="06368B"/>
              </a:buClr>
              <a:buSzPct val="110000"/>
              <a:buFont typeface="Wingdings" pitchFamily="2" charset="2"/>
              <a:buChar char="§"/>
              <a:defRPr lang="en-US" sz="22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0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18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1800" kern="1200" smtClean="0">
                <a:solidFill>
                  <a:srgbClr val="05368B"/>
                </a:solidFill>
                <a:latin typeface="Arial" pitchFamily="34" charset="0"/>
                <a:ea typeface="+mn-ea"/>
                <a:cs typeface="Arial" pitchFamily="34" charset="0"/>
              </a:defRPr>
            </a:lvl4pPr>
            <a:lvl5pPr marL="1357313" indent="-277813" algn="l" defTabSz="914400" rtl="0" eaLnBrk="1" latinLnBrk="0" hangingPunct="1">
              <a:spcBef>
                <a:spcPts val="0"/>
              </a:spcBef>
              <a:defRPr lang="en-US" sz="1800" kern="1200">
                <a:solidFill>
                  <a:srgbClr val="05368B"/>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133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800" y="92036"/>
            <a:ext cx="11544000" cy="712800"/>
          </a:xfrm>
          <a:prstGeom prst="rect">
            <a:avLst/>
          </a:prstGeom>
        </p:spPr>
        <p:txBody>
          <a:bodyPr anchor="b" anchorCtr="0"/>
          <a:lstStyle>
            <a:lvl1pPr algn="l" defTabSz="914400" rtl="0" eaLnBrk="1" latinLnBrk="0" hangingPunct="1">
              <a:lnSpc>
                <a:spcPts val="2700"/>
              </a:lnSpc>
              <a:spcBef>
                <a:spcPct val="0"/>
              </a:spcBef>
              <a:buNone/>
              <a:defRPr lang="en-US" sz="2600" b="1" kern="1200">
                <a:solidFill>
                  <a:schemeClr val="bg1"/>
                </a:solidFill>
                <a:latin typeface="Arial" pitchFamily="34" charset="0"/>
                <a:ea typeface="+mj-ea"/>
                <a:cs typeface="Arial" pitchFamily="34" charset="0"/>
              </a:defRPr>
            </a:lvl1pPr>
          </a:lstStyle>
          <a:p>
            <a:r>
              <a:rPr lang="en-US" noProof="0"/>
              <a:t>Click to edit Master title style</a:t>
            </a:r>
            <a:endParaRPr lang="en-GB" noProof="0"/>
          </a:p>
        </p:txBody>
      </p:sp>
      <p:sp>
        <p:nvSpPr>
          <p:cNvPr id="3" name="Text Placeholder 2"/>
          <p:cNvSpPr>
            <a:spLocks noGrp="1"/>
          </p:cNvSpPr>
          <p:nvPr>
            <p:ph type="body" idx="1"/>
          </p:nvPr>
        </p:nvSpPr>
        <p:spPr>
          <a:xfrm>
            <a:off x="285710" y="1285860"/>
            <a:ext cx="5619790" cy="639762"/>
          </a:xfrm>
          <a:prstGeom prst="rect">
            <a:avLst/>
          </a:prstGeom>
        </p:spPr>
        <p:txBody>
          <a:bodyPr anchor="t" anchorCtr="0"/>
          <a:lstStyle>
            <a:lvl1pPr marL="0" indent="0">
              <a:buNone/>
              <a:defRPr sz="2200" b="1">
                <a:solidFill>
                  <a:srgbClr val="05368B"/>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5" name="Text Placeholder 4"/>
          <p:cNvSpPr>
            <a:spLocks noGrp="1"/>
          </p:cNvSpPr>
          <p:nvPr>
            <p:ph type="body" sz="quarter" idx="3"/>
          </p:nvPr>
        </p:nvSpPr>
        <p:spPr>
          <a:xfrm>
            <a:off x="6265138" y="1285860"/>
            <a:ext cx="5664000" cy="639762"/>
          </a:xfrm>
          <a:prstGeom prst="rect">
            <a:avLst/>
          </a:prstGeom>
        </p:spPr>
        <p:txBody>
          <a:bodyPr anchor="t" anchorCtr="0"/>
          <a:lstStyle>
            <a:lvl1pPr marL="0" indent="0">
              <a:buNone/>
              <a:defRPr sz="2200" b="1">
                <a:solidFill>
                  <a:srgbClr val="05368B"/>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Content Placeholder 2"/>
          <p:cNvSpPr>
            <a:spLocks noGrp="1"/>
          </p:cNvSpPr>
          <p:nvPr>
            <p:ph idx="10"/>
          </p:nvPr>
        </p:nvSpPr>
        <p:spPr>
          <a:xfrm>
            <a:off x="266737" y="1912505"/>
            <a:ext cx="5638763" cy="3678686"/>
          </a:xfrm>
          <a:prstGeom prst="rect">
            <a:avLst/>
          </a:prstGeom>
        </p:spPr>
        <p:txBody>
          <a:bodyPr/>
          <a:lstStyle>
            <a:lvl1pPr marL="268288" indent="-268288" algn="l" defTabSz="914400" rtl="0" eaLnBrk="1" latinLnBrk="0" hangingPunct="1">
              <a:spcBef>
                <a:spcPts val="1200"/>
              </a:spcBef>
              <a:buClr>
                <a:srgbClr val="06368B"/>
              </a:buClr>
              <a:buSzPct val="110000"/>
              <a:buFont typeface="Wingdings" pitchFamily="2" charset="2"/>
              <a:buChar char="§"/>
              <a:defRPr lang="en-US" sz="22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0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18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1800" kern="1200" smtClean="0">
                <a:solidFill>
                  <a:srgbClr val="05368B"/>
                </a:solidFill>
                <a:latin typeface="Arial" pitchFamily="34" charset="0"/>
                <a:ea typeface="+mn-ea"/>
                <a:cs typeface="Arial" pitchFamily="34" charset="0"/>
              </a:defRPr>
            </a:lvl4pPr>
            <a:lvl5pPr marL="1357313" indent="-277813" algn="l" defTabSz="914400" rtl="0" eaLnBrk="1" latinLnBrk="0" hangingPunct="1">
              <a:spcBef>
                <a:spcPts val="0"/>
              </a:spcBef>
              <a:defRPr lang="en-US" sz="1800" kern="1200">
                <a:solidFill>
                  <a:srgbClr val="05368B"/>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2"/>
          <p:cNvSpPr>
            <a:spLocks noGrp="1"/>
          </p:cNvSpPr>
          <p:nvPr>
            <p:ph idx="11"/>
          </p:nvPr>
        </p:nvSpPr>
        <p:spPr>
          <a:xfrm>
            <a:off x="6265139" y="1912505"/>
            <a:ext cx="5638763" cy="3678686"/>
          </a:xfrm>
          <a:prstGeom prst="rect">
            <a:avLst/>
          </a:prstGeom>
        </p:spPr>
        <p:txBody>
          <a:bodyPr/>
          <a:lstStyle>
            <a:lvl1pPr marL="268288" indent="-268288" algn="l" defTabSz="914400" rtl="0" eaLnBrk="1" latinLnBrk="0" hangingPunct="1">
              <a:spcBef>
                <a:spcPts val="1200"/>
              </a:spcBef>
              <a:buClr>
                <a:srgbClr val="06368B"/>
              </a:buClr>
              <a:buSzPct val="110000"/>
              <a:buFont typeface="Wingdings" pitchFamily="2" charset="2"/>
              <a:buChar char="§"/>
              <a:defRPr lang="en-US" sz="22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0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18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1800" kern="1200" smtClean="0">
                <a:solidFill>
                  <a:srgbClr val="05368B"/>
                </a:solidFill>
                <a:latin typeface="Arial" pitchFamily="34" charset="0"/>
                <a:ea typeface="+mn-ea"/>
                <a:cs typeface="Arial" pitchFamily="34" charset="0"/>
              </a:defRPr>
            </a:lvl4pPr>
            <a:lvl5pPr marL="1357313" indent="-277813" algn="l" defTabSz="914400" rtl="0" eaLnBrk="1" latinLnBrk="0" hangingPunct="1">
              <a:spcBef>
                <a:spcPts val="0"/>
              </a:spcBef>
              <a:defRPr lang="en-US" sz="1800" kern="1200">
                <a:solidFill>
                  <a:srgbClr val="05368B"/>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46822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8800" y="92036"/>
            <a:ext cx="11544000" cy="712800"/>
          </a:xfrm>
          <a:prstGeom prst="rect">
            <a:avLst/>
          </a:prstGeom>
        </p:spPr>
        <p:txBody>
          <a:bodyPr anchor="b" anchorCtr="0"/>
          <a:lstStyle>
            <a:lvl1pPr algn="l" defTabSz="914400" rtl="0" eaLnBrk="1" latinLnBrk="0" hangingPunct="1">
              <a:lnSpc>
                <a:spcPts val="2700"/>
              </a:lnSpc>
              <a:spcBef>
                <a:spcPct val="0"/>
              </a:spcBef>
              <a:buNone/>
              <a:defRPr lang="en-US" sz="2600" b="1" kern="1200" smtClean="0">
                <a:solidFill>
                  <a:schemeClr val="bg1"/>
                </a:solidFill>
                <a:latin typeface="Arial" pitchFamily="34" charset="0"/>
                <a:ea typeface="+mj-ea"/>
                <a:cs typeface="Arial" pitchFamily="34"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3096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8800" y="92036"/>
            <a:ext cx="11544000" cy="712800"/>
          </a:xfrm>
          <a:prstGeom prst="rect">
            <a:avLst/>
          </a:prstGeom>
        </p:spPr>
        <p:txBody>
          <a:bodyPr anchor="b" anchorCtr="0"/>
          <a:lstStyle>
            <a:lvl1pPr algn="l" defTabSz="914400" rtl="0" eaLnBrk="1" latinLnBrk="0" hangingPunct="1">
              <a:lnSpc>
                <a:spcPts val="2700"/>
              </a:lnSpc>
              <a:spcBef>
                <a:spcPct val="0"/>
              </a:spcBef>
              <a:buNone/>
              <a:defRPr lang="en-US" sz="2600" b="1" kern="1200" smtClean="0">
                <a:solidFill>
                  <a:schemeClr val="bg1"/>
                </a:solidFill>
                <a:latin typeface="Arial" pitchFamily="34" charset="0"/>
                <a:ea typeface="+mj-ea"/>
                <a:cs typeface="Arial" pitchFamily="34"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350448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8800" y="92036"/>
            <a:ext cx="11544000" cy="712800"/>
          </a:xfrm>
          <a:prstGeom prst="rect">
            <a:avLst/>
          </a:prstGeom>
        </p:spPr>
        <p:txBody>
          <a:bodyPr anchor="b" anchorCtr="0"/>
          <a:lstStyle>
            <a:lvl1pPr algn="l" defTabSz="914400" rtl="0" eaLnBrk="1" latinLnBrk="0" hangingPunct="1">
              <a:lnSpc>
                <a:spcPts val="2700"/>
              </a:lnSpc>
              <a:spcBef>
                <a:spcPct val="0"/>
              </a:spcBef>
              <a:buNone/>
              <a:defRPr lang="en-US" sz="2600" b="1" kern="1200">
                <a:solidFill>
                  <a:schemeClr val="bg1"/>
                </a:solidFill>
                <a:latin typeface="Arial" pitchFamily="34" charset="0"/>
                <a:ea typeface="+mj-ea"/>
                <a:cs typeface="Arial" pitchFamily="34" charset="0"/>
              </a:defRPr>
            </a:lvl1pPr>
          </a:lstStyle>
          <a:p>
            <a:r>
              <a:rPr lang="en-US" noProof="0"/>
              <a:t>Click to edit Master title style</a:t>
            </a:r>
            <a:endParaRPr lang="en-GB" noProof="0"/>
          </a:p>
        </p:txBody>
      </p:sp>
      <p:sp>
        <p:nvSpPr>
          <p:cNvPr id="7" name="Content Placeholder 2"/>
          <p:cNvSpPr>
            <a:spLocks noGrp="1"/>
          </p:cNvSpPr>
          <p:nvPr>
            <p:ph idx="10"/>
          </p:nvPr>
        </p:nvSpPr>
        <p:spPr>
          <a:xfrm>
            <a:off x="3905234" y="1142986"/>
            <a:ext cx="8001056" cy="4643469"/>
          </a:xfrm>
          <a:prstGeom prst="rect">
            <a:avLst/>
          </a:prstGeom>
        </p:spPr>
        <p:txBody>
          <a:bodyPr/>
          <a:lstStyle>
            <a:lvl1pPr marL="268288" indent="-268288" algn="l" defTabSz="914400" rtl="0" eaLnBrk="1" latinLnBrk="0" hangingPunct="1">
              <a:spcBef>
                <a:spcPts val="1200"/>
              </a:spcBef>
              <a:buClr>
                <a:srgbClr val="06368B"/>
              </a:buClr>
              <a:buSzPct val="110000"/>
              <a:buFont typeface="Wingdings" pitchFamily="2" charset="2"/>
              <a:buChar char="§"/>
              <a:defRPr lang="en-US" sz="2200" kern="1200" smtClean="0">
                <a:solidFill>
                  <a:srgbClr val="05368B"/>
                </a:solidFill>
                <a:latin typeface="Arial" pitchFamily="34" charset="0"/>
                <a:ea typeface="+mn-ea"/>
                <a:cs typeface="Arial" pitchFamily="34" charset="0"/>
              </a:defRPr>
            </a:lvl1pPr>
            <a:lvl2pPr marL="471488" indent="-203200" algn="l" defTabSz="914400" rtl="0" eaLnBrk="1" latinLnBrk="0" hangingPunct="1">
              <a:spcBef>
                <a:spcPts val="300"/>
              </a:spcBef>
              <a:buFont typeface="Arial" pitchFamily="34" charset="0"/>
              <a:buChar char="•"/>
              <a:defRPr lang="en-US" sz="2000" kern="1200" smtClean="0">
                <a:solidFill>
                  <a:srgbClr val="05368B"/>
                </a:solidFill>
                <a:latin typeface="Arial" pitchFamily="34" charset="0"/>
                <a:ea typeface="+mn-ea"/>
                <a:cs typeface="Arial" pitchFamily="34" charset="0"/>
              </a:defRPr>
            </a:lvl2pPr>
            <a:lvl3pPr marL="757238" indent="-266700" algn="l" defTabSz="720725" rtl="0" eaLnBrk="1" latinLnBrk="0" hangingPunct="1">
              <a:spcBef>
                <a:spcPts val="0"/>
              </a:spcBef>
              <a:buClr>
                <a:srgbClr val="FF0000"/>
              </a:buClr>
              <a:buFont typeface="Arial" pitchFamily="34" charset="0"/>
              <a:buChar char="&gt;"/>
              <a:defRPr lang="en-US" sz="1800" kern="1200" smtClean="0">
                <a:solidFill>
                  <a:srgbClr val="05368B"/>
                </a:solidFill>
                <a:latin typeface="Arial" pitchFamily="34" charset="0"/>
                <a:ea typeface="+mn-ea"/>
                <a:cs typeface="Arial" pitchFamily="34" charset="0"/>
              </a:defRPr>
            </a:lvl3pPr>
            <a:lvl4pPr marL="1081088" indent="-265113" algn="l" defTabSz="914400" rtl="0" eaLnBrk="1" latinLnBrk="0" hangingPunct="1">
              <a:spcBef>
                <a:spcPts val="0"/>
              </a:spcBef>
              <a:buClr>
                <a:srgbClr val="06368B"/>
              </a:buClr>
              <a:buFont typeface="Arial" pitchFamily="34" charset="0"/>
              <a:buChar char="–"/>
              <a:defRPr lang="en-US" sz="1800" kern="1200" smtClean="0">
                <a:solidFill>
                  <a:srgbClr val="05368B"/>
                </a:solidFill>
                <a:latin typeface="Arial" pitchFamily="34" charset="0"/>
                <a:ea typeface="+mn-ea"/>
                <a:cs typeface="Arial" pitchFamily="34" charset="0"/>
              </a:defRPr>
            </a:lvl4pPr>
            <a:lvl5pPr marL="1347788" indent="-268288" algn="l" defTabSz="914400" rtl="0" eaLnBrk="1" latinLnBrk="0" hangingPunct="1">
              <a:spcBef>
                <a:spcPts val="0"/>
              </a:spcBef>
              <a:defRPr lang="en-US" sz="1800" kern="1200">
                <a:solidFill>
                  <a:srgbClr val="05368B"/>
                </a:solidFill>
                <a:latin typeface="Arial" pitchFamily="34" charset="0"/>
                <a:ea typeface="+mn-ea"/>
                <a:cs typeface="Arial"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16108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025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8.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4" name="Picture 3" descr="slide_head1_def.jpg"/>
          <p:cNvPicPr>
            <a:picLocks noChangeAspect="1"/>
          </p:cNvPicPr>
          <p:nvPr/>
        </p:nvPicPr>
        <p:blipFill>
          <a:blip r:embed="rId4" cstate="print"/>
          <a:stretch>
            <a:fillRect/>
          </a:stretch>
        </p:blipFill>
        <p:spPr>
          <a:xfrm>
            <a:off x="0" y="-27384"/>
            <a:ext cx="12192000" cy="1161257"/>
          </a:xfrm>
          <a:prstGeom prst="rect">
            <a:avLst/>
          </a:prstGeom>
        </p:spPr>
      </p:pic>
    </p:spTree>
    <p:extLst>
      <p:ext uri="{BB962C8B-B14F-4D97-AF65-F5344CB8AC3E}">
        <p14:creationId xmlns:p14="http://schemas.microsoft.com/office/powerpoint/2010/main" val="88213015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5" name="Straight Connector 24"/>
          <p:cNvCxnSpPr/>
          <p:nvPr/>
        </p:nvCxnSpPr>
        <p:spPr>
          <a:xfrm>
            <a:off x="0" y="6196610"/>
            <a:ext cx="12192000" cy="0"/>
          </a:xfrm>
          <a:prstGeom prst="line">
            <a:avLst/>
          </a:prstGeom>
          <a:ln w="22225">
            <a:solidFill>
              <a:srgbClr val="7FB92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325739" y="6468929"/>
            <a:ext cx="666754" cy="246221"/>
          </a:xfrm>
          <a:prstGeom prst="rect">
            <a:avLst/>
          </a:prstGeom>
          <a:noFill/>
        </p:spPr>
        <p:txBody>
          <a:bodyPr wrap="square" rtlCol="0">
            <a:spAutoFit/>
          </a:bodyPr>
          <a:lstStyle/>
          <a:p>
            <a:pPr algn="r"/>
            <a:fld id="{0F440C9E-8CD4-414B-A1A4-9B21F6505BF4}" type="slidenum">
              <a:rPr lang="en-US" sz="1000" smtClean="0">
                <a:solidFill>
                  <a:srgbClr val="06368B"/>
                </a:solidFill>
                <a:latin typeface="Arial" pitchFamily="34" charset="0"/>
                <a:cs typeface="Arial" pitchFamily="34" charset="0"/>
              </a:rPr>
              <a:pPr algn="r"/>
              <a:t>‹#›</a:t>
            </a:fld>
            <a:endParaRPr lang="en-US" sz="1400" dirty="0">
              <a:solidFill>
                <a:srgbClr val="06368B"/>
              </a:solidFill>
              <a:latin typeface="Arial" pitchFamily="34" charset="0"/>
              <a:cs typeface="Arial" pitchFamily="34" charset="0"/>
            </a:endParaRPr>
          </a:p>
        </p:txBody>
      </p:sp>
      <p:pic>
        <p:nvPicPr>
          <p:cNvPr id="10" name="Picture 9" descr="ENG_log_ivm_FC.jpg"/>
          <p:cNvPicPr>
            <a:picLocks noChangeAspect="1"/>
          </p:cNvPicPr>
          <p:nvPr/>
        </p:nvPicPr>
        <p:blipFill>
          <a:blip r:embed="rId6" cstate="print"/>
          <a:stretch>
            <a:fillRect/>
          </a:stretch>
        </p:blipFill>
        <p:spPr>
          <a:xfrm>
            <a:off x="158109" y="6311830"/>
            <a:ext cx="3493546" cy="501547"/>
          </a:xfrm>
          <a:prstGeom prst="rect">
            <a:avLst/>
          </a:prstGeom>
        </p:spPr>
      </p:pic>
      <p:pic>
        <p:nvPicPr>
          <p:cNvPr id="12" name="Picture 11" descr="content_head5.jpg"/>
          <p:cNvPicPr>
            <a:picLocks noChangeAspect="1"/>
          </p:cNvPicPr>
          <p:nvPr/>
        </p:nvPicPr>
        <p:blipFill>
          <a:blip r:embed="rId7" cstate="print"/>
          <a:stretch>
            <a:fillRect/>
          </a:stretch>
        </p:blipFill>
        <p:spPr>
          <a:xfrm>
            <a:off x="0" y="0"/>
            <a:ext cx="12192000" cy="1109766"/>
          </a:xfrm>
          <a:prstGeom prst="rect">
            <a:avLst/>
          </a:prstGeom>
        </p:spPr>
      </p:pic>
    </p:spTree>
    <p:extLst>
      <p:ext uri="{BB962C8B-B14F-4D97-AF65-F5344CB8AC3E}">
        <p14:creationId xmlns:p14="http://schemas.microsoft.com/office/powerpoint/2010/main" val="274077429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Box 4"/>
          <p:cNvSpPr txBox="1"/>
          <p:nvPr/>
        </p:nvSpPr>
        <p:spPr>
          <a:xfrm>
            <a:off x="11325739" y="6468929"/>
            <a:ext cx="666754" cy="246221"/>
          </a:xfrm>
          <a:prstGeom prst="rect">
            <a:avLst/>
          </a:prstGeom>
          <a:noFill/>
        </p:spPr>
        <p:txBody>
          <a:bodyPr wrap="square" rtlCol="0">
            <a:spAutoFit/>
          </a:bodyPr>
          <a:lstStyle/>
          <a:p>
            <a:pPr algn="r"/>
            <a:fld id="{0F440C9E-8CD4-414B-A1A4-9B21F6505BF4}" type="slidenum">
              <a:rPr lang="en-US" sz="1000" smtClean="0">
                <a:solidFill>
                  <a:srgbClr val="06368B"/>
                </a:solidFill>
                <a:latin typeface="Arial" pitchFamily="34" charset="0"/>
                <a:cs typeface="Arial" pitchFamily="34" charset="0"/>
              </a:rPr>
              <a:pPr algn="r"/>
              <a:t>‹#›</a:t>
            </a:fld>
            <a:endParaRPr lang="en-US" sz="1400" dirty="0">
              <a:solidFill>
                <a:srgbClr val="06368B"/>
              </a:solidFill>
              <a:latin typeface="Arial" pitchFamily="34" charset="0"/>
              <a:cs typeface="Arial" pitchFamily="34" charset="0"/>
            </a:endParaRPr>
          </a:p>
        </p:txBody>
      </p:sp>
      <p:pic>
        <p:nvPicPr>
          <p:cNvPr id="7" name="Picture 6" descr="content_head5.jpg"/>
          <p:cNvPicPr>
            <a:picLocks noChangeAspect="1"/>
          </p:cNvPicPr>
          <p:nvPr/>
        </p:nvPicPr>
        <p:blipFill>
          <a:blip r:embed="rId3" cstate="print"/>
          <a:stretch>
            <a:fillRect/>
          </a:stretch>
        </p:blipFill>
        <p:spPr>
          <a:xfrm>
            <a:off x="0" y="0"/>
            <a:ext cx="12192000" cy="1109766"/>
          </a:xfrm>
          <a:prstGeom prst="rect">
            <a:avLst/>
          </a:prstGeom>
        </p:spPr>
      </p:pic>
    </p:spTree>
    <p:extLst>
      <p:ext uri="{BB962C8B-B14F-4D97-AF65-F5344CB8AC3E}">
        <p14:creationId xmlns:p14="http://schemas.microsoft.com/office/powerpoint/2010/main" val="3248277644"/>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Box 23"/>
          <p:cNvSpPr txBox="1"/>
          <p:nvPr/>
        </p:nvSpPr>
        <p:spPr>
          <a:xfrm>
            <a:off x="11325739" y="6468929"/>
            <a:ext cx="666754" cy="246221"/>
          </a:xfrm>
          <a:prstGeom prst="rect">
            <a:avLst/>
          </a:prstGeom>
          <a:noFill/>
        </p:spPr>
        <p:txBody>
          <a:bodyPr wrap="square" rtlCol="0">
            <a:spAutoFit/>
          </a:bodyPr>
          <a:lstStyle/>
          <a:p>
            <a:pPr algn="r"/>
            <a:fld id="{0F440C9E-8CD4-414B-A1A4-9B21F6505BF4}" type="slidenum">
              <a:rPr lang="en-US" sz="1000" smtClean="0">
                <a:solidFill>
                  <a:srgbClr val="06368B"/>
                </a:solidFill>
                <a:latin typeface="Arial" pitchFamily="34" charset="0"/>
                <a:cs typeface="Arial" pitchFamily="34" charset="0"/>
              </a:rPr>
              <a:pPr algn="r"/>
              <a:t>‹#›</a:t>
            </a:fld>
            <a:endParaRPr lang="en-US" sz="1400" dirty="0">
              <a:solidFill>
                <a:srgbClr val="06368B"/>
              </a:solidFill>
              <a:latin typeface="Arial" pitchFamily="34" charset="0"/>
              <a:cs typeface="Arial" pitchFamily="34" charset="0"/>
            </a:endParaRPr>
          </a:p>
        </p:txBody>
      </p:sp>
      <p:pic>
        <p:nvPicPr>
          <p:cNvPr id="7" name="Picture 6" descr="content_head5.jpg"/>
          <p:cNvPicPr>
            <a:picLocks noChangeAspect="1"/>
          </p:cNvPicPr>
          <p:nvPr/>
        </p:nvPicPr>
        <p:blipFill>
          <a:blip r:embed="rId3" cstate="print"/>
          <a:stretch>
            <a:fillRect/>
          </a:stretch>
        </p:blipFill>
        <p:spPr>
          <a:xfrm>
            <a:off x="0" y="0"/>
            <a:ext cx="12192000" cy="1109766"/>
          </a:xfrm>
          <a:prstGeom prst="rect">
            <a:avLst/>
          </a:prstGeom>
        </p:spPr>
      </p:pic>
      <p:cxnSp>
        <p:nvCxnSpPr>
          <p:cNvPr id="9" name="Straight Connector 8"/>
          <p:cNvCxnSpPr/>
          <p:nvPr/>
        </p:nvCxnSpPr>
        <p:spPr>
          <a:xfrm>
            <a:off x="0" y="6196610"/>
            <a:ext cx="12192000" cy="0"/>
          </a:xfrm>
          <a:prstGeom prst="line">
            <a:avLst/>
          </a:prstGeom>
          <a:ln w="22225">
            <a:solidFill>
              <a:srgbClr val="7FB92F"/>
            </a:solidFill>
          </a:ln>
        </p:spPr>
        <p:style>
          <a:lnRef idx="1">
            <a:schemeClr val="accent1"/>
          </a:lnRef>
          <a:fillRef idx="0">
            <a:schemeClr val="accent1"/>
          </a:fillRef>
          <a:effectRef idx="0">
            <a:schemeClr val="accent1"/>
          </a:effectRef>
          <a:fontRef idx="minor">
            <a:schemeClr val="tx1"/>
          </a:fontRef>
        </p:style>
      </p:cxnSp>
      <p:pic>
        <p:nvPicPr>
          <p:cNvPr id="10" name="Picture 9" descr="ENG_log_ivm_FC.jpg"/>
          <p:cNvPicPr>
            <a:picLocks noChangeAspect="1"/>
          </p:cNvPicPr>
          <p:nvPr/>
        </p:nvPicPr>
        <p:blipFill>
          <a:blip r:embed="rId4" cstate="print"/>
          <a:stretch>
            <a:fillRect/>
          </a:stretch>
        </p:blipFill>
        <p:spPr>
          <a:xfrm>
            <a:off x="158109" y="6311830"/>
            <a:ext cx="3493546" cy="501547"/>
          </a:xfrm>
          <a:prstGeom prst="rect">
            <a:avLst/>
          </a:prstGeom>
        </p:spPr>
      </p:pic>
    </p:spTree>
    <p:extLst>
      <p:ext uri="{BB962C8B-B14F-4D97-AF65-F5344CB8AC3E}">
        <p14:creationId xmlns:p14="http://schemas.microsoft.com/office/powerpoint/2010/main" val="12186067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Box 23"/>
          <p:cNvSpPr txBox="1"/>
          <p:nvPr/>
        </p:nvSpPr>
        <p:spPr>
          <a:xfrm>
            <a:off x="11325739" y="6468929"/>
            <a:ext cx="666754" cy="246221"/>
          </a:xfrm>
          <a:prstGeom prst="rect">
            <a:avLst/>
          </a:prstGeom>
          <a:noFill/>
        </p:spPr>
        <p:txBody>
          <a:bodyPr wrap="square" rtlCol="0">
            <a:spAutoFit/>
          </a:bodyPr>
          <a:lstStyle/>
          <a:p>
            <a:pPr algn="r"/>
            <a:fld id="{0F440C9E-8CD4-414B-A1A4-9B21F6505BF4}" type="slidenum">
              <a:rPr lang="en-US" sz="1000" smtClean="0">
                <a:solidFill>
                  <a:srgbClr val="06368B"/>
                </a:solidFill>
                <a:latin typeface="Arial" pitchFamily="34" charset="0"/>
                <a:cs typeface="Arial" pitchFamily="34" charset="0"/>
              </a:rPr>
              <a:pPr algn="r"/>
              <a:t>‹#›</a:t>
            </a:fld>
            <a:endParaRPr lang="en-US" sz="1400" dirty="0">
              <a:solidFill>
                <a:srgbClr val="06368B"/>
              </a:solidFill>
              <a:latin typeface="Arial" pitchFamily="34" charset="0"/>
              <a:cs typeface="Arial" pitchFamily="34" charset="0"/>
            </a:endParaRPr>
          </a:p>
        </p:txBody>
      </p:sp>
      <p:cxnSp>
        <p:nvCxnSpPr>
          <p:cNvPr id="5" name="Straight Connector 4"/>
          <p:cNvCxnSpPr/>
          <p:nvPr/>
        </p:nvCxnSpPr>
        <p:spPr>
          <a:xfrm>
            <a:off x="0" y="6196610"/>
            <a:ext cx="12192000" cy="0"/>
          </a:xfrm>
          <a:prstGeom prst="line">
            <a:avLst/>
          </a:prstGeom>
          <a:ln w="22225">
            <a:solidFill>
              <a:srgbClr val="7FB92F"/>
            </a:solidFill>
          </a:ln>
        </p:spPr>
        <p:style>
          <a:lnRef idx="1">
            <a:schemeClr val="accent1"/>
          </a:lnRef>
          <a:fillRef idx="0">
            <a:schemeClr val="accent1"/>
          </a:fillRef>
          <a:effectRef idx="0">
            <a:schemeClr val="accent1"/>
          </a:effectRef>
          <a:fontRef idx="minor">
            <a:schemeClr val="tx1"/>
          </a:fontRef>
        </p:style>
      </p:cxnSp>
      <p:pic>
        <p:nvPicPr>
          <p:cNvPr id="6" name="Picture 5" descr="ENG_log_ivm_FC.jpg"/>
          <p:cNvPicPr>
            <a:picLocks noChangeAspect="1"/>
          </p:cNvPicPr>
          <p:nvPr/>
        </p:nvPicPr>
        <p:blipFill>
          <a:blip r:embed="rId3" cstate="print"/>
          <a:stretch>
            <a:fillRect/>
          </a:stretch>
        </p:blipFill>
        <p:spPr>
          <a:xfrm>
            <a:off x="158109" y="6311830"/>
            <a:ext cx="3493546" cy="501547"/>
          </a:xfrm>
          <a:prstGeom prst="rect">
            <a:avLst/>
          </a:prstGeom>
        </p:spPr>
      </p:pic>
    </p:spTree>
    <p:extLst>
      <p:ext uri="{BB962C8B-B14F-4D97-AF65-F5344CB8AC3E}">
        <p14:creationId xmlns:p14="http://schemas.microsoft.com/office/powerpoint/2010/main" val="3989801727"/>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Box 23"/>
          <p:cNvSpPr txBox="1"/>
          <p:nvPr/>
        </p:nvSpPr>
        <p:spPr>
          <a:xfrm>
            <a:off x="11325739" y="6468929"/>
            <a:ext cx="666754" cy="246221"/>
          </a:xfrm>
          <a:prstGeom prst="rect">
            <a:avLst/>
          </a:prstGeom>
          <a:noFill/>
        </p:spPr>
        <p:txBody>
          <a:bodyPr wrap="square" rtlCol="0">
            <a:spAutoFit/>
          </a:bodyPr>
          <a:lstStyle/>
          <a:p>
            <a:pPr algn="r"/>
            <a:fld id="{0F440C9E-8CD4-414B-A1A4-9B21F6505BF4}" type="slidenum">
              <a:rPr lang="en-US" sz="1000" smtClean="0">
                <a:solidFill>
                  <a:srgbClr val="06368B"/>
                </a:solidFill>
                <a:latin typeface="Arial" pitchFamily="34" charset="0"/>
                <a:cs typeface="Arial" pitchFamily="34" charset="0"/>
              </a:rPr>
              <a:pPr algn="r"/>
              <a:t>‹#›</a:t>
            </a:fld>
            <a:endParaRPr lang="en-US" sz="1400" dirty="0">
              <a:solidFill>
                <a:srgbClr val="06368B"/>
              </a:solidFill>
              <a:latin typeface="Arial" pitchFamily="34" charset="0"/>
              <a:cs typeface="Arial" pitchFamily="34" charset="0"/>
            </a:endParaRPr>
          </a:p>
        </p:txBody>
      </p:sp>
      <p:pic>
        <p:nvPicPr>
          <p:cNvPr id="4" name="Picture 3" descr="content_head5.jpg"/>
          <p:cNvPicPr>
            <a:picLocks noChangeAspect="1"/>
          </p:cNvPicPr>
          <p:nvPr/>
        </p:nvPicPr>
        <p:blipFill>
          <a:blip r:embed="rId3" cstate="print"/>
          <a:stretch>
            <a:fillRect/>
          </a:stretch>
        </p:blipFill>
        <p:spPr>
          <a:xfrm>
            <a:off x="0" y="-490"/>
            <a:ext cx="12192000" cy="1109766"/>
          </a:xfrm>
          <a:prstGeom prst="rect">
            <a:avLst/>
          </a:prstGeom>
        </p:spPr>
      </p:pic>
    </p:spTree>
    <p:extLst>
      <p:ext uri="{BB962C8B-B14F-4D97-AF65-F5344CB8AC3E}">
        <p14:creationId xmlns:p14="http://schemas.microsoft.com/office/powerpoint/2010/main" val="3421468229"/>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Box 23"/>
          <p:cNvSpPr txBox="1"/>
          <p:nvPr/>
        </p:nvSpPr>
        <p:spPr>
          <a:xfrm>
            <a:off x="11325739" y="6468929"/>
            <a:ext cx="666754" cy="246221"/>
          </a:xfrm>
          <a:prstGeom prst="rect">
            <a:avLst/>
          </a:prstGeom>
          <a:noFill/>
        </p:spPr>
        <p:txBody>
          <a:bodyPr wrap="square" rtlCol="0">
            <a:spAutoFit/>
          </a:bodyPr>
          <a:lstStyle/>
          <a:p>
            <a:pPr algn="r"/>
            <a:fld id="{0F440C9E-8CD4-414B-A1A4-9B21F6505BF4}" type="slidenum">
              <a:rPr lang="en-US" sz="1000" smtClean="0">
                <a:solidFill>
                  <a:srgbClr val="06368B"/>
                </a:solidFill>
                <a:latin typeface="Arial" pitchFamily="34" charset="0"/>
                <a:cs typeface="Arial" pitchFamily="34" charset="0"/>
              </a:rPr>
              <a:pPr algn="r"/>
              <a:t>‹#›</a:t>
            </a:fld>
            <a:endParaRPr lang="en-US" sz="1400" dirty="0">
              <a:solidFill>
                <a:srgbClr val="06368B"/>
              </a:solidFill>
              <a:latin typeface="Arial" pitchFamily="34" charset="0"/>
              <a:cs typeface="Arial" pitchFamily="34" charset="0"/>
            </a:endParaRPr>
          </a:p>
        </p:txBody>
      </p:sp>
    </p:spTree>
    <p:extLst>
      <p:ext uri="{BB962C8B-B14F-4D97-AF65-F5344CB8AC3E}">
        <p14:creationId xmlns:p14="http://schemas.microsoft.com/office/powerpoint/2010/main" val="3449034638"/>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79338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GU22: New Dates, Format and Submission Deadline Announced | EPOS">
            <a:extLst>
              <a:ext uri="{FF2B5EF4-FFF2-40B4-BE49-F238E27FC236}">
                <a16:creationId xmlns:a16="http://schemas.microsoft.com/office/drawing/2014/main" id="{9782CD5D-F6DB-4E3E-987B-10E7EC31E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18" b="36034"/>
          <a:stretch/>
        </p:blipFill>
        <p:spPr bwMode="auto">
          <a:xfrm>
            <a:off x="10133848" y="6296932"/>
            <a:ext cx="1982163" cy="5519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27C8A75-5F3B-43E1-B9ED-57A0564FFC8C}"/>
              </a:ext>
            </a:extLst>
          </p:cNvPr>
          <p:cNvSpPr/>
          <p:nvPr/>
        </p:nvSpPr>
        <p:spPr>
          <a:xfrm>
            <a:off x="0" y="-113332"/>
            <a:ext cx="12192000" cy="1256332"/>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l" defTabSz="914400" rtl="0" eaLnBrk="1" latinLnBrk="0" hangingPunct="1">
              <a:spcBef>
                <a:spcPts val="600"/>
              </a:spcBef>
              <a:buClr>
                <a:srgbClr val="06368B"/>
              </a:buClr>
              <a:buSzPct val="110000"/>
              <a:buFont typeface="Wingdings" pitchFamily="2" charset="2"/>
              <a:buChar char="§"/>
            </a:pPr>
            <a:endParaRPr lang="nl-NL" sz="1800" kern="1200" dirty="0" err="1">
              <a:solidFill>
                <a:srgbClr val="05368B"/>
              </a:solidFill>
              <a:latin typeface="Arial" pitchFamily="34" charset="0"/>
              <a:ea typeface="+mn-ea"/>
              <a:cs typeface="Arial" pitchFamily="34" charset="0"/>
            </a:endParaRPr>
          </a:p>
        </p:txBody>
      </p:sp>
      <p:pic>
        <p:nvPicPr>
          <p:cNvPr id="1050" name="Picture 26" descr="Storm Surge–Plain and Simple (Part 1) « Inside the Eye">
            <a:extLst>
              <a:ext uri="{FF2B5EF4-FFF2-40B4-BE49-F238E27FC236}">
                <a16:creationId xmlns:a16="http://schemas.microsoft.com/office/drawing/2014/main" id="{339F41E7-A0DE-4BC5-98AA-176F84B857E3}"/>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r="205"/>
          <a:stretch/>
        </p:blipFill>
        <p:spPr bwMode="auto">
          <a:xfrm>
            <a:off x="316" y="-629787"/>
            <a:ext cx="12191684" cy="68781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lide_head2.png">
            <a:extLst>
              <a:ext uri="{FF2B5EF4-FFF2-40B4-BE49-F238E27FC236}">
                <a16:creationId xmlns:a16="http://schemas.microsoft.com/office/drawing/2014/main" id="{AF48BEF3-28B2-4D42-AA17-4422B8277FB0}"/>
              </a:ext>
            </a:extLst>
          </p:cNvPr>
          <p:cNvPicPr>
            <a:picLocks noChangeAspect="1"/>
          </p:cNvPicPr>
          <p:nvPr/>
        </p:nvPicPr>
        <p:blipFill>
          <a:blip r:embed="rId5" cstate="print"/>
          <a:stretch>
            <a:fillRect/>
          </a:stretch>
        </p:blipFill>
        <p:spPr>
          <a:xfrm>
            <a:off x="0" y="4456657"/>
            <a:ext cx="12192000" cy="1829843"/>
          </a:xfrm>
          <a:prstGeom prst="rect">
            <a:avLst/>
          </a:prstGeom>
        </p:spPr>
      </p:pic>
      <p:sp>
        <p:nvSpPr>
          <p:cNvPr id="10" name="TextBox 9">
            <a:extLst>
              <a:ext uri="{FF2B5EF4-FFF2-40B4-BE49-F238E27FC236}">
                <a16:creationId xmlns:a16="http://schemas.microsoft.com/office/drawing/2014/main" id="{7FCC39F3-748C-4284-81DF-D9AA89408FEF}"/>
              </a:ext>
            </a:extLst>
          </p:cNvPr>
          <p:cNvSpPr txBox="1"/>
          <p:nvPr/>
        </p:nvSpPr>
        <p:spPr>
          <a:xfrm>
            <a:off x="248937" y="5782444"/>
            <a:ext cx="9347533" cy="400110"/>
          </a:xfrm>
          <a:prstGeom prst="rect">
            <a:avLst/>
          </a:prstGeom>
          <a:noFill/>
        </p:spPr>
        <p:txBody>
          <a:bodyPr wrap="square" rtlCol="0">
            <a:spAutoFit/>
          </a:bodyPr>
          <a:lstStyle/>
          <a:p>
            <a:r>
              <a:rPr lang="en-US" sz="2000" b="1" dirty="0">
                <a:solidFill>
                  <a:schemeClr val="accent6">
                    <a:lumMod val="10000"/>
                  </a:schemeClr>
                </a:solidFill>
                <a:latin typeface="Arial" pitchFamily="34" charset="0"/>
                <a:cs typeface="Arial" pitchFamily="34" charset="0"/>
              </a:rPr>
              <a:t>Irene Benito Lazaro, </a:t>
            </a:r>
            <a:r>
              <a:rPr lang="en-US" sz="2000" dirty="0">
                <a:solidFill>
                  <a:schemeClr val="accent6">
                    <a:lumMod val="10000"/>
                  </a:schemeClr>
                </a:solidFill>
                <a:latin typeface="Arial" pitchFamily="34" charset="0"/>
                <a:cs typeface="Arial" pitchFamily="34" charset="0"/>
              </a:rPr>
              <a:t>Sanne Muis, Dirk Eilander, Philip Ward, Jeroen Aerts</a:t>
            </a:r>
            <a:endParaRPr lang="en-US" sz="2000" b="1" dirty="0">
              <a:solidFill>
                <a:schemeClr val="accent6">
                  <a:lumMod val="10000"/>
                </a:schemeClr>
              </a:solidFill>
              <a:latin typeface="Arial" pitchFamily="34" charset="0"/>
              <a:cs typeface="Arial" pitchFamily="34" charset="0"/>
            </a:endParaRPr>
          </a:p>
        </p:txBody>
      </p:sp>
      <p:sp>
        <p:nvSpPr>
          <p:cNvPr id="2" name="Title 1"/>
          <p:cNvSpPr>
            <a:spLocks noGrp="1"/>
          </p:cNvSpPr>
          <p:nvPr>
            <p:ph type="ctrTitle"/>
          </p:nvPr>
        </p:nvSpPr>
        <p:spPr>
          <a:xfrm>
            <a:off x="248937" y="3503300"/>
            <a:ext cx="11618453" cy="3031626"/>
          </a:xfrm>
        </p:spPr>
        <p:txBody>
          <a:bodyPr anchor="ctr"/>
          <a:lstStyle/>
          <a:p>
            <a:pPr algn="l"/>
            <a:r>
              <a:rPr lang="en-US" sz="3000" b="1" dirty="0">
                <a:solidFill>
                  <a:schemeClr val="accent6">
                    <a:lumMod val="10000"/>
                  </a:schemeClr>
                </a:solidFill>
              </a:rPr>
              <a:t>An efficient multiscale modelling framework </a:t>
            </a:r>
            <a:br>
              <a:rPr lang="en-US" sz="3000" b="1" dirty="0">
                <a:solidFill>
                  <a:schemeClr val="accent6">
                    <a:lumMod val="10000"/>
                  </a:schemeClr>
                </a:solidFill>
              </a:rPr>
            </a:br>
            <a:r>
              <a:rPr lang="en-US" sz="3000" b="1" dirty="0">
                <a:solidFill>
                  <a:schemeClr val="accent6">
                    <a:lumMod val="10000"/>
                  </a:schemeClr>
                </a:solidFill>
              </a:rPr>
              <a:t>for assessment of coastal flooding events</a:t>
            </a:r>
          </a:p>
        </p:txBody>
      </p:sp>
      <p:pic>
        <p:nvPicPr>
          <p:cNvPr id="1052" name="Picture 28" descr="Early warning KNMI">
            <a:extLst>
              <a:ext uri="{FF2B5EF4-FFF2-40B4-BE49-F238E27FC236}">
                <a16:creationId xmlns:a16="http://schemas.microsoft.com/office/drawing/2014/main" id="{717FB932-A5AF-4183-90EF-10ED277558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85034"/>
            <a:ext cx="3599163" cy="6164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Qr code&#10;&#10;Description automatically generated">
            <a:extLst>
              <a:ext uri="{FF2B5EF4-FFF2-40B4-BE49-F238E27FC236}">
                <a16:creationId xmlns:a16="http://schemas.microsoft.com/office/drawing/2014/main" id="{DCE1AA2F-193B-4C46-9113-D1D812BB2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1384" y="4456657"/>
            <a:ext cx="1123200" cy="1123200"/>
          </a:xfrm>
          <a:prstGeom prst="rect">
            <a:avLst/>
          </a:prstGeom>
        </p:spPr>
      </p:pic>
      <p:pic>
        <p:nvPicPr>
          <p:cNvPr id="1056" name="Picture 32">
            <a:extLst>
              <a:ext uri="{FF2B5EF4-FFF2-40B4-BE49-F238E27FC236}">
                <a16:creationId xmlns:a16="http://schemas.microsoft.com/office/drawing/2014/main" id="{F47E0512-93E4-4068-97BF-D91F5E1F2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1206" y="4456657"/>
            <a:ext cx="843181" cy="1123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59EFB07-7047-40BA-962B-8E1C18FF07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2254" y="4456657"/>
            <a:ext cx="802360" cy="112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31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E8698AF-74AD-468F-9DAC-9F561980AD30}"/>
              </a:ext>
            </a:extLst>
          </p:cNvPr>
          <p:cNvSpPr>
            <a:spLocks noGrp="1"/>
          </p:cNvSpPr>
          <p:nvPr>
            <p:ph type="title"/>
          </p:nvPr>
        </p:nvSpPr>
        <p:spPr>
          <a:xfrm>
            <a:off x="266737" y="0"/>
            <a:ext cx="11544304" cy="967563"/>
          </a:xfrm>
        </p:spPr>
        <p:txBody>
          <a:bodyPr anchor="ctr"/>
          <a:lstStyle/>
          <a:p>
            <a:r>
              <a:rPr lang="en-US" dirty="0"/>
              <a:t>Why do we need a modelling framework?</a:t>
            </a:r>
          </a:p>
        </p:txBody>
      </p:sp>
      <p:sp>
        <p:nvSpPr>
          <p:cNvPr id="5" name="TextBox 4">
            <a:extLst>
              <a:ext uri="{FF2B5EF4-FFF2-40B4-BE49-F238E27FC236}">
                <a16:creationId xmlns:a16="http://schemas.microsoft.com/office/drawing/2014/main" id="{7928D7C4-9BAD-469D-852C-A0B5C9059479}"/>
              </a:ext>
            </a:extLst>
          </p:cNvPr>
          <p:cNvSpPr txBox="1"/>
          <p:nvPr/>
        </p:nvSpPr>
        <p:spPr>
          <a:xfrm>
            <a:off x="1838514" y="1264744"/>
            <a:ext cx="813043" cy="369332"/>
          </a:xfrm>
          <a:prstGeom prst="rect">
            <a:avLst/>
          </a:prstGeom>
        </p:spPr>
        <p:txBody>
          <a:bodyPr wrap="none" rtlCol="0">
            <a:spAutoFit/>
          </a:bodyPr>
          <a:lstStyle/>
          <a:p>
            <a:pPr>
              <a:spcBef>
                <a:spcPts val="600"/>
              </a:spcBef>
              <a:buClr>
                <a:srgbClr val="06368B"/>
              </a:buClr>
              <a:buSzPct val="110000"/>
            </a:pPr>
            <a:r>
              <a:rPr lang="en-US" b="1" dirty="0">
                <a:solidFill>
                  <a:schemeClr val="accent6">
                    <a:lumMod val="10000"/>
                  </a:schemeClr>
                </a:solidFill>
                <a:latin typeface="Arial" pitchFamily="34" charset="0"/>
                <a:cs typeface="Arial" pitchFamily="34" charset="0"/>
              </a:rPr>
              <a:t>Static</a:t>
            </a:r>
            <a:endParaRPr lang="nl-NL" b="1" dirty="0" err="1">
              <a:solidFill>
                <a:schemeClr val="accent6">
                  <a:lumMod val="10000"/>
                </a:schemeClr>
              </a:solidFill>
              <a:latin typeface="Arial" pitchFamily="34" charset="0"/>
              <a:cs typeface="Arial" pitchFamily="34" charset="0"/>
            </a:endParaRPr>
          </a:p>
        </p:txBody>
      </p:sp>
      <p:sp>
        <p:nvSpPr>
          <p:cNvPr id="6" name="TextBox 5">
            <a:extLst>
              <a:ext uri="{FF2B5EF4-FFF2-40B4-BE49-F238E27FC236}">
                <a16:creationId xmlns:a16="http://schemas.microsoft.com/office/drawing/2014/main" id="{310DC40D-5214-4B29-83B8-F1D74BADE2A5}"/>
              </a:ext>
            </a:extLst>
          </p:cNvPr>
          <p:cNvSpPr txBox="1"/>
          <p:nvPr/>
        </p:nvSpPr>
        <p:spPr>
          <a:xfrm>
            <a:off x="8593003" y="1264744"/>
            <a:ext cx="1146468" cy="369332"/>
          </a:xfrm>
          <a:prstGeom prst="rect">
            <a:avLst/>
          </a:prstGeom>
        </p:spPr>
        <p:txBody>
          <a:bodyPr wrap="none" rtlCol="0">
            <a:spAutoFit/>
          </a:bodyPr>
          <a:lstStyle/>
          <a:p>
            <a:pPr>
              <a:spcBef>
                <a:spcPts val="600"/>
              </a:spcBef>
              <a:buClr>
                <a:srgbClr val="06368B"/>
              </a:buClr>
              <a:buSzPct val="110000"/>
            </a:pPr>
            <a:r>
              <a:rPr lang="en-US" b="1" dirty="0">
                <a:solidFill>
                  <a:schemeClr val="accent6">
                    <a:lumMod val="10000"/>
                  </a:schemeClr>
                </a:solidFill>
                <a:latin typeface="Arial" pitchFamily="34" charset="0"/>
                <a:cs typeface="Arial" pitchFamily="34" charset="0"/>
              </a:rPr>
              <a:t>Dynamic</a:t>
            </a:r>
            <a:endParaRPr lang="nl-NL" b="1" dirty="0" err="1">
              <a:solidFill>
                <a:schemeClr val="accent6">
                  <a:lumMod val="10000"/>
                </a:schemeClr>
              </a:solidFill>
              <a:latin typeface="Arial" pitchFamily="34" charset="0"/>
              <a:cs typeface="Arial" pitchFamily="34" charset="0"/>
            </a:endParaRPr>
          </a:p>
        </p:txBody>
      </p:sp>
      <p:sp>
        <p:nvSpPr>
          <p:cNvPr id="7" name="TextBox 6">
            <a:extLst>
              <a:ext uri="{FF2B5EF4-FFF2-40B4-BE49-F238E27FC236}">
                <a16:creationId xmlns:a16="http://schemas.microsoft.com/office/drawing/2014/main" id="{BE3EBE1D-1A54-458F-BE8E-1BFACE86CE04}"/>
              </a:ext>
            </a:extLst>
          </p:cNvPr>
          <p:cNvSpPr txBox="1"/>
          <p:nvPr/>
        </p:nvSpPr>
        <p:spPr>
          <a:xfrm>
            <a:off x="1838514" y="1799248"/>
            <a:ext cx="2441694" cy="369332"/>
          </a:xfrm>
          <a:prstGeom prst="rect">
            <a:avLst/>
          </a:prstGeom>
        </p:spPr>
        <p:txBody>
          <a:bodyPr wrap="none" rtlCol="0">
            <a:spAutoFit/>
          </a:bodyPr>
          <a:lstStyle/>
          <a:p>
            <a:pPr>
              <a:spcBef>
                <a:spcPts val="600"/>
              </a:spcBef>
              <a:buClr>
                <a:srgbClr val="06368B"/>
              </a:buClr>
              <a:buSzPct val="110000"/>
            </a:pPr>
            <a:r>
              <a:rPr lang="en-US" b="1" dirty="0">
                <a:solidFill>
                  <a:schemeClr val="accent6">
                    <a:lumMod val="10000"/>
                  </a:schemeClr>
                </a:solidFill>
                <a:latin typeface="Arial" pitchFamily="34" charset="0"/>
                <a:cs typeface="Arial" pitchFamily="34" charset="0"/>
              </a:rPr>
              <a:t>Return-period based</a:t>
            </a:r>
            <a:endParaRPr lang="nl-NL" b="1" dirty="0" err="1">
              <a:solidFill>
                <a:schemeClr val="accent6">
                  <a:lumMod val="10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AAC9F260-B41E-44FC-B389-BD2BCC7D4516}"/>
              </a:ext>
            </a:extLst>
          </p:cNvPr>
          <p:cNvSpPr txBox="1"/>
          <p:nvPr/>
        </p:nvSpPr>
        <p:spPr>
          <a:xfrm>
            <a:off x="8593003" y="1799248"/>
            <a:ext cx="1556836" cy="369332"/>
          </a:xfrm>
          <a:prstGeom prst="rect">
            <a:avLst/>
          </a:prstGeom>
        </p:spPr>
        <p:txBody>
          <a:bodyPr wrap="none" rtlCol="0">
            <a:spAutoFit/>
          </a:bodyPr>
          <a:lstStyle/>
          <a:p>
            <a:pPr>
              <a:spcBef>
                <a:spcPts val="600"/>
              </a:spcBef>
              <a:buClr>
                <a:srgbClr val="06368B"/>
              </a:buClr>
              <a:buSzPct val="110000"/>
            </a:pPr>
            <a:r>
              <a:rPr lang="en-US" b="1" dirty="0">
                <a:solidFill>
                  <a:schemeClr val="accent6">
                    <a:lumMod val="10000"/>
                  </a:schemeClr>
                </a:solidFill>
                <a:latin typeface="Arial" pitchFamily="34" charset="0"/>
                <a:cs typeface="Arial" pitchFamily="34" charset="0"/>
              </a:rPr>
              <a:t>Event-based</a:t>
            </a:r>
            <a:endParaRPr lang="nl-NL" b="1" dirty="0" err="1">
              <a:solidFill>
                <a:schemeClr val="accent6">
                  <a:lumMod val="10000"/>
                </a:schemeClr>
              </a:solidFill>
              <a:latin typeface="Arial" pitchFamily="34" charset="0"/>
              <a:cs typeface="Arial" pitchFamily="34" charset="0"/>
            </a:endParaRPr>
          </a:p>
        </p:txBody>
      </p:sp>
      <p:sp>
        <p:nvSpPr>
          <p:cNvPr id="9" name="TextBox 8">
            <a:extLst>
              <a:ext uri="{FF2B5EF4-FFF2-40B4-BE49-F238E27FC236}">
                <a16:creationId xmlns:a16="http://schemas.microsoft.com/office/drawing/2014/main" id="{10D81035-7753-4E0C-BEC4-236D8DE1D472}"/>
              </a:ext>
            </a:extLst>
          </p:cNvPr>
          <p:cNvSpPr txBox="1"/>
          <p:nvPr/>
        </p:nvSpPr>
        <p:spPr>
          <a:xfrm>
            <a:off x="472258" y="1264744"/>
            <a:ext cx="992579" cy="369332"/>
          </a:xfrm>
          <a:prstGeom prst="rect">
            <a:avLst/>
          </a:prstGeom>
        </p:spPr>
        <p:txBody>
          <a:bodyPr wrap="none" rtlCol="0">
            <a:spAutoFit/>
          </a:bodyPr>
          <a:lstStyle/>
          <a:p>
            <a:pPr>
              <a:spcBef>
                <a:spcPts val="600"/>
              </a:spcBef>
              <a:buClr>
                <a:srgbClr val="06368B"/>
              </a:buClr>
              <a:buSzPct val="110000"/>
            </a:pPr>
            <a:r>
              <a:rPr lang="en-US" dirty="0">
                <a:solidFill>
                  <a:schemeClr val="accent6">
                    <a:lumMod val="10000"/>
                  </a:schemeClr>
                </a:solidFill>
                <a:latin typeface="Arial" pitchFamily="34" charset="0"/>
                <a:cs typeface="Arial" pitchFamily="34" charset="0"/>
              </a:rPr>
              <a:t>Hazard:</a:t>
            </a:r>
            <a:endParaRPr lang="nl-NL" dirty="0" err="1">
              <a:solidFill>
                <a:schemeClr val="accent6">
                  <a:lumMod val="10000"/>
                </a:schemeClr>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BB5EE93A-61D3-4B2E-A255-8DD0C058DEC6}"/>
              </a:ext>
            </a:extLst>
          </p:cNvPr>
          <p:cNvSpPr txBox="1"/>
          <p:nvPr/>
        </p:nvSpPr>
        <p:spPr>
          <a:xfrm>
            <a:off x="472258" y="1799248"/>
            <a:ext cx="697627" cy="369332"/>
          </a:xfrm>
          <a:prstGeom prst="rect">
            <a:avLst/>
          </a:prstGeom>
        </p:spPr>
        <p:txBody>
          <a:bodyPr wrap="none" rtlCol="0">
            <a:spAutoFit/>
          </a:bodyPr>
          <a:lstStyle/>
          <a:p>
            <a:pPr>
              <a:spcBef>
                <a:spcPts val="600"/>
              </a:spcBef>
              <a:buClr>
                <a:srgbClr val="06368B"/>
              </a:buClr>
              <a:buSzPct val="110000"/>
            </a:pPr>
            <a:r>
              <a:rPr lang="en-US" dirty="0">
                <a:solidFill>
                  <a:schemeClr val="accent6">
                    <a:lumMod val="10000"/>
                  </a:schemeClr>
                </a:solidFill>
                <a:latin typeface="Arial" pitchFamily="34" charset="0"/>
                <a:cs typeface="Arial" pitchFamily="34" charset="0"/>
              </a:rPr>
              <a:t>Risk:</a:t>
            </a:r>
            <a:endParaRPr lang="nl-NL" dirty="0" err="1">
              <a:solidFill>
                <a:schemeClr val="accent6">
                  <a:lumMod val="10000"/>
                </a:schemeClr>
              </a:solidFill>
              <a:latin typeface="Arial" pitchFamily="34" charset="0"/>
              <a:cs typeface="Arial" pitchFamily="34" charset="0"/>
            </a:endParaRPr>
          </a:p>
        </p:txBody>
      </p:sp>
      <p:cxnSp>
        <p:nvCxnSpPr>
          <p:cNvPr id="11" name="Straight Arrow Connector 10">
            <a:extLst>
              <a:ext uri="{FF2B5EF4-FFF2-40B4-BE49-F238E27FC236}">
                <a16:creationId xmlns:a16="http://schemas.microsoft.com/office/drawing/2014/main" id="{BE3F52EB-FF94-4394-9059-BBDB4323350D}"/>
              </a:ext>
            </a:extLst>
          </p:cNvPr>
          <p:cNvCxnSpPr>
            <a:cxnSpLocks/>
          </p:cNvCxnSpPr>
          <p:nvPr/>
        </p:nvCxnSpPr>
        <p:spPr>
          <a:xfrm>
            <a:off x="5131888" y="1449410"/>
            <a:ext cx="1980000" cy="0"/>
          </a:xfrm>
          <a:prstGeom prst="straightConnector1">
            <a:avLst/>
          </a:prstGeom>
          <a:ln w="28575">
            <a:solidFill>
              <a:schemeClr val="accent6">
                <a:lumMod val="10000"/>
              </a:schemeClr>
            </a:solidFill>
            <a:prstDash val="dash"/>
            <a:tailEnd type="triangle"/>
          </a:ln>
        </p:spPr>
        <p:style>
          <a:lnRef idx="1">
            <a:schemeClr val="dk1"/>
          </a:lnRef>
          <a:fillRef idx="0">
            <a:schemeClr val="dk1"/>
          </a:fillRef>
          <a:effectRef idx="0">
            <a:schemeClr val="dk1"/>
          </a:effectRef>
          <a:fontRef idx="minor">
            <a:schemeClr val="tx1"/>
          </a:fontRef>
        </p:style>
      </p:cxnSp>
      <p:pic>
        <p:nvPicPr>
          <p:cNvPr id="13" name="sfincs_h">
            <a:hlinkClick r:id="" action="ppaction://media"/>
            <a:extLst>
              <a:ext uri="{FF2B5EF4-FFF2-40B4-BE49-F238E27FC236}">
                <a16:creationId xmlns:a16="http://schemas.microsoft.com/office/drawing/2014/main" id="{A41C7888-DA78-4662-89E2-4859012F90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2787" t="8699" r="16714" b="6927"/>
          <a:stretch/>
        </p:blipFill>
        <p:spPr>
          <a:xfrm>
            <a:off x="7481358" y="2343058"/>
            <a:ext cx="4334345" cy="4514942"/>
          </a:xfrm>
          <a:prstGeom prst="rect">
            <a:avLst/>
          </a:prstGeom>
        </p:spPr>
      </p:pic>
      <p:cxnSp>
        <p:nvCxnSpPr>
          <p:cNvPr id="14" name="Straight Arrow Connector 13">
            <a:extLst>
              <a:ext uri="{FF2B5EF4-FFF2-40B4-BE49-F238E27FC236}">
                <a16:creationId xmlns:a16="http://schemas.microsoft.com/office/drawing/2014/main" id="{D3AD29C9-E8BD-468E-9F5F-3791B345F90D}"/>
              </a:ext>
            </a:extLst>
          </p:cNvPr>
          <p:cNvCxnSpPr>
            <a:cxnSpLocks/>
          </p:cNvCxnSpPr>
          <p:nvPr/>
        </p:nvCxnSpPr>
        <p:spPr>
          <a:xfrm>
            <a:off x="5131888" y="1983914"/>
            <a:ext cx="1980000" cy="0"/>
          </a:xfrm>
          <a:prstGeom prst="straightConnector1">
            <a:avLst/>
          </a:prstGeom>
          <a:ln w="28575">
            <a:solidFill>
              <a:schemeClr val="accent6">
                <a:lumMod val="10000"/>
              </a:schemeClr>
            </a:solidFill>
            <a:prstDash val="dash"/>
            <a:tailEnd type="triangle"/>
          </a:ln>
        </p:spPr>
        <p:style>
          <a:lnRef idx="1">
            <a:schemeClr val="dk1"/>
          </a:lnRef>
          <a:fillRef idx="0">
            <a:schemeClr val="dk1"/>
          </a:fillRef>
          <a:effectRef idx="0">
            <a:schemeClr val="dk1"/>
          </a:effectRef>
          <a:fontRef idx="minor">
            <a:schemeClr val="tx1"/>
          </a:fontRef>
        </p:style>
      </p:cxnSp>
      <p:pic>
        <p:nvPicPr>
          <p:cNvPr id="28" name="Picture 27" descr="Map&#10;&#10;Description automatically generated">
            <a:extLst>
              <a:ext uri="{FF2B5EF4-FFF2-40B4-BE49-F238E27FC236}">
                <a16:creationId xmlns:a16="http://schemas.microsoft.com/office/drawing/2014/main" id="{1701F466-6DEF-4B38-B83F-BCF7EC253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714" y="2343058"/>
            <a:ext cx="4319889" cy="4513855"/>
          </a:xfrm>
          <a:prstGeom prst="rect">
            <a:avLst/>
          </a:prstGeom>
        </p:spPr>
      </p:pic>
    </p:spTree>
    <p:extLst>
      <p:ext uri="{BB962C8B-B14F-4D97-AF65-F5344CB8AC3E}">
        <p14:creationId xmlns:p14="http://schemas.microsoft.com/office/powerpoint/2010/main" val="42666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13"/>
                </p:tgtEl>
              </p:cMediaNode>
            </p:video>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3"/>
                                        </p:tgtEl>
                                      </p:cBhvr>
                                    </p:cmd>
                                  </p:childTnLst>
                                </p:cTn>
                              </p:par>
                            </p:childTnLst>
                          </p:cTn>
                        </p:par>
                      </p:childTnLst>
                    </p:cTn>
                  </p:par>
                </p:childTnLst>
              </p:cTn>
              <p:nextCondLst>
                <p:cond evt="onClick" delay="0">
                  <p:tgtEl>
                    <p:spTgt spid="13"/>
                  </p:tgtEl>
                </p:cond>
              </p:nextCondLst>
            </p:seq>
          </p:childTnLst>
        </p:cTn>
      </p:par>
    </p:tnLst>
    <p:bldLst>
      <p:bldP spid="5"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4">
            <a:extLst>
              <a:ext uri="{FF2B5EF4-FFF2-40B4-BE49-F238E27FC236}">
                <a16:creationId xmlns:a16="http://schemas.microsoft.com/office/drawing/2014/main" id="{E4CADCA3-7D9E-41A5-9C7D-C885D0C23BB0}"/>
              </a:ext>
            </a:extLst>
          </p:cNvPr>
          <p:cNvSpPr txBox="1">
            <a:spLocks/>
          </p:cNvSpPr>
          <p:nvPr/>
        </p:nvSpPr>
        <p:spPr>
          <a:xfrm>
            <a:off x="266737" y="0"/>
            <a:ext cx="11544304" cy="965199"/>
          </a:xfrm>
          <a:prstGeom prst="rect">
            <a:avLst/>
          </a:prstGeom>
        </p:spPr>
        <p:txBody>
          <a:bodyPr anchor="ctr" anchorCtr="0"/>
          <a:lstStyle>
            <a:lvl1pPr algn="l" defTabSz="914400" rtl="0" eaLnBrk="1" latinLnBrk="0" hangingPunct="1">
              <a:lnSpc>
                <a:spcPts val="2700"/>
              </a:lnSpc>
              <a:spcBef>
                <a:spcPct val="0"/>
              </a:spcBef>
              <a:buNone/>
              <a:defRPr lang="en-US" sz="2600" b="1" kern="1200">
                <a:solidFill>
                  <a:schemeClr val="bg1"/>
                </a:solidFill>
                <a:latin typeface="Arial" pitchFamily="34" charset="0"/>
                <a:ea typeface="+mj-ea"/>
                <a:cs typeface="Arial" pitchFamily="34" charset="0"/>
              </a:defRPr>
            </a:lvl1pPr>
          </a:lstStyle>
          <a:p>
            <a:r>
              <a:rPr lang="en-US" dirty="0"/>
              <a:t>Modelling framework</a:t>
            </a:r>
          </a:p>
        </p:txBody>
      </p:sp>
      <p:sp>
        <p:nvSpPr>
          <p:cNvPr id="36" name="TextBox 35">
            <a:extLst>
              <a:ext uri="{FF2B5EF4-FFF2-40B4-BE49-F238E27FC236}">
                <a16:creationId xmlns:a16="http://schemas.microsoft.com/office/drawing/2014/main" id="{50142DFF-2215-4F2D-9D64-F0E958762EC2}"/>
              </a:ext>
            </a:extLst>
          </p:cNvPr>
          <p:cNvSpPr txBox="1"/>
          <p:nvPr/>
        </p:nvSpPr>
        <p:spPr>
          <a:xfrm>
            <a:off x="576272" y="1270000"/>
            <a:ext cx="4615366" cy="1785104"/>
          </a:xfrm>
          <a:prstGeom prst="rect">
            <a:avLst/>
          </a:prstGeom>
        </p:spPr>
        <p:txBody>
          <a:bodyPr wrap="none" rtlCol="0">
            <a:spAutoFit/>
          </a:bodyPr>
          <a:lstStyle/>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Fast and reliable </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Flexible:</a:t>
            </a:r>
          </a:p>
          <a:p>
            <a:pPr marL="742950" lvl="1" indent="-285750">
              <a:spcBef>
                <a:spcPts val="600"/>
              </a:spcBef>
              <a:buClr>
                <a:srgbClr val="06368B"/>
              </a:buClr>
              <a:buSzPct val="110000"/>
              <a:buFont typeface="Arial" panose="020B0604020202020204" pitchFamily="34" charset="0"/>
              <a:buChar char="•"/>
            </a:pPr>
            <a:r>
              <a:rPr lang="en-US" dirty="0">
                <a:solidFill>
                  <a:schemeClr val="accent6">
                    <a:lumMod val="10000"/>
                  </a:schemeClr>
                </a:solidFill>
                <a:latin typeface="Arial" pitchFamily="34" charset="0"/>
                <a:cs typeface="Arial" pitchFamily="34" charset="0"/>
              </a:rPr>
              <a:t>Scale of the assessment</a:t>
            </a:r>
          </a:p>
          <a:p>
            <a:pPr marL="742950" lvl="1" indent="-285750">
              <a:spcBef>
                <a:spcPts val="600"/>
              </a:spcBef>
              <a:buClr>
                <a:srgbClr val="06368B"/>
              </a:buClr>
              <a:buSzPct val="110000"/>
              <a:buFont typeface="Arial" panose="020B0604020202020204" pitchFamily="34" charset="0"/>
              <a:buChar char="•"/>
            </a:pPr>
            <a:r>
              <a:rPr lang="en-US" dirty="0">
                <a:solidFill>
                  <a:schemeClr val="accent6">
                    <a:lumMod val="10000"/>
                  </a:schemeClr>
                </a:solidFill>
                <a:latin typeface="Arial" pitchFamily="34" charset="0"/>
                <a:cs typeface="Arial" pitchFamily="34" charset="0"/>
              </a:rPr>
              <a:t>Input datasets</a:t>
            </a:r>
          </a:p>
          <a:p>
            <a:pPr marL="742950" lvl="1" indent="-285750">
              <a:spcBef>
                <a:spcPts val="600"/>
              </a:spcBef>
              <a:buClr>
                <a:srgbClr val="06368B"/>
              </a:buClr>
              <a:buSzPct val="110000"/>
              <a:buFont typeface="Arial" panose="020B0604020202020204" pitchFamily="34" charset="0"/>
              <a:buChar char="•"/>
            </a:pPr>
            <a:r>
              <a:rPr lang="en-US" dirty="0">
                <a:solidFill>
                  <a:schemeClr val="accent6">
                    <a:lumMod val="10000"/>
                  </a:schemeClr>
                </a:solidFill>
                <a:latin typeface="Arial" pitchFamily="34" charset="0"/>
                <a:cs typeface="Arial" pitchFamily="34" charset="0"/>
              </a:rPr>
              <a:t>Flood hazard mapping methodology</a:t>
            </a:r>
            <a:endParaRPr lang="nl-NL" dirty="0" err="1">
              <a:solidFill>
                <a:schemeClr val="accent6">
                  <a:lumMod val="10000"/>
                </a:schemeClr>
              </a:solidFill>
              <a:latin typeface="Arial" pitchFamily="34" charset="0"/>
              <a:cs typeface="Arial" pitchFamily="34" charset="0"/>
            </a:endParaRPr>
          </a:p>
        </p:txBody>
      </p:sp>
      <p:grpSp>
        <p:nvGrpSpPr>
          <p:cNvPr id="38" name="Group 37">
            <a:extLst>
              <a:ext uri="{FF2B5EF4-FFF2-40B4-BE49-F238E27FC236}">
                <a16:creationId xmlns:a16="http://schemas.microsoft.com/office/drawing/2014/main" id="{D2A8BC8D-84CF-4CF9-8268-31F8F539F25A}"/>
              </a:ext>
            </a:extLst>
          </p:cNvPr>
          <p:cNvGrpSpPr/>
          <p:nvPr/>
        </p:nvGrpSpPr>
        <p:grpSpPr>
          <a:xfrm>
            <a:off x="586171" y="3256453"/>
            <a:ext cx="4638641" cy="1117263"/>
            <a:chOff x="149291" y="1691813"/>
            <a:chExt cx="4638641" cy="1117263"/>
          </a:xfrm>
        </p:grpSpPr>
        <p:sp>
          <p:nvSpPr>
            <p:cNvPr id="40" name="TextBox 39">
              <a:extLst>
                <a:ext uri="{FF2B5EF4-FFF2-40B4-BE49-F238E27FC236}">
                  <a16:creationId xmlns:a16="http://schemas.microsoft.com/office/drawing/2014/main" id="{8E713B9A-BDFA-494F-9079-FF32D5792F74}"/>
                </a:ext>
              </a:extLst>
            </p:cNvPr>
            <p:cNvSpPr txBox="1"/>
            <p:nvPr/>
          </p:nvSpPr>
          <p:spPr>
            <a:xfrm>
              <a:off x="2346238" y="1691813"/>
              <a:ext cx="244169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a:t>Meteorological forcing</a:t>
              </a:r>
              <a:endParaRPr lang="nl-NL" dirty="0"/>
            </a:p>
          </p:txBody>
        </p:sp>
        <p:sp>
          <p:nvSpPr>
            <p:cNvPr id="39" name="TextBox 38">
              <a:extLst>
                <a:ext uri="{FF2B5EF4-FFF2-40B4-BE49-F238E27FC236}">
                  <a16:creationId xmlns:a16="http://schemas.microsoft.com/office/drawing/2014/main" id="{C7F73ED4-9CD0-4427-AD50-A735E6DFEF00}"/>
                </a:ext>
              </a:extLst>
            </p:cNvPr>
            <p:cNvSpPr txBox="1"/>
            <p:nvPr/>
          </p:nvSpPr>
          <p:spPr>
            <a:xfrm>
              <a:off x="301952" y="1698052"/>
              <a:ext cx="136447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Storm track</a:t>
              </a:r>
              <a:endParaRPr lang="nl-NL" dirty="0"/>
            </a:p>
          </p:txBody>
        </p:sp>
        <p:sp>
          <p:nvSpPr>
            <p:cNvPr id="41" name="TextBox 40">
              <a:extLst>
                <a:ext uri="{FF2B5EF4-FFF2-40B4-BE49-F238E27FC236}">
                  <a16:creationId xmlns:a16="http://schemas.microsoft.com/office/drawing/2014/main" id="{A3AF9C12-2ADB-427C-9884-6D3853B0F162}"/>
                </a:ext>
              </a:extLst>
            </p:cNvPr>
            <p:cNvSpPr txBox="1"/>
            <p:nvPr/>
          </p:nvSpPr>
          <p:spPr>
            <a:xfrm>
              <a:off x="149291" y="2439744"/>
              <a:ext cx="16697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Holland Model</a:t>
              </a:r>
              <a:endParaRPr lang="nl-NL" dirty="0"/>
            </a:p>
          </p:txBody>
        </p:sp>
      </p:grpSp>
      <p:sp>
        <p:nvSpPr>
          <p:cNvPr id="42" name="TextBox 41">
            <a:extLst>
              <a:ext uri="{FF2B5EF4-FFF2-40B4-BE49-F238E27FC236}">
                <a16:creationId xmlns:a16="http://schemas.microsoft.com/office/drawing/2014/main" id="{3FD2D3D1-DBC9-4DCA-8BC9-05FA3A1F60A0}"/>
              </a:ext>
            </a:extLst>
          </p:cNvPr>
          <p:cNvSpPr txBox="1"/>
          <p:nvPr/>
        </p:nvSpPr>
        <p:spPr>
          <a:xfrm>
            <a:off x="5245091" y="5022201"/>
            <a:ext cx="135165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dirty="0"/>
              <a:t>Preprocess</a:t>
            </a:r>
            <a:endParaRPr lang="nl-NL" dirty="0"/>
          </a:p>
        </p:txBody>
      </p:sp>
      <p:cxnSp>
        <p:nvCxnSpPr>
          <p:cNvPr id="44" name="Straight Arrow Connector 43">
            <a:extLst>
              <a:ext uri="{FF2B5EF4-FFF2-40B4-BE49-F238E27FC236}">
                <a16:creationId xmlns:a16="http://schemas.microsoft.com/office/drawing/2014/main" id="{C1AD0B5B-BDE6-4B7E-8B35-947086139BB2}"/>
              </a:ext>
            </a:extLst>
          </p:cNvPr>
          <p:cNvCxnSpPr>
            <a:cxnSpLocks/>
          </p:cNvCxnSpPr>
          <p:nvPr/>
        </p:nvCxnSpPr>
        <p:spPr>
          <a:xfrm>
            <a:off x="1418642" y="3632024"/>
            <a:ext cx="0" cy="37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F3E504D1-C3DF-4DEF-81A0-70845252FEB8}"/>
              </a:ext>
            </a:extLst>
          </p:cNvPr>
          <p:cNvCxnSpPr>
            <a:cxnSpLocks/>
            <a:stCxn id="41" idx="2"/>
            <a:endCxn id="37" idx="0"/>
          </p:cNvCxnSpPr>
          <p:nvPr/>
        </p:nvCxnSpPr>
        <p:spPr>
          <a:xfrm rot="16200000" flipH="1">
            <a:off x="1717459" y="4077327"/>
            <a:ext cx="648485" cy="1241262"/>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46" name="Connector: Elbow 45">
            <a:extLst>
              <a:ext uri="{FF2B5EF4-FFF2-40B4-BE49-F238E27FC236}">
                <a16:creationId xmlns:a16="http://schemas.microsoft.com/office/drawing/2014/main" id="{90948518-7C64-4CF5-B257-0A56A0B204D1}"/>
              </a:ext>
            </a:extLst>
          </p:cNvPr>
          <p:cNvCxnSpPr>
            <a:cxnSpLocks/>
            <a:stCxn id="40" idx="2"/>
            <a:endCxn id="37" idx="0"/>
          </p:cNvCxnSpPr>
          <p:nvPr/>
        </p:nvCxnSpPr>
        <p:spPr>
          <a:xfrm rot="5400000">
            <a:off x="2634941" y="3653177"/>
            <a:ext cx="1396416" cy="1341633"/>
          </a:xfrm>
          <a:prstGeom prst="bentConnector3">
            <a:avLst>
              <a:gd name="adj1" fmla="val 76756"/>
            </a:avLst>
          </a:prstGeom>
          <a:ln w="1905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A99DFB63-B9F4-4AEB-975E-621AB5ADC149}"/>
              </a:ext>
            </a:extLst>
          </p:cNvPr>
          <p:cNvCxnSpPr>
            <a:cxnSpLocks/>
            <a:stCxn id="37" idx="3"/>
            <a:endCxn id="42" idx="1"/>
          </p:cNvCxnSpPr>
          <p:nvPr/>
        </p:nvCxnSpPr>
        <p:spPr>
          <a:xfrm>
            <a:off x="4265135" y="5206867"/>
            <a:ext cx="9799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166E53F0-808C-4D07-9B25-7310F1484055}"/>
              </a:ext>
            </a:extLst>
          </p:cNvPr>
          <p:cNvGrpSpPr/>
          <p:nvPr/>
        </p:nvGrpSpPr>
        <p:grpSpPr>
          <a:xfrm>
            <a:off x="7490181" y="5721412"/>
            <a:ext cx="3970022" cy="369332"/>
            <a:chOff x="7975373" y="5721412"/>
            <a:chExt cx="3970022" cy="369332"/>
          </a:xfrm>
        </p:grpSpPr>
        <p:sp>
          <p:nvSpPr>
            <p:cNvPr id="49" name="TextBox 48">
              <a:extLst>
                <a:ext uri="{FF2B5EF4-FFF2-40B4-BE49-F238E27FC236}">
                  <a16:creationId xmlns:a16="http://schemas.microsoft.com/office/drawing/2014/main" id="{C96F872F-5642-41C6-9369-7B870B86D786}"/>
                </a:ext>
              </a:extLst>
            </p:cNvPr>
            <p:cNvSpPr txBox="1"/>
            <p:nvPr/>
          </p:nvSpPr>
          <p:spPr>
            <a:xfrm>
              <a:off x="7975373" y="5721412"/>
              <a:ext cx="136447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t>Static</a:t>
              </a:r>
              <a:endParaRPr lang="nl-NL" dirty="0"/>
            </a:p>
          </p:txBody>
        </p:sp>
        <p:sp>
          <p:nvSpPr>
            <p:cNvPr id="51" name="TextBox 50">
              <a:extLst>
                <a:ext uri="{FF2B5EF4-FFF2-40B4-BE49-F238E27FC236}">
                  <a16:creationId xmlns:a16="http://schemas.microsoft.com/office/drawing/2014/main" id="{A233E3B7-BABB-49C1-8106-5FC916EBD986}"/>
                </a:ext>
              </a:extLst>
            </p:cNvPr>
            <p:cNvSpPr txBox="1"/>
            <p:nvPr/>
          </p:nvSpPr>
          <p:spPr>
            <a:xfrm>
              <a:off x="10580919" y="5721412"/>
              <a:ext cx="136447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t>Dynamic</a:t>
              </a:r>
              <a:endParaRPr lang="nl-NL" dirty="0"/>
            </a:p>
          </p:txBody>
        </p:sp>
      </p:grpSp>
      <p:cxnSp>
        <p:nvCxnSpPr>
          <p:cNvPr id="55" name="Connector: Elbow 54">
            <a:extLst>
              <a:ext uri="{FF2B5EF4-FFF2-40B4-BE49-F238E27FC236}">
                <a16:creationId xmlns:a16="http://schemas.microsoft.com/office/drawing/2014/main" id="{43768FF1-E8C7-402A-8BB4-46D63CE23AD4}"/>
              </a:ext>
            </a:extLst>
          </p:cNvPr>
          <p:cNvCxnSpPr>
            <a:stCxn id="43" idx="2"/>
            <a:endCxn id="49" idx="0"/>
          </p:cNvCxnSpPr>
          <p:nvPr/>
        </p:nvCxnSpPr>
        <p:spPr>
          <a:xfrm rot="5400000">
            <a:off x="8656410" y="4907542"/>
            <a:ext cx="329879" cy="129786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60" name="Connector: Elbow 59">
            <a:extLst>
              <a:ext uri="{FF2B5EF4-FFF2-40B4-BE49-F238E27FC236}">
                <a16:creationId xmlns:a16="http://schemas.microsoft.com/office/drawing/2014/main" id="{0E9A006F-816A-44C1-ADB9-7DBF48E96F46}"/>
              </a:ext>
            </a:extLst>
          </p:cNvPr>
          <p:cNvCxnSpPr>
            <a:stCxn id="43" idx="2"/>
            <a:endCxn id="51" idx="0"/>
          </p:cNvCxnSpPr>
          <p:nvPr/>
        </p:nvCxnSpPr>
        <p:spPr>
          <a:xfrm rot="16200000" flipH="1">
            <a:off x="9959183" y="4902629"/>
            <a:ext cx="329879" cy="1307686"/>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AD8C270-4065-4936-B209-6995B5EDEAE9}"/>
              </a:ext>
            </a:extLst>
          </p:cNvPr>
          <p:cNvSpPr txBox="1"/>
          <p:nvPr/>
        </p:nvSpPr>
        <p:spPr>
          <a:xfrm>
            <a:off x="1059528" y="5022201"/>
            <a:ext cx="320560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Global Tide and Surge Model</a:t>
            </a:r>
            <a:endParaRPr lang="nl-NL" dirty="0"/>
          </a:p>
        </p:txBody>
      </p:sp>
      <p:cxnSp>
        <p:nvCxnSpPr>
          <p:cNvPr id="48" name="Straight Arrow Connector 47">
            <a:extLst>
              <a:ext uri="{FF2B5EF4-FFF2-40B4-BE49-F238E27FC236}">
                <a16:creationId xmlns:a16="http://schemas.microsoft.com/office/drawing/2014/main" id="{008481DD-05CB-42A2-BD91-85D709C5CB2C}"/>
              </a:ext>
            </a:extLst>
          </p:cNvPr>
          <p:cNvCxnSpPr>
            <a:stCxn id="42" idx="3"/>
            <a:endCxn id="43" idx="1"/>
          </p:cNvCxnSpPr>
          <p:nvPr/>
        </p:nvCxnSpPr>
        <p:spPr>
          <a:xfrm>
            <a:off x="6596744" y="5206867"/>
            <a:ext cx="1582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5E1D21F1-77CC-43B8-9248-9A8EE1A74ACA}"/>
              </a:ext>
            </a:extLst>
          </p:cNvPr>
          <p:cNvSpPr txBox="1"/>
          <p:nvPr/>
        </p:nvSpPr>
        <p:spPr>
          <a:xfrm>
            <a:off x="8178899" y="5022201"/>
            <a:ext cx="258275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dirty="0"/>
              <a:t>Flood hazard modelling</a:t>
            </a:r>
            <a:endParaRPr lang="nl-NL" dirty="0"/>
          </a:p>
        </p:txBody>
      </p:sp>
    </p:spTree>
    <p:extLst>
      <p:ext uri="{BB962C8B-B14F-4D97-AF65-F5344CB8AC3E}">
        <p14:creationId xmlns:p14="http://schemas.microsoft.com/office/powerpoint/2010/main" val="208166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37" y="0"/>
            <a:ext cx="11544304" cy="965199"/>
          </a:xfrm>
        </p:spPr>
        <p:txBody>
          <a:bodyPr anchor="ctr"/>
          <a:lstStyle/>
          <a:p>
            <a:r>
              <a:rPr lang="en-US" dirty="0"/>
              <a:t>Modelling framework: Coastal boundary conditions</a:t>
            </a:r>
          </a:p>
        </p:txBody>
      </p:sp>
      <p:sp>
        <p:nvSpPr>
          <p:cNvPr id="45" name="TextBox 44">
            <a:extLst>
              <a:ext uri="{FF2B5EF4-FFF2-40B4-BE49-F238E27FC236}">
                <a16:creationId xmlns:a16="http://schemas.microsoft.com/office/drawing/2014/main" id="{4AF84E7C-5A01-4ED4-92B4-9B43E12704A2}"/>
              </a:ext>
            </a:extLst>
          </p:cNvPr>
          <p:cNvSpPr txBox="1"/>
          <p:nvPr/>
        </p:nvSpPr>
        <p:spPr>
          <a:xfrm>
            <a:off x="5245091" y="3614733"/>
            <a:ext cx="1351653"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a:t>Preprocess</a:t>
            </a:r>
            <a:endParaRPr lang="nl-NL" dirty="0"/>
          </a:p>
        </p:txBody>
      </p:sp>
      <p:sp>
        <p:nvSpPr>
          <p:cNvPr id="46" name="TextBox 45">
            <a:extLst>
              <a:ext uri="{FF2B5EF4-FFF2-40B4-BE49-F238E27FC236}">
                <a16:creationId xmlns:a16="http://schemas.microsoft.com/office/drawing/2014/main" id="{6F3CE8EE-E870-45FF-B168-BE4E87FE4C7B}"/>
              </a:ext>
            </a:extLst>
          </p:cNvPr>
          <p:cNvSpPr txBox="1"/>
          <p:nvPr/>
        </p:nvSpPr>
        <p:spPr>
          <a:xfrm>
            <a:off x="8178899" y="3614733"/>
            <a:ext cx="2582759"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a:t>Flood hazard modelling</a:t>
            </a:r>
            <a:endParaRPr lang="nl-NL" dirty="0"/>
          </a:p>
        </p:txBody>
      </p:sp>
      <p:cxnSp>
        <p:nvCxnSpPr>
          <p:cNvPr id="51" name="Straight Arrow Connector 50">
            <a:extLst>
              <a:ext uri="{FF2B5EF4-FFF2-40B4-BE49-F238E27FC236}">
                <a16:creationId xmlns:a16="http://schemas.microsoft.com/office/drawing/2014/main" id="{E20F308F-0BA7-4BFB-BF4A-2F10054BE3B2}"/>
              </a:ext>
            </a:extLst>
          </p:cNvPr>
          <p:cNvCxnSpPr>
            <a:cxnSpLocks/>
          </p:cNvCxnSpPr>
          <p:nvPr/>
        </p:nvCxnSpPr>
        <p:spPr>
          <a:xfrm>
            <a:off x="6596744" y="3799115"/>
            <a:ext cx="1582155" cy="888"/>
          </a:xfrm>
          <a:prstGeom prst="straightConnector1">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37FCE809-C7BF-43A3-B9A9-ADC44F6FE307}"/>
              </a:ext>
            </a:extLst>
          </p:cNvPr>
          <p:cNvGrpSpPr/>
          <p:nvPr/>
        </p:nvGrpSpPr>
        <p:grpSpPr>
          <a:xfrm>
            <a:off x="7500014" y="4312488"/>
            <a:ext cx="3940524" cy="369332"/>
            <a:chOff x="7985206" y="5721412"/>
            <a:chExt cx="3940524" cy="369332"/>
          </a:xfrm>
        </p:grpSpPr>
        <p:sp>
          <p:nvSpPr>
            <p:cNvPr id="53" name="TextBox 52">
              <a:extLst>
                <a:ext uri="{FF2B5EF4-FFF2-40B4-BE49-F238E27FC236}">
                  <a16:creationId xmlns:a16="http://schemas.microsoft.com/office/drawing/2014/main" id="{3AF7B2EF-7CEF-4538-8488-A632FF186DBD}"/>
                </a:ext>
              </a:extLst>
            </p:cNvPr>
            <p:cNvSpPr txBox="1"/>
            <p:nvPr/>
          </p:nvSpPr>
          <p:spPr>
            <a:xfrm>
              <a:off x="7985206" y="5721412"/>
              <a:ext cx="1364476" cy="369332"/>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dirty="0"/>
                <a:t>Static</a:t>
              </a:r>
              <a:endParaRPr lang="nl-NL" dirty="0"/>
            </a:p>
          </p:txBody>
        </p:sp>
        <p:sp>
          <p:nvSpPr>
            <p:cNvPr id="55" name="TextBox 54">
              <a:extLst>
                <a:ext uri="{FF2B5EF4-FFF2-40B4-BE49-F238E27FC236}">
                  <a16:creationId xmlns:a16="http://schemas.microsoft.com/office/drawing/2014/main" id="{5266E70B-BC8D-4C6C-A1E8-B2DAC216394D}"/>
                </a:ext>
              </a:extLst>
            </p:cNvPr>
            <p:cNvSpPr txBox="1"/>
            <p:nvPr/>
          </p:nvSpPr>
          <p:spPr>
            <a:xfrm>
              <a:off x="10561254" y="5721412"/>
              <a:ext cx="1364476" cy="369332"/>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dirty="0"/>
                <a:t>Dynamic</a:t>
              </a:r>
              <a:endParaRPr lang="nl-NL" dirty="0"/>
            </a:p>
          </p:txBody>
        </p:sp>
      </p:grpSp>
      <p:cxnSp>
        <p:nvCxnSpPr>
          <p:cNvPr id="56" name="Connector: Elbow 55">
            <a:extLst>
              <a:ext uri="{FF2B5EF4-FFF2-40B4-BE49-F238E27FC236}">
                <a16:creationId xmlns:a16="http://schemas.microsoft.com/office/drawing/2014/main" id="{F15AEFA7-ABD4-411E-8D11-F270E16F7930}"/>
              </a:ext>
            </a:extLst>
          </p:cNvPr>
          <p:cNvCxnSpPr>
            <a:stCxn id="46" idx="2"/>
            <a:endCxn id="53" idx="0"/>
          </p:cNvCxnSpPr>
          <p:nvPr/>
        </p:nvCxnSpPr>
        <p:spPr>
          <a:xfrm rot="5400000">
            <a:off x="8662055" y="3504263"/>
            <a:ext cx="328423" cy="1288027"/>
          </a:xfrm>
          <a:prstGeom prst="bentConnector3">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58" name="Connector: Elbow 57">
            <a:extLst>
              <a:ext uri="{FF2B5EF4-FFF2-40B4-BE49-F238E27FC236}">
                <a16:creationId xmlns:a16="http://schemas.microsoft.com/office/drawing/2014/main" id="{4E0B0C6E-5C4D-4B29-9568-3D32684B98AD}"/>
              </a:ext>
            </a:extLst>
          </p:cNvPr>
          <p:cNvCxnSpPr>
            <a:stCxn id="46" idx="2"/>
            <a:endCxn id="55" idx="0"/>
          </p:cNvCxnSpPr>
          <p:nvPr/>
        </p:nvCxnSpPr>
        <p:spPr>
          <a:xfrm rot="16200000" flipH="1">
            <a:off x="9950078" y="3504265"/>
            <a:ext cx="328423" cy="1288021"/>
          </a:xfrm>
          <a:prstGeom prst="bentConnector3">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FC53E4D7-F26A-4014-A890-36670E9BDEB8}"/>
              </a:ext>
            </a:extLst>
          </p:cNvPr>
          <p:cNvSpPr/>
          <p:nvPr/>
        </p:nvSpPr>
        <p:spPr>
          <a:xfrm>
            <a:off x="266737" y="1642187"/>
            <a:ext cx="5275647" cy="256591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l" defTabSz="914400" rtl="0" eaLnBrk="1" latinLnBrk="0" hangingPunct="1">
              <a:spcBef>
                <a:spcPts val="600"/>
              </a:spcBef>
              <a:buClr>
                <a:srgbClr val="06368B"/>
              </a:buClr>
              <a:buSzPct val="110000"/>
              <a:buFont typeface="Wingdings" pitchFamily="2" charset="2"/>
              <a:buChar char="§"/>
            </a:pPr>
            <a:endParaRPr lang="nl-NL" sz="1800" kern="1200" dirty="0" err="1">
              <a:solidFill>
                <a:srgbClr val="05368B"/>
              </a:solidFill>
              <a:latin typeface="Arial" pitchFamily="34" charset="0"/>
              <a:ea typeface="+mn-ea"/>
              <a:cs typeface="Arial" pitchFamily="34" charset="0"/>
            </a:endParaRPr>
          </a:p>
        </p:txBody>
      </p:sp>
      <p:sp>
        <p:nvSpPr>
          <p:cNvPr id="60" name="TextBox 59">
            <a:extLst>
              <a:ext uri="{FF2B5EF4-FFF2-40B4-BE49-F238E27FC236}">
                <a16:creationId xmlns:a16="http://schemas.microsoft.com/office/drawing/2014/main" id="{966FBF66-ABAD-47F5-A18D-B7950306F76E}"/>
              </a:ext>
            </a:extLst>
          </p:cNvPr>
          <p:cNvSpPr txBox="1"/>
          <p:nvPr/>
        </p:nvSpPr>
        <p:spPr>
          <a:xfrm>
            <a:off x="158622" y="1296742"/>
            <a:ext cx="1031051" cy="369332"/>
          </a:xfrm>
          <a:prstGeom prst="rect">
            <a:avLst/>
          </a:prstGeom>
        </p:spPr>
        <p:txBody>
          <a:bodyPr wrap="none" rtlCol="0">
            <a:spAutoFit/>
          </a:bodyPr>
          <a:lstStyle/>
          <a:p>
            <a:pPr>
              <a:spcBef>
                <a:spcPts val="600"/>
              </a:spcBef>
              <a:buClr>
                <a:srgbClr val="06368B"/>
              </a:buClr>
              <a:buSzPct val="110000"/>
            </a:pPr>
            <a:r>
              <a:rPr lang="en-US" b="1" dirty="0">
                <a:solidFill>
                  <a:srgbClr val="05368B"/>
                </a:solidFill>
                <a:latin typeface="Arial" pitchFamily="34" charset="0"/>
                <a:cs typeface="Arial" pitchFamily="34" charset="0"/>
              </a:rPr>
              <a:t>OMUSE</a:t>
            </a:r>
            <a:endParaRPr lang="nl-NL" b="1" dirty="0" err="1">
              <a:solidFill>
                <a:srgbClr val="05368B"/>
              </a:solidFill>
              <a:latin typeface="Arial" pitchFamily="34" charset="0"/>
              <a:cs typeface="Arial" pitchFamily="34" charset="0"/>
            </a:endParaRPr>
          </a:p>
        </p:txBody>
      </p:sp>
      <p:sp>
        <p:nvSpPr>
          <p:cNvPr id="62" name="TextBox 61">
            <a:extLst>
              <a:ext uri="{FF2B5EF4-FFF2-40B4-BE49-F238E27FC236}">
                <a16:creationId xmlns:a16="http://schemas.microsoft.com/office/drawing/2014/main" id="{315F9404-54E8-40AF-8826-D3EF6748844D}"/>
              </a:ext>
            </a:extLst>
          </p:cNvPr>
          <p:cNvSpPr txBox="1"/>
          <p:nvPr/>
        </p:nvSpPr>
        <p:spPr>
          <a:xfrm>
            <a:off x="5874334" y="1532058"/>
            <a:ext cx="5859375" cy="1431161"/>
          </a:xfrm>
          <a:prstGeom prst="rect">
            <a:avLst/>
          </a:prstGeom>
        </p:spPr>
        <p:txBody>
          <a:bodyPr wrap="square" rtlCol="0">
            <a:spAutoFit/>
          </a:bodyPr>
          <a:lstStyle/>
          <a:p>
            <a:pPr>
              <a:spcBef>
                <a:spcPts val="600"/>
              </a:spcBef>
              <a:buClr>
                <a:srgbClr val="06368B"/>
              </a:buClr>
              <a:buSzPct val="110000"/>
            </a:pPr>
            <a:r>
              <a:rPr lang="en-US" dirty="0">
                <a:solidFill>
                  <a:schemeClr val="accent6">
                    <a:lumMod val="10000"/>
                  </a:schemeClr>
                </a:solidFill>
                <a:latin typeface="Arial" pitchFamily="34" charset="0"/>
                <a:cs typeface="Arial" pitchFamily="34" charset="0"/>
              </a:rPr>
              <a:t>OMUSE allows to:</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Coupling models.</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Nesting local-high resolution models in global models.</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Make models more interactive.</a:t>
            </a:r>
          </a:p>
        </p:txBody>
      </p:sp>
      <p:grpSp>
        <p:nvGrpSpPr>
          <p:cNvPr id="25" name="Group 24">
            <a:extLst>
              <a:ext uri="{FF2B5EF4-FFF2-40B4-BE49-F238E27FC236}">
                <a16:creationId xmlns:a16="http://schemas.microsoft.com/office/drawing/2014/main" id="{B391289E-BE14-42A0-958C-BD789FAB096C}"/>
              </a:ext>
            </a:extLst>
          </p:cNvPr>
          <p:cNvGrpSpPr/>
          <p:nvPr/>
        </p:nvGrpSpPr>
        <p:grpSpPr>
          <a:xfrm>
            <a:off x="586171" y="1850441"/>
            <a:ext cx="4638641" cy="1117263"/>
            <a:chOff x="149291" y="1691813"/>
            <a:chExt cx="4638641" cy="1117263"/>
          </a:xfrm>
        </p:grpSpPr>
        <p:sp>
          <p:nvSpPr>
            <p:cNvPr id="26" name="TextBox 25">
              <a:extLst>
                <a:ext uri="{FF2B5EF4-FFF2-40B4-BE49-F238E27FC236}">
                  <a16:creationId xmlns:a16="http://schemas.microsoft.com/office/drawing/2014/main" id="{02F976AD-AC20-41CF-9049-0820A99E4924}"/>
                </a:ext>
              </a:extLst>
            </p:cNvPr>
            <p:cNvSpPr txBox="1"/>
            <p:nvPr/>
          </p:nvSpPr>
          <p:spPr>
            <a:xfrm>
              <a:off x="2346238" y="1691813"/>
              <a:ext cx="244169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a:t>Meteorological forcing</a:t>
              </a:r>
              <a:endParaRPr lang="nl-NL" dirty="0"/>
            </a:p>
          </p:txBody>
        </p:sp>
        <p:sp>
          <p:nvSpPr>
            <p:cNvPr id="27" name="TextBox 26">
              <a:extLst>
                <a:ext uri="{FF2B5EF4-FFF2-40B4-BE49-F238E27FC236}">
                  <a16:creationId xmlns:a16="http://schemas.microsoft.com/office/drawing/2014/main" id="{903D5465-512E-4883-B704-E703C5A0A4C7}"/>
                </a:ext>
              </a:extLst>
            </p:cNvPr>
            <p:cNvSpPr txBox="1"/>
            <p:nvPr/>
          </p:nvSpPr>
          <p:spPr>
            <a:xfrm>
              <a:off x="301952" y="1698052"/>
              <a:ext cx="136447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Storm track</a:t>
              </a:r>
              <a:endParaRPr lang="nl-NL" dirty="0"/>
            </a:p>
          </p:txBody>
        </p:sp>
        <p:sp>
          <p:nvSpPr>
            <p:cNvPr id="28" name="TextBox 27">
              <a:extLst>
                <a:ext uri="{FF2B5EF4-FFF2-40B4-BE49-F238E27FC236}">
                  <a16:creationId xmlns:a16="http://schemas.microsoft.com/office/drawing/2014/main" id="{079D4351-533C-4BA0-BB7D-D5D8A20DEB6C}"/>
                </a:ext>
              </a:extLst>
            </p:cNvPr>
            <p:cNvSpPr txBox="1"/>
            <p:nvPr/>
          </p:nvSpPr>
          <p:spPr>
            <a:xfrm>
              <a:off x="149291" y="2439744"/>
              <a:ext cx="16697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Holland Model</a:t>
              </a:r>
              <a:endParaRPr lang="nl-NL" dirty="0"/>
            </a:p>
          </p:txBody>
        </p:sp>
      </p:grpSp>
      <p:cxnSp>
        <p:nvCxnSpPr>
          <p:cNvPr id="29" name="Straight Arrow Connector 28">
            <a:extLst>
              <a:ext uri="{FF2B5EF4-FFF2-40B4-BE49-F238E27FC236}">
                <a16:creationId xmlns:a16="http://schemas.microsoft.com/office/drawing/2014/main" id="{44C1E2D1-19EB-4A2C-8B09-D60EDA6A16D6}"/>
              </a:ext>
            </a:extLst>
          </p:cNvPr>
          <p:cNvCxnSpPr>
            <a:cxnSpLocks/>
          </p:cNvCxnSpPr>
          <p:nvPr/>
        </p:nvCxnSpPr>
        <p:spPr>
          <a:xfrm>
            <a:off x="1418642" y="2226012"/>
            <a:ext cx="0" cy="37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800F5AD2-7333-4B17-B70A-E3F3F8703134}"/>
              </a:ext>
            </a:extLst>
          </p:cNvPr>
          <p:cNvCxnSpPr>
            <a:cxnSpLocks/>
            <a:stCxn id="28" idx="2"/>
            <a:endCxn id="33" idx="0"/>
          </p:cNvCxnSpPr>
          <p:nvPr/>
        </p:nvCxnSpPr>
        <p:spPr>
          <a:xfrm rot="16200000" flipH="1">
            <a:off x="1718187" y="2670587"/>
            <a:ext cx="647029" cy="1241262"/>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8D004545-E104-44C2-BC9B-E61F881A2A3C}"/>
              </a:ext>
            </a:extLst>
          </p:cNvPr>
          <p:cNvCxnSpPr>
            <a:cxnSpLocks/>
            <a:stCxn id="26" idx="2"/>
            <a:endCxn id="33" idx="0"/>
          </p:cNvCxnSpPr>
          <p:nvPr/>
        </p:nvCxnSpPr>
        <p:spPr>
          <a:xfrm rot="5400000">
            <a:off x="2635669" y="2246437"/>
            <a:ext cx="1394960" cy="1341633"/>
          </a:xfrm>
          <a:prstGeom prst="bentConnector3">
            <a:avLst>
              <a:gd name="adj1" fmla="val 76784"/>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861EDDAD-CDF8-4CBA-8562-1053CAED7636}"/>
              </a:ext>
            </a:extLst>
          </p:cNvPr>
          <p:cNvCxnSpPr>
            <a:cxnSpLocks/>
          </p:cNvCxnSpPr>
          <p:nvPr/>
        </p:nvCxnSpPr>
        <p:spPr>
          <a:xfrm>
            <a:off x="4265135" y="3799399"/>
            <a:ext cx="9799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D307AF00-4C15-4200-867E-B82FBDCC05DA}"/>
              </a:ext>
            </a:extLst>
          </p:cNvPr>
          <p:cNvSpPr txBox="1"/>
          <p:nvPr/>
        </p:nvSpPr>
        <p:spPr>
          <a:xfrm>
            <a:off x="1059528" y="3614733"/>
            <a:ext cx="320560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Global Tide and Surge Model</a:t>
            </a:r>
            <a:endParaRPr lang="nl-NL" dirty="0"/>
          </a:p>
        </p:txBody>
      </p:sp>
    </p:spTree>
    <p:extLst>
      <p:ext uri="{BB962C8B-B14F-4D97-AF65-F5344CB8AC3E}">
        <p14:creationId xmlns:p14="http://schemas.microsoft.com/office/powerpoint/2010/main" val="318189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37" y="0"/>
            <a:ext cx="11544304" cy="965199"/>
          </a:xfrm>
        </p:spPr>
        <p:txBody>
          <a:bodyPr anchor="ctr"/>
          <a:lstStyle/>
          <a:p>
            <a:r>
              <a:rPr lang="en-US" dirty="0"/>
              <a:t>Modelling framework: Coastal boundary conditions</a:t>
            </a:r>
          </a:p>
        </p:txBody>
      </p:sp>
      <p:sp>
        <p:nvSpPr>
          <p:cNvPr id="45" name="TextBox 44">
            <a:extLst>
              <a:ext uri="{FF2B5EF4-FFF2-40B4-BE49-F238E27FC236}">
                <a16:creationId xmlns:a16="http://schemas.microsoft.com/office/drawing/2014/main" id="{4AF84E7C-5A01-4ED4-92B4-9B43E12704A2}"/>
              </a:ext>
            </a:extLst>
          </p:cNvPr>
          <p:cNvSpPr txBox="1"/>
          <p:nvPr/>
        </p:nvSpPr>
        <p:spPr>
          <a:xfrm>
            <a:off x="5245091" y="3613845"/>
            <a:ext cx="1351653"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a:t>Preprocess</a:t>
            </a:r>
            <a:endParaRPr lang="nl-NL" dirty="0"/>
          </a:p>
        </p:txBody>
      </p:sp>
      <p:sp>
        <p:nvSpPr>
          <p:cNvPr id="46" name="TextBox 45">
            <a:extLst>
              <a:ext uri="{FF2B5EF4-FFF2-40B4-BE49-F238E27FC236}">
                <a16:creationId xmlns:a16="http://schemas.microsoft.com/office/drawing/2014/main" id="{6F3CE8EE-E870-45FF-B168-BE4E87FE4C7B}"/>
              </a:ext>
            </a:extLst>
          </p:cNvPr>
          <p:cNvSpPr txBox="1"/>
          <p:nvPr/>
        </p:nvSpPr>
        <p:spPr>
          <a:xfrm>
            <a:off x="8178899" y="3613277"/>
            <a:ext cx="2582759"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a:t>Flood hazard modelling</a:t>
            </a:r>
            <a:endParaRPr lang="nl-NL" dirty="0"/>
          </a:p>
        </p:txBody>
      </p:sp>
      <p:cxnSp>
        <p:nvCxnSpPr>
          <p:cNvPr id="51" name="Straight Arrow Connector 50">
            <a:extLst>
              <a:ext uri="{FF2B5EF4-FFF2-40B4-BE49-F238E27FC236}">
                <a16:creationId xmlns:a16="http://schemas.microsoft.com/office/drawing/2014/main" id="{E20F308F-0BA7-4BFB-BF4A-2F10054BE3B2}"/>
              </a:ext>
            </a:extLst>
          </p:cNvPr>
          <p:cNvCxnSpPr>
            <a:stCxn id="45" idx="3"/>
            <a:endCxn id="46" idx="1"/>
          </p:cNvCxnSpPr>
          <p:nvPr/>
        </p:nvCxnSpPr>
        <p:spPr>
          <a:xfrm flipV="1">
            <a:off x="6596744" y="3797943"/>
            <a:ext cx="1582155" cy="568"/>
          </a:xfrm>
          <a:prstGeom prst="straightConnector1">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37FCE809-C7BF-43A3-B9A9-ADC44F6FE307}"/>
              </a:ext>
            </a:extLst>
          </p:cNvPr>
          <p:cNvGrpSpPr/>
          <p:nvPr/>
        </p:nvGrpSpPr>
        <p:grpSpPr>
          <a:xfrm>
            <a:off x="6959240" y="4312488"/>
            <a:ext cx="5022076" cy="372450"/>
            <a:chOff x="7444432" y="5721412"/>
            <a:chExt cx="5022076" cy="372450"/>
          </a:xfrm>
        </p:grpSpPr>
        <p:sp>
          <p:nvSpPr>
            <p:cNvPr id="53" name="TextBox 52">
              <a:extLst>
                <a:ext uri="{FF2B5EF4-FFF2-40B4-BE49-F238E27FC236}">
                  <a16:creationId xmlns:a16="http://schemas.microsoft.com/office/drawing/2014/main" id="{3AF7B2EF-7CEF-4538-8488-A632FF186DBD}"/>
                </a:ext>
              </a:extLst>
            </p:cNvPr>
            <p:cNvSpPr txBox="1"/>
            <p:nvPr/>
          </p:nvSpPr>
          <p:spPr>
            <a:xfrm>
              <a:off x="7444432" y="5721412"/>
              <a:ext cx="1364476" cy="369332"/>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dirty="0"/>
                <a:t>Bathtub</a:t>
              </a:r>
              <a:endParaRPr lang="nl-NL" dirty="0"/>
            </a:p>
          </p:txBody>
        </p:sp>
        <p:sp>
          <p:nvSpPr>
            <p:cNvPr id="54" name="TextBox 53">
              <a:extLst>
                <a:ext uri="{FF2B5EF4-FFF2-40B4-BE49-F238E27FC236}">
                  <a16:creationId xmlns:a16="http://schemas.microsoft.com/office/drawing/2014/main" id="{50754451-840D-45F8-87B3-F1B6BFDB44CE}"/>
                </a:ext>
              </a:extLst>
            </p:cNvPr>
            <p:cNvSpPr txBox="1"/>
            <p:nvPr/>
          </p:nvSpPr>
          <p:spPr>
            <a:xfrm>
              <a:off x="9273232" y="5724530"/>
              <a:ext cx="1364476" cy="369332"/>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dirty="0"/>
                <a:t>SFINCS</a:t>
              </a:r>
              <a:endParaRPr lang="nl-NL" dirty="0"/>
            </a:p>
          </p:txBody>
        </p:sp>
        <p:sp>
          <p:nvSpPr>
            <p:cNvPr id="55" name="TextBox 54">
              <a:extLst>
                <a:ext uri="{FF2B5EF4-FFF2-40B4-BE49-F238E27FC236}">
                  <a16:creationId xmlns:a16="http://schemas.microsoft.com/office/drawing/2014/main" id="{5266E70B-BC8D-4C6C-A1E8-B2DAC216394D}"/>
                </a:ext>
              </a:extLst>
            </p:cNvPr>
            <p:cNvSpPr txBox="1"/>
            <p:nvPr/>
          </p:nvSpPr>
          <p:spPr>
            <a:xfrm>
              <a:off x="11102032" y="5721412"/>
              <a:ext cx="1364476" cy="369332"/>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dirty="0"/>
                <a:t>Delft3d FM</a:t>
              </a:r>
              <a:endParaRPr lang="nl-NL" dirty="0"/>
            </a:p>
          </p:txBody>
        </p:sp>
      </p:grpSp>
      <p:cxnSp>
        <p:nvCxnSpPr>
          <p:cNvPr id="56" name="Connector: Elbow 55">
            <a:extLst>
              <a:ext uri="{FF2B5EF4-FFF2-40B4-BE49-F238E27FC236}">
                <a16:creationId xmlns:a16="http://schemas.microsoft.com/office/drawing/2014/main" id="{F15AEFA7-ABD4-411E-8D11-F270E16F7930}"/>
              </a:ext>
            </a:extLst>
          </p:cNvPr>
          <p:cNvCxnSpPr>
            <a:stCxn id="46" idx="2"/>
            <a:endCxn id="53" idx="0"/>
          </p:cNvCxnSpPr>
          <p:nvPr/>
        </p:nvCxnSpPr>
        <p:spPr>
          <a:xfrm rot="5400000">
            <a:off x="8390940" y="3233148"/>
            <a:ext cx="329879" cy="1828801"/>
          </a:xfrm>
          <a:prstGeom prst="bentConnector3">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2FE8AD42-5642-4165-A332-BF46B6012291}"/>
              </a:ext>
            </a:extLst>
          </p:cNvPr>
          <p:cNvCxnSpPr>
            <a:stCxn id="46" idx="2"/>
            <a:endCxn id="54" idx="0"/>
          </p:cNvCxnSpPr>
          <p:nvPr/>
        </p:nvCxnSpPr>
        <p:spPr>
          <a:xfrm flipH="1">
            <a:off x="9470278" y="3982609"/>
            <a:ext cx="1" cy="332997"/>
          </a:xfrm>
          <a:prstGeom prst="straightConnector1">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58" name="Connector: Elbow 57">
            <a:extLst>
              <a:ext uri="{FF2B5EF4-FFF2-40B4-BE49-F238E27FC236}">
                <a16:creationId xmlns:a16="http://schemas.microsoft.com/office/drawing/2014/main" id="{4E0B0C6E-5C4D-4B29-9568-3D32684B98AD}"/>
              </a:ext>
            </a:extLst>
          </p:cNvPr>
          <p:cNvCxnSpPr>
            <a:stCxn id="46" idx="2"/>
            <a:endCxn id="55" idx="0"/>
          </p:cNvCxnSpPr>
          <p:nvPr/>
        </p:nvCxnSpPr>
        <p:spPr>
          <a:xfrm rot="16200000" flipH="1">
            <a:off x="10219739" y="3233148"/>
            <a:ext cx="329879" cy="1828799"/>
          </a:xfrm>
          <a:prstGeom prst="bentConnector3">
            <a:avLst/>
          </a:prstGeom>
          <a:ln w="1905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315F9404-54E8-40AF-8826-D3EF6748844D}"/>
              </a:ext>
            </a:extLst>
          </p:cNvPr>
          <p:cNvSpPr txBox="1"/>
          <p:nvPr/>
        </p:nvSpPr>
        <p:spPr>
          <a:xfrm>
            <a:off x="5874334" y="1532058"/>
            <a:ext cx="5859375" cy="1431161"/>
          </a:xfrm>
          <a:prstGeom prst="rect">
            <a:avLst/>
          </a:prstGeom>
        </p:spPr>
        <p:txBody>
          <a:bodyPr wrap="square" rtlCol="0">
            <a:spAutoFit/>
          </a:bodyPr>
          <a:lstStyle/>
          <a:p>
            <a:pPr>
              <a:spcBef>
                <a:spcPts val="600"/>
              </a:spcBef>
              <a:buClr>
                <a:srgbClr val="06368B"/>
              </a:buClr>
              <a:buSzPct val="110000"/>
            </a:pPr>
            <a:r>
              <a:rPr lang="en-US" dirty="0">
                <a:solidFill>
                  <a:schemeClr val="accent6">
                    <a:lumMod val="10000"/>
                  </a:schemeClr>
                </a:solidFill>
                <a:latin typeface="Arial" pitchFamily="34" charset="0"/>
                <a:cs typeface="Arial" pitchFamily="34" charset="0"/>
              </a:rPr>
              <a:t>OMUSE allows to:</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Coupling models.</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Nesting local-high resolution models in global models.</a:t>
            </a:r>
          </a:p>
          <a:p>
            <a:pPr marL="180975" indent="-180975">
              <a:spcBef>
                <a:spcPts val="600"/>
              </a:spcBef>
              <a:buClr>
                <a:srgbClr val="06368B"/>
              </a:buClr>
              <a:buSzPct val="110000"/>
              <a:buFont typeface="Wingdings" pitchFamily="2" charset="2"/>
              <a:buChar char="§"/>
            </a:pPr>
            <a:r>
              <a:rPr lang="en-US" dirty="0">
                <a:solidFill>
                  <a:schemeClr val="accent6">
                    <a:lumMod val="10000"/>
                  </a:schemeClr>
                </a:solidFill>
                <a:latin typeface="Arial" pitchFamily="34" charset="0"/>
                <a:cs typeface="Arial" pitchFamily="34" charset="0"/>
              </a:rPr>
              <a:t>Make models more interactive.</a:t>
            </a:r>
          </a:p>
        </p:txBody>
      </p:sp>
      <p:pic>
        <p:nvPicPr>
          <p:cNvPr id="31" name="Picture 30" descr="Chart&#10;&#10;Description automatically generated">
            <a:extLst>
              <a:ext uri="{FF2B5EF4-FFF2-40B4-BE49-F238E27FC236}">
                <a16:creationId xmlns:a16="http://schemas.microsoft.com/office/drawing/2014/main" id="{5A6F50D6-EC43-4348-8135-C6C047055428}"/>
              </a:ext>
            </a:extLst>
          </p:cNvPr>
          <p:cNvPicPr>
            <a:picLocks noChangeAspect="1"/>
          </p:cNvPicPr>
          <p:nvPr/>
        </p:nvPicPr>
        <p:blipFill rotWithShape="1">
          <a:blip r:embed="rId5">
            <a:extLst>
              <a:ext uri="{28A0092B-C50C-407E-A947-70E740481C1C}">
                <a14:useLocalDpi xmlns:a14="http://schemas.microsoft.com/office/drawing/2010/main" val="0"/>
              </a:ext>
            </a:extLst>
          </a:blip>
          <a:srcRect l="91013" t="28156" b="8308"/>
          <a:stretch/>
        </p:blipFill>
        <p:spPr>
          <a:xfrm>
            <a:off x="11521133" y="1881488"/>
            <a:ext cx="636916" cy="3376985"/>
          </a:xfrm>
          <a:prstGeom prst="rect">
            <a:avLst/>
          </a:prstGeom>
        </p:spPr>
      </p:pic>
      <p:sp>
        <p:nvSpPr>
          <p:cNvPr id="27" name="Rectangle 26">
            <a:extLst>
              <a:ext uri="{FF2B5EF4-FFF2-40B4-BE49-F238E27FC236}">
                <a16:creationId xmlns:a16="http://schemas.microsoft.com/office/drawing/2014/main" id="{5B8B626E-913E-4DBF-98A4-86CC038141A5}"/>
              </a:ext>
            </a:extLst>
          </p:cNvPr>
          <p:cNvSpPr/>
          <p:nvPr/>
        </p:nvSpPr>
        <p:spPr>
          <a:xfrm>
            <a:off x="266737" y="1642187"/>
            <a:ext cx="5275647" cy="256591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l" defTabSz="914400" rtl="0" eaLnBrk="1" latinLnBrk="0" hangingPunct="1">
              <a:spcBef>
                <a:spcPts val="600"/>
              </a:spcBef>
              <a:buClr>
                <a:srgbClr val="06368B"/>
              </a:buClr>
              <a:buSzPct val="110000"/>
              <a:buFont typeface="Wingdings" pitchFamily="2" charset="2"/>
              <a:buChar char="§"/>
            </a:pPr>
            <a:endParaRPr lang="nl-NL" sz="1800" kern="1200" dirty="0" err="1">
              <a:solidFill>
                <a:srgbClr val="05368B"/>
              </a:solidFill>
              <a:latin typeface="Arial" pitchFamily="34" charset="0"/>
              <a:ea typeface="+mn-ea"/>
              <a:cs typeface="Arial" pitchFamily="34" charset="0"/>
            </a:endParaRPr>
          </a:p>
        </p:txBody>
      </p:sp>
      <p:grpSp>
        <p:nvGrpSpPr>
          <p:cNvPr id="28" name="Group 27">
            <a:extLst>
              <a:ext uri="{FF2B5EF4-FFF2-40B4-BE49-F238E27FC236}">
                <a16:creationId xmlns:a16="http://schemas.microsoft.com/office/drawing/2014/main" id="{85BD278F-2376-415B-BB48-309AD80ED6A2}"/>
              </a:ext>
            </a:extLst>
          </p:cNvPr>
          <p:cNvGrpSpPr/>
          <p:nvPr/>
        </p:nvGrpSpPr>
        <p:grpSpPr>
          <a:xfrm>
            <a:off x="586171" y="1850441"/>
            <a:ext cx="4638641" cy="1117263"/>
            <a:chOff x="149291" y="1691813"/>
            <a:chExt cx="4638641" cy="1117263"/>
          </a:xfrm>
        </p:grpSpPr>
        <p:sp>
          <p:nvSpPr>
            <p:cNvPr id="29" name="TextBox 28">
              <a:extLst>
                <a:ext uri="{FF2B5EF4-FFF2-40B4-BE49-F238E27FC236}">
                  <a16:creationId xmlns:a16="http://schemas.microsoft.com/office/drawing/2014/main" id="{08DF9651-DB4E-49C8-A0C3-98F42C9F6444}"/>
                </a:ext>
              </a:extLst>
            </p:cNvPr>
            <p:cNvSpPr txBox="1"/>
            <p:nvPr/>
          </p:nvSpPr>
          <p:spPr>
            <a:xfrm>
              <a:off x="2346238" y="1691813"/>
              <a:ext cx="244169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dirty="0"/>
                <a:t>Meteorological forcing</a:t>
              </a:r>
              <a:endParaRPr lang="nl-NL" dirty="0"/>
            </a:p>
          </p:txBody>
        </p:sp>
        <p:sp>
          <p:nvSpPr>
            <p:cNvPr id="32" name="TextBox 31">
              <a:extLst>
                <a:ext uri="{FF2B5EF4-FFF2-40B4-BE49-F238E27FC236}">
                  <a16:creationId xmlns:a16="http://schemas.microsoft.com/office/drawing/2014/main" id="{9CBA1E85-FCCA-44E6-8BFD-4DAFA3A99EFB}"/>
                </a:ext>
              </a:extLst>
            </p:cNvPr>
            <p:cNvSpPr txBox="1"/>
            <p:nvPr/>
          </p:nvSpPr>
          <p:spPr>
            <a:xfrm>
              <a:off x="301952" y="1698052"/>
              <a:ext cx="136447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Storm track</a:t>
              </a:r>
              <a:endParaRPr lang="nl-NL" dirty="0"/>
            </a:p>
          </p:txBody>
        </p:sp>
        <p:sp>
          <p:nvSpPr>
            <p:cNvPr id="33" name="TextBox 32">
              <a:extLst>
                <a:ext uri="{FF2B5EF4-FFF2-40B4-BE49-F238E27FC236}">
                  <a16:creationId xmlns:a16="http://schemas.microsoft.com/office/drawing/2014/main" id="{F19E24FC-9E2B-4FE9-B7BB-AAC3C12DF981}"/>
                </a:ext>
              </a:extLst>
            </p:cNvPr>
            <p:cNvSpPr txBox="1"/>
            <p:nvPr/>
          </p:nvSpPr>
          <p:spPr>
            <a:xfrm>
              <a:off x="149291" y="2439744"/>
              <a:ext cx="16697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Holland Model</a:t>
              </a:r>
              <a:endParaRPr lang="nl-NL" dirty="0"/>
            </a:p>
          </p:txBody>
        </p:sp>
      </p:grpSp>
      <p:cxnSp>
        <p:nvCxnSpPr>
          <p:cNvPr id="34" name="Straight Arrow Connector 33">
            <a:extLst>
              <a:ext uri="{FF2B5EF4-FFF2-40B4-BE49-F238E27FC236}">
                <a16:creationId xmlns:a16="http://schemas.microsoft.com/office/drawing/2014/main" id="{262BB1C2-8A37-422D-B18F-3CF8DE22E455}"/>
              </a:ext>
            </a:extLst>
          </p:cNvPr>
          <p:cNvCxnSpPr>
            <a:cxnSpLocks/>
          </p:cNvCxnSpPr>
          <p:nvPr/>
        </p:nvCxnSpPr>
        <p:spPr>
          <a:xfrm>
            <a:off x="1418642" y="2226012"/>
            <a:ext cx="0" cy="37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ECA76541-3181-4B1A-99C6-17E01682B164}"/>
              </a:ext>
            </a:extLst>
          </p:cNvPr>
          <p:cNvCxnSpPr>
            <a:cxnSpLocks/>
            <a:stCxn id="33" idx="2"/>
            <a:endCxn id="38" idx="0"/>
          </p:cNvCxnSpPr>
          <p:nvPr/>
        </p:nvCxnSpPr>
        <p:spPr>
          <a:xfrm rot="16200000" flipH="1">
            <a:off x="1718187" y="2670587"/>
            <a:ext cx="647029" cy="1241262"/>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Connector: Elbow 35">
            <a:extLst>
              <a:ext uri="{FF2B5EF4-FFF2-40B4-BE49-F238E27FC236}">
                <a16:creationId xmlns:a16="http://schemas.microsoft.com/office/drawing/2014/main" id="{AF9EA188-848A-498D-BB2A-03DB54AB25A2}"/>
              </a:ext>
            </a:extLst>
          </p:cNvPr>
          <p:cNvCxnSpPr>
            <a:cxnSpLocks/>
            <a:stCxn id="29" idx="2"/>
            <a:endCxn id="38" idx="0"/>
          </p:cNvCxnSpPr>
          <p:nvPr/>
        </p:nvCxnSpPr>
        <p:spPr>
          <a:xfrm rot="5400000">
            <a:off x="2635669" y="2246437"/>
            <a:ext cx="1394960" cy="1341633"/>
          </a:xfrm>
          <a:prstGeom prst="bentConnector3">
            <a:avLst>
              <a:gd name="adj1" fmla="val 76784"/>
            </a:avLst>
          </a:prstGeom>
          <a:ln w="190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00128DC2-5C8B-4F23-AC62-3EAF2BA5300D}"/>
              </a:ext>
            </a:extLst>
          </p:cNvPr>
          <p:cNvCxnSpPr>
            <a:cxnSpLocks/>
          </p:cNvCxnSpPr>
          <p:nvPr/>
        </p:nvCxnSpPr>
        <p:spPr>
          <a:xfrm>
            <a:off x="4265135" y="3799399"/>
            <a:ext cx="9799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D220CE6D-88E7-4377-AF35-55051184E692}"/>
              </a:ext>
            </a:extLst>
          </p:cNvPr>
          <p:cNvSpPr txBox="1"/>
          <p:nvPr/>
        </p:nvSpPr>
        <p:spPr>
          <a:xfrm>
            <a:off x="1059528" y="3614733"/>
            <a:ext cx="320560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Global Tide and Surge Model</a:t>
            </a:r>
            <a:endParaRPr lang="nl-NL" dirty="0"/>
          </a:p>
        </p:txBody>
      </p:sp>
      <p:sp>
        <p:nvSpPr>
          <p:cNvPr id="39" name="TextBox 38">
            <a:extLst>
              <a:ext uri="{FF2B5EF4-FFF2-40B4-BE49-F238E27FC236}">
                <a16:creationId xmlns:a16="http://schemas.microsoft.com/office/drawing/2014/main" id="{5CE06476-B8E6-40C2-8593-3B7F5089A407}"/>
              </a:ext>
            </a:extLst>
          </p:cNvPr>
          <p:cNvSpPr txBox="1"/>
          <p:nvPr/>
        </p:nvSpPr>
        <p:spPr>
          <a:xfrm>
            <a:off x="158622" y="1296742"/>
            <a:ext cx="1031051" cy="369332"/>
          </a:xfrm>
          <a:prstGeom prst="rect">
            <a:avLst/>
          </a:prstGeom>
        </p:spPr>
        <p:txBody>
          <a:bodyPr wrap="none" rtlCol="0">
            <a:spAutoFit/>
          </a:bodyPr>
          <a:lstStyle/>
          <a:p>
            <a:pPr>
              <a:spcBef>
                <a:spcPts val="600"/>
              </a:spcBef>
              <a:buClr>
                <a:srgbClr val="06368B"/>
              </a:buClr>
              <a:buSzPct val="110000"/>
            </a:pPr>
            <a:r>
              <a:rPr lang="en-US" b="1" dirty="0">
                <a:solidFill>
                  <a:srgbClr val="05368B"/>
                </a:solidFill>
                <a:latin typeface="Arial" pitchFamily="34" charset="0"/>
                <a:cs typeface="Arial" pitchFamily="34" charset="0"/>
              </a:rPr>
              <a:t>OMUSE</a:t>
            </a:r>
            <a:endParaRPr lang="nl-NL" b="1" dirty="0" err="1">
              <a:solidFill>
                <a:srgbClr val="05368B"/>
              </a:solidFill>
              <a:latin typeface="Arial" pitchFamily="34" charset="0"/>
              <a:cs typeface="Arial" pitchFamily="34" charset="0"/>
            </a:endParaRPr>
          </a:p>
        </p:txBody>
      </p:sp>
      <p:pic>
        <p:nvPicPr>
          <p:cNvPr id="40" name="WhatsApp Video 2022-05-09 at 3.31.30 PM">
            <a:hlinkClick r:id="" action="ppaction://media"/>
            <a:extLst>
              <a:ext uri="{FF2B5EF4-FFF2-40B4-BE49-F238E27FC236}">
                <a16:creationId xmlns:a16="http://schemas.microsoft.com/office/drawing/2014/main" id="{90A1161D-17D2-4C6C-B7F7-4C77931E35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91196" y="1142986"/>
            <a:ext cx="6303970" cy="4727547"/>
          </a:xfrm>
          <a:prstGeom prst="rect">
            <a:avLst/>
          </a:prstGeom>
        </p:spPr>
      </p:pic>
      <p:sp>
        <p:nvSpPr>
          <p:cNvPr id="41" name="Oval 40">
            <a:extLst>
              <a:ext uri="{FF2B5EF4-FFF2-40B4-BE49-F238E27FC236}">
                <a16:creationId xmlns:a16="http://schemas.microsoft.com/office/drawing/2014/main" id="{41E31199-EB66-48C8-BD68-C67468F68C2A}"/>
              </a:ext>
            </a:extLst>
          </p:cNvPr>
          <p:cNvSpPr/>
          <p:nvPr/>
        </p:nvSpPr>
        <p:spPr>
          <a:xfrm>
            <a:off x="10002855" y="3950740"/>
            <a:ext cx="360000" cy="360000"/>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l" defTabSz="914400" rtl="0" eaLnBrk="1" latinLnBrk="0" hangingPunct="1">
              <a:spcBef>
                <a:spcPts val="600"/>
              </a:spcBef>
              <a:buClr>
                <a:srgbClr val="06368B"/>
              </a:buClr>
              <a:buSzPct val="110000"/>
              <a:buFont typeface="Wingdings" pitchFamily="2" charset="2"/>
              <a:buChar char="§"/>
            </a:pPr>
            <a:endParaRPr lang="nl-NL" sz="1800" kern="1200" dirty="0" err="1">
              <a:solidFill>
                <a:schemeClr val="accent6">
                  <a:lumMod val="10000"/>
                </a:schemeClr>
              </a:solidFill>
              <a:latin typeface="Arial" pitchFamily="34" charset="0"/>
              <a:ea typeface="+mn-ea"/>
              <a:cs typeface="Arial" pitchFamily="34" charset="0"/>
            </a:endParaRPr>
          </a:p>
        </p:txBody>
      </p:sp>
      <p:pic>
        <p:nvPicPr>
          <p:cNvPr id="42" name="Picture 41" descr="Chart&#10;&#10;Description automatically generated">
            <a:extLst>
              <a:ext uri="{FF2B5EF4-FFF2-40B4-BE49-F238E27FC236}">
                <a16:creationId xmlns:a16="http://schemas.microsoft.com/office/drawing/2014/main" id="{98DAEC68-59B0-4978-9FE6-6DB826566039}"/>
              </a:ext>
            </a:extLst>
          </p:cNvPr>
          <p:cNvPicPr>
            <a:picLocks noChangeAspect="1"/>
          </p:cNvPicPr>
          <p:nvPr/>
        </p:nvPicPr>
        <p:blipFill rotWithShape="1">
          <a:blip r:embed="rId5">
            <a:extLst>
              <a:ext uri="{28A0092B-C50C-407E-A947-70E740481C1C}">
                <a14:useLocalDpi xmlns:a14="http://schemas.microsoft.com/office/drawing/2010/main" val="0"/>
              </a:ext>
            </a:extLst>
          </a:blip>
          <a:srcRect l="91196" t="41140" r="4923" b="35238"/>
          <a:stretch/>
        </p:blipFill>
        <p:spPr>
          <a:xfrm>
            <a:off x="11416785" y="2979705"/>
            <a:ext cx="230941" cy="1054109"/>
          </a:xfrm>
          <a:prstGeom prst="rect">
            <a:avLst/>
          </a:prstGeom>
        </p:spPr>
      </p:pic>
    </p:spTree>
    <p:extLst>
      <p:ext uri="{BB962C8B-B14F-4D97-AF65-F5344CB8AC3E}">
        <p14:creationId xmlns:p14="http://schemas.microsoft.com/office/powerpoint/2010/main" val="215541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0052 -0.00578 L -0.01823 -0.00787 L -0.03933 -0.0155 L -0.06745 -0.02893 L -0.08789 -0.03912 L -0.1168 -0.05902 L -0.1375 -0.07615 " pathEditMode="relative" rAng="0" ptsTypes="AAAAAAA">
                                      <p:cBhvr>
                                        <p:cTn id="6" dur="10200" fill="hold"/>
                                        <p:tgtEl>
                                          <p:spTgt spid="41"/>
                                        </p:tgtEl>
                                        <p:attrNameLst>
                                          <p:attrName>ppt_x</p:attrName>
                                          <p:attrName>ppt_y</p:attrName>
                                        </p:attrNameLst>
                                      </p:cBhvr>
                                      <p:rCtr x="-7135" y="-3519"/>
                                    </p:animMotion>
                                  </p:childTnLst>
                                </p:cTn>
                              </p:par>
                              <p:par>
                                <p:cTn id="7" presetID="1" presetClass="mediacall" presetSubtype="0" fill="hold" nodeType="withEffect">
                                  <p:stCondLst>
                                    <p:cond delay="0"/>
                                  </p:stCondLst>
                                  <p:childTnLst>
                                    <p:cmd type="call" cmd="playFrom(0.0)">
                                      <p:cBhvr>
                                        <p:cTn id="8" dur="10048"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0"/>
                </p:tgtEl>
              </p:cMediaNode>
            </p:video>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392B07C8-6F03-47D2-9ED9-2D81076E2868}"/>
              </a:ext>
            </a:extLst>
          </p:cNvPr>
          <p:cNvSpPr/>
          <p:nvPr/>
        </p:nvSpPr>
        <p:spPr>
          <a:xfrm>
            <a:off x="266737" y="1642187"/>
            <a:ext cx="5275647" cy="2565919"/>
          </a:xfrm>
          <a:prstGeom prst="rect">
            <a:avLst/>
          </a:prstGeom>
          <a:noFill/>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180975" indent="-180975">
              <a:spcBef>
                <a:spcPts val="600"/>
              </a:spcBef>
              <a:buClr>
                <a:srgbClr val="06368B"/>
              </a:buClr>
              <a:buSzPct val="110000"/>
              <a:buFont typeface="Wingdings" pitchFamily="2" charset="2"/>
              <a:buChar char="§"/>
            </a:pPr>
            <a:endParaRPr lang="nl-NL" dirty="0" err="1">
              <a:solidFill>
                <a:srgbClr val="05368B"/>
              </a:solidFill>
              <a:latin typeface="Arial" pitchFamily="34" charset="0"/>
              <a:cs typeface="Arial" pitchFamily="34" charset="0"/>
            </a:endParaRPr>
          </a:p>
        </p:txBody>
      </p:sp>
      <p:sp>
        <p:nvSpPr>
          <p:cNvPr id="5" name="Title 4"/>
          <p:cNvSpPr>
            <a:spLocks noGrp="1"/>
          </p:cNvSpPr>
          <p:nvPr>
            <p:ph type="title"/>
          </p:nvPr>
        </p:nvSpPr>
        <p:spPr>
          <a:xfrm>
            <a:off x="266737" y="0"/>
            <a:ext cx="11544304" cy="965199"/>
          </a:xfrm>
        </p:spPr>
        <p:txBody>
          <a:bodyPr anchor="ctr"/>
          <a:lstStyle/>
          <a:p>
            <a:r>
              <a:rPr lang="en-US" dirty="0"/>
              <a:t>Modelling framework: Flood hazard</a:t>
            </a:r>
          </a:p>
        </p:txBody>
      </p:sp>
      <p:sp>
        <p:nvSpPr>
          <p:cNvPr id="46" name="TextBox 45">
            <a:extLst>
              <a:ext uri="{FF2B5EF4-FFF2-40B4-BE49-F238E27FC236}">
                <a16:creationId xmlns:a16="http://schemas.microsoft.com/office/drawing/2014/main" id="{6F3CE8EE-E870-45FF-B168-BE4E87FE4C7B}"/>
              </a:ext>
            </a:extLst>
          </p:cNvPr>
          <p:cNvSpPr txBox="1"/>
          <p:nvPr/>
        </p:nvSpPr>
        <p:spPr>
          <a:xfrm>
            <a:off x="8178899" y="3613277"/>
            <a:ext cx="258275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en-US"/>
            </a:defPPr>
            <a:lvl1pPr algn="ctr"/>
          </a:lstStyle>
          <a:p>
            <a:r>
              <a:rPr lang="en-US" dirty="0"/>
              <a:t>Flood hazard modelling</a:t>
            </a:r>
            <a:endParaRPr lang="nl-NL" dirty="0"/>
          </a:p>
        </p:txBody>
      </p:sp>
      <p:cxnSp>
        <p:nvCxnSpPr>
          <p:cNvPr id="51" name="Straight Arrow Connector 50">
            <a:extLst>
              <a:ext uri="{FF2B5EF4-FFF2-40B4-BE49-F238E27FC236}">
                <a16:creationId xmlns:a16="http://schemas.microsoft.com/office/drawing/2014/main" id="{E20F308F-0BA7-4BFB-BF4A-2F10054BE3B2}"/>
              </a:ext>
            </a:extLst>
          </p:cNvPr>
          <p:cNvCxnSpPr>
            <a:stCxn id="45" idx="3"/>
            <a:endCxn id="46" idx="1"/>
          </p:cNvCxnSpPr>
          <p:nvPr/>
        </p:nvCxnSpPr>
        <p:spPr>
          <a:xfrm flipV="1">
            <a:off x="6596744" y="3797943"/>
            <a:ext cx="1582155" cy="5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37FCE809-C7BF-43A3-B9A9-ADC44F6FE307}"/>
              </a:ext>
            </a:extLst>
          </p:cNvPr>
          <p:cNvGrpSpPr/>
          <p:nvPr/>
        </p:nvGrpSpPr>
        <p:grpSpPr>
          <a:xfrm>
            <a:off x="7490180" y="4312488"/>
            <a:ext cx="3979859" cy="369332"/>
            <a:chOff x="7975372" y="5721412"/>
            <a:chExt cx="3979859" cy="369332"/>
          </a:xfrm>
        </p:grpSpPr>
        <p:sp>
          <p:nvSpPr>
            <p:cNvPr id="53" name="TextBox 52">
              <a:extLst>
                <a:ext uri="{FF2B5EF4-FFF2-40B4-BE49-F238E27FC236}">
                  <a16:creationId xmlns:a16="http://schemas.microsoft.com/office/drawing/2014/main" id="{3AF7B2EF-7CEF-4538-8488-A632FF186DBD}"/>
                </a:ext>
              </a:extLst>
            </p:cNvPr>
            <p:cNvSpPr txBox="1"/>
            <p:nvPr/>
          </p:nvSpPr>
          <p:spPr>
            <a:xfrm>
              <a:off x="7975372" y="5721412"/>
              <a:ext cx="1364476" cy="36933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Static</a:t>
              </a:r>
              <a:endParaRPr lang="nl-NL" dirty="0"/>
            </a:p>
          </p:txBody>
        </p:sp>
        <p:sp>
          <p:nvSpPr>
            <p:cNvPr id="55" name="TextBox 54">
              <a:extLst>
                <a:ext uri="{FF2B5EF4-FFF2-40B4-BE49-F238E27FC236}">
                  <a16:creationId xmlns:a16="http://schemas.microsoft.com/office/drawing/2014/main" id="{5266E70B-BC8D-4C6C-A1E8-B2DAC216394D}"/>
                </a:ext>
              </a:extLst>
            </p:cNvPr>
            <p:cNvSpPr txBox="1"/>
            <p:nvPr/>
          </p:nvSpPr>
          <p:spPr>
            <a:xfrm>
              <a:off x="10590755" y="5721412"/>
              <a:ext cx="1364476" cy="36933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Dynamic</a:t>
              </a:r>
              <a:endParaRPr lang="nl-NL" dirty="0"/>
            </a:p>
          </p:txBody>
        </p:sp>
      </p:grpSp>
      <p:cxnSp>
        <p:nvCxnSpPr>
          <p:cNvPr id="56" name="Connector: Elbow 55">
            <a:extLst>
              <a:ext uri="{FF2B5EF4-FFF2-40B4-BE49-F238E27FC236}">
                <a16:creationId xmlns:a16="http://schemas.microsoft.com/office/drawing/2014/main" id="{F15AEFA7-ABD4-411E-8D11-F270E16F7930}"/>
              </a:ext>
            </a:extLst>
          </p:cNvPr>
          <p:cNvCxnSpPr>
            <a:stCxn id="46" idx="2"/>
            <a:endCxn id="53" idx="0"/>
          </p:cNvCxnSpPr>
          <p:nvPr/>
        </p:nvCxnSpPr>
        <p:spPr>
          <a:xfrm rot="5400000">
            <a:off x="8656410" y="3498618"/>
            <a:ext cx="329879" cy="1297861"/>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58" name="Connector: Elbow 57">
            <a:extLst>
              <a:ext uri="{FF2B5EF4-FFF2-40B4-BE49-F238E27FC236}">
                <a16:creationId xmlns:a16="http://schemas.microsoft.com/office/drawing/2014/main" id="{4E0B0C6E-5C4D-4B29-9568-3D32684B98AD}"/>
              </a:ext>
            </a:extLst>
          </p:cNvPr>
          <p:cNvCxnSpPr>
            <a:stCxn id="46" idx="2"/>
            <a:endCxn id="55" idx="0"/>
          </p:cNvCxnSpPr>
          <p:nvPr/>
        </p:nvCxnSpPr>
        <p:spPr>
          <a:xfrm rot="16200000" flipH="1">
            <a:off x="9964101" y="3488787"/>
            <a:ext cx="329879" cy="1317522"/>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4AF84E7C-5A01-4ED4-92B4-9B43E12704A2}"/>
              </a:ext>
            </a:extLst>
          </p:cNvPr>
          <p:cNvSpPr txBox="1"/>
          <p:nvPr/>
        </p:nvSpPr>
        <p:spPr>
          <a:xfrm>
            <a:off x="5245091" y="3613845"/>
            <a:ext cx="1351653"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defPPr>
              <a:defRPr lang="en-US"/>
            </a:defPPr>
            <a:lvl1pPr algn="ctr"/>
          </a:lstStyle>
          <a:p>
            <a:r>
              <a:rPr lang="en-US" dirty="0"/>
              <a:t>Preprocess</a:t>
            </a:r>
            <a:endParaRPr lang="nl-NL" dirty="0"/>
          </a:p>
        </p:txBody>
      </p:sp>
      <p:grpSp>
        <p:nvGrpSpPr>
          <p:cNvPr id="28" name="Group 27">
            <a:extLst>
              <a:ext uri="{FF2B5EF4-FFF2-40B4-BE49-F238E27FC236}">
                <a16:creationId xmlns:a16="http://schemas.microsoft.com/office/drawing/2014/main" id="{885A9449-341B-412B-AA54-E4D7C562BA9B}"/>
              </a:ext>
            </a:extLst>
          </p:cNvPr>
          <p:cNvGrpSpPr/>
          <p:nvPr/>
        </p:nvGrpSpPr>
        <p:grpSpPr>
          <a:xfrm>
            <a:off x="7224711" y="4887672"/>
            <a:ext cx="4382979" cy="369332"/>
            <a:chOff x="7709903" y="5446106"/>
            <a:chExt cx="4382979" cy="369332"/>
          </a:xfrm>
          <a:noFill/>
        </p:grpSpPr>
        <p:sp>
          <p:nvSpPr>
            <p:cNvPr id="29" name="TextBox 28">
              <a:extLst>
                <a:ext uri="{FF2B5EF4-FFF2-40B4-BE49-F238E27FC236}">
                  <a16:creationId xmlns:a16="http://schemas.microsoft.com/office/drawing/2014/main" id="{A511E59C-CFF1-4642-B784-7E254AADDC4B}"/>
                </a:ext>
              </a:extLst>
            </p:cNvPr>
            <p:cNvSpPr txBox="1"/>
            <p:nvPr/>
          </p:nvSpPr>
          <p:spPr>
            <a:xfrm>
              <a:off x="7709903" y="5446106"/>
              <a:ext cx="1364476" cy="3693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dirty="0"/>
                <a:t>Bathtub</a:t>
              </a:r>
              <a:endParaRPr lang="nl-NL" dirty="0"/>
            </a:p>
          </p:txBody>
        </p:sp>
        <p:sp>
          <p:nvSpPr>
            <p:cNvPr id="30" name="TextBox 29">
              <a:extLst>
                <a:ext uri="{FF2B5EF4-FFF2-40B4-BE49-F238E27FC236}">
                  <a16:creationId xmlns:a16="http://schemas.microsoft.com/office/drawing/2014/main" id="{9CD86A60-7ADF-4260-9E6D-4BC216EB52DA}"/>
                </a:ext>
              </a:extLst>
            </p:cNvPr>
            <p:cNvSpPr txBox="1"/>
            <p:nvPr/>
          </p:nvSpPr>
          <p:spPr>
            <a:xfrm>
              <a:off x="9219154" y="5446106"/>
              <a:ext cx="1364476" cy="3693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dirty="0"/>
                <a:t>SFINCS</a:t>
              </a:r>
              <a:endParaRPr lang="nl-NL" dirty="0"/>
            </a:p>
          </p:txBody>
        </p:sp>
        <p:sp>
          <p:nvSpPr>
            <p:cNvPr id="31" name="TextBox 30">
              <a:extLst>
                <a:ext uri="{FF2B5EF4-FFF2-40B4-BE49-F238E27FC236}">
                  <a16:creationId xmlns:a16="http://schemas.microsoft.com/office/drawing/2014/main" id="{2638F562-7923-455E-A30E-7E0F04665493}"/>
                </a:ext>
              </a:extLst>
            </p:cNvPr>
            <p:cNvSpPr txBox="1"/>
            <p:nvPr/>
          </p:nvSpPr>
          <p:spPr>
            <a:xfrm>
              <a:off x="10728406" y="5446106"/>
              <a:ext cx="1364476" cy="3693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dirty="0"/>
                <a:t>Delft3d FM</a:t>
              </a:r>
              <a:endParaRPr lang="nl-NL" dirty="0"/>
            </a:p>
          </p:txBody>
        </p:sp>
      </p:grpSp>
      <p:cxnSp>
        <p:nvCxnSpPr>
          <p:cNvPr id="3" name="Straight Arrow Connector 2">
            <a:extLst>
              <a:ext uri="{FF2B5EF4-FFF2-40B4-BE49-F238E27FC236}">
                <a16:creationId xmlns:a16="http://schemas.microsoft.com/office/drawing/2014/main" id="{6E7EF7F3-DCC6-4C73-B5A9-DA04A9E93DA2}"/>
              </a:ext>
            </a:extLst>
          </p:cNvPr>
          <p:cNvCxnSpPr>
            <a:cxnSpLocks/>
          </p:cNvCxnSpPr>
          <p:nvPr/>
        </p:nvCxnSpPr>
        <p:spPr>
          <a:xfrm>
            <a:off x="7490180" y="4832478"/>
            <a:ext cx="4009355" cy="0"/>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128909-C253-4A72-A71B-ACDF579C7C5C}"/>
              </a:ext>
            </a:extLst>
          </p:cNvPr>
          <p:cNvCxnSpPr>
            <a:cxnSpLocks/>
          </p:cNvCxnSpPr>
          <p:nvPr/>
        </p:nvCxnSpPr>
        <p:spPr>
          <a:xfrm>
            <a:off x="7490180" y="4760478"/>
            <a:ext cx="0" cy="1440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A3EF0F8-BD0B-429C-831D-327FB893609E}"/>
              </a:ext>
            </a:extLst>
          </p:cNvPr>
          <p:cNvGrpSpPr/>
          <p:nvPr/>
        </p:nvGrpSpPr>
        <p:grpSpPr>
          <a:xfrm>
            <a:off x="586171" y="1850441"/>
            <a:ext cx="4638641" cy="1117263"/>
            <a:chOff x="149291" y="1691813"/>
            <a:chExt cx="4638641" cy="1117263"/>
          </a:xfrm>
        </p:grpSpPr>
        <p:sp>
          <p:nvSpPr>
            <p:cNvPr id="70" name="TextBox 69">
              <a:extLst>
                <a:ext uri="{FF2B5EF4-FFF2-40B4-BE49-F238E27FC236}">
                  <a16:creationId xmlns:a16="http://schemas.microsoft.com/office/drawing/2014/main" id="{DE608C66-B010-4592-9C65-02E86F94776B}"/>
                </a:ext>
              </a:extLst>
            </p:cNvPr>
            <p:cNvSpPr txBox="1"/>
            <p:nvPr/>
          </p:nvSpPr>
          <p:spPr>
            <a:xfrm>
              <a:off x="2346238" y="1691813"/>
              <a:ext cx="2441694" cy="369332"/>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n-US"/>
              </a:defPPr>
              <a:lvl1pPr algn="ct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n-US" dirty="0"/>
                <a:t>Meteorological forcing</a:t>
              </a:r>
              <a:endParaRPr lang="nl-NL" dirty="0"/>
            </a:p>
          </p:txBody>
        </p:sp>
        <p:sp>
          <p:nvSpPr>
            <p:cNvPr id="71" name="TextBox 70">
              <a:extLst>
                <a:ext uri="{FF2B5EF4-FFF2-40B4-BE49-F238E27FC236}">
                  <a16:creationId xmlns:a16="http://schemas.microsoft.com/office/drawing/2014/main" id="{67CE9534-7A5B-4015-8372-AED24A56E210}"/>
                </a:ext>
              </a:extLst>
            </p:cNvPr>
            <p:cNvSpPr txBox="1"/>
            <p:nvPr/>
          </p:nvSpPr>
          <p:spPr>
            <a:xfrm>
              <a:off x="301952" y="1698052"/>
              <a:ext cx="1364476" cy="369332"/>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n-US"/>
              </a:defPPr>
              <a:lvl1pPr algn="ct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n-US" dirty="0"/>
                <a:t>Storm track</a:t>
              </a:r>
              <a:endParaRPr lang="nl-NL" dirty="0"/>
            </a:p>
          </p:txBody>
        </p:sp>
        <p:sp>
          <p:nvSpPr>
            <p:cNvPr id="72" name="TextBox 71">
              <a:extLst>
                <a:ext uri="{FF2B5EF4-FFF2-40B4-BE49-F238E27FC236}">
                  <a16:creationId xmlns:a16="http://schemas.microsoft.com/office/drawing/2014/main" id="{C45494C8-4DDD-415F-AE03-97570D2EE0C5}"/>
                </a:ext>
              </a:extLst>
            </p:cNvPr>
            <p:cNvSpPr txBox="1"/>
            <p:nvPr/>
          </p:nvSpPr>
          <p:spPr>
            <a:xfrm>
              <a:off x="149291" y="2439744"/>
              <a:ext cx="1669798" cy="36933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lgn="ctr"/>
            </a:lstStyle>
            <a:p>
              <a:r>
                <a:rPr lang="en-US" dirty="0"/>
                <a:t>Holland Model</a:t>
              </a:r>
              <a:endParaRPr lang="nl-NL" dirty="0"/>
            </a:p>
          </p:txBody>
        </p:sp>
      </p:grpSp>
      <p:cxnSp>
        <p:nvCxnSpPr>
          <p:cNvPr id="73" name="Straight Arrow Connector 72">
            <a:extLst>
              <a:ext uri="{FF2B5EF4-FFF2-40B4-BE49-F238E27FC236}">
                <a16:creationId xmlns:a16="http://schemas.microsoft.com/office/drawing/2014/main" id="{25A655BD-79B3-4937-998B-D39F356B0022}"/>
              </a:ext>
            </a:extLst>
          </p:cNvPr>
          <p:cNvCxnSpPr>
            <a:cxnSpLocks/>
          </p:cNvCxnSpPr>
          <p:nvPr/>
        </p:nvCxnSpPr>
        <p:spPr>
          <a:xfrm>
            <a:off x="1418642" y="2226012"/>
            <a:ext cx="0" cy="372360"/>
          </a:xfrm>
          <a:prstGeom prst="straightConnector1">
            <a:avLst/>
          </a:prstGeom>
          <a:ln w="190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74" name="Connector: Elbow 73">
            <a:extLst>
              <a:ext uri="{FF2B5EF4-FFF2-40B4-BE49-F238E27FC236}">
                <a16:creationId xmlns:a16="http://schemas.microsoft.com/office/drawing/2014/main" id="{BAAA8C23-2E3A-4F0E-8C5B-D47DBB01A6F2}"/>
              </a:ext>
            </a:extLst>
          </p:cNvPr>
          <p:cNvCxnSpPr>
            <a:cxnSpLocks/>
            <a:stCxn id="72" idx="2"/>
            <a:endCxn id="77" idx="0"/>
          </p:cNvCxnSpPr>
          <p:nvPr/>
        </p:nvCxnSpPr>
        <p:spPr>
          <a:xfrm rot="16200000" flipH="1">
            <a:off x="1718187" y="2670587"/>
            <a:ext cx="647029" cy="1241262"/>
          </a:xfrm>
          <a:prstGeom prst="bentConnector3">
            <a:avLst/>
          </a:prstGeom>
          <a:ln w="190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75" name="Connector: Elbow 74">
            <a:extLst>
              <a:ext uri="{FF2B5EF4-FFF2-40B4-BE49-F238E27FC236}">
                <a16:creationId xmlns:a16="http://schemas.microsoft.com/office/drawing/2014/main" id="{BD5ACE22-D9B3-4B3B-A91C-9714A0DB90D4}"/>
              </a:ext>
            </a:extLst>
          </p:cNvPr>
          <p:cNvCxnSpPr>
            <a:cxnSpLocks/>
            <a:stCxn id="70" idx="2"/>
            <a:endCxn id="77" idx="0"/>
          </p:cNvCxnSpPr>
          <p:nvPr/>
        </p:nvCxnSpPr>
        <p:spPr>
          <a:xfrm rot="5400000">
            <a:off x="2635669" y="2246437"/>
            <a:ext cx="1394960" cy="1341633"/>
          </a:xfrm>
          <a:prstGeom prst="bentConnector3">
            <a:avLst>
              <a:gd name="adj1" fmla="val 76784"/>
            </a:avLst>
          </a:prstGeom>
          <a:ln w="190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FB324DEF-5AF6-4770-84D7-BB8257A9D411}"/>
              </a:ext>
            </a:extLst>
          </p:cNvPr>
          <p:cNvCxnSpPr>
            <a:cxnSpLocks/>
          </p:cNvCxnSpPr>
          <p:nvPr/>
        </p:nvCxnSpPr>
        <p:spPr>
          <a:xfrm>
            <a:off x="4265135" y="3799399"/>
            <a:ext cx="979956" cy="0"/>
          </a:xfrm>
          <a:prstGeom prst="straightConnector1">
            <a:avLst/>
          </a:prstGeom>
          <a:ln w="19050">
            <a:solidFill>
              <a:schemeClr val="accent6"/>
            </a:solidFill>
            <a:tailEnd type="triangle"/>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FFC790E6-98DB-4390-949E-8E4FB8E86C7E}"/>
              </a:ext>
            </a:extLst>
          </p:cNvPr>
          <p:cNvSpPr txBox="1"/>
          <p:nvPr/>
        </p:nvSpPr>
        <p:spPr>
          <a:xfrm>
            <a:off x="1059528" y="3614733"/>
            <a:ext cx="3205607"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defPPr>
              <a:defRPr lang="en-US"/>
            </a:defPPr>
            <a:lvl1pPr algn="ctr"/>
          </a:lstStyle>
          <a:p>
            <a:r>
              <a:rPr lang="en-US" dirty="0"/>
              <a:t>Global Tide and Surge Model</a:t>
            </a:r>
            <a:endParaRPr lang="nl-NL" dirty="0"/>
          </a:p>
        </p:txBody>
      </p:sp>
      <p:sp>
        <p:nvSpPr>
          <p:cNvPr id="78" name="TextBox 77">
            <a:extLst>
              <a:ext uri="{FF2B5EF4-FFF2-40B4-BE49-F238E27FC236}">
                <a16:creationId xmlns:a16="http://schemas.microsoft.com/office/drawing/2014/main" id="{07FEBB28-553A-4053-ABCC-C7AFD31B9456}"/>
              </a:ext>
            </a:extLst>
          </p:cNvPr>
          <p:cNvSpPr txBox="1"/>
          <p:nvPr/>
        </p:nvSpPr>
        <p:spPr>
          <a:xfrm>
            <a:off x="158622" y="1296742"/>
            <a:ext cx="1031051" cy="36933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none" rtlCol="0">
            <a:spAutoFit/>
          </a:bodyPr>
          <a:lstStyle>
            <a:defPPr>
              <a:defRPr lang="en-US"/>
            </a:defPPr>
            <a:lvl1pPr>
              <a:spcBef>
                <a:spcPts val="600"/>
              </a:spcBef>
              <a:buClr>
                <a:srgbClr val="06368B"/>
              </a:buClr>
              <a:buSzPct val="110000"/>
              <a:defRPr b="1">
                <a:solidFill>
                  <a:schemeClr val="accent6"/>
                </a:solidFill>
                <a:latin typeface="Arial" pitchFamily="34" charset="0"/>
                <a:cs typeface="Arial" pitchFamily="34" charset="0"/>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vl6pPr>
              <a:defRPr>
                <a:solidFill>
                  <a:schemeClr val="accent6"/>
                </a:solidFill>
              </a:defRPr>
            </a:lvl6pPr>
            <a:lvl7pPr>
              <a:defRPr>
                <a:solidFill>
                  <a:schemeClr val="accent6"/>
                </a:solidFill>
              </a:defRPr>
            </a:lvl7pPr>
            <a:lvl8pPr>
              <a:defRPr>
                <a:solidFill>
                  <a:schemeClr val="accent6"/>
                </a:solidFill>
              </a:defRPr>
            </a:lvl8pPr>
            <a:lvl9pPr>
              <a:defRPr>
                <a:solidFill>
                  <a:schemeClr val="accent6"/>
                </a:solidFill>
              </a:defRPr>
            </a:lvl9pPr>
          </a:lstStyle>
          <a:p>
            <a:r>
              <a:rPr lang="en-US"/>
              <a:t>OMUSE</a:t>
            </a:r>
            <a:endParaRPr lang="nl-NL" dirty="0" err="1"/>
          </a:p>
        </p:txBody>
      </p:sp>
    </p:spTree>
    <p:extLst>
      <p:ext uri="{BB962C8B-B14F-4D97-AF65-F5344CB8AC3E}">
        <p14:creationId xmlns:p14="http://schemas.microsoft.com/office/powerpoint/2010/main" val="526771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6737" y="0"/>
            <a:ext cx="11544304" cy="967750"/>
          </a:xfrm>
        </p:spPr>
        <p:txBody>
          <a:bodyPr anchor="ctr"/>
          <a:lstStyle/>
          <a:p>
            <a:r>
              <a:rPr lang="en-US" dirty="0"/>
              <a:t>Framework validation</a:t>
            </a:r>
          </a:p>
        </p:txBody>
      </p:sp>
      <p:grpSp>
        <p:nvGrpSpPr>
          <p:cNvPr id="36" name="Group 35">
            <a:extLst>
              <a:ext uri="{FF2B5EF4-FFF2-40B4-BE49-F238E27FC236}">
                <a16:creationId xmlns:a16="http://schemas.microsoft.com/office/drawing/2014/main" id="{6B51EC0B-28D4-43AE-B58A-653843441C00}"/>
              </a:ext>
            </a:extLst>
          </p:cNvPr>
          <p:cNvGrpSpPr/>
          <p:nvPr/>
        </p:nvGrpSpPr>
        <p:grpSpPr>
          <a:xfrm>
            <a:off x="405426" y="1383870"/>
            <a:ext cx="3205607" cy="4348769"/>
            <a:chOff x="405426" y="1331320"/>
            <a:chExt cx="3205607" cy="4348769"/>
          </a:xfrm>
        </p:grpSpPr>
        <p:grpSp>
          <p:nvGrpSpPr>
            <p:cNvPr id="4" name="Group 3">
              <a:extLst>
                <a:ext uri="{FF2B5EF4-FFF2-40B4-BE49-F238E27FC236}">
                  <a16:creationId xmlns:a16="http://schemas.microsoft.com/office/drawing/2014/main" id="{19ED9BC6-C478-4650-9D3C-AED52658D355}"/>
                </a:ext>
              </a:extLst>
            </p:cNvPr>
            <p:cNvGrpSpPr/>
            <p:nvPr/>
          </p:nvGrpSpPr>
          <p:grpSpPr>
            <a:xfrm>
              <a:off x="520131" y="2030531"/>
              <a:ext cx="2976197" cy="3649558"/>
              <a:chOff x="749821" y="2030531"/>
              <a:chExt cx="2976197" cy="3649558"/>
            </a:xfrm>
          </p:grpSpPr>
          <p:pic>
            <p:nvPicPr>
              <p:cNvPr id="9" name="Picture 8" descr="Chart&#10;&#10;Description automatically generated">
                <a:extLst>
                  <a:ext uri="{FF2B5EF4-FFF2-40B4-BE49-F238E27FC236}">
                    <a16:creationId xmlns:a16="http://schemas.microsoft.com/office/drawing/2014/main" id="{92A45EB4-7364-4339-B1DE-B1ABD9053147}"/>
                  </a:ext>
                </a:extLst>
              </p:cNvPr>
              <p:cNvPicPr>
                <a:picLocks noChangeAspect="1"/>
              </p:cNvPicPr>
              <p:nvPr/>
            </p:nvPicPr>
            <p:blipFill rotWithShape="1">
              <a:blip r:embed="rId3">
                <a:extLst>
                  <a:ext uri="{28A0092B-C50C-407E-A947-70E740481C1C}">
                    <a14:useLocalDpi xmlns:a14="http://schemas.microsoft.com/office/drawing/2010/main" val="0"/>
                  </a:ext>
                </a:extLst>
              </a:blip>
              <a:srcRect l="32041" t="16029" r="34731" b="9641"/>
              <a:stretch/>
            </p:blipFill>
            <p:spPr>
              <a:xfrm>
                <a:off x="749821" y="2030531"/>
                <a:ext cx="2175273" cy="3649558"/>
              </a:xfrm>
              <a:prstGeom prst="rect">
                <a:avLst/>
              </a:prstGeom>
            </p:spPr>
          </p:pic>
          <p:pic>
            <p:nvPicPr>
              <p:cNvPr id="10" name="Picture 9" descr="Chart&#10;&#10;Description automatically generated">
                <a:extLst>
                  <a:ext uri="{FF2B5EF4-FFF2-40B4-BE49-F238E27FC236}">
                    <a16:creationId xmlns:a16="http://schemas.microsoft.com/office/drawing/2014/main" id="{544627B4-923C-4562-BFE8-BE679AF9F6F1}"/>
                  </a:ext>
                </a:extLst>
              </p:cNvPr>
              <p:cNvPicPr>
                <a:picLocks noChangeAspect="1"/>
              </p:cNvPicPr>
              <p:nvPr/>
            </p:nvPicPr>
            <p:blipFill rotWithShape="1">
              <a:blip r:embed="rId3">
                <a:extLst>
                  <a:ext uri="{28A0092B-C50C-407E-A947-70E740481C1C}">
                    <a14:useLocalDpi xmlns:a14="http://schemas.microsoft.com/office/drawing/2010/main" val="0"/>
                  </a:ext>
                </a:extLst>
              </a:blip>
              <a:srcRect l="82188" t="28156" b="8308"/>
              <a:stretch/>
            </p:blipFill>
            <p:spPr>
              <a:xfrm>
                <a:off x="2686374" y="2954557"/>
                <a:ext cx="845769" cy="2262650"/>
              </a:xfrm>
              <a:prstGeom prst="rect">
                <a:avLst/>
              </a:prstGeom>
            </p:spPr>
          </p:pic>
          <p:pic>
            <p:nvPicPr>
              <p:cNvPr id="12" name="Picture 11">
                <a:extLst>
                  <a:ext uri="{FF2B5EF4-FFF2-40B4-BE49-F238E27FC236}">
                    <a16:creationId xmlns:a16="http://schemas.microsoft.com/office/drawing/2014/main" id="{DAA1D439-8E7B-4BEE-B1AE-801960BB3B1A}"/>
                  </a:ext>
                </a:extLst>
              </p:cNvPr>
              <p:cNvPicPr>
                <a:picLocks noChangeAspect="1"/>
              </p:cNvPicPr>
              <p:nvPr/>
            </p:nvPicPr>
            <p:blipFill rotWithShape="1">
              <a:blip r:embed="rId4">
                <a:extLst>
                  <a:ext uri="{28A0092B-C50C-407E-A947-70E740481C1C}">
                    <a14:useLocalDpi xmlns:a14="http://schemas.microsoft.com/office/drawing/2010/main" val="0"/>
                  </a:ext>
                </a:extLst>
              </a:blip>
              <a:srcRect l="87683" t="15052" b="75672"/>
              <a:stretch/>
            </p:blipFill>
            <p:spPr>
              <a:xfrm>
                <a:off x="2727080" y="2095280"/>
                <a:ext cx="998938" cy="489343"/>
              </a:xfrm>
              <a:prstGeom prst="rect">
                <a:avLst/>
              </a:prstGeom>
            </p:spPr>
          </p:pic>
        </p:grpSp>
        <p:sp>
          <p:nvSpPr>
            <p:cNvPr id="24" name="TextBox 23">
              <a:extLst>
                <a:ext uri="{FF2B5EF4-FFF2-40B4-BE49-F238E27FC236}">
                  <a16:creationId xmlns:a16="http://schemas.microsoft.com/office/drawing/2014/main" id="{CDD7B0E3-C6A4-4357-AC55-CDD70632783F}"/>
                </a:ext>
              </a:extLst>
            </p:cNvPr>
            <p:cNvSpPr txBox="1"/>
            <p:nvPr/>
          </p:nvSpPr>
          <p:spPr>
            <a:xfrm>
              <a:off x="405426" y="1331320"/>
              <a:ext cx="320560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en-US"/>
              </a:defPPr>
              <a:lvl1pPr algn="ctr"/>
            </a:lstStyle>
            <a:p>
              <a:r>
                <a:rPr lang="en-US" dirty="0"/>
                <a:t>Global Tide and Surge Model</a:t>
              </a:r>
              <a:endParaRPr lang="nl-NL" dirty="0"/>
            </a:p>
          </p:txBody>
        </p:sp>
        <p:cxnSp>
          <p:nvCxnSpPr>
            <p:cNvPr id="6" name="Straight Arrow Connector 5">
              <a:extLst>
                <a:ext uri="{FF2B5EF4-FFF2-40B4-BE49-F238E27FC236}">
                  <a16:creationId xmlns:a16="http://schemas.microsoft.com/office/drawing/2014/main" id="{C56C408A-EEFC-4CD7-94BA-4A0E01692F82}"/>
                </a:ext>
              </a:extLst>
            </p:cNvPr>
            <p:cNvCxnSpPr>
              <a:stCxn id="24" idx="2"/>
            </p:cNvCxnSpPr>
            <p:nvPr/>
          </p:nvCxnSpPr>
          <p:spPr>
            <a:xfrm flipH="1">
              <a:off x="2008229" y="1700652"/>
              <a:ext cx="1" cy="3298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5BFA3F17-2C85-45D2-A8E5-3F74944120A8}"/>
              </a:ext>
            </a:extLst>
          </p:cNvPr>
          <p:cNvGrpSpPr/>
          <p:nvPr/>
        </p:nvGrpSpPr>
        <p:grpSpPr>
          <a:xfrm>
            <a:off x="4894408" y="1383870"/>
            <a:ext cx="6926182" cy="4246685"/>
            <a:chOff x="5020532" y="1331320"/>
            <a:chExt cx="6926182" cy="4246685"/>
          </a:xfrm>
        </p:grpSpPr>
        <p:pic>
          <p:nvPicPr>
            <p:cNvPr id="8" name="Picture 7" descr="Map&#10;&#10;Description automatically generated">
              <a:extLst>
                <a:ext uri="{FF2B5EF4-FFF2-40B4-BE49-F238E27FC236}">
                  <a16:creationId xmlns:a16="http://schemas.microsoft.com/office/drawing/2014/main" id="{982FFE26-8AAA-46FD-97A6-E33722B55855}"/>
                </a:ext>
              </a:extLst>
            </p:cNvPr>
            <p:cNvPicPr>
              <a:picLocks noChangeAspect="1"/>
            </p:cNvPicPr>
            <p:nvPr/>
          </p:nvPicPr>
          <p:blipFill rotWithShape="1">
            <a:blip r:embed="rId5">
              <a:extLst>
                <a:ext uri="{28A0092B-C50C-407E-A947-70E740481C1C}">
                  <a14:useLocalDpi xmlns:a14="http://schemas.microsoft.com/office/drawing/2010/main" val="0"/>
                </a:ext>
              </a:extLst>
            </a:blip>
            <a:srcRect l="20602" t="14577" r="20640" b="14959"/>
            <a:stretch/>
          </p:blipFill>
          <p:spPr>
            <a:xfrm>
              <a:off x="8706714" y="2830354"/>
              <a:ext cx="3240000" cy="2747651"/>
            </a:xfrm>
            <a:prstGeom prst="rect">
              <a:avLst/>
            </a:prstGeom>
          </p:spPr>
        </p:pic>
        <p:pic>
          <p:nvPicPr>
            <p:cNvPr id="7" name="Picture 6" descr="Map&#10;&#10;Description automatically generated">
              <a:extLst>
                <a:ext uri="{FF2B5EF4-FFF2-40B4-BE49-F238E27FC236}">
                  <a16:creationId xmlns:a16="http://schemas.microsoft.com/office/drawing/2014/main" id="{0F02D53B-A5AC-4D24-A474-05E2676AE941}"/>
                </a:ext>
              </a:extLst>
            </p:cNvPr>
            <p:cNvPicPr>
              <a:picLocks noChangeAspect="1"/>
            </p:cNvPicPr>
            <p:nvPr/>
          </p:nvPicPr>
          <p:blipFill rotWithShape="1">
            <a:blip r:embed="rId6">
              <a:extLst>
                <a:ext uri="{28A0092B-C50C-407E-A947-70E740481C1C}">
                  <a14:useLocalDpi xmlns:a14="http://schemas.microsoft.com/office/drawing/2010/main" val="0"/>
                </a:ext>
              </a:extLst>
            </a:blip>
            <a:srcRect l="20602" t="14971" r="20525" b="14958"/>
            <a:stretch/>
          </p:blipFill>
          <p:spPr>
            <a:xfrm>
              <a:off x="5020532" y="2830354"/>
              <a:ext cx="3240000" cy="2727012"/>
            </a:xfrm>
            <a:prstGeom prst="rect">
              <a:avLst/>
            </a:prstGeom>
          </p:spPr>
        </p:pic>
        <p:sp>
          <p:nvSpPr>
            <p:cNvPr id="18" name="TextBox 17">
              <a:extLst>
                <a:ext uri="{FF2B5EF4-FFF2-40B4-BE49-F238E27FC236}">
                  <a16:creationId xmlns:a16="http://schemas.microsoft.com/office/drawing/2014/main" id="{9FAC1F8C-5FE4-4518-BDB2-BFD4FD190961}"/>
                </a:ext>
              </a:extLst>
            </p:cNvPr>
            <p:cNvSpPr txBox="1"/>
            <p:nvPr/>
          </p:nvSpPr>
          <p:spPr>
            <a:xfrm>
              <a:off x="7181782" y="1331320"/>
              <a:ext cx="258275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en-US"/>
              </a:defPPr>
              <a:lvl1pPr algn="ctr"/>
            </a:lstStyle>
            <a:p>
              <a:r>
                <a:rPr lang="en-US"/>
                <a:t>Flood hazard modelling</a:t>
              </a:r>
              <a:endParaRPr lang="nl-NL" dirty="0"/>
            </a:p>
          </p:txBody>
        </p:sp>
        <p:sp>
          <p:nvSpPr>
            <p:cNvPr id="20" name="TextBox 19">
              <a:extLst>
                <a:ext uri="{FF2B5EF4-FFF2-40B4-BE49-F238E27FC236}">
                  <a16:creationId xmlns:a16="http://schemas.microsoft.com/office/drawing/2014/main" id="{81436724-6C4D-4587-A402-B75B72CF0D40}"/>
                </a:ext>
              </a:extLst>
            </p:cNvPr>
            <p:cNvSpPr txBox="1"/>
            <p:nvPr/>
          </p:nvSpPr>
          <p:spPr>
            <a:xfrm>
              <a:off x="5958294" y="2030531"/>
              <a:ext cx="1364476" cy="36933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Static</a:t>
              </a:r>
              <a:endParaRPr lang="nl-NL" dirty="0"/>
            </a:p>
          </p:txBody>
        </p:sp>
        <p:sp>
          <p:nvSpPr>
            <p:cNvPr id="21" name="TextBox 20">
              <a:extLst>
                <a:ext uri="{FF2B5EF4-FFF2-40B4-BE49-F238E27FC236}">
                  <a16:creationId xmlns:a16="http://schemas.microsoft.com/office/drawing/2014/main" id="{66FC5710-4239-439D-BFA7-51D0E02F739E}"/>
                </a:ext>
              </a:extLst>
            </p:cNvPr>
            <p:cNvSpPr txBox="1"/>
            <p:nvPr/>
          </p:nvSpPr>
          <p:spPr>
            <a:xfrm>
              <a:off x="9644476" y="2030531"/>
              <a:ext cx="1364476" cy="36933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Dynamic</a:t>
              </a:r>
              <a:endParaRPr lang="nl-NL" dirty="0"/>
            </a:p>
          </p:txBody>
        </p:sp>
        <p:cxnSp>
          <p:nvCxnSpPr>
            <p:cNvPr id="22" name="Connector: Elbow 21">
              <a:extLst>
                <a:ext uri="{FF2B5EF4-FFF2-40B4-BE49-F238E27FC236}">
                  <a16:creationId xmlns:a16="http://schemas.microsoft.com/office/drawing/2014/main" id="{B18DDA1E-64E3-4901-8F1F-05777A8F6B91}"/>
                </a:ext>
              </a:extLst>
            </p:cNvPr>
            <p:cNvCxnSpPr>
              <a:cxnSpLocks/>
              <a:stCxn id="18" idx="2"/>
              <a:endCxn id="20" idx="0"/>
            </p:cNvCxnSpPr>
            <p:nvPr/>
          </p:nvCxnSpPr>
          <p:spPr>
            <a:xfrm rot="5400000">
              <a:off x="7391908" y="949276"/>
              <a:ext cx="329879" cy="1832630"/>
            </a:xfrm>
            <a:prstGeom prst="bentConnector3">
              <a:avLst>
                <a:gd name="adj1" fmla="val 50000"/>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2A6DE9F7-FEA5-4F4E-A162-93CA9CD6BA32}"/>
                </a:ext>
              </a:extLst>
            </p:cNvPr>
            <p:cNvCxnSpPr>
              <a:cxnSpLocks/>
              <a:stCxn id="18" idx="2"/>
              <a:endCxn id="21" idx="0"/>
            </p:cNvCxnSpPr>
            <p:nvPr/>
          </p:nvCxnSpPr>
          <p:spPr>
            <a:xfrm rot="16200000" flipH="1">
              <a:off x="9234999" y="938815"/>
              <a:ext cx="329879" cy="1853552"/>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E459B7DF-E6D4-46CB-BB7F-A624EED194EA}"/>
                </a:ext>
              </a:extLst>
            </p:cNvPr>
            <p:cNvCxnSpPr>
              <a:cxnSpLocks/>
            </p:cNvCxnSpPr>
            <p:nvPr/>
          </p:nvCxnSpPr>
          <p:spPr>
            <a:xfrm>
              <a:off x="6629392" y="2399863"/>
              <a:ext cx="0" cy="43049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F75A8E3-E457-4E99-9343-495072793285}"/>
                </a:ext>
              </a:extLst>
            </p:cNvPr>
            <p:cNvCxnSpPr>
              <a:cxnSpLocks/>
              <a:stCxn id="21" idx="2"/>
              <a:endCxn id="8" idx="0"/>
            </p:cNvCxnSpPr>
            <p:nvPr/>
          </p:nvCxnSpPr>
          <p:spPr>
            <a:xfrm>
              <a:off x="10326714" y="2399863"/>
              <a:ext cx="0" cy="43049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cxnSp>
        <p:nvCxnSpPr>
          <p:cNvPr id="37" name="Straight Arrow Connector 36">
            <a:extLst>
              <a:ext uri="{FF2B5EF4-FFF2-40B4-BE49-F238E27FC236}">
                <a16:creationId xmlns:a16="http://schemas.microsoft.com/office/drawing/2014/main" id="{E51C8D25-5795-4108-A6A6-8909029060C0}"/>
              </a:ext>
            </a:extLst>
          </p:cNvPr>
          <p:cNvCxnSpPr>
            <a:cxnSpLocks/>
            <a:stCxn id="24" idx="3"/>
            <a:endCxn id="18" idx="1"/>
          </p:cNvCxnSpPr>
          <p:nvPr/>
        </p:nvCxnSpPr>
        <p:spPr>
          <a:xfrm>
            <a:off x="3611033" y="1568536"/>
            <a:ext cx="3444625" cy="0"/>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954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fincs_h">
            <a:hlinkClick r:id="" action="ppaction://media"/>
            <a:extLst>
              <a:ext uri="{FF2B5EF4-FFF2-40B4-BE49-F238E27FC236}">
                <a16:creationId xmlns:a16="http://schemas.microsoft.com/office/drawing/2014/main" id="{A0CA70EC-D0A5-42C7-9FF7-21CC9E7768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2787" t="8699" r="16714" b="6927"/>
          <a:stretch/>
        </p:blipFill>
        <p:spPr>
          <a:xfrm>
            <a:off x="6769656" y="3049911"/>
            <a:ext cx="3599970" cy="3749967"/>
          </a:xfrm>
          <a:prstGeom prst="rect">
            <a:avLst/>
          </a:prstGeom>
        </p:spPr>
      </p:pic>
      <p:pic>
        <p:nvPicPr>
          <p:cNvPr id="4" name="Picture 3" descr="slide_head2.png">
            <a:extLst>
              <a:ext uri="{FF2B5EF4-FFF2-40B4-BE49-F238E27FC236}">
                <a16:creationId xmlns:a16="http://schemas.microsoft.com/office/drawing/2014/main" id="{296EC9BB-193B-4827-A63C-C8B4AA42D461}"/>
              </a:ext>
            </a:extLst>
          </p:cNvPr>
          <p:cNvPicPr>
            <a:picLocks noChangeAspect="1"/>
          </p:cNvPicPr>
          <p:nvPr/>
        </p:nvPicPr>
        <p:blipFill>
          <a:blip r:embed="rId5" cstate="print"/>
          <a:stretch>
            <a:fillRect/>
          </a:stretch>
        </p:blipFill>
        <p:spPr>
          <a:xfrm>
            <a:off x="0" y="1123141"/>
            <a:ext cx="12192000" cy="1829843"/>
          </a:xfrm>
          <a:prstGeom prst="rect">
            <a:avLst/>
          </a:prstGeom>
        </p:spPr>
      </p:pic>
      <p:sp>
        <p:nvSpPr>
          <p:cNvPr id="5" name="TextBox 4">
            <a:extLst>
              <a:ext uri="{FF2B5EF4-FFF2-40B4-BE49-F238E27FC236}">
                <a16:creationId xmlns:a16="http://schemas.microsoft.com/office/drawing/2014/main" id="{5687391C-113C-4698-A756-D34CB7A81069}"/>
              </a:ext>
            </a:extLst>
          </p:cNvPr>
          <p:cNvSpPr txBox="1"/>
          <p:nvPr/>
        </p:nvSpPr>
        <p:spPr>
          <a:xfrm>
            <a:off x="248937" y="2472078"/>
            <a:ext cx="9347533" cy="707886"/>
          </a:xfrm>
          <a:prstGeom prst="rect">
            <a:avLst/>
          </a:prstGeom>
          <a:noFill/>
        </p:spPr>
        <p:txBody>
          <a:bodyPr wrap="square" rtlCol="0">
            <a:spAutoFit/>
          </a:bodyPr>
          <a:lstStyle/>
          <a:p>
            <a:r>
              <a:rPr lang="en-US" sz="2000" dirty="0">
                <a:solidFill>
                  <a:schemeClr val="accent6">
                    <a:lumMod val="10000"/>
                  </a:schemeClr>
                </a:solidFill>
                <a:latin typeface="Arial" pitchFamily="34" charset="0"/>
                <a:cs typeface="Arial" pitchFamily="34" charset="0"/>
              </a:rPr>
              <a:t>Questions? Please email me: i.benito.lazaro@vu.nl</a:t>
            </a:r>
          </a:p>
          <a:p>
            <a:endParaRPr lang="en-US" sz="2000" dirty="0">
              <a:solidFill>
                <a:schemeClr val="accent6">
                  <a:lumMod val="10000"/>
                </a:schemeClr>
              </a:solidFill>
              <a:latin typeface="Arial" pitchFamily="34" charset="0"/>
              <a:cs typeface="Arial" pitchFamily="34" charset="0"/>
            </a:endParaRPr>
          </a:p>
        </p:txBody>
      </p:sp>
      <p:pic>
        <p:nvPicPr>
          <p:cNvPr id="6" name="Picture 5" descr="Qr code&#10;&#10;Description automatically generated">
            <a:extLst>
              <a:ext uri="{FF2B5EF4-FFF2-40B4-BE49-F238E27FC236}">
                <a16:creationId xmlns:a16="http://schemas.microsoft.com/office/drawing/2014/main" id="{1181F261-41A1-4E8E-BDDD-B40943DA7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4732" y="4006894"/>
            <a:ext cx="1836000" cy="1836000"/>
          </a:xfrm>
          <a:prstGeom prst="rect">
            <a:avLst/>
          </a:prstGeom>
        </p:spPr>
      </p:pic>
      <p:sp>
        <p:nvSpPr>
          <p:cNvPr id="8" name="Title 1">
            <a:extLst>
              <a:ext uri="{FF2B5EF4-FFF2-40B4-BE49-F238E27FC236}">
                <a16:creationId xmlns:a16="http://schemas.microsoft.com/office/drawing/2014/main" id="{581E5066-8E44-4051-90B1-041EDCB0EE02}"/>
              </a:ext>
            </a:extLst>
          </p:cNvPr>
          <p:cNvSpPr txBox="1">
            <a:spLocks/>
          </p:cNvSpPr>
          <p:nvPr/>
        </p:nvSpPr>
        <p:spPr>
          <a:xfrm>
            <a:off x="248937" y="192934"/>
            <a:ext cx="11618453" cy="3031626"/>
          </a:xfr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chemeClr val="accent6">
                    <a:lumMod val="10000"/>
                  </a:schemeClr>
                </a:solidFill>
              </a:rPr>
              <a:t>Moving towards a dynamic approach </a:t>
            </a:r>
          </a:p>
          <a:p>
            <a:pPr algn="l"/>
            <a:r>
              <a:rPr lang="en-US" sz="3000" b="1" dirty="0">
                <a:solidFill>
                  <a:schemeClr val="accent6">
                    <a:lumMod val="10000"/>
                  </a:schemeClr>
                </a:solidFill>
              </a:rPr>
              <a:t>to assess coastal flooding events at large scales</a:t>
            </a:r>
          </a:p>
        </p:txBody>
      </p:sp>
      <p:pic>
        <p:nvPicPr>
          <p:cNvPr id="10" name="Picture 2">
            <a:extLst>
              <a:ext uri="{FF2B5EF4-FFF2-40B4-BE49-F238E27FC236}">
                <a16:creationId xmlns:a16="http://schemas.microsoft.com/office/drawing/2014/main" id="{9681AD20-3321-420E-8932-D98C8DFFF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4103" y="4060894"/>
            <a:ext cx="1297200" cy="172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5E085C-D9DE-4E2F-BB5F-78EB3D4359AD}"/>
              </a:ext>
            </a:extLst>
          </p:cNvPr>
          <p:cNvSpPr txBox="1"/>
          <p:nvPr/>
        </p:nvSpPr>
        <p:spPr>
          <a:xfrm>
            <a:off x="2255282" y="3483081"/>
            <a:ext cx="2177199" cy="400110"/>
          </a:xfrm>
          <a:prstGeom prst="rect">
            <a:avLst/>
          </a:prstGeom>
        </p:spPr>
        <p:txBody>
          <a:bodyPr wrap="none" rtlCol="0">
            <a:spAutoFit/>
          </a:bodyPr>
          <a:lstStyle/>
          <a:p>
            <a:pPr>
              <a:spcBef>
                <a:spcPts val="600"/>
              </a:spcBef>
              <a:buClr>
                <a:srgbClr val="06368B"/>
              </a:buClr>
              <a:buSzPct val="110000"/>
            </a:pPr>
            <a:r>
              <a:rPr lang="en-US" sz="2000" dirty="0">
                <a:solidFill>
                  <a:schemeClr val="accent6">
                    <a:lumMod val="10000"/>
                  </a:schemeClr>
                </a:solidFill>
                <a:latin typeface="Arial" pitchFamily="34" charset="0"/>
                <a:cs typeface="Arial" pitchFamily="34" charset="0"/>
              </a:rPr>
              <a:t>More information:</a:t>
            </a:r>
            <a:endParaRPr lang="nl-NL" sz="2000" dirty="0" err="1">
              <a:solidFill>
                <a:schemeClr val="accent6">
                  <a:lumMod val="10000"/>
                </a:schemeClr>
              </a:solidFill>
              <a:latin typeface="Arial" pitchFamily="34" charset="0"/>
              <a:cs typeface="Arial" pitchFamily="34" charset="0"/>
            </a:endParaRPr>
          </a:p>
        </p:txBody>
      </p:sp>
    </p:spTree>
    <p:extLst>
      <p:ext uri="{BB962C8B-B14F-4D97-AF65-F5344CB8AC3E}">
        <p14:creationId xmlns:p14="http://schemas.microsoft.com/office/powerpoint/2010/main" val="14912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theme/theme1.xml><?xml version="1.0" encoding="utf-8"?>
<a:theme xmlns:a="http://schemas.openxmlformats.org/drawingml/2006/main" name="IVM theme">
  <a:themeElements>
    <a:clrScheme name="IVM Theme">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IVM theme" id="{9FE57384-3D22-47A5-9542-E0E092F3FA53}" vid="{767FDD8E-0EB5-4CC1-9881-6B8B7B9C2CFB}"/>
    </a:ext>
  </a:extLst>
</a:theme>
</file>

<file path=ppt/theme/theme2.xml><?xml version="1.0" encoding="utf-8"?>
<a:theme xmlns:a="http://schemas.openxmlformats.org/drawingml/2006/main" name="Custom Design">
  <a:themeElements>
    <a:clrScheme name="IVM Theme">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2_Custom Design">
  <a:themeElements>
    <a:clrScheme name="IVM PowerPoint">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6_Custom Design">
  <a:themeElements>
    <a:clrScheme name="IVM PowerPoint">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3_Custom Design">
  <a:themeElements>
    <a:clrScheme name="IVM PowerPoint">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4_Custom Design">
  <a:themeElements>
    <a:clrScheme name="IVM PowerPoint">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8.xml><?xml version="1.0" encoding="utf-8"?>
<a:theme xmlns:a="http://schemas.openxmlformats.org/drawingml/2006/main" name="5_Custom Design">
  <a:themeElements>
    <a:clrScheme name="IVM PowerPoint">
      <a:dk1>
        <a:srgbClr val="05368B"/>
      </a:dk1>
      <a:lt1>
        <a:sysClr val="window" lastClr="FFFFFF"/>
      </a:lt1>
      <a:dk2>
        <a:srgbClr val="0055A5"/>
      </a:dk2>
      <a:lt2>
        <a:srgbClr val="E5EEF6"/>
      </a:lt2>
      <a:accent1>
        <a:srgbClr val="7FB92F"/>
      </a:accent1>
      <a:accent2>
        <a:srgbClr val="BEE18F"/>
      </a:accent2>
      <a:accent3>
        <a:srgbClr val="DCF0C2"/>
      </a:accent3>
      <a:accent4>
        <a:srgbClr val="4281BB"/>
      </a:accent4>
      <a:accent5>
        <a:srgbClr val="B2CCE4"/>
      </a:accent5>
      <a:accent6>
        <a:srgbClr val="CCE3E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EDBF"/>
        </a:solidFill>
        <a:ln w="12700">
          <a:solidFill>
            <a:srgbClr val="05368B"/>
          </a:solidFill>
        </a:ln>
      </a:spPr>
      <a:bodyPr rtlCol="0" anchor="ctr"/>
      <a:lstStyle>
        <a:defPPr marL="180975" indent="-180975" algn="l" defTabSz="914400" rtl="0" eaLnBrk="1" latinLnBrk="0" hangingPunct="1">
          <a:spcBef>
            <a:spcPts val="600"/>
          </a:spcBef>
          <a:buClr>
            <a:srgbClr val="06368B"/>
          </a:buClr>
          <a:buSzPct val="110000"/>
          <a:buFont typeface="Wingdings" pitchFamily="2" charset="2"/>
          <a:buChar char="§"/>
          <a:defRPr sz="1800" kern="1200" dirty="0" err="1" smtClean="0">
            <a:solidFill>
              <a:srgbClr val="05368B"/>
            </a:solidFill>
            <a:latin typeface="Arial" pitchFamily="34" charset="0"/>
            <a:ea typeface="+mn-ea"/>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180975" indent="-180975">
          <a:spcBef>
            <a:spcPts val="600"/>
          </a:spcBef>
          <a:buClr>
            <a:srgbClr val="06368B"/>
          </a:buClr>
          <a:buSzPct val="110000"/>
          <a:buFont typeface="Wingdings" pitchFamily="2" charset="2"/>
          <a:buChar char="§"/>
          <a:defRPr dirty="0" err="1" smtClean="0">
            <a:solidFill>
              <a:srgbClr val="05368B"/>
            </a:solidFill>
            <a:latin typeface="Arial" pitchFamily="34" charset="0"/>
            <a:cs typeface="Arial" pitchFamily="34" charset="0"/>
          </a:defRPr>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IVM theme</Template>
  <TotalTime>3726</TotalTime>
  <Words>414</Words>
  <Application>Microsoft Office PowerPoint</Application>
  <PresentationFormat>Widescreen</PresentationFormat>
  <Paragraphs>90</Paragraphs>
  <Slides>8</Slides>
  <Notes>7</Notes>
  <HiddenSlides>0</HiddenSlides>
  <MMClips>3</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8</vt:i4>
      </vt:variant>
    </vt:vector>
  </HeadingPairs>
  <TitlesOfParts>
    <vt:vector size="19" baseType="lpstr">
      <vt:lpstr>Arial</vt:lpstr>
      <vt:lpstr>Calibri</vt:lpstr>
      <vt:lpstr>Wingdings</vt:lpstr>
      <vt:lpstr>IVM theme</vt:lpstr>
      <vt:lpstr>Custom Design</vt:lpstr>
      <vt:lpstr>2_Custom Design</vt:lpstr>
      <vt:lpstr>1_Custom Design</vt:lpstr>
      <vt:lpstr>6_Custom Design</vt:lpstr>
      <vt:lpstr>3_Custom Design</vt:lpstr>
      <vt:lpstr>4_Custom Design</vt:lpstr>
      <vt:lpstr>5_Custom Design</vt:lpstr>
      <vt:lpstr>An efficient multiscale modelling framework  for assessment of coastal flooding events</vt:lpstr>
      <vt:lpstr>Why do we need a modelling framework?</vt:lpstr>
      <vt:lpstr>PowerPoint Presentation</vt:lpstr>
      <vt:lpstr>Modelling framework: Coastal boundary conditions</vt:lpstr>
      <vt:lpstr>Modelling framework: Coastal boundary conditions</vt:lpstr>
      <vt:lpstr>Modelling framework: Flood hazard</vt:lpstr>
      <vt:lpstr>Framework validation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IVM code repository</dc:title>
  <dc:creator>Jens de Bruijn</dc:creator>
  <cp:lastModifiedBy>Benito Lazaro, I. (Irene)</cp:lastModifiedBy>
  <cp:revision>136</cp:revision>
  <dcterms:created xsi:type="dcterms:W3CDTF">2017-01-26T10:40:59Z</dcterms:created>
  <dcterms:modified xsi:type="dcterms:W3CDTF">2022-05-24T05:14:50Z</dcterms:modified>
</cp:coreProperties>
</file>