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20" r:id="rId4"/>
  </p:sldMasterIdLst>
  <p:notesMasterIdLst>
    <p:notesMasterId r:id="rId27"/>
  </p:notesMasterIdLst>
  <p:handoutMasterIdLst>
    <p:handoutMasterId r:id="rId28"/>
  </p:handoutMasterIdLst>
  <p:sldIdLst>
    <p:sldId id="281" r:id="rId5"/>
    <p:sldId id="433" r:id="rId6"/>
    <p:sldId id="376" r:id="rId7"/>
    <p:sldId id="361" r:id="rId8"/>
    <p:sldId id="446" r:id="rId9"/>
    <p:sldId id="365" r:id="rId10"/>
    <p:sldId id="362" r:id="rId11"/>
    <p:sldId id="374" r:id="rId12"/>
    <p:sldId id="383" r:id="rId13"/>
    <p:sldId id="367" r:id="rId14"/>
    <p:sldId id="369" r:id="rId15"/>
    <p:sldId id="371" r:id="rId16"/>
    <p:sldId id="373" r:id="rId17"/>
    <p:sldId id="353" r:id="rId18"/>
    <p:sldId id="366" r:id="rId19"/>
    <p:sldId id="447" r:id="rId20"/>
    <p:sldId id="364" r:id="rId21"/>
    <p:sldId id="370" r:id="rId22"/>
    <p:sldId id="379" r:id="rId23"/>
    <p:sldId id="375" r:id="rId24"/>
    <p:sldId id="377" r:id="rId25"/>
    <p:sldId id="380" r:id="rId2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700"/>
    <a:srgbClr val="FCD39A"/>
    <a:srgbClr val="D62F27"/>
    <a:srgbClr val="F08159"/>
    <a:srgbClr val="D9E0BF"/>
    <a:srgbClr val="8DA5BA"/>
    <a:srgbClr val="457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83905" autoAdjust="0"/>
  </p:normalViewPr>
  <p:slideViewPr>
    <p:cSldViewPr snapToGrid="0">
      <p:cViewPr varScale="1">
        <p:scale>
          <a:sx n="95" d="100"/>
          <a:sy n="95" d="100"/>
        </p:scale>
        <p:origin x="1206" y="96"/>
      </p:cViewPr>
      <p:guideLst>
        <p:guide pos="360"/>
        <p:guide pos="7392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B018AA-DEA7-448F-AE2F-C3D13A0F02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B87A71-96EB-4108-95A3-855A4C360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8FA8D41-3C83-4EC2-816E-757717163931}" type="datetime1">
              <a:rPr lang="de-DE" smtClean="0"/>
              <a:t>15.05.2022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45591A-E83D-4F8A-B064-12B29D315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F2308-535F-471C-9423-3467454C92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61E857-36B8-43F1-9D87-FE508167BCE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231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CA429-061D-458E-80F8-82CB2938FBAD}" type="datetime1">
              <a:rPr lang="de-DE" smtClean="0"/>
              <a:pPr/>
              <a:t>15.05.2022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FAAAB6-A2C6-4A85-A3A1-98EFBA61C967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76752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EAA36B1-75F6-458C-B388-8BC01E9857C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Here,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PAL 1, </a:t>
            </a:r>
            <a:r>
              <a:rPr lang="de-DE" dirty="0" err="1"/>
              <a:t>using</a:t>
            </a:r>
            <a:r>
              <a:rPr lang="de-DE" dirty="0"/>
              <a:t> CEC and pHi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predict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estimate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potential </a:t>
            </a:r>
            <a:r>
              <a:rPr lang="de-DE" dirty="0" err="1"/>
              <a:t>from</a:t>
            </a:r>
            <a:r>
              <a:rPr lang="de-DE" dirty="0"/>
              <a:t> CEC, pHi and SOC. The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shown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2nd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conclusive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PAL1 </a:t>
            </a:r>
            <a:r>
              <a:rPr lang="de-DE" dirty="0" err="1"/>
              <a:t>only</a:t>
            </a:r>
            <a:r>
              <a:rPr lang="de-DE" dirty="0"/>
              <a:t> CEC and pHi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estimate</a:t>
            </a:r>
            <a:r>
              <a:rPr lang="de-DE" dirty="0"/>
              <a:t> and </a:t>
            </a:r>
            <a:r>
              <a:rPr lang="de-DE" dirty="0" err="1"/>
              <a:t>predict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potential. The </a:t>
            </a:r>
            <a:r>
              <a:rPr lang="de-DE" dirty="0" err="1"/>
              <a:t>dots</a:t>
            </a:r>
            <a:r>
              <a:rPr lang="de-DE" dirty="0"/>
              <a:t> </a:t>
            </a:r>
            <a:r>
              <a:rPr lang="de-DE" dirty="0" err="1"/>
              <a:t>represent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samples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grey-blackish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estimates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different CEC and pHi </a:t>
            </a:r>
            <a:r>
              <a:rPr lang="de-DE" dirty="0" err="1"/>
              <a:t>combinations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So, </a:t>
            </a:r>
            <a:r>
              <a:rPr lang="de-DE" dirty="0" err="1"/>
              <a:t>firstly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CEC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dominant </a:t>
            </a:r>
            <a:r>
              <a:rPr lang="de-DE" dirty="0" err="1"/>
              <a:t>factor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rapidly</a:t>
            </a:r>
            <a:r>
              <a:rPr lang="de-DE" dirty="0"/>
              <a:t> </a:t>
            </a:r>
            <a:r>
              <a:rPr lang="de-DE" dirty="0" err="1"/>
              <a:t>declining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CEC ~5 </a:t>
            </a:r>
            <a:r>
              <a:rPr lang="de-DE" dirty="0" err="1"/>
              <a:t>to</a:t>
            </a:r>
            <a:r>
              <a:rPr lang="de-DE" dirty="0"/>
              <a:t> 10, and </a:t>
            </a:r>
            <a:r>
              <a:rPr lang="de-DE" dirty="0" err="1"/>
              <a:t>if</a:t>
            </a:r>
            <a:r>
              <a:rPr lang="de-DE" dirty="0"/>
              <a:t> CEC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10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potential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matter </a:t>
            </a:r>
            <a:r>
              <a:rPr lang="de-DE" dirty="0" err="1"/>
              <a:t>the</a:t>
            </a:r>
            <a:r>
              <a:rPr lang="de-DE" dirty="0"/>
              <a:t> initial </a:t>
            </a:r>
            <a:r>
              <a:rPr lang="de-DE" dirty="0" err="1"/>
              <a:t>soil</a:t>
            </a:r>
            <a:r>
              <a:rPr lang="de-DE" dirty="0"/>
              <a:t> pH. The </a:t>
            </a:r>
            <a:r>
              <a:rPr lang="de-DE" dirty="0" err="1"/>
              <a:t>bottom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CEC &gt; 10, </a:t>
            </a:r>
            <a:r>
              <a:rPr lang="de-DE" dirty="0" err="1"/>
              <a:t>CEC‘s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so dominant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pHi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neglected</a:t>
            </a:r>
            <a:r>
              <a:rPr lang="de-DE" dirty="0"/>
              <a:t>. The </a:t>
            </a:r>
            <a:r>
              <a:rPr lang="de-DE" dirty="0" err="1"/>
              <a:t>assumption</a:t>
            </a:r>
            <a:r>
              <a:rPr lang="de-DE" dirty="0"/>
              <a:t> </a:t>
            </a:r>
            <a:r>
              <a:rPr lang="de-DE" dirty="0" err="1"/>
              <a:t>thusly</a:t>
            </a:r>
            <a:r>
              <a:rPr lang="de-DE" dirty="0"/>
              <a:t>: high CEC will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pH </a:t>
            </a:r>
            <a:r>
              <a:rPr lang="de-DE" dirty="0" err="1"/>
              <a:t>plateau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quickly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CEC </a:t>
            </a:r>
            <a:r>
              <a:rPr lang="de-DE" dirty="0" err="1"/>
              <a:t>values</a:t>
            </a:r>
            <a:r>
              <a:rPr lang="de-DE" dirty="0"/>
              <a:t>, </a:t>
            </a:r>
            <a:r>
              <a:rPr lang="de-DE" dirty="0" err="1"/>
              <a:t>low</a:t>
            </a:r>
            <a:r>
              <a:rPr lang="de-DE" dirty="0"/>
              <a:t> pHi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an </a:t>
            </a:r>
            <a:r>
              <a:rPr lang="de-DE" dirty="0" err="1"/>
              <a:t>emission-diminishing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. </a:t>
            </a:r>
            <a:r>
              <a:rPr lang="de-DE" dirty="0" err="1"/>
              <a:t>What</a:t>
            </a:r>
            <a:r>
              <a:rPr lang="de-DE" dirty="0"/>
              <a:t> was </a:t>
            </a:r>
            <a:r>
              <a:rPr lang="de-DE" dirty="0" err="1"/>
              <a:t>striking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estimation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SOC and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high SOC </a:t>
            </a:r>
            <a:r>
              <a:rPr lang="de-DE" dirty="0" err="1"/>
              <a:t>content</a:t>
            </a:r>
            <a:r>
              <a:rPr lang="de-DE" dirty="0"/>
              <a:t> was </a:t>
            </a:r>
            <a:r>
              <a:rPr lang="de-DE" dirty="0" err="1"/>
              <a:t>pretty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off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, </a:t>
            </a:r>
            <a:r>
              <a:rPr lang="de-DE" dirty="0" err="1"/>
              <a:t>while</a:t>
            </a:r>
            <a:r>
              <a:rPr lang="de-DE" dirty="0"/>
              <a:t> in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estimation</a:t>
            </a:r>
            <a:r>
              <a:rPr lang="de-DE" dirty="0"/>
              <a:t> was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precise</a:t>
            </a:r>
            <a:r>
              <a:rPr lang="de-DE" dirty="0"/>
              <a:t>. So, a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, PAL2 was </a:t>
            </a:r>
            <a:r>
              <a:rPr lang="de-DE" dirty="0" err="1"/>
              <a:t>developed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SOC on NH3 </a:t>
            </a:r>
            <a:r>
              <a:rPr lang="de-DE" dirty="0" err="1"/>
              <a:t>loss</a:t>
            </a:r>
            <a:r>
              <a:rPr lang="de-DE" dirty="0"/>
              <a:t>, but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SOC </a:t>
            </a:r>
            <a:r>
              <a:rPr lang="de-DE" dirty="0" err="1"/>
              <a:t>were</a:t>
            </a:r>
            <a:r>
              <a:rPr lang="de-DE" dirty="0"/>
              <a:t> not </a:t>
            </a:r>
            <a:r>
              <a:rPr lang="de-DE" dirty="0" err="1"/>
              <a:t>sufficient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cropland</a:t>
            </a:r>
            <a:r>
              <a:rPr lang="de-DE" dirty="0"/>
              <a:t> </a:t>
            </a:r>
            <a:r>
              <a:rPr lang="de-DE" dirty="0" err="1"/>
              <a:t>soils</a:t>
            </a:r>
            <a:r>
              <a:rPr lang="de-DE" dirty="0"/>
              <a:t>, so </a:t>
            </a:r>
            <a:r>
              <a:rPr lang="de-DE" dirty="0" err="1"/>
              <a:t>it‘s</a:t>
            </a:r>
            <a:r>
              <a:rPr lang="de-DE" dirty="0"/>
              <a:t> not </a:t>
            </a:r>
            <a:r>
              <a:rPr lang="de-DE" dirty="0" err="1"/>
              <a:t>shown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7091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PAL2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predictive</a:t>
            </a:r>
            <a:r>
              <a:rPr lang="de-DE" dirty="0"/>
              <a:t> power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incorporation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SOC </a:t>
            </a:r>
            <a:r>
              <a:rPr lang="de-DE" dirty="0" err="1"/>
              <a:t>content</a:t>
            </a:r>
            <a:r>
              <a:rPr lang="de-DE" dirty="0"/>
              <a:t>. High SOC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interfers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organic</a:t>
            </a:r>
            <a:r>
              <a:rPr lang="de-DE" dirty="0"/>
              <a:t> </a:t>
            </a:r>
            <a:r>
              <a:rPr lang="de-DE" dirty="0" err="1"/>
              <a:t>acids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released</a:t>
            </a:r>
            <a:r>
              <a:rPr lang="de-DE" dirty="0"/>
              <a:t>, </a:t>
            </a:r>
            <a:r>
              <a:rPr lang="de-DE" dirty="0" err="1"/>
              <a:t>reducing</a:t>
            </a:r>
            <a:r>
              <a:rPr lang="de-DE" dirty="0"/>
              <a:t> </a:t>
            </a:r>
            <a:r>
              <a:rPr lang="de-DE" dirty="0" err="1"/>
              <a:t>pHmax</a:t>
            </a:r>
            <a:r>
              <a:rPr lang="de-DE" dirty="0"/>
              <a:t>, </a:t>
            </a:r>
            <a:r>
              <a:rPr lang="de-DE" dirty="0" err="1"/>
              <a:t>thus</a:t>
            </a:r>
            <a:r>
              <a:rPr lang="de-DE" dirty="0"/>
              <a:t> </a:t>
            </a:r>
            <a:r>
              <a:rPr lang="de-DE" dirty="0" err="1"/>
              <a:t>lowering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. </a:t>
            </a:r>
            <a:r>
              <a:rPr lang="de-DE" dirty="0" err="1"/>
              <a:t>Contrary</a:t>
            </a:r>
            <a:r>
              <a:rPr lang="de-DE" dirty="0"/>
              <a:t>, </a:t>
            </a:r>
            <a:r>
              <a:rPr lang="de-DE" dirty="0" err="1"/>
              <a:t>low</a:t>
            </a:r>
            <a:r>
              <a:rPr lang="de-DE" dirty="0"/>
              <a:t> SOC </a:t>
            </a:r>
            <a:r>
              <a:rPr lang="de-DE" dirty="0" err="1"/>
              <a:t>content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60212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Applying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raster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Germany,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identify</a:t>
            </a:r>
            <a:r>
              <a:rPr lang="de-DE" dirty="0"/>
              <a:t> a strong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heterogeneity</a:t>
            </a:r>
            <a:r>
              <a:rPr lang="de-DE" dirty="0"/>
              <a:t> in NH3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. The </a:t>
            </a:r>
            <a:r>
              <a:rPr lang="de-DE" dirty="0" err="1"/>
              <a:t>potentials</a:t>
            </a:r>
            <a:r>
              <a:rPr lang="de-DE" dirty="0"/>
              <a:t> </a:t>
            </a:r>
            <a:r>
              <a:rPr lang="de-DE" dirty="0" err="1"/>
              <a:t>ranged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0.12 </a:t>
            </a:r>
            <a:r>
              <a:rPr lang="de-DE" dirty="0" err="1"/>
              <a:t>to</a:t>
            </a:r>
            <a:r>
              <a:rPr lang="de-DE" dirty="0"/>
              <a:t> 59.13 % N,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potentially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sandy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glacier </a:t>
            </a:r>
            <a:r>
              <a:rPr lang="de-DE" dirty="0" err="1"/>
              <a:t>forelands</a:t>
            </a:r>
            <a:r>
              <a:rPr lang="de-DE" dirty="0"/>
              <a:t>. The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potential </a:t>
            </a:r>
            <a:r>
              <a:rPr lang="de-DE" dirty="0" err="1"/>
              <a:t>for</a:t>
            </a:r>
            <a:r>
              <a:rPr lang="de-DE" dirty="0"/>
              <a:t> German </a:t>
            </a:r>
            <a:r>
              <a:rPr lang="de-DE" dirty="0" err="1"/>
              <a:t>cropland</a:t>
            </a:r>
            <a:r>
              <a:rPr lang="de-DE" dirty="0"/>
              <a:t> </a:t>
            </a:r>
            <a:r>
              <a:rPr lang="de-DE" dirty="0" err="1"/>
              <a:t>soils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~13 % N. The lab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August 2020 in Germany (statista.de)</a:t>
            </a:r>
          </a:p>
          <a:p>
            <a:endParaRPr lang="de-DE" dirty="0"/>
          </a:p>
          <a:p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,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rarely</a:t>
            </a:r>
            <a:r>
              <a:rPr lang="de-DE" dirty="0"/>
              <a:t> </a:t>
            </a:r>
            <a:r>
              <a:rPr lang="de-DE" dirty="0" err="1"/>
              <a:t>ever</a:t>
            </a:r>
            <a:r>
              <a:rPr lang="de-DE" dirty="0"/>
              <a:t> </a:t>
            </a:r>
            <a:r>
              <a:rPr lang="de-DE" dirty="0" err="1"/>
              <a:t>met</a:t>
            </a:r>
            <a:r>
              <a:rPr lang="de-DE" dirty="0"/>
              <a:t> in Germany, </a:t>
            </a:r>
            <a:r>
              <a:rPr lang="de-DE" dirty="0" err="1"/>
              <a:t>climatic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mainly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lab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68924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49144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331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4582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87155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illustrate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different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17681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These pH and SOC-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underlie</a:t>
            </a:r>
            <a:r>
              <a:rPr lang="de-DE" dirty="0"/>
              <a:t> </a:t>
            </a:r>
            <a:r>
              <a:rPr lang="de-DE" dirty="0" err="1"/>
              <a:t>tha</a:t>
            </a:r>
            <a:r>
              <a:rPr lang="de-DE" dirty="0"/>
              <a:t> PAL1 and PAL2 </a:t>
            </a:r>
            <a:r>
              <a:rPr lang="de-DE" dirty="0" err="1"/>
              <a:t>models</a:t>
            </a:r>
            <a:r>
              <a:rPr lang="de-DE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20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8928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Finally</a:t>
            </a:r>
            <a:r>
              <a:rPr lang="de-DE" dirty="0"/>
              <a:t>,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ultimate</a:t>
            </a:r>
            <a:r>
              <a:rPr lang="de-DE" dirty="0"/>
              <a:t> </a:t>
            </a:r>
            <a:r>
              <a:rPr lang="de-DE" dirty="0" err="1"/>
              <a:t>goal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.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27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. The </a:t>
            </a:r>
            <a:r>
              <a:rPr lang="de-DE" dirty="0" err="1"/>
              <a:t>loss</a:t>
            </a:r>
            <a:r>
              <a:rPr lang="de-DE" dirty="0"/>
              <a:t> potential </a:t>
            </a:r>
            <a:r>
              <a:rPr lang="de-DE" dirty="0" err="1"/>
              <a:t>spreads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widely</a:t>
            </a:r>
            <a:r>
              <a:rPr lang="de-DE" dirty="0"/>
              <a:t> and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different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narrow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15,5 – 21 % N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EEA </a:t>
            </a:r>
            <a:r>
              <a:rPr lang="de-DE" dirty="0" err="1"/>
              <a:t>based</a:t>
            </a:r>
            <a:r>
              <a:rPr lang="de-DE" dirty="0"/>
              <a:t> on pH and </a:t>
            </a:r>
            <a:r>
              <a:rPr lang="de-DE" dirty="0" err="1"/>
              <a:t>temperature</a:t>
            </a:r>
            <a:r>
              <a:rPr lang="de-DE" dirty="0"/>
              <a:t>. Here,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20 °C, </a:t>
            </a:r>
            <a:r>
              <a:rPr lang="de-DE" dirty="0" err="1"/>
              <a:t>equalling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in Germany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/>
              <a:t>August</a:t>
            </a:r>
            <a:r>
              <a:rPr lang="de-DE" dirty="0"/>
              <a:t> 2020 (statista.de).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 ranging </a:t>
            </a:r>
            <a:r>
              <a:rPr lang="de-DE" dirty="0" err="1"/>
              <a:t>from</a:t>
            </a:r>
            <a:r>
              <a:rPr lang="de-DE" dirty="0"/>
              <a:t> 0.12 </a:t>
            </a:r>
            <a:r>
              <a:rPr lang="de-DE" dirty="0" err="1"/>
              <a:t>to</a:t>
            </a:r>
            <a:r>
              <a:rPr lang="de-DE" dirty="0"/>
              <a:t> 59.13 % N,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12.95 % N.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,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losses</a:t>
            </a:r>
            <a:r>
              <a:rPr lang="de-DE" dirty="0"/>
              <a:t>, so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12.95 % N </a:t>
            </a:r>
            <a:r>
              <a:rPr lang="de-DE" dirty="0" err="1"/>
              <a:t>under</a:t>
            </a:r>
            <a:r>
              <a:rPr lang="de-DE" dirty="0"/>
              <a:t> warm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fair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suggested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EEA. </a:t>
            </a:r>
          </a:p>
          <a:p>
            <a:endParaRPr lang="de-DE" dirty="0"/>
          </a:p>
          <a:p>
            <a:r>
              <a:rPr lang="de-DE" dirty="0"/>
              <a:t>Also,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a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heterogeneity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high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confined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sandy</a:t>
            </a:r>
            <a:r>
              <a:rPr lang="de-DE" dirty="0"/>
              <a:t> </a:t>
            </a:r>
            <a:r>
              <a:rPr lang="de-DE" dirty="0" err="1"/>
              <a:t>soils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Northern Germany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partly</a:t>
            </a:r>
            <a:r>
              <a:rPr lang="de-DE" dirty="0"/>
              <a:t> </a:t>
            </a:r>
            <a:r>
              <a:rPr lang="de-DE" dirty="0" err="1"/>
              <a:t>intense</a:t>
            </a:r>
            <a:r>
              <a:rPr lang="de-DE" dirty="0"/>
              <a:t> </a:t>
            </a:r>
            <a:r>
              <a:rPr lang="de-DE" dirty="0" err="1"/>
              <a:t>agricultural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, but also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Bavaria and Hesse. </a:t>
            </a:r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a </a:t>
            </a:r>
            <a:r>
              <a:rPr lang="de-DE" dirty="0" err="1"/>
              <a:t>generalized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presented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EEA </a:t>
            </a:r>
            <a:r>
              <a:rPr lang="de-DE" dirty="0" err="1"/>
              <a:t>is</a:t>
            </a:r>
            <a:r>
              <a:rPr lang="de-DE" dirty="0"/>
              <a:t> not viable at all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estimate</a:t>
            </a:r>
            <a:r>
              <a:rPr lang="de-DE" dirty="0"/>
              <a:t> NH3 </a:t>
            </a:r>
            <a:r>
              <a:rPr lang="de-DE" dirty="0" err="1"/>
              <a:t>losses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616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Strongest</a:t>
            </a:r>
            <a:r>
              <a:rPr lang="de-DE" dirty="0"/>
              <a:t> N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urea</a:t>
            </a:r>
            <a:r>
              <a:rPr lang="de-DE" dirty="0"/>
              <a:t> in form </a:t>
            </a:r>
            <a:r>
              <a:rPr lang="de-DE" dirty="0" err="1"/>
              <a:t>of</a:t>
            </a:r>
            <a:r>
              <a:rPr lang="de-DE" dirty="0"/>
              <a:t> NH3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6674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If</a:t>
            </a:r>
            <a:r>
              <a:rPr lang="de-DE" dirty="0"/>
              <a:t> NH4+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matrix</a:t>
            </a:r>
            <a:r>
              <a:rPr lang="de-DE" dirty="0"/>
              <a:t>,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maintain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equilibrium</a:t>
            </a:r>
            <a:r>
              <a:rPr lang="de-DE" dirty="0"/>
              <a:t> in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NH4+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produced</a:t>
            </a:r>
            <a:r>
              <a:rPr lang="de-DE" dirty="0"/>
              <a:t>. A </a:t>
            </a:r>
            <a:r>
              <a:rPr lang="de-DE" dirty="0" err="1"/>
              <a:t>rising</a:t>
            </a:r>
            <a:r>
              <a:rPr lang="de-DE" dirty="0"/>
              <a:t> pH </a:t>
            </a:r>
            <a:r>
              <a:rPr lang="de-DE" dirty="0" err="1"/>
              <a:t>shifts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equilibrium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NH3 </a:t>
            </a:r>
            <a:r>
              <a:rPr lang="de-DE" dirty="0" err="1"/>
              <a:t>promoting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98564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EEA all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unnecessary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solved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riddle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,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.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publication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urea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assumptions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:</a:t>
            </a:r>
          </a:p>
          <a:p>
            <a:pPr marL="228600" indent="-228600">
              <a:buAutoNum type="arabicPeriod"/>
            </a:pPr>
            <a:r>
              <a:rPr lang="de-DE" dirty="0"/>
              <a:t>Urea </a:t>
            </a:r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rising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. 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climatic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dirty="0" err="1"/>
              <a:t>determining</a:t>
            </a:r>
            <a:r>
              <a:rPr lang="de-DE" dirty="0"/>
              <a:t> NH3 </a:t>
            </a:r>
            <a:r>
              <a:rPr lang="de-DE" dirty="0" err="1"/>
              <a:t>emissions</a:t>
            </a:r>
            <a:r>
              <a:rPr lang="de-DE" dirty="0"/>
              <a:t>.</a:t>
            </a:r>
          </a:p>
          <a:p>
            <a:pPr marL="228600" indent="-228600">
              <a:buAutoNum type="arabicPeriod"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, pH </a:t>
            </a:r>
            <a:r>
              <a:rPr lang="de-DE" dirty="0" err="1"/>
              <a:t>is</a:t>
            </a:r>
            <a:r>
              <a:rPr lang="de-DE" dirty="0"/>
              <a:t> dominant. Higher </a:t>
            </a:r>
            <a:r>
              <a:rPr lang="de-DE" dirty="0" err="1"/>
              <a:t>soil</a:t>
            </a:r>
            <a:r>
              <a:rPr lang="de-DE" dirty="0"/>
              <a:t> pH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NH3 </a:t>
            </a:r>
            <a:r>
              <a:rPr lang="de-DE" dirty="0" err="1"/>
              <a:t>emissions</a:t>
            </a:r>
            <a:r>
              <a:rPr lang="de-DE" dirty="0"/>
              <a:t>.</a:t>
            </a:r>
          </a:p>
          <a:p>
            <a:pPr marL="228600" indent="-228600">
              <a:buAutoNum type="arabicPeriod"/>
            </a:pPr>
            <a:r>
              <a:rPr lang="de-DE" dirty="0"/>
              <a:t>A </a:t>
            </a:r>
            <a:r>
              <a:rPr lang="de-DE" dirty="0" err="1"/>
              <a:t>narrow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NH3 </a:t>
            </a:r>
            <a:r>
              <a:rPr lang="de-DE" dirty="0" err="1"/>
              <a:t>emissions</a:t>
            </a:r>
            <a:r>
              <a:rPr lang="de-DE" dirty="0"/>
              <a:t>, </a:t>
            </a:r>
            <a:r>
              <a:rPr lang="de-DE" dirty="0" err="1"/>
              <a:t>from</a:t>
            </a:r>
            <a:r>
              <a:rPr lang="de-DE" dirty="0"/>
              <a:t> 15.5 </a:t>
            </a:r>
            <a:r>
              <a:rPr lang="de-DE" dirty="0" err="1"/>
              <a:t>to</a:t>
            </a:r>
            <a:r>
              <a:rPr lang="de-DE" dirty="0"/>
              <a:t> 21 %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Nitrogen</a:t>
            </a:r>
          </a:p>
          <a:p>
            <a:pPr marL="228600" indent="-228600">
              <a:buAutoNum type="arabicPeriod"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These </a:t>
            </a:r>
            <a:r>
              <a:rPr lang="de-DE" dirty="0" err="1"/>
              <a:t>assumptions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challenged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2495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27 </a:t>
            </a:r>
            <a:r>
              <a:rPr lang="de-DE" dirty="0" err="1"/>
              <a:t>locations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Germany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and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physicochemical</a:t>
            </a:r>
            <a:r>
              <a:rPr lang="de-DE" dirty="0"/>
              <a:t>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characteristics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potential </a:t>
            </a:r>
            <a:r>
              <a:rPr lang="de-DE" dirty="0" err="1"/>
              <a:t>under</a:t>
            </a:r>
            <a:r>
              <a:rPr lang="de-DE" dirty="0"/>
              <a:t> extreme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(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, easy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atmosphere</a:t>
            </a:r>
            <a:r>
              <a:rPr lang="de-DE" dirty="0"/>
              <a:t>, high T </a:t>
            </a:r>
            <a:r>
              <a:rPr lang="de-DE" dirty="0" err="1"/>
              <a:t>of</a:t>
            </a:r>
            <a:r>
              <a:rPr lang="de-DE" dirty="0"/>
              <a:t> 20 °C)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determined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8021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So,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26 </a:t>
            </a:r>
            <a:r>
              <a:rPr lang="de-DE" dirty="0" err="1"/>
              <a:t>soils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widely</a:t>
            </a:r>
            <a:r>
              <a:rPr lang="de-DE" dirty="0"/>
              <a:t> ranging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,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4 </a:t>
            </a:r>
            <a:r>
              <a:rPr lang="de-DE" dirty="0" err="1"/>
              <a:t>to</a:t>
            </a:r>
            <a:r>
              <a:rPr lang="de-DE" dirty="0"/>
              <a:t> 61 % N,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contradicting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15.5 – 21 % 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r>
              <a:rPr lang="de-DE" dirty="0"/>
              <a:t>And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CEC and SOC </a:t>
            </a:r>
            <a:r>
              <a:rPr lang="de-DE" dirty="0" err="1"/>
              <a:t>showed</a:t>
            </a:r>
            <a:r>
              <a:rPr lang="de-DE" dirty="0"/>
              <a:t> relevant </a:t>
            </a:r>
            <a:r>
              <a:rPr lang="de-DE" dirty="0" err="1"/>
              <a:t>correlations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potential, </a:t>
            </a:r>
            <a:r>
              <a:rPr lang="de-DE" dirty="0" err="1"/>
              <a:t>the</a:t>
            </a:r>
            <a:r>
              <a:rPr lang="de-DE" dirty="0"/>
              <a:t> initial </a:t>
            </a:r>
            <a:r>
              <a:rPr lang="de-DE" dirty="0" err="1"/>
              <a:t>soil</a:t>
            </a:r>
            <a:r>
              <a:rPr lang="de-DE" dirty="0"/>
              <a:t> pH – I will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„initial“ </a:t>
            </a:r>
            <a:r>
              <a:rPr lang="de-DE" dirty="0" err="1"/>
              <a:t>means</a:t>
            </a:r>
            <a:r>
              <a:rPr lang="de-DE" dirty="0"/>
              <a:t> in a </a:t>
            </a:r>
            <a:r>
              <a:rPr lang="de-DE" dirty="0" err="1"/>
              <a:t>minute</a:t>
            </a:r>
            <a:r>
              <a:rPr lang="de-DE" dirty="0"/>
              <a:t> – </a:t>
            </a:r>
            <a:r>
              <a:rPr lang="de-DE" dirty="0" err="1"/>
              <a:t>did</a:t>
            </a:r>
            <a:r>
              <a:rPr lang="de-DE" dirty="0"/>
              <a:t> not, </a:t>
            </a:r>
            <a:r>
              <a:rPr lang="de-DE" dirty="0" err="1"/>
              <a:t>again</a:t>
            </a:r>
            <a:r>
              <a:rPr lang="de-DE" dirty="0"/>
              <a:t> </a:t>
            </a:r>
            <a:r>
              <a:rPr lang="de-DE" dirty="0" err="1"/>
              <a:t>contradicting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EEA. But,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? </a:t>
            </a:r>
            <a:r>
              <a:rPr lang="de-DE" dirty="0" err="1"/>
              <a:t>We</a:t>
            </a:r>
            <a:r>
              <a:rPr lang="de-DE" dirty="0"/>
              <a:t> just </a:t>
            </a:r>
            <a:r>
              <a:rPr lang="de-DE" dirty="0" err="1"/>
              <a:t>saw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pH </a:t>
            </a:r>
            <a:r>
              <a:rPr lang="de-DE" dirty="0" err="1"/>
              <a:t>controls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NH4+/NH3 </a:t>
            </a:r>
            <a:r>
              <a:rPr lang="de-DE" dirty="0" err="1"/>
              <a:t>equilibrium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69312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account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conducted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pH </a:t>
            </a:r>
            <a:r>
              <a:rPr lang="de-DE" dirty="0" err="1"/>
              <a:t>changes</a:t>
            </a:r>
            <a:r>
              <a:rPr lang="de-DE" dirty="0"/>
              <a:t> after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urea</a:t>
            </a:r>
            <a:r>
              <a:rPr lang="de-DE" dirty="0"/>
              <a:t>. This </a:t>
            </a:r>
            <a:r>
              <a:rPr lang="de-DE" dirty="0" err="1"/>
              <a:t>experiment</a:t>
            </a:r>
            <a:r>
              <a:rPr lang="de-DE" dirty="0"/>
              <a:t> was </a:t>
            </a:r>
            <a:r>
              <a:rPr lang="de-DE" dirty="0" err="1"/>
              <a:t>conducted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12 </a:t>
            </a:r>
            <a:r>
              <a:rPr lang="de-DE" dirty="0" err="1"/>
              <a:t>soils</a:t>
            </a:r>
            <a:r>
              <a:rPr lang="de-DE" dirty="0"/>
              <a:t>, and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a </a:t>
            </a:r>
            <a:r>
              <a:rPr lang="de-DE" dirty="0" err="1"/>
              <a:t>rather</a:t>
            </a:r>
            <a:r>
              <a:rPr lang="de-DE" dirty="0"/>
              <a:t> uniform, fast </a:t>
            </a:r>
            <a:r>
              <a:rPr lang="de-DE" dirty="0" err="1"/>
              <a:t>rise</a:t>
            </a:r>
            <a:r>
              <a:rPr lang="de-DE" dirty="0"/>
              <a:t> in pH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leading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maximum pH </a:t>
            </a:r>
            <a:r>
              <a:rPr lang="de-DE" dirty="0" err="1"/>
              <a:t>value</a:t>
            </a:r>
            <a:r>
              <a:rPr lang="de-DE" dirty="0"/>
              <a:t>, </a:t>
            </a:r>
            <a:r>
              <a:rPr lang="de-DE" dirty="0" err="1"/>
              <a:t>shown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diamonds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/>
              <a:t>Due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strikingly</a:t>
            </a:r>
            <a:r>
              <a:rPr lang="de-DE" dirty="0"/>
              <a:t> high </a:t>
            </a:r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duration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pH </a:t>
            </a:r>
            <a:r>
              <a:rPr lang="de-DE" dirty="0" err="1"/>
              <a:t>plateau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potential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. So,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pHmax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determines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NH3/NH4+ </a:t>
            </a:r>
            <a:r>
              <a:rPr lang="de-DE" dirty="0" err="1"/>
              <a:t>equilibrium</a:t>
            </a:r>
            <a:r>
              <a:rPr lang="de-DE" dirty="0"/>
              <a:t>, not </a:t>
            </a:r>
            <a:r>
              <a:rPr lang="de-DE" dirty="0" err="1"/>
              <a:t>the</a:t>
            </a:r>
            <a:r>
              <a:rPr lang="de-DE" dirty="0"/>
              <a:t> initial pH.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also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SOC </a:t>
            </a:r>
            <a:r>
              <a:rPr lang="de-DE" dirty="0" err="1"/>
              <a:t>determines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pHmax </a:t>
            </a:r>
            <a:r>
              <a:rPr lang="de-DE" dirty="0" err="1"/>
              <a:t>value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high SOC </a:t>
            </a:r>
            <a:r>
              <a:rPr lang="de-DE" dirty="0" err="1"/>
              <a:t>leading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pHmax. </a:t>
            </a:r>
            <a:r>
              <a:rPr lang="de-DE" dirty="0" err="1"/>
              <a:t>Furthermore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soils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lowest</a:t>
            </a:r>
            <a:r>
              <a:rPr lang="de-DE" dirty="0"/>
              <a:t> pHi </a:t>
            </a:r>
            <a:r>
              <a:rPr lang="de-DE" dirty="0" err="1"/>
              <a:t>value</a:t>
            </a:r>
            <a:r>
              <a:rPr lang="de-DE" dirty="0"/>
              <a:t> also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lowest</a:t>
            </a:r>
            <a:r>
              <a:rPr lang="de-DE" dirty="0"/>
              <a:t> pHmax </a:t>
            </a:r>
            <a:r>
              <a:rPr lang="de-DE" dirty="0" err="1"/>
              <a:t>values</a:t>
            </a:r>
            <a:r>
              <a:rPr lang="de-DE" dirty="0"/>
              <a:t>, 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relation</a:t>
            </a:r>
            <a:r>
              <a:rPr lang="de-DE" dirty="0"/>
              <a:t> </a:t>
            </a:r>
            <a:r>
              <a:rPr lang="de-DE" dirty="0" err="1"/>
              <a:t>mathematically</a:t>
            </a:r>
            <a:r>
              <a:rPr lang="de-DE" dirty="0"/>
              <a:t>,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plateau</a:t>
            </a:r>
            <a:r>
              <a:rPr lang="de-DE" dirty="0"/>
              <a:t> </a:t>
            </a:r>
            <a:r>
              <a:rPr lang="de-DE" dirty="0" err="1"/>
              <a:t>duration</a:t>
            </a:r>
            <a:r>
              <a:rPr lang="de-DE" dirty="0"/>
              <a:t> </a:t>
            </a:r>
            <a:r>
              <a:rPr lang="de-DE" dirty="0" err="1"/>
              <a:t>varies</a:t>
            </a:r>
            <a:r>
              <a:rPr lang="de-DE" dirty="0"/>
              <a:t> </a:t>
            </a:r>
            <a:r>
              <a:rPr lang="de-DE" dirty="0" err="1"/>
              <a:t>widely</a:t>
            </a:r>
            <a:r>
              <a:rPr lang="de-DE" dirty="0"/>
              <a:t> and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nitrification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relevant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brings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pH down. The </a:t>
            </a:r>
            <a:r>
              <a:rPr lang="de-DE" dirty="0" err="1"/>
              <a:t>earlier</a:t>
            </a:r>
            <a:r>
              <a:rPr lang="de-DE" dirty="0"/>
              <a:t> and </a:t>
            </a:r>
            <a:r>
              <a:rPr lang="de-DE" dirty="0" err="1"/>
              <a:t>stronger</a:t>
            </a:r>
            <a:r>
              <a:rPr lang="de-DE" dirty="0"/>
              <a:t> </a:t>
            </a:r>
            <a:r>
              <a:rPr lang="de-DE" dirty="0" err="1"/>
              <a:t>nitrification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earlier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plateau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 err="1"/>
              <a:t>Nitrification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facilitated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CEC.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also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CEC in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35479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plot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dashed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ammonia</a:t>
            </a:r>
            <a:r>
              <a:rPr lang="de-DE" dirty="0"/>
              <a:t>-ammonium </a:t>
            </a:r>
            <a:r>
              <a:rPr lang="de-DE" dirty="0" err="1"/>
              <a:t>equilibrium</a:t>
            </a:r>
            <a:r>
              <a:rPr lang="de-DE" dirty="0"/>
              <a:t> at 20 °C,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plotted</a:t>
            </a:r>
            <a:r>
              <a:rPr lang="de-DE" dirty="0"/>
              <a:t> pHmax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. The </a:t>
            </a:r>
            <a:r>
              <a:rPr lang="de-DE" dirty="0" err="1"/>
              <a:t>dots</a:t>
            </a:r>
            <a:r>
              <a:rPr lang="de-DE" dirty="0"/>
              <a:t> </a:t>
            </a:r>
            <a:r>
              <a:rPr lang="de-DE" dirty="0" err="1"/>
              <a:t>align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equilibrium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pHmax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relevant pH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NH3 </a:t>
            </a:r>
            <a:r>
              <a:rPr lang="de-DE" dirty="0" err="1"/>
              <a:t>loss</a:t>
            </a:r>
            <a:r>
              <a:rPr lang="de-DE" dirty="0"/>
              <a:t>. </a:t>
            </a:r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soils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CEC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strongest</a:t>
            </a:r>
            <a:r>
              <a:rPr lang="de-DE" dirty="0"/>
              <a:t> </a:t>
            </a:r>
            <a:r>
              <a:rPr lang="de-DE" dirty="0" err="1"/>
              <a:t>deviation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equilibrium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. In </a:t>
            </a:r>
            <a:r>
              <a:rPr lang="de-DE" dirty="0" err="1"/>
              <a:t>consequence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phrase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: High CEC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NH3 </a:t>
            </a:r>
            <a:r>
              <a:rPr lang="de-DE" dirty="0" err="1"/>
              <a:t>losses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pH </a:t>
            </a:r>
            <a:r>
              <a:rPr lang="de-DE" dirty="0" err="1"/>
              <a:t>suggests</a:t>
            </a:r>
            <a:r>
              <a:rPr lang="de-DE" dirty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29966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messages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lab,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de-DE" noProof="0" smtClean="0"/>
              <a:t>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8240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hteck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 userDrawn="1"/>
        </p:nvSpPr>
        <p:spPr>
          <a:xfrm>
            <a:off x="1528762" y="1473243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1368" y="1664208"/>
            <a:ext cx="8586216" cy="2176272"/>
          </a:xfrm>
        </p:spPr>
        <p:txBody>
          <a:bodyPr rtlCol="0" anchor="ctr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hteck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978408"/>
            <a:ext cx="4059936" cy="1106424"/>
          </a:xfr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1248" y="2359152"/>
            <a:ext cx="4059936" cy="342900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 userDrawn="1"/>
        </p:nvSpPr>
        <p:spPr>
          <a:xfrm>
            <a:off x="877459" y="2121408"/>
            <a:ext cx="395865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305409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2797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4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hteck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7324344" y="630936"/>
            <a:ext cx="4517136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0" y="978408"/>
            <a:ext cx="3721608" cy="1106424"/>
          </a:xfr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7260336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779221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72400" y="3099816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72400" y="4215384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72400" y="5321808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400" y="2532888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de-DE" noProof="0"/>
              <a:t>Symbol</a:t>
            </a:r>
          </a:p>
        </p:txBody>
      </p:sp>
      <p:sp>
        <p:nvSpPr>
          <p:cNvPr id="24" name="Bildplatzhalter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2400" y="3630168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de-DE" noProof="0"/>
              <a:t>Symbol</a:t>
            </a:r>
          </a:p>
        </p:txBody>
      </p:sp>
      <p:sp>
        <p:nvSpPr>
          <p:cNvPr id="25" name="Bildplatzhalter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72400" y="4754880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de-DE" noProof="0"/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3439343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hteck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992" y="1938528"/>
            <a:ext cx="10177272" cy="2990088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0099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0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hteck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5192" y="1709928"/>
            <a:ext cx="6729984" cy="4096512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8680" y="3429000"/>
            <a:ext cx="3099816" cy="20665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7722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hteck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965192" y="1161288"/>
            <a:ext cx="6729984" cy="4645152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8680" y="3438144"/>
            <a:ext cx="3099816" cy="20574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3324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4064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4064" y="3355848"/>
            <a:ext cx="6272784" cy="2825496"/>
          </a:xfrm>
        </p:spPr>
        <p:txBody>
          <a:bodyPr rtlCol="0"/>
          <a:lstStyle>
            <a:lvl1pPr>
              <a:buNone/>
              <a:defRPr sz="18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356350"/>
            <a:ext cx="4114800" cy="365125"/>
          </a:xfrm>
        </p:spPr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 userDrawn="1"/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1258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648" y="3355848"/>
            <a:ext cx="6272784" cy="2825496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272" y="6356350"/>
            <a:ext cx="128016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07992" cy="250545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 userDrawn="1"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hteck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992" y="1938528"/>
            <a:ext cx="7013448" cy="2990088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13648" y="1938528"/>
            <a:ext cx="2688336" cy="2990088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 userDrawn="1"/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 userDrawn="1"/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hteck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5568" y="2478024"/>
            <a:ext cx="10168128" cy="3694176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852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386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640080"/>
            <a:ext cx="10890504" cy="4114800"/>
          </a:xfrm>
        </p:spPr>
        <p:txBody>
          <a:bodyPr rtlCol="0" anchor="ctr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 useBgFill="1">
        <p:nvSpPr>
          <p:cNvPr id="4" name="Rechteck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 userDrawn="1"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 userDrawn="1"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1248" y="5102352"/>
            <a:ext cx="10607040" cy="585216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CB2BA4C-9ADA-41DB-B758-9E3CFECD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112591B-8032-4FDF-9B26-8F505642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4452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hteck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239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07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4555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 userDrawn="1"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2" name="Bildplatzhalter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99923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3" name="Bildplatzhalter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6871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C4A1E4D4-19E0-496B-BBAF-99A720781C00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89175D6-43FD-42A2-8595-893FC3BFCDF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37" name="Textplatzhalter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  <p:sp>
        <p:nvSpPr>
          <p:cNvPr id="38" name="Textplatzhalter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  <p:sp>
        <p:nvSpPr>
          <p:cNvPr id="39" name="Textplatzhalter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  <p:sp>
        <p:nvSpPr>
          <p:cNvPr id="40" name="Textplatzhalter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  <p:sp>
        <p:nvSpPr>
          <p:cNvPr id="41" name="Textplatzhalter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de-DE" noProof="0"/>
              <a:t>Name</a:t>
            </a:r>
          </a:p>
          <a:p>
            <a:pPr lvl="1" rtl="0"/>
            <a:r>
              <a:rPr lang="de-DE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315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hteck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5568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15568" y="3203688"/>
            <a:ext cx="4937760" cy="2968512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5936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5936" y="3203687"/>
            <a:ext cx="493776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0693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hteck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07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072" y="3203688"/>
            <a:ext cx="3291840" cy="2968512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0799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0799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04.09.20XX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/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991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3991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226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04.09.20XX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5A5C87-DF58-40C8-B092-1DE63DB4547E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31" r:id="rId3"/>
    <p:sldLayoutId id="2147483723" r:id="rId4"/>
    <p:sldLayoutId id="2147483722" r:id="rId5"/>
    <p:sldLayoutId id="2147483732" r:id="rId6"/>
    <p:sldLayoutId id="2147483736" r:id="rId7"/>
    <p:sldLayoutId id="2147483725" r:id="rId8"/>
    <p:sldLayoutId id="2147483733" r:id="rId9"/>
    <p:sldLayoutId id="2147483734" r:id="rId10"/>
    <p:sldLayoutId id="2147483735" r:id="rId11"/>
    <p:sldLayoutId id="2147483726" r:id="rId12"/>
    <p:sldLayoutId id="2147483727" r:id="rId13"/>
    <p:sldLayoutId id="2147483728" r:id="rId14"/>
    <p:sldLayoutId id="214748372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D9E8FDB-60EE-45AE-BB89-9A561A61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4120" y="4443317"/>
            <a:ext cx="7223760" cy="105156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de-DE" dirty="0"/>
              <a:t>Thomas Ohnemus</a:t>
            </a:r>
          </a:p>
          <a:p>
            <a:pPr rtl="0"/>
            <a:r>
              <a:rPr lang="de-DE" dirty="0"/>
              <a:t>25.05.2022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28F0F8B-CF51-45B1-B26D-91FF0DD6B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211" y="5494877"/>
            <a:ext cx="1939358" cy="1164751"/>
          </a:xfrm>
          <a:prstGeom prst="rect">
            <a:avLst/>
          </a:prstGeom>
        </p:spPr>
      </p:pic>
      <p:pic>
        <p:nvPicPr>
          <p:cNvPr id="8" name="Picture 2" descr="Corporate Design der Universität Leipzig">
            <a:extLst>
              <a:ext uri="{FF2B5EF4-FFF2-40B4-BE49-F238E27FC236}">
                <a16:creationId xmlns:a16="http://schemas.microsoft.com/office/drawing/2014/main" id="{BEF8CBA8-65BD-3C62-0031-84E716449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14" y="5895784"/>
            <a:ext cx="38004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3683E9-C3F2-44B5-E148-AF508381F336}"/>
              </a:ext>
            </a:extLst>
          </p:cNvPr>
          <p:cNvSpPr txBox="1"/>
          <p:nvPr/>
        </p:nvSpPr>
        <p:spPr>
          <a:xfrm>
            <a:off x="4278630" y="5524874"/>
            <a:ext cx="6097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https://doi.org/10.1016/j.geoderma.2021.115025 </a:t>
            </a:r>
          </a:p>
        </p:txBody>
      </p:sp>
      <p:pic>
        <p:nvPicPr>
          <p:cNvPr id="12" name="Grafik 6">
            <a:extLst>
              <a:ext uri="{FF2B5EF4-FFF2-40B4-BE49-F238E27FC236}">
                <a16:creationId xmlns:a16="http://schemas.microsoft.com/office/drawing/2014/main" id="{3893DF40-CD88-4230-48C8-7BAF0C4F8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69" y="697230"/>
            <a:ext cx="7798458" cy="37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EBAF11AF-46F0-47F1-B315-1E3E3D02D8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9" t="3708" r="30642" b="7707"/>
          <a:stretch/>
        </p:blipFill>
        <p:spPr>
          <a:xfrm>
            <a:off x="6096001" y="299454"/>
            <a:ext cx="4837922" cy="64220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D666F8B-081B-4C86-A34A-8C5E9D184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3263288"/>
          </a:xfrm>
        </p:spPr>
        <p:txBody>
          <a:bodyPr/>
          <a:lstStyle/>
          <a:p>
            <a:r>
              <a:rPr lang="en-US" dirty="0"/>
              <a:t>Modelling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48D760-BBF0-4CBF-8C88-CA8E886E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31C4EE-E085-4CD0-9101-5C70DF26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10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B6B731C-359D-4C55-9271-B135AFD8C7C6}"/>
              </a:ext>
            </a:extLst>
          </p:cNvPr>
          <p:cNvSpPr/>
          <p:nvPr/>
        </p:nvSpPr>
        <p:spPr>
          <a:xfrm>
            <a:off x="4505279" y="5110785"/>
            <a:ext cx="23661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ea typeface="Calibri" panose="020F0502020204030204" pitchFamily="34" charset="0"/>
              </a:rPr>
              <a:t>Fig. 8: Model PAL 1 </a:t>
            </a:r>
            <a:r>
              <a:rPr lang="de-DE" sz="1000" dirty="0" err="1">
                <a:ea typeface="Calibri" panose="020F0502020204030204" pitchFamily="34" charset="0"/>
              </a:rPr>
              <a:t>predicting</a:t>
            </a:r>
            <a:r>
              <a:rPr lang="de-DE" sz="1000" dirty="0">
                <a:ea typeface="Calibri" panose="020F0502020204030204" pitchFamily="34" charset="0"/>
              </a:rPr>
              <a:t> NH</a:t>
            </a:r>
            <a:r>
              <a:rPr lang="de-DE" sz="1000" baseline="-25000" dirty="0">
                <a:ea typeface="Calibri" panose="020F0502020204030204" pitchFamily="34" charset="0"/>
              </a:rPr>
              <a:t>3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loss</a:t>
            </a:r>
            <a:r>
              <a:rPr lang="de-DE" sz="1000" dirty="0">
                <a:ea typeface="Calibri" panose="020F0502020204030204" pitchFamily="34" charset="0"/>
              </a:rPr>
              <a:t> potential </a:t>
            </a:r>
            <a:r>
              <a:rPr lang="de-DE" sz="1000" dirty="0" err="1">
                <a:ea typeface="Calibri" panose="020F0502020204030204" pitchFamily="34" charset="0"/>
              </a:rPr>
              <a:t>based</a:t>
            </a:r>
            <a:r>
              <a:rPr lang="de-DE" sz="1000" dirty="0">
                <a:ea typeface="Calibri" panose="020F0502020204030204" pitchFamily="34" charset="0"/>
              </a:rPr>
              <a:t> on pH</a:t>
            </a:r>
            <a:r>
              <a:rPr lang="de-DE" sz="1000" baseline="-25000" dirty="0">
                <a:ea typeface="Calibri" panose="020F0502020204030204" pitchFamily="34" charset="0"/>
              </a:rPr>
              <a:t>i</a:t>
            </a:r>
            <a:r>
              <a:rPr lang="de-DE" sz="1000" dirty="0">
                <a:ea typeface="Calibri" panose="020F0502020204030204" pitchFamily="34" charset="0"/>
              </a:rPr>
              <a:t> and CEC</a:t>
            </a:r>
            <a:endParaRPr lang="de-DE" sz="10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6524BCD-34A3-4095-AA71-EEB492AD557A}"/>
              </a:ext>
            </a:extLst>
          </p:cNvPr>
          <p:cNvSpPr/>
          <p:nvPr/>
        </p:nvSpPr>
        <p:spPr>
          <a:xfrm>
            <a:off x="590888" y="3890986"/>
            <a:ext cx="3999184" cy="105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Model NH</a:t>
            </a:r>
            <a:r>
              <a:rPr lang="de-DE" baseline="-25000" dirty="0"/>
              <a:t>3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765E424-08BF-4F41-85EB-A4FC96932E57}"/>
              </a:ext>
            </a:extLst>
          </p:cNvPr>
          <p:cNvSpPr txBox="1"/>
          <p:nvPr/>
        </p:nvSpPr>
        <p:spPr>
          <a:xfrm>
            <a:off x="63151" y="4003719"/>
            <a:ext cx="47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07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128A6-E531-472B-BD85-B5C32190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PAL 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0423B5-88AE-4023-ABA2-AA8D529A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de-DE" noProof="0" smtClean="0"/>
              <a:t>11</a:t>
            </a:fld>
            <a:endParaRPr lang="de-DE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DE2AB3-F203-4006-99EE-C02C1733A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2091" r="7015" b="5710"/>
          <a:stretch/>
        </p:blipFill>
        <p:spPr>
          <a:xfrm>
            <a:off x="2111459" y="2100878"/>
            <a:ext cx="7969081" cy="4229345"/>
          </a:xfrm>
          <a:prstGeom prst="rect">
            <a:avLst/>
          </a:prstGeom>
        </p:spPr>
      </p:pic>
      <p:sp>
        <p:nvSpPr>
          <p:cNvPr id="11" name="Datumsplatzhalter 6">
            <a:extLst>
              <a:ext uri="{FF2B5EF4-FFF2-40B4-BE49-F238E27FC236}">
                <a16:creationId xmlns:a16="http://schemas.microsoft.com/office/drawing/2014/main" id="{172D6102-8E27-4518-AAF1-4E6385FD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1985181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F048C3E-96B1-4D5E-9BF7-AA6D136F4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03" y="1613229"/>
            <a:ext cx="3099816" cy="1938963"/>
          </a:xfrm>
        </p:spPr>
        <p:txBody>
          <a:bodyPr>
            <a:normAutofit fontScale="90000"/>
          </a:bodyPr>
          <a:lstStyle/>
          <a:p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loss potential for German cropland soil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287C770-FA4A-44FC-844F-A702EE9B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493428-F85C-4B28-B6E0-C9BFFE6E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12</a:t>
            </a:fld>
            <a:endParaRPr lang="de-DE" noProof="0"/>
          </a:p>
        </p:txBody>
      </p:sp>
      <p:pic>
        <p:nvPicPr>
          <p:cNvPr id="10" name="Inhaltsplatzhalter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B3B9780-DC4E-4C66-B335-8E6105D58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1047" r="2169" b="1131"/>
          <a:stretch/>
        </p:blipFill>
        <p:spPr>
          <a:xfrm>
            <a:off x="6695173" y="63721"/>
            <a:ext cx="4373881" cy="632150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1D13634-07B5-46D2-A028-B132E57029BD}"/>
              </a:ext>
            </a:extLst>
          </p:cNvPr>
          <p:cNvSpPr/>
          <p:nvPr/>
        </p:nvSpPr>
        <p:spPr>
          <a:xfrm>
            <a:off x="4319009" y="4773517"/>
            <a:ext cx="2270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ea typeface="Calibri" panose="020F0502020204030204" pitchFamily="34" charset="0"/>
              </a:rPr>
              <a:t>Fig. 9: NH</a:t>
            </a:r>
            <a:r>
              <a:rPr lang="de-DE" sz="1000" baseline="-25000" dirty="0">
                <a:ea typeface="Calibri" panose="020F0502020204030204" pitchFamily="34" charset="0"/>
              </a:rPr>
              <a:t>3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loss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potentials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for</a:t>
            </a:r>
            <a:r>
              <a:rPr lang="de-DE" sz="1000" dirty="0">
                <a:ea typeface="Calibri" panose="020F0502020204030204" pitchFamily="34" charset="0"/>
              </a:rPr>
              <a:t> German </a:t>
            </a:r>
            <a:r>
              <a:rPr lang="de-DE" sz="1000" dirty="0" err="1">
                <a:ea typeface="Calibri" panose="020F0502020204030204" pitchFamily="34" charset="0"/>
              </a:rPr>
              <a:t>cropland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soils</a:t>
            </a:r>
            <a:endParaRPr lang="de-DE" sz="1000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A595030-26A2-4EC6-9512-ACE0AB50C0EA}"/>
              </a:ext>
            </a:extLst>
          </p:cNvPr>
          <p:cNvSpPr/>
          <p:nvPr/>
        </p:nvSpPr>
        <p:spPr>
          <a:xfrm>
            <a:off x="892937" y="5184246"/>
            <a:ext cx="3999184" cy="105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b="1" dirty="0" err="1"/>
              <a:t>spatial</a:t>
            </a:r>
            <a:r>
              <a:rPr lang="de-DE" dirty="0"/>
              <a:t> NH</a:t>
            </a:r>
            <a:r>
              <a:rPr lang="de-DE" baseline="-25000" dirty="0"/>
              <a:t>3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A1AE830-1C17-4B94-99A5-98B3882646C7}"/>
              </a:ext>
            </a:extLst>
          </p:cNvPr>
          <p:cNvSpPr txBox="1"/>
          <p:nvPr/>
        </p:nvSpPr>
        <p:spPr>
          <a:xfrm>
            <a:off x="370126" y="5296979"/>
            <a:ext cx="47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34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9F984-4497-4E98-A5CF-698D1E410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de-DE" dirty="0"/>
              <a:t>Key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aways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7F683-66F5-4A29-9087-61C0D6520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798" y="2131505"/>
            <a:ext cx="5610448" cy="422484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de-DE" sz="2000" dirty="0" err="1"/>
              <a:t>Contradicting</a:t>
            </a:r>
            <a:r>
              <a:rPr lang="de-DE" sz="2000" dirty="0"/>
              <a:t> EMEP/EEA </a:t>
            </a:r>
            <a:r>
              <a:rPr lang="de-DE" sz="2000" b="1" dirty="0" err="1"/>
              <a:t>acidic</a:t>
            </a:r>
            <a:r>
              <a:rPr lang="de-DE" sz="2000" b="1" dirty="0"/>
              <a:t> </a:t>
            </a:r>
            <a:r>
              <a:rPr lang="de-DE" sz="2000" b="1" dirty="0" err="1"/>
              <a:t>soils</a:t>
            </a:r>
            <a:r>
              <a:rPr lang="de-DE" sz="2000" b="1" dirty="0"/>
              <a:t> </a:t>
            </a:r>
            <a:r>
              <a:rPr lang="de-DE" sz="2000" dirty="0" err="1"/>
              <a:t>usually</a:t>
            </a:r>
            <a:r>
              <a:rPr lang="de-DE" sz="2000" b="1" dirty="0"/>
              <a:t> </a:t>
            </a:r>
            <a:r>
              <a:rPr lang="de-DE" sz="2000" dirty="0" err="1"/>
              <a:t>show</a:t>
            </a:r>
            <a:r>
              <a:rPr lang="de-DE" sz="2000" dirty="0"/>
              <a:t> </a:t>
            </a:r>
            <a:r>
              <a:rPr lang="de-DE" sz="2000" b="1" dirty="0" err="1"/>
              <a:t>higher</a:t>
            </a:r>
            <a:r>
              <a:rPr lang="de-DE" sz="2000" b="1" dirty="0"/>
              <a:t> NH</a:t>
            </a:r>
            <a:r>
              <a:rPr lang="de-DE" sz="2000" b="1" baseline="-25000" dirty="0"/>
              <a:t>3</a:t>
            </a:r>
            <a:r>
              <a:rPr lang="de-DE" sz="2000" b="1" dirty="0"/>
              <a:t> </a:t>
            </a:r>
            <a:r>
              <a:rPr lang="de-DE" sz="2000" b="1" dirty="0" err="1"/>
              <a:t>loss</a:t>
            </a:r>
            <a:r>
              <a:rPr lang="de-DE" sz="2000" b="1" dirty="0"/>
              <a:t> </a:t>
            </a:r>
            <a:r>
              <a:rPr lang="de-DE" sz="2000" dirty="0" err="1"/>
              <a:t>potentials</a:t>
            </a:r>
            <a:endParaRPr lang="de-DE" sz="2000" dirty="0"/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de-DE" sz="2000" b="1" dirty="0"/>
              <a:t>CEC </a:t>
            </a:r>
            <a:r>
              <a:rPr lang="de-DE" sz="2000" b="1" dirty="0" err="1"/>
              <a:t>controls</a:t>
            </a:r>
            <a:r>
              <a:rPr lang="de-DE" sz="2000" b="1" dirty="0"/>
              <a:t> NH</a:t>
            </a:r>
            <a:r>
              <a:rPr lang="de-DE" sz="2000" b="1" baseline="-25000" dirty="0"/>
              <a:t>3</a:t>
            </a:r>
            <a:r>
              <a:rPr lang="de-DE" sz="2000" b="1" dirty="0"/>
              <a:t> </a:t>
            </a:r>
            <a:r>
              <a:rPr lang="de-DE" sz="2000" b="1" dirty="0" err="1"/>
              <a:t>loss</a:t>
            </a:r>
            <a:r>
              <a:rPr lang="de-DE" sz="2000" b="1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cropland</a:t>
            </a:r>
            <a:r>
              <a:rPr lang="de-DE" sz="2000" dirty="0"/>
              <a:t> </a:t>
            </a:r>
            <a:r>
              <a:rPr lang="de-DE" sz="2000" dirty="0" err="1"/>
              <a:t>soil</a:t>
            </a:r>
            <a:r>
              <a:rPr lang="de-DE" sz="2000" dirty="0"/>
              <a:t>, </a:t>
            </a:r>
            <a:r>
              <a:rPr lang="de-DE" sz="2000" dirty="0" err="1"/>
              <a:t>superimposed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pH (</a:t>
            </a:r>
            <a:r>
              <a:rPr lang="de-DE" sz="2000" b="1" dirty="0"/>
              <a:t>pH</a:t>
            </a:r>
            <a:r>
              <a:rPr lang="de-DE" sz="2000" b="1" baseline="-25000" dirty="0"/>
              <a:t>max</a:t>
            </a:r>
            <a:r>
              <a:rPr lang="de-DE" sz="2000" dirty="0"/>
              <a:t>) and </a:t>
            </a:r>
            <a:r>
              <a:rPr lang="de-DE" sz="2000" b="1" dirty="0"/>
              <a:t>SOC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de-DE" sz="2000" b="1" dirty="0"/>
              <a:t>SOC </a:t>
            </a:r>
            <a:r>
              <a:rPr lang="de-DE" sz="2000" b="1" dirty="0" err="1"/>
              <a:t>geodata</a:t>
            </a:r>
            <a:r>
              <a:rPr lang="de-DE" sz="2000" b="1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b="1" dirty="0"/>
              <a:t>Germany </a:t>
            </a:r>
            <a:r>
              <a:rPr lang="de-DE" sz="2000" dirty="0"/>
              <a:t>was </a:t>
            </a:r>
            <a:r>
              <a:rPr lang="de-DE" sz="2000" b="1" dirty="0" err="1"/>
              <a:t>insufficient</a:t>
            </a:r>
            <a:endParaRPr lang="de-DE" sz="2000" b="1" dirty="0"/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de-DE" sz="2000" b="1" dirty="0"/>
              <a:t>NH</a:t>
            </a:r>
            <a:r>
              <a:rPr lang="de-DE" sz="2000" b="1" baseline="-25000" dirty="0"/>
              <a:t>3</a:t>
            </a:r>
            <a:r>
              <a:rPr lang="de-DE" sz="2000" b="1" dirty="0"/>
              <a:t> </a:t>
            </a:r>
            <a:r>
              <a:rPr lang="de-DE" sz="2000" b="1" dirty="0" err="1"/>
              <a:t>loss</a:t>
            </a:r>
            <a:r>
              <a:rPr lang="de-DE" sz="2000" b="1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cropland</a:t>
            </a:r>
            <a:r>
              <a:rPr lang="de-DE" sz="2000" dirty="0"/>
              <a:t> </a:t>
            </a:r>
            <a:r>
              <a:rPr lang="de-DE" sz="2000" dirty="0" err="1"/>
              <a:t>soil</a:t>
            </a:r>
            <a:r>
              <a:rPr lang="de-DE" sz="2000" dirty="0"/>
              <a:t> in Germany </a:t>
            </a:r>
            <a:r>
              <a:rPr lang="de-DE" sz="2000" dirty="0" err="1"/>
              <a:t>very</a:t>
            </a:r>
            <a:r>
              <a:rPr lang="de-DE" sz="2000" dirty="0"/>
              <a:t> </a:t>
            </a:r>
            <a:r>
              <a:rPr lang="de-DE" sz="2000" b="1" dirty="0" err="1"/>
              <a:t>heterogenous</a:t>
            </a:r>
            <a:endParaRPr lang="de-DE" sz="2000" b="1" dirty="0"/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de-DE" sz="2000" b="1" dirty="0"/>
              <a:t>Field NH</a:t>
            </a:r>
            <a:r>
              <a:rPr lang="de-DE" sz="2000" b="1" baseline="-25000" dirty="0"/>
              <a:t>3</a:t>
            </a:r>
            <a:r>
              <a:rPr lang="de-DE" sz="2000" b="1" dirty="0"/>
              <a:t> </a:t>
            </a:r>
            <a:r>
              <a:rPr lang="de-DE" sz="2000" b="1" dirty="0" err="1"/>
              <a:t>emissions</a:t>
            </a:r>
            <a:r>
              <a:rPr lang="de-DE" sz="2000" b="1" dirty="0"/>
              <a:t> </a:t>
            </a:r>
            <a:r>
              <a:rPr lang="de-DE" sz="2000" dirty="0" err="1"/>
              <a:t>likely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notably</a:t>
            </a:r>
            <a:r>
              <a:rPr lang="de-DE" sz="2000" dirty="0"/>
              <a:t> </a:t>
            </a:r>
            <a:r>
              <a:rPr lang="de-DE" sz="2000" b="1" dirty="0" err="1"/>
              <a:t>lower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EMEP/EEA </a:t>
            </a:r>
            <a:r>
              <a:rPr lang="de-DE" sz="2000" dirty="0" err="1"/>
              <a:t>estimates</a:t>
            </a:r>
            <a:endParaRPr lang="de-DE" sz="2000" dirty="0"/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de-DE" sz="2000" b="1" dirty="0"/>
              <a:t>Outlook: </a:t>
            </a:r>
            <a:r>
              <a:rPr lang="de-DE" sz="2000" dirty="0" err="1"/>
              <a:t>improving</a:t>
            </a:r>
            <a:r>
              <a:rPr lang="de-DE" sz="2000" dirty="0"/>
              <a:t>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pH</a:t>
            </a:r>
            <a:r>
              <a:rPr lang="de-DE" sz="2000" baseline="-25000" dirty="0"/>
              <a:t>max</a:t>
            </a:r>
            <a:r>
              <a:rPr lang="de-DE" sz="2000" dirty="0"/>
              <a:t> will </a:t>
            </a:r>
            <a:r>
              <a:rPr lang="de-DE" sz="2000" dirty="0" err="1"/>
              <a:t>clearly</a:t>
            </a:r>
            <a:r>
              <a:rPr lang="de-DE" sz="2000" dirty="0"/>
              <a:t> </a:t>
            </a:r>
            <a:r>
              <a:rPr lang="de-DE" sz="2000" dirty="0" err="1"/>
              <a:t>improve</a:t>
            </a:r>
            <a:r>
              <a:rPr lang="de-DE" sz="2000" dirty="0"/>
              <a:t> </a:t>
            </a:r>
            <a:r>
              <a:rPr lang="de-DE" sz="2000" dirty="0" err="1"/>
              <a:t>prediction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NH</a:t>
            </a:r>
            <a:r>
              <a:rPr lang="de-DE" sz="2000" baseline="-25000" dirty="0"/>
              <a:t>3</a:t>
            </a:r>
            <a:r>
              <a:rPr lang="de-DE" sz="2000" dirty="0"/>
              <a:t> </a:t>
            </a:r>
            <a:r>
              <a:rPr lang="de-DE" sz="2000" dirty="0" err="1"/>
              <a:t>loss</a:t>
            </a:r>
            <a:r>
              <a:rPr lang="de-DE" sz="2000" dirty="0"/>
              <a:t> – </a:t>
            </a:r>
            <a:r>
              <a:rPr lang="de-DE" sz="2000" dirty="0" err="1"/>
              <a:t>more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required</a:t>
            </a:r>
            <a:r>
              <a:rPr lang="de-DE" sz="2000" dirty="0"/>
              <a:t>; </a:t>
            </a:r>
            <a:r>
              <a:rPr lang="de-DE" sz="2000" dirty="0" err="1"/>
              <a:t>further</a:t>
            </a:r>
            <a:r>
              <a:rPr lang="de-DE" sz="2000" dirty="0"/>
              <a:t> </a:t>
            </a:r>
            <a:r>
              <a:rPr lang="de-DE" sz="2000" dirty="0" err="1"/>
              <a:t>regionalization</a:t>
            </a:r>
            <a:r>
              <a:rPr lang="de-DE" sz="2000" dirty="0"/>
              <a:t> urgent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A1B573-7956-4A75-8031-D4F15B61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13</a:t>
            </a:fld>
            <a:endParaRPr lang="de-DE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F97E3D8-BE16-4778-9E33-FED5D6FE5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76" y="2131505"/>
            <a:ext cx="5509820" cy="4224845"/>
          </a:xfrm>
          <a:prstGeom prst="rect">
            <a:avLst/>
          </a:prstGeom>
          <a:noFill/>
        </p:spPr>
      </p:pic>
      <p:sp>
        <p:nvSpPr>
          <p:cNvPr id="8" name="Datumsplatzhalter 6">
            <a:extLst>
              <a:ext uri="{FF2B5EF4-FFF2-40B4-BE49-F238E27FC236}">
                <a16:creationId xmlns:a16="http://schemas.microsoft.com/office/drawing/2014/main" id="{32DBF21F-4961-4CCB-81E1-C288F6C3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BB9450A-6BE6-4648-8C77-C9EBF49A8411}"/>
              </a:ext>
            </a:extLst>
          </p:cNvPr>
          <p:cNvSpPr/>
          <p:nvPr/>
        </p:nvSpPr>
        <p:spPr>
          <a:xfrm>
            <a:off x="557142" y="4957010"/>
            <a:ext cx="5391270" cy="17325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8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D3A99-BC9D-4DC2-BE1B-9E2C93ED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Supplement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7D061C-023A-4DD9-8847-DD7718553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C96851-EEF5-4535-BEF6-12B34E3191B6}"/>
              </a:ext>
            </a:extLst>
          </p:cNvPr>
          <p:cNvSpPr txBox="1">
            <a:spLocks/>
          </p:cNvSpPr>
          <p:nvPr/>
        </p:nvSpPr>
        <p:spPr>
          <a:xfrm>
            <a:off x="868680" y="6356350"/>
            <a:ext cx="2743200" cy="36512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defPPr rtl="0"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217754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F3871-2A0F-4BAC-904B-03DE77CB5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sampling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3F17DF-F35A-4C4A-AF51-20D809A2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de-DE" noProof="0" smtClean="0"/>
              <a:t>15</a:t>
            </a:fld>
            <a:endParaRPr lang="de-DE" noProof="0"/>
          </a:p>
        </p:txBody>
      </p:sp>
      <p:graphicFrame>
        <p:nvGraphicFramePr>
          <p:cNvPr id="10" name="Inhaltsplatzhalter 5">
            <a:extLst>
              <a:ext uri="{FF2B5EF4-FFF2-40B4-BE49-F238E27FC236}">
                <a16:creationId xmlns:a16="http://schemas.microsoft.com/office/drawing/2014/main" id="{1C247395-AD8E-45F5-AB51-D02E5BF9AB16}"/>
              </a:ext>
            </a:extLst>
          </p:cNvPr>
          <p:cNvGraphicFramePr>
            <a:graphicFrameLocks/>
          </p:cNvGraphicFramePr>
          <p:nvPr/>
        </p:nvGraphicFramePr>
        <p:xfrm>
          <a:off x="1311579" y="2855167"/>
          <a:ext cx="9684953" cy="1951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8842">
                  <a:extLst>
                    <a:ext uri="{9D8B030D-6E8A-4147-A177-3AD203B41FA5}">
                      <a16:colId xmlns:a16="http://schemas.microsoft.com/office/drawing/2014/main" val="110753377"/>
                    </a:ext>
                  </a:extLst>
                </a:gridCol>
                <a:gridCol w="1383666">
                  <a:extLst>
                    <a:ext uri="{9D8B030D-6E8A-4147-A177-3AD203B41FA5}">
                      <a16:colId xmlns:a16="http://schemas.microsoft.com/office/drawing/2014/main" val="3912317558"/>
                    </a:ext>
                  </a:extLst>
                </a:gridCol>
                <a:gridCol w="1383666">
                  <a:extLst>
                    <a:ext uri="{9D8B030D-6E8A-4147-A177-3AD203B41FA5}">
                      <a16:colId xmlns:a16="http://schemas.microsoft.com/office/drawing/2014/main" val="1804294026"/>
                    </a:ext>
                  </a:extLst>
                </a:gridCol>
                <a:gridCol w="1383666">
                  <a:extLst>
                    <a:ext uri="{9D8B030D-6E8A-4147-A177-3AD203B41FA5}">
                      <a16:colId xmlns:a16="http://schemas.microsoft.com/office/drawing/2014/main" val="3733030651"/>
                    </a:ext>
                  </a:extLst>
                </a:gridCol>
                <a:gridCol w="1419651">
                  <a:extLst>
                    <a:ext uri="{9D8B030D-6E8A-4147-A177-3AD203B41FA5}">
                      <a16:colId xmlns:a16="http://schemas.microsoft.com/office/drawing/2014/main" val="3265071591"/>
                    </a:ext>
                  </a:extLst>
                </a:gridCol>
                <a:gridCol w="1493170">
                  <a:extLst>
                    <a:ext uri="{9D8B030D-6E8A-4147-A177-3AD203B41FA5}">
                      <a16:colId xmlns:a16="http://schemas.microsoft.com/office/drawing/2014/main" val="3664744478"/>
                    </a:ext>
                  </a:extLst>
                </a:gridCol>
                <a:gridCol w="1262292">
                  <a:extLst>
                    <a:ext uri="{9D8B030D-6E8A-4147-A177-3AD203B41FA5}">
                      <a16:colId xmlns:a16="http://schemas.microsoft.com/office/drawing/2014/main" val="1087413407"/>
                    </a:ext>
                  </a:extLst>
                </a:gridCol>
              </a:tblGrid>
              <a:tr h="7482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Statistical</a:t>
                      </a:r>
                      <a:endParaRPr lang="de-DE" sz="2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Values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Sand </a:t>
                      </a:r>
                      <a:endParaRPr lang="de-DE" sz="2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[%]</a:t>
                      </a:r>
                      <a:endParaRPr lang="de-DE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Silt </a:t>
                      </a:r>
                      <a:endParaRPr lang="de-DE" sz="2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[%]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Clay</a:t>
                      </a:r>
                      <a:endParaRPr lang="de-DE" sz="2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[%]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pH (CaCl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de-DE" sz="2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[-]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CEC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[cmol kg</a:t>
                      </a:r>
                      <a:r>
                        <a:rPr lang="en-US" sz="1700" baseline="30000" dirty="0">
                          <a:effectLst/>
                        </a:rPr>
                        <a:t>-1</a:t>
                      </a:r>
                      <a:r>
                        <a:rPr lang="en-US" sz="1700" dirty="0">
                          <a:effectLst/>
                        </a:rPr>
                        <a:t>]</a:t>
                      </a:r>
                      <a:endParaRPr lang="de-DE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SOC</a:t>
                      </a:r>
                      <a:endParaRPr lang="de-DE" sz="2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[%]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/>
                </a:tc>
                <a:extLst>
                  <a:ext uri="{0D108BD9-81ED-4DB2-BD59-A6C34878D82A}">
                    <a16:rowId xmlns:a16="http://schemas.microsoft.com/office/drawing/2014/main" val="2833697049"/>
                  </a:ext>
                </a:extLst>
              </a:tr>
              <a:tr h="401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range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3.9 – 89.6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6.7 – 81.5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3.7 – 25.4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4.5 – 7.4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1.2 – 31.3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0.6 – 4.2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extLst>
                  <a:ext uri="{0D108BD9-81ED-4DB2-BD59-A6C34878D82A}">
                    <a16:rowId xmlns:a16="http://schemas.microsoft.com/office/drawing/2014/main" val="338053563"/>
                  </a:ext>
                </a:extLst>
              </a:tr>
              <a:tr h="401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mean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34.44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50.17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15.41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6.37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11.28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1.42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extLst>
                  <a:ext uri="{0D108BD9-81ED-4DB2-BD59-A6C34878D82A}">
                    <a16:rowId xmlns:a16="http://schemas.microsoft.com/office/drawing/2014/main" val="887205145"/>
                  </a:ext>
                </a:extLst>
              </a:tr>
              <a:tr h="401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SD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25.91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21.66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6.09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0.83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7.37</a:t>
                      </a:r>
                      <a:endParaRPr lang="de-DE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0.75</a:t>
                      </a:r>
                      <a:endParaRPr lang="de-DE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3221" marR="113221" marT="0" marB="0" anchor="ctr"/>
                </a:tc>
                <a:extLst>
                  <a:ext uri="{0D108BD9-81ED-4DB2-BD59-A6C34878D82A}">
                    <a16:rowId xmlns:a16="http://schemas.microsoft.com/office/drawing/2014/main" val="2985642124"/>
                  </a:ext>
                </a:extLst>
              </a:tr>
            </a:tbl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DA834758-29C7-4D7F-A9EF-A91266F2CF05}"/>
              </a:ext>
            </a:extLst>
          </p:cNvPr>
          <p:cNvSpPr/>
          <p:nvPr/>
        </p:nvSpPr>
        <p:spPr>
          <a:xfrm>
            <a:off x="1692259" y="4983103"/>
            <a:ext cx="8987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ea typeface="Calibri" panose="020F0502020204030204" pitchFamily="34" charset="0"/>
                <a:cs typeface="Times New Roman" panose="02020603050405020304" pitchFamily="18" charset="0"/>
              </a:rPr>
              <a:t>Table 1: Range, mean and standard deviation (SD) of analyzed soil parameters (for pH</a:t>
            </a:r>
            <a:r>
              <a:rPr lang="en-US" altLang="de-DE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CaCl</a:t>
            </a:r>
            <a:r>
              <a:rPr lang="en-US" altLang="de-DE" sz="105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de-DE" dirty="0">
                <a:ea typeface="Calibri" panose="020F0502020204030204" pitchFamily="34" charset="0"/>
                <a:cs typeface="Times New Roman" panose="02020603050405020304" pitchFamily="18" charset="0"/>
              </a:rPr>
              <a:t>, CEC and SOC n = 27, for soil texture n = 20)</a:t>
            </a:r>
            <a:endParaRPr lang="en-US" altLang="de-DE" sz="2800" dirty="0"/>
          </a:p>
        </p:txBody>
      </p:sp>
      <p:sp>
        <p:nvSpPr>
          <p:cNvPr id="12" name="Datumsplatzhalter 6">
            <a:extLst>
              <a:ext uri="{FF2B5EF4-FFF2-40B4-BE49-F238E27FC236}">
                <a16:creationId xmlns:a16="http://schemas.microsoft.com/office/drawing/2014/main" id="{F4EC93AE-FE62-4CDF-8C06-616DDF3E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380900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3CFB3-A855-41C0-A4A4-00BA078B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Soil</a:t>
            </a:r>
            <a:r>
              <a:rPr lang="de-DE" dirty="0"/>
              <a:t> Parameters and NH</a:t>
            </a:r>
            <a:r>
              <a:rPr lang="de-DE" baseline="-25000" dirty="0"/>
              <a:t>3</a:t>
            </a:r>
            <a:r>
              <a:rPr lang="de-DE" dirty="0"/>
              <a:t> Loss Potentials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1D8AC1-4B3E-4179-AB0B-7E365F6A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noProof="0" dirty="0"/>
              <a:t>25.05.2022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AB4A50-054A-4A13-BC56-FAE8BBFF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de-DE" noProof="0" smtClean="0"/>
              <a:t>16</a:t>
            </a:fld>
            <a:endParaRPr lang="de-DE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13EFFB-C86D-F0D3-3381-DC7C68FD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34" y="638160"/>
            <a:ext cx="7439932" cy="5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66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8C3654AD-8CA9-4BAC-9578-44A8BFA3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buffer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resist</a:t>
            </a:r>
            <a:r>
              <a:rPr lang="de-DE" dirty="0"/>
              <a:t> </a:t>
            </a:r>
            <a:r>
              <a:rPr lang="de-DE" dirty="0" err="1"/>
              <a:t>alkalization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4216279-3FC1-455C-9AC2-4DC8027FE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73" y="2379100"/>
            <a:ext cx="5117474" cy="3326363"/>
          </a:xfrm>
          <a:prstGeom prst="rect">
            <a:avLst/>
          </a:prstGeom>
          <a:noFill/>
        </p:spPr>
      </p:pic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2081DFD6-86D0-4B89-AD62-0EBAA08F1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9" y="2379100"/>
            <a:ext cx="5117472" cy="3326362"/>
          </a:xfrm>
          <a:prstGeom prst="rect">
            <a:avLst/>
          </a:prstGeom>
          <a:noFill/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281DBC8-7B42-428C-8688-366C328E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17</a:t>
            </a:fld>
            <a:endParaRPr lang="de-DE" noProof="0"/>
          </a:p>
        </p:txBody>
      </p:sp>
      <p:sp>
        <p:nvSpPr>
          <p:cNvPr id="13" name="Datumsplatzhalter 6">
            <a:extLst>
              <a:ext uri="{FF2B5EF4-FFF2-40B4-BE49-F238E27FC236}">
                <a16:creationId xmlns:a16="http://schemas.microsoft.com/office/drawing/2014/main" id="{312438E0-FABC-49D6-A476-3681037C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84920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F048C3E-96B1-4D5E-9BF7-AA6D136F4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/>
          <a:lstStyle/>
          <a:p>
            <a:r>
              <a:rPr lang="en-US" dirty="0"/>
              <a:t>Quality of required spatial Data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493428-F85C-4B28-B6E0-C9BFFE6E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18</a:t>
            </a:fld>
            <a:endParaRPr lang="de-DE" noProof="0"/>
          </a:p>
        </p:txBody>
      </p:sp>
      <p:pic>
        <p:nvPicPr>
          <p:cNvPr id="13" name="Inhaltsplatzhalter 6">
            <a:extLst>
              <a:ext uri="{FF2B5EF4-FFF2-40B4-BE49-F238E27FC236}">
                <a16:creationId xmlns:a16="http://schemas.microsoft.com/office/drawing/2014/main" id="{B3217036-8BC6-42EA-A41A-5E51C22D5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16" y="0"/>
            <a:ext cx="5126604" cy="6408256"/>
          </a:xfrm>
          <a:prstGeom prst="rect">
            <a:avLst/>
          </a:prstGeom>
        </p:spPr>
      </p:pic>
      <p:sp>
        <p:nvSpPr>
          <p:cNvPr id="10" name="Datumsplatzhalter 6">
            <a:extLst>
              <a:ext uri="{FF2B5EF4-FFF2-40B4-BE49-F238E27FC236}">
                <a16:creationId xmlns:a16="http://schemas.microsoft.com/office/drawing/2014/main" id="{75EAB573-047B-4801-BDBA-0EF53BAC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2797440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D666F8B-081B-4C86-A34A-8C5E9D184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3263288"/>
          </a:xfrm>
        </p:spPr>
        <p:txBody>
          <a:bodyPr/>
          <a:lstStyle/>
          <a:p>
            <a:r>
              <a:rPr lang="en-US" dirty="0"/>
              <a:t>Quality of PAL1 and PAL2 in dependence on available geodata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31C4EE-E085-4CD0-9101-5C70DF26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19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2DEAE2-15E6-4CFF-921A-78A1F8B260F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81" y="234177"/>
            <a:ext cx="7456077" cy="6122172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702FE7F-E728-48DA-AB1F-D6132A3C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291085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4A031-9CD2-4F4D-BBB8-188DB32B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anchor="t">
            <a:normAutofit/>
          </a:bodyPr>
          <a:lstStyle/>
          <a:p>
            <a:r>
              <a:rPr lang="de-DE" dirty="0"/>
              <a:t>Motivation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D2A0C7-0E46-43D8-A543-48B65503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 dirty="0"/>
              <a:t>25.05.2022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3FC6C8-8E66-41A2-9FA8-6E47B03B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2</a:t>
            </a:fld>
            <a:endParaRPr lang="de-DE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6FB3EDD-0503-49D5-BF8A-732D9E173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4" descr="5 Tipps zum Düngen: Reinen Harnstoff nicht länger ohne Ureasehemmer |  agrarheute.com">
            <a:extLst>
              <a:ext uri="{FF2B5EF4-FFF2-40B4-BE49-F238E27FC236}">
                <a16:creationId xmlns:a16="http://schemas.microsoft.com/office/drawing/2014/main" id="{A6661857-2F5B-50DA-6072-56F2FF59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44" y="1608751"/>
            <a:ext cx="5401390" cy="364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14A3F24-0B20-9CD9-A150-790AF31A41CF}"/>
              </a:ext>
            </a:extLst>
          </p:cNvPr>
          <p:cNvSpPr txBox="1"/>
          <p:nvPr/>
        </p:nvSpPr>
        <p:spPr>
          <a:xfrm>
            <a:off x="5081244" y="5335246"/>
            <a:ext cx="266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Urea </a:t>
            </a:r>
            <a:r>
              <a:rPr lang="de-DE" dirty="0" err="1"/>
              <a:t>fertilizer</a:t>
            </a:r>
            <a:endParaRPr lang="de-DE" dirty="0"/>
          </a:p>
          <a:p>
            <a:r>
              <a:rPr lang="de-DE" sz="1400" dirty="0"/>
              <a:t>(Agrarheute.com)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E4F0296-6DD1-B444-AAC0-3DE9F3EA661D}"/>
                  </a:ext>
                </a:extLst>
              </p:cNvPr>
              <p:cNvSpPr/>
              <p:nvPr/>
            </p:nvSpPr>
            <p:spPr>
              <a:xfrm>
                <a:off x="6548840" y="1324492"/>
                <a:ext cx="1317523" cy="5950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𝑁𝐻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3 </m:t>
                          </m:r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E4F0296-6DD1-B444-AAC0-3DE9F3EA6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840" y="1324492"/>
                <a:ext cx="1317523" cy="59502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C08D87F-BAA7-2860-89EC-408C44AF0141}"/>
                  </a:ext>
                </a:extLst>
              </p:cNvPr>
              <p:cNvSpPr/>
              <p:nvPr/>
            </p:nvSpPr>
            <p:spPr>
              <a:xfrm>
                <a:off x="7207601" y="888569"/>
                <a:ext cx="1317523" cy="5950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𝑁𝐻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3 </m:t>
                          </m:r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C08D87F-BAA7-2860-89EC-408C44AF0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601" y="888569"/>
                <a:ext cx="1317523" cy="59502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C56C534-DE1D-F96B-3182-4B8D70E99B75}"/>
                  </a:ext>
                </a:extLst>
              </p:cNvPr>
              <p:cNvSpPr/>
              <p:nvPr/>
            </p:nvSpPr>
            <p:spPr>
              <a:xfrm>
                <a:off x="7536982" y="1412536"/>
                <a:ext cx="1317523" cy="5950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𝑁𝐻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3 </m:t>
                          </m:r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C56C534-DE1D-F96B-3182-4B8D70E99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982" y="1412536"/>
                <a:ext cx="1317523" cy="59502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feil: nach oben 16">
            <a:extLst>
              <a:ext uri="{FF2B5EF4-FFF2-40B4-BE49-F238E27FC236}">
                <a16:creationId xmlns:a16="http://schemas.microsoft.com/office/drawing/2014/main" id="{0549CAE9-FC06-6599-EACD-874BDD07F439}"/>
              </a:ext>
            </a:extLst>
          </p:cNvPr>
          <p:cNvSpPr/>
          <p:nvPr/>
        </p:nvSpPr>
        <p:spPr>
          <a:xfrm>
            <a:off x="5844540" y="1015208"/>
            <a:ext cx="704300" cy="15152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9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128A6-E531-472B-BD85-B5C32190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Model: pH and SOC </a:t>
            </a:r>
            <a:r>
              <a:rPr lang="de-DE" dirty="0" err="1"/>
              <a:t>functions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0423B5-88AE-4023-ABA2-AA8D529A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de-DE" noProof="0" smtClean="0"/>
              <a:t>20</a:t>
            </a:fld>
            <a:endParaRPr lang="de-DE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89258B-465E-4DAB-972F-7250C13FD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104" y="2106509"/>
            <a:ext cx="6479286" cy="4319778"/>
          </a:xfrm>
          <a:prstGeom prst="rect">
            <a:avLst/>
          </a:prstGeom>
        </p:spPr>
      </p:pic>
      <p:sp>
        <p:nvSpPr>
          <p:cNvPr id="10" name="Datumsplatzhalter 6">
            <a:extLst>
              <a:ext uri="{FF2B5EF4-FFF2-40B4-BE49-F238E27FC236}">
                <a16:creationId xmlns:a16="http://schemas.microsoft.com/office/drawing/2014/main" id="{B60CB884-7C51-457E-9DBC-97BA50B4B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970124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765E35-C2D6-4FB0-83AA-FD868C7BE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/>
          <a:lstStyle/>
          <a:p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loss dynamics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2A30CC6-78B9-457E-A58B-7FEFE48F77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64" y="594042"/>
            <a:ext cx="7538483" cy="5669915"/>
          </a:xfrm>
          <a:prstGeom prst="rect">
            <a:avLst/>
          </a:prstGeom>
          <a:noFill/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87386E-2FC6-4004-A8DE-A2673DB1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21</a:t>
            </a:fld>
            <a:endParaRPr lang="de-DE" noProof="0"/>
          </a:p>
        </p:txBody>
      </p:sp>
      <p:sp>
        <p:nvSpPr>
          <p:cNvPr id="11" name="Datumsplatzhalter 6">
            <a:extLst>
              <a:ext uri="{FF2B5EF4-FFF2-40B4-BE49-F238E27FC236}">
                <a16:creationId xmlns:a16="http://schemas.microsoft.com/office/drawing/2014/main" id="{69B3C5A0-BCE4-41CD-B639-741CB8FA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4094928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F048C3E-96B1-4D5E-9BF7-AA6D136F4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03" y="1613229"/>
            <a:ext cx="3099816" cy="1938963"/>
          </a:xfrm>
        </p:spPr>
        <p:txBody>
          <a:bodyPr>
            <a:normAutofit fontScale="90000"/>
          </a:bodyPr>
          <a:lstStyle/>
          <a:p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loss potential for German cropland soil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493428-F85C-4B28-B6E0-C9BFFE6E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22</a:t>
            </a:fld>
            <a:endParaRPr lang="de-DE" noProof="0"/>
          </a:p>
        </p:txBody>
      </p:sp>
      <p:pic>
        <p:nvPicPr>
          <p:cNvPr id="10" name="Inhaltsplatzhalter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B3B9780-DC4E-4C66-B335-8E6105D58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1047" r="2169" b="1131"/>
          <a:stretch/>
        </p:blipFill>
        <p:spPr>
          <a:xfrm>
            <a:off x="6695173" y="63721"/>
            <a:ext cx="4373881" cy="6321504"/>
          </a:xfrm>
          <a:prstGeom prst="rect">
            <a:avLst/>
          </a:prstGeom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9A54F233-EB98-4A52-9894-5D7FACEA6D45}"/>
              </a:ext>
            </a:extLst>
          </p:cNvPr>
          <p:cNvGraphicFramePr>
            <a:graphicFrameLocks noGrp="1"/>
          </p:cNvGraphicFramePr>
          <p:nvPr/>
        </p:nvGraphicFramePr>
        <p:xfrm>
          <a:off x="134753" y="4285922"/>
          <a:ext cx="6323847" cy="2081061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107949">
                  <a:extLst>
                    <a:ext uri="{9D8B030D-6E8A-4147-A177-3AD203B41FA5}">
                      <a16:colId xmlns:a16="http://schemas.microsoft.com/office/drawing/2014/main" val="496041891"/>
                    </a:ext>
                  </a:extLst>
                </a:gridCol>
                <a:gridCol w="2107949">
                  <a:extLst>
                    <a:ext uri="{9D8B030D-6E8A-4147-A177-3AD203B41FA5}">
                      <a16:colId xmlns:a16="http://schemas.microsoft.com/office/drawing/2014/main" val="2473431128"/>
                    </a:ext>
                  </a:extLst>
                </a:gridCol>
                <a:gridCol w="2107949">
                  <a:extLst>
                    <a:ext uri="{9D8B030D-6E8A-4147-A177-3AD203B41FA5}">
                      <a16:colId xmlns:a16="http://schemas.microsoft.com/office/drawing/2014/main" val="239503126"/>
                    </a:ext>
                  </a:extLst>
                </a:gridCol>
              </a:tblGrid>
              <a:tr h="473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NH</a:t>
                      </a:r>
                      <a:r>
                        <a:rPr lang="de-DE" sz="1400" baseline="-25000" dirty="0">
                          <a:effectLst/>
                        </a:rPr>
                        <a:t>3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loss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potentials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dirty="0">
                          <a:effectLst/>
                        </a:rPr>
                        <a:t> [% N]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Area</a:t>
                      </a:r>
                      <a:endParaRPr lang="de-DE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[km²]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Coverage</a:t>
                      </a:r>
                      <a:endParaRPr lang="de-DE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[%]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811247"/>
                  </a:ext>
                </a:extLst>
              </a:tr>
              <a:tr h="22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&lt;= 5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45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33,890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25.76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316041"/>
                  </a:ext>
                </a:extLst>
              </a:tr>
              <a:tr h="22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&gt;5 - 10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8DA5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36,060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27.41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2250688"/>
                  </a:ext>
                </a:extLst>
              </a:tr>
              <a:tr h="22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&gt;10 – 15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9E0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18,831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14.31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4285098"/>
                  </a:ext>
                </a:extLst>
              </a:tr>
              <a:tr h="22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&gt;15 - 20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CD3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13,985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10.63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7760112"/>
                  </a:ext>
                </a:extLst>
              </a:tr>
              <a:tr h="22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&gt;20 - 30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08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18,329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13.93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4178857"/>
                  </a:ext>
                </a:extLst>
              </a:tr>
              <a:tr h="230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  &gt;30 – 60</a:t>
                      </a:r>
                      <a:r>
                        <a:rPr lang="de-DE" sz="1200" dirty="0">
                          <a:effectLst/>
                        </a:rPr>
                        <a:t>  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62F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10,478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7.96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3463343"/>
                  </a:ext>
                </a:extLst>
              </a:tr>
              <a:tr h="229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131,572</a:t>
                      </a:r>
                      <a:endParaRPr lang="de-DE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</a:t>
                      </a:r>
                      <a:endParaRPr lang="de-D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2930654"/>
                  </a:ext>
                </a:extLst>
              </a:tr>
            </a:tbl>
          </a:graphicData>
        </a:graphic>
      </p:graphicFrame>
      <p:sp>
        <p:nvSpPr>
          <p:cNvPr id="12" name="Datumsplatzhalter 6">
            <a:extLst>
              <a:ext uri="{FF2B5EF4-FFF2-40B4-BE49-F238E27FC236}">
                <a16:creationId xmlns:a16="http://schemas.microsoft.com/office/drawing/2014/main" id="{4AA5EEC9-7D1B-4899-AB62-3DA4FE0256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</p:spTree>
    <p:extLst>
      <p:ext uri="{BB962C8B-B14F-4D97-AF65-F5344CB8AC3E}">
        <p14:creationId xmlns:p14="http://schemas.microsoft.com/office/powerpoint/2010/main" val="326008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5079C56C-ED6B-452B-945D-A213B01DA3BD}"/>
              </a:ext>
            </a:extLst>
          </p:cNvPr>
          <p:cNvSpPr/>
          <p:nvPr/>
        </p:nvSpPr>
        <p:spPr>
          <a:xfrm>
            <a:off x="2823882" y="2205318"/>
            <a:ext cx="6911789" cy="377862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2400" b="1" dirty="0" err="1"/>
              <a:t>Soil</a:t>
            </a:r>
            <a:r>
              <a:rPr lang="de-DE" sz="2400" b="1" dirty="0"/>
              <a:t> Matrix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D2EBEF-DD58-42B1-9F92-F0F6EE33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Ammonia</a:t>
            </a:r>
            <a:r>
              <a:rPr lang="de-DE" dirty="0"/>
              <a:t>/Ammonium </a:t>
            </a:r>
            <a:r>
              <a:rPr lang="de-DE" dirty="0" err="1"/>
              <a:t>equilibrium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9A546B2-C849-459F-98AB-028D6938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18BDB8A-27C6-4900-B1DA-4FE0D862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de-DE" noProof="0" smtClean="0"/>
              <a:t>3</a:t>
            </a:fld>
            <a:endParaRPr lang="de-DE" noProof="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3EDB42F-49E4-4A73-8D00-E106B156F20E}"/>
              </a:ext>
            </a:extLst>
          </p:cNvPr>
          <p:cNvSpPr/>
          <p:nvPr/>
        </p:nvSpPr>
        <p:spPr>
          <a:xfrm>
            <a:off x="3882585" y="2848039"/>
            <a:ext cx="4657911" cy="2530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de-DE" sz="2400" b="1" dirty="0"/>
          </a:p>
          <a:p>
            <a:pPr algn="ctr"/>
            <a:r>
              <a:rPr lang="de-DE" sz="2400" b="1" dirty="0" err="1"/>
              <a:t>Soil</a:t>
            </a:r>
            <a:r>
              <a:rPr lang="de-DE" sz="2400" b="1" dirty="0"/>
              <a:t>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4532F9-B7C5-421E-B837-A9884EFB70D5}"/>
                  </a:ext>
                </a:extLst>
              </p:cNvPr>
              <p:cNvSpPr txBox="1"/>
              <p:nvPr/>
            </p:nvSpPr>
            <p:spPr>
              <a:xfrm>
                <a:off x="4090438" y="3424997"/>
                <a:ext cx="3818161" cy="617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𝑁𝐻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3 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groupChr>
                        <m:groupChrPr>
                          <m:chr m:val="⇔"/>
                          <m:vertJc m:val="bot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Sup>
                        <m:sSubSup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𝑁𝐻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14532F9-B7C5-421E-B837-A9884EFB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438" y="3424997"/>
                <a:ext cx="3818161" cy="6172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feil: nach links 15">
            <a:extLst>
              <a:ext uri="{FF2B5EF4-FFF2-40B4-BE49-F238E27FC236}">
                <a16:creationId xmlns:a16="http://schemas.microsoft.com/office/drawing/2014/main" id="{8B3CFF06-48ED-4BEF-B22D-2C6648233FBF}"/>
              </a:ext>
            </a:extLst>
          </p:cNvPr>
          <p:cNvSpPr/>
          <p:nvPr/>
        </p:nvSpPr>
        <p:spPr>
          <a:xfrm>
            <a:off x="4372533" y="4015656"/>
            <a:ext cx="2966484" cy="501303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/>
              <a:t>Rising</a:t>
            </a:r>
            <a:r>
              <a:rPr lang="de-DE" b="1" dirty="0"/>
              <a:t> pH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F80D0AD2-4A11-43C2-B98E-AB5DB0CE6318}"/>
              </a:ext>
            </a:extLst>
          </p:cNvPr>
          <p:cNvSpPr/>
          <p:nvPr/>
        </p:nvSpPr>
        <p:spPr>
          <a:xfrm rot="19012805">
            <a:off x="7692815" y="3052769"/>
            <a:ext cx="1326412" cy="56662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Uptake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61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9D95637-92E6-4444-87FC-8E5C7349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de-DE" dirty="0"/>
              <a:t>Motivation &amp; </a:t>
            </a:r>
            <a:r>
              <a:rPr lang="de-DE" dirty="0" err="1"/>
              <a:t>Structure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FF5E4B-A4C3-47C5-B407-D11361ED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2" y="2131505"/>
            <a:ext cx="5509820" cy="4224845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95FA30-BF7E-47C4-BD15-124FEC75C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dirty="0"/>
              <a:t>25.05.2022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3308C4-D2E6-4B0F-BA2E-879303AF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4</a:t>
            </a:fld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930514D-128C-433A-9335-228B0CC99960}"/>
              </a:ext>
            </a:extLst>
          </p:cNvPr>
          <p:cNvSpPr/>
          <p:nvPr/>
        </p:nvSpPr>
        <p:spPr>
          <a:xfrm>
            <a:off x="4880603" y="6186249"/>
            <a:ext cx="1215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000" dirty="0">
                <a:ea typeface="Calibri" panose="020F0502020204030204" pitchFamily="34" charset="0"/>
              </a:rPr>
              <a:t>(EMEP/EEA 2019)</a:t>
            </a:r>
            <a:endParaRPr lang="de-DE" sz="10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374402F-6DA3-4B52-9594-4687E64A5C66}"/>
              </a:ext>
            </a:extLst>
          </p:cNvPr>
          <p:cNvSpPr/>
          <p:nvPr/>
        </p:nvSpPr>
        <p:spPr>
          <a:xfrm>
            <a:off x="557142" y="4957010"/>
            <a:ext cx="5391270" cy="17325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1122BE6-9AAC-44C5-A19F-B5DF217A9EDA}"/>
              </a:ext>
            </a:extLst>
          </p:cNvPr>
          <p:cNvSpPr/>
          <p:nvPr/>
        </p:nvSpPr>
        <p:spPr>
          <a:xfrm>
            <a:off x="7358627" y="5129786"/>
            <a:ext cx="3999184" cy="105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b="1" dirty="0" err="1"/>
              <a:t>spatial</a:t>
            </a:r>
            <a:r>
              <a:rPr lang="de-DE" dirty="0"/>
              <a:t> NH</a:t>
            </a:r>
            <a:r>
              <a:rPr lang="de-DE" baseline="-25000" dirty="0"/>
              <a:t>3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endParaRPr lang="de-DE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D8D1C6-2B1B-4F4C-A36B-0E1BFD186E6A}"/>
              </a:ext>
            </a:extLst>
          </p:cNvPr>
          <p:cNvSpPr/>
          <p:nvPr/>
        </p:nvSpPr>
        <p:spPr>
          <a:xfrm>
            <a:off x="7358627" y="2131505"/>
            <a:ext cx="3999184" cy="105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- relevant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4F17934-E2E9-4462-9594-2B0141C951A5}"/>
              </a:ext>
            </a:extLst>
          </p:cNvPr>
          <p:cNvSpPr/>
          <p:nvPr/>
        </p:nvSpPr>
        <p:spPr>
          <a:xfrm>
            <a:off x="7358627" y="3630645"/>
            <a:ext cx="3999184" cy="105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Model NH</a:t>
            </a:r>
            <a:r>
              <a:rPr lang="de-DE" baseline="-25000" dirty="0"/>
              <a:t>3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potentials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97E408-E4A7-46CF-BE1A-46E7D435539D}"/>
              </a:ext>
            </a:extLst>
          </p:cNvPr>
          <p:cNvSpPr txBox="1"/>
          <p:nvPr/>
        </p:nvSpPr>
        <p:spPr>
          <a:xfrm>
            <a:off x="6830890" y="2261936"/>
            <a:ext cx="47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/>
              <a:t>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BDF74F5-43A9-44E4-93E9-738FF73AFC61}"/>
              </a:ext>
            </a:extLst>
          </p:cNvPr>
          <p:cNvSpPr txBox="1"/>
          <p:nvPr/>
        </p:nvSpPr>
        <p:spPr>
          <a:xfrm>
            <a:off x="6830890" y="3743378"/>
            <a:ext cx="47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/>
              <a:t>2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9873FD4-C9D1-4D53-BBCC-5C13EABE88E0}"/>
              </a:ext>
            </a:extLst>
          </p:cNvPr>
          <p:cNvSpPr txBox="1"/>
          <p:nvPr/>
        </p:nvSpPr>
        <p:spPr>
          <a:xfrm>
            <a:off x="6835816" y="5242519"/>
            <a:ext cx="47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3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  <p:bldP spid="20" grpId="0" animBg="1"/>
      <p:bldP spid="17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4A031-9CD2-4F4D-BBB8-188DB32B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anchor="t">
            <a:normAutofit/>
          </a:bodyPr>
          <a:lstStyle/>
          <a:p>
            <a:r>
              <a:rPr lang="de-DE" dirty="0" err="1"/>
              <a:t>Soil</a:t>
            </a:r>
            <a:r>
              <a:rPr lang="de-DE" dirty="0"/>
              <a:t> Samples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D2A0C7-0E46-43D8-A543-48B65503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 dirty="0"/>
              <a:t>25.05.2022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3FC6C8-8E66-41A2-9FA8-6E47B03B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5</a:t>
            </a:fld>
            <a:endParaRPr lang="de-DE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6FB3EDD-0503-49D5-BF8A-732D9E173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84144-FBFA-4168-50B8-7934EAF16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50" y="247829"/>
            <a:ext cx="2247900" cy="5876925"/>
          </a:xfrm>
          <a:prstGeom prst="rect">
            <a:avLst/>
          </a:prstGeom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62DC6D5A-EF40-0FA1-5A01-D45556FFA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977" y="136525"/>
            <a:ext cx="4313482" cy="60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64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9A0249F-C95D-43DF-89A8-92BEF0A4D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Urea induced NH</a:t>
            </a:r>
            <a:r>
              <a:rPr lang="en-US" baseline="-25000" dirty="0"/>
              <a:t>3</a:t>
            </a:r>
            <a:r>
              <a:rPr lang="en-US" dirty="0"/>
              <a:t> loss potential at lab scale</a:t>
            </a:r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D15765FA-2767-4B5C-8B9C-CC4431777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80" y="2140090"/>
            <a:ext cx="1516747" cy="3791873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76F754-8B94-4076-88A8-B17B668F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794590-E392-414B-8C26-43455F09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6</a:t>
            </a:fld>
            <a:endParaRPr lang="de-DE" noProof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C8960B6-D544-4DB3-AA12-0D32AA2F78A9}"/>
              </a:ext>
            </a:extLst>
          </p:cNvPr>
          <p:cNvGrpSpPr/>
          <p:nvPr/>
        </p:nvGrpSpPr>
        <p:grpSpPr>
          <a:xfrm>
            <a:off x="4168587" y="2140090"/>
            <a:ext cx="7283855" cy="3791873"/>
            <a:chOff x="3889555" y="2140090"/>
            <a:chExt cx="7562888" cy="4216261"/>
          </a:xfrm>
        </p:grpSpPr>
        <p:pic>
          <p:nvPicPr>
            <p:cNvPr id="7" name="Inhaltsplatzhalter 8">
              <a:extLst>
                <a:ext uri="{FF2B5EF4-FFF2-40B4-BE49-F238E27FC236}">
                  <a16:creationId xmlns:a16="http://schemas.microsoft.com/office/drawing/2014/main" id="{816BC897-D793-410D-80C0-C1CF99CBE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67"/>
            <a:stretch/>
          </p:blipFill>
          <p:spPr>
            <a:xfrm>
              <a:off x="3889555" y="2140090"/>
              <a:ext cx="7562888" cy="4216261"/>
            </a:xfrm>
            <a:prstGeom prst="rect">
              <a:avLst/>
            </a:prstGeom>
            <a:noFill/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E41363CD-D212-4929-B713-A0463CC94FDB}"/>
                </a:ext>
              </a:extLst>
            </p:cNvPr>
            <p:cNvSpPr/>
            <p:nvPr/>
          </p:nvSpPr>
          <p:spPr>
            <a:xfrm>
              <a:off x="4180114" y="2140090"/>
              <a:ext cx="3683726" cy="1399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54EC84FC-1930-4C8B-8835-F231834B326F}"/>
              </a:ext>
            </a:extLst>
          </p:cNvPr>
          <p:cNvSpPr/>
          <p:nvPr/>
        </p:nvSpPr>
        <p:spPr>
          <a:xfrm>
            <a:off x="737055" y="5956240"/>
            <a:ext cx="30668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ea typeface="Calibri" panose="020F0502020204030204" pitchFamily="34" charset="0"/>
              </a:rPr>
              <a:t>Fig. 2: NH</a:t>
            </a:r>
            <a:r>
              <a:rPr lang="de-DE" sz="1000" baseline="-25000" dirty="0">
                <a:ea typeface="Calibri" panose="020F0502020204030204" pitchFamily="34" charset="0"/>
              </a:rPr>
              <a:t>3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loss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potentials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from</a:t>
            </a:r>
            <a:r>
              <a:rPr lang="de-DE" sz="1000" dirty="0">
                <a:ea typeface="Calibri" panose="020F0502020204030204" pitchFamily="34" charset="0"/>
              </a:rPr>
              <a:t> 26 </a:t>
            </a:r>
            <a:r>
              <a:rPr lang="de-DE" sz="1000" dirty="0" err="1">
                <a:ea typeface="Calibri" panose="020F0502020204030204" pitchFamily="34" charset="0"/>
              </a:rPr>
              <a:t>cropland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soils</a:t>
            </a:r>
            <a:endParaRPr lang="de-DE" sz="10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DF0438F-27F5-4BBA-AE9D-0F09FB77980F}"/>
              </a:ext>
            </a:extLst>
          </p:cNvPr>
          <p:cNvSpPr/>
          <p:nvPr/>
        </p:nvSpPr>
        <p:spPr>
          <a:xfrm>
            <a:off x="4688900" y="5956240"/>
            <a:ext cx="50626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ea typeface="Calibri" panose="020F0502020204030204" pitchFamily="34" charset="0"/>
              </a:rPr>
              <a:t>Fig. 3: </a:t>
            </a:r>
            <a:r>
              <a:rPr lang="de-DE" sz="1000" dirty="0" err="1">
                <a:ea typeface="Calibri" panose="020F0502020204030204" pitchFamily="34" charset="0"/>
              </a:rPr>
              <a:t>Correlations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between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soil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parameters</a:t>
            </a:r>
            <a:r>
              <a:rPr lang="de-DE" sz="1000" dirty="0">
                <a:ea typeface="Calibri" panose="020F0502020204030204" pitchFamily="34" charset="0"/>
              </a:rPr>
              <a:t> and </a:t>
            </a:r>
            <a:r>
              <a:rPr lang="de-DE" sz="1000" dirty="0" err="1">
                <a:ea typeface="Calibri" panose="020F0502020204030204" pitchFamily="34" charset="0"/>
              </a:rPr>
              <a:t>the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respective</a:t>
            </a:r>
            <a:r>
              <a:rPr lang="de-DE" sz="1000" dirty="0">
                <a:ea typeface="Calibri" panose="020F0502020204030204" pitchFamily="34" charset="0"/>
              </a:rPr>
              <a:t> NH</a:t>
            </a:r>
            <a:r>
              <a:rPr lang="de-DE" sz="1000" baseline="-25000" dirty="0">
                <a:ea typeface="Calibri" panose="020F0502020204030204" pitchFamily="34" charset="0"/>
              </a:rPr>
              <a:t>3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loss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potentials</a:t>
            </a:r>
            <a:endParaRPr lang="de-DE" sz="10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6E08335-D192-4F32-A7A4-7A7C854B0902}"/>
              </a:ext>
            </a:extLst>
          </p:cNvPr>
          <p:cNvSpPr/>
          <p:nvPr/>
        </p:nvSpPr>
        <p:spPr>
          <a:xfrm>
            <a:off x="1869515" y="5065508"/>
            <a:ext cx="8660234" cy="1213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CEC and SOC </a:t>
            </a:r>
            <a:r>
              <a:rPr lang="de-DE" sz="3600" dirty="0" err="1"/>
              <a:t>determine</a:t>
            </a:r>
            <a:r>
              <a:rPr lang="de-DE" sz="3600" dirty="0"/>
              <a:t> </a:t>
            </a:r>
            <a:r>
              <a:rPr lang="de-DE" sz="3600" dirty="0" err="1"/>
              <a:t>widely</a:t>
            </a:r>
            <a:r>
              <a:rPr lang="de-DE" sz="3600" dirty="0"/>
              <a:t> </a:t>
            </a:r>
            <a:r>
              <a:rPr lang="de-DE" sz="3600" dirty="0" err="1"/>
              <a:t>varying</a:t>
            </a:r>
            <a:r>
              <a:rPr lang="de-DE" sz="3600" dirty="0"/>
              <a:t> NH</a:t>
            </a:r>
            <a:r>
              <a:rPr lang="de-DE" sz="3600" baseline="-25000" dirty="0"/>
              <a:t>3</a:t>
            </a:r>
            <a:r>
              <a:rPr lang="de-DE" sz="3600" dirty="0"/>
              <a:t> </a:t>
            </a:r>
            <a:r>
              <a:rPr lang="de-DE" sz="3600" dirty="0" err="1"/>
              <a:t>loss</a:t>
            </a:r>
            <a:r>
              <a:rPr lang="de-DE" sz="3600" dirty="0"/>
              <a:t> </a:t>
            </a:r>
            <a:r>
              <a:rPr lang="de-DE" sz="3600" dirty="0" err="1"/>
              <a:t>potentials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1537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8C3654AD-8CA9-4BAC-9578-44A8BFA3C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Dynamic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soil</a:t>
            </a:r>
            <a:r>
              <a:rPr lang="de-DE" dirty="0"/>
              <a:t> pH after </a:t>
            </a:r>
            <a:r>
              <a:rPr lang="de-DE" dirty="0" err="1"/>
              <a:t>urea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E7BAF03-4CBF-45CD-896D-BDEFC409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281DBC8-7B42-428C-8688-366C328E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de-DE" noProof="0" smtClean="0"/>
              <a:t>7</a:t>
            </a:fld>
            <a:endParaRPr lang="de-DE" noProof="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0EE14357-215E-4092-9A59-048B8507A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0" y="2087052"/>
            <a:ext cx="6242617" cy="4057422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0A934C-9C1F-4B19-8516-F879DBAC75F5}"/>
              </a:ext>
            </a:extLst>
          </p:cNvPr>
          <p:cNvSpPr/>
          <p:nvPr/>
        </p:nvSpPr>
        <p:spPr>
          <a:xfrm>
            <a:off x="797450" y="6037451"/>
            <a:ext cx="6433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ea typeface="Calibri" panose="020F0502020204030204" pitchFamily="34" charset="0"/>
              </a:rPr>
              <a:t>Fig. 4: pH </a:t>
            </a:r>
            <a:r>
              <a:rPr lang="de-DE" sz="1000" dirty="0" err="1">
                <a:ea typeface="Calibri" panose="020F0502020204030204" pitchFamily="34" charset="0"/>
              </a:rPr>
              <a:t>evolution</a:t>
            </a:r>
            <a:r>
              <a:rPr lang="de-DE" sz="1000" dirty="0">
                <a:ea typeface="Calibri" panose="020F0502020204030204" pitchFamily="34" charset="0"/>
              </a:rPr>
              <a:t> after </a:t>
            </a:r>
            <a:r>
              <a:rPr lang="de-DE" sz="1000" dirty="0" err="1">
                <a:ea typeface="Calibri" panose="020F0502020204030204" pitchFamily="34" charset="0"/>
              </a:rPr>
              <a:t>urea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application</a:t>
            </a:r>
            <a:r>
              <a:rPr lang="de-DE" sz="1000" dirty="0">
                <a:ea typeface="Calibri" panose="020F0502020204030204" pitchFamily="34" charset="0"/>
              </a:rPr>
              <a:t>, </a:t>
            </a:r>
            <a:r>
              <a:rPr lang="de-DE" sz="1000" dirty="0" err="1">
                <a:ea typeface="Calibri" panose="020F0502020204030204" pitchFamily="34" charset="0"/>
              </a:rPr>
              <a:t>triangles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mark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day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of</a:t>
            </a:r>
            <a:r>
              <a:rPr lang="de-DE" sz="1000" dirty="0">
                <a:ea typeface="Calibri" panose="020F0502020204030204" pitchFamily="34" charset="0"/>
              </a:rPr>
              <a:t> minimal pH </a:t>
            </a:r>
            <a:r>
              <a:rPr lang="de-DE" sz="1000" dirty="0" err="1">
                <a:ea typeface="Calibri" panose="020F0502020204030204" pitchFamily="34" charset="0"/>
              </a:rPr>
              <a:t>value</a:t>
            </a:r>
            <a:r>
              <a:rPr lang="de-DE" sz="1000" dirty="0">
                <a:ea typeface="Calibri" panose="020F0502020204030204" pitchFamily="34" charset="0"/>
              </a:rPr>
              <a:t>, </a:t>
            </a:r>
            <a:r>
              <a:rPr lang="de-DE" sz="1000" dirty="0" err="1">
                <a:ea typeface="Calibri" panose="020F0502020204030204" pitchFamily="34" charset="0"/>
              </a:rPr>
              <a:t>diamonds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mark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highest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</a:p>
          <a:p>
            <a:r>
              <a:rPr lang="de-DE" sz="1000" dirty="0">
                <a:ea typeface="Calibri" panose="020F0502020204030204" pitchFamily="34" charset="0"/>
              </a:rPr>
              <a:t>pH </a:t>
            </a:r>
            <a:r>
              <a:rPr lang="de-DE" sz="1000" dirty="0" err="1">
                <a:ea typeface="Calibri" panose="020F0502020204030204" pitchFamily="34" charset="0"/>
              </a:rPr>
              <a:t>value</a:t>
            </a:r>
            <a:r>
              <a:rPr lang="de-DE" sz="1000" dirty="0">
                <a:ea typeface="Calibri" panose="020F0502020204030204" pitchFamily="34" charset="0"/>
              </a:rPr>
              <a:t>. Lines </a:t>
            </a:r>
            <a:r>
              <a:rPr lang="de-DE" sz="1000" dirty="0" err="1">
                <a:ea typeface="Calibri" panose="020F0502020204030204" pitchFamily="34" charset="0"/>
              </a:rPr>
              <a:t>delineate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mean</a:t>
            </a:r>
            <a:r>
              <a:rPr lang="de-DE" sz="1000" dirty="0">
                <a:ea typeface="Calibri" panose="020F0502020204030204" pitchFamily="34" charset="0"/>
              </a:rPr>
              <a:t>, </a:t>
            </a:r>
            <a:r>
              <a:rPr lang="de-DE" sz="1000" dirty="0" err="1">
                <a:ea typeface="Calibri" panose="020F0502020204030204" pitchFamily="34" charset="0"/>
              </a:rPr>
              <a:t>the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grey</a:t>
            </a:r>
            <a:r>
              <a:rPr lang="de-DE" sz="1000" dirty="0">
                <a:ea typeface="Calibri" panose="020F0502020204030204" pitchFamily="34" charset="0"/>
              </a:rPr>
              <a:t> band </a:t>
            </a:r>
            <a:r>
              <a:rPr lang="de-DE" sz="1000" dirty="0" err="1">
                <a:ea typeface="Calibri" panose="020F0502020204030204" pitchFamily="34" charset="0"/>
              </a:rPr>
              <a:t>standard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deviation</a:t>
            </a:r>
            <a:endParaRPr lang="de-DE" sz="10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6041E45-3B50-4DAA-A730-989907836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301" y="2057389"/>
            <a:ext cx="2340427" cy="234042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5851399-5E88-47F1-ADF9-FC8E83B55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301" y="4470002"/>
            <a:ext cx="2340427" cy="234042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C18C9A7-6392-4476-A95D-CDF2C16E02B7}"/>
              </a:ext>
            </a:extLst>
          </p:cNvPr>
          <p:cNvSpPr/>
          <p:nvPr/>
        </p:nvSpPr>
        <p:spPr>
          <a:xfrm>
            <a:off x="1765883" y="5142452"/>
            <a:ext cx="8660234" cy="1213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SOC and pH</a:t>
            </a:r>
            <a:r>
              <a:rPr lang="de-DE" sz="3600" baseline="-25000" dirty="0"/>
              <a:t>i</a:t>
            </a:r>
            <a:r>
              <a:rPr lang="de-DE" sz="3600" dirty="0"/>
              <a:t> </a:t>
            </a:r>
            <a:r>
              <a:rPr lang="de-DE" sz="3600" dirty="0" err="1"/>
              <a:t>determine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emission</a:t>
            </a:r>
            <a:r>
              <a:rPr lang="de-DE" sz="3600" dirty="0"/>
              <a:t>-relevant pH</a:t>
            </a:r>
            <a:r>
              <a:rPr lang="de-DE" sz="3600" baseline="-25000" dirty="0"/>
              <a:t>max</a:t>
            </a:r>
            <a:r>
              <a:rPr lang="de-DE" sz="3600" dirty="0"/>
              <a:t> </a:t>
            </a:r>
            <a:r>
              <a:rPr lang="de-DE" sz="3600" dirty="0" err="1"/>
              <a:t>value</a:t>
            </a:r>
            <a:endParaRPr lang="de-DE" sz="36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B1515DB-8B05-404C-80B4-7C258942389E}"/>
              </a:ext>
            </a:extLst>
          </p:cNvPr>
          <p:cNvSpPr/>
          <p:nvPr/>
        </p:nvSpPr>
        <p:spPr>
          <a:xfrm>
            <a:off x="10233728" y="2110999"/>
            <a:ext cx="1958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ea typeface="Calibri" panose="020F0502020204030204" pitchFamily="34" charset="0"/>
              </a:rPr>
              <a:t>Fig. 5: Plateau </a:t>
            </a:r>
            <a:r>
              <a:rPr lang="de-DE" sz="1000" dirty="0" err="1">
                <a:ea typeface="Calibri" panose="020F0502020204030204" pitchFamily="34" charset="0"/>
              </a:rPr>
              <a:t>around</a:t>
            </a:r>
            <a:r>
              <a:rPr lang="de-DE" sz="1000" dirty="0">
                <a:ea typeface="Calibri" panose="020F0502020204030204" pitchFamily="34" charset="0"/>
              </a:rPr>
              <a:t> pH</a:t>
            </a:r>
            <a:r>
              <a:rPr lang="de-DE" sz="1000" baseline="-25000" dirty="0">
                <a:ea typeface="Calibri" panose="020F0502020204030204" pitchFamily="34" charset="0"/>
              </a:rPr>
              <a:t>max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correlates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strongly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with</a:t>
            </a:r>
            <a:r>
              <a:rPr lang="de-DE" sz="1000" dirty="0">
                <a:ea typeface="Calibri" panose="020F0502020204030204" pitchFamily="34" charset="0"/>
              </a:rPr>
              <a:t> NH</a:t>
            </a:r>
            <a:r>
              <a:rPr lang="de-DE" sz="1000" baseline="-25000" dirty="0">
                <a:ea typeface="Calibri" panose="020F0502020204030204" pitchFamily="34" charset="0"/>
              </a:rPr>
              <a:t>3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loss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potentials</a:t>
            </a:r>
            <a:endParaRPr lang="de-DE" sz="10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6EC272F-0E9F-4458-B92C-FD28C1B51613}"/>
              </a:ext>
            </a:extLst>
          </p:cNvPr>
          <p:cNvSpPr/>
          <p:nvPr/>
        </p:nvSpPr>
        <p:spPr>
          <a:xfrm>
            <a:off x="10233728" y="4500249"/>
            <a:ext cx="195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ea typeface="Calibri" panose="020F0502020204030204" pitchFamily="34" charset="0"/>
              </a:rPr>
              <a:t>Fig. 6: SOC </a:t>
            </a:r>
            <a:r>
              <a:rPr lang="de-DE" sz="1000" dirty="0" err="1">
                <a:ea typeface="Calibri" panose="020F0502020204030204" pitchFamily="34" charset="0"/>
              </a:rPr>
              <a:t>determines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the</a:t>
            </a:r>
            <a:r>
              <a:rPr lang="de-DE" sz="1000" dirty="0">
                <a:ea typeface="Calibri" panose="020F0502020204030204" pitchFamily="34" charset="0"/>
              </a:rPr>
              <a:t> pH</a:t>
            </a:r>
            <a:r>
              <a:rPr lang="de-DE" sz="1000" baseline="-25000" dirty="0">
                <a:ea typeface="Calibri" panose="020F0502020204030204" pitchFamily="34" charset="0"/>
              </a:rPr>
              <a:t>max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value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9724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9342A93-AAF9-4191-8CCC-FCAE7A58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/>
          <a:lstStyle/>
          <a:p>
            <a:r>
              <a:rPr lang="en-US" dirty="0"/>
              <a:t>Influence of CEC</a:t>
            </a:r>
            <a:endParaRPr lang="en-US" baseline="-25000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9D7C28D4-B8A1-4349-9D84-D13D7E7CD4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tretch/>
        </p:blipFill>
        <p:spPr>
          <a:xfrm>
            <a:off x="5234473" y="484091"/>
            <a:ext cx="6428792" cy="5785913"/>
          </a:xfrm>
          <a:noFill/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2F23CF4-7D1E-4302-A3C8-9228EA9B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DDE80D2-8921-4699-BDA3-BD95E840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65A5C87-DF58-40C8-B092-1DE63DB4547E}" type="slidenum">
              <a:rPr lang="de-DE" noProof="0" smtClean="0"/>
              <a:pPr rtl="0">
                <a:spcAft>
                  <a:spcPts val="600"/>
                </a:spcAft>
              </a:pPr>
              <a:t>8</a:t>
            </a:fld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6E59CDE-A06A-4317-82B1-99236093AD6D}"/>
              </a:ext>
            </a:extLst>
          </p:cNvPr>
          <p:cNvSpPr/>
          <p:nvPr/>
        </p:nvSpPr>
        <p:spPr>
          <a:xfrm>
            <a:off x="4641643" y="6146893"/>
            <a:ext cx="70235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ea typeface="Calibri" panose="020F0502020204030204" pitchFamily="34" charset="0"/>
              </a:rPr>
              <a:t>Fig. 7: The </a:t>
            </a:r>
            <a:r>
              <a:rPr lang="de-DE" sz="1000" dirty="0" err="1">
                <a:ea typeface="Calibri" panose="020F0502020204030204" pitchFamily="34" charset="0"/>
              </a:rPr>
              <a:t>observed</a:t>
            </a:r>
            <a:r>
              <a:rPr lang="de-DE" sz="1000" dirty="0">
                <a:ea typeface="Calibri" panose="020F0502020204030204" pitchFamily="34" charset="0"/>
              </a:rPr>
              <a:t> NH</a:t>
            </a:r>
            <a:r>
              <a:rPr lang="de-DE" sz="1000" baseline="-25000" dirty="0">
                <a:ea typeface="Calibri" panose="020F0502020204030204" pitchFamily="34" charset="0"/>
              </a:rPr>
              <a:t>3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loss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potentials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align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along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the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ammonia</a:t>
            </a:r>
            <a:r>
              <a:rPr lang="de-DE" sz="1000" dirty="0">
                <a:ea typeface="Calibri" panose="020F0502020204030204" pitchFamily="34" charset="0"/>
              </a:rPr>
              <a:t>/</a:t>
            </a:r>
            <a:r>
              <a:rPr lang="de-DE" sz="1000" dirty="0" err="1">
                <a:ea typeface="Calibri" panose="020F0502020204030204" pitchFamily="34" charset="0"/>
              </a:rPr>
              <a:t>ammonium</a:t>
            </a:r>
            <a:r>
              <a:rPr lang="de-DE" sz="1000" dirty="0">
                <a:ea typeface="Calibri" panose="020F0502020204030204" pitchFamily="34" charset="0"/>
              </a:rPr>
              <a:t> </a:t>
            </a:r>
            <a:r>
              <a:rPr lang="de-DE" sz="1000" dirty="0" err="1">
                <a:ea typeface="Calibri" panose="020F0502020204030204" pitchFamily="34" charset="0"/>
              </a:rPr>
              <a:t>equilibrium</a:t>
            </a:r>
            <a:r>
              <a:rPr lang="de-DE" sz="1000" dirty="0">
                <a:ea typeface="Calibri" panose="020F0502020204030204" pitchFamily="34" charset="0"/>
              </a:rPr>
              <a:t> at 20 °C</a:t>
            </a:r>
            <a:endParaRPr lang="de-DE" sz="10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2194E65-DBBB-4DCA-8C22-821EF4DFBD56}"/>
              </a:ext>
            </a:extLst>
          </p:cNvPr>
          <p:cNvSpPr/>
          <p:nvPr/>
        </p:nvSpPr>
        <p:spPr>
          <a:xfrm>
            <a:off x="1765883" y="5117661"/>
            <a:ext cx="8660234" cy="1213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CEC </a:t>
            </a:r>
            <a:r>
              <a:rPr lang="de-DE" sz="3600" dirty="0" err="1"/>
              <a:t>explains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deviations</a:t>
            </a:r>
            <a:r>
              <a:rPr lang="de-DE" sz="3600" dirty="0"/>
              <a:t> </a:t>
            </a:r>
            <a:r>
              <a:rPr lang="de-DE" sz="3600" dirty="0" err="1"/>
              <a:t>from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NH</a:t>
            </a:r>
            <a:r>
              <a:rPr lang="de-DE" sz="3600" baseline="-25000" dirty="0"/>
              <a:t>3</a:t>
            </a:r>
            <a:r>
              <a:rPr lang="de-DE" sz="3600" dirty="0"/>
              <a:t>/NH</a:t>
            </a:r>
            <a:r>
              <a:rPr lang="de-DE" sz="3600" baseline="-25000" dirty="0"/>
              <a:t>4</a:t>
            </a:r>
            <a:r>
              <a:rPr lang="de-DE" sz="3600" baseline="30000" dirty="0"/>
              <a:t>+</a:t>
            </a:r>
            <a:r>
              <a:rPr lang="de-DE" sz="3600" dirty="0"/>
              <a:t> </a:t>
            </a:r>
            <a:r>
              <a:rPr lang="de-DE" sz="3600" dirty="0" err="1"/>
              <a:t>equilibrium</a:t>
            </a:r>
            <a:r>
              <a:rPr lang="de-DE" sz="3600" dirty="0"/>
              <a:t> </a:t>
            </a:r>
            <a:r>
              <a:rPr lang="de-DE" sz="3600" dirty="0" err="1"/>
              <a:t>line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1103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8BF98B-0E56-4BB2-A868-E3C80BD8A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tx1"/>
                </a:solidFill>
              </a:rPr>
              <a:t>Take Home Messages </a:t>
            </a:r>
            <a:r>
              <a:rPr lang="de-DE" b="1" dirty="0" err="1">
                <a:solidFill>
                  <a:schemeClr val="tx1"/>
                </a:solidFill>
              </a:rPr>
              <a:t>from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the</a:t>
            </a:r>
            <a:r>
              <a:rPr lang="de-DE" b="1" dirty="0">
                <a:solidFill>
                  <a:schemeClr val="tx1"/>
                </a:solidFill>
              </a:rPr>
              <a:t> Lab Experiments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9404C4-809D-4493-99EB-2339E427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5A5C87-DF58-40C8-B092-1DE63DB4547E}" type="slidenum">
              <a:rPr lang="de-DE" noProof="0" smtClean="0"/>
              <a:t>9</a:t>
            </a:fld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3CF74A7-4851-4766-B95F-D0EC702544EE}"/>
              </a:ext>
            </a:extLst>
          </p:cNvPr>
          <p:cNvSpPr/>
          <p:nvPr/>
        </p:nvSpPr>
        <p:spPr>
          <a:xfrm>
            <a:off x="469156" y="541750"/>
            <a:ext cx="8660234" cy="1213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CEC and SOC </a:t>
            </a:r>
            <a:r>
              <a:rPr lang="de-DE" sz="3600" dirty="0" err="1"/>
              <a:t>determine</a:t>
            </a:r>
            <a:r>
              <a:rPr lang="de-DE" sz="3600" dirty="0"/>
              <a:t> </a:t>
            </a:r>
            <a:r>
              <a:rPr lang="de-DE" sz="3600" dirty="0" err="1"/>
              <a:t>widely</a:t>
            </a:r>
            <a:r>
              <a:rPr lang="de-DE" sz="3600" dirty="0"/>
              <a:t> </a:t>
            </a:r>
            <a:r>
              <a:rPr lang="de-DE" sz="3600" dirty="0" err="1"/>
              <a:t>varying</a:t>
            </a:r>
            <a:r>
              <a:rPr lang="de-DE" sz="3600" dirty="0"/>
              <a:t> NH</a:t>
            </a:r>
            <a:r>
              <a:rPr lang="de-DE" sz="3600" baseline="-25000" dirty="0"/>
              <a:t>3</a:t>
            </a:r>
            <a:r>
              <a:rPr lang="de-DE" sz="3600" dirty="0"/>
              <a:t> </a:t>
            </a:r>
            <a:r>
              <a:rPr lang="de-DE" sz="3600" dirty="0" err="1"/>
              <a:t>loss</a:t>
            </a:r>
            <a:r>
              <a:rPr lang="de-DE" sz="3600" dirty="0"/>
              <a:t> </a:t>
            </a:r>
            <a:r>
              <a:rPr lang="de-DE" sz="3600" dirty="0" err="1"/>
              <a:t>potentials</a:t>
            </a:r>
            <a:endParaRPr lang="de-DE" sz="3600" dirty="0"/>
          </a:p>
        </p:txBody>
      </p:sp>
      <p:sp>
        <p:nvSpPr>
          <p:cNvPr id="11" name="Datumsplatzhalter 6">
            <a:extLst>
              <a:ext uri="{FF2B5EF4-FFF2-40B4-BE49-F238E27FC236}">
                <a16:creationId xmlns:a16="http://schemas.microsoft.com/office/drawing/2014/main" id="{410A5194-9C2E-4874-8881-5644DF6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25.05.2022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3302AB2-0511-4B60-8846-A1348CB98891}"/>
              </a:ext>
            </a:extLst>
          </p:cNvPr>
          <p:cNvSpPr/>
          <p:nvPr/>
        </p:nvSpPr>
        <p:spPr>
          <a:xfrm>
            <a:off x="469156" y="2090039"/>
            <a:ext cx="8660234" cy="1213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SOC and pH</a:t>
            </a:r>
            <a:r>
              <a:rPr lang="de-DE" sz="3600" baseline="-25000" dirty="0"/>
              <a:t>i</a:t>
            </a:r>
            <a:r>
              <a:rPr lang="de-DE" sz="3600" dirty="0"/>
              <a:t> </a:t>
            </a:r>
            <a:r>
              <a:rPr lang="de-DE" sz="3600" dirty="0" err="1"/>
              <a:t>determine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emission</a:t>
            </a:r>
            <a:r>
              <a:rPr lang="de-DE" sz="3600" dirty="0"/>
              <a:t>-relevant pH</a:t>
            </a:r>
            <a:r>
              <a:rPr lang="de-DE" sz="3600" baseline="-25000" dirty="0"/>
              <a:t>max</a:t>
            </a:r>
            <a:r>
              <a:rPr lang="de-DE" sz="3600" dirty="0"/>
              <a:t> </a:t>
            </a:r>
            <a:r>
              <a:rPr lang="de-DE" sz="3600" dirty="0" err="1"/>
              <a:t>value</a:t>
            </a:r>
            <a:endParaRPr lang="de-DE" sz="36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B569A69-5A41-4A42-B5AD-E8D8A32F9709}"/>
              </a:ext>
            </a:extLst>
          </p:cNvPr>
          <p:cNvSpPr/>
          <p:nvPr/>
        </p:nvSpPr>
        <p:spPr>
          <a:xfrm>
            <a:off x="469156" y="3554063"/>
            <a:ext cx="8660234" cy="1213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CEC </a:t>
            </a:r>
            <a:r>
              <a:rPr lang="de-DE" sz="3600" dirty="0" err="1"/>
              <a:t>explains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deviations</a:t>
            </a:r>
            <a:r>
              <a:rPr lang="de-DE" sz="3600" dirty="0"/>
              <a:t> </a:t>
            </a:r>
            <a:r>
              <a:rPr lang="de-DE" sz="3600" dirty="0" err="1"/>
              <a:t>from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NH</a:t>
            </a:r>
            <a:r>
              <a:rPr lang="de-DE" sz="3600" baseline="-25000" dirty="0"/>
              <a:t>3</a:t>
            </a:r>
            <a:r>
              <a:rPr lang="de-DE" sz="3600" dirty="0"/>
              <a:t>/NH</a:t>
            </a:r>
            <a:r>
              <a:rPr lang="de-DE" sz="3600" baseline="-25000" dirty="0"/>
              <a:t>4</a:t>
            </a:r>
            <a:r>
              <a:rPr lang="de-DE" sz="3600" baseline="30000" dirty="0"/>
              <a:t>+</a:t>
            </a:r>
            <a:r>
              <a:rPr lang="de-DE" sz="3600" dirty="0"/>
              <a:t> </a:t>
            </a:r>
            <a:r>
              <a:rPr lang="de-DE" sz="3600" dirty="0" err="1"/>
              <a:t>equilibrium</a:t>
            </a:r>
            <a:r>
              <a:rPr lang="de-DE" sz="3600" dirty="0"/>
              <a:t> </a:t>
            </a:r>
            <a:r>
              <a:rPr lang="de-DE" sz="3600" dirty="0" err="1"/>
              <a:t>line</a:t>
            </a:r>
            <a:endParaRPr lang="de-DE" sz="3600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96CA9F-A592-4A4A-95DB-35A86889494E}"/>
              </a:ext>
            </a:extLst>
          </p:cNvPr>
          <p:cNvSpPr/>
          <p:nvPr/>
        </p:nvSpPr>
        <p:spPr>
          <a:xfrm>
            <a:off x="8153400" y="4908511"/>
            <a:ext cx="3999184" cy="105646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- relevant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F0F898-9D1B-428D-B9CE-43200AB0C34B}"/>
              </a:ext>
            </a:extLst>
          </p:cNvPr>
          <p:cNvSpPr txBox="1"/>
          <p:nvPr/>
        </p:nvSpPr>
        <p:spPr>
          <a:xfrm>
            <a:off x="7625663" y="5038942"/>
            <a:ext cx="47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32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953_TF89213316_Win32" id="{67A28977-17DF-4777-B40A-22DAA598986C}" vid="{8313F26B-4FB6-4A0C-9B52-428916D250D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927DC71-2909-427C-BDB0-3E47E21015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F0A252-5923-47A2-A53A-F9BF72908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0D7697-8E53-4EA8-8CBB-9C19575257B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1932</Words>
  <Application>Microsoft Office PowerPoint</Application>
  <PresentationFormat>Widescreen</PresentationFormat>
  <Paragraphs>227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Next LT Pro</vt:lpstr>
      <vt:lpstr>Calibri</vt:lpstr>
      <vt:lpstr>Cambria Math</vt:lpstr>
      <vt:lpstr>Times New Roman</vt:lpstr>
      <vt:lpstr>AccentBoxVTI</vt:lpstr>
      <vt:lpstr>PowerPoint Presentation</vt:lpstr>
      <vt:lpstr>Motivation</vt:lpstr>
      <vt:lpstr>Ammonia/Ammonium equilibrium</vt:lpstr>
      <vt:lpstr>Motivation &amp; Structure</vt:lpstr>
      <vt:lpstr>Soil Samples</vt:lpstr>
      <vt:lpstr>Urea induced NH3 loss potential at lab scale</vt:lpstr>
      <vt:lpstr>Dynamic of soil pH after urea application</vt:lpstr>
      <vt:lpstr>Influence of CEC</vt:lpstr>
      <vt:lpstr>PowerPoint Presentation</vt:lpstr>
      <vt:lpstr>Modelling</vt:lpstr>
      <vt:lpstr>Model PAL 2</vt:lpstr>
      <vt:lpstr>NH3 loss potential for German cropland soil</vt:lpstr>
      <vt:lpstr>Key take aways</vt:lpstr>
      <vt:lpstr>Supplement</vt:lpstr>
      <vt:lpstr>Soil sampling</vt:lpstr>
      <vt:lpstr>Soil Parameters and NH3 Loss Potentials</vt:lpstr>
      <vt:lpstr>Soil buffer capacity to resist alkalization</vt:lpstr>
      <vt:lpstr>Quality of required spatial Data</vt:lpstr>
      <vt:lpstr>Quality of PAL1 and PAL2 in dependence on available geodata</vt:lpstr>
      <vt:lpstr>Model: pH and SOC functions</vt:lpstr>
      <vt:lpstr>NH3 loss dynamics</vt:lpstr>
      <vt:lpstr>NH3 loss potential for German cropland soil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2020-12-24T15:51:10Z</dcterms:created>
  <dcterms:modified xsi:type="dcterms:W3CDTF">2022-05-15T15:42:55Z</dcterms:modified>
</cp:coreProperties>
</file>