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360" r:id="rId3"/>
    <p:sldId id="366" r:id="rId4"/>
    <p:sldId id="408" r:id="rId5"/>
    <p:sldId id="389" r:id="rId6"/>
    <p:sldId id="388" r:id="rId7"/>
    <p:sldId id="392" r:id="rId8"/>
    <p:sldId id="424" r:id="rId9"/>
    <p:sldId id="425" r:id="rId10"/>
    <p:sldId id="426" r:id="rId11"/>
    <p:sldId id="427" r:id="rId12"/>
    <p:sldId id="395" r:id="rId13"/>
    <p:sldId id="404" r:id="rId14"/>
    <p:sldId id="423" r:id="rId15"/>
    <p:sldId id="428" r:id="rId16"/>
    <p:sldId id="429" r:id="rId17"/>
    <p:sldId id="412" r:id="rId18"/>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D942AB44-55D1-4A6D-B3F9-E6E9AC857C92}">
          <p14:sldIdLst>
            <p14:sldId id="257"/>
          </p14:sldIdLst>
        </p14:section>
        <p14:section name="Introduction" id="{4C67D474-F2B7-4CA3-998B-4A48021D63BF}">
          <p14:sldIdLst>
            <p14:sldId id="360"/>
            <p14:sldId id="366"/>
            <p14:sldId id="408"/>
          </p14:sldIdLst>
        </p14:section>
        <p14:section name="Methods" id="{B6356070-5FC8-41B2-AA42-99C721970B4F}">
          <p14:sldIdLst>
            <p14:sldId id="389"/>
            <p14:sldId id="388"/>
            <p14:sldId id="392"/>
          </p14:sldIdLst>
        </p14:section>
        <p14:section name="Results" id="{C813E7DA-8AAA-46D9-BEEE-124AF6E6E136}">
          <p14:sldIdLst>
            <p14:sldId id="424"/>
            <p14:sldId id="425"/>
            <p14:sldId id="426"/>
            <p14:sldId id="427"/>
            <p14:sldId id="395"/>
          </p14:sldIdLst>
        </p14:section>
        <p14:section name="Discussion" id="{6A369097-07F2-42DE-862B-FB4C7B31A835}">
          <p14:sldIdLst>
            <p14:sldId id="404"/>
            <p14:sldId id="423"/>
            <p14:sldId id="428"/>
            <p14:sldId id="429"/>
            <p14:sldId id="41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0000"/>
    <a:srgbClr val="C2F5FA"/>
    <a:srgbClr val="404040"/>
    <a:srgbClr val="F2F2F2"/>
    <a:srgbClr val="F6BB00"/>
    <a:srgbClr val="9FF5F7"/>
    <a:srgbClr val="FEC866"/>
    <a:srgbClr val="C7E6A4"/>
    <a:srgbClr val="B4DE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4599F94E-CEE6-441E-89CC-EB005ECD8F06}">
      <a14:m xmlns:a14="http://schemas.microsoft.com/office/drawing/2010/main">
        <m:mathPr xmlns:m="http://schemas.openxmlformats.org/officeDocument/2006/math">
          <m:brkBin m:val="after"/>
          <m:brkBinSub m:val="--"/>
        </m:mathPr>
      </a14:m>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9" autoAdjust="0"/>
    <p:restoredTop sz="97419" autoAdjust="0"/>
  </p:normalViewPr>
  <p:slideViewPr>
    <p:cSldViewPr snapToGrid="0">
      <p:cViewPr varScale="1">
        <p:scale>
          <a:sx n="83" d="100"/>
          <a:sy n="83" d="100"/>
        </p:scale>
        <p:origin x="48" y="17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060000000000001E-2"/>
          <c:y val="2.7022876015485635E-2"/>
          <c:w val="0.90691496062992127"/>
          <c:h val="0.79944333851273419"/>
        </c:manualLayout>
      </c:layout>
      <c:scatterChart>
        <c:scatterStyle val="lineMarker"/>
        <c:varyColors val="0"/>
        <c:ser>
          <c:idx val="4"/>
          <c:order val="0"/>
          <c:tx>
            <c:v>410</c:v>
          </c:tx>
          <c:spPr>
            <a:ln w="19050" cap="rnd">
              <a:solidFill>
                <a:schemeClr val="bg1">
                  <a:lumMod val="75000"/>
                </a:schemeClr>
              </a:solidFill>
              <a:prstDash val="dash"/>
              <a:round/>
            </a:ln>
            <a:effectLst/>
          </c:spPr>
          <c:marker>
            <c:symbol val="none"/>
          </c:marker>
          <c:xVal>
            <c:numRef>
              <c:f>Sheet1!$M$2:$M$3</c:f>
              <c:numCache>
                <c:formatCode>General</c:formatCode>
                <c:ptCount val="2"/>
                <c:pt idx="0">
                  <c:v>408.4</c:v>
                </c:pt>
                <c:pt idx="1">
                  <c:v>408.4</c:v>
                </c:pt>
              </c:numCache>
            </c:numRef>
          </c:xVal>
          <c:yVal>
            <c:numRef>
              <c:f>Sheet1!$L$2:$L$3</c:f>
              <c:numCache>
                <c:formatCode>General</c:formatCode>
                <c:ptCount val="2"/>
                <c:pt idx="0">
                  <c:v>0</c:v>
                </c:pt>
                <c:pt idx="1">
                  <c:v>15000</c:v>
                </c:pt>
              </c:numCache>
            </c:numRef>
          </c:yVal>
          <c:smooth val="0"/>
          <c:extLst>
            <c:ext xmlns:c16="http://schemas.microsoft.com/office/drawing/2014/chart" uri="{C3380CC4-5D6E-409C-BE32-E72D297353CC}">
              <c16:uniqueId val="{00000000-8D5F-4DB7-8270-FF42AA7ABF5A}"/>
            </c:ext>
          </c:extLst>
        </c:ser>
        <c:ser>
          <c:idx val="3"/>
          <c:order val="1"/>
          <c:tx>
            <c:v>750</c:v>
          </c:tx>
          <c:spPr>
            <a:ln w="19050" cap="rnd">
              <a:solidFill>
                <a:schemeClr val="bg1">
                  <a:lumMod val="75000"/>
                </a:schemeClr>
              </a:solidFill>
              <a:prstDash val="dash"/>
              <a:round/>
            </a:ln>
            <a:effectLst/>
          </c:spPr>
          <c:marker>
            <c:symbol val="none"/>
          </c:marker>
          <c:xVal>
            <c:numRef>
              <c:f>Sheet1!$K$2:$K$3</c:f>
              <c:numCache>
                <c:formatCode>General</c:formatCode>
                <c:ptCount val="2"/>
                <c:pt idx="0">
                  <c:v>750</c:v>
                </c:pt>
                <c:pt idx="1">
                  <c:v>750</c:v>
                </c:pt>
              </c:numCache>
            </c:numRef>
          </c:xVal>
          <c:yVal>
            <c:numRef>
              <c:f>Sheet1!$J$2:$J$3</c:f>
              <c:numCache>
                <c:formatCode>General</c:formatCode>
                <c:ptCount val="2"/>
                <c:pt idx="0">
                  <c:v>0</c:v>
                </c:pt>
                <c:pt idx="1">
                  <c:v>15000</c:v>
                </c:pt>
              </c:numCache>
            </c:numRef>
          </c:yVal>
          <c:smooth val="0"/>
          <c:extLst>
            <c:ext xmlns:c16="http://schemas.microsoft.com/office/drawing/2014/chart" uri="{C3380CC4-5D6E-409C-BE32-E72D297353CC}">
              <c16:uniqueId val="{00000001-8D5F-4DB7-8270-FF42AA7ABF5A}"/>
            </c:ext>
          </c:extLst>
        </c:ser>
        <c:ser>
          <c:idx val="1"/>
          <c:order val="2"/>
          <c:tx>
            <c:v>Inclusion edge</c:v>
          </c:tx>
          <c:spPr>
            <a:ln w="19050" cap="rnd">
              <a:solidFill>
                <a:srgbClr val="00B050"/>
              </a:solidFill>
              <a:round/>
            </a:ln>
            <a:effectLst/>
          </c:spPr>
          <c:marker>
            <c:symbol val="none"/>
          </c:marker>
          <c:xVal>
            <c:numRef>
              <c:f>Sheet1!$D$2:$D$1837</c:f>
              <c:numCache>
                <c:formatCode>General</c:formatCode>
                <c:ptCount val="1836"/>
                <c:pt idx="0">
                  <c:v>100.07299999999999</c:v>
                </c:pt>
                <c:pt idx="1">
                  <c:v>100.595</c:v>
                </c:pt>
                <c:pt idx="2">
                  <c:v>101.11799999999999</c:v>
                </c:pt>
                <c:pt idx="3">
                  <c:v>101.642</c:v>
                </c:pt>
                <c:pt idx="4">
                  <c:v>102.164</c:v>
                </c:pt>
                <c:pt idx="5">
                  <c:v>102.687</c:v>
                </c:pt>
                <c:pt idx="6">
                  <c:v>103.211</c:v>
                </c:pt>
                <c:pt idx="7">
                  <c:v>103.733</c:v>
                </c:pt>
                <c:pt idx="8">
                  <c:v>104.255</c:v>
                </c:pt>
                <c:pt idx="9">
                  <c:v>104.78</c:v>
                </c:pt>
                <c:pt idx="10">
                  <c:v>105.30200000000001</c:v>
                </c:pt>
                <c:pt idx="11">
                  <c:v>105.824</c:v>
                </c:pt>
                <c:pt idx="12">
                  <c:v>106.348</c:v>
                </c:pt>
                <c:pt idx="13">
                  <c:v>106.87</c:v>
                </c:pt>
                <c:pt idx="14">
                  <c:v>107.392</c:v>
                </c:pt>
                <c:pt idx="15">
                  <c:v>107.916</c:v>
                </c:pt>
                <c:pt idx="16">
                  <c:v>108.438</c:v>
                </c:pt>
                <c:pt idx="17">
                  <c:v>108.96</c:v>
                </c:pt>
                <c:pt idx="18">
                  <c:v>109.48399999999999</c:v>
                </c:pt>
                <c:pt idx="19">
                  <c:v>110.006</c:v>
                </c:pt>
                <c:pt idx="20">
                  <c:v>110.52800000000001</c:v>
                </c:pt>
                <c:pt idx="21">
                  <c:v>111.05</c:v>
                </c:pt>
                <c:pt idx="22">
                  <c:v>111.574</c:v>
                </c:pt>
                <c:pt idx="23">
                  <c:v>112.095</c:v>
                </c:pt>
                <c:pt idx="24">
                  <c:v>112.617</c:v>
                </c:pt>
                <c:pt idx="25">
                  <c:v>113.139</c:v>
                </c:pt>
                <c:pt idx="26">
                  <c:v>113.663</c:v>
                </c:pt>
                <c:pt idx="27">
                  <c:v>114.184</c:v>
                </c:pt>
                <c:pt idx="28">
                  <c:v>114.706</c:v>
                </c:pt>
                <c:pt idx="29">
                  <c:v>115.227</c:v>
                </c:pt>
                <c:pt idx="30">
                  <c:v>115.751</c:v>
                </c:pt>
                <c:pt idx="31">
                  <c:v>116.273</c:v>
                </c:pt>
                <c:pt idx="32">
                  <c:v>116.794</c:v>
                </c:pt>
                <c:pt idx="33">
                  <c:v>117.316</c:v>
                </c:pt>
                <c:pt idx="34">
                  <c:v>117.837</c:v>
                </c:pt>
                <c:pt idx="35">
                  <c:v>118.36</c:v>
                </c:pt>
                <c:pt idx="36">
                  <c:v>118.88200000000001</c:v>
                </c:pt>
                <c:pt idx="37">
                  <c:v>119.40300000000001</c:v>
                </c:pt>
                <c:pt idx="38">
                  <c:v>119.92400000000001</c:v>
                </c:pt>
                <c:pt idx="39">
                  <c:v>120.446</c:v>
                </c:pt>
                <c:pt idx="40">
                  <c:v>120.967</c:v>
                </c:pt>
                <c:pt idx="41">
                  <c:v>121.49</c:v>
                </c:pt>
                <c:pt idx="42">
                  <c:v>122.012</c:v>
                </c:pt>
                <c:pt idx="43">
                  <c:v>122.533</c:v>
                </c:pt>
                <c:pt idx="44">
                  <c:v>123.054</c:v>
                </c:pt>
                <c:pt idx="45">
                  <c:v>123.575</c:v>
                </c:pt>
                <c:pt idx="46">
                  <c:v>124.096</c:v>
                </c:pt>
                <c:pt idx="47">
                  <c:v>124.619</c:v>
                </c:pt>
                <c:pt idx="48">
                  <c:v>125.14</c:v>
                </c:pt>
                <c:pt idx="49">
                  <c:v>125.661</c:v>
                </c:pt>
                <c:pt idx="50">
                  <c:v>126.182</c:v>
                </c:pt>
                <c:pt idx="51">
                  <c:v>126.703</c:v>
                </c:pt>
                <c:pt idx="52">
                  <c:v>127.224</c:v>
                </c:pt>
                <c:pt idx="53">
                  <c:v>127.745</c:v>
                </c:pt>
                <c:pt idx="54">
                  <c:v>128.26599999999999</c:v>
                </c:pt>
                <c:pt idx="55">
                  <c:v>128.78700000000001</c:v>
                </c:pt>
                <c:pt idx="56">
                  <c:v>129.309</c:v>
                </c:pt>
                <c:pt idx="57">
                  <c:v>129.83000000000001</c:v>
                </c:pt>
                <c:pt idx="58">
                  <c:v>130.351</c:v>
                </c:pt>
                <c:pt idx="59">
                  <c:v>130.87200000000001</c:v>
                </c:pt>
                <c:pt idx="60">
                  <c:v>131.392</c:v>
                </c:pt>
                <c:pt idx="61">
                  <c:v>131.91300000000001</c:v>
                </c:pt>
                <c:pt idx="62">
                  <c:v>132.434</c:v>
                </c:pt>
                <c:pt idx="63">
                  <c:v>132.95400000000001</c:v>
                </c:pt>
                <c:pt idx="64">
                  <c:v>133.47499999999999</c:v>
                </c:pt>
                <c:pt idx="65">
                  <c:v>133.995</c:v>
                </c:pt>
                <c:pt idx="66">
                  <c:v>134.51599999999999</c:v>
                </c:pt>
                <c:pt idx="67">
                  <c:v>135.036</c:v>
                </c:pt>
                <c:pt idx="68">
                  <c:v>135.55699999999999</c:v>
                </c:pt>
                <c:pt idx="69">
                  <c:v>136.077</c:v>
                </c:pt>
                <c:pt idx="70">
                  <c:v>136.59700000000001</c:v>
                </c:pt>
                <c:pt idx="71">
                  <c:v>137.11799999999999</c:v>
                </c:pt>
                <c:pt idx="72">
                  <c:v>137.63800000000001</c:v>
                </c:pt>
                <c:pt idx="73">
                  <c:v>138.15799999999999</c:v>
                </c:pt>
                <c:pt idx="74">
                  <c:v>138.679</c:v>
                </c:pt>
                <c:pt idx="75">
                  <c:v>139.19900000000001</c:v>
                </c:pt>
                <c:pt idx="76">
                  <c:v>139.71899999999999</c:v>
                </c:pt>
                <c:pt idx="77">
                  <c:v>140.239</c:v>
                </c:pt>
                <c:pt idx="78">
                  <c:v>140.75899999999999</c:v>
                </c:pt>
                <c:pt idx="79">
                  <c:v>141.28</c:v>
                </c:pt>
                <c:pt idx="80">
                  <c:v>141.80000000000001</c:v>
                </c:pt>
                <c:pt idx="81">
                  <c:v>142.32</c:v>
                </c:pt>
                <c:pt idx="82">
                  <c:v>142.84</c:v>
                </c:pt>
                <c:pt idx="83">
                  <c:v>143.36000000000001</c:v>
                </c:pt>
                <c:pt idx="84">
                  <c:v>143.88</c:v>
                </c:pt>
                <c:pt idx="85">
                  <c:v>144.4</c:v>
                </c:pt>
                <c:pt idx="86">
                  <c:v>144.91999999999999</c:v>
                </c:pt>
                <c:pt idx="87">
                  <c:v>145.43899999999999</c:v>
                </c:pt>
                <c:pt idx="88">
                  <c:v>145.959</c:v>
                </c:pt>
                <c:pt idx="89">
                  <c:v>146.477</c:v>
                </c:pt>
                <c:pt idx="90">
                  <c:v>146.99700000000001</c:v>
                </c:pt>
                <c:pt idx="91">
                  <c:v>147.517</c:v>
                </c:pt>
                <c:pt idx="92">
                  <c:v>148.036</c:v>
                </c:pt>
                <c:pt idx="93">
                  <c:v>148.55600000000001</c:v>
                </c:pt>
                <c:pt idx="94">
                  <c:v>149.07599999999999</c:v>
                </c:pt>
                <c:pt idx="95">
                  <c:v>149.595</c:v>
                </c:pt>
                <c:pt idx="96">
                  <c:v>150.11500000000001</c:v>
                </c:pt>
                <c:pt idx="97">
                  <c:v>150.63499999999999</c:v>
                </c:pt>
                <c:pt idx="98">
                  <c:v>151.15199999999999</c:v>
                </c:pt>
                <c:pt idx="99">
                  <c:v>151.672</c:v>
                </c:pt>
                <c:pt idx="100">
                  <c:v>152.191</c:v>
                </c:pt>
                <c:pt idx="101">
                  <c:v>152.71100000000001</c:v>
                </c:pt>
                <c:pt idx="102">
                  <c:v>153.22999999999999</c:v>
                </c:pt>
                <c:pt idx="103">
                  <c:v>153.749</c:v>
                </c:pt>
                <c:pt idx="104">
                  <c:v>154.26900000000001</c:v>
                </c:pt>
                <c:pt idx="105">
                  <c:v>154.786</c:v>
                </c:pt>
                <c:pt idx="106">
                  <c:v>155.30500000000001</c:v>
                </c:pt>
                <c:pt idx="107">
                  <c:v>155.82499999999999</c:v>
                </c:pt>
                <c:pt idx="108">
                  <c:v>156.34399999999999</c:v>
                </c:pt>
                <c:pt idx="109">
                  <c:v>156.863</c:v>
                </c:pt>
                <c:pt idx="110">
                  <c:v>157.38200000000001</c:v>
                </c:pt>
                <c:pt idx="111">
                  <c:v>157.9</c:v>
                </c:pt>
                <c:pt idx="112">
                  <c:v>158.41900000000001</c:v>
                </c:pt>
                <c:pt idx="113">
                  <c:v>158.93799999999999</c:v>
                </c:pt>
                <c:pt idx="114">
                  <c:v>159.45699999999999</c:v>
                </c:pt>
                <c:pt idx="115">
                  <c:v>159.97399999999999</c:v>
                </c:pt>
                <c:pt idx="116">
                  <c:v>160.49299999999999</c:v>
                </c:pt>
                <c:pt idx="117">
                  <c:v>161.012</c:v>
                </c:pt>
                <c:pt idx="118">
                  <c:v>161.53100000000001</c:v>
                </c:pt>
                <c:pt idx="119">
                  <c:v>162.05000000000001</c:v>
                </c:pt>
                <c:pt idx="120">
                  <c:v>162.56700000000001</c:v>
                </c:pt>
                <c:pt idx="121">
                  <c:v>163.08600000000001</c:v>
                </c:pt>
                <c:pt idx="122">
                  <c:v>163.60499999999999</c:v>
                </c:pt>
                <c:pt idx="123">
                  <c:v>164.12299999999999</c:v>
                </c:pt>
                <c:pt idx="124">
                  <c:v>164.64</c:v>
                </c:pt>
                <c:pt idx="125">
                  <c:v>165.15899999999999</c:v>
                </c:pt>
                <c:pt idx="126">
                  <c:v>165.678</c:v>
                </c:pt>
                <c:pt idx="127">
                  <c:v>166.19399999999999</c:v>
                </c:pt>
                <c:pt idx="128">
                  <c:v>166.71299999999999</c:v>
                </c:pt>
                <c:pt idx="129">
                  <c:v>167.232</c:v>
                </c:pt>
                <c:pt idx="130">
                  <c:v>167.75</c:v>
                </c:pt>
                <c:pt idx="131">
                  <c:v>168.267</c:v>
                </c:pt>
                <c:pt idx="132">
                  <c:v>168.785</c:v>
                </c:pt>
                <c:pt idx="133">
                  <c:v>169.304</c:v>
                </c:pt>
                <c:pt idx="134">
                  <c:v>169.82</c:v>
                </c:pt>
                <c:pt idx="135">
                  <c:v>170.339</c:v>
                </c:pt>
                <c:pt idx="136">
                  <c:v>170.857</c:v>
                </c:pt>
                <c:pt idx="137">
                  <c:v>171.374</c:v>
                </c:pt>
                <c:pt idx="138">
                  <c:v>171.892</c:v>
                </c:pt>
                <c:pt idx="139">
                  <c:v>172.41</c:v>
                </c:pt>
                <c:pt idx="140">
                  <c:v>172.92699999999999</c:v>
                </c:pt>
                <c:pt idx="141">
                  <c:v>173.44499999999999</c:v>
                </c:pt>
                <c:pt idx="142">
                  <c:v>173.96299999999999</c:v>
                </c:pt>
                <c:pt idx="143">
                  <c:v>174.47900000000001</c:v>
                </c:pt>
                <c:pt idx="144">
                  <c:v>174.99799999999999</c:v>
                </c:pt>
                <c:pt idx="145">
                  <c:v>175.51400000000001</c:v>
                </c:pt>
                <c:pt idx="146">
                  <c:v>176.03200000000001</c:v>
                </c:pt>
                <c:pt idx="147">
                  <c:v>176.55</c:v>
                </c:pt>
                <c:pt idx="148">
                  <c:v>177.066</c:v>
                </c:pt>
                <c:pt idx="149">
                  <c:v>177.584</c:v>
                </c:pt>
                <c:pt idx="150">
                  <c:v>178.1</c:v>
                </c:pt>
                <c:pt idx="151">
                  <c:v>178.61799999999999</c:v>
                </c:pt>
                <c:pt idx="152">
                  <c:v>179.136</c:v>
                </c:pt>
                <c:pt idx="153">
                  <c:v>179.65199999999999</c:v>
                </c:pt>
                <c:pt idx="154">
                  <c:v>180.17</c:v>
                </c:pt>
                <c:pt idx="155">
                  <c:v>180.68600000000001</c:v>
                </c:pt>
                <c:pt idx="156">
                  <c:v>181.20400000000001</c:v>
                </c:pt>
                <c:pt idx="157">
                  <c:v>181.71899999999999</c:v>
                </c:pt>
                <c:pt idx="158">
                  <c:v>182.23699999999999</c:v>
                </c:pt>
                <c:pt idx="159">
                  <c:v>182.755</c:v>
                </c:pt>
                <c:pt idx="160">
                  <c:v>183.27099999999999</c:v>
                </c:pt>
                <c:pt idx="161">
                  <c:v>183.78800000000001</c:v>
                </c:pt>
                <c:pt idx="162">
                  <c:v>184.304</c:v>
                </c:pt>
                <c:pt idx="163">
                  <c:v>184.822</c:v>
                </c:pt>
                <c:pt idx="164">
                  <c:v>185.33699999999999</c:v>
                </c:pt>
                <c:pt idx="165">
                  <c:v>185.85499999999999</c:v>
                </c:pt>
                <c:pt idx="166">
                  <c:v>186.37</c:v>
                </c:pt>
                <c:pt idx="167">
                  <c:v>186.88800000000001</c:v>
                </c:pt>
                <c:pt idx="168">
                  <c:v>187.40299999999999</c:v>
                </c:pt>
                <c:pt idx="169">
                  <c:v>187.92099999999999</c:v>
                </c:pt>
                <c:pt idx="170">
                  <c:v>188.43600000000001</c:v>
                </c:pt>
                <c:pt idx="171">
                  <c:v>188.95400000000001</c:v>
                </c:pt>
                <c:pt idx="172">
                  <c:v>189.46899999999999</c:v>
                </c:pt>
                <c:pt idx="173">
                  <c:v>189.98699999999999</c:v>
                </c:pt>
                <c:pt idx="174">
                  <c:v>190.50200000000001</c:v>
                </c:pt>
                <c:pt idx="175">
                  <c:v>191.01900000000001</c:v>
                </c:pt>
                <c:pt idx="176">
                  <c:v>191.53399999999999</c:v>
                </c:pt>
                <c:pt idx="177">
                  <c:v>192.05199999999999</c:v>
                </c:pt>
                <c:pt idx="178">
                  <c:v>192.56700000000001</c:v>
                </c:pt>
                <c:pt idx="179">
                  <c:v>193.08199999999999</c:v>
                </c:pt>
                <c:pt idx="180">
                  <c:v>193.59899999999999</c:v>
                </c:pt>
                <c:pt idx="181">
                  <c:v>194.114</c:v>
                </c:pt>
                <c:pt idx="182">
                  <c:v>194.631</c:v>
                </c:pt>
                <c:pt idx="183">
                  <c:v>195.14599999999999</c:v>
                </c:pt>
                <c:pt idx="184">
                  <c:v>195.66300000000001</c:v>
                </c:pt>
                <c:pt idx="185">
                  <c:v>196.178</c:v>
                </c:pt>
                <c:pt idx="186">
                  <c:v>196.69300000000001</c:v>
                </c:pt>
                <c:pt idx="187">
                  <c:v>197.21</c:v>
                </c:pt>
                <c:pt idx="188">
                  <c:v>197.72499999999999</c:v>
                </c:pt>
                <c:pt idx="189">
                  <c:v>198.24199999999999</c:v>
                </c:pt>
                <c:pt idx="190">
                  <c:v>198.75700000000001</c:v>
                </c:pt>
                <c:pt idx="191">
                  <c:v>199.27199999999999</c:v>
                </c:pt>
                <c:pt idx="192">
                  <c:v>199.78899999999999</c:v>
                </c:pt>
                <c:pt idx="193">
                  <c:v>200.303</c:v>
                </c:pt>
                <c:pt idx="194">
                  <c:v>200.82</c:v>
                </c:pt>
                <c:pt idx="195">
                  <c:v>201.33500000000001</c:v>
                </c:pt>
                <c:pt idx="196">
                  <c:v>201.84899999999999</c:v>
                </c:pt>
                <c:pt idx="197">
                  <c:v>202.36600000000001</c:v>
                </c:pt>
                <c:pt idx="198">
                  <c:v>202.881</c:v>
                </c:pt>
                <c:pt idx="199">
                  <c:v>203.39500000000001</c:v>
                </c:pt>
                <c:pt idx="200">
                  <c:v>203.91200000000001</c:v>
                </c:pt>
                <c:pt idx="201">
                  <c:v>204.42599999999999</c:v>
                </c:pt>
                <c:pt idx="202">
                  <c:v>204.941</c:v>
                </c:pt>
                <c:pt idx="203">
                  <c:v>205.45699999999999</c:v>
                </c:pt>
                <c:pt idx="204">
                  <c:v>205.97200000000001</c:v>
                </c:pt>
                <c:pt idx="205">
                  <c:v>206.48599999999999</c:v>
                </c:pt>
                <c:pt idx="206">
                  <c:v>207.001</c:v>
                </c:pt>
                <c:pt idx="207">
                  <c:v>207.517</c:v>
                </c:pt>
                <c:pt idx="208">
                  <c:v>208.03100000000001</c:v>
                </c:pt>
                <c:pt idx="209">
                  <c:v>208.54599999999999</c:v>
                </c:pt>
                <c:pt idx="210">
                  <c:v>209.06200000000001</c:v>
                </c:pt>
                <c:pt idx="211">
                  <c:v>209.57599999999999</c:v>
                </c:pt>
                <c:pt idx="212">
                  <c:v>210.09</c:v>
                </c:pt>
                <c:pt idx="213">
                  <c:v>210.60400000000001</c:v>
                </c:pt>
                <c:pt idx="214">
                  <c:v>211.12100000000001</c:v>
                </c:pt>
                <c:pt idx="215">
                  <c:v>211.63499999999999</c:v>
                </c:pt>
                <c:pt idx="216">
                  <c:v>212.149</c:v>
                </c:pt>
                <c:pt idx="217">
                  <c:v>212.66300000000001</c:v>
                </c:pt>
                <c:pt idx="218">
                  <c:v>213.179</c:v>
                </c:pt>
                <c:pt idx="219">
                  <c:v>213.69300000000001</c:v>
                </c:pt>
                <c:pt idx="220">
                  <c:v>214.20699999999999</c:v>
                </c:pt>
                <c:pt idx="221">
                  <c:v>214.721</c:v>
                </c:pt>
                <c:pt idx="222">
                  <c:v>215.23699999999999</c:v>
                </c:pt>
                <c:pt idx="223">
                  <c:v>215.751</c:v>
                </c:pt>
                <c:pt idx="224">
                  <c:v>216.26499999999999</c:v>
                </c:pt>
                <c:pt idx="225">
                  <c:v>216.77799999999999</c:v>
                </c:pt>
                <c:pt idx="226">
                  <c:v>217.292</c:v>
                </c:pt>
                <c:pt idx="227">
                  <c:v>217.80799999999999</c:v>
                </c:pt>
                <c:pt idx="228">
                  <c:v>218.322</c:v>
                </c:pt>
                <c:pt idx="229">
                  <c:v>218.83500000000001</c:v>
                </c:pt>
                <c:pt idx="230">
                  <c:v>219.34899999999999</c:v>
                </c:pt>
                <c:pt idx="231">
                  <c:v>219.863</c:v>
                </c:pt>
                <c:pt idx="232">
                  <c:v>220.376</c:v>
                </c:pt>
                <c:pt idx="233">
                  <c:v>220.892</c:v>
                </c:pt>
                <c:pt idx="234">
                  <c:v>221.40600000000001</c:v>
                </c:pt>
                <c:pt idx="235">
                  <c:v>221.91900000000001</c:v>
                </c:pt>
                <c:pt idx="236">
                  <c:v>222.43299999999999</c:v>
                </c:pt>
                <c:pt idx="237">
                  <c:v>222.946</c:v>
                </c:pt>
                <c:pt idx="238">
                  <c:v>223.46</c:v>
                </c:pt>
                <c:pt idx="239">
                  <c:v>223.97300000000001</c:v>
                </c:pt>
                <c:pt idx="240">
                  <c:v>224.488</c:v>
                </c:pt>
                <c:pt idx="241">
                  <c:v>225.00200000000001</c:v>
                </c:pt>
                <c:pt idx="242">
                  <c:v>225.51499999999999</c:v>
                </c:pt>
                <c:pt idx="243">
                  <c:v>226.02799999999999</c:v>
                </c:pt>
                <c:pt idx="244">
                  <c:v>226.542</c:v>
                </c:pt>
                <c:pt idx="245">
                  <c:v>227.05500000000001</c:v>
                </c:pt>
                <c:pt idx="246">
                  <c:v>227.56800000000001</c:v>
                </c:pt>
                <c:pt idx="247">
                  <c:v>228.08099999999999</c:v>
                </c:pt>
                <c:pt idx="248">
                  <c:v>228.59399999999999</c:v>
                </c:pt>
                <c:pt idx="249">
                  <c:v>229.108</c:v>
                </c:pt>
                <c:pt idx="250">
                  <c:v>229.62100000000001</c:v>
                </c:pt>
                <c:pt idx="251">
                  <c:v>230.136</c:v>
                </c:pt>
                <c:pt idx="252">
                  <c:v>230.649</c:v>
                </c:pt>
                <c:pt idx="253">
                  <c:v>231.16200000000001</c:v>
                </c:pt>
                <c:pt idx="254">
                  <c:v>231.67500000000001</c:v>
                </c:pt>
                <c:pt idx="255">
                  <c:v>232.18799999999999</c:v>
                </c:pt>
                <c:pt idx="256">
                  <c:v>232.70099999999999</c:v>
                </c:pt>
                <c:pt idx="257">
                  <c:v>233.214</c:v>
                </c:pt>
                <c:pt idx="258">
                  <c:v>233.727</c:v>
                </c:pt>
                <c:pt idx="259">
                  <c:v>234.239</c:v>
                </c:pt>
                <c:pt idx="260">
                  <c:v>234.75200000000001</c:v>
                </c:pt>
                <c:pt idx="261">
                  <c:v>235.26499999999999</c:v>
                </c:pt>
                <c:pt idx="262">
                  <c:v>235.77799999999999</c:v>
                </c:pt>
                <c:pt idx="263">
                  <c:v>236.29</c:v>
                </c:pt>
                <c:pt idx="264">
                  <c:v>236.803</c:v>
                </c:pt>
                <c:pt idx="265">
                  <c:v>237.316</c:v>
                </c:pt>
                <c:pt idx="266">
                  <c:v>237.82900000000001</c:v>
                </c:pt>
                <c:pt idx="267">
                  <c:v>238.34100000000001</c:v>
                </c:pt>
                <c:pt idx="268">
                  <c:v>238.85400000000001</c:v>
                </c:pt>
                <c:pt idx="269">
                  <c:v>239.36600000000001</c:v>
                </c:pt>
                <c:pt idx="270">
                  <c:v>239.87899999999999</c:v>
                </c:pt>
                <c:pt idx="271">
                  <c:v>240.39099999999999</c:v>
                </c:pt>
                <c:pt idx="272">
                  <c:v>240.904</c:v>
                </c:pt>
                <c:pt idx="273">
                  <c:v>241.416</c:v>
                </c:pt>
                <c:pt idx="274">
                  <c:v>241.92699999999999</c:v>
                </c:pt>
                <c:pt idx="275">
                  <c:v>242.43899999999999</c:v>
                </c:pt>
                <c:pt idx="276">
                  <c:v>242.95099999999999</c:v>
                </c:pt>
                <c:pt idx="277">
                  <c:v>243.464</c:v>
                </c:pt>
                <c:pt idx="278">
                  <c:v>243.976</c:v>
                </c:pt>
                <c:pt idx="279">
                  <c:v>244.488</c:v>
                </c:pt>
                <c:pt idx="280">
                  <c:v>245</c:v>
                </c:pt>
                <c:pt idx="281">
                  <c:v>245.51300000000001</c:v>
                </c:pt>
                <c:pt idx="282">
                  <c:v>246.02500000000001</c:v>
                </c:pt>
                <c:pt idx="283">
                  <c:v>246.53700000000001</c:v>
                </c:pt>
                <c:pt idx="284">
                  <c:v>247.04900000000001</c:v>
                </c:pt>
                <c:pt idx="285">
                  <c:v>247.559</c:v>
                </c:pt>
                <c:pt idx="286">
                  <c:v>248.071</c:v>
                </c:pt>
                <c:pt idx="287">
                  <c:v>248.583</c:v>
                </c:pt>
                <c:pt idx="288">
                  <c:v>249.095</c:v>
                </c:pt>
                <c:pt idx="289">
                  <c:v>249.607</c:v>
                </c:pt>
                <c:pt idx="290">
                  <c:v>250.119</c:v>
                </c:pt>
                <c:pt idx="291">
                  <c:v>250.631</c:v>
                </c:pt>
                <c:pt idx="292">
                  <c:v>251.14099999999999</c:v>
                </c:pt>
                <c:pt idx="293">
                  <c:v>251.65299999999999</c:v>
                </c:pt>
                <c:pt idx="294">
                  <c:v>252.16499999999999</c:v>
                </c:pt>
                <c:pt idx="295">
                  <c:v>252.67699999999999</c:v>
                </c:pt>
                <c:pt idx="296">
                  <c:v>253.18799999999999</c:v>
                </c:pt>
                <c:pt idx="297">
                  <c:v>253.7</c:v>
                </c:pt>
                <c:pt idx="298">
                  <c:v>254.21</c:v>
                </c:pt>
                <c:pt idx="299">
                  <c:v>254.72200000000001</c:v>
                </c:pt>
                <c:pt idx="300">
                  <c:v>255.233</c:v>
                </c:pt>
                <c:pt idx="301">
                  <c:v>255.745</c:v>
                </c:pt>
                <c:pt idx="302">
                  <c:v>256.25700000000001</c:v>
                </c:pt>
                <c:pt idx="303">
                  <c:v>256.76600000000002</c:v>
                </c:pt>
                <c:pt idx="304">
                  <c:v>257.27800000000002</c:v>
                </c:pt>
                <c:pt idx="305">
                  <c:v>257.78899999999999</c:v>
                </c:pt>
                <c:pt idx="306">
                  <c:v>258.30099999999999</c:v>
                </c:pt>
                <c:pt idx="307">
                  <c:v>258.81</c:v>
                </c:pt>
                <c:pt idx="308">
                  <c:v>259.322</c:v>
                </c:pt>
                <c:pt idx="309">
                  <c:v>259.83300000000003</c:v>
                </c:pt>
                <c:pt idx="310">
                  <c:v>260.34399999999999</c:v>
                </c:pt>
                <c:pt idx="311">
                  <c:v>260.85399999999998</c:v>
                </c:pt>
                <c:pt idx="312">
                  <c:v>261.36500000000001</c:v>
                </c:pt>
                <c:pt idx="313">
                  <c:v>261.87599999999998</c:v>
                </c:pt>
                <c:pt idx="314">
                  <c:v>262.38799999999998</c:v>
                </c:pt>
                <c:pt idx="315">
                  <c:v>262.89699999999999</c:v>
                </c:pt>
                <c:pt idx="316">
                  <c:v>263.40800000000002</c:v>
                </c:pt>
                <c:pt idx="317">
                  <c:v>263.91899999999998</c:v>
                </c:pt>
                <c:pt idx="318">
                  <c:v>264.428</c:v>
                </c:pt>
                <c:pt idx="319">
                  <c:v>264.93900000000002</c:v>
                </c:pt>
                <c:pt idx="320">
                  <c:v>265.45100000000002</c:v>
                </c:pt>
                <c:pt idx="321">
                  <c:v>265.96199999999999</c:v>
                </c:pt>
                <c:pt idx="322">
                  <c:v>266.471</c:v>
                </c:pt>
                <c:pt idx="323">
                  <c:v>266.98200000000003</c:v>
                </c:pt>
                <c:pt idx="324">
                  <c:v>267.49299999999999</c:v>
                </c:pt>
                <c:pt idx="325">
                  <c:v>268.00200000000001</c:v>
                </c:pt>
                <c:pt idx="326">
                  <c:v>268.512</c:v>
                </c:pt>
                <c:pt idx="327">
                  <c:v>269.02300000000002</c:v>
                </c:pt>
                <c:pt idx="328">
                  <c:v>269.53199999999998</c:v>
                </c:pt>
                <c:pt idx="329">
                  <c:v>270.04300000000001</c:v>
                </c:pt>
                <c:pt idx="330">
                  <c:v>270.55200000000002</c:v>
                </c:pt>
                <c:pt idx="331">
                  <c:v>271.06299999999999</c:v>
                </c:pt>
                <c:pt idx="332">
                  <c:v>271.57299999999998</c:v>
                </c:pt>
                <c:pt idx="333">
                  <c:v>272.08199999999999</c:v>
                </c:pt>
                <c:pt idx="334">
                  <c:v>272.59300000000002</c:v>
                </c:pt>
                <c:pt idx="335">
                  <c:v>273.10399999999998</c:v>
                </c:pt>
                <c:pt idx="336">
                  <c:v>273.61200000000002</c:v>
                </c:pt>
                <c:pt idx="337">
                  <c:v>274.12299999999999</c:v>
                </c:pt>
                <c:pt idx="338">
                  <c:v>274.63099999999997</c:v>
                </c:pt>
                <c:pt idx="339">
                  <c:v>275.142</c:v>
                </c:pt>
                <c:pt idx="340">
                  <c:v>275.65199999999999</c:v>
                </c:pt>
                <c:pt idx="341">
                  <c:v>276.161</c:v>
                </c:pt>
                <c:pt idx="342">
                  <c:v>276.67099999999999</c:v>
                </c:pt>
                <c:pt idx="343">
                  <c:v>277.18</c:v>
                </c:pt>
                <c:pt idx="344">
                  <c:v>277.69</c:v>
                </c:pt>
                <c:pt idx="345">
                  <c:v>278.19799999999998</c:v>
                </c:pt>
                <c:pt idx="346">
                  <c:v>278.709</c:v>
                </c:pt>
                <c:pt idx="347">
                  <c:v>279.21699999999998</c:v>
                </c:pt>
                <c:pt idx="348">
                  <c:v>279.72699999999998</c:v>
                </c:pt>
                <c:pt idx="349">
                  <c:v>280.238</c:v>
                </c:pt>
                <c:pt idx="350">
                  <c:v>280.74599999999998</c:v>
                </c:pt>
                <c:pt idx="351">
                  <c:v>281.25599999999997</c:v>
                </c:pt>
                <c:pt idx="352">
                  <c:v>281.76400000000001</c:v>
                </c:pt>
                <c:pt idx="353">
                  <c:v>282.27499999999998</c:v>
                </c:pt>
                <c:pt idx="354">
                  <c:v>282.78300000000002</c:v>
                </c:pt>
                <c:pt idx="355">
                  <c:v>283.29300000000001</c:v>
                </c:pt>
                <c:pt idx="356">
                  <c:v>283.80099999999999</c:v>
                </c:pt>
                <c:pt idx="357">
                  <c:v>284.31099999999998</c:v>
                </c:pt>
                <c:pt idx="358">
                  <c:v>284.81900000000002</c:v>
                </c:pt>
                <c:pt idx="359">
                  <c:v>285.32900000000001</c:v>
                </c:pt>
                <c:pt idx="360">
                  <c:v>285.83699999999999</c:v>
                </c:pt>
                <c:pt idx="361">
                  <c:v>286.34699999999998</c:v>
                </c:pt>
                <c:pt idx="362">
                  <c:v>286.85500000000002</c:v>
                </c:pt>
                <c:pt idx="363">
                  <c:v>287.36200000000002</c:v>
                </c:pt>
                <c:pt idx="364">
                  <c:v>287.87200000000001</c:v>
                </c:pt>
                <c:pt idx="365">
                  <c:v>288.38</c:v>
                </c:pt>
                <c:pt idx="366">
                  <c:v>288.89</c:v>
                </c:pt>
                <c:pt idx="367">
                  <c:v>289.39800000000002</c:v>
                </c:pt>
                <c:pt idx="368">
                  <c:v>289.90699999999998</c:v>
                </c:pt>
                <c:pt idx="369">
                  <c:v>290.41500000000002</c:v>
                </c:pt>
                <c:pt idx="370">
                  <c:v>290.92500000000001</c:v>
                </c:pt>
                <c:pt idx="371">
                  <c:v>291.43200000000002</c:v>
                </c:pt>
                <c:pt idx="372">
                  <c:v>291.94</c:v>
                </c:pt>
                <c:pt idx="373">
                  <c:v>292.45</c:v>
                </c:pt>
                <c:pt idx="374">
                  <c:v>292.95699999999999</c:v>
                </c:pt>
                <c:pt idx="375">
                  <c:v>293.46699999999998</c:v>
                </c:pt>
                <c:pt idx="376">
                  <c:v>293.97399999999999</c:v>
                </c:pt>
                <c:pt idx="377">
                  <c:v>294.48200000000003</c:v>
                </c:pt>
                <c:pt idx="378">
                  <c:v>294.99099999999999</c:v>
                </c:pt>
                <c:pt idx="379">
                  <c:v>295.49799999999999</c:v>
                </c:pt>
                <c:pt idx="380">
                  <c:v>296.00599999999997</c:v>
                </c:pt>
                <c:pt idx="381">
                  <c:v>296.51499999999999</c:v>
                </c:pt>
                <c:pt idx="382">
                  <c:v>297.02199999999999</c:v>
                </c:pt>
                <c:pt idx="383">
                  <c:v>297.52999999999997</c:v>
                </c:pt>
                <c:pt idx="384">
                  <c:v>298.03899999999999</c:v>
                </c:pt>
                <c:pt idx="385">
                  <c:v>298.54599999999999</c:v>
                </c:pt>
                <c:pt idx="386">
                  <c:v>299.05500000000001</c:v>
                </c:pt>
                <c:pt idx="387">
                  <c:v>299.56299999999999</c:v>
                </c:pt>
                <c:pt idx="388">
                  <c:v>300.07</c:v>
                </c:pt>
                <c:pt idx="389">
                  <c:v>300.577</c:v>
                </c:pt>
                <c:pt idx="390">
                  <c:v>301.08600000000001</c:v>
                </c:pt>
                <c:pt idx="391">
                  <c:v>301.59300000000002</c:v>
                </c:pt>
                <c:pt idx="392">
                  <c:v>302.10000000000002</c:v>
                </c:pt>
                <c:pt idx="393">
                  <c:v>302.60899999999998</c:v>
                </c:pt>
                <c:pt idx="394">
                  <c:v>303.11599999999999</c:v>
                </c:pt>
                <c:pt idx="395">
                  <c:v>303.62299999999999</c:v>
                </c:pt>
                <c:pt idx="396">
                  <c:v>304.13200000000001</c:v>
                </c:pt>
                <c:pt idx="397">
                  <c:v>304.63900000000001</c:v>
                </c:pt>
                <c:pt idx="398">
                  <c:v>305.14600000000002</c:v>
                </c:pt>
                <c:pt idx="399">
                  <c:v>305.65300000000002</c:v>
                </c:pt>
                <c:pt idx="400">
                  <c:v>306.161</c:v>
                </c:pt>
                <c:pt idx="401">
                  <c:v>306.66800000000001</c:v>
                </c:pt>
                <c:pt idx="402">
                  <c:v>307.17500000000001</c:v>
                </c:pt>
                <c:pt idx="403">
                  <c:v>307.68200000000002</c:v>
                </c:pt>
                <c:pt idx="404">
                  <c:v>308.19</c:v>
                </c:pt>
                <c:pt idx="405">
                  <c:v>308.697</c:v>
                </c:pt>
                <c:pt idx="406">
                  <c:v>309.20400000000001</c:v>
                </c:pt>
                <c:pt idx="407">
                  <c:v>309.70999999999998</c:v>
                </c:pt>
                <c:pt idx="408">
                  <c:v>310.21699999999998</c:v>
                </c:pt>
                <c:pt idx="409">
                  <c:v>310.72500000000002</c:v>
                </c:pt>
                <c:pt idx="410">
                  <c:v>311.23200000000003</c:v>
                </c:pt>
                <c:pt idx="411">
                  <c:v>311.738</c:v>
                </c:pt>
                <c:pt idx="412">
                  <c:v>312.245</c:v>
                </c:pt>
                <c:pt idx="413">
                  <c:v>312.75099999999998</c:v>
                </c:pt>
                <c:pt idx="414">
                  <c:v>313.26</c:v>
                </c:pt>
                <c:pt idx="415">
                  <c:v>313.76600000000002</c:v>
                </c:pt>
                <c:pt idx="416">
                  <c:v>314.27300000000002</c:v>
                </c:pt>
                <c:pt idx="417">
                  <c:v>314.779</c:v>
                </c:pt>
                <c:pt idx="418">
                  <c:v>315.28500000000003</c:v>
                </c:pt>
                <c:pt idx="419">
                  <c:v>315.791</c:v>
                </c:pt>
                <c:pt idx="420">
                  <c:v>316.3</c:v>
                </c:pt>
                <c:pt idx="421">
                  <c:v>316.80599999999998</c:v>
                </c:pt>
                <c:pt idx="422">
                  <c:v>317.31200000000001</c:v>
                </c:pt>
                <c:pt idx="423">
                  <c:v>317.81799999999998</c:v>
                </c:pt>
                <c:pt idx="424">
                  <c:v>318.32400000000001</c:v>
                </c:pt>
                <c:pt idx="425">
                  <c:v>318.83100000000002</c:v>
                </c:pt>
                <c:pt idx="426">
                  <c:v>319.33699999999999</c:v>
                </c:pt>
                <c:pt idx="427">
                  <c:v>319.84300000000002</c:v>
                </c:pt>
                <c:pt idx="428">
                  <c:v>320.351</c:v>
                </c:pt>
                <c:pt idx="429">
                  <c:v>320.85700000000003</c:v>
                </c:pt>
                <c:pt idx="430">
                  <c:v>321.363</c:v>
                </c:pt>
                <c:pt idx="431">
                  <c:v>321.86900000000003</c:v>
                </c:pt>
                <c:pt idx="432">
                  <c:v>322.375</c:v>
                </c:pt>
                <c:pt idx="433">
                  <c:v>322.88</c:v>
                </c:pt>
                <c:pt idx="434">
                  <c:v>323.38600000000002</c:v>
                </c:pt>
                <c:pt idx="435">
                  <c:v>323.892</c:v>
                </c:pt>
                <c:pt idx="436">
                  <c:v>324.39800000000002</c:v>
                </c:pt>
                <c:pt idx="437">
                  <c:v>324.904</c:v>
                </c:pt>
                <c:pt idx="438">
                  <c:v>325.40899999999999</c:v>
                </c:pt>
                <c:pt idx="439">
                  <c:v>325.91500000000002</c:v>
                </c:pt>
                <c:pt idx="440">
                  <c:v>326.42099999999999</c:v>
                </c:pt>
                <c:pt idx="441">
                  <c:v>326.92599999999999</c:v>
                </c:pt>
                <c:pt idx="442">
                  <c:v>327.43200000000002</c:v>
                </c:pt>
                <c:pt idx="443">
                  <c:v>327.94</c:v>
                </c:pt>
                <c:pt idx="444">
                  <c:v>328.44499999999999</c:v>
                </c:pt>
                <c:pt idx="445">
                  <c:v>328.95100000000002</c:v>
                </c:pt>
                <c:pt idx="446">
                  <c:v>329.45600000000002</c:v>
                </c:pt>
                <c:pt idx="447">
                  <c:v>329.96199999999999</c:v>
                </c:pt>
                <c:pt idx="448">
                  <c:v>330.46699999999998</c:v>
                </c:pt>
                <c:pt idx="449">
                  <c:v>330.97300000000001</c:v>
                </c:pt>
                <c:pt idx="450">
                  <c:v>331.47800000000001</c:v>
                </c:pt>
                <c:pt idx="451">
                  <c:v>331.98099999999999</c:v>
                </c:pt>
                <c:pt idx="452">
                  <c:v>332.48700000000002</c:v>
                </c:pt>
                <c:pt idx="453">
                  <c:v>332.99200000000002</c:v>
                </c:pt>
                <c:pt idx="454">
                  <c:v>333.49700000000001</c:v>
                </c:pt>
                <c:pt idx="455">
                  <c:v>334.00299999999999</c:v>
                </c:pt>
                <c:pt idx="456">
                  <c:v>334.50799999999998</c:v>
                </c:pt>
                <c:pt idx="457">
                  <c:v>335.01299999999998</c:v>
                </c:pt>
                <c:pt idx="458">
                  <c:v>335.51799999999997</c:v>
                </c:pt>
                <c:pt idx="459">
                  <c:v>336.02300000000002</c:v>
                </c:pt>
                <c:pt idx="460">
                  <c:v>336.529</c:v>
                </c:pt>
                <c:pt idx="461">
                  <c:v>337.03399999999999</c:v>
                </c:pt>
                <c:pt idx="462">
                  <c:v>337.53899999999999</c:v>
                </c:pt>
                <c:pt idx="463">
                  <c:v>338.04399999999998</c:v>
                </c:pt>
                <c:pt idx="464">
                  <c:v>338.54899999999998</c:v>
                </c:pt>
                <c:pt idx="465">
                  <c:v>339.05399999999997</c:v>
                </c:pt>
                <c:pt idx="466">
                  <c:v>339.55900000000003</c:v>
                </c:pt>
                <c:pt idx="467">
                  <c:v>340.06200000000001</c:v>
                </c:pt>
                <c:pt idx="468">
                  <c:v>340.56599999999997</c:v>
                </c:pt>
                <c:pt idx="469">
                  <c:v>341.07100000000003</c:v>
                </c:pt>
                <c:pt idx="470">
                  <c:v>341.57600000000002</c:v>
                </c:pt>
                <c:pt idx="471">
                  <c:v>342.08100000000002</c:v>
                </c:pt>
                <c:pt idx="472">
                  <c:v>342.58600000000001</c:v>
                </c:pt>
                <c:pt idx="473">
                  <c:v>343.09100000000001</c:v>
                </c:pt>
                <c:pt idx="474">
                  <c:v>343.59300000000002</c:v>
                </c:pt>
                <c:pt idx="475">
                  <c:v>344.09800000000001</c:v>
                </c:pt>
                <c:pt idx="476">
                  <c:v>344.60300000000001</c:v>
                </c:pt>
                <c:pt idx="477">
                  <c:v>345.10700000000003</c:v>
                </c:pt>
                <c:pt idx="478">
                  <c:v>345.61200000000002</c:v>
                </c:pt>
                <c:pt idx="479">
                  <c:v>346.11700000000002</c:v>
                </c:pt>
                <c:pt idx="480">
                  <c:v>346.61900000000003</c:v>
                </c:pt>
                <c:pt idx="481">
                  <c:v>347.12400000000002</c:v>
                </c:pt>
                <c:pt idx="482">
                  <c:v>347.62799999999999</c:v>
                </c:pt>
                <c:pt idx="483">
                  <c:v>348.13299999999998</c:v>
                </c:pt>
                <c:pt idx="484">
                  <c:v>348.637</c:v>
                </c:pt>
                <c:pt idx="485">
                  <c:v>349.13900000000001</c:v>
                </c:pt>
                <c:pt idx="486">
                  <c:v>349.64400000000001</c:v>
                </c:pt>
                <c:pt idx="487">
                  <c:v>350.14800000000002</c:v>
                </c:pt>
                <c:pt idx="488">
                  <c:v>350.65300000000002</c:v>
                </c:pt>
                <c:pt idx="489">
                  <c:v>351.15699999999998</c:v>
                </c:pt>
                <c:pt idx="490">
                  <c:v>351.65899999999999</c:v>
                </c:pt>
                <c:pt idx="491">
                  <c:v>352.16300000000001</c:v>
                </c:pt>
                <c:pt idx="492">
                  <c:v>352.66800000000001</c:v>
                </c:pt>
                <c:pt idx="493">
                  <c:v>353.17200000000003</c:v>
                </c:pt>
                <c:pt idx="494">
                  <c:v>353.67399999999998</c:v>
                </c:pt>
                <c:pt idx="495">
                  <c:v>354.178</c:v>
                </c:pt>
                <c:pt idx="496">
                  <c:v>354.68200000000002</c:v>
                </c:pt>
                <c:pt idx="497">
                  <c:v>355.18599999999998</c:v>
                </c:pt>
                <c:pt idx="498">
                  <c:v>355.68799999999999</c:v>
                </c:pt>
                <c:pt idx="499">
                  <c:v>356.19200000000001</c:v>
                </c:pt>
                <c:pt idx="500">
                  <c:v>356.69600000000003</c:v>
                </c:pt>
                <c:pt idx="501">
                  <c:v>357.19799999999998</c:v>
                </c:pt>
                <c:pt idx="502">
                  <c:v>357.702</c:v>
                </c:pt>
                <c:pt idx="503">
                  <c:v>358.20600000000002</c:v>
                </c:pt>
                <c:pt idx="504">
                  <c:v>358.70800000000003</c:v>
                </c:pt>
                <c:pt idx="505">
                  <c:v>359.21199999999999</c:v>
                </c:pt>
                <c:pt idx="506">
                  <c:v>359.71600000000001</c:v>
                </c:pt>
                <c:pt idx="507">
                  <c:v>360.21800000000002</c:v>
                </c:pt>
                <c:pt idx="508">
                  <c:v>360.721</c:v>
                </c:pt>
                <c:pt idx="509">
                  <c:v>361.22500000000002</c:v>
                </c:pt>
                <c:pt idx="510">
                  <c:v>361.72699999999998</c:v>
                </c:pt>
                <c:pt idx="511">
                  <c:v>362.23099999999999</c:v>
                </c:pt>
                <c:pt idx="512">
                  <c:v>362.73399999999998</c:v>
                </c:pt>
                <c:pt idx="513">
                  <c:v>363.23599999999999</c:v>
                </c:pt>
                <c:pt idx="514">
                  <c:v>363.74</c:v>
                </c:pt>
                <c:pt idx="515">
                  <c:v>364.24299999999999</c:v>
                </c:pt>
                <c:pt idx="516">
                  <c:v>364.745</c:v>
                </c:pt>
                <c:pt idx="517">
                  <c:v>365.24799999999999</c:v>
                </c:pt>
                <c:pt idx="518">
                  <c:v>365.75200000000001</c:v>
                </c:pt>
                <c:pt idx="519">
                  <c:v>366.25299999999999</c:v>
                </c:pt>
                <c:pt idx="520">
                  <c:v>366.75700000000001</c:v>
                </c:pt>
                <c:pt idx="521">
                  <c:v>367.25799999999998</c:v>
                </c:pt>
                <c:pt idx="522">
                  <c:v>367.76100000000002</c:v>
                </c:pt>
                <c:pt idx="523">
                  <c:v>368.26299999999998</c:v>
                </c:pt>
                <c:pt idx="524">
                  <c:v>368.76600000000002</c:v>
                </c:pt>
                <c:pt idx="525">
                  <c:v>369.26900000000001</c:v>
                </c:pt>
                <c:pt idx="526">
                  <c:v>369.77100000000002</c:v>
                </c:pt>
                <c:pt idx="527">
                  <c:v>370.274</c:v>
                </c:pt>
                <c:pt idx="528">
                  <c:v>370.77499999999998</c:v>
                </c:pt>
                <c:pt idx="529">
                  <c:v>371.27800000000002</c:v>
                </c:pt>
                <c:pt idx="530">
                  <c:v>371.78</c:v>
                </c:pt>
                <c:pt idx="531">
                  <c:v>372.28300000000002</c:v>
                </c:pt>
                <c:pt idx="532">
                  <c:v>372.78399999999999</c:v>
                </c:pt>
                <c:pt idx="533">
                  <c:v>373.28699999999998</c:v>
                </c:pt>
                <c:pt idx="534">
                  <c:v>373.78800000000001</c:v>
                </c:pt>
                <c:pt idx="535">
                  <c:v>374.291</c:v>
                </c:pt>
                <c:pt idx="536">
                  <c:v>374.79399999999998</c:v>
                </c:pt>
                <c:pt idx="537">
                  <c:v>375.29500000000002</c:v>
                </c:pt>
                <c:pt idx="538">
                  <c:v>375.798</c:v>
                </c:pt>
                <c:pt idx="539">
                  <c:v>376.29899999999998</c:v>
                </c:pt>
                <c:pt idx="540">
                  <c:v>376.8</c:v>
                </c:pt>
                <c:pt idx="541">
                  <c:v>377.303</c:v>
                </c:pt>
                <c:pt idx="542">
                  <c:v>377.803</c:v>
                </c:pt>
                <c:pt idx="543">
                  <c:v>378.30599999999998</c:v>
                </c:pt>
                <c:pt idx="544">
                  <c:v>378.80700000000002</c:v>
                </c:pt>
                <c:pt idx="545">
                  <c:v>379.31</c:v>
                </c:pt>
                <c:pt idx="546">
                  <c:v>379.81</c:v>
                </c:pt>
                <c:pt idx="547">
                  <c:v>380.31299999999999</c:v>
                </c:pt>
                <c:pt idx="548">
                  <c:v>380.81400000000002</c:v>
                </c:pt>
                <c:pt idx="549">
                  <c:v>381.31599999999997</c:v>
                </c:pt>
                <c:pt idx="550">
                  <c:v>381.81700000000001</c:v>
                </c:pt>
                <c:pt idx="551">
                  <c:v>382.31799999999998</c:v>
                </c:pt>
                <c:pt idx="552">
                  <c:v>382.82</c:v>
                </c:pt>
                <c:pt idx="553">
                  <c:v>383.32100000000003</c:v>
                </c:pt>
                <c:pt idx="554">
                  <c:v>383.82299999999998</c:v>
                </c:pt>
                <c:pt idx="555">
                  <c:v>384.32400000000001</c:v>
                </c:pt>
                <c:pt idx="556">
                  <c:v>384.82600000000002</c:v>
                </c:pt>
                <c:pt idx="557">
                  <c:v>385.327</c:v>
                </c:pt>
                <c:pt idx="558">
                  <c:v>385.827</c:v>
                </c:pt>
                <c:pt idx="559">
                  <c:v>386.32900000000001</c:v>
                </c:pt>
                <c:pt idx="560">
                  <c:v>386.83</c:v>
                </c:pt>
                <c:pt idx="561">
                  <c:v>387.33</c:v>
                </c:pt>
                <c:pt idx="562">
                  <c:v>387.83199999999999</c:v>
                </c:pt>
                <c:pt idx="563">
                  <c:v>388.33199999999999</c:v>
                </c:pt>
                <c:pt idx="564">
                  <c:v>388.83300000000003</c:v>
                </c:pt>
                <c:pt idx="565">
                  <c:v>389.33499999999998</c:v>
                </c:pt>
                <c:pt idx="566">
                  <c:v>389.83499999999998</c:v>
                </c:pt>
                <c:pt idx="567">
                  <c:v>390.33699999999999</c:v>
                </c:pt>
                <c:pt idx="568">
                  <c:v>390.83699999999999</c:v>
                </c:pt>
                <c:pt idx="569">
                  <c:v>391.33699999999999</c:v>
                </c:pt>
                <c:pt idx="570">
                  <c:v>391.83699999999999</c:v>
                </c:pt>
                <c:pt idx="571">
                  <c:v>392.34</c:v>
                </c:pt>
                <c:pt idx="572">
                  <c:v>392.84</c:v>
                </c:pt>
                <c:pt idx="573">
                  <c:v>393.339</c:v>
                </c:pt>
                <c:pt idx="574">
                  <c:v>393.84100000000001</c:v>
                </c:pt>
                <c:pt idx="575">
                  <c:v>394.34100000000001</c:v>
                </c:pt>
                <c:pt idx="576">
                  <c:v>394.84100000000001</c:v>
                </c:pt>
                <c:pt idx="577">
                  <c:v>395.34300000000002</c:v>
                </c:pt>
                <c:pt idx="578">
                  <c:v>395.84300000000002</c:v>
                </c:pt>
                <c:pt idx="579">
                  <c:v>396.34300000000002</c:v>
                </c:pt>
                <c:pt idx="580">
                  <c:v>396.84300000000002</c:v>
                </c:pt>
                <c:pt idx="581">
                  <c:v>397.34399999999999</c:v>
                </c:pt>
                <c:pt idx="582">
                  <c:v>397.84399999999999</c:v>
                </c:pt>
                <c:pt idx="583">
                  <c:v>398.34399999999999</c:v>
                </c:pt>
                <c:pt idx="584">
                  <c:v>398.84300000000002</c:v>
                </c:pt>
                <c:pt idx="585">
                  <c:v>399.34500000000003</c:v>
                </c:pt>
                <c:pt idx="586">
                  <c:v>399.84500000000003</c:v>
                </c:pt>
                <c:pt idx="587">
                  <c:v>400.34399999999999</c:v>
                </c:pt>
                <c:pt idx="588">
                  <c:v>400.84399999999999</c:v>
                </c:pt>
                <c:pt idx="589">
                  <c:v>401.34300000000002</c:v>
                </c:pt>
                <c:pt idx="590">
                  <c:v>401.84500000000003</c:v>
                </c:pt>
                <c:pt idx="591">
                  <c:v>402.34399999999999</c:v>
                </c:pt>
                <c:pt idx="592">
                  <c:v>402.84399999999999</c:v>
                </c:pt>
                <c:pt idx="593">
                  <c:v>403.34300000000002</c:v>
                </c:pt>
                <c:pt idx="594">
                  <c:v>403.84300000000002</c:v>
                </c:pt>
                <c:pt idx="595">
                  <c:v>404.34399999999999</c:v>
                </c:pt>
                <c:pt idx="596">
                  <c:v>404.84300000000002</c:v>
                </c:pt>
                <c:pt idx="597">
                  <c:v>405.34300000000002</c:v>
                </c:pt>
                <c:pt idx="598">
                  <c:v>405.84199999999998</c:v>
                </c:pt>
                <c:pt idx="599">
                  <c:v>406.34100000000001</c:v>
                </c:pt>
                <c:pt idx="600">
                  <c:v>406.84</c:v>
                </c:pt>
                <c:pt idx="601">
                  <c:v>407.34199999999998</c:v>
                </c:pt>
                <c:pt idx="602">
                  <c:v>407.84100000000001</c:v>
                </c:pt>
                <c:pt idx="603">
                  <c:v>408.34</c:v>
                </c:pt>
                <c:pt idx="604">
                  <c:v>408.839</c:v>
                </c:pt>
                <c:pt idx="605">
                  <c:v>409.33800000000002</c:v>
                </c:pt>
                <c:pt idx="606">
                  <c:v>409.83699999999999</c:v>
                </c:pt>
                <c:pt idx="607">
                  <c:v>410.33600000000001</c:v>
                </c:pt>
                <c:pt idx="608">
                  <c:v>410.83499999999998</c:v>
                </c:pt>
                <c:pt idx="609">
                  <c:v>411.33600000000001</c:v>
                </c:pt>
                <c:pt idx="610">
                  <c:v>411.83499999999998</c:v>
                </c:pt>
                <c:pt idx="611">
                  <c:v>412.334</c:v>
                </c:pt>
                <c:pt idx="612">
                  <c:v>412.83300000000003</c:v>
                </c:pt>
                <c:pt idx="613">
                  <c:v>413.33199999999999</c:v>
                </c:pt>
                <c:pt idx="614">
                  <c:v>413.83100000000002</c:v>
                </c:pt>
                <c:pt idx="615">
                  <c:v>414.33</c:v>
                </c:pt>
                <c:pt idx="616">
                  <c:v>414.82799999999997</c:v>
                </c:pt>
                <c:pt idx="617">
                  <c:v>415.327</c:v>
                </c:pt>
                <c:pt idx="618">
                  <c:v>415.82600000000002</c:v>
                </c:pt>
                <c:pt idx="619">
                  <c:v>416.32499999999999</c:v>
                </c:pt>
                <c:pt idx="620">
                  <c:v>416.82299999999998</c:v>
                </c:pt>
                <c:pt idx="621">
                  <c:v>417.322</c:v>
                </c:pt>
                <c:pt idx="622">
                  <c:v>417.82100000000003</c:v>
                </c:pt>
                <c:pt idx="623">
                  <c:v>418.31900000000002</c:v>
                </c:pt>
                <c:pt idx="624">
                  <c:v>418.81799999999998</c:v>
                </c:pt>
                <c:pt idx="625">
                  <c:v>419.31599999999997</c:v>
                </c:pt>
                <c:pt idx="626">
                  <c:v>419.815</c:v>
                </c:pt>
                <c:pt idx="627">
                  <c:v>420.31299999999999</c:v>
                </c:pt>
                <c:pt idx="628">
                  <c:v>420.81200000000001</c:v>
                </c:pt>
                <c:pt idx="629">
                  <c:v>421.31</c:v>
                </c:pt>
                <c:pt idx="630">
                  <c:v>421.80900000000003</c:v>
                </c:pt>
                <c:pt idx="631">
                  <c:v>422.30700000000002</c:v>
                </c:pt>
                <c:pt idx="632">
                  <c:v>422.80500000000001</c:v>
                </c:pt>
                <c:pt idx="633">
                  <c:v>423.30399999999997</c:v>
                </c:pt>
                <c:pt idx="634">
                  <c:v>423.80200000000002</c:v>
                </c:pt>
                <c:pt idx="635">
                  <c:v>424.3</c:v>
                </c:pt>
                <c:pt idx="636">
                  <c:v>424.798</c:v>
                </c:pt>
                <c:pt idx="637">
                  <c:v>425.29700000000003</c:v>
                </c:pt>
                <c:pt idx="638">
                  <c:v>425.79500000000002</c:v>
                </c:pt>
                <c:pt idx="639">
                  <c:v>426.29300000000001</c:v>
                </c:pt>
                <c:pt idx="640">
                  <c:v>426.791</c:v>
                </c:pt>
                <c:pt idx="641">
                  <c:v>427.28899999999999</c:v>
                </c:pt>
                <c:pt idx="642">
                  <c:v>427.78699999999998</c:v>
                </c:pt>
                <c:pt idx="643">
                  <c:v>428.28500000000003</c:v>
                </c:pt>
                <c:pt idx="644">
                  <c:v>428.78399999999999</c:v>
                </c:pt>
                <c:pt idx="645">
                  <c:v>429.279</c:v>
                </c:pt>
                <c:pt idx="646">
                  <c:v>429.77699999999999</c:v>
                </c:pt>
                <c:pt idx="647">
                  <c:v>430.27499999999998</c:v>
                </c:pt>
                <c:pt idx="648">
                  <c:v>430.77300000000002</c:v>
                </c:pt>
                <c:pt idx="649">
                  <c:v>431.27100000000002</c:v>
                </c:pt>
                <c:pt idx="650">
                  <c:v>431.76900000000001</c:v>
                </c:pt>
                <c:pt idx="651">
                  <c:v>432.267</c:v>
                </c:pt>
                <c:pt idx="652">
                  <c:v>432.76499999999999</c:v>
                </c:pt>
                <c:pt idx="653">
                  <c:v>433.26</c:v>
                </c:pt>
                <c:pt idx="654">
                  <c:v>433.75799999999998</c:v>
                </c:pt>
                <c:pt idx="655">
                  <c:v>434.25599999999997</c:v>
                </c:pt>
                <c:pt idx="656">
                  <c:v>434.75400000000002</c:v>
                </c:pt>
                <c:pt idx="657">
                  <c:v>435.25099999999998</c:v>
                </c:pt>
                <c:pt idx="658">
                  <c:v>435.74900000000002</c:v>
                </c:pt>
                <c:pt idx="659">
                  <c:v>436.245</c:v>
                </c:pt>
                <c:pt idx="660">
                  <c:v>436.74200000000002</c:v>
                </c:pt>
                <c:pt idx="661">
                  <c:v>437.24</c:v>
                </c:pt>
                <c:pt idx="662">
                  <c:v>437.73700000000002</c:v>
                </c:pt>
                <c:pt idx="663">
                  <c:v>438.23500000000001</c:v>
                </c:pt>
                <c:pt idx="664">
                  <c:v>438.73</c:v>
                </c:pt>
                <c:pt idx="665">
                  <c:v>439.22800000000001</c:v>
                </c:pt>
                <c:pt idx="666">
                  <c:v>439.72500000000002</c:v>
                </c:pt>
                <c:pt idx="667">
                  <c:v>440.22300000000001</c:v>
                </c:pt>
                <c:pt idx="668">
                  <c:v>440.72</c:v>
                </c:pt>
                <c:pt idx="669">
                  <c:v>441.21499999999997</c:v>
                </c:pt>
                <c:pt idx="670">
                  <c:v>441.71300000000002</c:v>
                </c:pt>
                <c:pt idx="671">
                  <c:v>442.21</c:v>
                </c:pt>
                <c:pt idx="672">
                  <c:v>442.70699999999999</c:v>
                </c:pt>
                <c:pt idx="673">
                  <c:v>443.202</c:v>
                </c:pt>
                <c:pt idx="674">
                  <c:v>443.7</c:v>
                </c:pt>
                <c:pt idx="675">
                  <c:v>444.197</c:v>
                </c:pt>
                <c:pt idx="676">
                  <c:v>444.69400000000002</c:v>
                </c:pt>
                <c:pt idx="677">
                  <c:v>445.18900000000002</c:v>
                </c:pt>
                <c:pt idx="678">
                  <c:v>445.68599999999998</c:v>
                </c:pt>
                <c:pt idx="679">
                  <c:v>446.18299999999999</c:v>
                </c:pt>
                <c:pt idx="680">
                  <c:v>446.678</c:v>
                </c:pt>
                <c:pt idx="681">
                  <c:v>447.17500000000001</c:v>
                </c:pt>
                <c:pt idx="682">
                  <c:v>447.67200000000003</c:v>
                </c:pt>
                <c:pt idx="683">
                  <c:v>448.16699999999997</c:v>
                </c:pt>
                <c:pt idx="684">
                  <c:v>448.66399999999999</c:v>
                </c:pt>
                <c:pt idx="685">
                  <c:v>449.161</c:v>
                </c:pt>
                <c:pt idx="686">
                  <c:v>449.65600000000001</c:v>
                </c:pt>
                <c:pt idx="687">
                  <c:v>450.15300000000002</c:v>
                </c:pt>
                <c:pt idx="688">
                  <c:v>450.65</c:v>
                </c:pt>
                <c:pt idx="689">
                  <c:v>451.14400000000001</c:v>
                </c:pt>
                <c:pt idx="690">
                  <c:v>451.64100000000002</c:v>
                </c:pt>
                <c:pt idx="691">
                  <c:v>452.13799999999998</c:v>
                </c:pt>
                <c:pt idx="692">
                  <c:v>452.63299999999998</c:v>
                </c:pt>
                <c:pt idx="693">
                  <c:v>453.12900000000002</c:v>
                </c:pt>
                <c:pt idx="694">
                  <c:v>453.62599999999998</c:v>
                </c:pt>
                <c:pt idx="695">
                  <c:v>454.12099999999998</c:v>
                </c:pt>
                <c:pt idx="696">
                  <c:v>454.61700000000002</c:v>
                </c:pt>
                <c:pt idx="697">
                  <c:v>455.11200000000002</c:v>
                </c:pt>
                <c:pt idx="698">
                  <c:v>455.608</c:v>
                </c:pt>
                <c:pt idx="699">
                  <c:v>456.10500000000002</c:v>
                </c:pt>
                <c:pt idx="700">
                  <c:v>456.59899999999999</c:v>
                </c:pt>
                <c:pt idx="701">
                  <c:v>457.096</c:v>
                </c:pt>
                <c:pt idx="702">
                  <c:v>457.59</c:v>
                </c:pt>
                <c:pt idx="703">
                  <c:v>458.08699999999999</c:v>
                </c:pt>
                <c:pt idx="704">
                  <c:v>458.58100000000002</c:v>
                </c:pt>
                <c:pt idx="705">
                  <c:v>459.07799999999997</c:v>
                </c:pt>
                <c:pt idx="706">
                  <c:v>459.57400000000001</c:v>
                </c:pt>
                <c:pt idx="707">
                  <c:v>460.06799999999998</c:v>
                </c:pt>
                <c:pt idx="708">
                  <c:v>460.565</c:v>
                </c:pt>
                <c:pt idx="709">
                  <c:v>461.05900000000003</c:v>
                </c:pt>
                <c:pt idx="710">
                  <c:v>461.55500000000001</c:v>
                </c:pt>
                <c:pt idx="711">
                  <c:v>462.04899999999998</c:v>
                </c:pt>
                <c:pt idx="712">
                  <c:v>462.54500000000002</c:v>
                </c:pt>
                <c:pt idx="713">
                  <c:v>463.03899999999999</c:v>
                </c:pt>
                <c:pt idx="714">
                  <c:v>463.536</c:v>
                </c:pt>
                <c:pt idx="715">
                  <c:v>464.03</c:v>
                </c:pt>
                <c:pt idx="716">
                  <c:v>464.52600000000001</c:v>
                </c:pt>
                <c:pt idx="717">
                  <c:v>465.02</c:v>
                </c:pt>
                <c:pt idx="718">
                  <c:v>465.51600000000002</c:v>
                </c:pt>
                <c:pt idx="719">
                  <c:v>466.01</c:v>
                </c:pt>
                <c:pt idx="720">
                  <c:v>466.50599999999997</c:v>
                </c:pt>
                <c:pt idx="721">
                  <c:v>467</c:v>
                </c:pt>
                <c:pt idx="722">
                  <c:v>467.49599999999998</c:v>
                </c:pt>
                <c:pt idx="723">
                  <c:v>467.99</c:v>
                </c:pt>
                <c:pt idx="724">
                  <c:v>468.48500000000001</c:v>
                </c:pt>
                <c:pt idx="725">
                  <c:v>468.97899999999998</c:v>
                </c:pt>
                <c:pt idx="726">
                  <c:v>469.47300000000001</c:v>
                </c:pt>
                <c:pt idx="727">
                  <c:v>469.96899999999999</c:v>
                </c:pt>
                <c:pt idx="728">
                  <c:v>470.46300000000002</c:v>
                </c:pt>
                <c:pt idx="729">
                  <c:v>470.95800000000003</c:v>
                </c:pt>
                <c:pt idx="730">
                  <c:v>471.452</c:v>
                </c:pt>
                <c:pt idx="731">
                  <c:v>471.94799999999998</c:v>
                </c:pt>
                <c:pt idx="732">
                  <c:v>472.44099999999997</c:v>
                </c:pt>
                <c:pt idx="733">
                  <c:v>472.935</c:v>
                </c:pt>
                <c:pt idx="734">
                  <c:v>473.43</c:v>
                </c:pt>
                <c:pt idx="735">
                  <c:v>473.92399999999998</c:v>
                </c:pt>
                <c:pt idx="736">
                  <c:v>474.41699999999997</c:v>
                </c:pt>
                <c:pt idx="737">
                  <c:v>474.91300000000001</c:v>
                </c:pt>
                <c:pt idx="738">
                  <c:v>475.40600000000001</c:v>
                </c:pt>
                <c:pt idx="739">
                  <c:v>475.90199999999999</c:v>
                </c:pt>
                <c:pt idx="740">
                  <c:v>476.39499999999998</c:v>
                </c:pt>
                <c:pt idx="741">
                  <c:v>476.88900000000001</c:v>
                </c:pt>
                <c:pt idx="742">
                  <c:v>477.38400000000001</c:v>
                </c:pt>
                <c:pt idx="743">
                  <c:v>477.87700000000001</c:v>
                </c:pt>
                <c:pt idx="744">
                  <c:v>478.37099999999998</c:v>
                </c:pt>
                <c:pt idx="745">
                  <c:v>478.86599999999999</c:v>
                </c:pt>
                <c:pt idx="746">
                  <c:v>479.35899999999998</c:v>
                </c:pt>
                <c:pt idx="747">
                  <c:v>479.85300000000001</c:v>
                </c:pt>
                <c:pt idx="748">
                  <c:v>480.34800000000001</c:v>
                </c:pt>
                <c:pt idx="749">
                  <c:v>480.84100000000001</c:v>
                </c:pt>
                <c:pt idx="750">
                  <c:v>481.334</c:v>
                </c:pt>
                <c:pt idx="751">
                  <c:v>481.82900000000001</c:v>
                </c:pt>
                <c:pt idx="752">
                  <c:v>482.322</c:v>
                </c:pt>
                <c:pt idx="753">
                  <c:v>482.815</c:v>
                </c:pt>
                <c:pt idx="754">
                  <c:v>483.30799999999999</c:v>
                </c:pt>
                <c:pt idx="755">
                  <c:v>483.803</c:v>
                </c:pt>
                <c:pt idx="756">
                  <c:v>484.29599999999999</c:v>
                </c:pt>
                <c:pt idx="757">
                  <c:v>484.78899999999999</c:v>
                </c:pt>
                <c:pt idx="758">
                  <c:v>485.28199999999998</c:v>
                </c:pt>
                <c:pt idx="759">
                  <c:v>485.77699999999999</c:v>
                </c:pt>
                <c:pt idx="760">
                  <c:v>486.27</c:v>
                </c:pt>
                <c:pt idx="761">
                  <c:v>486.76299999999998</c:v>
                </c:pt>
                <c:pt idx="762">
                  <c:v>487.25599999999997</c:v>
                </c:pt>
                <c:pt idx="763">
                  <c:v>487.75099999999998</c:v>
                </c:pt>
                <c:pt idx="764">
                  <c:v>488.24299999999999</c:v>
                </c:pt>
                <c:pt idx="765">
                  <c:v>488.73599999999999</c:v>
                </c:pt>
                <c:pt idx="766">
                  <c:v>489.22899999999998</c:v>
                </c:pt>
                <c:pt idx="767">
                  <c:v>489.72199999999998</c:v>
                </c:pt>
                <c:pt idx="768">
                  <c:v>490.21600000000001</c:v>
                </c:pt>
                <c:pt idx="769">
                  <c:v>490.709</c:v>
                </c:pt>
                <c:pt idx="770">
                  <c:v>491.202</c:v>
                </c:pt>
                <c:pt idx="771">
                  <c:v>491.69400000000002</c:v>
                </c:pt>
                <c:pt idx="772">
                  <c:v>492.18700000000001</c:v>
                </c:pt>
                <c:pt idx="773">
                  <c:v>492.68099999999998</c:v>
                </c:pt>
                <c:pt idx="774">
                  <c:v>493.17399999999998</c:v>
                </c:pt>
                <c:pt idx="775">
                  <c:v>493.666</c:v>
                </c:pt>
                <c:pt idx="776">
                  <c:v>494.15899999999999</c:v>
                </c:pt>
                <c:pt idx="777">
                  <c:v>494.65100000000001</c:v>
                </c:pt>
                <c:pt idx="778">
                  <c:v>495.14299999999997</c:v>
                </c:pt>
                <c:pt idx="779">
                  <c:v>495.63600000000002</c:v>
                </c:pt>
                <c:pt idx="780">
                  <c:v>496.13</c:v>
                </c:pt>
                <c:pt idx="781">
                  <c:v>496.62299999999999</c:v>
                </c:pt>
                <c:pt idx="782">
                  <c:v>497.11500000000001</c:v>
                </c:pt>
                <c:pt idx="783">
                  <c:v>497.60700000000003</c:v>
                </c:pt>
                <c:pt idx="784">
                  <c:v>498.09899999999999</c:v>
                </c:pt>
                <c:pt idx="785">
                  <c:v>498.59199999999998</c:v>
                </c:pt>
                <c:pt idx="786">
                  <c:v>499.084</c:v>
                </c:pt>
                <c:pt idx="787">
                  <c:v>499.57600000000002</c:v>
                </c:pt>
                <c:pt idx="788">
                  <c:v>500.06799999999998</c:v>
                </c:pt>
                <c:pt idx="789">
                  <c:v>500.56200000000001</c:v>
                </c:pt>
                <c:pt idx="790">
                  <c:v>501.05399999999997</c:v>
                </c:pt>
                <c:pt idx="791">
                  <c:v>501.54599999999999</c:v>
                </c:pt>
                <c:pt idx="792">
                  <c:v>502.03800000000001</c:v>
                </c:pt>
                <c:pt idx="793">
                  <c:v>502.53</c:v>
                </c:pt>
                <c:pt idx="794">
                  <c:v>503.02199999999999</c:v>
                </c:pt>
                <c:pt idx="795">
                  <c:v>503.51400000000001</c:v>
                </c:pt>
                <c:pt idx="796">
                  <c:v>504.00599999999997</c:v>
                </c:pt>
                <c:pt idx="797">
                  <c:v>504.49799999999999</c:v>
                </c:pt>
                <c:pt idx="798">
                  <c:v>504.99</c:v>
                </c:pt>
                <c:pt idx="799">
                  <c:v>505.48200000000003</c:v>
                </c:pt>
                <c:pt idx="800">
                  <c:v>505.97399999999999</c:v>
                </c:pt>
                <c:pt idx="801">
                  <c:v>506.46499999999997</c:v>
                </c:pt>
                <c:pt idx="802">
                  <c:v>506.95699999999999</c:v>
                </c:pt>
                <c:pt idx="803">
                  <c:v>507.44900000000001</c:v>
                </c:pt>
                <c:pt idx="804">
                  <c:v>507.94099999999997</c:v>
                </c:pt>
                <c:pt idx="805">
                  <c:v>508.43200000000002</c:v>
                </c:pt>
                <c:pt idx="806">
                  <c:v>508.92399999999998</c:v>
                </c:pt>
                <c:pt idx="807">
                  <c:v>509.41500000000002</c:v>
                </c:pt>
                <c:pt idx="808">
                  <c:v>509.90699999999998</c:v>
                </c:pt>
                <c:pt idx="809">
                  <c:v>510.399</c:v>
                </c:pt>
                <c:pt idx="810">
                  <c:v>510.89</c:v>
                </c:pt>
                <c:pt idx="811">
                  <c:v>511.38200000000001</c:v>
                </c:pt>
                <c:pt idx="812">
                  <c:v>511.87299999999999</c:v>
                </c:pt>
                <c:pt idx="813">
                  <c:v>512.36500000000001</c:v>
                </c:pt>
                <c:pt idx="814">
                  <c:v>512.85599999999999</c:v>
                </c:pt>
                <c:pt idx="815">
                  <c:v>513.34799999999996</c:v>
                </c:pt>
                <c:pt idx="816">
                  <c:v>513.83699999999999</c:v>
                </c:pt>
                <c:pt idx="817">
                  <c:v>514.32799999999997</c:v>
                </c:pt>
                <c:pt idx="818">
                  <c:v>514.82000000000005</c:v>
                </c:pt>
                <c:pt idx="819">
                  <c:v>515.31100000000004</c:v>
                </c:pt>
                <c:pt idx="820">
                  <c:v>515.80200000000002</c:v>
                </c:pt>
                <c:pt idx="821">
                  <c:v>516.29300000000001</c:v>
                </c:pt>
                <c:pt idx="822">
                  <c:v>516.78499999999997</c:v>
                </c:pt>
                <c:pt idx="823">
                  <c:v>517.27599999999995</c:v>
                </c:pt>
                <c:pt idx="824">
                  <c:v>517.76700000000005</c:v>
                </c:pt>
                <c:pt idx="825">
                  <c:v>518.25599999999997</c:v>
                </c:pt>
                <c:pt idx="826">
                  <c:v>518.74699999999996</c:v>
                </c:pt>
                <c:pt idx="827">
                  <c:v>519.23800000000006</c:v>
                </c:pt>
                <c:pt idx="828">
                  <c:v>519.72900000000004</c:v>
                </c:pt>
                <c:pt idx="829">
                  <c:v>520.221</c:v>
                </c:pt>
                <c:pt idx="830">
                  <c:v>520.71199999999999</c:v>
                </c:pt>
                <c:pt idx="831">
                  <c:v>521.20299999999997</c:v>
                </c:pt>
                <c:pt idx="832">
                  <c:v>521.69100000000003</c:v>
                </c:pt>
                <c:pt idx="833">
                  <c:v>522.18200000000002</c:v>
                </c:pt>
                <c:pt idx="834">
                  <c:v>522.673</c:v>
                </c:pt>
                <c:pt idx="835">
                  <c:v>523.16399999999999</c:v>
                </c:pt>
                <c:pt idx="836">
                  <c:v>523.65499999999997</c:v>
                </c:pt>
                <c:pt idx="837">
                  <c:v>524.14400000000001</c:v>
                </c:pt>
                <c:pt idx="838">
                  <c:v>524.63499999999999</c:v>
                </c:pt>
                <c:pt idx="839">
                  <c:v>525.125</c:v>
                </c:pt>
                <c:pt idx="840">
                  <c:v>525.61599999999999</c:v>
                </c:pt>
                <c:pt idx="841">
                  <c:v>526.10699999999997</c:v>
                </c:pt>
                <c:pt idx="842">
                  <c:v>526.596</c:v>
                </c:pt>
                <c:pt idx="843">
                  <c:v>527.08600000000001</c:v>
                </c:pt>
                <c:pt idx="844">
                  <c:v>527.577</c:v>
                </c:pt>
                <c:pt idx="845">
                  <c:v>528.06799999999998</c:v>
                </c:pt>
                <c:pt idx="846">
                  <c:v>528.55600000000004</c:v>
                </c:pt>
                <c:pt idx="847">
                  <c:v>529.04700000000003</c:v>
                </c:pt>
                <c:pt idx="848">
                  <c:v>529.53700000000003</c:v>
                </c:pt>
                <c:pt idx="849">
                  <c:v>530.02800000000002</c:v>
                </c:pt>
                <c:pt idx="850">
                  <c:v>530.51599999999996</c:v>
                </c:pt>
                <c:pt idx="851">
                  <c:v>531.00699999999995</c:v>
                </c:pt>
                <c:pt idx="852">
                  <c:v>531.49699999999996</c:v>
                </c:pt>
                <c:pt idx="853">
                  <c:v>531.98800000000006</c:v>
                </c:pt>
                <c:pt idx="854">
                  <c:v>532.476</c:v>
                </c:pt>
                <c:pt idx="855">
                  <c:v>532.96600000000001</c:v>
                </c:pt>
                <c:pt idx="856">
                  <c:v>533.45699999999999</c:v>
                </c:pt>
                <c:pt idx="857">
                  <c:v>533.94500000000005</c:v>
                </c:pt>
                <c:pt idx="858">
                  <c:v>534.43499999999995</c:v>
                </c:pt>
                <c:pt idx="859">
                  <c:v>534.92499999999995</c:v>
                </c:pt>
                <c:pt idx="860">
                  <c:v>535.41399999999999</c:v>
                </c:pt>
                <c:pt idx="861">
                  <c:v>535.904</c:v>
                </c:pt>
                <c:pt idx="862">
                  <c:v>536.39400000000001</c:v>
                </c:pt>
                <c:pt idx="863">
                  <c:v>536.88199999999995</c:v>
                </c:pt>
                <c:pt idx="864">
                  <c:v>537.37199999999996</c:v>
                </c:pt>
                <c:pt idx="865">
                  <c:v>537.86199999999997</c:v>
                </c:pt>
                <c:pt idx="866">
                  <c:v>538.35</c:v>
                </c:pt>
                <c:pt idx="867">
                  <c:v>538.84</c:v>
                </c:pt>
                <c:pt idx="868">
                  <c:v>539.32799999999997</c:v>
                </c:pt>
                <c:pt idx="869">
                  <c:v>539.81799999999998</c:v>
                </c:pt>
                <c:pt idx="870">
                  <c:v>540.30799999999999</c:v>
                </c:pt>
                <c:pt idx="871">
                  <c:v>540.79600000000005</c:v>
                </c:pt>
                <c:pt idx="872">
                  <c:v>541.28599999999994</c:v>
                </c:pt>
                <c:pt idx="873">
                  <c:v>541.774</c:v>
                </c:pt>
                <c:pt idx="874">
                  <c:v>542.26400000000001</c:v>
                </c:pt>
                <c:pt idx="875">
                  <c:v>542.75400000000002</c:v>
                </c:pt>
                <c:pt idx="876">
                  <c:v>543.24199999999996</c:v>
                </c:pt>
                <c:pt idx="877">
                  <c:v>543.73099999999999</c:v>
                </c:pt>
                <c:pt idx="878">
                  <c:v>544.21900000000005</c:v>
                </c:pt>
                <c:pt idx="879">
                  <c:v>544.70899999999995</c:v>
                </c:pt>
                <c:pt idx="880">
                  <c:v>545.19600000000003</c:v>
                </c:pt>
                <c:pt idx="881">
                  <c:v>545.68600000000004</c:v>
                </c:pt>
                <c:pt idx="882">
                  <c:v>546.17600000000004</c:v>
                </c:pt>
                <c:pt idx="883">
                  <c:v>546.66300000000001</c:v>
                </c:pt>
                <c:pt idx="884">
                  <c:v>547.15300000000002</c:v>
                </c:pt>
                <c:pt idx="885">
                  <c:v>547.64099999999996</c:v>
                </c:pt>
                <c:pt idx="886">
                  <c:v>548.13</c:v>
                </c:pt>
                <c:pt idx="887">
                  <c:v>548.61699999999996</c:v>
                </c:pt>
                <c:pt idx="888">
                  <c:v>549.10699999999997</c:v>
                </c:pt>
                <c:pt idx="889">
                  <c:v>549.59400000000005</c:v>
                </c:pt>
                <c:pt idx="890">
                  <c:v>550.08399999999995</c:v>
                </c:pt>
                <c:pt idx="891">
                  <c:v>550.57100000000003</c:v>
                </c:pt>
                <c:pt idx="892">
                  <c:v>551.06100000000004</c:v>
                </c:pt>
                <c:pt idx="893">
                  <c:v>551.548</c:v>
                </c:pt>
                <c:pt idx="894">
                  <c:v>552.03700000000003</c:v>
                </c:pt>
                <c:pt idx="895">
                  <c:v>552.52499999999998</c:v>
                </c:pt>
                <c:pt idx="896">
                  <c:v>553.01199999999994</c:v>
                </c:pt>
                <c:pt idx="897">
                  <c:v>553.50099999999998</c:v>
                </c:pt>
                <c:pt idx="898">
                  <c:v>553.98800000000006</c:v>
                </c:pt>
                <c:pt idx="899">
                  <c:v>554.47799999999995</c:v>
                </c:pt>
                <c:pt idx="900">
                  <c:v>554.96500000000003</c:v>
                </c:pt>
                <c:pt idx="901">
                  <c:v>555.45399999999995</c:v>
                </c:pt>
                <c:pt idx="902">
                  <c:v>555.94100000000003</c:v>
                </c:pt>
                <c:pt idx="903">
                  <c:v>556.42999999999995</c:v>
                </c:pt>
                <c:pt idx="904">
                  <c:v>556.91700000000003</c:v>
                </c:pt>
                <c:pt idx="905">
                  <c:v>557.404</c:v>
                </c:pt>
                <c:pt idx="906">
                  <c:v>557.89300000000003</c:v>
                </c:pt>
                <c:pt idx="907">
                  <c:v>558.38</c:v>
                </c:pt>
                <c:pt idx="908">
                  <c:v>558.86900000000003</c:v>
                </c:pt>
                <c:pt idx="909">
                  <c:v>559.35599999999999</c:v>
                </c:pt>
                <c:pt idx="910">
                  <c:v>559.84299999999996</c:v>
                </c:pt>
                <c:pt idx="911">
                  <c:v>560.33199999999999</c:v>
                </c:pt>
                <c:pt idx="912">
                  <c:v>560.81899999999996</c:v>
                </c:pt>
                <c:pt idx="913">
                  <c:v>561.30499999999995</c:v>
                </c:pt>
                <c:pt idx="914">
                  <c:v>561.79399999999998</c:v>
                </c:pt>
                <c:pt idx="915">
                  <c:v>562.28099999999995</c:v>
                </c:pt>
                <c:pt idx="916">
                  <c:v>562.76800000000003</c:v>
                </c:pt>
                <c:pt idx="917">
                  <c:v>563.25599999999997</c:v>
                </c:pt>
                <c:pt idx="918">
                  <c:v>563.74300000000005</c:v>
                </c:pt>
                <c:pt idx="919">
                  <c:v>564.23</c:v>
                </c:pt>
                <c:pt idx="920">
                  <c:v>564.71799999999996</c:v>
                </c:pt>
                <c:pt idx="921">
                  <c:v>565.20500000000004</c:v>
                </c:pt>
                <c:pt idx="922">
                  <c:v>565.69200000000001</c:v>
                </c:pt>
                <c:pt idx="923">
                  <c:v>566.17999999999995</c:v>
                </c:pt>
                <c:pt idx="924">
                  <c:v>566.66700000000003</c:v>
                </c:pt>
                <c:pt idx="925">
                  <c:v>567.15300000000002</c:v>
                </c:pt>
                <c:pt idx="926">
                  <c:v>567.64</c:v>
                </c:pt>
                <c:pt idx="927">
                  <c:v>568.12800000000004</c:v>
                </c:pt>
                <c:pt idx="928">
                  <c:v>568.61500000000001</c:v>
                </c:pt>
                <c:pt idx="929">
                  <c:v>569.101</c:v>
                </c:pt>
                <c:pt idx="930">
                  <c:v>569.58900000000006</c:v>
                </c:pt>
                <c:pt idx="931">
                  <c:v>570.07600000000002</c:v>
                </c:pt>
                <c:pt idx="932">
                  <c:v>570.56200000000001</c:v>
                </c:pt>
                <c:pt idx="933">
                  <c:v>571.048</c:v>
                </c:pt>
                <c:pt idx="934">
                  <c:v>571.53700000000003</c:v>
                </c:pt>
                <c:pt idx="935">
                  <c:v>572.02300000000002</c:v>
                </c:pt>
                <c:pt idx="936">
                  <c:v>572.50900000000001</c:v>
                </c:pt>
                <c:pt idx="937">
                  <c:v>572.995</c:v>
                </c:pt>
                <c:pt idx="938">
                  <c:v>573.48099999999999</c:v>
                </c:pt>
                <c:pt idx="939">
                  <c:v>573.97</c:v>
                </c:pt>
                <c:pt idx="940">
                  <c:v>574.45600000000002</c:v>
                </c:pt>
                <c:pt idx="941">
                  <c:v>574.94200000000001</c:v>
                </c:pt>
                <c:pt idx="942">
                  <c:v>575.428</c:v>
                </c:pt>
                <c:pt idx="943">
                  <c:v>575.91399999999999</c:v>
                </c:pt>
                <c:pt idx="944">
                  <c:v>576.40200000000004</c:v>
                </c:pt>
                <c:pt idx="945">
                  <c:v>576.88800000000003</c:v>
                </c:pt>
                <c:pt idx="946">
                  <c:v>577.37400000000002</c:v>
                </c:pt>
                <c:pt idx="947">
                  <c:v>577.86</c:v>
                </c:pt>
                <c:pt idx="948">
                  <c:v>578.346</c:v>
                </c:pt>
                <c:pt idx="949">
                  <c:v>578.83199999999999</c:v>
                </c:pt>
                <c:pt idx="950">
                  <c:v>579.31899999999996</c:v>
                </c:pt>
                <c:pt idx="951">
                  <c:v>579.80499999999995</c:v>
                </c:pt>
                <c:pt idx="952">
                  <c:v>580.29100000000005</c:v>
                </c:pt>
                <c:pt idx="953">
                  <c:v>580.77700000000004</c:v>
                </c:pt>
                <c:pt idx="954">
                  <c:v>581.26300000000003</c:v>
                </c:pt>
                <c:pt idx="955">
                  <c:v>581.74800000000005</c:v>
                </c:pt>
                <c:pt idx="956">
                  <c:v>582.23400000000004</c:v>
                </c:pt>
                <c:pt idx="957">
                  <c:v>582.72</c:v>
                </c:pt>
                <c:pt idx="958">
                  <c:v>583.20500000000004</c:v>
                </c:pt>
                <c:pt idx="959">
                  <c:v>583.69299999999998</c:v>
                </c:pt>
                <c:pt idx="960">
                  <c:v>584.17899999999997</c:v>
                </c:pt>
                <c:pt idx="961">
                  <c:v>584.66399999999999</c:v>
                </c:pt>
                <c:pt idx="962">
                  <c:v>585.15</c:v>
                </c:pt>
                <c:pt idx="963">
                  <c:v>585.63499999999999</c:v>
                </c:pt>
                <c:pt idx="964">
                  <c:v>586.12099999999998</c:v>
                </c:pt>
                <c:pt idx="965">
                  <c:v>586.60599999999999</c:v>
                </c:pt>
                <c:pt idx="966">
                  <c:v>587.09199999999998</c:v>
                </c:pt>
                <c:pt idx="967">
                  <c:v>587.577</c:v>
                </c:pt>
                <c:pt idx="968">
                  <c:v>588.06200000000001</c:v>
                </c:pt>
                <c:pt idx="969">
                  <c:v>588.548</c:v>
                </c:pt>
                <c:pt idx="970">
                  <c:v>589.03300000000002</c:v>
                </c:pt>
                <c:pt idx="971">
                  <c:v>589.51800000000003</c:v>
                </c:pt>
                <c:pt idx="972">
                  <c:v>590.00400000000002</c:v>
                </c:pt>
                <c:pt idx="973">
                  <c:v>590.48900000000003</c:v>
                </c:pt>
                <c:pt idx="974">
                  <c:v>590.97400000000005</c:v>
                </c:pt>
                <c:pt idx="975">
                  <c:v>591.45899999999995</c:v>
                </c:pt>
                <c:pt idx="976">
                  <c:v>591.94399999999996</c:v>
                </c:pt>
                <c:pt idx="977">
                  <c:v>592.42999999999995</c:v>
                </c:pt>
                <c:pt idx="978">
                  <c:v>592.91499999999996</c:v>
                </c:pt>
                <c:pt idx="979">
                  <c:v>593.4</c:v>
                </c:pt>
                <c:pt idx="980">
                  <c:v>593.88499999999999</c:v>
                </c:pt>
                <c:pt idx="981">
                  <c:v>594.37</c:v>
                </c:pt>
                <c:pt idx="982">
                  <c:v>594.85500000000002</c:v>
                </c:pt>
                <c:pt idx="983">
                  <c:v>595.34</c:v>
                </c:pt>
                <c:pt idx="984">
                  <c:v>595.82500000000005</c:v>
                </c:pt>
                <c:pt idx="985">
                  <c:v>596.30999999999995</c:v>
                </c:pt>
                <c:pt idx="986">
                  <c:v>596.79499999999996</c:v>
                </c:pt>
                <c:pt idx="987">
                  <c:v>597.28</c:v>
                </c:pt>
                <c:pt idx="988">
                  <c:v>597.76499999999999</c:v>
                </c:pt>
                <c:pt idx="989">
                  <c:v>598.24699999999996</c:v>
                </c:pt>
                <c:pt idx="990">
                  <c:v>598.73199999999997</c:v>
                </c:pt>
                <c:pt idx="991">
                  <c:v>599.21699999999998</c:v>
                </c:pt>
                <c:pt idx="992">
                  <c:v>599.702</c:v>
                </c:pt>
                <c:pt idx="993">
                  <c:v>600.18700000000001</c:v>
                </c:pt>
                <c:pt idx="994">
                  <c:v>600.67100000000005</c:v>
                </c:pt>
                <c:pt idx="995">
                  <c:v>601.15599999999995</c:v>
                </c:pt>
                <c:pt idx="996">
                  <c:v>601.64099999999996</c:v>
                </c:pt>
                <c:pt idx="997">
                  <c:v>602.125</c:v>
                </c:pt>
                <c:pt idx="998">
                  <c:v>602.60799999999995</c:v>
                </c:pt>
                <c:pt idx="999">
                  <c:v>603.09199999999998</c:v>
                </c:pt>
                <c:pt idx="1000">
                  <c:v>603.577</c:v>
                </c:pt>
                <c:pt idx="1001">
                  <c:v>604.06100000000004</c:v>
                </c:pt>
                <c:pt idx="1002">
                  <c:v>604.54600000000005</c:v>
                </c:pt>
                <c:pt idx="1003">
                  <c:v>605.03</c:v>
                </c:pt>
                <c:pt idx="1004">
                  <c:v>605.51300000000003</c:v>
                </c:pt>
                <c:pt idx="1005">
                  <c:v>605.99699999999996</c:v>
                </c:pt>
                <c:pt idx="1006">
                  <c:v>606.48199999999997</c:v>
                </c:pt>
                <c:pt idx="1007">
                  <c:v>606.96600000000001</c:v>
                </c:pt>
                <c:pt idx="1008">
                  <c:v>607.45000000000005</c:v>
                </c:pt>
                <c:pt idx="1009">
                  <c:v>607.93299999999999</c:v>
                </c:pt>
                <c:pt idx="1010">
                  <c:v>608.41700000000003</c:v>
                </c:pt>
                <c:pt idx="1011">
                  <c:v>608.90099999999995</c:v>
                </c:pt>
                <c:pt idx="1012">
                  <c:v>609.38599999999997</c:v>
                </c:pt>
                <c:pt idx="1013">
                  <c:v>609.87</c:v>
                </c:pt>
                <c:pt idx="1014">
                  <c:v>610.35199999999998</c:v>
                </c:pt>
                <c:pt idx="1015">
                  <c:v>610.83600000000001</c:v>
                </c:pt>
                <c:pt idx="1016">
                  <c:v>611.32000000000005</c:v>
                </c:pt>
                <c:pt idx="1017">
                  <c:v>611.80399999999997</c:v>
                </c:pt>
                <c:pt idx="1018">
                  <c:v>612.28599999999994</c:v>
                </c:pt>
                <c:pt idx="1019">
                  <c:v>612.77099999999996</c:v>
                </c:pt>
                <c:pt idx="1020">
                  <c:v>613.255</c:v>
                </c:pt>
                <c:pt idx="1021">
                  <c:v>613.73900000000003</c:v>
                </c:pt>
                <c:pt idx="1022">
                  <c:v>614.03700000000003</c:v>
                </c:pt>
                <c:pt idx="1023">
                  <c:v>614.52700000000004</c:v>
                </c:pt>
                <c:pt idx="1024">
                  <c:v>615.01700000000005</c:v>
                </c:pt>
                <c:pt idx="1025">
                  <c:v>615.505</c:v>
                </c:pt>
                <c:pt idx="1026">
                  <c:v>615.995</c:v>
                </c:pt>
                <c:pt idx="1027">
                  <c:v>616.48299999999995</c:v>
                </c:pt>
                <c:pt idx="1028">
                  <c:v>616.97299999999996</c:v>
                </c:pt>
                <c:pt idx="1029">
                  <c:v>617.46299999999997</c:v>
                </c:pt>
                <c:pt idx="1030">
                  <c:v>617.95000000000005</c:v>
                </c:pt>
                <c:pt idx="1031">
                  <c:v>618.44000000000005</c:v>
                </c:pt>
                <c:pt idx="1032">
                  <c:v>618.92999999999995</c:v>
                </c:pt>
                <c:pt idx="1033">
                  <c:v>619.41800000000001</c:v>
                </c:pt>
                <c:pt idx="1034">
                  <c:v>619.90800000000002</c:v>
                </c:pt>
                <c:pt idx="1035">
                  <c:v>620.39499999999998</c:v>
                </c:pt>
                <c:pt idx="1036">
                  <c:v>620.88499999999999</c:v>
                </c:pt>
                <c:pt idx="1037">
                  <c:v>621.37300000000005</c:v>
                </c:pt>
                <c:pt idx="1038">
                  <c:v>621.86199999999997</c:v>
                </c:pt>
                <c:pt idx="1039">
                  <c:v>622.35199999999998</c:v>
                </c:pt>
                <c:pt idx="1040">
                  <c:v>622.83900000000006</c:v>
                </c:pt>
                <c:pt idx="1041">
                  <c:v>623.32899999999995</c:v>
                </c:pt>
                <c:pt idx="1042">
                  <c:v>623.81600000000003</c:v>
                </c:pt>
                <c:pt idx="1043">
                  <c:v>624.30600000000004</c:v>
                </c:pt>
                <c:pt idx="1044">
                  <c:v>624.79300000000001</c:v>
                </c:pt>
                <c:pt idx="1045">
                  <c:v>625.28300000000002</c:v>
                </c:pt>
                <c:pt idx="1046">
                  <c:v>625.77</c:v>
                </c:pt>
                <c:pt idx="1047">
                  <c:v>626.26</c:v>
                </c:pt>
                <c:pt idx="1048">
                  <c:v>626.74699999999996</c:v>
                </c:pt>
                <c:pt idx="1049">
                  <c:v>627.23599999999999</c:v>
                </c:pt>
                <c:pt idx="1050">
                  <c:v>627.72400000000005</c:v>
                </c:pt>
                <c:pt idx="1051">
                  <c:v>628.21299999999997</c:v>
                </c:pt>
                <c:pt idx="1052">
                  <c:v>628.70000000000005</c:v>
                </c:pt>
                <c:pt idx="1053">
                  <c:v>629.18899999999996</c:v>
                </c:pt>
                <c:pt idx="1054">
                  <c:v>629.67700000000002</c:v>
                </c:pt>
                <c:pt idx="1055">
                  <c:v>630.16600000000005</c:v>
                </c:pt>
                <c:pt idx="1056">
                  <c:v>630.65300000000002</c:v>
                </c:pt>
                <c:pt idx="1057">
                  <c:v>631.14200000000005</c:v>
                </c:pt>
                <c:pt idx="1058">
                  <c:v>631.62900000000002</c:v>
                </c:pt>
                <c:pt idx="1059">
                  <c:v>632.11800000000005</c:v>
                </c:pt>
                <c:pt idx="1060">
                  <c:v>632.60500000000002</c:v>
                </c:pt>
                <c:pt idx="1061">
                  <c:v>633.09400000000005</c:v>
                </c:pt>
                <c:pt idx="1062">
                  <c:v>633.58100000000002</c:v>
                </c:pt>
                <c:pt idx="1063">
                  <c:v>634.07000000000005</c:v>
                </c:pt>
                <c:pt idx="1064">
                  <c:v>634.55700000000002</c:v>
                </c:pt>
                <c:pt idx="1065">
                  <c:v>635.04399999999998</c:v>
                </c:pt>
                <c:pt idx="1066">
                  <c:v>635.53300000000002</c:v>
                </c:pt>
                <c:pt idx="1067">
                  <c:v>636.02</c:v>
                </c:pt>
                <c:pt idx="1068">
                  <c:v>636.50900000000001</c:v>
                </c:pt>
                <c:pt idx="1069">
                  <c:v>636.995</c:v>
                </c:pt>
                <c:pt idx="1070">
                  <c:v>637.48400000000004</c:v>
                </c:pt>
                <c:pt idx="1071">
                  <c:v>637.971</c:v>
                </c:pt>
                <c:pt idx="1072">
                  <c:v>638.45799999999997</c:v>
                </c:pt>
                <c:pt idx="1073">
                  <c:v>638.94600000000003</c:v>
                </c:pt>
                <c:pt idx="1074">
                  <c:v>639.43299999999999</c:v>
                </c:pt>
                <c:pt idx="1075">
                  <c:v>639.91999999999996</c:v>
                </c:pt>
                <c:pt idx="1076">
                  <c:v>640.40800000000002</c:v>
                </c:pt>
                <c:pt idx="1077">
                  <c:v>640.89499999999998</c:v>
                </c:pt>
                <c:pt idx="1078">
                  <c:v>641.38300000000004</c:v>
                </c:pt>
                <c:pt idx="1079">
                  <c:v>641.87</c:v>
                </c:pt>
                <c:pt idx="1080">
                  <c:v>642.35699999999997</c:v>
                </c:pt>
                <c:pt idx="1081">
                  <c:v>642.84500000000003</c:v>
                </c:pt>
                <c:pt idx="1082">
                  <c:v>643.33100000000002</c:v>
                </c:pt>
                <c:pt idx="1083">
                  <c:v>643.81799999999998</c:v>
                </c:pt>
                <c:pt idx="1084">
                  <c:v>644.30600000000004</c:v>
                </c:pt>
                <c:pt idx="1085">
                  <c:v>644.79300000000001</c:v>
                </c:pt>
                <c:pt idx="1086">
                  <c:v>645.279</c:v>
                </c:pt>
                <c:pt idx="1087">
                  <c:v>645.76700000000005</c:v>
                </c:pt>
                <c:pt idx="1088">
                  <c:v>646.25400000000002</c:v>
                </c:pt>
                <c:pt idx="1089">
                  <c:v>646.74</c:v>
                </c:pt>
                <c:pt idx="1090">
                  <c:v>647.226</c:v>
                </c:pt>
                <c:pt idx="1091">
                  <c:v>647.71400000000006</c:v>
                </c:pt>
                <c:pt idx="1092">
                  <c:v>648.20100000000002</c:v>
                </c:pt>
                <c:pt idx="1093">
                  <c:v>648.68700000000001</c:v>
                </c:pt>
                <c:pt idx="1094">
                  <c:v>649.17499999999995</c:v>
                </c:pt>
                <c:pt idx="1095">
                  <c:v>649.66099999999994</c:v>
                </c:pt>
                <c:pt idx="1096">
                  <c:v>650.14700000000005</c:v>
                </c:pt>
                <c:pt idx="1097">
                  <c:v>650.63300000000004</c:v>
                </c:pt>
                <c:pt idx="1098">
                  <c:v>651.12099999999998</c:v>
                </c:pt>
                <c:pt idx="1099">
                  <c:v>651.60699999999997</c:v>
                </c:pt>
                <c:pt idx="1100">
                  <c:v>652.09299999999996</c:v>
                </c:pt>
                <c:pt idx="1101">
                  <c:v>652.57899999999995</c:v>
                </c:pt>
                <c:pt idx="1102">
                  <c:v>653.06700000000001</c:v>
                </c:pt>
                <c:pt idx="1103">
                  <c:v>653.553</c:v>
                </c:pt>
                <c:pt idx="1104">
                  <c:v>654.03899999999999</c:v>
                </c:pt>
                <c:pt idx="1105">
                  <c:v>654.52499999999998</c:v>
                </c:pt>
                <c:pt idx="1106">
                  <c:v>655.01099999999997</c:v>
                </c:pt>
                <c:pt idx="1107">
                  <c:v>655.49900000000002</c:v>
                </c:pt>
                <c:pt idx="1108">
                  <c:v>655.98400000000004</c:v>
                </c:pt>
                <c:pt idx="1109">
                  <c:v>656.47</c:v>
                </c:pt>
                <c:pt idx="1110">
                  <c:v>656.95600000000002</c:v>
                </c:pt>
                <c:pt idx="1111">
                  <c:v>657.44200000000001</c:v>
                </c:pt>
                <c:pt idx="1112">
                  <c:v>657.92899999999997</c:v>
                </c:pt>
                <c:pt idx="1113">
                  <c:v>658.41499999999996</c:v>
                </c:pt>
                <c:pt idx="1114">
                  <c:v>658.90099999999995</c:v>
                </c:pt>
                <c:pt idx="1115">
                  <c:v>659.38599999999997</c:v>
                </c:pt>
                <c:pt idx="1116">
                  <c:v>659.87199999999996</c:v>
                </c:pt>
                <c:pt idx="1117">
                  <c:v>660.35699999999997</c:v>
                </c:pt>
                <c:pt idx="1118">
                  <c:v>660.84500000000003</c:v>
                </c:pt>
                <c:pt idx="1119">
                  <c:v>661.33</c:v>
                </c:pt>
                <c:pt idx="1120">
                  <c:v>661.81600000000003</c:v>
                </c:pt>
                <c:pt idx="1121">
                  <c:v>662.30100000000004</c:v>
                </c:pt>
                <c:pt idx="1122">
                  <c:v>662.78700000000003</c:v>
                </c:pt>
                <c:pt idx="1123">
                  <c:v>663.27200000000005</c:v>
                </c:pt>
                <c:pt idx="1124">
                  <c:v>663.75699999999995</c:v>
                </c:pt>
                <c:pt idx="1125">
                  <c:v>664.24300000000005</c:v>
                </c:pt>
                <c:pt idx="1126">
                  <c:v>664.73</c:v>
                </c:pt>
                <c:pt idx="1127">
                  <c:v>665.21500000000003</c:v>
                </c:pt>
                <c:pt idx="1128">
                  <c:v>665.70100000000002</c:v>
                </c:pt>
                <c:pt idx="1129">
                  <c:v>666.18600000000004</c:v>
                </c:pt>
                <c:pt idx="1130">
                  <c:v>666.67100000000005</c:v>
                </c:pt>
                <c:pt idx="1131">
                  <c:v>667.15599999999995</c:v>
                </c:pt>
                <c:pt idx="1132">
                  <c:v>667.64099999999996</c:v>
                </c:pt>
                <c:pt idx="1133">
                  <c:v>668.12599999999998</c:v>
                </c:pt>
                <c:pt idx="1134">
                  <c:v>668.61199999999997</c:v>
                </c:pt>
                <c:pt idx="1135">
                  <c:v>669.09699999999998</c:v>
                </c:pt>
                <c:pt idx="1136">
                  <c:v>669.58199999999999</c:v>
                </c:pt>
                <c:pt idx="1137">
                  <c:v>670.06700000000001</c:v>
                </c:pt>
                <c:pt idx="1138">
                  <c:v>670.55200000000002</c:v>
                </c:pt>
                <c:pt idx="1139">
                  <c:v>671.03700000000003</c:v>
                </c:pt>
                <c:pt idx="1140">
                  <c:v>671.52200000000005</c:v>
                </c:pt>
                <c:pt idx="1141">
                  <c:v>672.00699999999995</c:v>
                </c:pt>
                <c:pt idx="1142">
                  <c:v>672.49199999999996</c:v>
                </c:pt>
                <c:pt idx="1143">
                  <c:v>672.976</c:v>
                </c:pt>
                <c:pt idx="1144">
                  <c:v>673.46100000000001</c:v>
                </c:pt>
                <c:pt idx="1145">
                  <c:v>673.94600000000003</c:v>
                </c:pt>
                <c:pt idx="1146">
                  <c:v>674.43100000000004</c:v>
                </c:pt>
                <c:pt idx="1147">
                  <c:v>674.91600000000005</c:v>
                </c:pt>
                <c:pt idx="1148">
                  <c:v>675.4</c:v>
                </c:pt>
                <c:pt idx="1149">
                  <c:v>675.88499999999999</c:v>
                </c:pt>
                <c:pt idx="1150">
                  <c:v>676.37</c:v>
                </c:pt>
                <c:pt idx="1151">
                  <c:v>676.85400000000004</c:v>
                </c:pt>
                <c:pt idx="1152">
                  <c:v>677.33900000000006</c:v>
                </c:pt>
                <c:pt idx="1153">
                  <c:v>677.82399999999996</c:v>
                </c:pt>
                <c:pt idx="1154">
                  <c:v>678.30799999999999</c:v>
                </c:pt>
                <c:pt idx="1155">
                  <c:v>678.79300000000001</c:v>
                </c:pt>
                <c:pt idx="1156">
                  <c:v>679.27700000000004</c:v>
                </c:pt>
                <c:pt idx="1157">
                  <c:v>679.76199999999994</c:v>
                </c:pt>
                <c:pt idx="1158">
                  <c:v>680.24599999999998</c:v>
                </c:pt>
                <c:pt idx="1159">
                  <c:v>680.73099999999999</c:v>
                </c:pt>
                <c:pt idx="1160">
                  <c:v>681.21500000000003</c:v>
                </c:pt>
                <c:pt idx="1161">
                  <c:v>681.7</c:v>
                </c:pt>
                <c:pt idx="1162">
                  <c:v>682.18399999999997</c:v>
                </c:pt>
                <c:pt idx="1163">
                  <c:v>682.66800000000001</c:v>
                </c:pt>
                <c:pt idx="1164">
                  <c:v>683.15099999999995</c:v>
                </c:pt>
                <c:pt idx="1165">
                  <c:v>683.63499999999999</c:v>
                </c:pt>
                <c:pt idx="1166">
                  <c:v>684.11900000000003</c:v>
                </c:pt>
                <c:pt idx="1167">
                  <c:v>684.60400000000004</c:v>
                </c:pt>
                <c:pt idx="1168">
                  <c:v>685.08799999999997</c:v>
                </c:pt>
                <c:pt idx="1169">
                  <c:v>685.572</c:v>
                </c:pt>
                <c:pt idx="1170">
                  <c:v>686.05600000000004</c:v>
                </c:pt>
                <c:pt idx="1171">
                  <c:v>686.54</c:v>
                </c:pt>
                <c:pt idx="1172">
                  <c:v>687.02200000000005</c:v>
                </c:pt>
                <c:pt idx="1173">
                  <c:v>687.50699999999995</c:v>
                </c:pt>
                <c:pt idx="1174">
                  <c:v>687.99099999999999</c:v>
                </c:pt>
                <c:pt idx="1175">
                  <c:v>688.47500000000002</c:v>
                </c:pt>
                <c:pt idx="1176">
                  <c:v>688.95899999999995</c:v>
                </c:pt>
                <c:pt idx="1177">
                  <c:v>689.44299999999998</c:v>
                </c:pt>
                <c:pt idx="1178">
                  <c:v>689.92499999999995</c:v>
                </c:pt>
                <c:pt idx="1179">
                  <c:v>690.40899999999999</c:v>
                </c:pt>
                <c:pt idx="1180">
                  <c:v>690.89200000000005</c:v>
                </c:pt>
                <c:pt idx="1181">
                  <c:v>691.37599999999998</c:v>
                </c:pt>
                <c:pt idx="1182">
                  <c:v>691.86</c:v>
                </c:pt>
                <c:pt idx="1183">
                  <c:v>692.34199999999998</c:v>
                </c:pt>
                <c:pt idx="1184">
                  <c:v>692.82600000000002</c:v>
                </c:pt>
                <c:pt idx="1185">
                  <c:v>693.31</c:v>
                </c:pt>
                <c:pt idx="1186">
                  <c:v>693.79300000000001</c:v>
                </c:pt>
                <c:pt idx="1187">
                  <c:v>694.27700000000004</c:v>
                </c:pt>
                <c:pt idx="1188">
                  <c:v>694.75900000000001</c:v>
                </c:pt>
                <c:pt idx="1189">
                  <c:v>695.24300000000005</c:v>
                </c:pt>
                <c:pt idx="1190">
                  <c:v>695.726</c:v>
                </c:pt>
                <c:pt idx="1191">
                  <c:v>696.21</c:v>
                </c:pt>
                <c:pt idx="1192">
                  <c:v>696.69100000000003</c:v>
                </c:pt>
                <c:pt idx="1193">
                  <c:v>697.17499999999995</c:v>
                </c:pt>
                <c:pt idx="1194">
                  <c:v>697.65899999999999</c:v>
                </c:pt>
                <c:pt idx="1195">
                  <c:v>698.14200000000005</c:v>
                </c:pt>
                <c:pt idx="1196">
                  <c:v>698.62400000000002</c:v>
                </c:pt>
                <c:pt idx="1197">
                  <c:v>699.10699999999997</c:v>
                </c:pt>
                <c:pt idx="1198">
                  <c:v>699.59100000000001</c:v>
                </c:pt>
                <c:pt idx="1199">
                  <c:v>700.072</c:v>
                </c:pt>
                <c:pt idx="1200">
                  <c:v>700.55499999999995</c:v>
                </c:pt>
                <c:pt idx="1201">
                  <c:v>701.03899999999999</c:v>
                </c:pt>
                <c:pt idx="1202">
                  <c:v>701.52200000000005</c:v>
                </c:pt>
                <c:pt idx="1203">
                  <c:v>702.00300000000004</c:v>
                </c:pt>
                <c:pt idx="1204">
                  <c:v>702.48699999999997</c:v>
                </c:pt>
                <c:pt idx="1205">
                  <c:v>702.97</c:v>
                </c:pt>
                <c:pt idx="1206">
                  <c:v>703.45100000000002</c:v>
                </c:pt>
                <c:pt idx="1207">
                  <c:v>703.93399999999997</c:v>
                </c:pt>
                <c:pt idx="1208">
                  <c:v>704.41800000000001</c:v>
                </c:pt>
                <c:pt idx="1209">
                  <c:v>704.899</c:v>
                </c:pt>
                <c:pt idx="1210">
                  <c:v>705.38199999999995</c:v>
                </c:pt>
                <c:pt idx="1211">
                  <c:v>705.86500000000001</c:v>
                </c:pt>
                <c:pt idx="1212">
                  <c:v>706.346</c:v>
                </c:pt>
                <c:pt idx="1213">
                  <c:v>706.82899999999995</c:v>
                </c:pt>
                <c:pt idx="1214">
                  <c:v>707.31</c:v>
                </c:pt>
                <c:pt idx="1215">
                  <c:v>707.79300000000001</c:v>
                </c:pt>
                <c:pt idx="1216">
                  <c:v>708.27599999999995</c:v>
                </c:pt>
                <c:pt idx="1217">
                  <c:v>708.75699999999995</c:v>
                </c:pt>
                <c:pt idx="1218">
                  <c:v>709.24</c:v>
                </c:pt>
                <c:pt idx="1219">
                  <c:v>709.721</c:v>
                </c:pt>
                <c:pt idx="1220">
                  <c:v>710.20399999999995</c:v>
                </c:pt>
                <c:pt idx="1221">
                  <c:v>710.68700000000001</c:v>
                </c:pt>
                <c:pt idx="1222">
                  <c:v>711.16800000000001</c:v>
                </c:pt>
                <c:pt idx="1223">
                  <c:v>711.65</c:v>
                </c:pt>
                <c:pt idx="1224">
                  <c:v>712.13099999999997</c:v>
                </c:pt>
                <c:pt idx="1225">
                  <c:v>712.61400000000003</c:v>
                </c:pt>
                <c:pt idx="1226">
                  <c:v>713.09699999999998</c:v>
                </c:pt>
                <c:pt idx="1227">
                  <c:v>713.577</c:v>
                </c:pt>
                <c:pt idx="1228">
                  <c:v>714.06</c:v>
                </c:pt>
                <c:pt idx="1229">
                  <c:v>714.54100000000005</c:v>
                </c:pt>
                <c:pt idx="1230">
                  <c:v>715.02300000000002</c:v>
                </c:pt>
                <c:pt idx="1231">
                  <c:v>715.50400000000002</c:v>
                </c:pt>
                <c:pt idx="1232">
                  <c:v>715.98699999999997</c:v>
                </c:pt>
                <c:pt idx="1233">
                  <c:v>716.46699999999998</c:v>
                </c:pt>
                <c:pt idx="1234">
                  <c:v>716.95</c:v>
                </c:pt>
                <c:pt idx="1235">
                  <c:v>717.43</c:v>
                </c:pt>
                <c:pt idx="1236">
                  <c:v>717.91300000000001</c:v>
                </c:pt>
                <c:pt idx="1237">
                  <c:v>718.39300000000003</c:v>
                </c:pt>
                <c:pt idx="1238">
                  <c:v>718.875</c:v>
                </c:pt>
                <c:pt idx="1239">
                  <c:v>719.35599999999999</c:v>
                </c:pt>
                <c:pt idx="1240">
                  <c:v>719.83799999999997</c:v>
                </c:pt>
                <c:pt idx="1241">
                  <c:v>720.31899999999996</c:v>
                </c:pt>
                <c:pt idx="1242">
                  <c:v>720.80100000000004</c:v>
                </c:pt>
                <c:pt idx="1243">
                  <c:v>721.28099999999995</c:v>
                </c:pt>
                <c:pt idx="1244">
                  <c:v>721.76300000000003</c:v>
                </c:pt>
                <c:pt idx="1245">
                  <c:v>722.24400000000003</c:v>
                </c:pt>
                <c:pt idx="1246">
                  <c:v>722.726</c:v>
                </c:pt>
                <c:pt idx="1247">
                  <c:v>723.20600000000002</c:v>
                </c:pt>
                <c:pt idx="1248">
                  <c:v>723.68600000000004</c:v>
                </c:pt>
                <c:pt idx="1249">
                  <c:v>724.16800000000001</c:v>
                </c:pt>
                <c:pt idx="1250">
                  <c:v>724.64800000000002</c:v>
                </c:pt>
                <c:pt idx="1251">
                  <c:v>725.13099999999997</c:v>
                </c:pt>
                <c:pt idx="1252">
                  <c:v>725.61099999999999</c:v>
                </c:pt>
                <c:pt idx="1253">
                  <c:v>726.09299999999996</c:v>
                </c:pt>
                <c:pt idx="1254">
                  <c:v>726.57299999999998</c:v>
                </c:pt>
                <c:pt idx="1255">
                  <c:v>727.053</c:v>
                </c:pt>
                <c:pt idx="1256">
                  <c:v>727.53499999999997</c:v>
                </c:pt>
                <c:pt idx="1257">
                  <c:v>728.01499999999999</c:v>
                </c:pt>
                <c:pt idx="1258">
                  <c:v>728.49699999999996</c:v>
                </c:pt>
                <c:pt idx="1259">
                  <c:v>728.976</c:v>
                </c:pt>
                <c:pt idx="1260">
                  <c:v>729.45600000000002</c:v>
                </c:pt>
                <c:pt idx="1261">
                  <c:v>729.93799999999999</c:v>
                </c:pt>
                <c:pt idx="1262">
                  <c:v>730.41800000000001</c:v>
                </c:pt>
                <c:pt idx="1263">
                  <c:v>730.89800000000002</c:v>
                </c:pt>
                <c:pt idx="1264">
                  <c:v>731.37900000000002</c:v>
                </c:pt>
                <c:pt idx="1265">
                  <c:v>731.85900000000004</c:v>
                </c:pt>
                <c:pt idx="1266">
                  <c:v>732.34100000000001</c:v>
                </c:pt>
                <c:pt idx="1267">
                  <c:v>732.82100000000003</c:v>
                </c:pt>
                <c:pt idx="1268">
                  <c:v>733.3</c:v>
                </c:pt>
                <c:pt idx="1269">
                  <c:v>733.78200000000004</c:v>
                </c:pt>
                <c:pt idx="1270">
                  <c:v>734.26099999999997</c:v>
                </c:pt>
                <c:pt idx="1271">
                  <c:v>734.74099999999999</c:v>
                </c:pt>
                <c:pt idx="1272">
                  <c:v>735.221</c:v>
                </c:pt>
                <c:pt idx="1273">
                  <c:v>735.702</c:v>
                </c:pt>
                <c:pt idx="1274">
                  <c:v>736.18200000000002</c:v>
                </c:pt>
                <c:pt idx="1275">
                  <c:v>736.66099999999994</c:v>
                </c:pt>
                <c:pt idx="1276">
                  <c:v>737.14300000000003</c:v>
                </c:pt>
                <c:pt idx="1277">
                  <c:v>737.62199999999996</c:v>
                </c:pt>
                <c:pt idx="1278">
                  <c:v>738.101</c:v>
                </c:pt>
                <c:pt idx="1279">
                  <c:v>738.58100000000002</c:v>
                </c:pt>
                <c:pt idx="1280">
                  <c:v>739.06200000000001</c:v>
                </c:pt>
                <c:pt idx="1281">
                  <c:v>739.54100000000005</c:v>
                </c:pt>
                <c:pt idx="1282">
                  <c:v>740.02099999999996</c:v>
                </c:pt>
                <c:pt idx="1283">
                  <c:v>740.50199999999995</c:v>
                </c:pt>
                <c:pt idx="1284">
                  <c:v>740.98099999999999</c:v>
                </c:pt>
                <c:pt idx="1285">
                  <c:v>741.46100000000001</c:v>
                </c:pt>
                <c:pt idx="1286">
                  <c:v>741.94</c:v>
                </c:pt>
                <c:pt idx="1287">
                  <c:v>742.41899999999998</c:v>
                </c:pt>
                <c:pt idx="1288">
                  <c:v>742.9</c:v>
                </c:pt>
                <c:pt idx="1289">
                  <c:v>743.37900000000002</c:v>
                </c:pt>
                <c:pt idx="1290">
                  <c:v>743.85799999999995</c:v>
                </c:pt>
                <c:pt idx="1291">
                  <c:v>744.33699999999999</c:v>
                </c:pt>
                <c:pt idx="1292">
                  <c:v>744.81799999999998</c:v>
                </c:pt>
                <c:pt idx="1293">
                  <c:v>745.29700000000003</c:v>
                </c:pt>
                <c:pt idx="1294">
                  <c:v>745.77599999999995</c:v>
                </c:pt>
                <c:pt idx="1295">
                  <c:v>746.255</c:v>
                </c:pt>
                <c:pt idx="1296">
                  <c:v>746.73400000000004</c:v>
                </c:pt>
                <c:pt idx="1297">
                  <c:v>747.21299999999997</c:v>
                </c:pt>
                <c:pt idx="1298">
                  <c:v>747.69399999999996</c:v>
                </c:pt>
                <c:pt idx="1299">
                  <c:v>748.173</c:v>
                </c:pt>
                <c:pt idx="1300">
                  <c:v>748.65200000000004</c:v>
                </c:pt>
                <c:pt idx="1301">
                  <c:v>749.13099999999997</c:v>
                </c:pt>
                <c:pt idx="1302">
                  <c:v>749.60900000000004</c:v>
                </c:pt>
                <c:pt idx="1303">
                  <c:v>750.08799999999997</c:v>
                </c:pt>
                <c:pt idx="1304">
                  <c:v>750.56700000000001</c:v>
                </c:pt>
                <c:pt idx="1305">
                  <c:v>751.048</c:v>
                </c:pt>
                <c:pt idx="1306">
                  <c:v>751.52599999999995</c:v>
                </c:pt>
                <c:pt idx="1307">
                  <c:v>752.005</c:v>
                </c:pt>
                <c:pt idx="1308">
                  <c:v>752.48400000000004</c:v>
                </c:pt>
                <c:pt idx="1309">
                  <c:v>752.96199999999999</c:v>
                </c:pt>
                <c:pt idx="1310">
                  <c:v>753.44100000000003</c:v>
                </c:pt>
                <c:pt idx="1311">
                  <c:v>753.91899999999998</c:v>
                </c:pt>
                <c:pt idx="1312">
                  <c:v>754.39800000000002</c:v>
                </c:pt>
                <c:pt idx="1313">
                  <c:v>754.87599999999998</c:v>
                </c:pt>
                <c:pt idx="1314">
                  <c:v>755.35699999999997</c:v>
                </c:pt>
                <c:pt idx="1315">
                  <c:v>755.83500000000004</c:v>
                </c:pt>
                <c:pt idx="1316">
                  <c:v>756.31399999999996</c:v>
                </c:pt>
                <c:pt idx="1317">
                  <c:v>756.79200000000003</c:v>
                </c:pt>
                <c:pt idx="1318">
                  <c:v>757.27099999999996</c:v>
                </c:pt>
                <c:pt idx="1319">
                  <c:v>757.74900000000002</c:v>
                </c:pt>
                <c:pt idx="1320">
                  <c:v>758.22699999999998</c:v>
                </c:pt>
                <c:pt idx="1321">
                  <c:v>758.70600000000002</c:v>
                </c:pt>
                <c:pt idx="1322">
                  <c:v>759.18399999999997</c:v>
                </c:pt>
                <c:pt idx="1323">
                  <c:v>759.66200000000003</c:v>
                </c:pt>
                <c:pt idx="1324">
                  <c:v>760.14</c:v>
                </c:pt>
                <c:pt idx="1325">
                  <c:v>760.61900000000003</c:v>
                </c:pt>
                <c:pt idx="1326">
                  <c:v>761.09699999999998</c:v>
                </c:pt>
                <c:pt idx="1327">
                  <c:v>761.57500000000005</c:v>
                </c:pt>
                <c:pt idx="1328">
                  <c:v>762.053</c:v>
                </c:pt>
                <c:pt idx="1329">
                  <c:v>762.53099999999995</c:v>
                </c:pt>
                <c:pt idx="1330">
                  <c:v>763.00900000000001</c:v>
                </c:pt>
                <c:pt idx="1331">
                  <c:v>763.48699999999997</c:v>
                </c:pt>
                <c:pt idx="1332">
                  <c:v>763.96500000000003</c:v>
                </c:pt>
                <c:pt idx="1333">
                  <c:v>764.44299999999998</c:v>
                </c:pt>
                <c:pt idx="1334">
                  <c:v>764.92100000000005</c:v>
                </c:pt>
                <c:pt idx="1335">
                  <c:v>765.399</c:v>
                </c:pt>
                <c:pt idx="1336">
                  <c:v>765.87699999999995</c:v>
                </c:pt>
                <c:pt idx="1337">
                  <c:v>766.35500000000002</c:v>
                </c:pt>
                <c:pt idx="1338">
                  <c:v>766.83299999999997</c:v>
                </c:pt>
                <c:pt idx="1339">
                  <c:v>767.31100000000004</c:v>
                </c:pt>
                <c:pt idx="1340">
                  <c:v>767.78899999999999</c:v>
                </c:pt>
                <c:pt idx="1341">
                  <c:v>768.26599999999996</c:v>
                </c:pt>
                <c:pt idx="1342">
                  <c:v>768.74400000000003</c:v>
                </c:pt>
                <c:pt idx="1343">
                  <c:v>769.22</c:v>
                </c:pt>
                <c:pt idx="1344">
                  <c:v>769.69799999999998</c:v>
                </c:pt>
                <c:pt idx="1345">
                  <c:v>770.17499999999995</c:v>
                </c:pt>
                <c:pt idx="1346">
                  <c:v>770.65300000000002</c:v>
                </c:pt>
                <c:pt idx="1347">
                  <c:v>771.13099999999997</c:v>
                </c:pt>
                <c:pt idx="1348">
                  <c:v>771.60799999999995</c:v>
                </c:pt>
                <c:pt idx="1349">
                  <c:v>772.08600000000001</c:v>
                </c:pt>
                <c:pt idx="1350">
                  <c:v>772.56399999999996</c:v>
                </c:pt>
                <c:pt idx="1351">
                  <c:v>773.04100000000005</c:v>
                </c:pt>
                <c:pt idx="1352">
                  <c:v>773.51700000000005</c:v>
                </c:pt>
                <c:pt idx="1353">
                  <c:v>773.99400000000003</c:v>
                </c:pt>
                <c:pt idx="1354">
                  <c:v>774.47199999999998</c:v>
                </c:pt>
                <c:pt idx="1355">
                  <c:v>774.94899999999996</c:v>
                </c:pt>
                <c:pt idx="1356">
                  <c:v>775.42700000000002</c:v>
                </c:pt>
                <c:pt idx="1357">
                  <c:v>775.904</c:v>
                </c:pt>
                <c:pt idx="1358">
                  <c:v>776.38099999999997</c:v>
                </c:pt>
                <c:pt idx="1359">
                  <c:v>776.85699999999997</c:v>
                </c:pt>
                <c:pt idx="1360">
                  <c:v>777.33399999999995</c:v>
                </c:pt>
                <c:pt idx="1361">
                  <c:v>777.81100000000004</c:v>
                </c:pt>
                <c:pt idx="1362">
                  <c:v>778.28899999999999</c:v>
                </c:pt>
                <c:pt idx="1363">
                  <c:v>778.76599999999996</c:v>
                </c:pt>
                <c:pt idx="1364">
                  <c:v>779.24099999999999</c:v>
                </c:pt>
                <c:pt idx="1365">
                  <c:v>779.71799999999996</c:v>
                </c:pt>
                <c:pt idx="1366">
                  <c:v>780.19500000000005</c:v>
                </c:pt>
                <c:pt idx="1367">
                  <c:v>780.673</c:v>
                </c:pt>
                <c:pt idx="1368">
                  <c:v>781.15</c:v>
                </c:pt>
                <c:pt idx="1369">
                  <c:v>781.625</c:v>
                </c:pt>
                <c:pt idx="1370">
                  <c:v>782.10199999999998</c:v>
                </c:pt>
                <c:pt idx="1371">
                  <c:v>782.57899999999995</c:v>
                </c:pt>
                <c:pt idx="1372">
                  <c:v>783.05600000000004</c:v>
                </c:pt>
                <c:pt idx="1373">
                  <c:v>783.53099999999995</c:v>
                </c:pt>
                <c:pt idx="1374">
                  <c:v>784.00800000000004</c:v>
                </c:pt>
                <c:pt idx="1375">
                  <c:v>784.48500000000001</c:v>
                </c:pt>
                <c:pt idx="1376">
                  <c:v>784.96199999999999</c:v>
                </c:pt>
                <c:pt idx="1377">
                  <c:v>785.43700000000001</c:v>
                </c:pt>
                <c:pt idx="1378">
                  <c:v>785.91399999999999</c:v>
                </c:pt>
                <c:pt idx="1379">
                  <c:v>786.39</c:v>
                </c:pt>
                <c:pt idx="1380">
                  <c:v>786.86699999999996</c:v>
                </c:pt>
                <c:pt idx="1381">
                  <c:v>787.34199999999998</c:v>
                </c:pt>
                <c:pt idx="1382">
                  <c:v>787.81899999999996</c:v>
                </c:pt>
                <c:pt idx="1383">
                  <c:v>788.29600000000005</c:v>
                </c:pt>
                <c:pt idx="1384">
                  <c:v>788.77</c:v>
                </c:pt>
                <c:pt idx="1385">
                  <c:v>789.24699999999996</c:v>
                </c:pt>
                <c:pt idx="1386">
                  <c:v>789.72400000000005</c:v>
                </c:pt>
                <c:pt idx="1387">
                  <c:v>790.19799999999998</c:v>
                </c:pt>
                <c:pt idx="1388">
                  <c:v>790.67499999999995</c:v>
                </c:pt>
                <c:pt idx="1389">
                  <c:v>791.15200000000004</c:v>
                </c:pt>
                <c:pt idx="1390">
                  <c:v>791.62599999999998</c:v>
                </c:pt>
                <c:pt idx="1391">
                  <c:v>792.10299999999995</c:v>
                </c:pt>
                <c:pt idx="1392">
                  <c:v>792.57899999999995</c:v>
                </c:pt>
                <c:pt idx="1393">
                  <c:v>793.05399999999997</c:v>
                </c:pt>
                <c:pt idx="1394">
                  <c:v>793.53</c:v>
                </c:pt>
                <c:pt idx="1395">
                  <c:v>794.00699999999995</c:v>
                </c:pt>
                <c:pt idx="1396">
                  <c:v>794.48099999999999</c:v>
                </c:pt>
                <c:pt idx="1397">
                  <c:v>794.95699999999999</c:v>
                </c:pt>
                <c:pt idx="1398">
                  <c:v>795.43200000000002</c:v>
                </c:pt>
                <c:pt idx="1399">
                  <c:v>795.90800000000002</c:v>
                </c:pt>
                <c:pt idx="1400">
                  <c:v>796.38400000000001</c:v>
                </c:pt>
                <c:pt idx="1401">
                  <c:v>796.85900000000004</c:v>
                </c:pt>
                <c:pt idx="1402">
                  <c:v>797.33500000000004</c:v>
                </c:pt>
                <c:pt idx="1403">
                  <c:v>797.80899999999997</c:v>
                </c:pt>
                <c:pt idx="1404">
                  <c:v>798.28599999999994</c:v>
                </c:pt>
                <c:pt idx="1405">
                  <c:v>798.76199999999994</c:v>
                </c:pt>
                <c:pt idx="1406">
                  <c:v>799.23599999999999</c:v>
                </c:pt>
                <c:pt idx="1407">
                  <c:v>799.71199999999999</c:v>
                </c:pt>
                <c:pt idx="1408">
                  <c:v>800.18600000000004</c:v>
                </c:pt>
                <c:pt idx="1409">
                  <c:v>800.66200000000003</c:v>
                </c:pt>
                <c:pt idx="1410">
                  <c:v>801.13599999999997</c:v>
                </c:pt>
                <c:pt idx="1411">
                  <c:v>801.61199999999997</c:v>
                </c:pt>
                <c:pt idx="1412">
                  <c:v>802.08600000000001</c:v>
                </c:pt>
                <c:pt idx="1413">
                  <c:v>802.56200000000001</c:v>
                </c:pt>
                <c:pt idx="1414">
                  <c:v>803.03599999999994</c:v>
                </c:pt>
                <c:pt idx="1415">
                  <c:v>803.51199999999994</c:v>
                </c:pt>
                <c:pt idx="1416">
                  <c:v>803.98800000000006</c:v>
                </c:pt>
                <c:pt idx="1417">
                  <c:v>804.46199999999999</c:v>
                </c:pt>
                <c:pt idx="1418">
                  <c:v>804.93799999999999</c:v>
                </c:pt>
                <c:pt idx="1419">
                  <c:v>805.41200000000003</c:v>
                </c:pt>
                <c:pt idx="1420">
                  <c:v>805.88800000000003</c:v>
                </c:pt>
                <c:pt idx="1421">
                  <c:v>806.36199999999997</c:v>
                </c:pt>
                <c:pt idx="1422">
                  <c:v>806.83500000000004</c:v>
                </c:pt>
                <c:pt idx="1423">
                  <c:v>807.31100000000004</c:v>
                </c:pt>
                <c:pt idx="1424">
                  <c:v>807.78499999999997</c:v>
                </c:pt>
                <c:pt idx="1425">
                  <c:v>808.26</c:v>
                </c:pt>
                <c:pt idx="1426">
                  <c:v>808.73400000000004</c:v>
                </c:pt>
                <c:pt idx="1427">
                  <c:v>809.21</c:v>
                </c:pt>
                <c:pt idx="1428">
                  <c:v>809.68299999999999</c:v>
                </c:pt>
                <c:pt idx="1429">
                  <c:v>810.15899999999999</c:v>
                </c:pt>
                <c:pt idx="1430">
                  <c:v>810.63300000000004</c:v>
                </c:pt>
                <c:pt idx="1431">
                  <c:v>811.10799999999995</c:v>
                </c:pt>
                <c:pt idx="1432">
                  <c:v>811.58199999999999</c:v>
                </c:pt>
                <c:pt idx="1433">
                  <c:v>812.05499999999995</c:v>
                </c:pt>
                <c:pt idx="1434">
                  <c:v>812.53099999999995</c:v>
                </c:pt>
                <c:pt idx="1435">
                  <c:v>813.00400000000002</c:v>
                </c:pt>
                <c:pt idx="1436">
                  <c:v>813.47900000000004</c:v>
                </c:pt>
                <c:pt idx="1437">
                  <c:v>813.95299999999997</c:v>
                </c:pt>
                <c:pt idx="1438">
                  <c:v>814.42600000000004</c:v>
                </c:pt>
                <c:pt idx="1439">
                  <c:v>814.90200000000004</c:v>
                </c:pt>
                <c:pt idx="1440">
                  <c:v>815.375</c:v>
                </c:pt>
                <c:pt idx="1441">
                  <c:v>815.85</c:v>
                </c:pt>
                <c:pt idx="1442">
                  <c:v>816.32399999999996</c:v>
                </c:pt>
                <c:pt idx="1443">
                  <c:v>816.79700000000003</c:v>
                </c:pt>
                <c:pt idx="1444">
                  <c:v>817.27200000000005</c:v>
                </c:pt>
                <c:pt idx="1445">
                  <c:v>817.745</c:v>
                </c:pt>
                <c:pt idx="1446">
                  <c:v>818.21799999999996</c:v>
                </c:pt>
                <c:pt idx="1447">
                  <c:v>818.69399999999996</c:v>
                </c:pt>
                <c:pt idx="1448">
                  <c:v>819.16700000000003</c:v>
                </c:pt>
                <c:pt idx="1449">
                  <c:v>819.64</c:v>
                </c:pt>
                <c:pt idx="1450">
                  <c:v>820.11500000000001</c:v>
                </c:pt>
                <c:pt idx="1451">
                  <c:v>820.58799999999997</c:v>
                </c:pt>
                <c:pt idx="1452">
                  <c:v>821.06100000000004</c:v>
                </c:pt>
                <c:pt idx="1453">
                  <c:v>821.53599999999994</c:v>
                </c:pt>
                <c:pt idx="1454">
                  <c:v>822.00900000000001</c:v>
                </c:pt>
                <c:pt idx="1455">
                  <c:v>822.48199999999997</c:v>
                </c:pt>
                <c:pt idx="1456">
                  <c:v>822.95500000000004</c:v>
                </c:pt>
                <c:pt idx="1457">
                  <c:v>823.43</c:v>
                </c:pt>
                <c:pt idx="1458">
                  <c:v>823.90300000000002</c:v>
                </c:pt>
                <c:pt idx="1459">
                  <c:v>824.375</c:v>
                </c:pt>
                <c:pt idx="1460">
                  <c:v>824.85</c:v>
                </c:pt>
                <c:pt idx="1461">
                  <c:v>825.32299999999998</c:v>
                </c:pt>
                <c:pt idx="1462">
                  <c:v>825.79600000000005</c:v>
                </c:pt>
                <c:pt idx="1463">
                  <c:v>826.26900000000001</c:v>
                </c:pt>
                <c:pt idx="1464">
                  <c:v>826.74300000000005</c:v>
                </c:pt>
                <c:pt idx="1465">
                  <c:v>827.21600000000001</c:v>
                </c:pt>
                <c:pt idx="1466">
                  <c:v>827.68899999999996</c:v>
                </c:pt>
                <c:pt idx="1467">
                  <c:v>828.16099999999994</c:v>
                </c:pt>
                <c:pt idx="1468">
                  <c:v>828.63400000000001</c:v>
                </c:pt>
                <c:pt idx="1469">
                  <c:v>829.10900000000004</c:v>
                </c:pt>
                <c:pt idx="1470">
                  <c:v>829.58100000000002</c:v>
                </c:pt>
                <c:pt idx="1471">
                  <c:v>830.05399999999997</c:v>
                </c:pt>
                <c:pt idx="1472">
                  <c:v>830.52599999999995</c:v>
                </c:pt>
                <c:pt idx="1473">
                  <c:v>830.99900000000002</c:v>
                </c:pt>
                <c:pt idx="1474">
                  <c:v>831.47299999999996</c:v>
                </c:pt>
                <c:pt idx="1475">
                  <c:v>831.94600000000003</c:v>
                </c:pt>
                <c:pt idx="1476">
                  <c:v>832.41800000000001</c:v>
                </c:pt>
                <c:pt idx="1477">
                  <c:v>832.89099999999996</c:v>
                </c:pt>
                <c:pt idx="1478">
                  <c:v>833.36300000000006</c:v>
                </c:pt>
                <c:pt idx="1479">
                  <c:v>833.83699999999999</c:v>
                </c:pt>
                <c:pt idx="1480">
                  <c:v>834.31</c:v>
                </c:pt>
                <c:pt idx="1481">
                  <c:v>834.78200000000004</c:v>
                </c:pt>
                <c:pt idx="1482">
                  <c:v>835.25400000000002</c:v>
                </c:pt>
                <c:pt idx="1483">
                  <c:v>835.72699999999998</c:v>
                </c:pt>
                <c:pt idx="1484">
                  <c:v>836.19899999999996</c:v>
                </c:pt>
                <c:pt idx="1485">
                  <c:v>836.67100000000005</c:v>
                </c:pt>
                <c:pt idx="1486">
                  <c:v>837.14300000000003</c:v>
                </c:pt>
                <c:pt idx="1487">
                  <c:v>837.61699999999996</c:v>
                </c:pt>
                <c:pt idx="1488">
                  <c:v>838.08900000000006</c:v>
                </c:pt>
                <c:pt idx="1489">
                  <c:v>838.56200000000001</c:v>
                </c:pt>
                <c:pt idx="1490">
                  <c:v>839.03399999999999</c:v>
                </c:pt>
                <c:pt idx="1491">
                  <c:v>839.50599999999997</c:v>
                </c:pt>
                <c:pt idx="1492">
                  <c:v>839.97799999999995</c:v>
                </c:pt>
                <c:pt idx="1493">
                  <c:v>840.45</c:v>
                </c:pt>
                <c:pt idx="1494">
                  <c:v>840.92200000000003</c:v>
                </c:pt>
                <c:pt idx="1495">
                  <c:v>841.39400000000001</c:v>
                </c:pt>
                <c:pt idx="1496">
                  <c:v>841.86599999999999</c:v>
                </c:pt>
                <c:pt idx="1497">
                  <c:v>842.33799999999997</c:v>
                </c:pt>
                <c:pt idx="1498">
                  <c:v>842.81</c:v>
                </c:pt>
                <c:pt idx="1499">
                  <c:v>843.28300000000002</c:v>
                </c:pt>
                <c:pt idx="1500">
                  <c:v>843.755</c:v>
                </c:pt>
                <c:pt idx="1501">
                  <c:v>844.22699999999998</c:v>
                </c:pt>
                <c:pt idx="1502">
                  <c:v>844.69899999999996</c:v>
                </c:pt>
                <c:pt idx="1503">
                  <c:v>845.17100000000005</c:v>
                </c:pt>
                <c:pt idx="1504">
                  <c:v>845.64200000000005</c:v>
                </c:pt>
                <c:pt idx="1505">
                  <c:v>846.11400000000003</c:v>
                </c:pt>
                <c:pt idx="1506">
                  <c:v>846.58600000000001</c:v>
                </c:pt>
                <c:pt idx="1507">
                  <c:v>847.05700000000002</c:v>
                </c:pt>
                <c:pt idx="1508">
                  <c:v>847.529</c:v>
                </c:pt>
                <c:pt idx="1509">
                  <c:v>848.00099999999998</c:v>
                </c:pt>
                <c:pt idx="1510">
                  <c:v>848.47199999999998</c:v>
                </c:pt>
                <c:pt idx="1511">
                  <c:v>848.94399999999996</c:v>
                </c:pt>
                <c:pt idx="1512">
                  <c:v>849.41499999999996</c:v>
                </c:pt>
                <c:pt idx="1513">
                  <c:v>849.88699999999994</c:v>
                </c:pt>
                <c:pt idx="1514">
                  <c:v>850.35799999999995</c:v>
                </c:pt>
                <c:pt idx="1515">
                  <c:v>850.82799999999997</c:v>
                </c:pt>
                <c:pt idx="1516">
                  <c:v>851.29899999999998</c:v>
                </c:pt>
                <c:pt idx="1517">
                  <c:v>851.77099999999996</c:v>
                </c:pt>
                <c:pt idx="1518">
                  <c:v>852.24199999999996</c:v>
                </c:pt>
                <c:pt idx="1519">
                  <c:v>852.71400000000006</c:v>
                </c:pt>
                <c:pt idx="1520">
                  <c:v>853.18499999999995</c:v>
                </c:pt>
                <c:pt idx="1521">
                  <c:v>853.65599999999995</c:v>
                </c:pt>
                <c:pt idx="1522">
                  <c:v>854.12800000000004</c:v>
                </c:pt>
                <c:pt idx="1523">
                  <c:v>854.59900000000005</c:v>
                </c:pt>
                <c:pt idx="1524">
                  <c:v>855.07</c:v>
                </c:pt>
                <c:pt idx="1525">
                  <c:v>855.54100000000005</c:v>
                </c:pt>
                <c:pt idx="1526">
                  <c:v>856.01199999999994</c:v>
                </c:pt>
                <c:pt idx="1527">
                  <c:v>856.48400000000004</c:v>
                </c:pt>
                <c:pt idx="1528">
                  <c:v>856.95299999999997</c:v>
                </c:pt>
                <c:pt idx="1529">
                  <c:v>857.42399999999998</c:v>
                </c:pt>
                <c:pt idx="1530">
                  <c:v>857.89499999999998</c:v>
                </c:pt>
                <c:pt idx="1531">
                  <c:v>858.36599999999999</c:v>
                </c:pt>
                <c:pt idx="1532">
                  <c:v>858.83699999999999</c:v>
                </c:pt>
                <c:pt idx="1533">
                  <c:v>859.30799999999999</c:v>
                </c:pt>
                <c:pt idx="1534">
                  <c:v>859.779</c:v>
                </c:pt>
                <c:pt idx="1535">
                  <c:v>860.24800000000005</c:v>
                </c:pt>
                <c:pt idx="1536">
                  <c:v>860.71900000000005</c:v>
                </c:pt>
                <c:pt idx="1537">
                  <c:v>861.19</c:v>
                </c:pt>
                <c:pt idx="1538">
                  <c:v>861.66099999999994</c:v>
                </c:pt>
                <c:pt idx="1539">
                  <c:v>862.13199999999995</c:v>
                </c:pt>
                <c:pt idx="1540">
                  <c:v>862.60299999999995</c:v>
                </c:pt>
                <c:pt idx="1541">
                  <c:v>863.072</c:v>
                </c:pt>
                <c:pt idx="1542">
                  <c:v>863.54200000000003</c:v>
                </c:pt>
                <c:pt idx="1543">
                  <c:v>864.01300000000003</c:v>
                </c:pt>
                <c:pt idx="1544">
                  <c:v>864.48400000000004</c:v>
                </c:pt>
                <c:pt idx="1545">
                  <c:v>864.95299999999997</c:v>
                </c:pt>
                <c:pt idx="1546">
                  <c:v>865.423</c:v>
                </c:pt>
                <c:pt idx="1547">
                  <c:v>865.89400000000001</c:v>
                </c:pt>
                <c:pt idx="1548">
                  <c:v>866.36500000000001</c:v>
                </c:pt>
                <c:pt idx="1549">
                  <c:v>866.83500000000004</c:v>
                </c:pt>
                <c:pt idx="1550">
                  <c:v>867.30399999999997</c:v>
                </c:pt>
                <c:pt idx="1551">
                  <c:v>867.77499999999998</c:v>
                </c:pt>
                <c:pt idx="1552">
                  <c:v>868.245</c:v>
                </c:pt>
                <c:pt idx="1553">
                  <c:v>868.71600000000001</c:v>
                </c:pt>
                <c:pt idx="1554">
                  <c:v>869.18399999999997</c:v>
                </c:pt>
                <c:pt idx="1555">
                  <c:v>869.65499999999997</c:v>
                </c:pt>
                <c:pt idx="1556">
                  <c:v>870.125</c:v>
                </c:pt>
                <c:pt idx="1557">
                  <c:v>870.59400000000005</c:v>
                </c:pt>
                <c:pt idx="1558">
                  <c:v>871.06399999999996</c:v>
                </c:pt>
                <c:pt idx="1559">
                  <c:v>871.53399999999999</c:v>
                </c:pt>
                <c:pt idx="1560">
                  <c:v>872.005</c:v>
                </c:pt>
                <c:pt idx="1561">
                  <c:v>872.47299999999996</c:v>
                </c:pt>
                <c:pt idx="1562">
                  <c:v>872.94299999999998</c:v>
                </c:pt>
                <c:pt idx="1563">
                  <c:v>873.41399999999999</c:v>
                </c:pt>
                <c:pt idx="1564">
                  <c:v>873.88199999999995</c:v>
                </c:pt>
                <c:pt idx="1565">
                  <c:v>874.35199999999998</c:v>
                </c:pt>
                <c:pt idx="1566">
                  <c:v>874.822</c:v>
                </c:pt>
                <c:pt idx="1567">
                  <c:v>875.29100000000005</c:v>
                </c:pt>
                <c:pt idx="1568">
                  <c:v>875.76099999999997</c:v>
                </c:pt>
                <c:pt idx="1569">
                  <c:v>876.23099999999999</c:v>
                </c:pt>
                <c:pt idx="1570">
                  <c:v>876.69899999999996</c:v>
                </c:pt>
                <c:pt idx="1571">
                  <c:v>877.16899999999998</c:v>
                </c:pt>
                <c:pt idx="1572">
                  <c:v>877.63900000000001</c:v>
                </c:pt>
                <c:pt idx="1573">
                  <c:v>878.10699999999997</c:v>
                </c:pt>
                <c:pt idx="1574">
                  <c:v>878.577</c:v>
                </c:pt>
                <c:pt idx="1575">
                  <c:v>879.04499999999996</c:v>
                </c:pt>
                <c:pt idx="1576">
                  <c:v>879.51499999999999</c:v>
                </c:pt>
                <c:pt idx="1577">
                  <c:v>879.98500000000001</c:v>
                </c:pt>
                <c:pt idx="1578">
                  <c:v>880.45299999999997</c:v>
                </c:pt>
                <c:pt idx="1579">
                  <c:v>880.923</c:v>
                </c:pt>
                <c:pt idx="1580">
                  <c:v>881.39099999999996</c:v>
                </c:pt>
                <c:pt idx="1581">
                  <c:v>881.86099999999999</c:v>
                </c:pt>
                <c:pt idx="1582">
                  <c:v>882.33100000000002</c:v>
                </c:pt>
                <c:pt idx="1583">
                  <c:v>882.79899999999998</c:v>
                </c:pt>
                <c:pt idx="1584">
                  <c:v>883.26800000000003</c:v>
                </c:pt>
                <c:pt idx="1585">
                  <c:v>883.73599999999999</c:v>
                </c:pt>
                <c:pt idx="1586">
                  <c:v>884.20600000000002</c:v>
                </c:pt>
                <c:pt idx="1587">
                  <c:v>884.67399999999998</c:v>
                </c:pt>
                <c:pt idx="1588">
                  <c:v>885.14300000000003</c:v>
                </c:pt>
                <c:pt idx="1589">
                  <c:v>885.61099999999999</c:v>
                </c:pt>
                <c:pt idx="1590">
                  <c:v>886.08100000000002</c:v>
                </c:pt>
                <c:pt idx="1591">
                  <c:v>886.548</c:v>
                </c:pt>
                <c:pt idx="1592">
                  <c:v>887.01800000000003</c:v>
                </c:pt>
                <c:pt idx="1593">
                  <c:v>887.48500000000001</c:v>
                </c:pt>
                <c:pt idx="1594">
                  <c:v>887.95500000000004</c:v>
                </c:pt>
                <c:pt idx="1595">
                  <c:v>888.42200000000003</c:v>
                </c:pt>
                <c:pt idx="1596">
                  <c:v>888.89200000000005</c:v>
                </c:pt>
                <c:pt idx="1597">
                  <c:v>889.35900000000004</c:v>
                </c:pt>
                <c:pt idx="1598">
                  <c:v>889.82899999999995</c:v>
                </c:pt>
                <c:pt idx="1599">
                  <c:v>890.29600000000005</c:v>
                </c:pt>
                <c:pt idx="1600">
                  <c:v>890.76599999999996</c:v>
                </c:pt>
                <c:pt idx="1601">
                  <c:v>891.23299999999995</c:v>
                </c:pt>
                <c:pt idx="1602">
                  <c:v>891.702</c:v>
                </c:pt>
                <c:pt idx="1603">
                  <c:v>892.17</c:v>
                </c:pt>
                <c:pt idx="1604">
                  <c:v>892.63900000000001</c:v>
                </c:pt>
                <c:pt idx="1605">
                  <c:v>893.10599999999999</c:v>
                </c:pt>
                <c:pt idx="1606">
                  <c:v>893.57600000000002</c:v>
                </c:pt>
                <c:pt idx="1607">
                  <c:v>894.04300000000001</c:v>
                </c:pt>
                <c:pt idx="1608">
                  <c:v>894.51</c:v>
                </c:pt>
                <c:pt idx="1609">
                  <c:v>894.97900000000004</c:v>
                </c:pt>
                <c:pt idx="1610">
                  <c:v>895.44600000000003</c:v>
                </c:pt>
                <c:pt idx="1611">
                  <c:v>895.91499999999996</c:v>
                </c:pt>
                <c:pt idx="1612">
                  <c:v>896.38300000000004</c:v>
                </c:pt>
                <c:pt idx="1613">
                  <c:v>896.85</c:v>
                </c:pt>
                <c:pt idx="1614">
                  <c:v>897.31899999999996</c:v>
                </c:pt>
                <c:pt idx="1615">
                  <c:v>897.78599999999994</c:v>
                </c:pt>
                <c:pt idx="1616">
                  <c:v>898.255</c:v>
                </c:pt>
                <c:pt idx="1617">
                  <c:v>898.72199999999998</c:v>
                </c:pt>
                <c:pt idx="1618">
                  <c:v>899.18899999999996</c:v>
                </c:pt>
                <c:pt idx="1619">
                  <c:v>899.65800000000002</c:v>
                </c:pt>
                <c:pt idx="1620">
                  <c:v>900.125</c:v>
                </c:pt>
                <c:pt idx="1621">
                  <c:v>900.59100000000001</c:v>
                </c:pt>
                <c:pt idx="1622">
                  <c:v>901.06</c:v>
                </c:pt>
                <c:pt idx="1623">
                  <c:v>901.52700000000004</c:v>
                </c:pt>
                <c:pt idx="1624">
                  <c:v>901.99400000000003</c:v>
                </c:pt>
                <c:pt idx="1625">
                  <c:v>902.46299999999997</c:v>
                </c:pt>
                <c:pt idx="1626">
                  <c:v>902.93</c:v>
                </c:pt>
                <c:pt idx="1627">
                  <c:v>903.39599999999996</c:v>
                </c:pt>
                <c:pt idx="1628">
                  <c:v>903.86500000000001</c:v>
                </c:pt>
                <c:pt idx="1629">
                  <c:v>904.33199999999999</c:v>
                </c:pt>
                <c:pt idx="1630">
                  <c:v>904.798</c:v>
                </c:pt>
                <c:pt idx="1631">
                  <c:v>905.26700000000005</c:v>
                </c:pt>
                <c:pt idx="1632">
                  <c:v>905.73400000000004</c:v>
                </c:pt>
                <c:pt idx="1633">
                  <c:v>906.2</c:v>
                </c:pt>
                <c:pt idx="1634">
                  <c:v>906.66700000000003</c:v>
                </c:pt>
                <c:pt idx="1635">
                  <c:v>907.13499999999999</c:v>
                </c:pt>
                <c:pt idx="1636">
                  <c:v>907.60199999999998</c:v>
                </c:pt>
                <c:pt idx="1637">
                  <c:v>908.06799999999998</c:v>
                </c:pt>
                <c:pt idx="1638">
                  <c:v>908.53700000000003</c:v>
                </c:pt>
                <c:pt idx="1639">
                  <c:v>909.00300000000004</c:v>
                </c:pt>
                <c:pt idx="1640">
                  <c:v>909.47</c:v>
                </c:pt>
                <c:pt idx="1641">
                  <c:v>909.93600000000004</c:v>
                </c:pt>
                <c:pt idx="1642">
                  <c:v>910.40300000000002</c:v>
                </c:pt>
                <c:pt idx="1643">
                  <c:v>910.87099999999998</c:v>
                </c:pt>
                <c:pt idx="1644">
                  <c:v>911.33699999999999</c:v>
                </c:pt>
                <c:pt idx="1645">
                  <c:v>911.80399999999997</c:v>
                </c:pt>
                <c:pt idx="1646">
                  <c:v>912.27</c:v>
                </c:pt>
                <c:pt idx="1647">
                  <c:v>912.73800000000006</c:v>
                </c:pt>
                <c:pt idx="1648">
                  <c:v>913.20399999999995</c:v>
                </c:pt>
                <c:pt idx="1649">
                  <c:v>913.67</c:v>
                </c:pt>
                <c:pt idx="1650">
                  <c:v>914.13699999999994</c:v>
                </c:pt>
                <c:pt idx="1651">
                  <c:v>914.60299999999995</c:v>
                </c:pt>
                <c:pt idx="1652">
                  <c:v>915.06899999999996</c:v>
                </c:pt>
                <c:pt idx="1653">
                  <c:v>915.53700000000003</c:v>
                </c:pt>
                <c:pt idx="1654">
                  <c:v>916.00300000000004</c:v>
                </c:pt>
                <c:pt idx="1655">
                  <c:v>916.46900000000005</c:v>
                </c:pt>
                <c:pt idx="1656">
                  <c:v>916.93499999999995</c:v>
                </c:pt>
                <c:pt idx="1657">
                  <c:v>917.40099999999995</c:v>
                </c:pt>
                <c:pt idx="1658">
                  <c:v>917.86699999999996</c:v>
                </c:pt>
                <c:pt idx="1659">
                  <c:v>918.33299999999997</c:v>
                </c:pt>
                <c:pt idx="1660">
                  <c:v>918.80100000000004</c:v>
                </c:pt>
                <c:pt idx="1661">
                  <c:v>919.26700000000005</c:v>
                </c:pt>
                <c:pt idx="1662">
                  <c:v>919.73299999999995</c:v>
                </c:pt>
                <c:pt idx="1663">
                  <c:v>920.19899999999996</c:v>
                </c:pt>
                <c:pt idx="1664">
                  <c:v>920.66499999999996</c:v>
                </c:pt>
                <c:pt idx="1665">
                  <c:v>921.13099999999997</c:v>
                </c:pt>
                <c:pt idx="1666">
                  <c:v>921.596</c:v>
                </c:pt>
                <c:pt idx="1667">
                  <c:v>922.06200000000001</c:v>
                </c:pt>
                <c:pt idx="1668">
                  <c:v>922.52800000000002</c:v>
                </c:pt>
                <c:pt idx="1669">
                  <c:v>922.99400000000003</c:v>
                </c:pt>
                <c:pt idx="1670">
                  <c:v>923.46100000000001</c:v>
                </c:pt>
                <c:pt idx="1671">
                  <c:v>923.92700000000002</c:v>
                </c:pt>
                <c:pt idx="1672">
                  <c:v>924.39300000000003</c:v>
                </c:pt>
                <c:pt idx="1673">
                  <c:v>924.85799999999995</c:v>
                </c:pt>
                <c:pt idx="1674">
                  <c:v>925.32399999999996</c:v>
                </c:pt>
                <c:pt idx="1675">
                  <c:v>925.79</c:v>
                </c:pt>
                <c:pt idx="1676">
                  <c:v>926.255</c:v>
                </c:pt>
                <c:pt idx="1677">
                  <c:v>926.721</c:v>
                </c:pt>
                <c:pt idx="1678">
                  <c:v>927.18600000000004</c:v>
                </c:pt>
                <c:pt idx="1679">
                  <c:v>927.65200000000004</c:v>
                </c:pt>
                <c:pt idx="1680">
                  <c:v>928.11699999999996</c:v>
                </c:pt>
                <c:pt idx="1681">
                  <c:v>928.58299999999997</c:v>
                </c:pt>
                <c:pt idx="1682">
                  <c:v>929.048</c:v>
                </c:pt>
                <c:pt idx="1683">
                  <c:v>929.51300000000003</c:v>
                </c:pt>
                <c:pt idx="1684">
                  <c:v>929.97900000000004</c:v>
                </c:pt>
                <c:pt idx="1685">
                  <c:v>930.44399999999996</c:v>
                </c:pt>
                <c:pt idx="1686">
                  <c:v>930.91</c:v>
                </c:pt>
                <c:pt idx="1687">
                  <c:v>931.375</c:v>
                </c:pt>
                <c:pt idx="1688">
                  <c:v>931.84</c:v>
                </c:pt>
                <c:pt idx="1689">
                  <c:v>932.30499999999995</c:v>
                </c:pt>
                <c:pt idx="1690">
                  <c:v>932.77099999999996</c:v>
                </c:pt>
                <c:pt idx="1691">
                  <c:v>933.23599999999999</c:v>
                </c:pt>
                <c:pt idx="1692">
                  <c:v>933.70100000000002</c:v>
                </c:pt>
                <c:pt idx="1693">
                  <c:v>934.16399999999999</c:v>
                </c:pt>
                <c:pt idx="1694">
                  <c:v>934.62900000000002</c:v>
                </c:pt>
                <c:pt idx="1695">
                  <c:v>935.09400000000005</c:v>
                </c:pt>
                <c:pt idx="1696">
                  <c:v>935.56</c:v>
                </c:pt>
                <c:pt idx="1697">
                  <c:v>936.02499999999998</c:v>
                </c:pt>
                <c:pt idx="1698">
                  <c:v>936.49</c:v>
                </c:pt>
                <c:pt idx="1699">
                  <c:v>936.95500000000004</c:v>
                </c:pt>
                <c:pt idx="1700">
                  <c:v>937.42</c:v>
                </c:pt>
                <c:pt idx="1701">
                  <c:v>937.88499999999999</c:v>
                </c:pt>
                <c:pt idx="1702">
                  <c:v>938.34900000000005</c:v>
                </c:pt>
                <c:pt idx="1703">
                  <c:v>938.81200000000001</c:v>
                </c:pt>
                <c:pt idx="1704">
                  <c:v>939.27700000000004</c:v>
                </c:pt>
                <c:pt idx="1705">
                  <c:v>939.74199999999996</c:v>
                </c:pt>
                <c:pt idx="1706">
                  <c:v>940.20699999999999</c:v>
                </c:pt>
                <c:pt idx="1707">
                  <c:v>940.67200000000003</c:v>
                </c:pt>
                <c:pt idx="1708">
                  <c:v>941.13699999999994</c:v>
                </c:pt>
                <c:pt idx="1709">
                  <c:v>941.601</c:v>
                </c:pt>
                <c:pt idx="1710">
                  <c:v>942.06399999999996</c:v>
                </c:pt>
                <c:pt idx="1711">
                  <c:v>942.529</c:v>
                </c:pt>
                <c:pt idx="1712">
                  <c:v>942.99400000000003</c:v>
                </c:pt>
                <c:pt idx="1713">
                  <c:v>943.45799999999997</c:v>
                </c:pt>
                <c:pt idx="1714">
                  <c:v>943.923</c:v>
                </c:pt>
                <c:pt idx="1715">
                  <c:v>944.38800000000003</c:v>
                </c:pt>
                <c:pt idx="1716">
                  <c:v>944.85</c:v>
                </c:pt>
                <c:pt idx="1717">
                  <c:v>945.31500000000005</c:v>
                </c:pt>
                <c:pt idx="1718">
                  <c:v>945.779</c:v>
                </c:pt>
                <c:pt idx="1719">
                  <c:v>946.24400000000003</c:v>
                </c:pt>
                <c:pt idx="1720">
                  <c:v>946.70600000000002</c:v>
                </c:pt>
                <c:pt idx="1721">
                  <c:v>947.17100000000005</c:v>
                </c:pt>
                <c:pt idx="1722">
                  <c:v>947.63499999999999</c:v>
                </c:pt>
                <c:pt idx="1723">
                  <c:v>948.1</c:v>
                </c:pt>
                <c:pt idx="1724">
                  <c:v>948.56399999999996</c:v>
                </c:pt>
                <c:pt idx="1725">
                  <c:v>949.02700000000004</c:v>
                </c:pt>
                <c:pt idx="1726">
                  <c:v>949.49099999999999</c:v>
                </c:pt>
                <c:pt idx="1727">
                  <c:v>949.95500000000004</c:v>
                </c:pt>
                <c:pt idx="1728">
                  <c:v>950.42</c:v>
                </c:pt>
                <c:pt idx="1729">
                  <c:v>950.88199999999995</c:v>
                </c:pt>
                <c:pt idx="1730">
                  <c:v>951.346</c:v>
                </c:pt>
                <c:pt idx="1731">
                  <c:v>951.81</c:v>
                </c:pt>
                <c:pt idx="1732">
                  <c:v>952.27300000000002</c:v>
                </c:pt>
                <c:pt idx="1733">
                  <c:v>952.73699999999997</c:v>
                </c:pt>
                <c:pt idx="1734">
                  <c:v>953.20100000000002</c:v>
                </c:pt>
                <c:pt idx="1735">
                  <c:v>953.66300000000001</c:v>
                </c:pt>
                <c:pt idx="1736">
                  <c:v>954.12699999999995</c:v>
                </c:pt>
                <c:pt idx="1737">
                  <c:v>954.59100000000001</c:v>
                </c:pt>
                <c:pt idx="1738">
                  <c:v>955.05399999999997</c:v>
                </c:pt>
                <c:pt idx="1739">
                  <c:v>955.51800000000003</c:v>
                </c:pt>
                <c:pt idx="1740">
                  <c:v>955.98199999999997</c:v>
                </c:pt>
                <c:pt idx="1741">
                  <c:v>956.44399999999996</c:v>
                </c:pt>
                <c:pt idx="1742">
                  <c:v>956.90800000000002</c:v>
                </c:pt>
                <c:pt idx="1743">
                  <c:v>957.37199999999996</c:v>
                </c:pt>
                <c:pt idx="1744">
                  <c:v>957.83399999999995</c:v>
                </c:pt>
                <c:pt idx="1745">
                  <c:v>958.298</c:v>
                </c:pt>
                <c:pt idx="1746">
                  <c:v>958.76099999999997</c:v>
                </c:pt>
                <c:pt idx="1747">
                  <c:v>959.22299999999996</c:v>
                </c:pt>
                <c:pt idx="1748">
                  <c:v>959.68700000000001</c:v>
                </c:pt>
                <c:pt idx="1749">
                  <c:v>960.149</c:v>
                </c:pt>
                <c:pt idx="1750">
                  <c:v>960.61300000000006</c:v>
                </c:pt>
                <c:pt idx="1751">
                  <c:v>961.077</c:v>
                </c:pt>
                <c:pt idx="1752">
                  <c:v>961.53800000000001</c:v>
                </c:pt>
                <c:pt idx="1753">
                  <c:v>962.00199999999995</c:v>
                </c:pt>
                <c:pt idx="1754">
                  <c:v>962.46400000000006</c:v>
                </c:pt>
                <c:pt idx="1755">
                  <c:v>962.92700000000002</c:v>
                </c:pt>
                <c:pt idx="1756">
                  <c:v>963.39099999999996</c:v>
                </c:pt>
                <c:pt idx="1757">
                  <c:v>963.85299999999995</c:v>
                </c:pt>
                <c:pt idx="1758">
                  <c:v>964.31600000000003</c:v>
                </c:pt>
                <c:pt idx="1759">
                  <c:v>964.77800000000002</c:v>
                </c:pt>
                <c:pt idx="1760">
                  <c:v>965.24099999999999</c:v>
                </c:pt>
                <c:pt idx="1761">
                  <c:v>965.70299999999997</c:v>
                </c:pt>
                <c:pt idx="1762">
                  <c:v>966.16700000000003</c:v>
                </c:pt>
                <c:pt idx="1763">
                  <c:v>966.62800000000004</c:v>
                </c:pt>
                <c:pt idx="1764">
                  <c:v>967.09100000000001</c:v>
                </c:pt>
                <c:pt idx="1765">
                  <c:v>967.553</c:v>
                </c:pt>
                <c:pt idx="1766">
                  <c:v>968.01599999999996</c:v>
                </c:pt>
                <c:pt idx="1767">
                  <c:v>968.47799999999995</c:v>
                </c:pt>
                <c:pt idx="1768">
                  <c:v>968.94100000000003</c:v>
                </c:pt>
                <c:pt idx="1769">
                  <c:v>969.40300000000002</c:v>
                </c:pt>
                <c:pt idx="1770">
                  <c:v>969.86599999999999</c:v>
                </c:pt>
                <c:pt idx="1771">
                  <c:v>970.327</c:v>
                </c:pt>
                <c:pt idx="1772">
                  <c:v>970.79</c:v>
                </c:pt>
                <c:pt idx="1773">
                  <c:v>971.25199999999995</c:v>
                </c:pt>
                <c:pt idx="1774">
                  <c:v>971.71500000000003</c:v>
                </c:pt>
                <c:pt idx="1775">
                  <c:v>972.17600000000004</c:v>
                </c:pt>
                <c:pt idx="1776">
                  <c:v>972.63900000000001</c:v>
                </c:pt>
                <c:pt idx="1777">
                  <c:v>973.1</c:v>
                </c:pt>
                <c:pt idx="1778">
                  <c:v>973.56399999999996</c:v>
                </c:pt>
                <c:pt idx="1779">
                  <c:v>974.02499999999998</c:v>
                </c:pt>
                <c:pt idx="1780">
                  <c:v>974.48599999999999</c:v>
                </c:pt>
                <c:pt idx="1781">
                  <c:v>974.94899999999996</c:v>
                </c:pt>
                <c:pt idx="1782">
                  <c:v>975.41</c:v>
                </c:pt>
                <c:pt idx="1783">
                  <c:v>975.87300000000005</c:v>
                </c:pt>
                <c:pt idx="1784">
                  <c:v>976.33399999999995</c:v>
                </c:pt>
                <c:pt idx="1785">
                  <c:v>976.79499999999996</c:v>
                </c:pt>
                <c:pt idx="1786">
                  <c:v>977.25800000000004</c:v>
                </c:pt>
                <c:pt idx="1787">
                  <c:v>977.71900000000005</c:v>
                </c:pt>
                <c:pt idx="1788">
                  <c:v>978.18200000000002</c:v>
                </c:pt>
                <c:pt idx="1789">
                  <c:v>978.64300000000003</c:v>
                </c:pt>
                <c:pt idx="1790">
                  <c:v>979.10299999999995</c:v>
                </c:pt>
                <c:pt idx="1791">
                  <c:v>979.56600000000003</c:v>
                </c:pt>
                <c:pt idx="1792">
                  <c:v>980.02700000000004</c:v>
                </c:pt>
                <c:pt idx="1793">
                  <c:v>980.48800000000006</c:v>
                </c:pt>
                <c:pt idx="1794">
                  <c:v>980.95100000000002</c:v>
                </c:pt>
                <c:pt idx="1795">
                  <c:v>981.41099999999994</c:v>
                </c:pt>
                <c:pt idx="1796">
                  <c:v>981.87199999999996</c:v>
                </c:pt>
                <c:pt idx="1797">
                  <c:v>982.33500000000004</c:v>
                </c:pt>
                <c:pt idx="1798">
                  <c:v>982.79499999999996</c:v>
                </c:pt>
                <c:pt idx="1799">
                  <c:v>983.25599999999997</c:v>
                </c:pt>
                <c:pt idx="1800">
                  <c:v>983.71900000000005</c:v>
                </c:pt>
                <c:pt idx="1801">
                  <c:v>984.17899999999997</c:v>
                </c:pt>
                <c:pt idx="1802">
                  <c:v>984.64</c:v>
                </c:pt>
                <c:pt idx="1803">
                  <c:v>985.10199999999998</c:v>
                </c:pt>
                <c:pt idx="1804">
                  <c:v>985.56299999999999</c:v>
                </c:pt>
                <c:pt idx="1805">
                  <c:v>986.02300000000002</c:v>
                </c:pt>
                <c:pt idx="1806">
                  <c:v>986.48400000000004</c:v>
                </c:pt>
                <c:pt idx="1807">
                  <c:v>986.94600000000003</c:v>
                </c:pt>
                <c:pt idx="1808">
                  <c:v>987.40700000000004</c:v>
                </c:pt>
                <c:pt idx="1809">
                  <c:v>987.86699999999996</c:v>
                </c:pt>
                <c:pt idx="1810">
                  <c:v>988.32799999999997</c:v>
                </c:pt>
                <c:pt idx="1811">
                  <c:v>988.79</c:v>
                </c:pt>
                <c:pt idx="1812">
                  <c:v>989.25</c:v>
                </c:pt>
                <c:pt idx="1813">
                  <c:v>989.71100000000001</c:v>
                </c:pt>
                <c:pt idx="1814">
                  <c:v>990.17100000000005</c:v>
                </c:pt>
                <c:pt idx="1815">
                  <c:v>990.63300000000004</c:v>
                </c:pt>
                <c:pt idx="1816">
                  <c:v>991.09299999999996</c:v>
                </c:pt>
                <c:pt idx="1817">
                  <c:v>991.55399999999997</c:v>
                </c:pt>
                <c:pt idx="1818">
                  <c:v>992.01400000000001</c:v>
                </c:pt>
                <c:pt idx="1819">
                  <c:v>992.47400000000005</c:v>
                </c:pt>
                <c:pt idx="1820">
                  <c:v>992.93600000000004</c:v>
                </c:pt>
                <c:pt idx="1821">
                  <c:v>993.39599999999996</c:v>
                </c:pt>
                <c:pt idx="1822">
                  <c:v>993.85599999999999</c:v>
                </c:pt>
                <c:pt idx="1823">
                  <c:v>994.31700000000001</c:v>
                </c:pt>
                <c:pt idx="1824">
                  <c:v>994.77700000000004</c:v>
                </c:pt>
                <c:pt idx="1825">
                  <c:v>995.23900000000003</c:v>
                </c:pt>
                <c:pt idx="1826">
                  <c:v>995.69899999999996</c:v>
                </c:pt>
                <c:pt idx="1827">
                  <c:v>996.15899999999999</c:v>
                </c:pt>
                <c:pt idx="1828">
                  <c:v>996.61900000000003</c:v>
                </c:pt>
                <c:pt idx="1829">
                  <c:v>997.07899999999995</c:v>
                </c:pt>
                <c:pt idx="1830">
                  <c:v>997.53800000000001</c:v>
                </c:pt>
                <c:pt idx="1831">
                  <c:v>997.99800000000005</c:v>
                </c:pt>
                <c:pt idx="1832">
                  <c:v>998.45799999999997</c:v>
                </c:pt>
                <c:pt idx="1833">
                  <c:v>998.92</c:v>
                </c:pt>
                <c:pt idx="1834">
                  <c:v>999.38</c:v>
                </c:pt>
                <c:pt idx="1835">
                  <c:v>999.84</c:v>
                </c:pt>
              </c:numCache>
            </c:numRef>
          </c:xVal>
          <c:yVal>
            <c:numRef>
              <c:f>Sheet1!$F$2:$F$1837</c:f>
              <c:numCache>
                <c:formatCode>General</c:formatCode>
                <c:ptCount val="1836"/>
                <c:pt idx="0">
                  <c:v>3524</c:v>
                </c:pt>
                <c:pt idx="1">
                  <c:v>3531</c:v>
                </c:pt>
                <c:pt idx="2">
                  <c:v>3553</c:v>
                </c:pt>
                <c:pt idx="3">
                  <c:v>3512</c:v>
                </c:pt>
                <c:pt idx="4">
                  <c:v>3522</c:v>
                </c:pt>
                <c:pt idx="5">
                  <c:v>3506</c:v>
                </c:pt>
                <c:pt idx="6">
                  <c:v>3472</c:v>
                </c:pt>
                <c:pt idx="7">
                  <c:v>3492</c:v>
                </c:pt>
                <c:pt idx="8">
                  <c:v>3533</c:v>
                </c:pt>
                <c:pt idx="9">
                  <c:v>3503</c:v>
                </c:pt>
                <c:pt idx="10">
                  <c:v>3514</c:v>
                </c:pt>
                <c:pt idx="11">
                  <c:v>3463</c:v>
                </c:pt>
                <c:pt idx="12">
                  <c:v>3512</c:v>
                </c:pt>
                <c:pt idx="13">
                  <c:v>3541</c:v>
                </c:pt>
                <c:pt idx="14">
                  <c:v>3539</c:v>
                </c:pt>
                <c:pt idx="15">
                  <c:v>3582</c:v>
                </c:pt>
                <c:pt idx="16">
                  <c:v>3572</c:v>
                </c:pt>
                <c:pt idx="17">
                  <c:v>3608</c:v>
                </c:pt>
                <c:pt idx="18">
                  <c:v>3652</c:v>
                </c:pt>
                <c:pt idx="19">
                  <c:v>3570</c:v>
                </c:pt>
                <c:pt idx="20">
                  <c:v>3541</c:v>
                </c:pt>
                <c:pt idx="21">
                  <c:v>3493</c:v>
                </c:pt>
                <c:pt idx="22">
                  <c:v>3518</c:v>
                </c:pt>
                <c:pt idx="23">
                  <c:v>3522</c:v>
                </c:pt>
                <c:pt idx="24">
                  <c:v>3544</c:v>
                </c:pt>
                <c:pt idx="25">
                  <c:v>3516</c:v>
                </c:pt>
                <c:pt idx="26">
                  <c:v>3513</c:v>
                </c:pt>
                <c:pt idx="27">
                  <c:v>3553</c:v>
                </c:pt>
                <c:pt idx="28">
                  <c:v>3542</c:v>
                </c:pt>
                <c:pt idx="29">
                  <c:v>3577</c:v>
                </c:pt>
                <c:pt idx="30">
                  <c:v>3526</c:v>
                </c:pt>
                <c:pt idx="31">
                  <c:v>3521</c:v>
                </c:pt>
                <c:pt idx="32">
                  <c:v>3583</c:v>
                </c:pt>
                <c:pt idx="33">
                  <c:v>3604</c:v>
                </c:pt>
                <c:pt idx="34">
                  <c:v>3585</c:v>
                </c:pt>
                <c:pt idx="35">
                  <c:v>3577</c:v>
                </c:pt>
                <c:pt idx="36">
                  <c:v>3613</c:v>
                </c:pt>
                <c:pt idx="37">
                  <c:v>3616</c:v>
                </c:pt>
                <c:pt idx="38">
                  <c:v>3590</c:v>
                </c:pt>
                <c:pt idx="39">
                  <c:v>3583</c:v>
                </c:pt>
                <c:pt idx="40">
                  <c:v>3528</c:v>
                </c:pt>
                <c:pt idx="41">
                  <c:v>3598</c:v>
                </c:pt>
                <c:pt idx="42">
                  <c:v>3587</c:v>
                </c:pt>
                <c:pt idx="43">
                  <c:v>3556</c:v>
                </c:pt>
                <c:pt idx="44">
                  <c:v>3596</c:v>
                </c:pt>
                <c:pt idx="45">
                  <c:v>3642</c:v>
                </c:pt>
                <c:pt idx="46">
                  <c:v>3579</c:v>
                </c:pt>
                <c:pt idx="47">
                  <c:v>3627</c:v>
                </c:pt>
                <c:pt idx="48">
                  <c:v>3667</c:v>
                </c:pt>
                <c:pt idx="49">
                  <c:v>3656</c:v>
                </c:pt>
                <c:pt idx="50">
                  <c:v>3631</c:v>
                </c:pt>
                <c:pt idx="51">
                  <c:v>3622</c:v>
                </c:pt>
                <c:pt idx="52">
                  <c:v>3606</c:v>
                </c:pt>
                <c:pt idx="53">
                  <c:v>3591</c:v>
                </c:pt>
                <c:pt idx="54">
                  <c:v>3577</c:v>
                </c:pt>
                <c:pt idx="55">
                  <c:v>3609</c:v>
                </c:pt>
                <c:pt idx="56">
                  <c:v>3592</c:v>
                </c:pt>
                <c:pt idx="57">
                  <c:v>3645</c:v>
                </c:pt>
                <c:pt idx="58">
                  <c:v>3635</c:v>
                </c:pt>
                <c:pt idx="59">
                  <c:v>3637</c:v>
                </c:pt>
                <c:pt idx="60">
                  <c:v>3633</c:v>
                </c:pt>
                <c:pt idx="61">
                  <c:v>3620</c:v>
                </c:pt>
                <c:pt idx="62">
                  <c:v>3649</c:v>
                </c:pt>
                <c:pt idx="63">
                  <c:v>3642</c:v>
                </c:pt>
                <c:pt idx="64">
                  <c:v>3627</c:v>
                </c:pt>
                <c:pt idx="65">
                  <c:v>3605</c:v>
                </c:pt>
                <c:pt idx="66">
                  <c:v>3634</c:v>
                </c:pt>
                <c:pt idx="67">
                  <c:v>3591</c:v>
                </c:pt>
                <c:pt idx="68">
                  <c:v>3618</c:v>
                </c:pt>
                <c:pt idx="69">
                  <c:v>3592</c:v>
                </c:pt>
                <c:pt idx="70">
                  <c:v>3590</c:v>
                </c:pt>
                <c:pt idx="71">
                  <c:v>3615</c:v>
                </c:pt>
                <c:pt idx="72">
                  <c:v>3602</c:v>
                </c:pt>
                <c:pt idx="73">
                  <c:v>3615</c:v>
                </c:pt>
                <c:pt idx="74">
                  <c:v>3628</c:v>
                </c:pt>
                <c:pt idx="75">
                  <c:v>3646</c:v>
                </c:pt>
                <c:pt idx="76">
                  <c:v>3624</c:v>
                </c:pt>
                <c:pt idx="77">
                  <c:v>3662</c:v>
                </c:pt>
                <c:pt idx="78">
                  <c:v>3686</c:v>
                </c:pt>
                <c:pt idx="79">
                  <c:v>3706</c:v>
                </c:pt>
                <c:pt idx="80">
                  <c:v>3657</c:v>
                </c:pt>
                <c:pt idx="81">
                  <c:v>3649</c:v>
                </c:pt>
                <c:pt idx="82">
                  <c:v>3651</c:v>
                </c:pt>
                <c:pt idx="83">
                  <c:v>3650</c:v>
                </c:pt>
                <c:pt idx="84">
                  <c:v>3619</c:v>
                </c:pt>
                <c:pt idx="85">
                  <c:v>3649</c:v>
                </c:pt>
                <c:pt idx="86">
                  <c:v>3667</c:v>
                </c:pt>
                <c:pt idx="87">
                  <c:v>3632</c:v>
                </c:pt>
                <c:pt idx="88">
                  <c:v>3652</c:v>
                </c:pt>
                <c:pt idx="89">
                  <c:v>3647</c:v>
                </c:pt>
                <c:pt idx="90">
                  <c:v>3640</c:v>
                </c:pt>
                <c:pt idx="91">
                  <c:v>3643</c:v>
                </c:pt>
                <c:pt idx="92">
                  <c:v>3663</c:v>
                </c:pt>
                <c:pt idx="93">
                  <c:v>3686</c:v>
                </c:pt>
                <c:pt idx="94">
                  <c:v>3654</c:v>
                </c:pt>
                <c:pt idx="95">
                  <c:v>3636</c:v>
                </c:pt>
                <c:pt idx="96">
                  <c:v>3654</c:v>
                </c:pt>
                <c:pt idx="97">
                  <c:v>3631</c:v>
                </c:pt>
                <c:pt idx="98">
                  <c:v>3708</c:v>
                </c:pt>
                <c:pt idx="99">
                  <c:v>3632</c:v>
                </c:pt>
                <c:pt idx="100">
                  <c:v>3639</c:v>
                </c:pt>
                <c:pt idx="101">
                  <c:v>3631</c:v>
                </c:pt>
                <c:pt idx="102">
                  <c:v>3675</c:v>
                </c:pt>
                <c:pt idx="103">
                  <c:v>3662</c:v>
                </c:pt>
                <c:pt idx="104">
                  <c:v>3686</c:v>
                </c:pt>
                <c:pt idx="105">
                  <c:v>3663</c:v>
                </c:pt>
                <c:pt idx="106">
                  <c:v>3692</c:v>
                </c:pt>
                <c:pt idx="107">
                  <c:v>3632</c:v>
                </c:pt>
                <c:pt idx="108">
                  <c:v>3663</c:v>
                </c:pt>
                <c:pt idx="109">
                  <c:v>3614</c:v>
                </c:pt>
                <c:pt idx="110">
                  <c:v>3652</c:v>
                </c:pt>
                <c:pt idx="111">
                  <c:v>3660</c:v>
                </c:pt>
                <c:pt idx="112">
                  <c:v>3654</c:v>
                </c:pt>
                <c:pt idx="113">
                  <c:v>3701</c:v>
                </c:pt>
                <c:pt idx="114">
                  <c:v>3642</c:v>
                </c:pt>
                <c:pt idx="115">
                  <c:v>3654</c:v>
                </c:pt>
                <c:pt idx="116">
                  <c:v>3647</c:v>
                </c:pt>
                <c:pt idx="117">
                  <c:v>3675</c:v>
                </c:pt>
                <c:pt idx="118">
                  <c:v>3642</c:v>
                </c:pt>
                <c:pt idx="119">
                  <c:v>3643</c:v>
                </c:pt>
                <c:pt idx="120">
                  <c:v>3685</c:v>
                </c:pt>
                <c:pt idx="121">
                  <c:v>3647</c:v>
                </c:pt>
                <c:pt idx="122">
                  <c:v>3665</c:v>
                </c:pt>
                <c:pt idx="123">
                  <c:v>3660</c:v>
                </c:pt>
                <c:pt idx="124">
                  <c:v>3670</c:v>
                </c:pt>
                <c:pt idx="125">
                  <c:v>3613</c:v>
                </c:pt>
                <c:pt idx="126">
                  <c:v>3676</c:v>
                </c:pt>
                <c:pt idx="127">
                  <c:v>3665</c:v>
                </c:pt>
                <c:pt idx="128">
                  <c:v>3694</c:v>
                </c:pt>
                <c:pt idx="129">
                  <c:v>3676</c:v>
                </c:pt>
                <c:pt idx="130">
                  <c:v>3623</c:v>
                </c:pt>
                <c:pt idx="131">
                  <c:v>3670</c:v>
                </c:pt>
                <c:pt idx="132">
                  <c:v>3644</c:v>
                </c:pt>
                <c:pt idx="133">
                  <c:v>3668</c:v>
                </c:pt>
                <c:pt idx="134">
                  <c:v>3601</c:v>
                </c:pt>
                <c:pt idx="135">
                  <c:v>3693</c:v>
                </c:pt>
                <c:pt idx="136">
                  <c:v>3645</c:v>
                </c:pt>
                <c:pt idx="137">
                  <c:v>3664</c:v>
                </c:pt>
                <c:pt idx="138">
                  <c:v>3691</c:v>
                </c:pt>
                <c:pt idx="139">
                  <c:v>3670</c:v>
                </c:pt>
                <c:pt idx="140">
                  <c:v>3677</c:v>
                </c:pt>
                <c:pt idx="141">
                  <c:v>3685</c:v>
                </c:pt>
                <c:pt idx="142">
                  <c:v>3672</c:v>
                </c:pt>
                <c:pt idx="143">
                  <c:v>3682</c:v>
                </c:pt>
                <c:pt idx="144">
                  <c:v>3628</c:v>
                </c:pt>
                <c:pt idx="145">
                  <c:v>3678</c:v>
                </c:pt>
                <c:pt idx="146">
                  <c:v>3686</c:v>
                </c:pt>
                <c:pt idx="147">
                  <c:v>3694</c:v>
                </c:pt>
                <c:pt idx="148">
                  <c:v>3643</c:v>
                </c:pt>
                <c:pt idx="149">
                  <c:v>3633</c:v>
                </c:pt>
                <c:pt idx="150">
                  <c:v>3639</c:v>
                </c:pt>
                <c:pt idx="151">
                  <c:v>3669</c:v>
                </c:pt>
                <c:pt idx="152">
                  <c:v>3706</c:v>
                </c:pt>
                <c:pt idx="153">
                  <c:v>3642</c:v>
                </c:pt>
                <c:pt idx="154">
                  <c:v>3646</c:v>
                </c:pt>
                <c:pt idx="155">
                  <c:v>3661</c:v>
                </c:pt>
                <c:pt idx="156">
                  <c:v>3705</c:v>
                </c:pt>
                <c:pt idx="157">
                  <c:v>3671</c:v>
                </c:pt>
                <c:pt idx="158">
                  <c:v>3671</c:v>
                </c:pt>
                <c:pt idx="159">
                  <c:v>3709</c:v>
                </c:pt>
                <c:pt idx="160">
                  <c:v>3672</c:v>
                </c:pt>
                <c:pt idx="161">
                  <c:v>3680</c:v>
                </c:pt>
                <c:pt idx="162">
                  <c:v>3680</c:v>
                </c:pt>
                <c:pt idx="163">
                  <c:v>3731</c:v>
                </c:pt>
                <c:pt idx="164">
                  <c:v>3658</c:v>
                </c:pt>
                <c:pt idx="165">
                  <c:v>3718</c:v>
                </c:pt>
                <c:pt idx="166">
                  <c:v>3698</c:v>
                </c:pt>
                <c:pt idx="167">
                  <c:v>3670</c:v>
                </c:pt>
                <c:pt idx="168">
                  <c:v>3692</c:v>
                </c:pt>
                <c:pt idx="169">
                  <c:v>3721</c:v>
                </c:pt>
                <c:pt idx="170">
                  <c:v>3684</c:v>
                </c:pt>
                <c:pt idx="171">
                  <c:v>3673</c:v>
                </c:pt>
                <c:pt idx="172">
                  <c:v>3705</c:v>
                </c:pt>
                <c:pt idx="173">
                  <c:v>3659</c:v>
                </c:pt>
                <c:pt idx="174">
                  <c:v>3653</c:v>
                </c:pt>
                <c:pt idx="175">
                  <c:v>3683</c:v>
                </c:pt>
                <c:pt idx="176">
                  <c:v>3685</c:v>
                </c:pt>
                <c:pt idx="177">
                  <c:v>3681</c:v>
                </c:pt>
                <c:pt idx="178">
                  <c:v>3695</c:v>
                </c:pt>
                <c:pt idx="179">
                  <c:v>3675</c:v>
                </c:pt>
                <c:pt idx="180">
                  <c:v>3658</c:v>
                </c:pt>
                <c:pt idx="181">
                  <c:v>3684</c:v>
                </c:pt>
                <c:pt idx="182">
                  <c:v>3664</c:v>
                </c:pt>
                <c:pt idx="183">
                  <c:v>3676</c:v>
                </c:pt>
                <c:pt idx="184">
                  <c:v>3673</c:v>
                </c:pt>
                <c:pt idx="185">
                  <c:v>3659</c:v>
                </c:pt>
                <c:pt idx="186">
                  <c:v>3668</c:v>
                </c:pt>
                <c:pt idx="187">
                  <c:v>3681</c:v>
                </c:pt>
                <c:pt idx="188">
                  <c:v>3693</c:v>
                </c:pt>
                <c:pt idx="189">
                  <c:v>3664</c:v>
                </c:pt>
                <c:pt idx="190">
                  <c:v>3679</c:v>
                </c:pt>
                <c:pt idx="191">
                  <c:v>3698</c:v>
                </c:pt>
                <c:pt idx="192">
                  <c:v>3662</c:v>
                </c:pt>
                <c:pt idx="193">
                  <c:v>3673</c:v>
                </c:pt>
                <c:pt idx="194">
                  <c:v>3646</c:v>
                </c:pt>
                <c:pt idx="195">
                  <c:v>3707</c:v>
                </c:pt>
                <c:pt idx="196">
                  <c:v>3680</c:v>
                </c:pt>
                <c:pt idx="197">
                  <c:v>3677</c:v>
                </c:pt>
                <c:pt idx="198">
                  <c:v>3675</c:v>
                </c:pt>
                <c:pt idx="199">
                  <c:v>3672</c:v>
                </c:pt>
                <c:pt idx="200">
                  <c:v>3669</c:v>
                </c:pt>
                <c:pt idx="201">
                  <c:v>3696</c:v>
                </c:pt>
                <c:pt idx="202">
                  <c:v>3685</c:v>
                </c:pt>
                <c:pt idx="203">
                  <c:v>3685</c:v>
                </c:pt>
                <c:pt idx="204">
                  <c:v>3672</c:v>
                </c:pt>
                <c:pt idx="205">
                  <c:v>3662</c:v>
                </c:pt>
                <c:pt idx="206">
                  <c:v>3703</c:v>
                </c:pt>
                <c:pt idx="207">
                  <c:v>3697</c:v>
                </c:pt>
                <c:pt idx="208">
                  <c:v>3656</c:v>
                </c:pt>
                <c:pt idx="209">
                  <c:v>3680</c:v>
                </c:pt>
                <c:pt idx="210">
                  <c:v>3671</c:v>
                </c:pt>
                <c:pt idx="211">
                  <c:v>3674</c:v>
                </c:pt>
                <c:pt idx="212">
                  <c:v>3676</c:v>
                </c:pt>
                <c:pt idx="213">
                  <c:v>3685</c:v>
                </c:pt>
                <c:pt idx="214">
                  <c:v>3698</c:v>
                </c:pt>
                <c:pt idx="215">
                  <c:v>3627</c:v>
                </c:pt>
                <c:pt idx="216">
                  <c:v>3674</c:v>
                </c:pt>
                <c:pt idx="217">
                  <c:v>3660</c:v>
                </c:pt>
                <c:pt idx="218">
                  <c:v>3689</c:v>
                </c:pt>
                <c:pt idx="219">
                  <c:v>3684</c:v>
                </c:pt>
                <c:pt idx="220">
                  <c:v>3658</c:v>
                </c:pt>
                <c:pt idx="221">
                  <c:v>3704</c:v>
                </c:pt>
                <c:pt idx="222">
                  <c:v>3707</c:v>
                </c:pt>
                <c:pt idx="223">
                  <c:v>3688</c:v>
                </c:pt>
                <c:pt idx="224">
                  <c:v>3731</c:v>
                </c:pt>
                <c:pt idx="225">
                  <c:v>3741</c:v>
                </c:pt>
                <c:pt idx="226">
                  <c:v>3674</c:v>
                </c:pt>
                <c:pt idx="227">
                  <c:v>3734</c:v>
                </c:pt>
                <c:pt idx="228">
                  <c:v>3722</c:v>
                </c:pt>
                <c:pt idx="229">
                  <c:v>3711</c:v>
                </c:pt>
                <c:pt idx="230">
                  <c:v>3718</c:v>
                </c:pt>
                <c:pt idx="231">
                  <c:v>3738</c:v>
                </c:pt>
                <c:pt idx="232">
                  <c:v>3750</c:v>
                </c:pt>
                <c:pt idx="233">
                  <c:v>3753</c:v>
                </c:pt>
                <c:pt idx="234">
                  <c:v>3763</c:v>
                </c:pt>
                <c:pt idx="235">
                  <c:v>3731</c:v>
                </c:pt>
                <c:pt idx="236">
                  <c:v>3787</c:v>
                </c:pt>
                <c:pt idx="237">
                  <c:v>3772</c:v>
                </c:pt>
                <c:pt idx="238">
                  <c:v>3761</c:v>
                </c:pt>
                <c:pt idx="239">
                  <c:v>3697</c:v>
                </c:pt>
                <c:pt idx="240">
                  <c:v>3740</c:v>
                </c:pt>
                <c:pt idx="241">
                  <c:v>3738</c:v>
                </c:pt>
                <c:pt idx="242">
                  <c:v>3768</c:v>
                </c:pt>
                <c:pt idx="243">
                  <c:v>3719</c:v>
                </c:pt>
                <c:pt idx="244">
                  <c:v>3771</c:v>
                </c:pt>
                <c:pt idx="245">
                  <c:v>3738</c:v>
                </c:pt>
                <c:pt idx="246">
                  <c:v>3720</c:v>
                </c:pt>
                <c:pt idx="247">
                  <c:v>3732</c:v>
                </c:pt>
                <c:pt idx="248">
                  <c:v>3753</c:v>
                </c:pt>
                <c:pt idx="249">
                  <c:v>3729</c:v>
                </c:pt>
                <c:pt idx="250">
                  <c:v>3713</c:v>
                </c:pt>
                <c:pt idx="251">
                  <c:v>3710</c:v>
                </c:pt>
                <c:pt idx="252">
                  <c:v>3726</c:v>
                </c:pt>
                <c:pt idx="253">
                  <c:v>3698</c:v>
                </c:pt>
                <c:pt idx="254">
                  <c:v>3673</c:v>
                </c:pt>
                <c:pt idx="255">
                  <c:v>3690</c:v>
                </c:pt>
                <c:pt idx="256">
                  <c:v>3674</c:v>
                </c:pt>
                <c:pt idx="257">
                  <c:v>3685</c:v>
                </c:pt>
                <c:pt idx="258">
                  <c:v>3725</c:v>
                </c:pt>
                <c:pt idx="259">
                  <c:v>3659</c:v>
                </c:pt>
                <c:pt idx="260">
                  <c:v>3649</c:v>
                </c:pt>
                <c:pt idx="261">
                  <c:v>3683</c:v>
                </c:pt>
                <c:pt idx="262">
                  <c:v>3680</c:v>
                </c:pt>
                <c:pt idx="263">
                  <c:v>3662</c:v>
                </c:pt>
                <c:pt idx="264">
                  <c:v>3648</c:v>
                </c:pt>
                <c:pt idx="265">
                  <c:v>3674</c:v>
                </c:pt>
                <c:pt idx="266">
                  <c:v>3636</c:v>
                </c:pt>
                <c:pt idx="267">
                  <c:v>3653</c:v>
                </c:pt>
                <c:pt idx="268">
                  <c:v>3646</c:v>
                </c:pt>
                <c:pt idx="269">
                  <c:v>3641</c:v>
                </c:pt>
                <c:pt idx="270">
                  <c:v>3647</c:v>
                </c:pt>
                <c:pt idx="271">
                  <c:v>3666</c:v>
                </c:pt>
                <c:pt idx="272">
                  <c:v>3683</c:v>
                </c:pt>
                <c:pt idx="273">
                  <c:v>3677</c:v>
                </c:pt>
                <c:pt idx="274">
                  <c:v>3657</c:v>
                </c:pt>
                <c:pt idx="275">
                  <c:v>3611</c:v>
                </c:pt>
                <c:pt idx="276">
                  <c:v>3614</c:v>
                </c:pt>
                <c:pt idx="277">
                  <c:v>3641</c:v>
                </c:pt>
                <c:pt idx="278">
                  <c:v>3643</c:v>
                </c:pt>
                <c:pt idx="279">
                  <c:v>3647</c:v>
                </c:pt>
                <c:pt idx="280">
                  <c:v>3656</c:v>
                </c:pt>
                <c:pt idx="281">
                  <c:v>3617</c:v>
                </c:pt>
                <c:pt idx="282">
                  <c:v>3647</c:v>
                </c:pt>
                <c:pt idx="283">
                  <c:v>3644</c:v>
                </c:pt>
                <c:pt idx="284">
                  <c:v>3611</c:v>
                </c:pt>
                <c:pt idx="285">
                  <c:v>3631</c:v>
                </c:pt>
                <c:pt idx="286">
                  <c:v>3589</c:v>
                </c:pt>
                <c:pt idx="287">
                  <c:v>3652</c:v>
                </c:pt>
                <c:pt idx="288">
                  <c:v>3644</c:v>
                </c:pt>
                <c:pt idx="289">
                  <c:v>3619</c:v>
                </c:pt>
                <c:pt idx="290">
                  <c:v>3598</c:v>
                </c:pt>
                <c:pt idx="291">
                  <c:v>3630</c:v>
                </c:pt>
                <c:pt idx="292">
                  <c:v>3658</c:v>
                </c:pt>
                <c:pt idx="293">
                  <c:v>3639</c:v>
                </c:pt>
                <c:pt idx="294">
                  <c:v>3648</c:v>
                </c:pt>
                <c:pt idx="295">
                  <c:v>3646</c:v>
                </c:pt>
                <c:pt idx="296">
                  <c:v>3620</c:v>
                </c:pt>
                <c:pt idx="297">
                  <c:v>3585</c:v>
                </c:pt>
                <c:pt idx="298">
                  <c:v>3635</c:v>
                </c:pt>
                <c:pt idx="299">
                  <c:v>3611</c:v>
                </c:pt>
                <c:pt idx="300">
                  <c:v>3663</c:v>
                </c:pt>
                <c:pt idx="301">
                  <c:v>3631</c:v>
                </c:pt>
                <c:pt idx="302">
                  <c:v>3613</c:v>
                </c:pt>
                <c:pt idx="303">
                  <c:v>3641</c:v>
                </c:pt>
                <c:pt idx="304">
                  <c:v>3659</c:v>
                </c:pt>
                <c:pt idx="305">
                  <c:v>3639</c:v>
                </c:pt>
                <c:pt idx="306">
                  <c:v>3680</c:v>
                </c:pt>
                <c:pt idx="307">
                  <c:v>3632</c:v>
                </c:pt>
                <c:pt idx="308">
                  <c:v>3667</c:v>
                </c:pt>
                <c:pt idx="309">
                  <c:v>3659</c:v>
                </c:pt>
                <c:pt idx="310">
                  <c:v>3655</c:v>
                </c:pt>
                <c:pt idx="311">
                  <c:v>3672</c:v>
                </c:pt>
                <c:pt idx="312">
                  <c:v>3666</c:v>
                </c:pt>
                <c:pt idx="313">
                  <c:v>3647</c:v>
                </c:pt>
                <c:pt idx="314">
                  <c:v>3661</c:v>
                </c:pt>
                <c:pt idx="315">
                  <c:v>3646</c:v>
                </c:pt>
                <c:pt idx="316">
                  <c:v>3625</c:v>
                </c:pt>
                <c:pt idx="317">
                  <c:v>3661</c:v>
                </c:pt>
                <c:pt idx="318">
                  <c:v>3685</c:v>
                </c:pt>
                <c:pt idx="319">
                  <c:v>3626</c:v>
                </c:pt>
                <c:pt idx="320">
                  <c:v>3618</c:v>
                </c:pt>
                <c:pt idx="321">
                  <c:v>3651</c:v>
                </c:pt>
                <c:pt idx="322">
                  <c:v>3658</c:v>
                </c:pt>
                <c:pt idx="323">
                  <c:v>3652</c:v>
                </c:pt>
                <c:pt idx="324">
                  <c:v>3633</c:v>
                </c:pt>
                <c:pt idx="325">
                  <c:v>3661</c:v>
                </c:pt>
                <c:pt idx="326">
                  <c:v>3635</c:v>
                </c:pt>
                <c:pt idx="327">
                  <c:v>3646</c:v>
                </c:pt>
                <c:pt idx="328">
                  <c:v>3666</c:v>
                </c:pt>
                <c:pt idx="329">
                  <c:v>3667</c:v>
                </c:pt>
                <c:pt idx="330">
                  <c:v>3667</c:v>
                </c:pt>
                <c:pt idx="331">
                  <c:v>3644</c:v>
                </c:pt>
                <c:pt idx="332">
                  <c:v>3652</c:v>
                </c:pt>
                <c:pt idx="333">
                  <c:v>3656</c:v>
                </c:pt>
                <c:pt idx="334">
                  <c:v>3687</c:v>
                </c:pt>
                <c:pt idx="335">
                  <c:v>3646</c:v>
                </c:pt>
                <c:pt idx="336">
                  <c:v>3670</c:v>
                </c:pt>
                <c:pt idx="337">
                  <c:v>3679</c:v>
                </c:pt>
                <c:pt idx="338">
                  <c:v>3644</c:v>
                </c:pt>
                <c:pt idx="339">
                  <c:v>3652</c:v>
                </c:pt>
                <c:pt idx="340">
                  <c:v>3672</c:v>
                </c:pt>
                <c:pt idx="341">
                  <c:v>3682</c:v>
                </c:pt>
                <c:pt idx="342">
                  <c:v>3680</c:v>
                </c:pt>
                <c:pt idx="343">
                  <c:v>3686</c:v>
                </c:pt>
                <c:pt idx="344">
                  <c:v>3701</c:v>
                </c:pt>
                <c:pt idx="345">
                  <c:v>3675</c:v>
                </c:pt>
                <c:pt idx="346">
                  <c:v>3625</c:v>
                </c:pt>
                <c:pt idx="347">
                  <c:v>3669</c:v>
                </c:pt>
                <c:pt idx="348">
                  <c:v>3706</c:v>
                </c:pt>
                <c:pt idx="349">
                  <c:v>3690</c:v>
                </c:pt>
                <c:pt idx="350">
                  <c:v>3675</c:v>
                </c:pt>
                <c:pt idx="351">
                  <c:v>3727</c:v>
                </c:pt>
                <c:pt idx="352">
                  <c:v>3656</c:v>
                </c:pt>
                <c:pt idx="353">
                  <c:v>3725</c:v>
                </c:pt>
                <c:pt idx="354">
                  <c:v>3705</c:v>
                </c:pt>
                <c:pt idx="355">
                  <c:v>3685</c:v>
                </c:pt>
                <c:pt idx="356">
                  <c:v>3719</c:v>
                </c:pt>
                <c:pt idx="357">
                  <c:v>3717</c:v>
                </c:pt>
                <c:pt idx="358">
                  <c:v>3670</c:v>
                </c:pt>
                <c:pt idx="359">
                  <c:v>3724</c:v>
                </c:pt>
                <c:pt idx="360">
                  <c:v>3708</c:v>
                </c:pt>
                <c:pt idx="361">
                  <c:v>3709</c:v>
                </c:pt>
                <c:pt idx="362">
                  <c:v>3682</c:v>
                </c:pt>
                <c:pt idx="363">
                  <c:v>3728</c:v>
                </c:pt>
                <c:pt idx="364">
                  <c:v>3739</c:v>
                </c:pt>
                <c:pt idx="365">
                  <c:v>3714</c:v>
                </c:pt>
                <c:pt idx="366">
                  <c:v>3729</c:v>
                </c:pt>
                <c:pt idx="367">
                  <c:v>3739</c:v>
                </c:pt>
                <c:pt idx="368">
                  <c:v>3727</c:v>
                </c:pt>
                <c:pt idx="369">
                  <c:v>3723</c:v>
                </c:pt>
                <c:pt idx="370">
                  <c:v>3751</c:v>
                </c:pt>
                <c:pt idx="371">
                  <c:v>3752</c:v>
                </c:pt>
                <c:pt idx="372">
                  <c:v>3764</c:v>
                </c:pt>
                <c:pt idx="373">
                  <c:v>3757</c:v>
                </c:pt>
                <c:pt idx="374">
                  <c:v>3771</c:v>
                </c:pt>
                <c:pt idx="375">
                  <c:v>3780</c:v>
                </c:pt>
                <c:pt idx="376">
                  <c:v>3760</c:v>
                </c:pt>
                <c:pt idx="377">
                  <c:v>3770</c:v>
                </c:pt>
                <c:pt idx="378">
                  <c:v>3752</c:v>
                </c:pt>
                <c:pt idx="379">
                  <c:v>3811</c:v>
                </c:pt>
                <c:pt idx="380">
                  <c:v>3788</c:v>
                </c:pt>
                <c:pt idx="381">
                  <c:v>3808</c:v>
                </c:pt>
                <c:pt idx="382">
                  <c:v>3840</c:v>
                </c:pt>
                <c:pt idx="383">
                  <c:v>3820</c:v>
                </c:pt>
                <c:pt idx="384">
                  <c:v>3795</c:v>
                </c:pt>
                <c:pt idx="385">
                  <c:v>3761</c:v>
                </c:pt>
                <c:pt idx="386">
                  <c:v>3801</c:v>
                </c:pt>
                <c:pt idx="387">
                  <c:v>3828</c:v>
                </c:pt>
                <c:pt idx="388">
                  <c:v>3834</c:v>
                </c:pt>
                <c:pt idx="389">
                  <c:v>3816</c:v>
                </c:pt>
                <c:pt idx="390">
                  <c:v>3892</c:v>
                </c:pt>
                <c:pt idx="391">
                  <c:v>3856</c:v>
                </c:pt>
                <c:pt idx="392">
                  <c:v>3821</c:v>
                </c:pt>
                <c:pt idx="393">
                  <c:v>3874</c:v>
                </c:pt>
                <c:pt idx="394">
                  <c:v>3889</c:v>
                </c:pt>
                <c:pt idx="395">
                  <c:v>3868</c:v>
                </c:pt>
                <c:pt idx="396">
                  <c:v>3863</c:v>
                </c:pt>
                <c:pt idx="397">
                  <c:v>3892</c:v>
                </c:pt>
                <c:pt idx="398">
                  <c:v>3874</c:v>
                </c:pt>
                <c:pt idx="399">
                  <c:v>3852</c:v>
                </c:pt>
                <c:pt idx="400">
                  <c:v>3881</c:v>
                </c:pt>
                <c:pt idx="401">
                  <c:v>3848</c:v>
                </c:pt>
                <c:pt idx="402">
                  <c:v>3838</c:v>
                </c:pt>
                <c:pt idx="403">
                  <c:v>3894</c:v>
                </c:pt>
                <c:pt idx="404">
                  <c:v>3884</c:v>
                </c:pt>
                <c:pt idx="405">
                  <c:v>3818</c:v>
                </c:pt>
                <c:pt idx="406">
                  <c:v>3816</c:v>
                </c:pt>
                <c:pt idx="407">
                  <c:v>3843</c:v>
                </c:pt>
                <c:pt idx="408">
                  <c:v>3838</c:v>
                </c:pt>
                <c:pt idx="409">
                  <c:v>3850</c:v>
                </c:pt>
                <c:pt idx="410">
                  <c:v>3852</c:v>
                </c:pt>
                <c:pt idx="411">
                  <c:v>3780</c:v>
                </c:pt>
                <c:pt idx="412">
                  <c:v>3826</c:v>
                </c:pt>
                <c:pt idx="413">
                  <c:v>3845</c:v>
                </c:pt>
                <c:pt idx="414">
                  <c:v>3842</c:v>
                </c:pt>
                <c:pt idx="415">
                  <c:v>3826</c:v>
                </c:pt>
                <c:pt idx="416">
                  <c:v>3833</c:v>
                </c:pt>
                <c:pt idx="417">
                  <c:v>3849</c:v>
                </c:pt>
                <c:pt idx="418">
                  <c:v>3840</c:v>
                </c:pt>
                <c:pt idx="419">
                  <c:v>3855</c:v>
                </c:pt>
                <c:pt idx="420">
                  <c:v>3901</c:v>
                </c:pt>
                <c:pt idx="421">
                  <c:v>3841</c:v>
                </c:pt>
                <c:pt idx="422">
                  <c:v>3861</c:v>
                </c:pt>
                <c:pt idx="423">
                  <c:v>3855</c:v>
                </c:pt>
                <c:pt idx="424">
                  <c:v>3829</c:v>
                </c:pt>
                <c:pt idx="425">
                  <c:v>3833</c:v>
                </c:pt>
                <c:pt idx="426">
                  <c:v>3825</c:v>
                </c:pt>
                <c:pt idx="427">
                  <c:v>3834</c:v>
                </c:pt>
                <c:pt idx="428">
                  <c:v>3799</c:v>
                </c:pt>
                <c:pt idx="429">
                  <c:v>3803</c:v>
                </c:pt>
                <c:pt idx="430">
                  <c:v>3798</c:v>
                </c:pt>
                <c:pt idx="431">
                  <c:v>3759</c:v>
                </c:pt>
                <c:pt idx="432">
                  <c:v>3788</c:v>
                </c:pt>
                <c:pt idx="433">
                  <c:v>3811</c:v>
                </c:pt>
                <c:pt idx="434">
                  <c:v>3814</c:v>
                </c:pt>
                <c:pt idx="435">
                  <c:v>3821</c:v>
                </c:pt>
                <c:pt idx="436">
                  <c:v>3832</c:v>
                </c:pt>
                <c:pt idx="437">
                  <c:v>3847</c:v>
                </c:pt>
                <c:pt idx="438">
                  <c:v>3878</c:v>
                </c:pt>
                <c:pt idx="439">
                  <c:v>3858</c:v>
                </c:pt>
                <c:pt idx="440">
                  <c:v>3864</c:v>
                </c:pt>
                <c:pt idx="441">
                  <c:v>3904</c:v>
                </c:pt>
                <c:pt idx="442">
                  <c:v>3901</c:v>
                </c:pt>
                <c:pt idx="443">
                  <c:v>3906</c:v>
                </c:pt>
                <c:pt idx="444">
                  <c:v>3899</c:v>
                </c:pt>
                <c:pt idx="445">
                  <c:v>3888</c:v>
                </c:pt>
                <c:pt idx="446">
                  <c:v>3895</c:v>
                </c:pt>
                <c:pt idx="447">
                  <c:v>3918</c:v>
                </c:pt>
                <c:pt idx="448">
                  <c:v>3843</c:v>
                </c:pt>
                <c:pt idx="449">
                  <c:v>3874</c:v>
                </c:pt>
                <c:pt idx="450">
                  <c:v>3825</c:v>
                </c:pt>
                <c:pt idx="451">
                  <c:v>3875</c:v>
                </c:pt>
                <c:pt idx="452">
                  <c:v>3868</c:v>
                </c:pt>
                <c:pt idx="453">
                  <c:v>3826</c:v>
                </c:pt>
                <c:pt idx="454">
                  <c:v>3786</c:v>
                </c:pt>
                <c:pt idx="455">
                  <c:v>3849</c:v>
                </c:pt>
                <c:pt idx="456">
                  <c:v>3763</c:v>
                </c:pt>
                <c:pt idx="457">
                  <c:v>3839</c:v>
                </c:pt>
                <c:pt idx="458">
                  <c:v>3789</c:v>
                </c:pt>
                <c:pt idx="459">
                  <c:v>3827</c:v>
                </c:pt>
                <c:pt idx="460">
                  <c:v>3811</c:v>
                </c:pt>
                <c:pt idx="461">
                  <c:v>3856</c:v>
                </c:pt>
                <c:pt idx="462">
                  <c:v>3836</c:v>
                </c:pt>
                <c:pt idx="463">
                  <c:v>3825</c:v>
                </c:pt>
                <c:pt idx="464">
                  <c:v>3786</c:v>
                </c:pt>
                <c:pt idx="465">
                  <c:v>3878</c:v>
                </c:pt>
                <c:pt idx="466">
                  <c:v>3885</c:v>
                </c:pt>
                <c:pt idx="467">
                  <c:v>3821</c:v>
                </c:pt>
                <c:pt idx="468">
                  <c:v>3851</c:v>
                </c:pt>
                <c:pt idx="469">
                  <c:v>3834</c:v>
                </c:pt>
                <c:pt idx="470">
                  <c:v>3856</c:v>
                </c:pt>
                <c:pt idx="471">
                  <c:v>3796</c:v>
                </c:pt>
                <c:pt idx="472">
                  <c:v>3826</c:v>
                </c:pt>
                <c:pt idx="473">
                  <c:v>3848</c:v>
                </c:pt>
                <c:pt idx="474">
                  <c:v>3814</c:v>
                </c:pt>
                <c:pt idx="475">
                  <c:v>3792</c:v>
                </c:pt>
                <c:pt idx="476">
                  <c:v>3796</c:v>
                </c:pt>
                <c:pt idx="477">
                  <c:v>3778</c:v>
                </c:pt>
                <c:pt idx="478">
                  <c:v>3814</c:v>
                </c:pt>
                <c:pt idx="479">
                  <c:v>3789</c:v>
                </c:pt>
                <c:pt idx="480">
                  <c:v>3802</c:v>
                </c:pt>
                <c:pt idx="481">
                  <c:v>3756</c:v>
                </c:pt>
                <c:pt idx="482">
                  <c:v>3832</c:v>
                </c:pt>
                <c:pt idx="483">
                  <c:v>3797</c:v>
                </c:pt>
                <c:pt idx="484">
                  <c:v>3862</c:v>
                </c:pt>
                <c:pt idx="485">
                  <c:v>3746</c:v>
                </c:pt>
                <c:pt idx="486">
                  <c:v>3806</c:v>
                </c:pt>
                <c:pt idx="487">
                  <c:v>3807</c:v>
                </c:pt>
                <c:pt idx="488">
                  <c:v>3826</c:v>
                </c:pt>
                <c:pt idx="489">
                  <c:v>3736</c:v>
                </c:pt>
                <c:pt idx="490">
                  <c:v>3797</c:v>
                </c:pt>
                <c:pt idx="491">
                  <c:v>3790</c:v>
                </c:pt>
                <c:pt idx="492">
                  <c:v>3798</c:v>
                </c:pt>
                <c:pt idx="493">
                  <c:v>3837</c:v>
                </c:pt>
                <c:pt idx="494">
                  <c:v>3796</c:v>
                </c:pt>
                <c:pt idx="495">
                  <c:v>3834</c:v>
                </c:pt>
                <c:pt idx="496">
                  <c:v>3805</c:v>
                </c:pt>
                <c:pt idx="497">
                  <c:v>3822</c:v>
                </c:pt>
                <c:pt idx="498">
                  <c:v>3834</c:v>
                </c:pt>
                <c:pt idx="499">
                  <c:v>3837</c:v>
                </c:pt>
                <c:pt idx="500">
                  <c:v>3841</c:v>
                </c:pt>
                <c:pt idx="501">
                  <c:v>3821</c:v>
                </c:pt>
                <c:pt idx="502">
                  <c:v>3850</c:v>
                </c:pt>
                <c:pt idx="503">
                  <c:v>3803</c:v>
                </c:pt>
                <c:pt idx="504">
                  <c:v>3825</c:v>
                </c:pt>
                <c:pt idx="505">
                  <c:v>3867</c:v>
                </c:pt>
                <c:pt idx="506">
                  <c:v>3864</c:v>
                </c:pt>
                <c:pt idx="507">
                  <c:v>3840</c:v>
                </c:pt>
                <c:pt idx="508">
                  <c:v>3845</c:v>
                </c:pt>
                <c:pt idx="509">
                  <c:v>3867</c:v>
                </c:pt>
                <c:pt idx="510">
                  <c:v>3867</c:v>
                </c:pt>
                <c:pt idx="511">
                  <c:v>3874</c:v>
                </c:pt>
                <c:pt idx="512">
                  <c:v>3835</c:v>
                </c:pt>
                <c:pt idx="513">
                  <c:v>3885</c:v>
                </c:pt>
                <c:pt idx="514">
                  <c:v>3870</c:v>
                </c:pt>
                <c:pt idx="515">
                  <c:v>3880</c:v>
                </c:pt>
                <c:pt idx="516">
                  <c:v>3879</c:v>
                </c:pt>
                <c:pt idx="517">
                  <c:v>3872</c:v>
                </c:pt>
                <c:pt idx="518">
                  <c:v>3893</c:v>
                </c:pt>
                <c:pt idx="519">
                  <c:v>3869</c:v>
                </c:pt>
                <c:pt idx="520">
                  <c:v>3901</c:v>
                </c:pt>
                <c:pt idx="521">
                  <c:v>3860</c:v>
                </c:pt>
                <c:pt idx="522">
                  <c:v>3855</c:v>
                </c:pt>
                <c:pt idx="523">
                  <c:v>3887</c:v>
                </c:pt>
                <c:pt idx="524">
                  <c:v>3918</c:v>
                </c:pt>
                <c:pt idx="525">
                  <c:v>3900</c:v>
                </c:pt>
                <c:pt idx="526">
                  <c:v>3883</c:v>
                </c:pt>
                <c:pt idx="527">
                  <c:v>3949</c:v>
                </c:pt>
                <c:pt idx="528">
                  <c:v>3914</c:v>
                </c:pt>
                <c:pt idx="529">
                  <c:v>3878</c:v>
                </c:pt>
                <c:pt idx="530">
                  <c:v>3910</c:v>
                </c:pt>
                <c:pt idx="531">
                  <c:v>3908</c:v>
                </c:pt>
                <c:pt idx="532">
                  <c:v>3952</c:v>
                </c:pt>
                <c:pt idx="533">
                  <c:v>3941</c:v>
                </c:pt>
                <c:pt idx="534">
                  <c:v>3907</c:v>
                </c:pt>
                <c:pt idx="535">
                  <c:v>3956</c:v>
                </c:pt>
                <c:pt idx="536">
                  <c:v>3957</c:v>
                </c:pt>
                <c:pt idx="537">
                  <c:v>3945</c:v>
                </c:pt>
                <c:pt idx="538">
                  <c:v>3938</c:v>
                </c:pt>
                <c:pt idx="539">
                  <c:v>3964</c:v>
                </c:pt>
                <c:pt idx="540">
                  <c:v>3939</c:v>
                </c:pt>
                <c:pt idx="541">
                  <c:v>3977</c:v>
                </c:pt>
                <c:pt idx="542">
                  <c:v>3986</c:v>
                </c:pt>
                <c:pt idx="543">
                  <c:v>3973</c:v>
                </c:pt>
                <c:pt idx="544">
                  <c:v>3966</c:v>
                </c:pt>
                <c:pt idx="545">
                  <c:v>3983</c:v>
                </c:pt>
                <c:pt idx="546">
                  <c:v>4022</c:v>
                </c:pt>
                <c:pt idx="547">
                  <c:v>4035</c:v>
                </c:pt>
                <c:pt idx="548">
                  <c:v>4007</c:v>
                </c:pt>
                <c:pt idx="549">
                  <c:v>3989</c:v>
                </c:pt>
                <c:pt idx="550">
                  <c:v>4009</c:v>
                </c:pt>
                <c:pt idx="551">
                  <c:v>4051</c:v>
                </c:pt>
                <c:pt idx="552">
                  <c:v>4029</c:v>
                </c:pt>
                <c:pt idx="553">
                  <c:v>4036</c:v>
                </c:pt>
                <c:pt idx="554">
                  <c:v>4035</c:v>
                </c:pt>
                <c:pt idx="555">
                  <c:v>4044</c:v>
                </c:pt>
                <c:pt idx="556">
                  <c:v>4071</c:v>
                </c:pt>
                <c:pt idx="557">
                  <c:v>4045</c:v>
                </c:pt>
                <c:pt idx="558">
                  <c:v>4046</c:v>
                </c:pt>
                <c:pt idx="559">
                  <c:v>4111</c:v>
                </c:pt>
                <c:pt idx="560">
                  <c:v>4072</c:v>
                </c:pt>
                <c:pt idx="561">
                  <c:v>4084</c:v>
                </c:pt>
                <c:pt idx="562">
                  <c:v>4113</c:v>
                </c:pt>
                <c:pt idx="563">
                  <c:v>4097</c:v>
                </c:pt>
                <c:pt idx="564">
                  <c:v>4114</c:v>
                </c:pt>
                <c:pt idx="565">
                  <c:v>4102</c:v>
                </c:pt>
                <c:pt idx="566">
                  <c:v>4186</c:v>
                </c:pt>
                <c:pt idx="567">
                  <c:v>4174</c:v>
                </c:pt>
                <c:pt idx="568">
                  <c:v>4148</c:v>
                </c:pt>
                <c:pt idx="569">
                  <c:v>4159</c:v>
                </c:pt>
                <c:pt idx="570">
                  <c:v>4171</c:v>
                </c:pt>
                <c:pt idx="571">
                  <c:v>4246</c:v>
                </c:pt>
                <c:pt idx="572">
                  <c:v>4137</c:v>
                </c:pt>
                <c:pt idx="573">
                  <c:v>4209</c:v>
                </c:pt>
                <c:pt idx="574">
                  <c:v>4180</c:v>
                </c:pt>
                <c:pt idx="575">
                  <c:v>4205</c:v>
                </c:pt>
                <c:pt idx="576">
                  <c:v>4239</c:v>
                </c:pt>
                <c:pt idx="577">
                  <c:v>4237</c:v>
                </c:pt>
                <c:pt idx="578">
                  <c:v>4282</c:v>
                </c:pt>
                <c:pt idx="579">
                  <c:v>4237</c:v>
                </c:pt>
                <c:pt idx="580">
                  <c:v>4291</c:v>
                </c:pt>
                <c:pt idx="581">
                  <c:v>4265</c:v>
                </c:pt>
                <c:pt idx="582">
                  <c:v>4291</c:v>
                </c:pt>
                <c:pt idx="583">
                  <c:v>4334</c:v>
                </c:pt>
                <c:pt idx="584">
                  <c:v>4346</c:v>
                </c:pt>
                <c:pt idx="585">
                  <c:v>4342</c:v>
                </c:pt>
                <c:pt idx="586">
                  <c:v>4315</c:v>
                </c:pt>
                <c:pt idx="587">
                  <c:v>4398</c:v>
                </c:pt>
                <c:pt idx="588">
                  <c:v>4354</c:v>
                </c:pt>
                <c:pt idx="589">
                  <c:v>4384</c:v>
                </c:pt>
                <c:pt idx="590">
                  <c:v>4378</c:v>
                </c:pt>
                <c:pt idx="591">
                  <c:v>4456</c:v>
                </c:pt>
                <c:pt idx="592">
                  <c:v>4425</c:v>
                </c:pt>
                <c:pt idx="593">
                  <c:v>4435</c:v>
                </c:pt>
                <c:pt idx="594">
                  <c:v>4414</c:v>
                </c:pt>
                <c:pt idx="595">
                  <c:v>4437</c:v>
                </c:pt>
                <c:pt idx="596">
                  <c:v>4477</c:v>
                </c:pt>
                <c:pt idx="597">
                  <c:v>4454</c:v>
                </c:pt>
                <c:pt idx="598">
                  <c:v>4468</c:v>
                </c:pt>
                <c:pt idx="599">
                  <c:v>4460</c:v>
                </c:pt>
                <c:pt idx="600">
                  <c:v>4458</c:v>
                </c:pt>
                <c:pt idx="601">
                  <c:v>4486</c:v>
                </c:pt>
                <c:pt idx="602">
                  <c:v>4454</c:v>
                </c:pt>
                <c:pt idx="603">
                  <c:v>4477</c:v>
                </c:pt>
                <c:pt idx="604">
                  <c:v>4532</c:v>
                </c:pt>
                <c:pt idx="605">
                  <c:v>4453</c:v>
                </c:pt>
                <c:pt idx="606">
                  <c:v>4507</c:v>
                </c:pt>
                <c:pt idx="607">
                  <c:v>4464</c:v>
                </c:pt>
                <c:pt idx="608">
                  <c:v>4487</c:v>
                </c:pt>
                <c:pt idx="609">
                  <c:v>4467</c:v>
                </c:pt>
                <c:pt idx="610">
                  <c:v>4501</c:v>
                </c:pt>
                <c:pt idx="611">
                  <c:v>4502</c:v>
                </c:pt>
                <c:pt idx="612">
                  <c:v>4497</c:v>
                </c:pt>
                <c:pt idx="613">
                  <c:v>4536</c:v>
                </c:pt>
                <c:pt idx="614">
                  <c:v>4530</c:v>
                </c:pt>
                <c:pt idx="615">
                  <c:v>4499</c:v>
                </c:pt>
                <c:pt idx="616">
                  <c:v>4495</c:v>
                </c:pt>
                <c:pt idx="617">
                  <c:v>4492</c:v>
                </c:pt>
                <c:pt idx="618">
                  <c:v>4515</c:v>
                </c:pt>
                <c:pt idx="619">
                  <c:v>4495</c:v>
                </c:pt>
                <c:pt idx="620">
                  <c:v>4472</c:v>
                </c:pt>
                <c:pt idx="621">
                  <c:v>4517</c:v>
                </c:pt>
                <c:pt idx="622">
                  <c:v>4474</c:v>
                </c:pt>
                <c:pt idx="623">
                  <c:v>4485</c:v>
                </c:pt>
                <c:pt idx="624">
                  <c:v>4468</c:v>
                </c:pt>
                <c:pt idx="625">
                  <c:v>4439</c:v>
                </c:pt>
                <c:pt idx="626">
                  <c:v>4477</c:v>
                </c:pt>
                <c:pt idx="627">
                  <c:v>4446</c:v>
                </c:pt>
                <c:pt idx="628">
                  <c:v>4460</c:v>
                </c:pt>
                <c:pt idx="629">
                  <c:v>4508</c:v>
                </c:pt>
                <c:pt idx="630">
                  <c:v>4443</c:v>
                </c:pt>
                <c:pt idx="631">
                  <c:v>4505</c:v>
                </c:pt>
                <c:pt idx="632">
                  <c:v>4453</c:v>
                </c:pt>
                <c:pt idx="633">
                  <c:v>4440</c:v>
                </c:pt>
                <c:pt idx="634">
                  <c:v>4501</c:v>
                </c:pt>
                <c:pt idx="635">
                  <c:v>4471</c:v>
                </c:pt>
                <c:pt idx="636">
                  <c:v>4498</c:v>
                </c:pt>
                <c:pt idx="637">
                  <c:v>4484</c:v>
                </c:pt>
                <c:pt idx="638">
                  <c:v>4462</c:v>
                </c:pt>
                <c:pt idx="639">
                  <c:v>4491</c:v>
                </c:pt>
                <c:pt idx="640">
                  <c:v>4514</c:v>
                </c:pt>
                <c:pt idx="641">
                  <c:v>4504</c:v>
                </c:pt>
                <c:pt idx="642">
                  <c:v>4547</c:v>
                </c:pt>
                <c:pt idx="643">
                  <c:v>4524</c:v>
                </c:pt>
                <c:pt idx="644">
                  <c:v>4587</c:v>
                </c:pt>
                <c:pt idx="645">
                  <c:v>4527</c:v>
                </c:pt>
                <c:pt idx="646">
                  <c:v>4610</c:v>
                </c:pt>
                <c:pt idx="647">
                  <c:v>4611</c:v>
                </c:pt>
                <c:pt idx="648">
                  <c:v>4632</c:v>
                </c:pt>
                <c:pt idx="649">
                  <c:v>4626</c:v>
                </c:pt>
                <c:pt idx="650">
                  <c:v>4645</c:v>
                </c:pt>
                <c:pt idx="651">
                  <c:v>4572</c:v>
                </c:pt>
                <c:pt idx="652">
                  <c:v>4592</c:v>
                </c:pt>
                <c:pt idx="653">
                  <c:v>4574</c:v>
                </c:pt>
                <c:pt idx="654">
                  <c:v>4542</c:v>
                </c:pt>
                <c:pt idx="655">
                  <c:v>4532</c:v>
                </c:pt>
                <c:pt idx="656">
                  <c:v>4475</c:v>
                </c:pt>
                <c:pt idx="657">
                  <c:v>4469</c:v>
                </c:pt>
                <c:pt idx="658">
                  <c:v>4485</c:v>
                </c:pt>
                <c:pt idx="659">
                  <c:v>4441</c:v>
                </c:pt>
                <c:pt idx="660">
                  <c:v>4409</c:v>
                </c:pt>
                <c:pt idx="661">
                  <c:v>4430</c:v>
                </c:pt>
                <c:pt idx="662">
                  <c:v>4414</c:v>
                </c:pt>
                <c:pt idx="663">
                  <c:v>4433</c:v>
                </c:pt>
                <c:pt idx="664">
                  <c:v>4406</c:v>
                </c:pt>
                <c:pt idx="665">
                  <c:v>4425</c:v>
                </c:pt>
                <c:pt idx="666">
                  <c:v>4403</c:v>
                </c:pt>
                <c:pt idx="667">
                  <c:v>4350</c:v>
                </c:pt>
                <c:pt idx="668">
                  <c:v>4368</c:v>
                </c:pt>
                <c:pt idx="669">
                  <c:v>4369</c:v>
                </c:pt>
                <c:pt idx="670">
                  <c:v>4354</c:v>
                </c:pt>
                <c:pt idx="671">
                  <c:v>4370</c:v>
                </c:pt>
                <c:pt idx="672">
                  <c:v>4359</c:v>
                </c:pt>
                <c:pt idx="673">
                  <c:v>4352</c:v>
                </c:pt>
                <c:pt idx="674">
                  <c:v>4357</c:v>
                </c:pt>
                <c:pt idx="675">
                  <c:v>4351</c:v>
                </c:pt>
                <c:pt idx="676">
                  <c:v>4328</c:v>
                </c:pt>
                <c:pt idx="677">
                  <c:v>4367</c:v>
                </c:pt>
                <c:pt idx="678">
                  <c:v>4348</c:v>
                </c:pt>
                <c:pt idx="679">
                  <c:v>4338</c:v>
                </c:pt>
                <c:pt idx="680">
                  <c:v>4323</c:v>
                </c:pt>
                <c:pt idx="681">
                  <c:v>4303</c:v>
                </c:pt>
                <c:pt idx="682">
                  <c:v>4406</c:v>
                </c:pt>
                <c:pt idx="683">
                  <c:v>4347</c:v>
                </c:pt>
                <c:pt idx="684">
                  <c:v>4350</c:v>
                </c:pt>
                <c:pt idx="685">
                  <c:v>4399</c:v>
                </c:pt>
                <c:pt idx="686">
                  <c:v>4350</c:v>
                </c:pt>
                <c:pt idx="687">
                  <c:v>4343</c:v>
                </c:pt>
                <c:pt idx="688">
                  <c:v>4358</c:v>
                </c:pt>
                <c:pt idx="689">
                  <c:v>4384</c:v>
                </c:pt>
                <c:pt idx="690">
                  <c:v>4360</c:v>
                </c:pt>
                <c:pt idx="691">
                  <c:v>4340</c:v>
                </c:pt>
                <c:pt idx="692">
                  <c:v>4317</c:v>
                </c:pt>
                <c:pt idx="693">
                  <c:v>4324</c:v>
                </c:pt>
                <c:pt idx="694">
                  <c:v>4314</c:v>
                </c:pt>
                <c:pt idx="695">
                  <c:v>4381</c:v>
                </c:pt>
                <c:pt idx="696">
                  <c:v>4368</c:v>
                </c:pt>
                <c:pt idx="697">
                  <c:v>4396</c:v>
                </c:pt>
                <c:pt idx="698">
                  <c:v>4334</c:v>
                </c:pt>
                <c:pt idx="699">
                  <c:v>4372</c:v>
                </c:pt>
                <c:pt idx="700">
                  <c:v>4378</c:v>
                </c:pt>
                <c:pt idx="701">
                  <c:v>4317</c:v>
                </c:pt>
                <c:pt idx="702">
                  <c:v>4402</c:v>
                </c:pt>
                <c:pt idx="703">
                  <c:v>4404</c:v>
                </c:pt>
                <c:pt idx="704">
                  <c:v>4340</c:v>
                </c:pt>
                <c:pt idx="705">
                  <c:v>4348</c:v>
                </c:pt>
                <c:pt idx="706">
                  <c:v>4390</c:v>
                </c:pt>
                <c:pt idx="707">
                  <c:v>4407</c:v>
                </c:pt>
                <c:pt idx="708">
                  <c:v>4420</c:v>
                </c:pt>
                <c:pt idx="709">
                  <c:v>4391</c:v>
                </c:pt>
                <c:pt idx="710">
                  <c:v>4372</c:v>
                </c:pt>
                <c:pt idx="711">
                  <c:v>4383</c:v>
                </c:pt>
                <c:pt idx="712">
                  <c:v>4402</c:v>
                </c:pt>
                <c:pt idx="713">
                  <c:v>4409</c:v>
                </c:pt>
                <c:pt idx="714">
                  <c:v>4342</c:v>
                </c:pt>
                <c:pt idx="715">
                  <c:v>4401</c:v>
                </c:pt>
                <c:pt idx="716">
                  <c:v>4441</c:v>
                </c:pt>
                <c:pt idx="717">
                  <c:v>4425</c:v>
                </c:pt>
                <c:pt idx="718">
                  <c:v>4427</c:v>
                </c:pt>
                <c:pt idx="719">
                  <c:v>4454</c:v>
                </c:pt>
                <c:pt idx="720">
                  <c:v>4441</c:v>
                </c:pt>
                <c:pt idx="721">
                  <c:v>4436</c:v>
                </c:pt>
                <c:pt idx="722">
                  <c:v>4468</c:v>
                </c:pt>
                <c:pt idx="723">
                  <c:v>4435</c:v>
                </c:pt>
                <c:pt idx="724">
                  <c:v>4467</c:v>
                </c:pt>
                <c:pt idx="725">
                  <c:v>4457</c:v>
                </c:pt>
                <c:pt idx="726">
                  <c:v>4507</c:v>
                </c:pt>
                <c:pt idx="727">
                  <c:v>4477</c:v>
                </c:pt>
                <c:pt idx="728">
                  <c:v>4455</c:v>
                </c:pt>
                <c:pt idx="729">
                  <c:v>4489</c:v>
                </c:pt>
                <c:pt idx="730">
                  <c:v>4510</c:v>
                </c:pt>
                <c:pt idx="731">
                  <c:v>4474</c:v>
                </c:pt>
                <c:pt idx="732">
                  <c:v>4450</c:v>
                </c:pt>
                <c:pt idx="733">
                  <c:v>4493</c:v>
                </c:pt>
                <c:pt idx="734">
                  <c:v>4500</c:v>
                </c:pt>
                <c:pt idx="735">
                  <c:v>4493</c:v>
                </c:pt>
                <c:pt idx="736">
                  <c:v>4513</c:v>
                </c:pt>
                <c:pt idx="737">
                  <c:v>4545</c:v>
                </c:pt>
                <c:pt idx="738">
                  <c:v>4505</c:v>
                </c:pt>
                <c:pt idx="739">
                  <c:v>4513</c:v>
                </c:pt>
                <c:pt idx="740">
                  <c:v>4522</c:v>
                </c:pt>
                <c:pt idx="741">
                  <c:v>4497</c:v>
                </c:pt>
                <c:pt idx="742">
                  <c:v>4501</c:v>
                </c:pt>
                <c:pt idx="743">
                  <c:v>4521</c:v>
                </c:pt>
                <c:pt idx="744">
                  <c:v>4598</c:v>
                </c:pt>
                <c:pt idx="745">
                  <c:v>4692</c:v>
                </c:pt>
                <c:pt idx="746">
                  <c:v>4976</c:v>
                </c:pt>
                <c:pt idx="747">
                  <c:v>5011</c:v>
                </c:pt>
                <c:pt idx="748">
                  <c:v>4860</c:v>
                </c:pt>
                <c:pt idx="749">
                  <c:v>4577</c:v>
                </c:pt>
                <c:pt idx="750">
                  <c:v>4521</c:v>
                </c:pt>
                <c:pt idx="751">
                  <c:v>4565</c:v>
                </c:pt>
                <c:pt idx="752">
                  <c:v>4614</c:v>
                </c:pt>
                <c:pt idx="753">
                  <c:v>4516</c:v>
                </c:pt>
                <c:pt idx="754">
                  <c:v>4542</c:v>
                </c:pt>
                <c:pt idx="755">
                  <c:v>4546</c:v>
                </c:pt>
                <c:pt idx="756">
                  <c:v>4577</c:v>
                </c:pt>
                <c:pt idx="757">
                  <c:v>4545</c:v>
                </c:pt>
                <c:pt idx="758">
                  <c:v>4501</c:v>
                </c:pt>
                <c:pt idx="759">
                  <c:v>4538</c:v>
                </c:pt>
                <c:pt idx="760">
                  <c:v>4509</c:v>
                </c:pt>
                <c:pt idx="761">
                  <c:v>4518</c:v>
                </c:pt>
                <c:pt idx="762">
                  <c:v>4506</c:v>
                </c:pt>
                <c:pt idx="763">
                  <c:v>4514</c:v>
                </c:pt>
                <c:pt idx="764">
                  <c:v>4531</c:v>
                </c:pt>
                <c:pt idx="765">
                  <c:v>4515</c:v>
                </c:pt>
                <c:pt idx="766">
                  <c:v>4506</c:v>
                </c:pt>
                <c:pt idx="767">
                  <c:v>4505</c:v>
                </c:pt>
                <c:pt idx="768">
                  <c:v>4483</c:v>
                </c:pt>
                <c:pt idx="769">
                  <c:v>4498</c:v>
                </c:pt>
                <c:pt idx="770">
                  <c:v>4485</c:v>
                </c:pt>
                <c:pt idx="771">
                  <c:v>4509</c:v>
                </c:pt>
                <c:pt idx="772">
                  <c:v>4507</c:v>
                </c:pt>
                <c:pt idx="773">
                  <c:v>4472</c:v>
                </c:pt>
                <c:pt idx="774">
                  <c:v>4497</c:v>
                </c:pt>
                <c:pt idx="775">
                  <c:v>4491</c:v>
                </c:pt>
                <c:pt idx="776">
                  <c:v>4455</c:v>
                </c:pt>
                <c:pt idx="777">
                  <c:v>4477</c:v>
                </c:pt>
                <c:pt idx="778">
                  <c:v>4477</c:v>
                </c:pt>
                <c:pt idx="779">
                  <c:v>4456</c:v>
                </c:pt>
                <c:pt idx="780">
                  <c:v>4447</c:v>
                </c:pt>
                <c:pt idx="781">
                  <c:v>4480</c:v>
                </c:pt>
                <c:pt idx="782">
                  <c:v>4474</c:v>
                </c:pt>
                <c:pt idx="783">
                  <c:v>4423</c:v>
                </c:pt>
                <c:pt idx="784">
                  <c:v>4412</c:v>
                </c:pt>
                <c:pt idx="785">
                  <c:v>4400</c:v>
                </c:pt>
                <c:pt idx="786">
                  <c:v>4412</c:v>
                </c:pt>
                <c:pt idx="787">
                  <c:v>4389</c:v>
                </c:pt>
                <c:pt idx="788">
                  <c:v>4409</c:v>
                </c:pt>
                <c:pt idx="789">
                  <c:v>4421</c:v>
                </c:pt>
                <c:pt idx="790">
                  <c:v>4336</c:v>
                </c:pt>
                <c:pt idx="791">
                  <c:v>4398</c:v>
                </c:pt>
                <c:pt idx="792">
                  <c:v>4365</c:v>
                </c:pt>
                <c:pt idx="793">
                  <c:v>4353</c:v>
                </c:pt>
                <c:pt idx="794">
                  <c:v>4374</c:v>
                </c:pt>
                <c:pt idx="795">
                  <c:v>4352</c:v>
                </c:pt>
                <c:pt idx="796">
                  <c:v>4372</c:v>
                </c:pt>
                <c:pt idx="797">
                  <c:v>4328</c:v>
                </c:pt>
                <c:pt idx="798">
                  <c:v>4332</c:v>
                </c:pt>
                <c:pt idx="799">
                  <c:v>4384</c:v>
                </c:pt>
                <c:pt idx="800">
                  <c:v>4324</c:v>
                </c:pt>
                <c:pt idx="801">
                  <c:v>4331</c:v>
                </c:pt>
                <c:pt idx="802">
                  <c:v>4352</c:v>
                </c:pt>
                <c:pt idx="803">
                  <c:v>4377</c:v>
                </c:pt>
                <c:pt idx="804">
                  <c:v>4352</c:v>
                </c:pt>
                <c:pt idx="805">
                  <c:v>4340</c:v>
                </c:pt>
                <c:pt idx="806">
                  <c:v>4335</c:v>
                </c:pt>
                <c:pt idx="807">
                  <c:v>4340</c:v>
                </c:pt>
                <c:pt idx="808">
                  <c:v>4361</c:v>
                </c:pt>
                <c:pt idx="809">
                  <c:v>4322</c:v>
                </c:pt>
                <c:pt idx="810">
                  <c:v>4304</c:v>
                </c:pt>
                <c:pt idx="811">
                  <c:v>4376</c:v>
                </c:pt>
                <c:pt idx="812">
                  <c:v>4330</c:v>
                </c:pt>
                <c:pt idx="813">
                  <c:v>4358</c:v>
                </c:pt>
                <c:pt idx="814">
                  <c:v>4357</c:v>
                </c:pt>
                <c:pt idx="815">
                  <c:v>4386</c:v>
                </c:pt>
                <c:pt idx="816">
                  <c:v>4336</c:v>
                </c:pt>
                <c:pt idx="817">
                  <c:v>4349</c:v>
                </c:pt>
                <c:pt idx="818">
                  <c:v>4358</c:v>
                </c:pt>
                <c:pt idx="819">
                  <c:v>4333</c:v>
                </c:pt>
                <c:pt idx="820">
                  <c:v>4332</c:v>
                </c:pt>
                <c:pt idx="821">
                  <c:v>4329</c:v>
                </c:pt>
                <c:pt idx="822">
                  <c:v>4372</c:v>
                </c:pt>
                <c:pt idx="823">
                  <c:v>4355</c:v>
                </c:pt>
                <c:pt idx="824">
                  <c:v>4375</c:v>
                </c:pt>
                <c:pt idx="825">
                  <c:v>4346</c:v>
                </c:pt>
                <c:pt idx="826">
                  <c:v>4357</c:v>
                </c:pt>
                <c:pt idx="827">
                  <c:v>4327</c:v>
                </c:pt>
                <c:pt idx="828">
                  <c:v>4375</c:v>
                </c:pt>
                <c:pt idx="829">
                  <c:v>4355</c:v>
                </c:pt>
                <c:pt idx="830">
                  <c:v>4388</c:v>
                </c:pt>
                <c:pt idx="831">
                  <c:v>4328</c:v>
                </c:pt>
                <c:pt idx="832">
                  <c:v>4355</c:v>
                </c:pt>
                <c:pt idx="833">
                  <c:v>4343</c:v>
                </c:pt>
                <c:pt idx="834">
                  <c:v>4365</c:v>
                </c:pt>
                <c:pt idx="835">
                  <c:v>4392</c:v>
                </c:pt>
                <c:pt idx="836">
                  <c:v>4368</c:v>
                </c:pt>
                <c:pt idx="837">
                  <c:v>4374</c:v>
                </c:pt>
                <c:pt idx="838">
                  <c:v>4372</c:v>
                </c:pt>
                <c:pt idx="839">
                  <c:v>4406</c:v>
                </c:pt>
                <c:pt idx="840">
                  <c:v>4382</c:v>
                </c:pt>
                <c:pt idx="841">
                  <c:v>4416</c:v>
                </c:pt>
                <c:pt idx="842">
                  <c:v>4356</c:v>
                </c:pt>
                <c:pt idx="843">
                  <c:v>4387</c:v>
                </c:pt>
                <c:pt idx="844">
                  <c:v>4490</c:v>
                </c:pt>
                <c:pt idx="845">
                  <c:v>4435</c:v>
                </c:pt>
                <c:pt idx="846">
                  <c:v>4449</c:v>
                </c:pt>
                <c:pt idx="847">
                  <c:v>4443</c:v>
                </c:pt>
                <c:pt idx="848">
                  <c:v>4497</c:v>
                </c:pt>
                <c:pt idx="849">
                  <c:v>4424</c:v>
                </c:pt>
                <c:pt idx="850">
                  <c:v>4445</c:v>
                </c:pt>
                <c:pt idx="851">
                  <c:v>4508</c:v>
                </c:pt>
                <c:pt idx="852">
                  <c:v>4471</c:v>
                </c:pt>
                <c:pt idx="853">
                  <c:v>4494</c:v>
                </c:pt>
                <c:pt idx="854">
                  <c:v>4496</c:v>
                </c:pt>
                <c:pt idx="855">
                  <c:v>4512</c:v>
                </c:pt>
                <c:pt idx="856">
                  <c:v>4523</c:v>
                </c:pt>
                <c:pt idx="857">
                  <c:v>4553</c:v>
                </c:pt>
                <c:pt idx="858">
                  <c:v>4535</c:v>
                </c:pt>
                <c:pt idx="859">
                  <c:v>4524</c:v>
                </c:pt>
                <c:pt idx="860">
                  <c:v>4548</c:v>
                </c:pt>
                <c:pt idx="861">
                  <c:v>4581</c:v>
                </c:pt>
                <c:pt idx="862">
                  <c:v>4593</c:v>
                </c:pt>
                <c:pt idx="863">
                  <c:v>4623</c:v>
                </c:pt>
                <c:pt idx="864">
                  <c:v>4656</c:v>
                </c:pt>
                <c:pt idx="865">
                  <c:v>4633</c:v>
                </c:pt>
                <c:pt idx="866">
                  <c:v>4688</c:v>
                </c:pt>
                <c:pt idx="867">
                  <c:v>4679</c:v>
                </c:pt>
                <c:pt idx="868">
                  <c:v>4713</c:v>
                </c:pt>
                <c:pt idx="869">
                  <c:v>4755</c:v>
                </c:pt>
                <c:pt idx="870">
                  <c:v>4749</c:v>
                </c:pt>
                <c:pt idx="871">
                  <c:v>4853</c:v>
                </c:pt>
                <c:pt idx="872">
                  <c:v>4875</c:v>
                </c:pt>
                <c:pt idx="873">
                  <c:v>4892</c:v>
                </c:pt>
                <c:pt idx="874">
                  <c:v>4997</c:v>
                </c:pt>
                <c:pt idx="875">
                  <c:v>4936</c:v>
                </c:pt>
                <c:pt idx="876">
                  <c:v>5019</c:v>
                </c:pt>
                <c:pt idx="877">
                  <c:v>4988</c:v>
                </c:pt>
                <c:pt idx="878">
                  <c:v>5078</c:v>
                </c:pt>
                <c:pt idx="879">
                  <c:v>5023</c:v>
                </c:pt>
                <c:pt idx="880">
                  <c:v>5082</c:v>
                </c:pt>
                <c:pt idx="881">
                  <c:v>4983</c:v>
                </c:pt>
                <c:pt idx="882">
                  <c:v>5031</c:v>
                </c:pt>
                <c:pt idx="883">
                  <c:v>5008</c:v>
                </c:pt>
                <c:pt idx="884">
                  <c:v>4889</c:v>
                </c:pt>
                <c:pt idx="885">
                  <c:v>4911</c:v>
                </c:pt>
                <c:pt idx="886">
                  <c:v>4857</c:v>
                </c:pt>
                <c:pt idx="887">
                  <c:v>4852</c:v>
                </c:pt>
                <c:pt idx="888">
                  <c:v>4833</c:v>
                </c:pt>
                <c:pt idx="889">
                  <c:v>4815</c:v>
                </c:pt>
                <c:pt idx="890">
                  <c:v>4792</c:v>
                </c:pt>
                <c:pt idx="891">
                  <c:v>4809</c:v>
                </c:pt>
                <c:pt idx="892">
                  <c:v>4760</c:v>
                </c:pt>
                <c:pt idx="893">
                  <c:v>4774</c:v>
                </c:pt>
                <c:pt idx="894">
                  <c:v>4816</c:v>
                </c:pt>
                <c:pt idx="895">
                  <c:v>4741</c:v>
                </c:pt>
                <c:pt idx="896">
                  <c:v>4738</c:v>
                </c:pt>
                <c:pt idx="897">
                  <c:v>4724</c:v>
                </c:pt>
                <c:pt idx="898">
                  <c:v>4730</c:v>
                </c:pt>
                <c:pt idx="899">
                  <c:v>4757</c:v>
                </c:pt>
                <c:pt idx="900">
                  <c:v>4708</c:v>
                </c:pt>
                <c:pt idx="901">
                  <c:v>4697</c:v>
                </c:pt>
                <c:pt idx="902">
                  <c:v>4729</c:v>
                </c:pt>
                <c:pt idx="903">
                  <c:v>4722</c:v>
                </c:pt>
                <c:pt idx="904">
                  <c:v>4712</c:v>
                </c:pt>
                <c:pt idx="905">
                  <c:v>4728</c:v>
                </c:pt>
                <c:pt idx="906">
                  <c:v>4718</c:v>
                </c:pt>
                <c:pt idx="907">
                  <c:v>4763</c:v>
                </c:pt>
                <c:pt idx="908">
                  <c:v>4773</c:v>
                </c:pt>
                <c:pt idx="909">
                  <c:v>4717</c:v>
                </c:pt>
                <c:pt idx="910">
                  <c:v>4750</c:v>
                </c:pt>
                <c:pt idx="911">
                  <c:v>4745</c:v>
                </c:pt>
                <c:pt idx="912">
                  <c:v>4764</c:v>
                </c:pt>
                <c:pt idx="913">
                  <c:v>4788</c:v>
                </c:pt>
                <c:pt idx="914">
                  <c:v>4806</c:v>
                </c:pt>
                <c:pt idx="915">
                  <c:v>4795</c:v>
                </c:pt>
                <c:pt idx="916">
                  <c:v>4801</c:v>
                </c:pt>
                <c:pt idx="917">
                  <c:v>4829</c:v>
                </c:pt>
                <c:pt idx="918">
                  <c:v>4824</c:v>
                </c:pt>
                <c:pt idx="919">
                  <c:v>4830</c:v>
                </c:pt>
                <c:pt idx="920">
                  <c:v>4836</c:v>
                </c:pt>
                <c:pt idx="921">
                  <c:v>4838</c:v>
                </c:pt>
                <c:pt idx="922">
                  <c:v>4849</c:v>
                </c:pt>
                <c:pt idx="923">
                  <c:v>4876</c:v>
                </c:pt>
                <c:pt idx="924">
                  <c:v>4872</c:v>
                </c:pt>
                <c:pt idx="925">
                  <c:v>4882</c:v>
                </c:pt>
                <c:pt idx="926">
                  <c:v>4874</c:v>
                </c:pt>
                <c:pt idx="927">
                  <c:v>4876</c:v>
                </c:pt>
                <c:pt idx="928">
                  <c:v>4912</c:v>
                </c:pt>
                <c:pt idx="929">
                  <c:v>4873</c:v>
                </c:pt>
                <c:pt idx="930">
                  <c:v>4898</c:v>
                </c:pt>
                <c:pt idx="931">
                  <c:v>4898</c:v>
                </c:pt>
                <c:pt idx="932">
                  <c:v>4920</c:v>
                </c:pt>
                <c:pt idx="933">
                  <c:v>4989</c:v>
                </c:pt>
                <c:pt idx="934">
                  <c:v>4948</c:v>
                </c:pt>
                <c:pt idx="935">
                  <c:v>5044</c:v>
                </c:pt>
                <c:pt idx="936">
                  <c:v>5031</c:v>
                </c:pt>
                <c:pt idx="937">
                  <c:v>5023</c:v>
                </c:pt>
                <c:pt idx="938">
                  <c:v>4959</c:v>
                </c:pt>
                <c:pt idx="939">
                  <c:v>4996</c:v>
                </c:pt>
                <c:pt idx="940">
                  <c:v>5062</c:v>
                </c:pt>
                <c:pt idx="941">
                  <c:v>5055</c:v>
                </c:pt>
                <c:pt idx="942">
                  <c:v>5016</c:v>
                </c:pt>
                <c:pt idx="943">
                  <c:v>5099</c:v>
                </c:pt>
                <c:pt idx="944">
                  <c:v>5117</c:v>
                </c:pt>
                <c:pt idx="945">
                  <c:v>5080</c:v>
                </c:pt>
                <c:pt idx="946">
                  <c:v>5109</c:v>
                </c:pt>
                <c:pt idx="947">
                  <c:v>5149</c:v>
                </c:pt>
                <c:pt idx="948">
                  <c:v>5046</c:v>
                </c:pt>
                <c:pt idx="949">
                  <c:v>5164</c:v>
                </c:pt>
                <c:pt idx="950">
                  <c:v>5115</c:v>
                </c:pt>
                <c:pt idx="951">
                  <c:v>5139</c:v>
                </c:pt>
                <c:pt idx="952">
                  <c:v>5138</c:v>
                </c:pt>
                <c:pt idx="953">
                  <c:v>5166</c:v>
                </c:pt>
                <c:pt idx="954">
                  <c:v>5171</c:v>
                </c:pt>
                <c:pt idx="955">
                  <c:v>5189</c:v>
                </c:pt>
                <c:pt idx="956">
                  <c:v>5160</c:v>
                </c:pt>
                <c:pt idx="957">
                  <c:v>5167</c:v>
                </c:pt>
                <c:pt idx="958">
                  <c:v>5206</c:v>
                </c:pt>
                <c:pt idx="959">
                  <c:v>5163</c:v>
                </c:pt>
                <c:pt idx="960">
                  <c:v>5208</c:v>
                </c:pt>
                <c:pt idx="961">
                  <c:v>5137</c:v>
                </c:pt>
                <c:pt idx="962">
                  <c:v>5191</c:v>
                </c:pt>
                <c:pt idx="963">
                  <c:v>5180</c:v>
                </c:pt>
                <c:pt idx="964">
                  <c:v>5134</c:v>
                </c:pt>
                <c:pt idx="965">
                  <c:v>5160</c:v>
                </c:pt>
                <c:pt idx="966">
                  <c:v>5169</c:v>
                </c:pt>
                <c:pt idx="967">
                  <c:v>5173</c:v>
                </c:pt>
                <c:pt idx="968">
                  <c:v>5181</c:v>
                </c:pt>
                <c:pt idx="969">
                  <c:v>5205</c:v>
                </c:pt>
                <c:pt idx="970">
                  <c:v>5159</c:v>
                </c:pt>
                <c:pt idx="971">
                  <c:v>5174</c:v>
                </c:pt>
                <c:pt idx="972">
                  <c:v>5249</c:v>
                </c:pt>
                <c:pt idx="973">
                  <c:v>5184</c:v>
                </c:pt>
                <c:pt idx="974">
                  <c:v>5208</c:v>
                </c:pt>
                <c:pt idx="975">
                  <c:v>5200</c:v>
                </c:pt>
                <c:pt idx="976">
                  <c:v>5205</c:v>
                </c:pt>
                <c:pt idx="977">
                  <c:v>5205</c:v>
                </c:pt>
                <c:pt idx="978">
                  <c:v>5200</c:v>
                </c:pt>
                <c:pt idx="979">
                  <c:v>5232</c:v>
                </c:pt>
                <c:pt idx="980">
                  <c:v>5193</c:v>
                </c:pt>
                <c:pt idx="981">
                  <c:v>5207</c:v>
                </c:pt>
                <c:pt idx="982">
                  <c:v>5259</c:v>
                </c:pt>
                <c:pt idx="983">
                  <c:v>5245</c:v>
                </c:pt>
                <c:pt idx="984">
                  <c:v>5254</c:v>
                </c:pt>
                <c:pt idx="985">
                  <c:v>5270</c:v>
                </c:pt>
                <c:pt idx="986">
                  <c:v>5336</c:v>
                </c:pt>
                <c:pt idx="987">
                  <c:v>5332.17</c:v>
                </c:pt>
                <c:pt idx="988">
                  <c:v>5326.79</c:v>
                </c:pt>
                <c:pt idx="989">
                  <c:v>5332.27</c:v>
                </c:pt>
                <c:pt idx="990">
                  <c:v>5357.02</c:v>
                </c:pt>
                <c:pt idx="991">
                  <c:v>5308.63</c:v>
                </c:pt>
                <c:pt idx="992">
                  <c:v>5340.29</c:v>
                </c:pt>
                <c:pt idx="993">
                  <c:v>5374.62</c:v>
                </c:pt>
                <c:pt idx="994">
                  <c:v>5337.5599999999995</c:v>
                </c:pt>
                <c:pt idx="995">
                  <c:v>5385.88</c:v>
                </c:pt>
                <c:pt idx="996">
                  <c:v>5376.59</c:v>
                </c:pt>
                <c:pt idx="997">
                  <c:v>5397.0300000000007</c:v>
                </c:pt>
                <c:pt idx="998">
                  <c:v>5415.16</c:v>
                </c:pt>
                <c:pt idx="999">
                  <c:v>5416.87</c:v>
                </c:pt>
                <c:pt idx="1000">
                  <c:v>5426.5300000000007</c:v>
                </c:pt>
                <c:pt idx="1001">
                  <c:v>5448.59</c:v>
                </c:pt>
                <c:pt idx="1002">
                  <c:v>5503.3</c:v>
                </c:pt>
                <c:pt idx="1003">
                  <c:v>5511.82</c:v>
                </c:pt>
                <c:pt idx="1004">
                  <c:v>5493.98</c:v>
                </c:pt>
                <c:pt idx="1005">
                  <c:v>5511.9699999999993</c:v>
                </c:pt>
                <c:pt idx="1006">
                  <c:v>5532.93</c:v>
                </c:pt>
                <c:pt idx="1007">
                  <c:v>5514.12</c:v>
                </c:pt>
                <c:pt idx="1008">
                  <c:v>5540.6900000000005</c:v>
                </c:pt>
                <c:pt idx="1009">
                  <c:v>5573.87</c:v>
                </c:pt>
                <c:pt idx="1010">
                  <c:v>5584.42</c:v>
                </c:pt>
                <c:pt idx="1011">
                  <c:v>5588.34</c:v>
                </c:pt>
                <c:pt idx="1012">
                  <c:v>5622.27</c:v>
                </c:pt>
                <c:pt idx="1013">
                  <c:v>5594.7800000000007</c:v>
                </c:pt>
                <c:pt idx="1014">
                  <c:v>5631.66</c:v>
                </c:pt>
                <c:pt idx="1015">
                  <c:v>5619.9</c:v>
                </c:pt>
                <c:pt idx="1016">
                  <c:v>5614.9</c:v>
                </c:pt>
                <c:pt idx="1017">
                  <c:v>5646.99</c:v>
                </c:pt>
                <c:pt idx="1018">
                  <c:v>5670.54</c:v>
                </c:pt>
                <c:pt idx="1019">
                  <c:v>5668.6100000000006</c:v>
                </c:pt>
                <c:pt idx="1020">
                  <c:v>5663.79</c:v>
                </c:pt>
                <c:pt idx="1021">
                  <c:v>5697.96</c:v>
                </c:pt>
                <c:pt idx="1022">
                  <c:v>5722</c:v>
                </c:pt>
                <c:pt idx="1023">
                  <c:v>5714</c:v>
                </c:pt>
                <c:pt idx="1024">
                  <c:v>5649</c:v>
                </c:pt>
                <c:pt idx="1025">
                  <c:v>5645</c:v>
                </c:pt>
                <c:pt idx="1026">
                  <c:v>5732</c:v>
                </c:pt>
                <c:pt idx="1027">
                  <c:v>5725</c:v>
                </c:pt>
                <c:pt idx="1028">
                  <c:v>5758</c:v>
                </c:pt>
                <c:pt idx="1029">
                  <c:v>5715</c:v>
                </c:pt>
                <c:pt idx="1030">
                  <c:v>5723</c:v>
                </c:pt>
                <c:pt idx="1031">
                  <c:v>5696</c:v>
                </c:pt>
                <c:pt idx="1032">
                  <c:v>5672</c:v>
                </c:pt>
                <c:pt idx="1033">
                  <c:v>5751</c:v>
                </c:pt>
                <c:pt idx="1034">
                  <c:v>5739</c:v>
                </c:pt>
                <c:pt idx="1035">
                  <c:v>5683</c:v>
                </c:pt>
                <c:pt idx="1036">
                  <c:v>5671</c:v>
                </c:pt>
                <c:pt idx="1037">
                  <c:v>5637</c:v>
                </c:pt>
                <c:pt idx="1038">
                  <c:v>5670</c:v>
                </c:pt>
                <c:pt idx="1039">
                  <c:v>5654</c:v>
                </c:pt>
                <c:pt idx="1040">
                  <c:v>5669</c:v>
                </c:pt>
                <c:pt idx="1041">
                  <c:v>5674</c:v>
                </c:pt>
                <c:pt idx="1042">
                  <c:v>5662</c:v>
                </c:pt>
                <c:pt idx="1043">
                  <c:v>5652</c:v>
                </c:pt>
                <c:pt idx="1044">
                  <c:v>5588</c:v>
                </c:pt>
                <c:pt idx="1045">
                  <c:v>5582</c:v>
                </c:pt>
                <c:pt idx="1046">
                  <c:v>5546</c:v>
                </c:pt>
                <c:pt idx="1047">
                  <c:v>5541</c:v>
                </c:pt>
                <c:pt idx="1048">
                  <c:v>5487</c:v>
                </c:pt>
                <c:pt idx="1049">
                  <c:v>5538</c:v>
                </c:pt>
                <c:pt idx="1050">
                  <c:v>5484</c:v>
                </c:pt>
                <c:pt idx="1051">
                  <c:v>5454</c:v>
                </c:pt>
                <c:pt idx="1052">
                  <c:v>5402</c:v>
                </c:pt>
                <c:pt idx="1053">
                  <c:v>5462</c:v>
                </c:pt>
                <c:pt idx="1054">
                  <c:v>5471</c:v>
                </c:pt>
                <c:pt idx="1055">
                  <c:v>5493</c:v>
                </c:pt>
                <c:pt idx="1056">
                  <c:v>5391</c:v>
                </c:pt>
                <c:pt idx="1057">
                  <c:v>5395</c:v>
                </c:pt>
                <c:pt idx="1058">
                  <c:v>5419</c:v>
                </c:pt>
                <c:pt idx="1059">
                  <c:v>5376</c:v>
                </c:pt>
                <c:pt idx="1060">
                  <c:v>5373</c:v>
                </c:pt>
                <c:pt idx="1061">
                  <c:v>5423</c:v>
                </c:pt>
                <c:pt idx="1062">
                  <c:v>5439</c:v>
                </c:pt>
                <c:pt idx="1063">
                  <c:v>5417</c:v>
                </c:pt>
                <c:pt idx="1064">
                  <c:v>5402</c:v>
                </c:pt>
                <c:pt idx="1065">
                  <c:v>5383</c:v>
                </c:pt>
                <c:pt idx="1066">
                  <c:v>5428</c:v>
                </c:pt>
                <c:pt idx="1067">
                  <c:v>5374</c:v>
                </c:pt>
                <c:pt idx="1068">
                  <c:v>5426</c:v>
                </c:pt>
                <c:pt idx="1069">
                  <c:v>5416</c:v>
                </c:pt>
                <c:pt idx="1070">
                  <c:v>5363</c:v>
                </c:pt>
                <c:pt idx="1071">
                  <c:v>5412</c:v>
                </c:pt>
                <c:pt idx="1072">
                  <c:v>5387</c:v>
                </c:pt>
                <c:pt idx="1073">
                  <c:v>5366</c:v>
                </c:pt>
                <c:pt idx="1074">
                  <c:v>5393</c:v>
                </c:pt>
                <c:pt idx="1075">
                  <c:v>5323</c:v>
                </c:pt>
                <c:pt idx="1076">
                  <c:v>5342</c:v>
                </c:pt>
                <c:pt idx="1077">
                  <c:v>5375</c:v>
                </c:pt>
                <c:pt idx="1078">
                  <c:v>5340</c:v>
                </c:pt>
                <c:pt idx="1079">
                  <c:v>5340</c:v>
                </c:pt>
                <c:pt idx="1080">
                  <c:v>5325</c:v>
                </c:pt>
                <c:pt idx="1081">
                  <c:v>5310</c:v>
                </c:pt>
                <c:pt idx="1082">
                  <c:v>5275</c:v>
                </c:pt>
                <c:pt idx="1083">
                  <c:v>5286</c:v>
                </c:pt>
                <c:pt idx="1084">
                  <c:v>5288</c:v>
                </c:pt>
                <c:pt idx="1085">
                  <c:v>5314</c:v>
                </c:pt>
                <c:pt idx="1086">
                  <c:v>5273</c:v>
                </c:pt>
                <c:pt idx="1087">
                  <c:v>5227</c:v>
                </c:pt>
                <c:pt idx="1088">
                  <c:v>5260</c:v>
                </c:pt>
                <c:pt idx="1089">
                  <c:v>5249</c:v>
                </c:pt>
                <c:pt idx="1090">
                  <c:v>5240</c:v>
                </c:pt>
                <c:pt idx="1091">
                  <c:v>5283</c:v>
                </c:pt>
                <c:pt idx="1092">
                  <c:v>5271</c:v>
                </c:pt>
                <c:pt idx="1093">
                  <c:v>5199</c:v>
                </c:pt>
                <c:pt idx="1094">
                  <c:v>5244</c:v>
                </c:pt>
                <c:pt idx="1095">
                  <c:v>5235</c:v>
                </c:pt>
                <c:pt idx="1096">
                  <c:v>5215</c:v>
                </c:pt>
                <c:pt idx="1097">
                  <c:v>5195</c:v>
                </c:pt>
                <c:pt idx="1098">
                  <c:v>5159</c:v>
                </c:pt>
                <c:pt idx="1099">
                  <c:v>5206</c:v>
                </c:pt>
                <c:pt idx="1100">
                  <c:v>5156</c:v>
                </c:pt>
                <c:pt idx="1101">
                  <c:v>5247</c:v>
                </c:pt>
                <c:pt idx="1102">
                  <c:v>5203</c:v>
                </c:pt>
                <c:pt idx="1103">
                  <c:v>5204</c:v>
                </c:pt>
                <c:pt idx="1104">
                  <c:v>5146</c:v>
                </c:pt>
                <c:pt idx="1105">
                  <c:v>5145</c:v>
                </c:pt>
                <c:pt idx="1106">
                  <c:v>5177</c:v>
                </c:pt>
                <c:pt idx="1107">
                  <c:v>5167</c:v>
                </c:pt>
                <c:pt idx="1108">
                  <c:v>5166</c:v>
                </c:pt>
                <c:pt idx="1109">
                  <c:v>5125</c:v>
                </c:pt>
                <c:pt idx="1110">
                  <c:v>5158</c:v>
                </c:pt>
                <c:pt idx="1111">
                  <c:v>5080</c:v>
                </c:pt>
                <c:pt idx="1112">
                  <c:v>5110</c:v>
                </c:pt>
                <c:pt idx="1113">
                  <c:v>5076</c:v>
                </c:pt>
                <c:pt idx="1114">
                  <c:v>5110</c:v>
                </c:pt>
                <c:pt idx="1115">
                  <c:v>5093</c:v>
                </c:pt>
                <c:pt idx="1116">
                  <c:v>5069</c:v>
                </c:pt>
                <c:pt idx="1117">
                  <c:v>5000</c:v>
                </c:pt>
                <c:pt idx="1118">
                  <c:v>5032</c:v>
                </c:pt>
                <c:pt idx="1119">
                  <c:v>4981</c:v>
                </c:pt>
                <c:pt idx="1120">
                  <c:v>4927</c:v>
                </c:pt>
                <c:pt idx="1121">
                  <c:v>4922</c:v>
                </c:pt>
                <c:pt idx="1122">
                  <c:v>4928</c:v>
                </c:pt>
                <c:pt idx="1123">
                  <c:v>4848</c:v>
                </c:pt>
                <c:pt idx="1124">
                  <c:v>4819</c:v>
                </c:pt>
                <c:pt idx="1125">
                  <c:v>4815</c:v>
                </c:pt>
                <c:pt idx="1126">
                  <c:v>4765</c:v>
                </c:pt>
                <c:pt idx="1127">
                  <c:v>4765</c:v>
                </c:pt>
                <c:pt idx="1128">
                  <c:v>4763</c:v>
                </c:pt>
                <c:pt idx="1129">
                  <c:v>4721</c:v>
                </c:pt>
                <c:pt idx="1130">
                  <c:v>4663</c:v>
                </c:pt>
                <c:pt idx="1131">
                  <c:v>4669</c:v>
                </c:pt>
                <c:pt idx="1132">
                  <c:v>4614</c:v>
                </c:pt>
                <c:pt idx="1133">
                  <c:v>4669</c:v>
                </c:pt>
                <c:pt idx="1134">
                  <c:v>4575</c:v>
                </c:pt>
                <c:pt idx="1135">
                  <c:v>4538</c:v>
                </c:pt>
                <c:pt idx="1136">
                  <c:v>4572</c:v>
                </c:pt>
                <c:pt idx="1137">
                  <c:v>4554</c:v>
                </c:pt>
                <c:pt idx="1138">
                  <c:v>4514</c:v>
                </c:pt>
                <c:pt idx="1139">
                  <c:v>4506</c:v>
                </c:pt>
                <c:pt idx="1140">
                  <c:v>4524</c:v>
                </c:pt>
                <c:pt idx="1141">
                  <c:v>4511</c:v>
                </c:pt>
                <c:pt idx="1142">
                  <c:v>4528</c:v>
                </c:pt>
                <c:pt idx="1143">
                  <c:v>4509</c:v>
                </c:pt>
                <c:pt idx="1144">
                  <c:v>4482</c:v>
                </c:pt>
                <c:pt idx="1145">
                  <c:v>4516</c:v>
                </c:pt>
                <c:pt idx="1146">
                  <c:v>4468</c:v>
                </c:pt>
                <c:pt idx="1147">
                  <c:v>4502</c:v>
                </c:pt>
                <c:pt idx="1148">
                  <c:v>4500</c:v>
                </c:pt>
                <c:pt idx="1149">
                  <c:v>4538</c:v>
                </c:pt>
                <c:pt idx="1150">
                  <c:v>4504</c:v>
                </c:pt>
                <c:pt idx="1151">
                  <c:v>4542</c:v>
                </c:pt>
                <c:pt idx="1152">
                  <c:v>4525</c:v>
                </c:pt>
                <c:pt idx="1153">
                  <c:v>4557</c:v>
                </c:pt>
                <c:pt idx="1154">
                  <c:v>4544</c:v>
                </c:pt>
                <c:pt idx="1155">
                  <c:v>4568</c:v>
                </c:pt>
                <c:pt idx="1156">
                  <c:v>4594</c:v>
                </c:pt>
                <c:pt idx="1157">
                  <c:v>4585</c:v>
                </c:pt>
                <c:pt idx="1158">
                  <c:v>4595</c:v>
                </c:pt>
                <c:pt idx="1159">
                  <c:v>4643</c:v>
                </c:pt>
                <c:pt idx="1160">
                  <c:v>4658</c:v>
                </c:pt>
                <c:pt idx="1161">
                  <c:v>4653</c:v>
                </c:pt>
                <c:pt idx="1162">
                  <c:v>4692</c:v>
                </c:pt>
                <c:pt idx="1163">
                  <c:v>4680</c:v>
                </c:pt>
                <c:pt idx="1164">
                  <c:v>4682</c:v>
                </c:pt>
                <c:pt idx="1165">
                  <c:v>4765</c:v>
                </c:pt>
                <c:pt idx="1166">
                  <c:v>4745</c:v>
                </c:pt>
                <c:pt idx="1167">
                  <c:v>4794</c:v>
                </c:pt>
                <c:pt idx="1168">
                  <c:v>4797</c:v>
                </c:pt>
                <c:pt idx="1169">
                  <c:v>4822</c:v>
                </c:pt>
                <c:pt idx="1170">
                  <c:v>4834</c:v>
                </c:pt>
                <c:pt idx="1171">
                  <c:v>4892</c:v>
                </c:pt>
                <c:pt idx="1172">
                  <c:v>4947</c:v>
                </c:pt>
                <c:pt idx="1173">
                  <c:v>4889</c:v>
                </c:pt>
                <c:pt idx="1174">
                  <c:v>4922</c:v>
                </c:pt>
                <c:pt idx="1175">
                  <c:v>4976</c:v>
                </c:pt>
                <c:pt idx="1176">
                  <c:v>5012</c:v>
                </c:pt>
                <c:pt idx="1177">
                  <c:v>4963</c:v>
                </c:pt>
                <c:pt idx="1178">
                  <c:v>5037</c:v>
                </c:pt>
                <c:pt idx="1179">
                  <c:v>5064</c:v>
                </c:pt>
                <c:pt idx="1180">
                  <c:v>5091</c:v>
                </c:pt>
                <c:pt idx="1181">
                  <c:v>5084</c:v>
                </c:pt>
                <c:pt idx="1182">
                  <c:v>5121</c:v>
                </c:pt>
                <c:pt idx="1183">
                  <c:v>5085</c:v>
                </c:pt>
                <c:pt idx="1184">
                  <c:v>5190</c:v>
                </c:pt>
                <c:pt idx="1185">
                  <c:v>5189</c:v>
                </c:pt>
                <c:pt idx="1186">
                  <c:v>5152</c:v>
                </c:pt>
                <c:pt idx="1187">
                  <c:v>5195</c:v>
                </c:pt>
                <c:pt idx="1188">
                  <c:v>5174</c:v>
                </c:pt>
                <c:pt idx="1189">
                  <c:v>5275</c:v>
                </c:pt>
                <c:pt idx="1190">
                  <c:v>5286</c:v>
                </c:pt>
                <c:pt idx="1191">
                  <c:v>5328</c:v>
                </c:pt>
                <c:pt idx="1192">
                  <c:v>5281</c:v>
                </c:pt>
                <c:pt idx="1193">
                  <c:v>5324</c:v>
                </c:pt>
                <c:pt idx="1194">
                  <c:v>5337</c:v>
                </c:pt>
                <c:pt idx="1195">
                  <c:v>5357</c:v>
                </c:pt>
                <c:pt idx="1196">
                  <c:v>5286</c:v>
                </c:pt>
                <c:pt idx="1197">
                  <c:v>5349</c:v>
                </c:pt>
                <c:pt idx="1198">
                  <c:v>5359</c:v>
                </c:pt>
                <c:pt idx="1199">
                  <c:v>5395</c:v>
                </c:pt>
                <c:pt idx="1200">
                  <c:v>5394</c:v>
                </c:pt>
                <c:pt idx="1201">
                  <c:v>5418</c:v>
                </c:pt>
                <c:pt idx="1202">
                  <c:v>5438</c:v>
                </c:pt>
                <c:pt idx="1203">
                  <c:v>5379</c:v>
                </c:pt>
                <c:pt idx="1204">
                  <c:v>5463</c:v>
                </c:pt>
                <c:pt idx="1205">
                  <c:v>5418</c:v>
                </c:pt>
                <c:pt idx="1206">
                  <c:v>5423</c:v>
                </c:pt>
                <c:pt idx="1207">
                  <c:v>5441</c:v>
                </c:pt>
                <c:pt idx="1208">
                  <c:v>5390</c:v>
                </c:pt>
                <c:pt idx="1209">
                  <c:v>5482</c:v>
                </c:pt>
                <c:pt idx="1210">
                  <c:v>5457</c:v>
                </c:pt>
                <c:pt idx="1211">
                  <c:v>5450</c:v>
                </c:pt>
                <c:pt idx="1212">
                  <c:v>5439</c:v>
                </c:pt>
                <c:pt idx="1213">
                  <c:v>5474</c:v>
                </c:pt>
                <c:pt idx="1214">
                  <c:v>5503</c:v>
                </c:pt>
                <c:pt idx="1215">
                  <c:v>5473</c:v>
                </c:pt>
                <c:pt idx="1216">
                  <c:v>5500</c:v>
                </c:pt>
                <c:pt idx="1217">
                  <c:v>5459</c:v>
                </c:pt>
                <c:pt idx="1218">
                  <c:v>5530</c:v>
                </c:pt>
                <c:pt idx="1219">
                  <c:v>5543</c:v>
                </c:pt>
                <c:pt idx="1220">
                  <c:v>5499</c:v>
                </c:pt>
                <c:pt idx="1221">
                  <c:v>5512</c:v>
                </c:pt>
                <c:pt idx="1222">
                  <c:v>5482</c:v>
                </c:pt>
                <c:pt idx="1223">
                  <c:v>5500</c:v>
                </c:pt>
                <c:pt idx="1224">
                  <c:v>5530</c:v>
                </c:pt>
                <c:pt idx="1225">
                  <c:v>5555</c:v>
                </c:pt>
                <c:pt idx="1226">
                  <c:v>5588</c:v>
                </c:pt>
                <c:pt idx="1227">
                  <c:v>5527</c:v>
                </c:pt>
                <c:pt idx="1228">
                  <c:v>5605</c:v>
                </c:pt>
                <c:pt idx="1229">
                  <c:v>5578</c:v>
                </c:pt>
                <c:pt idx="1230">
                  <c:v>5627</c:v>
                </c:pt>
                <c:pt idx="1231">
                  <c:v>5557</c:v>
                </c:pt>
                <c:pt idx="1232">
                  <c:v>5660</c:v>
                </c:pt>
                <c:pt idx="1233">
                  <c:v>5655</c:v>
                </c:pt>
                <c:pt idx="1234">
                  <c:v>5719</c:v>
                </c:pt>
                <c:pt idx="1235">
                  <c:v>5712</c:v>
                </c:pt>
                <c:pt idx="1236">
                  <c:v>5704</c:v>
                </c:pt>
                <c:pt idx="1237">
                  <c:v>5717</c:v>
                </c:pt>
                <c:pt idx="1238">
                  <c:v>5760</c:v>
                </c:pt>
                <c:pt idx="1239">
                  <c:v>5780</c:v>
                </c:pt>
                <c:pt idx="1240">
                  <c:v>5761</c:v>
                </c:pt>
                <c:pt idx="1241">
                  <c:v>5819</c:v>
                </c:pt>
                <c:pt idx="1242">
                  <c:v>5901</c:v>
                </c:pt>
                <c:pt idx="1243">
                  <c:v>5895</c:v>
                </c:pt>
                <c:pt idx="1244">
                  <c:v>5947</c:v>
                </c:pt>
                <c:pt idx="1245">
                  <c:v>5926</c:v>
                </c:pt>
                <c:pt idx="1246">
                  <c:v>5952</c:v>
                </c:pt>
                <c:pt idx="1247">
                  <c:v>5939</c:v>
                </c:pt>
                <c:pt idx="1248">
                  <c:v>6087</c:v>
                </c:pt>
                <c:pt idx="1249">
                  <c:v>5987</c:v>
                </c:pt>
                <c:pt idx="1250">
                  <c:v>6104</c:v>
                </c:pt>
                <c:pt idx="1251">
                  <c:v>6084</c:v>
                </c:pt>
                <c:pt idx="1252">
                  <c:v>6162</c:v>
                </c:pt>
                <c:pt idx="1253">
                  <c:v>6173</c:v>
                </c:pt>
                <c:pt idx="1254">
                  <c:v>6265</c:v>
                </c:pt>
                <c:pt idx="1255">
                  <c:v>6201</c:v>
                </c:pt>
                <c:pt idx="1256">
                  <c:v>6273</c:v>
                </c:pt>
                <c:pt idx="1257">
                  <c:v>6287</c:v>
                </c:pt>
                <c:pt idx="1258">
                  <c:v>6315</c:v>
                </c:pt>
                <c:pt idx="1259">
                  <c:v>6415</c:v>
                </c:pt>
                <c:pt idx="1260">
                  <c:v>6467</c:v>
                </c:pt>
                <c:pt idx="1261">
                  <c:v>6435</c:v>
                </c:pt>
                <c:pt idx="1262">
                  <c:v>6489</c:v>
                </c:pt>
                <c:pt idx="1263">
                  <c:v>6486</c:v>
                </c:pt>
                <c:pt idx="1264">
                  <c:v>6539</c:v>
                </c:pt>
                <c:pt idx="1265">
                  <c:v>6581</c:v>
                </c:pt>
                <c:pt idx="1266">
                  <c:v>6588</c:v>
                </c:pt>
                <c:pt idx="1267">
                  <c:v>6654</c:v>
                </c:pt>
                <c:pt idx="1268">
                  <c:v>6706</c:v>
                </c:pt>
                <c:pt idx="1269">
                  <c:v>6710</c:v>
                </c:pt>
                <c:pt idx="1270">
                  <c:v>6725</c:v>
                </c:pt>
                <c:pt idx="1271">
                  <c:v>6774</c:v>
                </c:pt>
                <c:pt idx="1272">
                  <c:v>6808</c:v>
                </c:pt>
                <c:pt idx="1273">
                  <c:v>6898</c:v>
                </c:pt>
                <c:pt idx="1274">
                  <c:v>6939</c:v>
                </c:pt>
                <c:pt idx="1275">
                  <c:v>6925</c:v>
                </c:pt>
                <c:pt idx="1276">
                  <c:v>6947</c:v>
                </c:pt>
                <c:pt idx="1277">
                  <c:v>7033</c:v>
                </c:pt>
                <c:pt idx="1278">
                  <c:v>7024</c:v>
                </c:pt>
                <c:pt idx="1279">
                  <c:v>7107</c:v>
                </c:pt>
                <c:pt idx="1280">
                  <c:v>7182</c:v>
                </c:pt>
                <c:pt idx="1281">
                  <c:v>7203</c:v>
                </c:pt>
                <c:pt idx="1282">
                  <c:v>7273</c:v>
                </c:pt>
                <c:pt idx="1283">
                  <c:v>7247</c:v>
                </c:pt>
                <c:pt idx="1284">
                  <c:v>7331</c:v>
                </c:pt>
                <c:pt idx="1285">
                  <c:v>7320</c:v>
                </c:pt>
                <c:pt idx="1286">
                  <c:v>7441</c:v>
                </c:pt>
                <c:pt idx="1287">
                  <c:v>7395</c:v>
                </c:pt>
                <c:pt idx="1288">
                  <c:v>7530</c:v>
                </c:pt>
                <c:pt idx="1289">
                  <c:v>7577</c:v>
                </c:pt>
                <c:pt idx="1290">
                  <c:v>7644</c:v>
                </c:pt>
                <c:pt idx="1291">
                  <c:v>7533</c:v>
                </c:pt>
                <c:pt idx="1292">
                  <c:v>7653</c:v>
                </c:pt>
                <c:pt idx="1293">
                  <c:v>7752</c:v>
                </c:pt>
                <c:pt idx="1294">
                  <c:v>7745</c:v>
                </c:pt>
                <c:pt idx="1295">
                  <c:v>7807</c:v>
                </c:pt>
                <c:pt idx="1296">
                  <c:v>7885</c:v>
                </c:pt>
                <c:pt idx="1297">
                  <c:v>7952</c:v>
                </c:pt>
                <c:pt idx="1298">
                  <c:v>7918</c:v>
                </c:pt>
                <c:pt idx="1299">
                  <c:v>7966</c:v>
                </c:pt>
                <c:pt idx="1300">
                  <c:v>7999</c:v>
                </c:pt>
                <c:pt idx="1301">
                  <c:v>8021</c:v>
                </c:pt>
                <c:pt idx="1302">
                  <c:v>8158</c:v>
                </c:pt>
                <c:pt idx="1303">
                  <c:v>8187</c:v>
                </c:pt>
                <c:pt idx="1304">
                  <c:v>8171</c:v>
                </c:pt>
                <c:pt idx="1305">
                  <c:v>8278</c:v>
                </c:pt>
                <c:pt idx="1306">
                  <c:v>8323</c:v>
                </c:pt>
                <c:pt idx="1307">
                  <c:v>8323</c:v>
                </c:pt>
                <c:pt idx="1308">
                  <c:v>8280</c:v>
                </c:pt>
                <c:pt idx="1309">
                  <c:v>8373</c:v>
                </c:pt>
                <c:pt idx="1310">
                  <c:v>8299</c:v>
                </c:pt>
                <c:pt idx="1311">
                  <c:v>8323</c:v>
                </c:pt>
                <c:pt idx="1312">
                  <c:v>8334</c:v>
                </c:pt>
                <c:pt idx="1313">
                  <c:v>8286</c:v>
                </c:pt>
                <c:pt idx="1314">
                  <c:v>8372</c:v>
                </c:pt>
                <c:pt idx="1315">
                  <c:v>8357</c:v>
                </c:pt>
                <c:pt idx="1316">
                  <c:v>8305</c:v>
                </c:pt>
                <c:pt idx="1317">
                  <c:v>8335</c:v>
                </c:pt>
                <c:pt idx="1318">
                  <c:v>8355</c:v>
                </c:pt>
                <c:pt idx="1319">
                  <c:v>8331</c:v>
                </c:pt>
                <c:pt idx="1320">
                  <c:v>8253</c:v>
                </c:pt>
                <c:pt idx="1321">
                  <c:v>8274</c:v>
                </c:pt>
                <c:pt idx="1322">
                  <c:v>8198</c:v>
                </c:pt>
                <c:pt idx="1323">
                  <c:v>8297</c:v>
                </c:pt>
                <c:pt idx="1324">
                  <c:v>8222</c:v>
                </c:pt>
                <c:pt idx="1325">
                  <c:v>8168</c:v>
                </c:pt>
                <c:pt idx="1326">
                  <c:v>8115</c:v>
                </c:pt>
                <c:pt idx="1327">
                  <c:v>8169</c:v>
                </c:pt>
                <c:pt idx="1328">
                  <c:v>8156</c:v>
                </c:pt>
                <c:pt idx="1329">
                  <c:v>8122</c:v>
                </c:pt>
                <c:pt idx="1330">
                  <c:v>8034</c:v>
                </c:pt>
                <c:pt idx="1331">
                  <c:v>8105</c:v>
                </c:pt>
                <c:pt idx="1332">
                  <c:v>8060</c:v>
                </c:pt>
                <c:pt idx="1333">
                  <c:v>8057</c:v>
                </c:pt>
                <c:pt idx="1334">
                  <c:v>8062</c:v>
                </c:pt>
                <c:pt idx="1335">
                  <c:v>7983</c:v>
                </c:pt>
                <c:pt idx="1336">
                  <c:v>7975</c:v>
                </c:pt>
                <c:pt idx="1337">
                  <c:v>7940</c:v>
                </c:pt>
                <c:pt idx="1338">
                  <c:v>7925</c:v>
                </c:pt>
                <c:pt idx="1339">
                  <c:v>7919</c:v>
                </c:pt>
                <c:pt idx="1340">
                  <c:v>7878</c:v>
                </c:pt>
                <c:pt idx="1341">
                  <c:v>7867</c:v>
                </c:pt>
                <c:pt idx="1342">
                  <c:v>7799</c:v>
                </c:pt>
                <c:pt idx="1343">
                  <c:v>7849</c:v>
                </c:pt>
                <c:pt idx="1344">
                  <c:v>7800</c:v>
                </c:pt>
                <c:pt idx="1345">
                  <c:v>7792</c:v>
                </c:pt>
                <c:pt idx="1346">
                  <c:v>7765</c:v>
                </c:pt>
                <c:pt idx="1347">
                  <c:v>7715</c:v>
                </c:pt>
                <c:pt idx="1348">
                  <c:v>7688</c:v>
                </c:pt>
                <c:pt idx="1349">
                  <c:v>7632</c:v>
                </c:pt>
                <c:pt idx="1350">
                  <c:v>7627</c:v>
                </c:pt>
                <c:pt idx="1351">
                  <c:v>7612</c:v>
                </c:pt>
                <c:pt idx="1352">
                  <c:v>7651</c:v>
                </c:pt>
                <c:pt idx="1353">
                  <c:v>7521</c:v>
                </c:pt>
                <c:pt idx="1354">
                  <c:v>7546</c:v>
                </c:pt>
                <c:pt idx="1355">
                  <c:v>7523</c:v>
                </c:pt>
                <c:pt idx="1356">
                  <c:v>7453</c:v>
                </c:pt>
                <c:pt idx="1357">
                  <c:v>7522</c:v>
                </c:pt>
                <c:pt idx="1358">
                  <c:v>7412</c:v>
                </c:pt>
                <c:pt idx="1359">
                  <c:v>7387</c:v>
                </c:pt>
                <c:pt idx="1360">
                  <c:v>7291</c:v>
                </c:pt>
                <c:pt idx="1361">
                  <c:v>7365</c:v>
                </c:pt>
                <c:pt idx="1362">
                  <c:v>7300</c:v>
                </c:pt>
                <c:pt idx="1363">
                  <c:v>7217</c:v>
                </c:pt>
                <c:pt idx="1364">
                  <c:v>7256</c:v>
                </c:pt>
                <c:pt idx="1365">
                  <c:v>7277</c:v>
                </c:pt>
                <c:pt idx="1366">
                  <c:v>7232</c:v>
                </c:pt>
                <c:pt idx="1367">
                  <c:v>7158</c:v>
                </c:pt>
                <c:pt idx="1368">
                  <c:v>7178</c:v>
                </c:pt>
                <c:pt idx="1369">
                  <c:v>7087</c:v>
                </c:pt>
                <c:pt idx="1370">
                  <c:v>7086</c:v>
                </c:pt>
                <c:pt idx="1371">
                  <c:v>7017</c:v>
                </c:pt>
                <c:pt idx="1372">
                  <c:v>6913</c:v>
                </c:pt>
                <c:pt idx="1373">
                  <c:v>6916</c:v>
                </c:pt>
                <c:pt idx="1374">
                  <c:v>6954</c:v>
                </c:pt>
                <c:pt idx="1375">
                  <c:v>6938</c:v>
                </c:pt>
                <c:pt idx="1376">
                  <c:v>6846</c:v>
                </c:pt>
                <c:pt idx="1377">
                  <c:v>6777</c:v>
                </c:pt>
                <c:pt idx="1378">
                  <c:v>6805</c:v>
                </c:pt>
                <c:pt idx="1379">
                  <c:v>6784</c:v>
                </c:pt>
                <c:pt idx="1380">
                  <c:v>6745</c:v>
                </c:pt>
                <c:pt idx="1381">
                  <c:v>6708</c:v>
                </c:pt>
                <c:pt idx="1382">
                  <c:v>6668</c:v>
                </c:pt>
                <c:pt idx="1383">
                  <c:v>6647</c:v>
                </c:pt>
                <c:pt idx="1384">
                  <c:v>6623</c:v>
                </c:pt>
                <c:pt idx="1385">
                  <c:v>6502</c:v>
                </c:pt>
                <c:pt idx="1386">
                  <c:v>6567</c:v>
                </c:pt>
                <c:pt idx="1387">
                  <c:v>6419</c:v>
                </c:pt>
                <c:pt idx="1388">
                  <c:v>6515</c:v>
                </c:pt>
                <c:pt idx="1389">
                  <c:v>6478</c:v>
                </c:pt>
                <c:pt idx="1390">
                  <c:v>6390</c:v>
                </c:pt>
                <c:pt idx="1391">
                  <c:v>6393</c:v>
                </c:pt>
                <c:pt idx="1392">
                  <c:v>6402</c:v>
                </c:pt>
                <c:pt idx="1393">
                  <c:v>6389</c:v>
                </c:pt>
                <c:pt idx="1394">
                  <c:v>6338</c:v>
                </c:pt>
                <c:pt idx="1395">
                  <c:v>6245</c:v>
                </c:pt>
                <c:pt idx="1396">
                  <c:v>6269</c:v>
                </c:pt>
                <c:pt idx="1397">
                  <c:v>6245</c:v>
                </c:pt>
                <c:pt idx="1398">
                  <c:v>6154</c:v>
                </c:pt>
                <c:pt idx="1399">
                  <c:v>6145</c:v>
                </c:pt>
                <c:pt idx="1400">
                  <c:v>6070</c:v>
                </c:pt>
                <c:pt idx="1401">
                  <c:v>6145</c:v>
                </c:pt>
                <c:pt idx="1402">
                  <c:v>6001</c:v>
                </c:pt>
                <c:pt idx="1403">
                  <c:v>6034</c:v>
                </c:pt>
                <c:pt idx="1404">
                  <c:v>6011</c:v>
                </c:pt>
                <c:pt idx="1405">
                  <c:v>6027</c:v>
                </c:pt>
                <c:pt idx="1406">
                  <c:v>5995</c:v>
                </c:pt>
                <c:pt idx="1407">
                  <c:v>5968</c:v>
                </c:pt>
                <c:pt idx="1408">
                  <c:v>5880</c:v>
                </c:pt>
                <c:pt idx="1409">
                  <c:v>5897</c:v>
                </c:pt>
                <c:pt idx="1410">
                  <c:v>5862</c:v>
                </c:pt>
                <c:pt idx="1411">
                  <c:v>5833</c:v>
                </c:pt>
                <c:pt idx="1412">
                  <c:v>5880</c:v>
                </c:pt>
                <c:pt idx="1413">
                  <c:v>5802</c:v>
                </c:pt>
                <c:pt idx="1414">
                  <c:v>5855</c:v>
                </c:pt>
                <c:pt idx="1415">
                  <c:v>5798</c:v>
                </c:pt>
                <c:pt idx="1416">
                  <c:v>5779</c:v>
                </c:pt>
                <c:pt idx="1417">
                  <c:v>5766</c:v>
                </c:pt>
                <c:pt idx="1418">
                  <c:v>5818</c:v>
                </c:pt>
                <c:pt idx="1419">
                  <c:v>5751</c:v>
                </c:pt>
                <c:pt idx="1420">
                  <c:v>5743</c:v>
                </c:pt>
                <c:pt idx="1421">
                  <c:v>5726</c:v>
                </c:pt>
                <c:pt idx="1422">
                  <c:v>5720</c:v>
                </c:pt>
                <c:pt idx="1423">
                  <c:v>5767</c:v>
                </c:pt>
                <c:pt idx="1424">
                  <c:v>5630</c:v>
                </c:pt>
                <c:pt idx="1425">
                  <c:v>5681</c:v>
                </c:pt>
                <c:pt idx="1426">
                  <c:v>5712</c:v>
                </c:pt>
                <c:pt idx="1427">
                  <c:v>5706</c:v>
                </c:pt>
                <c:pt idx="1428">
                  <c:v>5757</c:v>
                </c:pt>
                <c:pt idx="1429">
                  <c:v>5702</c:v>
                </c:pt>
                <c:pt idx="1430">
                  <c:v>5792</c:v>
                </c:pt>
                <c:pt idx="1431">
                  <c:v>5760</c:v>
                </c:pt>
                <c:pt idx="1432">
                  <c:v>5791</c:v>
                </c:pt>
                <c:pt idx="1433">
                  <c:v>5826</c:v>
                </c:pt>
                <c:pt idx="1434">
                  <c:v>5822</c:v>
                </c:pt>
                <c:pt idx="1435">
                  <c:v>5821</c:v>
                </c:pt>
                <c:pt idx="1436">
                  <c:v>5918</c:v>
                </c:pt>
                <c:pt idx="1437">
                  <c:v>5933</c:v>
                </c:pt>
                <c:pt idx="1438">
                  <c:v>6027</c:v>
                </c:pt>
                <c:pt idx="1439">
                  <c:v>6039</c:v>
                </c:pt>
                <c:pt idx="1440">
                  <c:v>6120</c:v>
                </c:pt>
                <c:pt idx="1441">
                  <c:v>6221</c:v>
                </c:pt>
                <c:pt idx="1442">
                  <c:v>6311</c:v>
                </c:pt>
                <c:pt idx="1443">
                  <c:v>6474</c:v>
                </c:pt>
                <c:pt idx="1444">
                  <c:v>6537</c:v>
                </c:pt>
                <c:pt idx="1445">
                  <c:v>6731</c:v>
                </c:pt>
                <c:pt idx="1446">
                  <c:v>6866</c:v>
                </c:pt>
                <c:pt idx="1447">
                  <c:v>7104</c:v>
                </c:pt>
                <c:pt idx="1448">
                  <c:v>7259</c:v>
                </c:pt>
                <c:pt idx="1449">
                  <c:v>7592</c:v>
                </c:pt>
                <c:pt idx="1450">
                  <c:v>7881</c:v>
                </c:pt>
                <c:pt idx="1451">
                  <c:v>8275</c:v>
                </c:pt>
                <c:pt idx="1452">
                  <c:v>8589</c:v>
                </c:pt>
                <c:pt idx="1453">
                  <c:v>8990</c:v>
                </c:pt>
                <c:pt idx="1454">
                  <c:v>9355</c:v>
                </c:pt>
                <c:pt idx="1455">
                  <c:v>9656</c:v>
                </c:pt>
                <c:pt idx="1456">
                  <c:v>10063</c:v>
                </c:pt>
                <c:pt idx="1457">
                  <c:v>10384</c:v>
                </c:pt>
                <c:pt idx="1458">
                  <c:v>10506</c:v>
                </c:pt>
                <c:pt idx="1459">
                  <c:v>10663</c:v>
                </c:pt>
                <c:pt idx="1460">
                  <c:v>10589</c:v>
                </c:pt>
                <c:pt idx="1461">
                  <c:v>10535</c:v>
                </c:pt>
                <c:pt idx="1462">
                  <c:v>10247</c:v>
                </c:pt>
                <c:pt idx="1463">
                  <c:v>10023</c:v>
                </c:pt>
                <c:pt idx="1464">
                  <c:v>9593</c:v>
                </c:pt>
                <c:pt idx="1465">
                  <c:v>9199</c:v>
                </c:pt>
                <c:pt idx="1466">
                  <c:v>8863</c:v>
                </c:pt>
                <c:pt idx="1467">
                  <c:v>8487</c:v>
                </c:pt>
                <c:pt idx="1468">
                  <c:v>8162</c:v>
                </c:pt>
                <c:pt idx="1469">
                  <c:v>7766</c:v>
                </c:pt>
                <c:pt idx="1470">
                  <c:v>7514</c:v>
                </c:pt>
                <c:pt idx="1471">
                  <c:v>7239</c:v>
                </c:pt>
                <c:pt idx="1472">
                  <c:v>6952</c:v>
                </c:pt>
                <c:pt idx="1473">
                  <c:v>6767</c:v>
                </c:pt>
                <c:pt idx="1474">
                  <c:v>6559</c:v>
                </c:pt>
                <c:pt idx="1475">
                  <c:v>6373</c:v>
                </c:pt>
                <c:pt idx="1476">
                  <c:v>6263</c:v>
                </c:pt>
                <c:pt idx="1477">
                  <c:v>6075</c:v>
                </c:pt>
                <c:pt idx="1478">
                  <c:v>5982</c:v>
                </c:pt>
                <c:pt idx="1479">
                  <c:v>5860</c:v>
                </c:pt>
                <c:pt idx="1480">
                  <c:v>5770</c:v>
                </c:pt>
                <c:pt idx="1481">
                  <c:v>5658</c:v>
                </c:pt>
                <c:pt idx="1482">
                  <c:v>5598</c:v>
                </c:pt>
                <c:pt idx="1483">
                  <c:v>5510</c:v>
                </c:pt>
                <c:pt idx="1484">
                  <c:v>5474</c:v>
                </c:pt>
                <c:pt idx="1485">
                  <c:v>5359</c:v>
                </c:pt>
                <c:pt idx="1486">
                  <c:v>5306</c:v>
                </c:pt>
                <c:pt idx="1487">
                  <c:v>5294</c:v>
                </c:pt>
                <c:pt idx="1488">
                  <c:v>5182</c:v>
                </c:pt>
                <c:pt idx="1489">
                  <c:v>5200</c:v>
                </c:pt>
                <c:pt idx="1490">
                  <c:v>5093</c:v>
                </c:pt>
                <c:pt idx="1491">
                  <c:v>5128</c:v>
                </c:pt>
                <c:pt idx="1492">
                  <c:v>5001</c:v>
                </c:pt>
                <c:pt idx="1493">
                  <c:v>5021</c:v>
                </c:pt>
                <c:pt idx="1494">
                  <c:v>5037</c:v>
                </c:pt>
                <c:pt idx="1495">
                  <c:v>4966</c:v>
                </c:pt>
                <c:pt idx="1496">
                  <c:v>4947</c:v>
                </c:pt>
                <c:pt idx="1497">
                  <c:v>4865</c:v>
                </c:pt>
                <c:pt idx="1498">
                  <c:v>4796</c:v>
                </c:pt>
                <c:pt idx="1499">
                  <c:v>4856</c:v>
                </c:pt>
                <c:pt idx="1500">
                  <c:v>4851</c:v>
                </c:pt>
                <c:pt idx="1501">
                  <c:v>4731</c:v>
                </c:pt>
                <c:pt idx="1502">
                  <c:v>4851</c:v>
                </c:pt>
                <c:pt idx="1503">
                  <c:v>4843</c:v>
                </c:pt>
                <c:pt idx="1504">
                  <c:v>4792</c:v>
                </c:pt>
                <c:pt idx="1505">
                  <c:v>4789</c:v>
                </c:pt>
                <c:pt idx="1506">
                  <c:v>4805</c:v>
                </c:pt>
                <c:pt idx="1507">
                  <c:v>4811</c:v>
                </c:pt>
                <c:pt idx="1508">
                  <c:v>4846</c:v>
                </c:pt>
                <c:pt idx="1509">
                  <c:v>4879</c:v>
                </c:pt>
                <c:pt idx="1510">
                  <c:v>4926</c:v>
                </c:pt>
                <c:pt idx="1511">
                  <c:v>4952</c:v>
                </c:pt>
                <c:pt idx="1512">
                  <c:v>4949</c:v>
                </c:pt>
                <c:pt idx="1513">
                  <c:v>5040</c:v>
                </c:pt>
                <c:pt idx="1514">
                  <c:v>5095</c:v>
                </c:pt>
                <c:pt idx="1515">
                  <c:v>5161</c:v>
                </c:pt>
                <c:pt idx="1516">
                  <c:v>5267</c:v>
                </c:pt>
                <c:pt idx="1517">
                  <c:v>5318</c:v>
                </c:pt>
                <c:pt idx="1518">
                  <c:v>5466</c:v>
                </c:pt>
                <c:pt idx="1519">
                  <c:v>5632</c:v>
                </c:pt>
                <c:pt idx="1520">
                  <c:v>5665</c:v>
                </c:pt>
                <c:pt idx="1521">
                  <c:v>5878</c:v>
                </c:pt>
                <c:pt idx="1522">
                  <c:v>5877</c:v>
                </c:pt>
                <c:pt idx="1523">
                  <c:v>6059</c:v>
                </c:pt>
                <c:pt idx="1524">
                  <c:v>6051</c:v>
                </c:pt>
                <c:pt idx="1525">
                  <c:v>6291</c:v>
                </c:pt>
                <c:pt idx="1526">
                  <c:v>6294</c:v>
                </c:pt>
                <c:pt idx="1527">
                  <c:v>6241</c:v>
                </c:pt>
                <c:pt idx="1528">
                  <c:v>6363</c:v>
                </c:pt>
                <c:pt idx="1529">
                  <c:v>6227</c:v>
                </c:pt>
                <c:pt idx="1530">
                  <c:v>6219</c:v>
                </c:pt>
                <c:pt idx="1531">
                  <c:v>6105</c:v>
                </c:pt>
                <c:pt idx="1532">
                  <c:v>5958</c:v>
                </c:pt>
                <c:pt idx="1533">
                  <c:v>5861</c:v>
                </c:pt>
                <c:pt idx="1534">
                  <c:v>5692</c:v>
                </c:pt>
                <c:pt idx="1535">
                  <c:v>5608</c:v>
                </c:pt>
                <c:pt idx="1536">
                  <c:v>5426</c:v>
                </c:pt>
                <c:pt idx="1537">
                  <c:v>5261</c:v>
                </c:pt>
                <c:pt idx="1538">
                  <c:v>5156</c:v>
                </c:pt>
                <c:pt idx="1539">
                  <c:v>5102</c:v>
                </c:pt>
                <c:pt idx="1540">
                  <c:v>4966</c:v>
                </c:pt>
                <c:pt idx="1541">
                  <c:v>4831</c:v>
                </c:pt>
                <c:pt idx="1542">
                  <c:v>4789</c:v>
                </c:pt>
                <c:pt idx="1543">
                  <c:v>4701</c:v>
                </c:pt>
                <c:pt idx="1544">
                  <c:v>4615</c:v>
                </c:pt>
                <c:pt idx="1545">
                  <c:v>4604</c:v>
                </c:pt>
                <c:pt idx="1546">
                  <c:v>4563</c:v>
                </c:pt>
                <c:pt idx="1547">
                  <c:v>4441</c:v>
                </c:pt>
                <c:pt idx="1548">
                  <c:v>4417</c:v>
                </c:pt>
                <c:pt idx="1549">
                  <c:v>4346</c:v>
                </c:pt>
                <c:pt idx="1550">
                  <c:v>4246</c:v>
                </c:pt>
                <c:pt idx="1551">
                  <c:v>4244</c:v>
                </c:pt>
                <c:pt idx="1552">
                  <c:v>4145</c:v>
                </c:pt>
                <c:pt idx="1553">
                  <c:v>4134</c:v>
                </c:pt>
                <c:pt idx="1554">
                  <c:v>4116</c:v>
                </c:pt>
                <c:pt idx="1555">
                  <c:v>4010</c:v>
                </c:pt>
                <c:pt idx="1556">
                  <c:v>4001</c:v>
                </c:pt>
                <c:pt idx="1557">
                  <c:v>3914</c:v>
                </c:pt>
                <c:pt idx="1558">
                  <c:v>3929</c:v>
                </c:pt>
                <c:pt idx="1559">
                  <c:v>3849</c:v>
                </c:pt>
                <c:pt idx="1560">
                  <c:v>3855</c:v>
                </c:pt>
                <c:pt idx="1561">
                  <c:v>3829</c:v>
                </c:pt>
                <c:pt idx="1562">
                  <c:v>3776</c:v>
                </c:pt>
                <c:pt idx="1563">
                  <c:v>3778</c:v>
                </c:pt>
                <c:pt idx="1564">
                  <c:v>3736</c:v>
                </c:pt>
                <c:pt idx="1565">
                  <c:v>3689</c:v>
                </c:pt>
                <c:pt idx="1566">
                  <c:v>3697</c:v>
                </c:pt>
                <c:pt idx="1567">
                  <c:v>3692</c:v>
                </c:pt>
                <c:pt idx="1568">
                  <c:v>3672</c:v>
                </c:pt>
                <c:pt idx="1569">
                  <c:v>3630</c:v>
                </c:pt>
                <c:pt idx="1570">
                  <c:v>3636</c:v>
                </c:pt>
                <c:pt idx="1571">
                  <c:v>3580</c:v>
                </c:pt>
                <c:pt idx="1572">
                  <c:v>3583</c:v>
                </c:pt>
                <c:pt idx="1573">
                  <c:v>3588</c:v>
                </c:pt>
                <c:pt idx="1574">
                  <c:v>3537</c:v>
                </c:pt>
                <c:pt idx="1575">
                  <c:v>3521</c:v>
                </c:pt>
                <c:pt idx="1576">
                  <c:v>3503</c:v>
                </c:pt>
                <c:pt idx="1577">
                  <c:v>3540</c:v>
                </c:pt>
                <c:pt idx="1578">
                  <c:v>3519</c:v>
                </c:pt>
                <c:pt idx="1579">
                  <c:v>3488</c:v>
                </c:pt>
                <c:pt idx="1580">
                  <c:v>3524</c:v>
                </c:pt>
                <c:pt idx="1581">
                  <c:v>3506</c:v>
                </c:pt>
                <c:pt idx="1582">
                  <c:v>3483</c:v>
                </c:pt>
                <c:pt idx="1583">
                  <c:v>3451</c:v>
                </c:pt>
                <c:pt idx="1584">
                  <c:v>3468</c:v>
                </c:pt>
                <c:pt idx="1585">
                  <c:v>3462</c:v>
                </c:pt>
                <c:pt idx="1586">
                  <c:v>3457</c:v>
                </c:pt>
                <c:pt idx="1587">
                  <c:v>3420</c:v>
                </c:pt>
                <c:pt idx="1588">
                  <c:v>3417</c:v>
                </c:pt>
                <c:pt idx="1589">
                  <c:v>3473</c:v>
                </c:pt>
                <c:pt idx="1590">
                  <c:v>3394</c:v>
                </c:pt>
                <c:pt idx="1591">
                  <c:v>3419</c:v>
                </c:pt>
                <c:pt idx="1592">
                  <c:v>3420</c:v>
                </c:pt>
                <c:pt idx="1593">
                  <c:v>3404</c:v>
                </c:pt>
                <c:pt idx="1594">
                  <c:v>3378</c:v>
                </c:pt>
                <c:pt idx="1595">
                  <c:v>3394</c:v>
                </c:pt>
                <c:pt idx="1596">
                  <c:v>3393</c:v>
                </c:pt>
                <c:pt idx="1597">
                  <c:v>3368</c:v>
                </c:pt>
                <c:pt idx="1598">
                  <c:v>3350</c:v>
                </c:pt>
                <c:pt idx="1599">
                  <c:v>3352</c:v>
                </c:pt>
                <c:pt idx="1600">
                  <c:v>3369</c:v>
                </c:pt>
                <c:pt idx="1601">
                  <c:v>3342</c:v>
                </c:pt>
                <c:pt idx="1602">
                  <c:v>3350</c:v>
                </c:pt>
                <c:pt idx="1603">
                  <c:v>3324</c:v>
                </c:pt>
                <c:pt idx="1604">
                  <c:v>3301</c:v>
                </c:pt>
                <c:pt idx="1605">
                  <c:v>3313</c:v>
                </c:pt>
                <c:pt idx="1606">
                  <c:v>3318</c:v>
                </c:pt>
                <c:pt idx="1607">
                  <c:v>3300</c:v>
                </c:pt>
                <c:pt idx="1608">
                  <c:v>3326</c:v>
                </c:pt>
                <c:pt idx="1609">
                  <c:v>3322</c:v>
                </c:pt>
                <c:pt idx="1610">
                  <c:v>3309</c:v>
                </c:pt>
                <c:pt idx="1611">
                  <c:v>3309</c:v>
                </c:pt>
                <c:pt idx="1612">
                  <c:v>3328</c:v>
                </c:pt>
                <c:pt idx="1613">
                  <c:v>3327</c:v>
                </c:pt>
                <c:pt idx="1614">
                  <c:v>3292</c:v>
                </c:pt>
                <c:pt idx="1615">
                  <c:v>3310</c:v>
                </c:pt>
                <c:pt idx="1616">
                  <c:v>3312</c:v>
                </c:pt>
                <c:pt idx="1617">
                  <c:v>3268</c:v>
                </c:pt>
                <c:pt idx="1618">
                  <c:v>3311</c:v>
                </c:pt>
                <c:pt idx="1619">
                  <c:v>3276</c:v>
                </c:pt>
                <c:pt idx="1620">
                  <c:v>3267</c:v>
                </c:pt>
                <c:pt idx="1621">
                  <c:v>3305</c:v>
                </c:pt>
                <c:pt idx="1622">
                  <c:v>3295</c:v>
                </c:pt>
                <c:pt idx="1623">
                  <c:v>3262</c:v>
                </c:pt>
                <c:pt idx="1624">
                  <c:v>3296</c:v>
                </c:pt>
                <c:pt idx="1625">
                  <c:v>3263</c:v>
                </c:pt>
                <c:pt idx="1626">
                  <c:v>3270</c:v>
                </c:pt>
                <c:pt idx="1627">
                  <c:v>3277</c:v>
                </c:pt>
                <c:pt idx="1628">
                  <c:v>3271</c:v>
                </c:pt>
                <c:pt idx="1629">
                  <c:v>3281</c:v>
                </c:pt>
                <c:pt idx="1630">
                  <c:v>3256</c:v>
                </c:pt>
                <c:pt idx="1631">
                  <c:v>3255</c:v>
                </c:pt>
                <c:pt idx="1632">
                  <c:v>3257</c:v>
                </c:pt>
                <c:pt idx="1633">
                  <c:v>3265</c:v>
                </c:pt>
                <c:pt idx="1634">
                  <c:v>3220</c:v>
                </c:pt>
                <c:pt idx="1635">
                  <c:v>3252</c:v>
                </c:pt>
                <c:pt idx="1636">
                  <c:v>3235</c:v>
                </c:pt>
                <c:pt idx="1637">
                  <c:v>3232</c:v>
                </c:pt>
                <c:pt idx="1638">
                  <c:v>3249</c:v>
                </c:pt>
                <c:pt idx="1639">
                  <c:v>3221</c:v>
                </c:pt>
                <c:pt idx="1640">
                  <c:v>3237</c:v>
                </c:pt>
                <c:pt idx="1641">
                  <c:v>3253</c:v>
                </c:pt>
                <c:pt idx="1642">
                  <c:v>3240</c:v>
                </c:pt>
                <c:pt idx="1643">
                  <c:v>3217</c:v>
                </c:pt>
                <c:pt idx="1644">
                  <c:v>3284</c:v>
                </c:pt>
                <c:pt idx="1645">
                  <c:v>3245</c:v>
                </c:pt>
                <c:pt idx="1646">
                  <c:v>3229</c:v>
                </c:pt>
                <c:pt idx="1647">
                  <c:v>3252</c:v>
                </c:pt>
                <c:pt idx="1648">
                  <c:v>3214</c:v>
                </c:pt>
                <c:pt idx="1649">
                  <c:v>3209</c:v>
                </c:pt>
                <c:pt idx="1650">
                  <c:v>3238</c:v>
                </c:pt>
                <c:pt idx="1651">
                  <c:v>3247</c:v>
                </c:pt>
                <c:pt idx="1652">
                  <c:v>3266</c:v>
                </c:pt>
                <c:pt idx="1653">
                  <c:v>3248</c:v>
                </c:pt>
                <c:pt idx="1654">
                  <c:v>3242</c:v>
                </c:pt>
                <c:pt idx="1655">
                  <c:v>3250</c:v>
                </c:pt>
                <c:pt idx="1656">
                  <c:v>3272</c:v>
                </c:pt>
                <c:pt idx="1657">
                  <c:v>3255</c:v>
                </c:pt>
                <c:pt idx="1658">
                  <c:v>3253</c:v>
                </c:pt>
                <c:pt idx="1659">
                  <c:v>3295</c:v>
                </c:pt>
                <c:pt idx="1660">
                  <c:v>3286</c:v>
                </c:pt>
                <c:pt idx="1661">
                  <c:v>3280</c:v>
                </c:pt>
                <c:pt idx="1662">
                  <c:v>3286</c:v>
                </c:pt>
                <c:pt idx="1663">
                  <c:v>3234</c:v>
                </c:pt>
                <c:pt idx="1664">
                  <c:v>3260</c:v>
                </c:pt>
                <c:pt idx="1665">
                  <c:v>3261</c:v>
                </c:pt>
                <c:pt idx="1666">
                  <c:v>3285</c:v>
                </c:pt>
                <c:pt idx="1667">
                  <c:v>3236</c:v>
                </c:pt>
                <c:pt idx="1668">
                  <c:v>3235</c:v>
                </c:pt>
                <c:pt idx="1669">
                  <c:v>3232</c:v>
                </c:pt>
                <c:pt idx="1670">
                  <c:v>3229</c:v>
                </c:pt>
                <c:pt idx="1671">
                  <c:v>3208</c:v>
                </c:pt>
                <c:pt idx="1672">
                  <c:v>3229</c:v>
                </c:pt>
                <c:pt idx="1673">
                  <c:v>3220</c:v>
                </c:pt>
                <c:pt idx="1674">
                  <c:v>3209</c:v>
                </c:pt>
                <c:pt idx="1675">
                  <c:v>3198</c:v>
                </c:pt>
                <c:pt idx="1676">
                  <c:v>3208</c:v>
                </c:pt>
                <c:pt idx="1677">
                  <c:v>3204</c:v>
                </c:pt>
                <c:pt idx="1678">
                  <c:v>3166</c:v>
                </c:pt>
                <c:pt idx="1679">
                  <c:v>3181</c:v>
                </c:pt>
                <c:pt idx="1680">
                  <c:v>3197</c:v>
                </c:pt>
                <c:pt idx="1681">
                  <c:v>3206</c:v>
                </c:pt>
                <c:pt idx="1682">
                  <c:v>3183</c:v>
                </c:pt>
                <c:pt idx="1683">
                  <c:v>3198</c:v>
                </c:pt>
                <c:pt idx="1684">
                  <c:v>3193</c:v>
                </c:pt>
                <c:pt idx="1685">
                  <c:v>3189</c:v>
                </c:pt>
                <c:pt idx="1686">
                  <c:v>3211</c:v>
                </c:pt>
                <c:pt idx="1687">
                  <c:v>3213</c:v>
                </c:pt>
                <c:pt idx="1688">
                  <c:v>3193</c:v>
                </c:pt>
                <c:pt idx="1689">
                  <c:v>3211</c:v>
                </c:pt>
                <c:pt idx="1690">
                  <c:v>3217</c:v>
                </c:pt>
                <c:pt idx="1691">
                  <c:v>3206</c:v>
                </c:pt>
                <c:pt idx="1692">
                  <c:v>3171</c:v>
                </c:pt>
                <c:pt idx="1693">
                  <c:v>3184</c:v>
                </c:pt>
                <c:pt idx="1694">
                  <c:v>3184</c:v>
                </c:pt>
                <c:pt idx="1695">
                  <c:v>3181</c:v>
                </c:pt>
                <c:pt idx="1696">
                  <c:v>3177</c:v>
                </c:pt>
                <c:pt idx="1697">
                  <c:v>3187</c:v>
                </c:pt>
                <c:pt idx="1698">
                  <c:v>3211</c:v>
                </c:pt>
                <c:pt idx="1699">
                  <c:v>3217</c:v>
                </c:pt>
                <c:pt idx="1700">
                  <c:v>3204</c:v>
                </c:pt>
                <c:pt idx="1701">
                  <c:v>3182</c:v>
                </c:pt>
                <c:pt idx="1702">
                  <c:v>3180</c:v>
                </c:pt>
                <c:pt idx="1703">
                  <c:v>3213</c:v>
                </c:pt>
                <c:pt idx="1704">
                  <c:v>3213</c:v>
                </c:pt>
                <c:pt idx="1705">
                  <c:v>3200</c:v>
                </c:pt>
                <c:pt idx="1706">
                  <c:v>3201</c:v>
                </c:pt>
                <c:pt idx="1707">
                  <c:v>3197</c:v>
                </c:pt>
                <c:pt idx="1708">
                  <c:v>3197</c:v>
                </c:pt>
                <c:pt idx="1709">
                  <c:v>3219</c:v>
                </c:pt>
                <c:pt idx="1710">
                  <c:v>3209</c:v>
                </c:pt>
                <c:pt idx="1711">
                  <c:v>3227</c:v>
                </c:pt>
                <c:pt idx="1712">
                  <c:v>3222</c:v>
                </c:pt>
                <c:pt idx="1713">
                  <c:v>3225</c:v>
                </c:pt>
                <c:pt idx="1714">
                  <c:v>3215</c:v>
                </c:pt>
                <c:pt idx="1715">
                  <c:v>3197</c:v>
                </c:pt>
                <c:pt idx="1716">
                  <c:v>3231</c:v>
                </c:pt>
                <c:pt idx="1717">
                  <c:v>3189</c:v>
                </c:pt>
                <c:pt idx="1718">
                  <c:v>3248</c:v>
                </c:pt>
                <c:pt idx="1719">
                  <c:v>3270</c:v>
                </c:pt>
                <c:pt idx="1720">
                  <c:v>3253</c:v>
                </c:pt>
                <c:pt idx="1721">
                  <c:v>3268</c:v>
                </c:pt>
                <c:pt idx="1722">
                  <c:v>3268</c:v>
                </c:pt>
                <c:pt idx="1723">
                  <c:v>3281</c:v>
                </c:pt>
                <c:pt idx="1724">
                  <c:v>3283</c:v>
                </c:pt>
                <c:pt idx="1725">
                  <c:v>3273</c:v>
                </c:pt>
                <c:pt idx="1726">
                  <c:v>3305</c:v>
                </c:pt>
                <c:pt idx="1727">
                  <c:v>3273</c:v>
                </c:pt>
                <c:pt idx="1728">
                  <c:v>3262</c:v>
                </c:pt>
                <c:pt idx="1729">
                  <c:v>3330</c:v>
                </c:pt>
                <c:pt idx="1730">
                  <c:v>3278</c:v>
                </c:pt>
                <c:pt idx="1731">
                  <c:v>3323</c:v>
                </c:pt>
                <c:pt idx="1732">
                  <c:v>3323</c:v>
                </c:pt>
                <c:pt idx="1733">
                  <c:v>3361</c:v>
                </c:pt>
                <c:pt idx="1734">
                  <c:v>3361</c:v>
                </c:pt>
                <c:pt idx="1735">
                  <c:v>3375</c:v>
                </c:pt>
                <c:pt idx="1736">
                  <c:v>3378</c:v>
                </c:pt>
                <c:pt idx="1737">
                  <c:v>3384</c:v>
                </c:pt>
                <c:pt idx="1738">
                  <c:v>3409</c:v>
                </c:pt>
                <c:pt idx="1739">
                  <c:v>3421</c:v>
                </c:pt>
                <c:pt idx="1740">
                  <c:v>3451</c:v>
                </c:pt>
                <c:pt idx="1741">
                  <c:v>3475</c:v>
                </c:pt>
                <c:pt idx="1742">
                  <c:v>3500</c:v>
                </c:pt>
                <c:pt idx="1743">
                  <c:v>3474</c:v>
                </c:pt>
                <c:pt idx="1744">
                  <c:v>3505</c:v>
                </c:pt>
                <c:pt idx="1745">
                  <c:v>3521</c:v>
                </c:pt>
                <c:pt idx="1746">
                  <c:v>3560</c:v>
                </c:pt>
                <c:pt idx="1747">
                  <c:v>3552</c:v>
                </c:pt>
                <c:pt idx="1748">
                  <c:v>3596</c:v>
                </c:pt>
                <c:pt idx="1749">
                  <c:v>3546</c:v>
                </c:pt>
                <c:pt idx="1750">
                  <c:v>3585</c:v>
                </c:pt>
                <c:pt idx="1751">
                  <c:v>3595</c:v>
                </c:pt>
                <c:pt idx="1752">
                  <c:v>3605</c:v>
                </c:pt>
                <c:pt idx="1753">
                  <c:v>3624</c:v>
                </c:pt>
                <c:pt idx="1754">
                  <c:v>3595</c:v>
                </c:pt>
                <c:pt idx="1755">
                  <c:v>3620</c:v>
                </c:pt>
                <c:pt idx="1756">
                  <c:v>3578</c:v>
                </c:pt>
                <c:pt idx="1757">
                  <c:v>3634</c:v>
                </c:pt>
                <c:pt idx="1758">
                  <c:v>3626</c:v>
                </c:pt>
                <c:pt idx="1759">
                  <c:v>3585</c:v>
                </c:pt>
                <c:pt idx="1760">
                  <c:v>3564</c:v>
                </c:pt>
                <c:pt idx="1761">
                  <c:v>3553</c:v>
                </c:pt>
                <c:pt idx="1762">
                  <c:v>3545</c:v>
                </c:pt>
                <c:pt idx="1763">
                  <c:v>3547</c:v>
                </c:pt>
                <c:pt idx="1764">
                  <c:v>3518</c:v>
                </c:pt>
                <c:pt idx="1765">
                  <c:v>3501</c:v>
                </c:pt>
                <c:pt idx="1766">
                  <c:v>3502</c:v>
                </c:pt>
                <c:pt idx="1767">
                  <c:v>3470</c:v>
                </c:pt>
                <c:pt idx="1768">
                  <c:v>3442</c:v>
                </c:pt>
                <c:pt idx="1769">
                  <c:v>3441</c:v>
                </c:pt>
                <c:pt idx="1770">
                  <c:v>3398</c:v>
                </c:pt>
                <c:pt idx="1771">
                  <c:v>3397</c:v>
                </c:pt>
                <c:pt idx="1772">
                  <c:v>3385</c:v>
                </c:pt>
                <c:pt idx="1773">
                  <c:v>3354</c:v>
                </c:pt>
                <c:pt idx="1774">
                  <c:v>3354</c:v>
                </c:pt>
                <c:pt idx="1775">
                  <c:v>3319</c:v>
                </c:pt>
                <c:pt idx="1776">
                  <c:v>3338</c:v>
                </c:pt>
                <c:pt idx="1777">
                  <c:v>3312</c:v>
                </c:pt>
                <c:pt idx="1778">
                  <c:v>3276</c:v>
                </c:pt>
                <c:pt idx="1779">
                  <c:v>3285</c:v>
                </c:pt>
                <c:pt idx="1780">
                  <c:v>3237</c:v>
                </c:pt>
                <c:pt idx="1781">
                  <c:v>3203</c:v>
                </c:pt>
                <c:pt idx="1782">
                  <c:v>3253</c:v>
                </c:pt>
                <c:pt idx="1783">
                  <c:v>3246</c:v>
                </c:pt>
                <c:pt idx="1784">
                  <c:v>3231</c:v>
                </c:pt>
                <c:pt idx="1785">
                  <c:v>3215</c:v>
                </c:pt>
                <c:pt idx="1786">
                  <c:v>3213</c:v>
                </c:pt>
                <c:pt idx="1787">
                  <c:v>3198</c:v>
                </c:pt>
                <c:pt idx="1788">
                  <c:v>3216</c:v>
                </c:pt>
                <c:pt idx="1789">
                  <c:v>3182</c:v>
                </c:pt>
                <c:pt idx="1790">
                  <c:v>3153</c:v>
                </c:pt>
                <c:pt idx="1791">
                  <c:v>3162</c:v>
                </c:pt>
                <c:pt idx="1792">
                  <c:v>3161</c:v>
                </c:pt>
                <c:pt idx="1793">
                  <c:v>3159</c:v>
                </c:pt>
                <c:pt idx="1794">
                  <c:v>3156</c:v>
                </c:pt>
                <c:pt idx="1795">
                  <c:v>3152</c:v>
                </c:pt>
                <c:pt idx="1796">
                  <c:v>3128</c:v>
                </c:pt>
                <c:pt idx="1797">
                  <c:v>3117</c:v>
                </c:pt>
                <c:pt idx="1798">
                  <c:v>3151</c:v>
                </c:pt>
                <c:pt idx="1799">
                  <c:v>3169</c:v>
                </c:pt>
                <c:pt idx="1800">
                  <c:v>3119</c:v>
                </c:pt>
                <c:pt idx="1801">
                  <c:v>3125</c:v>
                </c:pt>
                <c:pt idx="1802">
                  <c:v>3104</c:v>
                </c:pt>
                <c:pt idx="1803">
                  <c:v>3094</c:v>
                </c:pt>
                <c:pt idx="1804">
                  <c:v>3126</c:v>
                </c:pt>
                <c:pt idx="1805">
                  <c:v>3120</c:v>
                </c:pt>
                <c:pt idx="1806">
                  <c:v>3115</c:v>
                </c:pt>
                <c:pt idx="1807">
                  <c:v>3095</c:v>
                </c:pt>
                <c:pt idx="1808">
                  <c:v>3106</c:v>
                </c:pt>
                <c:pt idx="1809">
                  <c:v>3103</c:v>
                </c:pt>
                <c:pt idx="1810">
                  <c:v>3093</c:v>
                </c:pt>
                <c:pt idx="1811">
                  <c:v>3097</c:v>
                </c:pt>
                <c:pt idx="1812">
                  <c:v>3084</c:v>
                </c:pt>
                <c:pt idx="1813">
                  <c:v>3082</c:v>
                </c:pt>
                <c:pt idx="1814">
                  <c:v>3096</c:v>
                </c:pt>
                <c:pt idx="1815">
                  <c:v>3060</c:v>
                </c:pt>
                <c:pt idx="1816">
                  <c:v>3080</c:v>
                </c:pt>
                <c:pt idx="1817">
                  <c:v>3086</c:v>
                </c:pt>
                <c:pt idx="1818">
                  <c:v>3092</c:v>
                </c:pt>
                <c:pt idx="1819">
                  <c:v>3084</c:v>
                </c:pt>
                <c:pt idx="1820">
                  <c:v>3062</c:v>
                </c:pt>
                <c:pt idx="1821">
                  <c:v>3084</c:v>
                </c:pt>
                <c:pt idx="1822">
                  <c:v>3054</c:v>
                </c:pt>
                <c:pt idx="1823">
                  <c:v>3045</c:v>
                </c:pt>
                <c:pt idx="1824">
                  <c:v>3066</c:v>
                </c:pt>
                <c:pt idx="1825">
                  <c:v>3065</c:v>
                </c:pt>
                <c:pt idx="1826">
                  <c:v>3054</c:v>
                </c:pt>
                <c:pt idx="1827">
                  <c:v>3090</c:v>
                </c:pt>
                <c:pt idx="1828">
                  <c:v>3069</c:v>
                </c:pt>
                <c:pt idx="1829">
                  <c:v>3061</c:v>
                </c:pt>
                <c:pt idx="1830">
                  <c:v>3064</c:v>
                </c:pt>
                <c:pt idx="1831">
                  <c:v>3078</c:v>
                </c:pt>
                <c:pt idx="1832">
                  <c:v>3041</c:v>
                </c:pt>
                <c:pt idx="1833">
                  <c:v>3082</c:v>
                </c:pt>
                <c:pt idx="1834">
                  <c:v>3058</c:v>
                </c:pt>
                <c:pt idx="1835">
                  <c:v>3065</c:v>
                </c:pt>
              </c:numCache>
            </c:numRef>
          </c:yVal>
          <c:smooth val="0"/>
          <c:extLst>
            <c:ext xmlns:c16="http://schemas.microsoft.com/office/drawing/2014/chart" uri="{C3380CC4-5D6E-409C-BE32-E72D297353CC}">
              <c16:uniqueId val="{00000002-8D5F-4DB7-8270-FF42AA7ABF5A}"/>
            </c:ext>
          </c:extLst>
        </c:ser>
        <c:ser>
          <c:idx val="0"/>
          <c:order val="3"/>
          <c:tx>
            <c:v>Inclusion center</c:v>
          </c:tx>
          <c:spPr>
            <a:ln w="19050" cap="rnd">
              <a:solidFill>
                <a:schemeClr val="tx1"/>
              </a:solidFill>
              <a:round/>
            </a:ln>
            <a:effectLst/>
          </c:spPr>
          <c:marker>
            <c:symbol val="none"/>
          </c:marker>
          <c:xVal>
            <c:numRef>
              <c:f>Sheet1!$A$2:$A$1837</c:f>
              <c:numCache>
                <c:formatCode>General</c:formatCode>
                <c:ptCount val="1836"/>
                <c:pt idx="0">
                  <c:v>100.07299999999999</c:v>
                </c:pt>
                <c:pt idx="1">
                  <c:v>100.595</c:v>
                </c:pt>
                <c:pt idx="2">
                  <c:v>101.11799999999999</c:v>
                </c:pt>
                <c:pt idx="3">
                  <c:v>101.642</c:v>
                </c:pt>
                <c:pt idx="4">
                  <c:v>102.164</c:v>
                </c:pt>
                <c:pt idx="5">
                  <c:v>102.687</c:v>
                </c:pt>
                <c:pt idx="6">
                  <c:v>103.211</c:v>
                </c:pt>
                <c:pt idx="7">
                  <c:v>103.733</c:v>
                </c:pt>
                <c:pt idx="8">
                  <c:v>104.255</c:v>
                </c:pt>
                <c:pt idx="9">
                  <c:v>104.78</c:v>
                </c:pt>
                <c:pt idx="10">
                  <c:v>105.30200000000001</c:v>
                </c:pt>
                <c:pt idx="11">
                  <c:v>105.824</c:v>
                </c:pt>
                <c:pt idx="12">
                  <c:v>106.348</c:v>
                </c:pt>
                <c:pt idx="13">
                  <c:v>106.87</c:v>
                </c:pt>
                <c:pt idx="14">
                  <c:v>107.392</c:v>
                </c:pt>
                <c:pt idx="15">
                  <c:v>107.916</c:v>
                </c:pt>
                <c:pt idx="16">
                  <c:v>108.438</c:v>
                </c:pt>
                <c:pt idx="17">
                  <c:v>108.96</c:v>
                </c:pt>
                <c:pt idx="18">
                  <c:v>109.48399999999999</c:v>
                </c:pt>
                <c:pt idx="19">
                  <c:v>110.006</c:v>
                </c:pt>
                <c:pt idx="20">
                  <c:v>110.52800000000001</c:v>
                </c:pt>
                <c:pt idx="21">
                  <c:v>111.05</c:v>
                </c:pt>
                <c:pt idx="22">
                  <c:v>111.574</c:v>
                </c:pt>
                <c:pt idx="23">
                  <c:v>112.095</c:v>
                </c:pt>
                <c:pt idx="24">
                  <c:v>112.617</c:v>
                </c:pt>
                <c:pt idx="25">
                  <c:v>113.139</c:v>
                </c:pt>
                <c:pt idx="26">
                  <c:v>113.663</c:v>
                </c:pt>
                <c:pt idx="27">
                  <c:v>114.184</c:v>
                </c:pt>
                <c:pt idx="28">
                  <c:v>114.706</c:v>
                </c:pt>
                <c:pt idx="29">
                  <c:v>115.227</c:v>
                </c:pt>
                <c:pt idx="30">
                  <c:v>115.751</c:v>
                </c:pt>
                <c:pt idx="31">
                  <c:v>116.273</c:v>
                </c:pt>
                <c:pt idx="32">
                  <c:v>116.794</c:v>
                </c:pt>
                <c:pt idx="33">
                  <c:v>117.316</c:v>
                </c:pt>
                <c:pt idx="34">
                  <c:v>117.837</c:v>
                </c:pt>
                <c:pt idx="35">
                  <c:v>118.36</c:v>
                </c:pt>
                <c:pt idx="36">
                  <c:v>118.88200000000001</c:v>
                </c:pt>
                <c:pt idx="37">
                  <c:v>119.40300000000001</c:v>
                </c:pt>
                <c:pt idx="38">
                  <c:v>119.92400000000001</c:v>
                </c:pt>
                <c:pt idx="39">
                  <c:v>120.446</c:v>
                </c:pt>
                <c:pt idx="40">
                  <c:v>120.967</c:v>
                </c:pt>
                <c:pt idx="41">
                  <c:v>121.49</c:v>
                </c:pt>
                <c:pt idx="42">
                  <c:v>122.012</c:v>
                </c:pt>
                <c:pt idx="43">
                  <c:v>122.533</c:v>
                </c:pt>
                <c:pt idx="44">
                  <c:v>123.054</c:v>
                </c:pt>
                <c:pt idx="45">
                  <c:v>123.575</c:v>
                </c:pt>
                <c:pt idx="46">
                  <c:v>124.096</c:v>
                </c:pt>
                <c:pt idx="47">
                  <c:v>124.619</c:v>
                </c:pt>
                <c:pt idx="48">
                  <c:v>125.14</c:v>
                </c:pt>
                <c:pt idx="49">
                  <c:v>125.661</c:v>
                </c:pt>
                <c:pt idx="50">
                  <c:v>126.182</c:v>
                </c:pt>
                <c:pt idx="51">
                  <c:v>126.703</c:v>
                </c:pt>
                <c:pt idx="52">
                  <c:v>127.224</c:v>
                </c:pt>
                <c:pt idx="53">
                  <c:v>127.745</c:v>
                </c:pt>
                <c:pt idx="54">
                  <c:v>128.26599999999999</c:v>
                </c:pt>
                <c:pt idx="55">
                  <c:v>128.78700000000001</c:v>
                </c:pt>
                <c:pt idx="56">
                  <c:v>129.309</c:v>
                </c:pt>
                <c:pt idx="57">
                  <c:v>129.83000000000001</c:v>
                </c:pt>
                <c:pt idx="58">
                  <c:v>130.351</c:v>
                </c:pt>
                <c:pt idx="59">
                  <c:v>130.87200000000001</c:v>
                </c:pt>
                <c:pt idx="60">
                  <c:v>131.392</c:v>
                </c:pt>
                <c:pt idx="61">
                  <c:v>131.91300000000001</c:v>
                </c:pt>
                <c:pt idx="62">
                  <c:v>132.434</c:v>
                </c:pt>
                <c:pt idx="63">
                  <c:v>132.95400000000001</c:v>
                </c:pt>
                <c:pt idx="64">
                  <c:v>133.47499999999999</c:v>
                </c:pt>
                <c:pt idx="65">
                  <c:v>133.995</c:v>
                </c:pt>
                <c:pt idx="66">
                  <c:v>134.51599999999999</c:v>
                </c:pt>
                <c:pt idx="67">
                  <c:v>135.036</c:v>
                </c:pt>
                <c:pt idx="68">
                  <c:v>135.55699999999999</c:v>
                </c:pt>
                <c:pt idx="69">
                  <c:v>136.077</c:v>
                </c:pt>
                <c:pt idx="70">
                  <c:v>136.59700000000001</c:v>
                </c:pt>
                <c:pt idx="71">
                  <c:v>137.11799999999999</c:v>
                </c:pt>
                <c:pt idx="72">
                  <c:v>137.63800000000001</c:v>
                </c:pt>
                <c:pt idx="73">
                  <c:v>138.15799999999999</c:v>
                </c:pt>
                <c:pt idx="74">
                  <c:v>138.679</c:v>
                </c:pt>
                <c:pt idx="75">
                  <c:v>139.19900000000001</c:v>
                </c:pt>
                <c:pt idx="76">
                  <c:v>139.71899999999999</c:v>
                </c:pt>
                <c:pt idx="77">
                  <c:v>140.239</c:v>
                </c:pt>
                <c:pt idx="78">
                  <c:v>140.75899999999999</c:v>
                </c:pt>
                <c:pt idx="79">
                  <c:v>141.28</c:v>
                </c:pt>
                <c:pt idx="80">
                  <c:v>141.80000000000001</c:v>
                </c:pt>
                <c:pt idx="81">
                  <c:v>142.32</c:v>
                </c:pt>
                <c:pt idx="82">
                  <c:v>142.84</c:v>
                </c:pt>
                <c:pt idx="83">
                  <c:v>143.36000000000001</c:v>
                </c:pt>
                <c:pt idx="84">
                  <c:v>143.88</c:v>
                </c:pt>
                <c:pt idx="85">
                  <c:v>144.4</c:v>
                </c:pt>
                <c:pt idx="86">
                  <c:v>144.91999999999999</c:v>
                </c:pt>
                <c:pt idx="87">
                  <c:v>145.43899999999999</c:v>
                </c:pt>
                <c:pt idx="88">
                  <c:v>145.959</c:v>
                </c:pt>
                <c:pt idx="89">
                  <c:v>146.477</c:v>
                </c:pt>
                <c:pt idx="90">
                  <c:v>146.99700000000001</c:v>
                </c:pt>
                <c:pt idx="91">
                  <c:v>147.517</c:v>
                </c:pt>
                <c:pt idx="92">
                  <c:v>148.036</c:v>
                </c:pt>
                <c:pt idx="93">
                  <c:v>148.55600000000001</c:v>
                </c:pt>
                <c:pt idx="94">
                  <c:v>149.07599999999999</c:v>
                </c:pt>
                <c:pt idx="95">
                  <c:v>149.595</c:v>
                </c:pt>
                <c:pt idx="96">
                  <c:v>150.11500000000001</c:v>
                </c:pt>
                <c:pt idx="97">
                  <c:v>150.63499999999999</c:v>
                </c:pt>
                <c:pt idx="98">
                  <c:v>151.15199999999999</c:v>
                </c:pt>
                <c:pt idx="99">
                  <c:v>151.672</c:v>
                </c:pt>
                <c:pt idx="100">
                  <c:v>152.191</c:v>
                </c:pt>
                <c:pt idx="101">
                  <c:v>152.71100000000001</c:v>
                </c:pt>
                <c:pt idx="102">
                  <c:v>153.22999999999999</c:v>
                </c:pt>
                <c:pt idx="103">
                  <c:v>153.749</c:v>
                </c:pt>
                <c:pt idx="104">
                  <c:v>154.26900000000001</c:v>
                </c:pt>
                <c:pt idx="105">
                  <c:v>154.786</c:v>
                </c:pt>
                <c:pt idx="106">
                  <c:v>155.30500000000001</c:v>
                </c:pt>
                <c:pt idx="107">
                  <c:v>155.82499999999999</c:v>
                </c:pt>
                <c:pt idx="108">
                  <c:v>156.34399999999999</c:v>
                </c:pt>
                <c:pt idx="109">
                  <c:v>156.863</c:v>
                </c:pt>
                <c:pt idx="110">
                  <c:v>157.38200000000001</c:v>
                </c:pt>
                <c:pt idx="111">
                  <c:v>157.9</c:v>
                </c:pt>
                <c:pt idx="112">
                  <c:v>158.41900000000001</c:v>
                </c:pt>
                <c:pt idx="113">
                  <c:v>158.93799999999999</c:v>
                </c:pt>
                <c:pt idx="114">
                  <c:v>159.45699999999999</c:v>
                </c:pt>
                <c:pt idx="115">
                  <c:v>159.97399999999999</c:v>
                </c:pt>
                <c:pt idx="116">
                  <c:v>160.49299999999999</c:v>
                </c:pt>
                <c:pt idx="117">
                  <c:v>161.012</c:v>
                </c:pt>
                <c:pt idx="118">
                  <c:v>161.53100000000001</c:v>
                </c:pt>
                <c:pt idx="119">
                  <c:v>162.05000000000001</c:v>
                </c:pt>
                <c:pt idx="120">
                  <c:v>162.56700000000001</c:v>
                </c:pt>
                <c:pt idx="121">
                  <c:v>163.08600000000001</c:v>
                </c:pt>
                <c:pt idx="122">
                  <c:v>163.60499999999999</c:v>
                </c:pt>
                <c:pt idx="123">
                  <c:v>164.12299999999999</c:v>
                </c:pt>
                <c:pt idx="124">
                  <c:v>164.64</c:v>
                </c:pt>
                <c:pt idx="125">
                  <c:v>165.15899999999999</c:v>
                </c:pt>
                <c:pt idx="126">
                  <c:v>165.678</c:v>
                </c:pt>
                <c:pt idx="127">
                  <c:v>166.19399999999999</c:v>
                </c:pt>
                <c:pt idx="128">
                  <c:v>166.71299999999999</c:v>
                </c:pt>
                <c:pt idx="129">
                  <c:v>167.232</c:v>
                </c:pt>
                <c:pt idx="130">
                  <c:v>167.75</c:v>
                </c:pt>
                <c:pt idx="131">
                  <c:v>168.267</c:v>
                </c:pt>
                <c:pt idx="132">
                  <c:v>168.785</c:v>
                </c:pt>
                <c:pt idx="133">
                  <c:v>169.304</c:v>
                </c:pt>
                <c:pt idx="134">
                  <c:v>169.82</c:v>
                </c:pt>
                <c:pt idx="135">
                  <c:v>170.339</c:v>
                </c:pt>
                <c:pt idx="136">
                  <c:v>170.857</c:v>
                </c:pt>
                <c:pt idx="137">
                  <c:v>171.374</c:v>
                </c:pt>
                <c:pt idx="138">
                  <c:v>171.892</c:v>
                </c:pt>
                <c:pt idx="139">
                  <c:v>172.41</c:v>
                </c:pt>
                <c:pt idx="140">
                  <c:v>172.92699999999999</c:v>
                </c:pt>
                <c:pt idx="141">
                  <c:v>173.44499999999999</c:v>
                </c:pt>
                <c:pt idx="142">
                  <c:v>173.96299999999999</c:v>
                </c:pt>
                <c:pt idx="143">
                  <c:v>174.47900000000001</c:v>
                </c:pt>
                <c:pt idx="144">
                  <c:v>174.99799999999999</c:v>
                </c:pt>
                <c:pt idx="145">
                  <c:v>175.51400000000001</c:v>
                </c:pt>
                <c:pt idx="146">
                  <c:v>176.03200000000001</c:v>
                </c:pt>
                <c:pt idx="147">
                  <c:v>176.55</c:v>
                </c:pt>
                <c:pt idx="148">
                  <c:v>177.066</c:v>
                </c:pt>
                <c:pt idx="149">
                  <c:v>177.584</c:v>
                </c:pt>
                <c:pt idx="150">
                  <c:v>178.1</c:v>
                </c:pt>
                <c:pt idx="151">
                  <c:v>178.61799999999999</c:v>
                </c:pt>
                <c:pt idx="152">
                  <c:v>179.136</c:v>
                </c:pt>
                <c:pt idx="153">
                  <c:v>179.65199999999999</c:v>
                </c:pt>
                <c:pt idx="154">
                  <c:v>180.17</c:v>
                </c:pt>
                <c:pt idx="155">
                  <c:v>180.68600000000001</c:v>
                </c:pt>
                <c:pt idx="156">
                  <c:v>181.20400000000001</c:v>
                </c:pt>
                <c:pt idx="157">
                  <c:v>181.71899999999999</c:v>
                </c:pt>
                <c:pt idx="158">
                  <c:v>182.23699999999999</c:v>
                </c:pt>
                <c:pt idx="159">
                  <c:v>182.755</c:v>
                </c:pt>
                <c:pt idx="160">
                  <c:v>183.27099999999999</c:v>
                </c:pt>
                <c:pt idx="161">
                  <c:v>183.78800000000001</c:v>
                </c:pt>
                <c:pt idx="162">
                  <c:v>184.304</c:v>
                </c:pt>
                <c:pt idx="163">
                  <c:v>184.822</c:v>
                </c:pt>
                <c:pt idx="164">
                  <c:v>185.33699999999999</c:v>
                </c:pt>
                <c:pt idx="165">
                  <c:v>185.85499999999999</c:v>
                </c:pt>
                <c:pt idx="166">
                  <c:v>186.37</c:v>
                </c:pt>
                <c:pt idx="167">
                  <c:v>186.88800000000001</c:v>
                </c:pt>
                <c:pt idx="168">
                  <c:v>187.40299999999999</c:v>
                </c:pt>
                <c:pt idx="169">
                  <c:v>187.92099999999999</c:v>
                </c:pt>
                <c:pt idx="170">
                  <c:v>188.43600000000001</c:v>
                </c:pt>
                <c:pt idx="171">
                  <c:v>188.95400000000001</c:v>
                </c:pt>
                <c:pt idx="172">
                  <c:v>189.46899999999999</c:v>
                </c:pt>
                <c:pt idx="173">
                  <c:v>189.98699999999999</c:v>
                </c:pt>
                <c:pt idx="174">
                  <c:v>190.50200000000001</c:v>
                </c:pt>
                <c:pt idx="175">
                  <c:v>191.01900000000001</c:v>
                </c:pt>
                <c:pt idx="176">
                  <c:v>191.53399999999999</c:v>
                </c:pt>
                <c:pt idx="177">
                  <c:v>192.05199999999999</c:v>
                </c:pt>
                <c:pt idx="178">
                  <c:v>192.56700000000001</c:v>
                </c:pt>
                <c:pt idx="179">
                  <c:v>193.08199999999999</c:v>
                </c:pt>
                <c:pt idx="180">
                  <c:v>193.59899999999999</c:v>
                </c:pt>
                <c:pt idx="181">
                  <c:v>194.114</c:v>
                </c:pt>
                <c:pt idx="182">
                  <c:v>194.631</c:v>
                </c:pt>
                <c:pt idx="183">
                  <c:v>195.14599999999999</c:v>
                </c:pt>
                <c:pt idx="184">
                  <c:v>195.66300000000001</c:v>
                </c:pt>
                <c:pt idx="185">
                  <c:v>196.178</c:v>
                </c:pt>
                <c:pt idx="186">
                  <c:v>196.69300000000001</c:v>
                </c:pt>
                <c:pt idx="187">
                  <c:v>197.21</c:v>
                </c:pt>
                <c:pt idx="188">
                  <c:v>197.72499999999999</c:v>
                </c:pt>
                <c:pt idx="189">
                  <c:v>198.24199999999999</c:v>
                </c:pt>
                <c:pt idx="190">
                  <c:v>198.75700000000001</c:v>
                </c:pt>
                <c:pt idx="191">
                  <c:v>199.27199999999999</c:v>
                </c:pt>
                <c:pt idx="192">
                  <c:v>199.78899999999999</c:v>
                </c:pt>
                <c:pt idx="193">
                  <c:v>200.303</c:v>
                </c:pt>
                <c:pt idx="194">
                  <c:v>200.82</c:v>
                </c:pt>
                <c:pt idx="195">
                  <c:v>201.33500000000001</c:v>
                </c:pt>
                <c:pt idx="196">
                  <c:v>201.84899999999999</c:v>
                </c:pt>
                <c:pt idx="197">
                  <c:v>202.36600000000001</c:v>
                </c:pt>
                <c:pt idx="198">
                  <c:v>202.881</c:v>
                </c:pt>
                <c:pt idx="199">
                  <c:v>203.39500000000001</c:v>
                </c:pt>
                <c:pt idx="200">
                  <c:v>203.91200000000001</c:v>
                </c:pt>
                <c:pt idx="201">
                  <c:v>204.42599999999999</c:v>
                </c:pt>
                <c:pt idx="202">
                  <c:v>204.941</c:v>
                </c:pt>
                <c:pt idx="203">
                  <c:v>205.45699999999999</c:v>
                </c:pt>
                <c:pt idx="204">
                  <c:v>205.97200000000001</c:v>
                </c:pt>
                <c:pt idx="205">
                  <c:v>206.48599999999999</c:v>
                </c:pt>
                <c:pt idx="206">
                  <c:v>207.001</c:v>
                </c:pt>
                <c:pt idx="207">
                  <c:v>207.517</c:v>
                </c:pt>
                <c:pt idx="208">
                  <c:v>208.03100000000001</c:v>
                </c:pt>
                <c:pt idx="209">
                  <c:v>208.54599999999999</c:v>
                </c:pt>
                <c:pt idx="210">
                  <c:v>209.06200000000001</c:v>
                </c:pt>
                <c:pt idx="211">
                  <c:v>209.57599999999999</c:v>
                </c:pt>
                <c:pt idx="212">
                  <c:v>210.09</c:v>
                </c:pt>
                <c:pt idx="213">
                  <c:v>210.60400000000001</c:v>
                </c:pt>
                <c:pt idx="214">
                  <c:v>211.12100000000001</c:v>
                </c:pt>
                <c:pt idx="215">
                  <c:v>211.63499999999999</c:v>
                </c:pt>
                <c:pt idx="216">
                  <c:v>212.149</c:v>
                </c:pt>
                <c:pt idx="217">
                  <c:v>212.66300000000001</c:v>
                </c:pt>
                <c:pt idx="218">
                  <c:v>213.179</c:v>
                </c:pt>
                <c:pt idx="219">
                  <c:v>213.69300000000001</c:v>
                </c:pt>
                <c:pt idx="220">
                  <c:v>214.20699999999999</c:v>
                </c:pt>
                <c:pt idx="221">
                  <c:v>214.721</c:v>
                </c:pt>
                <c:pt idx="222">
                  <c:v>215.23699999999999</c:v>
                </c:pt>
                <c:pt idx="223">
                  <c:v>215.751</c:v>
                </c:pt>
                <c:pt idx="224">
                  <c:v>216.26499999999999</c:v>
                </c:pt>
                <c:pt idx="225">
                  <c:v>216.77799999999999</c:v>
                </c:pt>
                <c:pt idx="226">
                  <c:v>217.292</c:v>
                </c:pt>
                <c:pt idx="227">
                  <c:v>217.80799999999999</c:v>
                </c:pt>
                <c:pt idx="228">
                  <c:v>218.322</c:v>
                </c:pt>
                <c:pt idx="229">
                  <c:v>218.83500000000001</c:v>
                </c:pt>
                <c:pt idx="230">
                  <c:v>219.34899999999999</c:v>
                </c:pt>
                <c:pt idx="231">
                  <c:v>219.863</c:v>
                </c:pt>
                <c:pt idx="232">
                  <c:v>220.376</c:v>
                </c:pt>
                <c:pt idx="233">
                  <c:v>220.892</c:v>
                </c:pt>
                <c:pt idx="234">
                  <c:v>221.40600000000001</c:v>
                </c:pt>
                <c:pt idx="235">
                  <c:v>221.91900000000001</c:v>
                </c:pt>
                <c:pt idx="236">
                  <c:v>222.43299999999999</c:v>
                </c:pt>
                <c:pt idx="237">
                  <c:v>222.946</c:v>
                </c:pt>
                <c:pt idx="238">
                  <c:v>223.46</c:v>
                </c:pt>
                <c:pt idx="239">
                  <c:v>223.97300000000001</c:v>
                </c:pt>
                <c:pt idx="240">
                  <c:v>224.488</c:v>
                </c:pt>
                <c:pt idx="241">
                  <c:v>225.00200000000001</c:v>
                </c:pt>
                <c:pt idx="242">
                  <c:v>225.51499999999999</c:v>
                </c:pt>
                <c:pt idx="243">
                  <c:v>226.02799999999999</c:v>
                </c:pt>
                <c:pt idx="244">
                  <c:v>226.542</c:v>
                </c:pt>
                <c:pt idx="245">
                  <c:v>227.05500000000001</c:v>
                </c:pt>
                <c:pt idx="246">
                  <c:v>227.56800000000001</c:v>
                </c:pt>
                <c:pt idx="247">
                  <c:v>228.08099999999999</c:v>
                </c:pt>
                <c:pt idx="248">
                  <c:v>228.59399999999999</c:v>
                </c:pt>
                <c:pt idx="249">
                  <c:v>229.108</c:v>
                </c:pt>
                <c:pt idx="250">
                  <c:v>229.62100000000001</c:v>
                </c:pt>
                <c:pt idx="251">
                  <c:v>230.136</c:v>
                </c:pt>
                <c:pt idx="252">
                  <c:v>230.649</c:v>
                </c:pt>
                <c:pt idx="253">
                  <c:v>231.16200000000001</c:v>
                </c:pt>
                <c:pt idx="254">
                  <c:v>231.67500000000001</c:v>
                </c:pt>
                <c:pt idx="255">
                  <c:v>232.18799999999999</c:v>
                </c:pt>
                <c:pt idx="256">
                  <c:v>232.70099999999999</c:v>
                </c:pt>
                <c:pt idx="257">
                  <c:v>233.214</c:v>
                </c:pt>
                <c:pt idx="258">
                  <c:v>233.727</c:v>
                </c:pt>
                <c:pt idx="259">
                  <c:v>234.239</c:v>
                </c:pt>
                <c:pt idx="260">
                  <c:v>234.75200000000001</c:v>
                </c:pt>
                <c:pt idx="261">
                  <c:v>235.26499999999999</c:v>
                </c:pt>
                <c:pt idx="262">
                  <c:v>235.77799999999999</c:v>
                </c:pt>
                <c:pt idx="263">
                  <c:v>236.29</c:v>
                </c:pt>
                <c:pt idx="264">
                  <c:v>236.803</c:v>
                </c:pt>
                <c:pt idx="265">
                  <c:v>237.316</c:v>
                </c:pt>
                <c:pt idx="266">
                  <c:v>237.82900000000001</c:v>
                </c:pt>
                <c:pt idx="267">
                  <c:v>238.34100000000001</c:v>
                </c:pt>
                <c:pt idx="268">
                  <c:v>238.85400000000001</c:v>
                </c:pt>
                <c:pt idx="269">
                  <c:v>239.36600000000001</c:v>
                </c:pt>
                <c:pt idx="270">
                  <c:v>239.87899999999999</c:v>
                </c:pt>
                <c:pt idx="271">
                  <c:v>240.39099999999999</c:v>
                </c:pt>
                <c:pt idx="272">
                  <c:v>240.904</c:v>
                </c:pt>
                <c:pt idx="273">
                  <c:v>241.416</c:v>
                </c:pt>
                <c:pt idx="274">
                  <c:v>241.92699999999999</c:v>
                </c:pt>
                <c:pt idx="275">
                  <c:v>242.43899999999999</c:v>
                </c:pt>
                <c:pt idx="276">
                  <c:v>242.95099999999999</c:v>
                </c:pt>
                <c:pt idx="277">
                  <c:v>243.464</c:v>
                </c:pt>
                <c:pt idx="278">
                  <c:v>243.976</c:v>
                </c:pt>
                <c:pt idx="279">
                  <c:v>244.488</c:v>
                </c:pt>
                <c:pt idx="280">
                  <c:v>245</c:v>
                </c:pt>
                <c:pt idx="281">
                  <c:v>245.51300000000001</c:v>
                </c:pt>
                <c:pt idx="282">
                  <c:v>246.02500000000001</c:v>
                </c:pt>
                <c:pt idx="283">
                  <c:v>246.53700000000001</c:v>
                </c:pt>
                <c:pt idx="284">
                  <c:v>247.04900000000001</c:v>
                </c:pt>
                <c:pt idx="285">
                  <c:v>247.559</c:v>
                </c:pt>
                <c:pt idx="286">
                  <c:v>248.071</c:v>
                </c:pt>
                <c:pt idx="287">
                  <c:v>248.583</c:v>
                </c:pt>
                <c:pt idx="288">
                  <c:v>249.095</c:v>
                </c:pt>
                <c:pt idx="289">
                  <c:v>249.607</c:v>
                </c:pt>
                <c:pt idx="290">
                  <c:v>250.119</c:v>
                </c:pt>
                <c:pt idx="291">
                  <c:v>250.631</c:v>
                </c:pt>
                <c:pt idx="292">
                  <c:v>251.14099999999999</c:v>
                </c:pt>
                <c:pt idx="293">
                  <c:v>251.65299999999999</c:v>
                </c:pt>
                <c:pt idx="294">
                  <c:v>252.16499999999999</c:v>
                </c:pt>
                <c:pt idx="295">
                  <c:v>252.67699999999999</c:v>
                </c:pt>
                <c:pt idx="296">
                  <c:v>253.18799999999999</c:v>
                </c:pt>
                <c:pt idx="297">
                  <c:v>253.7</c:v>
                </c:pt>
                <c:pt idx="298">
                  <c:v>254.21</c:v>
                </c:pt>
                <c:pt idx="299">
                  <c:v>254.72200000000001</c:v>
                </c:pt>
                <c:pt idx="300">
                  <c:v>255.233</c:v>
                </c:pt>
                <c:pt idx="301">
                  <c:v>255.745</c:v>
                </c:pt>
                <c:pt idx="302">
                  <c:v>256.25700000000001</c:v>
                </c:pt>
                <c:pt idx="303">
                  <c:v>256.76600000000002</c:v>
                </c:pt>
                <c:pt idx="304">
                  <c:v>257.27800000000002</c:v>
                </c:pt>
                <c:pt idx="305">
                  <c:v>257.78899999999999</c:v>
                </c:pt>
                <c:pt idx="306">
                  <c:v>258.30099999999999</c:v>
                </c:pt>
                <c:pt idx="307">
                  <c:v>258.81</c:v>
                </c:pt>
                <c:pt idx="308">
                  <c:v>259.322</c:v>
                </c:pt>
                <c:pt idx="309">
                  <c:v>259.83300000000003</c:v>
                </c:pt>
                <c:pt idx="310">
                  <c:v>260.34399999999999</c:v>
                </c:pt>
                <c:pt idx="311">
                  <c:v>260.85399999999998</c:v>
                </c:pt>
                <c:pt idx="312">
                  <c:v>261.36500000000001</c:v>
                </c:pt>
                <c:pt idx="313">
                  <c:v>261.87599999999998</c:v>
                </c:pt>
                <c:pt idx="314">
                  <c:v>262.38799999999998</c:v>
                </c:pt>
                <c:pt idx="315">
                  <c:v>262.89699999999999</c:v>
                </c:pt>
                <c:pt idx="316">
                  <c:v>263.40800000000002</c:v>
                </c:pt>
                <c:pt idx="317">
                  <c:v>263.91899999999998</c:v>
                </c:pt>
                <c:pt idx="318">
                  <c:v>264.428</c:v>
                </c:pt>
                <c:pt idx="319">
                  <c:v>264.93900000000002</c:v>
                </c:pt>
                <c:pt idx="320">
                  <c:v>265.45100000000002</c:v>
                </c:pt>
                <c:pt idx="321">
                  <c:v>265.96199999999999</c:v>
                </c:pt>
                <c:pt idx="322">
                  <c:v>266.471</c:v>
                </c:pt>
                <c:pt idx="323">
                  <c:v>266.98200000000003</c:v>
                </c:pt>
                <c:pt idx="324">
                  <c:v>267.49299999999999</c:v>
                </c:pt>
                <c:pt idx="325">
                  <c:v>268.00200000000001</c:v>
                </c:pt>
                <c:pt idx="326">
                  <c:v>268.512</c:v>
                </c:pt>
                <c:pt idx="327">
                  <c:v>269.02300000000002</c:v>
                </c:pt>
                <c:pt idx="328">
                  <c:v>269.53199999999998</c:v>
                </c:pt>
                <c:pt idx="329">
                  <c:v>270.04300000000001</c:v>
                </c:pt>
                <c:pt idx="330">
                  <c:v>270.55200000000002</c:v>
                </c:pt>
                <c:pt idx="331">
                  <c:v>271.06299999999999</c:v>
                </c:pt>
                <c:pt idx="332">
                  <c:v>271.57299999999998</c:v>
                </c:pt>
                <c:pt idx="333">
                  <c:v>272.08199999999999</c:v>
                </c:pt>
                <c:pt idx="334">
                  <c:v>272.59300000000002</c:v>
                </c:pt>
                <c:pt idx="335">
                  <c:v>273.10399999999998</c:v>
                </c:pt>
                <c:pt idx="336">
                  <c:v>273.61200000000002</c:v>
                </c:pt>
                <c:pt idx="337">
                  <c:v>274.12299999999999</c:v>
                </c:pt>
                <c:pt idx="338">
                  <c:v>274.63099999999997</c:v>
                </c:pt>
                <c:pt idx="339">
                  <c:v>275.142</c:v>
                </c:pt>
                <c:pt idx="340">
                  <c:v>275.65199999999999</c:v>
                </c:pt>
                <c:pt idx="341">
                  <c:v>276.161</c:v>
                </c:pt>
                <c:pt idx="342">
                  <c:v>276.67099999999999</c:v>
                </c:pt>
                <c:pt idx="343">
                  <c:v>277.18</c:v>
                </c:pt>
                <c:pt idx="344">
                  <c:v>277.69</c:v>
                </c:pt>
                <c:pt idx="345">
                  <c:v>278.19799999999998</c:v>
                </c:pt>
                <c:pt idx="346">
                  <c:v>278.709</c:v>
                </c:pt>
                <c:pt idx="347">
                  <c:v>279.21699999999998</c:v>
                </c:pt>
                <c:pt idx="348">
                  <c:v>279.72699999999998</c:v>
                </c:pt>
                <c:pt idx="349">
                  <c:v>280.238</c:v>
                </c:pt>
                <c:pt idx="350">
                  <c:v>280.74599999999998</c:v>
                </c:pt>
                <c:pt idx="351">
                  <c:v>281.25599999999997</c:v>
                </c:pt>
                <c:pt idx="352">
                  <c:v>281.76400000000001</c:v>
                </c:pt>
                <c:pt idx="353">
                  <c:v>282.27499999999998</c:v>
                </c:pt>
                <c:pt idx="354">
                  <c:v>282.78300000000002</c:v>
                </c:pt>
                <c:pt idx="355">
                  <c:v>283.29300000000001</c:v>
                </c:pt>
                <c:pt idx="356">
                  <c:v>283.80099999999999</c:v>
                </c:pt>
                <c:pt idx="357">
                  <c:v>284.31099999999998</c:v>
                </c:pt>
                <c:pt idx="358">
                  <c:v>284.81900000000002</c:v>
                </c:pt>
                <c:pt idx="359">
                  <c:v>285.32900000000001</c:v>
                </c:pt>
                <c:pt idx="360">
                  <c:v>285.83699999999999</c:v>
                </c:pt>
                <c:pt idx="361">
                  <c:v>286.34699999999998</c:v>
                </c:pt>
                <c:pt idx="362">
                  <c:v>286.85500000000002</c:v>
                </c:pt>
                <c:pt idx="363">
                  <c:v>287.36200000000002</c:v>
                </c:pt>
                <c:pt idx="364">
                  <c:v>287.87200000000001</c:v>
                </c:pt>
                <c:pt idx="365">
                  <c:v>288.38</c:v>
                </c:pt>
                <c:pt idx="366">
                  <c:v>288.89</c:v>
                </c:pt>
                <c:pt idx="367">
                  <c:v>289.39800000000002</c:v>
                </c:pt>
                <c:pt idx="368">
                  <c:v>289.90699999999998</c:v>
                </c:pt>
                <c:pt idx="369">
                  <c:v>290.41500000000002</c:v>
                </c:pt>
                <c:pt idx="370">
                  <c:v>290.92500000000001</c:v>
                </c:pt>
                <c:pt idx="371">
                  <c:v>291.43200000000002</c:v>
                </c:pt>
                <c:pt idx="372">
                  <c:v>291.94</c:v>
                </c:pt>
                <c:pt idx="373">
                  <c:v>292.45</c:v>
                </c:pt>
                <c:pt idx="374">
                  <c:v>292.95699999999999</c:v>
                </c:pt>
                <c:pt idx="375">
                  <c:v>293.46699999999998</c:v>
                </c:pt>
                <c:pt idx="376">
                  <c:v>293.97399999999999</c:v>
                </c:pt>
                <c:pt idx="377">
                  <c:v>294.48200000000003</c:v>
                </c:pt>
                <c:pt idx="378">
                  <c:v>294.99099999999999</c:v>
                </c:pt>
                <c:pt idx="379">
                  <c:v>295.49799999999999</c:v>
                </c:pt>
                <c:pt idx="380">
                  <c:v>296.00599999999997</c:v>
                </c:pt>
                <c:pt idx="381">
                  <c:v>296.51499999999999</c:v>
                </c:pt>
                <c:pt idx="382">
                  <c:v>297.02199999999999</c:v>
                </c:pt>
                <c:pt idx="383">
                  <c:v>297.52999999999997</c:v>
                </c:pt>
                <c:pt idx="384">
                  <c:v>298.03899999999999</c:v>
                </c:pt>
                <c:pt idx="385">
                  <c:v>298.54599999999999</c:v>
                </c:pt>
                <c:pt idx="386">
                  <c:v>299.05500000000001</c:v>
                </c:pt>
                <c:pt idx="387">
                  <c:v>299.56299999999999</c:v>
                </c:pt>
                <c:pt idx="388">
                  <c:v>300.07</c:v>
                </c:pt>
                <c:pt idx="389">
                  <c:v>300.577</c:v>
                </c:pt>
                <c:pt idx="390">
                  <c:v>301.08600000000001</c:v>
                </c:pt>
                <c:pt idx="391">
                  <c:v>301.59300000000002</c:v>
                </c:pt>
                <c:pt idx="392">
                  <c:v>302.10000000000002</c:v>
                </c:pt>
                <c:pt idx="393">
                  <c:v>302.60899999999998</c:v>
                </c:pt>
                <c:pt idx="394">
                  <c:v>303.11599999999999</c:v>
                </c:pt>
                <c:pt idx="395">
                  <c:v>303.62299999999999</c:v>
                </c:pt>
                <c:pt idx="396">
                  <c:v>304.13200000000001</c:v>
                </c:pt>
                <c:pt idx="397">
                  <c:v>304.63900000000001</c:v>
                </c:pt>
                <c:pt idx="398">
                  <c:v>305.14600000000002</c:v>
                </c:pt>
                <c:pt idx="399">
                  <c:v>305.65300000000002</c:v>
                </c:pt>
                <c:pt idx="400">
                  <c:v>306.161</c:v>
                </c:pt>
                <c:pt idx="401">
                  <c:v>306.66800000000001</c:v>
                </c:pt>
                <c:pt idx="402">
                  <c:v>307.17500000000001</c:v>
                </c:pt>
                <c:pt idx="403">
                  <c:v>307.68200000000002</c:v>
                </c:pt>
                <c:pt idx="404">
                  <c:v>308.19</c:v>
                </c:pt>
                <c:pt idx="405">
                  <c:v>308.697</c:v>
                </c:pt>
                <c:pt idx="406">
                  <c:v>309.20400000000001</c:v>
                </c:pt>
                <c:pt idx="407">
                  <c:v>309.70999999999998</c:v>
                </c:pt>
                <c:pt idx="408">
                  <c:v>310.21699999999998</c:v>
                </c:pt>
                <c:pt idx="409">
                  <c:v>310.72500000000002</c:v>
                </c:pt>
                <c:pt idx="410">
                  <c:v>311.23200000000003</c:v>
                </c:pt>
                <c:pt idx="411">
                  <c:v>311.738</c:v>
                </c:pt>
                <c:pt idx="412">
                  <c:v>312.245</c:v>
                </c:pt>
                <c:pt idx="413">
                  <c:v>312.75099999999998</c:v>
                </c:pt>
                <c:pt idx="414">
                  <c:v>313.26</c:v>
                </c:pt>
                <c:pt idx="415">
                  <c:v>313.76600000000002</c:v>
                </c:pt>
                <c:pt idx="416">
                  <c:v>314.27300000000002</c:v>
                </c:pt>
                <c:pt idx="417">
                  <c:v>314.779</c:v>
                </c:pt>
                <c:pt idx="418">
                  <c:v>315.28500000000003</c:v>
                </c:pt>
                <c:pt idx="419">
                  <c:v>315.791</c:v>
                </c:pt>
                <c:pt idx="420">
                  <c:v>316.3</c:v>
                </c:pt>
                <c:pt idx="421">
                  <c:v>316.80599999999998</c:v>
                </c:pt>
                <c:pt idx="422">
                  <c:v>317.31200000000001</c:v>
                </c:pt>
                <c:pt idx="423">
                  <c:v>317.81799999999998</c:v>
                </c:pt>
                <c:pt idx="424">
                  <c:v>318.32400000000001</c:v>
                </c:pt>
                <c:pt idx="425">
                  <c:v>318.83100000000002</c:v>
                </c:pt>
                <c:pt idx="426">
                  <c:v>319.33699999999999</c:v>
                </c:pt>
                <c:pt idx="427">
                  <c:v>319.84300000000002</c:v>
                </c:pt>
                <c:pt idx="428">
                  <c:v>320.351</c:v>
                </c:pt>
                <c:pt idx="429">
                  <c:v>320.85700000000003</c:v>
                </c:pt>
                <c:pt idx="430">
                  <c:v>321.363</c:v>
                </c:pt>
                <c:pt idx="431">
                  <c:v>321.86900000000003</c:v>
                </c:pt>
                <c:pt idx="432">
                  <c:v>322.375</c:v>
                </c:pt>
                <c:pt idx="433">
                  <c:v>322.88</c:v>
                </c:pt>
                <c:pt idx="434">
                  <c:v>323.38600000000002</c:v>
                </c:pt>
                <c:pt idx="435">
                  <c:v>323.892</c:v>
                </c:pt>
                <c:pt idx="436">
                  <c:v>324.39800000000002</c:v>
                </c:pt>
                <c:pt idx="437">
                  <c:v>324.904</c:v>
                </c:pt>
                <c:pt idx="438">
                  <c:v>325.40899999999999</c:v>
                </c:pt>
                <c:pt idx="439">
                  <c:v>325.91500000000002</c:v>
                </c:pt>
                <c:pt idx="440">
                  <c:v>326.42099999999999</c:v>
                </c:pt>
                <c:pt idx="441">
                  <c:v>326.92599999999999</c:v>
                </c:pt>
                <c:pt idx="442">
                  <c:v>327.43200000000002</c:v>
                </c:pt>
                <c:pt idx="443">
                  <c:v>327.94</c:v>
                </c:pt>
                <c:pt idx="444">
                  <c:v>328.44499999999999</c:v>
                </c:pt>
                <c:pt idx="445">
                  <c:v>328.95100000000002</c:v>
                </c:pt>
                <c:pt idx="446">
                  <c:v>329.45600000000002</c:v>
                </c:pt>
                <c:pt idx="447">
                  <c:v>329.96199999999999</c:v>
                </c:pt>
                <c:pt idx="448">
                  <c:v>330.46699999999998</c:v>
                </c:pt>
                <c:pt idx="449">
                  <c:v>330.97300000000001</c:v>
                </c:pt>
                <c:pt idx="450">
                  <c:v>331.47800000000001</c:v>
                </c:pt>
                <c:pt idx="451">
                  <c:v>331.98099999999999</c:v>
                </c:pt>
                <c:pt idx="452">
                  <c:v>332.48700000000002</c:v>
                </c:pt>
                <c:pt idx="453">
                  <c:v>332.99200000000002</c:v>
                </c:pt>
                <c:pt idx="454">
                  <c:v>333.49700000000001</c:v>
                </c:pt>
                <c:pt idx="455">
                  <c:v>334.00299999999999</c:v>
                </c:pt>
                <c:pt idx="456">
                  <c:v>334.50799999999998</c:v>
                </c:pt>
                <c:pt idx="457">
                  <c:v>335.01299999999998</c:v>
                </c:pt>
                <c:pt idx="458">
                  <c:v>335.51799999999997</c:v>
                </c:pt>
                <c:pt idx="459">
                  <c:v>336.02300000000002</c:v>
                </c:pt>
                <c:pt idx="460">
                  <c:v>336.529</c:v>
                </c:pt>
                <c:pt idx="461">
                  <c:v>337.03399999999999</c:v>
                </c:pt>
                <c:pt idx="462">
                  <c:v>337.53899999999999</c:v>
                </c:pt>
                <c:pt idx="463">
                  <c:v>338.04399999999998</c:v>
                </c:pt>
                <c:pt idx="464">
                  <c:v>338.54899999999998</c:v>
                </c:pt>
                <c:pt idx="465">
                  <c:v>339.05399999999997</c:v>
                </c:pt>
                <c:pt idx="466">
                  <c:v>339.55900000000003</c:v>
                </c:pt>
                <c:pt idx="467">
                  <c:v>340.06200000000001</c:v>
                </c:pt>
                <c:pt idx="468">
                  <c:v>340.56599999999997</c:v>
                </c:pt>
                <c:pt idx="469">
                  <c:v>341.07100000000003</c:v>
                </c:pt>
                <c:pt idx="470">
                  <c:v>341.57600000000002</c:v>
                </c:pt>
                <c:pt idx="471">
                  <c:v>342.08100000000002</c:v>
                </c:pt>
                <c:pt idx="472">
                  <c:v>342.58600000000001</c:v>
                </c:pt>
                <c:pt idx="473">
                  <c:v>343.09100000000001</c:v>
                </c:pt>
                <c:pt idx="474">
                  <c:v>343.59300000000002</c:v>
                </c:pt>
                <c:pt idx="475">
                  <c:v>344.09800000000001</c:v>
                </c:pt>
                <c:pt idx="476">
                  <c:v>344.60300000000001</c:v>
                </c:pt>
                <c:pt idx="477">
                  <c:v>345.10700000000003</c:v>
                </c:pt>
                <c:pt idx="478">
                  <c:v>345.61200000000002</c:v>
                </c:pt>
                <c:pt idx="479">
                  <c:v>346.11700000000002</c:v>
                </c:pt>
                <c:pt idx="480">
                  <c:v>346.61900000000003</c:v>
                </c:pt>
                <c:pt idx="481">
                  <c:v>347.12400000000002</c:v>
                </c:pt>
                <c:pt idx="482">
                  <c:v>347.62799999999999</c:v>
                </c:pt>
                <c:pt idx="483">
                  <c:v>348.13299999999998</c:v>
                </c:pt>
                <c:pt idx="484">
                  <c:v>348.637</c:v>
                </c:pt>
                <c:pt idx="485">
                  <c:v>349.13900000000001</c:v>
                </c:pt>
                <c:pt idx="486">
                  <c:v>349.64400000000001</c:v>
                </c:pt>
                <c:pt idx="487">
                  <c:v>350.14800000000002</c:v>
                </c:pt>
                <c:pt idx="488">
                  <c:v>350.65300000000002</c:v>
                </c:pt>
                <c:pt idx="489">
                  <c:v>351.15699999999998</c:v>
                </c:pt>
                <c:pt idx="490">
                  <c:v>351.65899999999999</c:v>
                </c:pt>
                <c:pt idx="491">
                  <c:v>352.16300000000001</c:v>
                </c:pt>
                <c:pt idx="492">
                  <c:v>352.66800000000001</c:v>
                </c:pt>
                <c:pt idx="493">
                  <c:v>353.17200000000003</c:v>
                </c:pt>
                <c:pt idx="494">
                  <c:v>353.67399999999998</c:v>
                </c:pt>
                <c:pt idx="495">
                  <c:v>354.178</c:v>
                </c:pt>
                <c:pt idx="496">
                  <c:v>354.68200000000002</c:v>
                </c:pt>
                <c:pt idx="497">
                  <c:v>355.18599999999998</c:v>
                </c:pt>
                <c:pt idx="498">
                  <c:v>355.68799999999999</c:v>
                </c:pt>
                <c:pt idx="499">
                  <c:v>356.19200000000001</c:v>
                </c:pt>
                <c:pt idx="500">
                  <c:v>356.69600000000003</c:v>
                </c:pt>
                <c:pt idx="501">
                  <c:v>357.19799999999998</c:v>
                </c:pt>
                <c:pt idx="502">
                  <c:v>357.702</c:v>
                </c:pt>
                <c:pt idx="503">
                  <c:v>358.20600000000002</c:v>
                </c:pt>
                <c:pt idx="504">
                  <c:v>358.70800000000003</c:v>
                </c:pt>
                <c:pt idx="505">
                  <c:v>359.21199999999999</c:v>
                </c:pt>
                <c:pt idx="506">
                  <c:v>359.71600000000001</c:v>
                </c:pt>
                <c:pt idx="507">
                  <c:v>360.21800000000002</c:v>
                </c:pt>
                <c:pt idx="508">
                  <c:v>360.721</c:v>
                </c:pt>
                <c:pt idx="509">
                  <c:v>361.22500000000002</c:v>
                </c:pt>
                <c:pt idx="510">
                  <c:v>361.72699999999998</c:v>
                </c:pt>
                <c:pt idx="511">
                  <c:v>362.23099999999999</c:v>
                </c:pt>
                <c:pt idx="512">
                  <c:v>362.73399999999998</c:v>
                </c:pt>
                <c:pt idx="513">
                  <c:v>363.23599999999999</c:v>
                </c:pt>
                <c:pt idx="514">
                  <c:v>363.74</c:v>
                </c:pt>
                <c:pt idx="515">
                  <c:v>364.24299999999999</c:v>
                </c:pt>
                <c:pt idx="516">
                  <c:v>364.745</c:v>
                </c:pt>
                <c:pt idx="517">
                  <c:v>365.24799999999999</c:v>
                </c:pt>
                <c:pt idx="518">
                  <c:v>365.75200000000001</c:v>
                </c:pt>
                <c:pt idx="519">
                  <c:v>366.25299999999999</c:v>
                </c:pt>
                <c:pt idx="520">
                  <c:v>366.75700000000001</c:v>
                </c:pt>
                <c:pt idx="521">
                  <c:v>367.25799999999998</c:v>
                </c:pt>
                <c:pt idx="522">
                  <c:v>367.76100000000002</c:v>
                </c:pt>
                <c:pt idx="523">
                  <c:v>368.26299999999998</c:v>
                </c:pt>
                <c:pt idx="524">
                  <c:v>368.76600000000002</c:v>
                </c:pt>
                <c:pt idx="525">
                  <c:v>369.26900000000001</c:v>
                </c:pt>
                <c:pt idx="526">
                  <c:v>369.77100000000002</c:v>
                </c:pt>
                <c:pt idx="527">
                  <c:v>370.274</c:v>
                </c:pt>
                <c:pt idx="528">
                  <c:v>370.77499999999998</c:v>
                </c:pt>
                <c:pt idx="529">
                  <c:v>371.27800000000002</c:v>
                </c:pt>
                <c:pt idx="530">
                  <c:v>371.78</c:v>
                </c:pt>
                <c:pt idx="531">
                  <c:v>372.28300000000002</c:v>
                </c:pt>
                <c:pt idx="532">
                  <c:v>372.78399999999999</c:v>
                </c:pt>
                <c:pt idx="533">
                  <c:v>373.28699999999998</c:v>
                </c:pt>
                <c:pt idx="534">
                  <c:v>373.78800000000001</c:v>
                </c:pt>
                <c:pt idx="535">
                  <c:v>374.291</c:v>
                </c:pt>
                <c:pt idx="536">
                  <c:v>374.79399999999998</c:v>
                </c:pt>
                <c:pt idx="537">
                  <c:v>375.29500000000002</c:v>
                </c:pt>
                <c:pt idx="538">
                  <c:v>375.798</c:v>
                </c:pt>
                <c:pt idx="539">
                  <c:v>376.29899999999998</c:v>
                </c:pt>
                <c:pt idx="540">
                  <c:v>376.8</c:v>
                </c:pt>
                <c:pt idx="541">
                  <c:v>377.303</c:v>
                </c:pt>
                <c:pt idx="542">
                  <c:v>377.803</c:v>
                </c:pt>
                <c:pt idx="543">
                  <c:v>378.30599999999998</c:v>
                </c:pt>
                <c:pt idx="544">
                  <c:v>378.80700000000002</c:v>
                </c:pt>
                <c:pt idx="545">
                  <c:v>379.31</c:v>
                </c:pt>
                <c:pt idx="546">
                  <c:v>379.81</c:v>
                </c:pt>
                <c:pt idx="547">
                  <c:v>380.31299999999999</c:v>
                </c:pt>
                <c:pt idx="548">
                  <c:v>380.81400000000002</c:v>
                </c:pt>
                <c:pt idx="549">
                  <c:v>381.31599999999997</c:v>
                </c:pt>
                <c:pt idx="550">
                  <c:v>381.81700000000001</c:v>
                </c:pt>
                <c:pt idx="551">
                  <c:v>382.31799999999998</c:v>
                </c:pt>
                <c:pt idx="552">
                  <c:v>382.82</c:v>
                </c:pt>
                <c:pt idx="553">
                  <c:v>383.32100000000003</c:v>
                </c:pt>
                <c:pt idx="554">
                  <c:v>383.82299999999998</c:v>
                </c:pt>
                <c:pt idx="555">
                  <c:v>384.32400000000001</c:v>
                </c:pt>
                <c:pt idx="556">
                  <c:v>384.82600000000002</c:v>
                </c:pt>
                <c:pt idx="557">
                  <c:v>385.327</c:v>
                </c:pt>
                <c:pt idx="558">
                  <c:v>385.827</c:v>
                </c:pt>
                <c:pt idx="559">
                  <c:v>386.32900000000001</c:v>
                </c:pt>
                <c:pt idx="560">
                  <c:v>386.83</c:v>
                </c:pt>
                <c:pt idx="561">
                  <c:v>387.33</c:v>
                </c:pt>
                <c:pt idx="562">
                  <c:v>387.83199999999999</c:v>
                </c:pt>
                <c:pt idx="563">
                  <c:v>388.33199999999999</c:v>
                </c:pt>
                <c:pt idx="564">
                  <c:v>388.83300000000003</c:v>
                </c:pt>
                <c:pt idx="565">
                  <c:v>389.33499999999998</c:v>
                </c:pt>
                <c:pt idx="566">
                  <c:v>389.83499999999998</c:v>
                </c:pt>
                <c:pt idx="567">
                  <c:v>390.33699999999999</c:v>
                </c:pt>
                <c:pt idx="568">
                  <c:v>390.83699999999999</c:v>
                </c:pt>
                <c:pt idx="569">
                  <c:v>391.33699999999999</c:v>
                </c:pt>
                <c:pt idx="570">
                  <c:v>391.83699999999999</c:v>
                </c:pt>
                <c:pt idx="571">
                  <c:v>392.34</c:v>
                </c:pt>
                <c:pt idx="572">
                  <c:v>392.84</c:v>
                </c:pt>
                <c:pt idx="573">
                  <c:v>393.339</c:v>
                </c:pt>
                <c:pt idx="574">
                  <c:v>393.84100000000001</c:v>
                </c:pt>
                <c:pt idx="575">
                  <c:v>394.34100000000001</c:v>
                </c:pt>
                <c:pt idx="576">
                  <c:v>394.84100000000001</c:v>
                </c:pt>
                <c:pt idx="577">
                  <c:v>395.34300000000002</c:v>
                </c:pt>
                <c:pt idx="578">
                  <c:v>395.84300000000002</c:v>
                </c:pt>
                <c:pt idx="579">
                  <c:v>396.34300000000002</c:v>
                </c:pt>
                <c:pt idx="580">
                  <c:v>396.84300000000002</c:v>
                </c:pt>
                <c:pt idx="581">
                  <c:v>397.34399999999999</c:v>
                </c:pt>
                <c:pt idx="582">
                  <c:v>397.84399999999999</c:v>
                </c:pt>
                <c:pt idx="583">
                  <c:v>398.34399999999999</c:v>
                </c:pt>
                <c:pt idx="584">
                  <c:v>398.84300000000002</c:v>
                </c:pt>
                <c:pt idx="585">
                  <c:v>399.34500000000003</c:v>
                </c:pt>
                <c:pt idx="586">
                  <c:v>399.84500000000003</c:v>
                </c:pt>
                <c:pt idx="587">
                  <c:v>400.34399999999999</c:v>
                </c:pt>
                <c:pt idx="588">
                  <c:v>400.84399999999999</c:v>
                </c:pt>
                <c:pt idx="589">
                  <c:v>401.34300000000002</c:v>
                </c:pt>
                <c:pt idx="590">
                  <c:v>401.84500000000003</c:v>
                </c:pt>
                <c:pt idx="591">
                  <c:v>402.34399999999999</c:v>
                </c:pt>
                <c:pt idx="592">
                  <c:v>402.84399999999999</c:v>
                </c:pt>
                <c:pt idx="593">
                  <c:v>403.34300000000002</c:v>
                </c:pt>
                <c:pt idx="594">
                  <c:v>403.84300000000002</c:v>
                </c:pt>
                <c:pt idx="595">
                  <c:v>404.34399999999999</c:v>
                </c:pt>
                <c:pt idx="596">
                  <c:v>404.84300000000002</c:v>
                </c:pt>
                <c:pt idx="597">
                  <c:v>405.34300000000002</c:v>
                </c:pt>
                <c:pt idx="598">
                  <c:v>405.84199999999998</c:v>
                </c:pt>
                <c:pt idx="599">
                  <c:v>406.34100000000001</c:v>
                </c:pt>
                <c:pt idx="600">
                  <c:v>406.84</c:v>
                </c:pt>
                <c:pt idx="601">
                  <c:v>407.34199999999998</c:v>
                </c:pt>
                <c:pt idx="602">
                  <c:v>407.84100000000001</c:v>
                </c:pt>
                <c:pt idx="603">
                  <c:v>408.34</c:v>
                </c:pt>
                <c:pt idx="604">
                  <c:v>408.839</c:v>
                </c:pt>
                <c:pt idx="605">
                  <c:v>409.33800000000002</c:v>
                </c:pt>
                <c:pt idx="606">
                  <c:v>409.83699999999999</c:v>
                </c:pt>
                <c:pt idx="607">
                  <c:v>410.33600000000001</c:v>
                </c:pt>
                <c:pt idx="608">
                  <c:v>410.83499999999998</c:v>
                </c:pt>
                <c:pt idx="609">
                  <c:v>411.33600000000001</c:v>
                </c:pt>
                <c:pt idx="610">
                  <c:v>411.83499999999998</c:v>
                </c:pt>
                <c:pt idx="611">
                  <c:v>412.334</c:v>
                </c:pt>
                <c:pt idx="612">
                  <c:v>412.83300000000003</c:v>
                </c:pt>
                <c:pt idx="613">
                  <c:v>413.33199999999999</c:v>
                </c:pt>
                <c:pt idx="614">
                  <c:v>413.83100000000002</c:v>
                </c:pt>
                <c:pt idx="615">
                  <c:v>414.33</c:v>
                </c:pt>
                <c:pt idx="616">
                  <c:v>414.82799999999997</c:v>
                </c:pt>
                <c:pt idx="617">
                  <c:v>415.327</c:v>
                </c:pt>
                <c:pt idx="618">
                  <c:v>415.82600000000002</c:v>
                </c:pt>
                <c:pt idx="619">
                  <c:v>416.32499999999999</c:v>
                </c:pt>
                <c:pt idx="620">
                  <c:v>416.82299999999998</c:v>
                </c:pt>
                <c:pt idx="621">
                  <c:v>417.322</c:v>
                </c:pt>
                <c:pt idx="622">
                  <c:v>417.82100000000003</c:v>
                </c:pt>
                <c:pt idx="623">
                  <c:v>418.31900000000002</c:v>
                </c:pt>
                <c:pt idx="624">
                  <c:v>418.81799999999998</c:v>
                </c:pt>
                <c:pt idx="625">
                  <c:v>419.31599999999997</c:v>
                </c:pt>
                <c:pt idx="626">
                  <c:v>419.815</c:v>
                </c:pt>
                <c:pt idx="627">
                  <c:v>420.31299999999999</c:v>
                </c:pt>
                <c:pt idx="628">
                  <c:v>420.81200000000001</c:v>
                </c:pt>
                <c:pt idx="629">
                  <c:v>421.31</c:v>
                </c:pt>
                <c:pt idx="630">
                  <c:v>421.80900000000003</c:v>
                </c:pt>
                <c:pt idx="631">
                  <c:v>422.30700000000002</c:v>
                </c:pt>
                <c:pt idx="632">
                  <c:v>422.80500000000001</c:v>
                </c:pt>
                <c:pt idx="633">
                  <c:v>423.30399999999997</c:v>
                </c:pt>
                <c:pt idx="634">
                  <c:v>423.80200000000002</c:v>
                </c:pt>
                <c:pt idx="635">
                  <c:v>424.3</c:v>
                </c:pt>
                <c:pt idx="636">
                  <c:v>424.798</c:v>
                </c:pt>
                <c:pt idx="637">
                  <c:v>425.29700000000003</c:v>
                </c:pt>
                <c:pt idx="638">
                  <c:v>425.79500000000002</c:v>
                </c:pt>
                <c:pt idx="639">
                  <c:v>426.29300000000001</c:v>
                </c:pt>
                <c:pt idx="640">
                  <c:v>426.791</c:v>
                </c:pt>
                <c:pt idx="641">
                  <c:v>427.28899999999999</c:v>
                </c:pt>
                <c:pt idx="642">
                  <c:v>427.78699999999998</c:v>
                </c:pt>
                <c:pt idx="643">
                  <c:v>428.28500000000003</c:v>
                </c:pt>
                <c:pt idx="644">
                  <c:v>428.78399999999999</c:v>
                </c:pt>
                <c:pt idx="645">
                  <c:v>429.279</c:v>
                </c:pt>
                <c:pt idx="646">
                  <c:v>429.77699999999999</c:v>
                </c:pt>
                <c:pt idx="647">
                  <c:v>430.27499999999998</c:v>
                </c:pt>
                <c:pt idx="648">
                  <c:v>430.77300000000002</c:v>
                </c:pt>
                <c:pt idx="649">
                  <c:v>431.27100000000002</c:v>
                </c:pt>
                <c:pt idx="650">
                  <c:v>431.76900000000001</c:v>
                </c:pt>
                <c:pt idx="651">
                  <c:v>432.267</c:v>
                </c:pt>
                <c:pt idx="652">
                  <c:v>432.76499999999999</c:v>
                </c:pt>
                <c:pt idx="653">
                  <c:v>433.26</c:v>
                </c:pt>
                <c:pt idx="654">
                  <c:v>433.75799999999998</c:v>
                </c:pt>
                <c:pt idx="655">
                  <c:v>434.25599999999997</c:v>
                </c:pt>
                <c:pt idx="656">
                  <c:v>434.75400000000002</c:v>
                </c:pt>
                <c:pt idx="657">
                  <c:v>435.25099999999998</c:v>
                </c:pt>
                <c:pt idx="658">
                  <c:v>435.74900000000002</c:v>
                </c:pt>
                <c:pt idx="659">
                  <c:v>436.245</c:v>
                </c:pt>
                <c:pt idx="660">
                  <c:v>436.74200000000002</c:v>
                </c:pt>
                <c:pt idx="661">
                  <c:v>437.24</c:v>
                </c:pt>
                <c:pt idx="662">
                  <c:v>437.73700000000002</c:v>
                </c:pt>
                <c:pt idx="663">
                  <c:v>438.23500000000001</c:v>
                </c:pt>
                <c:pt idx="664">
                  <c:v>438.73</c:v>
                </c:pt>
                <c:pt idx="665">
                  <c:v>439.22800000000001</c:v>
                </c:pt>
                <c:pt idx="666">
                  <c:v>439.72500000000002</c:v>
                </c:pt>
                <c:pt idx="667">
                  <c:v>440.22300000000001</c:v>
                </c:pt>
                <c:pt idx="668">
                  <c:v>440.72</c:v>
                </c:pt>
                <c:pt idx="669">
                  <c:v>441.21499999999997</c:v>
                </c:pt>
                <c:pt idx="670">
                  <c:v>441.71300000000002</c:v>
                </c:pt>
                <c:pt idx="671">
                  <c:v>442.21</c:v>
                </c:pt>
                <c:pt idx="672">
                  <c:v>442.70699999999999</c:v>
                </c:pt>
                <c:pt idx="673">
                  <c:v>443.202</c:v>
                </c:pt>
                <c:pt idx="674">
                  <c:v>443.7</c:v>
                </c:pt>
                <c:pt idx="675">
                  <c:v>444.197</c:v>
                </c:pt>
                <c:pt idx="676">
                  <c:v>444.69400000000002</c:v>
                </c:pt>
                <c:pt idx="677">
                  <c:v>445.18900000000002</c:v>
                </c:pt>
                <c:pt idx="678">
                  <c:v>445.68599999999998</c:v>
                </c:pt>
                <c:pt idx="679">
                  <c:v>446.18299999999999</c:v>
                </c:pt>
                <c:pt idx="680">
                  <c:v>446.678</c:v>
                </c:pt>
                <c:pt idx="681">
                  <c:v>447.17500000000001</c:v>
                </c:pt>
                <c:pt idx="682">
                  <c:v>447.67200000000003</c:v>
                </c:pt>
                <c:pt idx="683">
                  <c:v>448.16699999999997</c:v>
                </c:pt>
                <c:pt idx="684">
                  <c:v>448.66399999999999</c:v>
                </c:pt>
                <c:pt idx="685">
                  <c:v>449.161</c:v>
                </c:pt>
                <c:pt idx="686">
                  <c:v>449.65600000000001</c:v>
                </c:pt>
                <c:pt idx="687">
                  <c:v>450.15300000000002</c:v>
                </c:pt>
                <c:pt idx="688">
                  <c:v>450.65</c:v>
                </c:pt>
                <c:pt idx="689">
                  <c:v>451.14400000000001</c:v>
                </c:pt>
                <c:pt idx="690">
                  <c:v>451.64100000000002</c:v>
                </c:pt>
                <c:pt idx="691">
                  <c:v>452.13799999999998</c:v>
                </c:pt>
                <c:pt idx="692">
                  <c:v>452.63299999999998</c:v>
                </c:pt>
                <c:pt idx="693">
                  <c:v>453.12900000000002</c:v>
                </c:pt>
                <c:pt idx="694">
                  <c:v>453.62599999999998</c:v>
                </c:pt>
                <c:pt idx="695">
                  <c:v>454.12099999999998</c:v>
                </c:pt>
                <c:pt idx="696">
                  <c:v>454.61700000000002</c:v>
                </c:pt>
                <c:pt idx="697">
                  <c:v>455.11200000000002</c:v>
                </c:pt>
                <c:pt idx="698">
                  <c:v>455.608</c:v>
                </c:pt>
                <c:pt idx="699">
                  <c:v>456.10500000000002</c:v>
                </c:pt>
                <c:pt idx="700">
                  <c:v>456.59899999999999</c:v>
                </c:pt>
                <c:pt idx="701">
                  <c:v>457.096</c:v>
                </c:pt>
                <c:pt idx="702">
                  <c:v>457.59</c:v>
                </c:pt>
                <c:pt idx="703">
                  <c:v>458.08699999999999</c:v>
                </c:pt>
                <c:pt idx="704">
                  <c:v>458.58100000000002</c:v>
                </c:pt>
                <c:pt idx="705">
                  <c:v>459.07799999999997</c:v>
                </c:pt>
                <c:pt idx="706">
                  <c:v>459.57400000000001</c:v>
                </c:pt>
                <c:pt idx="707">
                  <c:v>460.06799999999998</c:v>
                </c:pt>
                <c:pt idx="708">
                  <c:v>460.565</c:v>
                </c:pt>
                <c:pt idx="709">
                  <c:v>461.05900000000003</c:v>
                </c:pt>
                <c:pt idx="710">
                  <c:v>461.55500000000001</c:v>
                </c:pt>
                <c:pt idx="711">
                  <c:v>462.04899999999998</c:v>
                </c:pt>
                <c:pt idx="712">
                  <c:v>462.54500000000002</c:v>
                </c:pt>
                <c:pt idx="713">
                  <c:v>463.03899999999999</c:v>
                </c:pt>
                <c:pt idx="714">
                  <c:v>463.536</c:v>
                </c:pt>
                <c:pt idx="715">
                  <c:v>464.03</c:v>
                </c:pt>
                <c:pt idx="716">
                  <c:v>464.52600000000001</c:v>
                </c:pt>
                <c:pt idx="717">
                  <c:v>465.02</c:v>
                </c:pt>
                <c:pt idx="718">
                  <c:v>465.51600000000002</c:v>
                </c:pt>
                <c:pt idx="719">
                  <c:v>466.01</c:v>
                </c:pt>
                <c:pt idx="720">
                  <c:v>466.50599999999997</c:v>
                </c:pt>
                <c:pt idx="721">
                  <c:v>467</c:v>
                </c:pt>
                <c:pt idx="722">
                  <c:v>467.49599999999998</c:v>
                </c:pt>
                <c:pt idx="723">
                  <c:v>467.99</c:v>
                </c:pt>
                <c:pt idx="724">
                  <c:v>468.48500000000001</c:v>
                </c:pt>
                <c:pt idx="725">
                  <c:v>468.97899999999998</c:v>
                </c:pt>
                <c:pt idx="726">
                  <c:v>469.47300000000001</c:v>
                </c:pt>
                <c:pt idx="727">
                  <c:v>469.96899999999999</c:v>
                </c:pt>
                <c:pt idx="728">
                  <c:v>470.46300000000002</c:v>
                </c:pt>
                <c:pt idx="729">
                  <c:v>470.95800000000003</c:v>
                </c:pt>
                <c:pt idx="730">
                  <c:v>471.452</c:v>
                </c:pt>
                <c:pt idx="731">
                  <c:v>471.94799999999998</c:v>
                </c:pt>
                <c:pt idx="732">
                  <c:v>472.44099999999997</c:v>
                </c:pt>
                <c:pt idx="733">
                  <c:v>472.935</c:v>
                </c:pt>
                <c:pt idx="734">
                  <c:v>473.43</c:v>
                </c:pt>
                <c:pt idx="735">
                  <c:v>473.92399999999998</c:v>
                </c:pt>
                <c:pt idx="736">
                  <c:v>474.41699999999997</c:v>
                </c:pt>
                <c:pt idx="737">
                  <c:v>474.91300000000001</c:v>
                </c:pt>
                <c:pt idx="738">
                  <c:v>475.40600000000001</c:v>
                </c:pt>
                <c:pt idx="739">
                  <c:v>475.90199999999999</c:v>
                </c:pt>
                <c:pt idx="740">
                  <c:v>476.39499999999998</c:v>
                </c:pt>
                <c:pt idx="741">
                  <c:v>476.88900000000001</c:v>
                </c:pt>
                <c:pt idx="742">
                  <c:v>477.38400000000001</c:v>
                </c:pt>
                <c:pt idx="743">
                  <c:v>477.87700000000001</c:v>
                </c:pt>
                <c:pt idx="744">
                  <c:v>478.37099999999998</c:v>
                </c:pt>
                <c:pt idx="745">
                  <c:v>478.86599999999999</c:v>
                </c:pt>
                <c:pt idx="746">
                  <c:v>479.35899999999998</c:v>
                </c:pt>
                <c:pt idx="747">
                  <c:v>479.85300000000001</c:v>
                </c:pt>
                <c:pt idx="748">
                  <c:v>480.34800000000001</c:v>
                </c:pt>
                <c:pt idx="749">
                  <c:v>480.84100000000001</c:v>
                </c:pt>
                <c:pt idx="750">
                  <c:v>481.334</c:v>
                </c:pt>
                <c:pt idx="751">
                  <c:v>481.82900000000001</c:v>
                </c:pt>
                <c:pt idx="752">
                  <c:v>482.322</c:v>
                </c:pt>
                <c:pt idx="753">
                  <c:v>482.815</c:v>
                </c:pt>
                <c:pt idx="754">
                  <c:v>483.30799999999999</c:v>
                </c:pt>
                <c:pt idx="755">
                  <c:v>483.803</c:v>
                </c:pt>
                <c:pt idx="756">
                  <c:v>484.29599999999999</c:v>
                </c:pt>
                <c:pt idx="757">
                  <c:v>484.78899999999999</c:v>
                </c:pt>
                <c:pt idx="758">
                  <c:v>485.28199999999998</c:v>
                </c:pt>
                <c:pt idx="759">
                  <c:v>485.77699999999999</c:v>
                </c:pt>
                <c:pt idx="760">
                  <c:v>486.27</c:v>
                </c:pt>
                <c:pt idx="761">
                  <c:v>486.76299999999998</c:v>
                </c:pt>
                <c:pt idx="762">
                  <c:v>487.25599999999997</c:v>
                </c:pt>
                <c:pt idx="763">
                  <c:v>487.75099999999998</c:v>
                </c:pt>
                <c:pt idx="764">
                  <c:v>488.24299999999999</c:v>
                </c:pt>
                <c:pt idx="765">
                  <c:v>488.73599999999999</c:v>
                </c:pt>
                <c:pt idx="766">
                  <c:v>489.22899999999998</c:v>
                </c:pt>
                <c:pt idx="767">
                  <c:v>489.72199999999998</c:v>
                </c:pt>
                <c:pt idx="768">
                  <c:v>490.21600000000001</c:v>
                </c:pt>
                <c:pt idx="769">
                  <c:v>490.709</c:v>
                </c:pt>
                <c:pt idx="770">
                  <c:v>491.202</c:v>
                </c:pt>
                <c:pt idx="771">
                  <c:v>491.69400000000002</c:v>
                </c:pt>
                <c:pt idx="772">
                  <c:v>492.18700000000001</c:v>
                </c:pt>
                <c:pt idx="773">
                  <c:v>492.68099999999998</c:v>
                </c:pt>
                <c:pt idx="774">
                  <c:v>493.17399999999998</c:v>
                </c:pt>
                <c:pt idx="775">
                  <c:v>493.666</c:v>
                </c:pt>
                <c:pt idx="776">
                  <c:v>494.15899999999999</c:v>
                </c:pt>
                <c:pt idx="777">
                  <c:v>494.65100000000001</c:v>
                </c:pt>
                <c:pt idx="778">
                  <c:v>495.14299999999997</c:v>
                </c:pt>
                <c:pt idx="779">
                  <c:v>495.63600000000002</c:v>
                </c:pt>
                <c:pt idx="780">
                  <c:v>496.13</c:v>
                </c:pt>
                <c:pt idx="781">
                  <c:v>496.62299999999999</c:v>
                </c:pt>
                <c:pt idx="782">
                  <c:v>497.11500000000001</c:v>
                </c:pt>
                <c:pt idx="783">
                  <c:v>497.60700000000003</c:v>
                </c:pt>
                <c:pt idx="784">
                  <c:v>498.09899999999999</c:v>
                </c:pt>
                <c:pt idx="785">
                  <c:v>498.59199999999998</c:v>
                </c:pt>
                <c:pt idx="786">
                  <c:v>499.084</c:v>
                </c:pt>
                <c:pt idx="787">
                  <c:v>499.57600000000002</c:v>
                </c:pt>
                <c:pt idx="788">
                  <c:v>500.06799999999998</c:v>
                </c:pt>
                <c:pt idx="789">
                  <c:v>500.56200000000001</c:v>
                </c:pt>
                <c:pt idx="790">
                  <c:v>501.05399999999997</c:v>
                </c:pt>
                <c:pt idx="791">
                  <c:v>501.54599999999999</c:v>
                </c:pt>
                <c:pt idx="792">
                  <c:v>502.03800000000001</c:v>
                </c:pt>
                <c:pt idx="793">
                  <c:v>502.53</c:v>
                </c:pt>
                <c:pt idx="794">
                  <c:v>503.02199999999999</c:v>
                </c:pt>
                <c:pt idx="795">
                  <c:v>503.51400000000001</c:v>
                </c:pt>
                <c:pt idx="796">
                  <c:v>504.00599999999997</c:v>
                </c:pt>
                <c:pt idx="797">
                  <c:v>504.49799999999999</c:v>
                </c:pt>
                <c:pt idx="798">
                  <c:v>504.99</c:v>
                </c:pt>
                <c:pt idx="799">
                  <c:v>505.48200000000003</c:v>
                </c:pt>
                <c:pt idx="800">
                  <c:v>505.97399999999999</c:v>
                </c:pt>
                <c:pt idx="801">
                  <c:v>506.46499999999997</c:v>
                </c:pt>
                <c:pt idx="802">
                  <c:v>506.95699999999999</c:v>
                </c:pt>
                <c:pt idx="803">
                  <c:v>507.44900000000001</c:v>
                </c:pt>
                <c:pt idx="804">
                  <c:v>507.94099999999997</c:v>
                </c:pt>
                <c:pt idx="805">
                  <c:v>508.43200000000002</c:v>
                </c:pt>
                <c:pt idx="806">
                  <c:v>508.92399999999998</c:v>
                </c:pt>
                <c:pt idx="807">
                  <c:v>509.41500000000002</c:v>
                </c:pt>
                <c:pt idx="808">
                  <c:v>509.90699999999998</c:v>
                </c:pt>
                <c:pt idx="809">
                  <c:v>510.399</c:v>
                </c:pt>
                <c:pt idx="810">
                  <c:v>510.89</c:v>
                </c:pt>
                <c:pt idx="811">
                  <c:v>511.38200000000001</c:v>
                </c:pt>
                <c:pt idx="812">
                  <c:v>511.87299999999999</c:v>
                </c:pt>
                <c:pt idx="813">
                  <c:v>512.36500000000001</c:v>
                </c:pt>
                <c:pt idx="814">
                  <c:v>512.85599999999999</c:v>
                </c:pt>
                <c:pt idx="815">
                  <c:v>513.34799999999996</c:v>
                </c:pt>
                <c:pt idx="816">
                  <c:v>513.83699999999999</c:v>
                </c:pt>
                <c:pt idx="817">
                  <c:v>514.32799999999997</c:v>
                </c:pt>
                <c:pt idx="818">
                  <c:v>514.82000000000005</c:v>
                </c:pt>
                <c:pt idx="819">
                  <c:v>515.31100000000004</c:v>
                </c:pt>
                <c:pt idx="820">
                  <c:v>515.80200000000002</c:v>
                </c:pt>
                <c:pt idx="821">
                  <c:v>516.29300000000001</c:v>
                </c:pt>
                <c:pt idx="822">
                  <c:v>516.78499999999997</c:v>
                </c:pt>
                <c:pt idx="823">
                  <c:v>517.27599999999995</c:v>
                </c:pt>
                <c:pt idx="824">
                  <c:v>517.76700000000005</c:v>
                </c:pt>
                <c:pt idx="825">
                  <c:v>518.25599999999997</c:v>
                </c:pt>
                <c:pt idx="826">
                  <c:v>518.74699999999996</c:v>
                </c:pt>
                <c:pt idx="827">
                  <c:v>519.23800000000006</c:v>
                </c:pt>
                <c:pt idx="828">
                  <c:v>519.72900000000004</c:v>
                </c:pt>
                <c:pt idx="829">
                  <c:v>520.221</c:v>
                </c:pt>
                <c:pt idx="830">
                  <c:v>520.71199999999999</c:v>
                </c:pt>
                <c:pt idx="831">
                  <c:v>521.20299999999997</c:v>
                </c:pt>
                <c:pt idx="832">
                  <c:v>521.69100000000003</c:v>
                </c:pt>
                <c:pt idx="833">
                  <c:v>522.18200000000002</c:v>
                </c:pt>
                <c:pt idx="834">
                  <c:v>522.673</c:v>
                </c:pt>
                <c:pt idx="835">
                  <c:v>523.16399999999999</c:v>
                </c:pt>
                <c:pt idx="836">
                  <c:v>523.65499999999997</c:v>
                </c:pt>
                <c:pt idx="837">
                  <c:v>524.14400000000001</c:v>
                </c:pt>
                <c:pt idx="838">
                  <c:v>524.63499999999999</c:v>
                </c:pt>
                <c:pt idx="839">
                  <c:v>525.125</c:v>
                </c:pt>
                <c:pt idx="840">
                  <c:v>525.61599999999999</c:v>
                </c:pt>
                <c:pt idx="841">
                  <c:v>526.10699999999997</c:v>
                </c:pt>
                <c:pt idx="842">
                  <c:v>526.596</c:v>
                </c:pt>
                <c:pt idx="843">
                  <c:v>527.08600000000001</c:v>
                </c:pt>
                <c:pt idx="844">
                  <c:v>527.577</c:v>
                </c:pt>
                <c:pt idx="845">
                  <c:v>528.06799999999998</c:v>
                </c:pt>
                <c:pt idx="846">
                  <c:v>528.55600000000004</c:v>
                </c:pt>
                <c:pt idx="847">
                  <c:v>529.04700000000003</c:v>
                </c:pt>
                <c:pt idx="848">
                  <c:v>529.53700000000003</c:v>
                </c:pt>
                <c:pt idx="849">
                  <c:v>530.02800000000002</c:v>
                </c:pt>
                <c:pt idx="850">
                  <c:v>530.51599999999996</c:v>
                </c:pt>
                <c:pt idx="851">
                  <c:v>531.00699999999995</c:v>
                </c:pt>
                <c:pt idx="852">
                  <c:v>531.49699999999996</c:v>
                </c:pt>
                <c:pt idx="853">
                  <c:v>531.98800000000006</c:v>
                </c:pt>
                <c:pt idx="854">
                  <c:v>532.476</c:v>
                </c:pt>
                <c:pt idx="855">
                  <c:v>532.96600000000001</c:v>
                </c:pt>
                <c:pt idx="856">
                  <c:v>533.45699999999999</c:v>
                </c:pt>
                <c:pt idx="857">
                  <c:v>533.94500000000005</c:v>
                </c:pt>
                <c:pt idx="858">
                  <c:v>534.43499999999995</c:v>
                </c:pt>
                <c:pt idx="859">
                  <c:v>534.92499999999995</c:v>
                </c:pt>
                <c:pt idx="860">
                  <c:v>535.41399999999999</c:v>
                </c:pt>
                <c:pt idx="861">
                  <c:v>535.904</c:v>
                </c:pt>
                <c:pt idx="862">
                  <c:v>536.39400000000001</c:v>
                </c:pt>
                <c:pt idx="863">
                  <c:v>536.88199999999995</c:v>
                </c:pt>
                <c:pt idx="864">
                  <c:v>537.37199999999996</c:v>
                </c:pt>
                <c:pt idx="865">
                  <c:v>537.86199999999997</c:v>
                </c:pt>
                <c:pt idx="866">
                  <c:v>538.35</c:v>
                </c:pt>
                <c:pt idx="867">
                  <c:v>538.84</c:v>
                </c:pt>
                <c:pt idx="868">
                  <c:v>539.32799999999997</c:v>
                </c:pt>
                <c:pt idx="869">
                  <c:v>539.81799999999998</c:v>
                </c:pt>
                <c:pt idx="870">
                  <c:v>540.30799999999999</c:v>
                </c:pt>
                <c:pt idx="871">
                  <c:v>540.79600000000005</c:v>
                </c:pt>
                <c:pt idx="872">
                  <c:v>541.28599999999994</c:v>
                </c:pt>
                <c:pt idx="873">
                  <c:v>541.774</c:v>
                </c:pt>
                <c:pt idx="874">
                  <c:v>542.26400000000001</c:v>
                </c:pt>
                <c:pt idx="875">
                  <c:v>542.75400000000002</c:v>
                </c:pt>
                <c:pt idx="876">
                  <c:v>543.24199999999996</c:v>
                </c:pt>
                <c:pt idx="877">
                  <c:v>543.73099999999999</c:v>
                </c:pt>
                <c:pt idx="878">
                  <c:v>544.21900000000005</c:v>
                </c:pt>
                <c:pt idx="879">
                  <c:v>544.70899999999995</c:v>
                </c:pt>
                <c:pt idx="880">
                  <c:v>545.19600000000003</c:v>
                </c:pt>
                <c:pt idx="881">
                  <c:v>545.68600000000004</c:v>
                </c:pt>
                <c:pt idx="882">
                  <c:v>546.17600000000004</c:v>
                </c:pt>
                <c:pt idx="883">
                  <c:v>546.66300000000001</c:v>
                </c:pt>
                <c:pt idx="884">
                  <c:v>547.15300000000002</c:v>
                </c:pt>
                <c:pt idx="885">
                  <c:v>547.64099999999996</c:v>
                </c:pt>
                <c:pt idx="886">
                  <c:v>548.13</c:v>
                </c:pt>
                <c:pt idx="887">
                  <c:v>548.61699999999996</c:v>
                </c:pt>
                <c:pt idx="888">
                  <c:v>549.10699999999997</c:v>
                </c:pt>
                <c:pt idx="889">
                  <c:v>549.59400000000005</c:v>
                </c:pt>
                <c:pt idx="890">
                  <c:v>550.08399999999995</c:v>
                </c:pt>
                <c:pt idx="891">
                  <c:v>550.57100000000003</c:v>
                </c:pt>
                <c:pt idx="892">
                  <c:v>551.06100000000004</c:v>
                </c:pt>
                <c:pt idx="893">
                  <c:v>551.548</c:v>
                </c:pt>
                <c:pt idx="894">
                  <c:v>552.03700000000003</c:v>
                </c:pt>
                <c:pt idx="895">
                  <c:v>552.52499999999998</c:v>
                </c:pt>
                <c:pt idx="896">
                  <c:v>553.01199999999994</c:v>
                </c:pt>
                <c:pt idx="897">
                  <c:v>553.50099999999998</c:v>
                </c:pt>
                <c:pt idx="898">
                  <c:v>553.98800000000006</c:v>
                </c:pt>
                <c:pt idx="899">
                  <c:v>554.47799999999995</c:v>
                </c:pt>
                <c:pt idx="900">
                  <c:v>554.96500000000003</c:v>
                </c:pt>
                <c:pt idx="901">
                  <c:v>555.45399999999995</c:v>
                </c:pt>
                <c:pt idx="902">
                  <c:v>555.94100000000003</c:v>
                </c:pt>
                <c:pt idx="903">
                  <c:v>556.42999999999995</c:v>
                </c:pt>
                <c:pt idx="904">
                  <c:v>556.91700000000003</c:v>
                </c:pt>
                <c:pt idx="905">
                  <c:v>557.404</c:v>
                </c:pt>
                <c:pt idx="906">
                  <c:v>557.89300000000003</c:v>
                </c:pt>
                <c:pt idx="907">
                  <c:v>558.38</c:v>
                </c:pt>
                <c:pt idx="908">
                  <c:v>558.86900000000003</c:v>
                </c:pt>
                <c:pt idx="909">
                  <c:v>559.35599999999999</c:v>
                </c:pt>
                <c:pt idx="910">
                  <c:v>559.84299999999996</c:v>
                </c:pt>
                <c:pt idx="911">
                  <c:v>560.33199999999999</c:v>
                </c:pt>
                <c:pt idx="912">
                  <c:v>560.81899999999996</c:v>
                </c:pt>
                <c:pt idx="913">
                  <c:v>561.30499999999995</c:v>
                </c:pt>
                <c:pt idx="914">
                  <c:v>561.79399999999998</c:v>
                </c:pt>
                <c:pt idx="915">
                  <c:v>562.28099999999995</c:v>
                </c:pt>
                <c:pt idx="916">
                  <c:v>562.76800000000003</c:v>
                </c:pt>
                <c:pt idx="917">
                  <c:v>563.25599999999997</c:v>
                </c:pt>
                <c:pt idx="918">
                  <c:v>563.74300000000005</c:v>
                </c:pt>
                <c:pt idx="919">
                  <c:v>564.23</c:v>
                </c:pt>
                <c:pt idx="920">
                  <c:v>564.71799999999996</c:v>
                </c:pt>
                <c:pt idx="921">
                  <c:v>565.20500000000004</c:v>
                </c:pt>
                <c:pt idx="922">
                  <c:v>565.69200000000001</c:v>
                </c:pt>
                <c:pt idx="923">
                  <c:v>566.17999999999995</c:v>
                </c:pt>
                <c:pt idx="924">
                  <c:v>566.66700000000003</c:v>
                </c:pt>
                <c:pt idx="925">
                  <c:v>567.15300000000002</c:v>
                </c:pt>
                <c:pt idx="926">
                  <c:v>567.64</c:v>
                </c:pt>
                <c:pt idx="927">
                  <c:v>568.12800000000004</c:v>
                </c:pt>
                <c:pt idx="928">
                  <c:v>568.61500000000001</c:v>
                </c:pt>
                <c:pt idx="929">
                  <c:v>569.101</c:v>
                </c:pt>
                <c:pt idx="930">
                  <c:v>569.58900000000006</c:v>
                </c:pt>
                <c:pt idx="931">
                  <c:v>570.07600000000002</c:v>
                </c:pt>
                <c:pt idx="932">
                  <c:v>570.56200000000001</c:v>
                </c:pt>
                <c:pt idx="933">
                  <c:v>571.048</c:v>
                </c:pt>
                <c:pt idx="934">
                  <c:v>571.53700000000003</c:v>
                </c:pt>
                <c:pt idx="935">
                  <c:v>572.02300000000002</c:v>
                </c:pt>
                <c:pt idx="936">
                  <c:v>572.50900000000001</c:v>
                </c:pt>
                <c:pt idx="937">
                  <c:v>572.995</c:v>
                </c:pt>
                <c:pt idx="938">
                  <c:v>573.48099999999999</c:v>
                </c:pt>
                <c:pt idx="939">
                  <c:v>573.97</c:v>
                </c:pt>
                <c:pt idx="940">
                  <c:v>574.45600000000002</c:v>
                </c:pt>
                <c:pt idx="941">
                  <c:v>574.94200000000001</c:v>
                </c:pt>
                <c:pt idx="942">
                  <c:v>575.428</c:v>
                </c:pt>
                <c:pt idx="943">
                  <c:v>575.91399999999999</c:v>
                </c:pt>
                <c:pt idx="944">
                  <c:v>576.40200000000004</c:v>
                </c:pt>
                <c:pt idx="945">
                  <c:v>576.88800000000003</c:v>
                </c:pt>
                <c:pt idx="946">
                  <c:v>577.37400000000002</c:v>
                </c:pt>
                <c:pt idx="947">
                  <c:v>577.86</c:v>
                </c:pt>
                <c:pt idx="948">
                  <c:v>578.346</c:v>
                </c:pt>
                <c:pt idx="949">
                  <c:v>578.83199999999999</c:v>
                </c:pt>
                <c:pt idx="950">
                  <c:v>579.31899999999996</c:v>
                </c:pt>
                <c:pt idx="951">
                  <c:v>579.80499999999995</c:v>
                </c:pt>
                <c:pt idx="952">
                  <c:v>580.29100000000005</c:v>
                </c:pt>
                <c:pt idx="953">
                  <c:v>580.77700000000004</c:v>
                </c:pt>
                <c:pt idx="954">
                  <c:v>581.26300000000003</c:v>
                </c:pt>
                <c:pt idx="955">
                  <c:v>581.74800000000005</c:v>
                </c:pt>
                <c:pt idx="956">
                  <c:v>582.23400000000004</c:v>
                </c:pt>
                <c:pt idx="957">
                  <c:v>582.72</c:v>
                </c:pt>
                <c:pt idx="958">
                  <c:v>583.20500000000004</c:v>
                </c:pt>
                <c:pt idx="959">
                  <c:v>583.69299999999998</c:v>
                </c:pt>
                <c:pt idx="960">
                  <c:v>584.17899999999997</c:v>
                </c:pt>
                <c:pt idx="961">
                  <c:v>584.66399999999999</c:v>
                </c:pt>
                <c:pt idx="962">
                  <c:v>585.15</c:v>
                </c:pt>
                <c:pt idx="963">
                  <c:v>585.63499999999999</c:v>
                </c:pt>
                <c:pt idx="964">
                  <c:v>586.12099999999998</c:v>
                </c:pt>
                <c:pt idx="965">
                  <c:v>586.60599999999999</c:v>
                </c:pt>
                <c:pt idx="966">
                  <c:v>587.09199999999998</c:v>
                </c:pt>
                <c:pt idx="967">
                  <c:v>587.577</c:v>
                </c:pt>
                <c:pt idx="968">
                  <c:v>588.06200000000001</c:v>
                </c:pt>
                <c:pt idx="969">
                  <c:v>588.548</c:v>
                </c:pt>
                <c:pt idx="970">
                  <c:v>589.03300000000002</c:v>
                </c:pt>
                <c:pt idx="971">
                  <c:v>589.51800000000003</c:v>
                </c:pt>
                <c:pt idx="972">
                  <c:v>590.00400000000002</c:v>
                </c:pt>
                <c:pt idx="973">
                  <c:v>590.48900000000003</c:v>
                </c:pt>
                <c:pt idx="974">
                  <c:v>590.97400000000005</c:v>
                </c:pt>
                <c:pt idx="975">
                  <c:v>591.45899999999995</c:v>
                </c:pt>
                <c:pt idx="976">
                  <c:v>591.94399999999996</c:v>
                </c:pt>
                <c:pt idx="977">
                  <c:v>592.42999999999995</c:v>
                </c:pt>
                <c:pt idx="978">
                  <c:v>592.91499999999996</c:v>
                </c:pt>
                <c:pt idx="979">
                  <c:v>593.4</c:v>
                </c:pt>
                <c:pt idx="980">
                  <c:v>593.88499999999999</c:v>
                </c:pt>
                <c:pt idx="981">
                  <c:v>594.37</c:v>
                </c:pt>
                <c:pt idx="982">
                  <c:v>594.85500000000002</c:v>
                </c:pt>
                <c:pt idx="983">
                  <c:v>595.34</c:v>
                </c:pt>
                <c:pt idx="984">
                  <c:v>595.82500000000005</c:v>
                </c:pt>
                <c:pt idx="985">
                  <c:v>596.30999999999995</c:v>
                </c:pt>
                <c:pt idx="986">
                  <c:v>596.79499999999996</c:v>
                </c:pt>
                <c:pt idx="987">
                  <c:v>597.28</c:v>
                </c:pt>
                <c:pt idx="988">
                  <c:v>597.76499999999999</c:v>
                </c:pt>
                <c:pt idx="989">
                  <c:v>598.24699999999996</c:v>
                </c:pt>
                <c:pt idx="990">
                  <c:v>598.73199999999997</c:v>
                </c:pt>
                <c:pt idx="991">
                  <c:v>599.21699999999998</c:v>
                </c:pt>
                <c:pt idx="992">
                  <c:v>599.702</c:v>
                </c:pt>
                <c:pt idx="993">
                  <c:v>600.18700000000001</c:v>
                </c:pt>
                <c:pt idx="994">
                  <c:v>600.67100000000005</c:v>
                </c:pt>
                <c:pt idx="995">
                  <c:v>601.15599999999995</c:v>
                </c:pt>
                <c:pt idx="996">
                  <c:v>601.64099999999996</c:v>
                </c:pt>
                <c:pt idx="997">
                  <c:v>602.125</c:v>
                </c:pt>
                <c:pt idx="998">
                  <c:v>602.60799999999995</c:v>
                </c:pt>
                <c:pt idx="999">
                  <c:v>603.09199999999998</c:v>
                </c:pt>
                <c:pt idx="1000">
                  <c:v>603.577</c:v>
                </c:pt>
                <c:pt idx="1001">
                  <c:v>604.06100000000004</c:v>
                </c:pt>
                <c:pt idx="1002">
                  <c:v>604.54600000000005</c:v>
                </c:pt>
                <c:pt idx="1003">
                  <c:v>605.03</c:v>
                </c:pt>
                <c:pt idx="1004">
                  <c:v>605.51300000000003</c:v>
                </c:pt>
                <c:pt idx="1005">
                  <c:v>605.99699999999996</c:v>
                </c:pt>
                <c:pt idx="1006">
                  <c:v>606.48199999999997</c:v>
                </c:pt>
                <c:pt idx="1007">
                  <c:v>606.96600000000001</c:v>
                </c:pt>
                <c:pt idx="1008">
                  <c:v>607.45000000000005</c:v>
                </c:pt>
                <c:pt idx="1009">
                  <c:v>607.93299999999999</c:v>
                </c:pt>
                <c:pt idx="1010">
                  <c:v>608.41700000000003</c:v>
                </c:pt>
                <c:pt idx="1011">
                  <c:v>608.90099999999995</c:v>
                </c:pt>
                <c:pt idx="1012">
                  <c:v>609.38599999999997</c:v>
                </c:pt>
                <c:pt idx="1013">
                  <c:v>609.87</c:v>
                </c:pt>
                <c:pt idx="1014">
                  <c:v>610.35199999999998</c:v>
                </c:pt>
                <c:pt idx="1015">
                  <c:v>610.83600000000001</c:v>
                </c:pt>
                <c:pt idx="1016">
                  <c:v>611.32000000000005</c:v>
                </c:pt>
                <c:pt idx="1017">
                  <c:v>611.80399999999997</c:v>
                </c:pt>
                <c:pt idx="1018">
                  <c:v>612.28599999999994</c:v>
                </c:pt>
                <c:pt idx="1019">
                  <c:v>612.77099999999996</c:v>
                </c:pt>
                <c:pt idx="1020">
                  <c:v>613.255</c:v>
                </c:pt>
                <c:pt idx="1021">
                  <c:v>613.73900000000003</c:v>
                </c:pt>
                <c:pt idx="1022">
                  <c:v>614.03700000000003</c:v>
                </c:pt>
                <c:pt idx="1023">
                  <c:v>614.52700000000004</c:v>
                </c:pt>
                <c:pt idx="1024">
                  <c:v>615.01700000000005</c:v>
                </c:pt>
                <c:pt idx="1025">
                  <c:v>615.505</c:v>
                </c:pt>
                <c:pt idx="1026">
                  <c:v>615.995</c:v>
                </c:pt>
                <c:pt idx="1027">
                  <c:v>616.48299999999995</c:v>
                </c:pt>
                <c:pt idx="1028">
                  <c:v>616.97299999999996</c:v>
                </c:pt>
                <c:pt idx="1029">
                  <c:v>617.46299999999997</c:v>
                </c:pt>
                <c:pt idx="1030">
                  <c:v>617.95000000000005</c:v>
                </c:pt>
                <c:pt idx="1031">
                  <c:v>618.44000000000005</c:v>
                </c:pt>
                <c:pt idx="1032">
                  <c:v>618.92999999999995</c:v>
                </c:pt>
                <c:pt idx="1033">
                  <c:v>619.41800000000001</c:v>
                </c:pt>
                <c:pt idx="1034">
                  <c:v>619.90800000000002</c:v>
                </c:pt>
                <c:pt idx="1035">
                  <c:v>620.39499999999998</c:v>
                </c:pt>
                <c:pt idx="1036">
                  <c:v>620.88499999999999</c:v>
                </c:pt>
                <c:pt idx="1037">
                  <c:v>621.37300000000005</c:v>
                </c:pt>
                <c:pt idx="1038">
                  <c:v>621.86199999999997</c:v>
                </c:pt>
                <c:pt idx="1039">
                  <c:v>622.35199999999998</c:v>
                </c:pt>
                <c:pt idx="1040">
                  <c:v>622.83900000000006</c:v>
                </c:pt>
                <c:pt idx="1041">
                  <c:v>623.32899999999995</c:v>
                </c:pt>
                <c:pt idx="1042">
                  <c:v>623.81600000000003</c:v>
                </c:pt>
                <c:pt idx="1043">
                  <c:v>624.30600000000004</c:v>
                </c:pt>
                <c:pt idx="1044">
                  <c:v>624.79300000000001</c:v>
                </c:pt>
                <c:pt idx="1045">
                  <c:v>625.28300000000002</c:v>
                </c:pt>
                <c:pt idx="1046">
                  <c:v>625.77</c:v>
                </c:pt>
                <c:pt idx="1047">
                  <c:v>626.26</c:v>
                </c:pt>
                <c:pt idx="1048">
                  <c:v>626.74699999999996</c:v>
                </c:pt>
                <c:pt idx="1049">
                  <c:v>627.23599999999999</c:v>
                </c:pt>
                <c:pt idx="1050">
                  <c:v>627.72400000000005</c:v>
                </c:pt>
                <c:pt idx="1051">
                  <c:v>628.21299999999997</c:v>
                </c:pt>
                <c:pt idx="1052">
                  <c:v>628.70000000000005</c:v>
                </c:pt>
                <c:pt idx="1053">
                  <c:v>629.18899999999996</c:v>
                </c:pt>
                <c:pt idx="1054">
                  <c:v>629.67700000000002</c:v>
                </c:pt>
                <c:pt idx="1055">
                  <c:v>630.16600000000005</c:v>
                </c:pt>
                <c:pt idx="1056">
                  <c:v>630.65300000000002</c:v>
                </c:pt>
                <c:pt idx="1057">
                  <c:v>631.14200000000005</c:v>
                </c:pt>
                <c:pt idx="1058">
                  <c:v>631.62900000000002</c:v>
                </c:pt>
                <c:pt idx="1059">
                  <c:v>632.11800000000005</c:v>
                </c:pt>
                <c:pt idx="1060">
                  <c:v>632.60500000000002</c:v>
                </c:pt>
                <c:pt idx="1061">
                  <c:v>633.09400000000005</c:v>
                </c:pt>
                <c:pt idx="1062">
                  <c:v>633.58100000000002</c:v>
                </c:pt>
                <c:pt idx="1063">
                  <c:v>634.07000000000005</c:v>
                </c:pt>
                <c:pt idx="1064">
                  <c:v>634.55700000000002</c:v>
                </c:pt>
                <c:pt idx="1065">
                  <c:v>635.04399999999998</c:v>
                </c:pt>
                <c:pt idx="1066">
                  <c:v>635.53300000000002</c:v>
                </c:pt>
                <c:pt idx="1067">
                  <c:v>636.02</c:v>
                </c:pt>
                <c:pt idx="1068">
                  <c:v>636.50900000000001</c:v>
                </c:pt>
                <c:pt idx="1069">
                  <c:v>636.995</c:v>
                </c:pt>
                <c:pt idx="1070">
                  <c:v>637.48400000000004</c:v>
                </c:pt>
                <c:pt idx="1071">
                  <c:v>637.971</c:v>
                </c:pt>
                <c:pt idx="1072">
                  <c:v>638.45799999999997</c:v>
                </c:pt>
                <c:pt idx="1073">
                  <c:v>638.94600000000003</c:v>
                </c:pt>
                <c:pt idx="1074">
                  <c:v>639.43299999999999</c:v>
                </c:pt>
                <c:pt idx="1075">
                  <c:v>639.91999999999996</c:v>
                </c:pt>
                <c:pt idx="1076">
                  <c:v>640.40800000000002</c:v>
                </c:pt>
                <c:pt idx="1077">
                  <c:v>640.89499999999998</c:v>
                </c:pt>
                <c:pt idx="1078">
                  <c:v>641.38300000000004</c:v>
                </c:pt>
                <c:pt idx="1079">
                  <c:v>641.87</c:v>
                </c:pt>
                <c:pt idx="1080">
                  <c:v>642.35699999999997</c:v>
                </c:pt>
                <c:pt idx="1081">
                  <c:v>642.84500000000003</c:v>
                </c:pt>
                <c:pt idx="1082">
                  <c:v>643.33100000000002</c:v>
                </c:pt>
                <c:pt idx="1083">
                  <c:v>643.81799999999998</c:v>
                </c:pt>
                <c:pt idx="1084">
                  <c:v>644.30600000000004</c:v>
                </c:pt>
                <c:pt idx="1085">
                  <c:v>644.79300000000001</c:v>
                </c:pt>
                <c:pt idx="1086">
                  <c:v>645.279</c:v>
                </c:pt>
                <c:pt idx="1087">
                  <c:v>645.76700000000005</c:v>
                </c:pt>
                <c:pt idx="1088">
                  <c:v>646.25400000000002</c:v>
                </c:pt>
                <c:pt idx="1089">
                  <c:v>646.74</c:v>
                </c:pt>
                <c:pt idx="1090">
                  <c:v>647.226</c:v>
                </c:pt>
                <c:pt idx="1091">
                  <c:v>647.71400000000006</c:v>
                </c:pt>
                <c:pt idx="1092">
                  <c:v>648.20100000000002</c:v>
                </c:pt>
                <c:pt idx="1093">
                  <c:v>648.68700000000001</c:v>
                </c:pt>
                <c:pt idx="1094">
                  <c:v>649.17499999999995</c:v>
                </c:pt>
                <c:pt idx="1095">
                  <c:v>649.66099999999994</c:v>
                </c:pt>
                <c:pt idx="1096">
                  <c:v>650.14700000000005</c:v>
                </c:pt>
                <c:pt idx="1097">
                  <c:v>650.63300000000004</c:v>
                </c:pt>
                <c:pt idx="1098">
                  <c:v>651.12099999999998</c:v>
                </c:pt>
                <c:pt idx="1099">
                  <c:v>651.60699999999997</c:v>
                </c:pt>
                <c:pt idx="1100">
                  <c:v>652.09299999999996</c:v>
                </c:pt>
                <c:pt idx="1101">
                  <c:v>652.57899999999995</c:v>
                </c:pt>
                <c:pt idx="1102">
                  <c:v>653.06700000000001</c:v>
                </c:pt>
                <c:pt idx="1103">
                  <c:v>653.553</c:v>
                </c:pt>
                <c:pt idx="1104">
                  <c:v>654.03899999999999</c:v>
                </c:pt>
                <c:pt idx="1105">
                  <c:v>654.52499999999998</c:v>
                </c:pt>
                <c:pt idx="1106">
                  <c:v>655.01099999999997</c:v>
                </c:pt>
                <c:pt idx="1107">
                  <c:v>655.49900000000002</c:v>
                </c:pt>
                <c:pt idx="1108">
                  <c:v>655.98400000000004</c:v>
                </c:pt>
                <c:pt idx="1109">
                  <c:v>656.47</c:v>
                </c:pt>
                <c:pt idx="1110">
                  <c:v>656.95600000000002</c:v>
                </c:pt>
                <c:pt idx="1111">
                  <c:v>657.44200000000001</c:v>
                </c:pt>
                <c:pt idx="1112">
                  <c:v>657.92899999999997</c:v>
                </c:pt>
                <c:pt idx="1113">
                  <c:v>658.41499999999996</c:v>
                </c:pt>
                <c:pt idx="1114">
                  <c:v>658.90099999999995</c:v>
                </c:pt>
                <c:pt idx="1115">
                  <c:v>659.38599999999997</c:v>
                </c:pt>
                <c:pt idx="1116">
                  <c:v>659.87199999999996</c:v>
                </c:pt>
                <c:pt idx="1117">
                  <c:v>660.35699999999997</c:v>
                </c:pt>
                <c:pt idx="1118">
                  <c:v>660.84500000000003</c:v>
                </c:pt>
                <c:pt idx="1119">
                  <c:v>661.33</c:v>
                </c:pt>
                <c:pt idx="1120">
                  <c:v>661.81600000000003</c:v>
                </c:pt>
                <c:pt idx="1121">
                  <c:v>662.30100000000004</c:v>
                </c:pt>
                <c:pt idx="1122">
                  <c:v>662.78700000000003</c:v>
                </c:pt>
                <c:pt idx="1123">
                  <c:v>663.27200000000005</c:v>
                </c:pt>
                <c:pt idx="1124">
                  <c:v>663.75699999999995</c:v>
                </c:pt>
                <c:pt idx="1125">
                  <c:v>664.24300000000005</c:v>
                </c:pt>
                <c:pt idx="1126">
                  <c:v>664.73</c:v>
                </c:pt>
                <c:pt idx="1127">
                  <c:v>665.21500000000003</c:v>
                </c:pt>
                <c:pt idx="1128">
                  <c:v>665.70100000000002</c:v>
                </c:pt>
                <c:pt idx="1129">
                  <c:v>666.18600000000004</c:v>
                </c:pt>
                <c:pt idx="1130">
                  <c:v>666.67100000000005</c:v>
                </c:pt>
                <c:pt idx="1131">
                  <c:v>667.15599999999995</c:v>
                </c:pt>
                <c:pt idx="1132">
                  <c:v>667.64099999999996</c:v>
                </c:pt>
                <c:pt idx="1133">
                  <c:v>668.12599999999998</c:v>
                </c:pt>
                <c:pt idx="1134">
                  <c:v>668.61199999999997</c:v>
                </c:pt>
                <c:pt idx="1135">
                  <c:v>669.09699999999998</c:v>
                </c:pt>
                <c:pt idx="1136">
                  <c:v>669.58199999999999</c:v>
                </c:pt>
                <c:pt idx="1137">
                  <c:v>670.06700000000001</c:v>
                </c:pt>
                <c:pt idx="1138">
                  <c:v>670.55200000000002</c:v>
                </c:pt>
                <c:pt idx="1139">
                  <c:v>671.03700000000003</c:v>
                </c:pt>
                <c:pt idx="1140">
                  <c:v>671.52200000000005</c:v>
                </c:pt>
                <c:pt idx="1141">
                  <c:v>672.00699999999995</c:v>
                </c:pt>
                <c:pt idx="1142">
                  <c:v>672.49199999999996</c:v>
                </c:pt>
                <c:pt idx="1143">
                  <c:v>672.976</c:v>
                </c:pt>
                <c:pt idx="1144">
                  <c:v>673.46100000000001</c:v>
                </c:pt>
                <c:pt idx="1145">
                  <c:v>673.94600000000003</c:v>
                </c:pt>
                <c:pt idx="1146">
                  <c:v>674.43100000000004</c:v>
                </c:pt>
                <c:pt idx="1147">
                  <c:v>674.91600000000005</c:v>
                </c:pt>
                <c:pt idx="1148">
                  <c:v>675.4</c:v>
                </c:pt>
                <c:pt idx="1149">
                  <c:v>675.88499999999999</c:v>
                </c:pt>
                <c:pt idx="1150">
                  <c:v>676.37</c:v>
                </c:pt>
                <c:pt idx="1151">
                  <c:v>676.85400000000004</c:v>
                </c:pt>
                <c:pt idx="1152">
                  <c:v>677.33900000000006</c:v>
                </c:pt>
                <c:pt idx="1153">
                  <c:v>677.82399999999996</c:v>
                </c:pt>
                <c:pt idx="1154">
                  <c:v>678.30799999999999</c:v>
                </c:pt>
                <c:pt idx="1155">
                  <c:v>678.79300000000001</c:v>
                </c:pt>
                <c:pt idx="1156">
                  <c:v>679.27700000000004</c:v>
                </c:pt>
                <c:pt idx="1157">
                  <c:v>679.76199999999994</c:v>
                </c:pt>
                <c:pt idx="1158">
                  <c:v>680.24599999999998</c:v>
                </c:pt>
                <c:pt idx="1159">
                  <c:v>680.73099999999999</c:v>
                </c:pt>
                <c:pt idx="1160">
                  <c:v>681.21500000000003</c:v>
                </c:pt>
                <c:pt idx="1161">
                  <c:v>681.7</c:v>
                </c:pt>
                <c:pt idx="1162">
                  <c:v>682.18399999999997</c:v>
                </c:pt>
                <c:pt idx="1163">
                  <c:v>682.66800000000001</c:v>
                </c:pt>
                <c:pt idx="1164">
                  <c:v>683.15099999999995</c:v>
                </c:pt>
                <c:pt idx="1165">
                  <c:v>683.63499999999999</c:v>
                </c:pt>
                <c:pt idx="1166">
                  <c:v>684.11900000000003</c:v>
                </c:pt>
                <c:pt idx="1167">
                  <c:v>684.60400000000004</c:v>
                </c:pt>
                <c:pt idx="1168">
                  <c:v>685.08799999999997</c:v>
                </c:pt>
                <c:pt idx="1169">
                  <c:v>685.572</c:v>
                </c:pt>
                <c:pt idx="1170">
                  <c:v>686.05600000000004</c:v>
                </c:pt>
                <c:pt idx="1171">
                  <c:v>686.54</c:v>
                </c:pt>
                <c:pt idx="1172">
                  <c:v>687.02200000000005</c:v>
                </c:pt>
                <c:pt idx="1173">
                  <c:v>687.50699999999995</c:v>
                </c:pt>
                <c:pt idx="1174">
                  <c:v>687.99099999999999</c:v>
                </c:pt>
                <c:pt idx="1175">
                  <c:v>688.47500000000002</c:v>
                </c:pt>
                <c:pt idx="1176">
                  <c:v>688.95899999999995</c:v>
                </c:pt>
                <c:pt idx="1177">
                  <c:v>689.44299999999998</c:v>
                </c:pt>
                <c:pt idx="1178">
                  <c:v>689.92499999999995</c:v>
                </c:pt>
                <c:pt idx="1179">
                  <c:v>690.40899999999999</c:v>
                </c:pt>
                <c:pt idx="1180">
                  <c:v>690.89200000000005</c:v>
                </c:pt>
                <c:pt idx="1181">
                  <c:v>691.37599999999998</c:v>
                </c:pt>
                <c:pt idx="1182">
                  <c:v>691.86</c:v>
                </c:pt>
                <c:pt idx="1183">
                  <c:v>692.34199999999998</c:v>
                </c:pt>
                <c:pt idx="1184">
                  <c:v>692.82600000000002</c:v>
                </c:pt>
                <c:pt idx="1185">
                  <c:v>693.31</c:v>
                </c:pt>
                <c:pt idx="1186">
                  <c:v>693.79300000000001</c:v>
                </c:pt>
                <c:pt idx="1187">
                  <c:v>694.27700000000004</c:v>
                </c:pt>
                <c:pt idx="1188">
                  <c:v>694.75900000000001</c:v>
                </c:pt>
                <c:pt idx="1189">
                  <c:v>695.24300000000005</c:v>
                </c:pt>
                <c:pt idx="1190">
                  <c:v>695.726</c:v>
                </c:pt>
                <c:pt idx="1191">
                  <c:v>696.21</c:v>
                </c:pt>
                <c:pt idx="1192">
                  <c:v>696.69100000000003</c:v>
                </c:pt>
                <c:pt idx="1193">
                  <c:v>697.17499999999995</c:v>
                </c:pt>
                <c:pt idx="1194">
                  <c:v>697.65899999999999</c:v>
                </c:pt>
                <c:pt idx="1195">
                  <c:v>698.14200000000005</c:v>
                </c:pt>
                <c:pt idx="1196">
                  <c:v>698.62400000000002</c:v>
                </c:pt>
                <c:pt idx="1197">
                  <c:v>699.10699999999997</c:v>
                </c:pt>
                <c:pt idx="1198">
                  <c:v>699.59100000000001</c:v>
                </c:pt>
                <c:pt idx="1199">
                  <c:v>700.072</c:v>
                </c:pt>
                <c:pt idx="1200">
                  <c:v>700.55499999999995</c:v>
                </c:pt>
                <c:pt idx="1201">
                  <c:v>701.03899999999999</c:v>
                </c:pt>
                <c:pt idx="1202">
                  <c:v>701.52200000000005</c:v>
                </c:pt>
                <c:pt idx="1203">
                  <c:v>702.00300000000004</c:v>
                </c:pt>
                <c:pt idx="1204">
                  <c:v>702.48699999999997</c:v>
                </c:pt>
                <c:pt idx="1205">
                  <c:v>702.97</c:v>
                </c:pt>
                <c:pt idx="1206">
                  <c:v>703.45100000000002</c:v>
                </c:pt>
                <c:pt idx="1207">
                  <c:v>703.93399999999997</c:v>
                </c:pt>
                <c:pt idx="1208">
                  <c:v>704.41800000000001</c:v>
                </c:pt>
                <c:pt idx="1209">
                  <c:v>704.899</c:v>
                </c:pt>
                <c:pt idx="1210">
                  <c:v>705.38199999999995</c:v>
                </c:pt>
                <c:pt idx="1211">
                  <c:v>705.86500000000001</c:v>
                </c:pt>
                <c:pt idx="1212">
                  <c:v>706.346</c:v>
                </c:pt>
                <c:pt idx="1213">
                  <c:v>706.82899999999995</c:v>
                </c:pt>
                <c:pt idx="1214">
                  <c:v>707.31</c:v>
                </c:pt>
                <c:pt idx="1215">
                  <c:v>707.79300000000001</c:v>
                </c:pt>
                <c:pt idx="1216">
                  <c:v>708.27599999999995</c:v>
                </c:pt>
                <c:pt idx="1217">
                  <c:v>708.75699999999995</c:v>
                </c:pt>
                <c:pt idx="1218">
                  <c:v>709.24</c:v>
                </c:pt>
                <c:pt idx="1219">
                  <c:v>709.721</c:v>
                </c:pt>
                <c:pt idx="1220">
                  <c:v>710.20399999999995</c:v>
                </c:pt>
                <c:pt idx="1221">
                  <c:v>710.68700000000001</c:v>
                </c:pt>
                <c:pt idx="1222">
                  <c:v>711.16800000000001</c:v>
                </c:pt>
                <c:pt idx="1223">
                  <c:v>711.65</c:v>
                </c:pt>
                <c:pt idx="1224">
                  <c:v>712.13099999999997</c:v>
                </c:pt>
                <c:pt idx="1225">
                  <c:v>712.61400000000003</c:v>
                </c:pt>
                <c:pt idx="1226">
                  <c:v>713.09699999999998</c:v>
                </c:pt>
                <c:pt idx="1227">
                  <c:v>713.577</c:v>
                </c:pt>
                <c:pt idx="1228">
                  <c:v>714.06</c:v>
                </c:pt>
                <c:pt idx="1229">
                  <c:v>714.54100000000005</c:v>
                </c:pt>
                <c:pt idx="1230">
                  <c:v>715.02300000000002</c:v>
                </c:pt>
                <c:pt idx="1231">
                  <c:v>715.50400000000002</c:v>
                </c:pt>
                <c:pt idx="1232">
                  <c:v>715.98699999999997</c:v>
                </c:pt>
                <c:pt idx="1233">
                  <c:v>716.46699999999998</c:v>
                </c:pt>
                <c:pt idx="1234">
                  <c:v>716.95</c:v>
                </c:pt>
                <c:pt idx="1235">
                  <c:v>717.43</c:v>
                </c:pt>
                <c:pt idx="1236">
                  <c:v>717.91300000000001</c:v>
                </c:pt>
                <c:pt idx="1237">
                  <c:v>718.39300000000003</c:v>
                </c:pt>
                <c:pt idx="1238">
                  <c:v>718.875</c:v>
                </c:pt>
                <c:pt idx="1239">
                  <c:v>719.35599999999999</c:v>
                </c:pt>
                <c:pt idx="1240">
                  <c:v>719.83799999999997</c:v>
                </c:pt>
                <c:pt idx="1241">
                  <c:v>720.31899999999996</c:v>
                </c:pt>
                <c:pt idx="1242">
                  <c:v>720.80100000000004</c:v>
                </c:pt>
                <c:pt idx="1243">
                  <c:v>721.28099999999995</c:v>
                </c:pt>
                <c:pt idx="1244">
                  <c:v>721.76300000000003</c:v>
                </c:pt>
                <c:pt idx="1245">
                  <c:v>722.24400000000003</c:v>
                </c:pt>
                <c:pt idx="1246">
                  <c:v>722.726</c:v>
                </c:pt>
                <c:pt idx="1247">
                  <c:v>723.20600000000002</c:v>
                </c:pt>
                <c:pt idx="1248">
                  <c:v>723.68600000000004</c:v>
                </c:pt>
                <c:pt idx="1249">
                  <c:v>724.16800000000001</c:v>
                </c:pt>
                <c:pt idx="1250">
                  <c:v>724.64800000000002</c:v>
                </c:pt>
                <c:pt idx="1251">
                  <c:v>725.13099999999997</c:v>
                </c:pt>
                <c:pt idx="1252">
                  <c:v>725.61099999999999</c:v>
                </c:pt>
                <c:pt idx="1253">
                  <c:v>726.09299999999996</c:v>
                </c:pt>
                <c:pt idx="1254">
                  <c:v>726.57299999999998</c:v>
                </c:pt>
                <c:pt idx="1255">
                  <c:v>727.053</c:v>
                </c:pt>
                <c:pt idx="1256">
                  <c:v>727.53499999999997</c:v>
                </c:pt>
                <c:pt idx="1257">
                  <c:v>728.01499999999999</c:v>
                </c:pt>
                <c:pt idx="1258">
                  <c:v>728.49699999999996</c:v>
                </c:pt>
                <c:pt idx="1259">
                  <c:v>728.976</c:v>
                </c:pt>
                <c:pt idx="1260">
                  <c:v>729.45600000000002</c:v>
                </c:pt>
                <c:pt idx="1261">
                  <c:v>729.93799999999999</c:v>
                </c:pt>
                <c:pt idx="1262">
                  <c:v>730.41800000000001</c:v>
                </c:pt>
                <c:pt idx="1263">
                  <c:v>730.89800000000002</c:v>
                </c:pt>
                <c:pt idx="1264">
                  <c:v>731.37900000000002</c:v>
                </c:pt>
                <c:pt idx="1265">
                  <c:v>731.85900000000004</c:v>
                </c:pt>
                <c:pt idx="1266">
                  <c:v>732.34100000000001</c:v>
                </c:pt>
                <c:pt idx="1267">
                  <c:v>732.82100000000003</c:v>
                </c:pt>
                <c:pt idx="1268">
                  <c:v>733.3</c:v>
                </c:pt>
                <c:pt idx="1269">
                  <c:v>733.78200000000004</c:v>
                </c:pt>
                <c:pt idx="1270">
                  <c:v>734.26099999999997</c:v>
                </c:pt>
                <c:pt idx="1271">
                  <c:v>734.74099999999999</c:v>
                </c:pt>
                <c:pt idx="1272">
                  <c:v>735.221</c:v>
                </c:pt>
                <c:pt idx="1273">
                  <c:v>735.702</c:v>
                </c:pt>
                <c:pt idx="1274">
                  <c:v>736.18200000000002</c:v>
                </c:pt>
                <c:pt idx="1275">
                  <c:v>736.66099999999994</c:v>
                </c:pt>
                <c:pt idx="1276">
                  <c:v>737.14300000000003</c:v>
                </c:pt>
                <c:pt idx="1277">
                  <c:v>737.62199999999996</c:v>
                </c:pt>
                <c:pt idx="1278">
                  <c:v>738.101</c:v>
                </c:pt>
                <c:pt idx="1279">
                  <c:v>738.58100000000002</c:v>
                </c:pt>
                <c:pt idx="1280">
                  <c:v>739.06200000000001</c:v>
                </c:pt>
                <c:pt idx="1281">
                  <c:v>739.54100000000005</c:v>
                </c:pt>
                <c:pt idx="1282">
                  <c:v>740.02099999999996</c:v>
                </c:pt>
                <c:pt idx="1283">
                  <c:v>740.50199999999995</c:v>
                </c:pt>
                <c:pt idx="1284">
                  <c:v>740.98099999999999</c:v>
                </c:pt>
                <c:pt idx="1285">
                  <c:v>741.46100000000001</c:v>
                </c:pt>
                <c:pt idx="1286">
                  <c:v>741.94</c:v>
                </c:pt>
                <c:pt idx="1287">
                  <c:v>742.41899999999998</c:v>
                </c:pt>
                <c:pt idx="1288">
                  <c:v>742.9</c:v>
                </c:pt>
                <c:pt idx="1289">
                  <c:v>743.37900000000002</c:v>
                </c:pt>
                <c:pt idx="1290">
                  <c:v>743.85799999999995</c:v>
                </c:pt>
                <c:pt idx="1291">
                  <c:v>744.33699999999999</c:v>
                </c:pt>
                <c:pt idx="1292">
                  <c:v>744.81799999999998</c:v>
                </c:pt>
                <c:pt idx="1293">
                  <c:v>745.29700000000003</c:v>
                </c:pt>
                <c:pt idx="1294">
                  <c:v>745.77599999999995</c:v>
                </c:pt>
                <c:pt idx="1295">
                  <c:v>746.255</c:v>
                </c:pt>
                <c:pt idx="1296">
                  <c:v>746.73400000000004</c:v>
                </c:pt>
                <c:pt idx="1297">
                  <c:v>747.21299999999997</c:v>
                </c:pt>
                <c:pt idx="1298">
                  <c:v>747.69399999999996</c:v>
                </c:pt>
                <c:pt idx="1299">
                  <c:v>748.173</c:v>
                </c:pt>
                <c:pt idx="1300">
                  <c:v>748.65200000000004</c:v>
                </c:pt>
                <c:pt idx="1301">
                  <c:v>749.13099999999997</c:v>
                </c:pt>
                <c:pt idx="1302">
                  <c:v>749.60900000000004</c:v>
                </c:pt>
                <c:pt idx="1303">
                  <c:v>750.08799999999997</c:v>
                </c:pt>
                <c:pt idx="1304">
                  <c:v>750.56700000000001</c:v>
                </c:pt>
                <c:pt idx="1305">
                  <c:v>751.048</c:v>
                </c:pt>
                <c:pt idx="1306">
                  <c:v>751.52599999999995</c:v>
                </c:pt>
                <c:pt idx="1307">
                  <c:v>752.005</c:v>
                </c:pt>
                <c:pt idx="1308">
                  <c:v>752.48400000000004</c:v>
                </c:pt>
                <c:pt idx="1309">
                  <c:v>752.96199999999999</c:v>
                </c:pt>
                <c:pt idx="1310">
                  <c:v>753.44100000000003</c:v>
                </c:pt>
                <c:pt idx="1311">
                  <c:v>753.91899999999998</c:v>
                </c:pt>
                <c:pt idx="1312">
                  <c:v>754.39800000000002</c:v>
                </c:pt>
                <c:pt idx="1313">
                  <c:v>754.87599999999998</c:v>
                </c:pt>
                <c:pt idx="1314">
                  <c:v>755.35699999999997</c:v>
                </c:pt>
                <c:pt idx="1315">
                  <c:v>755.83500000000004</c:v>
                </c:pt>
                <c:pt idx="1316">
                  <c:v>756.31399999999996</c:v>
                </c:pt>
                <c:pt idx="1317">
                  <c:v>756.79200000000003</c:v>
                </c:pt>
                <c:pt idx="1318">
                  <c:v>757.27099999999996</c:v>
                </c:pt>
                <c:pt idx="1319">
                  <c:v>757.74900000000002</c:v>
                </c:pt>
                <c:pt idx="1320">
                  <c:v>758.22699999999998</c:v>
                </c:pt>
                <c:pt idx="1321">
                  <c:v>758.70600000000002</c:v>
                </c:pt>
                <c:pt idx="1322">
                  <c:v>759.18399999999997</c:v>
                </c:pt>
                <c:pt idx="1323">
                  <c:v>759.66200000000003</c:v>
                </c:pt>
                <c:pt idx="1324">
                  <c:v>760.14</c:v>
                </c:pt>
                <c:pt idx="1325">
                  <c:v>760.61900000000003</c:v>
                </c:pt>
                <c:pt idx="1326">
                  <c:v>761.09699999999998</c:v>
                </c:pt>
                <c:pt idx="1327">
                  <c:v>761.57500000000005</c:v>
                </c:pt>
                <c:pt idx="1328">
                  <c:v>762.053</c:v>
                </c:pt>
                <c:pt idx="1329">
                  <c:v>762.53099999999995</c:v>
                </c:pt>
                <c:pt idx="1330">
                  <c:v>763.00900000000001</c:v>
                </c:pt>
                <c:pt idx="1331">
                  <c:v>763.48699999999997</c:v>
                </c:pt>
                <c:pt idx="1332">
                  <c:v>763.96500000000003</c:v>
                </c:pt>
                <c:pt idx="1333">
                  <c:v>764.44299999999998</c:v>
                </c:pt>
                <c:pt idx="1334">
                  <c:v>764.92100000000005</c:v>
                </c:pt>
                <c:pt idx="1335">
                  <c:v>765.399</c:v>
                </c:pt>
                <c:pt idx="1336">
                  <c:v>765.87699999999995</c:v>
                </c:pt>
                <c:pt idx="1337">
                  <c:v>766.35500000000002</c:v>
                </c:pt>
                <c:pt idx="1338">
                  <c:v>766.83299999999997</c:v>
                </c:pt>
                <c:pt idx="1339">
                  <c:v>767.31100000000004</c:v>
                </c:pt>
                <c:pt idx="1340">
                  <c:v>767.78899999999999</c:v>
                </c:pt>
                <c:pt idx="1341">
                  <c:v>768.26599999999996</c:v>
                </c:pt>
                <c:pt idx="1342">
                  <c:v>768.74400000000003</c:v>
                </c:pt>
                <c:pt idx="1343">
                  <c:v>769.22</c:v>
                </c:pt>
                <c:pt idx="1344">
                  <c:v>769.69799999999998</c:v>
                </c:pt>
                <c:pt idx="1345">
                  <c:v>770.17499999999995</c:v>
                </c:pt>
                <c:pt idx="1346">
                  <c:v>770.65300000000002</c:v>
                </c:pt>
                <c:pt idx="1347">
                  <c:v>771.13099999999997</c:v>
                </c:pt>
                <c:pt idx="1348">
                  <c:v>771.60799999999995</c:v>
                </c:pt>
                <c:pt idx="1349">
                  <c:v>772.08600000000001</c:v>
                </c:pt>
                <c:pt idx="1350">
                  <c:v>772.56399999999996</c:v>
                </c:pt>
                <c:pt idx="1351">
                  <c:v>773.04100000000005</c:v>
                </c:pt>
                <c:pt idx="1352">
                  <c:v>773.51700000000005</c:v>
                </c:pt>
                <c:pt idx="1353">
                  <c:v>773.99400000000003</c:v>
                </c:pt>
                <c:pt idx="1354">
                  <c:v>774.47199999999998</c:v>
                </c:pt>
                <c:pt idx="1355">
                  <c:v>774.94899999999996</c:v>
                </c:pt>
                <c:pt idx="1356">
                  <c:v>775.42700000000002</c:v>
                </c:pt>
                <c:pt idx="1357">
                  <c:v>775.904</c:v>
                </c:pt>
                <c:pt idx="1358">
                  <c:v>776.38099999999997</c:v>
                </c:pt>
                <c:pt idx="1359">
                  <c:v>776.85699999999997</c:v>
                </c:pt>
                <c:pt idx="1360">
                  <c:v>777.33399999999995</c:v>
                </c:pt>
                <c:pt idx="1361">
                  <c:v>777.81100000000004</c:v>
                </c:pt>
                <c:pt idx="1362">
                  <c:v>778.28899999999999</c:v>
                </c:pt>
                <c:pt idx="1363">
                  <c:v>778.76599999999996</c:v>
                </c:pt>
                <c:pt idx="1364">
                  <c:v>779.24099999999999</c:v>
                </c:pt>
                <c:pt idx="1365">
                  <c:v>779.71799999999996</c:v>
                </c:pt>
                <c:pt idx="1366">
                  <c:v>780.19500000000005</c:v>
                </c:pt>
                <c:pt idx="1367">
                  <c:v>780.673</c:v>
                </c:pt>
                <c:pt idx="1368">
                  <c:v>781.15</c:v>
                </c:pt>
                <c:pt idx="1369">
                  <c:v>781.625</c:v>
                </c:pt>
                <c:pt idx="1370">
                  <c:v>782.10199999999998</c:v>
                </c:pt>
                <c:pt idx="1371">
                  <c:v>782.57899999999995</c:v>
                </c:pt>
                <c:pt idx="1372">
                  <c:v>783.05600000000004</c:v>
                </c:pt>
                <c:pt idx="1373">
                  <c:v>783.53099999999995</c:v>
                </c:pt>
                <c:pt idx="1374">
                  <c:v>784.00800000000004</c:v>
                </c:pt>
                <c:pt idx="1375">
                  <c:v>784.48500000000001</c:v>
                </c:pt>
                <c:pt idx="1376">
                  <c:v>784.96199999999999</c:v>
                </c:pt>
                <c:pt idx="1377">
                  <c:v>785.43700000000001</c:v>
                </c:pt>
                <c:pt idx="1378">
                  <c:v>785.91399999999999</c:v>
                </c:pt>
                <c:pt idx="1379">
                  <c:v>786.39</c:v>
                </c:pt>
                <c:pt idx="1380">
                  <c:v>786.86699999999996</c:v>
                </c:pt>
                <c:pt idx="1381">
                  <c:v>787.34199999999998</c:v>
                </c:pt>
                <c:pt idx="1382">
                  <c:v>787.81899999999996</c:v>
                </c:pt>
                <c:pt idx="1383">
                  <c:v>788.29600000000005</c:v>
                </c:pt>
                <c:pt idx="1384">
                  <c:v>788.77</c:v>
                </c:pt>
                <c:pt idx="1385">
                  <c:v>789.24699999999996</c:v>
                </c:pt>
                <c:pt idx="1386">
                  <c:v>789.72400000000005</c:v>
                </c:pt>
                <c:pt idx="1387">
                  <c:v>790.19799999999998</c:v>
                </c:pt>
                <c:pt idx="1388">
                  <c:v>790.67499999999995</c:v>
                </c:pt>
                <c:pt idx="1389">
                  <c:v>791.15200000000004</c:v>
                </c:pt>
                <c:pt idx="1390">
                  <c:v>791.62599999999998</c:v>
                </c:pt>
                <c:pt idx="1391">
                  <c:v>792.10299999999995</c:v>
                </c:pt>
                <c:pt idx="1392">
                  <c:v>792.57899999999995</c:v>
                </c:pt>
                <c:pt idx="1393">
                  <c:v>793.05399999999997</c:v>
                </c:pt>
                <c:pt idx="1394">
                  <c:v>793.53</c:v>
                </c:pt>
                <c:pt idx="1395">
                  <c:v>794.00699999999995</c:v>
                </c:pt>
                <c:pt idx="1396">
                  <c:v>794.48099999999999</c:v>
                </c:pt>
                <c:pt idx="1397">
                  <c:v>794.95699999999999</c:v>
                </c:pt>
                <c:pt idx="1398">
                  <c:v>795.43200000000002</c:v>
                </c:pt>
                <c:pt idx="1399">
                  <c:v>795.90800000000002</c:v>
                </c:pt>
                <c:pt idx="1400">
                  <c:v>796.38400000000001</c:v>
                </c:pt>
                <c:pt idx="1401">
                  <c:v>796.85900000000004</c:v>
                </c:pt>
                <c:pt idx="1402">
                  <c:v>797.33500000000004</c:v>
                </c:pt>
                <c:pt idx="1403">
                  <c:v>797.80899999999997</c:v>
                </c:pt>
                <c:pt idx="1404">
                  <c:v>798.28599999999994</c:v>
                </c:pt>
                <c:pt idx="1405">
                  <c:v>798.76199999999994</c:v>
                </c:pt>
                <c:pt idx="1406">
                  <c:v>799.23599999999999</c:v>
                </c:pt>
                <c:pt idx="1407">
                  <c:v>799.71199999999999</c:v>
                </c:pt>
                <c:pt idx="1408">
                  <c:v>800.18600000000004</c:v>
                </c:pt>
                <c:pt idx="1409">
                  <c:v>800.66200000000003</c:v>
                </c:pt>
                <c:pt idx="1410">
                  <c:v>801.13599999999997</c:v>
                </c:pt>
                <c:pt idx="1411">
                  <c:v>801.61199999999997</c:v>
                </c:pt>
                <c:pt idx="1412">
                  <c:v>802.08600000000001</c:v>
                </c:pt>
                <c:pt idx="1413">
                  <c:v>802.56200000000001</c:v>
                </c:pt>
                <c:pt idx="1414">
                  <c:v>803.03599999999994</c:v>
                </c:pt>
                <c:pt idx="1415">
                  <c:v>803.51199999999994</c:v>
                </c:pt>
                <c:pt idx="1416">
                  <c:v>803.98800000000006</c:v>
                </c:pt>
                <c:pt idx="1417">
                  <c:v>804.46199999999999</c:v>
                </c:pt>
                <c:pt idx="1418">
                  <c:v>804.93799999999999</c:v>
                </c:pt>
                <c:pt idx="1419">
                  <c:v>805.41200000000003</c:v>
                </c:pt>
                <c:pt idx="1420">
                  <c:v>805.88800000000003</c:v>
                </c:pt>
                <c:pt idx="1421">
                  <c:v>806.36199999999997</c:v>
                </c:pt>
                <c:pt idx="1422">
                  <c:v>806.83500000000004</c:v>
                </c:pt>
                <c:pt idx="1423">
                  <c:v>807.31100000000004</c:v>
                </c:pt>
                <c:pt idx="1424">
                  <c:v>807.78499999999997</c:v>
                </c:pt>
                <c:pt idx="1425">
                  <c:v>808.26</c:v>
                </c:pt>
                <c:pt idx="1426">
                  <c:v>808.73400000000004</c:v>
                </c:pt>
                <c:pt idx="1427">
                  <c:v>809.21</c:v>
                </c:pt>
                <c:pt idx="1428">
                  <c:v>809.68299999999999</c:v>
                </c:pt>
                <c:pt idx="1429">
                  <c:v>810.15899999999999</c:v>
                </c:pt>
                <c:pt idx="1430">
                  <c:v>810.63300000000004</c:v>
                </c:pt>
                <c:pt idx="1431">
                  <c:v>811.10799999999995</c:v>
                </c:pt>
                <c:pt idx="1432">
                  <c:v>811.58199999999999</c:v>
                </c:pt>
                <c:pt idx="1433">
                  <c:v>812.05499999999995</c:v>
                </c:pt>
                <c:pt idx="1434">
                  <c:v>812.53099999999995</c:v>
                </c:pt>
                <c:pt idx="1435">
                  <c:v>813.00400000000002</c:v>
                </c:pt>
                <c:pt idx="1436">
                  <c:v>813.47900000000004</c:v>
                </c:pt>
                <c:pt idx="1437">
                  <c:v>813.95299999999997</c:v>
                </c:pt>
                <c:pt idx="1438">
                  <c:v>814.42600000000004</c:v>
                </c:pt>
                <c:pt idx="1439">
                  <c:v>814.90200000000004</c:v>
                </c:pt>
                <c:pt idx="1440">
                  <c:v>815.375</c:v>
                </c:pt>
                <c:pt idx="1441">
                  <c:v>815.85</c:v>
                </c:pt>
                <c:pt idx="1442">
                  <c:v>816.32399999999996</c:v>
                </c:pt>
                <c:pt idx="1443">
                  <c:v>816.79700000000003</c:v>
                </c:pt>
                <c:pt idx="1444">
                  <c:v>817.27200000000005</c:v>
                </c:pt>
                <c:pt idx="1445">
                  <c:v>817.745</c:v>
                </c:pt>
                <c:pt idx="1446">
                  <c:v>818.21799999999996</c:v>
                </c:pt>
                <c:pt idx="1447">
                  <c:v>818.69399999999996</c:v>
                </c:pt>
                <c:pt idx="1448">
                  <c:v>819.16700000000003</c:v>
                </c:pt>
                <c:pt idx="1449">
                  <c:v>819.64</c:v>
                </c:pt>
                <c:pt idx="1450">
                  <c:v>820.11500000000001</c:v>
                </c:pt>
                <c:pt idx="1451">
                  <c:v>820.58799999999997</c:v>
                </c:pt>
                <c:pt idx="1452">
                  <c:v>821.06100000000004</c:v>
                </c:pt>
                <c:pt idx="1453">
                  <c:v>821.53599999999994</c:v>
                </c:pt>
                <c:pt idx="1454">
                  <c:v>822.00900000000001</c:v>
                </c:pt>
                <c:pt idx="1455">
                  <c:v>822.48199999999997</c:v>
                </c:pt>
                <c:pt idx="1456">
                  <c:v>822.95500000000004</c:v>
                </c:pt>
                <c:pt idx="1457">
                  <c:v>823.43</c:v>
                </c:pt>
                <c:pt idx="1458">
                  <c:v>823.90300000000002</c:v>
                </c:pt>
                <c:pt idx="1459">
                  <c:v>824.375</c:v>
                </c:pt>
                <c:pt idx="1460">
                  <c:v>824.85</c:v>
                </c:pt>
                <c:pt idx="1461">
                  <c:v>825.32299999999998</c:v>
                </c:pt>
                <c:pt idx="1462">
                  <c:v>825.79600000000005</c:v>
                </c:pt>
                <c:pt idx="1463">
                  <c:v>826.26900000000001</c:v>
                </c:pt>
                <c:pt idx="1464">
                  <c:v>826.74300000000005</c:v>
                </c:pt>
                <c:pt idx="1465">
                  <c:v>827.21600000000001</c:v>
                </c:pt>
                <c:pt idx="1466">
                  <c:v>827.68899999999996</c:v>
                </c:pt>
                <c:pt idx="1467">
                  <c:v>828.16099999999994</c:v>
                </c:pt>
                <c:pt idx="1468">
                  <c:v>828.63400000000001</c:v>
                </c:pt>
                <c:pt idx="1469">
                  <c:v>829.10900000000004</c:v>
                </c:pt>
                <c:pt idx="1470">
                  <c:v>829.58100000000002</c:v>
                </c:pt>
                <c:pt idx="1471">
                  <c:v>830.05399999999997</c:v>
                </c:pt>
                <c:pt idx="1472">
                  <c:v>830.52599999999995</c:v>
                </c:pt>
                <c:pt idx="1473">
                  <c:v>830.99900000000002</c:v>
                </c:pt>
                <c:pt idx="1474">
                  <c:v>831.47299999999996</c:v>
                </c:pt>
                <c:pt idx="1475">
                  <c:v>831.94600000000003</c:v>
                </c:pt>
                <c:pt idx="1476">
                  <c:v>832.41800000000001</c:v>
                </c:pt>
                <c:pt idx="1477">
                  <c:v>832.89099999999996</c:v>
                </c:pt>
                <c:pt idx="1478">
                  <c:v>833.36300000000006</c:v>
                </c:pt>
                <c:pt idx="1479">
                  <c:v>833.83699999999999</c:v>
                </c:pt>
                <c:pt idx="1480">
                  <c:v>834.31</c:v>
                </c:pt>
                <c:pt idx="1481">
                  <c:v>834.78200000000004</c:v>
                </c:pt>
                <c:pt idx="1482">
                  <c:v>835.25400000000002</c:v>
                </c:pt>
                <c:pt idx="1483">
                  <c:v>835.72699999999998</c:v>
                </c:pt>
                <c:pt idx="1484">
                  <c:v>836.19899999999996</c:v>
                </c:pt>
                <c:pt idx="1485">
                  <c:v>836.67100000000005</c:v>
                </c:pt>
                <c:pt idx="1486">
                  <c:v>837.14300000000003</c:v>
                </c:pt>
                <c:pt idx="1487">
                  <c:v>837.61699999999996</c:v>
                </c:pt>
                <c:pt idx="1488">
                  <c:v>838.08900000000006</c:v>
                </c:pt>
                <c:pt idx="1489">
                  <c:v>838.56200000000001</c:v>
                </c:pt>
                <c:pt idx="1490">
                  <c:v>839.03399999999999</c:v>
                </c:pt>
                <c:pt idx="1491">
                  <c:v>839.50599999999997</c:v>
                </c:pt>
                <c:pt idx="1492">
                  <c:v>839.97799999999995</c:v>
                </c:pt>
                <c:pt idx="1493">
                  <c:v>840.45</c:v>
                </c:pt>
                <c:pt idx="1494">
                  <c:v>840.92200000000003</c:v>
                </c:pt>
                <c:pt idx="1495">
                  <c:v>841.39400000000001</c:v>
                </c:pt>
                <c:pt idx="1496">
                  <c:v>841.86599999999999</c:v>
                </c:pt>
                <c:pt idx="1497">
                  <c:v>842.33799999999997</c:v>
                </c:pt>
                <c:pt idx="1498">
                  <c:v>842.81</c:v>
                </c:pt>
                <c:pt idx="1499">
                  <c:v>843.28300000000002</c:v>
                </c:pt>
                <c:pt idx="1500">
                  <c:v>843.755</c:v>
                </c:pt>
                <c:pt idx="1501">
                  <c:v>844.22699999999998</c:v>
                </c:pt>
                <c:pt idx="1502">
                  <c:v>844.69899999999996</c:v>
                </c:pt>
                <c:pt idx="1503">
                  <c:v>845.17100000000005</c:v>
                </c:pt>
                <c:pt idx="1504">
                  <c:v>845.64200000000005</c:v>
                </c:pt>
                <c:pt idx="1505">
                  <c:v>846.11400000000003</c:v>
                </c:pt>
                <c:pt idx="1506">
                  <c:v>846.58600000000001</c:v>
                </c:pt>
                <c:pt idx="1507">
                  <c:v>847.05700000000002</c:v>
                </c:pt>
                <c:pt idx="1508">
                  <c:v>847.529</c:v>
                </c:pt>
                <c:pt idx="1509">
                  <c:v>848.00099999999998</c:v>
                </c:pt>
                <c:pt idx="1510">
                  <c:v>848.47199999999998</c:v>
                </c:pt>
                <c:pt idx="1511">
                  <c:v>848.94399999999996</c:v>
                </c:pt>
                <c:pt idx="1512">
                  <c:v>849.41499999999996</c:v>
                </c:pt>
                <c:pt idx="1513">
                  <c:v>849.88699999999994</c:v>
                </c:pt>
                <c:pt idx="1514">
                  <c:v>850.35799999999995</c:v>
                </c:pt>
                <c:pt idx="1515">
                  <c:v>850.82799999999997</c:v>
                </c:pt>
                <c:pt idx="1516">
                  <c:v>851.29899999999998</c:v>
                </c:pt>
                <c:pt idx="1517">
                  <c:v>851.77099999999996</c:v>
                </c:pt>
                <c:pt idx="1518">
                  <c:v>852.24199999999996</c:v>
                </c:pt>
                <c:pt idx="1519">
                  <c:v>852.71400000000006</c:v>
                </c:pt>
                <c:pt idx="1520">
                  <c:v>853.18499999999995</c:v>
                </c:pt>
                <c:pt idx="1521">
                  <c:v>853.65599999999995</c:v>
                </c:pt>
                <c:pt idx="1522">
                  <c:v>854.12800000000004</c:v>
                </c:pt>
                <c:pt idx="1523">
                  <c:v>854.59900000000005</c:v>
                </c:pt>
                <c:pt idx="1524">
                  <c:v>855.07</c:v>
                </c:pt>
                <c:pt idx="1525">
                  <c:v>855.54100000000005</c:v>
                </c:pt>
                <c:pt idx="1526">
                  <c:v>856.01199999999994</c:v>
                </c:pt>
                <c:pt idx="1527">
                  <c:v>856.48400000000004</c:v>
                </c:pt>
                <c:pt idx="1528">
                  <c:v>856.95299999999997</c:v>
                </c:pt>
                <c:pt idx="1529">
                  <c:v>857.42399999999998</c:v>
                </c:pt>
                <c:pt idx="1530">
                  <c:v>857.89499999999998</c:v>
                </c:pt>
                <c:pt idx="1531">
                  <c:v>858.36599999999999</c:v>
                </c:pt>
                <c:pt idx="1532">
                  <c:v>858.83699999999999</c:v>
                </c:pt>
                <c:pt idx="1533">
                  <c:v>859.30799999999999</c:v>
                </c:pt>
                <c:pt idx="1534">
                  <c:v>859.779</c:v>
                </c:pt>
                <c:pt idx="1535">
                  <c:v>860.24800000000005</c:v>
                </c:pt>
                <c:pt idx="1536">
                  <c:v>860.71900000000005</c:v>
                </c:pt>
                <c:pt idx="1537">
                  <c:v>861.19</c:v>
                </c:pt>
                <c:pt idx="1538">
                  <c:v>861.66099999999994</c:v>
                </c:pt>
                <c:pt idx="1539">
                  <c:v>862.13199999999995</c:v>
                </c:pt>
                <c:pt idx="1540">
                  <c:v>862.60299999999995</c:v>
                </c:pt>
                <c:pt idx="1541">
                  <c:v>863.072</c:v>
                </c:pt>
                <c:pt idx="1542">
                  <c:v>863.54200000000003</c:v>
                </c:pt>
                <c:pt idx="1543">
                  <c:v>864.01300000000003</c:v>
                </c:pt>
                <c:pt idx="1544">
                  <c:v>864.48400000000004</c:v>
                </c:pt>
                <c:pt idx="1545">
                  <c:v>864.95299999999997</c:v>
                </c:pt>
                <c:pt idx="1546">
                  <c:v>865.423</c:v>
                </c:pt>
                <c:pt idx="1547">
                  <c:v>865.89400000000001</c:v>
                </c:pt>
                <c:pt idx="1548">
                  <c:v>866.36500000000001</c:v>
                </c:pt>
                <c:pt idx="1549">
                  <c:v>866.83500000000004</c:v>
                </c:pt>
                <c:pt idx="1550">
                  <c:v>867.30399999999997</c:v>
                </c:pt>
                <c:pt idx="1551">
                  <c:v>867.77499999999998</c:v>
                </c:pt>
                <c:pt idx="1552">
                  <c:v>868.245</c:v>
                </c:pt>
                <c:pt idx="1553">
                  <c:v>868.71600000000001</c:v>
                </c:pt>
                <c:pt idx="1554">
                  <c:v>869.18399999999997</c:v>
                </c:pt>
                <c:pt idx="1555">
                  <c:v>869.65499999999997</c:v>
                </c:pt>
                <c:pt idx="1556">
                  <c:v>870.125</c:v>
                </c:pt>
                <c:pt idx="1557">
                  <c:v>870.59400000000005</c:v>
                </c:pt>
                <c:pt idx="1558">
                  <c:v>871.06399999999996</c:v>
                </c:pt>
                <c:pt idx="1559">
                  <c:v>871.53399999999999</c:v>
                </c:pt>
                <c:pt idx="1560">
                  <c:v>872.005</c:v>
                </c:pt>
                <c:pt idx="1561">
                  <c:v>872.47299999999996</c:v>
                </c:pt>
                <c:pt idx="1562">
                  <c:v>872.94299999999998</c:v>
                </c:pt>
                <c:pt idx="1563">
                  <c:v>873.41399999999999</c:v>
                </c:pt>
                <c:pt idx="1564">
                  <c:v>873.88199999999995</c:v>
                </c:pt>
                <c:pt idx="1565">
                  <c:v>874.35199999999998</c:v>
                </c:pt>
                <c:pt idx="1566">
                  <c:v>874.822</c:v>
                </c:pt>
                <c:pt idx="1567">
                  <c:v>875.29100000000005</c:v>
                </c:pt>
                <c:pt idx="1568">
                  <c:v>875.76099999999997</c:v>
                </c:pt>
                <c:pt idx="1569">
                  <c:v>876.23099999999999</c:v>
                </c:pt>
                <c:pt idx="1570">
                  <c:v>876.69899999999996</c:v>
                </c:pt>
                <c:pt idx="1571">
                  <c:v>877.16899999999998</c:v>
                </c:pt>
                <c:pt idx="1572">
                  <c:v>877.63900000000001</c:v>
                </c:pt>
                <c:pt idx="1573">
                  <c:v>878.10699999999997</c:v>
                </c:pt>
                <c:pt idx="1574">
                  <c:v>878.577</c:v>
                </c:pt>
                <c:pt idx="1575">
                  <c:v>879.04499999999996</c:v>
                </c:pt>
                <c:pt idx="1576">
                  <c:v>879.51499999999999</c:v>
                </c:pt>
                <c:pt idx="1577">
                  <c:v>879.98500000000001</c:v>
                </c:pt>
                <c:pt idx="1578">
                  <c:v>880.45299999999997</c:v>
                </c:pt>
                <c:pt idx="1579">
                  <c:v>880.923</c:v>
                </c:pt>
                <c:pt idx="1580">
                  <c:v>881.39099999999996</c:v>
                </c:pt>
                <c:pt idx="1581">
                  <c:v>881.86099999999999</c:v>
                </c:pt>
                <c:pt idx="1582">
                  <c:v>882.33100000000002</c:v>
                </c:pt>
                <c:pt idx="1583">
                  <c:v>882.79899999999998</c:v>
                </c:pt>
                <c:pt idx="1584">
                  <c:v>883.26800000000003</c:v>
                </c:pt>
                <c:pt idx="1585">
                  <c:v>883.73599999999999</c:v>
                </c:pt>
                <c:pt idx="1586">
                  <c:v>884.20600000000002</c:v>
                </c:pt>
                <c:pt idx="1587">
                  <c:v>884.67399999999998</c:v>
                </c:pt>
                <c:pt idx="1588">
                  <c:v>885.14300000000003</c:v>
                </c:pt>
                <c:pt idx="1589">
                  <c:v>885.61099999999999</c:v>
                </c:pt>
                <c:pt idx="1590">
                  <c:v>886.08100000000002</c:v>
                </c:pt>
                <c:pt idx="1591">
                  <c:v>886.548</c:v>
                </c:pt>
                <c:pt idx="1592">
                  <c:v>887.01800000000003</c:v>
                </c:pt>
                <c:pt idx="1593">
                  <c:v>887.48500000000001</c:v>
                </c:pt>
                <c:pt idx="1594">
                  <c:v>887.95500000000004</c:v>
                </c:pt>
                <c:pt idx="1595">
                  <c:v>888.42200000000003</c:v>
                </c:pt>
                <c:pt idx="1596">
                  <c:v>888.89200000000005</c:v>
                </c:pt>
                <c:pt idx="1597">
                  <c:v>889.35900000000004</c:v>
                </c:pt>
                <c:pt idx="1598">
                  <c:v>889.82899999999995</c:v>
                </c:pt>
                <c:pt idx="1599">
                  <c:v>890.29600000000005</c:v>
                </c:pt>
                <c:pt idx="1600">
                  <c:v>890.76599999999996</c:v>
                </c:pt>
                <c:pt idx="1601">
                  <c:v>891.23299999999995</c:v>
                </c:pt>
                <c:pt idx="1602">
                  <c:v>891.702</c:v>
                </c:pt>
                <c:pt idx="1603">
                  <c:v>892.17</c:v>
                </c:pt>
                <c:pt idx="1604">
                  <c:v>892.63900000000001</c:v>
                </c:pt>
                <c:pt idx="1605">
                  <c:v>893.10599999999999</c:v>
                </c:pt>
                <c:pt idx="1606">
                  <c:v>893.57600000000002</c:v>
                </c:pt>
                <c:pt idx="1607">
                  <c:v>894.04300000000001</c:v>
                </c:pt>
                <c:pt idx="1608">
                  <c:v>894.51</c:v>
                </c:pt>
                <c:pt idx="1609">
                  <c:v>894.97900000000004</c:v>
                </c:pt>
                <c:pt idx="1610">
                  <c:v>895.44600000000003</c:v>
                </c:pt>
                <c:pt idx="1611">
                  <c:v>895.91499999999996</c:v>
                </c:pt>
                <c:pt idx="1612">
                  <c:v>896.38300000000004</c:v>
                </c:pt>
                <c:pt idx="1613">
                  <c:v>896.85</c:v>
                </c:pt>
                <c:pt idx="1614">
                  <c:v>897.31899999999996</c:v>
                </c:pt>
                <c:pt idx="1615">
                  <c:v>897.78599999999994</c:v>
                </c:pt>
                <c:pt idx="1616">
                  <c:v>898.255</c:v>
                </c:pt>
                <c:pt idx="1617">
                  <c:v>898.72199999999998</c:v>
                </c:pt>
                <c:pt idx="1618">
                  <c:v>899.18899999999996</c:v>
                </c:pt>
                <c:pt idx="1619">
                  <c:v>899.65800000000002</c:v>
                </c:pt>
                <c:pt idx="1620">
                  <c:v>900.125</c:v>
                </c:pt>
                <c:pt idx="1621">
                  <c:v>900.59100000000001</c:v>
                </c:pt>
                <c:pt idx="1622">
                  <c:v>901.06</c:v>
                </c:pt>
                <c:pt idx="1623">
                  <c:v>901.52700000000004</c:v>
                </c:pt>
                <c:pt idx="1624">
                  <c:v>901.99400000000003</c:v>
                </c:pt>
                <c:pt idx="1625">
                  <c:v>902.46299999999997</c:v>
                </c:pt>
                <c:pt idx="1626">
                  <c:v>902.93</c:v>
                </c:pt>
                <c:pt idx="1627">
                  <c:v>903.39599999999996</c:v>
                </c:pt>
                <c:pt idx="1628">
                  <c:v>903.86500000000001</c:v>
                </c:pt>
                <c:pt idx="1629">
                  <c:v>904.33199999999999</c:v>
                </c:pt>
                <c:pt idx="1630">
                  <c:v>904.798</c:v>
                </c:pt>
                <c:pt idx="1631">
                  <c:v>905.26700000000005</c:v>
                </c:pt>
                <c:pt idx="1632">
                  <c:v>905.73400000000004</c:v>
                </c:pt>
                <c:pt idx="1633">
                  <c:v>906.2</c:v>
                </c:pt>
                <c:pt idx="1634">
                  <c:v>906.66700000000003</c:v>
                </c:pt>
                <c:pt idx="1635">
                  <c:v>907.13499999999999</c:v>
                </c:pt>
                <c:pt idx="1636">
                  <c:v>907.60199999999998</c:v>
                </c:pt>
                <c:pt idx="1637">
                  <c:v>908.06799999999998</c:v>
                </c:pt>
                <c:pt idx="1638">
                  <c:v>908.53700000000003</c:v>
                </c:pt>
                <c:pt idx="1639">
                  <c:v>909.00300000000004</c:v>
                </c:pt>
                <c:pt idx="1640">
                  <c:v>909.47</c:v>
                </c:pt>
                <c:pt idx="1641">
                  <c:v>909.93600000000004</c:v>
                </c:pt>
                <c:pt idx="1642">
                  <c:v>910.40300000000002</c:v>
                </c:pt>
                <c:pt idx="1643">
                  <c:v>910.87099999999998</c:v>
                </c:pt>
                <c:pt idx="1644">
                  <c:v>911.33699999999999</c:v>
                </c:pt>
                <c:pt idx="1645">
                  <c:v>911.80399999999997</c:v>
                </c:pt>
                <c:pt idx="1646">
                  <c:v>912.27</c:v>
                </c:pt>
                <c:pt idx="1647">
                  <c:v>912.73800000000006</c:v>
                </c:pt>
                <c:pt idx="1648">
                  <c:v>913.20399999999995</c:v>
                </c:pt>
                <c:pt idx="1649">
                  <c:v>913.67</c:v>
                </c:pt>
                <c:pt idx="1650">
                  <c:v>914.13699999999994</c:v>
                </c:pt>
                <c:pt idx="1651">
                  <c:v>914.60299999999995</c:v>
                </c:pt>
                <c:pt idx="1652">
                  <c:v>915.06899999999996</c:v>
                </c:pt>
                <c:pt idx="1653">
                  <c:v>915.53700000000003</c:v>
                </c:pt>
                <c:pt idx="1654">
                  <c:v>916.00300000000004</c:v>
                </c:pt>
                <c:pt idx="1655">
                  <c:v>916.46900000000005</c:v>
                </c:pt>
                <c:pt idx="1656">
                  <c:v>916.93499999999995</c:v>
                </c:pt>
                <c:pt idx="1657">
                  <c:v>917.40099999999995</c:v>
                </c:pt>
                <c:pt idx="1658">
                  <c:v>917.86699999999996</c:v>
                </c:pt>
                <c:pt idx="1659">
                  <c:v>918.33299999999997</c:v>
                </c:pt>
                <c:pt idx="1660">
                  <c:v>918.80100000000004</c:v>
                </c:pt>
                <c:pt idx="1661">
                  <c:v>919.26700000000005</c:v>
                </c:pt>
                <c:pt idx="1662">
                  <c:v>919.73299999999995</c:v>
                </c:pt>
                <c:pt idx="1663">
                  <c:v>920.19899999999996</c:v>
                </c:pt>
                <c:pt idx="1664">
                  <c:v>920.66499999999996</c:v>
                </c:pt>
                <c:pt idx="1665">
                  <c:v>921.13099999999997</c:v>
                </c:pt>
                <c:pt idx="1666">
                  <c:v>921.596</c:v>
                </c:pt>
                <c:pt idx="1667">
                  <c:v>922.06200000000001</c:v>
                </c:pt>
                <c:pt idx="1668">
                  <c:v>922.52800000000002</c:v>
                </c:pt>
                <c:pt idx="1669">
                  <c:v>922.99400000000003</c:v>
                </c:pt>
                <c:pt idx="1670">
                  <c:v>923.46100000000001</c:v>
                </c:pt>
                <c:pt idx="1671">
                  <c:v>923.92700000000002</c:v>
                </c:pt>
                <c:pt idx="1672">
                  <c:v>924.39300000000003</c:v>
                </c:pt>
                <c:pt idx="1673">
                  <c:v>924.85799999999995</c:v>
                </c:pt>
                <c:pt idx="1674">
                  <c:v>925.32399999999996</c:v>
                </c:pt>
                <c:pt idx="1675">
                  <c:v>925.79</c:v>
                </c:pt>
                <c:pt idx="1676">
                  <c:v>926.255</c:v>
                </c:pt>
                <c:pt idx="1677">
                  <c:v>926.721</c:v>
                </c:pt>
                <c:pt idx="1678">
                  <c:v>927.18600000000004</c:v>
                </c:pt>
                <c:pt idx="1679">
                  <c:v>927.65200000000004</c:v>
                </c:pt>
                <c:pt idx="1680">
                  <c:v>928.11699999999996</c:v>
                </c:pt>
                <c:pt idx="1681">
                  <c:v>928.58299999999997</c:v>
                </c:pt>
                <c:pt idx="1682">
                  <c:v>929.048</c:v>
                </c:pt>
                <c:pt idx="1683">
                  <c:v>929.51300000000003</c:v>
                </c:pt>
                <c:pt idx="1684">
                  <c:v>929.97900000000004</c:v>
                </c:pt>
                <c:pt idx="1685">
                  <c:v>930.44399999999996</c:v>
                </c:pt>
                <c:pt idx="1686">
                  <c:v>930.91</c:v>
                </c:pt>
                <c:pt idx="1687">
                  <c:v>931.375</c:v>
                </c:pt>
                <c:pt idx="1688">
                  <c:v>931.84</c:v>
                </c:pt>
                <c:pt idx="1689">
                  <c:v>932.30499999999995</c:v>
                </c:pt>
                <c:pt idx="1690">
                  <c:v>932.77099999999996</c:v>
                </c:pt>
                <c:pt idx="1691">
                  <c:v>933.23599999999999</c:v>
                </c:pt>
                <c:pt idx="1692">
                  <c:v>933.70100000000002</c:v>
                </c:pt>
                <c:pt idx="1693">
                  <c:v>934.16399999999999</c:v>
                </c:pt>
                <c:pt idx="1694">
                  <c:v>934.62900000000002</c:v>
                </c:pt>
                <c:pt idx="1695">
                  <c:v>935.09400000000005</c:v>
                </c:pt>
                <c:pt idx="1696">
                  <c:v>935.56</c:v>
                </c:pt>
                <c:pt idx="1697">
                  <c:v>936.02499999999998</c:v>
                </c:pt>
                <c:pt idx="1698">
                  <c:v>936.49</c:v>
                </c:pt>
                <c:pt idx="1699">
                  <c:v>936.95500000000004</c:v>
                </c:pt>
                <c:pt idx="1700">
                  <c:v>937.42</c:v>
                </c:pt>
                <c:pt idx="1701">
                  <c:v>937.88499999999999</c:v>
                </c:pt>
                <c:pt idx="1702">
                  <c:v>938.34900000000005</c:v>
                </c:pt>
                <c:pt idx="1703">
                  <c:v>938.81200000000001</c:v>
                </c:pt>
                <c:pt idx="1704">
                  <c:v>939.27700000000004</c:v>
                </c:pt>
                <c:pt idx="1705">
                  <c:v>939.74199999999996</c:v>
                </c:pt>
                <c:pt idx="1706">
                  <c:v>940.20699999999999</c:v>
                </c:pt>
                <c:pt idx="1707">
                  <c:v>940.67200000000003</c:v>
                </c:pt>
                <c:pt idx="1708">
                  <c:v>941.13699999999994</c:v>
                </c:pt>
                <c:pt idx="1709">
                  <c:v>941.601</c:v>
                </c:pt>
                <c:pt idx="1710">
                  <c:v>942.06399999999996</c:v>
                </c:pt>
                <c:pt idx="1711">
                  <c:v>942.529</c:v>
                </c:pt>
                <c:pt idx="1712">
                  <c:v>942.99400000000003</c:v>
                </c:pt>
                <c:pt idx="1713">
                  <c:v>943.45799999999997</c:v>
                </c:pt>
                <c:pt idx="1714">
                  <c:v>943.923</c:v>
                </c:pt>
                <c:pt idx="1715">
                  <c:v>944.38800000000003</c:v>
                </c:pt>
                <c:pt idx="1716">
                  <c:v>944.85</c:v>
                </c:pt>
                <c:pt idx="1717">
                  <c:v>945.31500000000005</c:v>
                </c:pt>
                <c:pt idx="1718">
                  <c:v>945.779</c:v>
                </c:pt>
                <c:pt idx="1719">
                  <c:v>946.24400000000003</c:v>
                </c:pt>
                <c:pt idx="1720">
                  <c:v>946.70600000000002</c:v>
                </c:pt>
                <c:pt idx="1721">
                  <c:v>947.17100000000005</c:v>
                </c:pt>
                <c:pt idx="1722">
                  <c:v>947.63499999999999</c:v>
                </c:pt>
                <c:pt idx="1723">
                  <c:v>948.1</c:v>
                </c:pt>
                <c:pt idx="1724">
                  <c:v>948.56399999999996</c:v>
                </c:pt>
                <c:pt idx="1725">
                  <c:v>949.02700000000004</c:v>
                </c:pt>
                <c:pt idx="1726">
                  <c:v>949.49099999999999</c:v>
                </c:pt>
                <c:pt idx="1727">
                  <c:v>949.95500000000004</c:v>
                </c:pt>
                <c:pt idx="1728">
                  <c:v>950.42</c:v>
                </c:pt>
                <c:pt idx="1729">
                  <c:v>950.88199999999995</c:v>
                </c:pt>
                <c:pt idx="1730">
                  <c:v>951.346</c:v>
                </c:pt>
                <c:pt idx="1731">
                  <c:v>951.81</c:v>
                </c:pt>
                <c:pt idx="1732">
                  <c:v>952.27300000000002</c:v>
                </c:pt>
                <c:pt idx="1733">
                  <c:v>952.73699999999997</c:v>
                </c:pt>
                <c:pt idx="1734">
                  <c:v>953.20100000000002</c:v>
                </c:pt>
                <c:pt idx="1735">
                  <c:v>953.66300000000001</c:v>
                </c:pt>
                <c:pt idx="1736">
                  <c:v>954.12699999999995</c:v>
                </c:pt>
                <c:pt idx="1737">
                  <c:v>954.59100000000001</c:v>
                </c:pt>
                <c:pt idx="1738">
                  <c:v>955.05399999999997</c:v>
                </c:pt>
                <c:pt idx="1739">
                  <c:v>955.51800000000003</c:v>
                </c:pt>
                <c:pt idx="1740">
                  <c:v>955.98199999999997</c:v>
                </c:pt>
                <c:pt idx="1741">
                  <c:v>956.44399999999996</c:v>
                </c:pt>
                <c:pt idx="1742">
                  <c:v>956.90800000000002</c:v>
                </c:pt>
                <c:pt idx="1743">
                  <c:v>957.37199999999996</c:v>
                </c:pt>
                <c:pt idx="1744">
                  <c:v>957.83399999999995</c:v>
                </c:pt>
                <c:pt idx="1745">
                  <c:v>958.298</c:v>
                </c:pt>
                <c:pt idx="1746">
                  <c:v>958.76099999999997</c:v>
                </c:pt>
                <c:pt idx="1747">
                  <c:v>959.22299999999996</c:v>
                </c:pt>
                <c:pt idx="1748">
                  <c:v>959.68700000000001</c:v>
                </c:pt>
                <c:pt idx="1749">
                  <c:v>960.149</c:v>
                </c:pt>
                <c:pt idx="1750">
                  <c:v>960.61300000000006</c:v>
                </c:pt>
                <c:pt idx="1751">
                  <c:v>961.077</c:v>
                </c:pt>
                <c:pt idx="1752">
                  <c:v>961.53800000000001</c:v>
                </c:pt>
                <c:pt idx="1753">
                  <c:v>962.00199999999995</c:v>
                </c:pt>
                <c:pt idx="1754">
                  <c:v>962.46400000000006</c:v>
                </c:pt>
                <c:pt idx="1755">
                  <c:v>962.92700000000002</c:v>
                </c:pt>
                <c:pt idx="1756">
                  <c:v>963.39099999999996</c:v>
                </c:pt>
                <c:pt idx="1757">
                  <c:v>963.85299999999995</c:v>
                </c:pt>
                <c:pt idx="1758">
                  <c:v>964.31600000000003</c:v>
                </c:pt>
                <c:pt idx="1759">
                  <c:v>964.77800000000002</c:v>
                </c:pt>
                <c:pt idx="1760">
                  <c:v>965.24099999999999</c:v>
                </c:pt>
                <c:pt idx="1761">
                  <c:v>965.70299999999997</c:v>
                </c:pt>
                <c:pt idx="1762">
                  <c:v>966.16700000000003</c:v>
                </c:pt>
                <c:pt idx="1763">
                  <c:v>966.62800000000004</c:v>
                </c:pt>
                <c:pt idx="1764">
                  <c:v>967.09100000000001</c:v>
                </c:pt>
                <c:pt idx="1765">
                  <c:v>967.553</c:v>
                </c:pt>
                <c:pt idx="1766">
                  <c:v>968.01599999999996</c:v>
                </c:pt>
                <c:pt idx="1767">
                  <c:v>968.47799999999995</c:v>
                </c:pt>
                <c:pt idx="1768">
                  <c:v>968.94100000000003</c:v>
                </c:pt>
                <c:pt idx="1769">
                  <c:v>969.40300000000002</c:v>
                </c:pt>
                <c:pt idx="1770">
                  <c:v>969.86599999999999</c:v>
                </c:pt>
                <c:pt idx="1771">
                  <c:v>970.327</c:v>
                </c:pt>
                <c:pt idx="1772">
                  <c:v>970.79</c:v>
                </c:pt>
                <c:pt idx="1773">
                  <c:v>971.25199999999995</c:v>
                </c:pt>
                <c:pt idx="1774">
                  <c:v>971.71500000000003</c:v>
                </c:pt>
                <c:pt idx="1775">
                  <c:v>972.17600000000004</c:v>
                </c:pt>
                <c:pt idx="1776">
                  <c:v>972.63900000000001</c:v>
                </c:pt>
                <c:pt idx="1777">
                  <c:v>973.1</c:v>
                </c:pt>
                <c:pt idx="1778">
                  <c:v>973.56399999999996</c:v>
                </c:pt>
                <c:pt idx="1779">
                  <c:v>974.02499999999998</c:v>
                </c:pt>
                <c:pt idx="1780">
                  <c:v>974.48599999999999</c:v>
                </c:pt>
                <c:pt idx="1781">
                  <c:v>974.94899999999996</c:v>
                </c:pt>
                <c:pt idx="1782">
                  <c:v>975.41</c:v>
                </c:pt>
                <c:pt idx="1783">
                  <c:v>975.87300000000005</c:v>
                </c:pt>
                <c:pt idx="1784">
                  <c:v>976.33399999999995</c:v>
                </c:pt>
                <c:pt idx="1785">
                  <c:v>976.79499999999996</c:v>
                </c:pt>
                <c:pt idx="1786">
                  <c:v>977.25800000000004</c:v>
                </c:pt>
                <c:pt idx="1787">
                  <c:v>977.71900000000005</c:v>
                </c:pt>
                <c:pt idx="1788">
                  <c:v>978.18200000000002</c:v>
                </c:pt>
                <c:pt idx="1789">
                  <c:v>978.64300000000003</c:v>
                </c:pt>
                <c:pt idx="1790">
                  <c:v>979.10299999999995</c:v>
                </c:pt>
                <c:pt idx="1791">
                  <c:v>979.56600000000003</c:v>
                </c:pt>
                <c:pt idx="1792">
                  <c:v>980.02700000000004</c:v>
                </c:pt>
                <c:pt idx="1793">
                  <c:v>980.48800000000006</c:v>
                </c:pt>
                <c:pt idx="1794">
                  <c:v>980.95100000000002</c:v>
                </c:pt>
                <c:pt idx="1795">
                  <c:v>981.41099999999994</c:v>
                </c:pt>
                <c:pt idx="1796">
                  <c:v>981.87199999999996</c:v>
                </c:pt>
                <c:pt idx="1797">
                  <c:v>982.33500000000004</c:v>
                </c:pt>
                <c:pt idx="1798">
                  <c:v>982.79499999999996</c:v>
                </c:pt>
                <c:pt idx="1799">
                  <c:v>983.25599999999997</c:v>
                </c:pt>
                <c:pt idx="1800">
                  <c:v>983.71900000000005</c:v>
                </c:pt>
                <c:pt idx="1801">
                  <c:v>984.17899999999997</c:v>
                </c:pt>
                <c:pt idx="1802">
                  <c:v>984.64</c:v>
                </c:pt>
                <c:pt idx="1803">
                  <c:v>985.10199999999998</c:v>
                </c:pt>
                <c:pt idx="1804">
                  <c:v>985.56299999999999</c:v>
                </c:pt>
                <c:pt idx="1805">
                  <c:v>986.02300000000002</c:v>
                </c:pt>
                <c:pt idx="1806">
                  <c:v>986.48400000000004</c:v>
                </c:pt>
                <c:pt idx="1807">
                  <c:v>986.94600000000003</c:v>
                </c:pt>
                <c:pt idx="1808">
                  <c:v>987.40700000000004</c:v>
                </c:pt>
                <c:pt idx="1809">
                  <c:v>987.86699999999996</c:v>
                </c:pt>
                <c:pt idx="1810">
                  <c:v>988.32799999999997</c:v>
                </c:pt>
                <c:pt idx="1811">
                  <c:v>988.79</c:v>
                </c:pt>
                <c:pt idx="1812">
                  <c:v>989.25</c:v>
                </c:pt>
                <c:pt idx="1813">
                  <c:v>989.71100000000001</c:v>
                </c:pt>
                <c:pt idx="1814">
                  <c:v>990.17100000000005</c:v>
                </c:pt>
                <c:pt idx="1815">
                  <c:v>990.63300000000004</c:v>
                </c:pt>
                <c:pt idx="1816">
                  <c:v>991.09299999999996</c:v>
                </c:pt>
                <c:pt idx="1817">
                  <c:v>991.55399999999997</c:v>
                </c:pt>
                <c:pt idx="1818">
                  <c:v>992.01400000000001</c:v>
                </c:pt>
                <c:pt idx="1819">
                  <c:v>992.47400000000005</c:v>
                </c:pt>
                <c:pt idx="1820">
                  <c:v>992.93600000000004</c:v>
                </c:pt>
                <c:pt idx="1821">
                  <c:v>993.39599999999996</c:v>
                </c:pt>
                <c:pt idx="1822">
                  <c:v>993.85599999999999</c:v>
                </c:pt>
                <c:pt idx="1823">
                  <c:v>994.31700000000001</c:v>
                </c:pt>
                <c:pt idx="1824">
                  <c:v>994.77700000000004</c:v>
                </c:pt>
                <c:pt idx="1825">
                  <c:v>995.23900000000003</c:v>
                </c:pt>
                <c:pt idx="1826">
                  <c:v>995.69899999999996</c:v>
                </c:pt>
                <c:pt idx="1827">
                  <c:v>996.15899999999999</c:v>
                </c:pt>
                <c:pt idx="1828">
                  <c:v>996.61900000000003</c:v>
                </c:pt>
                <c:pt idx="1829">
                  <c:v>997.07899999999995</c:v>
                </c:pt>
                <c:pt idx="1830">
                  <c:v>997.53800000000001</c:v>
                </c:pt>
                <c:pt idx="1831">
                  <c:v>997.99800000000005</c:v>
                </c:pt>
                <c:pt idx="1832">
                  <c:v>998.45799999999997</c:v>
                </c:pt>
                <c:pt idx="1833">
                  <c:v>998.92</c:v>
                </c:pt>
                <c:pt idx="1834">
                  <c:v>999.38</c:v>
                </c:pt>
                <c:pt idx="1835">
                  <c:v>999.84</c:v>
                </c:pt>
              </c:numCache>
            </c:numRef>
          </c:xVal>
          <c:yVal>
            <c:numRef>
              <c:f>Sheet1!$B$2:$B$1837</c:f>
              <c:numCache>
                <c:formatCode>General</c:formatCode>
                <c:ptCount val="1836"/>
                <c:pt idx="0">
                  <c:v>1580</c:v>
                </c:pt>
                <c:pt idx="1">
                  <c:v>1630</c:v>
                </c:pt>
                <c:pt idx="2">
                  <c:v>1647</c:v>
                </c:pt>
                <c:pt idx="3">
                  <c:v>1671</c:v>
                </c:pt>
                <c:pt idx="4">
                  <c:v>1646</c:v>
                </c:pt>
                <c:pt idx="5">
                  <c:v>1615</c:v>
                </c:pt>
                <c:pt idx="6">
                  <c:v>1608</c:v>
                </c:pt>
                <c:pt idx="7">
                  <c:v>1638</c:v>
                </c:pt>
                <c:pt idx="8">
                  <c:v>1620</c:v>
                </c:pt>
                <c:pt idx="9">
                  <c:v>1618</c:v>
                </c:pt>
                <c:pt idx="10">
                  <c:v>1593</c:v>
                </c:pt>
                <c:pt idx="11">
                  <c:v>1591</c:v>
                </c:pt>
                <c:pt idx="12">
                  <c:v>1642</c:v>
                </c:pt>
                <c:pt idx="13">
                  <c:v>1648</c:v>
                </c:pt>
                <c:pt idx="14">
                  <c:v>1639</c:v>
                </c:pt>
                <c:pt idx="15">
                  <c:v>1728</c:v>
                </c:pt>
                <c:pt idx="16">
                  <c:v>1754</c:v>
                </c:pt>
                <c:pt idx="17">
                  <c:v>1766</c:v>
                </c:pt>
                <c:pt idx="18">
                  <c:v>1751</c:v>
                </c:pt>
                <c:pt idx="19">
                  <c:v>1755</c:v>
                </c:pt>
                <c:pt idx="20">
                  <c:v>1670</c:v>
                </c:pt>
                <c:pt idx="21">
                  <c:v>1653</c:v>
                </c:pt>
                <c:pt idx="22">
                  <c:v>1639</c:v>
                </c:pt>
                <c:pt idx="23">
                  <c:v>1596</c:v>
                </c:pt>
                <c:pt idx="24">
                  <c:v>1662</c:v>
                </c:pt>
                <c:pt idx="25">
                  <c:v>1649</c:v>
                </c:pt>
                <c:pt idx="26">
                  <c:v>1643</c:v>
                </c:pt>
                <c:pt idx="27">
                  <c:v>1659</c:v>
                </c:pt>
                <c:pt idx="28">
                  <c:v>1656</c:v>
                </c:pt>
                <c:pt idx="29">
                  <c:v>1637</c:v>
                </c:pt>
                <c:pt idx="30">
                  <c:v>1690</c:v>
                </c:pt>
                <c:pt idx="31">
                  <c:v>1693</c:v>
                </c:pt>
                <c:pt idx="32">
                  <c:v>1713</c:v>
                </c:pt>
                <c:pt idx="33">
                  <c:v>1731</c:v>
                </c:pt>
                <c:pt idx="34">
                  <c:v>1704</c:v>
                </c:pt>
                <c:pt idx="35">
                  <c:v>1726</c:v>
                </c:pt>
                <c:pt idx="36">
                  <c:v>1737</c:v>
                </c:pt>
                <c:pt idx="37">
                  <c:v>1741</c:v>
                </c:pt>
                <c:pt idx="38">
                  <c:v>1740</c:v>
                </c:pt>
                <c:pt idx="39">
                  <c:v>1683</c:v>
                </c:pt>
                <c:pt idx="40">
                  <c:v>1748</c:v>
                </c:pt>
                <c:pt idx="41">
                  <c:v>1735</c:v>
                </c:pt>
                <c:pt idx="42">
                  <c:v>1681</c:v>
                </c:pt>
                <c:pt idx="43">
                  <c:v>1713</c:v>
                </c:pt>
                <c:pt idx="44">
                  <c:v>1692</c:v>
                </c:pt>
                <c:pt idx="45">
                  <c:v>1742</c:v>
                </c:pt>
                <c:pt idx="46">
                  <c:v>1709</c:v>
                </c:pt>
                <c:pt idx="47">
                  <c:v>1743</c:v>
                </c:pt>
                <c:pt idx="48">
                  <c:v>1820</c:v>
                </c:pt>
                <c:pt idx="49">
                  <c:v>1785</c:v>
                </c:pt>
                <c:pt idx="50">
                  <c:v>1768</c:v>
                </c:pt>
                <c:pt idx="51">
                  <c:v>1714</c:v>
                </c:pt>
                <c:pt idx="52">
                  <c:v>1762</c:v>
                </c:pt>
                <c:pt idx="53">
                  <c:v>1704</c:v>
                </c:pt>
                <c:pt idx="54">
                  <c:v>1737</c:v>
                </c:pt>
                <c:pt idx="55">
                  <c:v>1743</c:v>
                </c:pt>
                <c:pt idx="56">
                  <c:v>1755</c:v>
                </c:pt>
                <c:pt idx="57">
                  <c:v>1705</c:v>
                </c:pt>
                <c:pt idx="58">
                  <c:v>1731</c:v>
                </c:pt>
                <c:pt idx="59">
                  <c:v>1761</c:v>
                </c:pt>
                <c:pt idx="60">
                  <c:v>1751</c:v>
                </c:pt>
                <c:pt idx="61">
                  <c:v>1793</c:v>
                </c:pt>
                <c:pt idx="62">
                  <c:v>1751</c:v>
                </c:pt>
                <c:pt idx="63">
                  <c:v>1748</c:v>
                </c:pt>
                <c:pt idx="64">
                  <c:v>1763</c:v>
                </c:pt>
                <c:pt idx="65">
                  <c:v>1738</c:v>
                </c:pt>
                <c:pt idx="66">
                  <c:v>1779</c:v>
                </c:pt>
                <c:pt idx="67">
                  <c:v>1719</c:v>
                </c:pt>
                <c:pt idx="68">
                  <c:v>1765</c:v>
                </c:pt>
                <c:pt idx="69">
                  <c:v>1731</c:v>
                </c:pt>
                <c:pt idx="70">
                  <c:v>1722</c:v>
                </c:pt>
                <c:pt idx="71">
                  <c:v>1768</c:v>
                </c:pt>
                <c:pt idx="72">
                  <c:v>1763</c:v>
                </c:pt>
                <c:pt idx="73">
                  <c:v>1782</c:v>
                </c:pt>
                <c:pt idx="74">
                  <c:v>1776</c:v>
                </c:pt>
                <c:pt idx="75">
                  <c:v>1725</c:v>
                </c:pt>
                <c:pt idx="76">
                  <c:v>1769</c:v>
                </c:pt>
                <c:pt idx="77">
                  <c:v>1771</c:v>
                </c:pt>
                <c:pt idx="78">
                  <c:v>1782</c:v>
                </c:pt>
                <c:pt idx="79">
                  <c:v>1775</c:v>
                </c:pt>
                <c:pt idx="80">
                  <c:v>1805</c:v>
                </c:pt>
                <c:pt idx="81">
                  <c:v>1763</c:v>
                </c:pt>
                <c:pt idx="82">
                  <c:v>1788</c:v>
                </c:pt>
                <c:pt idx="83">
                  <c:v>1763</c:v>
                </c:pt>
                <c:pt idx="84">
                  <c:v>1754</c:v>
                </c:pt>
                <c:pt idx="85">
                  <c:v>1713</c:v>
                </c:pt>
                <c:pt idx="86">
                  <c:v>1773</c:v>
                </c:pt>
                <c:pt idx="87">
                  <c:v>1753</c:v>
                </c:pt>
                <c:pt idx="88">
                  <c:v>1763</c:v>
                </c:pt>
                <c:pt idx="89">
                  <c:v>1765</c:v>
                </c:pt>
                <c:pt idx="90">
                  <c:v>1753</c:v>
                </c:pt>
                <c:pt idx="91">
                  <c:v>1758</c:v>
                </c:pt>
                <c:pt idx="92">
                  <c:v>1784</c:v>
                </c:pt>
                <c:pt idx="93">
                  <c:v>1792</c:v>
                </c:pt>
                <c:pt idx="94">
                  <c:v>1782</c:v>
                </c:pt>
                <c:pt idx="95">
                  <c:v>1792</c:v>
                </c:pt>
                <c:pt idx="96">
                  <c:v>1783</c:v>
                </c:pt>
                <c:pt idx="97">
                  <c:v>1793</c:v>
                </c:pt>
                <c:pt idx="98">
                  <c:v>1790</c:v>
                </c:pt>
                <c:pt idx="99">
                  <c:v>1779</c:v>
                </c:pt>
                <c:pt idx="100">
                  <c:v>1781</c:v>
                </c:pt>
                <c:pt idx="101">
                  <c:v>1781</c:v>
                </c:pt>
                <c:pt idx="102">
                  <c:v>1795</c:v>
                </c:pt>
                <c:pt idx="103">
                  <c:v>1806</c:v>
                </c:pt>
                <c:pt idx="104">
                  <c:v>1749</c:v>
                </c:pt>
                <c:pt idx="105">
                  <c:v>1770</c:v>
                </c:pt>
                <c:pt idx="106">
                  <c:v>1767</c:v>
                </c:pt>
                <c:pt idx="107">
                  <c:v>1802</c:v>
                </c:pt>
                <c:pt idx="108">
                  <c:v>1753</c:v>
                </c:pt>
                <c:pt idx="109">
                  <c:v>1832</c:v>
                </c:pt>
                <c:pt idx="110">
                  <c:v>1831</c:v>
                </c:pt>
                <c:pt idx="111">
                  <c:v>1758</c:v>
                </c:pt>
                <c:pt idx="112">
                  <c:v>1755</c:v>
                </c:pt>
                <c:pt idx="113">
                  <c:v>1784</c:v>
                </c:pt>
                <c:pt idx="114">
                  <c:v>1785</c:v>
                </c:pt>
                <c:pt idx="115">
                  <c:v>1737</c:v>
                </c:pt>
                <c:pt idx="116">
                  <c:v>1801</c:v>
                </c:pt>
                <c:pt idx="117">
                  <c:v>1809</c:v>
                </c:pt>
                <c:pt idx="118">
                  <c:v>1786</c:v>
                </c:pt>
                <c:pt idx="119">
                  <c:v>1775</c:v>
                </c:pt>
                <c:pt idx="120">
                  <c:v>1762</c:v>
                </c:pt>
                <c:pt idx="121">
                  <c:v>1813</c:v>
                </c:pt>
                <c:pt idx="122">
                  <c:v>1778</c:v>
                </c:pt>
                <c:pt idx="123">
                  <c:v>1785</c:v>
                </c:pt>
                <c:pt idx="124">
                  <c:v>1796</c:v>
                </c:pt>
                <c:pt idx="125">
                  <c:v>1804</c:v>
                </c:pt>
                <c:pt idx="126">
                  <c:v>1828</c:v>
                </c:pt>
                <c:pt idx="127">
                  <c:v>1772</c:v>
                </c:pt>
                <c:pt idx="128">
                  <c:v>1806</c:v>
                </c:pt>
                <c:pt idx="129">
                  <c:v>1783</c:v>
                </c:pt>
                <c:pt idx="130">
                  <c:v>1774</c:v>
                </c:pt>
                <c:pt idx="131">
                  <c:v>1793</c:v>
                </c:pt>
                <c:pt idx="132">
                  <c:v>1766</c:v>
                </c:pt>
                <c:pt idx="133">
                  <c:v>1814</c:v>
                </c:pt>
                <c:pt idx="134">
                  <c:v>1741</c:v>
                </c:pt>
                <c:pt idx="135">
                  <c:v>1807</c:v>
                </c:pt>
                <c:pt idx="136">
                  <c:v>1813</c:v>
                </c:pt>
                <c:pt idx="137">
                  <c:v>1800</c:v>
                </c:pt>
                <c:pt idx="138">
                  <c:v>1807</c:v>
                </c:pt>
                <c:pt idx="139">
                  <c:v>1818</c:v>
                </c:pt>
                <c:pt idx="140">
                  <c:v>1826</c:v>
                </c:pt>
                <c:pt idx="141">
                  <c:v>1781</c:v>
                </c:pt>
                <c:pt idx="142">
                  <c:v>1812</c:v>
                </c:pt>
                <c:pt idx="143">
                  <c:v>1818</c:v>
                </c:pt>
                <c:pt idx="144">
                  <c:v>1825</c:v>
                </c:pt>
                <c:pt idx="145">
                  <c:v>1765</c:v>
                </c:pt>
                <c:pt idx="146">
                  <c:v>1771</c:v>
                </c:pt>
                <c:pt idx="147">
                  <c:v>1806</c:v>
                </c:pt>
                <c:pt idx="148">
                  <c:v>1773</c:v>
                </c:pt>
                <c:pt idx="149">
                  <c:v>1754</c:v>
                </c:pt>
                <c:pt idx="150">
                  <c:v>1763</c:v>
                </c:pt>
                <c:pt idx="151">
                  <c:v>1742</c:v>
                </c:pt>
                <c:pt idx="152">
                  <c:v>1795</c:v>
                </c:pt>
                <c:pt idx="153">
                  <c:v>1775</c:v>
                </c:pt>
                <c:pt idx="154">
                  <c:v>1813</c:v>
                </c:pt>
                <c:pt idx="155">
                  <c:v>1747</c:v>
                </c:pt>
                <c:pt idx="156">
                  <c:v>1812</c:v>
                </c:pt>
                <c:pt idx="157">
                  <c:v>1825</c:v>
                </c:pt>
                <c:pt idx="158">
                  <c:v>1815</c:v>
                </c:pt>
                <c:pt idx="159">
                  <c:v>1820</c:v>
                </c:pt>
                <c:pt idx="160">
                  <c:v>1837</c:v>
                </c:pt>
                <c:pt idx="161">
                  <c:v>1802</c:v>
                </c:pt>
                <c:pt idx="162">
                  <c:v>1812</c:v>
                </c:pt>
                <c:pt idx="163">
                  <c:v>1793</c:v>
                </c:pt>
                <c:pt idx="164">
                  <c:v>1814</c:v>
                </c:pt>
                <c:pt idx="165">
                  <c:v>1826</c:v>
                </c:pt>
                <c:pt idx="166">
                  <c:v>1808</c:v>
                </c:pt>
                <c:pt idx="167">
                  <c:v>1800</c:v>
                </c:pt>
                <c:pt idx="168">
                  <c:v>1807</c:v>
                </c:pt>
                <c:pt idx="169">
                  <c:v>1789</c:v>
                </c:pt>
                <c:pt idx="170">
                  <c:v>1859</c:v>
                </c:pt>
                <c:pt idx="171">
                  <c:v>1812</c:v>
                </c:pt>
                <c:pt idx="172">
                  <c:v>1817</c:v>
                </c:pt>
                <c:pt idx="173">
                  <c:v>1787</c:v>
                </c:pt>
                <c:pt idx="174">
                  <c:v>1786</c:v>
                </c:pt>
                <c:pt idx="175">
                  <c:v>1818</c:v>
                </c:pt>
                <c:pt idx="176">
                  <c:v>1830</c:v>
                </c:pt>
                <c:pt idx="177">
                  <c:v>1833</c:v>
                </c:pt>
                <c:pt idx="178">
                  <c:v>1807</c:v>
                </c:pt>
                <c:pt idx="179">
                  <c:v>1779</c:v>
                </c:pt>
                <c:pt idx="180">
                  <c:v>1767</c:v>
                </c:pt>
                <c:pt idx="181">
                  <c:v>1800</c:v>
                </c:pt>
                <c:pt idx="182">
                  <c:v>1800</c:v>
                </c:pt>
                <c:pt idx="183">
                  <c:v>1819</c:v>
                </c:pt>
                <c:pt idx="184">
                  <c:v>1795</c:v>
                </c:pt>
                <c:pt idx="185">
                  <c:v>1795</c:v>
                </c:pt>
                <c:pt idx="186">
                  <c:v>1828</c:v>
                </c:pt>
                <c:pt idx="187">
                  <c:v>1817</c:v>
                </c:pt>
                <c:pt idx="188">
                  <c:v>1803</c:v>
                </c:pt>
                <c:pt idx="189">
                  <c:v>1820</c:v>
                </c:pt>
                <c:pt idx="190">
                  <c:v>1845</c:v>
                </c:pt>
                <c:pt idx="191">
                  <c:v>1808</c:v>
                </c:pt>
                <c:pt idx="192">
                  <c:v>1829</c:v>
                </c:pt>
                <c:pt idx="193">
                  <c:v>1807</c:v>
                </c:pt>
                <c:pt idx="194">
                  <c:v>1818</c:v>
                </c:pt>
                <c:pt idx="195">
                  <c:v>1793</c:v>
                </c:pt>
                <c:pt idx="196">
                  <c:v>1803</c:v>
                </c:pt>
                <c:pt idx="197">
                  <c:v>1796</c:v>
                </c:pt>
                <c:pt idx="198">
                  <c:v>1845</c:v>
                </c:pt>
                <c:pt idx="199">
                  <c:v>1804</c:v>
                </c:pt>
                <c:pt idx="200">
                  <c:v>1820</c:v>
                </c:pt>
                <c:pt idx="201">
                  <c:v>1768</c:v>
                </c:pt>
                <c:pt idx="202">
                  <c:v>1790</c:v>
                </c:pt>
                <c:pt idx="203">
                  <c:v>1818</c:v>
                </c:pt>
                <c:pt idx="204">
                  <c:v>1768</c:v>
                </c:pt>
                <c:pt idx="205">
                  <c:v>1774</c:v>
                </c:pt>
                <c:pt idx="206">
                  <c:v>1792</c:v>
                </c:pt>
                <c:pt idx="207">
                  <c:v>1804</c:v>
                </c:pt>
                <c:pt idx="208">
                  <c:v>1823</c:v>
                </c:pt>
                <c:pt idx="209">
                  <c:v>1784</c:v>
                </c:pt>
                <c:pt idx="210">
                  <c:v>1776</c:v>
                </c:pt>
                <c:pt idx="211">
                  <c:v>1814</c:v>
                </c:pt>
                <c:pt idx="212">
                  <c:v>1755</c:v>
                </c:pt>
                <c:pt idx="213">
                  <c:v>1778</c:v>
                </c:pt>
                <c:pt idx="214">
                  <c:v>1787</c:v>
                </c:pt>
                <c:pt idx="215">
                  <c:v>1790</c:v>
                </c:pt>
                <c:pt idx="216">
                  <c:v>1773</c:v>
                </c:pt>
                <c:pt idx="217">
                  <c:v>1788</c:v>
                </c:pt>
                <c:pt idx="218">
                  <c:v>1788</c:v>
                </c:pt>
                <c:pt idx="219">
                  <c:v>1764</c:v>
                </c:pt>
                <c:pt idx="220">
                  <c:v>1808</c:v>
                </c:pt>
                <c:pt idx="221">
                  <c:v>1806</c:v>
                </c:pt>
                <c:pt idx="222">
                  <c:v>1783</c:v>
                </c:pt>
                <c:pt idx="223">
                  <c:v>1817</c:v>
                </c:pt>
                <c:pt idx="224">
                  <c:v>1789</c:v>
                </c:pt>
                <c:pt idx="225">
                  <c:v>1759</c:v>
                </c:pt>
                <c:pt idx="226">
                  <c:v>1770</c:v>
                </c:pt>
                <c:pt idx="227">
                  <c:v>1743</c:v>
                </c:pt>
                <c:pt idx="228">
                  <c:v>1802</c:v>
                </c:pt>
                <c:pt idx="229">
                  <c:v>1756</c:v>
                </c:pt>
                <c:pt idx="230">
                  <c:v>1760</c:v>
                </c:pt>
                <c:pt idx="231">
                  <c:v>1763</c:v>
                </c:pt>
                <c:pt idx="232">
                  <c:v>1808</c:v>
                </c:pt>
                <c:pt idx="233">
                  <c:v>1778</c:v>
                </c:pt>
                <c:pt idx="234">
                  <c:v>1789</c:v>
                </c:pt>
                <c:pt idx="235">
                  <c:v>1775</c:v>
                </c:pt>
                <c:pt idx="236">
                  <c:v>1764</c:v>
                </c:pt>
                <c:pt idx="237">
                  <c:v>1770</c:v>
                </c:pt>
                <c:pt idx="238">
                  <c:v>1763</c:v>
                </c:pt>
                <c:pt idx="239">
                  <c:v>1781</c:v>
                </c:pt>
                <c:pt idx="240">
                  <c:v>1758</c:v>
                </c:pt>
                <c:pt idx="241">
                  <c:v>1770</c:v>
                </c:pt>
                <c:pt idx="242">
                  <c:v>1730</c:v>
                </c:pt>
                <c:pt idx="243">
                  <c:v>1761</c:v>
                </c:pt>
                <c:pt idx="244">
                  <c:v>1745</c:v>
                </c:pt>
                <c:pt idx="245">
                  <c:v>1781</c:v>
                </c:pt>
                <c:pt idx="246">
                  <c:v>1768</c:v>
                </c:pt>
                <c:pt idx="247">
                  <c:v>1734</c:v>
                </c:pt>
                <c:pt idx="248">
                  <c:v>1735</c:v>
                </c:pt>
                <c:pt idx="249">
                  <c:v>1735</c:v>
                </c:pt>
                <c:pt idx="250">
                  <c:v>1723</c:v>
                </c:pt>
                <c:pt idx="251">
                  <c:v>1740</c:v>
                </c:pt>
                <c:pt idx="252">
                  <c:v>1759</c:v>
                </c:pt>
                <c:pt idx="253">
                  <c:v>1720</c:v>
                </c:pt>
                <c:pt idx="254">
                  <c:v>1729</c:v>
                </c:pt>
                <c:pt idx="255">
                  <c:v>1736</c:v>
                </c:pt>
                <c:pt idx="256">
                  <c:v>1710</c:v>
                </c:pt>
                <c:pt idx="257">
                  <c:v>1711</c:v>
                </c:pt>
                <c:pt idx="258">
                  <c:v>1725</c:v>
                </c:pt>
                <c:pt idx="259">
                  <c:v>1725</c:v>
                </c:pt>
                <c:pt idx="260">
                  <c:v>1738</c:v>
                </c:pt>
                <c:pt idx="261">
                  <c:v>1734</c:v>
                </c:pt>
                <c:pt idx="262">
                  <c:v>1717</c:v>
                </c:pt>
                <c:pt idx="263">
                  <c:v>1718</c:v>
                </c:pt>
                <c:pt idx="264">
                  <c:v>1721</c:v>
                </c:pt>
                <c:pt idx="265">
                  <c:v>1694</c:v>
                </c:pt>
                <c:pt idx="266">
                  <c:v>1709</c:v>
                </c:pt>
                <c:pt idx="267">
                  <c:v>1711</c:v>
                </c:pt>
                <c:pt idx="268">
                  <c:v>1715</c:v>
                </c:pt>
                <c:pt idx="269">
                  <c:v>1679</c:v>
                </c:pt>
                <c:pt idx="270">
                  <c:v>1722</c:v>
                </c:pt>
                <c:pt idx="271">
                  <c:v>1729</c:v>
                </c:pt>
                <c:pt idx="272">
                  <c:v>1719</c:v>
                </c:pt>
                <c:pt idx="273">
                  <c:v>1717</c:v>
                </c:pt>
                <c:pt idx="274">
                  <c:v>1729</c:v>
                </c:pt>
                <c:pt idx="275">
                  <c:v>1753</c:v>
                </c:pt>
                <c:pt idx="276">
                  <c:v>1738</c:v>
                </c:pt>
                <c:pt idx="277">
                  <c:v>1726</c:v>
                </c:pt>
                <c:pt idx="278">
                  <c:v>1689</c:v>
                </c:pt>
                <c:pt idx="279">
                  <c:v>1679</c:v>
                </c:pt>
                <c:pt idx="280">
                  <c:v>1724</c:v>
                </c:pt>
                <c:pt idx="281">
                  <c:v>1725</c:v>
                </c:pt>
                <c:pt idx="282">
                  <c:v>1727</c:v>
                </c:pt>
                <c:pt idx="283">
                  <c:v>1718</c:v>
                </c:pt>
                <c:pt idx="284">
                  <c:v>1724</c:v>
                </c:pt>
                <c:pt idx="285">
                  <c:v>1732</c:v>
                </c:pt>
                <c:pt idx="286">
                  <c:v>1693</c:v>
                </c:pt>
                <c:pt idx="287">
                  <c:v>1705</c:v>
                </c:pt>
                <c:pt idx="288">
                  <c:v>1730</c:v>
                </c:pt>
                <c:pt idx="289">
                  <c:v>1771</c:v>
                </c:pt>
                <c:pt idx="290">
                  <c:v>1698</c:v>
                </c:pt>
                <c:pt idx="291">
                  <c:v>1735</c:v>
                </c:pt>
                <c:pt idx="292">
                  <c:v>1720</c:v>
                </c:pt>
                <c:pt idx="293">
                  <c:v>1736</c:v>
                </c:pt>
                <c:pt idx="294">
                  <c:v>1768</c:v>
                </c:pt>
                <c:pt idx="295">
                  <c:v>1690</c:v>
                </c:pt>
                <c:pt idx="296">
                  <c:v>1709</c:v>
                </c:pt>
                <c:pt idx="297">
                  <c:v>1705</c:v>
                </c:pt>
                <c:pt idx="298">
                  <c:v>1734</c:v>
                </c:pt>
                <c:pt idx="299">
                  <c:v>1718</c:v>
                </c:pt>
                <c:pt idx="300">
                  <c:v>1746</c:v>
                </c:pt>
                <c:pt idx="301">
                  <c:v>1747</c:v>
                </c:pt>
                <c:pt idx="302">
                  <c:v>1733</c:v>
                </c:pt>
                <c:pt idx="303">
                  <c:v>1717</c:v>
                </c:pt>
                <c:pt idx="304">
                  <c:v>1739</c:v>
                </c:pt>
                <c:pt idx="305">
                  <c:v>1709</c:v>
                </c:pt>
                <c:pt idx="306">
                  <c:v>1749</c:v>
                </c:pt>
                <c:pt idx="307">
                  <c:v>1765</c:v>
                </c:pt>
                <c:pt idx="308">
                  <c:v>1755</c:v>
                </c:pt>
                <c:pt idx="309">
                  <c:v>1740</c:v>
                </c:pt>
                <c:pt idx="310">
                  <c:v>1727</c:v>
                </c:pt>
                <c:pt idx="311">
                  <c:v>1796</c:v>
                </c:pt>
                <c:pt idx="312">
                  <c:v>1753</c:v>
                </c:pt>
                <c:pt idx="313">
                  <c:v>1736</c:v>
                </c:pt>
                <c:pt idx="314">
                  <c:v>1761</c:v>
                </c:pt>
                <c:pt idx="315">
                  <c:v>1777</c:v>
                </c:pt>
                <c:pt idx="316">
                  <c:v>1804</c:v>
                </c:pt>
                <c:pt idx="317">
                  <c:v>1760</c:v>
                </c:pt>
                <c:pt idx="318">
                  <c:v>1737</c:v>
                </c:pt>
                <c:pt idx="319">
                  <c:v>1753</c:v>
                </c:pt>
                <c:pt idx="320">
                  <c:v>1774</c:v>
                </c:pt>
                <c:pt idx="321">
                  <c:v>1773</c:v>
                </c:pt>
                <c:pt idx="322">
                  <c:v>1772</c:v>
                </c:pt>
                <c:pt idx="323">
                  <c:v>1782</c:v>
                </c:pt>
                <c:pt idx="324">
                  <c:v>1729</c:v>
                </c:pt>
                <c:pt idx="325">
                  <c:v>1758</c:v>
                </c:pt>
                <c:pt idx="326">
                  <c:v>1758</c:v>
                </c:pt>
                <c:pt idx="327">
                  <c:v>1727</c:v>
                </c:pt>
                <c:pt idx="328">
                  <c:v>1724</c:v>
                </c:pt>
                <c:pt idx="329">
                  <c:v>1736</c:v>
                </c:pt>
                <c:pt idx="330">
                  <c:v>1796</c:v>
                </c:pt>
                <c:pt idx="331">
                  <c:v>1761</c:v>
                </c:pt>
                <c:pt idx="332">
                  <c:v>1775</c:v>
                </c:pt>
                <c:pt idx="333">
                  <c:v>1726</c:v>
                </c:pt>
                <c:pt idx="334">
                  <c:v>1760</c:v>
                </c:pt>
                <c:pt idx="335">
                  <c:v>1768</c:v>
                </c:pt>
                <c:pt idx="336">
                  <c:v>1769</c:v>
                </c:pt>
                <c:pt idx="337">
                  <c:v>1786</c:v>
                </c:pt>
                <c:pt idx="338">
                  <c:v>1777</c:v>
                </c:pt>
                <c:pt idx="339">
                  <c:v>1770</c:v>
                </c:pt>
                <c:pt idx="340">
                  <c:v>1814</c:v>
                </c:pt>
                <c:pt idx="341">
                  <c:v>1748</c:v>
                </c:pt>
                <c:pt idx="342">
                  <c:v>1787</c:v>
                </c:pt>
                <c:pt idx="343">
                  <c:v>1813</c:v>
                </c:pt>
                <c:pt idx="344">
                  <c:v>1773</c:v>
                </c:pt>
                <c:pt idx="345">
                  <c:v>1793</c:v>
                </c:pt>
                <c:pt idx="346">
                  <c:v>1791</c:v>
                </c:pt>
                <c:pt idx="347">
                  <c:v>1764</c:v>
                </c:pt>
                <c:pt idx="348">
                  <c:v>1788</c:v>
                </c:pt>
                <c:pt idx="349">
                  <c:v>1773</c:v>
                </c:pt>
                <c:pt idx="350">
                  <c:v>1793</c:v>
                </c:pt>
                <c:pt idx="351">
                  <c:v>1790</c:v>
                </c:pt>
                <c:pt idx="352">
                  <c:v>1811</c:v>
                </c:pt>
                <c:pt idx="353">
                  <c:v>1788</c:v>
                </c:pt>
                <c:pt idx="354">
                  <c:v>1817</c:v>
                </c:pt>
                <c:pt idx="355">
                  <c:v>1816</c:v>
                </c:pt>
                <c:pt idx="356">
                  <c:v>1793</c:v>
                </c:pt>
                <c:pt idx="357">
                  <c:v>1800</c:v>
                </c:pt>
                <c:pt idx="358">
                  <c:v>1802</c:v>
                </c:pt>
                <c:pt idx="359">
                  <c:v>1818</c:v>
                </c:pt>
                <c:pt idx="360">
                  <c:v>1803</c:v>
                </c:pt>
                <c:pt idx="361">
                  <c:v>1822</c:v>
                </c:pt>
                <c:pt idx="362">
                  <c:v>1816</c:v>
                </c:pt>
                <c:pt idx="363">
                  <c:v>1810</c:v>
                </c:pt>
                <c:pt idx="364">
                  <c:v>1793</c:v>
                </c:pt>
                <c:pt idx="365">
                  <c:v>1831</c:v>
                </c:pt>
                <c:pt idx="366">
                  <c:v>1863</c:v>
                </c:pt>
                <c:pt idx="367">
                  <c:v>1859</c:v>
                </c:pt>
                <c:pt idx="368">
                  <c:v>1858</c:v>
                </c:pt>
                <c:pt idx="369">
                  <c:v>1840</c:v>
                </c:pt>
                <c:pt idx="370">
                  <c:v>1882</c:v>
                </c:pt>
                <c:pt idx="371">
                  <c:v>1823</c:v>
                </c:pt>
                <c:pt idx="372">
                  <c:v>1840</c:v>
                </c:pt>
                <c:pt idx="373">
                  <c:v>1875</c:v>
                </c:pt>
                <c:pt idx="374">
                  <c:v>1880</c:v>
                </c:pt>
                <c:pt idx="375">
                  <c:v>1857</c:v>
                </c:pt>
                <c:pt idx="376">
                  <c:v>1890</c:v>
                </c:pt>
                <c:pt idx="377">
                  <c:v>1880</c:v>
                </c:pt>
                <c:pt idx="378">
                  <c:v>1862</c:v>
                </c:pt>
                <c:pt idx="379">
                  <c:v>1884</c:v>
                </c:pt>
                <c:pt idx="380">
                  <c:v>1864</c:v>
                </c:pt>
                <c:pt idx="381">
                  <c:v>1831</c:v>
                </c:pt>
                <c:pt idx="382">
                  <c:v>1894</c:v>
                </c:pt>
                <c:pt idx="383">
                  <c:v>1852</c:v>
                </c:pt>
                <c:pt idx="384">
                  <c:v>1874</c:v>
                </c:pt>
                <c:pt idx="385">
                  <c:v>1870</c:v>
                </c:pt>
                <c:pt idx="386">
                  <c:v>1860</c:v>
                </c:pt>
                <c:pt idx="387">
                  <c:v>1892</c:v>
                </c:pt>
                <c:pt idx="388">
                  <c:v>1861</c:v>
                </c:pt>
                <c:pt idx="389">
                  <c:v>1887</c:v>
                </c:pt>
                <c:pt idx="390">
                  <c:v>1922</c:v>
                </c:pt>
                <c:pt idx="391">
                  <c:v>1917</c:v>
                </c:pt>
                <c:pt idx="392">
                  <c:v>1917</c:v>
                </c:pt>
                <c:pt idx="393">
                  <c:v>1900</c:v>
                </c:pt>
                <c:pt idx="394">
                  <c:v>1889</c:v>
                </c:pt>
                <c:pt idx="395">
                  <c:v>1913</c:v>
                </c:pt>
                <c:pt idx="396">
                  <c:v>1918</c:v>
                </c:pt>
                <c:pt idx="397">
                  <c:v>1928</c:v>
                </c:pt>
                <c:pt idx="398">
                  <c:v>1862</c:v>
                </c:pt>
                <c:pt idx="399">
                  <c:v>1913</c:v>
                </c:pt>
                <c:pt idx="400">
                  <c:v>1921</c:v>
                </c:pt>
                <c:pt idx="401">
                  <c:v>1895</c:v>
                </c:pt>
                <c:pt idx="402">
                  <c:v>1912</c:v>
                </c:pt>
                <c:pt idx="403">
                  <c:v>1896</c:v>
                </c:pt>
                <c:pt idx="404">
                  <c:v>1927</c:v>
                </c:pt>
                <c:pt idx="405">
                  <c:v>1916</c:v>
                </c:pt>
                <c:pt idx="406">
                  <c:v>1886</c:v>
                </c:pt>
                <c:pt idx="407">
                  <c:v>1889</c:v>
                </c:pt>
                <c:pt idx="408">
                  <c:v>1906</c:v>
                </c:pt>
                <c:pt idx="409">
                  <c:v>1904</c:v>
                </c:pt>
                <c:pt idx="410">
                  <c:v>1876</c:v>
                </c:pt>
                <c:pt idx="411">
                  <c:v>1881</c:v>
                </c:pt>
                <c:pt idx="412">
                  <c:v>1940</c:v>
                </c:pt>
                <c:pt idx="413">
                  <c:v>1881</c:v>
                </c:pt>
                <c:pt idx="414">
                  <c:v>1876</c:v>
                </c:pt>
                <c:pt idx="415">
                  <c:v>1897</c:v>
                </c:pt>
                <c:pt idx="416">
                  <c:v>1868</c:v>
                </c:pt>
                <c:pt idx="417">
                  <c:v>1877</c:v>
                </c:pt>
                <c:pt idx="418">
                  <c:v>1891</c:v>
                </c:pt>
                <c:pt idx="419">
                  <c:v>1841</c:v>
                </c:pt>
                <c:pt idx="420">
                  <c:v>1863</c:v>
                </c:pt>
                <c:pt idx="421">
                  <c:v>1839</c:v>
                </c:pt>
                <c:pt idx="422">
                  <c:v>1827</c:v>
                </c:pt>
                <c:pt idx="423">
                  <c:v>1829</c:v>
                </c:pt>
                <c:pt idx="424">
                  <c:v>1760</c:v>
                </c:pt>
                <c:pt idx="425">
                  <c:v>1817</c:v>
                </c:pt>
                <c:pt idx="426">
                  <c:v>1794</c:v>
                </c:pt>
                <c:pt idx="427">
                  <c:v>1778</c:v>
                </c:pt>
                <c:pt idx="428">
                  <c:v>1829</c:v>
                </c:pt>
                <c:pt idx="429">
                  <c:v>1780</c:v>
                </c:pt>
                <c:pt idx="430">
                  <c:v>1780</c:v>
                </c:pt>
                <c:pt idx="431">
                  <c:v>1776</c:v>
                </c:pt>
                <c:pt idx="432">
                  <c:v>1769</c:v>
                </c:pt>
                <c:pt idx="433">
                  <c:v>1790</c:v>
                </c:pt>
                <c:pt idx="434">
                  <c:v>1787</c:v>
                </c:pt>
                <c:pt idx="435">
                  <c:v>1772</c:v>
                </c:pt>
                <c:pt idx="436">
                  <c:v>1739</c:v>
                </c:pt>
                <c:pt idx="437">
                  <c:v>1751</c:v>
                </c:pt>
                <c:pt idx="438">
                  <c:v>1756</c:v>
                </c:pt>
                <c:pt idx="439">
                  <c:v>1739</c:v>
                </c:pt>
                <c:pt idx="440">
                  <c:v>1748</c:v>
                </c:pt>
                <c:pt idx="441">
                  <c:v>1744</c:v>
                </c:pt>
                <c:pt idx="442">
                  <c:v>1737</c:v>
                </c:pt>
                <c:pt idx="443">
                  <c:v>1721</c:v>
                </c:pt>
                <c:pt idx="444">
                  <c:v>1695</c:v>
                </c:pt>
                <c:pt idx="445">
                  <c:v>1745</c:v>
                </c:pt>
                <c:pt idx="446">
                  <c:v>1699</c:v>
                </c:pt>
                <c:pt idx="447">
                  <c:v>1725</c:v>
                </c:pt>
                <c:pt idx="448">
                  <c:v>1708</c:v>
                </c:pt>
                <c:pt idx="449">
                  <c:v>1741</c:v>
                </c:pt>
                <c:pt idx="450">
                  <c:v>1666</c:v>
                </c:pt>
                <c:pt idx="451">
                  <c:v>1734</c:v>
                </c:pt>
                <c:pt idx="452">
                  <c:v>1723</c:v>
                </c:pt>
                <c:pt idx="453">
                  <c:v>1714</c:v>
                </c:pt>
                <c:pt idx="454">
                  <c:v>1720</c:v>
                </c:pt>
                <c:pt idx="455">
                  <c:v>1725</c:v>
                </c:pt>
                <c:pt idx="456">
                  <c:v>1726</c:v>
                </c:pt>
                <c:pt idx="457">
                  <c:v>1742</c:v>
                </c:pt>
                <c:pt idx="458">
                  <c:v>1709</c:v>
                </c:pt>
                <c:pt idx="459">
                  <c:v>1746</c:v>
                </c:pt>
                <c:pt idx="460">
                  <c:v>1782</c:v>
                </c:pt>
                <c:pt idx="461">
                  <c:v>1752</c:v>
                </c:pt>
                <c:pt idx="462">
                  <c:v>1733</c:v>
                </c:pt>
                <c:pt idx="463">
                  <c:v>1772</c:v>
                </c:pt>
                <c:pt idx="464">
                  <c:v>1720</c:v>
                </c:pt>
                <c:pt idx="465">
                  <c:v>1737</c:v>
                </c:pt>
                <c:pt idx="466">
                  <c:v>1772</c:v>
                </c:pt>
                <c:pt idx="467">
                  <c:v>1791</c:v>
                </c:pt>
                <c:pt idx="468">
                  <c:v>1775</c:v>
                </c:pt>
                <c:pt idx="469">
                  <c:v>1752</c:v>
                </c:pt>
                <c:pt idx="470">
                  <c:v>1769</c:v>
                </c:pt>
                <c:pt idx="471">
                  <c:v>1791</c:v>
                </c:pt>
                <c:pt idx="472">
                  <c:v>1749</c:v>
                </c:pt>
                <c:pt idx="473">
                  <c:v>1797</c:v>
                </c:pt>
                <c:pt idx="474">
                  <c:v>1754</c:v>
                </c:pt>
                <c:pt idx="475">
                  <c:v>1772</c:v>
                </c:pt>
                <c:pt idx="476">
                  <c:v>1809</c:v>
                </c:pt>
                <c:pt idx="477">
                  <c:v>1802</c:v>
                </c:pt>
                <c:pt idx="478">
                  <c:v>1800</c:v>
                </c:pt>
                <c:pt idx="479">
                  <c:v>1860</c:v>
                </c:pt>
                <c:pt idx="480">
                  <c:v>1777</c:v>
                </c:pt>
                <c:pt idx="481">
                  <c:v>1752</c:v>
                </c:pt>
                <c:pt idx="482">
                  <c:v>1824</c:v>
                </c:pt>
                <c:pt idx="483">
                  <c:v>1781</c:v>
                </c:pt>
                <c:pt idx="484">
                  <c:v>1801</c:v>
                </c:pt>
                <c:pt idx="485">
                  <c:v>1853</c:v>
                </c:pt>
                <c:pt idx="486">
                  <c:v>1843</c:v>
                </c:pt>
                <c:pt idx="487">
                  <c:v>1850</c:v>
                </c:pt>
                <c:pt idx="488">
                  <c:v>1842</c:v>
                </c:pt>
                <c:pt idx="489">
                  <c:v>1824</c:v>
                </c:pt>
                <c:pt idx="490">
                  <c:v>1834</c:v>
                </c:pt>
                <c:pt idx="491">
                  <c:v>1895</c:v>
                </c:pt>
                <c:pt idx="492">
                  <c:v>1900</c:v>
                </c:pt>
                <c:pt idx="493">
                  <c:v>1828</c:v>
                </c:pt>
                <c:pt idx="494">
                  <c:v>1871</c:v>
                </c:pt>
                <c:pt idx="495">
                  <c:v>1900</c:v>
                </c:pt>
                <c:pt idx="496">
                  <c:v>1844</c:v>
                </c:pt>
                <c:pt idx="497">
                  <c:v>1868</c:v>
                </c:pt>
                <c:pt idx="498">
                  <c:v>1896</c:v>
                </c:pt>
                <c:pt idx="499">
                  <c:v>1889</c:v>
                </c:pt>
                <c:pt idx="500">
                  <c:v>1879</c:v>
                </c:pt>
                <c:pt idx="501">
                  <c:v>1886</c:v>
                </c:pt>
                <c:pt idx="502">
                  <c:v>1866</c:v>
                </c:pt>
                <c:pt idx="503">
                  <c:v>1886</c:v>
                </c:pt>
                <c:pt idx="504">
                  <c:v>1880</c:v>
                </c:pt>
                <c:pt idx="505">
                  <c:v>1888</c:v>
                </c:pt>
                <c:pt idx="506">
                  <c:v>1901</c:v>
                </c:pt>
                <c:pt idx="507">
                  <c:v>1911</c:v>
                </c:pt>
                <c:pt idx="508">
                  <c:v>1882</c:v>
                </c:pt>
                <c:pt idx="509">
                  <c:v>1891</c:v>
                </c:pt>
                <c:pt idx="510">
                  <c:v>1882</c:v>
                </c:pt>
                <c:pt idx="511">
                  <c:v>1881</c:v>
                </c:pt>
                <c:pt idx="512">
                  <c:v>1943</c:v>
                </c:pt>
                <c:pt idx="513">
                  <c:v>1932</c:v>
                </c:pt>
                <c:pt idx="514">
                  <c:v>1927</c:v>
                </c:pt>
                <c:pt idx="515">
                  <c:v>1967</c:v>
                </c:pt>
                <c:pt idx="516">
                  <c:v>1931</c:v>
                </c:pt>
                <c:pt idx="517">
                  <c:v>1929</c:v>
                </c:pt>
                <c:pt idx="518">
                  <c:v>1954</c:v>
                </c:pt>
                <c:pt idx="519">
                  <c:v>1907</c:v>
                </c:pt>
                <c:pt idx="520">
                  <c:v>1982</c:v>
                </c:pt>
                <c:pt idx="521">
                  <c:v>1933</c:v>
                </c:pt>
                <c:pt idx="522">
                  <c:v>1888</c:v>
                </c:pt>
                <c:pt idx="523">
                  <c:v>1929</c:v>
                </c:pt>
                <c:pt idx="524">
                  <c:v>1966</c:v>
                </c:pt>
                <c:pt idx="525">
                  <c:v>1962</c:v>
                </c:pt>
                <c:pt idx="526">
                  <c:v>1911</c:v>
                </c:pt>
                <c:pt idx="527">
                  <c:v>1989</c:v>
                </c:pt>
                <c:pt idx="528">
                  <c:v>1959</c:v>
                </c:pt>
                <c:pt idx="529">
                  <c:v>2008</c:v>
                </c:pt>
                <c:pt idx="530">
                  <c:v>1971</c:v>
                </c:pt>
                <c:pt idx="531">
                  <c:v>1967</c:v>
                </c:pt>
                <c:pt idx="532">
                  <c:v>1927</c:v>
                </c:pt>
                <c:pt idx="533">
                  <c:v>1976</c:v>
                </c:pt>
                <c:pt idx="534">
                  <c:v>2015</c:v>
                </c:pt>
                <c:pt idx="535">
                  <c:v>1974</c:v>
                </c:pt>
                <c:pt idx="536">
                  <c:v>1996</c:v>
                </c:pt>
                <c:pt idx="537">
                  <c:v>2025</c:v>
                </c:pt>
                <c:pt idx="538">
                  <c:v>2006</c:v>
                </c:pt>
                <c:pt idx="539">
                  <c:v>1998</c:v>
                </c:pt>
                <c:pt idx="540">
                  <c:v>2029</c:v>
                </c:pt>
                <c:pt idx="541">
                  <c:v>2019</c:v>
                </c:pt>
                <c:pt idx="542">
                  <c:v>2022</c:v>
                </c:pt>
                <c:pt idx="543">
                  <c:v>1992</c:v>
                </c:pt>
                <c:pt idx="544">
                  <c:v>2047</c:v>
                </c:pt>
                <c:pt idx="545">
                  <c:v>1994</c:v>
                </c:pt>
                <c:pt idx="546">
                  <c:v>2063</c:v>
                </c:pt>
                <c:pt idx="547">
                  <c:v>2047</c:v>
                </c:pt>
                <c:pt idx="548">
                  <c:v>2029</c:v>
                </c:pt>
                <c:pt idx="549">
                  <c:v>2038</c:v>
                </c:pt>
                <c:pt idx="550">
                  <c:v>2040</c:v>
                </c:pt>
                <c:pt idx="551">
                  <c:v>2050</c:v>
                </c:pt>
                <c:pt idx="552">
                  <c:v>2075</c:v>
                </c:pt>
                <c:pt idx="553">
                  <c:v>2060</c:v>
                </c:pt>
                <c:pt idx="554">
                  <c:v>2097</c:v>
                </c:pt>
                <c:pt idx="555">
                  <c:v>2103</c:v>
                </c:pt>
                <c:pt idx="556">
                  <c:v>2107</c:v>
                </c:pt>
                <c:pt idx="557">
                  <c:v>2111</c:v>
                </c:pt>
                <c:pt idx="558">
                  <c:v>2107</c:v>
                </c:pt>
                <c:pt idx="559">
                  <c:v>2113</c:v>
                </c:pt>
                <c:pt idx="560">
                  <c:v>2147</c:v>
                </c:pt>
                <c:pt idx="561">
                  <c:v>2160</c:v>
                </c:pt>
                <c:pt idx="562">
                  <c:v>2144</c:v>
                </c:pt>
                <c:pt idx="563">
                  <c:v>2143</c:v>
                </c:pt>
                <c:pt idx="564">
                  <c:v>2169</c:v>
                </c:pt>
                <c:pt idx="565">
                  <c:v>2120</c:v>
                </c:pt>
                <c:pt idx="566">
                  <c:v>2200</c:v>
                </c:pt>
                <c:pt idx="567">
                  <c:v>2151</c:v>
                </c:pt>
                <c:pt idx="568">
                  <c:v>2211</c:v>
                </c:pt>
                <c:pt idx="569">
                  <c:v>2206</c:v>
                </c:pt>
                <c:pt idx="570">
                  <c:v>2208</c:v>
                </c:pt>
                <c:pt idx="571">
                  <c:v>2200</c:v>
                </c:pt>
                <c:pt idx="572">
                  <c:v>2244</c:v>
                </c:pt>
                <c:pt idx="573">
                  <c:v>2200</c:v>
                </c:pt>
                <c:pt idx="574">
                  <c:v>2269</c:v>
                </c:pt>
                <c:pt idx="575">
                  <c:v>2209</c:v>
                </c:pt>
                <c:pt idx="576">
                  <c:v>2261</c:v>
                </c:pt>
                <c:pt idx="577">
                  <c:v>2237</c:v>
                </c:pt>
                <c:pt idx="578">
                  <c:v>2322</c:v>
                </c:pt>
                <c:pt idx="579">
                  <c:v>2327</c:v>
                </c:pt>
                <c:pt idx="580">
                  <c:v>2296</c:v>
                </c:pt>
                <c:pt idx="581">
                  <c:v>2339</c:v>
                </c:pt>
                <c:pt idx="582">
                  <c:v>2277</c:v>
                </c:pt>
                <c:pt idx="583">
                  <c:v>2303</c:v>
                </c:pt>
                <c:pt idx="584">
                  <c:v>2373</c:v>
                </c:pt>
                <c:pt idx="585">
                  <c:v>2335</c:v>
                </c:pt>
                <c:pt idx="586">
                  <c:v>2381</c:v>
                </c:pt>
                <c:pt idx="587">
                  <c:v>2354</c:v>
                </c:pt>
                <c:pt idx="588">
                  <c:v>2398</c:v>
                </c:pt>
                <c:pt idx="589">
                  <c:v>2400</c:v>
                </c:pt>
                <c:pt idx="590">
                  <c:v>2375</c:v>
                </c:pt>
                <c:pt idx="591">
                  <c:v>2385</c:v>
                </c:pt>
                <c:pt idx="592">
                  <c:v>2384</c:v>
                </c:pt>
                <c:pt idx="593">
                  <c:v>2392</c:v>
                </c:pt>
                <c:pt idx="594">
                  <c:v>2409</c:v>
                </c:pt>
                <c:pt idx="595">
                  <c:v>2412</c:v>
                </c:pt>
                <c:pt idx="596">
                  <c:v>2415</c:v>
                </c:pt>
                <c:pt idx="597">
                  <c:v>2410</c:v>
                </c:pt>
                <c:pt idx="598">
                  <c:v>2440</c:v>
                </c:pt>
                <c:pt idx="599">
                  <c:v>2434</c:v>
                </c:pt>
                <c:pt idx="600">
                  <c:v>2469</c:v>
                </c:pt>
                <c:pt idx="601">
                  <c:v>2439</c:v>
                </c:pt>
                <c:pt idx="602">
                  <c:v>2454</c:v>
                </c:pt>
                <c:pt idx="603">
                  <c:v>2418</c:v>
                </c:pt>
                <c:pt idx="604">
                  <c:v>2478</c:v>
                </c:pt>
                <c:pt idx="605">
                  <c:v>2490</c:v>
                </c:pt>
                <c:pt idx="606">
                  <c:v>2428</c:v>
                </c:pt>
                <c:pt idx="607">
                  <c:v>2440</c:v>
                </c:pt>
                <c:pt idx="608">
                  <c:v>2502</c:v>
                </c:pt>
                <c:pt idx="609">
                  <c:v>2425</c:v>
                </c:pt>
                <c:pt idx="610">
                  <c:v>2462</c:v>
                </c:pt>
                <c:pt idx="611">
                  <c:v>2497</c:v>
                </c:pt>
                <c:pt idx="612">
                  <c:v>2521</c:v>
                </c:pt>
                <c:pt idx="613">
                  <c:v>2472</c:v>
                </c:pt>
                <c:pt idx="614">
                  <c:v>2461</c:v>
                </c:pt>
                <c:pt idx="615">
                  <c:v>2412</c:v>
                </c:pt>
                <c:pt idx="616">
                  <c:v>2456</c:v>
                </c:pt>
                <c:pt idx="617">
                  <c:v>2505</c:v>
                </c:pt>
                <c:pt idx="618">
                  <c:v>2475</c:v>
                </c:pt>
                <c:pt idx="619">
                  <c:v>2449</c:v>
                </c:pt>
                <c:pt idx="620">
                  <c:v>2459</c:v>
                </c:pt>
                <c:pt idx="621">
                  <c:v>2457</c:v>
                </c:pt>
                <c:pt idx="622">
                  <c:v>2478</c:v>
                </c:pt>
                <c:pt idx="623">
                  <c:v>2433</c:v>
                </c:pt>
                <c:pt idx="624">
                  <c:v>2454</c:v>
                </c:pt>
                <c:pt idx="625">
                  <c:v>2453</c:v>
                </c:pt>
                <c:pt idx="626">
                  <c:v>2457</c:v>
                </c:pt>
                <c:pt idx="627">
                  <c:v>2449</c:v>
                </c:pt>
                <c:pt idx="628">
                  <c:v>2489</c:v>
                </c:pt>
                <c:pt idx="629">
                  <c:v>2428</c:v>
                </c:pt>
                <c:pt idx="630">
                  <c:v>2440</c:v>
                </c:pt>
                <c:pt idx="631">
                  <c:v>2447</c:v>
                </c:pt>
                <c:pt idx="632">
                  <c:v>2432</c:v>
                </c:pt>
                <c:pt idx="633">
                  <c:v>2446</c:v>
                </c:pt>
                <c:pt idx="634">
                  <c:v>2401</c:v>
                </c:pt>
                <c:pt idx="635">
                  <c:v>2477</c:v>
                </c:pt>
                <c:pt idx="636">
                  <c:v>2402</c:v>
                </c:pt>
                <c:pt idx="637">
                  <c:v>2372</c:v>
                </c:pt>
                <c:pt idx="638">
                  <c:v>2427</c:v>
                </c:pt>
                <c:pt idx="639">
                  <c:v>2414</c:v>
                </c:pt>
                <c:pt idx="640">
                  <c:v>2427</c:v>
                </c:pt>
                <c:pt idx="641">
                  <c:v>2422</c:v>
                </c:pt>
                <c:pt idx="642">
                  <c:v>2417</c:v>
                </c:pt>
                <c:pt idx="643">
                  <c:v>2398</c:v>
                </c:pt>
                <c:pt idx="644">
                  <c:v>2426</c:v>
                </c:pt>
                <c:pt idx="645">
                  <c:v>2416</c:v>
                </c:pt>
                <c:pt idx="646">
                  <c:v>2449</c:v>
                </c:pt>
                <c:pt idx="647">
                  <c:v>2401</c:v>
                </c:pt>
                <c:pt idx="648">
                  <c:v>2403</c:v>
                </c:pt>
                <c:pt idx="649">
                  <c:v>2402</c:v>
                </c:pt>
                <c:pt idx="650">
                  <c:v>2398</c:v>
                </c:pt>
                <c:pt idx="651">
                  <c:v>2413</c:v>
                </c:pt>
                <c:pt idx="652">
                  <c:v>2433</c:v>
                </c:pt>
                <c:pt idx="653">
                  <c:v>2393</c:v>
                </c:pt>
                <c:pt idx="654">
                  <c:v>2407</c:v>
                </c:pt>
                <c:pt idx="655">
                  <c:v>2455</c:v>
                </c:pt>
                <c:pt idx="656">
                  <c:v>2396</c:v>
                </c:pt>
                <c:pt idx="657">
                  <c:v>2398</c:v>
                </c:pt>
                <c:pt idx="658">
                  <c:v>2405</c:v>
                </c:pt>
                <c:pt idx="659">
                  <c:v>2435</c:v>
                </c:pt>
                <c:pt idx="660">
                  <c:v>2416</c:v>
                </c:pt>
                <c:pt idx="661">
                  <c:v>2387</c:v>
                </c:pt>
                <c:pt idx="662">
                  <c:v>2480</c:v>
                </c:pt>
                <c:pt idx="663">
                  <c:v>2394</c:v>
                </c:pt>
                <c:pt idx="664">
                  <c:v>2434</c:v>
                </c:pt>
                <c:pt idx="665">
                  <c:v>2380</c:v>
                </c:pt>
                <c:pt idx="666">
                  <c:v>2388</c:v>
                </c:pt>
                <c:pt idx="667">
                  <c:v>2384</c:v>
                </c:pt>
                <c:pt idx="668">
                  <c:v>2402</c:v>
                </c:pt>
                <c:pt idx="669">
                  <c:v>2423</c:v>
                </c:pt>
                <c:pt idx="670">
                  <c:v>2443</c:v>
                </c:pt>
                <c:pt idx="671">
                  <c:v>2406</c:v>
                </c:pt>
                <c:pt idx="672">
                  <c:v>2453</c:v>
                </c:pt>
                <c:pt idx="673">
                  <c:v>2450</c:v>
                </c:pt>
                <c:pt idx="674">
                  <c:v>2404</c:v>
                </c:pt>
                <c:pt idx="675">
                  <c:v>2437</c:v>
                </c:pt>
                <c:pt idx="676">
                  <c:v>2455</c:v>
                </c:pt>
                <c:pt idx="677">
                  <c:v>2439</c:v>
                </c:pt>
                <c:pt idx="678">
                  <c:v>2428</c:v>
                </c:pt>
                <c:pt idx="679">
                  <c:v>2433</c:v>
                </c:pt>
                <c:pt idx="680">
                  <c:v>2411</c:v>
                </c:pt>
                <c:pt idx="681">
                  <c:v>2429</c:v>
                </c:pt>
                <c:pt idx="682">
                  <c:v>2437</c:v>
                </c:pt>
                <c:pt idx="683">
                  <c:v>2463</c:v>
                </c:pt>
                <c:pt idx="684">
                  <c:v>2434</c:v>
                </c:pt>
                <c:pt idx="685">
                  <c:v>2484</c:v>
                </c:pt>
                <c:pt idx="686">
                  <c:v>2457</c:v>
                </c:pt>
                <c:pt idx="687">
                  <c:v>2439</c:v>
                </c:pt>
                <c:pt idx="688">
                  <c:v>2434</c:v>
                </c:pt>
                <c:pt idx="689">
                  <c:v>2489</c:v>
                </c:pt>
                <c:pt idx="690">
                  <c:v>2494</c:v>
                </c:pt>
                <c:pt idx="691">
                  <c:v>2481</c:v>
                </c:pt>
                <c:pt idx="692">
                  <c:v>2474</c:v>
                </c:pt>
                <c:pt idx="693">
                  <c:v>2525</c:v>
                </c:pt>
                <c:pt idx="694">
                  <c:v>2482</c:v>
                </c:pt>
                <c:pt idx="695">
                  <c:v>2489</c:v>
                </c:pt>
                <c:pt idx="696">
                  <c:v>2495</c:v>
                </c:pt>
                <c:pt idx="697">
                  <c:v>2546</c:v>
                </c:pt>
                <c:pt idx="698">
                  <c:v>2517</c:v>
                </c:pt>
                <c:pt idx="699">
                  <c:v>2568</c:v>
                </c:pt>
                <c:pt idx="700">
                  <c:v>2535</c:v>
                </c:pt>
                <c:pt idx="701">
                  <c:v>2486</c:v>
                </c:pt>
                <c:pt idx="702">
                  <c:v>2540</c:v>
                </c:pt>
                <c:pt idx="703">
                  <c:v>2518</c:v>
                </c:pt>
                <c:pt idx="704">
                  <c:v>2577</c:v>
                </c:pt>
                <c:pt idx="705">
                  <c:v>2509</c:v>
                </c:pt>
                <c:pt idx="706">
                  <c:v>2531</c:v>
                </c:pt>
                <c:pt idx="707">
                  <c:v>2472</c:v>
                </c:pt>
                <c:pt idx="708">
                  <c:v>2584</c:v>
                </c:pt>
                <c:pt idx="709">
                  <c:v>2546</c:v>
                </c:pt>
                <c:pt idx="710">
                  <c:v>2515</c:v>
                </c:pt>
                <c:pt idx="711">
                  <c:v>2575</c:v>
                </c:pt>
                <c:pt idx="712">
                  <c:v>2539</c:v>
                </c:pt>
                <c:pt idx="713">
                  <c:v>2553</c:v>
                </c:pt>
                <c:pt idx="714">
                  <c:v>2568</c:v>
                </c:pt>
                <c:pt idx="715">
                  <c:v>2532</c:v>
                </c:pt>
                <c:pt idx="716">
                  <c:v>2579</c:v>
                </c:pt>
                <c:pt idx="717">
                  <c:v>2611</c:v>
                </c:pt>
                <c:pt idx="718">
                  <c:v>2564</c:v>
                </c:pt>
                <c:pt idx="719">
                  <c:v>2565</c:v>
                </c:pt>
                <c:pt idx="720">
                  <c:v>2589</c:v>
                </c:pt>
                <c:pt idx="721">
                  <c:v>2600</c:v>
                </c:pt>
                <c:pt idx="722">
                  <c:v>2621</c:v>
                </c:pt>
                <c:pt idx="723">
                  <c:v>2665</c:v>
                </c:pt>
                <c:pt idx="724">
                  <c:v>2652</c:v>
                </c:pt>
                <c:pt idx="725">
                  <c:v>2619</c:v>
                </c:pt>
                <c:pt idx="726">
                  <c:v>2615</c:v>
                </c:pt>
                <c:pt idx="727">
                  <c:v>2639</c:v>
                </c:pt>
                <c:pt idx="728">
                  <c:v>2645</c:v>
                </c:pt>
                <c:pt idx="729">
                  <c:v>2635</c:v>
                </c:pt>
                <c:pt idx="730">
                  <c:v>2711</c:v>
                </c:pt>
                <c:pt idx="731">
                  <c:v>2625</c:v>
                </c:pt>
                <c:pt idx="732">
                  <c:v>2659</c:v>
                </c:pt>
                <c:pt idx="733">
                  <c:v>2600</c:v>
                </c:pt>
                <c:pt idx="734">
                  <c:v>2682</c:v>
                </c:pt>
                <c:pt idx="735">
                  <c:v>2705</c:v>
                </c:pt>
                <c:pt idx="736">
                  <c:v>2681</c:v>
                </c:pt>
                <c:pt idx="737">
                  <c:v>2699</c:v>
                </c:pt>
                <c:pt idx="738">
                  <c:v>2685</c:v>
                </c:pt>
                <c:pt idx="739">
                  <c:v>2725</c:v>
                </c:pt>
                <c:pt idx="740">
                  <c:v>2645</c:v>
                </c:pt>
                <c:pt idx="741">
                  <c:v>2661</c:v>
                </c:pt>
                <c:pt idx="742">
                  <c:v>2723</c:v>
                </c:pt>
                <c:pt idx="743">
                  <c:v>2682</c:v>
                </c:pt>
                <c:pt idx="744">
                  <c:v>2749</c:v>
                </c:pt>
                <c:pt idx="745">
                  <c:v>2760</c:v>
                </c:pt>
                <c:pt idx="746">
                  <c:v>2884</c:v>
                </c:pt>
                <c:pt idx="747">
                  <c:v>3013</c:v>
                </c:pt>
                <c:pt idx="748">
                  <c:v>2863</c:v>
                </c:pt>
                <c:pt idx="749">
                  <c:v>2807</c:v>
                </c:pt>
                <c:pt idx="750">
                  <c:v>2758</c:v>
                </c:pt>
                <c:pt idx="751">
                  <c:v>2729</c:v>
                </c:pt>
                <c:pt idx="752">
                  <c:v>2739</c:v>
                </c:pt>
                <c:pt idx="753">
                  <c:v>2769</c:v>
                </c:pt>
                <c:pt idx="754">
                  <c:v>2748</c:v>
                </c:pt>
                <c:pt idx="755">
                  <c:v>2685</c:v>
                </c:pt>
                <c:pt idx="756">
                  <c:v>2753</c:v>
                </c:pt>
                <c:pt idx="757">
                  <c:v>2723</c:v>
                </c:pt>
                <c:pt idx="758">
                  <c:v>2788</c:v>
                </c:pt>
                <c:pt idx="759">
                  <c:v>2712</c:v>
                </c:pt>
                <c:pt idx="760">
                  <c:v>2699</c:v>
                </c:pt>
                <c:pt idx="761">
                  <c:v>2737</c:v>
                </c:pt>
                <c:pt idx="762">
                  <c:v>2698</c:v>
                </c:pt>
                <c:pt idx="763">
                  <c:v>2710</c:v>
                </c:pt>
                <c:pt idx="764">
                  <c:v>2701</c:v>
                </c:pt>
                <c:pt idx="765">
                  <c:v>2698</c:v>
                </c:pt>
                <c:pt idx="766">
                  <c:v>2720</c:v>
                </c:pt>
                <c:pt idx="767">
                  <c:v>2730</c:v>
                </c:pt>
                <c:pt idx="768">
                  <c:v>2675</c:v>
                </c:pt>
                <c:pt idx="769">
                  <c:v>2711</c:v>
                </c:pt>
                <c:pt idx="770">
                  <c:v>2732</c:v>
                </c:pt>
                <c:pt idx="771">
                  <c:v>2682</c:v>
                </c:pt>
                <c:pt idx="772">
                  <c:v>2699</c:v>
                </c:pt>
                <c:pt idx="773">
                  <c:v>2667</c:v>
                </c:pt>
                <c:pt idx="774">
                  <c:v>2666</c:v>
                </c:pt>
                <c:pt idx="775">
                  <c:v>2649</c:v>
                </c:pt>
                <c:pt idx="776">
                  <c:v>2640</c:v>
                </c:pt>
                <c:pt idx="777">
                  <c:v>2625</c:v>
                </c:pt>
                <c:pt idx="778">
                  <c:v>2586</c:v>
                </c:pt>
                <c:pt idx="779">
                  <c:v>2633</c:v>
                </c:pt>
                <c:pt idx="780">
                  <c:v>2616</c:v>
                </c:pt>
                <c:pt idx="781">
                  <c:v>2621</c:v>
                </c:pt>
                <c:pt idx="782">
                  <c:v>2659</c:v>
                </c:pt>
                <c:pt idx="783">
                  <c:v>2620</c:v>
                </c:pt>
                <c:pt idx="784">
                  <c:v>2571</c:v>
                </c:pt>
                <c:pt idx="785">
                  <c:v>2626</c:v>
                </c:pt>
                <c:pt idx="786">
                  <c:v>2608</c:v>
                </c:pt>
                <c:pt idx="787">
                  <c:v>2607</c:v>
                </c:pt>
                <c:pt idx="788">
                  <c:v>2576</c:v>
                </c:pt>
                <c:pt idx="789">
                  <c:v>2635</c:v>
                </c:pt>
                <c:pt idx="790">
                  <c:v>2572</c:v>
                </c:pt>
                <c:pt idx="791">
                  <c:v>2584</c:v>
                </c:pt>
                <c:pt idx="792">
                  <c:v>2597</c:v>
                </c:pt>
                <c:pt idx="793">
                  <c:v>2605</c:v>
                </c:pt>
                <c:pt idx="794">
                  <c:v>2558</c:v>
                </c:pt>
                <c:pt idx="795">
                  <c:v>2534</c:v>
                </c:pt>
                <c:pt idx="796">
                  <c:v>2600</c:v>
                </c:pt>
                <c:pt idx="797">
                  <c:v>2603</c:v>
                </c:pt>
                <c:pt idx="798">
                  <c:v>2556</c:v>
                </c:pt>
                <c:pt idx="799">
                  <c:v>2572</c:v>
                </c:pt>
                <c:pt idx="800">
                  <c:v>2557</c:v>
                </c:pt>
                <c:pt idx="801">
                  <c:v>2598</c:v>
                </c:pt>
                <c:pt idx="802">
                  <c:v>2563</c:v>
                </c:pt>
                <c:pt idx="803">
                  <c:v>2566</c:v>
                </c:pt>
                <c:pt idx="804">
                  <c:v>2516</c:v>
                </c:pt>
                <c:pt idx="805">
                  <c:v>2561</c:v>
                </c:pt>
                <c:pt idx="806">
                  <c:v>2556</c:v>
                </c:pt>
                <c:pt idx="807">
                  <c:v>2512</c:v>
                </c:pt>
                <c:pt idx="808">
                  <c:v>2552</c:v>
                </c:pt>
                <c:pt idx="809">
                  <c:v>2578</c:v>
                </c:pt>
                <c:pt idx="810">
                  <c:v>2576</c:v>
                </c:pt>
                <c:pt idx="811">
                  <c:v>2591</c:v>
                </c:pt>
                <c:pt idx="812">
                  <c:v>2519</c:v>
                </c:pt>
                <c:pt idx="813">
                  <c:v>2534</c:v>
                </c:pt>
                <c:pt idx="814">
                  <c:v>2559</c:v>
                </c:pt>
                <c:pt idx="815">
                  <c:v>2595</c:v>
                </c:pt>
                <c:pt idx="816">
                  <c:v>2566</c:v>
                </c:pt>
                <c:pt idx="817">
                  <c:v>2548</c:v>
                </c:pt>
                <c:pt idx="818">
                  <c:v>2577</c:v>
                </c:pt>
                <c:pt idx="819">
                  <c:v>2580</c:v>
                </c:pt>
                <c:pt idx="820">
                  <c:v>2619</c:v>
                </c:pt>
                <c:pt idx="821">
                  <c:v>2567</c:v>
                </c:pt>
                <c:pt idx="822">
                  <c:v>2553</c:v>
                </c:pt>
                <c:pt idx="823">
                  <c:v>2552</c:v>
                </c:pt>
                <c:pt idx="824">
                  <c:v>2612</c:v>
                </c:pt>
                <c:pt idx="825">
                  <c:v>2577</c:v>
                </c:pt>
                <c:pt idx="826">
                  <c:v>2591</c:v>
                </c:pt>
                <c:pt idx="827">
                  <c:v>2583</c:v>
                </c:pt>
                <c:pt idx="828">
                  <c:v>2580</c:v>
                </c:pt>
                <c:pt idx="829">
                  <c:v>2591</c:v>
                </c:pt>
                <c:pt idx="830">
                  <c:v>2594</c:v>
                </c:pt>
                <c:pt idx="831">
                  <c:v>2610</c:v>
                </c:pt>
                <c:pt idx="832">
                  <c:v>2607</c:v>
                </c:pt>
                <c:pt idx="833">
                  <c:v>2622</c:v>
                </c:pt>
                <c:pt idx="834">
                  <c:v>2627</c:v>
                </c:pt>
                <c:pt idx="835">
                  <c:v>2592</c:v>
                </c:pt>
                <c:pt idx="836">
                  <c:v>2612</c:v>
                </c:pt>
                <c:pt idx="837">
                  <c:v>2584</c:v>
                </c:pt>
                <c:pt idx="838">
                  <c:v>2626</c:v>
                </c:pt>
                <c:pt idx="839">
                  <c:v>2556</c:v>
                </c:pt>
                <c:pt idx="840">
                  <c:v>2634</c:v>
                </c:pt>
                <c:pt idx="841">
                  <c:v>2670</c:v>
                </c:pt>
                <c:pt idx="842">
                  <c:v>2629</c:v>
                </c:pt>
                <c:pt idx="843">
                  <c:v>2678</c:v>
                </c:pt>
                <c:pt idx="844">
                  <c:v>2624</c:v>
                </c:pt>
                <c:pt idx="845">
                  <c:v>2640</c:v>
                </c:pt>
                <c:pt idx="846">
                  <c:v>2676</c:v>
                </c:pt>
                <c:pt idx="847">
                  <c:v>2687</c:v>
                </c:pt>
                <c:pt idx="848">
                  <c:v>2703</c:v>
                </c:pt>
                <c:pt idx="849">
                  <c:v>2687</c:v>
                </c:pt>
                <c:pt idx="850">
                  <c:v>2712</c:v>
                </c:pt>
                <c:pt idx="851">
                  <c:v>2734</c:v>
                </c:pt>
                <c:pt idx="852">
                  <c:v>2738</c:v>
                </c:pt>
                <c:pt idx="853">
                  <c:v>2733</c:v>
                </c:pt>
                <c:pt idx="854">
                  <c:v>2681</c:v>
                </c:pt>
                <c:pt idx="855">
                  <c:v>2749</c:v>
                </c:pt>
                <c:pt idx="856">
                  <c:v>2720</c:v>
                </c:pt>
                <c:pt idx="857">
                  <c:v>2798</c:v>
                </c:pt>
                <c:pt idx="858">
                  <c:v>2778</c:v>
                </c:pt>
                <c:pt idx="859">
                  <c:v>2741</c:v>
                </c:pt>
                <c:pt idx="860">
                  <c:v>2792</c:v>
                </c:pt>
                <c:pt idx="861">
                  <c:v>2826</c:v>
                </c:pt>
                <c:pt idx="862">
                  <c:v>2835</c:v>
                </c:pt>
                <c:pt idx="863">
                  <c:v>2864</c:v>
                </c:pt>
                <c:pt idx="864">
                  <c:v>2857</c:v>
                </c:pt>
                <c:pt idx="865">
                  <c:v>2866</c:v>
                </c:pt>
                <c:pt idx="866">
                  <c:v>2864</c:v>
                </c:pt>
                <c:pt idx="867">
                  <c:v>2856</c:v>
                </c:pt>
                <c:pt idx="868">
                  <c:v>2895</c:v>
                </c:pt>
                <c:pt idx="869">
                  <c:v>2885</c:v>
                </c:pt>
                <c:pt idx="870">
                  <c:v>2880</c:v>
                </c:pt>
                <c:pt idx="871">
                  <c:v>2928</c:v>
                </c:pt>
                <c:pt idx="872">
                  <c:v>2928</c:v>
                </c:pt>
                <c:pt idx="873">
                  <c:v>2919</c:v>
                </c:pt>
                <c:pt idx="874">
                  <c:v>2874</c:v>
                </c:pt>
                <c:pt idx="875">
                  <c:v>2922</c:v>
                </c:pt>
                <c:pt idx="876">
                  <c:v>2915</c:v>
                </c:pt>
                <c:pt idx="877">
                  <c:v>2938</c:v>
                </c:pt>
                <c:pt idx="878">
                  <c:v>2962</c:v>
                </c:pt>
                <c:pt idx="879">
                  <c:v>2961</c:v>
                </c:pt>
                <c:pt idx="880">
                  <c:v>2978</c:v>
                </c:pt>
                <c:pt idx="881">
                  <c:v>2957</c:v>
                </c:pt>
                <c:pt idx="882">
                  <c:v>2970</c:v>
                </c:pt>
                <c:pt idx="883">
                  <c:v>2991</c:v>
                </c:pt>
                <c:pt idx="884">
                  <c:v>2935</c:v>
                </c:pt>
                <c:pt idx="885">
                  <c:v>3015</c:v>
                </c:pt>
                <c:pt idx="886">
                  <c:v>2931</c:v>
                </c:pt>
                <c:pt idx="887">
                  <c:v>2933</c:v>
                </c:pt>
                <c:pt idx="888">
                  <c:v>2970</c:v>
                </c:pt>
                <c:pt idx="889">
                  <c:v>2949</c:v>
                </c:pt>
                <c:pt idx="890">
                  <c:v>2919</c:v>
                </c:pt>
                <c:pt idx="891">
                  <c:v>2935</c:v>
                </c:pt>
                <c:pt idx="892">
                  <c:v>2957</c:v>
                </c:pt>
                <c:pt idx="893">
                  <c:v>3012</c:v>
                </c:pt>
                <c:pt idx="894">
                  <c:v>2964</c:v>
                </c:pt>
                <c:pt idx="895">
                  <c:v>2999</c:v>
                </c:pt>
                <c:pt idx="896">
                  <c:v>2950</c:v>
                </c:pt>
                <c:pt idx="897">
                  <c:v>2942</c:v>
                </c:pt>
                <c:pt idx="898">
                  <c:v>2942</c:v>
                </c:pt>
                <c:pt idx="899">
                  <c:v>2998</c:v>
                </c:pt>
                <c:pt idx="900">
                  <c:v>2977</c:v>
                </c:pt>
                <c:pt idx="901">
                  <c:v>2987</c:v>
                </c:pt>
                <c:pt idx="902">
                  <c:v>2980</c:v>
                </c:pt>
                <c:pt idx="903">
                  <c:v>3024</c:v>
                </c:pt>
                <c:pt idx="904">
                  <c:v>3005</c:v>
                </c:pt>
                <c:pt idx="905">
                  <c:v>3044</c:v>
                </c:pt>
                <c:pt idx="906">
                  <c:v>3016</c:v>
                </c:pt>
                <c:pt idx="907">
                  <c:v>3088</c:v>
                </c:pt>
                <c:pt idx="908">
                  <c:v>3063</c:v>
                </c:pt>
                <c:pt idx="909">
                  <c:v>3007</c:v>
                </c:pt>
                <c:pt idx="910">
                  <c:v>3107</c:v>
                </c:pt>
                <c:pt idx="911">
                  <c:v>3076</c:v>
                </c:pt>
                <c:pt idx="912">
                  <c:v>3079</c:v>
                </c:pt>
                <c:pt idx="913">
                  <c:v>3114</c:v>
                </c:pt>
                <c:pt idx="914">
                  <c:v>3087</c:v>
                </c:pt>
                <c:pt idx="915">
                  <c:v>3102</c:v>
                </c:pt>
                <c:pt idx="916">
                  <c:v>3113</c:v>
                </c:pt>
                <c:pt idx="917">
                  <c:v>3084</c:v>
                </c:pt>
                <c:pt idx="918">
                  <c:v>3139</c:v>
                </c:pt>
                <c:pt idx="919">
                  <c:v>3136</c:v>
                </c:pt>
                <c:pt idx="920">
                  <c:v>3150</c:v>
                </c:pt>
                <c:pt idx="921">
                  <c:v>3145</c:v>
                </c:pt>
                <c:pt idx="922">
                  <c:v>3151</c:v>
                </c:pt>
                <c:pt idx="923">
                  <c:v>3200</c:v>
                </c:pt>
                <c:pt idx="924">
                  <c:v>3171</c:v>
                </c:pt>
                <c:pt idx="925">
                  <c:v>3232</c:v>
                </c:pt>
                <c:pt idx="926">
                  <c:v>3151</c:v>
                </c:pt>
                <c:pt idx="927">
                  <c:v>3221</c:v>
                </c:pt>
                <c:pt idx="928">
                  <c:v>3214</c:v>
                </c:pt>
                <c:pt idx="929">
                  <c:v>3304</c:v>
                </c:pt>
                <c:pt idx="930">
                  <c:v>3169</c:v>
                </c:pt>
                <c:pt idx="931">
                  <c:v>3266</c:v>
                </c:pt>
                <c:pt idx="932">
                  <c:v>3246</c:v>
                </c:pt>
                <c:pt idx="933">
                  <c:v>3228</c:v>
                </c:pt>
                <c:pt idx="934">
                  <c:v>3258</c:v>
                </c:pt>
                <c:pt idx="935">
                  <c:v>3272</c:v>
                </c:pt>
                <c:pt idx="936">
                  <c:v>3274</c:v>
                </c:pt>
                <c:pt idx="937">
                  <c:v>3331</c:v>
                </c:pt>
                <c:pt idx="938">
                  <c:v>3295</c:v>
                </c:pt>
                <c:pt idx="939">
                  <c:v>3331</c:v>
                </c:pt>
                <c:pt idx="940">
                  <c:v>3363</c:v>
                </c:pt>
                <c:pt idx="941">
                  <c:v>3372</c:v>
                </c:pt>
                <c:pt idx="942">
                  <c:v>3368</c:v>
                </c:pt>
                <c:pt idx="943">
                  <c:v>3389</c:v>
                </c:pt>
                <c:pt idx="944">
                  <c:v>3361</c:v>
                </c:pt>
                <c:pt idx="945">
                  <c:v>3445</c:v>
                </c:pt>
                <c:pt idx="946">
                  <c:v>3374</c:v>
                </c:pt>
                <c:pt idx="947">
                  <c:v>3376</c:v>
                </c:pt>
                <c:pt idx="948">
                  <c:v>3356</c:v>
                </c:pt>
                <c:pt idx="949">
                  <c:v>3381</c:v>
                </c:pt>
                <c:pt idx="950">
                  <c:v>3441</c:v>
                </c:pt>
                <c:pt idx="951">
                  <c:v>3403</c:v>
                </c:pt>
                <c:pt idx="952">
                  <c:v>3437</c:v>
                </c:pt>
                <c:pt idx="953">
                  <c:v>3414</c:v>
                </c:pt>
                <c:pt idx="954">
                  <c:v>3458</c:v>
                </c:pt>
                <c:pt idx="955">
                  <c:v>3466</c:v>
                </c:pt>
                <c:pt idx="956">
                  <c:v>3437</c:v>
                </c:pt>
                <c:pt idx="957">
                  <c:v>3441</c:v>
                </c:pt>
                <c:pt idx="958">
                  <c:v>3476</c:v>
                </c:pt>
                <c:pt idx="959">
                  <c:v>3468</c:v>
                </c:pt>
                <c:pt idx="960">
                  <c:v>3409</c:v>
                </c:pt>
                <c:pt idx="961">
                  <c:v>3465</c:v>
                </c:pt>
                <c:pt idx="962">
                  <c:v>3391</c:v>
                </c:pt>
                <c:pt idx="963">
                  <c:v>3426</c:v>
                </c:pt>
                <c:pt idx="964">
                  <c:v>3478</c:v>
                </c:pt>
                <c:pt idx="965">
                  <c:v>3515</c:v>
                </c:pt>
                <c:pt idx="966">
                  <c:v>3510</c:v>
                </c:pt>
                <c:pt idx="967">
                  <c:v>3428</c:v>
                </c:pt>
                <c:pt idx="968">
                  <c:v>3506</c:v>
                </c:pt>
                <c:pt idx="969">
                  <c:v>3506</c:v>
                </c:pt>
                <c:pt idx="970">
                  <c:v>3497</c:v>
                </c:pt>
                <c:pt idx="971">
                  <c:v>3480</c:v>
                </c:pt>
                <c:pt idx="972">
                  <c:v>3465</c:v>
                </c:pt>
                <c:pt idx="973">
                  <c:v>3481</c:v>
                </c:pt>
                <c:pt idx="974">
                  <c:v>3486</c:v>
                </c:pt>
                <c:pt idx="975">
                  <c:v>3494</c:v>
                </c:pt>
                <c:pt idx="976">
                  <c:v>3480</c:v>
                </c:pt>
                <c:pt idx="977">
                  <c:v>3517</c:v>
                </c:pt>
                <c:pt idx="978">
                  <c:v>3523</c:v>
                </c:pt>
                <c:pt idx="979">
                  <c:v>3481</c:v>
                </c:pt>
                <c:pt idx="980">
                  <c:v>3530</c:v>
                </c:pt>
                <c:pt idx="981">
                  <c:v>3564</c:v>
                </c:pt>
                <c:pt idx="982">
                  <c:v>3553</c:v>
                </c:pt>
                <c:pt idx="983">
                  <c:v>3624</c:v>
                </c:pt>
                <c:pt idx="984">
                  <c:v>3593</c:v>
                </c:pt>
                <c:pt idx="985">
                  <c:v>3543</c:v>
                </c:pt>
                <c:pt idx="986">
                  <c:v>3674</c:v>
                </c:pt>
                <c:pt idx="987">
                  <c:v>3619.04</c:v>
                </c:pt>
                <c:pt idx="988">
                  <c:v>3594.63</c:v>
                </c:pt>
                <c:pt idx="989">
                  <c:v>3654.85</c:v>
                </c:pt>
                <c:pt idx="990">
                  <c:v>3670.03</c:v>
                </c:pt>
                <c:pt idx="991">
                  <c:v>3689.21</c:v>
                </c:pt>
                <c:pt idx="992">
                  <c:v>3721.24</c:v>
                </c:pt>
                <c:pt idx="993">
                  <c:v>3710.68</c:v>
                </c:pt>
                <c:pt idx="994">
                  <c:v>3736.48</c:v>
                </c:pt>
                <c:pt idx="995">
                  <c:v>3753.59</c:v>
                </c:pt>
                <c:pt idx="996">
                  <c:v>3762.04</c:v>
                </c:pt>
                <c:pt idx="997">
                  <c:v>3776.83</c:v>
                </c:pt>
                <c:pt idx="998">
                  <c:v>3780.33</c:v>
                </c:pt>
                <c:pt idx="999">
                  <c:v>3804.7</c:v>
                </c:pt>
                <c:pt idx="1000">
                  <c:v>3822.23</c:v>
                </c:pt>
                <c:pt idx="1001">
                  <c:v>3881.15</c:v>
                </c:pt>
                <c:pt idx="1002">
                  <c:v>3857.76</c:v>
                </c:pt>
                <c:pt idx="1003">
                  <c:v>3856.04</c:v>
                </c:pt>
                <c:pt idx="1004">
                  <c:v>3884.43</c:v>
                </c:pt>
                <c:pt idx="1005">
                  <c:v>3917.89</c:v>
                </c:pt>
                <c:pt idx="1006">
                  <c:v>3925.36</c:v>
                </c:pt>
                <c:pt idx="1007">
                  <c:v>3891.65</c:v>
                </c:pt>
                <c:pt idx="1008">
                  <c:v>3920</c:v>
                </c:pt>
                <c:pt idx="1009">
                  <c:v>3948.76</c:v>
                </c:pt>
                <c:pt idx="1010">
                  <c:v>3950.93</c:v>
                </c:pt>
                <c:pt idx="1011">
                  <c:v>3967.85</c:v>
                </c:pt>
                <c:pt idx="1012">
                  <c:v>3989.85</c:v>
                </c:pt>
                <c:pt idx="1013">
                  <c:v>4022.64</c:v>
                </c:pt>
                <c:pt idx="1014">
                  <c:v>4030.33</c:v>
                </c:pt>
                <c:pt idx="1015">
                  <c:v>4037.71</c:v>
                </c:pt>
                <c:pt idx="1016">
                  <c:v>4075.82</c:v>
                </c:pt>
                <c:pt idx="1017">
                  <c:v>4100.17</c:v>
                </c:pt>
                <c:pt idx="1018">
                  <c:v>4137.47</c:v>
                </c:pt>
                <c:pt idx="1019">
                  <c:v>4162.17</c:v>
                </c:pt>
                <c:pt idx="1020">
                  <c:v>4195.54</c:v>
                </c:pt>
                <c:pt idx="1021">
                  <c:v>4200.87</c:v>
                </c:pt>
                <c:pt idx="1022">
                  <c:v>4178</c:v>
                </c:pt>
                <c:pt idx="1023">
                  <c:v>4235</c:v>
                </c:pt>
                <c:pt idx="1024">
                  <c:v>4195</c:v>
                </c:pt>
                <c:pt idx="1025">
                  <c:v>4167</c:v>
                </c:pt>
                <c:pt idx="1026">
                  <c:v>4233</c:v>
                </c:pt>
                <c:pt idx="1027">
                  <c:v>4217</c:v>
                </c:pt>
                <c:pt idx="1028">
                  <c:v>4226</c:v>
                </c:pt>
                <c:pt idx="1029">
                  <c:v>4166</c:v>
                </c:pt>
                <c:pt idx="1030">
                  <c:v>4202</c:v>
                </c:pt>
                <c:pt idx="1031">
                  <c:v>4235</c:v>
                </c:pt>
                <c:pt idx="1032">
                  <c:v>4169</c:v>
                </c:pt>
                <c:pt idx="1033">
                  <c:v>4291</c:v>
                </c:pt>
                <c:pt idx="1034">
                  <c:v>4129</c:v>
                </c:pt>
                <c:pt idx="1035">
                  <c:v>4111</c:v>
                </c:pt>
                <c:pt idx="1036">
                  <c:v>4147</c:v>
                </c:pt>
                <c:pt idx="1037">
                  <c:v>4076</c:v>
                </c:pt>
                <c:pt idx="1038">
                  <c:v>4063</c:v>
                </c:pt>
                <c:pt idx="1039">
                  <c:v>4091</c:v>
                </c:pt>
                <c:pt idx="1040">
                  <c:v>4070</c:v>
                </c:pt>
                <c:pt idx="1041">
                  <c:v>4055</c:v>
                </c:pt>
                <c:pt idx="1042">
                  <c:v>4043</c:v>
                </c:pt>
                <c:pt idx="1043">
                  <c:v>4022</c:v>
                </c:pt>
                <c:pt idx="1044">
                  <c:v>4017</c:v>
                </c:pt>
                <c:pt idx="1045">
                  <c:v>4023</c:v>
                </c:pt>
                <c:pt idx="1046">
                  <c:v>4002</c:v>
                </c:pt>
                <c:pt idx="1047">
                  <c:v>3967</c:v>
                </c:pt>
                <c:pt idx="1048">
                  <c:v>3939</c:v>
                </c:pt>
                <c:pt idx="1049">
                  <c:v>3926</c:v>
                </c:pt>
                <c:pt idx="1050">
                  <c:v>3968</c:v>
                </c:pt>
                <c:pt idx="1051">
                  <c:v>3940</c:v>
                </c:pt>
                <c:pt idx="1052">
                  <c:v>3892</c:v>
                </c:pt>
                <c:pt idx="1053">
                  <c:v>3883</c:v>
                </c:pt>
                <c:pt idx="1054">
                  <c:v>3862</c:v>
                </c:pt>
                <c:pt idx="1055">
                  <c:v>3867</c:v>
                </c:pt>
                <c:pt idx="1056">
                  <c:v>3891</c:v>
                </c:pt>
                <c:pt idx="1057">
                  <c:v>3815</c:v>
                </c:pt>
                <c:pt idx="1058">
                  <c:v>3832</c:v>
                </c:pt>
                <c:pt idx="1059">
                  <c:v>3834</c:v>
                </c:pt>
                <c:pt idx="1060">
                  <c:v>3878</c:v>
                </c:pt>
                <c:pt idx="1061">
                  <c:v>3848</c:v>
                </c:pt>
                <c:pt idx="1062">
                  <c:v>3876</c:v>
                </c:pt>
                <c:pt idx="1063">
                  <c:v>3874</c:v>
                </c:pt>
                <c:pt idx="1064">
                  <c:v>3821</c:v>
                </c:pt>
                <c:pt idx="1065">
                  <c:v>3785</c:v>
                </c:pt>
                <c:pt idx="1066">
                  <c:v>3840</c:v>
                </c:pt>
                <c:pt idx="1067">
                  <c:v>3845</c:v>
                </c:pt>
                <c:pt idx="1068">
                  <c:v>3823</c:v>
                </c:pt>
                <c:pt idx="1069">
                  <c:v>3874</c:v>
                </c:pt>
                <c:pt idx="1070">
                  <c:v>3827</c:v>
                </c:pt>
                <c:pt idx="1071">
                  <c:v>3865</c:v>
                </c:pt>
                <c:pt idx="1072">
                  <c:v>3817</c:v>
                </c:pt>
                <c:pt idx="1073">
                  <c:v>3827</c:v>
                </c:pt>
                <c:pt idx="1074">
                  <c:v>3752</c:v>
                </c:pt>
                <c:pt idx="1075">
                  <c:v>3833</c:v>
                </c:pt>
                <c:pt idx="1076">
                  <c:v>3811</c:v>
                </c:pt>
                <c:pt idx="1077">
                  <c:v>3762</c:v>
                </c:pt>
                <c:pt idx="1078">
                  <c:v>3794</c:v>
                </c:pt>
                <c:pt idx="1079">
                  <c:v>3754</c:v>
                </c:pt>
                <c:pt idx="1080">
                  <c:v>3795</c:v>
                </c:pt>
                <c:pt idx="1081">
                  <c:v>3754</c:v>
                </c:pt>
                <c:pt idx="1082">
                  <c:v>3775</c:v>
                </c:pt>
                <c:pt idx="1083">
                  <c:v>3689</c:v>
                </c:pt>
                <c:pt idx="1084">
                  <c:v>3743</c:v>
                </c:pt>
                <c:pt idx="1085">
                  <c:v>3747</c:v>
                </c:pt>
                <c:pt idx="1086">
                  <c:v>3779</c:v>
                </c:pt>
                <c:pt idx="1087">
                  <c:v>3706</c:v>
                </c:pt>
                <c:pt idx="1088">
                  <c:v>3715</c:v>
                </c:pt>
                <c:pt idx="1089">
                  <c:v>3715</c:v>
                </c:pt>
                <c:pt idx="1090">
                  <c:v>3666</c:v>
                </c:pt>
                <c:pt idx="1091">
                  <c:v>3711</c:v>
                </c:pt>
                <c:pt idx="1092">
                  <c:v>3678</c:v>
                </c:pt>
                <c:pt idx="1093">
                  <c:v>3693</c:v>
                </c:pt>
                <c:pt idx="1094">
                  <c:v>3690</c:v>
                </c:pt>
                <c:pt idx="1095">
                  <c:v>3646</c:v>
                </c:pt>
                <c:pt idx="1096">
                  <c:v>3679</c:v>
                </c:pt>
                <c:pt idx="1097">
                  <c:v>3655</c:v>
                </c:pt>
                <c:pt idx="1098">
                  <c:v>3598</c:v>
                </c:pt>
                <c:pt idx="1099">
                  <c:v>3701</c:v>
                </c:pt>
                <c:pt idx="1100">
                  <c:v>3597</c:v>
                </c:pt>
                <c:pt idx="1101">
                  <c:v>3590</c:v>
                </c:pt>
                <c:pt idx="1102">
                  <c:v>3587</c:v>
                </c:pt>
                <c:pt idx="1103">
                  <c:v>3625</c:v>
                </c:pt>
                <c:pt idx="1104">
                  <c:v>3640</c:v>
                </c:pt>
                <c:pt idx="1105">
                  <c:v>3653</c:v>
                </c:pt>
                <c:pt idx="1106">
                  <c:v>3625</c:v>
                </c:pt>
                <c:pt idx="1107">
                  <c:v>3656</c:v>
                </c:pt>
                <c:pt idx="1108">
                  <c:v>3616</c:v>
                </c:pt>
                <c:pt idx="1109">
                  <c:v>3601</c:v>
                </c:pt>
                <c:pt idx="1110">
                  <c:v>3562</c:v>
                </c:pt>
                <c:pt idx="1111">
                  <c:v>3561</c:v>
                </c:pt>
                <c:pt idx="1112">
                  <c:v>3590</c:v>
                </c:pt>
                <c:pt idx="1113">
                  <c:v>3495</c:v>
                </c:pt>
                <c:pt idx="1114">
                  <c:v>3488</c:v>
                </c:pt>
                <c:pt idx="1115">
                  <c:v>3458</c:v>
                </c:pt>
                <c:pt idx="1116">
                  <c:v>3353</c:v>
                </c:pt>
                <c:pt idx="1117">
                  <c:v>3372</c:v>
                </c:pt>
                <c:pt idx="1118">
                  <c:v>3422</c:v>
                </c:pt>
                <c:pt idx="1119">
                  <c:v>3380</c:v>
                </c:pt>
                <c:pt idx="1120">
                  <c:v>3303</c:v>
                </c:pt>
                <c:pt idx="1121">
                  <c:v>3303</c:v>
                </c:pt>
                <c:pt idx="1122">
                  <c:v>3250</c:v>
                </c:pt>
                <c:pt idx="1123">
                  <c:v>3183</c:v>
                </c:pt>
                <c:pt idx="1124">
                  <c:v>3148</c:v>
                </c:pt>
                <c:pt idx="1125">
                  <c:v>3201</c:v>
                </c:pt>
                <c:pt idx="1126">
                  <c:v>3160</c:v>
                </c:pt>
                <c:pt idx="1127">
                  <c:v>3074</c:v>
                </c:pt>
                <c:pt idx="1128">
                  <c:v>3022</c:v>
                </c:pt>
                <c:pt idx="1129">
                  <c:v>3015</c:v>
                </c:pt>
                <c:pt idx="1130">
                  <c:v>3043</c:v>
                </c:pt>
                <c:pt idx="1131">
                  <c:v>2963</c:v>
                </c:pt>
                <c:pt idx="1132">
                  <c:v>2974</c:v>
                </c:pt>
                <c:pt idx="1133">
                  <c:v>2944</c:v>
                </c:pt>
                <c:pt idx="1134">
                  <c:v>2891</c:v>
                </c:pt>
                <c:pt idx="1135">
                  <c:v>2938</c:v>
                </c:pt>
                <c:pt idx="1136">
                  <c:v>2982</c:v>
                </c:pt>
                <c:pt idx="1137">
                  <c:v>2882</c:v>
                </c:pt>
                <c:pt idx="1138">
                  <c:v>2888</c:v>
                </c:pt>
                <c:pt idx="1139">
                  <c:v>2829</c:v>
                </c:pt>
                <c:pt idx="1140">
                  <c:v>2876</c:v>
                </c:pt>
                <c:pt idx="1141">
                  <c:v>2823</c:v>
                </c:pt>
                <c:pt idx="1142">
                  <c:v>2889</c:v>
                </c:pt>
                <c:pt idx="1143">
                  <c:v>2884</c:v>
                </c:pt>
                <c:pt idx="1144">
                  <c:v>2861</c:v>
                </c:pt>
                <c:pt idx="1145">
                  <c:v>2863</c:v>
                </c:pt>
                <c:pt idx="1146">
                  <c:v>2828</c:v>
                </c:pt>
                <c:pt idx="1147">
                  <c:v>2880</c:v>
                </c:pt>
                <c:pt idx="1148">
                  <c:v>2874</c:v>
                </c:pt>
                <c:pt idx="1149">
                  <c:v>2929</c:v>
                </c:pt>
                <c:pt idx="1150">
                  <c:v>2857</c:v>
                </c:pt>
                <c:pt idx="1151">
                  <c:v>2864</c:v>
                </c:pt>
                <c:pt idx="1152">
                  <c:v>2914</c:v>
                </c:pt>
                <c:pt idx="1153">
                  <c:v>2942</c:v>
                </c:pt>
                <c:pt idx="1154">
                  <c:v>2944</c:v>
                </c:pt>
                <c:pt idx="1155">
                  <c:v>2981</c:v>
                </c:pt>
                <c:pt idx="1156">
                  <c:v>2952</c:v>
                </c:pt>
                <c:pt idx="1157">
                  <c:v>2940</c:v>
                </c:pt>
                <c:pt idx="1158">
                  <c:v>2991</c:v>
                </c:pt>
                <c:pt idx="1159">
                  <c:v>3059</c:v>
                </c:pt>
                <c:pt idx="1160">
                  <c:v>3058</c:v>
                </c:pt>
                <c:pt idx="1161">
                  <c:v>3074</c:v>
                </c:pt>
                <c:pt idx="1162">
                  <c:v>3063</c:v>
                </c:pt>
                <c:pt idx="1163">
                  <c:v>3156</c:v>
                </c:pt>
                <c:pt idx="1164">
                  <c:v>3129</c:v>
                </c:pt>
                <c:pt idx="1165">
                  <c:v>3106</c:v>
                </c:pt>
                <c:pt idx="1166">
                  <c:v>3168</c:v>
                </c:pt>
                <c:pt idx="1167">
                  <c:v>3195</c:v>
                </c:pt>
                <c:pt idx="1168">
                  <c:v>3212</c:v>
                </c:pt>
                <c:pt idx="1169">
                  <c:v>3263</c:v>
                </c:pt>
                <c:pt idx="1170">
                  <c:v>3199</c:v>
                </c:pt>
                <c:pt idx="1171">
                  <c:v>3365</c:v>
                </c:pt>
                <c:pt idx="1172">
                  <c:v>3278</c:v>
                </c:pt>
                <c:pt idx="1173">
                  <c:v>3323</c:v>
                </c:pt>
                <c:pt idx="1174">
                  <c:v>3392</c:v>
                </c:pt>
                <c:pt idx="1175">
                  <c:v>3396</c:v>
                </c:pt>
                <c:pt idx="1176">
                  <c:v>3334</c:v>
                </c:pt>
                <c:pt idx="1177">
                  <c:v>3455</c:v>
                </c:pt>
                <c:pt idx="1178">
                  <c:v>3425</c:v>
                </c:pt>
                <c:pt idx="1179">
                  <c:v>3488</c:v>
                </c:pt>
                <c:pt idx="1180">
                  <c:v>3474</c:v>
                </c:pt>
                <c:pt idx="1181">
                  <c:v>3525</c:v>
                </c:pt>
                <c:pt idx="1182">
                  <c:v>3520</c:v>
                </c:pt>
                <c:pt idx="1183">
                  <c:v>3514</c:v>
                </c:pt>
                <c:pt idx="1184">
                  <c:v>3591</c:v>
                </c:pt>
                <c:pt idx="1185">
                  <c:v>3563</c:v>
                </c:pt>
                <c:pt idx="1186">
                  <c:v>3601</c:v>
                </c:pt>
                <c:pt idx="1187">
                  <c:v>3611</c:v>
                </c:pt>
                <c:pt idx="1188">
                  <c:v>3634</c:v>
                </c:pt>
                <c:pt idx="1189">
                  <c:v>3635</c:v>
                </c:pt>
                <c:pt idx="1190">
                  <c:v>3658</c:v>
                </c:pt>
                <c:pt idx="1191">
                  <c:v>3646</c:v>
                </c:pt>
                <c:pt idx="1192">
                  <c:v>3765</c:v>
                </c:pt>
                <c:pt idx="1193">
                  <c:v>3731</c:v>
                </c:pt>
                <c:pt idx="1194">
                  <c:v>3751</c:v>
                </c:pt>
                <c:pt idx="1195">
                  <c:v>3790</c:v>
                </c:pt>
                <c:pt idx="1196">
                  <c:v>3774</c:v>
                </c:pt>
                <c:pt idx="1197">
                  <c:v>3814</c:v>
                </c:pt>
                <c:pt idx="1198">
                  <c:v>3845</c:v>
                </c:pt>
                <c:pt idx="1199">
                  <c:v>3754</c:v>
                </c:pt>
                <c:pt idx="1200">
                  <c:v>3833</c:v>
                </c:pt>
                <c:pt idx="1201">
                  <c:v>3803</c:v>
                </c:pt>
                <c:pt idx="1202">
                  <c:v>3822</c:v>
                </c:pt>
                <c:pt idx="1203">
                  <c:v>3869</c:v>
                </c:pt>
                <c:pt idx="1204">
                  <c:v>3857</c:v>
                </c:pt>
                <c:pt idx="1205">
                  <c:v>3852</c:v>
                </c:pt>
                <c:pt idx="1206">
                  <c:v>3835</c:v>
                </c:pt>
                <c:pt idx="1207">
                  <c:v>3869</c:v>
                </c:pt>
                <c:pt idx="1208">
                  <c:v>3803</c:v>
                </c:pt>
                <c:pt idx="1209">
                  <c:v>3857</c:v>
                </c:pt>
                <c:pt idx="1210">
                  <c:v>3914</c:v>
                </c:pt>
                <c:pt idx="1211">
                  <c:v>3900</c:v>
                </c:pt>
                <c:pt idx="1212">
                  <c:v>3922</c:v>
                </c:pt>
                <c:pt idx="1213">
                  <c:v>3919</c:v>
                </c:pt>
                <c:pt idx="1214">
                  <c:v>3899</c:v>
                </c:pt>
                <c:pt idx="1215">
                  <c:v>3966</c:v>
                </c:pt>
                <c:pt idx="1216">
                  <c:v>3921</c:v>
                </c:pt>
                <c:pt idx="1217">
                  <c:v>3955</c:v>
                </c:pt>
                <c:pt idx="1218">
                  <c:v>3900</c:v>
                </c:pt>
                <c:pt idx="1219">
                  <c:v>4021</c:v>
                </c:pt>
                <c:pt idx="1220">
                  <c:v>3972</c:v>
                </c:pt>
                <c:pt idx="1221">
                  <c:v>3988</c:v>
                </c:pt>
                <c:pt idx="1222">
                  <c:v>3949</c:v>
                </c:pt>
                <c:pt idx="1223">
                  <c:v>3963</c:v>
                </c:pt>
                <c:pt idx="1224">
                  <c:v>3971</c:v>
                </c:pt>
                <c:pt idx="1225">
                  <c:v>4021</c:v>
                </c:pt>
                <c:pt idx="1226">
                  <c:v>4019</c:v>
                </c:pt>
                <c:pt idx="1227">
                  <c:v>4027</c:v>
                </c:pt>
                <c:pt idx="1228">
                  <c:v>4047</c:v>
                </c:pt>
                <c:pt idx="1229">
                  <c:v>4073</c:v>
                </c:pt>
                <c:pt idx="1230">
                  <c:v>4051</c:v>
                </c:pt>
                <c:pt idx="1231">
                  <c:v>4101</c:v>
                </c:pt>
                <c:pt idx="1232">
                  <c:v>4144</c:v>
                </c:pt>
                <c:pt idx="1233">
                  <c:v>4210</c:v>
                </c:pt>
                <c:pt idx="1234">
                  <c:v>4210</c:v>
                </c:pt>
                <c:pt idx="1235">
                  <c:v>4235</c:v>
                </c:pt>
                <c:pt idx="1236">
                  <c:v>4182</c:v>
                </c:pt>
                <c:pt idx="1237">
                  <c:v>4287</c:v>
                </c:pt>
                <c:pt idx="1238">
                  <c:v>4352</c:v>
                </c:pt>
                <c:pt idx="1239">
                  <c:v>4305</c:v>
                </c:pt>
                <c:pt idx="1240">
                  <c:v>4293</c:v>
                </c:pt>
                <c:pt idx="1241">
                  <c:v>4304</c:v>
                </c:pt>
                <c:pt idx="1242">
                  <c:v>4427</c:v>
                </c:pt>
                <c:pt idx="1243">
                  <c:v>4478</c:v>
                </c:pt>
                <c:pt idx="1244">
                  <c:v>4468</c:v>
                </c:pt>
                <c:pt idx="1245">
                  <c:v>4436</c:v>
                </c:pt>
                <c:pt idx="1246">
                  <c:v>4510</c:v>
                </c:pt>
                <c:pt idx="1247">
                  <c:v>4538</c:v>
                </c:pt>
                <c:pt idx="1248">
                  <c:v>4668</c:v>
                </c:pt>
                <c:pt idx="1249">
                  <c:v>4618</c:v>
                </c:pt>
                <c:pt idx="1250">
                  <c:v>4682</c:v>
                </c:pt>
                <c:pt idx="1251">
                  <c:v>4704</c:v>
                </c:pt>
                <c:pt idx="1252">
                  <c:v>4788</c:v>
                </c:pt>
                <c:pt idx="1253">
                  <c:v>4799</c:v>
                </c:pt>
                <c:pt idx="1254">
                  <c:v>4845</c:v>
                </c:pt>
                <c:pt idx="1255">
                  <c:v>4850</c:v>
                </c:pt>
                <c:pt idx="1256">
                  <c:v>4819</c:v>
                </c:pt>
                <c:pt idx="1257">
                  <c:v>4908</c:v>
                </c:pt>
                <c:pt idx="1258">
                  <c:v>4971</c:v>
                </c:pt>
                <c:pt idx="1259">
                  <c:v>5119</c:v>
                </c:pt>
                <c:pt idx="1260">
                  <c:v>5062</c:v>
                </c:pt>
                <c:pt idx="1261">
                  <c:v>5060</c:v>
                </c:pt>
                <c:pt idx="1262">
                  <c:v>5125</c:v>
                </c:pt>
                <c:pt idx="1263">
                  <c:v>5176</c:v>
                </c:pt>
                <c:pt idx="1264">
                  <c:v>5246</c:v>
                </c:pt>
                <c:pt idx="1265">
                  <c:v>5225</c:v>
                </c:pt>
                <c:pt idx="1266">
                  <c:v>5329</c:v>
                </c:pt>
                <c:pt idx="1267">
                  <c:v>5300</c:v>
                </c:pt>
                <c:pt idx="1268">
                  <c:v>5398</c:v>
                </c:pt>
                <c:pt idx="1269">
                  <c:v>5402</c:v>
                </c:pt>
                <c:pt idx="1270">
                  <c:v>5509</c:v>
                </c:pt>
                <c:pt idx="1271">
                  <c:v>5444</c:v>
                </c:pt>
                <c:pt idx="1272">
                  <c:v>5572</c:v>
                </c:pt>
                <c:pt idx="1273">
                  <c:v>5626</c:v>
                </c:pt>
                <c:pt idx="1274">
                  <c:v>5667</c:v>
                </c:pt>
                <c:pt idx="1275">
                  <c:v>5682</c:v>
                </c:pt>
                <c:pt idx="1276">
                  <c:v>5754</c:v>
                </c:pt>
                <c:pt idx="1277">
                  <c:v>5745</c:v>
                </c:pt>
                <c:pt idx="1278">
                  <c:v>5835</c:v>
                </c:pt>
                <c:pt idx="1279">
                  <c:v>5886</c:v>
                </c:pt>
                <c:pt idx="1280">
                  <c:v>5928</c:v>
                </c:pt>
                <c:pt idx="1281">
                  <c:v>5959</c:v>
                </c:pt>
                <c:pt idx="1282">
                  <c:v>5983</c:v>
                </c:pt>
                <c:pt idx="1283">
                  <c:v>6147</c:v>
                </c:pt>
                <c:pt idx="1284">
                  <c:v>6050</c:v>
                </c:pt>
                <c:pt idx="1285">
                  <c:v>6136</c:v>
                </c:pt>
                <c:pt idx="1286">
                  <c:v>6230</c:v>
                </c:pt>
                <c:pt idx="1287">
                  <c:v>6282</c:v>
                </c:pt>
                <c:pt idx="1288">
                  <c:v>6315</c:v>
                </c:pt>
                <c:pt idx="1289">
                  <c:v>6354</c:v>
                </c:pt>
                <c:pt idx="1290">
                  <c:v>6436</c:v>
                </c:pt>
                <c:pt idx="1291">
                  <c:v>6468</c:v>
                </c:pt>
                <c:pt idx="1292">
                  <c:v>6534</c:v>
                </c:pt>
                <c:pt idx="1293">
                  <c:v>6586</c:v>
                </c:pt>
                <c:pt idx="1294">
                  <c:v>6576</c:v>
                </c:pt>
                <c:pt idx="1295">
                  <c:v>6723</c:v>
                </c:pt>
                <c:pt idx="1296">
                  <c:v>6684</c:v>
                </c:pt>
                <c:pt idx="1297">
                  <c:v>6613</c:v>
                </c:pt>
                <c:pt idx="1298">
                  <c:v>6767</c:v>
                </c:pt>
                <c:pt idx="1299">
                  <c:v>6823</c:v>
                </c:pt>
                <c:pt idx="1300">
                  <c:v>6938</c:v>
                </c:pt>
                <c:pt idx="1301">
                  <c:v>6855</c:v>
                </c:pt>
                <c:pt idx="1302">
                  <c:v>6999</c:v>
                </c:pt>
                <c:pt idx="1303">
                  <c:v>6987</c:v>
                </c:pt>
                <c:pt idx="1304">
                  <c:v>7061</c:v>
                </c:pt>
                <c:pt idx="1305">
                  <c:v>7129</c:v>
                </c:pt>
                <c:pt idx="1306">
                  <c:v>7115</c:v>
                </c:pt>
                <c:pt idx="1307">
                  <c:v>7118</c:v>
                </c:pt>
                <c:pt idx="1308">
                  <c:v>7127</c:v>
                </c:pt>
                <c:pt idx="1309">
                  <c:v>7111</c:v>
                </c:pt>
                <c:pt idx="1310">
                  <c:v>7118</c:v>
                </c:pt>
                <c:pt idx="1311">
                  <c:v>7175</c:v>
                </c:pt>
                <c:pt idx="1312">
                  <c:v>7160</c:v>
                </c:pt>
                <c:pt idx="1313">
                  <c:v>7191</c:v>
                </c:pt>
                <c:pt idx="1314">
                  <c:v>7098</c:v>
                </c:pt>
                <c:pt idx="1315">
                  <c:v>7044</c:v>
                </c:pt>
                <c:pt idx="1316">
                  <c:v>7115</c:v>
                </c:pt>
                <c:pt idx="1317">
                  <c:v>7145</c:v>
                </c:pt>
                <c:pt idx="1318">
                  <c:v>7024</c:v>
                </c:pt>
                <c:pt idx="1319">
                  <c:v>7097</c:v>
                </c:pt>
                <c:pt idx="1320">
                  <c:v>7012</c:v>
                </c:pt>
                <c:pt idx="1321">
                  <c:v>7013</c:v>
                </c:pt>
                <c:pt idx="1322">
                  <c:v>6947</c:v>
                </c:pt>
                <c:pt idx="1323">
                  <c:v>7028</c:v>
                </c:pt>
                <c:pt idx="1324">
                  <c:v>6952</c:v>
                </c:pt>
                <c:pt idx="1325">
                  <c:v>6897</c:v>
                </c:pt>
                <c:pt idx="1326">
                  <c:v>6917</c:v>
                </c:pt>
                <c:pt idx="1327">
                  <c:v>6898</c:v>
                </c:pt>
                <c:pt idx="1328">
                  <c:v>6820</c:v>
                </c:pt>
                <c:pt idx="1329">
                  <c:v>6827</c:v>
                </c:pt>
                <c:pt idx="1330">
                  <c:v>6783</c:v>
                </c:pt>
                <c:pt idx="1331">
                  <c:v>6742</c:v>
                </c:pt>
                <c:pt idx="1332">
                  <c:v>6736</c:v>
                </c:pt>
                <c:pt idx="1333">
                  <c:v>6744</c:v>
                </c:pt>
                <c:pt idx="1334">
                  <c:v>6662</c:v>
                </c:pt>
                <c:pt idx="1335">
                  <c:v>6730</c:v>
                </c:pt>
                <c:pt idx="1336">
                  <c:v>6718</c:v>
                </c:pt>
                <c:pt idx="1337">
                  <c:v>6692</c:v>
                </c:pt>
                <c:pt idx="1338">
                  <c:v>6650</c:v>
                </c:pt>
                <c:pt idx="1339">
                  <c:v>6627</c:v>
                </c:pt>
                <c:pt idx="1340">
                  <c:v>6517</c:v>
                </c:pt>
                <c:pt idx="1341">
                  <c:v>6550</c:v>
                </c:pt>
                <c:pt idx="1342">
                  <c:v>6531</c:v>
                </c:pt>
                <c:pt idx="1343">
                  <c:v>6508</c:v>
                </c:pt>
                <c:pt idx="1344">
                  <c:v>6364</c:v>
                </c:pt>
                <c:pt idx="1345">
                  <c:v>6349</c:v>
                </c:pt>
                <c:pt idx="1346">
                  <c:v>6386</c:v>
                </c:pt>
                <c:pt idx="1347">
                  <c:v>6394</c:v>
                </c:pt>
                <c:pt idx="1348">
                  <c:v>6399</c:v>
                </c:pt>
                <c:pt idx="1349">
                  <c:v>6243</c:v>
                </c:pt>
                <c:pt idx="1350">
                  <c:v>6269</c:v>
                </c:pt>
                <c:pt idx="1351">
                  <c:v>6266</c:v>
                </c:pt>
                <c:pt idx="1352">
                  <c:v>6268</c:v>
                </c:pt>
                <c:pt idx="1353">
                  <c:v>6116</c:v>
                </c:pt>
                <c:pt idx="1354">
                  <c:v>6180</c:v>
                </c:pt>
                <c:pt idx="1355">
                  <c:v>6196</c:v>
                </c:pt>
                <c:pt idx="1356">
                  <c:v>6070</c:v>
                </c:pt>
                <c:pt idx="1357">
                  <c:v>6036</c:v>
                </c:pt>
                <c:pt idx="1358">
                  <c:v>5993</c:v>
                </c:pt>
                <c:pt idx="1359">
                  <c:v>5913</c:v>
                </c:pt>
                <c:pt idx="1360">
                  <c:v>5938</c:v>
                </c:pt>
                <c:pt idx="1361">
                  <c:v>5821</c:v>
                </c:pt>
                <c:pt idx="1362">
                  <c:v>5876</c:v>
                </c:pt>
                <c:pt idx="1363">
                  <c:v>5889</c:v>
                </c:pt>
                <c:pt idx="1364">
                  <c:v>5814</c:v>
                </c:pt>
                <c:pt idx="1365">
                  <c:v>5815</c:v>
                </c:pt>
                <c:pt idx="1366">
                  <c:v>5740</c:v>
                </c:pt>
                <c:pt idx="1367">
                  <c:v>5673</c:v>
                </c:pt>
                <c:pt idx="1368">
                  <c:v>5602</c:v>
                </c:pt>
                <c:pt idx="1369">
                  <c:v>5614</c:v>
                </c:pt>
                <c:pt idx="1370">
                  <c:v>5590</c:v>
                </c:pt>
                <c:pt idx="1371">
                  <c:v>5583</c:v>
                </c:pt>
                <c:pt idx="1372">
                  <c:v>5490</c:v>
                </c:pt>
                <c:pt idx="1373">
                  <c:v>5529</c:v>
                </c:pt>
                <c:pt idx="1374">
                  <c:v>5406</c:v>
                </c:pt>
                <c:pt idx="1375">
                  <c:v>5386</c:v>
                </c:pt>
                <c:pt idx="1376">
                  <c:v>5334</c:v>
                </c:pt>
                <c:pt idx="1377">
                  <c:v>5290</c:v>
                </c:pt>
                <c:pt idx="1378">
                  <c:v>5243</c:v>
                </c:pt>
                <c:pt idx="1379">
                  <c:v>5236</c:v>
                </c:pt>
                <c:pt idx="1380">
                  <c:v>5204</c:v>
                </c:pt>
                <c:pt idx="1381">
                  <c:v>5193</c:v>
                </c:pt>
                <c:pt idx="1382">
                  <c:v>5155</c:v>
                </c:pt>
                <c:pt idx="1383">
                  <c:v>5141</c:v>
                </c:pt>
                <c:pt idx="1384">
                  <c:v>5053</c:v>
                </c:pt>
                <c:pt idx="1385">
                  <c:v>5040</c:v>
                </c:pt>
                <c:pt idx="1386">
                  <c:v>4977</c:v>
                </c:pt>
                <c:pt idx="1387">
                  <c:v>4876</c:v>
                </c:pt>
                <c:pt idx="1388">
                  <c:v>4898</c:v>
                </c:pt>
                <c:pt idx="1389">
                  <c:v>4801</c:v>
                </c:pt>
                <c:pt idx="1390">
                  <c:v>4784</c:v>
                </c:pt>
                <c:pt idx="1391">
                  <c:v>4726</c:v>
                </c:pt>
                <c:pt idx="1392">
                  <c:v>4763</c:v>
                </c:pt>
                <c:pt idx="1393">
                  <c:v>4685</c:v>
                </c:pt>
                <c:pt idx="1394">
                  <c:v>4652</c:v>
                </c:pt>
                <c:pt idx="1395">
                  <c:v>4527</c:v>
                </c:pt>
                <c:pt idx="1396">
                  <c:v>4568</c:v>
                </c:pt>
                <c:pt idx="1397">
                  <c:v>4455</c:v>
                </c:pt>
                <c:pt idx="1398">
                  <c:v>4440</c:v>
                </c:pt>
                <c:pt idx="1399">
                  <c:v>4424</c:v>
                </c:pt>
                <c:pt idx="1400">
                  <c:v>4412</c:v>
                </c:pt>
                <c:pt idx="1401">
                  <c:v>4389</c:v>
                </c:pt>
                <c:pt idx="1402">
                  <c:v>4378</c:v>
                </c:pt>
                <c:pt idx="1403">
                  <c:v>4313</c:v>
                </c:pt>
                <c:pt idx="1404">
                  <c:v>4307</c:v>
                </c:pt>
                <c:pt idx="1405">
                  <c:v>4191</c:v>
                </c:pt>
                <c:pt idx="1406">
                  <c:v>4190</c:v>
                </c:pt>
                <c:pt idx="1407">
                  <c:v>4198</c:v>
                </c:pt>
                <c:pt idx="1408">
                  <c:v>4119</c:v>
                </c:pt>
                <c:pt idx="1409">
                  <c:v>4195</c:v>
                </c:pt>
                <c:pt idx="1410">
                  <c:v>4086</c:v>
                </c:pt>
                <c:pt idx="1411">
                  <c:v>4078</c:v>
                </c:pt>
                <c:pt idx="1412">
                  <c:v>3936</c:v>
                </c:pt>
                <c:pt idx="1413">
                  <c:v>4016</c:v>
                </c:pt>
                <c:pt idx="1414">
                  <c:v>3924</c:v>
                </c:pt>
                <c:pt idx="1415">
                  <c:v>3962</c:v>
                </c:pt>
                <c:pt idx="1416">
                  <c:v>3888</c:v>
                </c:pt>
                <c:pt idx="1417">
                  <c:v>3815</c:v>
                </c:pt>
                <c:pt idx="1418">
                  <c:v>3777</c:v>
                </c:pt>
                <c:pt idx="1419">
                  <c:v>3777</c:v>
                </c:pt>
                <c:pt idx="1420">
                  <c:v>3759</c:v>
                </c:pt>
                <c:pt idx="1421">
                  <c:v>3716</c:v>
                </c:pt>
                <c:pt idx="1422">
                  <c:v>3712</c:v>
                </c:pt>
                <c:pt idx="1423">
                  <c:v>3699</c:v>
                </c:pt>
                <c:pt idx="1424">
                  <c:v>3580</c:v>
                </c:pt>
                <c:pt idx="1425">
                  <c:v>3523</c:v>
                </c:pt>
                <c:pt idx="1426">
                  <c:v>3629</c:v>
                </c:pt>
                <c:pt idx="1427">
                  <c:v>3501</c:v>
                </c:pt>
                <c:pt idx="1428">
                  <c:v>3473</c:v>
                </c:pt>
                <c:pt idx="1429">
                  <c:v>3409</c:v>
                </c:pt>
                <c:pt idx="1430">
                  <c:v>3442</c:v>
                </c:pt>
                <c:pt idx="1431">
                  <c:v>3468</c:v>
                </c:pt>
                <c:pt idx="1432">
                  <c:v>3419</c:v>
                </c:pt>
                <c:pt idx="1433">
                  <c:v>3362</c:v>
                </c:pt>
                <c:pt idx="1434">
                  <c:v>3361</c:v>
                </c:pt>
                <c:pt idx="1435">
                  <c:v>3357</c:v>
                </c:pt>
                <c:pt idx="1436">
                  <c:v>3236</c:v>
                </c:pt>
                <c:pt idx="1437">
                  <c:v>3257</c:v>
                </c:pt>
                <c:pt idx="1438">
                  <c:v>3267</c:v>
                </c:pt>
                <c:pt idx="1439">
                  <c:v>3296</c:v>
                </c:pt>
                <c:pt idx="1440">
                  <c:v>3183</c:v>
                </c:pt>
                <c:pt idx="1441">
                  <c:v>3236</c:v>
                </c:pt>
                <c:pt idx="1442">
                  <c:v>3140</c:v>
                </c:pt>
                <c:pt idx="1443">
                  <c:v>3155</c:v>
                </c:pt>
                <c:pt idx="1444">
                  <c:v>3152</c:v>
                </c:pt>
                <c:pt idx="1445">
                  <c:v>3114</c:v>
                </c:pt>
                <c:pt idx="1446">
                  <c:v>3089</c:v>
                </c:pt>
                <c:pt idx="1447">
                  <c:v>3094</c:v>
                </c:pt>
                <c:pt idx="1448">
                  <c:v>3057</c:v>
                </c:pt>
                <c:pt idx="1449">
                  <c:v>3022</c:v>
                </c:pt>
                <c:pt idx="1450">
                  <c:v>3038</c:v>
                </c:pt>
                <c:pt idx="1451">
                  <c:v>3038</c:v>
                </c:pt>
                <c:pt idx="1452">
                  <c:v>3027</c:v>
                </c:pt>
                <c:pt idx="1453">
                  <c:v>3039</c:v>
                </c:pt>
                <c:pt idx="1454">
                  <c:v>2983</c:v>
                </c:pt>
                <c:pt idx="1455">
                  <c:v>2973</c:v>
                </c:pt>
                <c:pt idx="1456">
                  <c:v>3039</c:v>
                </c:pt>
                <c:pt idx="1457">
                  <c:v>2968</c:v>
                </c:pt>
                <c:pt idx="1458">
                  <c:v>2928</c:v>
                </c:pt>
                <c:pt idx="1459">
                  <c:v>2935</c:v>
                </c:pt>
                <c:pt idx="1460">
                  <c:v>2949</c:v>
                </c:pt>
                <c:pt idx="1461">
                  <c:v>2933</c:v>
                </c:pt>
                <c:pt idx="1462">
                  <c:v>2910</c:v>
                </c:pt>
                <c:pt idx="1463">
                  <c:v>2884</c:v>
                </c:pt>
                <c:pt idx="1464">
                  <c:v>2797</c:v>
                </c:pt>
                <c:pt idx="1465">
                  <c:v>2790</c:v>
                </c:pt>
                <c:pt idx="1466">
                  <c:v>2783</c:v>
                </c:pt>
                <c:pt idx="1467">
                  <c:v>2754</c:v>
                </c:pt>
                <c:pt idx="1468">
                  <c:v>2706</c:v>
                </c:pt>
                <c:pt idx="1469">
                  <c:v>2702</c:v>
                </c:pt>
                <c:pt idx="1470">
                  <c:v>2694</c:v>
                </c:pt>
                <c:pt idx="1471">
                  <c:v>2624</c:v>
                </c:pt>
                <c:pt idx="1472">
                  <c:v>2565</c:v>
                </c:pt>
                <c:pt idx="1473">
                  <c:v>2594</c:v>
                </c:pt>
                <c:pt idx="1474">
                  <c:v>2591</c:v>
                </c:pt>
                <c:pt idx="1475">
                  <c:v>2583</c:v>
                </c:pt>
                <c:pt idx="1476">
                  <c:v>2478</c:v>
                </c:pt>
                <c:pt idx="1477">
                  <c:v>2472</c:v>
                </c:pt>
                <c:pt idx="1478">
                  <c:v>2488</c:v>
                </c:pt>
                <c:pt idx="1479">
                  <c:v>2440</c:v>
                </c:pt>
                <c:pt idx="1480">
                  <c:v>2453</c:v>
                </c:pt>
                <c:pt idx="1481">
                  <c:v>2438</c:v>
                </c:pt>
                <c:pt idx="1482">
                  <c:v>2412</c:v>
                </c:pt>
                <c:pt idx="1483">
                  <c:v>2421</c:v>
                </c:pt>
                <c:pt idx="1484">
                  <c:v>2311</c:v>
                </c:pt>
                <c:pt idx="1485">
                  <c:v>2391</c:v>
                </c:pt>
                <c:pt idx="1486">
                  <c:v>2318</c:v>
                </c:pt>
                <c:pt idx="1487">
                  <c:v>2346</c:v>
                </c:pt>
                <c:pt idx="1488">
                  <c:v>2265</c:v>
                </c:pt>
                <c:pt idx="1489">
                  <c:v>2304</c:v>
                </c:pt>
                <c:pt idx="1490">
                  <c:v>2302</c:v>
                </c:pt>
                <c:pt idx="1491">
                  <c:v>2275</c:v>
                </c:pt>
                <c:pt idx="1492">
                  <c:v>2177</c:v>
                </c:pt>
                <c:pt idx="1493">
                  <c:v>2203</c:v>
                </c:pt>
                <c:pt idx="1494">
                  <c:v>2231</c:v>
                </c:pt>
                <c:pt idx="1495">
                  <c:v>2230</c:v>
                </c:pt>
                <c:pt idx="1496">
                  <c:v>2189</c:v>
                </c:pt>
                <c:pt idx="1497">
                  <c:v>2188</c:v>
                </c:pt>
                <c:pt idx="1498">
                  <c:v>2197</c:v>
                </c:pt>
                <c:pt idx="1499">
                  <c:v>2172</c:v>
                </c:pt>
                <c:pt idx="1500">
                  <c:v>2190</c:v>
                </c:pt>
                <c:pt idx="1501">
                  <c:v>2149</c:v>
                </c:pt>
                <c:pt idx="1502">
                  <c:v>2133</c:v>
                </c:pt>
                <c:pt idx="1503">
                  <c:v>2142</c:v>
                </c:pt>
                <c:pt idx="1504">
                  <c:v>2120</c:v>
                </c:pt>
                <c:pt idx="1505">
                  <c:v>2079</c:v>
                </c:pt>
                <c:pt idx="1506">
                  <c:v>2077</c:v>
                </c:pt>
                <c:pt idx="1507">
                  <c:v>2087</c:v>
                </c:pt>
                <c:pt idx="1508">
                  <c:v>2024</c:v>
                </c:pt>
                <c:pt idx="1509">
                  <c:v>2028</c:v>
                </c:pt>
                <c:pt idx="1510">
                  <c:v>2037</c:v>
                </c:pt>
                <c:pt idx="1511">
                  <c:v>2013</c:v>
                </c:pt>
                <c:pt idx="1512">
                  <c:v>2026</c:v>
                </c:pt>
                <c:pt idx="1513">
                  <c:v>2019</c:v>
                </c:pt>
                <c:pt idx="1514">
                  <c:v>2021</c:v>
                </c:pt>
                <c:pt idx="1515">
                  <c:v>2015</c:v>
                </c:pt>
                <c:pt idx="1516">
                  <c:v>1981</c:v>
                </c:pt>
                <c:pt idx="1517">
                  <c:v>2007</c:v>
                </c:pt>
                <c:pt idx="1518">
                  <c:v>1972</c:v>
                </c:pt>
                <c:pt idx="1519">
                  <c:v>1947</c:v>
                </c:pt>
                <c:pt idx="1520">
                  <c:v>1931</c:v>
                </c:pt>
                <c:pt idx="1521">
                  <c:v>1970</c:v>
                </c:pt>
                <c:pt idx="1522">
                  <c:v>1910</c:v>
                </c:pt>
                <c:pt idx="1523">
                  <c:v>1952</c:v>
                </c:pt>
                <c:pt idx="1524">
                  <c:v>1982</c:v>
                </c:pt>
                <c:pt idx="1525">
                  <c:v>1914</c:v>
                </c:pt>
                <c:pt idx="1526">
                  <c:v>1911</c:v>
                </c:pt>
                <c:pt idx="1527">
                  <c:v>1930</c:v>
                </c:pt>
                <c:pt idx="1528">
                  <c:v>1872</c:v>
                </c:pt>
                <c:pt idx="1529">
                  <c:v>1915</c:v>
                </c:pt>
                <c:pt idx="1530">
                  <c:v>1913</c:v>
                </c:pt>
                <c:pt idx="1531">
                  <c:v>1881</c:v>
                </c:pt>
                <c:pt idx="1532">
                  <c:v>1851</c:v>
                </c:pt>
                <c:pt idx="1533">
                  <c:v>1859</c:v>
                </c:pt>
                <c:pt idx="1534">
                  <c:v>1834</c:v>
                </c:pt>
                <c:pt idx="1535">
                  <c:v>1806</c:v>
                </c:pt>
                <c:pt idx="1536">
                  <c:v>1851</c:v>
                </c:pt>
                <c:pt idx="1537">
                  <c:v>1794</c:v>
                </c:pt>
                <c:pt idx="1538">
                  <c:v>1818</c:v>
                </c:pt>
                <c:pt idx="1539">
                  <c:v>1775</c:v>
                </c:pt>
                <c:pt idx="1540">
                  <c:v>1741</c:v>
                </c:pt>
                <c:pt idx="1541">
                  <c:v>1758</c:v>
                </c:pt>
                <c:pt idx="1542">
                  <c:v>1757</c:v>
                </c:pt>
                <c:pt idx="1543">
                  <c:v>1751</c:v>
                </c:pt>
                <c:pt idx="1544">
                  <c:v>1713</c:v>
                </c:pt>
                <c:pt idx="1545">
                  <c:v>1659</c:v>
                </c:pt>
                <c:pt idx="1546">
                  <c:v>1681</c:v>
                </c:pt>
                <c:pt idx="1547">
                  <c:v>1658</c:v>
                </c:pt>
                <c:pt idx="1548">
                  <c:v>1638</c:v>
                </c:pt>
                <c:pt idx="1549">
                  <c:v>1644</c:v>
                </c:pt>
                <c:pt idx="1550">
                  <c:v>1680</c:v>
                </c:pt>
                <c:pt idx="1551">
                  <c:v>1617</c:v>
                </c:pt>
                <c:pt idx="1552">
                  <c:v>1583</c:v>
                </c:pt>
                <c:pt idx="1553">
                  <c:v>1655</c:v>
                </c:pt>
                <c:pt idx="1554">
                  <c:v>1607</c:v>
                </c:pt>
                <c:pt idx="1555">
                  <c:v>1645</c:v>
                </c:pt>
                <c:pt idx="1556">
                  <c:v>1610</c:v>
                </c:pt>
                <c:pt idx="1557">
                  <c:v>1575</c:v>
                </c:pt>
                <c:pt idx="1558">
                  <c:v>1591</c:v>
                </c:pt>
                <c:pt idx="1559">
                  <c:v>1558</c:v>
                </c:pt>
                <c:pt idx="1560">
                  <c:v>1539</c:v>
                </c:pt>
                <c:pt idx="1561">
                  <c:v>1544</c:v>
                </c:pt>
                <c:pt idx="1562">
                  <c:v>1546</c:v>
                </c:pt>
                <c:pt idx="1563">
                  <c:v>1534</c:v>
                </c:pt>
                <c:pt idx="1564">
                  <c:v>1532</c:v>
                </c:pt>
                <c:pt idx="1565">
                  <c:v>1551</c:v>
                </c:pt>
                <c:pt idx="1566">
                  <c:v>1488</c:v>
                </c:pt>
                <c:pt idx="1567">
                  <c:v>1487</c:v>
                </c:pt>
                <c:pt idx="1568">
                  <c:v>1505</c:v>
                </c:pt>
                <c:pt idx="1569">
                  <c:v>1513</c:v>
                </c:pt>
                <c:pt idx="1570">
                  <c:v>1510</c:v>
                </c:pt>
                <c:pt idx="1571">
                  <c:v>1509</c:v>
                </c:pt>
                <c:pt idx="1572">
                  <c:v>1451</c:v>
                </c:pt>
                <c:pt idx="1573">
                  <c:v>1473</c:v>
                </c:pt>
                <c:pt idx="1574">
                  <c:v>1491</c:v>
                </c:pt>
                <c:pt idx="1575">
                  <c:v>1476</c:v>
                </c:pt>
                <c:pt idx="1576">
                  <c:v>1437</c:v>
                </c:pt>
                <c:pt idx="1577">
                  <c:v>1421</c:v>
                </c:pt>
                <c:pt idx="1578">
                  <c:v>1480</c:v>
                </c:pt>
                <c:pt idx="1579">
                  <c:v>1466</c:v>
                </c:pt>
                <c:pt idx="1580">
                  <c:v>1422</c:v>
                </c:pt>
                <c:pt idx="1581">
                  <c:v>1443</c:v>
                </c:pt>
                <c:pt idx="1582">
                  <c:v>1451</c:v>
                </c:pt>
                <c:pt idx="1583">
                  <c:v>1433</c:v>
                </c:pt>
                <c:pt idx="1584">
                  <c:v>1408</c:v>
                </c:pt>
                <c:pt idx="1585">
                  <c:v>1433</c:v>
                </c:pt>
                <c:pt idx="1586">
                  <c:v>1396</c:v>
                </c:pt>
                <c:pt idx="1587">
                  <c:v>1390</c:v>
                </c:pt>
                <c:pt idx="1588">
                  <c:v>1420</c:v>
                </c:pt>
                <c:pt idx="1589">
                  <c:v>1430</c:v>
                </c:pt>
                <c:pt idx="1590">
                  <c:v>1402</c:v>
                </c:pt>
                <c:pt idx="1591">
                  <c:v>1377</c:v>
                </c:pt>
                <c:pt idx="1592">
                  <c:v>1399</c:v>
                </c:pt>
                <c:pt idx="1593">
                  <c:v>1435</c:v>
                </c:pt>
                <c:pt idx="1594">
                  <c:v>1367</c:v>
                </c:pt>
                <c:pt idx="1595">
                  <c:v>1370</c:v>
                </c:pt>
                <c:pt idx="1596">
                  <c:v>1396</c:v>
                </c:pt>
                <c:pt idx="1597">
                  <c:v>1378</c:v>
                </c:pt>
                <c:pt idx="1598">
                  <c:v>1371</c:v>
                </c:pt>
                <c:pt idx="1599">
                  <c:v>1380</c:v>
                </c:pt>
                <c:pt idx="1600">
                  <c:v>1354</c:v>
                </c:pt>
                <c:pt idx="1601">
                  <c:v>1366</c:v>
                </c:pt>
                <c:pt idx="1602">
                  <c:v>1361</c:v>
                </c:pt>
                <c:pt idx="1603">
                  <c:v>1375</c:v>
                </c:pt>
                <c:pt idx="1604">
                  <c:v>1374</c:v>
                </c:pt>
                <c:pt idx="1605">
                  <c:v>1373</c:v>
                </c:pt>
                <c:pt idx="1606">
                  <c:v>1356</c:v>
                </c:pt>
                <c:pt idx="1607">
                  <c:v>1380</c:v>
                </c:pt>
                <c:pt idx="1608">
                  <c:v>1360</c:v>
                </c:pt>
                <c:pt idx="1609">
                  <c:v>1369</c:v>
                </c:pt>
                <c:pt idx="1610">
                  <c:v>1370</c:v>
                </c:pt>
                <c:pt idx="1611">
                  <c:v>1350</c:v>
                </c:pt>
                <c:pt idx="1612">
                  <c:v>1353</c:v>
                </c:pt>
                <c:pt idx="1613">
                  <c:v>1333</c:v>
                </c:pt>
                <c:pt idx="1614">
                  <c:v>1369</c:v>
                </c:pt>
                <c:pt idx="1615">
                  <c:v>1303</c:v>
                </c:pt>
                <c:pt idx="1616">
                  <c:v>1351</c:v>
                </c:pt>
                <c:pt idx="1617">
                  <c:v>1357</c:v>
                </c:pt>
                <c:pt idx="1618">
                  <c:v>1359</c:v>
                </c:pt>
                <c:pt idx="1619">
                  <c:v>1336</c:v>
                </c:pt>
                <c:pt idx="1620">
                  <c:v>1299</c:v>
                </c:pt>
                <c:pt idx="1621">
                  <c:v>1313</c:v>
                </c:pt>
                <c:pt idx="1622">
                  <c:v>1309</c:v>
                </c:pt>
                <c:pt idx="1623">
                  <c:v>1308</c:v>
                </c:pt>
                <c:pt idx="1624">
                  <c:v>1341</c:v>
                </c:pt>
                <c:pt idx="1625">
                  <c:v>1352</c:v>
                </c:pt>
                <c:pt idx="1626">
                  <c:v>1305</c:v>
                </c:pt>
                <c:pt idx="1627">
                  <c:v>1320</c:v>
                </c:pt>
                <c:pt idx="1628">
                  <c:v>1333</c:v>
                </c:pt>
                <c:pt idx="1629">
                  <c:v>1300</c:v>
                </c:pt>
                <c:pt idx="1630">
                  <c:v>1268</c:v>
                </c:pt>
                <c:pt idx="1631">
                  <c:v>1309</c:v>
                </c:pt>
                <c:pt idx="1632">
                  <c:v>1299</c:v>
                </c:pt>
                <c:pt idx="1633">
                  <c:v>1305</c:v>
                </c:pt>
                <c:pt idx="1634">
                  <c:v>1316</c:v>
                </c:pt>
                <c:pt idx="1635">
                  <c:v>1295</c:v>
                </c:pt>
                <c:pt idx="1636">
                  <c:v>1295</c:v>
                </c:pt>
                <c:pt idx="1637">
                  <c:v>1317</c:v>
                </c:pt>
                <c:pt idx="1638">
                  <c:v>1265</c:v>
                </c:pt>
                <c:pt idx="1639">
                  <c:v>1293</c:v>
                </c:pt>
                <c:pt idx="1640">
                  <c:v>1310</c:v>
                </c:pt>
                <c:pt idx="1641">
                  <c:v>1295</c:v>
                </c:pt>
                <c:pt idx="1642">
                  <c:v>1272</c:v>
                </c:pt>
                <c:pt idx="1643">
                  <c:v>1278</c:v>
                </c:pt>
                <c:pt idx="1644">
                  <c:v>1300</c:v>
                </c:pt>
                <c:pt idx="1645">
                  <c:v>1264</c:v>
                </c:pt>
                <c:pt idx="1646">
                  <c:v>1290</c:v>
                </c:pt>
                <c:pt idx="1647">
                  <c:v>1260</c:v>
                </c:pt>
                <c:pt idx="1648">
                  <c:v>1255</c:v>
                </c:pt>
                <c:pt idx="1649">
                  <c:v>1272</c:v>
                </c:pt>
                <c:pt idx="1650">
                  <c:v>1269</c:v>
                </c:pt>
                <c:pt idx="1651">
                  <c:v>1265</c:v>
                </c:pt>
                <c:pt idx="1652">
                  <c:v>1283</c:v>
                </c:pt>
                <c:pt idx="1653">
                  <c:v>1284</c:v>
                </c:pt>
                <c:pt idx="1654">
                  <c:v>1262</c:v>
                </c:pt>
                <c:pt idx="1655">
                  <c:v>1252</c:v>
                </c:pt>
                <c:pt idx="1656">
                  <c:v>1253</c:v>
                </c:pt>
                <c:pt idx="1657">
                  <c:v>1279</c:v>
                </c:pt>
                <c:pt idx="1658">
                  <c:v>1249</c:v>
                </c:pt>
                <c:pt idx="1659">
                  <c:v>1248</c:v>
                </c:pt>
                <c:pt idx="1660">
                  <c:v>1287</c:v>
                </c:pt>
                <c:pt idx="1661">
                  <c:v>1273</c:v>
                </c:pt>
                <c:pt idx="1662">
                  <c:v>1291</c:v>
                </c:pt>
                <c:pt idx="1663">
                  <c:v>1228</c:v>
                </c:pt>
                <c:pt idx="1664">
                  <c:v>1289</c:v>
                </c:pt>
                <c:pt idx="1665">
                  <c:v>1249</c:v>
                </c:pt>
                <c:pt idx="1666">
                  <c:v>1249</c:v>
                </c:pt>
                <c:pt idx="1667">
                  <c:v>1245</c:v>
                </c:pt>
                <c:pt idx="1668">
                  <c:v>1265</c:v>
                </c:pt>
                <c:pt idx="1669">
                  <c:v>1279</c:v>
                </c:pt>
                <c:pt idx="1670">
                  <c:v>1251</c:v>
                </c:pt>
                <c:pt idx="1671">
                  <c:v>1253</c:v>
                </c:pt>
                <c:pt idx="1672">
                  <c:v>1278</c:v>
                </c:pt>
                <c:pt idx="1673">
                  <c:v>1238</c:v>
                </c:pt>
                <c:pt idx="1674">
                  <c:v>1261</c:v>
                </c:pt>
                <c:pt idx="1675">
                  <c:v>1251</c:v>
                </c:pt>
                <c:pt idx="1676">
                  <c:v>1231</c:v>
                </c:pt>
                <c:pt idx="1677">
                  <c:v>1219</c:v>
                </c:pt>
                <c:pt idx="1678">
                  <c:v>1221</c:v>
                </c:pt>
                <c:pt idx="1679">
                  <c:v>1270</c:v>
                </c:pt>
                <c:pt idx="1680">
                  <c:v>1240</c:v>
                </c:pt>
                <c:pt idx="1681">
                  <c:v>1225</c:v>
                </c:pt>
                <c:pt idx="1682">
                  <c:v>1254</c:v>
                </c:pt>
                <c:pt idx="1683">
                  <c:v>1238</c:v>
                </c:pt>
                <c:pt idx="1684">
                  <c:v>1235</c:v>
                </c:pt>
                <c:pt idx="1685">
                  <c:v>1235</c:v>
                </c:pt>
                <c:pt idx="1686">
                  <c:v>1240</c:v>
                </c:pt>
                <c:pt idx="1687">
                  <c:v>1243</c:v>
                </c:pt>
                <c:pt idx="1688">
                  <c:v>1221</c:v>
                </c:pt>
                <c:pt idx="1689">
                  <c:v>1251</c:v>
                </c:pt>
                <c:pt idx="1690">
                  <c:v>1248</c:v>
                </c:pt>
                <c:pt idx="1691">
                  <c:v>1233</c:v>
                </c:pt>
                <c:pt idx="1692">
                  <c:v>1191</c:v>
                </c:pt>
                <c:pt idx="1693">
                  <c:v>1219</c:v>
                </c:pt>
                <c:pt idx="1694">
                  <c:v>1243</c:v>
                </c:pt>
                <c:pt idx="1695">
                  <c:v>1238</c:v>
                </c:pt>
                <c:pt idx="1696">
                  <c:v>1240</c:v>
                </c:pt>
                <c:pt idx="1697">
                  <c:v>1247</c:v>
                </c:pt>
                <c:pt idx="1698">
                  <c:v>1243</c:v>
                </c:pt>
                <c:pt idx="1699">
                  <c:v>1246</c:v>
                </c:pt>
                <c:pt idx="1700">
                  <c:v>1191</c:v>
                </c:pt>
                <c:pt idx="1701">
                  <c:v>1233</c:v>
                </c:pt>
                <c:pt idx="1702">
                  <c:v>1239</c:v>
                </c:pt>
                <c:pt idx="1703">
                  <c:v>1227</c:v>
                </c:pt>
                <c:pt idx="1704">
                  <c:v>1191</c:v>
                </c:pt>
                <c:pt idx="1705">
                  <c:v>1250</c:v>
                </c:pt>
                <c:pt idx="1706">
                  <c:v>1223</c:v>
                </c:pt>
                <c:pt idx="1707">
                  <c:v>1199</c:v>
                </c:pt>
                <c:pt idx="1708">
                  <c:v>1230</c:v>
                </c:pt>
                <c:pt idx="1709">
                  <c:v>1251</c:v>
                </c:pt>
                <c:pt idx="1710">
                  <c:v>1204</c:v>
                </c:pt>
                <c:pt idx="1711">
                  <c:v>1197</c:v>
                </c:pt>
                <c:pt idx="1712">
                  <c:v>1232</c:v>
                </c:pt>
                <c:pt idx="1713">
                  <c:v>1229</c:v>
                </c:pt>
                <c:pt idx="1714">
                  <c:v>1204</c:v>
                </c:pt>
                <c:pt idx="1715">
                  <c:v>1236</c:v>
                </c:pt>
                <c:pt idx="1716">
                  <c:v>1202</c:v>
                </c:pt>
                <c:pt idx="1717">
                  <c:v>1225</c:v>
                </c:pt>
                <c:pt idx="1718">
                  <c:v>1227</c:v>
                </c:pt>
                <c:pt idx="1719">
                  <c:v>1208</c:v>
                </c:pt>
                <c:pt idx="1720">
                  <c:v>1233</c:v>
                </c:pt>
                <c:pt idx="1721">
                  <c:v>1215</c:v>
                </c:pt>
                <c:pt idx="1722">
                  <c:v>1221</c:v>
                </c:pt>
                <c:pt idx="1723">
                  <c:v>1236</c:v>
                </c:pt>
                <c:pt idx="1724">
                  <c:v>1214</c:v>
                </c:pt>
                <c:pt idx="1725">
                  <c:v>1202</c:v>
                </c:pt>
                <c:pt idx="1726">
                  <c:v>1193</c:v>
                </c:pt>
                <c:pt idx="1727">
                  <c:v>1224</c:v>
                </c:pt>
                <c:pt idx="1728">
                  <c:v>1216</c:v>
                </c:pt>
                <c:pt idx="1729">
                  <c:v>1231</c:v>
                </c:pt>
                <c:pt idx="1730">
                  <c:v>1190</c:v>
                </c:pt>
                <c:pt idx="1731">
                  <c:v>1225</c:v>
                </c:pt>
                <c:pt idx="1732">
                  <c:v>1224</c:v>
                </c:pt>
                <c:pt idx="1733">
                  <c:v>1210</c:v>
                </c:pt>
                <c:pt idx="1734">
                  <c:v>1196</c:v>
                </c:pt>
                <c:pt idx="1735">
                  <c:v>1184</c:v>
                </c:pt>
                <c:pt idx="1736">
                  <c:v>1180</c:v>
                </c:pt>
                <c:pt idx="1737">
                  <c:v>1218</c:v>
                </c:pt>
                <c:pt idx="1738">
                  <c:v>1185</c:v>
                </c:pt>
                <c:pt idx="1739">
                  <c:v>1195</c:v>
                </c:pt>
                <c:pt idx="1740">
                  <c:v>1222</c:v>
                </c:pt>
                <c:pt idx="1741">
                  <c:v>1209</c:v>
                </c:pt>
                <c:pt idx="1742">
                  <c:v>1200</c:v>
                </c:pt>
                <c:pt idx="1743">
                  <c:v>1187</c:v>
                </c:pt>
                <c:pt idx="1744">
                  <c:v>1230</c:v>
                </c:pt>
                <c:pt idx="1745">
                  <c:v>1200</c:v>
                </c:pt>
                <c:pt idx="1746">
                  <c:v>1205</c:v>
                </c:pt>
                <c:pt idx="1747">
                  <c:v>1194</c:v>
                </c:pt>
                <c:pt idx="1748">
                  <c:v>1211</c:v>
                </c:pt>
                <c:pt idx="1749">
                  <c:v>1195</c:v>
                </c:pt>
                <c:pt idx="1750">
                  <c:v>1174</c:v>
                </c:pt>
                <c:pt idx="1751">
                  <c:v>1200</c:v>
                </c:pt>
                <c:pt idx="1752">
                  <c:v>1201</c:v>
                </c:pt>
                <c:pt idx="1753">
                  <c:v>1199</c:v>
                </c:pt>
                <c:pt idx="1754">
                  <c:v>1193</c:v>
                </c:pt>
                <c:pt idx="1755">
                  <c:v>1200</c:v>
                </c:pt>
                <c:pt idx="1756">
                  <c:v>1217</c:v>
                </c:pt>
                <c:pt idx="1757">
                  <c:v>1174</c:v>
                </c:pt>
                <c:pt idx="1758">
                  <c:v>1172</c:v>
                </c:pt>
                <c:pt idx="1759">
                  <c:v>1216</c:v>
                </c:pt>
                <c:pt idx="1760">
                  <c:v>1193</c:v>
                </c:pt>
                <c:pt idx="1761">
                  <c:v>1175</c:v>
                </c:pt>
                <c:pt idx="1762">
                  <c:v>1191</c:v>
                </c:pt>
                <c:pt idx="1763">
                  <c:v>1179</c:v>
                </c:pt>
                <c:pt idx="1764">
                  <c:v>1186</c:v>
                </c:pt>
                <c:pt idx="1765">
                  <c:v>1201</c:v>
                </c:pt>
                <c:pt idx="1766">
                  <c:v>1186</c:v>
                </c:pt>
                <c:pt idx="1767">
                  <c:v>1176</c:v>
                </c:pt>
                <c:pt idx="1768">
                  <c:v>1186</c:v>
                </c:pt>
                <c:pt idx="1769">
                  <c:v>1186</c:v>
                </c:pt>
                <c:pt idx="1770">
                  <c:v>1193</c:v>
                </c:pt>
                <c:pt idx="1771">
                  <c:v>1200</c:v>
                </c:pt>
                <c:pt idx="1772">
                  <c:v>1153</c:v>
                </c:pt>
                <c:pt idx="1773">
                  <c:v>1187</c:v>
                </c:pt>
                <c:pt idx="1774">
                  <c:v>1201</c:v>
                </c:pt>
                <c:pt idx="1775">
                  <c:v>1179</c:v>
                </c:pt>
                <c:pt idx="1776">
                  <c:v>1177</c:v>
                </c:pt>
                <c:pt idx="1777">
                  <c:v>1154</c:v>
                </c:pt>
                <c:pt idx="1778">
                  <c:v>1165</c:v>
                </c:pt>
                <c:pt idx="1779">
                  <c:v>1211</c:v>
                </c:pt>
                <c:pt idx="1780">
                  <c:v>1156</c:v>
                </c:pt>
                <c:pt idx="1781">
                  <c:v>1171</c:v>
                </c:pt>
                <c:pt idx="1782">
                  <c:v>1184</c:v>
                </c:pt>
                <c:pt idx="1783">
                  <c:v>1171</c:v>
                </c:pt>
                <c:pt idx="1784">
                  <c:v>1173</c:v>
                </c:pt>
                <c:pt idx="1785">
                  <c:v>1188</c:v>
                </c:pt>
                <c:pt idx="1786">
                  <c:v>1158</c:v>
                </c:pt>
                <c:pt idx="1787">
                  <c:v>1125</c:v>
                </c:pt>
                <c:pt idx="1788">
                  <c:v>1120</c:v>
                </c:pt>
                <c:pt idx="1789">
                  <c:v>1158</c:v>
                </c:pt>
                <c:pt idx="1790">
                  <c:v>1155</c:v>
                </c:pt>
                <c:pt idx="1791">
                  <c:v>1175</c:v>
                </c:pt>
                <c:pt idx="1792">
                  <c:v>1151</c:v>
                </c:pt>
                <c:pt idx="1793">
                  <c:v>1154</c:v>
                </c:pt>
                <c:pt idx="1794">
                  <c:v>1189</c:v>
                </c:pt>
                <c:pt idx="1795">
                  <c:v>1125</c:v>
                </c:pt>
                <c:pt idx="1796">
                  <c:v>1132</c:v>
                </c:pt>
                <c:pt idx="1797">
                  <c:v>1181</c:v>
                </c:pt>
                <c:pt idx="1798">
                  <c:v>1199</c:v>
                </c:pt>
                <c:pt idx="1799">
                  <c:v>1169</c:v>
                </c:pt>
                <c:pt idx="1800">
                  <c:v>1171</c:v>
                </c:pt>
                <c:pt idx="1801">
                  <c:v>1148</c:v>
                </c:pt>
                <c:pt idx="1802">
                  <c:v>1157</c:v>
                </c:pt>
                <c:pt idx="1803">
                  <c:v>1142</c:v>
                </c:pt>
                <c:pt idx="1804">
                  <c:v>1147</c:v>
                </c:pt>
                <c:pt idx="1805">
                  <c:v>1168</c:v>
                </c:pt>
                <c:pt idx="1806">
                  <c:v>1176</c:v>
                </c:pt>
                <c:pt idx="1807">
                  <c:v>1145</c:v>
                </c:pt>
                <c:pt idx="1808">
                  <c:v>1129</c:v>
                </c:pt>
                <c:pt idx="1809">
                  <c:v>1145</c:v>
                </c:pt>
                <c:pt idx="1810">
                  <c:v>1155</c:v>
                </c:pt>
                <c:pt idx="1811">
                  <c:v>1147</c:v>
                </c:pt>
                <c:pt idx="1812">
                  <c:v>1110</c:v>
                </c:pt>
                <c:pt idx="1813">
                  <c:v>1114</c:v>
                </c:pt>
                <c:pt idx="1814">
                  <c:v>1168</c:v>
                </c:pt>
                <c:pt idx="1815">
                  <c:v>1150</c:v>
                </c:pt>
                <c:pt idx="1816">
                  <c:v>1126</c:v>
                </c:pt>
                <c:pt idx="1817">
                  <c:v>1124</c:v>
                </c:pt>
                <c:pt idx="1818">
                  <c:v>1145</c:v>
                </c:pt>
                <c:pt idx="1819">
                  <c:v>1162</c:v>
                </c:pt>
                <c:pt idx="1820">
                  <c:v>1139</c:v>
                </c:pt>
                <c:pt idx="1821">
                  <c:v>1146</c:v>
                </c:pt>
                <c:pt idx="1822">
                  <c:v>1151</c:v>
                </c:pt>
                <c:pt idx="1823">
                  <c:v>1141</c:v>
                </c:pt>
                <c:pt idx="1824">
                  <c:v>1149</c:v>
                </c:pt>
                <c:pt idx="1825">
                  <c:v>1163</c:v>
                </c:pt>
                <c:pt idx="1826">
                  <c:v>1143</c:v>
                </c:pt>
                <c:pt idx="1827">
                  <c:v>1138</c:v>
                </c:pt>
                <c:pt idx="1828">
                  <c:v>1161</c:v>
                </c:pt>
                <c:pt idx="1829">
                  <c:v>1131</c:v>
                </c:pt>
                <c:pt idx="1830">
                  <c:v>1131</c:v>
                </c:pt>
                <c:pt idx="1831">
                  <c:v>1149</c:v>
                </c:pt>
                <c:pt idx="1832">
                  <c:v>1114</c:v>
                </c:pt>
                <c:pt idx="1833">
                  <c:v>1143</c:v>
                </c:pt>
                <c:pt idx="1834">
                  <c:v>1140</c:v>
                </c:pt>
                <c:pt idx="1835">
                  <c:v>1133</c:v>
                </c:pt>
              </c:numCache>
            </c:numRef>
          </c:yVal>
          <c:smooth val="0"/>
          <c:extLst>
            <c:ext xmlns:c16="http://schemas.microsoft.com/office/drawing/2014/chart" uri="{C3380CC4-5D6E-409C-BE32-E72D297353CC}">
              <c16:uniqueId val="{00000003-8D5F-4DB7-8270-FF42AA7ABF5A}"/>
            </c:ext>
          </c:extLst>
        </c:ser>
        <c:ser>
          <c:idx val="2"/>
          <c:order val="4"/>
          <c:tx>
            <c:v>Standard</c:v>
          </c:tx>
          <c:spPr>
            <a:ln w="19050" cap="rnd">
              <a:solidFill>
                <a:schemeClr val="bg1">
                  <a:lumMod val="75000"/>
                </a:schemeClr>
              </a:solidFill>
              <a:round/>
            </a:ln>
            <a:effectLst/>
          </c:spPr>
          <c:marker>
            <c:symbol val="none"/>
          </c:marker>
          <c:xVal>
            <c:numRef>
              <c:f>Sheet1!$G$2:$G$1837</c:f>
              <c:numCache>
                <c:formatCode>General</c:formatCode>
                <c:ptCount val="1836"/>
                <c:pt idx="0">
                  <c:v>100.07299999999999</c:v>
                </c:pt>
                <c:pt idx="1">
                  <c:v>100.595</c:v>
                </c:pt>
                <c:pt idx="2">
                  <c:v>101.11799999999999</c:v>
                </c:pt>
                <c:pt idx="3">
                  <c:v>101.642</c:v>
                </c:pt>
                <c:pt idx="4">
                  <c:v>102.164</c:v>
                </c:pt>
                <c:pt idx="5">
                  <c:v>102.687</c:v>
                </c:pt>
                <c:pt idx="6">
                  <c:v>103.211</c:v>
                </c:pt>
                <c:pt idx="7">
                  <c:v>103.733</c:v>
                </c:pt>
                <c:pt idx="8">
                  <c:v>104.255</c:v>
                </c:pt>
                <c:pt idx="9">
                  <c:v>104.78</c:v>
                </c:pt>
                <c:pt idx="10">
                  <c:v>105.30200000000001</c:v>
                </c:pt>
                <c:pt idx="11">
                  <c:v>105.824</c:v>
                </c:pt>
                <c:pt idx="12">
                  <c:v>106.348</c:v>
                </c:pt>
                <c:pt idx="13">
                  <c:v>106.87</c:v>
                </c:pt>
                <c:pt idx="14">
                  <c:v>107.392</c:v>
                </c:pt>
                <c:pt idx="15">
                  <c:v>107.916</c:v>
                </c:pt>
                <c:pt idx="16">
                  <c:v>108.438</c:v>
                </c:pt>
                <c:pt idx="17">
                  <c:v>108.96</c:v>
                </c:pt>
                <c:pt idx="18">
                  <c:v>109.48399999999999</c:v>
                </c:pt>
                <c:pt idx="19">
                  <c:v>110.006</c:v>
                </c:pt>
                <c:pt idx="20">
                  <c:v>110.52800000000001</c:v>
                </c:pt>
                <c:pt idx="21">
                  <c:v>111.05</c:v>
                </c:pt>
                <c:pt idx="22">
                  <c:v>111.574</c:v>
                </c:pt>
                <c:pt idx="23">
                  <c:v>112.095</c:v>
                </c:pt>
                <c:pt idx="24">
                  <c:v>112.617</c:v>
                </c:pt>
                <c:pt idx="25">
                  <c:v>113.139</c:v>
                </c:pt>
                <c:pt idx="26">
                  <c:v>113.663</c:v>
                </c:pt>
                <c:pt idx="27">
                  <c:v>114.184</c:v>
                </c:pt>
                <c:pt idx="28">
                  <c:v>114.706</c:v>
                </c:pt>
                <c:pt idx="29">
                  <c:v>115.227</c:v>
                </c:pt>
                <c:pt idx="30">
                  <c:v>115.751</c:v>
                </c:pt>
                <c:pt idx="31">
                  <c:v>116.273</c:v>
                </c:pt>
                <c:pt idx="32">
                  <c:v>116.794</c:v>
                </c:pt>
                <c:pt idx="33">
                  <c:v>117.316</c:v>
                </c:pt>
                <c:pt idx="34">
                  <c:v>117.837</c:v>
                </c:pt>
                <c:pt idx="35">
                  <c:v>118.36</c:v>
                </c:pt>
                <c:pt idx="36">
                  <c:v>118.88200000000001</c:v>
                </c:pt>
                <c:pt idx="37">
                  <c:v>119.40300000000001</c:v>
                </c:pt>
                <c:pt idx="38">
                  <c:v>119.92400000000001</c:v>
                </c:pt>
                <c:pt idx="39">
                  <c:v>120.446</c:v>
                </c:pt>
                <c:pt idx="40">
                  <c:v>120.967</c:v>
                </c:pt>
                <c:pt idx="41">
                  <c:v>121.49</c:v>
                </c:pt>
                <c:pt idx="42">
                  <c:v>122.012</c:v>
                </c:pt>
                <c:pt idx="43">
                  <c:v>122.533</c:v>
                </c:pt>
                <c:pt idx="44">
                  <c:v>123.054</c:v>
                </c:pt>
                <c:pt idx="45">
                  <c:v>123.575</c:v>
                </c:pt>
                <c:pt idx="46">
                  <c:v>124.096</c:v>
                </c:pt>
                <c:pt idx="47">
                  <c:v>124.619</c:v>
                </c:pt>
                <c:pt idx="48">
                  <c:v>125.14</c:v>
                </c:pt>
                <c:pt idx="49">
                  <c:v>125.661</c:v>
                </c:pt>
                <c:pt idx="50">
                  <c:v>126.182</c:v>
                </c:pt>
                <c:pt idx="51">
                  <c:v>126.703</c:v>
                </c:pt>
                <c:pt idx="52">
                  <c:v>127.224</c:v>
                </c:pt>
                <c:pt idx="53">
                  <c:v>127.745</c:v>
                </c:pt>
                <c:pt idx="54">
                  <c:v>128.26599999999999</c:v>
                </c:pt>
                <c:pt idx="55">
                  <c:v>128.78700000000001</c:v>
                </c:pt>
                <c:pt idx="56">
                  <c:v>129.309</c:v>
                </c:pt>
                <c:pt idx="57">
                  <c:v>129.83000000000001</c:v>
                </c:pt>
                <c:pt idx="58">
                  <c:v>130.351</c:v>
                </c:pt>
                <c:pt idx="59">
                  <c:v>130.87200000000001</c:v>
                </c:pt>
                <c:pt idx="60">
                  <c:v>131.392</c:v>
                </c:pt>
                <c:pt idx="61">
                  <c:v>131.91300000000001</c:v>
                </c:pt>
                <c:pt idx="62">
                  <c:v>132.434</c:v>
                </c:pt>
                <c:pt idx="63">
                  <c:v>132.95400000000001</c:v>
                </c:pt>
                <c:pt idx="64">
                  <c:v>133.47499999999999</c:v>
                </c:pt>
                <c:pt idx="65">
                  <c:v>133.995</c:v>
                </c:pt>
                <c:pt idx="66">
                  <c:v>134.51599999999999</c:v>
                </c:pt>
                <c:pt idx="67">
                  <c:v>135.036</c:v>
                </c:pt>
                <c:pt idx="68">
                  <c:v>135.55699999999999</c:v>
                </c:pt>
                <c:pt idx="69">
                  <c:v>136.077</c:v>
                </c:pt>
                <c:pt idx="70">
                  <c:v>136.59700000000001</c:v>
                </c:pt>
                <c:pt idx="71">
                  <c:v>137.11799999999999</c:v>
                </c:pt>
                <c:pt idx="72">
                  <c:v>137.63800000000001</c:v>
                </c:pt>
                <c:pt idx="73">
                  <c:v>138.15799999999999</c:v>
                </c:pt>
                <c:pt idx="74">
                  <c:v>138.679</c:v>
                </c:pt>
                <c:pt idx="75">
                  <c:v>139.19900000000001</c:v>
                </c:pt>
                <c:pt idx="76">
                  <c:v>139.71899999999999</c:v>
                </c:pt>
                <c:pt idx="77">
                  <c:v>140.239</c:v>
                </c:pt>
                <c:pt idx="78">
                  <c:v>140.75899999999999</c:v>
                </c:pt>
                <c:pt idx="79">
                  <c:v>141.28</c:v>
                </c:pt>
                <c:pt idx="80">
                  <c:v>141.80000000000001</c:v>
                </c:pt>
                <c:pt idx="81">
                  <c:v>142.32</c:v>
                </c:pt>
                <c:pt idx="82">
                  <c:v>142.84</c:v>
                </c:pt>
                <c:pt idx="83">
                  <c:v>143.36000000000001</c:v>
                </c:pt>
                <c:pt idx="84">
                  <c:v>143.88</c:v>
                </c:pt>
                <c:pt idx="85">
                  <c:v>144.4</c:v>
                </c:pt>
                <c:pt idx="86">
                  <c:v>144.91999999999999</c:v>
                </c:pt>
                <c:pt idx="87">
                  <c:v>145.43899999999999</c:v>
                </c:pt>
                <c:pt idx="88">
                  <c:v>145.959</c:v>
                </c:pt>
                <c:pt idx="89">
                  <c:v>146.477</c:v>
                </c:pt>
                <c:pt idx="90">
                  <c:v>146.99700000000001</c:v>
                </c:pt>
                <c:pt idx="91">
                  <c:v>147.517</c:v>
                </c:pt>
                <c:pt idx="92">
                  <c:v>148.036</c:v>
                </c:pt>
                <c:pt idx="93">
                  <c:v>148.55600000000001</c:v>
                </c:pt>
                <c:pt idx="94">
                  <c:v>149.07599999999999</c:v>
                </c:pt>
                <c:pt idx="95">
                  <c:v>149.595</c:v>
                </c:pt>
                <c:pt idx="96">
                  <c:v>150.11500000000001</c:v>
                </c:pt>
                <c:pt idx="97">
                  <c:v>150.63499999999999</c:v>
                </c:pt>
                <c:pt idx="98">
                  <c:v>151.15199999999999</c:v>
                </c:pt>
                <c:pt idx="99">
                  <c:v>151.672</c:v>
                </c:pt>
                <c:pt idx="100">
                  <c:v>152.191</c:v>
                </c:pt>
                <c:pt idx="101">
                  <c:v>152.71100000000001</c:v>
                </c:pt>
                <c:pt idx="102">
                  <c:v>153.22999999999999</c:v>
                </c:pt>
                <c:pt idx="103">
                  <c:v>153.749</c:v>
                </c:pt>
                <c:pt idx="104">
                  <c:v>154.26900000000001</c:v>
                </c:pt>
                <c:pt idx="105">
                  <c:v>154.786</c:v>
                </c:pt>
                <c:pt idx="106">
                  <c:v>155.30500000000001</c:v>
                </c:pt>
                <c:pt idx="107">
                  <c:v>155.82499999999999</c:v>
                </c:pt>
                <c:pt idx="108">
                  <c:v>156.34399999999999</c:v>
                </c:pt>
                <c:pt idx="109">
                  <c:v>156.863</c:v>
                </c:pt>
                <c:pt idx="110">
                  <c:v>157.38200000000001</c:v>
                </c:pt>
                <c:pt idx="111">
                  <c:v>157.9</c:v>
                </c:pt>
                <c:pt idx="112">
                  <c:v>158.41900000000001</c:v>
                </c:pt>
                <c:pt idx="113">
                  <c:v>158.93799999999999</c:v>
                </c:pt>
                <c:pt idx="114">
                  <c:v>159.45699999999999</c:v>
                </c:pt>
                <c:pt idx="115">
                  <c:v>159.97399999999999</c:v>
                </c:pt>
                <c:pt idx="116">
                  <c:v>160.49299999999999</c:v>
                </c:pt>
                <c:pt idx="117">
                  <c:v>161.012</c:v>
                </c:pt>
                <c:pt idx="118">
                  <c:v>161.53100000000001</c:v>
                </c:pt>
                <c:pt idx="119">
                  <c:v>162.05000000000001</c:v>
                </c:pt>
                <c:pt idx="120">
                  <c:v>162.56700000000001</c:v>
                </c:pt>
                <c:pt idx="121">
                  <c:v>163.08600000000001</c:v>
                </c:pt>
                <c:pt idx="122">
                  <c:v>163.60499999999999</c:v>
                </c:pt>
                <c:pt idx="123">
                  <c:v>164.12299999999999</c:v>
                </c:pt>
                <c:pt idx="124">
                  <c:v>164.64</c:v>
                </c:pt>
                <c:pt idx="125">
                  <c:v>165.15899999999999</c:v>
                </c:pt>
                <c:pt idx="126">
                  <c:v>165.678</c:v>
                </c:pt>
                <c:pt idx="127">
                  <c:v>166.19399999999999</c:v>
                </c:pt>
                <c:pt idx="128">
                  <c:v>166.71299999999999</c:v>
                </c:pt>
                <c:pt idx="129">
                  <c:v>167.232</c:v>
                </c:pt>
                <c:pt idx="130">
                  <c:v>167.75</c:v>
                </c:pt>
                <c:pt idx="131">
                  <c:v>168.267</c:v>
                </c:pt>
                <c:pt idx="132">
                  <c:v>168.785</c:v>
                </c:pt>
                <c:pt idx="133">
                  <c:v>169.304</c:v>
                </c:pt>
                <c:pt idx="134">
                  <c:v>169.82</c:v>
                </c:pt>
                <c:pt idx="135">
                  <c:v>170.339</c:v>
                </c:pt>
                <c:pt idx="136">
                  <c:v>170.857</c:v>
                </c:pt>
                <c:pt idx="137">
                  <c:v>171.374</c:v>
                </c:pt>
                <c:pt idx="138">
                  <c:v>171.892</c:v>
                </c:pt>
                <c:pt idx="139">
                  <c:v>172.41</c:v>
                </c:pt>
                <c:pt idx="140">
                  <c:v>172.92699999999999</c:v>
                </c:pt>
                <c:pt idx="141">
                  <c:v>173.44499999999999</c:v>
                </c:pt>
                <c:pt idx="142">
                  <c:v>173.96299999999999</c:v>
                </c:pt>
                <c:pt idx="143">
                  <c:v>174.47900000000001</c:v>
                </c:pt>
                <c:pt idx="144">
                  <c:v>174.99799999999999</c:v>
                </c:pt>
                <c:pt idx="145">
                  <c:v>175.51400000000001</c:v>
                </c:pt>
                <c:pt idx="146">
                  <c:v>176.03200000000001</c:v>
                </c:pt>
                <c:pt idx="147">
                  <c:v>176.55</c:v>
                </c:pt>
                <c:pt idx="148">
                  <c:v>177.066</c:v>
                </c:pt>
                <c:pt idx="149">
                  <c:v>177.584</c:v>
                </c:pt>
                <c:pt idx="150">
                  <c:v>178.1</c:v>
                </c:pt>
                <c:pt idx="151">
                  <c:v>178.61799999999999</c:v>
                </c:pt>
                <c:pt idx="152">
                  <c:v>179.136</c:v>
                </c:pt>
                <c:pt idx="153">
                  <c:v>179.65199999999999</c:v>
                </c:pt>
                <c:pt idx="154">
                  <c:v>180.17</c:v>
                </c:pt>
                <c:pt idx="155">
                  <c:v>180.68600000000001</c:v>
                </c:pt>
                <c:pt idx="156">
                  <c:v>181.20400000000001</c:v>
                </c:pt>
                <c:pt idx="157">
                  <c:v>181.71899999999999</c:v>
                </c:pt>
                <c:pt idx="158">
                  <c:v>182.23699999999999</c:v>
                </c:pt>
                <c:pt idx="159">
                  <c:v>182.755</c:v>
                </c:pt>
                <c:pt idx="160">
                  <c:v>183.27099999999999</c:v>
                </c:pt>
                <c:pt idx="161">
                  <c:v>183.78800000000001</c:v>
                </c:pt>
                <c:pt idx="162">
                  <c:v>184.304</c:v>
                </c:pt>
                <c:pt idx="163">
                  <c:v>184.822</c:v>
                </c:pt>
                <c:pt idx="164">
                  <c:v>185.33699999999999</c:v>
                </c:pt>
                <c:pt idx="165">
                  <c:v>185.85499999999999</c:v>
                </c:pt>
                <c:pt idx="166">
                  <c:v>186.37</c:v>
                </c:pt>
                <c:pt idx="167">
                  <c:v>186.88800000000001</c:v>
                </c:pt>
                <c:pt idx="168">
                  <c:v>187.40299999999999</c:v>
                </c:pt>
                <c:pt idx="169">
                  <c:v>187.92099999999999</c:v>
                </c:pt>
                <c:pt idx="170">
                  <c:v>188.43600000000001</c:v>
                </c:pt>
                <c:pt idx="171">
                  <c:v>188.95400000000001</c:v>
                </c:pt>
                <c:pt idx="172">
                  <c:v>189.46899999999999</c:v>
                </c:pt>
                <c:pt idx="173">
                  <c:v>189.98699999999999</c:v>
                </c:pt>
                <c:pt idx="174">
                  <c:v>190.50200000000001</c:v>
                </c:pt>
                <c:pt idx="175">
                  <c:v>191.01900000000001</c:v>
                </c:pt>
                <c:pt idx="176">
                  <c:v>191.53399999999999</c:v>
                </c:pt>
                <c:pt idx="177">
                  <c:v>192.05199999999999</c:v>
                </c:pt>
                <c:pt idx="178">
                  <c:v>192.56700000000001</c:v>
                </c:pt>
                <c:pt idx="179">
                  <c:v>193.08199999999999</c:v>
                </c:pt>
                <c:pt idx="180">
                  <c:v>193.59899999999999</c:v>
                </c:pt>
                <c:pt idx="181">
                  <c:v>194.114</c:v>
                </c:pt>
                <c:pt idx="182">
                  <c:v>194.631</c:v>
                </c:pt>
                <c:pt idx="183">
                  <c:v>195.14599999999999</c:v>
                </c:pt>
                <c:pt idx="184">
                  <c:v>195.66300000000001</c:v>
                </c:pt>
                <c:pt idx="185">
                  <c:v>196.178</c:v>
                </c:pt>
                <c:pt idx="186">
                  <c:v>196.69300000000001</c:v>
                </c:pt>
                <c:pt idx="187">
                  <c:v>197.21</c:v>
                </c:pt>
                <c:pt idx="188">
                  <c:v>197.72499999999999</c:v>
                </c:pt>
                <c:pt idx="189">
                  <c:v>198.24199999999999</c:v>
                </c:pt>
                <c:pt idx="190">
                  <c:v>198.75700000000001</c:v>
                </c:pt>
                <c:pt idx="191">
                  <c:v>199.27199999999999</c:v>
                </c:pt>
                <c:pt idx="192">
                  <c:v>199.78899999999999</c:v>
                </c:pt>
                <c:pt idx="193">
                  <c:v>200.303</c:v>
                </c:pt>
                <c:pt idx="194">
                  <c:v>200.82</c:v>
                </c:pt>
                <c:pt idx="195">
                  <c:v>201.33500000000001</c:v>
                </c:pt>
                <c:pt idx="196">
                  <c:v>201.84899999999999</c:v>
                </c:pt>
                <c:pt idx="197">
                  <c:v>202.36600000000001</c:v>
                </c:pt>
                <c:pt idx="198">
                  <c:v>202.881</c:v>
                </c:pt>
                <c:pt idx="199">
                  <c:v>203.39500000000001</c:v>
                </c:pt>
                <c:pt idx="200">
                  <c:v>203.91200000000001</c:v>
                </c:pt>
                <c:pt idx="201">
                  <c:v>204.42599999999999</c:v>
                </c:pt>
                <c:pt idx="202">
                  <c:v>204.941</c:v>
                </c:pt>
                <c:pt idx="203">
                  <c:v>205.45699999999999</c:v>
                </c:pt>
                <c:pt idx="204">
                  <c:v>205.97200000000001</c:v>
                </c:pt>
                <c:pt idx="205">
                  <c:v>206.48599999999999</c:v>
                </c:pt>
                <c:pt idx="206">
                  <c:v>207.001</c:v>
                </c:pt>
                <c:pt idx="207">
                  <c:v>207.517</c:v>
                </c:pt>
                <c:pt idx="208">
                  <c:v>208.03100000000001</c:v>
                </c:pt>
                <c:pt idx="209">
                  <c:v>208.54599999999999</c:v>
                </c:pt>
                <c:pt idx="210">
                  <c:v>209.06200000000001</c:v>
                </c:pt>
                <c:pt idx="211">
                  <c:v>209.57599999999999</c:v>
                </c:pt>
                <c:pt idx="212">
                  <c:v>210.09</c:v>
                </c:pt>
                <c:pt idx="213">
                  <c:v>210.60400000000001</c:v>
                </c:pt>
                <c:pt idx="214">
                  <c:v>211.12100000000001</c:v>
                </c:pt>
                <c:pt idx="215">
                  <c:v>211.63499999999999</c:v>
                </c:pt>
                <c:pt idx="216">
                  <c:v>212.149</c:v>
                </c:pt>
                <c:pt idx="217">
                  <c:v>212.66300000000001</c:v>
                </c:pt>
                <c:pt idx="218">
                  <c:v>213.179</c:v>
                </c:pt>
                <c:pt idx="219">
                  <c:v>213.69300000000001</c:v>
                </c:pt>
                <c:pt idx="220">
                  <c:v>214.20699999999999</c:v>
                </c:pt>
                <c:pt idx="221">
                  <c:v>214.721</c:v>
                </c:pt>
                <c:pt idx="222">
                  <c:v>215.23699999999999</c:v>
                </c:pt>
                <c:pt idx="223">
                  <c:v>215.751</c:v>
                </c:pt>
                <c:pt idx="224">
                  <c:v>216.26499999999999</c:v>
                </c:pt>
                <c:pt idx="225">
                  <c:v>216.77799999999999</c:v>
                </c:pt>
                <c:pt idx="226">
                  <c:v>217.292</c:v>
                </c:pt>
                <c:pt idx="227">
                  <c:v>217.80799999999999</c:v>
                </c:pt>
                <c:pt idx="228">
                  <c:v>218.322</c:v>
                </c:pt>
                <c:pt idx="229">
                  <c:v>218.83500000000001</c:v>
                </c:pt>
                <c:pt idx="230">
                  <c:v>219.34899999999999</c:v>
                </c:pt>
                <c:pt idx="231">
                  <c:v>219.863</c:v>
                </c:pt>
                <c:pt idx="232">
                  <c:v>220.376</c:v>
                </c:pt>
                <c:pt idx="233">
                  <c:v>220.892</c:v>
                </c:pt>
                <c:pt idx="234">
                  <c:v>221.40600000000001</c:v>
                </c:pt>
                <c:pt idx="235">
                  <c:v>221.91900000000001</c:v>
                </c:pt>
                <c:pt idx="236">
                  <c:v>222.43299999999999</c:v>
                </c:pt>
                <c:pt idx="237">
                  <c:v>222.946</c:v>
                </c:pt>
                <c:pt idx="238">
                  <c:v>223.46</c:v>
                </c:pt>
                <c:pt idx="239">
                  <c:v>223.97300000000001</c:v>
                </c:pt>
                <c:pt idx="240">
                  <c:v>224.488</c:v>
                </c:pt>
                <c:pt idx="241">
                  <c:v>225.00200000000001</c:v>
                </c:pt>
                <c:pt idx="242">
                  <c:v>225.51499999999999</c:v>
                </c:pt>
                <c:pt idx="243">
                  <c:v>226.02799999999999</c:v>
                </c:pt>
                <c:pt idx="244">
                  <c:v>226.542</c:v>
                </c:pt>
                <c:pt idx="245">
                  <c:v>227.05500000000001</c:v>
                </c:pt>
                <c:pt idx="246">
                  <c:v>227.56800000000001</c:v>
                </c:pt>
                <c:pt idx="247">
                  <c:v>228.08099999999999</c:v>
                </c:pt>
                <c:pt idx="248">
                  <c:v>228.59399999999999</c:v>
                </c:pt>
                <c:pt idx="249">
                  <c:v>229.108</c:v>
                </c:pt>
                <c:pt idx="250">
                  <c:v>229.62100000000001</c:v>
                </c:pt>
                <c:pt idx="251">
                  <c:v>230.136</c:v>
                </c:pt>
                <c:pt idx="252">
                  <c:v>230.649</c:v>
                </c:pt>
                <c:pt idx="253">
                  <c:v>231.16200000000001</c:v>
                </c:pt>
                <c:pt idx="254">
                  <c:v>231.67500000000001</c:v>
                </c:pt>
                <c:pt idx="255">
                  <c:v>232.18799999999999</c:v>
                </c:pt>
                <c:pt idx="256">
                  <c:v>232.70099999999999</c:v>
                </c:pt>
                <c:pt idx="257">
                  <c:v>233.214</c:v>
                </c:pt>
                <c:pt idx="258">
                  <c:v>233.727</c:v>
                </c:pt>
                <c:pt idx="259">
                  <c:v>234.239</c:v>
                </c:pt>
                <c:pt idx="260">
                  <c:v>234.75200000000001</c:v>
                </c:pt>
                <c:pt idx="261">
                  <c:v>235.26499999999999</c:v>
                </c:pt>
                <c:pt idx="262">
                  <c:v>235.77799999999999</c:v>
                </c:pt>
                <c:pt idx="263">
                  <c:v>236.29</c:v>
                </c:pt>
                <c:pt idx="264">
                  <c:v>236.803</c:v>
                </c:pt>
                <c:pt idx="265">
                  <c:v>237.316</c:v>
                </c:pt>
                <c:pt idx="266">
                  <c:v>237.82900000000001</c:v>
                </c:pt>
                <c:pt idx="267">
                  <c:v>238.34100000000001</c:v>
                </c:pt>
                <c:pt idx="268">
                  <c:v>238.85400000000001</c:v>
                </c:pt>
                <c:pt idx="269">
                  <c:v>239.36600000000001</c:v>
                </c:pt>
                <c:pt idx="270">
                  <c:v>239.87899999999999</c:v>
                </c:pt>
                <c:pt idx="271">
                  <c:v>240.39099999999999</c:v>
                </c:pt>
                <c:pt idx="272">
                  <c:v>240.904</c:v>
                </c:pt>
                <c:pt idx="273">
                  <c:v>241.416</c:v>
                </c:pt>
                <c:pt idx="274">
                  <c:v>241.92699999999999</c:v>
                </c:pt>
                <c:pt idx="275">
                  <c:v>242.43899999999999</c:v>
                </c:pt>
                <c:pt idx="276">
                  <c:v>242.95099999999999</c:v>
                </c:pt>
                <c:pt idx="277">
                  <c:v>243.464</c:v>
                </c:pt>
                <c:pt idx="278">
                  <c:v>243.976</c:v>
                </c:pt>
                <c:pt idx="279">
                  <c:v>244.488</c:v>
                </c:pt>
                <c:pt idx="280">
                  <c:v>245</c:v>
                </c:pt>
                <c:pt idx="281">
                  <c:v>245.51300000000001</c:v>
                </c:pt>
                <c:pt idx="282">
                  <c:v>246.02500000000001</c:v>
                </c:pt>
                <c:pt idx="283">
                  <c:v>246.53700000000001</c:v>
                </c:pt>
                <c:pt idx="284">
                  <c:v>247.04900000000001</c:v>
                </c:pt>
                <c:pt idx="285">
                  <c:v>247.559</c:v>
                </c:pt>
                <c:pt idx="286">
                  <c:v>248.071</c:v>
                </c:pt>
                <c:pt idx="287">
                  <c:v>248.583</c:v>
                </c:pt>
                <c:pt idx="288">
                  <c:v>249.095</c:v>
                </c:pt>
                <c:pt idx="289">
                  <c:v>249.607</c:v>
                </c:pt>
                <c:pt idx="290">
                  <c:v>250.119</c:v>
                </c:pt>
                <c:pt idx="291">
                  <c:v>250.631</c:v>
                </c:pt>
                <c:pt idx="292">
                  <c:v>251.14099999999999</c:v>
                </c:pt>
                <c:pt idx="293">
                  <c:v>251.65299999999999</c:v>
                </c:pt>
                <c:pt idx="294">
                  <c:v>252.16499999999999</c:v>
                </c:pt>
                <c:pt idx="295">
                  <c:v>252.67699999999999</c:v>
                </c:pt>
                <c:pt idx="296">
                  <c:v>253.18799999999999</c:v>
                </c:pt>
                <c:pt idx="297">
                  <c:v>253.7</c:v>
                </c:pt>
                <c:pt idx="298">
                  <c:v>254.21</c:v>
                </c:pt>
                <c:pt idx="299">
                  <c:v>254.72200000000001</c:v>
                </c:pt>
                <c:pt idx="300">
                  <c:v>255.233</c:v>
                </c:pt>
                <c:pt idx="301">
                  <c:v>255.745</c:v>
                </c:pt>
                <c:pt idx="302">
                  <c:v>256.25700000000001</c:v>
                </c:pt>
                <c:pt idx="303">
                  <c:v>256.76600000000002</c:v>
                </c:pt>
                <c:pt idx="304">
                  <c:v>257.27800000000002</c:v>
                </c:pt>
                <c:pt idx="305">
                  <c:v>257.78899999999999</c:v>
                </c:pt>
                <c:pt idx="306">
                  <c:v>258.30099999999999</c:v>
                </c:pt>
                <c:pt idx="307">
                  <c:v>258.81</c:v>
                </c:pt>
                <c:pt idx="308">
                  <c:v>259.322</c:v>
                </c:pt>
                <c:pt idx="309">
                  <c:v>259.83300000000003</c:v>
                </c:pt>
                <c:pt idx="310">
                  <c:v>260.34399999999999</c:v>
                </c:pt>
                <c:pt idx="311">
                  <c:v>260.85399999999998</c:v>
                </c:pt>
                <c:pt idx="312">
                  <c:v>261.36500000000001</c:v>
                </c:pt>
                <c:pt idx="313">
                  <c:v>261.87599999999998</c:v>
                </c:pt>
                <c:pt idx="314">
                  <c:v>262.38799999999998</c:v>
                </c:pt>
                <c:pt idx="315">
                  <c:v>262.89699999999999</c:v>
                </c:pt>
                <c:pt idx="316">
                  <c:v>263.40800000000002</c:v>
                </c:pt>
                <c:pt idx="317">
                  <c:v>263.91899999999998</c:v>
                </c:pt>
                <c:pt idx="318">
                  <c:v>264.428</c:v>
                </c:pt>
                <c:pt idx="319">
                  <c:v>264.93900000000002</c:v>
                </c:pt>
                <c:pt idx="320">
                  <c:v>265.45100000000002</c:v>
                </c:pt>
                <c:pt idx="321">
                  <c:v>265.96199999999999</c:v>
                </c:pt>
                <c:pt idx="322">
                  <c:v>266.471</c:v>
                </c:pt>
                <c:pt idx="323">
                  <c:v>266.98200000000003</c:v>
                </c:pt>
                <c:pt idx="324">
                  <c:v>267.49299999999999</c:v>
                </c:pt>
                <c:pt idx="325">
                  <c:v>268.00200000000001</c:v>
                </c:pt>
                <c:pt idx="326">
                  <c:v>268.512</c:v>
                </c:pt>
                <c:pt idx="327">
                  <c:v>269.02300000000002</c:v>
                </c:pt>
                <c:pt idx="328">
                  <c:v>269.53199999999998</c:v>
                </c:pt>
                <c:pt idx="329">
                  <c:v>270.04300000000001</c:v>
                </c:pt>
                <c:pt idx="330">
                  <c:v>270.55200000000002</c:v>
                </c:pt>
                <c:pt idx="331">
                  <c:v>271.06299999999999</c:v>
                </c:pt>
                <c:pt idx="332">
                  <c:v>271.57299999999998</c:v>
                </c:pt>
                <c:pt idx="333">
                  <c:v>272.08199999999999</c:v>
                </c:pt>
                <c:pt idx="334">
                  <c:v>272.59300000000002</c:v>
                </c:pt>
                <c:pt idx="335">
                  <c:v>273.10399999999998</c:v>
                </c:pt>
                <c:pt idx="336">
                  <c:v>273.61200000000002</c:v>
                </c:pt>
                <c:pt idx="337">
                  <c:v>274.12299999999999</c:v>
                </c:pt>
                <c:pt idx="338">
                  <c:v>274.63099999999997</c:v>
                </c:pt>
                <c:pt idx="339">
                  <c:v>275.142</c:v>
                </c:pt>
                <c:pt idx="340">
                  <c:v>275.65199999999999</c:v>
                </c:pt>
                <c:pt idx="341">
                  <c:v>276.161</c:v>
                </c:pt>
                <c:pt idx="342">
                  <c:v>276.67099999999999</c:v>
                </c:pt>
                <c:pt idx="343">
                  <c:v>277.18</c:v>
                </c:pt>
                <c:pt idx="344">
                  <c:v>277.69</c:v>
                </c:pt>
                <c:pt idx="345">
                  <c:v>278.19799999999998</c:v>
                </c:pt>
                <c:pt idx="346">
                  <c:v>278.709</c:v>
                </c:pt>
                <c:pt idx="347">
                  <c:v>279.21699999999998</c:v>
                </c:pt>
                <c:pt idx="348">
                  <c:v>279.72699999999998</c:v>
                </c:pt>
                <c:pt idx="349">
                  <c:v>280.238</c:v>
                </c:pt>
                <c:pt idx="350">
                  <c:v>280.74599999999998</c:v>
                </c:pt>
                <c:pt idx="351">
                  <c:v>281.25599999999997</c:v>
                </c:pt>
                <c:pt idx="352">
                  <c:v>281.76400000000001</c:v>
                </c:pt>
                <c:pt idx="353">
                  <c:v>282.27499999999998</c:v>
                </c:pt>
                <c:pt idx="354">
                  <c:v>282.78300000000002</c:v>
                </c:pt>
                <c:pt idx="355">
                  <c:v>283.29300000000001</c:v>
                </c:pt>
                <c:pt idx="356">
                  <c:v>283.80099999999999</c:v>
                </c:pt>
                <c:pt idx="357">
                  <c:v>284.31099999999998</c:v>
                </c:pt>
                <c:pt idx="358">
                  <c:v>284.81900000000002</c:v>
                </c:pt>
                <c:pt idx="359">
                  <c:v>285.32900000000001</c:v>
                </c:pt>
                <c:pt idx="360">
                  <c:v>285.83699999999999</c:v>
                </c:pt>
                <c:pt idx="361">
                  <c:v>286.34699999999998</c:v>
                </c:pt>
                <c:pt idx="362">
                  <c:v>286.85500000000002</c:v>
                </c:pt>
                <c:pt idx="363">
                  <c:v>287.36200000000002</c:v>
                </c:pt>
                <c:pt idx="364">
                  <c:v>287.87200000000001</c:v>
                </c:pt>
                <c:pt idx="365">
                  <c:v>288.38</c:v>
                </c:pt>
                <c:pt idx="366">
                  <c:v>288.89</c:v>
                </c:pt>
                <c:pt idx="367">
                  <c:v>289.39800000000002</c:v>
                </c:pt>
                <c:pt idx="368">
                  <c:v>289.90699999999998</c:v>
                </c:pt>
                <c:pt idx="369">
                  <c:v>290.41500000000002</c:v>
                </c:pt>
                <c:pt idx="370">
                  <c:v>290.92500000000001</c:v>
                </c:pt>
                <c:pt idx="371">
                  <c:v>291.43200000000002</c:v>
                </c:pt>
                <c:pt idx="372">
                  <c:v>291.94</c:v>
                </c:pt>
                <c:pt idx="373">
                  <c:v>292.45</c:v>
                </c:pt>
                <c:pt idx="374">
                  <c:v>292.95699999999999</c:v>
                </c:pt>
                <c:pt idx="375">
                  <c:v>293.46699999999998</c:v>
                </c:pt>
                <c:pt idx="376">
                  <c:v>293.97399999999999</c:v>
                </c:pt>
                <c:pt idx="377">
                  <c:v>294.48200000000003</c:v>
                </c:pt>
                <c:pt idx="378">
                  <c:v>294.99099999999999</c:v>
                </c:pt>
                <c:pt idx="379">
                  <c:v>295.49799999999999</c:v>
                </c:pt>
                <c:pt idx="380">
                  <c:v>296.00599999999997</c:v>
                </c:pt>
                <c:pt idx="381">
                  <c:v>296.51499999999999</c:v>
                </c:pt>
                <c:pt idx="382">
                  <c:v>297.02199999999999</c:v>
                </c:pt>
                <c:pt idx="383">
                  <c:v>297.52999999999997</c:v>
                </c:pt>
                <c:pt idx="384">
                  <c:v>298.03899999999999</c:v>
                </c:pt>
                <c:pt idx="385">
                  <c:v>298.54599999999999</c:v>
                </c:pt>
                <c:pt idx="386">
                  <c:v>299.05500000000001</c:v>
                </c:pt>
                <c:pt idx="387">
                  <c:v>299.56299999999999</c:v>
                </c:pt>
                <c:pt idx="388">
                  <c:v>300.07</c:v>
                </c:pt>
                <c:pt idx="389">
                  <c:v>300.577</c:v>
                </c:pt>
                <c:pt idx="390">
                  <c:v>301.08600000000001</c:v>
                </c:pt>
                <c:pt idx="391">
                  <c:v>301.59300000000002</c:v>
                </c:pt>
                <c:pt idx="392">
                  <c:v>302.10000000000002</c:v>
                </c:pt>
                <c:pt idx="393">
                  <c:v>302.60899999999998</c:v>
                </c:pt>
                <c:pt idx="394">
                  <c:v>303.11599999999999</c:v>
                </c:pt>
                <c:pt idx="395">
                  <c:v>303.62299999999999</c:v>
                </c:pt>
                <c:pt idx="396">
                  <c:v>304.13200000000001</c:v>
                </c:pt>
                <c:pt idx="397">
                  <c:v>304.63900000000001</c:v>
                </c:pt>
                <c:pt idx="398">
                  <c:v>305.14600000000002</c:v>
                </c:pt>
                <c:pt idx="399">
                  <c:v>305.65300000000002</c:v>
                </c:pt>
                <c:pt idx="400">
                  <c:v>306.161</c:v>
                </c:pt>
                <c:pt idx="401">
                  <c:v>306.66800000000001</c:v>
                </c:pt>
                <c:pt idx="402">
                  <c:v>307.17500000000001</c:v>
                </c:pt>
                <c:pt idx="403">
                  <c:v>307.68200000000002</c:v>
                </c:pt>
                <c:pt idx="404">
                  <c:v>308.19</c:v>
                </c:pt>
                <c:pt idx="405">
                  <c:v>308.697</c:v>
                </c:pt>
                <c:pt idx="406">
                  <c:v>309.20400000000001</c:v>
                </c:pt>
                <c:pt idx="407">
                  <c:v>309.70999999999998</c:v>
                </c:pt>
                <c:pt idx="408">
                  <c:v>310.21699999999998</c:v>
                </c:pt>
                <c:pt idx="409">
                  <c:v>310.72500000000002</c:v>
                </c:pt>
                <c:pt idx="410">
                  <c:v>311.23200000000003</c:v>
                </c:pt>
                <c:pt idx="411">
                  <c:v>311.738</c:v>
                </c:pt>
                <c:pt idx="412">
                  <c:v>312.245</c:v>
                </c:pt>
                <c:pt idx="413">
                  <c:v>312.75099999999998</c:v>
                </c:pt>
                <c:pt idx="414">
                  <c:v>313.26</c:v>
                </c:pt>
                <c:pt idx="415">
                  <c:v>313.76600000000002</c:v>
                </c:pt>
                <c:pt idx="416">
                  <c:v>314.27300000000002</c:v>
                </c:pt>
                <c:pt idx="417">
                  <c:v>314.779</c:v>
                </c:pt>
                <c:pt idx="418">
                  <c:v>315.28500000000003</c:v>
                </c:pt>
                <c:pt idx="419">
                  <c:v>315.791</c:v>
                </c:pt>
                <c:pt idx="420">
                  <c:v>316.3</c:v>
                </c:pt>
                <c:pt idx="421">
                  <c:v>316.80599999999998</c:v>
                </c:pt>
                <c:pt idx="422">
                  <c:v>317.31200000000001</c:v>
                </c:pt>
                <c:pt idx="423">
                  <c:v>317.81799999999998</c:v>
                </c:pt>
                <c:pt idx="424">
                  <c:v>318.32400000000001</c:v>
                </c:pt>
                <c:pt idx="425">
                  <c:v>318.83100000000002</c:v>
                </c:pt>
                <c:pt idx="426">
                  <c:v>319.33699999999999</c:v>
                </c:pt>
                <c:pt idx="427">
                  <c:v>319.84300000000002</c:v>
                </c:pt>
                <c:pt idx="428">
                  <c:v>320.351</c:v>
                </c:pt>
                <c:pt idx="429">
                  <c:v>320.85700000000003</c:v>
                </c:pt>
                <c:pt idx="430">
                  <c:v>321.363</c:v>
                </c:pt>
                <c:pt idx="431">
                  <c:v>321.86900000000003</c:v>
                </c:pt>
                <c:pt idx="432">
                  <c:v>322.375</c:v>
                </c:pt>
                <c:pt idx="433">
                  <c:v>322.88</c:v>
                </c:pt>
                <c:pt idx="434">
                  <c:v>323.38600000000002</c:v>
                </c:pt>
                <c:pt idx="435">
                  <c:v>323.892</c:v>
                </c:pt>
                <c:pt idx="436">
                  <c:v>324.39800000000002</c:v>
                </c:pt>
                <c:pt idx="437">
                  <c:v>324.904</c:v>
                </c:pt>
                <c:pt idx="438">
                  <c:v>325.40899999999999</c:v>
                </c:pt>
                <c:pt idx="439">
                  <c:v>325.91500000000002</c:v>
                </c:pt>
                <c:pt idx="440">
                  <c:v>326.42099999999999</c:v>
                </c:pt>
                <c:pt idx="441">
                  <c:v>326.92599999999999</c:v>
                </c:pt>
                <c:pt idx="442">
                  <c:v>327.43200000000002</c:v>
                </c:pt>
                <c:pt idx="443">
                  <c:v>327.94</c:v>
                </c:pt>
                <c:pt idx="444">
                  <c:v>328.44499999999999</c:v>
                </c:pt>
                <c:pt idx="445">
                  <c:v>328.95100000000002</c:v>
                </c:pt>
                <c:pt idx="446">
                  <c:v>329.45600000000002</c:v>
                </c:pt>
                <c:pt idx="447">
                  <c:v>329.96199999999999</c:v>
                </c:pt>
                <c:pt idx="448">
                  <c:v>330.46699999999998</c:v>
                </c:pt>
                <c:pt idx="449">
                  <c:v>330.97300000000001</c:v>
                </c:pt>
                <c:pt idx="450">
                  <c:v>331.47800000000001</c:v>
                </c:pt>
                <c:pt idx="451">
                  <c:v>331.98099999999999</c:v>
                </c:pt>
                <c:pt idx="452">
                  <c:v>332.48700000000002</c:v>
                </c:pt>
                <c:pt idx="453">
                  <c:v>332.99200000000002</c:v>
                </c:pt>
                <c:pt idx="454">
                  <c:v>333.49700000000001</c:v>
                </c:pt>
                <c:pt idx="455">
                  <c:v>334.00299999999999</c:v>
                </c:pt>
                <c:pt idx="456">
                  <c:v>334.50799999999998</c:v>
                </c:pt>
                <c:pt idx="457">
                  <c:v>335.01299999999998</c:v>
                </c:pt>
                <c:pt idx="458">
                  <c:v>335.51799999999997</c:v>
                </c:pt>
                <c:pt idx="459">
                  <c:v>336.02300000000002</c:v>
                </c:pt>
                <c:pt idx="460">
                  <c:v>336.529</c:v>
                </c:pt>
                <c:pt idx="461">
                  <c:v>337.03399999999999</c:v>
                </c:pt>
                <c:pt idx="462">
                  <c:v>337.53899999999999</c:v>
                </c:pt>
                <c:pt idx="463">
                  <c:v>338.04399999999998</c:v>
                </c:pt>
                <c:pt idx="464">
                  <c:v>338.54899999999998</c:v>
                </c:pt>
                <c:pt idx="465">
                  <c:v>339.05399999999997</c:v>
                </c:pt>
                <c:pt idx="466">
                  <c:v>339.55900000000003</c:v>
                </c:pt>
                <c:pt idx="467">
                  <c:v>340.06200000000001</c:v>
                </c:pt>
                <c:pt idx="468">
                  <c:v>340.56599999999997</c:v>
                </c:pt>
                <c:pt idx="469">
                  <c:v>341.07100000000003</c:v>
                </c:pt>
                <c:pt idx="470">
                  <c:v>341.57600000000002</c:v>
                </c:pt>
                <c:pt idx="471">
                  <c:v>342.08100000000002</c:v>
                </c:pt>
                <c:pt idx="472">
                  <c:v>342.58600000000001</c:v>
                </c:pt>
                <c:pt idx="473">
                  <c:v>343.09100000000001</c:v>
                </c:pt>
                <c:pt idx="474">
                  <c:v>343.59300000000002</c:v>
                </c:pt>
                <c:pt idx="475">
                  <c:v>344.09800000000001</c:v>
                </c:pt>
                <c:pt idx="476">
                  <c:v>344.60300000000001</c:v>
                </c:pt>
                <c:pt idx="477">
                  <c:v>345.10700000000003</c:v>
                </c:pt>
                <c:pt idx="478">
                  <c:v>345.61200000000002</c:v>
                </c:pt>
                <c:pt idx="479">
                  <c:v>346.11700000000002</c:v>
                </c:pt>
                <c:pt idx="480">
                  <c:v>346.61900000000003</c:v>
                </c:pt>
                <c:pt idx="481">
                  <c:v>347.12400000000002</c:v>
                </c:pt>
                <c:pt idx="482">
                  <c:v>347.62799999999999</c:v>
                </c:pt>
                <c:pt idx="483">
                  <c:v>348.13299999999998</c:v>
                </c:pt>
                <c:pt idx="484">
                  <c:v>348.637</c:v>
                </c:pt>
                <c:pt idx="485">
                  <c:v>349.13900000000001</c:v>
                </c:pt>
                <c:pt idx="486">
                  <c:v>349.64400000000001</c:v>
                </c:pt>
                <c:pt idx="487">
                  <c:v>350.14800000000002</c:v>
                </c:pt>
                <c:pt idx="488">
                  <c:v>350.65300000000002</c:v>
                </c:pt>
                <c:pt idx="489">
                  <c:v>351.15699999999998</c:v>
                </c:pt>
                <c:pt idx="490">
                  <c:v>351.65899999999999</c:v>
                </c:pt>
                <c:pt idx="491">
                  <c:v>352.16300000000001</c:v>
                </c:pt>
                <c:pt idx="492">
                  <c:v>352.66800000000001</c:v>
                </c:pt>
                <c:pt idx="493">
                  <c:v>353.17200000000003</c:v>
                </c:pt>
                <c:pt idx="494">
                  <c:v>353.67399999999998</c:v>
                </c:pt>
                <c:pt idx="495">
                  <c:v>354.178</c:v>
                </c:pt>
                <c:pt idx="496">
                  <c:v>354.68200000000002</c:v>
                </c:pt>
                <c:pt idx="497">
                  <c:v>355.18599999999998</c:v>
                </c:pt>
                <c:pt idx="498">
                  <c:v>355.68799999999999</c:v>
                </c:pt>
                <c:pt idx="499">
                  <c:v>356.19200000000001</c:v>
                </c:pt>
                <c:pt idx="500">
                  <c:v>356.69600000000003</c:v>
                </c:pt>
                <c:pt idx="501">
                  <c:v>357.19799999999998</c:v>
                </c:pt>
                <c:pt idx="502">
                  <c:v>357.702</c:v>
                </c:pt>
                <c:pt idx="503">
                  <c:v>358.20600000000002</c:v>
                </c:pt>
                <c:pt idx="504">
                  <c:v>358.70800000000003</c:v>
                </c:pt>
                <c:pt idx="505">
                  <c:v>359.21199999999999</c:v>
                </c:pt>
                <c:pt idx="506">
                  <c:v>359.71600000000001</c:v>
                </c:pt>
                <c:pt idx="507">
                  <c:v>360.21800000000002</c:v>
                </c:pt>
                <c:pt idx="508">
                  <c:v>360.721</c:v>
                </c:pt>
                <c:pt idx="509">
                  <c:v>361.22500000000002</c:v>
                </c:pt>
                <c:pt idx="510">
                  <c:v>361.72699999999998</c:v>
                </c:pt>
                <c:pt idx="511">
                  <c:v>362.23099999999999</c:v>
                </c:pt>
                <c:pt idx="512">
                  <c:v>362.73399999999998</c:v>
                </c:pt>
                <c:pt idx="513">
                  <c:v>363.23599999999999</c:v>
                </c:pt>
                <c:pt idx="514">
                  <c:v>363.74</c:v>
                </c:pt>
                <c:pt idx="515">
                  <c:v>364.24299999999999</c:v>
                </c:pt>
                <c:pt idx="516">
                  <c:v>364.745</c:v>
                </c:pt>
                <c:pt idx="517">
                  <c:v>365.24799999999999</c:v>
                </c:pt>
                <c:pt idx="518">
                  <c:v>365.75200000000001</c:v>
                </c:pt>
                <c:pt idx="519">
                  <c:v>366.25299999999999</c:v>
                </c:pt>
                <c:pt idx="520">
                  <c:v>366.75700000000001</c:v>
                </c:pt>
                <c:pt idx="521">
                  <c:v>367.25799999999998</c:v>
                </c:pt>
                <c:pt idx="522">
                  <c:v>367.76100000000002</c:v>
                </c:pt>
                <c:pt idx="523">
                  <c:v>368.26299999999998</c:v>
                </c:pt>
                <c:pt idx="524">
                  <c:v>368.76600000000002</c:v>
                </c:pt>
                <c:pt idx="525">
                  <c:v>369.26900000000001</c:v>
                </c:pt>
                <c:pt idx="526">
                  <c:v>369.77100000000002</c:v>
                </c:pt>
                <c:pt idx="527">
                  <c:v>370.274</c:v>
                </c:pt>
                <c:pt idx="528">
                  <c:v>370.77499999999998</c:v>
                </c:pt>
                <c:pt idx="529">
                  <c:v>371.27800000000002</c:v>
                </c:pt>
                <c:pt idx="530">
                  <c:v>371.78</c:v>
                </c:pt>
                <c:pt idx="531">
                  <c:v>372.28300000000002</c:v>
                </c:pt>
                <c:pt idx="532">
                  <c:v>372.78399999999999</c:v>
                </c:pt>
                <c:pt idx="533">
                  <c:v>373.28699999999998</c:v>
                </c:pt>
                <c:pt idx="534">
                  <c:v>373.78800000000001</c:v>
                </c:pt>
                <c:pt idx="535">
                  <c:v>374.291</c:v>
                </c:pt>
                <c:pt idx="536">
                  <c:v>374.79399999999998</c:v>
                </c:pt>
                <c:pt idx="537">
                  <c:v>375.29500000000002</c:v>
                </c:pt>
                <c:pt idx="538">
                  <c:v>375.798</c:v>
                </c:pt>
                <c:pt idx="539">
                  <c:v>376.29899999999998</c:v>
                </c:pt>
                <c:pt idx="540">
                  <c:v>376.8</c:v>
                </c:pt>
                <c:pt idx="541">
                  <c:v>377.303</c:v>
                </c:pt>
                <c:pt idx="542">
                  <c:v>377.803</c:v>
                </c:pt>
                <c:pt idx="543">
                  <c:v>378.30599999999998</c:v>
                </c:pt>
                <c:pt idx="544">
                  <c:v>378.80700000000002</c:v>
                </c:pt>
                <c:pt idx="545">
                  <c:v>379.31</c:v>
                </c:pt>
                <c:pt idx="546">
                  <c:v>379.81</c:v>
                </c:pt>
                <c:pt idx="547">
                  <c:v>380.31299999999999</c:v>
                </c:pt>
                <c:pt idx="548">
                  <c:v>380.81400000000002</c:v>
                </c:pt>
                <c:pt idx="549">
                  <c:v>381.31599999999997</c:v>
                </c:pt>
                <c:pt idx="550">
                  <c:v>381.81700000000001</c:v>
                </c:pt>
                <c:pt idx="551">
                  <c:v>382.31799999999998</c:v>
                </c:pt>
                <c:pt idx="552">
                  <c:v>382.82</c:v>
                </c:pt>
                <c:pt idx="553">
                  <c:v>383.32100000000003</c:v>
                </c:pt>
                <c:pt idx="554">
                  <c:v>383.82299999999998</c:v>
                </c:pt>
                <c:pt idx="555">
                  <c:v>384.32400000000001</c:v>
                </c:pt>
                <c:pt idx="556">
                  <c:v>384.82600000000002</c:v>
                </c:pt>
                <c:pt idx="557">
                  <c:v>385.327</c:v>
                </c:pt>
                <c:pt idx="558">
                  <c:v>385.827</c:v>
                </c:pt>
                <c:pt idx="559">
                  <c:v>386.32900000000001</c:v>
                </c:pt>
                <c:pt idx="560">
                  <c:v>386.83</c:v>
                </c:pt>
                <c:pt idx="561">
                  <c:v>387.33</c:v>
                </c:pt>
                <c:pt idx="562">
                  <c:v>387.83199999999999</c:v>
                </c:pt>
                <c:pt idx="563">
                  <c:v>388.33199999999999</c:v>
                </c:pt>
                <c:pt idx="564">
                  <c:v>388.83300000000003</c:v>
                </c:pt>
                <c:pt idx="565">
                  <c:v>389.33499999999998</c:v>
                </c:pt>
                <c:pt idx="566">
                  <c:v>389.83499999999998</c:v>
                </c:pt>
                <c:pt idx="567">
                  <c:v>390.33699999999999</c:v>
                </c:pt>
                <c:pt idx="568">
                  <c:v>390.83699999999999</c:v>
                </c:pt>
                <c:pt idx="569">
                  <c:v>391.33699999999999</c:v>
                </c:pt>
                <c:pt idx="570">
                  <c:v>391.83699999999999</c:v>
                </c:pt>
                <c:pt idx="571">
                  <c:v>392.34</c:v>
                </c:pt>
                <c:pt idx="572">
                  <c:v>392.84</c:v>
                </c:pt>
                <c:pt idx="573">
                  <c:v>393.339</c:v>
                </c:pt>
                <c:pt idx="574">
                  <c:v>393.84100000000001</c:v>
                </c:pt>
                <c:pt idx="575">
                  <c:v>394.34100000000001</c:v>
                </c:pt>
                <c:pt idx="576">
                  <c:v>394.84100000000001</c:v>
                </c:pt>
                <c:pt idx="577">
                  <c:v>395.34300000000002</c:v>
                </c:pt>
                <c:pt idx="578">
                  <c:v>395.84300000000002</c:v>
                </c:pt>
                <c:pt idx="579">
                  <c:v>396.34300000000002</c:v>
                </c:pt>
                <c:pt idx="580">
                  <c:v>396.84300000000002</c:v>
                </c:pt>
                <c:pt idx="581">
                  <c:v>397.34399999999999</c:v>
                </c:pt>
                <c:pt idx="582">
                  <c:v>397.84399999999999</c:v>
                </c:pt>
                <c:pt idx="583">
                  <c:v>398.34399999999999</c:v>
                </c:pt>
                <c:pt idx="584">
                  <c:v>398.84300000000002</c:v>
                </c:pt>
                <c:pt idx="585">
                  <c:v>399.34500000000003</c:v>
                </c:pt>
                <c:pt idx="586">
                  <c:v>399.84500000000003</c:v>
                </c:pt>
                <c:pt idx="587">
                  <c:v>400.34399999999999</c:v>
                </c:pt>
                <c:pt idx="588">
                  <c:v>400.84399999999999</c:v>
                </c:pt>
                <c:pt idx="589">
                  <c:v>401.34300000000002</c:v>
                </c:pt>
                <c:pt idx="590">
                  <c:v>401.84500000000003</c:v>
                </c:pt>
                <c:pt idx="591">
                  <c:v>402.34399999999999</c:v>
                </c:pt>
                <c:pt idx="592">
                  <c:v>402.84399999999999</c:v>
                </c:pt>
                <c:pt idx="593">
                  <c:v>403.34300000000002</c:v>
                </c:pt>
                <c:pt idx="594">
                  <c:v>403.84300000000002</c:v>
                </c:pt>
                <c:pt idx="595">
                  <c:v>404.34399999999999</c:v>
                </c:pt>
                <c:pt idx="596">
                  <c:v>404.84300000000002</c:v>
                </c:pt>
                <c:pt idx="597">
                  <c:v>405.34300000000002</c:v>
                </c:pt>
                <c:pt idx="598">
                  <c:v>405.84199999999998</c:v>
                </c:pt>
                <c:pt idx="599">
                  <c:v>406.34100000000001</c:v>
                </c:pt>
                <c:pt idx="600">
                  <c:v>406.84</c:v>
                </c:pt>
                <c:pt idx="601">
                  <c:v>407.34199999999998</c:v>
                </c:pt>
                <c:pt idx="602">
                  <c:v>407.84100000000001</c:v>
                </c:pt>
                <c:pt idx="603">
                  <c:v>408.34</c:v>
                </c:pt>
                <c:pt idx="604">
                  <c:v>408.839</c:v>
                </c:pt>
                <c:pt idx="605">
                  <c:v>409.33800000000002</c:v>
                </c:pt>
                <c:pt idx="606">
                  <c:v>409.83699999999999</c:v>
                </c:pt>
                <c:pt idx="607">
                  <c:v>410.33600000000001</c:v>
                </c:pt>
                <c:pt idx="608">
                  <c:v>410.83499999999998</c:v>
                </c:pt>
                <c:pt idx="609">
                  <c:v>411.33600000000001</c:v>
                </c:pt>
                <c:pt idx="610">
                  <c:v>411.83499999999998</c:v>
                </c:pt>
                <c:pt idx="611">
                  <c:v>412.334</c:v>
                </c:pt>
                <c:pt idx="612">
                  <c:v>412.83300000000003</c:v>
                </c:pt>
                <c:pt idx="613">
                  <c:v>413.33199999999999</c:v>
                </c:pt>
                <c:pt idx="614">
                  <c:v>413.83100000000002</c:v>
                </c:pt>
                <c:pt idx="615">
                  <c:v>414.33</c:v>
                </c:pt>
                <c:pt idx="616">
                  <c:v>414.82799999999997</c:v>
                </c:pt>
                <c:pt idx="617">
                  <c:v>415.327</c:v>
                </c:pt>
                <c:pt idx="618">
                  <c:v>415.82600000000002</c:v>
                </c:pt>
                <c:pt idx="619">
                  <c:v>416.32499999999999</c:v>
                </c:pt>
                <c:pt idx="620">
                  <c:v>416.82299999999998</c:v>
                </c:pt>
                <c:pt idx="621">
                  <c:v>417.322</c:v>
                </c:pt>
                <c:pt idx="622">
                  <c:v>417.82100000000003</c:v>
                </c:pt>
                <c:pt idx="623">
                  <c:v>418.31900000000002</c:v>
                </c:pt>
                <c:pt idx="624">
                  <c:v>418.81799999999998</c:v>
                </c:pt>
                <c:pt idx="625">
                  <c:v>419.31599999999997</c:v>
                </c:pt>
                <c:pt idx="626">
                  <c:v>419.815</c:v>
                </c:pt>
                <c:pt idx="627">
                  <c:v>420.31299999999999</c:v>
                </c:pt>
                <c:pt idx="628">
                  <c:v>420.81200000000001</c:v>
                </c:pt>
                <c:pt idx="629">
                  <c:v>421.31</c:v>
                </c:pt>
                <c:pt idx="630">
                  <c:v>421.80900000000003</c:v>
                </c:pt>
                <c:pt idx="631">
                  <c:v>422.30700000000002</c:v>
                </c:pt>
                <c:pt idx="632">
                  <c:v>422.80500000000001</c:v>
                </c:pt>
                <c:pt idx="633">
                  <c:v>423.30399999999997</c:v>
                </c:pt>
                <c:pt idx="634">
                  <c:v>423.80200000000002</c:v>
                </c:pt>
                <c:pt idx="635">
                  <c:v>424.3</c:v>
                </c:pt>
                <c:pt idx="636">
                  <c:v>424.798</c:v>
                </c:pt>
                <c:pt idx="637">
                  <c:v>425.29700000000003</c:v>
                </c:pt>
                <c:pt idx="638">
                  <c:v>425.79500000000002</c:v>
                </c:pt>
                <c:pt idx="639">
                  <c:v>426.29300000000001</c:v>
                </c:pt>
                <c:pt idx="640">
                  <c:v>426.791</c:v>
                </c:pt>
                <c:pt idx="641">
                  <c:v>427.28899999999999</c:v>
                </c:pt>
                <c:pt idx="642">
                  <c:v>427.78699999999998</c:v>
                </c:pt>
                <c:pt idx="643">
                  <c:v>428.28500000000003</c:v>
                </c:pt>
                <c:pt idx="644">
                  <c:v>428.78399999999999</c:v>
                </c:pt>
                <c:pt idx="645">
                  <c:v>429.279</c:v>
                </c:pt>
                <c:pt idx="646">
                  <c:v>429.77699999999999</c:v>
                </c:pt>
                <c:pt idx="647">
                  <c:v>430.27499999999998</c:v>
                </c:pt>
                <c:pt idx="648">
                  <c:v>430.77300000000002</c:v>
                </c:pt>
                <c:pt idx="649">
                  <c:v>431.27100000000002</c:v>
                </c:pt>
                <c:pt idx="650">
                  <c:v>431.76900000000001</c:v>
                </c:pt>
                <c:pt idx="651">
                  <c:v>432.267</c:v>
                </c:pt>
                <c:pt idx="652">
                  <c:v>432.76499999999999</c:v>
                </c:pt>
                <c:pt idx="653">
                  <c:v>433.26</c:v>
                </c:pt>
                <c:pt idx="654">
                  <c:v>433.75799999999998</c:v>
                </c:pt>
                <c:pt idx="655">
                  <c:v>434.25599999999997</c:v>
                </c:pt>
                <c:pt idx="656">
                  <c:v>434.75400000000002</c:v>
                </c:pt>
                <c:pt idx="657">
                  <c:v>435.25099999999998</c:v>
                </c:pt>
                <c:pt idx="658">
                  <c:v>435.74900000000002</c:v>
                </c:pt>
                <c:pt idx="659">
                  <c:v>436.245</c:v>
                </c:pt>
                <c:pt idx="660">
                  <c:v>436.74200000000002</c:v>
                </c:pt>
                <c:pt idx="661">
                  <c:v>437.24</c:v>
                </c:pt>
                <c:pt idx="662">
                  <c:v>437.73700000000002</c:v>
                </c:pt>
                <c:pt idx="663">
                  <c:v>438.23500000000001</c:v>
                </c:pt>
                <c:pt idx="664">
                  <c:v>438.73</c:v>
                </c:pt>
                <c:pt idx="665">
                  <c:v>439.22800000000001</c:v>
                </c:pt>
                <c:pt idx="666">
                  <c:v>439.72500000000002</c:v>
                </c:pt>
                <c:pt idx="667">
                  <c:v>440.22300000000001</c:v>
                </c:pt>
                <c:pt idx="668">
                  <c:v>440.72</c:v>
                </c:pt>
                <c:pt idx="669">
                  <c:v>441.21499999999997</c:v>
                </c:pt>
                <c:pt idx="670">
                  <c:v>441.71300000000002</c:v>
                </c:pt>
                <c:pt idx="671">
                  <c:v>442.21</c:v>
                </c:pt>
                <c:pt idx="672">
                  <c:v>442.70699999999999</c:v>
                </c:pt>
                <c:pt idx="673">
                  <c:v>443.202</c:v>
                </c:pt>
                <c:pt idx="674">
                  <c:v>443.7</c:v>
                </c:pt>
                <c:pt idx="675">
                  <c:v>444.197</c:v>
                </c:pt>
                <c:pt idx="676">
                  <c:v>444.69400000000002</c:v>
                </c:pt>
                <c:pt idx="677">
                  <c:v>445.18900000000002</c:v>
                </c:pt>
                <c:pt idx="678">
                  <c:v>445.68599999999998</c:v>
                </c:pt>
                <c:pt idx="679">
                  <c:v>446.18299999999999</c:v>
                </c:pt>
                <c:pt idx="680">
                  <c:v>446.678</c:v>
                </c:pt>
                <c:pt idx="681">
                  <c:v>447.17500000000001</c:v>
                </c:pt>
                <c:pt idx="682">
                  <c:v>447.67200000000003</c:v>
                </c:pt>
                <c:pt idx="683">
                  <c:v>448.16699999999997</c:v>
                </c:pt>
                <c:pt idx="684">
                  <c:v>448.66399999999999</c:v>
                </c:pt>
                <c:pt idx="685">
                  <c:v>449.161</c:v>
                </c:pt>
                <c:pt idx="686">
                  <c:v>449.65600000000001</c:v>
                </c:pt>
                <c:pt idx="687">
                  <c:v>450.15300000000002</c:v>
                </c:pt>
                <c:pt idx="688">
                  <c:v>450.65</c:v>
                </c:pt>
                <c:pt idx="689">
                  <c:v>451.14400000000001</c:v>
                </c:pt>
                <c:pt idx="690">
                  <c:v>451.64100000000002</c:v>
                </c:pt>
                <c:pt idx="691">
                  <c:v>452.13799999999998</c:v>
                </c:pt>
                <c:pt idx="692">
                  <c:v>452.63299999999998</c:v>
                </c:pt>
                <c:pt idx="693">
                  <c:v>453.12900000000002</c:v>
                </c:pt>
                <c:pt idx="694">
                  <c:v>453.62599999999998</c:v>
                </c:pt>
                <c:pt idx="695">
                  <c:v>454.12099999999998</c:v>
                </c:pt>
                <c:pt idx="696">
                  <c:v>454.61700000000002</c:v>
                </c:pt>
                <c:pt idx="697">
                  <c:v>455.11200000000002</c:v>
                </c:pt>
                <c:pt idx="698">
                  <c:v>455.608</c:v>
                </c:pt>
                <c:pt idx="699">
                  <c:v>456.10500000000002</c:v>
                </c:pt>
                <c:pt idx="700">
                  <c:v>456.59899999999999</c:v>
                </c:pt>
                <c:pt idx="701">
                  <c:v>457.096</c:v>
                </c:pt>
                <c:pt idx="702">
                  <c:v>457.59</c:v>
                </c:pt>
                <c:pt idx="703">
                  <c:v>458.08699999999999</c:v>
                </c:pt>
                <c:pt idx="704">
                  <c:v>458.58100000000002</c:v>
                </c:pt>
                <c:pt idx="705">
                  <c:v>459.07799999999997</c:v>
                </c:pt>
                <c:pt idx="706">
                  <c:v>459.57400000000001</c:v>
                </c:pt>
                <c:pt idx="707">
                  <c:v>460.06799999999998</c:v>
                </c:pt>
                <c:pt idx="708">
                  <c:v>460.565</c:v>
                </c:pt>
                <c:pt idx="709">
                  <c:v>461.05900000000003</c:v>
                </c:pt>
                <c:pt idx="710">
                  <c:v>461.55500000000001</c:v>
                </c:pt>
                <c:pt idx="711">
                  <c:v>462.04899999999998</c:v>
                </c:pt>
                <c:pt idx="712">
                  <c:v>462.54500000000002</c:v>
                </c:pt>
                <c:pt idx="713">
                  <c:v>463.03899999999999</c:v>
                </c:pt>
                <c:pt idx="714">
                  <c:v>463.536</c:v>
                </c:pt>
                <c:pt idx="715">
                  <c:v>464.03</c:v>
                </c:pt>
                <c:pt idx="716">
                  <c:v>464.52600000000001</c:v>
                </c:pt>
                <c:pt idx="717">
                  <c:v>465.02</c:v>
                </c:pt>
                <c:pt idx="718">
                  <c:v>465.51600000000002</c:v>
                </c:pt>
                <c:pt idx="719">
                  <c:v>466.01</c:v>
                </c:pt>
                <c:pt idx="720">
                  <c:v>466.50599999999997</c:v>
                </c:pt>
                <c:pt idx="721">
                  <c:v>467</c:v>
                </c:pt>
                <c:pt idx="722">
                  <c:v>467.49599999999998</c:v>
                </c:pt>
                <c:pt idx="723">
                  <c:v>467.99</c:v>
                </c:pt>
                <c:pt idx="724">
                  <c:v>468.48500000000001</c:v>
                </c:pt>
                <c:pt idx="725">
                  <c:v>468.97899999999998</c:v>
                </c:pt>
                <c:pt idx="726">
                  <c:v>469.47300000000001</c:v>
                </c:pt>
                <c:pt idx="727">
                  <c:v>469.96899999999999</c:v>
                </c:pt>
                <c:pt idx="728">
                  <c:v>470.46300000000002</c:v>
                </c:pt>
                <c:pt idx="729">
                  <c:v>470.95800000000003</c:v>
                </c:pt>
                <c:pt idx="730">
                  <c:v>471.452</c:v>
                </c:pt>
                <c:pt idx="731">
                  <c:v>471.94799999999998</c:v>
                </c:pt>
                <c:pt idx="732">
                  <c:v>472.44099999999997</c:v>
                </c:pt>
                <c:pt idx="733">
                  <c:v>472.935</c:v>
                </c:pt>
                <c:pt idx="734">
                  <c:v>473.43</c:v>
                </c:pt>
                <c:pt idx="735">
                  <c:v>473.92399999999998</c:v>
                </c:pt>
                <c:pt idx="736">
                  <c:v>474.41699999999997</c:v>
                </c:pt>
                <c:pt idx="737">
                  <c:v>474.91300000000001</c:v>
                </c:pt>
                <c:pt idx="738">
                  <c:v>475.40600000000001</c:v>
                </c:pt>
                <c:pt idx="739">
                  <c:v>475.90199999999999</c:v>
                </c:pt>
                <c:pt idx="740">
                  <c:v>476.39499999999998</c:v>
                </c:pt>
                <c:pt idx="741">
                  <c:v>476.88900000000001</c:v>
                </c:pt>
                <c:pt idx="742">
                  <c:v>477.38400000000001</c:v>
                </c:pt>
                <c:pt idx="743">
                  <c:v>477.87700000000001</c:v>
                </c:pt>
                <c:pt idx="744">
                  <c:v>478.37099999999998</c:v>
                </c:pt>
                <c:pt idx="745">
                  <c:v>478.86599999999999</c:v>
                </c:pt>
                <c:pt idx="746">
                  <c:v>479.35899999999998</c:v>
                </c:pt>
                <c:pt idx="747">
                  <c:v>479.85300000000001</c:v>
                </c:pt>
                <c:pt idx="748">
                  <c:v>480.34800000000001</c:v>
                </c:pt>
                <c:pt idx="749">
                  <c:v>480.84100000000001</c:v>
                </c:pt>
                <c:pt idx="750">
                  <c:v>481.334</c:v>
                </c:pt>
                <c:pt idx="751">
                  <c:v>481.82900000000001</c:v>
                </c:pt>
                <c:pt idx="752">
                  <c:v>482.322</c:v>
                </c:pt>
                <c:pt idx="753">
                  <c:v>482.815</c:v>
                </c:pt>
                <c:pt idx="754">
                  <c:v>483.30799999999999</c:v>
                </c:pt>
                <c:pt idx="755">
                  <c:v>483.803</c:v>
                </c:pt>
                <c:pt idx="756">
                  <c:v>484.29599999999999</c:v>
                </c:pt>
                <c:pt idx="757">
                  <c:v>484.78899999999999</c:v>
                </c:pt>
                <c:pt idx="758">
                  <c:v>485.28199999999998</c:v>
                </c:pt>
                <c:pt idx="759">
                  <c:v>485.77699999999999</c:v>
                </c:pt>
                <c:pt idx="760">
                  <c:v>486.27</c:v>
                </c:pt>
                <c:pt idx="761">
                  <c:v>486.76299999999998</c:v>
                </c:pt>
                <c:pt idx="762">
                  <c:v>487.25599999999997</c:v>
                </c:pt>
                <c:pt idx="763">
                  <c:v>487.75099999999998</c:v>
                </c:pt>
                <c:pt idx="764">
                  <c:v>488.24299999999999</c:v>
                </c:pt>
                <c:pt idx="765">
                  <c:v>488.73599999999999</c:v>
                </c:pt>
                <c:pt idx="766">
                  <c:v>489.22899999999998</c:v>
                </c:pt>
                <c:pt idx="767">
                  <c:v>489.72199999999998</c:v>
                </c:pt>
                <c:pt idx="768">
                  <c:v>490.21600000000001</c:v>
                </c:pt>
                <c:pt idx="769">
                  <c:v>490.709</c:v>
                </c:pt>
                <c:pt idx="770">
                  <c:v>491.202</c:v>
                </c:pt>
                <c:pt idx="771">
                  <c:v>491.69400000000002</c:v>
                </c:pt>
                <c:pt idx="772">
                  <c:v>492.18700000000001</c:v>
                </c:pt>
                <c:pt idx="773">
                  <c:v>492.68099999999998</c:v>
                </c:pt>
                <c:pt idx="774">
                  <c:v>493.17399999999998</c:v>
                </c:pt>
                <c:pt idx="775">
                  <c:v>493.666</c:v>
                </c:pt>
                <c:pt idx="776">
                  <c:v>494.15899999999999</c:v>
                </c:pt>
                <c:pt idx="777">
                  <c:v>494.65100000000001</c:v>
                </c:pt>
                <c:pt idx="778">
                  <c:v>495.14299999999997</c:v>
                </c:pt>
                <c:pt idx="779">
                  <c:v>495.63600000000002</c:v>
                </c:pt>
                <c:pt idx="780">
                  <c:v>496.13</c:v>
                </c:pt>
                <c:pt idx="781">
                  <c:v>496.62299999999999</c:v>
                </c:pt>
                <c:pt idx="782">
                  <c:v>497.11500000000001</c:v>
                </c:pt>
                <c:pt idx="783">
                  <c:v>497.60700000000003</c:v>
                </c:pt>
                <c:pt idx="784">
                  <c:v>498.09899999999999</c:v>
                </c:pt>
                <c:pt idx="785">
                  <c:v>498.59199999999998</c:v>
                </c:pt>
                <c:pt idx="786">
                  <c:v>499.084</c:v>
                </c:pt>
                <c:pt idx="787">
                  <c:v>499.57600000000002</c:v>
                </c:pt>
                <c:pt idx="788">
                  <c:v>500.06799999999998</c:v>
                </c:pt>
                <c:pt idx="789">
                  <c:v>500.56200000000001</c:v>
                </c:pt>
                <c:pt idx="790">
                  <c:v>501.05399999999997</c:v>
                </c:pt>
                <c:pt idx="791">
                  <c:v>501.54599999999999</c:v>
                </c:pt>
                <c:pt idx="792">
                  <c:v>502.03800000000001</c:v>
                </c:pt>
                <c:pt idx="793">
                  <c:v>502.53</c:v>
                </c:pt>
                <c:pt idx="794">
                  <c:v>503.02199999999999</c:v>
                </c:pt>
                <c:pt idx="795">
                  <c:v>503.51400000000001</c:v>
                </c:pt>
                <c:pt idx="796">
                  <c:v>504.00599999999997</c:v>
                </c:pt>
                <c:pt idx="797">
                  <c:v>504.49799999999999</c:v>
                </c:pt>
                <c:pt idx="798">
                  <c:v>504.99</c:v>
                </c:pt>
                <c:pt idx="799">
                  <c:v>505.48200000000003</c:v>
                </c:pt>
                <c:pt idx="800">
                  <c:v>505.97399999999999</c:v>
                </c:pt>
                <c:pt idx="801">
                  <c:v>506.46499999999997</c:v>
                </c:pt>
                <c:pt idx="802">
                  <c:v>506.95699999999999</c:v>
                </c:pt>
                <c:pt idx="803">
                  <c:v>507.44900000000001</c:v>
                </c:pt>
                <c:pt idx="804">
                  <c:v>507.94099999999997</c:v>
                </c:pt>
                <c:pt idx="805">
                  <c:v>508.43200000000002</c:v>
                </c:pt>
                <c:pt idx="806">
                  <c:v>508.92399999999998</c:v>
                </c:pt>
                <c:pt idx="807">
                  <c:v>509.41500000000002</c:v>
                </c:pt>
                <c:pt idx="808">
                  <c:v>509.90699999999998</c:v>
                </c:pt>
                <c:pt idx="809">
                  <c:v>510.399</c:v>
                </c:pt>
                <c:pt idx="810">
                  <c:v>510.89</c:v>
                </c:pt>
                <c:pt idx="811">
                  <c:v>511.38200000000001</c:v>
                </c:pt>
                <c:pt idx="812">
                  <c:v>511.87299999999999</c:v>
                </c:pt>
                <c:pt idx="813">
                  <c:v>512.36500000000001</c:v>
                </c:pt>
                <c:pt idx="814">
                  <c:v>512.85599999999999</c:v>
                </c:pt>
                <c:pt idx="815">
                  <c:v>513.34799999999996</c:v>
                </c:pt>
                <c:pt idx="816">
                  <c:v>513.83699999999999</c:v>
                </c:pt>
                <c:pt idx="817">
                  <c:v>514.32799999999997</c:v>
                </c:pt>
                <c:pt idx="818">
                  <c:v>514.82000000000005</c:v>
                </c:pt>
                <c:pt idx="819">
                  <c:v>515.31100000000004</c:v>
                </c:pt>
                <c:pt idx="820">
                  <c:v>515.80200000000002</c:v>
                </c:pt>
                <c:pt idx="821">
                  <c:v>516.29300000000001</c:v>
                </c:pt>
                <c:pt idx="822">
                  <c:v>516.78499999999997</c:v>
                </c:pt>
                <c:pt idx="823">
                  <c:v>517.27599999999995</c:v>
                </c:pt>
                <c:pt idx="824">
                  <c:v>517.76700000000005</c:v>
                </c:pt>
                <c:pt idx="825">
                  <c:v>518.25599999999997</c:v>
                </c:pt>
                <c:pt idx="826">
                  <c:v>518.74699999999996</c:v>
                </c:pt>
                <c:pt idx="827">
                  <c:v>519.23800000000006</c:v>
                </c:pt>
                <c:pt idx="828">
                  <c:v>519.72900000000004</c:v>
                </c:pt>
                <c:pt idx="829">
                  <c:v>520.221</c:v>
                </c:pt>
                <c:pt idx="830">
                  <c:v>520.71199999999999</c:v>
                </c:pt>
                <c:pt idx="831">
                  <c:v>521.20299999999997</c:v>
                </c:pt>
                <c:pt idx="832">
                  <c:v>521.69100000000003</c:v>
                </c:pt>
                <c:pt idx="833">
                  <c:v>522.18200000000002</c:v>
                </c:pt>
                <c:pt idx="834">
                  <c:v>522.673</c:v>
                </c:pt>
                <c:pt idx="835">
                  <c:v>523.16399999999999</c:v>
                </c:pt>
                <c:pt idx="836">
                  <c:v>523.65499999999997</c:v>
                </c:pt>
                <c:pt idx="837">
                  <c:v>524.14400000000001</c:v>
                </c:pt>
                <c:pt idx="838">
                  <c:v>524.63499999999999</c:v>
                </c:pt>
                <c:pt idx="839">
                  <c:v>525.125</c:v>
                </c:pt>
                <c:pt idx="840">
                  <c:v>525.61599999999999</c:v>
                </c:pt>
                <c:pt idx="841">
                  <c:v>526.10699999999997</c:v>
                </c:pt>
                <c:pt idx="842">
                  <c:v>526.596</c:v>
                </c:pt>
                <c:pt idx="843">
                  <c:v>527.08600000000001</c:v>
                </c:pt>
                <c:pt idx="844">
                  <c:v>527.577</c:v>
                </c:pt>
                <c:pt idx="845">
                  <c:v>528.06799999999998</c:v>
                </c:pt>
                <c:pt idx="846">
                  <c:v>528.55600000000004</c:v>
                </c:pt>
                <c:pt idx="847">
                  <c:v>529.04700000000003</c:v>
                </c:pt>
                <c:pt idx="848">
                  <c:v>529.53700000000003</c:v>
                </c:pt>
                <c:pt idx="849">
                  <c:v>530.02800000000002</c:v>
                </c:pt>
                <c:pt idx="850">
                  <c:v>530.51599999999996</c:v>
                </c:pt>
                <c:pt idx="851">
                  <c:v>531.00699999999995</c:v>
                </c:pt>
                <c:pt idx="852">
                  <c:v>531.49699999999996</c:v>
                </c:pt>
                <c:pt idx="853">
                  <c:v>531.98800000000006</c:v>
                </c:pt>
                <c:pt idx="854">
                  <c:v>532.476</c:v>
                </c:pt>
                <c:pt idx="855">
                  <c:v>532.96600000000001</c:v>
                </c:pt>
                <c:pt idx="856">
                  <c:v>533.45699999999999</c:v>
                </c:pt>
                <c:pt idx="857">
                  <c:v>533.94500000000005</c:v>
                </c:pt>
                <c:pt idx="858">
                  <c:v>534.43499999999995</c:v>
                </c:pt>
                <c:pt idx="859">
                  <c:v>534.92499999999995</c:v>
                </c:pt>
                <c:pt idx="860">
                  <c:v>535.41399999999999</c:v>
                </c:pt>
                <c:pt idx="861">
                  <c:v>535.904</c:v>
                </c:pt>
                <c:pt idx="862">
                  <c:v>536.39400000000001</c:v>
                </c:pt>
                <c:pt idx="863">
                  <c:v>536.88199999999995</c:v>
                </c:pt>
                <c:pt idx="864">
                  <c:v>537.37199999999996</c:v>
                </c:pt>
                <c:pt idx="865">
                  <c:v>537.86199999999997</c:v>
                </c:pt>
                <c:pt idx="866">
                  <c:v>538.35</c:v>
                </c:pt>
                <c:pt idx="867">
                  <c:v>538.84</c:v>
                </c:pt>
                <c:pt idx="868">
                  <c:v>539.32799999999997</c:v>
                </c:pt>
                <c:pt idx="869">
                  <c:v>539.81799999999998</c:v>
                </c:pt>
                <c:pt idx="870">
                  <c:v>540.30799999999999</c:v>
                </c:pt>
                <c:pt idx="871">
                  <c:v>540.79600000000005</c:v>
                </c:pt>
                <c:pt idx="872">
                  <c:v>541.28599999999994</c:v>
                </c:pt>
                <c:pt idx="873">
                  <c:v>541.774</c:v>
                </c:pt>
                <c:pt idx="874">
                  <c:v>542.26400000000001</c:v>
                </c:pt>
                <c:pt idx="875">
                  <c:v>542.75400000000002</c:v>
                </c:pt>
                <c:pt idx="876">
                  <c:v>543.24199999999996</c:v>
                </c:pt>
                <c:pt idx="877">
                  <c:v>543.73099999999999</c:v>
                </c:pt>
                <c:pt idx="878">
                  <c:v>544.21900000000005</c:v>
                </c:pt>
                <c:pt idx="879">
                  <c:v>544.70899999999995</c:v>
                </c:pt>
                <c:pt idx="880">
                  <c:v>545.19600000000003</c:v>
                </c:pt>
                <c:pt idx="881">
                  <c:v>545.68600000000004</c:v>
                </c:pt>
                <c:pt idx="882">
                  <c:v>546.17600000000004</c:v>
                </c:pt>
                <c:pt idx="883">
                  <c:v>546.66300000000001</c:v>
                </c:pt>
                <c:pt idx="884">
                  <c:v>547.15300000000002</c:v>
                </c:pt>
                <c:pt idx="885">
                  <c:v>547.64099999999996</c:v>
                </c:pt>
                <c:pt idx="886">
                  <c:v>548.13</c:v>
                </c:pt>
                <c:pt idx="887">
                  <c:v>548.61699999999996</c:v>
                </c:pt>
                <c:pt idx="888">
                  <c:v>549.10699999999997</c:v>
                </c:pt>
                <c:pt idx="889">
                  <c:v>549.59400000000005</c:v>
                </c:pt>
                <c:pt idx="890">
                  <c:v>550.08399999999995</c:v>
                </c:pt>
                <c:pt idx="891">
                  <c:v>550.57100000000003</c:v>
                </c:pt>
                <c:pt idx="892">
                  <c:v>551.06100000000004</c:v>
                </c:pt>
                <c:pt idx="893">
                  <c:v>551.548</c:v>
                </c:pt>
                <c:pt idx="894">
                  <c:v>552.03700000000003</c:v>
                </c:pt>
                <c:pt idx="895">
                  <c:v>552.52499999999998</c:v>
                </c:pt>
                <c:pt idx="896">
                  <c:v>553.01199999999994</c:v>
                </c:pt>
                <c:pt idx="897">
                  <c:v>553.50099999999998</c:v>
                </c:pt>
                <c:pt idx="898">
                  <c:v>553.98800000000006</c:v>
                </c:pt>
                <c:pt idx="899">
                  <c:v>554.47799999999995</c:v>
                </c:pt>
                <c:pt idx="900">
                  <c:v>554.96500000000003</c:v>
                </c:pt>
                <c:pt idx="901">
                  <c:v>555.45399999999995</c:v>
                </c:pt>
                <c:pt idx="902">
                  <c:v>555.94100000000003</c:v>
                </c:pt>
                <c:pt idx="903">
                  <c:v>556.42999999999995</c:v>
                </c:pt>
                <c:pt idx="904">
                  <c:v>556.91700000000003</c:v>
                </c:pt>
                <c:pt idx="905">
                  <c:v>557.404</c:v>
                </c:pt>
                <c:pt idx="906">
                  <c:v>557.89300000000003</c:v>
                </c:pt>
                <c:pt idx="907">
                  <c:v>558.38</c:v>
                </c:pt>
                <c:pt idx="908">
                  <c:v>558.86900000000003</c:v>
                </c:pt>
                <c:pt idx="909">
                  <c:v>559.35599999999999</c:v>
                </c:pt>
                <c:pt idx="910">
                  <c:v>559.84299999999996</c:v>
                </c:pt>
                <c:pt idx="911">
                  <c:v>560.33199999999999</c:v>
                </c:pt>
                <c:pt idx="912">
                  <c:v>560.81899999999996</c:v>
                </c:pt>
                <c:pt idx="913">
                  <c:v>561.30499999999995</c:v>
                </c:pt>
                <c:pt idx="914">
                  <c:v>561.79399999999998</c:v>
                </c:pt>
                <c:pt idx="915">
                  <c:v>562.28099999999995</c:v>
                </c:pt>
                <c:pt idx="916">
                  <c:v>562.76800000000003</c:v>
                </c:pt>
                <c:pt idx="917">
                  <c:v>563.25599999999997</c:v>
                </c:pt>
                <c:pt idx="918">
                  <c:v>563.74300000000005</c:v>
                </c:pt>
                <c:pt idx="919">
                  <c:v>564.23</c:v>
                </c:pt>
                <c:pt idx="920">
                  <c:v>564.71799999999996</c:v>
                </c:pt>
                <c:pt idx="921">
                  <c:v>565.20500000000004</c:v>
                </c:pt>
                <c:pt idx="922">
                  <c:v>565.69200000000001</c:v>
                </c:pt>
                <c:pt idx="923">
                  <c:v>566.17999999999995</c:v>
                </c:pt>
                <c:pt idx="924">
                  <c:v>566.66700000000003</c:v>
                </c:pt>
                <c:pt idx="925">
                  <c:v>567.15300000000002</c:v>
                </c:pt>
                <c:pt idx="926">
                  <c:v>567.64</c:v>
                </c:pt>
                <c:pt idx="927">
                  <c:v>568.12800000000004</c:v>
                </c:pt>
                <c:pt idx="928">
                  <c:v>568.61500000000001</c:v>
                </c:pt>
                <c:pt idx="929">
                  <c:v>569.101</c:v>
                </c:pt>
                <c:pt idx="930">
                  <c:v>569.58900000000006</c:v>
                </c:pt>
                <c:pt idx="931">
                  <c:v>570.07600000000002</c:v>
                </c:pt>
                <c:pt idx="932">
                  <c:v>570.56200000000001</c:v>
                </c:pt>
                <c:pt idx="933">
                  <c:v>571.048</c:v>
                </c:pt>
                <c:pt idx="934">
                  <c:v>571.53700000000003</c:v>
                </c:pt>
                <c:pt idx="935">
                  <c:v>572.02300000000002</c:v>
                </c:pt>
                <c:pt idx="936">
                  <c:v>572.50900000000001</c:v>
                </c:pt>
                <c:pt idx="937">
                  <c:v>572.995</c:v>
                </c:pt>
                <c:pt idx="938">
                  <c:v>573.48099999999999</c:v>
                </c:pt>
                <c:pt idx="939">
                  <c:v>573.97</c:v>
                </c:pt>
                <c:pt idx="940">
                  <c:v>574.45600000000002</c:v>
                </c:pt>
                <c:pt idx="941">
                  <c:v>574.94200000000001</c:v>
                </c:pt>
                <c:pt idx="942">
                  <c:v>575.428</c:v>
                </c:pt>
                <c:pt idx="943">
                  <c:v>575.91399999999999</c:v>
                </c:pt>
                <c:pt idx="944">
                  <c:v>576.40200000000004</c:v>
                </c:pt>
                <c:pt idx="945">
                  <c:v>576.88800000000003</c:v>
                </c:pt>
                <c:pt idx="946">
                  <c:v>577.37400000000002</c:v>
                </c:pt>
                <c:pt idx="947">
                  <c:v>577.86</c:v>
                </c:pt>
                <c:pt idx="948">
                  <c:v>578.346</c:v>
                </c:pt>
                <c:pt idx="949">
                  <c:v>578.83199999999999</c:v>
                </c:pt>
                <c:pt idx="950">
                  <c:v>579.31899999999996</c:v>
                </c:pt>
                <c:pt idx="951">
                  <c:v>579.80499999999995</c:v>
                </c:pt>
                <c:pt idx="952">
                  <c:v>580.29100000000005</c:v>
                </c:pt>
                <c:pt idx="953">
                  <c:v>580.77700000000004</c:v>
                </c:pt>
                <c:pt idx="954">
                  <c:v>581.26300000000003</c:v>
                </c:pt>
                <c:pt idx="955">
                  <c:v>581.74800000000005</c:v>
                </c:pt>
                <c:pt idx="956">
                  <c:v>582.23400000000004</c:v>
                </c:pt>
                <c:pt idx="957">
                  <c:v>582.72</c:v>
                </c:pt>
                <c:pt idx="958">
                  <c:v>583.20500000000004</c:v>
                </c:pt>
                <c:pt idx="959">
                  <c:v>583.69299999999998</c:v>
                </c:pt>
                <c:pt idx="960">
                  <c:v>584.17899999999997</c:v>
                </c:pt>
                <c:pt idx="961">
                  <c:v>584.66399999999999</c:v>
                </c:pt>
                <c:pt idx="962">
                  <c:v>585.15</c:v>
                </c:pt>
                <c:pt idx="963">
                  <c:v>585.63499999999999</c:v>
                </c:pt>
                <c:pt idx="964">
                  <c:v>586.12099999999998</c:v>
                </c:pt>
                <c:pt idx="965">
                  <c:v>586.60599999999999</c:v>
                </c:pt>
                <c:pt idx="966">
                  <c:v>587.09199999999998</c:v>
                </c:pt>
                <c:pt idx="967">
                  <c:v>587.577</c:v>
                </c:pt>
                <c:pt idx="968">
                  <c:v>588.06200000000001</c:v>
                </c:pt>
                <c:pt idx="969">
                  <c:v>588.548</c:v>
                </c:pt>
                <c:pt idx="970">
                  <c:v>589.03300000000002</c:v>
                </c:pt>
                <c:pt idx="971">
                  <c:v>589.51800000000003</c:v>
                </c:pt>
                <c:pt idx="972">
                  <c:v>590.00400000000002</c:v>
                </c:pt>
                <c:pt idx="973">
                  <c:v>590.48900000000003</c:v>
                </c:pt>
                <c:pt idx="974">
                  <c:v>590.97400000000005</c:v>
                </c:pt>
                <c:pt idx="975">
                  <c:v>591.45899999999995</c:v>
                </c:pt>
                <c:pt idx="976">
                  <c:v>591.94399999999996</c:v>
                </c:pt>
                <c:pt idx="977">
                  <c:v>592.42999999999995</c:v>
                </c:pt>
                <c:pt idx="978">
                  <c:v>592.91499999999996</c:v>
                </c:pt>
                <c:pt idx="979">
                  <c:v>593.4</c:v>
                </c:pt>
                <c:pt idx="980">
                  <c:v>593.88499999999999</c:v>
                </c:pt>
                <c:pt idx="981">
                  <c:v>594.37</c:v>
                </c:pt>
                <c:pt idx="982">
                  <c:v>594.85500000000002</c:v>
                </c:pt>
                <c:pt idx="983">
                  <c:v>595.34</c:v>
                </c:pt>
                <c:pt idx="984">
                  <c:v>595.82500000000005</c:v>
                </c:pt>
                <c:pt idx="985">
                  <c:v>596.30999999999995</c:v>
                </c:pt>
                <c:pt idx="986">
                  <c:v>596.79499999999996</c:v>
                </c:pt>
                <c:pt idx="987">
                  <c:v>597.28</c:v>
                </c:pt>
                <c:pt idx="988">
                  <c:v>597.76499999999999</c:v>
                </c:pt>
                <c:pt idx="989">
                  <c:v>598.24699999999996</c:v>
                </c:pt>
                <c:pt idx="990">
                  <c:v>598.73199999999997</c:v>
                </c:pt>
                <c:pt idx="991">
                  <c:v>599.21699999999998</c:v>
                </c:pt>
                <c:pt idx="992">
                  <c:v>599.702</c:v>
                </c:pt>
                <c:pt idx="993">
                  <c:v>600.18700000000001</c:v>
                </c:pt>
                <c:pt idx="994">
                  <c:v>600.67100000000005</c:v>
                </c:pt>
                <c:pt idx="995">
                  <c:v>601.15599999999995</c:v>
                </c:pt>
                <c:pt idx="996">
                  <c:v>601.64099999999996</c:v>
                </c:pt>
                <c:pt idx="997">
                  <c:v>602.125</c:v>
                </c:pt>
                <c:pt idx="998">
                  <c:v>602.60799999999995</c:v>
                </c:pt>
                <c:pt idx="999">
                  <c:v>603.09199999999998</c:v>
                </c:pt>
                <c:pt idx="1000">
                  <c:v>603.577</c:v>
                </c:pt>
                <c:pt idx="1001">
                  <c:v>604.06100000000004</c:v>
                </c:pt>
                <c:pt idx="1002">
                  <c:v>604.54600000000005</c:v>
                </c:pt>
                <c:pt idx="1003">
                  <c:v>605.03</c:v>
                </c:pt>
                <c:pt idx="1004">
                  <c:v>605.51300000000003</c:v>
                </c:pt>
                <c:pt idx="1005">
                  <c:v>605.99699999999996</c:v>
                </c:pt>
                <c:pt idx="1006">
                  <c:v>606.48199999999997</c:v>
                </c:pt>
                <c:pt idx="1007">
                  <c:v>606.96600000000001</c:v>
                </c:pt>
                <c:pt idx="1008">
                  <c:v>607.45000000000005</c:v>
                </c:pt>
                <c:pt idx="1009">
                  <c:v>607.93299999999999</c:v>
                </c:pt>
                <c:pt idx="1010">
                  <c:v>608.41700000000003</c:v>
                </c:pt>
                <c:pt idx="1011">
                  <c:v>608.90099999999995</c:v>
                </c:pt>
                <c:pt idx="1012">
                  <c:v>609.38599999999997</c:v>
                </c:pt>
                <c:pt idx="1013">
                  <c:v>609.87</c:v>
                </c:pt>
                <c:pt idx="1014">
                  <c:v>610.35199999999998</c:v>
                </c:pt>
                <c:pt idx="1015">
                  <c:v>610.83600000000001</c:v>
                </c:pt>
                <c:pt idx="1016">
                  <c:v>611.32000000000005</c:v>
                </c:pt>
                <c:pt idx="1017">
                  <c:v>611.80399999999997</c:v>
                </c:pt>
                <c:pt idx="1018">
                  <c:v>612.28599999999994</c:v>
                </c:pt>
                <c:pt idx="1019">
                  <c:v>612.77099999999996</c:v>
                </c:pt>
                <c:pt idx="1020">
                  <c:v>613.255</c:v>
                </c:pt>
                <c:pt idx="1021">
                  <c:v>613.73900000000003</c:v>
                </c:pt>
                <c:pt idx="1022">
                  <c:v>614.03700000000003</c:v>
                </c:pt>
                <c:pt idx="1023">
                  <c:v>614.52700000000004</c:v>
                </c:pt>
                <c:pt idx="1024">
                  <c:v>615.01700000000005</c:v>
                </c:pt>
                <c:pt idx="1025">
                  <c:v>615.505</c:v>
                </c:pt>
                <c:pt idx="1026">
                  <c:v>615.995</c:v>
                </c:pt>
                <c:pt idx="1027">
                  <c:v>616.48299999999995</c:v>
                </c:pt>
                <c:pt idx="1028">
                  <c:v>616.97299999999996</c:v>
                </c:pt>
                <c:pt idx="1029">
                  <c:v>617.46299999999997</c:v>
                </c:pt>
                <c:pt idx="1030">
                  <c:v>617.95000000000005</c:v>
                </c:pt>
                <c:pt idx="1031">
                  <c:v>618.44000000000005</c:v>
                </c:pt>
                <c:pt idx="1032">
                  <c:v>618.92999999999995</c:v>
                </c:pt>
                <c:pt idx="1033">
                  <c:v>619.41800000000001</c:v>
                </c:pt>
                <c:pt idx="1034">
                  <c:v>619.90800000000002</c:v>
                </c:pt>
                <c:pt idx="1035">
                  <c:v>620.39499999999998</c:v>
                </c:pt>
                <c:pt idx="1036">
                  <c:v>620.88499999999999</c:v>
                </c:pt>
                <c:pt idx="1037">
                  <c:v>621.37300000000005</c:v>
                </c:pt>
                <c:pt idx="1038">
                  <c:v>621.86199999999997</c:v>
                </c:pt>
                <c:pt idx="1039">
                  <c:v>622.35199999999998</c:v>
                </c:pt>
                <c:pt idx="1040">
                  <c:v>622.83900000000006</c:v>
                </c:pt>
                <c:pt idx="1041">
                  <c:v>623.32899999999995</c:v>
                </c:pt>
                <c:pt idx="1042">
                  <c:v>623.81600000000003</c:v>
                </c:pt>
                <c:pt idx="1043">
                  <c:v>624.30600000000004</c:v>
                </c:pt>
                <c:pt idx="1044">
                  <c:v>624.79300000000001</c:v>
                </c:pt>
                <c:pt idx="1045">
                  <c:v>625.28300000000002</c:v>
                </c:pt>
                <c:pt idx="1046">
                  <c:v>625.77</c:v>
                </c:pt>
                <c:pt idx="1047">
                  <c:v>626.26</c:v>
                </c:pt>
                <c:pt idx="1048">
                  <c:v>626.74699999999996</c:v>
                </c:pt>
                <c:pt idx="1049">
                  <c:v>627.23599999999999</c:v>
                </c:pt>
                <c:pt idx="1050">
                  <c:v>627.72400000000005</c:v>
                </c:pt>
                <c:pt idx="1051">
                  <c:v>628.21299999999997</c:v>
                </c:pt>
                <c:pt idx="1052">
                  <c:v>628.70000000000005</c:v>
                </c:pt>
                <c:pt idx="1053">
                  <c:v>629.18899999999996</c:v>
                </c:pt>
                <c:pt idx="1054">
                  <c:v>629.67700000000002</c:v>
                </c:pt>
                <c:pt idx="1055">
                  <c:v>630.16600000000005</c:v>
                </c:pt>
                <c:pt idx="1056">
                  <c:v>630.65300000000002</c:v>
                </c:pt>
                <c:pt idx="1057">
                  <c:v>631.14200000000005</c:v>
                </c:pt>
                <c:pt idx="1058">
                  <c:v>631.62900000000002</c:v>
                </c:pt>
                <c:pt idx="1059">
                  <c:v>632.11800000000005</c:v>
                </c:pt>
                <c:pt idx="1060">
                  <c:v>632.60500000000002</c:v>
                </c:pt>
                <c:pt idx="1061">
                  <c:v>633.09400000000005</c:v>
                </c:pt>
                <c:pt idx="1062">
                  <c:v>633.58100000000002</c:v>
                </c:pt>
                <c:pt idx="1063">
                  <c:v>634.07000000000005</c:v>
                </c:pt>
                <c:pt idx="1064">
                  <c:v>634.55700000000002</c:v>
                </c:pt>
                <c:pt idx="1065">
                  <c:v>635.04399999999998</c:v>
                </c:pt>
                <c:pt idx="1066">
                  <c:v>635.53300000000002</c:v>
                </c:pt>
                <c:pt idx="1067">
                  <c:v>636.02</c:v>
                </c:pt>
                <c:pt idx="1068">
                  <c:v>636.50900000000001</c:v>
                </c:pt>
                <c:pt idx="1069">
                  <c:v>636.995</c:v>
                </c:pt>
                <c:pt idx="1070">
                  <c:v>637.48400000000004</c:v>
                </c:pt>
                <c:pt idx="1071">
                  <c:v>637.971</c:v>
                </c:pt>
                <c:pt idx="1072">
                  <c:v>638.45799999999997</c:v>
                </c:pt>
                <c:pt idx="1073">
                  <c:v>638.94600000000003</c:v>
                </c:pt>
                <c:pt idx="1074">
                  <c:v>639.43299999999999</c:v>
                </c:pt>
                <c:pt idx="1075">
                  <c:v>639.91999999999996</c:v>
                </c:pt>
                <c:pt idx="1076">
                  <c:v>640.40800000000002</c:v>
                </c:pt>
                <c:pt idx="1077">
                  <c:v>640.89499999999998</c:v>
                </c:pt>
                <c:pt idx="1078">
                  <c:v>641.38300000000004</c:v>
                </c:pt>
                <c:pt idx="1079">
                  <c:v>641.87</c:v>
                </c:pt>
                <c:pt idx="1080">
                  <c:v>642.35699999999997</c:v>
                </c:pt>
                <c:pt idx="1081">
                  <c:v>642.84500000000003</c:v>
                </c:pt>
                <c:pt idx="1082">
                  <c:v>643.33100000000002</c:v>
                </c:pt>
                <c:pt idx="1083">
                  <c:v>643.81799999999998</c:v>
                </c:pt>
                <c:pt idx="1084">
                  <c:v>644.30600000000004</c:v>
                </c:pt>
                <c:pt idx="1085">
                  <c:v>644.79300000000001</c:v>
                </c:pt>
                <c:pt idx="1086">
                  <c:v>645.279</c:v>
                </c:pt>
                <c:pt idx="1087">
                  <c:v>645.76700000000005</c:v>
                </c:pt>
                <c:pt idx="1088">
                  <c:v>646.25400000000002</c:v>
                </c:pt>
                <c:pt idx="1089">
                  <c:v>646.74</c:v>
                </c:pt>
                <c:pt idx="1090">
                  <c:v>647.226</c:v>
                </c:pt>
                <c:pt idx="1091">
                  <c:v>647.71400000000006</c:v>
                </c:pt>
                <c:pt idx="1092">
                  <c:v>648.20100000000002</c:v>
                </c:pt>
                <c:pt idx="1093">
                  <c:v>648.68700000000001</c:v>
                </c:pt>
                <c:pt idx="1094">
                  <c:v>649.17499999999995</c:v>
                </c:pt>
                <c:pt idx="1095">
                  <c:v>649.66099999999994</c:v>
                </c:pt>
                <c:pt idx="1096">
                  <c:v>650.14700000000005</c:v>
                </c:pt>
                <c:pt idx="1097">
                  <c:v>650.63300000000004</c:v>
                </c:pt>
                <c:pt idx="1098">
                  <c:v>651.12099999999998</c:v>
                </c:pt>
                <c:pt idx="1099">
                  <c:v>651.60699999999997</c:v>
                </c:pt>
                <c:pt idx="1100">
                  <c:v>652.09299999999996</c:v>
                </c:pt>
                <c:pt idx="1101">
                  <c:v>652.57899999999995</c:v>
                </c:pt>
                <c:pt idx="1102">
                  <c:v>653.06700000000001</c:v>
                </c:pt>
                <c:pt idx="1103">
                  <c:v>653.553</c:v>
                </c:pt>
                <c:pt idx="1104">
                  <c:v>654.03899999999999</c:v>
                </c:pt>
                <c:pt idx="1105">
                  <c:v>654.52499999999998</c:v>
                </c:pt>
                <c:pt idx="1106">
                  <c:v>655.01099999999997</c:v>
                </c:pt>
                <c:pt idx="1107">
                  <c:v>655.49900000000002</c:v>
                </c:pt>
                <c:pt idx="1108">
                  <c:v>655.98400000000004</c:v>
                </c:pt>
                <c:pt idx="1109">
                  <c:v>656.47</c:v>
                </c:pt>
                <c:pt idx="1110">
                  <c:v>656.95600000000002</c:v>
                </c:pt>
                <c:pt idx="1111">
                  <c:v>657.44200000000001</c:v>
                </c:pt>
                <c:pt idx="1112">
                  <c:v>657.92899999999997</c:v>
                </c:pt>
                <c:pt idx="1113">
                  <c:v>658.41499999999996</c:v>
                </c:pt>
                <c:pt idx="1114">
                  <c:v>658.90099999999995</c:v>
                </c:pt>
                <c:pt idx="1115">
                  <c:v>659.38599999999997</c:v>
                </c:pt>
                <c:pt idx="1116">
                  <c:v>659.87199999999996</c:v>
                </c:pt>
                <c:pt idx="1117">
                  <c:v>660.35699999999997</c:v>
                </c:pt>
                <c:pt idx="1118">
                  <c:v>660.84500000000003</c:v>
                </c:pt>
                <c:pt idx="1119">
                  <c:v>661.33</c:v>
                </c:pt>
                <c:pt idx="1120">
                  <c:v>661.81600000000003</c:v>
                </c:pt>
                <c:pt idx="1121">
                  <c:v>662.30100000000004</c:v>
                </c:pt>
                <c:pt idx="1122">
                  <c:v>662.78700000000003</c:v>
                </c:pt>
                <c:pt idx="1123">
                  <c:v>663.27200000000005</c:v>
                </c:pt>
                <c:pt idx="1124">
                  <c:v>663.75699999999995</c:v>
                </c:pt>
                <c:pt idx="1125">
                  <c:v>664.24300000000005</c:v>
                </c:pt>
                <c:pt idx="1126">
                  <c:v>664.73</c:v>
                </c:pt>
                <c:pt idx="1127">
                  <c:v>665.21500000000003</c:v>
                </c:pt>
                <c:pt idx="1128">
                  <c:v>665.70100000000002</c:v>
                </c:pt>
                <c:pt idx="1129">
                  <c:v>666.18600000000004</c:v>
                </c:pt>
                <c:pt idx="1130">
                  <c:v>666.67100000000005</c:v>
                </c:pt>
                <c:pt idx="1131">
                  <c:v>667.15599999999995</c:v>
                </c:pt>
                <c:pt idx="1132">
                  <c:v>667.64099999999996</c:v>
                </c:pt>
                <c:pt idx="1133">
                  <c:v>668.12599999999998</c:v>
                </c:pt>
                <c:pt idx="1134">
                  <c:v>668.61199999999997</c:v>
                </c:pt>
                <c:pt idx="1135">
                  <c:v>669.09699999999998</c:v>
                </c:pt>
                <c:pt idx="1136">
                  <c:v>669.58199999999999</c:v>
                </c:pt>
                <c:pt idx="1137">
                  <c:v>670.06700000000001</c:v>
                </c:pt>
                <c:pt idx="1138">
                  <c:v>670.55200000000002</c:v>
                </c:pt>
                <c:pt idx="1139">
                  <c:v>671.03700000000003</c:v>
                </c:pt>
                <c:pt idx="1140">
                  <c:v>671.52200000000005</c:v>
                </c:pt>
                <c:pt idx="1141">
                  <c:v>672.00699999999995</c:v>
                </c:pt>
                <c:pt idx="1142">
                  <c:v>672.49199999999996</c:v>
                </c:pt>
                <c:pt idx="1143">
                  <c:v>672.976</c:v>
                </c:pt>
                <c:pt idx="1144">
                  <c:v>673.46100000000001</c:v>
                </c:pt>
                <c:pt idx="1145">
                  <c:v>673.94600000000003</c:v>
                </c:pt>
                <c:pt idx="1146">
                  <c:v>674.43100000000004</c:v>
                </c:pt>
                <c:pt idx="1147">
                  <c:v>674.91600000000005</c:v>
                </c:pt>
                <c:pt idx="1148">
                  <c:v>675.4</c:v>
                </c:pt>
                <c:pt idx="1149">
                  <c:v>675.88499999999999</c:v>
                </c:pt>
                <c:pt idx="1150">
                  <c:v>676.37</c:v>
                </c:pt>
                <c:pt idx="1151">
                  <c:v>676.85400000000004</c:v>
                </c:pt>
                <c:pt idx="1152">
                  <c:v>677.33900000000006</c:v>
                </c:pt>
                <c:pt idx="1153">
                  <c:v>677.82399999999996</c:v>
                </c:pt>
                <c:pt idx="1154">
                  <c:v>678.30799999999999</c:v>
                </c:pt>
                <c:pt idx="1155">
                  <c:v>678.79300000000001</c:v>
                </c:pt>
                <c:pt idx="1156">
                  <c:v>679.27700000000004</c:v>
                </c:pt>
                <c:pt idx="1157">
                  <c:v>679.76199999999994</c:v>
                </c:pt>
                <c:pt idx="1158">
                  <c:v>680.24599999999998</c:v>
                </c:pt>
                <c:pt idx="1159">
                  <c:v>680.73099999999999</c:v>
                </c:pt>
                <c:pt idx="1160">
                  <c:v>681.21500000000003</c:v>
                </c:pt>
                <c:pt idx="1161">
                  <c:v>681.7</c:v>
                </c:pt>
                <c:pt idx="1162">
                  <c:v>682.18399999999997</c:v>
                </c:pt>
                <c:pt idx="1163">
                  <c:v>682.66800000000001</c:v>
                </c:pt>
                <c:pt idx="1164">
                  <c:v>683.15099999999995</c:v>
                </c:pt>
                <c:pt idx="1165">
                  <c:v>683.63499999999999</c:v>
                </c:pt>
                <c:pt idx="1166">
                  <c:v>684.11900000000003</c:v>
                </c:pt>
                <c:pt idx="1167">
                  <c:v>684.60400000000004</c:v>
                </c:pt>
                <c:pt idx="1168">
                  <c:v>685.08799999999997</c:v>
                </c:pt>
                <c:pt idx="1169">
                  <c:v>685.572</c:v>
                </c:pt>
                <c:pt idx="1170">
                  <c:v>686.05600000000004</c:v>
                </c:pt>
                <c:pt idx="1171">
                  <c:v>686.54</c:v>
                </c:pt>
                <c:pt idx="1172">
                  <c:v>687.02200000000005</c:v>
                </c:pt>
                <c:pt idx="1173">
                  <c:v>687.50699999999995</c:v>
                </c:pt>
                <c:pt idx="1174">
                  <c:v>687.99099999999999</c:v>
                </c:pt>
                <c:pt idx="1175">
                  <c:v>688.47500000000002</c:v>
                </c:pt>
                <c:pt idx="1176">
                  <c:v>688.95899999999995</c:v>
                </c:pt>
                <c:pt idx="1177">
                  <c:v>689.44299999999998</c:v>
                </c:pt>
                <c:pt idx="1178">
                  <c:v>689.92499999999995</c:v>
                </c:pt>
                <c:pt idx="1179">
                  <c:v>690.40899999999999</c:v>
                </c:pt>
                <c:pt idx="1180">
                  <c:v>690.89200000000005</c:v>
                </c:pt>
                <c:pt idx="1181">
                  <c:v>691.37599999999998</c:v>
                </c:pt>
                <c:pt idx="1182">
                  <c:v>691.86</c:v>
                </c:pt>
                <c:pt idx="1183">
                  <c:v>692.34199999999998</c:v>
                </c:pt>
                <c:pt idx="1184">
                  <c:v>692.82600000000002</c:v>
                </c:pt>
                <c:pt idx="1185">
                  <c:v>693.31</c:v>
                </c:pt>
                <c:pt idx="1186">
                  <c:v>693.79300000000001</c:v>
                </c:pt>
                <c:pt idx="1187">
                  <c:v>694.27700000000004</c:v>
                </c:pt>
                <c:pt idx="1188">
                  <c:v>694.75900000000001</c:v>
                </c:pt>
                <c:pt idx="1189">
                  <c:v>695.24300000000005</c:v>
                </c:pt>
                <c:pt idx="1190">
                  <c:v>695.726</c:v>
                </c:pt>
                <c:pt idx="1191">
                  <c:v>696.21</c:v>
                </c:pt>
                <c:pt idx="1192">
                  <c:v>696.69100000000003</c:v>
                </c:pt>
                <c:pt idx="1193">
                  <c:v>697.17499999999995</c:v>
                </c:pt>
                <c:pt idx="1194">
                  <c:v>697.65899999999999</c:v>
                </c:pt>
                <c:pt idx="1195">
                  <c:v>698.14200000000005</c:v>
                </c:pt>
                <c:pt idx="1196">
                  <c:v>698.62400000000002</c:v>
                </c:pt>
                <c:pt idx="1197">
                  <c:v>699.10699999999997</c:v>
                </c:pt>
                <c:pt idx="1198">
                  <c:v>699.59100000000001</c:v>
                </c:pt>
                <c:pt idx="1199">
                  <c:v>700.072</c:v>
                </c:pt>
                <c:pt idx="1200">
                  <c:v>700.55499999999995</c:v>
                </c:pt>
                <c:pt idx="1201">
                  <c:v>701.03899999999999</c:v>
                </c:pt>
                <c:pt idx="1202">
                  <c:v>701.52200000000005</c:v>
                </c:pt>
                <c:pt idx="1203">
                  <c:v>702.00300000000004</c:v>
                </c:pt>
                <c:pt idx="1204">
                  <c:v>702.48699999999997</c:v>
                </c:pt>
                <c:pt idx="1205">
                  <c:v>702.97</c:v>
                </c:pt>
                <c:pt idx="1206">
                  <c:v>703.45100000000002</c:v>
                </c:pt>
                <c:pt idx="1207">
                  <c:v>703.93399999999997</c:v>
                </c:pt>
                <c:pt idx="1208">
                  <c:v>704.41800000000001</c:v>
                </c:pt>
                <c:pt idx="1209">
                  <c:v>704.899</c:v>
                </c:pt>
                <c:pt idx="1210">
                  <c:v>705.38199999999995</c:v>
                </c:pt>
                <c:pt idx="1211">
                  <c:v>705.86500000000001</c:v>
                </c:pt>
                <c:pt idx="1212">
                  <c:v>706.346</c:v>
                </c:pt>
                <c:pt idx="1213">
                  <c:v>706.82899999999995</c:v>
                </c:pt>
                <c:pt idx="1214">
                  <c:v>707.31</c:v>
                </c:pt>
                <c:pt idx="1215">
                  <c:v>707.79300000000001</c:v>
                </c:pt>
                <c:pt idx="1216">
                  <c:v>708.27599999999995</c:v>
                </c:pt>
                <c:pt idx="1217">
                  <c:v>708.75699999999995</c:v>
                </c:pt>
                <c:pt idx="1218">
                  <c:v>709.24</c:v>
                </c:pt>
                <c:pt idx="1219">
                  <c:v>709.721</c:v>
                </c:pt>
                <c:pt idx="1220">
                  <c:v>710.20399999999995</c:v>
                </c:pt>
                <c:pt idx="1221">
                  <c:v>710.68700000000001</c:v>
                </c:pt>
                <c:pt idx="1222">
                  <c:v>711.16800000000001</c:v>
                </c:pt>
                <c:pt idx="1223">
                  <c:v>711.65</c:v>
                </c:pt>
                <c:pt idx="1224">
                  <c:v>712.13099999999997</c:v>
                </c:pt>
                <c:pt idx="1225">
                  <c:v>712.61400000000003</c:v>
                </c:pt>
                <c:pt idx="1226">
                  <c:v>713.09699999999998</c:v>
                </c:pt>
                <c:pt idx="1227">
                  <c:v>713.577</c:v>
                </c:pt>
                <c:pt idx="1228">
                  <c:v>714.06</c:v>
                </c:pt>
                <c:pt idx="1229">
                  <c:v>714.54100000000005</c:v>
                </c:pt>
                <c:pt idx="1230">
                  <c:v>715.02300000000002</c:v>
                </c:pt>
                <c:pt idx="1231">
                  <c:v>715.50400000000002</c:v>
                </c:pt>
                <c:pt idx="1232">
                  <c:v>715.98699999999997</c:v>
                </c:pt>
                <c:pt idx="1233">
                  <c:v>716.46699999999998</c:v>
                </c:pt>
                <c:pt idx="1234">
                  <c:v>716.95</c:v>
                </c:pt>
                <c:pt idx="1235">
                  <c:v>717.43</c:v>
                </c:pt>
                <c:pt idx="1236">
                  <c:v>717.91300000000001</c:v>
                </c:pt>
                <c:pt idx="1237">
                  <c:v>718.39300000000003</c:v>
                </c:pt>
                <c:pt idx="1238">
                  <c:v>718.875</c:v>
                </c:pt>
                <c:pt idx="1239">
                  <c:v>719.35599999999999</c:v>
                </c:pt>
                <c:pt idx="1240">
                  <c:v>719.83799999999997</c:v>
                </c:pt>
                <c:pt idx="1241">
                  <c:v>720.31899999999996</c:v>
                </c:pt>
                <c:pt idx="1242">
                  <c:v>720.80100000000004</c:v>
                </c:pt>
                <c:pt idx="1243">
                  <c:v>721.28099999999995</c:v>
                </c:pt>
                <c:pt idx="1244">
                  <c:v>721.76300000000003</c:v>
                </c:pt>
                <c:pt idx="1245">
                  <c:v>722.24400000000003</c:v>
                </c:pt>
                <c:pt idx="1246">
                  <c:v>722.726</c:v>
                </c:pt>
                <c:pt idx="1247">
                  <c:v>723.20600000000002</c:v>
                </c:pt>
                <c:pt idx="1248">
                  <c:v>723.68600000000004</c:v>
                </c:pt>
                <c:pt idx="1249">
                  <c:v>724.16800000000001</c:v>
                </c:pt>
                <c:pt idx="1250">
                  <c:v>724.64800000000002</c:v>
                </c:pt>
                <c:pt idx="1251">
                  <c:v>725.13099999999997</c:v>
                </c:pt>
                <c:pt idx="1252">
                  <c:v>725.61099999999999</c:v>
                </c:pt>
                <c:pt idx="1253">
                  <c:v>726.09299999999996</c:v>
                </c:pt>
                <c:pt idx="1254">
                  <c:v>726.57299999999998</c:v>
                </c:pt>
                <c:pt idx="1255">
                  <c:v>727.053</c:v>
                </c:pt>
                <c:pt idx="1256">
                  <c:v>727.53499999999997</c:v>
                </c:pt>
                <c:pt idx="1257">
                  <c:v>728.01499999999999</c:v>
                </c:pt>
                <c:pt idx="1258">
                  <c:v>728.49699999999996</c:v>
                </c:pt>
                <c:pt idx="1259">
                  <c:v>728.976</c:v>
                </c:pt>
                <c:pt idx="1260">
                  <c:v>729.45600000000002</c:v>
                </c:pt>
                <c:pt idx="1261">
                  <c:v>729.93799999999999</c:v>
                </c:pt>
                <c:pt idx="1262">
                  <c:v>730.41800000000001</c:v>
                </c:pt>
                <c:pt idx="1263">
                  <c:v>730.89800000000002</c:v>
                </c:pt>
                <c:pt idx="1264">
                  <c:v>731.37900000000002</c:v>
                </c:pt>
                <c:pt idx="1265">
                  <c:v>731.85900000000004</c:v>
                </c:pt>
                <c:pt idx="1266">
                  <c:v>732.34100000000001</c:v>
                </c:pt>
                <c:pt idx="1267">
                  <c:v>732.82100000000003</c:v>
                </c:pt>
                <c:pt idx="1268">
                  <c:v>733.3</c:v>
                </c:pt>
                <c:pt idx="1269">
                  <c:v>733.78200000000004</c:v>
                </c:pt>
                <c:pt idx="1270">
                  <c:v>734.26099999999997</c:v>
                </c:pt>
                <c:pt idx="1271">
                  <c:v>734.74099999999999</c:v>
                </c:pt>
                <c:pt idx="1272">
                  <c:v>735.221</c:v>
                </c:pt>
                <c:pt idx="1273">
                  <c:v>735.702</c:v>
                </c:pt>
                <c:pt idx="1274">
                  <c:v>736.18200000000002</c:v>
                </c:pt>
                <c:pt idx="1275">
                  <c:v>736.66099999999994</c:v>
                </c:pt>
                <c:pt idx="1276">
                  <c:v>737.14300000000003</c:v>
                </c:pt>
                <c:pt idx="1277">
                  <c:v>737.62199999999996</c:v>
                </c:pt>
                <c:pt idx="1278">
                  <c:v>738.101</c:v>
                </c:pt>
                <c:pt idx="1279">
                  <c:v>738.58100000000002</c:v>
                </c:pt>
                <c:pt idx="1280">
                  <c:v>739.06200000000001</c:v>
                </c:pt>
                <c:pt idx="1281">
                  <c:v>739.54100000000005</c:v>
                </c:pt>
                <c:pt idx="1282">
                  <c:v>740.02099999999996</c:v>
                </c:pt>
                <c:pt idx="1283">
                  <c:v>740.50199999999995</c:v>
                </c:pt>
                <c:pt idx="1284">
                  <c:v>740.98099999999999</c:v>
                </c:pt>
                <c:pt idx="1285">
                  <c:v>741.46100000000001</c:v>
                </c:pt>
                <c:pt idx="1286">
                  <c:v>741.94</c:v>
                </c:pt>
                <c:pt idx="1287">
                  <c:v>742.41899999999998</c:v>
                </c:pt>
                <c:pt idx="1288">
                  <c:v>742.9</c:v>
                </c:pt>
                <c:pt idx="1289">
                  <c:v>743.37900000000002</c:v>
                </c:pt>
                <c:pt idx="1290">
                  <c:v>743.85799999999995</c:v>
                </c:pt>
                <c:pt idx="1291">
                  <c:v>744.33699999999999</c:v>
                </c:pt>
                <c:pt idx="1292">
                  <c:v>744.81799999999998</c:v>
                </c:pt>
                <c:pt idx="1293">
                  <c:v>745.29700000000003</c:v>
                </c:pt>
                <c:pt idx="1294">
                  <c:v>745.77599999999995</c:v>
                </c:pt>
                <c:pt idx="1295">
                  <c:v>746.255</c:v>
                </c:pt>
                <c:pt idx="1296">
                  <c:v>746.73400000000004</c:v>
                </c:pt>
                <c:pt idx="1297">
                  <c:v>747.21299999999997</c:v>
                </c:pt>
                <c:pt idx="1298">
                  <c:v>747.69399999999996</c:v>
                </c:pt>
                <c:pt idx="1299">
                  <c:v>748.173</c:v>
                </c:pt>
                <c:pt idx="1300">
                  <c:v>748.65200000000004</c:v>
                </c:pt>
                <c:pt idx="1301">
                  <c:v>749.13099999999997</c:v>
                </c:pt>
                <c:pt idx="1302">
                  <c:v>749.60900000000004</c:v>
                </c:pt>
                <c:pt idx="1303">
                  <c:v>750.08799999999997</c:v>
                </c:pt>
                <c:pt idx="1304">
                  <c:v>750.56700000000001</c:v>
                </c:pt>
                <c:pt idx="1305">
                  <c:v>751.048</c:v>
                </c:pt>
                <c:pt idx="1306">
                  <c:v>751.52599999999995</c:v>
                </c:pt>
                <c:pt idx="1307">
                  <c:v>752.005</c:v>
                </c:pt>
                <c:pt idx="1308">
                  <c:v>752.48400000000004</c:v>
                </c:pt>
                <c:pt idx="1309">
                  <c:v>752.96199999999999</c:v>
                </c:pt>
                <c:pt idx="1310">
                  <c:v>753.44100000000003</c:v>
                </c:pt>
                <c:pt idx="1311">
                  <c:v>753.91899999999998</c:v>
                </c:pt>
                <c:pt idx="1312">
                  <c:v>754.39800000000002</c:v>
                </c:pt>
                <c:pt idx="1313">
                  <c:v>754.87599999999998</c:v>
                </c:pt>
                <c:pt idx="1314">
                  <c:v>755.35699999999997</c:v>
                </c:pt>
                <c:pt idx="1315">
                  <c:v>755.83500000000004</c:v>
                </c:pt>
                <c:pt idx="1316">
                  <c:v>756.31399999999996</c:v>
                </c:pt>
                <c:pt idx="1317">
                  <c:v>756.79200000000003</c:v>
                </c:pt>
                <c:pt idx="1318">
                  <c:v>757.27099999999996</c:v>
                </c:pt>
                <c:pt idx="1319">
                  <c:v>757.74900000000002</c:v>
                </c:pt>
                <c:pt idx="1320">
                  <c:v>758.22699999999998</c:v>
                </c:pt>
                <c:pt idx="1321">
                  <c:v>758.70600000000002</c:v>
                </c:pt>
                <c:pt idx="1322">
                  <c:v>759.18399999999997</c:v>
                </c:pt>
                <c:pt idx="1323">
                  <c:v>759.66200000000003</c:v>
                </c:pt>
                <c:pt idx="1324">
                  <c:v>760.14</c:v>
                </c:pt>
                <c:pt idx="1325">
                  <c:v>760.61900000000003</c:v>
                </c:pt>
                <c:pt idx="1326">
                  <c:v>761.09699999999998</c:v>
                </c:pt>
                <c:pt idx="1327">
                  <c:v>761.57500000000005</c:v>
                </c:pt>
                <c:pt idx="1328">
                  <c:v>762.053</c:v>
                </c:pt>
                <c:pt idx="1329">
                  <c:v>762.53099999999995</c:v>
                </c:pt>
                <c:pt idx="1330">
                  <c:v>763.00900000000001</c:v>
                </c:pt>
                <c:pt idx="1331">
                  <c:v>763.48699999999997</c:v>
                </c:pt>
                <c:pt idx="1332">
                  <c:v>763.96500000000003</c:v>
                </c:pt>
                <c:pt idx="1333">
                  <c:v>764.44299999999998</c:v>
                </c:pt>
                <c:pt idx="1334">
                  <c:v>764.92100000000005</c:v>
                </c:pt>
                <c:pt idx="1335">
                  <c:v>765.399</c:v>
                </c:pt>
                <c:pt idx="1336">
                  <c:v>765.87699999999995</c:v>
                </c:pt>
                <c:pt idx="1337">
                  <c:v>766.35500000000002</c:v>
                </c:pt>
                <c:pt idx="1338">
                  <c:v>766.83299999999997</c:v>
                </c:pt>
                <c:pt idx="1339">
                  <c:v>767.31100000000004</c:v>
                </c:pt>
                <c:pt idx="1340">
                  <c:v>767.78899999999999</c:v>
                </c:pt>
                <c:pt idx="1341">
                  <c:v>768.26599999999996</c:v>
                </c:pt>
                <c:pt idx="1342">
                  <c:v>768.74400000000003</c:v>
                </c:pt>
                <c:pt idx="1343">
                  <c:v>769.22</c:v>
                </c:pt>
                <c:pt idx="1344">
                  <c:v>769.69799999999998</c:v>
                </c:pt>
                <c:pt idx="1345">
                  <c:v>770.17499999999995</c:v>
                </c:pt>
                <c:pt idx="1346">
                  <c:v>770.65300000000002</c:v>
                </c:pt>
                <c:pt idx="1347">
                  <c:v>771.13099999999997</c:v>
                </c:pt>
                <c:pt idx="1348">
                  <c:v>771.60799999999995</c:v>
                </c:pt>
                <c:pt idx="1349">
                  <c:v>772.08600000000001</c:v>
                </c:pt>
                <c:pt idx="1350">
                  <c:v>772.56399999999996</c:v>
                </c:pt>
                <c:pt idx="1351">
                  <c:v>773.04100000000005</c:v>
                </c:pt>
                <c:pt idx="1352">
                  <c:v>773.51700000000005</c:v>
                </c:pt>
                <c:pt idx="1353">
                  <c:v>773.99400000000003</c:v>
                </c:pt>
                <c:pt idx="1354">
                  <c:v>774.47199999999998</c:v>
                </c:pt>
                <c:pt idx="1355">
                  <c:v>774.94899999999996</c:v>
                </c:pt>
                <c:pt idx="1356">
                  <c:v>775.42700000000002</c:v>
                </c:pt>
                <c:pt idx="1357">
                  <c:v>775.904</c:v>
                </c:pt>
                <c:pt idx="1358">
                  <c:v>776.38099999999997</c:v>
                </c:pt>
                <c:pt idx="1359">
                  <c:v>776.85699999999997</c:v>
                </c:pt>
                <c:pt idx="1360">
                  <c:v>777.33399999999995</c:v>
                </c:pt>
                <c:pt idx="1361">
                  <c:v>777.81100000000004</c:v>
                </c:pt>
                <c:pt idx="1362">
                  <c:v>778.28899999999999</c:v>
                </c:pt>
                <c:pt idx="1363">
                  <c:v>778.76599999999996</c:v>
                </c:pt>
                <c:pt idx="1364">
                  <c:v>779.24099999999999</c:v>
                </c:pt>
                <c:pt idx="1365">
                  <c:v>779.71799999999996</c:v>
                </c:pt>
                <c:pt idx="1366">
                  <c:v>780.19500000000005</c:v>
                </c:pt>
                <c:pt idx="1367">
                  <c:v>780.673</c:v>
                </c:pt>
                <c:pt idx="1368">
                  <c:v>781.15</c:v>
                </c:pt>
                <c:pt idx="1369">
                  <c:v>781.625</c:v>
                </c:pt>
                <c:pt idx="1370">
                  <c:v>782.10199999999998</c:v>
                </c:pt>
                <c:pt idx="1371">
                  <c:v>782.57899999999995</c:v>
                </c:pt>
                <c:pt idx="1372">
                  <c:v>783.05600000000004</c:v>
                </c:pt>
                <c:pt idx="1373">
                  <c:v>783.53099999999995</c:v>
                </c:pt>
                <c:pt idx="1374">
                  <c:v>784.00800000000004</c:v>
                </c:pt>
                <c:pt idx="1375">
                  <c:v>784.48500000000001</c:v>
                </c:pt>
                <c:pt idx="1376">
                  <c:v>784.96199999999999</c:v>
                </c:pt>
                <c:pt idx="1377">
                  <c:v>785.43700000000001</c:v>
                </c:pt>
                <c:pt idx="1378">
                  <c:v>785.91399999999999</c:v>
                </c:pt>
                <c:pt idx="1379">
                  <c:v>786.39</c:v>
                </c:pt>
                <c:pt idx="1380">
                  <c:v>786.86699999999996</c:v>
                </c:pt>
                <c:pt idx="1381">
                  <c:v>787.34199999999998</c:v>
                </c:pt>
                <c:pt idx="1382">
                  <c:v>787.81899999999996</c:v>
                </c:pt>
                <c:pt idx="1383">
                  <c:v>788.29600000000005</c:v>
                </c:pt>
                <c:pt idx="1384">
                  <c:v>788.77</c:v>
                </c:pt>
                <c:pt idx="1385">
                  <c:v>789.24699999999996</c:v>
                </c:pt>
                <c:pt idx="1386">
                  <c:v>789.72400000000005</c:v>
                </c:pt>
                <c:pt idx="1387">
                  <c:v>790.19799999999998</c:v>
                </c:pt>
                <c:pt idx="1388">
                  <c:v>790.67499999999995</c:v>
                </c:pt>
                <c:pt idx="1389">
                  <c:v>791.15200000000004</c:v>
                </c:pt>
                <c:pt idx="1390">
                  <c:v>791.62599999999998</c:v>
                </c:pt>
                <c:pt idx="1391">
                  <c:v>792.10299999999995</c:v>
                </c:pt>
                <c:pt idx="1392">
                  <c:v>792.57899999999995</c:v>
                </c:pt>
                <c:pt idx="1393">
                  <c:v>793.05399999999997</c:v>
                </c:pt>
                <c:pt idx="1394">
                  <c:v>793.53</c:v>
                </c:pt>
                <c:pt idx="1395">
                  <c:v>794.00699999999995</c:v>
                </c:pt>
                <c:pt idx="1396">
                  <c:v>794.48099999999999</c:v>
                </c:pt>
                <c:pt idx="1397">
                  <c:v>794.95699999999999</c:v>
                </c:pt>
                <c:pt idx="1398">
                  <c:v>795.43200000000002</c:v>
                </c:pt>
                <c:pt idx="1399">
                  <c:v>795.90800000000002</c:v>
                </c:pt>
                <c:pt idx="1400">
                  <c:v>796.38400000000001</c:v>
                </c:pt>
                <c:pt idx="1401">
                  <c:v>796.85900000000004</c:v>
                </c:pt>
                <c:pt idx="1402">
                  <c:v>797.33500000000004</c:v>
                </c:pt>
                <c:pt idx="1403">
                  <c:v>797.80899999999997</c:v>
                </c:pt>
                <c:pt idx="1404">
                  <c:v>798.28599999999994</c:v>
                </c:pt>
                <c:pt idx="1405">
                  <c:v>798.76199999999994</c:v>
                </c:pt>
                <c:pt idx="1406">
                  <c:v>799.23599999999999</c:v>
                </c:pt>
                <c:pt idx="1407">
                  <c:v>799.71199999999999</c:v>
                </c:pt>
                <c:pt idx="1408">
                  <c:v>800.18600000000004</c:v>
                </c:pt>
                <c:pt idx="1409">
                  <c:v>800.66200000000003</c:v>
                </c:pt>
                <c:pt idx="1410">
                  <c:v>801.13599999999997</c:v>
                </c:pt>
                <c:pt idx="1411">
                  <c:v>801.61199999999997</c:v>
                </c:pt>
                <c:pt idx="1412">
                  <c:v>802.08600000000001</c:v>
                </c:pt>
                <c:pt idx="1413">
                  <c:v>802.56200000000001</c:v>
                </c:pt>
                <c:pt idx="1414">
                  <c:v>803.03599999999994</c:v>
                </c:pt>
                <c:pt idx="1415">
                  <c:v>803.51199999999994</c:v>
                </c:pt>
                <c:pt idx="1416">
                  <c:v>803.98800000000006</c:v>
                </c:pt>
                <c:pt idx="1417">
                  <c:v>804.46199999999999</c:v>
                </c:pt>
                <c:pt idx="1418">
                  <c:v>804.93799999999999</c:v>
                </c:pt>
                <c:pt idx="1419">
                  <c:v>805.41200000000003</c:v>
                </c:pt>
                <c:pt idx="1420">
                  <c:v>805.88800000000003</c:v>
                </c:pt>
                <c:pt idx="1421">
                  <c:v>806.36199999999997</c:v>
                </c:pt>
                <c:pt idx="1422">
                  <c:v>806.83500000000004</c:v>
                </c:pt>
                <c:pt idx="1423">
                  <c:v>807.31100000000004</c:v>
                </c:pt>
                <c:pt idx="1424">
                  <c:v>807.78499999999997</c:v>
                </c:pt>
                <c:pt idx="1425">
                  <c:v>808.26</c:v>
                </c:pt>
                <c:pt idx="1426">
                  <c:v>808.73400000000004</c:v>
                </c:pt>
                <c:pt idx="1427">
                  <c:v>809.21</c:v>
                </c:pt>
                <c:pt idx="1428">
                  <c:v>809.68299999999999</c:v>
                </c:pt>
                <c:pt idx="1429">
                  <c:v>810.15899999999999</c:v>
                </c:pt>
                <c:pt idx="1430">
                  <c:v>810.63300000000004</c:v>
                </c:pt>
                <c:pt idx="1431">
                  <c:v>811.10799999999995</c:v>
                </c:pt>
                <c:pt idx="1432">
                  <c:v>811.58199999999999</c:v>
                </c:pt>
                <c:pt idx="1433">
                  <c:v>812.05499999999995</c:v>
                </c:pt>
                <c:pt idx="1434">
                  <c:v>812.53099999999995</c:v>
                </c:pt>
                <c:pt idx="1435">
                  <c:v>813.00400000000002</c:v>
                </c:pt>
                <c:pt idx="1436">
                  <c:v>813.47900000000004</c:v>
                </c:pt>
                <c:pt idx="1437">
                  <c:v>813.95299999999997</c:v>
                </c:pt>
                <c:pt idx="1438">
                  <c:v>814.42600000000004</c:v>
                </c:pt>
                <c:pt idx="1439">
                  <c:v>814.90200000000004</c:v>
                </c:pt>
                <c:pt idx="1440">
                  <c:v>815.375</c:v>
                </c:pt>
                <c:pt idx="1441">
                  <c:v>815.85</c:v>
                </c:pt>
                <c:pt idx="1442">
                  <c:v>816.32399999999996</c:v>
                </c:pt>
                <c:pt idx="1443">
                  <c:v>816.79700000000003</c:v>
                </c:pt>
                <c:pt idx="1444">
                  <c:v>817.27200000000005</c:v>
                </c:pt>
                <c:pt idx="1445">
                  <c:v>817.745</c:v>
                </c:pt>
                <c:pt idx="1446">
                  <c:v>818.21799999999996</c:v>
                </c:pt>
                <c:pt idx="1447">
                  <c:v>818.69399999999996</c:v>
                </c:pt>
                <c:pt idx="1448">
                  <c:v>819.16700000000003</c:v>
                </c:pt>
                <c:pt idx="1449">
                  <c:v>819.64</c:v>
                </c:pt>
                <c:pt idx="1450">
                  <c:v>820.11500000000001</c:v>
                </c:pt>
                <c:pt idx="1451">
                  <c:v>820.58799999999997</c:v>
                </c:pt>
                <c:pt idx="1452">
                  <c:v>821.06100000000004</c:v>
                </c:pt>
                <c:pt idx="1453">
                  <c:v>821.53599999999994</c:v>
                </c:pt>
                <c:pt idx="1454">
                  <c:v>822.00900000000001</c:v>
                </c:pt>
                <c:pt idx="1455">
                  <c:v>822.48199999999997</c:v>
                </c:pt>
                <c:pt idx="1456">
                  <c:v>822.95500000000004</c:v>
                </c:pt>
                <c:pt idx="1457">
                  <c:v>823.43</c:v>
                </c:pt>
                <c:pt idx="1458">
                  <c:v>823.90300000000002</c:v>
                </c:pt>
                <c:pt idx="1459">
                  <c:v>824.375</c:v>
                </c:pt>
                <c:pt idx="1460">
                  <c:v>824.85</c:v>
                </c:pt>
                <c:pt idx="1461">
                  <c:v>825.32299999999998</c:v>
                </c:pt>
                <c:pt idx="1462">
                  <c:v>825.79600000000005</c:v>
                </c:pt>
                <c:pt idx="1463">
                  <c:v>826.26900000000001</c:v>
                </c:pt>
                <c:pt idx="1464">
                  <c:v>826.74300000000005</c:v>
                </c:pt>
                <c:pt idx="1465">
                  <c:v>827.21600000000001</c:v>
                </c:pt>
                <c:pt idx="1466">
                  <c:v>827.68899999999996</c:v>
                </c:pt>
                <c:pt idx="1467">
                  <c:v>828.16099999999994</c:v>
                </c:pt>
                <c:pt idx="1468">
                  <c:v>828.63400000000001</c:v>
                </c:pt>
                <c:pt idx="1469">
                  <c:v>829.10900000000004</c:v>
                </c:pt>
                <c:pt idx="1470">
                  <c:v>829.58100000000002</c:v>
                </c:pt>
                <c:pt idx="1471">
                  <c:v>830.05399999999997</c:v>
                </c:pt>
                <c:pt idx="1472">
                  <c:v>830.52599999999995</c:v>
                </c:pt>
                <c:pt idx="1473">
                  <c:v>830.99900000000002</c:v>
                </c:pt>
                <c:pt idx="1474">
                  <c:v>831.47299999999996</c:v>
                </c:pt>
                <c:pt idx="1475">
                  <c:v>831.94600000000003</c:v>
                </c:pt>
                <c:pt idx="1476">
                  <c:v>832.41800000000001</c:v>
                </c:pt>
                <c:pt idx="1477">
                  <c:v>832.89099999999996</c:v>
                </c:pt>
                <c:pt idx="1478">
                  <c:v>833.36300000000006</c:v>
                </c:pt>
                <c:pt idx="1479">
                  <c:v>833.83699999999999</c:v>
                </c:pt>
                <c:pt idx="1480">
                  <c:v>834.31</c:v>
                </c:pt>
                <c:pt idx="1481">
                  <c:v>834.78200000000004</c:v>
                </c:pt>
                <c:pt idx="1482">
                  <c:v>835.25400000000002</c:v>
                </c:pt>
                <c:pt idx="1483">
                  <c:v>835.72699999999998</c:v>
                </c:pt>
                <c:pt idx="1484">
                  <c:v>836.19899999999996</c:v>
                </c:pt>
                <c:pt idx="1485">
                  <c:v>836.67100000000005</c:v>
                </c:pt>
                <c:pt idx="1486">
                  <c:v>837.14300000000003</c:v>
                </c:pt>
                <c:pt idx="1487">
                  <c:v>837.61699999999996</c:v>
                </c:pt>
                <c:pt idx="1488">
                  <c:v>838.08900000000006</c:v>
                </c:pt>
                <c:pt idx="1489">
                  <c:v>838.56200000000001</c:v>
                </c:pt>
                <c:pt idx="1490">
                  <c:v>839.03399999999999</c:v>
                </c:pt>
                <c:pt idx="1491">
                  <c:v>839.50599999999997</c:v>
                </c:pt>
                <c:pt idx="1492">
                  <c:v>839.97799999999995</c:v>
                </c:pt>
                <c:pt idx="1493">
                  <c:v>840.45</c:v>
                </c:pt>
                <c:pt idx="1494">
                  <c:v>840.92200000000003</c:v>
                </c:pt>
                <c:pt idx="1495">
                  <c:v>841.39400000000001</c:v>
                </c:pt>
                <c:pt idx="1496">
                  <c:v>841.86599999999999</c:v>
                </c:pt>
                <c:pt idx="1497">
                  <c:v>842.33799999999997</c:v>
                </c:pt>
                <c:pt idx="1498">
                  <c:v>842.81</c:v>
                </c:pt>
                <c:pt idx="1499">
                  <c:v>843.28300000000002</c:v>
                </c:pt>
                <c:pt idx="1500">
                  <c:v>843.755</c:v>
                </c:pt>
                <c:pt idx="1501">
                  <c:v>844.22699999999998</c:v>
                </c:pt>
                <c:pt idx="1502">
                  <c:v>844.69899999999996</c:v>
                </c:pt>
                <c:pt idx="1503">
                  <c:v>845.17100000000005</c:v>
                </c:pt>
                <c:pt idx="1504">
                  <c:v>845.64200000000005</c:v>
                </c:pt>
                <c:pt idx="1505">
                  <c:v>846.11400000000003</c:v>
                </c:pt>
                <c:pt idx="1506">
                  <c:v>846.58600000000001</c:v>
                </c:pt>
                <c:pt idx="1507">
                  <c:v>847.05700000000002</c:v>
                </c:pt>
                <c:pt idx="1508">
                  <c:v>847.529</c:v>
                </c:pt>
                <c:pt idx="1509">
                  <c:v>848.00099999999998</c:v>
                </c:pt>
                <c:pt idx="1510">
                  <c:v>848.47199999999998</c:v>
                </c:pt>
                <c:pt idx="1511">
                  <c:v>848.94399999999996</c:v>
                </c:pt>
                <c:pt idx="1512">
                  <c:v>849.41499999999996</c:v>
                </c:pt>
                <c:pt idx="1513">
                  <c:v>849.88699999999994</c:v>
                </c:pt>
                <c:pt idx="1514">
                  <c:v>850.35799999999995</c:v>
                </c:pt>
                <c:pt idx="1515">
                  <c:v>850.82799999999997</c:v>
                </c:pt>
                <c:pt idx="1516">
                  <c:v>851.29899999999998</c:v>
                </c:pt>
                <c:pt idx="1517">
                  <c:v>851.77099999999996</c:v>
                </c:pt>
                <c:pt idx="1518">
                  <c:v>852.24199999999996</c:v>
                </c:pt>
                <c:pt idx="1519">
                  <c:v>852.71400000000006</c:v>
                </c:pt>
                <c:pt idx="1520">
                  <c:v>853.18499999999995</c:v>
                </c:pt>
                <c:pt idx="1521">
                  <c:v>853.65599999999995</c:v>
                </c:pt>
                <c:pt idx="1522">
                  <c:v>854.12800000000004</c:v>
                </c:pt>
                <c:pt idx="1523">
                  <c:v>854.59900000000005</c:v>
                </c:pt>
                <c:pt idx="1524">
                  <c:v>855.07</c:v>
                </c:pt>
                <c:pt idx="1525">
                  <c:v>855.54100000000005</c:v>
                </c:pt>
                <c:pt idx="1526">
                  <c:v>856.01199999999994</c:v>
                </c:pt>
                <c:pt idx="1527">
                  <c:v>856.48400000000004</c:v>
                </c:pt>
                <c:pt idx="1528">
                  <c:v>856.95299999999997</c:v>
                </c:pt>
                <c:pt idx="1529">
                  <c:v>857.42399999999998</c:v>
                </c:pt>
                <c:pt idx="1530">
                  <c:v>857.89499999999998</c:v>
                </c:pt>
                <c:pt idx="1531">
                  <c:v>858.36599999999999</c:v>
                </c:pt>
                <c:pt idx="1532">
                  <c:v>858.83699999999999</c:v>
                </c:pt>
                <c:pt idx="1533">
                  <c:v>859.30799999999999</c:v>
                </c:pt>
                <c:pt idx="1534">
                  <c:v>859.779</c:v>
                </c:pt>
                <c:pt idx="1535">
                  <c:v>860.24800000000005</c:v>
                </c:pt>
                <c:pt idx="1536">
                  <c:v>860.71900000000005</c:v>
                </c:pt>
                <c:pt idx="1537">
                  <c:v>861.19</c:v>
                </c:pt>
                <c:pt idx="1538">
                  <c:v>861.66099999999994</c:v>
                </c:pt>
                <c:pt idx="1539">
                  <c:v>862.13199999999995</c:v>
                </c:pt>
                <c:pt idx="1540">
                  <c:v>862.60299999999995</c:v>
                </c:pt>
                <c:pt idx="1541">
                  <c:v>863.072</c:v>
                </c:pt>
                <c:pt idx="1542">
                  <c:v>863.54200000000003</c:v>
                </c:pt>
                <c:pt idx="1543">
                  <c:v>864.01300000000003</c:v>
                </c:pt>
                <c:pt idx="1544">
                  <c:v>864.48400000000004</c:v>
                </c:pt>
                <c:pt idx="1545">
                  <c:v>864.95299999999997</c:v>
                </c:pt>
                <c:pt idx="1546">
                  <c:v>865.423</c:v>
                </c:pt>
                <c:pt idx="1547">
                  <c:v>865.89400000000001</c:v>
                </c:pt>
                <c:pt idx="1548">
                  <c:v>866.36500000000001</c:v>
                </c:pt>
                <c:pt idx="1549">
                  <c:v>866.83500000000004</c:v>
                </c:pt>
                <c:pt idx="1550">
                  <c:v>867.30399999999997</c:v>
                </c:pt>
                <c:pt idx="1551">
                  <c:v>867.77499999999998</c:v>
                </c:pt>
                <c:pt idx="1552">
                  <c:v>868.245</c:v>
                </c:pt>
                <c:pt idx="1553">
                  <c:v>868.71600000000001</c:v>
                </c:pt>
                <c:pt idx="1554">
                  <c:v>869.18399999999997</c:v>
                </c:pt>
                <c:pt idx="1555">
                  <c:v>869.65499999999997</c:v>
                </c:pt>
                <c:pt idx="1556">
                  <c:v>870.125</c:v>
                </c:pt>
                <c:pt idx="1557">
                  <c:v>870.59400000000005</c:v>
                </c:pt>
                <c:pt idx="1558">
                  <c:v>871.06399999999996</c:v>
                </c:pt>
                <c:pt idx="1559">
                  <c:v>871.53399999999999</c:v>
                </c:pt>
                <c:pt idx="1560">
                  <c:v>872.005</c:v>
                </c:pt>
                <c:pt idx="1561">
                  <c:v>872.47299999999996</c:v>
                </c:pt>
                <c:pt idx="1562">
                  <c:v>872.94299999999998</c:v>
                </c:pt>
                <c:pt idx="1563">
                  <c:v>873.41399999999999</c:v>
                </c:pt>
                <c:pt idx="1564">
                  <c:v>873.88199999999995</c:v>
                </c:pt>
                <c:pt idx="1565">
                  <c:v>874.35199999999998</c:v>
                </c:pt>
                <c:pt idx="1566">
                  <c:v>874.822</c:v>
                </c:pt>
                <c:pt idx="1567">
                  <c:v>875.29100000000005</c:v>
                </c:pt>
                <c:pt idx="1568">
                  <c:v>875.76099999999997</c:v>
                </c:pt>
                <c:pt idx="1569">
                  <c:v>876.23099999999999</c:v>
                </c:pt>
                <c:pt idx="1570">
                  <c:v>876.69899999999996</c:v>
                </c:pt>
                <c:pt idx="1571">
                  <c:v>877.16899999999998</c:v>
                </c:pt>
                <c:pt idx="1572">
                  <c:v>877.63900000000001</c:v>
                </c:pt>
                <c:pt idx="1573">
                  <c:v>878.10699999999997</c:v>
                </c:pt>
                <c:pt idx="1574">
                  <c:v>878.577</c:v>
                </c:pt>
                <c:pt idx="1575">
                  <c:v>879.04499999999996</c:v>
                </c:pt>
                <c:pt idx="1576">
                  <c:v>879.51499999999999</c:v>
                </c:pt>
                <c:pt idx="1577">
                  <c:v>879.98500000000001</c:v>
                </c:pt>
                <c:pt idx="1578">
                  <c:v>880.45299999999997</c:v>
                </c:pt>
                <c:pt idx="1579">
                  <c:v>880.923</c:v>
                </c:pt>
                <c:pt idx="1580">
                  <c:v>881.39099999999996</c:v>
                </c:pt>
                <c:pt idx="1581">
                  <c:v>881.86099999999999</c:v>
                </c:pt>
                <c:pt idx="1582">
                  <c:v>882.33100000000002</c:v>
                </c:pt>
                <c:pt idx="1583">
                  <c:v>882.79899999999998</c:v>
                </c:pt>
                <c:pt idx="1584">
                  <c:v>883.26800000000003</c:v>
                </c:pt>
                <c:pt idx="1585">
                  <c:v>883.73599999999999</c:v>
                </c:pt>
                <c:pt idx="1586">
                  <c:v>884.20600000000002</c:v>
                </c:pt>
                <c:pt idx="1587">
                  <c:v>884.67399999999998</c:v>
                </c:pt>
                <c:pt idx="1588">
                  <c:v>885.14300000000003</c:v>
                </c:pt>
                <c:pt idx="1589">
                  <c:v>885.61099999999999</c:v>
                </c:pt>
                <c:pt idx="1590">
                  <c:v>886.08100000000002</c:v>
                </c:pt>
                <c:pt idx="1591">
                  <c:v>886.548</c:v>
                </c:pt>
                <c:pt idx="1592">
                  <c:v>887.01800000000003</c:v>
                </c:pt>
                <c:pt idx="1593">
                  <c:v>887.48500000000001</c:v>
                </c:pt>
                <c:pt idx="1594">
                  <c:v>887.95500000000004</c:v>
                </c:pt>
                <c:pt idx="1595">
                  <c:v>888.42200000000003</c:v>
                </c:pt>
                <c:pt idx="1596">
                  <c:v>888.89200000000005</c:v>
                </c:pt>
                <c:pt idx="1597">
                  <c:v>889.35900000000004</c:v>
                </c:pt>
                <c:pt idx="1598">
                  <c:v>889.82899999999995</c:v>
                </c:pt>
                <c:pt idx="1599">
                  <c:v>890.29600000000005</c:v>
                </c:pt>
                <c:pt idx="1600">
                  <c:v>890.76599999999996</c:v>
                </c:pt>
                <c:pt idx="1601">
                  <c:v>891.23299999999995</c:v>
                </c:pt>
                <c:pt idx="1602">
                  <c:v>891.702</c:v>
                </c:pt>
                <c:pt idx="1603">
                  <c:v>892.17</c:v>
                </c:pt>
                <c:pt idx="1604">
                  <c:v>892.63900000000001</c:v>
                </c:pt>
                <c:pt idx="1605">
                  <c:v>893.10599999999999</c:v>
                </c:pt>
                <c:pt idx="1606">
                  <c:v>893.57600000000002</c:v>
                </c:pt>
                <c:pt idx="1607">
                  <c:v>894.04300000000001</c:v>
                </c:pt>
                <c:pt idx="1608">
                  <c:v>894.51</c:v>
                </c:pt>
                <c:pt idx="1609">
                  <c:v>894.97900000000004</c:v>
                </c:pt>
                <c:pt idx="1610">
                  <c:v>895.44600000000003</c:v>
                </c:pt>
                <c:pt idx="1611">
                  <c:v>895.91499999999996</c:v>
                </c:pt>
                <c:pt idx="1612">
                  <c:v>896.38300000000004</c:v>
                </c:pt>
                <c:pt idx="1613">
                  <c:v>896.85</c:v>
                </c:pt>
                <c:pt idx="1614">
                  <c:v>897.31899999999996</c:v>
                </c:pt>
                <c:pt idx="1615">
                  <c:v>897.78599999999994</c:v>
                </c:pt>
                <c:pt idx="1616">
                  <c:v>898.255</c:v>
                </c:pt>
                <c:pt idx="1617">
                  <c:v>898.72199999999998</c:v>
                </c:pt>
                <c:pt idx="1618">
                  <c:v>899.18899999999996</c:v>
                </c:pt>
                <c:pt idx="1619">
                  <c:v>899.65800000000002</c:v>
                </c:pt>
                <c:pt idx="1620">
                  <c:v>900.125</c:v>
                </c:pt>
                <c:pt idx="1621">
                  <c:v>900.59100000000001</c:v>
                </c:pt>
                <c:pt idx="1622">
                  <c:v>901.06</c:v>
                </c:pt>
                <c:pt idx="1623">
                  <c:v>901.52700000000004</c:v>
                </c:pt>
                <c:pt idx="1624">
                  <c:v>901.99400000000003</c:v>
                </c:pt>
                <c:pt idx="1625">
                  <c:v>902.46299999999997</c:v>
                </c:pt>
                <c:pt idx="1626">
                  <c:v>902.93</c:v>
                </c:pt>
                <c:pt idx="1627">
                  <c:v>903.39599999999996</c:v>
                </c:pt>
                <c:pt idx="1628">
                  <c:v>903.86500000000001</c:v>
                </c:pt>
                <c:pt idx="1629">
                  <c:v>904.33199999999999</c:v>
                </c:pt>
                <c:pt idx="1630">
                  <c:v>904.798</c:v>
                </c:pt>
                <c:pt idx="1631">
                  <c:v>905.26700000000005</c:v>
                </c:pt>
                <c:pt idx="1632">
                  <c:v>905.73400000000004</c:v>
                </c:pt>
                <c:pt idx="1633">
                  <c:v>906.2</c:v>
                </c:pt>
                <c:pt idx="1634">
                  <c:v>906.66700000000003</c:v>
                </c:pt>
                <c:pt idx="1635">
                  <c:v>907.13499999999999</c:v>
                </c:pt>
                <c:pt idx="1636">
                  <c:v>907.60199999999998</c:v>
                </c:pt>
                <c:pt idx="1637">
                  <c:v>908.06799999999998</c:v>
                </c:pt>
                <c:pt idx="1638">
                  <c:v>908.53700000000003</c:v>
                </c:pt>
                <c:pt idx="1639">
                  <c:v>909.00300000000004</c:v>
                </c:pt>
                <c:pt idx="1640">
                  <c:v>909.47</c:v>
                </c:pt>
                <c:pt idx="1641">
                  <c:v>909.93600000000004</c:v>
                </c:pt>
                <c:pt idx="1642">
                  <c:v>910.40300000000002</c:v>
                </c:pt>
                <c:pt idx="1643">
                  <c:v>910.87099999999998</c:v>
                </c:pt>
                <c:pt idx="1644">
                  <c:v>911.33699999999999</c:v>
                </c:pt>
                <c:pt idx="1645">
                  <c:v>911.80399999999997</c:v>
                </c:pt>
                <c:pt idx="1646">
                  <c:v>912.27</c:v>
                </c:pt>
                <c:pt idx="1647">
                  <c:v>912.73800000000006</c:v>
                </c:pt>
                <c:pt idx="1648">
                  <c:v>913.20399999999995</c:v>
                </c:pt>
                <c:pt idx="1649">
                  <c:v>913.67</c:v>
                </c:pt>
                <c:pt idx="1650">
                  <c:v>914.13699999999994</c:v>
                </c:pt>
                <c:pt idx="1651">
                  <c:v>914.60299999999995</c:v>
                </c:pt>
                <c:pt idx="1652">
                  <c:v>915.06899999999996</c:v>
                </c:pt>
                <c:pt idx="1653">
                  <c:v>915.53700000000003</c:v>
                </c:pt>
                <c:pt idx="1654">
                  <c:v>916.00300000000004</c:v>
                </c:pt>
                <c:pt idx="1655">
                  <c:v>916.46900000000005</c:v>
                </c:pt>
                <c:pt idx="1656">
                  <c:v>916.93499999999995</c:v>
                </c:pt>
                <c:pt idx="1657">
                  <c:v>917.40099999999995</c:v>
                </c:pt>
                <c:pt idx="1658">
                  <c:v>917.86699999999996</c:v>
                </c:pt>
                <c:pt idx="1659">
                  <c:v>918.33299999999997</c:v>
                </c:pt>
                <c:pt idx="1660">
                  <c:v>918.80100000000004</c:v>
                </c:pt>
                <c:pt idx="1661">
                  <c:v>919.26700000000005</c:v>
                </c:pt>
                <c:pt idx="1662">
                  <c:v>919.73299999999995</c:v>
                </c:pt>
                <c:pt idx="1663">
                  <c:v>920.19899999999996</c:v>
                </c:pt>
                <c:pt idx="1664">
                  <c:v>920.66499999999996</c:v>
                </c:pt>
                <c:pt idx="1665">
                  <c:v>921.13099999999997</c:v>
                </c:pt>
                <c:pt idx="1666">
                  <c:v>921.596</c:v>
                </c:pt>
                <c:pt idx="1667">
                  <c:v>922.06200000000001</c:v>
                </c:pt>
                <c:pt idx="1668">
                  <c:v>922.52800000000002</c:v>
                </c:pt>
                <c:pt idx="1669">
                  <c:v>922.99400000000003</c:v>
                </c:pt>
                <c:pt idx="1670">
                  <c:v>923.46100000000001</c:v>
                </c:pt>
                <c:pt idx="1671">
                  <c:v>923.92700000000002</c:v>
                </c:pt>
                <c:pt idx="1672">
                  <c:v>924.39300000000003</c:v>
                </c:pt>
                <c:pt idx="1673">
                  <c:v>924.85799999999995</c:v>
                </c:pt>
                <c:pt idx="1674">
                  <c:v>925.32399999999996</c:v>
                </c:pt>
                <c:pt idx="1675">
                  <c:v>925.79</c:v>
                </c:pt>
                <c:pt idx="1676">
                  <c:v>926.255</c:v>
                </c:pt>
                <c:pt idx="1677">
                  <c:v>926.721</c:v>
                </c:pt>
                <c:pt idx="1678">
                  <c:v>927.18600000000004</c:v>
                </c:pt>
                <c:pt idx="1679">
                  <c:v>927.65200000000004</c:v>
                </c:pt>
                <c:pt idx="1680">
                  <c:v>928.11699999999996</c:v>
                </c:pt>
                <c:pt idx="1681">
                  <c:v>928.58299999999997</c:v>
                </c:pt>
                <c:pt idx="1682">
                  <c:v>929.048</c:v>
                </c:pt>
                <c:pt idx="1683">
                  <c:v>929.51300000000003</c:v>
                </c:pt>
                <c:pt idx="1684">
                  <c:v>929.97900000000004</c:v>
                </c:pt>
                <c:pt idx="1685">
                  <c:v>930.44399999999996</c:v>
                </c:pt>
                <c:pt idx="1686">
                  <c:v>930.91</c:v>
                </c:pt>
                <c:pt idx="1687">
                  <c:v>931.375</c:v>
                </c:pt>
                <c:pt idx="1688">
                  <c:v>931.84</c:v>
                </c:pt>
                <c:pt idx="1689">
                  <c:v>932.30499999999995</c:v>
                </c:pt>
                <c:pt idx="1690">
                  <c:v>932.77099999999996</c:v>
                </c:pt>
                <c:pt idx="1691">
                  <c:v>933.23599999999999</c:v>
                </c:pt>
                <c:pt idx="1692">
                  <c:v>933.70100000000002</c:v>
                </c:pt>
                <c:pt idx="1693">
                  <c:v>934.16399999999999</c:v>
                </c:pt>
                <c:pt idx="1694">
                  <c:v>934.62900000000002</c:v>
                </c:pt>
                <c:pt idx="1695">
                  <c:v>935.09400000000005</c:v>
                </c:pt>
                <c:pt idx="1696">
                  <c:v>935.56</c:v>
                </c:pt>
                <c:pt idx="1697">
                  <c:v>936.02499999999998</c:v>
                </c:pt>
                <c:pt idx="1698">
                  <c:v>936.49</c:v>
                </c:pt>
                <c:pt idx="1699">
                  <c:v>936.95500000000004</c:v>
                </c:pt>
                <c:pt idx="1700">
                  <c:v>937.42</c:v>
                </c:pt>
                <c:pt idx="1701">
                  <c:v>937.88499999999999</c:v>
                </c:pt>
                <c:pt idx="1702">
                  <c:v>938.34900000000005</c:v>
                </c:pt>
                <c:pt idx="1703">
                  <c:v>938.81200000000001</c:v>
                </c:pt>
                <c:pt idx="1704">
                  <c:v>939.27700000000004</c:v>
                </c:pt>
                <c:pt idx="1705">
                  <c:v>939.74199999999996</c:v>
                </c:pt>
                <c:pt idx="1706">
                  <c:v>940.20699999999999</c:v>
                </c:pt>
                <c:pt idx="1707">
                  <c:v>940.67200000000003</c:v>
                </c:pt>
                <c:pt idx="1708">
                  <c:v>941.13699999999994</c:v>
                </c:pt>
                <c:pt idx="1709">
                  <c:v>941.601</c:v>
                </c:pt>
                <c:pt idx="1710">
                  <c:v>942.06399999999996</c:v>
                </c:pt>
                <c:pt idx="1711">
                  <c:v>942.529</c:v>
                </c:pt>
                <c:pt idx="1712">
                  <c:v>942.99400000000003</c:v>
                </c:pt>
                <c:pt idx="1713">
                  <c:v>943.45799999999997</c:v>
                </c:pt>
                <c:pt idx="1714">
                  <c:v>943.923</c:v>
                </c:pt>
                <c:pt idx="1715">
                  <c:v>944.38800000000003</c:v>
                </c:pt>
                <c:pt idx="1716">
                  <c:v>944.85</c:v>
                </c:pt>
                <c:pt idx="1717">
                  <c:v>945.31500000000005</c:v>
                </c:pt>
                <c:pt idx="1718">
                  <c:v>945.779</c:v>
                </c:pt>
                <c:pt idx="1719">
                  <c:v>946.24400000000003</c:v>
                </c:pt>
                <c:pt idx="1720">
                  <c:v>946.70600000000002</c:v>
                </c:pt>
                <c:pt idx="1721">
                  <c:v>947.17100000000005</c:v>
                </c:pt>
                <c:pt idx="1722">
                  <c:v>947.63499999999999</c:v>
                </c:pt>
                <c:pt idx="1723">
                  <c:v>948.1</c:v>
                </c:pt>
                <c:pt idx="1724">
                  <c:v>948.56399999999996</c:v>
                </c:pt>
                <c:pt idx="1725">
                  <c:v>949.02700000000004</c:v>
                </c:pt>
                <c:pt idx="1726">
                  <c:v>949.49099999999999</c:v>
                </c:pt>
                <c:pt idx="1727">
                  <c:v>949.95500000000004</c:v>
                </c:pt>
                <c:pt idx="1728">
                  <c:v>950.42</c:v>
                </c:pt>
                <c:pt idx="1729">
                  <c:v>950.88199999999995</c:v>
                </c:pt>
                <c:pt idx="1730">
                  <c:v>951.346</c:v>
                </c:pt>
                <c:pt idx="1731">
                  <c:v>951.81</c:v>
                </c:pt>
                <c:pt idx="1732">
                  <c:v>952.27300000000002</c:v>
                </c:pt>
                <c:pt idx="1733">
                  <c:v>952.73699999999997</c:v>
                </c:pt>
                <c:pt idx="1734">
                  <c:v>953.20100000000002</c:v>
                </c:pt>
                <c:pt idx="1735">
                  <c:v>953.66300000000001</c:v>
                </c:pt>
                <c:pt idx="1736">
                  <c:v>954.12699999999995</c:v>
                </c:pt>
                <c:pt idx="1737">
                  <c:v>954.59100000000001</c:v>
                </c:pt>
                <c:pt idx="1738">
                  <c:v>955.05399999999997</c:v>
                </c:pt>
                <c:pt idx="1739">
                  <c:v>955.51800000000003</c:v>
                </c:pt>
                <c:pt idx="1740">
                  <c:v>955.98199999999997</c:v>
                </c:pt>
                <c:pt idx="1741">
                  <c:v>956.44399999999996</c:v>
                </c:pt>
                <c:pt idx="1742">
                  <c:v>956.90800000000002</c:v>
                </c:pt>
                <c:pt idx="1743">
                  <c:v>957.37199999999996</c:v>
                </c:pt>
                <c:pt idx="1744">
                  <c:v>957.83399999999995</c:v>
                </c:pt>
                <c:pt idx="1745">
                  <c:v>958.298</c:v>
                </c:pt>
                <c:pt idx="1746">
                  <c:v>958.76099999999997</c:v>
                </c:pt>
                <c:pt idx="1747">
                  <c:v>959.22299999999996</c:v>
                </c:pt>
                <c:pt idx="1748">
                  <c:v>959.68700000000001</c:v>
                </c:pt>
                <c:pt idx="1749">
                  <c:v>960.149</c:v>
                </c:pt>
                <c:pt idx="1750">
                  <c:v>960.61300000000006</c:v>
                </c:pt>
                <c:pt idx="1751">
                  <c:v>961.077</c:v>
                </c:pt>
                <c:pt idx="1752">
                  <c:v>961.53800000000001</c:v>
                </c:pt>
                <c:pt idx="1753">
                  <c:v>962.00199999999995</c:v>
                </c:pt>
                <c:pt idx="1754">
                  <c:v>962.46400000000006</c:v>
                </c:pt>
                <c:pt idx="1755">
                  <c:v>962.92700000000002</c:v>
                </c:pt>
                <c:pt idx="1756">
                  <c:v>963.39099999999996</c:v>
                </c:pt>
                <c:pt idx="1757">
                  <c:v>963.85299999999995</c:v>
                </c:pt>
                <c:pt idx="1758">
                  <c:v>964.31600000000003</c:v>
                </c:pt>
                <c:pt idx="1759">
                  <c:v>964.77800000000002</c:v>
                </c:pt>
                <c:pt idx="1760">
                  <c:v>965.24099999999999</c:v>
                </c:pt>
                <c:pt idx="1761">
                  <c:v>965.70299999999997</c:v>
                </c:pt>
                <c:pt idx="1762">
                  <c:v>966.16700000000003</c:v>
                </c:pt>
                <c:pt idx="1763">
                  <c:v>966.62800000000004</c:v>
                </c:pt>
                <c:pt idx="1764">
                  <c:v>967.09100000000001</c:v>
                </c:pt>
                <c:pt idx="1765">
                  <c:v>967.553</c:v>
                </c:pt>
                <c:pt idx="1766">
                  <c:v>968.01599999999996</c:v>
                </c:pt>
                <c:pt idx="1767">
                  <c:v>968.47799999999995</c:v>
                </c:pt>
                <c:pt idx="1768">
                  <c:v>968.94100000000003</c:v>
                </c:pt>
                <c:pt idx="1769">
                  <c:v>969.40300000000002</c:v>
                </c:pt>
                <c:pt idx="1770">
                  <c:v>969.86599999999999</c:v>
                </c:pt>
                <c:pt idx="1771">
                  <c:v>970.327</c:v>
                </c:pt>
                <c:pt idx="1772">
                  <c:v>970.79</c:v>
                </c:pt>
                <c:pt idx="1773">
                  <c:v>971.25199999999995</c:v>
                </c:pt>
                <c:pt idx="1774">
                  <c:v>971.71500000000003</c:v>
                </c:pt>
                <c:pt idx="1775">
                  <c:v>972.17600000000004</c:v>
                </c:pt>
                <c:pt idx="1776">
                  <c:v>972.63900000000001</c:v>
                </c:pt>
                <c:pt idx="1777">
                  <c:v>973.1</c:v>
                </c:pt>
                <c:pt idx="1778">
                  <c:v>973.56399999999996</c:v>
                </c:pt>
                <c:pt idx="1779">
                  <c:v>974.02499999999998</c:v>
                </c:pt>
                <c:pt idx="1780">
                  <c:v>974.48599999999999</c:v>
                </c:pt>
                <c:pt idx="1781">
                  <c:v>974.94899999999996</c:v>
                </c:pt>
                <c:pt idx="1782">
                  <c:v>975.41</c:v>
                </c:pt>
                <c:pt idx="1783">
                  <c:v>975.87300000000005</c:v>
                </c:pt>
                <c:pt idx="1784">
                  <c:v>976.33399999999995</c:v>
                </c:pt>
                <c:pt idx="1785">
                  <c:v>976.79499999999996</c:v>
                </c:pt>
                <c:pt idx="1786">
                  <c:v>977.25800000000004</c:v>
                </c:pt>
                <c:pt idx="1787">
                  <c:v>977.71900000000005</c:v>
                </c:pt>
                <c:pt idx="1788">
                  <c:v>978.18200000000002</c:v>
                </c:pt>
                <c:pt idx="1789">
                  <c:v>978.64300000000003</c:v>
                </c:pt>
                <c:pt idx="1790">
                  <c:v>979.10299999999995</c:v>
                </c:pt>
                <c:pt idx="1791">
                  <c:v>979.56600000000003</c:v>
                </c:pt>
                <c:pt idx="1792">
                  <c:v>980.02700000000004</c:v>
                </c:pt>
                <c:pt idx="1793">
                  <c:v>980.48800000000006</c:v>
                </c:pt>
                <c:pt idx="1794">
                  <c:v>980.95100000000002</c:v>
                </c:pt>
                <c:pt idx="1795">
                  <c:v>981.41099999999994</c:v>
                </c:pt>
                <c:pt idx="1796">
                  <c:v>981.87199999999996</c:v>
                </c:pt>
                <c:pt idx="1797">
                  <c:v>982.33500000000004</c:v>
                </c:pt>
                <c:pt idx="1798">
                  <c:v>982.79499999999996</c:v>
                </c:pt>
                <c:pt idx="1799">
                  <c:v>983.25599999999997</c:v>
                </c:pt>
                <c:pt idx="1800">
                  <c:v>983.71900000000005</c:v>
                </c:pt>
                <c:pt idx="1801">
                  <c:v>984.17899999999997</c:v>
                </c:pt>
                <c:pt idx="1802">
                  <c:v>984.64</c:v>
                </c:pt>
                <c:pt idx="1803">
                  <c:v>985.10199999999998</c:v>
                </c:pt>
                <c:pt idx="1804">
                  <c:v>985.56299999999999</c:v>
                </c:pt>
                <c:pt idx="1805">
                  <c:v>986.02300000000002</c:v>
                </c:pt>
                <c:pt idx="1806">
                  <c:v>986.48400000000004</c:v>
                </c:pt>
                <c:pt idx="1807">
                  <c:v>986.94600000000003</c:v>
                </c:pt>
                <c:pt idx="1808">
                  <c:v>987.40700000000004</c:v>
                </c:pt>
                <c:pt idx="1809">
                  <c:v>987.86699999999996</c:v>
                </c:pt>
                <c:pt idx="1810">
                  <c:v>988.32799999999997</c:v>
                </c:pt>
                <c:pt idx="1811">
                  <c:v>988.79</c:v>
                </c:pt>
                <c:pt idx="1812">
                  <c:v>989.25</c:v>
                </c:pt>
                <c:pt idx="1813">
                  <c:v>989.71100000000001</c:v>
                </c:pt>
                <c:pt idx="1814">
                  <c:v>990.17100000000005</c:v>
                </c:pt>
                <c:pt idx="1815">
                  <c:v>990.63300000000004</c:v>
                </c:pt>
                <c:pt idx="1816">
                  <c:v>991.09299999999996</c:v>
                </c:pt>
                <c:pt idx="1817">
                  <c:v>991.55399999999997</c:v>
                </c:pt>
                <c:pt idx="1818">
                  <c:v>992.01400000000001</c:v>
                </c:pt>
                <c:pt idx="1819">
                  <c:v>992.47400000000005</c:v>
                </c:pt>
                <c:pt idx="1820">
                  <c:v>992.93600000000004</c:v>
                </c:pt>
                <c:pt idx="1821">
                  <c:v>993.39599999999996</c:v>
                </c:pt>
                <c:pt idx="1822">
                  <c:v>993.85599999999999</c:v>
                </c:pt>
                <c:pt idx="1823">
                  <c:v>994.31700000000001</c:v>
                </c:pt>
                <c:pt idx="1824">
                  <c:v>994.77700000000004</c:v>
                </c:pt>
                <c:pt idx="1825">
                  <c:v>995.23900000000003</c:v>
                </c:pt>
                <c:pt idx="1826">
                  <c:v>995.69899999999996</c:v>
                </c:pt>
                <c:pt idx="1827">
                  <c:v>996.15899999999999</c:v>
                </c:pt>
                <c:pt idx="1828">
                  <c:v>996.61900000000003</c:v>
                </c:pt>
                <c:pt idx="1829">
                  <c:v>997.07899999999995</c:v>
                </c:pt>
                <c:pt idx="1830">
                  <c:v>997.53800000000001</c:v>
                </c:pt>
                <c:pt idx="1831">
                  <c:v>997.99800000000005</c:v>
                </c:pt>
                <c:pt idx="1832">
                  <c:v>998.45799999999997</c:v>
                </c:pt>
                <c:pt idx="1833">
                  <c:v>998.92</c:v>
                </c:pt>
                <c:pt idx="1834">
                  <c:v>999.38</c:v>
                </c:pt>
                <c:pt idx="1835">
                  <c:v>999.84</c:v>
                </c:pt>
              </c:numCache>
            </c:numRef>
          </c:xVal>
          <c:yVal>
            <c:numRef>
              <c:f>Sheet1!$I$2:$I$1837</c:f>
              <c:numCache>
                <c:formatCode>General</c:formatCode>
                <c:ptCount val="1836"/>
                <c:pt idx="0">
                  <c:v>753</c:v>
                </c:pt>
                <c:pt idx="1">
                  <c:v>719</c:v>
                </c:pt>
                <c:pt idx="2">
                  <c:v>835</c:v>
                </c:pt>
                <c:pt idx="3">
                  <c:v>745</c:v>
                </c:pt>
                <c:pt idx="4">
                  <c:v>760</c:v>
                </c:pt>
                <c:pt idx="5">
                  <c:v>695</c:v>
                </c:pt>
                <c:pt idx="6">
                  <c:v>721</c:v>
                </c:pt>
                <c:pt idx="7">
                  <c:v>722</c:v>
                </c:pt>
                <c:pt idx="8">
                  <c:v>677</c:v>
                </c:pt>
                <c:pt idx="9">
                  <c:v>732</c:v>
                </c:pt>
                <c:pt idx="10">
                  <c:v>762</c:v>
                </c:pt>
                <c:pt idx="11">
                  <c:v>752</c:v>
                </c:pt>
                <c:pt idx="12">
                  <c:v>738</c:v>
                </c:pt>
                <c:pt idx="13">
                  <c:v>781</c:v>
                </c:pt>
                <c:pt idx="14">
                  <c:v>801</c:v>
                </c:pt>
                <c:pt idx="15">
                  <c:v>863</c:v>
                </c:pt>
                <c:pt idx="16">
                  <c:v>940</c:v>
                </c:pt>
                <c:pt idx="17">
                  <c:v>938</c:v>
                </c:pt>
                <c:pt idx="18">
                  <c:v>957</c:v>
                </c:pt>
                <c:pt idx="19">
                  <c:v>922</c:v>
                </c:pt>
                <c:pt idx="20">
                  <c:v>818</c:v>
                </c:pt>
                <c:pt idx="21">
                  <c:v>773</c:v>
                </c:pt>
                <c:pt idx="22">
                  <c:v>757</c:v>
                </c:pt>
                <c:pt idx="23">
                  <c:v>828</c:v>
                </c:pt>
                <c:pt idx="24">
                  <c:v>823</c:v>
                </c:pt>
                <c:pt idx="25">
                  <c:v>838</c:v>
                </c:pt>
                <c:pt idx="26">
                  <c:v>768</c:v>
                </c:pt>
                <c:pt idx="27">
                  <c:v>829</c:v>
                </c:pt>
                <c:pt idx="28">
                  <c:v>818</c:v>
                </c:pt>
                <c:pt idx="29">
                  <c:v>872</c:v>
                </c:pt>
                <c:pt idx="30">
                  <c:v>860</c:v>
                </c:pt>
                <c:pt idx="31">
                  <c:v>881</c:v>
                </c:pt>
                <c:pt idx="32">
                  <c:v>926</c:v>
                </c:pt>
                <c:pt idx="33">
                  <c:v>948</c:v>
                </c:pt>
                <c:pt idx="34">
                  <c:v>931</c:v>
                </c:pt>
                <c:pt idx="35">
                  <c:v>899</c:v>
                </c:pt>
                <c:pt idx="36">
                  <c:v>920</c:v>
                </c:pt>
                <c:pt idx="37">
                  <c:v>890</c:v>
                </c:pt>
                <c:pt idx="38">
                  <c:v>986</c:v>
                </c:pt>
                <c:pt idx="39">
                  <c:v>926</c:v>
                </c:pt>
                <c:pt idx="40">
                  <c:v>913</c:v>
                </c:pt>
                <c:pt idx="41">
                  <c:v>918</c:v>
                </c:pt>
                <c:pt idx="42">
                  <c:v>901</c:v>
                </c:pt>
                <c:pt idx="43">
                  <c:v>924</c:v>
                </c:pt>
                <c:pt idx="44">
                  <c:v>919</c:v>
                </c:pt>
                <c:pt idx="45">
                  <c:v>909</c:v>
                </c:pt>
                <c:pt idx="46">
                  <c:v>984</c:v>
                </c:pt>
                <c:pt idx="47">
                  <c:v>1010</c:v>
                </c:pt>
                <c:pt idx="48">
                  <c:v>1053</c:v>
                </c:pt>
                <c:pt idx="49">
                  <c:v>1009</c:v>
                </c:pt>
                <c:pt idx="50">
                  <c:v>1050</c:v>
                </c:pt>
                <c:pt idx="51">
                  <c:v>975</c:v>
                </c:pt>
                <c:pt idx="52">
                  <c:v>944</c:v>
                </c:pt>
                <c:pt idx="53">
                  <c:v>918</c:v>
                </c:pt>
                <c:pt idx="54">
                  <c:v>958</c:v>
                </c:pt>
                <c:pt idx="55">
                  <c:v>1007</c:v>
                </c:pt>
                <c:pt idx="56">
                  <c:v>984</c:v>
                </c:pt>
                <c:pt idx="57">
                  <c:v>1023</c:v>
                </c:pt>
                <c:pt idx="58">
                  <c:v>995</c:v>
                </c:pt>
                <c:pt idx="59">
                  <c:v>978</c:v>
                </c:pt>
                <c:pt idx="60">
                  <c:v>1004</c:v>
                </c:pt>
                <c:pt idx="61">
                  <c:v>1023</c:v>
                </c:pt>
                <c:pt idx="62">
                  <c:v>982</c:v>
                </c:pt>
                <c:pt idx="63">
                  <c:v>1034</c:v>
                </c:pt>
                <c:pt idx="64">
                  <c:v>1011</c:v>
                </c:pt>
                <c:pt idx="65">
                  <c:v>1056</c:v>
                </c:pt>
                <c:pt idx="66">
                  <c:v>1018</c:v>
                </c:pt>
                <c:pt idx="67">
                  <c:v>985</c:v>
                </c:pt>
                <c:pt idx="68">
                  <c:v>996</c:v>
                </c:pt>
                <c:pt idx="69">
                  <c:v>993</c:v>
                </c:pt>
                <c:pt idx="70">
                  <c:v>965</c:v>
                </c:pt>
                <c:pt idx="71">
                  <c:v>1027</c:v>
                </c:pt>
                <c:pt idx="72">
                  <c:v>1055</c:v>
                </c:pt>
                <c:pt idx="73">
                  <c:v>983</c:v>
                </c:pt>
                <c:pt idx="74">
                  <c:v>1007</c:v>
                </c:pt>
                <c:pt idx="75">
                  <c:v>1001</c:v>
                </c:pt>
                <c:pt idx="76">
                  <c:v>1015</c:v>
                </c:pt>
                <c:pt idx="77">
                  <c:v>1053</c:v>
                </c:pt>
                <c:pt idx="78">
                  <c:v>1081</c:v>
                </c:pt>
                <c:pt idx="79">
                  <c:v>1076</c:v>
                </c:pt>
                <c:pt idx="80">
                  <c:v>1090</c:v>
                </c:pt>
                <c:pt idx="81">
                  <c:v>1083</c:v>
                </c:pt>
                <c:pt idx="82">
                  <c:v>1040</c:v>
                </c:pt>
                <c:pt idx="83">
                  <c:v>1042</c:v>
                </c:pt>
                <c:pt idx="84">
                  <c:v>943</c:v>
                </c:pt>
                <c:pt idx="85">
                  <c:v>1009</c:v>
                </c:pt>
                <c:pt idx="86">
                  <c:v>1014</c:v>
                </c:pt>
                <c:pt idx="87">
                  <c:v>1013</c:v>
                </c:pt>
                <c:pt idx="88">
                  <c:v>1014</c:v>
                </c:pt>
                <c:pt idx="89">
                  <c:v>978</c:v>
                </c:pt>
                <c:pt idx="90">
                  <c:v>964</c:v>
                </c:pt>
                <c:pt idx="91">
                  <c:v>1048</c:v>
                </c:pt>
                <c:pt idx="92">
                  <c:v>1045</c:v>
                </c:pt>
                <c:pt idx="93">
                  <c:v>1048</c:v>
                </c:pt>
                <c:pt idx="94">
                  <c:v>1032</c:v>
                </c:pt>
                <c:pt idx="95">
                  <c:v>1035</c:v>
                </c:pt>
                <c:pt idx="96">
                  <c:v>992</c:v>
                </c:pt>
                <c:pt idx="97">
                  <c:v>1032</c:v>
                </c:pt>
                <c:pt idx="98">
                  <c:v>1032</c:v>
                </c:pt>
                <c:pt idx="99">
                  <c:v>1025</c:v>
                </c:pt>
                <c:pt idx="100">
                  <c:v>962</c:v>
                </c:pt>
                <c:pt idx="101">
                  <c:v>964</c:v>
                </c:pt>
                <c:pt idx="102">
                  <c:v>995</c:v>
                </c:pt>
                <c:pt idx="103">
                  <c:v>1026</c:v>
                </c:pt>
                <c:pt idx="104">
                  <c:v>1004</c:v>
                </c:pt>
                <c:pt idx="105">
                  <c:v>1021</c:v>
                </c:pt>
                <c:pt idx="106">
                  <c:v>1027</c:v>
                </c:pt>
                <c:pt idx="107">
                  <c:v>1016</c:v>
                </c:pt>
                <c:pt idx="108">
                  <c:v>1018</c:v>
                </c:pt>
                <c:pt idx="109">
                  <c:v>1048</c:v>
                </c:pt>
                <c:pt idx="110">
                  <c:v>1016</c:v>
                </c:pt>
                <c:pt idx="111">
                  <c:v>1018</c:v>
                </c:pt>
                <c:pt idx="112">
                  <c:v>974</c:v>
                </c:pt>
                <c:pt idx="113">
                  <c:v>982</c:v>
                </c:pt>
                <c:pt idx="114">
                  <c:v>982</c:v>
                </c:pt>
                <c:pt idx="115">
                  <c:v>969</c:v>
                </c:pt>
                <c:pt idx="116">
                  <c:v>925</c:v>
                </c:pt>
                <c:pt idx="117">
                  <c:v>966</c:v>
                </c:pt>
                <c:pt idx="118">
                  <c:v>905</c:v>
                </c:pt>
                <c:pt idx="119">
                  <c:v>939</c:v>
                </c:pt>
                <c:pt idx="120">
                  <c:v>955</c:v>
                </c:pt>
                <c:pt idx="121">
                  <c:v>898</c:v>
                </c:pt>
                <c:pt idx="122">
                  <c:v>943</c:v>
                </c:pt>
                <c:pt idx="123">
                  <c:v>943</c:v>
                </c:pt>
                <c:pt idx="124">
                  <c:v>966</c:v>
                </c:pt>
                <c:pt idx="125">
                  <c:v>937</c:v>
                </c:pt>
                <c:pt idx="126">
                  <c:v>942</c:v>
                </c:pt>
                <c:pt idx="127">
                  <c:v>961</c:v>
                </c:pt>
                <c:pt idx="128">
                  <c:v>878</c:v>
                </c:pt>
                <c:pt idx="129">
                  <c:v>968</c:v>
                </c:pt>
                <c:pt idx="130">
                  <c:v>932</c:v>
                </c:pt>
                <c:pt idx="131">
                  <c:v>897</c:v>
                </c:pt>
                <c:pt idx="132">
                  <c:v>907</c:v>
                </c:pt>
                <c:pt idx="133">
                  <c:v>931</c:v>
                </c:pt>
                <c:pt idx="134">
                  <c:v>889</c:v>
                </c:pt>
                <c:pt idx="135">
                  <c:v>908</c:v>
                </c:pt>
                <c:pt idx="136">
                  <c:v>841</c:v>
                </c:pt>
                <c:pt idx="137">
                  <c:v>878</c:v>
                </c:pt>
                <c:pt idx="138">
                  <c:v>915</c:v>
                </c:pt>
                <c:pt idx="139">
                  <c:v>899</c:v>
                </c:pt>
                <c:pt idx="140">
                  <c:v>925</c:v>
                </c:pt>
                <c:pt idx="141">
                  <c:v>923</c:v>
                </c:pt>
                <c:pt idx="142">
                  <c:v>882</c:v>
                </c:pt>
                <c:pt idx="143">
                  <c:v>892</c:v>
                </c:pt>
                <c:pt idx="144">
                  <c:v>862</c:v>
                </c:pt>
                <c:pt idx="145">
                  <c:v>858</c:v>
                </c:pt>
                <c:pt idx="146">
                  <c:v>858</c:v>
                </c:pt>
                <c:pt idx="147">
                  <c:v>876</c:v>
                </c:pt>
                <c:pt idx="148">
                  <c:v>880</c:v>
                </c:pt>
                <c:pt idx="149">
                  <c:v>838</c:v>
                </c:pt>
                <c:pt idx="150">
                  <c:v>849</c:v>
                </c:pt>
                <c:pt idx="151">
                  <c:v>867</c:v>
                </c:pt>
                <c:pt idx="152">
                  <c:v>847</c:v>
                </c:pt>
                <c:pt idx="153">
                  <c:v>837</c:v>
                </c:pt>
                <c:pt idx="154">
                  <c:v>866</c:v>
                </c:pt>
                <c:pt idx="155">
                  <c:v>862</c:v>
                </c:pt>
                <c:pt idx="156">
                  <c:v>868</c:v>
                </c:pt>
                <c:pt idx="157">
                  <c:v>826</c:v>
                </c:pt>
                <c:pt idx="158">
                  <c:v>834</c:v>
                </c:pt>
                <c:pt idx="159">
                  <c:v>870</c:v>
                </c:pt>
                <c:pt idx="160">
                  <c:v>792</c:v>
                </c:pt>
                <c:pt idx="161">
                  <c:v>820</c:v>
                </c:pt>
                <c:pt idx="162">
                  <c:v>841</c:v>
                </c:pt>
                <c:pt idx="163">
                  <c:v>821</c:v>
                </c:pt>
                <c:pt idx="164">
                  <c:v>823</c:v>
                </c:pt>
                <c:pt idx="165">
                  <c:v>818</c:v>
                </c:pt>
                <c:pt idx="166">
                  <c:v>819</c:v>
                </c:pt>
                <c:pt idx="167">
                  <c:v>830</c:v>
                </c:pt>
                <c:pt idx="168">
                  <c:v>815</c:v>
                </c:pt>
                <c:pt idx="169">
                  <c:v>856</c:v>
                </c:pt>
                <c:pt idx="170">
                  <c:v>774</c:v>
                </c:pt>
                <c:pt idx="171">
                  <c:v>819</c:v>
                </c:pt>
                <c:pt idx="172">
                  <c:v>807</c:v>
                </c:pt>
                <c:pt idx="173">
                  <c:v>806</c:v>
                </c:pt>
                <c:pt idx="174">
                  <c:v>789</c:v>
                </c:pt>
                <c:pt idx="175">
                  <c:v>799</c:v>
                </c:pt>
                <c:pt idx="176">
                  <c:v>755</c:v>
                </c:pt>
                <c:pt idx="177">
                  <c:v>784</c:v>
                </c:pt>
                <c:pt idx="178">
                  <c:v>778</c:v>
                </c:pt>
                <c:pt idx="179">
                  <c:v>756</c:v>
                </c:pt>
                <c:pt idx="180">
                  <c:v>766</c:v>
                </c:pt>
                <c:pt idx="181">
                  <c:v>731</c:v>
                </c:pt>
                <c:pt idx="182">
                  <c:v>815</c:v>
                </c:pt>
                <c:pt idx="183">
                  <c:v>771</c:v>
                </c:pt>
                <c:pt idx="184">
                  <c:v>764</c:v>
                </c:pt>
                <c:pt idx="185">
                  <c:v>809</c:v>
                </c:pt>
                <c:pt idx="186">
                  <c:v>740</c:v>
                </c:pt>
                <c:pt idx="187">
                  <c:v>734</c:v>
                </c:pt>
                <c:pt idx="188">
                  <c:v>765</c:v>
                </c:pt>
                <c:pt idx="189">
                  <c:v>699</c:v>
                </c:pt>
                <c:pt idx="190">
                  <c:v>729</c:v>
                </c:pt>
                <c:pt idx="191">
                  <c:v>729</c:v>
                </c:pt>
                <c:pt idx="192">
                  <c:v>727</c:v>
                </c:pt>
                <c:pt idx="193">
                  <c:v>715</c:v>
                </c:pt>
                <c:pt idx="194">
                  <c:v>735</c:v>
                </c:pt>
                <c:pt idx="195">
                  <c:v>693</c:v>
                </c:pt>
                <c:pt idx="196">
                  <c:v>728</c:v>
                </c:pt>
                <c:pt idx="197">
                  <c:v>686</c:v>
                </c:pt>
                <c:pt idx="198">
                  <c:v>688</c:v>
                </c:pt>
                <c:pt idx="199">
                  <c:v>718</c:v>
                </c:pt>
                <c:pt idx="200">
                  <c:v>721</c:v>
                </c:pt>
                <c:pt idx="201">
                  <c:v>709</c:v>
                </c:pt>
                <c:pt idx="202">
                  <c:v>731</c:v>
                </c:pt>
                <c:pt idx="203">
                  <c:v>708</c:v>
                </c:pt>
                <c:pt idx="204">
                  <c:v>695</c:v>
                </c:pt>
                <c:pt idx="205">
                  <c:v>668</c:v>
                </c:pt>
                <c:pt idx="206">
                  <c:v>695</c:v>
                </c:pt>
                <c:pt idx="207">
                  <c:v>655</c:v>
                </c:pt>
                <c:pt idx="208">
                  <c:v>697</c:v>
                </c:pt>
                <c:pt idx="209">
                  <c:v>671</c:v>
                </c:pt>
                <c:pt idx="210">
                  <c:v>631</c:v>
                </c:pt>
                <c:pt idx="211">
                  <c:v>647</c:v>
                </c:pt>
                <c:pt idx="212">
                  <c:v>675</c:v>
                </c:pt>
                <c:pt idx="213">
                  <c:v>637</c:v>
                </c:pt>
                <c:pt idx="214">
                  <c:v>625</c:v>
                </c:pt>
                <c:pt idx="215">
                  <c:v>599</c:v>
                </c:pt>
                <c:pt idx="216">
                  <c:v>586</c:v>
                </c:pt>
                <c:pt idx="217">
                  <c:v>609</c:v>
                </c:pt>
                <c:pt idx="218">
                  <c:v>613</c:v>
                </c:pt>
                <c:pt idx="219">
                  <c:v>652</c:v>
                </c:pt>
                <c:pt idx="220">
                  <c:v>606</c:v>
                </c:pt>
                <c:pt idx="221">
                  <c:v>629</c:v>
                </c:pt>
                <c:pt idx="222">
                  <c:v>575</c:v>
                </c:pt>
                <c:pt idx="223">
                  <c:v>608</c:v>
                </c:pt>
                <c:pt idx="224">
                  <c:v>643</c:v>
                </c:pt>
                <c:pt idx="225">
                  <c:v>589</c:v>
                </c:pt>
                <c:pt idx="226">
                  <c:v>583</c:v>
                </c:pt>
                <c:pt idx="227">
                  <c:v>589</c:v>
                </c:pt>
                <c:pt idx="228">
                  <c:v>570</c:v>
                </c:pt>
                <c:pt idx="229">
                  <c:v>608</c:v>
                </c:pt>
                <c:pt idx="230">
                  <c:v>589</c:v>
                </c:pt>
                <c:pt idx="231">
                  <c:v>581</c:v>
                </c:pt>
                <c:pt idx="232">
                  <c:v>562</c:v>
                </c:pt>
                <c:pt idx="233">
                  <c:v>554</c:v>
                </c:pt>
                <c:pt idx="234">
                  <c:v>603</c:v>
                </c:pt>
                <c:pt idx="235">
                  <c:v>570</c:v>
                </c:pt>
                <c:pt idx="236">
                  <c:v>584</c:v>
                </c:pt>
                <c:pt idx="237">
                  <c:v>557</c:v>
                </c:pt>
                <c:pt idx="238">
                  <c:v>574</c:v>
                </c:pt>
                <c:pt idx="239">
                  <c:v>527</c:v>
                </c:pt>
                <c:pt idx="240">
                  <c:v>554</c:v>
                </c:pt>
                <c:pt idx="241">
                  <c:v>582</c:v>
                </c:pt>
                <c:pt idx="242">
                  <c:v>535</c:v>
                </c:pt>
                <c:pt idx="243">
                  <c:v>540</c:v>
                </c:pt>
                <c:pt idx="244">
                  <c:v>557</c:v>
                </c:pt>
                <c:pt idx="245">
                  <c:v>499</c:v>
                </c:pt>
                <c:pt idx="246">
                  <c:v>522</c:v>
                </c:pt>
                <c:pt idx="247">
                  <c:v>551</c:v>
                </c:pt>
                <c:pt idx="248">
                  <c:v>530</c:v>
                </c:pt>
                <c:pt idx="249">
                  <c:v>551</c:v>
                </c:pt>
                <c:pt idx="250">
                  <c:v>519</c:v>
                </c:pt>
                <c:pt idx="251">
                  <c:v>508</c:v>
                </c:pt>
                <c:pt idx="252">
                  <c:v>522</c:v>
                </c:pt>
                <c:pt idx="253">
                  <c:v>525</c:v>
                </c:pt>
                <c:pt idx="254">
                  <c:v>533</c:v>
                </c:pt>
                <c:pt idx="255">
                  <c:v>490</c:v>
                </c:pt>
                <c:pt idx="256">
                  <c:v>536</c:v>
                </c:pt>
                <c:pt idx="257">
                  <c:v>535</c:v>
                </c:pt>
                <c:pt idx="258">
                  <c:v>506</c:v>
                </c:pt>
                <c:pt idx="259">
                  <c:v>491</c:v>
                </c:pt>
                <c:pt idx="260">
                  <c:v>426</c:v>
                </c:pt>
                <c:pt idx="261">
                  <c:v>553</c:v>
                </c:pt>
                <c:pt idx="262">
                  <c:v>478</c:v>
                </c:pt>
                <c:pt idx="263">
                  <c:v>507</c:v>
                </c:pt>
                <c:pt idx="264">
                  <c:v>487</c:v>
                </c:pt>
                <c:pt idx="265">
                  <c:v>525</c:v>
                </c:pt>
                <c:pt idx="266">
                  <c:v>520</c:v>
                </c:pt>
                <c:pt idx="267">
                  <c:v>499</c:v>
                </c:pt>
                <c:pt idx="268">
                  <c:v>465</c:v>
                </c:pt>
                <c:pt idx="269">
                  <c:v>487</c:v>
                </c:pt>
                <c:pt idx="270">
                  <c:v>512</c:v>
                </c:pt>
                <c:pt idx="271">
                  <c:v>515</c:v>
                </c:pt>
                <c:pt idx="272">
                  <c:v>495</c:v>
                </c:pt>
                <c:pt idx="273">
                  <c:v>461</c:v>
                </c:pt>
                <c:pt idx="274">
                  <c:v>487</c:v>
                </c:pt>
                <c:pt idx="275">
                  <c:v>463</c:v>
                </c:pt>
                <c:pt idx="276">
                  <c:v>474</c:v>
                </c:pt>
                <c:pt idx="277">
                  <c:v>469</c:v>
                </c:pt>
                <c:pt idx="278">
                  <c:v>457</c:v>
                </c:pt>
                <c:pt idx="279">
                  <c:v>497</c:v>
                </c:pt>
                <c:pt idx="280">
                  <c:v>475</c:v>
                </c:pt>
                <c:pt idx="281">
                  <c:v>526</c:v>
                </c:pt>
                <c:pt idx="282">
                  <c:v>529</c:v>
                </c:pt>
                <c:pt idx="283">
                  <c:v>508</c:v>
                </c:pt>
                <c:pt idx="284">
                  <c:v>476</c:v>
                </c:pt>
                <c:pt idx="285">
                  <c:v>478</c:v>
                </c:pt>
                <c:pt idx="286">
                  <c:v>490</c:v>
                </c:pt>
                <c:pt idx="287">
                  <c:v>427</c:v>
                </c:pt>
                <c:pt idx="288">
                  <c:v>487</c:v>
                </c:pt>
                <c:pt idx="289">
                  <c:v>444</c:v>
                </c:pt>
                <c:pt idx="290">
                  <c:v>492</c:v>
                </c:pt>
                <c:pt idx="291">
                  <c:v>474</c:v>
                </c:pt>
                <c:pt idx="292">
                  <c:v>488</c:v>
                </c:pt>
                <c:pt idx="293">
                  <c:v>453</c:v>
                </c:pt>
                <c:pt idx="294">
                  <c:v>452</c:v>
                </c:pt>
                <c:pt idx="295">
                  <c:v>440</c:v>
                </c:pt>
                <c:pt idx="296">
                  <c:v>488</c:v>
                </c:pt>
                <c:pt idx="297">
                  <c:v>473</c:v>
                </c:pt>
                <c:pt idx="298">
                  <c:v>441</c:v>
                </c:pt>
                <c:pt idx="299">
                  <c:v>453</c:v>
                </c:pt>
                <c:pt idx="300">
                  <c:v>489</c:v>
                </c:pt>
                <c:pt idx="301">
                  <c:v>447</c:v>
                </c:pt>
                <c:pt idx="302">
                  <c:v>431</c:v>
                </c:pt>
                <c:pt idx="303">
                  <c:v>473</c:v>
                </c:pt>
                <c:pt idx="304">
                  <c:v>452</c:v>
                </c:pt>
                <c:pt idx="305">
                  <c:v>444</c:v>
                </c:pt>
                <c:pt idx="306">
                  <c:v>488</c:v>
                </c:pt>
                <c:pt idx="307">
                  <c:v>427</c:v>
                </c:pt>
                <c:pt idx="308">
                  <c:v>486</c:v>
                </c:pt>
                <c:pt idx="309">
                  <c:v>448</c:v>
                </c:pt>
                <c:pt idx="310">
                  <c:v>464</c:v>
                </c:pt>
                <c:pt idx="311">
                  <c:v>432</c:v>
                </c:pt>
                <c:pt idx="312">
                  <c:v>427</c:v>
                </c:pt>
                <c:pt idx="313">
                  <c:v>433</c:v>
                </c:pt>
                <c:pt idx="314">
                  <c:v>439</c:v>
                </c:pt>
                <c:pt idx="315">
                  <c:v>478</c:v>
                </c:pt>
                <c:pt idx="316">
                  <c:v>457</c:v>
                </c:pt>
                <c:pt idx="317">
                  <c:v>463</c:v>
                </c:pt>
                <c:pt idx="318">
                  <c:v>446</c:v>
                </c:pt>
                <c:pt idx="319">
                  <c:v>463</c:v>
                </c:pt>
                <c:pt idx="320">
                  <c:v>443</c:v>
                </c:pt>
                <c:pt idx="321">
                  <c:v>431</c:v>
                </c:pt>
                <c:pt idx="322">
                  <c:v>434</c:v>
                </c:pt>
                <c:pt idx="323">
                  <c:v>485</c:v>
                </c:pt>
                <c:pt idx="324">
                  <c:v>432</c:v>
                </c:pt>
                <c:pt idx="325">
                  <c:v>443</c:v>
                </c:pt>
                <c:pt idx="326">
                  <c:v>464</c:v>
                </c:pt>
                <c:pt idx="327">
                  <c:v>453</c:v>
                </c:pt>
                <c:pt idx="328">
                  <c:v>469</c:v>
                </c:pt>
                <c:pt idx="329">
                  <c:v>426</c:v>
                </c:pt>
                <c:pt idx="330">
                  <c:v>450</c:v>
                </c:pt>
                <c:pt idx="331">
                  <c:v>428</c:v>
                </c:pt>
                <c:pt idx="332">
                  <c:v>408</c:v>
                </c:pt>
                <c:pt idx="333">
                  <c:v>449</c:v>
                </c:pt>
                <c:pt idx="334">
                  <c:v>447</c:v>
                </c:pt>
                <c:pt idx="335">
                  <c:v>408</c:v>
                </c:pt>
                <c:pt idx="336">
                  <c:v>455</c:v>
                </c:pt>
                <c:pt idx="337">
                  <c:v>424</c:v>
                </c:pt>
                <c:pt idx="338">
                  <c:v>468</c:v>
                </c:pt>
                <c:pt idx="339">
                  <c:v>496</c:v>
                </c:pt>
                <c:pt idx="340">
                  <c:v>416</c:v>
                </c:pt>
                <c:pt idx="341">
                  <c:v>471</c:v>
                </c:pt>
                <c:pt idx="342">
                  <c:v>460</c:v>
                </c:pt>
                <c:pt idx="343">
                  <c:v>434</c:v>
                </c:pt>
                <c:pt idx="344">
                  <c:v>463</c:v>
                </c:pt>
                <c:pt idx="345">
                  <c:v>455</c:v>
                </c:pt>
                <c:pt idx="346">
                  <c:v>434</c:v>
                </c:pt>
                <c:pt idx="347">
                  <c:v>477</c:v>
                </c:pt>
                <c:pt idx="348">
                  <c:v>486</c:v>
                </c:pt>
                <c:pt idx="349">
                  <c:v>453</c:v>
                </c:pt>
                <c:pt idx="350">
                  <c:v>471</c:v>
                </c:pt>
                <c:pt idx="351">
                  <c:v>494</c:v>
                </c:pt>
                <c:pt idx="352">
                  <c:v>483</c:v>
                </c:pt>
                <c:pt idx="353">
                  <c:v>501</c:v>
                </c:pt>
                <c:pt idx="354">
                  <c:v>483</c:v>
                </c:pt>
                <c:pt idx="355">
                  <c:v>513</c:v>
                </c:pt>
                <c:pt idx="356">
                  <c:v>511</c:v>
                </c:pt>
                <c:pt idx="357">
                  <c:v>484</c:v>
                </c:pt>
                <c:pt idx="358">
                  <c:v>533</c:v>
                </c:pt>
                <c:pt idx="359">
                  <c:v>502</c:v>
                </c:pt>
                <c:pt idx="360">
                  <c:v>485</c:v>
                </c:pt>
                <c:pt idx="361">
                  <c:v>519</c:v>
                </c:pt>
                <c:pt idx="362">
                  <c:v>499</c:v>
                </c:pt>
                <c:pt idx="363">
                  <c:v>535</c:v>
                </c:pt>
                <c:pt idx="364">
                  <c:v>512</c:v>
                </c:pt>
                <c:pt idx="365">
                  <c:v>573</c:v>
                </c:pt>
                <c:pt idx="366">
                  <c:v>524</c:v>
                </c:pt>
                <c:pt idx="367">
                  <c:v>537</c:v>
                </c:pt>
                <c:pt idx="368">
                  <c:v>519</c:v>
                </c:pt>
                <c:pt idx="369">
                  <c:v>543</c:v>
                </c:pt>
                <c:pt idx="370">
                  <c:v>538</c:v>
                </c:pt>
                <c:pt idx="371">
                  <c:v>554</c:v>
                </c:pt>
                <c:pt idx="372">
                  <c:v>585</c:v>
                </c:pt>
                <c:pt idx="373">
                  <c:v>543</c:v>
                </c:pt>
                <c:pt idx="374">
                  <c:v>554</c:v>
                </c:pt>
                <c:pt idx="375">
                  <c:v>558</c:v>
                </c:pt>
                <c:pt idx="376">
                  <c:v>569</c:v>
                </c:pt>
                <c:pt idx="377">
                  <c:v>574</c:v>
                </c:pt>
                <c:pt idx="378">
                  <c:v>546</c:v>
                </c:pt>
                <c:pt idx="379">
                  <c:v>569</c:v>
                </c:pt>
                <c:pt idx="380">
                  <c:v>557</c:v>
                </c:pt>
                <c:pt idx="381">
                  <c:v>587</c:v>
                </c:pt>
                <c:pt idx="382">
                  <c:v>601</c:v>
                </c:pt>
                <c:pt idx="383">
                  <c:v>590</c:v>
                </c:pt>
                <c:pt idx="384">
                  <c:v>577</c:v>
                </c:pt>
                <c:pt idx="385">
                  <c:v>580</c:v>
                </c:pt>
                <c:pt idx="386">
                  <c:v>634</c:v>
                </c:pt>
                <c:pt idx="387">
                  <c:v>608</c:v>
                </c:pt>
                <c:pt idx="388">
                  <c:v>602</c:v>
                </c:pt>
                <c:pt idx="389">
                  <c:v>597</c:v>
                </c:pt>
                <c:pt idx="390">
                  <c:v>610</c:v>
                </c:pt>
                <c:pt idx="391">
                  <c:v>605</c:v>
                </c:pt>
                <c:pt idx="392">
                  <c:v>612</c:v>
                </c:pt>
                <c:pt idx="393">
                  <c:v>611</c:v>
                </c:pt>
                <c:pt idx="394">
                  <c:v>610</c:v>
                </c:pt>
                <c:pt idx="395">
                  <c:v>622</c:v>
                </c:pt>
                <c:pt idx="396">
                  <c:v>612</c:v>
                </c:pt>
                <c:pt idx="397">
                  <c:v>603</c:v>
                </c:pt>
                <c:pt idx="398">
                  <c:v>613</c:v>
                </c:pt>
                <c:pt idx="399">
                  <c:v>633</c:v>
                </c:pt>
                <c:pt idx="400">
                  <c:v>597</c:v>
                </c:pt>
                <c:pt idx="401">
                  <c:v>597</c:v>
                </c:pt>
                <c:pt idx="402">
                  <c:v>594</c:v>
                </c:pt>
                <c:pt idx="403">
                  <c:v>612</c:v>
                </c:pt>
                <c:pt idx="404">
                  <c:v>612</c:v>
                </c:pt>
                <c:pt idx="405">
                  <c:v>563</c:v>
                </c:pt>
                <c:pt idx="406">
                  <c:v>614</c:v>
                </c:pt>
                <c:pt idx="407">
                  <c:v>562</c:v>
                </c:pt>
                <c:pt idx="408">
                  <c:v>583</c:v>
                </c:pt>
                <c:pt idx="409">
                  <c:v>591</c:v>
                </c:pt>
                <c:pt idx="410">
                  <c:v>600</c:v>
                </c:pt>
                <c:pt idx="411">
                  <c:v>611</c:v>
                </c:pt>
                <c:pt idx="412">
                  <c:v>584</c:v>
                </c:pt>
                <c:pt idx="413">
                  <c:v>594</c:v>
                </c:pt>
                <c:pt idx="414">
                  <c:v>587</c:v>
                </c:pt>
                <c:pt idx="415">
                  <c:v>505</c:v>
                </c:pt>
                <c:pt idx="416">
                  <c:v>552</c:v>
                </c:pt>
                <c:pt idx="417">
                  <c:v>595</c:v>
                </c:pt>
                <c:pt idx="418">
                  <c:v>540</c:v>
                </c:pt>
                <c:pt idx="419">
                  <c:v>569</c:v>
                </c:pt>
                <c:pt idx="420">
                  <c:v>522</c:v>
                </c:pt>
                <c:pt idx="421">
                  <c:v>571</c:v>
                </c:pt>
                <c:pt idx="422">
                  <c:v>576</c:v>
                </c:pt>
                <c:pt idx="423">
                  <c:v>520</c:v>
                </c:pt>
                <c:pt idx="424">
                  <c:v>547</c:v>
                </c:pt>
                <c:pt idx="425">
                  <c:v>501</c:v>
                </c:pt>
                <c:pt idx="426">
                  <c:v>536</c:v>
                </c:pt>
                <c:pt idx="427">
                  <c:v>536</c:v>
                </c:pt>
                <c:pt idx="428">
                  <c:v>506</c:v>
                </c:pt>
                <c:pt idx="429">
                  <c:v>508</c:v>
                </c:pt>
                <c:pt idx="430">
                  <c:v>541</c:v>
                </c:pt>
                <c:pt idx="431">
                  <c:v>487</c:v>
                </c:pt>
                <c:pt idx="432">
                  <c:v>469</c:v>
                </c:pt>
                <c:pt idx="433">
                  <c:v>494</c:v>
                </c:pt>
                <c:pt idx="434">
                  <c:v>485</c:v>
                </c:pt>
                <c:pt idx="435">
                  <c:v>537</c:v>
                </c:pt>
                <c:pt idx="436">
                  <c:v>503</c:v>
                </c:pt>
                <c:pt idx="437">
                  <c:v>532</c:v>
                </c:pt>
                <c:pt idx="438">
                  <c:v>514</c:v>
                </c:pt>
                <c:pt idx="439">
                  <c:v>441</c:v>
                </c:pt>
                <c:pt idx="440">
                  <c:v>524</c:v>
                </c:pt>
                <c:pt idx="441">
                  <c:v>550</c:v>
                </c:pt>
                <c:pt idx="442">
                  <c:v>513</c:v>
                </c:pt>
                <c:pt idx="443">
                  <c:v>505</c:v>
                </c:pt>
                <c:pt idx="444">
                  <c:v>527</c:v>
                </c:pt>
                <c:pt idx="445">
                  <c:v>523</c:v>
                </c:pt>
                <c:pt idx="446">
                  <c:v>544</c:v>
                </c:pt>
                <c:pt idx="447">
                  <c:v>567</c:v>
                </c:pt>
                <c:pt idx="448">
                  <c:v>501</c:v>
                </c:pt>
                <c:pt idx="449">
                  <c:v>548</c:v>
                </c:pt>
                <c:pt idx="450">
                  <c:v>587</c:v>
                </c:pt>
                <c:pt idx="451">
                  <c:v>538</c:v>
                </c:pt>
                <c:pt idx="452">
                  <c:v>584</c:v>
                </c:pt>
                <c:pt idx="453">
                  <c:v>605</c:v>
                </c:pt>
                <c:pt idx="454">
                  <c:v>522</c:v>
                </c:pt>
                <c:pt idx="455">
                  <c:v>583</c:v>
                </c:pt>
                <c:pt idx="456">
                  <c:v>538</c:v>
                </c:pt>
                <c:pt idx="457">
                  <c:v>607</c:v>
                </c:pt>
                <c:pt idx="458">
                  <c:v>572</c:v>
                </c:pt>
                <c:pt idx="459">
                  <c:v>586</c:v>
                </c:pt>
                <c:pt idx="460">
                  <c:v>587</c:v>
                </c:pt>
                <c:pt idx="461">
                  <c:v>611</c:v>
                </c:pt>
                <c:pt idx="462">
                  <c:v>652</c:v>
                </c:pt>
                <c:pt idx="463">
                  <c:v>646</c:v>
                </c:pt>
                <c:pt idx="464">
                  <c:v>602</c:v>
                </c:pt>
                <c:pt idx="465">
                  <c:v>640</c:v>
                </c:pt>
                <c:pt idx="466">
                  <c:v>655</c:v>
                </c:pt>
                <c:pt idx="467">
                  <c:v>654</c:v>
                </c:pt>
                <c:pt idx="468">
                  <c:v>665</c:v>
                </c:pt>
                <c:pt idx="469">
                  <c:v>678</c:v>
                </c:pt>
                <c:pt idx="470">
                  <c:v>655</c:v>
                </c:pt>
                <c:pt idx="471">
                  <c:v>668</c:v>
                </c:pt>
                <c:pt idx="472">
                  <c:v>665</c:v>
                </c:pt>
                <c:pt idx="473">
                  <c:v>694</c:v>
                </c:pt>
                <c:pt idx="474">
                  <c:v>693</c:v>
                </c:pt>
                <c:pt idx="475">
                  <c:v>702</c:v>
                </c:pt>
                <c:pt idx="476">
                  <c:v>677</c:v>
                </c:pt>
                <c:pt idx="477">
                  <c:v>679</c:v>
                </c:pt>
                <c:pt idx="478">
                  <c:v>720</c:v>
                </c:pt>
                <c:pt idx="479">
                  <c:v>647</c:v>
                </c:pt>
                <c:pt idx="480">
                  <c:v>738</c:v>
                </c:pt>
                <c:pt idx="481">
                  <c:v>688</c:v>
                </c:pt>
                <c:pt idx="482">
                  <c:v>741</c:v>
                </c:pt>
                <c:pt idx="483">
                  <c:v>725</c:v>
                </c:pt>
                <c:pt idx="484">
                  <c:v>686</c:v>
                </c:pt>
                <c:pt idx="485">
                  <c:v>732</c:v>
                </c:pt>
                <c:pt idx="486">
                  <c:v>690</c:v>
                </c:pt>
                <c:pt idx="487">
                  <c:v>785</c:v>
                </c:pt>
                <c:pt idx="488">
                  <c:v>746</c:v>
                </c:pt>
                <c:pt idx="489">
                  <c:v>775</c:v>
                </c:pt>
                <c:pt idx="490">
                  <c:v>758</c:v>
                </c:pt>
                <c:pt idx="491">
                  <c:v>708</c:v>
                </c:pt>
                <c:pt idx="492">
                  <c:v>756</c:v>
                </c:pt>
                <c:pt idx="493">
                  <c:v>735</c:v>
                </c:pt>
                <c:pt idx="494">
                  <c:v>762</c:v>
                </c:pt>
                <c:pt idx="495">
                  <c:v>742</c:v>
                </c:pt>
                <c:pt idx="496">
                  <c:v>784</c:v>
                </c:pt>
                <c:pt idx="497">
                  <c:v>773</c:v>
                </c:pt>
                <c:pt idx="498">
                  <c:v>749</c:v>
                </c:pt>
                <c:pt idx="499">
                  <c:v>777</c:v>
                </c:pt>
                <c:pt idx="500">
                  <c:v>801</c:v>
                </c:pt>
                <c:pt idx="501">
                  <c:v>751</c:v>
                </c:pt>
                <c:pt idx="502">
                  <c:v>782</c:v>
                </c:pt>
                <c:pt idx="503">
                  <c:v>765</c:v>
                </c:pt>
                <c:pt idx="504">
                  <c:v>767</c:v>
                </c:pt>
                <c:pt idx="505">
                  <c:v>780</c:v>
                </c:pt>
                <c:pt idx="506">
                  <c:v>786</c:v>
                </c:pt>
                <c:pt idx="507">
                  <c:v>744</c:v>
                </c:pt>
                <c:pt idx="508">
                  <c:v>805</c:v>
                </c:pt>
                <c:pt idx="509">
                  <c:v>834</c:v>
                </c:pt>
                <c:pt idx="510">
                  <c:v>832</c:v>
                </c:pt>
                <c:pt idx="511">
                  <c:v>840</c:v>
                </c:pt>
                <c:pt idx="512">
                  <c:v>796</c:v>
                </c:pt>
                <c:pt idx="513">
                  <c:v>794</c:v>
                </c:pt>
                <c:pt idx="514">
                  <c:v>793</c:v>
                </c:pt>
                <c:pt idx="515">
                  <c:v>797</c:v>
                </c:pt>
                <c:pt idx="516">
                  <c:v>832</c:v>
                </c:pt>
                <c:pt idx="517">
                  <c:v>820</c:v>
                </c:pt>
                <c:pt idx="518">
                  <c:v>810</c:v>
                </c:pt>
                <c:pt idx="519">
                  <c:v>804</c:v>
                </c:pt>
                <c:pt idx="520">
                  <c:v>829</c:v>
                </c:pt>
                <c:pt idx="521">
                  <c:v>775</c:v>
                </c:pt>
                <c:pt idx="522">
                  <c:v>820</c:v>
                </c:pt>
                <c:pt idx="523">
                  <c:v>860</c:v>
                </c:pt>
                <c:pt idx="524">
                  <c:v>840</c:v>
                </c:pt>
                <c:pt idx="525">
                  <c:v>855</c:v>
                </c:pt>
                <c:pt idx="526">
                  <c:v>842</c:v>
                </c:pt>
                <c:pt idx="527">
                  <c:v>849</c:v>
                </c:pt>
                <c:pt idx="528">
                  <c:v>825</c:v>
                </c:pt>
                <c:pt idx="529">
                  <c:v>810</c:v>
                </c:pt>
                <c:pt idx="530">
                  <c:v>845</c:v>
                </c:pt>
                <c:pt idx="531">
                  <c:v>866</c:v>
                </c:pt>
                <c:pt idx="532">
                  <c:v>903</c:v>
                </c:pt>
                <c:pt idx="533">
                  <c:v>829</c:v>
                </c:pt>
                <c:pt idx="534">
                  <c:v>846</c:v>
                </c:pt>
                <c:pt idx="535">
                  <c:v>827</c:v>
                </c:pt>
                <c:pt idx="536">
                  <c:v>867</c:v>
                </c:pt>
                <c:pt idx="537">
                  <c:v>889</c:v>
                </c:pt>
                <c:pt idx="538">
                  <c:v>880</c:v>
                </c:pt>
                <c:pt idx="539">
                  <c:v>864</c:v>
                </c:pt>
                <c:pt idx="540">
                  <c:v>920</c:v>
                </c:pt>
                <c:pt idx="541">
                  <c:v>883</c:v>
                </c:pt>
                <c:pt idx="542">
                  <c:v>918</c:v>
                </c:pt>
                <c:pt idx="543">
                  <c:v>884</c:v>
                </c:pt>
                <c:pt idx="544">
                  <c:v>889</c:v>
                </c:pt>
                <c:pt idx="545">
                  <c:v>890</c:v>
                </c:pt>
                <c:pt idx="546">
                  <c:v>917</c:v>
                </c:pt>
                <c:pt idx="547">
                  <c:v>918</c:v>
                </c:pt>
                <c:pt idx="548">
                  <c:v>893</c:v>
                </c:pt>
                <c:pt idx="549">
                  <c:v>927</c:v>
                </c:pt>
                <c:pt idx="550">
                  <c:v>954</c:v>
                </c:pt>
                <c:pt idx="551">
                  <c:v>984</c:v>
                </c:pt>
                <c:pt idx="552">
                  <c:v>967</c:v>
                </c:pt>
                <c:pt idx="553">
                  <c:v>952</c:v>
                </c:pt>
                <c:pt idx="554">
                  <c:v>963</c:v>
                </c:pt>
                <c:pt idx="555">
                  <c:v>996</c:v>
                </c:pt>
                <c:pt idx="556">
                  <c:v>969</c:v>
                </c:pt>
                <c:pt idx="557">
                  <c:v>957</c:v>
                </c:pt>
                <c:pt idx="558">
                  <c:v>960</c:v>
                </c:pt>
                <c:pt idx="559">
                  <c:v>989</c:v>
                </c:pt>
                <c:pt idx="560">
                  <c:v>979</c:v>
                </c:pt>
                <c:pt idx="561">
                  <c:v>1012</c:v>
                </c:pt>
                <c:pt idx="562">
                  <c:v>1002</c:v>
                </c:pt>
                <c:pt idx="563">
                  <c:v>1010</c:v>
                </c:pt>
                <c:pt idx="564">
                  <c:v>1042</c:v>
                </c:pt>
                <c:pt idx="565">
                  <c:v>995</c:v>
                </c:pt>
                <c:pt idx="566">
                  <c:v>1060</c:v>
                </c:pt>
                <c:pt idx="567">
                  <c:v>1037</c:v>
                </c:pt>
                <c:pt idx="568">
                  <c:v>1039</c:v>
                </c:pt>
                <c:pt idx="569">
                  <c:v>1077</c:v>
                </c:pt>
                <c:pt idx="570">
                  <c:v>1073</c:v>
                </c:pt>
                <c:pt idx="571">
                  <c:v>1061</c:v>
                </c:pt>
                <c:pt idx="572">
                  <c:v>1097</c:v>
                </c:pt>
                <c:pt idx="573">
                  <c:v>1125</c:v>
                </c:pt>
                <c:pt idx="574">
                  <c:v>1089</c:v>
                </c:pt>
                <c:pt idx="575">
                  <c:v>1109</c:v>
                </c:pt>
                <c:pt idx="576">
                  <c:v>1122</c:v>
                </c:pt>
                <c:pt idx="577">
                  <c:v>1118</c:v>
                </c:pt>
                <c:pt idx="578">
                  <c:v>1142</c:v>
                </c:pt>
                <c:pt idx="579">
                  <c:v>1142</c:v>
                </c:pt>
                <c:pt idx="580">
                  <c:v>1159</c:v>
                </c:pt>
                <c:pt idx="581">
                  <c:v>1191</c:v>
                </c:pt>
                <c:pt idx="582">
                  <c:v>1180</c:v>
                </c:pt>
                <c:pt idx="583">
                  <c:v>1230</c:v>
                </c:pt>
                <c:pt idx="584">
                  <c:v>1212</c:v>
                </c:pt>
                <c:pt idx="585">
                  <c:v>1193</c:v>
                </c:pt>
                <c:pt idx="586">
                  <c:v>1239</c:v>
                </c:pt>
                <c:pt idx="587">
                  <c:v>1232</c:v>
                </c:pt>
                <c:pt idx="588">
                  <c:v>1211</c:v>
                </c:pt>
                <c:pt idx="589">
                  <c:v>1219</c:v>
                </c:pt>
                <c:pt idx="590">
                  <c:v>1226</c:v>
                </c:pt>
                <c:pt idx="591">
                  <c:v>1242</c:v>
                </c:pt>
                <c:pt idx="592">
                  <c:v>1220</c:v>
                </c:pt>
                <c:pt idx="593">
                  <c:v>1244</c:v>
                </c:pt>
                <c:pt idx="594">
                  <c:v>1236</c:v>
                </c:pt>
                <c:pt idx="595">
                  <c:v>1269</c:v>
                </c:pt>
                <c:pt idx="596">
                  <c:v>1264</c:v>
                </c:pt>
                <c:pt idx="597">
                  <c:v>1266</c:v>
                </c:pt>
                <c:pt idx="598">
                  <c:v>1285</c:v>
                </c:pt>
                <c:pt idx="599">
                  <c:v>1287</c:v>
                </c:pt>
                <c:pt idx="600">
                  <c:v>1319</c:v>
                </c:pt>
                <c:pt idx="601">
                  <c:v>1362</c:v>
                </c:pt>
                <c:pt idx="602">
                  <c:v>1294</c:v>
                </c:pt>
                <c:pt idx="603">
                  <c:v>1318</c:v>
                </c:pt>
                <c:pt idx="604">
                  <c:v>1308</c:v>
                </c:pt>
                <c:pt idx="605">
                  <c:v>1307</c:v>
                </c:pt>
                <c:pt idx="606">
                  <c:v>1244</c:v>
                </c:pt>
                <c:pt idx="607">
                  <c:v>1297</c:v>
                </c:pt>
                <c:pt idx="608">
                  <c:v>1284</c:v>
                </c:pt>
                <c:pt idx="609">
                  <c:v>1337</c:v>
                </c:pt>
                <c:pt idx="610">
                  <c:v>1249</c:v>
                </c:pt>
                <c:pt idx="611">
                  <c:v>1256</c:v>
                </c:pt>
                <c:pt idx="612">
                  <c:v>1296</c:v>
                </c:pt>
                <c:pt idx="613">
                  <c:v>1329</c:v>
                </c:pt>
                <c:pt idx="614">
                  <c:v>1246</c:v>
                </c:pt>
                <c:pt idx="615">
                  <c:v>1337</c:v>
                </c:pt>
                <c:pt idx="616">
                  <c:v>1292</c:v>
                </c:pt>
                <c:pt idx="617">
                  <c:v>1304</c:v>
                </c:pt>
                <c:pt idx="618">
                  <c:v>1272</c:v>
                </c:pt>
                <c:pt idx="619">
                  <c:v>1274</c:v>
                </c:pt>
                <c:pt idx="620">
                  <c:v>1281</c:v>
                </c:pt>
                <c:pt idx="621">
                  <c:v>1244</c:v>
                </c:pt>
                <c:pt idx="622">
                  <c:v>1274</c:v>
                </c:pt>
                <c:pt idx="623">
                  <c:v>1254</c:v>
                </c:pt>
                <c:pt idx="624">
                  <c:v>1270</c:v>
                </c:pt>
                <c:pt idx="625">
                  <c:v>1274</c:v>
                </c:pt>
                <c:pt idx="626">
                  <c:v>1278</c:v>
                </c:pt>
                <c:pt idx="627">
                  <c:v>1266</c:v>
                </c:pt>
                <c:pt idx="628">
                  <c:v>1229</c:v>
                </c:pt>
                <c:pt idx="629">
                  <c:v>1228</c:v>
                </c:pt>
                <c:pt idx="630">
                  <c:v>1259</c:v>
                </c:pt>
                <c:pt idx="631">
                  <c:v>1229</c:v>
                </c:pt>
                <c:pt idx="632">
                  <c:v>1226</c:v>
                </c:pt>
                <c:pt idx="633">
                  <c:v>1174</c:v>
                </c:pt>
                <c:pt idx="634">
                  <c:v>1260</c:v>
                </c:pt>
                <c:pt idx="635">
                  <c:v>1186</c:v>
                </c:pt>
                <c:pt idx="636">
                  <c:v>1192</c:v>
                </c:pt>
                <c:pt idx="637">
                  <c:v>1232</c:v>
                </c:pt>
                <c:pt idx="638">
                  <c:v>1202</c:v>
                </c:pt>
                <c:pt idx="639">
                  <c:v>1234</c:v>
                </c:pt>
                <c:pt idx="640">
                  <c:v>1163</c:v>
                </c:pt>
                <c:pt idx="641">
                  <c:v>1164</c:v>
                </c:pt>
                <c:pt idx="642">
                  <c:v>1183</c:v>
                </c:pt>
                <c:pt idx="643">
                  <c:v>1186</c:v>
                </c:pt>
                <c:pt idx="644">
                  <c:v>1216</c:v>
                </c:pt>
                <c:pt idx="645">
                  <c:v>1208</c:v>
                </c:pt>
                <c:pt idx="646">
                  <c:v>1179</c:v>
                </c:pt>
                <c:pt idx="647">
                  <c:v>1138</c:v>
                </c:pt>
                <c:pt idx="648">
                  <c:v>1129</c:v>
                </c:pt>
                <c:pt idx="649">
                  <c:v>1113</c:v>
                </c:pt>
                <c:pt idx="650">
                  <c:v>1155</c:v>
                </c:pt>
                <c:pt idx="651">
                  <c:v>1183</c:v>
                </c:pt>
                <c:pt idx="652">
                  <c:v>1146</c:v>
                </c:pt>
                <c:pt idx="653">
                  <c:v>1130</c:v>
                </c:pt>
                <c:pt idx="654">
                  <c:v>1168</c:v>
                </c:pt>
                <c:pt idx="655">
                  <c:v>1180</c:v>
                </c:pt>
                <c:pt idx="656">
                  <c:v>1148</c:v>
                </c:pt>
                <c:pt idx="657">
                  <c:v>1147</c:v>
                </c:pt>
                <c:pt idx="658">
                  <c:v>1100</c:v>
                </c:pt>
                <c:pt idx="659">
                  <c:v>1166</c:v>
                </c:pt>
                <c:pt idx="660">
                  <c:v>1116</c:v>
                </c:pt>
                <c:pt idx="661">
                  <c:v>1155</c:v>
                </c:pt>
                <c:pt idx="662">
                  <c:v>1134</c:v>
                </c:pt>
                <c:pt idx="663">
                  <c:v>1115</c:v>
                </c:pt>
                <c:pt idx="664">
                  <c:v>1139</c:v>
                </c:pt>
                <c:pt idx="665">
                  <c:v>1133</c:v>
                </c:pt>
                <c:pt idx="666">
                  <c:v>1121</c:v>
                </c:pt>
                <c:pt idx="667">
                  <c:v>1144</c:v>
                </c:pt>
                <c:pt idx="668">
                  <c:v>1123</c:v>
                </c:pt>
                <c:pt idx="669">
                  <c:v>1131</c:v>
                </c:pt>
                <c:pt idx="670">
                  <c:v>1129</c:v>
                </c:pt>
                <c:pt idx="671">
                  <c:v>1111</c:v>
                </c:pt>
                <c:pt idx="672">
                  <c:v>1170</c:v>
                </c:pt>
                <c:pt idx="673">
                  <c:v>1167</c:v>
                </c:pt>
                <c:pt idx="674">
                  <c:v>1169</c:v>
                </c:pt>
                <c:pt idx="675">
                  <c:v>1135</c:v>
                </c:pt>
                <c:pt idx="676">
                  <c:v>1127</c:v>
                </c:pt>
                <c:pt idx="677">
                  <c:v>1134</c:v>
                </c:pt>
                <c:pt idx="678">
                  <c:v>1192</c:v>
                </c:pt>
                <c:pt idx="679">
                  <c:v>1181</c:v>
                </c:pt>
                <c:pt idx="680">
                  <c:v>1170</c:v>
                </c:pt>
                <c:pt idx="681">
                  <c:v>1151</c:v>
                </c:pt>
                <c:pt idx="682">
                  <c:v>1158</c:v>
                </c:pt>
                <c:pt idx="683">
                  <c:v>1147</c:v>
                </c:pt>
                <c:pt idx="684">
                  <c:v>1156</c:v>
                </c:pt>
                <c:pt idx="685">
                  <c:v>1123</c:v>
                </c:pt>
                <c:pt idx="686">
                  <c:v>1162</c:v>
                </c:pt>
                <c:pt idx="687">
                  <c:v>1119</c:v>
                </c:pt>
                <c:pt idx="688">
                  <c:v>1174</c:v>
                </c:pt>
                <c:pt idx="689">
                  <c:v>1158</c:v>
                </c:pt>
                <c:pt idx="690">
                  <c:v>1181</c:v>
                </c:pt>
                <c:pt idx="691">
                  <c:v>1119</c:v>
                </c:pt>
                <c:pt idx="692">
                  <c:v>1127</c:v>
                </c:pt>
                <c:pt idx="693">
                  <c:v>1193</c:v>
                </c:pt>
                <c:pt idx="694">
                  <c:v>1154</c:v>
                </c:pt>
                <c:pt idx="695">
                  <c:v>1225</c:v>
                </c:pt>
                <c:pt idx="696">
                  <c:v>1141</c:v>
                </c:pt>
                <c:pt idx="697">
                  <c:v>1186</c:v>
                </c:pt>
                <c:pt idx="698">
                  <c:v>1190</c:v>
                </c:pt>
                <c:pt idx="699">
                  <c:v>1146</c:v>
                </c:pt>
                <c:pt idx="700">
                  <c:v>1204</c:v>
                </c:pt>
                <c:pt idx="701">
                  <c:v>1241</c:v>
                </c:pt>
                <c:pt idx="702">
                  <c:v>1183</c:v>
                </c:pt>
                <c:pt idx="703">
                  <c:v>1179</c:v>
                </c:pt>
                <c:pt idx="704">
                  <c:v>1168</c:v>
                </c:pt>
                <c:pt idx="705">
                  <c:v>1214</c:v>
                </c:pt>
                <c:pt idx="706">
                  <c:v>1214</c:v>
                </c:pt>
                <c:pt idx="707">
                  <c:v>1143</c:v>
                </c:pt>
                <c:pt idx="708">
                  <c:v>1204</c:v>
                </c:pt>
                <c:pt idx="709">
                  <c:v>1177</c:v>
                </c:pt>
                <c:pt idx="710">
                  <c:v>1188</c:v>
                </c:pt>
                <c:pt idx="711">
                  <c:v>1250</c:v>
                </c:pt>
                <c:pt idx="712">
                  <c:v>1196</c:v>
                </c:pt>
                <c:pt idx="713">
                  <c:v>1259</c:v>
                </c:pt>
                <c:pt idx="714">
                  <c:v>1216</c:v>
                </c:pt>
                <c:pt idx="715">
                  <c:v>1190</c:v>
                </c:pt>
                <c:pt idx="716">
                  <c:v>1266</c:v>
                </c:pt>
                <c:pt idx="717">
                  <c:v>1241</c:v>
                </c:pt>
                <c:pt idx="718">
                  <c:v>1272</c:v>
                </c:pt>
                <c:pt idx="719">
                  <c:v>1225</c:v>
                </c:pt>
                <c:pt idx="720">
                  <c:v>1256</c:v>
                </c:pt>
                <c:pt idx="721">
                  <c:v>1247</c:v>
                </c:pt>
                <c:pt idx="722">
                  <c:v>1212</c:v>
                </c:pt>
                <c:pt idx="723">
                  <c:v>1251</c:v>
                </c:pt>
                <c:pt idx="724">
                  <c:v>1211</c:v>
                </c:pt>
                <c:pt idx="725">
                  <c:v>1230</c:v>
                </c:pt>
                <c:pt idx="726">
                  <c:v>1254</c:v>
                </c:pt>
                <c:pt idx="727">
                  <c:v>1292</c:v>
                </c:pt>
                <c:pt idx="728">
                  <c:v>1235</c:v>
                </c:pt>
                <c:pt idx="729">
                  <c:v>1275</c:v>
                </c:pt>
                <c:pt idx="730">
                  <c:v>1304</c:v>
                </c:pt>
                <c:pt idx="731">
                  <c:v>1254</c:v>
                </c:pt>
                <c:pt idx="732">
                  <c:v>1284</c:v>
                </c:pt>
                <c:pt idx="733">
                  <c:v>1240</c:v>
                </c:pt>
                <c:pt idx="734">
                  <c:v>1330</c:v>
                </c:pt>
                <c:pt idx="735">
                  <c:v>1294</c:v>
                </c:pt>
                <c:pt idx="736">
                  <c:v>1326</c:v>
                </c:pt>
                <c:pt idx="737">
                  <c:v>1326</c:v>
                </c:pt>
                <c:pt idx="738">
                  <c:v>1293</c:v>
                </c:pt>
                <c:pt idx="739">
                  <c:v>1356</c:v>
                </c:pt>
                <c:pt idx="740">
                  <c:v>1351</c:v>
                </c:pt>
                <c:pt idx="741">
                  <c:v>1360</c:v>
                </c:pt>
                <c:pt idx="742">
                  <c:v>1370</c:v>
                </c:pt>
                <c:pt idx="743">
                  <c:v>1354</c:v>
                </c:pt>
                <c:pt idx="744">
                  <c:v>1278</c:v>
                </c:pt>
                <c:pt idx="745">
                  <c:v>1373</c:v>
                </c:pt>
                <c:pt idx="746">
                  <c:v>1409</c:v>
                </c:pt>
                <c:pt idx="747">
                  <c:v>1418</c:v>
                </c:pt>
                <c:pt idx="748">
                  <c:v>1431</c:v>
                </c:pt>
                <c:pt idx="749">
                  <c:v>1370</c:v>
                </c:pt>
                <c:pt idx="750">
                  <c:v>1419</c:v>
                </c:pt>
                <c:pt idx="751">
                  <c:v>1404</c:v>
                </c:pt>
                <c:pt idx="752">
                  <c:v>1339</c:v>
                </c:pt>
                <c:pt idx="753">
                  <c:v>1324</c:v>
                </c:pt>
                <c:pt idx="754">
                  <c:v>1399</c:v>
                </c:pt>
                <c:pt idx="755">
                  <c:v>1377</c:v>
                </c:pt>
                <c:pt idx="756">
                  <c:v>1336</c:v>
                </c:pt>
                <c:pt idx="757">
                  <c:v>1391</c:v>
                </c:pt>
                <c:pt idx="758">
                  <c:v>1335</c:v>
                </c:pt>
                <c:pt idx="759">
                  <c:v>1395</c:v>
                </c:pt>
                <c:pt idx="760">
                  <c:v>1361</c:v>
                </c:pt>
                <c:pt idx="761">
                  <c:v>1398</c:v>
                </c:pt>
                <c:pt idx="762">
                  <c:v>1394</c:v>
                </c:pt>
                <c:pt idx="763">
                  <c:v>1397</c:v>
                </c:pt>
                <c:pt idx="764">
                  <c:v>1407</c:v>
                </c:pt>
                <c:pt idx="765">
                  <c:v>1370</c:v>
                </c:pt>
                <c:pt idx="766">
                  <c:v>1400</c:v>
                </c:pt>
                <c:pt idx="767">
                  <c:v>1374</c:v>
                </c:pt>
                <c:pt idx="768">
                  <c:v>1400</c:v>
                </c:pt>
                <c:pt idx="769">
                  <c:v>1384</c:v>
                </c:pt>
                <c:pt idx="770">
                  <c:v>1364</c:v>
                </c:pt>
                <c:pt idx="771">
                  <c:v>1322</c:v>
                </c:pt>
                <c:pt idx="772">
                  <c:v>1389</c:v>
                </c:pt>
                <c:pt idx="773">
                  <c:v>1396</c:v>
                </c:pt>
                <c:pt idx="774">
                  <c:v>1391</c:v>
                </c:pt>
                <c:pt idx="775">
                  <c:v>1359</c:v>
                </c:pt>
                <c:pt idx="776">
                  <c:v>1353</c:v>
                </c:pt>
                <c:pt idx="777">
                  <c:v>1378</c:v>
                </c:pt>
                <c:pt idx="778">
                  <c:v>1361</c:v>
                </c:pt>
                <c:pt idx="779">
                  <c:v>1332</c:v>
                </c:pt>
                <c:pt idx="780">
                  <c:v>1354</c:v>
                </c:pt>
                <c:pt idx="781">
                  <c:v>1365</c:v>
                </c:pt>
                <c:pt idx="782">
                  <c:v>1345</c:v>
                </c:pt>
                <c:pt idx="783">
                  <c:v>1361</c:v>
                </c:pt>
                <c:pt idx="784">
                  <c:v>1372</c:v>
                </c:pt>
                <c:pt idx="785">
                  <c:v>1374</c:v>
                </c:pt>
                <c:pt idx="786">
                  <c:v>1347</c:v>
                </c:pt>
                <c:pt idx="787">
                  <c:v>1379</c:v>
                </c:pt>
                <c:pt idx="788">
                  <c:v>1368</c:v>
                </c:pt>
                <c:pt idx="789">
                  <c:v>1372</c:v>
                </c:pt>
                <c:pt idx="790">
                  <c:v>1378</c:v>
                </c:pt>
                <c:pt idx="791">
                  <c:v>1356</c:v>
                </c:pt>
                <c:pt idx="792">
                  <c:v>1382</c:v>
                </c:pt>
                <c:pt idx="793">
                  <c:v>1442</c:v>
                </c:pt>
                <c:pt idx="794">
                  <c:v>1424</c:v>
                </c:pt>
                <c:pt idx="795">
                  <c:v>1346</c:v>
                </c:pt>
                <c:pt idx="796">
                  <c:v>1400</c:v>
                </c:pt>
                <c:pt idx="797">
                  <c:v>1363</c:v>
                </c:pt>
                <c:pt idx="798">
                  <c:v>1374</c:v>
                </c:pt>
                <c:pt idx="799">
                  <c:v>1384</c:v>
                </c:pt>
                <c:pt idx="800">
                  <c:v>1371</c:v>
                </c:pt>
                <c:pt idx="801">
                  <c:v>1407</c:v>
                </c:pt>
                <c:pt idx="802">
                  <c:v>1374</c:v>
                </c:pt>
                <c:pt idx="803">
                  <c:v>1393</c:v>
                </c:pt>
                <c:pt idx="804">
                  <c:v>1406</c:v>
                </c:pt>
                <c:pt idx="805">
                  <c:v>1433</c:v>
                </c:pt>
                <c:pt idx="806">
                  <c:v>1412</c:v>
                </c:pt>
                <c:pt idx="807">
                  <c:v>1460</c:v>
                </c:pt>
                <c:pt idx="808">
                  <c:v>1456</c:v>
                </c:pt>
                <c:pt idx="809">
                  <c:v>1442</c:v>
                </c:pt>
                <c:pt idx="810">
                  <c:v>1426</c:v>
                </c:pt>
                <c:pt idx="811">
                  <c:v>1430</c:v>
                </c:pt>
                <c:pt idx="812">
                  <c:v>1469</c:v>
                </c:pt>
                <c:pt idx="813">
                  <c:v>1445</c:v>
                </c:pt>
                <c:pt idx="814">
                  <c:v>1466</c:v>
                </c:pt>
                <c:pt idx="815">
                  <c:v>1481</c:v>
                </c:pt>
                <c:pt idx="816">
                  <c:v>1459</c:v>
                </c:pt>
                <c:pt idx="817">
                  <c:v>1439</c:v>
                </c:pt>
                <c:pt idx="818">
                  <c:v>1487</c:v>
                </c:pt>
                <c:pt idx="819">
                  <c:v>1467</c:v>
                </c:pt>
                <c:pt idx="820">
                  <c:v>1526</c:v>
                </c:pt>
                <c:pt idx="821">
                  <c:v>1476</c:v>
                </c:pt>
                <c:pt idx="822">
                  <c:v>1499</c:v>
                </c:pt>
                <c:pt idx="823">
                  <c:v>1472</c:v>
                </c:pt>
                <c:pt idx="824">
                  <c:v>1527</c:v>
                </c:pt>
                <c:pt idx="825">
                  <c:v>1475</c:v>
                </c:pt>
                <c:pt idx="826">
                  <c:v>1538</c:v>
                </c:pt>
                <c:pt idx="827">
                  <c:v>1580</c:v>
                </c:pt>
                <c:pt idx="828">
                  <c:v>1532</c:v>
                </c:pt>
                <c:pt idx="829">
                  <c:v>1561</c:v>
                </c:pt>
                <c:pt idx="830">
                  <c:v>1622</c:v>
                </c:pt>
                <c:pt idx="831">
                  <c:v>1644</c:v>
                </c:pt>
                <c:pt idx="832">
                  <c:v>1611</c:v>
                </c:pt>
                <c:pt idx="833">
                  <c:v>1659</c:v>
                </c:pt>
                <c:pt idx="834">
                  <c:v>1626</c:v>
                </c:pt>
                <c:pt idx="835">
                  <c:v>1661</c:v>
                </c:pt>
                <c:pt idx="836">
                  <c:v>1657</c:v>
                </c:pt>
                <c:pt idx="837">
                  <c:v>1682</c:v>
                </c:pt>
                <c:pt idx="838">
                  <c:v>1692</c:v>
                </c:pt>
                <c:pt idx="839">
                  <c:v>1715</c:v>
                </c:pt>
                <c:pt idx="840">
                  <c:v>1750</c:v>
                </c:pt>
                <c:pt idx="841">
                  <c:v>1772</c:v>
                </c:pt>
                <c:pt idx="842">
                  <c:v>1804</c:v>
                </c:pt>
                <c:pt idx="843">
                  <c:v>1786</c:v>
                </c:pt>
                <c:pt idx="844">
                  <c:v>1813</c:v>
                </c:pt>
                <c:pt idx="845">
                  <c:v>1791</c:v>
                </c:pt>
                <c:pt idx="846">
                  <c:v>1835</c:v>
                </c:pt>
                <c:pt idx="847">
                  <c:v>1832</c:v>
                </c:pt>
                <c:pt idx="848">
                  <c:v>1852</c:v>
                </c:pt>
                <c:pt idx="849">
                  <c:v>1873</c:v>
                </c:pt>
                <c:pt idx="850">
                  <c:v>1899</c:v>
                </c:pt>
                <c:pt idx="851">
                  <c:v>1893</c:v>
                </c:pt>
                <c:pt idx="852">
                  <c:v>1885</c:v>
                </c:pt>
                <c:pt idx="853">
                  <c:v>1965</c:v>
                </c:pt>
                <c:pt idx="854">
                  <c:v>1974</c:v>
                </c:pt>
                <c:pt idx="855">
                  <c:v>1992</c:v>
                </c:pt>
                <c:pt idx="856">
                  <c:v>1963</c:v>
                </c:pt>
                <c:pt idx="857">
                  <c:v>2002</c:v>
                </c:pt>
                <c:pt idx="858">
                  <c:v>2014</c:v>
                </c:pt>
                <c:pt idx="859">
                  <c:v>2027</c:v>
                </c:pt>
                <c:pt idx="860">
                  <c:v>2003</c:v>
                </c:pt>
                <c:pt idx="861">
                  <c:v>2000</c:v>
                </c:pt>
                <c:pt idx="862">
                  <c:v>2042</c:v>
                </c:pt>
                <c:pt idx="863">
                  <c:v>2111</c:v>
                </c:pt>
                <c:pt idx="864">
                  <c:v>2087</c:v>
                </c:pt>
                <c:pt idx="865">
                  <c:v>2086</c:v>
                </c:pt>
                <c:pt idx="866">
                  <c:v>2110</c:v>
                </c:pt>
                <c:pt idx="867">
                  <c:v>2129</c:v>
                </c:pt>
                <c:pt idx="868">
                  <c:v>2193</c:v>
                </c:pt>
                <c:pt idx="869">
                  <c:v>2107</c:v>
                </c:pt>
                <c:pt idx="870">
                  <c:v>2085</c:v>
                </c:pt>
                <c:pt idx="871">
                  <c:v>2174</c:v>
                </c:pt>
                <c:pt idx="872">
                  <c:v>2129</c:v>
                </c:pt>
                <c:pt idx="873">
                  <c:v>2210</c:v>
                </c:pt>
                <c:pt idx="874">
                  <c:v>2160</c:v>
                </c:pt>
                <c:pt idx="875">
                  <c:v>2184</c:v>
                </c:pt>
                <c:pt idx="876">
                  <c:v>2185</c:v>
                </c:pt>
                <c:pt idx="877">
                  <c:v>2209</c:v>
                </c:pt>
                <c:pt idx="878">
                  <c:v>2238</c:v>
                </c:pt>
                <c:pt idx="879">
                  <c:v>2226</c:v>
                </c:pt>
                <c:pt idx="880">
                  <c:v>2205</c:v>
                </c:pt>
                <c:pt idx="881">
                  <c:v>2220</c:v>
                </c:pt>
                <c:pt idx="882">
                  <c:v>2267</c:v>
                </c:pt>
                <c:pt idx="883">
                  <c:v>2216</c:v>
                </c:pt>
                <c:pt idx="884">
                  <c:v>2229</c:v>
                </c:pt>
                <c:pt idx="885">
                  <c:v>2214</c:v>
                </c:pt>
                <c:pt idx="886">
                  <c:v>2237</c:v>
                </c:pt>
                <c:pt idx="887">
                  <c:v>2298</c:v>
                </c:pt>
                <c:pt idx="888">
                  <c:v>2268</c:v>
                </c:pt>
                <c:pt idx="889">
                  <c:v>2216</c:v>
                </c:pt>
                <c:pt idx="890">
                  <c:v>2201</c:v>
                </c:pt>
                <c:pt idx="891">
                  <c:v>2216</c:v>
                </c:pt>
                <c:pt idx="892">
                  <c:v>2246</c:v>
                </c:pt>
                <c:pt idx="893">
                  <c:v>2226</c:v>
                </c:pt>
                <c:pt idx="894">
                  <c:v>2243</c:v>
                </c:pt>
                <c:pt idx="895">
                  <c:v>2286</c:v>
                </c:pt>
                <c:pt idx="896">
                  <c:v>2326</c:v>
                </c:pt>
                <c:pt idx="897">
                  <c:v>2262</c:v>
                </c:pt>
                <c:pt idx="898">
                  <c:v>2224</c:v>
                </c:pt>
                <c:pt idx="899">
                  <c:v>2235</c:v>
                </c:pt>
                <c:pt idx="900">
                  <c:v>2261</c:v>
                </c:pt>
                <c:pt idx="901">
                  <c:v>2215</c:v>
                </c:pt>
                <c:pt idx="902">
                  <c:v>2245</c:v>
                </c:pt>
                <c:pt idx="903">
                  <c:v>2257</c:v>
                </c:pt>
                <c:pt idx="904">
                  <c:v>2236</c:v>
                </c:pt>
                <c:pt idx="905">
                  <c:v>2279</c:v>
                </c:pt>
                <c:pt idx="906">
                  <c:v>2274</c:v>
                </c:pt>
                <c:pt idx="907">
                  <c:v>2211</c:v>
                </c:pt>
                <c:pt idx="908">
                  <c:v>2311</c:v>
                </c:pt>
                <c:pt idx="909">
                  <c:v>2274</c:v>
                </c:pt>
                <c:pt idx="910">
                  <c:v>2278</c:v>
                </c:pt>
                <c:pt idx="911">
                  <c:v>2223</c:v>
                </c:pt>
                <c:pt idx="912">
                  <c:v>2275</c:v>
                </c:pt>
                <c:pt idx="913">
                  <c:v>2270</c:v>
                </c:pt>
                <c:pt idx="914">
                  <c:v>2234</c:v>
                </c:pt>
                <c:pt idx="915">
                  <c:v>2257</c:v>
                </c:pt>
                <c:pt idx="916">
                  <c:v>2249</c:v>
                </c:pt>
                <c:pt idx="917">
                  <c:v>2219</c:v>
                </c:pt>
                <c:pt idx="918">
                  <c:v>2293</c:v>
                </c:pt>
                <c:pt idx="919">
                  <c:v>2290</c:v>
                </c:pt>
                <c:pt idx="920">
                  <c:v>2277</c:v>
                </c:pt>
                <c:pt idx="921">
                  <c:v>2327</c:v>
                </c:pt>
                <c:pt idx="922">
                  <c:v>2294</c:v>
                </c:pt>
                <c:pt idx="923">
                  <c:v>2291</c:v>
                </c:pt>
                <c:pt idx="924">
                  <c:v>2312</c:v>
                </c:pt>
                <c:pt idx="925">
                  <c:v>2347</c:v>
                </c:pt>
                <c:pt idx="926">
                  <c:v>2257</c:v>
                </c:pt>
                <c:pt idx="927">
                  <c:v>2328</c:v>
                </c:pt>
                <c:pt idx="928">
                  <c:v>2308</c:v>
                </c:pt>
                <c:pt idx="929">
                  <c:v>2344</c:v>
                </c:pt>
                <c:pt idx="930">
                  <c:v>2285</c:v>
                </c:pt>
                <c:pt idx="931">
                  <c:v>2295</c:v>
                </c:pt>
                <c:pt idx="932">
                  <c:v>2326</c:v>
                </c:pt>
                <c:pt idx="933">
                  <c:v>2366</c:v>
                </c:pt>
                <c:pt idx="934">
                  <c:v>2272</c:v>
                </c:pt>
                <c:pt idx="935">
                  <c:v>2396</c:v>
                </c:pt>
                <c:pt idx="936">
                  <c:v>2376</c:v>
                </c:pt>
                <c:pt idx="937">
                  <c:v>2472</c:v>
                </c:pt>
                <c:pt idx="938">
                  <c:v>2398</c:v>
                </c:pt>
                <c:pt idx="939">
                  <c:v>2407</c:v>
                </c:pt>
                <c:pt idx="940">
                  <c:v>2388</c:v>
                </c:pt>
                <c:pt idx="941">
                  <c:v>2410</c:v>
                </c:pt>
                <c:pt idx="942">
                  <c:v>2410</c:v>
                </c:pt>
                <c:pt idx="943">
                  <c:v>2421</c:v>
                </c:pt>
                <c:pt idx="944">
                  <c:v>2437</c:v>
                </c:pt>
                <c:pt idx="945">
                  <c:v>2397</c:v>
                </c:pt>
                <c:pt idx="946">
                  <c:v>2396</c:v>
                </c:pt>
                <c:pt idx="947">
                  <c:v>2489</c:v>
                </c:pt>
                <c:pt idx="948">
                  <c:v>2428</c:v>
                </c:pt>
                <c:pt idx="949">
                  <c:v>2507</c:v>
                </c:pt>
                <c:pt idx="950">
                  <c:v>2500</c:v>
                </c:pt>
                <c:pt idx="951">
                  <c:v>2480</c:v>
                </c:pt>
                <c:pt idx="952">
                  <c:v>2539</c:v>
                </c:pt>
                <c:pt idx="953">
                  <c:v>2515</c:v>
                </c:pt>
                <c:pt idx="954">
                  <c:v>2561</c:v>
                </c:pt>
                <c:pt idx="955">
                  <c:v>2574</c:v>
                </c:pt>
                <c:pt idx="956">
                  <c:v>2527</c:v>
                </c:pt>
                <c:pt idx="957">
                  <c:v>2585</c:v>
                </c:pt>
                <c:pt idx="958">
                  <c:v>2544</c:v>
                </c:pt>
                <c:pt idx="959">
                  <c:v>2578</c:v>
                </c:pt>
                <c:pt idx="960">
                  <c:v>2603</c:v>
                </c:pt>
                <c:pt idx="961">
                  <c:v>2653</c:v>
                </c:pt>
                <c:pt idx="962">
                  <c:v>2589</c:v>
                </c:pt>
                <c:pt idx="963">
                  <c:v>2595</c:v>
                </c:pt>
                <c:pt idx="964">
                  <c:v>2625</c:v>
                </c:pt>
                <c:pt idx="965">
                  <c:v>2617</c:v>
                </c:pt>
                <c:pt idx="966">
                  <c:v>2633</c:v>
                </c:pt>
                <c:pt idx="967">
                  <c:v>2554</c:v>
                </c:pt>
                <c:pt idx="968">
                  <c:v>2652</c:v>
                </c:pt>
                <c:pt idx="969">
                  <c:v>2685</c:v>
                </c:pt>
                <c:pt idx="970">
                  <c:v>2596</c:v>
                </c:pt>
                <c:pt idx="971">
                  <c:v>2618</c:v>
                </c:pt>
                <c:pt idx="972">
                  <c:v>2637</c:v>
                </c:pt>
                <c:pt idx="973">
                  <c:v>2638</c:v>
                </c:pt>
                <c:pt idx="974">
                  <c:v>2627</c:v>
                </c:pt>
                <c:pt idx="975">
                  <c:v>2642</c:v>
                </c:pt>
                <c:pt idx="976">
                  <c:v>2614</c:v>
                </c:pt>
                <c:pt idx="977">
                  <c:v>2630</c:v>
                </c:pt>
                <c:pt idx="978">
                  <c:v>2606</c:v>
                </c:pt>
                <c:pt idx="979">
                  <c:v>2750</c:v>
                </c:pt>
                <c:pt idx="980">
                  <c:v>2712</c:v>
                </c:pt>
                <c:pt idx="981">
                  <c:v>2687</c:v>
                </c:pt>
                <c:pt idx="982">
                  <c:v>2804</c:v>
                </c:pt>
                <c:pt idx="983">
                  <c:v>2837</c:v>
                </c:pt>
                <c:pt idx="984">
                  <c:v>2850</c:v>
                </c:pt>
                <c:pt idx="985">
                  <c:v>2831</c:v>
                </c:pt>
                <c:pt idx="986">
                  <c:v>2781</c:v>
                </c:pt>
                <c:pt idx="987">
                  <c:v>2901.54</c:v>
                </c:pt>
                <c:pt idx="988">
                  <c:v>2838.09</c:v>
                </c:pt>
                <c:pt idx="989">
                  <c:v>2905.8999999999996</c:v>
                </c:pt>
                <c:pt idx="990">
                  <c:v>2968.96</c:v>
                </c:pt>
                <c:pt idx="991">
                  <c:v>2902.5299999999997</c:v>
                </c:pt>
                <c:pt idx="992">
                  <c:v>3000.01</c:v>
                </c:pt>
                <c:pt idx="993">
                  <c:v>2952.3</c:v>
                </c:pt>
                <c:pt idx="994">
                  <c:v>2994.79</c:v>
                </c:pt>
                <c:pt idx="995">
                  <c:v>3003.16</c:v>
                </c:pt>
                <c:pt idx="996">
                  <c:v>2999.3</c:v>
                </c:pt>
                <c:pt idx="997">
                  <c:v>3001.08</c:v>
                </c:pt>
                <c:pt idx="998">
                  <c:v>3029.24</c:v>
                </c:pt>
                <c:pt idx="999">
                  <c:v>3028.38</c:v>
                </c:pt>
                <c:pt idx="1000">
                  <c:v>3096.01</c:v>
                </c:pt>
                <c:pt idx="1001">
                  <c:v>3089.3500000000004</c:v>
                </c:pt>
                <c:pt idx="1002">
                  <c:v>3107.3</c:v>
                </c:pt>
                <c:pt idx="1003">
                  <c:v>3097.8999999999996</c:v>
                </c:pt>
                <c:pt idx="1004">
                  <c:v>3143.3</c:v>
                </c:pt>
                <c:pt idx="1005">
                  <c:v>3137.66</c:v>
                </c:pt>
                <c:pt idx="1006">
                  <c:v>3159.51</c:v>
                </c:pt>
                <c:pt idx="1007">
                  <c:v>3177.3599999999997</c:v>
                </c:pt>
                <c:pt idx="1008">
                  <c:v>3188.3100000000004</c:v>
                </c:pt>
                <c:pt idx="1009">
                  <c:v>3235.6000000000004</c:v>
                </c:pt>
                <c:pt idx="1010">
                  <c:v>3238.95</c:v>
                </c:pt>
                <c:pt idx="1011">
                  <c:v>3259.88</c:v>
                </c:pt>
                <c:pt idx="1012">
                  <c:v>3270.17</c:v>
                </c:pt>
                <c:pt idx="1013">
                  <c:v>3275.6000000000004</c:v>
                </c:pt>
                <c:pt idx="1014">
                  <c:v>3304.75</c:v>
                </c:pt>
                <c:pt idx="1015">
                  <c:v>3267.5</c:v>
                </c:pt>
                <c:pt idx="1016">
                  <c:v>3292.0699999999997</c:v>
                </c:pt>
                <c:pt idx="1017">
                  <c:v>3353.87</c:v>
                </c:pt>
                <c:pt idx="1018">
                  <c:v>3338.6800000000003</c:v>
                </c:pt>
                <c:pt idx="1019">
                  <c:v>3343.6000000000004</c:v>
                </c:pt>
                <c:pt idx="1020">
                  <c:v>3337.58</c:v>
                </c:pt>
                <c:pt idx="1021">
                  <c:v>3341.71</c:v>
                </c:pt>
                <c:pt idx="1022">
                  <c:v>3400</c:v>
                </c:pt>
                <c:pt idx="1023">
                  <c:v>3364</c:v>
                </c:pt>
                <c:pt idx="1024">
                  <c:v>3363</c:v>
                </c:pt>
                <c:pt idx="1025">
                  <c:v>3446</c:v>
                </c:pt>
                <c:pt idx="1026">
                  <c:v>3415</c:v>
                </c:pt>
                <c:pt idx="1027">
                  <c:v>3414</c:v>
                </c:pt>
                <c:pt idx="1028">
                  <c:v>3490</c:v>
                </c:pt>
                <c:pt idx="1029">
                  <c:v>3469</c:v>
                </c:pt>
                <c:pt idx="1030">
                  <c:v>3373</c:v>
                </c:pt>
                <c:pt idx="1031">
                  <c:v>3472</c:v>
                </c:pt>
                <c:pt idx="1032">
                  <c:v>3387</c:v>
                </c:pt>
                <c:pt idx="1033">
                  <c:v>3438</c:v>
                </c:pt>
                <c:pt idx="1034">
                  <c:v>3468</c:v>
                </c:pt>
                <c:pt idx="1035">
                  <c:v>3434</c:v>
                </c:pt>
                <c:pt idx="1036">
                  <c:v>3424</c:v>
                </c:pt>
                <c:pt idx="1037">
                  <c:v>3456</c:v>
                </c:pt>
                <c:pt idx="1038">
                  <c:v>3455</c:v>
                </c:pt>
                <c:pt idx="1039">
                  <c:v>3431</c:v>
                </c:pt>
                <c:pt idx="1040">
                  <c:v>3432</c:v>
                </c:pt>
                <c:pt idx="1041">
                  <c:v>3404</c:v>
                </c:pt>
                <c:pt idx="1042">
                  <c:v>3447</c:v>
                </c:pt>
                <c:pt idx="1043">
                  <c:v>3419</c:v>
                </c:pt>
                <c:pt idx="1044">
                  <c:v>3368</c:v>
                </c:pt>
                <c:pt idx="1045">
                  <c:v>3395</c:v>
                </c:pt>
                <c:pt idx="1046">
                  <c:v>3326</c:v>
                </c:pt>
                <c:pt idx="1047">
                  <c:v>3331</c:v>
                </c:pt>
                <c:pt idx="1048">
                  <c:v>3405</c:v>
                </c:pt>
                <c:pt idx="1049">
                  <c:v>3322</c:v>
                </c:pt>
                <c:pt idx="1050">
                  <c:v>3333</c:v>
                </c:pt>
                <c:pt idx="1051">
                  <c:v>3427</c:v>
                </c:pt>
                <c:pt idx="1052">
                  <c:v>3332</c:v>
                </c:pt>
                <c:pt idx="1053">
                  <c:v>3348</c:v>
                </c:pt>
                <c:pt idx="1054">
                  <c:v>3310</c:v>
                </c:pt>
                <c:pt idx="1055">
                  <c:v>3353</c:v>
                </c:pt>
                <c:pt idx="1056">
                  <c:v>3383</c:v>
                </c:pt>
                <c:pt idx="1057">
                  <c:v>3335</c:v>
                </c:pt>
                <c:pt idx="1058">
                  <c:v>3337</c:v>
                </c:pt>
                <c:pt idx="1059">
                  <c:v>3412</c:v>
                </c:pt>
                <c:pt idx="1060">
                  <c:v>3292</c:v>
                </c:pt>
                <c:pt idx="1061">
                  <c:v>3338</c:v>
                </c:pt>
                <c:pt idx="1062">
                  <c:v>3360</c:v>
                </c:pt>
                <c:pt idx="1063">
                  <c:v>3300</c:v>
                </c:pt>
                <c:pt idx="1064">
                  <c:v>3323</c:v>
                </c:pt>
                <c:pt idx="1065">
                  <c:v>3310</c:v>
                </c:pt>
                <c:pt idx="1066">
                  <c:v>3282</c:v>
                </c:pt>
                <c:pt idx="1067">
                  <c:v>3308</c:v>
                </c:pt>
                <c:pt idx="1068">
                  <c:v>3325</c:v>
                </c:pt>
                <c:pt idx="1069">
                  <c:v>3308</c:v>
                </c:pt>
                <c:pt idx="1070">
                  <c:v>3285</c:v>
                </c:pt>
                <c:pt idx="1071">
                  <c:v>3305</c:v>
                </c:pt>
                <c:pt idx="1072">
                  <c:v>3226</c:v>
                </c:pt>
                <c:pt idx="1073">
                  <c:v>3304</c:v>
                </c:pt>
                <c:pt idx="1074">
                  <c:v>3193</c:v>
                </c:pt>
                <c:pt idx="1075">
                  <c:v>3248</c:v>
                </c:pt>
                <c:pt idx="1076">
                  <c:v>3231</c:v>
                </c:pt>
                <c:pt idx="1077">
                  <c:v>3276</c:v>
                </c:pt>
                <c:pt idx="1078">
                  <c:v>3260</c:v>
                </c:pt>
                <c:pt idx="1079">
                  <c:v>3216</c:v>
                </c:pt>
                <c:pt idx="1080">
                  <c:v>3156</c:v>
                </c:pt>
                <c:pt idx="1081">
                  <c:v>3149</c:v>
                </c:pt>
                <c:pt idx="1082">
                  <c:v>3219</c:v>
                </c:pt>
                <c:pt idx="1083">
                  <c:v>3209</c:v>
                </c:pt>
                <c:pt idx="1084">
                  <c:v>3127</c:v>
                </c:pt>
                <c:pt idx="1085">
                  <c:v>3204</c:v>
                </c:pt>
                <c:pt idx="1086">
                  <c:v>3112</c:v>
                </c:pt>
                <c:pt idx="1087">
                  <c:v>3173</c:v>
                </c:pt>
                <c:pt idx="1088">
                  <c:v>3148</c:v>
                </c:pt>
                <c:pt idx="1089">
                  <c:v>3118</c:v>
                </c:pt>
                <c:pt idx="1090">
                  <c:v>3104</c:v>
                </c:pt>
                <c:pt idx="1091">
                  <c:v>3080</c:v>
                </c:pt>
                <c:pt idx="1092">
                  <c:v>3034</c:v>
                </c:pt>
                <c:pt idx="1093">
                  <c:v>3141</c:v>
                </c:pt>
                <c:pt idx="1094">
                  <c:v>3114</c:v>
                </c:pt>
                <c:pt idx="1095">
                  <c:v>3012</c:v>
                </c:pt>
                <c:pt idx="1096">
                  <c:v>3133</c:v>
                </c:pt>
                <c:pt idx="1097">
                  <c:v>3083</c:v>
                </c:pt>
                <c:pt idx="1098">
                  <c:v>3034</c:v>
                </c:pt>
                <c:pt idx="1099">
                  <c:v>3065</c:v>
                </c:pt>
                <c:pt idx="1100">
                  <c:v>2989</c:v>
                </c:pt>
                <c:pt idx="1101">
                  <c:v>2975</c:v>
                </c:pt>
                <c:pt idx="1102">
                  <c:v>3010</c:v>
                </c:pt>
                <c:pt idx="1103">
                  <c:v>2992</c:v>
                </c:pt>
                <c:pt idx="1104">
                  <c:v>2880</c:v>
                </c:pt>
                <c:pt idx="1105">
                  <c:v>2916</c:v>
                </c:pt>
                <c:pt idx="1106">
                  <c:v>2925</c:v>
                </c:pt>
                <c:pt idx="1107">
                  <c:v>2913</c:v>
                </c:pt>
                <c:pt idx="1108">
                  <c:v>2882</c:v>
                </c:pt>
                <c:pt idx="1109">
                  <c:v>2880</c:v>
                </c:pt>
                <c:pt idx="1110">
                  <c:v>2820</c:v>
                </c:pt>
                <c:pt idx="1111">
                  <c:v>2818</c:v>
                </c:pt>
                <c:pt idx="1112">
                  <c:v>2738</c:v>
                </c:pt>
                <c:pt idx="1113">
                  <c:v>2750</c:v>
                </c:pt>
                <c:pt idx="1114">
                  <c:v>2672</c:v>
                </c:pt>
                <c:pt idx="1115">
                  <c:v>2740</c:v>
                </c:pt>
                <c:pt idx="1116">
                  <c:v>2690</c:v>
                </c:pt>
                <c:pt idx="1117">
                  <c:v>2579</c:v>
                </c:pt>
                <c:pt idx="1118">
                  <c:v>2535</c:v>
                </c:pt>
                <c:pt idx="1119">
                  <c:v>2575</c:v>
                </c:pt>
                <c:pt idx="1120">
                  <c:v>2581</c:v>
                </c:pt>
                <c:pt idx="1121">
                  <c:v>2447</c:v>
                </c:pt>
                <c:pt idx="1122">
                  <c:v>2433</c:v>
                </c:pt>
                <c:pt idx="1123">
                  <c:v>2429</c:v>
                </c:pt>
                <c:pt idx="1124">
                  <c:v>2387</c:v>
                </c:pt>
                <c:pt idx="1125">
                  <c:v>2391</c:v>
                </c:pt>
                <c:pt idx="1126">
                  <c:v>2326</c:v>
                </c:pt>
                <c:pt idx="1127">
                  <c:v>2229</c:v>
                </c:pt>
                <c:pt idx="1128">
                  <c:v>2296</c:v>
                </c:pt>
                <c:pt idx="1129">
                  <c:v>2207</c:v>
                </c:pt>
                <c:pt idx="1130">
                  <c:v>2227</c:v>
                </c:pt>
                <c:pt idx="1131">
                  <c:v>2137</c:v>
                </c:pt>
                <c:pt idx="1132">
                  <c:v>2111</c:v>
                </c:pt>
                <c:pt idx="1133">
                  <c:v>2130</c:v>
                </c:pt>
                <c:pt idx="1134">
                  <c:v>2049</c:v>
                </c:pt>
                <c:pt idx="1135">
                  <c:v>2069</c:v>
                </c:pt>
                <c:pt idx="1136">
                  <c:v>1994</c:v>
                </c:pt>
                <c:pt idx="1137">
                  <c:v>1992</c:v>
                </c:pt>
                <c:pt idx="1138">
                  <c:v>1943</c:v>
                </c:pt>
                <c:pt idx="1139">
                  <c:v>1943</c:v>
                </c:pt>
                <c:pt idx="1140">
                  <c:v>1907</c:v>
                </c:pt>
                <c:pt idx="1141">
                  <c:v>1789</c:v>
                </c:pt>
                <c:pt idx="1142">
                  <c:v>1901</c:v>
                </c:pt>
                <c:pt idx="1143">
                  <c:v>1815</c:v>
                </c:pt>
                <c:pt idx="1144">
                  <c:v>1852</c:v>
                </c:pt>
                <c:pt idx="1145">
                  <c:v>1830</c:v>
                </c:pt>
                <c:pt idx="1146">
                  <c:v>1791</c:v>
                </c:pt>
                <c:pt idx="1147">
                  <c:v>1876</c:v>
                </c:pt>
                <c:pt idx="1148">
                  <c:v>1785</c:v>
                </c:pt>
                <c:pt idx="1149">
                  <c:v>1795</c:v>
                </c:pt>
                <c:pt idx="1150">
                  <c:v>1831</c:v>
                </c:pt>
                <c:pt idx="1151">
                  <c:v>1818</c:v>
                </c:pt>
                <c:pt idx="1152">
                  <c:v>1828</c:v>
                </c:pt>
                <c:pt idx="1153">
                  <c:v>1770</c:v>
                </c:pt>
                <c:pt idx="1154">
                  <c:v>1796</c:v>
                </c:pt>
                <c:pt idx="1155">
                  <c:v>1824</c:v>
                </c:pt>
                <c:pt idx="1156">
                  <c:v>1788</c:v>
                </c:pt>
                <c:pt idx="1157">
                  <c:v>1811</c:v>
                </c:pt>
                <c:pt idx="1158">
                  <c:v>1826</c:v>
                </c:pt>
                <c:pt idx="1159">
                  <c:v>1899</c:v>
                </c:pt>
                <c:pt idx="1160">
                  <c:v>1929</c:v>
                </c:pt>
                <c:pt idx="1161">
                  <c:v>1882</c:v>
                </c:pt>
                <c:pt idx="1162">
                  <c:v>1923</c:v>
                </c:pt>
                <c:pt idx="1163">
                  <c:v>1932</c:v>
                </c:pt>
                <c:pt idx="1164">
                  <c:v>1973</c:v>
                </c:pt>
                <c:pt idx="1165">
                  <c:v>2021</c:v>
                </c:pt>
                <c:pt idx="1166">
                  <c:v>1981</c:v>
                </c:pt>
                <c:pt idx="1167">
                  <c:v>2014</c:v>
                </c:pt>
                <c:pt idx="1168">
                  <c:v>2060</c:v>
                </c:pt>
                <c:pt idx="1169">
                  <c:v>2067</c:v>
                </c:pt>
                <c:pt idx="1170">
                  <c:v>2069</c:v>
                </c:pt>
                <c:pt idx="1171">
                  <c:v>2183</c:v>
                </c:pt>
                <c:pt idx="1172">
                  <c:v>2144</c:v>
                </c:pt>
                <c:pt idx="1173">
                  <c:v>2171</c:v>
                </c:pt>
                <c:pt idx="1174">
                  <c:v>2176</c:v>
                </c:pt>
                <c:pt idx="1175">
                  <c:v>2275</c:v>
                </c:pt>
                <c:pt idx="1176">
                  <c:v>2274</c:v>
                </c:pt>
                <c:pt idx="1177">
                  <c:v>2358</c:v>
                </c:pt>
                <c:pt idx="1178">
                  <c:v>2309</c:v>
                </c:pt>
                <c:pt idx="1179">
                  <c:v>2412</c:v>
                </c:pt>
                <c:pt idx="1180">
                  <c:v>2382</c:v>
                </c:pt>
                <c:pt idx="1181">
                  <c:v>2491</c:v>
                </c:pt>
                <c:pt idx="1182">
                  <c:v>2534</c:v>
                </c:pt>
                <c:pt idx="1183">
                  <c:v>2534</c:v>
                </c:pt>
                <c:pt idx="1184">
                  <c:v>2497</c:v>
                </c:pt>
                <c:pt idx="1185">
                  <c:v>2552</c:v>
                </c:pt>
                <c:pt idx="1186">
                  <c:v>2494</c:v>
                </c:pt>
                <c:pt idx="1187">
                  <c:v>2607</c:v>
                </c:pt>
                <c:pt idx="1188">
                  <c:v>2676</c:v>
                </c:pt>
                <c:pt idx="1189">
                  <c:v>2699</c:v>
                </c:pt>
                <c:pt idx="1190">
                  <c:v>2670</c:v>
                </c:pt>
                <c:pt idx="1191">
                  <c:v>2720</c:v>
                </c:pt>
                <c:pt idx="1192">
                  <c:v>2695</c:v>
                </c:pt>
                <c:pt idx="1193">
                  <c:v>2715</c:v>
                </c:pt>
                <c:pt idx="1194">
                  <c:v>2678</c:v>
                </c:pt>
                <c:pt idx="1195">
                  <c:v>2749</c:v>
                </c:pt>
                <c:pt idx="1196">
                  <c:v>2805</c:v>
                </c:pt>
                <c:pt idx="1197">
                  <c:v>2829</c:v>
                </c:pt>
                <c:pt idx="1198">
                  <c:v>2825</c:v>
                </c:pt>
                <c:pt idx="1199">
                  <c:v>2781</c:v>
                </c:pt>
                <c:pt idx="1200">
                  <c:v>2874</c:v>
                </c:pt>
                <c:pt idx="1201">
                  <c:v>2877</c:v>
                </c:pt>
                <c:pt idx="1202">
                  <c:v>2970</c:v>
                </c:pt>
                <c:pt idx="1203">
                  <c:v>2859</c:v>
                </c:pt>
                <c:pt idx="1204">
                  <c:v>2858</c:v>
                </c:pt>
                <c:pt idx="1205">
                  <c:v>2937</c:v>
                </c:pt>
                <c:pt idx="1206">
                  <c:v>2903</c:v>
                </c:pt>
                <c:pt idx="1207">
                  <c:v>2916</c:v>
                </c:pt>
                <c:pt idx="1208">
                  <c:v>2917</c:v>
                </c:pt>
                <c:pt idx="1209">
                  <c:v>2931</c:v>
                </c:pt>
                <c:pt idx="1210">
                  <c:v>2888</c:v>
                </c:pt>
                <c:pt idx="1211">
                  <c:v>2938</c:v>
                </c:pt>
                <c:pt idx="1212">
                  <c:v>2912</c:v>
                </c:pt>
                <c:pt idx="1213">
                  <c:v>2899</c:v>
                </c:pt>
                <c:pt idx="1214">
                  <c:v>2947</c:v>
                </c:pt>
                <c:pt idx="1215">
                  <c:v>2925</c:v>
                </c:pt>
                <c:pt idx="1216">
                  <c:v>2922</c:v>
                </c:pt>
                <c:pt idx="1217">
                  <c:v>2895</c:v>
                </c:pt>
                <c:pt idx="1218">
                  <c:v>2899</c:v>
                </c:pt>
                <c:pt idx="1219">
                  <c:v>2942</c:v>
                </c:pt>
                <c:pt idx="1220">
                  <c:v>2856</c:v>
                </c:pt>
                <c:pt idx="1221">
                  <c:v>2873</c:v>
                </c:pt>
                <c:pt idx="1222">
                  <c:v>2878</c:v>
                </c:pt>
                <c:pt idx="1223">
                  <c:v>2892</c:v>
                </c:pt>
                <c:pt idx="1224">
                  <c:v>2848</c:v>
                </c:pt>
                <c:pt idx="1225">
                  <c:v>2861</c:v>
                </c:pt>
                <c:pt idx="1226">
                  <c:v>2834</c:v>
                </c:pt>
                <c:pt idx="1227">
                  <c:v>2841</c:v>
                </c:pt>
                <c:pt idx="1228">
                  <c:v>2878</c:v>
                </c:pt>
                <c:pt idx="1229">
                  <c:v>2893</c:v>
                </c:pt>
                <c:pt idx="1230">
                  <c:v>2845</c:v>
                </c:pt>
                <c:pt idx="1231">
                  <c:v>2883</c:v>
                </c:pt>
                <c:pt idx="1232">
                  <c:v>2865</c:v>
                </c:pt>
                <c:pt idx="1233">
                  <c:v>2886</c:v>
                </c:pt>
                <c:pt idx="1234">
                  <c:v>2819</c:v>
                </c:pt>
                <c:pt idx="1235">
                  <c:v>2924</c:v>
                </c:pt>
                <c:pt idx="1236">
                  <c:v>2890</c:v>
                </c:pt>
                <c:pt idx="1237">
                  <c:v>2897</c:v>
                </c:pt>
                <c:pt idx="1238">
                  <c:v>2924</c:v>
                </c:pt>
                <c:pt idx="1239">
                  <c:v>2977</c:v>
                </c:pt>
                <c:pt idx="1240">
                  <c:v>2978</c:v>
                </c:pt>
                <c:pt idx="1241">
                  <c:v>3025</c:v>
                </c:pt>
                <c:pt idx="1242">
                  <c:v>3033</c:v>
                </c:pt>
                <c:pt idx="1243">
                  <c:v>3031</c:v>
                </c:pt>
                <c:pt idx="1244">
                  <c:v>3094</c:v>
                </c:pt>
                <c:pt idx="1245">
                  <c:v>3141</c:v>
                </c:pt>
                <c:pt idx="1246">
                  <c:v>3101</c:v>
                </c:pt>
                <c:pt idx="1247">
                  <c:v>3176</c:v>
                </c:pt>
                <c:pt idx="1248">
                  <c:v>3194</c:v>
                </c:pt>
                <c:pt idx="1249">
                  <c:v>3179</c:v>
                </c:pt>
                <c:pt idx="1250">
                  <c:v>3211</c:v>
                </c:pt>
                <c:pt idx="1251">
                  <c:v>3280</c:v>
                </c:pt>
                <c:pt idx="1252">
                  <c:v>3305</c:v>
                </c:pt>
                <c:pt idx="1253">
                  <c:v>3281</c:v>
                </c:pt>
                <c:pt idx="1254">
                  <c:v>3315</c:v>
                </c:pt>
                <c:pt idx="1255">
                  <c:v>3367</c:v>
                </c:pt>
                <c:pt idx="1256">
                  <c:v>3357</c:v>
                </c:pt>
                <c:pt idx="1257">
                  <c:v>3425</c:v>
                </c:pt>
                <c:pt idx="1258">
                  <c:v>3389</c:v>
                </c:pt>
                <c:pt idx="1259">
                  <c:v>3510</c:v>
                </c:pt>
                <c:pt idx="1260">
                  <c:v>3476</c:v>
                </c:pt>
                <c:pt idx="1261">
                  <c:v>3529</c:v>
                </c:pt>
                <c:pt idx="1262">
                  <c:v>3561</c:v>
                </c:pt>
                <c:pt idx="1263">
                  <c:v>3491</c:v>
                </c:pt>
                <c:pt idx="1264">
                  <c:v>3591</c:v>
                </c:pt>
                <c:pt idx="1265">
                  <c:v>3623</c:v>
                </c:pt>
                <c:pt idx="1266">
                  <c:v>3659</c:v>
                </c:pt>
                <c:pt idx="1267">
                  <c:v>3753</c:v>
                </c:pt>
                <c:pt idx="1268">
                  <c:v>3756</c:v>
                </c:pt>
                <c:pt idx="1269">
                  <c:v>3748</c:v>
                </c:pt>
                <c:pt idx="1270">
                  <c:v>3868</c:v>
                </c:pt>
                <c:pt idx="1271">
                  <c:v>3814</c:v>
                </c:pt>
                <c:pt idx="1272">
                  <c:v>3967</c:v>
                </c:pt>
                <c:pt idx="1273">
                  <c:v>3962</c:v>
                </c:pt>
                <c:pt idx="1274">
                  <c:v>3970</c:v>
                </c:pt>
                <c:pt idx="1275">
                  <c:v>3987</c:v>
                </c:pt>
                <c:pt idx="1276">
                  <c:v>3991</c:v>
                </c:pt>
                <c:pt idx="1277">
                  <c:v>3961</c:v>
                </c:pt>
                <c:pt idx="1278">
                  <c:v>3954</c:v>
                </c:pt>
                <c:pt idx="1279">
                  <c:v>4054</c:v>
                </c:pt>
                <c:pt idx="1280">
                  <c:v>4112</c:v>
                </c:pt>
                <c:pt idx="1281">
                  <c:v>4161</c:v>
                </c:pt>
                <c:pt idx="1282">
                  <c:v>4251</c:v>
                </c:pt>
                <c:pt idx="1283">
                  <c:v>4221</c:v>
                </c:pt>
                <c:pt idx="1284">
                  <c:v>4292</c:v>
                </c:pt>
                <c:pt idx="1285">
                  <c:v>4332</c:v>
                </c:pt>
                <c:pt idx="1286">
                  <c:v>4313</c:v>
                </c:pt>
                <c:pt idx="1287">
                  <c:v>4398</c:v>
                </c:pt>
                <c:pt idx="1288">
                  <c:v>4359</c:v>
                </c:pt>
                <c:pt idx="1289">
                  <c:v>4449</c:v>
                </c:pt>
                <c:pt idx="1290">
                  <c:v>4438</c:v>
                </c:pt>
                <c:pt idx="1291">
                  <c:v>4453</c:v>
                </c:pt>
                <c:pt idx="1292">
                  <c:v>4552</c:v>
                </c:pt>
                <c:pt idx="1293">
                  <c:v>4574</c:v>
                </c:pt>
                <c:pt idx="1294">
                  <c:v>4639</c:v>
                </c:pt>
                <c:pt idx="1295">
                  <c:v>4562</c:v>
                </c:pt>
                <c:pt idx="1296">
                  <c:v>4699</c:v>
                </c:pt>
                <c:pt idx="1297">
                  <c:v>4644</c:v>
                </c:pt>
                <c:pt idx="1298">
                  <c:v>4749</c:v>
                </c:pt>
                <c:pt idx="1299">
                  <c:v>4756</c:v>
                </c:pt>
                <c:pt idx="1300">
                  <c:v>4664</c:v>
                </c:pt>
                <c:pt idx="1301">
                  <c:v>4810</c:v>
                </c:pt>
                <c:pt idx="1302">
                  <c:v>4799</c:v>
                </c:pt>
                <c:pt idx="1303">
                  <c:v>4838</c:v>
                </c:pt>
                <c:pt idx="1304">
                  <c:v>4815</c:v>
                </c:pt>
                <c:pt idx="1305">
                  <c:v>4750</c:v>
                </c:pt>
                <c:pt idx="1306">
                  <c:v>4782</c:v>
                </c:pt>
                <c:pt idx="1307">
                  <c:v>4723</c:v>
                </c:pt>
                <c:pt idx="1308">
                  <c:v>4749</c:v>
                </c:pt>
                <c:pt idx="1309">
                  <c:v>4769</c:v>
                </c:pt>
                <c:pt idx="1310">
                  <c:v>4735</c:v>
                </c:pt>
                <c:pt idx="1311">
                  <c:v>4630</c:v>
                </c:pt>
                <c:pt idx="1312">
                  <c:v>4731</c:v>
                </c:pt>
                <c:pt idx="1313">
                  <c:v>4620</c:v>
                </c:pt>
                <c:pt idx="1314">
                  <c:v>4559</c:v>
                </c:pt>
                <c:pt idx="1315">
                  <c:v>4461</c:v>
                </c:pt>
                <c:pt idx="1316">
                  <c:v>4507</c:v>
                </c:pt>
                <c:pt idx="1317">
                  <c:v>4355</c:v>
                </c:pt>
                <c:pt idx="1318">
                  <c:v>4464</c:v>
                </c:pt>
                <c:pt idx="1319">
                  <c:v>4377</c:v>
                </c:pt>
                <c:pt idx="1320">
                  <c:v>4314</c:v>
                </c:pt>
                <c:pt idx="1321">
                  <c:v>4257</c:v>
                </c:pt>
                <c:pt idx="1322">
                  <c:v>4157</c:v>
                </c:pt>
                <c:pt idx="1323">
                  <c:v>4136</c:v>
                </c:pt>
                <c:pt idx="1324">
                  <c:v>4081</c:v>
                </c:pt>
                <c:pt idx="1325">
                  <c:v>3994</c:v>
                </c:pt>
                <c:pt idx="1326">
                  <c:v>3934</c:v>
                </c:pt>
                <c:pt idx="1327">
                  <c:v>3971</c:v>
                </c:pt>
                <c:pt idx="1328">
                  <c:v>3967</c:v>
                </c:pt>
                <c:pt idx="1329">
                  <c:v>3812</c:v>
                </c:pt>
                <c:pt idx="1330">
                  <c:v>3760</c:v>
                </c:pt>
                <c:pt idx="1331">
                  <c:v>3772</c:v>
                </c:pt>
                <c:pt idx="1332">
                  <c:v>3711</c:v>
                </c:pt>
                <c:pt idx="1333">
                  <c:v>3659</c:v>
                </c:pt>
                <c:pt idx="1334">
                  <c:v>3602</c:v>
                </c:pt>
                <c:pt idx="1335">
                  <c:v>3572</c:v>
                </c:pt>
                <c:pt idx="1336">
                  <c:v>3525</c:v>
                </c:pt>
                <c:pt idx="1337">
                  <c:v>3422</c:v>
                </c:pt>
                <c:pt idx="1338">
                  <c:v>3466</c:v>
                </c:pt>
                <c:pt idx="1339">
                  <c:v>3409</c:v>
                </c:pt>
                <c:pt idx="1340">
                  <c:v>3367</c:v>
                </c:pt>
                <c:pt idx="1341">
                  <c:v>3310</c:v>
                </c:pt>
                <c:pt idx="1342">
                  <c:v>3237</c:v>
                </c:pt>
                <c:pt idx="1343">
                  <c:v>3210</c:v>
                </c:pt>
                <c:pt idx="1344">
                  <c:v>3185</c:v>
                </c:pt>
                <c:pt idx="1345">
                  <c:v>3141</c:v>
                </c:pt>
                <c:pt idx="1346">
                  <c:v>3068</c:v>
                </c:pt>
                <c:pt idx="1347">
                  <c:v>3075</c:v>
                </c:pt>
                <c:pt idx="1348">
                  <c:v>3019</c:v>
                </c:pt>
                <c:pt idx="1349">
                  <c:v>3013</c:v>
                </c:pt>
                <c:pt idx="1350">
                  <c:v>2903</c:v>
                </c:pt>
                <c:pt idx="1351">
                  <c:v>2945</c:v>
                </c:pt>
                <c:pt idx="1352">
                  <c:v>2867</c:v>
                </c:pt>
                <c:pt idx="1353">
                  <c:v>2811</c:v>
                </c:pt>
                <c:pt idx="1354">
                  <c:v>2745</c:v>
                </c:pt>
                <c:pt idx="1355">
                  <c:v>2776</c:v>
                </c:pt>
                <c:pt idx="1356">
                  <c:v>2735</c:v>
                </c:pt>
                <c:pt idx="1357">
                  <c:v>2699</c:v>
                </c:pt>
                <c:pt idx="1358">
                  <c:v>2664</c:v>
                </c:pt>
                <c:pt idx="1359">
                  <c:v>2619</c:v>
                </c:pt>
                <c:pt idx="1360">
                  <c:v>2609</c:v>
                </c:pt>
                <c:pt idx="1361">
                  <c:v>2586</c:v>
                </c:pt>
                <c:pt idx="1362">
                  <c:v>2485</c:v>
                </c:pt>
                <c:pt idx="1363">
                  <c:v>2545</c:v>
                </c:pt>
                <c:pt idx="1364">
                  <c:v>2508</c:v>
                </c:pt>
                <c:pt idx="1365">
                  <c:v>2438</c:v>
                </c:pt>
                <c:pt idx="1366">
                  <c:v>2460</c:v>
                </c:pt>
                <c:pt idx="1367">
                  <c:v>2431</c:v>
                </c:pt>
                <c:pt idx="1368">
                  <c:v>2381</c:v>
                </c:pt>
                <c:pt idx="1369">
                  <c:v>2318</c:v>
                </c:pt>
                <c:pt idx="1370">
                  <c:v>2291</c:v>
                </c:pt>
                <c:pt idx="1371">
                  <c:v>2304</c:v>
                </c:pt>
                <c:pt idx="1372">
                  <c:v>2343</c:v>
                </c:pt>
                <c:pt idx="1373">
                  <c:v>2247</c:v>
                </c:pt>
                <c:pt idx="1374">
                  <c:v>2240</c:v>
                </c:pt>
                <c:pt idx="1375">
                  <c:v>2125</c:v>
                </c:pt>
                <c:pt idx="1376">
                  <c:v>2165</c:v>
                </c:pt>
                <c:pt idx="1377">
                  <c:v>2089</c:v>
                </c:pt>
                <c:pt idx="1378">
                  <c:v>2097</c:v>
                </c:pt>
                <c:pt idx="1379">
                  <c:v>2081</c:v>
                </c:pt>
                <c:pt idx="1380">
                  <c:v>2094</c:v>
                </c:pt>
                <c:pt idx="1381">
                  <c:v>2053</c:v>
                </c:pt>
                <c:pt idx="1382">
                  <c:v>1976</c:v>
                </c:pt>
                <c:pt idx="1383">
                  <c:v>1969</c:v>
                </c:pt>
                <c:pt idx="1384">
                  <c:v>1925</c:v>
                </c:pt>
                <c:pt idx="1385">
                  <c:v>1929</c:v>
                </c:pt>
                <c:pt idx="1386">
                  <c:v>1910</c:v>
                </c:pt>
                <c:pt idx="1387">
                  <c:v>1879</c:v>
                </c:pt>
                <c:pt idx="1388">
                  <c:v>1852</c:v>
                </c:pt>
                <c:pt idx="1389">
                  <c:v>1834</c:v>
                </c:pt>
                <c:pt idx="1390">
                  <c:v>1825</c:v>
                </c:pt>
                <c:pt idx="1391">
                  <c:v>1771</c:v>
                </c:pt>
                <c:pt idx="1392">
                  <c:v>1768</c:v>
                </c:pt>
                <c:pt idx="1393">
                  <c:v>1782</c:v>
                </c:pt>
                <c:pt idx="1394">
                  <c:v>1757</c:v>
                </c:pt>
                <c:pt idx="1395">
                  <c:v>1708</c:v>
                </c:pt>
                <c:pt idx="1396">
                  <c:v>1662</c:v>
                </c:pt>
                <c:pt idx="1397">
                  <c:v>1690</c:v>
                </c:pt>
                <c:pt idx="1398">
                  <c:v>1588</c:v>
                </c:pt>
                <c:pt idx="1399">
                  <c:v>1609</c:v>
                </c:pt>
                <c:pt idx="1400">
                  <c:v>1597</c:v>
                </c:pt>
                <c:pt idx="1401">
                  <c:v>1583</c:v>
                </c:pt>
                <c:pt idx="1402">
                  <c:v>1547</c:v>
                </c:pt>
                <c:pt idx="1403">
                  <c:v>1511</c:v>
                </c:pt>
                <c:pt idx="1404">
                  <c:v>1526</c:v>
                </c:pt>
                <c:pt idx="1405">
                  <c:v>1504</c:v>
                </c:pt>
                <c:pt idx="1406">
                  <c:v>1506</c:v>
                </c:pt>
                <c:pt idx="1407">
                  <c:v>1480</c:v>
                </c:pt>
                <c:pt idx="1408">
                  <c:v>1413</c:v>
                </c:pt>
                <c:pt idx="1409">
                  <c:v>1402</c:v>
                </c:pt>
                <c:pt idx="1410">
                  <c:v>1415</c:v>
                </c:pt>
                <c:pt idx="1411">
                  <c:v>1420</c:v>
                </c:pt>
                <c:pt idx="1412">
                  <c:v>1351</c:v>
                </c:pt>
                <c:pt idx="1413">
                  <c:v>1336</c:v>
                </c:pt>
                <c:pt idx="1414">
                  <c:v>1324</c:v>
                </c:pt>
                <c:pt idx="1415">
                  <c:v>1286</c:v>
                </c:pt>
                <c:pt idx="1416">
                  <c:v>1285</c:v>
                </c:pt>
                <c:pt idx="1417">
                  <c:v>1305</c:v>
                </c:pt>
                <c:pt idx="1418">
                  <c:v>1261</c:v>
                </c:pt>
                <c:pt idx="1419">
                  <c:v>1247</c:v>
                </c:pt>
                <c:pt idx="1420">
                  <c:v>1242</c:v>
                </c:pt>
                <c:pt idx="1421">
                  <c:v>1206</c:v>
                </c:pt>
                <c:pt idx="1422">
                  <c:v>1243</c:v>
                </c:pt>
                <c:pt idx="1423">
                  <c:v>1121</c:v>
                </c:pt>
                <c:pt idx="1424">
                  <c:v>1177</c:v>
                </c:pt>
                <c:pt idx="1425">
                  <c:v>1221</c:v>
                </c:pt>
                <c:pt idx="1426">
                  <c:v>1161</c:v>
                </c:pt>
                <c:pt idx="1427">
                  <c:v>1153</c:v>
                </c:pt>
                <c:pt idx="1428">
                  <c:v>1087</c:v>
                </c:pt>
                <c:pt idx="1429">
                  <c:v>1143</c:v>
                </c:pt>
                <c:pt idx="1430">
                  <c:v>1094</c:v>
                </c:pt>
                <c:pt idx="1431">
                  <c:v>1094</c:v>
                </c:pt>
                <c:pt idx="1432">
                  <c:v>1008</c:v>
                </c:pt>
                <c:pt idx="1433">
                  <c:v>1039</c:v>
                </c:pt>
                <c:pt idx="1434">
                  <c:v>1048</c:v>
                </c:pt>
                <c:pt idx="1435">
                  <c:v>1038</c:v>
                </c:pt>
                <c:pt idx="1436">
                  <c:v>1000</c:v>
                </c:pt>
                <c:pt idx="1437">
                  <c:v>988</c:v>
                </c:pt>
                <c:pt idx="1438">
                  <c:v>996</c:v>
                </c:pt>
                <c:pt idx="1439">
                  <c:v>924</c:v>
                </c:pt>
                <c:pt idx="1440">
                  <c:v>922</c:v>
                </c:pt>
                <c:pt idx="1441">
                  <c:v>941</c:v>
                </c:pt>
                <c:pt idx="1442">
                  <c:v>870</c:v>
                </c:pt>
                <c:pt idx="1443">
                  <c:v>921</c:v>
                </c:pt>
                <c:pt idx="1444">
                  <c:v>894</c:v>
                </c:pt>
                <c:pt idx="1445">
                  <c:v>816</c:v>
                </c:pt>
                <c:pt idx="1446">
                  <c:v>863</c:v>
                </c:pt>
                <c:pt idx="1447">
                  <c:v>840</c:v>
                </c:pt>
                <c:pt idx="1448">
                  <c:v>841</c:v>
                </c:pt>
                <c:pt idx="1449">
                  <c:v>764</c:v>
                </c:pt>
                <c:pt idx="1450">
                  <c:v>832</c:v>
                </c:pt>
                <c:pt idx="1451">
                  <c:v>797</c:v>
                </c:pt>
                <c:pt idx="1452">
                  <c:v>801</c:v>
                </c:pt>
                <c:pt idx="1453">
                  <c:v>763</c:v>
                </c:pt>
                <c:pt idx="1454">
                  <c:v>747</c:v>
                </c:pt>
                <c:pt idx="1455">
                  <c:v>750</c:v>
                </c:pt>
                <c:pt idx="1456">
                  <c:v>730</c:v>
                </c:pt>
                <c:pt idx="1457">
                  <c:v>760</c:v>
                </c:pt>
                <c:pt idx="1458">
                  <c:v>704</c:v>
                </c:pt>
                <c:pt idx="1459">
                  <c:v>692</c:v>
                </c:pt>
                <c:pt idx="1460">
                  <c:v>683</c:v>
                </c:pt>
                <c:pt idx="1461">
                  <c:v>662</c:v>
                </c:pt>
                <c:pt idx="1462">
                  <c:v>676</c:v>
                </c:pt>
                <c:pt idx="1463">
                  <c:v>656</c:v>
                </c:pt>
                <c:pt idx="1464">
                  <c:v>662</c:v>
                </c:pt>
                <c:pt idx="1465">
                  <c:v>669</c:v>
                </c:pt>
                <c:pt idx="1466">
                  <c:v>682</c:v>
                </c:pt>
                <c:pt idx="1467">
                  <c:v>598</c:v>
                </c:pt>
                <c:pt idx="1468">
                  <c:v>619</c:v>
                </c:pt>
                <c:pt idx="1469">
                  <c:v>648</c:v>
                </c:pt>
                <c:pt idx="1470">
                  <c:v>581</c:v>
                </c:pt>
                <c:pt idx="1471">
                  <c:v>603</c:v>
                </c:pt>
                <c:pt idx="1472">
                  <c:v>530</c:v>
                </c:pt>
                <c:pt idx="1473">
                  <c:v>564</c:v>
                </c:pt>
                <c:pt idx="1474">
                  <c:v>524</c:v>
                </c:pt>
                <c:pt idx="1475">
                  <c:v>520</c:v>
                </c:pt>
                <c:pt idx="1476">
                  <c:v>544</c:v>
                </c:pt>
                <c:pt idx="1477">
                  <c:v>515</c:v>
                </c:pt>
                <c:pt idx="1478">
                  <c:v>504</c:v>
                </c:pt>
                <c:pt idx="1479">
                  <c:v>469</c:v>
                </c:pt>
                <c:pt idx="1480">
                  <c:v>514</c:v>
                </c:pt>
                <c:pt idx="1481">
                  <c:v>474</c:v>
                </c:pt>
                <c:pt idx="1482">
                  <c:v>426</c:v>
                </c:pt>
                <c:pt idx="1483">
                  <c:v>494</c:v>
                </c:pt>
                <c:pt idx="1484">
                  <c:v>488</c:v>
                </c:pt>
                <c:pt idx="1485">
                  <c:v>438</c:v>
                </c:pt>
                <c:pt idx="1486">
                  <c:v>446</c:v>
                </c:pt>
                <c:pt idx="1487">
                  <c:v>409</c:v>
                </c:pt>
                <c:pt idx="1488">
                  <c:v>409</c:v>
                </c:pt>
                <c:pt idx="1489">
                  <c:v>354</c:v>
                </c:pt>
                <c:pt idx="1490">
                  <c:v>402</c:v>
                </c:pt>
                <c:pt idx="1491">
                  <c:v>361</c:v>
                </c:pt>
                <c:pt idx="1492">
                  <c:v>374</c:v>
                </c:pt>
                <c:pt idx="1493">
                  <c:v>341</c:v>
                </c:pt>
                <c:pt idx="1494">
                  <c:v>381</c:v>
                </c:pt>
                <c:pt idx="1495">
                  <c:v>365</c:v>
                </c:pt>
                <c:pt idx="1496">
                  <c:v>353</c:v>
                </c:pt>
                <c:pt idx="1497">
                  <c:v>340</c:v>
                </c:pt>
                <c:pt idx="1498">
                  <c:v>338</c:v>
                </c:pt>
                <c:pt idx="1499">
                  <c:v>384</c:v>
                </c:pt>
                <c:pt idx="1500">
                  <c:v>330</c:v>
                </c:pt>
                <c:pt idx="1501">
                  <c:v>334</c:v>
                </c:pt>
                <c:pt idx="1502">
                  <c:v>340</c:v>
                </c:pt>
                <c:pt idx="1503">
                  <c:v>296</c:v>
                </c:pt>
                <c:pt idx="1504">
                  <c:v>319</c:v>
                </c:pt>
                <c:pt idx="1505">
                  <c:v>291</c:v>
                </c:pt>
                <c:pt idx="1506">
                  <c:v>315</c:v>
                </c:pt>
                <c:pt idx="1507">
                  <c:v>315</c:v>
                </c:pt>
                <c:pt idx="1508">
                  <c:v>301</c:v>
                </c:pt>
                <c:pt idx="1509">
                  <c:v>270</c:v>
                </c:pt>
                <c:pt idx="1510">
                  <c:v>283</c:v>
                </c:pt>
                <c:pt idx="1511">
                  <c:v>286</c:v>
                </c:pt>
                <c:pt idx="1512">
                  <c:v>301</c:v>
                </c:pt>
                <c:pt idx="1513">
                  <c:v>268</c:v>
                </c:pt>
                <c:pt idx="1514">
                  <c:v>269</c:v>
                </c:pt>
                <c:pt idx="1515">
                  <c:v>243</c:v>
                </c:pt>
                <c:pt idx="1516">
                  <c:v>227</c:v>
                </c:pt>
                <c:pt idx="1517">
                  <c:v>241</c:v>
                </c:pt>
                <c:pt idx="1518">
                  <c:v>227</c:v>
                </c:pt>
                <c:pt idx="1519">
                  <c:v>239</c:v>
                </c:pt>
                <c:pt idx="1520">
                  <c:v>268</c:v>
                </c:pt>
                <c:pt idx="1521">
                  <c:v>226</c:v>
                </c:pt>
                <c:pt idx="1522">
                  <c:v>230</c:v>
                </c:pt>
                <c:pt idx="1523">
                  <c:v>250</c:v>
                </c:pt>
                <c:pt idx="1524">
                  <c:v>241</c:v>
                </c:pt>
                <c:pt idx="1525">
                  <c:v>219</c:v>
                </c:pt>
                <c:pt idx="1526">
                  <c:v>217</c:v>
                </c:pt>
                <c:pt idx="1527">
                  <c:v>208</c:v>
                </c:pt>
                <c:pt idx="1528">
                  <c:v>221</c:v>
                </c:pt>
                <c:pt idx="1529">
                  <c:v>218</c:v>
                </c:pt>
                <c:pt idx="1530">
                  <c:v>191</c:v>
                </c:pt>
                <c:pt idx="1531">
                  <c:v>216</c:v>
                </c:pt>
                <c:pt idx="1532">
                  <c:v>219</c:v>
                </c:pt>
                <c:pt idx="1533">
                  <c:v>210</c:v>
                </c:pt>
                <c:pt idx="1534">
                  <c:v>204</c:v>
                </c:pt>
                <c:pt idx="1535">
                  <c:v>203</c:v>
                </c:pt>
                <c:pt idx="1536">
                  <c:v>204</c:v>
                </c:pt>
                <c:pt idx="1537">
                  <c:v>240</c:v>
                </c:pt>
                <c:pt idx="1538">
                  <c:v>178</c:v>
                </c:pt>
                <c:pt idx="1539">
                  <c:v>175</c:v>
                </c:pt>
                <c:pt idx="1540">
                  <c:v>179</c:v>
                </c:pt>
                <c:pt idx="1541">
                  <c:v>183</c:v>
                </c:pt>
                <c:pt idx="1542">
                  <c:v>194</c:v>
                </c:pt>
                <c:pt idx="1543">
                  <c:v>123</c:v>
                </c:pt>
                <c:pt idx="1544">
                  <c:v>221</c:v>
                </c:pt>
                <c:pt idx="1545">
                  <c:v>170</c:v>
                </c:pt>
                <c:pt idx="1546">
                  <c:v>163</c:v>
                </c:pt>
                <c:pt idx="1547">
                  <c:v>193</c:v>
                </c:pt>
                <c:pt idx="1548">
                  <c:v>168</c:v>
                </c:pt>
                <c:pt idx="1549">
                  <c:v>194</c:v>
                </c:pt>
                <c:pt idx="1550">
                  <c:v>159</c:v>
                </c:pt>
                <c:pt idx="1551">
                  <c:v>157</c:v>
                </c:pt>
                <c:pt idx="1552">
                  <c:v>180</c:v>
                </c:pt>
                <c:pt idx="1553">
                  <c:v>163</c:v>
                </c:pt>
                <c:pt idx="1554">
                  <c:v>153</c:v>
                </c:pt>
                <c:pt idx="1555">
                  <c:v>178</c:v>
                </c:pt>
                <c:pt idx="1556">
                  <c:v>143</c:v>
                </c:pt>
                <c:pt idx="1557">
                  <c:v>173</c:v>
                </c:pt>
                <c:pt idx="1558">
                  <c:v>143</c:v>
                </c:pt>
                <c:pt idx="1559">
                  <c:v>136</c:v>
                </c:pt>
                <c:pt idx="1560">
                  <c:v>156</c:v>
                </c:pt>
                <c:pt idx="1561">
                  <c:v>151</c:v>
                </c:pt>
                <c:pt idx="1562">
                  <c:v>141</c:v>
                </c:pt>
                <c:pt idx="1563">
                  <c:v>119</c:v>
                </c:pt>
                <c:pt idx="1564">
                  <c:v>139</c:v>
                </c:pt>
                <c:pt idx="1565">
                  <c:v>164</c:v>
                </c:pt>
                <c:pt idx="1566">
                  <c:v>137</c:v>
                </c:pt>
                <c:pt idx="1567">
                  <c:v>144</c:v>
                </c:pt>
                <c:pt idx="1568">
                  <c:v>126</c:v>
                </c:pt>
                <c:pt idx="1569">
                  <c:v>90</c:v>
                </c:pt>
                <c:pt idx="1570">
                  <c:v>104</c:v>
                </c:pt>
                <c:pt idx="1571">
                  <c:v>146</c:v>
                </c:pt>
                <c:pt idx="1572">
                  <c:v>106</c:v>
                </c:pt>
                <c:pt idx="1573">
                  <c:v>145</c:v>
                </c:pt>
                <c:pt idx="1574">
                  <c:v>142</c:v>
                </c:pt>
                <c:pt idx="1575">
                  <c:v>135</c:v>
                </c:pt>
                <c:pt idx="1576">
                  <c:v>111</c:v>
                </c:pt>
                <c:pt idx="1577">
                  <c:v>134</c:v>
                </c:pt>
                <c:pt idx="1578">
                  <c:v>134</c:v>
                </c:pt>
                <c:pt idx="1579">
                  <c:v>101</c:v>
                </c:pt>
                <c:pt idx="1580">
                  <c:v>110</c:v>
                </c:pt>
                <c:pt idx="1581">
                  <c:v>122</c:v>
                </c:pt>
                <c:pt idx="1582">
                  <c:v>147</c:v>
                </c:pt>
                <c:pt idx="1583">
                  <c:v>113</c:v>
                </c:pt>
                <c:pt idx="1584">
                  <c:v>107</c:v>
                </c:pt>
                <c:pt idx="1585">
                  <c:v>87</c:v>
                </c:pt>
                <c:pt idx="1586">
                  <c:v>86</c:v>
                </c:pt>
                <c:pt idx="1587">
                  <c:v>99</c:v>
                </c:pt>
                <c:pt idx="1588">
                  <c:v>125</c:v>
                </c:pt>
                <c:pt idx="1589">
                  <c:v>119</c:v>
                </c:pt>
                <c:pt idx="1590">
                  <c:v>113</c:v>
                </c:pt>
                <c:pt idx="1591">
                  <c:v>115</c:v>
                </c:pt>
                <c:pt idx="1592">
                  <c:v>108</c:v>
                </c:pt>
                <c:pt idx="1593">
                  <c:v>100</c:v>
                </c:pt>
                <c:pt idx="1594">
                  <c:v>131</c:v>
                </c:pt>
                <c:pt idx="1595">
                  <c:v>106</c:v>
                </c:pt>
                <c:pt idx="1596">
                  <c:v>129</c:v>
                </c:pt>
                <c:pt idx="1597">
                  <c:v>95</c:v>
                </c:pt>
                <c:pt idx="1598">
                  <c:v>111</c:v>
                </c:pt>
                <c:pt idx="1599">
                  <c:v>130</c:v>
                </c:pt>
                <c:pt idx="1600">
                  <c:v>94</c:v>
                </c:pt>
                <c:pt idx="1601">
                  <c:v>141</c:v>
                </c:pt>
                <c:pt idx="1602">
                  <c:v>122</c:v>
                </c:pt>
                <c:pt idx="1603">
                  <c:v>110</c:v>
                </c:pt>
                <c:pt idx="1604">
                  <c:v>104</c:v>
                </c:pt>
                <c:pt idx="1605">
                  <c:v>108</c:v>
                </c:pt>
                <c:pt idx="1606">
                  <c:v>105</c:v>
                </c:pt>
                <c:pt idx="1607">
                  <c:v>98</c:v>
                </c:pt>
                <c:pt idx="1608">
                  <c:v>59</c:v>
                </c:pt>
                <c:pt idx="1609">
                  <c:v>92</c:v>
                </c:pt>
                <c:pt idx="1610">
                  <c:v>101</c:v>
                </c:pt>
                <c:pt idx="1611">
                  <c:v>117</c:v>
                </c:pt>
                <c:pt idx="1612">
                  <c:v>45</c:v>
                </c:pt>
                <c:pt idx="1613">
                  <c:v>89</c:v>
                </c:pt>
                <c:pt idx="1614">
                  <c:v>99</c:v>
                </c:pt>
                <c:pt idx="1615">
                  <c:v>102</c:v>
                </c:pt>
                <c:pt idx="1616">
                  <c:v>109</c:v>
                </c:pt>
                <c:pt idx="1617">
                  <c:v>60</c:v>
                </c:pt>
                <c:pt idx="1618">
                  <c:v>118</c:v>
                </c:pt>
                <c:pt idx="1619">
                  <c:v>107</c:v>
                </c:pt>
                <c:pt idx="1620">
                  <c:v>72</c:v>
                </c:pt>
                <c:pt idx="1621">
                  <c:v>79</c:v>
                </c:pt>
                <c:pt idx="1622">
                  <c:v>116</c:v>
                </c:pt>
                <c:pt idx="1623">
                  <c:v>104</c:v>
                </c:pt>
                <c:pt idx="1624">
                  <c:v>95</c:v>
                </c:pt>
                <c:pt idx="1625">
                  <c:v>77</c:v>
                </c:pt>
                <c:pt idx="1626">
                  <c:v>91</c:v>
                </c:pt>
                <c:pt idx="1627">
                  <c:v>81</c:v>
                </c:pt>
                <c:pt idx="1628">
                  <c:v>113</c:v>
                </c:pt>
                <c:pt idx="1629">
                  <c:v>100</c:v>
                </c:pt>
                <c:pt idx="1630">
                  <c:v>87</c:v>
                </c:pt>
                <c:pt idx="1631">
                  <c:v>83</c:v>
                </c:pt>
                <c:pt idx="1632">
                  <c:v>58</c:v>
                </c:pt>
                <c:pt idx="1633">
                  <c:v>75</c:v>
                </c:pt>
                <c:pt idx="1634">
                  <c:v>114</c:v>
                </c:pt>
                <c:pt idx="1635">
                  <c:v>66</c:v>
                </c:pt>
                <c:pt idx="1636">
                  <c:v>80</c:v>
                </c:pt>
                <c:pt idx="1637">
                  <c:v>68</c:v>
                </c:pt>
                <c:pt idx="1638">
                  <c:v>45</c:v>
                </c:pt>
                <c:pt idx="1639">
                  <c:v>73</c:v>
                </c:pt>
                <c:pt idx="1640">
                  <c:v>60</c:v>
                </c:pt>
                <c:pt idx="1641">
                  <c:v>99</c:v>
                </c:pt>
                <c:pt idx="1642">
                  <c:v>65</c:v>
                </c:pt>
                <c:pt idx="1643">
                  <c:v>85</c:v>
                </c:pt>
                <c:pt idx="1644">
                  <c:v>54</c:v>
                </c:pt>
                <c:pt idx="1645">
                  <c:v>87</c:v>
                </c:pt>
                <c:pt idx="1646">
                  <c:v>93</c:v>
                </c:pt>
                <c:pt idx="1647">
                  <c:v>78</c:v>
                </c:pt>
                <c:pt idx="1648">
                  <c:v>81</c:v>
                </c:pt>
                <c:pt idx="1649">
                  <c:v>35</c:v>
                </c:pt>
                <c:pt idx="1650">
                  <c:v>52</c:v>
                </c:pt>
                <c:pt idx="1651">
                  <c:v>87</c:v>
                </c:pt>
                <c:pt idx="1652">
                  <c:v>69</c:v>
                </c:pt>
                <c:pt idx="1653">
                  <c:v>108</c:v>
                </c:pt>
                <c:pt idx="1654">
                  <c:v>63</c:v>
                </c:pt>
                <c:pt idx="1655">
                  <c:v>39</c:v>
                </c:pt>
                <c:pt idx="1656">
                  <c:v>63</c:v>
                </c:pt>
                <c:pt idx="1657">
                  <c:v>57</c:v>
                </c:pt>
                <c:pt idx="1658">
                  <c:v>47</c:v>
                </c:pt>
                <c:pt idx="1659">
                  <c:v>60</c:v>
                </c:pt>
                <c:pt idx="1660">
                  <c:v>65</c:v>
                </c:pt>
                <c:pt idx="1661">
                  <c:v>81</c:v>
                </c:pt>
                <c:pt idx="1662">
                  <c:v>61</c:v>
                </c:pt>
                <c:pt idx="1663">
                  <c:v>32</c:v>
                </c:pt>
                <c:pt idx="1664">
                  <c:v>85</c:v>
                </c:pt>
                <c:pt idx="1665">
                  <c:v>84</c:v>
                </c:pt>
                <c:pt idx="1666">
                  <c:v>63</c:v>
                </c:pt>
                <c:pt idx="1667">
                  <c:v>64</c:v>
                </c:pt>
                <c:pt idx="1668">
                  <c:v>82</c:v>
                </c:pt>
                <c:pt idx="1669">
                  <c:v>33</c:v>
                </c:pt>
                <c:pt idx="1670">
                  <c:v>82</c:v>
                </c:pt>
                <c:pt idx="1671">
                  <c:v>42</c:v>
                </c:pt>
                <c:pt idx="1672">
                  <c:v>54</c:v>
                </c:pt>
                <c:pt idx="1673">
                  <c:v>18</c:v>
                </c:pt>
                <c:pt idx="1674">
                  <c:v>43</c:v>
                </c:pt>
                <c:pt idx="1675">
                  <c:v>45</c:v>
                </c:pt>
                <c:pt idx="1676">
                  <c:v>70</c:v>
                </c:pt>
                <c:pt idx="1677">
                  <c:v>62</c:v>
                </c:pt>
                <c:pt idx="1678">
                  <c:v>47</c:v>
                </c:pt>
                <c:pt idx="1679">
                  <c:v>68</c:v>
                </c:pt>
                <c:pt idx="1680">
                  <c:v>49</c:v>
                </c:pt>
                <c:pt idx="1681">
                  <c:v>28</c:v>
                </c:pt>
                <c:pt idx="1682">
                  <c:v>16</c:v>
                </c:pt>
                <c:pt idx="1683">
                  <c:v>36</c:v>
                </c:pt>
                <c:pt idx="1684">
                  <c:v>34</c:v>
                </c:pt>
                <c:pt idx="1685">
                  <c:v>49</c:v>
                </c:pt>
                <c:pt idx="1686">
                  <c:v>48</c:v>
                </c:pt>
                <c:pt idx="1687">
                  <c:v>54</c:v>
                </c:pt>
                <c:pt idx="1688">
                  <c:v>36</c:v>
                </c:pt>
                <c:pt idx="1689">
                  <c:v>46</c:v>
                </c:pt>
                <c:pt idx="1690">
                  <c:v>44</c:v>
                </c:pt>
                <c:pt idx="1691">
                  <c:v>48</c:v>
                </c:pt>
                <c:pt idx="1692">
                  <c:v>34</c:v>
                </c:pt>
                <c:pt idx="1693">
                  <c:v>63</c:v>
                </c:pt>
                <c:pt idx="1694">
                  <c:v>57</c:v>
                </c:pt>
                <c:pt idx="1695">
                  <c:v>28</c:v>
                </c:pt>
                <c:pt idx="1696">
                  <c:v>54</c:v>
                </c:pt>
                <c:pt idx="1697">
                  <c:v>57</c:v>
                </c:pt>
                <c:pt idx="1698">
                  <c:v>24</c:v>
                </c:pt>
                <c:pt idx="1699">
                  <c:v>45</c:v>
                </c:pt>
                <c:pt idx="1700">
                  <c:v>61</c:v>
                </c:pt>
                <c:pt idx="1701">
                  <c:v>59</c:v>
                </c:pt>
                <c:pt idx="1702">
                  <c:v>62</c:v>
                </c:pt>
                <c:pt idx="1703">
                  <c:v>66</c:v>
                </c:pt>
                <c:pt idx="1704">
                  <c:v>44</c:v>
                </c:pt>
                <c:pt idx="1705">
                  <c:v>56</c:v>
                </c:pt>
                <c:pt idx="1706">
                  <c:v>48</c:v>
                </c:pt>
                <c:pt idx="1707">
                  <c:v>46</c:v>
                </c:pt>
                <c:pt idx="1708">
                  <c:v>58</c:v>
                </c:pt>
                <c:pt idx="1709">
                  <c:v>27</c:v>
                </c:pt>
                <c:pt idx="1710">
                  <c:v>52</c:v>
                </c:pt>
                <c:pt idx="1711">
                  <c:v>45</c:v>
                </c:pt>
                <c:pt idx="1712">
                  <c:v>32</c:v>
                </c:pt>
                <c:pt idx="1713">
                  <c:v>44</c:v>
                </c:pt>
                <c:pt idx="1714">
                  <c:v>23</c:v>
                </c:pt>
                <c:pt idx="1715">
                  <c:v>76</c:v>
                </c:pt>
                <c:pt idx="1716">
                  <c:v>26</c:v>
                </c:pt>
                <c:pt idx="1717">
                  <c:v>65</c:v>
                </c:pt>
                <c:pt idx="1718">
                  <c:v>57</c:v>
                </c:pt>
                <c:pt idx="1719">
                  <c:v>34</c:v>
                </c:pt>
                <c:pt idx="1720">
                  <c:v>29</c:v>
                </c:pt>
                <c:pt idx="1721">
                  <c:v>44</c:v>
                </c:pt>
                <c:pt idx="1722">
                  <c:v>58</c:v>
                </c:pt>
                <c:pt idx="1723">
                  <c:v>43</c:v>
                </c:pt>
                <c:pt idx="1724">
                  <c:v>20</c:v>
                </c:pt>
                <c:pt idx="1725">
                  <c:v>18</c:v>
                </c:pt>
                <c:pt idx="1726">
                  <c:v>31</c:v>
                </c:pt>
                <c:pt idx="1727">
                  <c:v>45</c:v>
                </c:pt>
                <c:pt idx="1728">
                  <c:v>42</c:v>
                </c:pt>
                <c:pt idx="1729">
                  <c:v>0</c:v>
                </c:pt>
                <c:pt idx="1730">
                  <c:v>54</c:v>
                </c:pt>
                <c:pt idx="1731">
                  <c:v>32</c:v>
                </c:pt>
                <c:pt idx="1732">
                  <c:v>11</c:v>
                </c:pt>
                <c:pt idx="1733">
                  <c:v>52</c:v>
                </c:pt>
                <c:pt idx="1734">
                  <c:v>35</c:v>
                </c:pt>
                <c:pt idx="1735">
                  <c:v>19</c:v>
                </c:pt>
                <c:pt idx="1736">
                  <c:v>19</c:v>
                </c:pt>
                <c:pt idx="1737">
                  <c:v>43</c:v>
                </c:pt>
                <c:pt idx="1738">
                  <c:v>29</c:v>
                </c:pt>
                <c:pt idx="1739">
                  <c:v>71</c:v>
                </c:pt>
                <c:pt idx="1740">
                  <c:v>65</c:v>
                </c:pt>
                <c:pt idx="1741">
                  <c:v>37</c:v>
                </c:pt>
                <c:pt idx="1742">
                  <c:v>58</c:v>
                </c:pt>
                <c:pt idx="1743">
                  <c:v>48</c:v>
                </c:pt>
                <c:pt idx="1744">
                  <c:v>62</c:v>
                </c:pt>
                <c:pt idx="1745">
                  <c:v>28</c:v>
                </c:pt>
                <c:pt idx="1746">
                  <c:v>41</c:v>
                </c:pt>
                <c:pt idx="1747">
                  <c:v>75</c:v>
                </c:pt>
                <c:pt idx="1748">
                  <c:v>53</c:v>
                </c:pt>
                <c:pt idx="1749">
                  <c:v>89</c:v>
                </c:pt>
                <c:pt idx="1750">
                  <c:v>8</c:v>
                </c:pt>
                <c:pt idx="1751">
                  <c:v>64</c:v>
                </c:pt>
                <c:pt idx="1752">
                  <c:v>49</c:v>
                </c:pt>
                <c:pt idx="1753">
                  <c:v>42</c:v>
                </c:pt>
                <c:pt idx="1754">
                  <c:v>37</c:v>
                </c:pt>
                <c:pt idx="1755">
                  <c:v>49</c:v>
                </c:pt>
                <c:pt idx="1756">
                  <c:v>59</c:v>
                </c:pt>
                <c:pt idx="1757">
                  <c:v>58</c:v>
                </c:pt>
                <c:pt idx="1758">
                  <c:v>44</c:v>
                </c:pt>
                <c:pt idx="1759">
                  <c:v>28</c:v>
                </c:pt>
                <c:pt idx="1760">
                  <c:v>69</c:v>
                </c:pt>
                <c:pt idx="1761">
                  <c:v>54</c:v>
                </c:pt>
                <c:pt idx="1762">
                  <c:v>40</c:v>
                </c:pt>
                <c:pt idx="1763">
                  <c:v>7</c:v>
                </c:pt>
                <c:pt idx="1764">
                  <c:v>22</c:v>
                </c:pt>
                <c:pt idx="1765">
                  <c:v>51</c:v>
                </c:pt>
                <c:pt idx="1766">
                  <c:v>39</c:v>
                </c:pt>
                <c:pt idx="1767">
                  <c:v>34</c:v>
                </c:pt>
                <c:pt idx="1768">
                  <c:v>62</c:v>
                </c:pt>
                <c:pt idx="1769">
                  <c:v>40</c:v>
                </c:pt>
                <c:pt idx="1770">
                  <c:v>55</c:v>
                </c:pt>
                <c:pt idx="1771">
                  <c:v>72</c:v>
                </c:pt>
                <c:pt idx="1772">
                  <c:v>54</c:v>
                </c:pt>
                <c:pt idx="1773">
                  <c:v>30</c:v>
                </c:pt>
                <c:pt idx="1774">
                  <c:v>35</c:v>
                </c:pt>
                <c:pt idx="1775">
                  <c:v>75</c:v>
                </c:pt>
                <c:pt idx="1776">
                  <c:v>41</c:v>
                </c:pt>
                <c:pt idx="1777">
                  <c:v>34</c:v>
                </c:pt>
                <c:pt idx="1778">
                  <c:v>44</c:v>
                </c:pt>
                <c:pt idx="1779">
                  <c:v>68</c:v>
                </c:pt>
                <c:pt idx="1780">
                  <c:v>51</c:v>
                </c:pt>
                <c:pt idx="1781">
                  <c:v>60</c:v>
                </c:pt>
                <c:pt idx="1782">
                  <c:v>43</c:v>
                </c:pt>
                <c:pt idx="1783">
                  <c:v>52</c:v>
                </c:pt>
                <c:pt idx="1784">
                  <c:v>20</c:v>
                </c:pt>
                <c:pt idx="1785">
                  <c:v>27</c:v>
                </c:pt>
                <c:pt idx="1786">
                  <c:v>49</c:v>
                </c:pt>
                <c:pt idx="1787">
                  <c:v>43</c:v>
                </c:pt>
                <c:pt idx="1788">
                  <c:v>50</c:v>
                </c:pt>
                <c:pt idx="1789">
                  <c:v>88</c:v>
                </c:pt>
                <c:pt idx="1790">
                  <c:v>41</c:v>
                </c:pt>
                <c:pt idx="1791">
                  <c:v>48</c:v>
                </c:pt>
                <c:pt idx="1792">
                  <c:v>41</c:v>
                </c:pt>
                <c:pt idx="1793">
                  <c:v>75</c:v>
                </c:pt>
                <c:pt idx="1794">
                  <c:v>75</c:v>
                </c:pt>
                <c:pt idx="1795">
                  <c:v>48</c:v>
                </c:pt>
                <c:pt idx="1796">
                  <c:v>37</c:v>
                </c:pt>
                <c:pt idx="1797">
                  <c:v>55</c:v>
                </c:pt>
                <c:pt idx="1798">
                  <c:v>64</c:v>
                </c:pt>
                <c:pt idx="1799">
                  <c:v>62</c:v>
                </c:pt>
                <c:pt idx="1800">
                  <c:v>80</c:v>
                </c:pt>
                <c:pt idx="1801">
                  <c:v>27</c:v>
                </c:pt>
                <c:pt idx="1802">
                  <c:v>52</c:v>
                </c:pt>
                <c:pt idx="1803">
                  <c:v>55</c:v>
                </c:pt>
                <c:pt idx="1804">
                  <c:v>39</c:v>
                </c:pt>
                <c:pt idx="1805">
                  <c:v>46</c:v>
                </c:pt>
                <c:pt idx="1806">
                  <c:v>53</c:v>
                </c:pt>
                <c:pt idx="1807">
                  <c:v>40</c:v>
                </c:pt>
                <c:pt idx="1808">
                  <c:v>33</c:v>
                </c:pt>
                <c:pt idx="1809">
                  <c:v>33</c:v>
                </c:pt>
                <c:pt idx="1810">
                  <c:v>69</c:v>
                </c:pt>
                <c:pt idx="1811">
                  <c:v>44</c:v>
                </c:pt>
                <c:pt idx="1812">
                  <c:v>43</c:v>
                </c:pt>
                <c:pt idx="1813">
                  <c:v>66</c:v>
                </c:pt>
                <c:pt idx="1814">
                  <c:v>25</c:v>
                </c:pt>
                <c:pt idx="1815">
                  <c:v>16</c:v>
                </c:pt>
                <c:pt idx="1816">
                  <c:v>27</c:v>
                </c:pt>
                <c:pt idx="1817">
                  <c:v>38</c:v>
                </c:pt>
                <c:pt idx="1818">
                  <c:v>51</c:v>
                </c:pt>
                <c:pt idx="1819">
                  <c:v>32</c:v>
                </c:pt>
                <c:pt idx="1820">
                  <c:v>53</c:v>
                </c:pt>
                <c:pt idx="1821">
                  <c:v>49</c:v>
                </c:pt>
                <c:pt idx="1822">
                  <c:v>51</c:v>
                </c:pt>
                <c:pt idx="1823">
                  <c:v>81</c:v>
                </c:pt>
                <c:pt idx="1824">
                  <c:v>37</c:v>
                </c:pt>
                <c:pt idx="1825">
                  <c:v>35</c:v>
                </c:pt>
                <c:pt idx="1826">
                  <c:v>44</c:v>
                </c:pt>
                <c:pt idx="1827">
                  <c:v>35</c:v>
                </c:pt>
                <c:pt idx="1828">
                  <c:v>91</c:v>
                </c:pt>
                <c:pt idx="1829">
                  <c:v>48</c:v>
                </c:pt>
                <c:pt idx="1830">
                  <c:v>35</c:v>
                </c:pt>
                <c:pt idx="1831">
                  <c:v>28</c:v>
                </c:pt>
                <c:pt idx="1832">
                  <c:v>56</c:v>
                </c:pt>
                <c:pt idx="1833">
                  <c:v>52</c:v>
                </c:pt>
                <c:pt idx="1834">
                  <c:v>30</c:v>
                </c:pt>
                <c:pt idx="1835">
                  <c:v>57</c:v>
                </c:pt>
              </c:numCache>
            </c:numRef>
          </c:yVal>
          <c:smooth val="0"/>
          <c:extLst>
            <c:ext xmlns:c16="http://schemas.microsoft.com/office/drawing/2014/chart" uri="{C3380CC4-5D6E-409C-BE32-E72D297353CC}">
              <c16:uniqueId val="{00000004-8D5F-4DB7-8270-FF42AA7ABF5A}"/>
            </c:ext>
          </c:extLst>
        </c:ser>
        <c:dLbls>
          <c:showLegendKey val="0"/>
          <c:showVal val="0"/>
          <c:showCatName val="0"/>
          <c:showSerName val="0"/>
          <c:showPercent val="0"/>
          <c:showBubbleSize val="0"/>
        </c:dLbls>
        <c:axId val="1210058303"/>
        <c:axId val="1210039167"/>
      </c:scatterChart>
      <c:valAx>
        <c:axId val="1210058303"/>
        <c:scaling>
          <c:orientation val="minMax"/>
          <c:max val="950"/>
          <c:min val="25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ja-JP" sz="1400" b="1">
                    <a:solidFill>
                      <a:schemeClr val="tx1"/>
                    </a:solidFill>
                    <a:latin typeface="Arial" panose="020B0604020202020204" pitchFamily="34" charset="0"/>
                    <a:cs typeface="Arial" panose="020B0604020202020204" pitchFamily="34" charset="0"/>
                  </a:rPr>
                  <a:t>Raman shift / cm</a:t>
                </a:r>
                <a:r>
                  <a:rPr lang="en-US" altLang="ja-JP" sz="1400" b="1" baseline="30000">
                    <a:solidFill>
                      <a:schemeClr val="tx1"/>
                    </a:solidFill>
                    <a:latin typeface="Arial" panose="020B0604020202020204" pitchFamily="34" charset="0"/>
                    <a:cs typeface="Arial" panose="020B0604020202020204" pitchFamily="34" charset="0"/>
                  </a:rPr>
                  <a:t>-1</a:t>
                </a:r>
                <a:endParaRPr lang="ja-JP" altLang="en-US" sz="1400" b="1" baseline="30000">
                  <a:solidFill>
                    <a:schemeClr val="tx1"/>
                  </a:solidFill>
                  <a:latin typeface="Arial" panose="020B0604020202020204" pitchFamily="34" charset="0"/>
                  <a:cs typeface="Arial" panose="020B0604020202020204" pitchFamily="34" charset="0"/>
                </a:endParaRPr>
              </a:p>
            </c:rich>
          </c:tx>
          <c:layout>
            <c:manualLayout>
              <c:xMode val="edge"/>
              <c:yMode val="edge"/>
              <c:x val="0.37679674819650649"/>
              <c:y val="0.9225734334662025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title>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210039167"/>
        <c:crosses val="autoZero"/>
        <c:crossBetween val="midCat"/>
      </c:valAx>
      <c:valAx>
        <c:axId val="1210039167"/>
        <c:scaling>
          <c:orientation val="minMax"/>
          <c:max val="11000"/>
          <c:min val="0"/>
        </c:scaling>
        <c:delete val="1"/>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ltLang="ja-JP" sz="1400" b="1" dirty="0">
                    <a:solidFill>
                      <a:schemeClr val="tx1"/>
                    </a:solidFill>
                  </a:rPr>
                  <a:t>Intensity (</a:t>
                </a:r>
                <a:r>
                  <a:rPr lang="en-US" altLang="ja-JP" sz="1400" b="1" dirty="0" err="1">
                    <a:solidFill>
                      <a:schemeClr val="tx1"/>
                    </a:solidFill>
                  </a:rPr>
                  <a:t>a.u</a:t>
                </a:r>
                <a:r>
                  <a:rPr lang="en-US" altLang="ja-JP" sz="1400" b="1" dirty="0">
                    <a:solidFill>
                      <a:schemeClr val="tx1"/>
                    </a:solidFill>
                  </a:rPr>
                  <a:t>.)</a:t>
                </a:r>
                <a:endParaRPr lang="ja-JP" altLang="en-US" sz="1400" b="1" dirty="0">
                  <a:solidFill>
                    <a:schemeClr val="tx1"/>
                  </a:solidFill>
                </a:endParaRPr>
              </a:p>
            </c:rich>
          </c:tx>
          <c:layout>
            <c:manualLayout>
              <c:xMode val="edge"/>
              <c:yMode val="edge"/>
              <c:x val="0"/>
              <c:y val="0.1872657892759237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crossAx val="1210058303"/>
        <c:crosses val="autoZero"/>
        <c:crossBetween val="midCat"/>
      </c:valAx>
      <c:spPr>
        <a:noFill/>
        <a:ln w="25400">
          <a:solidFill>
            <a:schemeClr val="tx1"/>
          </a:solidFill>
        </a:ln>
        <a:effectLst/>
      </c:spPr>
    </c:plotArea>
    <c:legend>
      <c:legendPos val="r"/>
      <c:legendEntry>
        <c:idx val="0"/>
        <c:delete val="1"/>
      </c:legendEntry>
      <c:legendEntry>
        <c:idx val="1"/>
        <c:delete val="1"/>
      </c:legendEntry>
      <c:layout>
        <c:manualLayout>
          <c:xMode val="edge"/>
          <c:yMode val="edge"/>
          <c:x val="6.6131340771448194E-2"/>
          <c:y val="5.4208616449679982E-2"/>
          <c:w val="0.28322863559194439"/>
          <c:h val="0.24730250272590543"/>
        </c:manualLayout>
      </c:layout>
      <c:overlay val="0"/>
      <c:spPr>
        <a:solidFill>
          <a:schemeClr val="bg1"/>
        </a:solidFill>
        <a:ln w="12700">
          <a:solidFill>
            <a:schemeClr val="tx1"/>
          </a:solid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68330692956532"/>
          <c:y val="4.0904001187822406E-2"/>
          <c:w val="0.77327234762684083"/>
          <c:h val="0.74488288879861553"/>
        </c:manualLayout>
      </c:layout>
      <c:scatterChart>
        <c:scatterStyle val="lineMarker"/>
        <c:varyColors val="0"/>
        <c:ser>
          <c:idx val="0"/>
          <c:order val="0"/>
          <c:tx>
            <c:v>Oct. 22, A1g</c:v>
          </c:tx>
          <c:spPr>
            <a:ln w="25400" cap="rnd">
              <a:noFill/>
              <a:round/>
            </a:ln>
            <a:effectLst/>
          </c:spPr>
          <c:marker>
            <c:symbol val="circle"/>
            <c:size val="11"/>
            <c:spPr>
              <a:solidFill>
                <a:srgbClr val="FFC000"/>
              </a:solidFill>
              <a:ln w="12700">
                <a:solidFill>
                  <a:schemeClr val="tx1"/>
                </a:solidFill>
              </a:ln>
              <a:effectLst/>
            </c:spPr>
          </c:marker>
          <c:errBars>
            <c:errDir val="x"/>
            <c:errBarType val="both"/>
            <c:errValType val="cust"/>
            <c:noEndCap val="0"/>
            <c:plus>
              <c:numRef>
                <c:f>'My data'!$BO$11:$BO$14</c:f>
                <c:numCache>
                  <c:formatCode>General</c:formatCode>
                  <c:ptCount val="4"/>
                  <c:pt idx="0">
                    <c:v>0.47000000000000003</c:v>
                  </c:pt>
                  <c:pt idx="3">
                    <c:v>0.48</c:v>
                  </c:pt>
                </c:numCache>
              </c:numRef>
            </c:plus>
            <c:minus>
              <c:numRef>
                <c:f>'My data'!$BO$11:$BO$14</c:f>
                <c:numCache>
                  <c:formatCode>General</c:formatCode>
                  <c:ptCount val="4"/>
                  <c:pt idx="0">
                    <c:v>0.47000000000000003</c:v>
                  </c:pt>
                  <c:pt idx="3">
                    <c:v>0.48</c:v>
                  </c:pt>
                </c:numCache>
              </c:numRef>
            </c:minus>
            <c:spPr>
              <a:noFill/>
              <a:ln w="9525" cap="flat" cmpd="sng" algn="ctr">
                <a:solidFill>
                  <a:schemeClr val="tx1">
                    <a:lumMod val="65000"/>
                    <a:lumOff val="35000"/>
                  </a:schemeClr>
                </a:solidFill>
                <a:round/>
              </a:ln>
              <a:effectLst/>
            </c:spPr>
          </c:errBars>
          <c:xVal>
            <c:numRef>
              <c:f>'My data'!$BN$11:$BN$14</c:f>
              <c:numCache>
                <c:formatCode>General</c:formatCode>
                <c:ptCount val="4"/>
                <c:pt idx="0" formatCode="0.00_ ">
                  <c:v>3.5799500000000535</c:v>
                </c:pt>
                <c:pt idx="3" formatCode="0.00_ ">
                  <c:v>4.7841666666666924</c:v>
                </c:pt>
              </c:numCache>
            </c:numRef>
          </c:xVal>
          <c:yVal>
            <c:numRef>
              <c:f>'My data'!$DL$11:$DL$14</c:f>
              <c:numCache>
                <c:formatCode>General</c:formatCode>
                <c:ptCount val="4"/>
                <c:pt idx="0">
                  <c:v>0</c:v>
                </c:pt>
                <c:pt idx="3">
                  <c:v>-10</c:v>
                </c:pt>
              </c:numCache>
            </c:numRef>
          </c:yVal>
          <c:smooth val="0"/>
          <c:extLst>
            <c:ext xmlns:c16="http://schemas.microsoft.com/office/drawing/2014/chart" uri="{C3380CC4-5D6E-409C-BE32-E72D297353CC}">
              <c16:uniqueId val="{00000000-3035-47AB-85CC-2BBD1EEC5D42}"/>
            </c:ext>
          </c:extLst>
        </c:ser>
        <c:ser>
          <c:idx val="1"/>
          <c:order val="1"/>
          <c:tx>
            <c:v>Oct. 22, Eg</c:v>
          </c:tx>
          <c:spPr>
            <a:ln w="25400" cap="rnd">
              <a:noFill/>
              <a:round/>
            </a:ln>
            <a:effectLst/>
          </c:spPr>
          <c:marker>
            <c:symbol val="circle"/>
            <c:size val="12"/>
            <c:spPr>
              <a:solidFill>
                <a:srgbClr val="00B0F0"/>
              </a:solidFill>
              <a:ln w="12700">
                <a:solidFill>
                  <a:schemeClr val="tx1"/>
                </a:solidFill>
              </a:ln>
              <a:effectLst/>
            </c:spPr>
          </c:marker>
          <c:errBars>
            <c:errDir val="x"/>
            <c:errBarType val="both"/>
            <c:errValType val="cust"/>
            <c:noEndCap val="0"/>
            <c:plus>
              <c:numRef>
                <c:f>'My data'!$CI$11:$CI$14</c:f>
                <c:numCache>
                  <c:formatCode>General</c:formatCode>
                  <c:ptCount val="4"/>
                  <c:pt idx="0">
                    <c:v>1</c:v>
                  </c:pt>
                  <c:pt idx="3">
                    <c:v>0.79</c:v>
                  </c:pt>
                </c:numCache>
              </c:numRef>
            </c:plus>
            <c:minus>
              <c:numRef>
                <c:f>'My data'!$CI$11:$CI$14</c:f>
                <c:numCache>
                  <c:formatCode>General</c:formatCode>
                  <c:ptCount val="4"/>
                  <c:pt idx="0">
                    <c:v>1</c:v>
                  </c:pt>
                  <c:pt idx="3">
                    <c:v>0.79</c:v>
                  </c:pt>
                </c:numCache>
              </c:numRef>
            </c:minus>
            <c:spPr>
              <a:noFill/>
              <a:ln w="9525" cap="flat" cmpd="sng" algn="ctr">
                <a:solidFill>
                  <a:schemeClr val="tx1">
                    <a:lumMod val="65000"/>
                    <a:lumOff val="35000"/>
                  </a:schemeClr>
                </a:solidFill>
                <a:round/>
              </a:ln>
              <a:effectLst/>
            </c:spPr>
          </c:errBars>
          <c:xVal>
            <c:numRef>
              <c:f>'My data'!$CH$11:$CH$14</c:f>
              <c:numCache>
                <c:formatCode>General</c:formatCode>
                <c:ptCount val="4"/>
                <c:pt idx="0" formatCode="0.00_ ">
                  <c:v>2.8419733333333284</c:v>
                </c:pt>
                <c:pt idx="3" formatCode="0.00_ ">
                  <c:v>5.4054066666666927</c:v>
                </c:pt>
              </c:numCache>
            </c:numRef>
          </c:xVal>
          <c:yVal>
            <c:numRef>
              <c:f>'My data'!$DL$11:$DL$14</c:f>
              <c:numCache>
                <c:formatCode>General</c:formatCode>
                <c:ptCount val="4"/>
                <c:pt idx="0">
                  <c:v>0</c:v>
                </c:pt>
                <c:pt idx="3">
                  <c:v>-10</c:v>
                </c:pt>
              </c:numCache>
            </c:numRef>
          </c:yVal>
          <c:smooth val="0"/>
          <c:extLst>
            <c:ext xmlns:c16="http://schemas.microsoft.com/office/drawing/2014/chart" uri="{C3380CC4-5D6E-409C-BE32-E72D297353CC}">
              <c16:uniqueId val="{00000001-3035-47AB-85CC-2BBD1EEC5D42}"/>
            </c:ext>
          </c:extLst>
        </c:ser>
        <c:dLbls>
          <c:showLegendKey val="0"/>
          <c:showVal val="0"/>
          <c:showCatName val="0"/>
          <c:showSerName val="0"/>
          <c:showPercent val="0"/>
          <c:showBubbleSize val="0"/>
        </c:dLbls>
        <c:axId val="1234701456"/>
        <c:axId val="1234701872"/>
        <c:extLst>
          <c:ext xmlns:c15="http://schemas.microsoft.com/office/drawing/2012/chart" uri="{02D57815-91ED-43cb-92C2-25804820EDAC}">
            <c15:filteredScatterSeries>
              <c15:ser>
                <c:idx val="2"/>
                <c:order val="2"/>
                <c:tx>
                  <c:v>Oct. 14, A1g</c:v>
                </c:tx>
                <c:spPr>
                  <a:ln w="25400" cap="rnd">
                    <a:noFill/>
                    <a:round/>
                  </a:ln>
                  <a:effectLst/>
                </c:spPr>
                <c:marker>
                  <c:symbol val="triangle"/>
                  <c:size val="12"/>
                  <c:spPr>
                    <a:solidFill>
                      <a:srgbClr val="FFC000"/>
                    </a:solidFill>
                    <a:ln w="9525">
                      <a:solidFill>
                        <a:schemeClr val="tx1"/>
                      </a:solidFill>
                    </a:ln>
                    <a:effectLst/>
                  </c:spPr>
                </c:marker>
                <c:errBars>
                  <c:errDir val="x"/>
                  <c:errBarType val="both"/>
                  <c:errValType val="cust"/>
                  <c:noEndCap val="0"/>
                  <c:plus>
                    <c:numRef>
                      <c:extLst>
                        <c:ext uri="{02D57815-91ED-43cb-92C2-25804820EDAC}">
                          <c15:formulaRef>
                            <c15:sqref>'My data'!$BO$3</c15:sqref>
                          </c15:formulaRef>
                        </c:ext>
                      </c:extLst>
                      <c:numCache>
                        <c:formatCode>General</c:formatCode>
                        <c:ptCount val="1"/>
                        <c:pt idx="0">
                          <c:v>0.54</c:v>
                        </c:pt>
                      </c:numCache>
                    </c:numRef>
                  </c:plus>
                  <c:minus>
                    <c:numRef>
                      <c:extLst>
                        <c:ext uri="{02D57815-91ED-43cb-92C2-25804820EDAC}">
                          <c15:formulaRef>
                            <c15:sqref>'My data'!$BO$3</c15:sqref>
                          </c15:formulaRef>
                        </c:ext>
                      </c:extLst>
                      <c:numCache>
                        <c:formatCode>General</c:formatCode>
                        <c:ptCount val="1"/>
                        <c:pt idx="0">
                          <c:v>0.54</c:v>
                        </c:pt>
                      </c:numCache>
                    </c:numRef>
                  </c:minus>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extLst>
                      <c:ext uri="{02D57815-91ED-43cb-92C2-25804820EDAC}">
                        <c15:formulaRef>
                          <c15:sqref>'My data'!$BN$3</c15:sqref>
                        </c15:formulaRef>
                      </c:ext>
                    </c:extLst>
                    <c:numCache>
                      <c:formatCode>0.00_ </c:formatCode>
                      <c:ptCount val="1"/>
                      <c:pt idx="0">
                        <c:v>4.3681366666666008</c:v>
                      </c:pt>
                    </c:numCache>
                  </c:numRef>
                </c:xVal>
                <c:yVal>
                  <c:numRef>
                    <c:extLst>
                      <c:ext uri="{02D57815-91ED-43cb-92C2-25804820EDAC}">
                        <c15:formulaRef>
                          <c15:sqref>'My data'!$DL$3</c15:sqref>
                        </c15:formulaRef>
                      </c:ext>
                    </c:extLst>
                    <c:numCache>
                      <c:formatCode>General</c:formatCode>
                      <c:ptCount val="1"/>
                      <c:pt idx="0">
                        <c:v>0.5</c:v>
                      </c:pt>
                    </c:numCache>
                  </c:numRef>
                </c:yVal>
                <c:smooth val="0"/>
                <c:extLst>
                  <c:ext xmlns:c16="http://schemas.microsoft.com/office/drawing/2014/chart" uri="{C3380CC4-5D6E-409C-BE32-E72D297353CC}">
                    <c16:uniqueId val="{00000002-3035-47AB-85CC-2BBD1EEC5D42}"/>
                  </c:ext>
                </c:extLst>
              </c15:ser>
            </c15:filteredScatterSeries>
            <c15:filteredScatterSeries>
              <c15:ser>
                <c:idx val="3"/>
                <c:order val="3"/>
                <c:tx>
                  <c:v>Oct. 14, Eg</c:v>
                </c:tx>
                <c:spPr>
                  <a:ln w="25400" cap="rnd">
                    <a:noFill/>
                    <a:round/>
                  </a:ln>
                  <a:effectLst/>
                </c:spPr>
                <c:marker>
                  <c:symbol val="triangle"/>
                  <c:size val="12"/>
                  <c:spPr>
                    <a:solidFill>
                      <a:srgbClr val="00B0F0"/>
                    </a:solidFill>
                    <a:ln w="12700">
                      <a:solidFill>
                        <a:schemeClr val="tx1"/>
                      </a:solidFill>
                    </a:ln>
                    <a:effectLst/>
                  </c:spPr>
                </c:marker>
                <c:errBars>
                  <c:errDir val="x"/>
                  <c:errBarType val="both"/>
                  <c:errValType val="cust"/>
                  <c:noEndCap val="0"/>
                  <c:plus>
                    <c:numRef>
                      <c:extLst xmlns:c15="http://schemas.microsoft.com/office/drawing/2012/chart">
                        <c:ext xmlns:c15="http://schemas.microsoft.com/office/drawing/2012/chart" uri="{02D57815-91ED-43cb-92C2-25804820EDAC}">
                          <c15:formulaRef>
                            <c15:sqref>'My data'!$CI$3</c15:sqref>
                          </c15:formulaRef>
                        </c:ext>
                      </c:extLst>
                      <c:numCache>
                        <c:formatCode>General</c:formatCode>
                        <c:ptCount val="1"/>
                        <c:pt idx="0">
                          <c:v>0.9</c:v>
                        </c:pt>
                      </c:numCache>
                    </c:numRef>
                  </c:plus>
                  <c:minus>
                    <c:numRef>
                      <c:extLst xmlns:c15="http://schemas.microsoft.com/office/drawing/2012/chart">
                        <c:ext xmlns:c15="http://schemas.microsoft.com/office/drawing/2012/chart" uri="{02D57815-91ED-43cb-92C2-25804820EDAC}">
                          <c15:formulaRef>
                            <c15:sqref>'My data'!$CI$3</c15:sqref>
                          </c15:formulaRef>
                        </c:ext>
                      </c:extLst>
                      <c:numCache>
                        <c:formatCode>General</c:formatCode>
                        <c:ptCount val="1"/>
                        <c:pt idx="0">
                          <c:v>0.9</c:v>
                        </c:pt>
                      </c:numCache>
                    </c:numRef>
                  </c:minus>
                  <c:spPr>
                    <a:noFill/>
                    <a:ln w="9525" cap="flat" cmpd="sng" algn="ctr">
                      <a:solidFill>
                        <a:schemeClr val="tx1">
                          <a:lumMod val="65000"/>
                          <a:lumOff val="35000"/>
                        </a:schemeClr>
                      </a:solidFill>
                      <a:round/>
                    </a:ln>
                    <a:effectLst/>
                  </c:spPr>
                </c:errBars>
                <c:xVal>
                  <c:numRef>
                    <c:extLst xmlns:c15="http://schemas.microsoft.com/office/drawing/2012/chart">
                      <c:ext xmlns:c15="http://schemas.microsoft.com/office/drawing/2012/chart" uri="{02D57815-91ED-43cb-92C2-25804820EDAC}">
                        <c15:formulaRef>
                          <c15:sqref>'My data'!$CH$3</c15:sqref>
                        </c15:formulaRef>
                      </c:ext>
                    </c:extLst>
                    <c:numCache>
                      <c:formatCode>0.00_ </c:formatCode>
                      <c:ptCount val="1"/>
                      <c:pt idx="0">
                        <c:v>3.2485941666666349</c:v>
                      </c:pt>
                    </c:numCache>
                  </c:numRef>
                </c:xVal>
                <c:yVal>
                  <c:numRef>
                    <c:extLst xmlns:c15="http://schemas.microsoft.com/office/drawing/2012/chart">
                      <c:ext xmlns:c15="http://schemas.microsoft.com/office/drawing/2012/chart" uri="{02D57815-91ED-43cb-92C2-25804820EDAC}">
                        <c15:formulaRef>
                          <c15:sqref>'My data'!$DL$3</c15:sqref>
                        </c15:formulaRef>
                      </c:ext>
                    </c:extLst>
                    <c:numCache>
                      <c:formatCode>General</c:formatCode>
                      <c:ptCount val="1"/>
                      <c:pt idx="0">
                        <c:v>0.5</c:v>
                      </c:pt>
                    </c:numCache>
                  </c:numRef>
                </c:yVal>
                <c:smooth val="0"/>
                <c:extLst xmlns:c15="http://schemas.microsoft.com/office/drawing/2012/chart">
                  <c:ext xmlns:c16="http://schemas.microsoft.com/office/drawing/2014/chart" uri="{C3380CC4-5D6E-409C-BE32-E72D297353CC}">
                    <c16:uniqueId val="{00000003-3035-47AB-85CC-2BBD1EEC5D42}"/>
                  </c:ext>
                </c:extLst>
              </c15:ser>
            </c15:filteredScatterSeries>
          </c:ext>
        </c:extLst>
      </c:scatterChart>
      <c:valAx>
        <c:axId val="1234701456"/>
        <c:scaling>
          <c:orientation val="minMax"/>
          <c:max val="7"/>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ltLang="ja-JP" sz="1400" b="1" i="0" baseline="0">
                    <a:effectLst/>
                  </a:rPr>
                  <a:t>Δω</a:t>
                </a:r>
                <a:r>
                  <a:rPr lang="ja-JP" altLang="ja-JP" sz="1400" b="1" i="0" baseline="0">
                    <a:effectLst/>
                  </a:rPr>
                  <a:t>  </a:t>
                </a:r>
                <a:r>
                  <a:rPr lang="en-US" altLang="ja-JP" sz="1400" b="1" i="0" baseline="0">
                    <a:effectLst/>
                  </a:rPr>
                  <a:t>(cm</a:t>
                </a:r>
                <a:r>
                  <a:rPr lang="en-US" altLang="ja-JP" sz="1400" b="1" i="0" baseline="30000">
                    <a:effectLst/>
                  </a:rPr>
                  <a:t>-1</a:t>
                </a:r>
                <a:r>
                  <a:rPr lang="en-US" altLang="ja-JP" sz="1400" b="1" i="0" baseline="0">
                    <a:effectLst/>
                  </a:rPr>
                  <a:t>)</a:t>
                </a:r>
                <a:endParaRPr lang="ja-JP" altLang="ja-JP" sz="1400">
                  <a:effectLst/>
                </a:endParaRPr>
              </a:p>
            </c:rich>
          </c:tx>
          <c:layout>
            <c:manualLayout>
              <c:xMode val="edge"/>
              <c:yMode val="edge"/>
              <c:x val="0.4750643396986437"/>
              <c:y val="0.9053453607195656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title>
        <c:numFmt formatCode="0.00_ "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crossAx val="1234701872"/>
        <c:crossesAt val="-12"/>
        <c:crossBetween val="midCat"/>
      </c:valAx>
      <c:valAx>
        <c:axId val="1234701872"/>
        <c:scaling>
          <c:orientation val="minMax"/>
          <c:max val="2"/>
          <c:min val="-12"/>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ltLang="ja-JP" sz="1400" b="1" i="0" baseline="0">
                    <a:effectLst/>
                  </a:rPr>
                  <a:t>Distance from center (μm)</a:t>
                </a:r>
                <a:endParaRPr lang="ja-JP" altLang="ja-JP" sz="1400">
                  <a:effectLst/>
                </a:endParaRPr>
              </a:p>
            </c:rich>
          </c:tx>
          <c:layout>
            <c:manualLayout>
              <c:xMode val="edge"/>
              <c:yMode val="edge"/>
              <c:x val="7.9190519086577895E-3"/>
              <c:y val="3.3644437009908899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title>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234701456"/>
        <c:crossesAt val="-12"/>
        <c:crossBetween val="midCat"/>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53143259495066"/>
          <c:y val="4.0904001187822406E-2"/>
          <c:w val="0.79363241026103548"/>
          <c:h val="0.76402200309988422"/>
        </c:manualLayout>
      </c:layout>
      <c:scatterChart>
        <c:scatterStyle val="lineMarker"/>
        <c:varyColors val="0"/>
        <c:ser>
          <c:idx val="0"/>
          <c:order val="0"/>
          <c:tx>
            <c:v>10/22, A1g</c:v>
          </c:tx>
          <c:spPr>
            <a:ln w="25400" cap="rnd">
              <a:noFill/>
              <a:round/>
            </a:ln>
            <a:effectLst/>
          </c:spPr>
          <c:marker>
            <c:symbol val="circle"/>
            <c:size val="11"/>
            <c:spPr>
              <a:solidFill>
                <a:srgbClr val="FFC000"/>
              </a:solidFill>
              <a:ln w="12700">
                <a:solidFill>
                  <a:schemeClr val="tx1"/>
                </a:solidFill>
              </a:ln>
              <a:effectLst/>
            </c:spPr>
          </c:marker>
          <c:errBars>
            <c:errDir val="x"/>
            <c:errBarType val="both"/>
            <c:errValType val="cust"/>
            <c:noEndCap val="0"/>
            <c:plus>
              <c:numRef>
                <c:f>'My data'!$CA$11:$CA$14</c:f>
                <c:numCache>
                  <c:formatCode>General</c:formatCode>
                  <c:ptCount val="4"/>
                  <c:pt idx="0">
                    <c:v>9.7510373443983403E-2</c:v>
                  </c:pt>
                  <c:pt idx="3">
                    <c:v>9.9585062240663894E-2</c:v>
                  </c:pt>
                </c:numCache>
              </c:numRef>
            </c:plus>
            <c:minus>
              <c:numRef>
                <c:f>'My data'!$CA$11:$CA$14</c:f>
                <c:numCache>
                  <c:formatCode>General</c:formatCode>
                  <c:ptCount val="4"/>
                  <c:pt idx="0">
                    <c:v>9.7510373443983403E-2</c:v>
                  </c:pt>
                  <c:pt idx="3">
                    <c:v>9.9585062240663894E-2</c:v>
                  </c:pt>
                </c:numCache>
              </c:numRef>
            </c:minus>
            <c:spPr>
              <a:noFill/>
              <a:ln w="9525" cap="flat" cmpd="sng" algn="ctr">
                <a:solidFill>
                  <a:schemeClr val="tx1">
                    <a:lumMod val="65000"/>
                    <a:lumOff val="35000"/>
                  </a:schemeClr>
                </a:solidFill>
                <a:round/>
              </a:ln>
              <a:effectLst/>
            </c:spPr>
          </c:errBars>
          <c:xVal>
            <c:numRef>
              <c:f>'My data'!$BZ$11:$BZ$14</c:f>
              <c:numCache>
                <c:formatCode>General</c:formatCode>
                <c:ptCount val="4"/>
                <c:pt idx="0" formatCode="0.00_ ">
                  <c:v>0.74272821576764592</c:v>
                </c:pt>
                <c:pt idx="3" formatCode="0.00_ ">
                  <c:v>0.99256569847856679</c:v>
                </c:pt>
              </c:numCache>
            </c:numRef>
          </c:xVal>
          <c:yVal>
            <c:numRef>
              <c:f>'My data'!$DL$11:$DL$14</c:f>
              <c:numCache>
                <c:formatCode>General</c:formatCode>
                <c:ptCount val="4"/>
                <c:pt idx="0">
                  <c:v>0</c:v>
                </c:pt>
                <c:pt idx="3">
                  <c:v>-10</c:v>
                </c:pt>
              </c:numCache>
            </c:numRef>
          </c:yVal>
          <c:smooth val="0"/>
          <c:extLst>
            <c:ext xmlns:c16="http://schemas.microsoft.com/office/drawing/2014/chart" uri="{C3380CC4-5D6E-409C-BE32-E72D297353CC}">
              <c16:uniqueId val="{00000000-88B2-444B-9261-2293615D29FD}"/>
            </c:ext>
          </c:extLst>
        </c:ser>
        <c:ser>
          <c:idx val="1"/>
          <c:order val="1"/>
          <c:tx>
            <c:v>10/22, Eg</c:v>
          </c:tx>
          <c:spPr>
            <a:ln w="25400" cap="rnd">
              <a:noFill/>
              <a:round/>
            </a:ln>
            <a:effectLst/>
          </c:spPr>
          <c:marker>
            <c:symbol val="circle"/>
            <c:size val="12"/>
            <c:spPr>
              <a:solidFill>
                <a:srgbClr val="00B0F0"/>
              </a:solidFill>
              <a:ln w="12700">
                <a:solidFill>
                  <a:schemeClr val="tx1"/>
                </a:solidFill>
              </a:ln>
              <a:effectLst/>
            </c:spPr>
          </c:marker>
          <c:errBars>
            <c:errDir val="x"/>
            <c:errBarType val="both"/>
            <c:errValType val="cust"/>
            <c:noEndCap val="0"/>
            <c:plus>
              <c:numRef>
                <c:f>'My data'!$CU$11:$CU$14</c:f>
                <c:numCache>
                  <c:formatCode>General</c:formatCode>
                  <c:ptCount val="4"/>
                  <c:pt idx="0">
                    <c:v>0.33112582781456956</c:v>
                  </c:pt>
                  <c:pt idx="3">
                    <c:v>0.26158940397350994</c:v>
                  </c:pt>
                </c:numCache>
              </c:numRef>
            </c:plus>
            <c:minus>
              <c:numRef>
                <c:f>'My data'!$CU$11:$CU$14</c:f>
                <c:numCache>
                  <c:formatCode>General</c:formatCode>
                  <c:ptCount val="4"/>
                  <c:pt idx="0">
                    <c:v>0.33112582781456956</c:v>
                  </c:pt>
                  <c:pt idx="3">
                    <c:v>0.26158940397350994</c:v>
                  </c:pt>
                </c:numCache>
              </c:numRef>
            </c:minus>
            <c:spPr>
              <a:noFill/>
              <a:ln w="9525" cap="flat" cmpd="sng" algn="ctr">
                <a:solidFill>
                  <a:schemeClr val="tx1">
                    <a:lumMod val="65000"/>
                    <a:lumOff val="35000"/>
                  </a:schemeClr>
                </a:solidFill>
                <a:round/>
              </a:ln>
              <a:effectLst/>
            </c:spPr>
          </c:errBars>
          <c:xVal>
            <c:numRef>
              <c:f>'My data'!$CT$11:$CT$14</c:f>
              <c:numCache>
                <c:formatCode>General</c:formatCode>
                <c:ptCount val="4"/>
                <c:pt idx="0" formatCode="0.00_ ">
                  <c:v>0.94105077262692993</c:v>
                </c:pt>
                <c:pt idx="3" formatCode="0.00_ ">
                  <c:v>1.7898697571744016</c:v>
                </c:pt>
              </c:numCache>
            </c:numRef>
          </c:xVal>
          <c:yVal>
            <c:numRef>
              <c:f>'My data'!$DL$11:$DL$14</c:f>
              <c:numCache>
                <c:formatCode>General</c:formatCode>
                <c:ptCount val="4"/>
                <c:pt idx="0">
                  <c:v>0</c:v>
                </c:pt>
                <c:pt idx="3">
                  <c:v>-10</c:v>
                </c:pt>
              </c:numCache>
            </c:numRef>
          </c:yVal>
          <c:smooth val="0"/>
          <c:extLst>
            <c:ext xmlns:c16="http://schemas.microsoft.com/office/drawing/2014/chart" uri="{C3380CC4-5D6E-409C-BE32-E72D297353CC}">
              <c16:uniqueId val="{00000001-88B2-444B-9261-2293615D29FD}"/>
            </c:ext>
          </c:extLst>
        </c:ser>
        <c:dLbls>
          <c:showLegendKey val="0"/>
          <c:showVal val="0"/>
          <c:showCatName val="0"/>
          <c:showSerName val="0"/>
          <c:showPercent val="0"/>
          <c:showBubbleSize val="0"/>
        </c:dLbls>
        <c:axId val="1234701456"/>
        <c:axId val="1234701872"/>
        <c:extLst>
          <c:ext xmlns:c15="http://schemas.microsoft.com/office/drawing/2012/chart" uri="{02D57815-91ED-43cb-92C2-25804820EDAC}">
            <c15:filteredScatterSeries>
              <c15:ser>
                <c:idx val="2"/>
                <c:order val="2"/>
                <c:tx>
                  <c:v>10/14, A1g</c:v>
                </c:tx>
                <c:spPr>
                  <a:ln w="25400" cap="rnd">
                    <a:noFill/>
                    <a:round/>
                  </a:ln>
                  <a:effectLst/>
                </c:spPr>
                <c:marker>
                  <c:symbol val="triangle"/>
                  <c:size val="12"/>
                  <c:spPr>
                    <a:solidFill>
                      <a:srgbClr val="FFC000"/>
                    </a:solidFill>
                    <a:ln w="9525">
                      <a:solidFill>
                        <a:schemeClr val="tx1"/>
                      </a:solidFill>
                    </a:ln>
                    <a:effectLst/>
                  </c:spPr>
                </c:marker>
                <c:errBars>
                  <c:errDir val="x"/>
                  <c:errBarType val="both"/>
                  <c:errValType val="cust"/>
                  <c:noEndCap val="0"/>
                  <c:plus>
                    <c:numRef>
                      <c:extLst>
                        <c:ext uri="{02D57815-91ED-43cb-92C2-25804820EDAC}">
                          <c15:formulaRef>
                            <c15:sqref>'My data'!$BS$3</c15:sqref>
                          </c15:formulaRef>
                        </c:ext>
                      </c:extLst>
                      <c:numCache>
                        <c:formatCode>General</c:formatCode>
                        <c:ptCount val="1"/>
                        <c:pt idx="0">
                          <c:v>0.1255466493773148</c:v>
                        </c:pt>
                      </c:numCache>
                    </c:numRef>
                  </c:plus>
                  <c:minus>
                    <c:numRef>
                      <c:extLst>
                        <c:ext uri="{02D57815-91ED-43cb-92C2-25804820EDAC}">
                          <c15:formulaRef>
                            <c15:sqref>'My data'!$BS$3</c15:sqref>
                          </c15:formulaRef>
                        </c:ext>
                      </c:extLst>
                      <c:numCache>
                        <c:formatCode>General</c:formatCode>
                        <c:ptCount val="1"/>
                        <c:pt idx="0">
                          <c:v>0.1255466493773148</c:v>
                        </c:pt>
                      </c:numCache>
                    </c:numRef>
                  </c:minus>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extLst>
                      <c:ext uri="{02D57815-91ED-43cb-92C2-25804820EDAC}">
                        <c15:formulaRef>
                          <c15:sqref>'My data'!$BZ$3</c15:sqref>
                        </c15:formulaRef>
                      </c:ext>
                    </c:extLst>
                    <c:numCache>
                      <c:formatCode>0.00_ </c:formatCode>
                      <c:ptCount val="1"/>
                      <c:pt idx="0">
                        <c:v>0.90625242047024912</c:v>
                      </c:pt>
                    </c:numCache>
                  </c:numRef>
                </c:xVal>
                <c:yVal>
                  <c:numRef>
                    <c:extLst>
                      <c:ext uri="{02D57815-91ED-43cb-92C2-25804820EDAC}">
                        <c15:formulaRef>
                          <c15:sqref>'My data'!$DL$3</c15:sqref>
                        </c15:formulaRef>
                      </c:ext>
                    </c:extLst>
                    <c:numCache>
                      <c:formatCode>General</c:formatCode>
                      <c:ptCount val="1"/>
                      <c:pt idx="0">
                        <c:v>0.5</c:v>
                      </c:pt>
                    </c:numCache>
                  </c:numRef>
                </c:yVal>
                <c:smooth val="0"/>
                <c:extLst>
                  <c:ext xmlns:c16="http://schemas.microsoft.com/office/drawing/2014/chart" uri="{C3380CC4-5D6E-409C-BE32-E72D297353CC}">
                    <c16:uniqueId val="{00000002-88B2-444B-9261-2293615D29FD}"/>
                  </c:ext>
                </c:extLst>
              </c15:ser>
            </c15:filteredScatterSeries>
            <c15:filteredScatterSeries>
              <c15:ser>
                <c:idx val="3"/>
                <c:order val="3"/>
                <c:tx>
                  <c:v>10/14, Eg</c:v>
                </c:tx>
                <c:spPr>
                  <a:ln w="25400" cap="rnd">
                    <a:noFill/>
                    <a:round/>
                  </a:ln>
                  <a:effectLst/>
                </c:spPr>
                <c:marker>
                  <c:symbol val="triangle"/>
                  <c:size val="12"/>
                  <c:spPr>
                    <a:solidFill>
                      <a:srgbClr val="00B0F0"/>
                    </a:solidFill>
                    <a:ln w="12700">
                      <a:solidFill>
                        <a:schemeClr val="tx1"/>
                      </a:solidFill>
                    </a:ln>
                    <a:effectLst/>
                  </c:spPr>
                </c:marker>
                <c:errBars>
                  <c:errDir val="x"/>
                  <c:errBarType val="both"/>
                  <c:errValType val="cust"/>
                  <c:noEndCap val="0"/>
                  <c:plus>
                    <c:numRef>
                      <c:extLst xmlns:c15="http://schemas.microsoft.com/office/drawing/2012/chart">
                        <c:ext xmlns:c15="http://schemas.microsoft.com/office/drawing/2012/chart" uri="{02D57815-91ED-43cb-92C2-25804820EDAC}">
                          <c15:formulaRef>
                            <c15:sqref>'My data'!$CU$3</c15:sqref>
                          </c15:formulaRef>
                        </c:ext>
                      </c:extLst>
                      <c:numCache>
                        <c:formatCode>General</c:formatCode>
                        <c:ptCount val="1"/>
                        <c:pt idx="0">
                          <c:v>0.29801324503311261</c:v>
                        </c:pt>
                      </c:numCache>
                    </c:numRef>
                  </c:plus>
                  <c:minus>
                    <c:numRef>
                      <c:extLst xmlns:c15="http://schemas.microsoft.com/office/drawing/2012/chart">
                        <c:ext xmlns:c15="http://schemas.microsoft.com/office/drawing/2012/chart" uri="{02D57815-91ED-43cb-92C2-25804820EDAC}">
                          <c15:formulaRef>
                            <c15:sqref>'My data'!$CU$3</c15:sqref>
                          </c15:formulaRef>
                        </c:ext>
                      </c:extLst>
                      <c:numCache>
                        <c:formatCode>General</c:formatCode>
                        <c:ptCount val="1"/>
                        <c:pt idx="0">
                          <c:v>0.29801324503311261</c:v>
                        </c:pt>
                      </c:numCache>
                    </c:numRef>
                  </c:minus>
                  <c:spPr>
                    <a:noFill/>
                    <a:ln w="9525" cap="flat" cmpd="sng" algn="ctr">
                      <a:solidFill>
                        <a:schemeClr val="tx1">
                          <a:lumMod val="65000"/>
                          <a:lumOff val="35000"/>
                        </a:schemeClr>
                      </a:solidFill>
                      <a:round/>
                    </a:ln>
                    <a:effectLst/>
                  </c:spPr>
                </c:errBars>
                <c:xVal>
                  <c:numRef>
                    <c:extLst xmlns:c15="http://schemas.microsoft.com/office/drawing/2012/chart">
                      <c:ext xmlns:c15="http://schemas.microsoft.com/office/drawing/2012/chart" uri="{02D57815-91ED-43cb-92C2-25804820EDAC}">
                        <c15:formulaRef>
                          <c15:sqref>'My data'!$CT$3</c15:sqref>
                        </c15:formulaRef>
                      </c:ext>
                    </c:extLst>
                    <c:numCache>
                      <c:formatCode>0.00_ </c:formatCode>
                      <c:ptCount val="1"/>
                      <c:pt idx="0">
                        <c:v>1.0756934326710712</c:v>
                      </c:pt>
                    </c:numCache>
                  </c:numRef>
                </c:xVal>
                <c:yVal>
                  <c:numRef>
                    <c:extLst xmlns:c15="http://schemas.microsoft.com/office/drawing/2012/chart">
                      <c:ext xmlns:c15="http://schemas.microsoft.com/office/drawing/2012/chart" uri="{02D57815-91ED-43cb-92C2-25804820EDAC}">
                        <c15:formulaRef>
                          <c15:sqref>'My data'!$DL$3</c15:sqref>
                        </c15:formulaRef>
                      </c:ext>
                    </c:extLst>
                    <c:numCache>
                      <c:formatCode>General</c:formatCode>
                      <c:ptCount val="1"/>
                      <c:pt idx="0">
                        <c:v>0.5</c:v>
                      </c:pt>
                    </c:numCache>
                  </c:numRef>
                </c:yVal>
                <c:smooth val="0"/>
                <c:extLst xmlns:c15="http://schemas.microsoft.com/office/drawing/2012/chart">
                  <c:ext xmlns:c16="http://schemas.microsoft.com/office/drawing/2014/chart" uri="{C3380CC4-5D6E-409C-BE32-E72D297353CC}">
                    <c16:uniqueId val="{00000003-88B2-444B-9261-2293615D29FD}"/>
                  </c:ext>
                </c:extLst>
              </c15:ser>
            </c15:filteredScatterSeries>
          </c:ext>
        </c:extLst>
      </c:scatterChart>
      <c:valAx>
        <c:axId val="1234701456"/>
        <c:scaling>
          <c:orientation val="minMax"/>
          <c:max val="2.5"/>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ltLang="ja-JP" sz="1400" b="1" i="0" baseline="0" dirty="0">
                    <a:effectLst/>
                  </a:rPr>
                  <a:t>Inclusion pressure (</a:t>
                </a:r>
                <a:r>
                  <a:rPr lang="en-US" altLang="ja-JP" sz="1400" b="1" i="1" baseline="0" dirty="0">
                    <a:effectLst/>
                  </a:rPr>
                  <a:t>P</a:t>
                </a:r>
                <a:r>
                  <a:rPr lang="en-US" altLang="ja-JP" sz="1400" b="1" i="0" baseline="-25000" dirty="0">
                    <a:effectLst/>
                  </a:rPr>
                  <a:t>inc</a:t>
                </a:r>
                <a:r>
                  <a:rPr lang="en-US" altLang="ja-JP" sz="1400" b="1" i="0" baseline="0" dirty="0">
                    <a:effectLst/>
                  </a:rPr>
                  <a:t>)</a:t>
                </a:r>
                <a:r>
                  <a:rPr lang="ja-JP" altLang="ja-JP" sz="1400" b="1" i="0" baseline="0" dirty="0">
                    <a:effectLst/>
                  </a:rPr>
                  <a:t>  </a:t>
                </a:r>
                <a:r>
                  <a:rPr lang="en-US" altLang="ja-JP" sz="1400" b="1" i="0" baseline="0" dirty="0">
                    <a:effectLst/>
                  </a:rPr>
                  <a:t>(</a:t>
                </a:r>
                <a:r>
                  <a:rPr lang="en-US" altLang="ja-JP" sz="1400" b="1" i="0" baseline="0" dirty="0" err="1">
                    <a:effectLst/>
                  </a:rPr>
                  <a:t>GPa</a:t>
                </a:r>
                <a:r>
                  <a:rPr lang="en-US" altLang="ja-JP" sz="1400" b="1" i="0" baseline="0" dirty="0">
                    <a:effectLst/>
                  </a:rPr>
                  <a:t>)</a:t>
                </a:r>
                <a:endParaRPr lang="ja-JP" altLang="ja-JP" sz="1400" dirty="0">
                  <a:effectLst/>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title>
        <c:numFmt formatCode="0.00_ "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crossAx val="1234701872"/>
        <c:crossesAt val="-12"/>
        <c:crossBetween val="midCat"/>
      </c:valAx>
      <c:valAx>
        <c:axId val="1234701872"/>
        <c:scaling>
          <c:orientation val="minMax"/>
          <c:max val="2"/>
          <c:min val="-12"/>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ltLang="ja-JP" sz="1400" b="1" i="0" baseline="0">
                    <a:effectLst/>
                  </a:rPr>
                  <a:t>Distance from center (μm)</a:t>
                </a:r>
                <a:endParaRPr lang="ja-JP" altLang="ja-JP" sz="1400">
                  <a:effectLst/>
                </a:endParaRPr>
              </a:p>
            </c:rich>
          </c:tx>
          <c:layout>
            <c:manualLayout>
              <c:xMode val="edge"/>
              <c:yMode val="edge"/>
              <c:x val="2.4741439656612596E-3"/>
              <c:y val="8.648041574918014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title>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234701456"/>
        <c:crossesAt val="-12"/>
        <c:crossBetween val="midCat"/>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0"/>
            <a:ext cx="2918831" cy="495029"/>
          </a:xfrm>
          <a:prstGeom prst="rect">
            <a:avLst/>
          </a:prstGeom>
        </p:spPr>
        <p:txBody>
          <a:bodyPr vert="horz" lIns="91440" tIns="45720" rIns="91440" bIns="45720" rtlCol="0"/>
          <a:lstStyle>
            <a:lvl1pPr algn="r">
              <a:defRPr sz="1200"/>
            </a:lvl1pPr>
          </a:lstStyle>
          <a:p>
            <a:fld id="{E475574D-DC6B-421D-8BCA-A9BF27B97354}" type="datetimeFigureOut">
              <a:rPr kumimoji="1" lang="ja-JP" altLang="en-US" smtClean="0"/>
              <a:t>2022/5/20</a:t>
            </a:fld>
            <a:endParaRPr kumimoji="1" lang="ja-JP" altLang="en-US"/>
          </a:p>
        </p:txBody>
      </p:sp>
      <p:sp>
        <p:nvSpPr>
          <p:cNvPr id="4" name="スライド イメージ プレースホルダー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7"/>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7"/>
            <a:ext cx="2918831" cy="495028"/>
          </a:xfrm>
          <a:prstGeom prst="rect">
            <a:avLst/>
          </a:prstGeom>
        </p:spPr>
        <p:txBody>
          <a:bodyPr vert="horz" lIns="91440" tIns="45720" rIns="91440" bIns="45720" rtlCol="0" anchor="b"/>
          <a:lstStyle>
            <a:lvl1pPr algn="r">
              <a:defRPr sz="1200"/>
            </a:lvl1pPr>
          </a:lstStyle>
          <a:p>
            <a:fld id="{F2B1EA60-C116-4059-BFCC-81136B264E92}" type="slidenum">
              <a:rPr kumimoji="1" lang="ja-JP" altLang="en-US" smtClean="0"/>
              <a:t>‹#›</a:t>
            </a:fld>
            <a:endParaRPr kumimoji="1" lang="ja-JP" altLang="en-US"/>
          </a:p>
        </p:txBody>
      </p:sp>
    </p:spTree>
    <p:extLst>
      <p:ext uri="{BB962C8B-B14F-4D97-AF65-F5344CB8AC3E}">
        <p14:creationId xmlns:p14="http://schemas.microsoft.com/office/powerpoint/2010/main" val="2702486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私は博士課程の研究で，ラマン分光法による流体包有物の定量分析の確度の向上のため，特に分析中のレーザー加熱現象に注目して研究を進めてきました．</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中間発表ではこの題名の前半部分の</a:t>
            </a:r>
            <a:r>
              <a:rPr lang="ja-JP" altLang="en-US" sz="1200" b="0" dirty="0">
                <a:latin typeface="+mj-ea"/>
                <a:cs typeface="Times New Roman" panose="02020603050405020304" pitchFamily="18" charset="0"/>
              </a:rPr>
              <a:t>レーザー加熱現象の制御因子の特定に関する結果を発表いたしました．</a:t>
            </a:r>
            <a:endParaRPr lang="en-US" altLang="ja-JP" sz="1200" b="0" dirty="0">
              <a:latin typeface="+mj-ea"/>
              <a:cs typeface="Times New Roman" panose="02020603050405020304" pitchFamily="18" charset="0"/>
            </a:endParaRPr>
          </a:p>
          <a:p>
            <a:r>
              <a:rPr lang="ja-JP" altLang="en-US" sz="1200" b="0" dirty="0">
                <a:latin typeface="+mj-ea"/>
                <a:cs typeface="Times New Roman" panose="02020603050405020304" pitchFamily="18" charset="0"/>
              </a:rPr>
              <a:t>そして予備審査では，タイトルの後半部分にあたるレーザー加熱の定量分析への影響の評価を行い，包有物の密度を正確に測定する方法について議論しました．また，流体包有物を使った地質圧力計の利用可能性を評価するために，その手法を天然のマントル捕獲岩中の流体包有物に適用し，この図のようにカンラン石，</a:t>
            </a:r>
            <a:r>
              <a:rPr lang="en-US" altLang="ja-JP" sz="1200" b="0" dirty="0" err="1">
                <a:latin typeface="+mj-ea"/>
                <a:cs typeface="Times New Roman" panose="02020603050405020304" pitchFamily="18" charset="0"/>
              </a:rPr>
              <a:t>opx,cpx,spinel</a:t>
            </a:r>
            <a:r>
              <a:rPr lang="ja-JP" altLang="en-US" sz="1200" b="0" dirty="0">
                <a:latin typeface="+mj-ea"/>
                <a:cs typeface="Times New Roman" panose="02020603050405020304" pitchFamily="18" charset="0"/>
              </a:rPr>
              <a:t>中の流体密度のサイズ依存性を調査しました．</a:t>
            </a:r>
            <a:endParaRPr lang="en-US" altLang="ja-JP" sz="1200" b="0" dirty="0">
              <a:latin typeface="+mj-ea"/>
              <a:cs typeface="Times New Roman" panose="02020603050405020304" pitchFamily="18" charset="0"/>
            </a:endParaRPr>
          </a:p>
          <a:p>
            <a:r>
              <a:rPr lang="ja-JP" altLang="en-US" sz="1200" b="0" dirty="0">
                <a:latin typeface="+mj-ea"/>
                <a:cs typeface="Times New Roman" panose="02020603050405020304" pitchFamily="18" charset="0"/>
              </a:rPr>
              <a:t>その結果，同じ試料中であっても流体包有物の密度はスピネル中の包有物が最高密度を持ち，カンラン石中の包有物が最低密度で，</a:t>
            </a:r>
            <a:r>
              <a:rPr lang="en-US" altLang="ja-JP" sz="1200" b="0" dirty="0" err="1">
                <a:latin typeface="+mj-ea"/>
                <a:cs typeface="Times New Roman" panose="02020603050405020304" pitchFamily="18" charset="0"/>
              </a:rPr>
              <a:t>opx</a:t>
            </a:r>
            <a:r>
              <a:rPr lang="ja-JP" altLang="en-US" sz="1200" b="0" dirty="0">
                <a:latin typeface="+mj-ea"/>
                <a:cs typeface="Times New Roman" panose="02020603050405020304" pitchFamily="18" charset="0"/>
              </a:rPr>
              <a:t>と</a:t>
            </a:r>
            <a:r>
              <a:rPr lang="en-US" altLang="ja-JP" sz="1200" b="0" dirty="0" err="1">
                <a:latin typeface="+mj-ea"/>
                <a:cs typeface="Times New Roman" panose="02020603050405020304" pitchFamily="18" charset="0"/>
              </a:rPr>
              <a:t>cpx</a:t>
            </a:r>
            <a:r>
              <a:rPr lang="ja-JP" altLang="en-US" sz="1200" b="0" dirty="0">
                <a:latin typeface="+mj-ea"/>
                <a:cs typeface="Times New Roman" panose="02020603050405020304" pitchFamily="18" charset="0"/>
              </a:rPr>
              <a:t>中の包有物密度がその中間程度になるという密度の鉱物種依存性があることや，</a:t>
            </a:r>
            <a:r>
              <a:rPr lang="en-US" altLang="ja-JP" sz="1200" b="0" dirty="0" err="1">
                <a:latin typeface="+mj-ea"/>
                <a:cs typeface="Times New Roman" panose="02020603050405020304" pitchFamily="18" charset="0"/>
              </a:rPr>
              <a:t>opx</a:t>
            </a:r>
            <a:r>
              <a:rPr lang="ja-JP" altLang="en-US" sz="1200" b="0" dirty="0">
                <a:latin typeface="+mj-ea"/>
                <a:cs typeface="Times New Roman" panose="02020603050405020304" pitchFamily="18" charset="0"/>
              </a:rPr>
              <a:t>と</a:t>
            </a:r>
            <a:r>
              <a:rPr lang="en-US" altLang="ja-JP" sz="1200" b="0" dirty="0" err="1">
                <a:latin typeface="+mj-ea"/>
                <a:cs typeface="Times New Roman" panose="02020603050405020304" pitchFamily="18" charset="0"/>
              </a:rPr>
              <a:t>cpx</a:t>
            </a:r>
            <a:r>
              <a:rPr lang="ja-JP" altLang="en-US" sz="1200" b="0" dirty="0">
                <a:latin typeface="+mj-ea"/>
                <a:cs typeface="Times New Roman" panose="02020603050405020304" pitchFamily="18" charset="0"/>
              </a:rPr>
              <a:t>では小さい包有物程密度が低下し，カンラン石中の包有物では逆に小さい包有物程子いう密度になるというサイズ依存性があることが検出されましたが，これらの依存性が測定手法に起因する系統誤差により人為的にもたらされたのではなく，再平衡過程の結果を反映していると結論付けました．</a:t>
            </a:r>
            <a:endParaRPr lang="en-US" altLang="ja-JP" sz="1200" b="0" dirty="0">
              <a:latin typeface="+mj-ea"/>
              <a:cs typeface="Times New Roman" panose="02020603050405020304" pitchFamily="18" charset="0"/>
            </a:endParaRPr>
          </a:p>
          <a:p>
            <a:r>
              <a:rPr lang="ja-JP" altLang="en-US" sz="1200" b="0" dirty="0">
                <a:latin typeface="+mj-ea"/>
                <a:cs typeface="Times New Roman" panose="02020603050405020304" pitchFamily="18" charset="0"/>
              </a:rPr>
              <a:t>そこで，予備審査が終わってからは，このような密度のサイズや鉱物種依存性をもたらしたプロセスを明らかにし，地質圧力計としての利用可能性を評価するために研究を進めてきました．</a:t>
            </a:r>
            <a:endParaRPr lang="en-US" altLang="ja-JP" sz="1200" b="0" dirty="0">
              <a:latin typeface="+mj-ea"/>
              <a:cs typeface="Times New Roman" panose="02020603050405020304" pitchFamily="18" charset="0"/>
            </a:endParaRPr>
          </a:p>
          <a:p>
            <a:r>
              <a:rPr lang="ja-JP" altLang="en-US" sz="1200" b="0" dirty="0">
                <a:latin typeface="+mj-ea"/>
                <a:cs typeface="Times New Roman" panose="02020603050405020304" pitchFamily="18" charset="0"/>
              </a:rPr>
              <a:t>その要因として，かんらん岩が地下深くから地表へ到達する間に生じる弾性変形，塑性変形，流体の拡散，流体ーホスト間の反応，相分離などが考えられますが，まず最初に評価すべき要素は弾性変形だと考えています．</a:t>
            </a:r>
            <a:endParaRPr lang="en-US" altLang="ja-JP" sz="1200" b="0" dirty="0">
              <a:latin typeface="+mj-ea"/>
              <a:cs typeface="Times New Roman" panose="02020603050405020304" pitchFamily="18" charset="0"/>
            </a:endParaRPr>
          </a:p>
          <a:p>
            <a:r>
              <a:rPr lang="ja-JP" altLang="en-US" sz="1200" b="0" dirty="0">
                <a:latin typeface="+mj-ea"/>
                <a:cs typeface="Times New Roman" panose="02020603050405020304" pitchFamily="18" charset="0"/>
              </a:rPr>
              <a:t>なぜなら，弾性変形以外は時間に依存したり，計算に必要な物性値が良く制約されていなかったりしますが，弾性変形は時間に依存せず物性値のデータも多く報告されているため他の要素に比べて評価が容易であるためです．</a:t>
            </a:r>
            <a:endParaRPr lang="en-US" altLang="ja-JP" sz="1200" b="0" dirty="0">
              <a:latin typeface="+mj-ea"/>
              <a:cs typeface="Times New Roman" panose="02020603050405020304" pitchFamily="18" charset="0"/>
            </a:endParaRPr>
          </a:p>
          <a:p>
            <a:r>
              <a:rPr lang="ja-JP" altLang="en-US" sz="1200" b="0" dirty="0">
                <a:latin typeface="+mj-ea"/>
                <a:cs typeface="Times New Roman" panose="02020603050405020304" pitchFamily="18" charset="0"/>
              </a:rPr>
              <a:t>そこで本日の発表では，弾性変形が流体包有物の密度にどの様な影響を与えるのかを議論します．</a:t>
            </a:r>
            <a:endParaRPr lang="en-US" altLang="ja-JP" sz="1200" b="0" dirty="0">
              <a:latin typeface="+mj-ea"/>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F2B1EA60-C116-4059-BFCC-81136B264E92}" type="slidenum">
              <a:rPr kumimoji="1" lang="ja-JP" altLang="en-US" smtClean="0"/>
              <a:t>1</a:t>
            </a:fld>
            <a:endParaRPr kumimoji="1" lang="ja-JP" altLang="en-US"/>
          </a:p>
        </p:txBody>
      </p:sp>
    </p:spTree>
    <p:extLst>
      <p:ext uri="{BB962C8B-B14F-4D97-AF65-F5344CB8AC3E}">
        <p14:creationId xmlns:p14="http://schemas.microsoft.com/office/powerpoint/2010/main" val="3059219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最後に先行研究の</a:t>
            </a:r>
            <a:r>
              <a:rPr kumimoji="1" lang="en-US" altLang="ja-JP" dirty="0"/>
              <a:t>EoS</a:t>
            </a:r>
            <a:r>
              <a:rPr kumimoji="1" lang="ja-JP" altLang="en-US" dirty="0"/>
              <a:t>との比較ですが，</a:t>
            </a:r>
            <a:endParaRPr kumimoji="1" lang="en-US" altLang="ja-JP" dirty="0"/>
          </a:p>
          <a:p>
            <a:r>
              <a:rPr kumimoji="1" lang="en-US" altLang="ja-JP" dirty="0"/>
              <a:t>VT</a:t>
            </a:r>
            <a:r>
              <a:rPr kumimoji="1" lang="ja-JP" altLang="en-US" dirty="0"/>
              <a:t>データの選択方法，</a:t>
            </a:r>
            <a:r>
              <a:rPr kumimoji="1" lang="en-US" altLang="ja-JP" dirty="0"/>
              <a:t>isochore</a:t>
            </a:r>
            <a:r>
              <a:rPr kumimoji="1" lang="ja-JP" altLang="en-US" dirty="0"/>
              <a:t>に沿った体積弾性率の温度微分が正，グリューナイゼンパラメータやデバイ温度が先行研究の値と調和的であることから本研究で得られた</a:t>
            </a:r>
            <a:r>
              <a:rPr kumimoji="1" lang="en-US" altLang="ja-JP" dirty="0"/>
              <a:t>EoS</a:t>
            </a:r>
            <a:r>
              <a:rPr kumimoji="1" lang="ja-JP" altLang="en-US" dirty="0"/>
              <a:t>は先行研究の</a:t>
            </a:r>
            <a:r>
              <a:rPr kumimoji="1" lang="en-US" altLang="ja-JP" dirty="0"/>
              <a:t>EoS</a:t>
            </a:r>
            <a:r>
              <a:rPr kumimoji="1" lang="ja-JP" altLang="en-US" dirty="0"/>
              <a:t>に比べて信頼できると考えられます．</a:t>
            </a:r>
            <a:endParaRPr kumimoji="1" lang="en-US" altLang="ja-JP" dirty="0"/>
          </a:p>
        </p:txBody>
      </p:sp>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10</a:t>
            </a:fld>
            <a:endParaRPr kumimoji="1" lang="ja-JP" altLang="en-US"/>
          </a:p>
        </p:txBody>
      </p:sp>
    </p:spTree>
    <p:extLst>
      <p:ext uri="{BB962C8B-B14F-4D97-AF65-F5344CB8AC3E}">
        <p14:creationId xmlns:p14="http://schemas.microsoft.com/office/powerpoint/2010/main" val="2291797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次に，得られた</a:t>
            </a:r>
            <a:r>
              <a:rPr kumimoji="1" lang="en-US" altLang="ja-JP" dirty="0"/>
              <a:t>MGD EoS</a:t>
            </a:r>
            <a:r>
              <a:rPr kumimoji="1" lang="ja-JP" altLang="en-US" dirty="0"/>
              <a:t>が実験データをうまく説明できていることを図で示します．</a:t>
            </a:r>
            <a:endParaRPr kumimoji="1" lang="en-US" altLang="ja-JP" dirty="0"/>
          </a:p>
          <a:p>
            <a:r>
              <a:rPr kumimoji="1" lang="ja-JP" altLang="en-US" dirty="0"/>
              <a:t>先ず，</a:t>
            </a:r>
            <a:r>
              <a:rPr kumimoji="1" lang="en-US" altLang="ja-JP" dirty="0"/>
              <a:t>VT</a:t>
            </a:r>
            <a:r>
              <a:rPr kumimoji="1" lang="ja-JP" altLang="en-US" dirty="0"/>
              <a:t>データですが，</a:t>
            </a:r>
            <a:r>
              <a:rPr kumimoji="1" lang="en-US" altLang="ja-JP" dirty="0"/>
              <a:t>EoS</a:t>
            </a:r>
            <a:r>
              <a:rPr kumimoji="1" lang="ja-JP" altLang="en-US" dirty="0"/>
              <a:t>から計算された関係は実線若しくは点線で示されており，</a:t>
            </a:r>
            <a:r>
              <a:rPr kumimoji="1" lang="en-US" altLang="ja-JP" dirty="0"/>
              <a:t>MGD EoS</a:t>
            </a:r>
            <a:r>
              <a:rPr kumimoji="1" lang="ja-JP" altLang="en-US" dirty="0"/>
              <a:t>の結果は赤い実線で示されています．</a:t>
            </a:r>
            <a:endParaRPr kumimoji="1" lang="en-US" altLang="ja-JP" dirty="0"/>
          </a:p>
          <a:p>
            <a:r>
              <a:rPr kumimoji="1" lang="ja-JP" altLang="en-US" dirty="0"/>
              <a:t>そして，もっとも最近出版された</a:t>
            </a:r>
            <a:r>
              <a:rPr kumimoji="1" lang="en-US" altLang="ja-JP" dirty="0" err="1"/>
              <a:t>Faccincani</a:t>
            </a:r>
            <a:r>
              <a:rPr kumimoji="1" lang="ja-JP" altLang="en-US" dirty="0"/>
              <a:t>の</a:t>
            </a:r>
            <a:r>
              <a:rPr kumimoji="1" lang="en-US" altLang="ja-JP" dirty="0"/>
              <a:t>EoS</a:t>
            </a:r>
            <a:r>
              <a:rPr kumimoji="1" lang="ja-JP" altLang="en-US" dirty="0"/>
              <a:t>は黄色の点線で示されており本研究の結果と大きく異なることが分かります．</a:t>
            </a:r>
            <a:endParaRPr kumimoji="1" lang="en-US" altLang="ja-JP" dirty="0"/>
          </a:p>
          <a:p>
            <a:r>
              <a:rPr kumimoji="1" lang="ja-JP" altLang="en-US" dirty="0"/>
              <a:t>また，相平衡計算ソフトの</a:t>
            </a:r>
            <a:r>
              <a:rPr kumimoji="1" lang="en-US" altLang="ja-JP" dirty="0" err="1"/>
              <a:t>Thermocalc</a:t>
            </a:r>
            <a:r>
              <a:rPr kumimoji="1" lang="ja-JP" altLang="en-US" dirty="0"/>
              <a:t>で用いられている</a:t>
            </a:r>
            <a:r>
              <a:rPr kumimoji="1" lang="en-US" altLang="ja-JP" dirty="0"/>
              <a:t>Holland&amp;Powell2012</a:t>
            </a:r>
            <a:r>
              <a:rPr kumimoji="1" lang="ja-JP" altLang="en-US" dirty="0"/>
              <a:t>の結果は青い実線で，</a:t>
            </a:r>
            <a:r>
              <a:rPr kumimoji="1" lang="en-US" altLang="ja-JP" dirty="0"/>
              <a:t>melts</a:t>
            </a:r>
            <a:r>
              <a:rPr kumimoji="1" lang="ja-JP" altLang="en-US" dirty="0"/>
              <a:t>で使われている</a:t>
            </a:r>
            <a:r>
              <a:rPr kumimoji="1" lang="en-US" altLang="ja-JP" dirty="0"/>
              <a:t>Hamecher2012</a:t>
            </a:r>
            <a:r>
              <a:rPr kumimoji="1" lang="ja-JP" altLang="en-US" dirty="0"/>
              <a:t>の</a:t>
            </a:r>
            <a:r>
              <a:rPr kumimoji="1" lang="en-US" altLang="ja-JP" dirty="0"/>
              <a:t>EoS</a:t>
            </a:r>
            <a:r>
              <a:rPr kumimoji="1" lang="ja-JP" altLang="en-US" dirty="0"/>
              <a:t>は黄緑の点線で描かれており，どちらも本研究で得た赤い実践よりも大きな熱膨張率を予想しています．</a:t>
            </a:r>
            <a:endParaRPr kumimoji="1" lang="en-US" altLang="ja-JP" dirty="0"/>
          </a:p>
          <a:p>
            <a:r>
              <a:rPr kumimoji="1" lang="ja-JP" altLang="en-US" dirty="0"/>
              <a:t>今回フィッティングには</a:t>
            </a:r>
            <a:r>
              <a:rPr kumimoji="1" lang="en-US" altLang="ja-JP" dirty="0"/>
              <a:t>Suzuki and </a:t>
            </a:r>
            <a:r>
              <a:rPr kumimoji="1" lang="en-US" altLang="ja-JP" dirty="0" err="1"/>
              <a:t>Kumazawa</a:t>
            </a:r>
            <a:r>
              <a:rPr kumimoji="1" lang="en-US" altLang="ja-JP" dirty="0"/>
              <a:t> (1980)</a:t>
            </a:r>
            <a:r>
              <a:rPr kumimoji="1" lang="ja-JP" altLang="en-US" dirty="0"/>
              <a:t>の</a:t>
            </a:r>
            <a:r>
              <a:rPr kumimoji="1" lang="en-US" altLang="ja-JP" dirty="0"/>
              <a:t>800K</a:t>
            </a:r>
            <a:r>
              <a:rPr kumimoji="1" lang="ja-JP" altLang="en-US" dirty="0"/>
              <a:t>以下のデータしか利用していませんが，本研究で得た赤い実線は少なくとも</a:t>
            </a:r>
            <a:r>
              <a:rPr kumimoji="1" lang="en-US" altLang="ja-JP" dirty="0"/>
              <a:t>1000K</a:t>
            </a:r>
            <a:r>
              <a:rPr kumimoji="1" lang="ja-JP" altLang="en-US" dirty="0"/>
              <a:t>程度までは彼らのデータを非常によく説明できていることが分かり，低温の</a:t>
            </a:r>
            <a:r>
              <a:rPr kumimoji="1" lang="en-US" altLang="ja-JP" dirty="0"/>
              <a:t>Grimes</a:t>
            </a:r>
            <a:r>
              <a:rPr kumimoji="1" lang="ja-JP" altLang="en-US" dirty="0"/>
              <a:t>のデータとも調和的です．高温で</a:t>
            </a:r>
            <a:r>
              <a:rPr kumimoji="1" lang="en-US" altLang="ja-JP" dirty="0"/>
              <a:t>EoS</a:t>
            </a:r>
            <a:r>
              <a:rPr kumimoji="1" lang="ja-JP" altLang="en-US" dirty="0"/>
              <a:t>が予測する体積と</a:t>
            </a:r>
            <a:r>
              <a:rPr kumimoji="1" lang="en-US" altLang="ja-JP" dirty="0"/>
              <a:t>Suzuki and </a:t>
            </a:r>
            <a:r>
              <a:rPr kumimoji="1" lang="en-US" altLang="ja-JP" dirty="0" err="1"/>
              <a:t>Kumazawa</a:t>
            </a:r>
            <a:r>
              <a:rPr kumimoji="1" lang="en-US" altLang="ja-JP" dirty="0"/>
              <a:t> (1980)</a:t>
            </a:r>
            <a:r>
              <a:rPr kumimoji="1" lang="ja-JP" altLang="en-US" dirty="0"/>
              <a:t>のデータがズレる理由に関しては</a:t>
            </a:r>
            <a:r>
              <a:rPr kumimoji="1" lang="en-US" altLang="ja-JP" dirty="0"/>
              <a:t>discussion</a:t>
            </a:r>
            <a:r>
              <a:rPr kumimoji="1" lang="ja-JP" altLang="en-US" dirty="0"/>
              <a:t>で詳しく見ていきます．</a:t>
            </a:r>
            <a:endParaRPr kumimoji="1" lang="en-US" altLang="ja-JP" dirty="0"/>
          </a:p>
          <a:p>
            <a:r>
              <a:rPr kumimoji="1" lang="ja-JP" altLang="en-US" dirty="0"/>
              <a:t>次に</a:t>
            </a:r>
            <a:r>
              <a:rPr kumimoji="1" lang="en-US" altLang="ja-JP" dirty="0"/>
              <a:t>PV</a:t>
            </a:r>
            <a:r>
              <a:rPr kumimoji="1" lang="ja-JP" altLang="en-US" dirty="0"/>
              <a:t>データですが，</a:t>
            </a:r>
            <a:r>
              <a:rPr kumimoji="1" lang="en-US" altLang="ja-JP" dirty="0"/>
              <a:t>MGD EoS</a:t>
            </a:r>
            <a:r>
              <a:rPr kumimoji="1" lang="ja-JP" altLang="en-US" dirty="0"/>
              <a:t>は本研究でフィッティングに利用した白丸とバツ印で表された</a:t>
            </a:r>
            <a:r>
              <a:rPr kumimoji="1" lang="en-US" altLang="ja-JP" dirty="0" err="1"/>
              <a:t>Nestola</a:t>
            </a:r>
            <a:r>
              <a:rPr kumimoji="1" lang="en-US" altLang="ja-JP" dirty="0"/>
              <a:t> et al. (2007)</a:t>
            </a:r>
            <a:r>
              <a:rPr kumimoji="1" lang="ja-JP" altLang="en-US" dirty="0"/>
              <a:t>とピンクの</a:t>
            </a:r>
            <a:r>
              <a:rPr kumimoji="1" lang="en-US" altLang="ja-JP" dirty="0"/>
              <a:t>Levy et al. (2003)</a:t>
            </a:r>
            <a:r>
              <a:rPr kumimoji="1" lang="ja-JP" altLang="en-US" dirty="0"/>
              <a:t>のデータをうまく説明できており，それ以外のデータは誤差が大きいためフィッティングに使っていませんがある程度この</a:t>
            </a:r>
            <a:r>
              <a:rPr kumimoji="1" lang="en-US" altLang="ja-JP" dirty="0"/>
              <a:t>EoS</a:t>
            </a:r>
            <a:r>
              <a:rPr kumimoji="1" lang="ja-JP" altLang="en-US" dirty="0"/>
              <a:t>で説明できています．</a:t>
            </a:r>
          </a:p>
        </p:txBody>
      </p:sp>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11</a:t>
            </a:fld>
            <a:endParaRPr kumimoji="1" lang="ja-JP" altLang="en-US"/>
          </a:p>
        </p:txBody>
      </p:sp>
    </p:spTree>
    <p:extLst>
      <p:ext uri="{BB962C8B-B14F-4D97-AF65-F5344CB8AC3E}">
        <p14:creationId xmlns:p14="http://schemas.microsoft.com/office/powerpoint/2010/main" val="1473031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Ks</a:t>
            </a:r>
            <a:r>
              <a:rPr kumimoji="1" lang="ja-JP" altLang="en-US" dirty="0"/>
              <a:t>の温度依存性についてですが，本研究では黄色いシンボルで示された</a:t>
            </a:r>
            <a:r>
              <a:rPr kumimoji="1" lang="en-US" altLang="ja-JP" dirty="0"/>
              <a:t>Suzuki et al. (2000)</a:t>
            </a:r>
            <a:r>
              <a:rPr kumimoji="1" lang="ja-JP" altLang="en-US" dirty="0"/>
              <a:t>のデータをフィッティングに利用しましたが，黄色の実線の</a:t>
            </a:r>
            <a:r>
              <a:rPr kumimoji="1" lang="en-US" altLang="ja-JP" dirty="0" err="1"/>
              <a:t>Faccincani</a:t>
            </a:r>
            <a:r>
              <a:rPr kumimoji="1" lang="en-US" altLang="ja-JP" dirty="0"/>
              <a:t> et al. (2021)</a:t>
            </a:r>
            <a:r>
              <a:rPr kumimoji="1" lang="ja-JP" altLang="en-US" dirty="0"/>
              <a:t>や青色の実線の</a:t>
            </a:r>
            <a:r>
              <a:rPr kumimoji="1" lang="en-US" altLang="ja-JP" dirty="0"/>
              <a:t>Holland and Powell (2012)</a:t>
            </a:r>
            <a:r>
              <a:rPr kumimoji="1" lang="ja-JP" altLang="en-US" dirty="0"/>
              <a:t>の</a:t>
            </a:r>
            <a:r>
              <a:rPr kumimoji="1" lang="en-US" altLang="ja-JP" dirty="0"/>
              <a:t>EoS</a:t>
            </a:r>
            <a:r>
              <a:rPr kumimoji="1" lang="ja-JP" altLang="en-US" dirty="0"/>
              <a:t>は実験値をうまく説明できていません．しかし，ピンクの線と重なってしまい見づらいですが本研究で得た赤い実線の</a:t>
            </a:r>
            <a:r>
              <a:rPr kumimoji="1" lang="en-US" altLang="ja-JP" dirty="0"/>
              <a:t>MGD EoS</a:t>
            </a:r>
            <a:r>
              <a:rPr kumimoji="1" lang="ja-JP" altLang="en-US" dirty="0"/>
              <a:t>は実験値をうまく説明しています．</a:t>
            </a:r>
            <a:endParaRPr kumimoji="1" lang="en-US" altLang="ja-JP" dirty="0"/>
          </a:p>
          <a:p>
            <a:r>
              <a:rPr kumimoji="1" lang="ja-JP" altLang="en-US" dirty="0"/>
              <a:t>また，このピンクの実線は</a:t>
            </a:r>
            <a:r>
              <a:rPr kumimoji="1" lang="en-US" altLang="ja-JP" dirty="0"/>
              <a:t>Suzuki et al. (2000)</a:t>
            </a:r>
            <a:r>
              <a:rPr kumimoji="1" lang="ja-JP" altLang="en-US" dirty="0"/>
              <a:t>の</a:t>
            </a:r>
            <a:r>
              <a:rPr kumimoji="1" lang="en-US" altLang="ja-JP" dirty="0"/>
              <a:t>800K</a:t>
            </a:r>
            <a:r>
              <a:rPr kumimoji="1" lang="ja-JP" altLang="en-US" dirty="0"/>
              <a:t>以上のデータを削除してフィッティングを行って得られた</a:t>
            </a:r>
            <a:r>
              <a:rPr kumimoji="1" lang="en-US" altLang="ja-JP" dirty="0"/>
              <a:t>EoS</a:t>
            </a:r>
            <a:r>
              <a:rPr kumimoji="1" lang="ja-JP" altLang="en-US" dirty="0"/>
              <a:t>から計算した</a:t>
            </a:r>
            <a:r>
              <a:rPr kumimoji="1" lang="en-US" altLang="ja-JP" dirty="0"/>
              <a:t>Ks</a:t>
            </a:r>
            <a:r>
              <a:rPr kumimoji="1" lang="ja-JP" altLang="en-US" dirty="0"/>
              <a:t>と温度の関係ですが，それは</a:t>
            </a:r>
            <a:r>
              <a:rPr kumimoji="1" lang="en-US" altLang="ja-JP" dirty="0"/>
              <a:t>800K</a:t>
            </a:r>
            <a:r>
              <a:rPr kumimoji="1" lang="ja-JP" altLang="en-US" dirty="0"/>
              <a:t>以上の</a:t>
            </a:r>
            <a:r>
              <a:rPr kumimoji="1" lang="en-US" altLang="ja-JP" dirty="0"/>
              <a:t>Ks</a:t>
            </a:r>
            <a:r>
              <a:rPr kumimoji="1" lang="ja-JP" altLang="en-US" dirty="0"/>
              <a:t>データを含めて得た赤い実線と区別できなかったため，少なくとも調査された温度領域では</a:t>
            </a:r>
            <a:r>
              <a:rPr kumimoji="1" lang="en-US" altLang="ja-JP" dirty="0"/>
              <a:t>Ks</a:t>
            </a:r>
            <a:r>
              <a:rPr kumimoji="1" lang="ja-JP" altLang="en-US" dirty="0"/>
              <a:t>には</a:t>
            </a:r>
            <a:r>
              <a:rPr kumimoji="1" lang="en-US" altLang="ja-JP" dirty="0"/>
              <a:t>inversion degree</a:t>
            </a:r>
            <a:r>
              <a:rPr kumimoji="1" lang="ja-JP" altLang="en-US" dirty="0"/>
              <a:t>の影響がほとんどないということが示唆されます．</a:t>
            </a:r>
            <a:endParaRPr kumimoji="1" lang="en-US" altLang="ja-JP" dirty="0"/>
          </a:p>
          <a:p>
            <a:r>
              <a:rPr kumimoji="1" lang="ja-JP" altLang="en-US" dirty="0"/>
              <a:t>次に，</a:t>
            </a:r>
            <a:r>
              <a:rPr kumimoji="1" lang="en-US" altLang="ja-JP" dirty="0"/>
              <a:t>Ks</a:t>
            </a:r>
            <a:r>
              <a:rPr kumimoji="1" lang="ja-JP" altLang="en-US" dirty="0"/>
              <a:t>の圧力依存性についてですが，実線は</a:t>
            </a:r>
            <a:r>
              <a:rPr kumimoji="1" lang="en-US" altLang="ja-JP" dirty="0"/>
              <a:t>EoS</a:t>
            </a:r>
            <a:r>
              <a:rPr kumimoji="1" lang="ja-JP" altLang="en-US" dirty="0"/>
              <a:t>から計算した</a:t>
            </a:r>
            <a:r>
              <a:rPr kumimoji="1" lang="en-US" altLang="ja-JP" dirty="0"/>
              <a:t>298K</a:t>
            </a:r>
            <a:r>
              <a:rPr kumimoji="1" lang="ja-JP" altLang="en-US" dirty="0"/>
              <a:t>における</a:t>
            </a:r>
            <a:r>
              <a:rPr kumimoji="1" lang="en-US" altLang="ja-JP" dirty="0"/>
              <a:t>KS</a:t>
            </a:r>
            <a:r>
              <a:rPr kumimoji="1" lang="ja-JP" altLang="en-US" dirty="0"/>
              <a:t>と圧力の関係です．本研究で得た</a:t>
            </a:r>
            <a:r>
              <a:rPr kumimoji="1" lang="en-US" altLang="ja-JP" dirty="0"/>
              <a:t>EoS</a:t>
            </a:r>
            <a:r>
              <a:rPr kumimoji="1" lang="ja-JP" altLang="en-US" dirty="0"/>
              <a:t>は</a:t>
            </a:r>
            <a:r>
              <a:rPr kumimoji="1" lang="en-US" altLang="ja-JP" dirty="0"/>
              <a:t>Speziale</a:t>
            </a:r>
            <a:r>
              <a:rPr kumimoji="1" lang="ja-JP" altLang="en-US" dirty="0"/>
              <a:t>さんに提供してもらった音速データから計算した結果を良く説明しています．</a:t>
            </a:r>
            <a:endParaRPr kumimoji="1" lang="en-US" altLang="ja-JP" dirty="0"/>
          </a:p>
          <a:p>
            <a:r>
              <a:rPr kumimoji="1" lang="ja-JP" altLang="en-US" dirty="0"/>
              <a:t>分析前にアニーリングを行っていなかった</a:t>
            </a:r>
            <a:r>
              <a:rPr kumimoji="1" lang="en-US" altLang="ja-JP" dirty="0"/>
              <a:t>Zou et al. (2013)</a:t>
            </a:r>
            <a:r>
              <a:rPr kumimoji="1" lang="ja-JP" altLang="en-US" dirty="0"/>
              <a:t>のデータはデータセットから除外されていますが，それらのデータは</a:t>
            </a:r>
            <a:r>
              <a:rPr kumimoji="1" lang="en-US" altLang="ja-JP" dirty="0"/>
              <a:t>MGD</a:t>
            </a:r>
            <a:r>
              <a:rPr kumimoji="1" lang="ja-JP" altLang="en-US" dirty="0"/>
              <a:t>　</a:t>
            </a:r>
            <a:r>
              <a:rPr kumimoji="1" lang="en-US" altLang="ja-JP" dirty="0"/>
              <a:t>EoS</a:t>
            </a:r>
            <a:r>
              <a:rPr kumimoji="1" lang="ja-JP" altLang="en-US" dirty="0"/>
              <a:t>から予想されるよりも高い</a:t>
            </a:r>
            <a:r>
              <a:rPr kumimoji="1" lang="en-US" altLang="ja-JP" dirty="0"/>
              <a:t>Ks</a:t>
            </a:r>
            <a:r>
              <a:rPr kumimoji="1" lang="ja-JP" altLang="en-US" dirty="0"/>
              <a:t>値であることが分かります．</a:t>
            </a:r>
            <a:endParaRPr kumimoji="1" lang="en-US" altLang="ja-JP" dirty="0"/>
          </a:p>
          <a:p>
            <a:r>
              <a:rPr kumimoji="1" lang="ja-JP" altLang="en-US" dirty="0"/>
              <a:t>同様に</a:t>
            </a:r>
            <a:r>
              <a:rPr kumimoji="1" lang="en-US" altLang="ja-JP" dirty="0"/>
              <a:t>900K</a:t>
            </a:r>
            <a:r>
              <a:rPr kumimoji="1" lang="ja-JP" altLang="en-US" dirty="0"/>
              <a:t>における</a:t>
            </a:r>
            <a:r>
              <a:rPr kumimoji="1" lang="en-US" altLang="ja-JP" dirty="0"/>
              <a:t>Ks</a:t>
            </a:r>
            <a:r>
              <a:rPr kumimoji="1" lang="ja-JP" altLang="en-US" dirty="0"/>
              <a:t>の圧力依存性に関しても概ね上手く説明できています．</a:t>
            </a:r>
            <a:endParaRPr kumimoji="1" lang="en-US" altLang="ja-JP" dirty="0"/>
          </a:p>
          <a:p>
            <a:r>
              <a:rPr kumimoji="1" lang="ja-JP" altLang="en-US" dirty="0"/>
              <a:t>以上から，今回得られた</a:t>
            </a:r>
            <a:r>
              <a:rPr kumimoji="1" lang="en-US" altLang="ja-JP" dirty="0"/>
              <a:t>EoS</a:t>
            </a:r>
            <a:r>
              <a:rPr kumimoji="1" lang="ja-JP" altLang="en-US" dirty="0"/>
              <a:t>は先行研究の</a:t>
            </a:r>
            <a:r>
              <a:rPr kumimoji="1" lang="en-US" altLang="ja-JP" dirty="0"/>
              <a:t>EoS</a:t>
            </a:r>
            <a:r>
              <a:rPr kumimoji="1" lang="ja-JP" altLang="en-US" dirty="0"/>
              <a:t>と比較して実験データを良く説明していることが分かります．</a:t>
            </a:r>
          </a:p>
        </p:txBody>
      </p:sp>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12</a:t>
            </a:fld>
            <a:endParaRPr kumimoji="1" lang="ja-JP" altLang="en-US"/>
          </a:p>
        </p:txBody>
      </p:sp>
    </p:spTree>
    <p:extLst>
      <p:ext uri="{BB962C8B-B14F-4D97-AF65-F5344CB8AC3E}">
        <p14:creationId xmlns:p14="http://schemas.microsoft.com/office/powerpoint/2010/main" val="1256546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ja-JP" altLang="en-US" dirty="0"/>
                  <a:t>次に，先ほど</a:t>
                </a:r>
                <a:r>
                  <a:rPr kumimoji="1" lang="en-US" altLang="ja-JP" dirty="0"/>
                  <a:t>results</a:t>
                </a:r>
                <a:r>
                  <a:rPr kumimoji="1" lang="ja-JP" altLang="en-US" dirty="0"/>
                  <a:t>の部分で，</a:t>
                </a:r>
                <a:r>
                  <a:rPr kumimoji="1" lang="en-US" altLang="ja-JP" dirty="0"/>
                  <a:t>EoS</a:t>
                </a:r>
                <a:r>
                  <a:rPr kumimoji="1" lang="ja-JP" altLang="en-US" dirty="0"/>
                  <a:t>から予想された体積と</a:t>
                </a:r>
                <a:r>
                  <a:rPr kumimoji="1" lang="en-US" altLang="ja-JP" dirty="0"/>
                  <a:t>Suzuki and </a:t>
                </a:r>
                <a:r>
                  <a:rPr kumimoji="1" lang="en-US" altLang="ja-JP" dirty="0" err="1"/>
                  <a:t>Kumazawa</a:t>
                </a:r>
                <a:r>
                  <a:rPr kumimoji="1" lang="en-US" altLang="ja-JP" dirty="0"/>
                  <a:t> (1980)</a:t>
                </a:r>
                <a:r>
                  <a:rPr kumimoji="1" lang="ja-JP" altLang="en-US" dirty="0"/>
                  <a:t>のデータが高温でズレることを示しましたが，ここではその結果を</a:t>
                </a:r>
                <a:r>
                  <a:rPr kumimoji="1" lang="en-US" altLang="ja-JP" dirty="0"/>
                  <a:t>inversion degree</a:t>
                </a:r>
                <a:r>
                  <a:rPr kumimoji="1" lang="ja-JP" altLang="en-US" dirty="0"/>
                  <a:t>が体積に与える影響を使って説明します．</a:t>
                </a:r>
                <a:endParaRPr kumimoji="1" lang="en-US" altLang="ja-JP" dirty="0"/>
              </a:p>
              <a:p>
                <a:r>
                  <a:rPr kumimoji="1" lang="ja-JP" altLang="en-US" dirty="0"/>
                  <a:t>本研究では，先ほど言及した熱膨張率，体積弾性率と比べて，スピネルの体積は</a:t>
                </a:r>
                <a:r>
                  <a:rPr kumimoji="1" lang="en-US" altLang="ja-JP" dirty="0"/>
                  <a:t>inversion degree</a:t>
                </a:r>
                <a:r>
                  <a:rPr kumimoji="1" lang="ja-JP" altLang="en-US" dirty="0"/>
                  <a:t>の程度の影響を受けやすいことから，</a:t>
                </a:r>
                <a:r>
                  <a:rPr kumimoji="1" lang="en-US" altLang="ja-JP" dirty="0"/>
                  <a:t>EoS</a:t>
                </a:r>
                <a:r>
                  <a:rPr kumimoji="1" lang="ja-JP" altLang="en-US" dirty="0"/>
                  <a:t>の制約には</a:t>
                </a:r>
                <a:r>
                  <a:rPr kumimoji="1" lang="en-US" altLang="ja-JP" dirty="0"/>
                  <a:t>inversion degree</a:t>
                </a:r>
                <a:r>
                  <a:rPr kumimoji="1" lang="ja-JP" altLang="en-US" dirty="0"/>
                  <a:t>の変化が生じない</a:t>
                </a:r>
                <a:r>
                  <a:rPr kumimoji="1" lang="en-US" altLang="ja-JP" dirty="0"/>
                  <a:t>800K</a:t>
                </a:r>
                <a:r>
                  <a:rPr kumimoji="1" lang="ja-JP" altLang="en-US" dirty="0"/>
                  <a:t>以下のデータのみを利用して</a:t>
                </a:r>
                <a:r>
                  <a:rPr kumimoji="1" lang="en-US" altLang="ja-JP" dirty="0"/>
                  <a:t>EoS</a:t>
                </a:r>
                <a:r>
                  <a:rPr kumimoji="1" lang="ja-JP" altLang="en-US" dirty="0"/>
                  <a:t>の制約を行いました．</a:t>
                </a:r>
                <a:endParaRPr kumimoji="1" lang="en-US" altLang="ja-JP" dirty="0"/>
              </a:p>
              <a:p>
                <a:r>
                  <a:rPr kumimoji="1" lang="ja-JP" altLang="en-US" dirty="0"/>
                  <a:t>そのため，</a:t>
                </a:r>
                <a:r>
                  <a:rPr kumimoji="1" lang="en-US" altLang="ja-JP" dirty="0"/>
                  <a:t>inversion degree</a:t>
                </a:r>
                <a:r>
                  <a:rPr kumimoji="1" lang="ja-JP" altLang="en-US" dirty="0"/>
                  <a:t>の変化が生じうる</a:t>
                </a:r>
                <a:r>
                  <a:rPr kumimoji="1" lang="en-US" altLang="ja-JP" dirty="0"/>
                  <a:t>800K</a:t>
                </a:r>
                <a:r>
                  <a:rPr kumimoji="1" lang="ja-JP" altLang="en-US" dirty="0"/>
                  <a:t>以上においてもこの</a:t>
                </a:r>
                <a:r>
                  <a:rPr kumimoji="1" lang="en-US" altLang="ja-JP" dirty="0"/>
                  <a:t>EoS</a:t>
                </a:r>
                <a:r>
                  <a:rPr kumimoji="1" lang="ja-JP" altLang="en-US" dirty="0"/>
                  <a:t>が有効なのかどうかを確かめる必要があります．</a:t>
                </a:r>
                <a:endParaRPr kumimoji="1" lang="en-US" altLang="ja-JP" dirty="0"/>
              </a:p>
              <a:p>
                <a:r>
                  <a:rPr kumimoji="1" lang="ja-JP" altLang="en-US" dirty="0"/>
                  <a:t>そこで，</a:t>
                </a:r>
                <a:r>
                  <a:rPr kumimoji="1" lang="en-US" altLang="ja-JP" dirty="0"/>
                  <a:t>EoS</a:t>
                </a:r>
                <a:r>
                  <a:rPr kumimoji="1" lang="ja-JP" altLang="en-US" dirty="0"/>
                  <a:t>がスピネルの体積を正確に予想できているかを検証するために，</a:t>
                </a:r>
                <a:r>
                  <a:rPr kumimoji="1" lang="en-US" altLang="ja-JP" dirty="0"/>
                  <a:t>Suzuki and </a:t>
                </a:r>
                <a:r>
                  <a:rPr kumimoji="1" lang="en-US" altLang="ja-JP" dirty="0" err="1"/>
                  <a:t>Kumazawa</a:t>
                </a:r>
                <a:r>
                  <a:rPr kumimoji="1" lang="en-US" altLang="ja-JP" dirty="0"/>
                  <a:t> (1980)</a:t>
                </a:r>
                <a:r>
                  <a:rPr kumimoji="1" lang="ja-JP" altLang="en-US" dirty="0"/>
                  <a:t>が測定した体積と本研究で得た</a:t>
                </a:r>
                <a:r>
                  <a:rPr kumimoji="1" lang="en-US" altLang="ja-JP" dirty="0"/>
                  <a:t>EoS</a:t>
                </a:r>
                <a:r>
                  <a:rPr kumimoji="1" lang="ja-JP" altLang="en-US" dirty="0"/>
                  <a:t>で計算した体積の差を温度の関数で表した図を作成しました．</a:t>
                </a:r>
                <a:endParaRPr kumimoji="1" lang="en-US" altLang="ja-JP" dirty="0"/>
              </a:p>
              <a:p>
                <a:r>
                  <a:rPr kumimoji="1" lang="ja-JP" altLang="en-US" dirty="0"/>
                  <a:t>その結果，フィッティングに用いた</a:t>
                </a:r>
                <a:r>
                  <a:rPr kumimoji="1" lang="en-US" altLang="ja-JP" dirty="0"/>
                  <a:t>800K</a:t>
                </a:r>
                <a:r>
                  <a:rPr kumimoji="1" lang="ja-JP" altLang="en-US" dirty="0"/>
                  <a:t>以下のデータに加えて</a:t>
                </a:r>
                <a:r>
                  <a:rPr kumimoji="1" lang="en-US" altLang="ja-JP" dirty="0"/>
                  <a:t>1000K</a:t>
                </a:r>
                <a:r>
                  <a:rPr kumimoji="1" lang="ja-JP" altLang="en-US" dirty="0"/>
                  <a:t>までのデータは</a:t>
                </a:r>
                <a:r>
                  <a:rPr kumimoji="1" lang="en-US" altLang="ja-JP" dirty="0"/>
                  <a:t>EoS</a:t>
                </a:r>
                <a:r>
                  <a:rPr kumimoji="1" lang="ja-JP" altLang="en-US" dirty="0"/>
                  <a:t>により体積が正確に予想されており，この差はほぼゼロになっていました．</a:t>
                </a:r>
                <a:endParaRPr kumimoji="1" lang="en-US" altLang="ja-JP" dirty="0"/>
              </a:p>
              <a:p>
                <a:r>
                  <a:rPr kumimoji="1" lang="ja-JP" altLang="en-US" dirty="0"/>
                  <a:t>これは</a:t>
                </a:r>
                <a:r>
                  <a:rPr kumimoji="1" lang="en-US" altLang="ja-JP" dirty="0"/>
                  <a:t>1000K</a:t>
                </a:r>
                <a:r>
                  <a:rPr kumimoji="1" lang="ja-JP" altLang="en-US" dirty="0"/>
                  <a:t>程度までは実験のタイムラグに比べて，</a:t>
                </a:r>
                <a:r>
                  <a:rPr kumimoji="1" lang="en-US" altLang="ja-JP" dirty="0"/>
                  <a:t>inversion degree</a:t>
                </a:r>
                <a:r>
                  <a:rPr kumimoji="1" lang="ja-JP" altLang="en-US" dirty="0"/>
                  <a:t>が変化する速度が遅いため，</a:t>
                </a:r>
                <a:r>
                  <a:rPr kumimoji="1" lang="en-US" altLang="ja-JP" dirty="0"/>
                  <a:t>Suzuki and </a:t>
                </a:r>
                <a:r>
                  <a:rPr kumimoji="1" lang="en-US" altLang="ja-JP" dirty="0" err="1"/>
                  <a:t>Kumazawa</a:t>
                </a:r>
                <a:r>
                  <a:rPr kumimoji="1" lang="en-US" altLang="ja-JP" dirty="0"/>
                  <a:t> (1980)</a:t>
                </a:r>
                <a:r>
                  <a:rPr kumimoji="1" lang="ja-JP" altLang="en-US" dirty="0"/>
                  <a:t>の測定中に試料の</a:t>
                </a:r>
                <a:r>
                  <a:rPr kumimoji="1" lang="en-US" altLang="ja-JP" dirty="0"/>
                  <a:t>inversion degree</a:t>
                </a:r>
                <a:r>
                  <a:rPr kumimoji="1" lang="ja-JP" altLang="en-US" dirty="0"/>
                  <a:t>がほとんど変化していなかったためだと考えられます．</a:t>
                </a:r>
                <a:endParaRPr kumimoji="1" lang="en-US" altLang="ja-JP" dirty="0"/>
              </a:p>
              <a:p>
                <a:r>
                  <a:rPr kumimoji="1" lang="ja-JP" altLang="en-US" dirty="0"/>
                  <a:t>一方，</a:t>
                </a:r>
                <a:r>
                  <a:rPr kumimoji="1" lang="en-US" altLang="ja-JP" dirty="0"/>
                  <a:t>1000K</a:t>
                </a:r>
                <a:r>
                  <a:rPr kumimoji="1" lang="ja-JP" altLang="en-US" dirty="0"/>
                  <a:t>以上では</a:t>
                </a:r>
                <a:r>
                  <a:rPr kumimoji="1" lang="en-US" altLang="ja-JP" dirty="0"/>
                  <a:t>Suzuki and </a:t>
                </a:r>
                <a:r>
                  <a:rPr kumimoji="1" lang="en-US" altLang="ja-JP" dirty="0" err="1"/>
                  <a:t>Kumazawa</a:t>
                </a:r>
                <a:r>
                  <a:rPr kumimoji="1" lang="en-US" altLang="ja-JP" dirty="0"/>
                  <a:t> (1980)</a:t>
                </a:r>
                <a:r>
                  <a:rPr kumimoji="1" lang="ja-JP" altLang="en-US" dirty="0"/>
                  <a:t>が測定した体積は</a:t>
                </a:r>
                <a:r>
                  <a:rPr kumimoji="1" lang="en-US" altLang="ja-JP" dirty="0"/>
                  <a:t>EoS</a:t>
                </a:r>
                <a:r>
                  <a:rPr kumimoji="1" lang="ja-JP" altLang="en-US" dirty="0"/>
                  <a:t>で計算した体積よりも小さくなっています．</a:t>
                </a:r>
                <a:endParaRPr kumimoji="1" lang="en-US" altLang="ja-JP" dirty="0"/>
              </a:p>
              <a:p>
                <a:r>
                  <a:rPr kumimoji="1" lang="ja-JP" altLang="en-US" dirty="0"/>
                  <a:t>これは</a:t>
                </a:r>
                <a:r>
                  <a:rPr kumimoji="1" lang="en-US" altLang="ja-JP" dirty="0"/>
                  <a:t>Suzuki and </a:t>
                </a:r>
                <a:r>
                  <a:rPr kumimoji="1" lang="en-US" altLang="ja-JP" dirty="0" err="1"/>
                  <a:t>Kumazawa</a:t>
                </a:r>
                <a:r>
                  <a:rPr kumimoji="1" lang="en-US" altLang="ja-JP" dirty="0"/>
                  <a:t> (1980)</a:t>
                </a:r>
                <a:r>
                  <a:rPr kumimoji="1" lang="ja-JP" altLang="en-US" dirty="0"/>
                  <a:t>の分析中に試料の</a:t>
                </a:r>
                <a:r>
                  <a:rPr kumimoji="1" lang="en-US" altLang="ja-JP" dirty="0"/>
                  <a:t>inversion degree</a:t>
                </a:r>
                <a:r>
                  <a:rPr kumimoji="1" lang="ja-JP" altLang="en-US" dirty="0"/>
                  <a:t>が増加したことに伴って，彼らの試料が僅かに収縮したことを示唆しますが，実際</a:t>
                </a:r>
                <a:r>
                  <a:rPr kumimoji="1" lang="en-US" altLang="ja-JP" dirty="0"/>
                  <a:t>inversion degree</a:t>
                </a:r>
                <a:r>
                  <a:rPr kumimoji="1" lang="ja-JP" altLang="en-US" dirty="0"/>
                  <a:t>の増加に伴って</a:t>
                </a:r>
                <a:r>
                  <a:rPr kumimoji="1" lang="en-US" altLang="ja-JP" dirty="0"/>
                  <a:t>unit cell parameter</a:t>
                </a:r>
                <a:r>
                  <a:rPr kumimoji="1" lang="ja-JP" altLang="en-US" dirty="0"/>
                  <a:t>が低下することが先行研究によって確かめられています．</a:t>
                </a:r>
                <a:endParaRPr kumimoji="1" lang="en-US" altLang="ja-JP" dirty="0"/>
              </a:p>
              <a:p>
                <a:r>
                  <a:rPr kumimoji="1" lang="ja-JP" altLang="en-US" dirty="0"/>
                  <a:t>従って，この収縮量を定量的に評価できれば，</a:t>
                </a:r>
                <a:r>
                  <a:rPr kumimoji="1" lang="en-US" altLang="ja-JP" dirty="0"/>
                  <a:t>inversion degree</a:t>
                </a:r>
                <a:r>
                  <a:rPr kumimoji="1" lang="ja-JP" altLang="en-US" dirty="0"/>
                  <a:t>が体積に与える影響を補正できますが，収縮量に関して</a:t>
                </a:r>
                <a:r>
                  <a:rPr kumimoji="1" lang="en-US" altLang="ja-JP" dirty="0"/>
                  <a:t>2</a:t>
                </a:r>
                <a:r>
                  <a:rPr kumimoji="1" lang="ja-JP" altLang="en-US" dirty="0"/>
                  <a:t>つの先行研究がありますがそれぞれ異なる値が得られています．</a:t>
                </a:r>
                <a:endParaRPr kumimoji="1" lang="en-US" altLang="ja-JP" dirty="0"/>
              </a:p>
              <a:p>
                <a:r>
                  <a:rPr kumimoji="1" lang="ja-JP" altLang="en-US" dirty="0"/>
                  <a:t>１つは</a:t>
                </a:r>
                <a:r>
                  <a:rPr kumimoji="1" lang="en-US" altLang="ja-JP" dirty="0" err="1"/>
                  <a:t>Andreozzi</a:t>
                </a:r>
                <a:r>
                  <a:rPr kumimoji="1" lang="en-US" altLang="ja-JP" dirty="0"/>
                  <a:t> et al. (2000)</a:t>
                </a:r>
                <a:r>
                  <a:rPr kumimoji="1" lang="ja-JP" altLang="en-US" dirty="0"/>
                  <a:t>の結果で彼らは単位</a:t>
                </a:r>
                <a:r>
                  <a:rPr kumimoji="1" lang="en-US" altLang="ja-JP" dirty="0"/>
                  <a:t>inversion degree</a:t>
                </a:r>
                <a:r>
                  <a:rPr kumimoji="1" lang="ja-JP" altLang="en-US" dirty="0"/>
                  <a:t>当たりの体積変化</a:t>
                </a:r>
                <a:r>
                  <a:rPr kumimoji="1" lang="en-US" altLang="ja-JP" dirty="0" err="1"/>
                  <a:t>dV</a:t>
                </a:r>
                <a:r>
                  <a:rPr kumimoji="1" lang="en-US" altLang="ja-JP" dirty="0"/>
                  <a:t>/di=0.37</a:t>
                </a:r>
                <a:r>
                  <a:rPr kumimoji="1" lang="ja-JP" altLang="en-US" dirty="0"/>
                  <a:t>と報告し，もう一つは</a:t>
                </a:r>
                <a:r>
                  <a:rPr kumimoji="1" lang="en-US" altLang="ja-JP" dirty="0"/>
                  <a:t>Ma et al. (2021)</a:t>
                </a:r>
                <a:r>
                  <a:rPr kumimoji="1" lang="ja-JP" altLang="en-US" dirty="0"/>
                  <a:t>の結果で</a:t>
                </a:r>
                <a:r>
                  <a:rPr kumimoji="1" lang="en-US" altLang="ja-JP" dirty="0" err="1"/>
                  <a:t>dV</a:t>
                </a:r>
                <a:r>
                  <a:rPr kumimoji="1" lang="en-US" altLang="ja-JP" dirty="0"/>
                  <a:t>/di=0.8</a:t>
                </a:r>
                <a:r>
                  <a:rPr kumimoji="1" lang="ja-JP" altLang="en-US" dirty="0"/>
                  <a:t>と報告しています．</a:t>
                </a:r>
                <a:endParaRPr kumimoji="1" lang="en-US" altLang="ja-JP" dirty="0"/>
              </a:p>
              <a:p>
                <a:r>
                  <a:rPr kumimoji="1" lang="ja-JP" altLang="en-US" dirty="0"/>
                  <a:t>従ってこのままでは，どちらの実験結果を用いて体積を補正するのが適当かどうか不明なため，</a:t>
                </a:r>
                <a:r>
                  <a:rPr kumimoji="1" lang="en-US" altLang="ja-JP" dirty="0" err="1"/>
                  <a:t>dV</a:t>
                </a:r>
                <a:r>
                  <a:rPr kumimoji="1" lang="en-US" altLang="ja-JP" dirty="0"/>
                  <a:t>/di</a:t>
                </a:r>
                <a:r>
                  <a:rPr kumimoji="1" lang="ja-JP" altLang="en-US" dirty="0"/>
                  <a:t>を別の方法で独自に求めました．</a:t>
                </a:r>
                <a:endParaRPr kumimoji="1" lang="en-US" altLang="ja-JP" dirty="0"/>
              </a:p>
              <a:p>
                <a:r>
                  <a:rPr kumimoji="1" lang="en-US" altLang="ja-JP" dirty="0" err="1"/>
                  <a:t>dV</a:t>
                </a:r>
                <a:r>
                  <a:rPr kumimoji="1" lang="en-US" altLang="ja-JP" dirty="0"/>
                  <a:t>/di</a:t>
                </a:r>
                <a:r>
                  <a:rPr kumimoji="1" lang="ja-JP" altLang="en-US" dirty="0"/>
                  <a:t>を推定するために，</a:t>
                </a:r>
                <a:r>
                  <a:rPr kumimoji="1" lang="en-US" altLang="ja-JP" dirty="0"/>
                  <a:t>Suzuki and </a:t>
                </a:r>
                <a:r>
                  <a:rPr kumimoji="1" lang="en-US" altLang="ja-JP" dirty="0" err="1"/>
                  <a:t>Kumazawa</a:t>
                </a:r>
                <a:r>
                  <a:rPr kumimoji="1" lang="en-US" altLang="ja-JP" dirty="0"/>
                  <a:t> (1980)</a:t>
                </a:r>
                <a:r>
                  <a:rPr kumimoji="1" lang="ja-JP" altLang="en-US" dirty="0"/>
                  <a:t>の</a:t>
                </a:r>
                <a:r>
                  <a:rPr kumimoji="1" lang="en-US" altLang="ja-JP" dirty="0"/>
                  <a:t>1000K</a:t>
                </a:r>
                <a:r>
                  <a:rPr kumimoji="1" lang="ja-JP" altLang="en-US" dirty="0"/>
                  <a:t>以上の体積データの</a:t>
                </a:r>
                <a:r>
                  <a:rPr kumimoji="1" lang="en-US" altLang="ja-JP" dirty="0"/>
                  <a:t>EoS</a:t>
                </a:r>
                <a:r>
                  <a:rPr kumimoji="1" lang="ja-JP" altLang="en-US" dirty="0"/>
                  <a:t>とのズレである</a:t>
                </a:r>
                <a14:m>
                  <m:oMath xmlns:m="http://schemas.openxmlformats.org/officeDocument/2006/math">
                    <m:sSub>
                      <m:sSubPr>
                        <m:ctrlPr>
                          <a:rPr lang="en-US" altLang="ja-JP" i="1" spc="-100" dirty="0"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pc="-100" dirty="0">
                            <a:latin typeface="Cambria Math" panose="02040503050406030204" pitchFamily="18" charset="0"/>
                            <a:ea typeface="Cambria Math" panose="02040503050406030204" pitchFamily="18" charset="0"/>
                            <a:cs typeface="Times New Roman" panose="02020603050405020304" pitchFamily="18" charset="0"/>
                          </a:rPr>
                          <m:t>𝑉</m:t>
                        </m:r>
                      </m:e>
                      <m:sub>
                        <m:r>
                          <a:rPr lang="en-US" altLang="ja-JP" b="0" i="1" spc="-100" dirty="0">
                            <a:latin typeface="Cambria Math" panose="02040503050406030204" pitchFamily="18" charset="0"/>
                            <a:ea typeface="Cambria Math" panose="02040503050406030204" pitchFamily="18" charset="0"/>
                            <a:cs typeface="Times New Roman" panose="02020603050405020304" pitchFamily="18" charset="0"/>
                          </a:rPr>
                          <m:t>𝐸𝑜𝑆</m:t>
                        </m:r>
                      </m:sub>
                    </m:sSub>
                    <m:r>
                      <a:rPr lang="en-US" altLang="ja-JP" spc="-100" dirty="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ja-JP" i="1" spc="-100"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spc="-100" dirty="0">
                            <a:latin typeface="Cambria Math" panose="02040503050406030204" pitchFamily="18" charset="0"/>
                            <a:ea typeface="Cambria Math" panose="02040503050406030204" pitchFamily="18" charset="0"/>
                            <a:cs typeface="Times New Roman" panose="02020603050405020304" pitchFamily="18" charset="0"/>
                          </a:rPr>
                          <m:t>𝑉</m:t>
                        </m:r>
                      </m:e>
                      <m:sub>
                        <m:r>
                          <a:rPr lang="en-US" altLang="ja-JP" i="1" spc="-100" dirty="0">
                            <a:latin typeface="Cambria Math" panose="02040503050406030204" pitchFamily="18" charset="0"/>
                            <a:ea typeface="Cambria Math" panose="02040503050406030204" pitchFamily="18" charset="0"/>
                            <a:cs typeface="Times New Roman" panose="02020603050405020304" pitchFamily="18" charset="0"/>
                          </a:rPr>
                          <m:t>𝑆𝑢𝑧𝑢𝑘𝑖</m:t>
                        </m:r>
                        <m:r>
                          <a:rPr lang="en-US" altLang="ja-JP" i="1" spc="-100" dirty="0">
                            <a:latin typeface="Cambria Math" panose="02040503050406030204" pitchFamily="18" charset="0"/>
                            <a:ea typeface="Cambria Math" panose="02040503050406030204" pitchFamily="18" charset="0"/>
                            <a:cs typeface="Times New Roman" panose="02020603050405020304" pitchFamily="18" charset="0"/>
                          </a:rPr>
                          <m:t>80</m:t>
                        </m:r>
                      </m:sub>
                    </m:sSub>
                  </m:oMath>
                </a14:m>
                <a:r>
                  <a:rPr kumimoji="1" lang="ja-JP" altLang="en-US" dirty="0"/>
                  <a:t>を，単位</a:t>
                </a:r>
                <a:r>
                  <a:rPr kumimoji="1" lang="en-US" altLang="ja-JP" dirty="0"/>
                  <a:t>inversion degree</a:t>
                </a:r>
                <a:r>
                  <a:rPr kumimoji="1" lang="ja-JP" altLang="en-US" dirty="0"/>
                  <a:t>当たりの体積変化</a:t>
                </a:r>
                <a:r>
                  <a:rPr kumimoji="1" lang="en-US" altLang="ja-JP" dirty="0" err="1"/>
                  <a:t>dV</a:t>
                </a:r>
                <a:r>
                  <a:rPr kumimoji="1" lang="en-US" altLang="ja-JP" dirty="0"/>
                  <a:t>/di</a:t>
                </a:r>
                <a:r>
                  <a:rPr kumimoji="1" lang="ja-JP" altLang="en-US" dirty="0"/>
                  <a:t>と</a:t>
                </a:r>
                <a:r>
                  <a:rPr kumimoji="1" lang="en-US" altLang="ja-JP" dirty="0"/>
                  <a:t>Suzuki and </a:t>
                </a:r>
                <a:r>
                  <a:rPr kumimoji="1" lang="en-US" altLang="ja-JP" dirty="0" err="1"/>
                  <a:t>Kumazawa</a:t>
                </a:r>
                <a:r>
                  <a:rPr kumimoji="1" lang="en-US" altLang="ja-JP" dirty="0"/>
                  <a:t> (1980)</a:t>
                </a:r>
                <a:r>
                  <a:rPr kumimoji="1" lang="ja-JP" altLang="en-US" dirty="0"/>
                  <a:t>が用いた試料の標準状態での</a:t>
                </a:r>
                <a:r>
                  <a:rPr kumimoji="1" lang="en-US" altLang="ja-JP" dirty="0"/>
                  <a:t>inversion degree</a:t>
                </a:r>
                <a:r>
                  <a:rPr kumimoji="1" lang="ja-JP" altLang="en-US" dirty="0"/>
                  <a:t>と高温における平衡</a:t>
                </a:r>
                <a:r>
                  <a:rPr kumimoji="1" lang="en-US" altLang="ja-JP" dirty="0"/>
                  <a:t>inversion degree</a:t>
                </a:r>
                <a:r>
                  <a:rPr kumimoji="1" lang="ja-JP" altLang="en-US" dirty="0"/>
                  <a:t>の差を使って最小二乗フィッティングを行いました．</a:t>
                </a:r>
                <a:endParaRPr kumimoji="1" lang="en-US" altLang="ja-JP" dirty="0"/>
              </a:p>
              <a:p>
                <a:r>
                  <a:rPr kumimoji="1" lang="ja-JP" altLang="en-US" dirty="0"/>
                  <a:t>ここで，高温における平衡</a:t>
                </a:r>
                <a:r>
                  <a:rPr kumimoji="1" lang="en-US" altLang="ja-JP" dirty="0"/>
                  <a:t>inversion degree</a:t>
                </a:r>
                <a:r>
                  <a:rPr kumimoji="1" lang="ja-JP" altLang="en-US" dirty="0"/>
                  <a:t>，</a:t>
                </a:r>
                <a:r>
                  <a:rPr kumimoji="1" lang="en-US" altLang="ja-JP" dirty="0" err="1"/>
                  <a:t>i</a:t>
                </a:r>
                <a:r>
                  <a:rPr kumimoji="1" lang="en-US" altLang="ja-JP" dirty="0"/>
                  <a:t>(T)</a:t>
                </a:r>
                <a:r>
                  <a:rPr kumimoji="1" lang="ja-JP" altLang="en-US" dirty="0"/>
                  <a:t>は</a:t>
                </a:r>
                <a:r>
                  <a:rPr kumimoji="1" lang="en-US" altLang="ja-JP" dirty="0"/>
                  <a:t>Ma et al. (2021)</a:t>
                </a:r>
                <a:r>
                  <a:rPr kumimoji="1" lang="ja-JP" altLang="en-US" dirty="0"/>
                  <a:t>の温度と</a:t>
                </a:r>
                <a:r>
                  <a:rPr kumimoji="1" lang="en-US" altLang="ja-JP" dirty="0"/>
                  <a:t>inversion degree</a:t>
                </a:r>
                <a:r>
                  <a:rPr kumimoji="1" lang="ja-JP" altLang="en-US" dirty="0"/>
                  <a:t>の関係から計算しました．</a:t>
                </a:r>
                <a:endParaRPr kumimoji="1" lang="en-US" altLang="ja-JP" dirty="0"/>
              </a:p>
              <a:p>
                <a:r>
                  <a:rPr kumimoji="1" lang="ja-JP" altLang="en-US" dirty="0"/>
                  <a:t>その結果，ｄ</a:t>
                </a:r>
                <a:r>
                  <a:rPr kumimoji="1" lang="en-US" altLang="ja-JP" dirty="0"/>
                  <a:t>V/di</a:t>
                </a:r>
                <a:r>
                  <a:rPr kumimoji="1" lang="ja-JP" altLang="en-US" dirty="0"/>
                  <a:t>は</a:t>
                </a:r>
                <a:r>
                  <a:rPr kumimoji="1" lang="en-US" altLang="ja-JP" dirty="0"/>
                  <a:t>0.3</a:t>
                </a:r>
                <a:r>
                  <a:rPr kumimoji="1" lang="ja-JP" altLang="en-US" dirty="0"/>
                  <a:t>という値が得られ，</a:t>
                </a:r>
                <a:r>
                  <a:rPr kumimoji="1" lang="en-US" altLang="ja-JP" dirty="0"/>
                  <a:t>Ma et al. (2021)</a:t>
                </a:r>
                <a:r>
                  <a:rPr kumimoji="1" lang="ja-JP" altLang="en-US" dirty="0"/>
                  <a:t>よりも</a:t>
                </a:r>
                <a:r>
                  <a:rPr kumimoji="1" lang="en-US" altLang="ja-JP" dirty="0" err="1"/>
                  <a:t>Andreozzi</a:t>
                </a:r>
                <a:r>
                  <a:rPr kumimoji="1" lang="en-US" altLang="ja-JP" dirty="0"/>
                  <a:t> et al. (2000)</a:t>
                </a:r>
                <a:r>
                  <a:rPr kumimoji="1" lang="ja-JP" altLang="en-US" dirty="0"/>
                  <a:t>と調和的な結果が得られました．</a:t>
                </a:r>
                <a:endParaRPr kumimoji="1" lang="en-US" altLang="ja-JP" dirty="0"/>
              </a:p>
              <a:p>
                <a:r>
                  <a:rPr kumimoji="1" lang="ja-JP" altLang="en-US" dirty="0"/>
                  <a:t>従って，先行研究とは全く別の方法で</a:t>
                </a:r>
                <a:r>
                  <a:rPr kumimoji="1" lang="en-US" altLang="ja-JP" dirty="0" err="1"/>
                  <a:t>dV</a:t>
                </a:r>
                <a:r>
                  <a:rPr kumimoji="1" lang="en-US" altLang="ja-JP" dirty="0"/>
                  <a:t>/di</a:t>
                </a:r>
                <a:r>
                  <a:rPr kumimoji="1" lang="ja-JP" altLang="en-US" dirty="0"/>
                  <a:t>を推定したにもかかわらず，</a:t>
                </a:r>
                <a:r>
                  <a:rPr kumimoji="1" lang="en-US" altLang="ja-JP" dirty="0" err="1"/>
                  <a:t>Andreozzi</a:t>
                </a:r>
                <a:r>
                  <a:rPr kumimoji="1" lang="en-US" altLang="ja-JP" dirty="0"/>
                  <a:t> et al. (2000)</a:t>
                </a:r>
                <a:r>
                  <a:rPr kumimoji="1" lang="ja-JP" altLang="en-US" dirty="0"/>
                  <a:t>とほぼ同じ結果が得られたため，</a:t>
                </a:r>
                <a:r>
                  <a:rPr kumimoji="1" lang="en-US" altLang="ja-JP" dirty="0"/>
                  <a:t>Suzuki and </a:t>
                </a:r>
                <a:r>
                  <a:rPr kumimoji="1" lang="en-US" altLang="ja-JP" dirty="0" err="1"/>
                  <a:t>Kumazawa</a:t>
                </a:r>
                <a:r>
                  <a:rPr kumimoji="1" lang="en-US" altLang="ja-JP" dirty="0"/>
                  <a:t> (1980)</a:t>
                </a:r>
                <a:r>
                  <a:rPr kumimoji="1" lang="ja-JP" altLang="en-US" dirty="0"/>
                  <a:t>と本研究で得た</a:t>
                </a:r>
                <a:r>
                  <a:rPr kumimoji="1" lang="en-US" altLang="ja-JP" dirty="0"/>
                  <a:t>EoS</a:t>
                </a:r>
                <a:r>
                  <a:rPr kumimoji="1" lang="ja-JP" altLang="en-US" dirty="0"/>
                  <a:t>のズレは</a:t>
                </a:r>
                <a:r>
                  <a:rPr kumimoji="1" lang="en-US" altLang="ja-JP" dirty="0"/>
                  <a:t>inversion degree</a:t>
                </a:r>
                <a:r>
                  <a:rPr kumimoji="1" lang="ja-JP" altLang="en-US" dirty="0"/>
                  <a:t>の影響であると考えることができ，従って，この式を利用して</a:t>
                </a:r>
                <a:r>
                  <a:rPr kumimoji="1" lang="en-US" altLang="ja-JP" dirty="0"/>
                  <a:t>inversion degree</a:t>
                </a:r>
                <a:r>
                  <a:rPr kumimoji="1" lang="ja-JP" altLang="en-US" dirty="0"/>
                  <a:t>が体積に与える影響の補正を行えば本研究で得た</a:t>
                </a:r>
                <a:r>
                  <a:rPr kumimoji="1" lang="en-US" altLang="ja-JP" dirty="0"/>
                  <a:t>EoS</a:t>
                </a:r>
                <a:r>
                  <a:rPr kumimoji="1" lang="ja-JP" altLang="en-US" dirty="0"/>
                  <a:t>は少なくとも</a:t>
                </a:r>
                <a:r>
                  <a:rPr kumimoji="1" lang="en-US" altLang="ja-JP" dirty="0"/>
                  <a:t>1473K</a:t>
                </a:r>
                <a:r>
                  <a:rPr kumimoji="1" lang="ja-JP" altLang="en-US" dirty="0"/>
                  <a:t>程度までは有効だと結論付けました．</a:t>
                </a:r>
                <a:endParaRPr kumimoji="1" lang="en-US" altLang="ja-JP" dirty="0"/>
              </a:p>
              <a:p>
                <a:endParaRPr kumimoji="1" lang="en-US" altLang="ja-JP" dirty="0"/>
              </a:p>
              <a:p>
                <a:r>
                  <a:rPr kumimoji="1" lang="ja-JP" altLang="en-US" dirty="0"/>
                  <a:t>結晶中の空間格子の格子点がつくる平行</a:t>
                </a:r>
                <a:r>
                  <a:rPr kumimoji="1" lang="en-US" altLang="ja-JP" dirty="0"/>
                  <a:t>6</a:t>
                </a:r>
                <a:r>
                  <a:rPr kumimoji="1" lang="ja-JP" altLang="en-US" dirty="0"/>
                  <a:t>面体のうち，空間格子の構造単位として選ばれたものである</a:t>
                </a:r>
                <a:endParaRPr kumimoji="1" lang="en-US" altLang="ja-JP" dirty="0"/>
              </a:p>
            </p:txBody>
          </p:sp>
        </mc:Choice>
        <mc:Fallback xmlns="">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inversion degree</a:t>
                </a:r>
                <a:r>
                  <a:rPr kumimoji="1" lang="ja-JP" altLang="en-US" dirty="0"/>
                  <a:t>が体積に与える影響についてです．</a:t>
                </a:r>
                <a:endParaRPr kumimoji="1" lang="en-US" altLang="ja-JP" dirty="0"/>
              </a:p>
              <a:p>
                <a:r>
                  <a:rPr kumimoji="1" lang="ja-JP" altLang="en-US" dirty="0"/>
                  <a:t>本研究では，先ほど言及した熱膨張率，体積弾性率と比べて，スピネルの体積は</a:t>
                </a:r>
                <a:r>
                  <a:rPr kumimoji="1" lang="en-US" altLang="ja-JP" dirty="0"/>
                  <a:t>inversion degree</a:t>
                </a:r>
                <a:r>
                  <a:rPr kumimoji="1" lang="ja-JP" altLang="en-US" dirty="0"/>
                  <a:t>の程度の影響を受けやすいことから，</a:t>
                </a:r>
                <a:r>
                  <a:rPr kumimoji="1" lang="en-US" altLang="ja-JP" dirty="0" err="1"/>
                  <a:t>EoS</a:t>
                </a:r>
                <a:r>
                  <a:rPr kumimoji="1" lang="ja-JP" altLang="en-US" dirty="0"/>
                  <a:t>の制約には</a:t>
                </a:r>
                <a:r>
                  <a:rPr kumimoji="1" lang="en-US" altLang="ja-JP" dirty="0"/>
                  <a:t>inversion degree</a:t>
                </a:r>
                <a:r>
                  <a:rPr kumimoji="1" lang="ja-JP" altLang="en-US" dirty="0"/>
                  <a:t>の変化が生じない</a:t>
                </a:r>
                <a:r>
                  <a:rPr kumimoji="1" lang="en-US" altLang="ja-JP" dirty="0"/>
                  <a:t>800K</a:t>
                </a:r>
                <a:r>
                  <a:rPr kumimoji="1" lang="ja-JP" altLang="en-US" dirty="0"/>
                  <a:t>以下のデータのみを利用して</a:t>
                </a:r>
                <a:r>
                  <a:rPr kumimoji="1" lang="en-US" altLang="ja-JP" dirty="0" err="1"/>
                  <a:t>EoS</a:t>
                </a:r>
                <a:r>
                  <a:rPr kumimoji="1" lang="ja-JP" altLang="en-US" dirty="0"/>
                  <a:t>の制約を行いました．</a:t>
                </a:r>
                <a:endParaRPr kumimoji="1" lang="en-US" altLang="ja-JP" dirty="0"/>
              </a:p>
              <a:p>
                <a:r>
                  <a:rPr kumimoji="1" lang="ja-JP" altLang="en-US" dirty="0"/>
                  <a:t>そのため，</a:t>
                </a:r>
                <a:r>
                  <a:rPr kumimoji="1" lang="en-US" altLang="ja-JP" dirty="0"/>
                  <a:t>inversion degree</a:t>
                </a:r>
                <a:r>
                  <a:rPr kumimoji="1" lang="ja-JP" altLang="en-US" dirty="0"/>
                  <a:t>の変化が生じうる</a:t>
                </a:r>
                <a:r>
                  <a:rPr kumimoji="1" lang="en-US" altLang="ja-JP" dirty="0"/>
                  <a:t>800K</a:t>
                </a:r>
                <a:r>
                  <a:rPr kumimoji="1" lang="ja-JP" altLang="en-US" dirty="0"/>
                  <a:t>以上においてもこの</a:t>
                </a:r>
                <a:r>
                  <a:rPr kumimoji="1" lang="en-US" altLang="ja-JP" dirty="0" err="1"/>
                  <a:t>EoS</a:t>
                </a:r>
                <a:r>
                  <a:rPr kumimoji="1" lang="ja-JP" altLang="en-US" dirty="0"/>
                  <a:t>が有効なのかどうかを確かめる必要があります．</a:t>
                </a:r>
                <a:endParaRPr kumimoji="1" lang="en-US" altLang="ja-JP" dirty="0"/>
              </a:p>
              <a:p>
                <a:r>
                  <a:rPr kumimoji="1" lang="ja-JP" altLang="en-US" dirty="0"/>
                  <a:t>そこで，</a:t>
                </a:r>
                <a:r>
                  <a:rPr kumimoji="1" lang="en-US" altLang="ja-JP" dirty="0" err="1"/>
                  <a:t>EoS</a:t>
                </a:r>
                <a:r>
                  <a:rPr kumimoji="1" lang="ja-JP" altLang="en-US" dirty="0"/>
                  <a:t>がスピネルの体積を正確に予想できているかを検証するために，</a:t>
                </a:r>
                <a:r>
                  <a:rPr kumimoji="1" lang="en-US" altLang="ja-JP" dirty="0"/>
                  <a:t>Suzuki and </a:t>
                </a:r>
                <a:r>
                  <a:rPr kumimoji="1" lang="en-US" altLang="ja-JP" dirty="0" err="1"/>
                  <a:t>Kumazawa</a:t>
                </a:r>
                <a:r>
                  <a:rPr kumimoji="1" lang="en-US" altLang="ja-JP" dirty="0"/>
                  <a:t> (1980)</a:t>
                </a:r>
                <a:r>
                  <a:rPr kumimoji="1" lang="ja-JP" altLang="en-US" dirty="0"/>
                  <a:t>が測定した体積と本研究で得た</a:t>
                </a:r>
                <a:r>
                  <a:rPr kumimoji="1" lang="en-US" altLang="ja-JP" dirty="0" err="1"/>
                  <a:t>EoS</a:t>
                </a:r>
                <a:r>
                  <a:rPr kumimoji="1" lang="ja-JP" altLang="en-US" dirty="0"/>
                  <a:t>で計算した体積の差を温度の関数で表した図を作成しました．</a:t>
                </a:r>
                <a:endParaRPr kumimoji="1" lang="en-US" altLang="ja-JP" dirty="0"/>
              </a:p>
              <a:p>
                <a:r>
                  <a:rPr kumimoji="1" lang="ja-JP" altLang="en-US" dirty="0"/>
                  <a:t>その結果，フィッティングに用いた</a:t>
                </a:r>
                <a:r>
                  <a:rPr kumimoji="1" lang="en-US" altLang="ja-JP" dirty="0"/>
                  <a:t>800K</a:t>
                </a:r>
                <a:r>
                  <a:rPr kumimoji="1" lang="ja-JP" altLang="en-US" dirty="0"/>
                  <a:t>以下のデータに加えて</a:t>
                </a:r>
                <a:r>
                  <a:rPr kumimoji="1" lang="en-US" altLang="ja-JP" dirty="0"/>
                  <a:t>1000K</a:t>
                </a:r>
                <a:r>
                  <a:rPr kumimoji="1" lang="ja-JP" altLang="en-US" dirty="0"/>
                  <a:t>までのデータは</a:t>
                </a:r>
                <a:r>
                  <a:rPr kumimoji="1" lang="en-US" altLang="ja-JP" dirty="0" err="1"/>
                  <a:t>EoS</a:t>
                </a:r>
                <a:r>
                  <a:rPr kumimoji="1" lang="ja-JP" altLang="en-US" dirty="0"/>
                  <a:t>により体積が正確に予想されており，この差はほぼゼロになっていました．</a:t>
                </a:r>
                <a:endParaRPr kumimoji="1" lang="en-US" altLang="ja-JP" dirty="0"/>
              </a:p>
              <a:p>
                <a:r>
                  <a:rPr kumimoji="1" lang="ja-JP" altLang="en-US" dirty="0"/>
                  <a:t>これは</a:t>
                </a:r>
                <a:r>
                  <a:rPr kumimoji="1" lang="en-US" altLang="ja-JP" dirty="0"/>
                  <a:t>1000K</a:t>
                </a:r>
                <a:r>
                  <a:rPr kumimoji="1" lang="ja-JP" altLang="en-US" dirty="0"/>
                  <a:t>程度までは実験のタイムラグに比べて，</a:t>
                </a:r>
                <a:r>
                  <a:rPr kumimoji="1" lang="en-US" altLang="ja-JP" dirty="0"/>
                  <a:t>inversion degree</a:t>
                </a:r>
                <a:r>
                  <a:rPr kumimoji="1" lang="ja-JP" altLang="en-US" dirty="0"/>
                  <a:t>が変化する速度が遅いため，</a:t>
                </a:r>
                <a:r>
                  <a:rPr kumimoji="1" lang="en-US" altLang="ja-JP" dirty="0"/>
                  <a:t>Suzuki and </a:t>
                </a:r>
                <a:r>
                  <a:rPr kumimoji="1" lang="en-US" altLang="ja-JP" dirty="0" err="1"/>
                  <a:t>Kumazawa</a:t>
                </a:r>
                <a:r>
                  <a:rPr kumimoji="1" lang="en-US" altLang="ja-JP" dirty="0"/>
                  <a:t> (1980)</a:t>
                </a:r>
                <a:r>
                  <a:rPr kumimoji="1" lang="ja-JP" altLang="en-US" dirty="0"/>
                  <a:t>の測定中に試料の</a:t>
                </a:r>
                <a:r>
                  <a:rPr kumimoji="1" lang="en-US" altLang="ja-JP" dirty="0"/>
                  <a:t>inversion degree</a:t>
                </a:r>
                <a:r>
                  <a:rPr kumimoji="1" lang="ja-JP" altLang="en-US" dirty="0"/>
                  <a:t>がほとんど変化していなかったためだと考えられます．</a:t>
                </a:r>
                <a:endParaRPr kumimoji="1" lang="en-US" altLang="ja-JP" dirty="0"/>
              </a:p>
              <a:p>
                <a:r>
                  <a:rPr kumimoji="1" lang="ja-JP" altLang="en-US" dirty="0"/>
                  <a:t>一方，</a:t>
                </a:r>
                <a:r>
                  <a:rPr kumimoji="1" lang="en-US" altLang="ja-JP" dirty="0"/>
                  <a:t>1000K</a:t>
                </a:r>
                <a:r>
                  <a:rPr kumimoji="1" lang="ja-JP" altLang="en-US" dirty="0"/>
                  <a:t>以上では</a:t>
                </a:r>
                <a:r>
                  <a:rPr kumimoji="1" lang="en-US" altLang="ja-JP" dirty="0"/>
                  <a:t>Suzuki and </a:t>
                </a:r>
                <a:r>
                  <a:rPr kumimoji="1" lang="en-US" altLang="ja-JP" dirty="0" err="1"/>
                  <a:t>Kumazawa</a:t>
                </a:r>
                <a:r>
                  <a:rPr kumimoji="1" lang="en-US" altLang="ja-JP" dirty="0"/>
                  <a:t> (1980)</a:t>
                </a:r>
                <a:r>
                  <a:rPr kumimoji="1" lang="ja-JP" altLang="en-US" dirty="0"/>
                  <a:t>が測定した体積は</a:t>
                </a:r>
                <a:r>
                  <a:rPr kumimoji="1" lang="en-US" altLang="ja-JP" dirty="0" err="1"/>
                  <a:t>EoS</a:t>
                </a:r>
                <a:r>
                  <a:rPr kumimoji="1" lang="ja-JP" altLang="en-US" dirty="0"/>
                  <a:t>で計算した体積よりも小さくなっています．</a:t>
                </a:r>
                <a:endParaRPr kumimoji="1" lang="en-US" altLang="ja-JP" dirty="0"/>
              </a:p>
              <a:p>
                <a:r>
                  <a:rPr kumimoji="1" lang="ja-JP" altLang="en-US" dirty="0"/>
                  <a:t>これは</a:t>
                </a:r>
                <a:r>
                  <a:rPr kumimoji="1" lang="en-US" altLang="ja-JP" dirty="0"/>
                  <a:t>Suzuki and </a:t>
                </a:r>
                <a:r>
                  <a:rPr kumimoji="1" lang="en-US" altLang="ja-JP" dirty="0" err="1"/>
                  <a:t>Kumazawa</a:t>
                </a:r>
                <a:r>
                  <a:rPr kumimoji="1" lang="en-US" altLang="ja-JP" dirty="0"/>
                  <a:t> (1980)</a:t>
                </a:r>
                <a:r>
                  <a:rPr kumimoji="1" lang="ja-JP" altLang="en-US" dirty="0"/>
                  <a:t>の分析中に試料の</a:t>
                </a:r>
                <a:r>
                  <a:rPr kumimoji="1" lang="en-US" altLang="ja-JP" dirty="0"/>
                  <a:t>inversion degree</a:t>
                </a:r>
                <a:r>
                  <a:rPr kumimoji="1" lang="ja-JP" altLang="en-US" dirty="0"/>
                  <a:t>が増加したことに伴って，彼らの試料が僅かに収縮したことを示唆しますが，実際</a:t>
                </a:r>
                <a:r>
                  <a:rPr kumimoji="1" lang="en-US" altLang="ja-JP" dirty="0"/>
                  <a:t>inversion degree</a:t>
                </a:r>
                <a:r>
                  <a:rPr kumimoji="1" lang="ja-JP" altLang="en-US" dirty="0"/>
                  <a:t>の増加に伴って</a:t>
                </a:r>
                <a:r>
                  <a:rPr kumimoji="1" lang="en-US" altLang="ja-JP" dirty="0"/>
                  <a:t>unit cell parameter</a:t>
                </a:r>
                <a:r>
                  <a:rPr kumimoji="1" lang="ja-JP" altLang="en-US" dirty="0"/>
                  <a:t>が低下することが先行研究によって確かめられています．</a:t>
                </a:r>
                <a:endParaRPr kumimoji="1" lang="en-US" altLang="ja-JP" dirty="0"/>
              </a:p>
              <a:p>
                <a:r>
                  <a:rPr kumimoji="1" lang="ja-JP" altLang="en-US" dirty="0"/>
                  <a:t>従って，この収縮量を定量的に評価できれば，</a:t>
                </a:r>
                <a:r>
                  <a:rPr kumimoji="1" lang="en-US" altLang="ja-JP" dirty="0"/>
                  <a:t>inversion degree</a:t>
                </a:r>
                <a:r>
                  <a:rPr kumimoji="1" lang="ja-JP" altLang="en-US" dirty="0"/>
                  <a:t>が体積に与える影響を補正できますが，収縮量に関して</a:t>
                </a:r>
                <a:r>
                  <a:rPr kumimoji="1" lang="en-US" altLang="ja-JP" dirty="0"/>
                  <a:t>2</a:t>
                </a:r>
                <a:r>
                  <a:rPr kumimoji="1" lang="ja-JP" altLang="en-US" dirty="0"/>
                  <a:t>つの先行研究がありますがそれぞれ異なる値が得られています．</a:t>
                </a:r>
                <a:endParaRPr kumimoji="1" lang="en-US" altLang="ja-JP" dirty="0"/>
              </a:p>
              <a:p>
                <a:r>
                  <a:rPr kumimoji="1" lang="ja-JP" altLang="en-US" dirty="0"/>
                  <a:t>１つは</a:t>
                </a:r>
                <a:r>
                  <a:rPr kumimoji="1" lang="en-US" altLang="ja-JP" dirty="0" err="1"/>
                  <a:t>Andreozzi</a:t>
                </a:r>
                <a:r>
                  <a:rPr kumimoji="1" lang="en-US" altLang="ja-JP" dirty="0"/>
                  <a:t> et al. (2000)</a:t>
                </a:r>
                <a:r>
                  <a:rPr kumimoji="1" lang="ja-JP" altLang="en-US" dirty="0"/>
                  <a:t>の結果で彼らは単位</a:t>
                </a:r>
                <a:r>
                  <a:rPr kumimoji="1" lang="en-US" altLang="ja-JP" dirty="0"/>
                  <a:t>inversion degree</a:t>
                </a:r>
                <a:r>
                  <a:rPr kumimoji="1" lang="ja-JP" altLang="en-US" dirty="0"/>
                  <a:t>当たりの体積変化</a:t>
                </a:r>
                <a:r>
                  <a:rPr kumimoji="1" lang="en-US" altLang="ja-JP" dirty="0" err="1"/>
                  <a:t>dV</a:t>
                </a:r>
                <a:r>
                  <a:rPr kumimoji="1" lang="en-US" altLang="ja-JP" dirty="0"/>
                  <a:t>/di=0.37</a:t>
                </a:r>
                <a:r>
                  <a:rPr kumimoji="1" lang="ja-JP" altLang="en-US" dirty="0"/>
                  <a:t>と報告し，もう一つは</a:t>
                </a:r>
                <a:r>
                  <a:rPr kumimoji="1" lang="en-US" altLang="ja-JP" dirty="0"/>
                  <a:t>Ma et al. (2021)</a:t>
                </a:r>
                <a:r>
                  <a:rPr kumimoji="1" lang="ja-JP" altLang="en-US" dirty="0"/>
                  <a:t>の結果で</a:t>
                </a:r>
                <a:r>
                  <a:rPr kumimoji="1" lang="en-US" altLang="ja-JP" dirty="0" err="1"/>
                  <a:t>dV</a:t>
                </a:r>
                <a:r>
                  <a:rPr kumimoji="1" lang="en-US" altLang="ja-JP" dirty="0"/>
                  <a:t>/di=0.8</a:t>
                </a:r>
                <a:r>
                  <a:rPr kumimoji="1" lang="ja-JP" altLang="en-US" dirty="0"/>
                  <a:t>と報告しています．</a:t>
                </a:r>
                <a:endParaRPr kumimoji="1" lang="en-US" altLang="ja-JP" dirty="0"/>
              </a:p>
              <a:p>
                <a:r>
                  <a:rPr kumimoji="1" lang="ja-JP" altLang="en-US" dirty="0"/>
                  <a:t>従ってこのままでは，どちらの実験結果を用いて体積を補正するのが適当かどうか不明なため，</a:t>
                </a:r>
                <a:r>
                  <a:rPr kumimoji="1" lang="en-US" altLang="ja-JP" dirty="0" err="1"/>
                  <a:t>dV</a:t>
                </a:r>
                <a:r>
                  <a:rPr kumimoji="1" lang="en-US" altLang="ja-JP" dirty="0"/>
                  <a:t>/di</a:t>
                </a:r>
                <a:r>
                  <a:rPr kumimoji="1" lang="ja-JP" altLang="en-US" dirty="0"/>
                  <a:t>を別の方法で独自に求めました．</a:t>
                </a:r>
                <a:endParaRPr kumimoji="1" lang="en-US" altLang="ja-JP" dirty="0"/>
              </a:p>
              <a:p>
                <a:r>
                  <a:rPr kumimoji="1" lang="en-US" altLang="ja-JP" dirty="0" err="1"/>
                  <a:t>dV</a:t>
                </a:r>
                <a:r>
                  <a:rPr kumimoji="1" lang="en-US" altLang="ja-JP" dirty="0"/>
                  <a:t>/di</a:t>
                </a:r>
                <a:r>
                  <a:rPr kumimoji="1" lang="ja-JP" altLang="en-US" dirty="0"/>
                  <a:t>を推定するために，</a:t>
                </a:r>
                <a:r>
                  <a:rPr kumimoji="1" lang="en-US" altLang="ja-JP" dirty="0"/>
                  <a:t>Suzuki and </a:t>
                </a:r>
                <a:r>
                  <a:rPr kumimoji="1" lang="en-US" altLang="ja-JP" dirty="0" err="1"/>
                  <a:t>Kumazawa</a:t>
                </a:r>
                <a:r>
                  <a:rPr kumimoji="1" lang="en-US" altLang="ja-JP" dirty="0"/>
                  <a:t> (1980)</a:t>
                </a:r>
                <a:r>
                  <a:rPr kumimoji="1" lang="ja-JP" altLang="en-US" dirty="0"/>
                  <a:t>の</a:t>
                </a:r>
                <a:r>
                  <a:rPr kumimoji="1" lang="en-US" altLang="ja-JP" dirty="0"/>
                  <a:t>1000K</a:t>
                </a:r>
                <a:r>
                  <a:rPr kumimoji="1" lang="ja-JP" altLang="en-US" dirty="0"/>
                  <a:t>以上の体積データの</a:t>
                </a:r>
                <a:r>
                  <a:rPr kumimoji="1" lang="en-US" altLang="ja-JP" dirty="0" err="1"/>
                  <a:t>EoS</a:t>
                </a:r>
                <a:r>
                  <a:rPr kumimoji="1" lang="ja-JP" altLang="en-US" dirty="0"/>
                  <a:t>とのズレである</a:t>
                </a:r>
                <a:r>
                  <a:rPr lang="en-US" altLang="ja-JP" b="0" i="0" spc="-100" dirty="0">
                    <a:latin typeface="Cambria Math" panose="02040503050406030204" pitchFamily="18" charset="0"/>
                    <a:ea typeface="Cambria Math" panose="02040503050406030204" pitchFamily="18" charset="0"/>
                    <a:cs typeface="Times New Roman" panose="02020603050405020304" pitchFamily="18" charset="0"/>
                  </a:rPr>
                  <a:t>𝑉_𝐸𝑜𝑆</a:t>
                </a:r>
                <a:r>
                  <a:rPr lang="en-US" altLang="ja-JP" i="0" spc="-100" dirty="0">
                    <a:latin typeface="Cambria Math" panose="02040503050406030204" pitchFamily="18" charset="0"/>
                    <a:ea typeface="Cambria Math" panose="02040503050406030204" pitchFamily="18" charset="0"/>
                    <a:cs typeface="Times New Roman" panose="02020603050405020304" pitchFamily="18" charset="0"/>
                  </a:rPr>
                  <a:t>−𝑉_𝑆𝑢𝑧𝑢𝑘𝑖80</a:t>
                </a:r>
                <a:r>
                  <a:rPr kumimoji="1" lang="ja-JP" altLang="en-US" dirty="0"/>
                  <a:t>を，単位</a:t>
                </a:r>
                <a:r>
                  <a:rPr kumimoji="1" lang="en-US" altLang="ja-JP" dirty="0"/>
                  <a:t>inversion degree</a:t>
                </a:r>
                <a:r>
                  <a:rPr kumimoji="1" lang="ja-JP" altLang="en-US" dirty="0"/>
                  <a:t>当たりの体積変化</a:t>
                </a:r>
                <a:r>
                  <a:rPr kumimoji="1" lang="en-US" altLang="ja-JP" dirty="0" err="1"/>
                  <a:t>dV</a:t>
                </a:r>
                <a:r>
                  <a:rPr kumimoji="1" lang="en-US" altLang="ja-JP" dirty="0"/>
                  <a:t>/di</a:t>
                </a:r>
                <a:r>
                  <a:rPr kumimoji="1" lang="ja-JP" altLang="en-US" dirty="0"/>
                  <a:t>と</a:t>
                </a:r>
                <a:r>
                  <a:rPr kumimoji="1" lang="en-US" altLang="ja-JP" dirty="0"/>
                  <a:t>Suzuki and </a:t>
                </a:r>
                <a:r>
                  <a:rPr kumimoji="1" lang="en-US" altLang="ja-JP" dirty="0" err="1"/>
                  <a:t>Kumazawa</a:t>
                </a:r>
                <a:r>
                  <a:rPr kumimoji="1" lang="en-US" altLang="ja-JP" dirty="0"/>
                  <a:t> (1980)</a:t>
                </a:r>
                <a:r>
                  <a:rPr kumimoji="1" lang="ja-JP" altLang="en-US" dirty="0"/>
                  <a:t>が用いた試料の標準状態での</a:t>
                </a:r>
                <a:r>
                  <a:rPr kumimoji="1" lang="en-US" altLang="ja-JP" dirty="0"/>
                  <a:t>inversion degree</a:t>
                </a:r>
                <a:r>
                  <a:rPr kumimoji="1" lang="ja-JP" altLang="en-US" dirty="0"/>
                  <a:t>と高温における平衡</a:t>
                </a:r>
                <a:r>
                  <a:rPr kumimoji="1" lang="en-US" altLang="ja-JP" dirty="0"/>
                  <a:t>inversion degree</a:t>
                </a:r>
                <a:r>
                  <a:rPr kumimoji="1" lang="ja-JP" altLang="en-US" dirty="0"/>
                  <a:t>の差を使って最小二乗フィッティングを行いました．</a:t>
                </a:r>
                <a:endParaRPr kumimoji="1" lang="en-US" altLang="ja-JP" dirty="0"/>
              </a:p>
              <a:p>
                <a:r>
                  <a:rPr kumimoji="1" lang="ja-JP" altLang="en-US" dirty="0"/>
                  <a:t>ここで，高温における平衡</a:t>
                </a:r>
                <a:r>
                  <a:rPr kumimoji="1" lang="en-US" altLang="ja-JP" dirty="0"/>
                  <a:t>inversion degree</a:t>
                </a:r>
                <a:r>
                  <a:rPr kumimoji="1" lang="ja-JP" altLang="en-US" dirty="0"/>
                  <a:t>，</a:t>
                </a:r>
                <a:r>
                  <a:rPr kumimoji="1" lang="en-US" altLang="ja-JP" dirty="0" err="1"/>
                  <a:t>i</a:t>
                </a:r>
                <a:r>
                  <a:rPr kumimoji="1" lang="en-US" altLang="ja-JP" dirty="0"/>
                  <a:t>(T)</a:t>
                </a:r>
                <a:r>
                  <a:rPr kumimoji="1" lang="ja-JP" altLang="en-US" dirty="0"/>
                  <a:t>は</a:t>
                </a:r>
                <a:r>
                  <a:rPr kumimoji="1" lang="en-US" altLang="ja-JP" dirty="0"/>
                  <a:t>Ma et al. (2021)</a:t>
                </a:r>
                <a:r>
                  <a:rPr kumimoji="1" lang="ja-JP" altLang="en-US" dirty="0"/>
                  <a:t>の温度と</a:t>
                </a:r>
                <a:r>
                  <a:rPr kumimoji="1" lang="en-US" altLang="ja-JP" dirty="0"/>
                  <a:t>inversion degree</a:t>
                </a:r>
                <a:r>
                  <a:rPr kumimoji="1" lang="ja-JP" altLang="en-US" dirty="0"/>
                  <a:t>の関係から計算しました．</a:t>
                </a:r>
                <a:endParaRPr kumimoji="1" lang="en-US" altLang="ja-JP" dirty="0"/>
              </a:p>
              <a:p>
                <a:r>
                  <a:rPr kumimoji="1" lang="ja-JP" altLang="en-US" dirty="0"/>
                  <a:t>その結果，ｄ</a:t>
                </a:r>
                <a:r>
                  <a:rPr kumimoji="1" lang="en-US" altLang="ja-JP" dirty="0"/>
                  <a:t>V/di</a:t>
                </a:r>
                <a:r>
                  <a:rPr kumimoji="1" lang="ja-JP" altLang="en-US" dirty="0"/>
                  <a:t>は</a:t>
                </a:r>
                <a:r>
                  <a:rPr kumimoji="1" lang="en-US" altLang="ja-JP" dirty="0"/>
                  <a:t>0.3</a:t>
                </a:r>
                <a:r>
                  <a:rPr kumimoji="1" lang="ja-JP" altLang="en-US" dirty="0"/>
                  <a:t>という値が得られ，</a:t>
                </a:r>
                <a:r>
                  <a:rPr kumimoji="1" lang="en-US" altLang="ja-JP" dirty="0"/>
                  <a:t>Ma et al. (2021)</a:t>
                </a:r>
                <a:r>
                  <a:rPr kumimoji="1" lang="ja-JP" altLang="en-US" dirty="0"/>
                  <a:t>よりも</a:t>
                </a:r>
                <a:r>
                  <a:rPr kumimoji="1" lang="en-US" altLang="ja-JP" dirty="0" err="1"/>
                  <a:t>Andreozzi</a:t>
                </a:r>
                <a:r>
                  <a:rPr kumimoji="1" lang="en-US" altLang="ja-JP" dirty="0"/>
                  <a:t> et al. (2000)</a:t>
                </a:r>
                <a:r>
                  <a:rPr kumimoji="1" lang="ja-JP" altLang="en-US" dirty="0"/>
                  <a:t>と調和的な結果が得られました．</a:t>
                </a:r>
                <a:endParaRPr kumimoji="1" lang="en-US" altLang="ja-JP" dirty="0"/>
              </a:p>
              <a:p>
                <a:r>
                  <a:rPr kumimoji="1" lang="ja-JP" altLang="en-US" dirty="0"/>
                  <a:t>従って，先行研究とは全く別の方法で</a:t>
                </a:r>
                <a:r>
                  <a:rPr kumimoji="1" lang="en-US" altLang="ja-JP" dirty="0" err="1"/>
                  <a:t>dV</a:t>
                </a:r>
                <a:r>
                  <a:rPr kumimoji="1" lang="en-US" altLang="ja-JP" dirty="0"/>
                  <a:t>/di</a:t>
                </a:r>
                <a:r>
                  <a:rPr kumimoji="1" lang="ja-JP" altLang="en-US" dirty="0"/>
                  <a:t>を推定したにもかかわらず，</a:t>
                </a:r>
                <a:r>
                  <a:rPr kumimoji="1" lang="en-US" altLang="ja-JP" dirty="0" err="1"/>
                  <a:t>Andreozzi</a:t>
                </a:r>
                <a:r>
                  <a:rPr kumimoji="1" lang="en-US" altLang="ja-JP" dirty="0"/>
                  <a:t> et al. (2000)</a:t>
                </a:r>
                <a:r>
                  <a:rPr kumimoji="1" lang="ja-JP" altLang="en-US" dirty="0"/>
                  <a:t>とほぼ同じ結果が得られたため，</a:t>
                </a:r>
                <a:r>
                  <a:rPr kumimoji="1" lang="en-US" altLang="ja-JP" dirty="0"/>
                  <a:t>inversion degree</a:t>
                </a:r>
                <a:r>
                  <a:rPr kumimoji="1" lang="ja-JP" altLang="en-US" dirty="0"/>
                  <a:t>の補正を行えば本研究で得た</a:t>
                </a:r>
                <a:r>
                  <a:rPr kumimoji="1" lang="en-US" altLang="ja-JP" dirty="0" err="1"/>
                  <a:t>EoS</a:t>
                </a:r>
                <a:r>
                  <a:rPr kumimoji="1" lang="ja-JP" altLang="en-US" dirty="0"/>
                  <a:t>は少なくとも</a:t>
                </a:r>
                <a:r>
                  <a:rPr kumimoji="1" lang="en-US" altLang="ja-JP" dirty="0"/>
                  <a:t>1473K</a:t>
                </a:r>
                <a:r>
                  <a:rPr kumimoji="1" lang="ja-JP" altLang="en-US" dirty="0"/>
                  <a:t>程度までは有効だと結論付けました．</a:t>
                </a:r>
                <a:endParaRPr kumimoji="1" lang="en-US" altLang="ja-JP" dirty="0"/>
              </a:p>
              <a:p>
                <a:endParaRPr kumimoji="1" lang="en-US" altLang="ja-JP" dirty="0"/>
              </a:p>
              <a:p>
                <a:r>
                  <a:rPr kumimoji="1" lang="ja-JP" altLang="en-US" dirty="0"/>
                  <a:t>結晶中の空間格子の格子点がつくる平行</a:t>
                </a:r>
                <a:r>
                  <a:rPr kumimoji="1" lang="en-US" altLang="ja-JP" dirty="0"/>
                  <a:t>6</a:t>
                </a:r>
                <a:r>
                  <a:rPr kumimoji="1" lang="ja-JP" altLang="en-US" dirty="0"/>
                  <a:t>面体のうち，空間格子の構造単位として選ばれたものである</a:t>
                </a:r>
                <a:endParaRPr kumimoji="1" lang="en-US" altLang="ja-JP" dirty="0"/>
              </a:p>
            </p:txBody>
          </p:sp>
        </mc:Fallback>
      </mc:AlternateContent>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13</a:t>
            </a:fld>
            <a:endParaRPr kumimoji="1" lang="ja-JP" altLang="en-US"/>
          </a:p>
        </p:txBody>
      </p:sp>
    </p:spTree>
    <p:extLst>
      <p:ext uri="{BB962C8B-B14F-4D97-AF65-F5344CB8AC3E}">
        <p14:creationId xmlns:p14="http://schemas.microsoft.com/office/powerpoint/2010/main" val="1674917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MgAl2O4</a:t>
            </a:r>
            <a:r>
              <a:rPr kumimoji="1" lang="ja-JP" altLang="en-US" dirty="0"/>
              <a:t>の信頼できる</a:t>
            </a:r>
            <a:r>
              <a:rPr kumimoji="1" lang="en-US" altLang="ja-JP" dirty="0"/>
              <a:t>EoS</a:t>
            </a:r>
            <a:r>
              <a:rPr kumimoji="1" lang="ja-JP" altLang="en-US" dirty="0"/>
              <a:t>が得られ，その高温への外挿の有効性が確認できたため，ここからは天然試料で得られた包有物の残留圧力の解釈を行います．</a:t>
            </a:r>
            <a:endParaRPr kumimoji="1" lang="en-US" altLang="ja-JP" dirty="0"/>
          </a:p>
          <a:p>
            <a:r>
              <a:rPr kumimoji="1" lang="ja-JP" altLang="en-US" dirty="0"/>
              <a:t>先ずは，</a:t>
            </a:r>
            <a:r>
              <a:rPr kumimoji="1" lang="en-US" altLang="ja-JP" dirty="0" err="1"/>
              <a:t>isomeke</a:t>
            </a:r>
            <a:r>
              <a:rPr kumimoji="1" lang="ja-JP" altLang="en-US" dirty="0"/>
              <a:t>を描く前に，スピネルの場合包有物の密度を補正する必要があります．</a:t>
            </a:r>
            <a:endParaRPr kumimoji="1" lang="en-US" altLang="ja-JP" dirty="0"/>
          </a:p>
          <a:p>
            <a:r>
              <a:rPr kumimoji="1" lang="ja-JP" altLang="en-US" dirty="0"/>
              <a:t>マントルで岩石が</a:t>
            </a:r>
            <a:r>
              <a:rPr kumimoji="1" lang="en-US" altLang="ja-JP" dirty="0"/>
              <a:t>1000</a:t>
            </a:r>
            <a:r>
              <a:rPr kumimoji="1" lang="ja-JP" altLang="en-US" dirty="0"/>
              <a:t>℃程度で平衡に達していた場合，温度の低下により</a:t>
            </a:r>
            <a:r>
              <a:rPr kumimoji="1" lang="en-US" altLang="ja-JP" dirty="0"/>
              <a:t>inversion degree</a:t>
            </a:r>
            <a:r>
              <a:rPr kumimoji="1" lang="ja-JP" altLang="en-US" dirty="0"/>
              <a:t>は</a:t>
            </a:r>
            <a:r>
              <a:rPr kumimoji="1" lang="en-US" altLang="ja-JP" dirty="0"/>
              <a:t>0.3</a:t>
            </a:r>
            <a:r>
              <a:rPr kumimoji="1" lang="ja-JP" altLang="en-US" dirty="0"/>
              <a:t>から</a:t>
            </a:r>
            <a:r>
              <a:rPr kumimoji="1" lang="en-US" altLang="ja-JP" dirty="0"/>
              <a:t>0.15</a:t>
            </a:r>
            <a:r>
              <a:rPr kumimoji="1" lang="ja-JP" altLang="en-US" dirty="0"/>
              <a:t>程度まで低下すると予想されます．</a:t>
            </a:r>
            <a:endParaRPr kumimoji="1" lang="en-US" altLang="ja-JP" dirty="0"/>
          </a:p>
          <a:p>
            <a:r>
              <a:rPr kumimoji="1" lang="en-US" altLang="ja-JP" dirty="0"/>
              <a:t>Inversion degree</a:t>
            </a:r>
            <a:r>
              <a:rPr kumimoji="1" lang="ja-JP" altLang="en-US" dirty="0"/>
              <a:t>が低下すると体積が膨張するため流体包有物の密度は低下します．</a:t>
            </a:r>
            <a:endParaRPr kumimoji="1" lang="en-US" altLang="ja-JP" dirty="0"/>
          </a:p>
          <a:p>
            <a:r>
              <a:rPr kumimoji="1" lang="ja-JP" altLang="en-US" dirty="0"/>
              <a:t>従って，</a:t>
            </a:r>
            <a:r>
              <a:rPr kumimoji="1" lang="en-US" altLang="ja-JP" dirty="0"/>
              <a:t>inversion degree</a:t>
            </a:r>
            <a:r>
              <a:rPr kumimoji="1" lang="ja-JP" altLang="en-US" dirty="0"/>
              <a:t>の影響を補正しないと，流体包有物の密度を過小評価してしまいます．</a:t>
            </a:r>
            <a:endParaRPr kumimoji="1" lang="en-US" altLang="ja-JP" dirty="0"/>
          </a:p>
          <a:p>
            <a:r>
              <a:rPr kumimoji="1" lang="ja-JP" altLang="en-US" dirty="0"/>
              <a:t>そこで，</a:t>
            </a:r>
            <a:r>
              <a:rPr kumimoji="1" lang="en-US" altLang="ja-JP" dirty="0" err="1"/>
              <a:t>dV</a:t>
            </a:r>
            <a:r>
              <a:rPr kumimoji="1" lang="en-US" altLang="ja-JP" dirty="0"/>
              <a:t>/di</a:t>
            </a:r>
            <a:r>
              <a:rPr kumimoji="1" lang="ja-JP" altLang="en-US" dirty="0"/>
              <a:t>と</a:t>
            </a:r>
            <a:r>
              <a:rPr kumimoji="1" lang="en-US" altLang="ja-JP" dirty="0"/>
              <a:t>inversion degree</a:t>
            </a:r>
            <a:r>
              <a:rPr kumimoji="1" lang="ja-JP" altLang="en-US" dirty="0"/>
              <a:t>の変化量を使って，</a:t>
            </a:r>
            <a:r>
              <a:rPr kumimoji="1" lang="en-US" altLang="ja-JP" dirty="0"/>
              <a:t>MgAl2O4</a:t>
            </a:r>
            <a:r>
              <a:rPr kumimoji="1" lang="ja-JP" altLang="en-US" dirty="0"/>
              <a:t>中の</a:t>
            </a:r>
            <a:r>
              <a:rPr kumimoji="1" lang="en-US" altLang="ja-JP" dirty="0"/>
              <a:t>CO2</a:t>
            </a:r>
            <a:r>
              <a:rPr kumimoji="1" lang="ja-JP" altLang="en-US" dirty="0"/>
              <a:t>流体包有物の密度を補正すると</a:t>
            </a:r>
            <a:r>
              <a:rPr kumimoji="1" lang="en-US" altLang="ja-JP" dirty="0"/>
              <a:t>1.198g/cm3</a:t>
            </a:r>
            <a:r>
              <a:rPr kumimoji="1" lang="ja-JP" altLang="en-US" dirty="0"/>
              <a:t>から</a:t>
            </a:r>
            <a:r>
              <a:rPr kumimoji="1" lang="en-US" altLang="ja-JP" dirty="0"/>
              <a:t>1.201g/cm3</a:t>
            </a:r>
            <a:r>
              <a:rPr kumimoji="1" lang="ja-JP" altLang="en-US" dirty="0"/>
              <a:t>になることが分かりました．</a:t>
            </a:r>
            <a:endParaRPr kumimoji="1" lang="en-US" altLang="ja-JP" dirty="0"/>
          </a:p>
          <a:p>
            <a:r>
              <a:rPr kumimoji="1" lang="ja-JP" altLang="en-US" dirty="0"/>
              <a:t>従って，この密度の変化量は，ラマン分光法による密度推定の不確定性よりも小さいため，</a:t>
            </a:r>
            <a:r>
              <a:rPr kumimoji="1" lang="en-US" altLang="ja-JP" dirty="0"/>
              <a:t>inversion degree</a:t>
            </a:r>
            <a:r>
              <a:rPr kumimoji="1" lang="ja-JP" altLang="en-US" dirty="0"/>
              <a:t>は結果にほとんど影響を与えないという事が分かりました．</a:t>
            </a:r>
            <a:endParaRPr kumimoji="1" lang="en-US" altLang="ja-JP" dirty="0"/>
          </a:p>
          <a:p>
            <a:r>
              <a:rPr kumimoji="1" lang="ja-JP" altLang="en-US" dirty="0"/>
              <a:t>このことは，後述する鉱物包有物地質圧力計と比較して，流体包有物地質圧力計は</a:t>
            </a:r>
            <a:r>
              <a:rPr kumimoji="1" lang="en-US" altLang="ja-JP" dirty="0"/>
              <a:t>inversion degree</a:t>
            </a:r>
            <a:r>
              <a:rPr kumimoji="1" lang="ja-JP" altLang="en-US" dirty="0"/>
              <a:t>の影響を受けにくいという点で優れていることを意味します．</a:t>
            </a:r>
            <a:endParaRPr kumimoji="1" lang="en-US" altLang="ja-JP" dirty="0"/>
          </a:p>
          <a:p>
            <a:r>
              <a:rPr kumimoji="1" lang="ja-JP" altLang="en-US" dirty="0"/>
              <a:t>次に，実測した流体包有物の残留圧力と，本研究で推定した</a:t>
            </a:r>
            <a:r>
              <a:rPr kumimoji="1" lang="en-US" altLang="ja-JP" dirty="0"/>
              <a:t>MgAl2O4</a:t>
            </a:r>
            <a:r>
              <a:rPr kumimoji="1" lang="ja-JP" altLang="en-US" dirty="0"/>
              <a:t>の</a:t>
            </a:r>
            <a:r>
              <a:rPr kumimoji="1" lang="en-US" altLang="ja-JP" dirty="0"/>
              <a:t>EoS</a:t>
            </a:r>
            <a:r>
              <a:rPr kumimoji="1" lang="ja-JP" altLang="en-US" dirty="0"/>
              <a:t>，先行研究で推定された</a:t>
            </a:r>
            <a:r>
              <a:rPr kumimoji="1" lang="en-US" altLang="ja-JP" dirty="0" err="1"/>
              <a:t>opx</a:t>
            </a:r>
            <a:r>
              <a:rPr kumimoji="1" lang="en-US" altLang="ja-JP" dirty="0"/>
              <a:t>, </a:t>
            </a:r>
            <a:r>
              <a:rPr kumimoji="1" lang="en-US" altLang="ja-JP" dirty="0" err="1"/>
              <a:t>cpx</a:t>
            </a:r>
            <a:r>
              <a:rPr kumimoji="1" lang="en-US" altLang="ja-JP" dirty="0"/>
              <a:t>, olivine</a:t>
            </a:r>
            <a:r>
              <a:rPr kumimoji="1" lang="ja-JP" altLang="en-US" dirty="0"/>
              <a:t>の</a:t>
            </a:r>
            <a:r>
              <a:rPr kumimoji="1" lang="en-US" altLang="ja-JP" dirty="0"/>
              <a:t>EoS</a:t>
            </a:r>
            <a:r>
              <a:rPr kumimoji="1" lang="ja-JP" altLang="en-US" dirty="0"/>
              <a:t>を用いて，</a:t>
            </a:r>
            <a:r>
              <a:rPr kumimoji="1" lang="en-US" altLang="ja-JP" dirty="0" err="1"/>
              <a:t>isomeke</a:t>
            </a:r>
            <a:r>
              <a:rPr kumimoji="1" lang="ja-JP" altLang="en-US" dirty="0"/>
              <a:t>の計算を行いました．</a:t>
            </a:r>
            <a:endParaRPr kumimoji="1" lang="en-US" altLang="ja-JP" dirty="0"/>
          </a:p>
          <a:p>
            <a:r>
              <a:rPr kumimoji="1" lang="ja-JP" altLang="en-US" dirty="0"/>
              <a:t>その結果，全ての鉱物中の流体包有物において，</a:t>
            </a:r>
            <a:r>
              <a:rPr kumimoji="1" lang="en-US" altLang="ja-JP" dirty="0" err="1"/>
              <a:t>isomeke</a:t>
            </a:r>
            <a:r>
              <a:rPr kumimoji="1" lang="ja-JP" altLang="en-US" dirty="0"/>
              <a:t>を用いて推定した圧力は</a:t>
            </a:r>
            <a:r>
              <a:rPr kumimoji="1" lang="en-US" altLang="ja-JP" dirty="0"/>
              <a:t>isochore</a:t>
            </a:r>
            <a:r>
              <a:rPr kumimoji="1" lang="ja-JP" altLang="en-US" dirty="0"/>
              <a:t>で推定した圧力よりも圧力が低くなりました．</a:t>
            </a:r>
            <a:endParaRPr kumimoji="1" lang="en-US" altLang="ja-JP" dirty="0"/>
          </a:p>
          <a:p>
            <a:r>
              <a:rPr kumimoji="1" lang="ja-JP" altLang="en-US" dirty="0"/>
              <a:t>このことは，弾性変形の補正をせずに</a:t>
            </a:r>
            <a:r>
              <a:rPr kumimoji="1" lang="en-US" altLang="ja-JP" dirty="0"/>
              <a:t>isochore</a:t>
            </a:r>
            <a:r>
              <a:rPr kumimoji="1" lang="ja-JP" altLang="en-US" dirty="0"/>
              <a:t>を使って圧力を推定すると，トラップ圧力を過大評価してしまうことを意味します．</a:t>
            </a:r>
            <a:endParaRPr kumimoji="1" lang="en-US" altLang="ja-JP" dirty="0"/>
          </a:p>
          <a:p>
            <a:r>
              <a:rPr kumimoji="1" lang="ja-JP" altLang="en-US" dirty="0"/>
              <a:t>また，得られた</a:t>
            </a:r>
            <a:r>
              <a:rPr kumimoji="1" lang="en-US" altLang="ja-JP" dirty="0" err="1"/>
              <a:t>isomeke</a:t>
            </a:r>
            <a:r>
              <a:rPr kumimoji="1" lang="ja-JP" altLang="en-US" dirty="0"/>
              <a:t>間に交点が無いため，少なくとも</a:t>
            </a:r>
            <a:r>
              <a:rPr kumimoji="1" lang="en-US" altLang="ja-JP" dirty="0" err="1"/>
              <a:t>opx</a:t>
            </a:r>
            <a:r>
              <a:rPr kumimoji="1" lang="en-US" altLang="ja-JP" dirty="0"/>
              <a:t>, </a:t>
            </a:r>
            <a:r>
              <a:rPr kumimoji="1" lang="en-US" altLang="ja-JP" dirty="0" err="1"/>
              <a:t>cpx</a:t>
            </a:r>
            <a:r>
              <a:rPr kumimoji="1" lang="en-US" altLang="ja-JP" dirty="0"/>
              <a:t>, olivine</a:t>
            </a:r>
            <a:r>
              <a:rPr kumimoji="1" lang="ja-JP" altLang="en-US" dirty="0"/>
              <a:t>中の流体包有物はトラップ温度圧力条件よりも低い温度圧力で再平衡していることが明らかになりました．</a:t>
            </a:r>
            <a:endParaRPr kumimoji="1" lang="en-US" altLang="ja-JP" dirty="0"/>
          </a:p>
          <a:p>
            <a:r>
              <a:rPr kumimoji="1" lang="ja-JP" altLang="en-US" dirty="0"/>
              <a:t>ほとんどすべての先行研究では，マントル捕獲岩や斑晶中の流体包有物を使った地質圧力計では，</a:t>
            </a:r>
            <a:r>
              <a:rPr kumimoji="1" lang="en-US" altLang="ja-JP" dirty="0" err="1"/>
              <a:t>opx</a:t>
            </a:r>
            <a:r>
              <a:rPr kumimoji="1" lang="ja-JP" altLang="en-US" dirty="0"/>
              <a:t>や</a:t>
            </a:r>
            <a:r>
              <a:rPr kumimoji="1" lang="en-US" altLang="ja-JP" dirty="0"/>
              <a:t>olivine</a:t>
            </a:r>
            <a:r>
              <a:rPr kumimoji="1" lang="ja-JP" altLang="en-US" dirty="0"/>
              <a:t>中の包有物を利用していますが，それらの研究で推定された圧力は真のトラップ圧力よりも低いことを示唆しています．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14</a:t>
            </a:fld>
            <a:endParaRPr kumimoji="1" lang="ja-JP" altLang="en-US"/>
          </a:p>
        </p:txBody>
      </p:sp>
    </p:spTree>
    <p:extLst>
      <p:ext uri="{BB962C8B-B14F-4D97-AF65-F5344CB8AC3E}">
        <p14:creationId xmlns:p14="http://schemas.microsoft.com/office/powerpoint/2010/main" val="777255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MgAl2O4</a:t>
            </a:r>
            <a:r>
              <a:rPr kumimoji="1" lang="ja-JP" altLang="en-US" dirty="0"/>
              <a:t>の信頼できる</a:t>
            </a:r>
            <a:r>
              <a:rPr kumimoji="1" lang="en-US" altLang="ja-JP" dirty="0"/>
              <a:t>EoS</a:t>
            </a:r>
            <a:r>
              <a:rPr kumimoji="1" lang="ja-JP" altLang="en-US" dirty="0"/>
              <a:t>が得られ，その高温への外挿の有効性が確認できたため，ここからは天然試料で得られた包有物の残留圧力の解釈を行います．</a:t>
            </a:r>
            <a:endParaRPr kumimoji="1" lang="en-US" altLang="ja-JP" dirty="0"/>
          </a:p>
          <a:p>
            <a:r>
              <a:rPr kumimoji="1" lang="ja-JP" altLang="en-US" dirty="0"/>
              <a:t>先ずは，</a:t>
            </a:r>
            <a:r>
              <a:rPr kumimoji="1" lang="en-US" altLang="ja-JP" dirty="0" err="1"/>
              <a:t>isomeke</a:t>
            </a:r>
            <a:r>
              <a:rPr kumimoji="1" lang="ja-JP" altLang="en-US" dirty="0"/>
              <a:t>を描く前に，スピネルの場合包有物の密度を補正する必要があります．</a:t>
            </a:r>
            <a:endParaRPr kumimoji="1" lang="en-US" altLang="ja-JP" dirty="0"/>
          </a:p>
          <a:p>
            <a:r>
              <a:rPr kumimoji="1" lang="ja-JP" altLang="en-US" dirty="0"/>
              <a:t>マントルで岩石が</a:t>
            </a:r>
            <a:r>
              <a:rPr kumimoji="1" lang="en-US" altLang="ja-JP" dirty="0"/>
              <a:t>1000</a:t>
            </a:r>
            <a:r>
              <a:rPr kumimoji="1" lang="ja-JP" altLang="en-US" dirty="0"/>
              <a:t>℃程度で平衡に達していた場合，温度の低下により</a:t>
            </a:r>
            <a:r>
              <a:rPr kumimoji="1" lang="en-US" altLang="ja-JP" dirty="0"/>
              <a:t>inversion degree</a:t>
            </a:r>
            <a:r>
              <a:rPr kumimoji="1" lang="ja-JP" altLang="en-US" dirty="0"/>
              <a:t>は</a:t>
            </a:r>
            <a:r>
              <a:rPr kumimoji="1" lang="en-US" altLang="ja-JP" dirty="0"/>
              <a:t>0.3</a:t>
            </a:r>
            <a:r>
              <a:rPr kumimoji="1" lang="ja-JP" altLang="en-US" dirty="0"/>
              <a:t>から</a:t>
            </a:r>
            <a:r>
              <a:rPr kumimoji="1" lang="en-US" altLang="ja-JP" dirty="0"/>
              <a:t>0.15</a:t>
            </a:r>
            <a:r>
              <a:rPr kumimoji="1" lang="ja-JP" altLang="en-US" dirty="0"/>
              <a:t>程度まで低下すると予想されます．</a:t>
            </a:r>
            <a:endParaRPr kumimoji="1" lang="en-US" altLang="ja-JP" dirty="0"/>
          </a:p>
          <a:p>
            <a:r>
              <a:rPr kumimoji="1" lang="en-US" altLang="ja-JP" dirty="0"/>
              <a:t>Inversion degree</a:t>
            </a:r>
            <a:r>
              <a:rPr kumimoji="1" lang="ja-JP" altLang="en-US" dirty="0"/>
              <a:t>が低下すると体積が膨張するため流体包有物の密度は低下します．</a:t>
            </a:r>
            <a:endParaRPr kumimoji="1" lang="en-US" altLang="ja-JP" dirty="0"/>
          </a:p>
          <a:p>
            <a:r>
              <a:rPr kumimoji="1" lang="ja-JP" altLang="en-US" dirty="0"/>
              <a:t>従って，</a:t>
            </a:r>
            <a:r>
              <a:rPr kumimoji="1" lang="en-US" altLang="ja-JP" dirty="0"/>
              <a:t>inversion degree</a:t>
            </a:r>
            <a:r>
              <a:rPr kumimoji="1" lang="ja-JP" altLang="en-US" dirty="0"/>
              <a:t>の影響を補正しないと，流体包有物の密度を過小評価してしまいます．</a:t>
            </a:r>
            <a:endParaRPr kumimoji="1" lang="en-US" altLang="ja-JP" dirty="0"/>
          </a:p>
          <a:p>
            <a:r>
              <a:rPr kumimoji="1" lang="ja-JP" altLang="en-US" dirty="0"/>
              <a:t>そこで，</a:t>
            </a:r>
            <a:r>
              <a:rPr kumimoji="1" lang="en-US" altLang="ja-JP" dirty="0" err="1"/>
              <a:t>dV</a:t>
            </a:r>
            <a:r>
              <a:rPr kumimoji="1" lang="en-US" altLang="ja-JP" dirty="0"/>
              <a:t>/di</a:t>
            </a:r>
            <a:r>
              <a:rPr kumimoji="1" lang="ja-JP" altLang="en-US" dirty="0"/>
              <a:t>と</a:t>
            </a:r>
            <a:r>
              <a:rPr kumimoji="1" lang="en-US" altLang="ja-JP" dirty="0"/>
              <a:t>inversion degree</a:t>
            </a:r>
            <a:r>
              <a:rPr kumimoji="1" lang="ja-JP" altLang="en-US" dirty="0"/>
              <a:t>の変化量を使って，</a:t>
            </a:r>
            <a:r>
              <a:rPr kumimoji="1" lang="en-US" altLang="ja-JP" dirty="0"/>
              <a:t>MgAl2O4</a:t>
            </a:r>
            <a:r>
              <a:rPr kumimoji="1" lang="ja-JP" altLang="en-US" dirty="0"/>
              <a:t>中の</a:t>
            </a:r>
            <a:r>
              <a:rPr kumimoji="1" lang="en-US" altLang="ja-JP" dirty="0"/>
              <a:t>CO2</a:t>
            </a:r>
            <a:r>
              <a:rPr kumimoji="1" lang="ja-JP" altLang="en-US" dirty="0"/>
              <a:t>流体包有物の密度を補正すると</a:t>
            </a:r>
            <a:r>
              <a:rPr kumimoji="1" lang="en-US" altLang="ja-JP" dirty="0"/>
              <a:t>1.198g/cm3</a:t>
            </a:r>
            <a:r>
              <a:rPr kumimoji="1" lang="ja-JP" altLang="en-US" dirty="0"/>
              <a:t>から</a:t>
            </a:r>
            <a:r>
              <a:rPr kumimoji="1" lang="en-US" altLang="ja-JP" dirty="0"/>
              <a:t>1.201g/cm3</a:t>
            </a:r>
            <a:r>
              <a:rPr kumimoji="1" lang="ja-JP" altLang="en-US" dirty="0"/>
              <a:t>になることが分かりました．</a:t>
            </a:r>
            <a:endParaRPr kumimoji="1" lang="en-US" altLang="ja-JP" dirty="0"/>
          </a:p>
          <a:p>
            <a:r>
              <a:rPr kumimoji="1" lang="ja-JP" altLang="en-US" dirty="0"/>
              <a:t>従って，この密度の変化量は，ラマン分光法による密度推定の不確定性よりも小さいため，</a:t>
            </a:r>
            <a:r>
              <a:rPr kumimoji="1" lang="en-US" altLang="ja-JP" dirty="0"/>
              <a:t>inversion degree</a:t>
            </a:r>
            <a:r>
              <a:rPr kumimoji="1" lang="ja-JP" altLang="en-US" dirty="0"/>
              <a:t>は結果にほとんど影響を与えないという事が分かりました．</a:t>
            </a:r>
            <a:endParaRPr kumimoji="1" lang="en-US" altLang="ja-JP" dirty="0"/>
          </a:p>
          <a:p>
            <a:r>
              <a:rPr kumimoji="1" lang="ja-JP" altLang="en-US" dirty="0"/>
              <a:t>このことは，後述する鉱物包有物地質圧力計と比較して，流体包有物地質圧力計は</a:t>
            </a:r>
            <a:r>
              <a:rPr kumimoji="1" lang="en-US" altLang="ja-JP" dirty="0"/>
              <a:t>inversion degree</a:t>
            </a:r>
            <a:r>
              <a:rPr kumimoji="1" lang="ja-JP" altLang="en-US" dirty="0"/>
              <a:t>の影響を受けにくいという点で優れていることを意味します．</a:t>
            </a:r>
            <a:endParaRPr kumimoji="1" lang="en-US" altLang="ja-JP" dirty="0"/>
          </a:p>
          <a:p>
            <a:r>
              <a:rPr kumimoji="1" lang="ja-JP" altLang="en-US" dirty="0"/>
              <a:t>次に，実測した流体包有物の残留圧力と，本研究で推定した</a:t>
            </a:r>
            <a:r>
              <a:rPr kumimoji="1" lang="en-US" altLang="ja-JP" dirty="0"/>
              <a:t>MgAl2O4</a:t>
            </a:r>
            <a:r>
              <a:rPr kumimoji="1" lang="ja-JP" altLang="en-US" dirty="0"/>
              <a:t>の</a:t>
            </a:r>
            <a:r>
              <a:rPr kumimoji="1" lang="en-US" altLang="ja-JP" dirty="0"/>
              <a:t>EoS</a:t>
            </a:r>
            <a:r>
              <a:rPr kumimoji="1" lang="ja-JP" altLang="en-US" dirty="0"/>
              <a:t>，先行研究で推定された</a:t>
            </a:r>
            <a:r>
              <a:rPr kumimoji="1" lang="en-US" altLang="ja-JP" dirty="0" err="1"/>
              <a:t>opx</a:t>
            </a:r>
            <a:r>
              <a:rPr kumimoji="1" lang="en-US" altLang="ja-JP" dirty="0"/>
              <a:t>, </a:t>
            </a:r>
            <a:r>
              <a:rPr kumimoji="1" lang="en-US" altLang="ja-JP" dirty="0" err="1"/>
              <a:t>cpx</a:t>
            </a:r>
            <a:r>
              <a:rPr kumimoji="1" lang="en-US" altLang="ja-JP" dirty="0"/>
              <a:t>, olivine</a:t>
            </a:r>
            <a:r>
              <a:rPr kumimoji="1" lang="ja-JP" altLang="en-US" dirty="0"/>
              <a:t>の</a:t>
            </a:r>
            <a:r>
              <a:rPr kumimoji="1" lang="en-US" altLang="ja-JP" dirty="0"/>
              <a:t>EoS</a:t>
            </a:r>
            <a:r>
              <a:rPr kumimoji="1" lang="ja-JP" altLang="en-US" dirty="0"/>
              <a:t>を用いて，</a:t>
            </a:r>
            <a:r>
              <a:rPr kumimoji="1" lang="en-US" altLang="ja-JP" dirty="0" err="1"/>
              <a:t>isomeke</a:t>
            </a:r>
            <a:r>
              <a:rPr kumimoji="1" lang="ja-JP" altLang="en-US" dirty="0"/>
              <a:t>の計算を行いました．</a:t>
            </a:r>
            <a:endParaRPr kumimoji="1" lang="en-US" altLang="ja-JP" dirty="0"/>
          </a:p>
          <a:p>
            <a:r>
              <a:rPr kumimoji="1" lang="ja-JP" altLang="en-US" dirty="0"/>
              <a:t>その結果，全ての鉱物中の流体包有物において，</a:t>
            </a:r>
            <a:r>
              <a:rPr kumimoji="1" lang="en-US" altLang="ja-JP" dirty="0" err="1"/>
              <a:t>isomeke</a:t>
            </a:r>
            <a:r>
              <a:rPr kumimoji="1" lang="ja-JP" altLang="en-US" dirty="0"/>
              <a:t>を用いて推定した圧力は</a:t>
            </a:r>
            <a:r>
              <a:rPr kumimoji="1" lang="en-US" altLang="ja-JP" dirty="0"/>
              <a:t>isochore</a:t>
            </a:r>
            <a:r>
              <a:rPr kumimoji="1" lang="ja-JP" altLang="en-US" dirty="0"/>
              <a:t>で推定した圧力よりも圧力が低くなりました．</a:t>
            </a:r>
            <a:endParaRPr kumimoji="1" lang="en-US" altLang="ja-JP" dirty="0"/>
          </a:p>
          <a:p>
            <a:r>
              <a:rPr kumimoji="1" lang="ja-JP" altLang="en-US" dirty="0"/>
              <a:t>このことは，弾性変形の補正をせずに</a:t>
            </a:r>
            <a:r>
              <a:rPr kumimoji="1" lang="en-US" altLang="ja-JP" dirty="0"/>
              <a:t>isochore</a:t>
            </a:r>
            <a:r>
              <a:rPr kumimoji="1" lang="ja-JP" altLang="en-US" dirty="0"/>
              <a:t>を使って圧力を推定すると，トラップ圧力を過大評価してしまうことを意味します．</a:t>
            </a:r>
            <a:endParaRPr kumimoji="1" lang="en-US" altLang="ja-JP" dirty="0"/>
          </a:p>
          <a:p>
            <a:r>
              <a:rPr kumimoji="1" lang="ja-JP" altLang="en-US" dirty="0"/>
              <a:t>また，得られた</a:t>
            </a:r>
            <a:r>
              <a:rPr kumimoji="1" lang="en-US" altLang="ja-JP" dirty="0" err="1"/>
              <a:t>isomeke</a:t>
            </a:r>
            <a:r>
              <a:rPr kumimoji="1" lang="ja-JP" altLang="en-US" dirty="0"/>
              <a:t>間に交点が無いため，少なくとも</a:t>
            </a:r>
            <a:r>
              <a:rPr kumimoji="1" lang="en-US" altLang="ja-JP" dirty="0" err="1"/>
              <a:t>opx</a:t>
            </a:r>
            <a:r>
              <a:rPr kumimoji="1" lang="en-US" altLang="ja-JP" dirty="0"/>
              <a:t>, </a:t>
            </a:r>
            <a:r>
              <a:rPr kumimoji="1" lang="en-US" altLang="ja-JP" dirty="0" err="1"/>
              <a:t>cpx</a:t>
            </a:r>
            <a:r>
              <a:rPr kumimoji="1" lang="en-US" altLang="ja-JP" dirty="0"/>
              <a:t>, olivine</a:t>
            </a:r>
            <a:r>
              <a:rPr kumimoji="1" lang="ja-JP" altLang="en-US" dirty="0"/>
              <a:t>中の流体包有物はトラップ温度圧力条件よりも低い温度圧力で再平衡していることが明らかになりました．</a:t>
            </a:r>
            <a:endParaRPr kumimoji="1" lang="en-US" altLang="ja-JP" dirty="0"/>
          </a:p>
          <a:p>
            <a:r>
              <a:rPr kumimoji="1" lang="ja-JP" altLang="en-US" dirty="0"/>
              <a:t>ほとんどすべての先行研究では，マントル捕獲岩や斑晶中の流体包有物を使った地質圧力計では，</a:t>
            </a:r>
            <a:r>
              <a:rPr kumimoji="1" lang="en-US" altLang="ja-JP" dirty="0" err="1"/>
              <a:t>opx</a:t>
            </a:r>
            <a:r>
              <a:rPr kumimoji="1" lang="ja-JP" altLang="en-US" dirty="0"/>
              <a:t>や</a:t>
            </a:r>
            <a:r>
              <a:rPr kumimoji="1" lang="en-US" altLang="ja-JP" dirty="0"/>
              <a:t>olivine</a:t>
            </a:r>
            <a:r>
              <a:rPr kumimoji="1" lang="ja-JP" altLang="en-US" dirty="0"/>
              <a:t>中の包有物を利用していますが，それらの研究で推定された圧力は真のトラップ圧力よりも低いことを示唆しています．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15</a:t>
            </a:fld>
            <a:endParaRPr kumimoji="1" lang="ja-JP" altLang="en-US"/>
          </a:p>
        </p:txBody>
      </p:sp>
    </p:spTree>
    <p:extLst>
      <p:ext uri="{BB962C8B-B14F-4D97-AF65-F5344CB8AC3E}">
        <p14:creationId xmlns:p14="http://schemas.microsoft.com/office/powerpoint/2010/main" val="3846117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MgAl2O4</a:t>
            </a:r>
            <a:r>
              <a:rPr kumimoji="1" lang="ja-JP" altLang="en-US" dirty="0"/>
              <a:t>の信頼できる</a:t>
            </a:r>
            <a:r>
              <a:rPr kumimoji="1" lang="en-US" altLang="ja-JP" dirty="0"/>
              <a:t>EoS</a:t>
            </a:r>
            <a:r>
              <a:rPr kumimoji="1" lang="ja-JP" altLang="en-US" dirty="0"/>
              <a:t>が得られ，その高温への外挿の有効性が確認できたため，ここからは天然試料で得られた包有物の残留圧力の解釈を行います．</a:t>
            </a:r>
            <a:endParaRPr kumimoji="1" lang="en-US" altLang="ja-JP" dirty="0"/>
          </a:p>
          <a:p>
            <a:r>
              <a:rPr kumimoji="1" lang="ja-JP" altLang="en-US" dirty="0"/>
              <a:t>先ずは，</a:t>
            </a:r>
            <a:r>
              <a:rPr kumimoji="1" lang="en-US" altLang="ja-JP" dirty="0" err="1"/>
              <a:t>isomeke</a:t>
            </a:r>
            <a:r>
              <a:rPr kumimoji="1" lang="ja-JP" altLang="en-US" dirty="0"/>
              <a:t>を描く前に，スピネルの場合包有物の密度を補正する必要があります．</a:t>
            </a:r>
            <a:endParaRPr kumimoji="1" lang="en-US" altLang="ja-JP" dirty="0"/>
          </a:p>
          <a:p>
            <a:r>
              <a:rPr kumimoji="1" lang="ja-JP" altLang="en-US" dirty="0"/>
              <a:t>マントルで岩石が</a:t>
            </a:r>
            <a:r>
              <a:rPr kumimoji="1" lang="en-US" altLang="ja-JP" dirty="0"/>
              <a:t>1000</a:t>
            </a:r>
            <a:r>
              <a:rPr kumimoji="1" lang="ja-JP" altLang="en-US" dirty="0"/>
              <a:t>℃程度で平衡に達していた場合，温度の低下により</a:t>
            </a:r>
            <a:r>
              <a:rPr kumimoji="1" lang="en-US" altLang="ja-JP" dirty="0"/>
              <a:t>inversion degree</a:t>
            </a:r>
            <a:r>
              <a:rPr kumimoji="1" lang="ja-JP" altLang="en-US" dirty="0"/>
              <a:t>は</a:t>
            </a:r>
            <a:r>
              <a:rPr kumimoji="1" lang="en-US" altLang="ja-JP" dirty="0"/>
              <a:t>0.3</a:t>
            </a:r>
            <a:r>
              <a:rPr kumimoji="1" lang="ja-JP" altLang="en-US" dirty="0"/>
              <a:t>から</a:t>
            </a:r>
            <a:r>
              <a:rPr kumimoji="1" lang="en-US" altLang="ja-JP" dirty="0"/>
              <a:t>0.15</a:t>
            </a:r>
            <a:r>
              <a:rPr kumimoji="1" lang="ja-JP" altLang="en-US" dirty="0"/>
              <a:t>程度まで低下すると予想されます．</a:t>
            </a:r>
            <a:endParaRPr kumimoji="1" lang="en-US" altLang="ja-JP" dirty="0"/>
          </a:p>
          <a:p>
            <a:r>
              <a:rPr kumimoji="1" lang="en-US" altLang="ja-JP" dirty="0"/>
              <a:t>Inversion degree</a:t>
            </a:r>
            <a:r>
              <a:rPr kumimoji="1" lang="ja-JP" altLang="en-US" dirty="0"/>
              <a:t>が低下すると体積が膨張するため流体包有物の密度は低下します．</a:t>
            </a:r>
            <a:endParaRPr kumimoji="1" lang="en-US" altLang="ja-JP" dirty="0"/>
          </a:p>
          <a:p>
            <a:r>
              <a:rPr kumimoji="1" lang="ja-JP" altLang="en-US" dirty="0"/>
              <a:t>従って，</a:t>
            </a:r>
            <a:r>
              <a:rPr kumimoji="1" lang="en-US" altLang="ja-JP" dirty="0"/>
              <a:t>inversion degree</a:t>
            </a:r>
            <a:r>
              <a:rPr kumimoji="1" lang="ja-JP" altLang="en-US" dirty="0"/>
              <a:t>の影響を補正しないと，流体包有物の密度を過小評価してしまいます．</a:t>
            </a:r>
            <a:endParaRPr kumimoji="1" lang="en-US" altLang="ja-JP" dirty="0"/>
          </a:p>
          <a:p>
            <a:r>
              <a:rPr kumimoji="1" lang="ja-JP" altLang="en-US" dirty="0"/>
              <a:t>そこで，</a:t>
            </a:r>
            <a:r>
              <a:rPr kumimoji="1" lang="en-US" altLang="ja-JP" dirty="0" err="1"/>
              <a:t>dV</a:t>
            </a:r>
            <a:r>
              <a:rPr kumimoji="1" lang="en-US" altLang="ja-JP" dirty="0"/>
              <a:t>/di</a:t>
            </a:r>
            <a:r>
              <a:rPr kumimoji="1" lang="ja-JP" altLang="en-US" dirty="0"/>
              <a:t>と</a:t>
            </a:r>
            <a:r>
              <a:rPr kumimoji="1" lang="en-US" altLang="ja-JP" dirty="0"/>
              <a:t>inversion degree</a:t>
            </a:r>
            <a:r>
              <a:rPr kumimoji="1" lang="ja-JP" altLang="en-US" dirty="0"/>
              <a:t>の変化量を使って，</a:t>
            </a:r>
            <a:r>
              <a:rPr kumimoji="1" lang="en-US" altLang="ja-JP" dirty="0"/>
              <a:t>MgAl2O4</a:t>
            </a:r>
            <a:r>
              <a:rPr kumimoji="1" lang="ja-JP" altLang="en-US" dirty="0"/>
              <a:t>中の</a:t>
            </a:r>
            <a:r>
              <a:rPr kumimoji="1" lang="en-US" altLang="ja-JP" dirty="0"/>
              <a:t>CO2</a:t>
            </a:r>
            <a:r>
              <a:rPr kumimoji="1" lang="ja-JP" altLang="en-US" dirty="0"/>
              <a:t>流体包有物の密度を補正すると</a:t>
            </a:r>
            <a:r>
              <a:rPr kumimoji="1" lang="en-US" altLang="ja-JP" dirty="0"/>
              <a:t>1.198g/cm3</a:t>
            </a:r>
            <a:r>
              <a:rPr kumimoji="1" lang="ja-JP" altLang="en-US" dirty="0"/>
              <a:t>から</a:t>
            </a:r>
            <a:r>
              <a:rPr kumimoji="1" lang="en-US" altLang="ja-JP" dirty="0"/>
              <a:t>1.201g/cm3</a:t>
            </a:r>
            <a:r>
              <a:rPr kumimoji="1" lang="ja-JP" altLang="en-US" dirty="0"/>
              <a:t>になることが分かりました．</a:t>
            </a:r>
            <a:endParaRPr kumimoji="1" lang="en-US" altLang="ja-JP" dirty="0"/>
          </a:p>
          <a:p>
            <a:r>
              <a:rPr kumimoji="1" lang="ja-JP" altLang="en-US" dirty="0"/>
              <a:t>従って，この密度の変化量は，ラマン分光法による密度推定の不確定性よりも小さいため，</a:t>
            </a:r>
            <a:r>
              <a:rPr kumimoji="1" lang="en-US" altLang="ja-JP" dirty="0"/>
              <a:t>inversion degree</a:t>
            </a:r>
            <a:r>
              <a:rPr kumimoji="1" lang="ja-JP" altLang="en-US" dirty="0"/>
              <a:t>は結果にほとんど影響を与えないという事が分かりました．</a:t>
            </a:r>
            <a:endParaRPr kumimoji="1" lang="en-US" altLang="ja-JP" dirty="0"/>
          </a:p>
          <a:p>
            <a:r>
              <a:rPr kumimoji="1" lang="ja-JP" altLang="en-US" dirty="0"/>
              <a:t>このことは，後述する鉱物包有物地質圧力計と比較して，流体包有物地質圧力計は</a:t>
            </a:r>
            <a:r>
              <a:rPr kumimoji="1" lang="en-US" altLang="ja-JP" dirty="0"/>
              <a:t>inversion degree</a:t>
            </a:r>
            <a:r>
              <a:rPr kumimoji="1" lang="ja-JP" altLang="en-US" dirty="0"/>
              <a:t>の影響を受けにくいという点で優れていることを意味します．</a:t>
            </a:r>
            <a:endParaRPr kumimoji="1" lang="en-US" altLang="ja-JP" dirty="0"/>
          </a:p>
          <a:p>
            <a:r>
              <a:rPr kumimoji="1" lang="ja-JP" altLang="en-US" dirty="0"/>
              <a:t>次に，実測した流体包有物の残留圧力と，本研究で推定した</a:t>
            </a:r>
            <a:r>
              <a:rPr kumimoji="1" lang="en-US" altLang="ja-JP" dirty="0"/>
              <a:t>MgAl2O4</a:t>
            </a:r>
            <a:r>
              <a:rPr kumimoji="1" lang="ja-JP" altLang="en-US" dirty="0"/>
              <a:t>の</a:t>
            </a:r>
            <a:r>
              <a:rPr kumimoji="1" lang="en-US" altLang="ja-JP" dirty="0"/>
              <a:t>EoS</a:t>
            </a:r>
            <a:r>
              <a:rPr kumimoji="1" lang="ja-JP" altLang="en-US" dirty="0"/>
              <a:t>，先行研究で推定された</a:t>
            </a:r>
            <a:r>
              <a:rPr kumimoji="1" lang="en-US" altLang="ja-JP" dirty="0" err="1"/>
              <a:t>opx</a:t>
            </a:r>
            <a:r>
              <a:rPr kumimoji="1" lang="en-US" altLang="ja-JP" dirty="0"/>
              <a:t>, </a:t>
            </a:r>
            <a:r>
              <a:rPr kumimoji="1" lang="en-US" altLang="ja-JP" dirty="0" err="1"/>
              <a:t>cpx</a:t>
            </a:r>
            <a:r>
              <a:rPr kumimoji="1" lang="en-US" altLang="ja-JP" dirty="0"/>
              <a:t>, olivine</a:t>
            </a:r>
            <a:r>
              <a:rPr kumimoji="1" lang="ja-JP" altLang="en-US" dirty="0"/>
              <a:t>の</a:t>
            </a:r>
            <a:r>
              <a:rPr kumimoji="1" lang="en-US" altLang="ja-JP" dirty="0"/>
              <a:t>EoS</a:t>
            </a:r>
            <a:r>
              <a:rPr kumimoji="1" lang="ja-JP" altLang="en-US" dirty="0"/>
              <a:t>を用いて，</a:t>
            </a:r>
            <a:r>
              <a:rPr kumimoji="1" lang="en-US" altLang="ja-JP" dirty="0" err="1"/>
              <a:t>isomeke</a:t>
            </a:r>
            <a:r>
              <a:rPr kumimoji="1" lang="ja-JP" altLang="en-US" dirty="0"/>
              <a:t>の計算を行いました．</a:t>
            </a:r>
            <a:endParaRPr kumimoji="1" lang="en-US" altLang="ja-JP" dirty="0"/>
          </a:p>
          <a:p>
            <a:r>
              <a:rPr kumimoji="1" lang="ja-JP" altLang="en-US" dirty="0"/>
              <a:t>その結果，全ての鉱物中の流体包有物において，</a:t>
            </a:r>
            <a:r>
              <a:rPr kumimoji="1" lang="en-US" altLang="ja-JP" dirty="0" err="1"/>
              <a:t>isomeke</a:t>
            </a:r>
            <a:r>
              <a:rPr kumimoji="1" lang="ja-JP" altLang="en-US" dirty="0"/>
              <a:t>を用いて推定した圧力は</a:t>
            </a:r>
            <a:r>
              <a:rPr kumimoji="1" lang="en-US" altLang="ja-JP" dirty="0"/>
              <a:t>isochore</a:t>
            </a:r>
            <a:r>
              <a:rPr kumimoji="1" lang="ja-JP" altLang="en-US" dirty="0"/>
              <a:t>で推定した圧力よりも圧力が低くなりました．</a:t>
            </a:r>
            <a:endParaRPr kumimoji="1" lang="en-US" altLang="ja-JP" dirty="0"/>
          </a:p>
          <a:p>
            <a:r>
              <a:rPr kumimoji="1" lang="ja-JP" altLang="en-US" dirty="0"/>
              <a:t>このことは，弾性変形の補正をせずに</a:t>
            </a:r>
            <a:r>
              <a:rPr kumimoji="1" lang="en-US" altLang="ja-JP" dirty="0"/>
              <a:t>isochore</a:t>
            </a:r>
            <a:r>
              <a:rPr kumimoji="1" lang="ja-JP" altLang="en-US" dirty="0"/>
              <a:t>を使って圧力を推定すると，トラップ圧力を過大評価してしまうことを意味します．</a:t>
            </a:r>
            <a:endParaRPr kumimoji="1" lang="en-US" altLang="ja-JP" dirty="0"/>
          </a:p>
          <a:p>
            <a:r>
              <a:rPr kumimoji="1" lang="ja-JP" altLang="en-US" dirty="0"/>
              <a:t>また，得られた</a:t>
            </a:r>
            <a:r>
              <a:rPr kumimoji="1" lang="en-US" altLang="ja-JP" dirty="0" err="1"/>
              <a:t>isomeke</a:t>
            </a:r>
            <a:r>
              <a:rPr kumimoji="1" lang="ja-JP" altLang="en-US" dirty="0"/>
              <a:t>間に交点が無いため，少なくとも</a:t>
            </a:r>
            <a:r>
              <a:rPr kumimoji="1" lang="en-US" altLang="ja-JP" dirty="0" err="1"/>
              <a:t>opx</a:t>
            </a:r>
            <a:r>
              <a:rPr kumimoji="1" lang="en-US" altLang="ja-JP" dirty="0"/>
              <a:t>, </a:t>
            </a:r>
            <a:r>
              <a:rPr kumimoji="1" lang="en-US" altLang="ja-JP" dirty="0" err="1"/>
              <a:t>cpx</a:t>
            </a:r>
            <a:r>
              <a:rPr kumimoji="1" lang="en-US" altLang="ja-JP" dirty="0"/>
              <a:t>, olivine</a:t>
            </a:r>
            <a:r>
              <a:rPr kumimoji="1" lang="ja-JP" altLang="en-US" dirty="0"/>
              <a:t>中の流体包有物はトラップ温度圧力条件よりも低い温度圧力で再平衡していることが明らかになりました．</a:t>
            </a:r>
            <a:endParaRPr kumimoji="1" lang="en-US" altLang="ja-JP" dirty="0"/>
          </a:p>
          <a:p>
            <a:r>
              <a:rPr kumimoji="1" lang="ja-JP" altLang="en-US" dirty="0"/>
              <a:t>ほとんどすべての先行研究では，マントル捕獲岩や斑晶中の流体包有物を使った地質圧力計では，</a:t>
            </a:r>
            <a:r>
              <a:rPr kumimoji="1" lang="en-US" altLang="ja-JP" dirty="0" err="1"/>
              <a:t>opx</a:t>
            </a:r>
            <a:r>
              <a:rPr kumimoji="1" lang="ja-JP" altLang="en-US" dirty="0"/>
              <a:t>や</a:t>
            </a:r>
            <a:r>
              <a:rPr kumimoji="1" lang="en-US" altLang="ja-JP" dirty="0"/>
              <a:t>olivine</a:t>
            </a:r>
            <a:r>
              <a:rPr kumimoji="1" lang="ja-JP" altLang="en-US" dirty="0"/>
              <a:t>中の包有物を利用していますが，それらの研究で推定された圧力は真のトラップ圧力よりも低いことを示唆しています．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16</a:t>
            </a:fld>
            <a:endParaRPr kumimoji="1" lang="ja-JP" altLang="en-US"/>
          </a:p>
        </p:txBody>
      </p:sp>
    </p:spTree>
    <p:extLst>
      <p:ext uri="{BB962C8B-B14F-4D97-AF65-F5344CB8AC3E}">
        <p14:creationId xmlns:p14="http://schemas.microsoft.com/office/powerpoint/2010/main" val="3259719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最後に結論です．</a:t>
            </a:r>
            <a:endParaRPr kumimoji="1" lang="en-US" altLang="ja-JP" dirty="0"/>
          </a:p>
          <a:p>
            <a:r>
              <a:rPr kumimoji="1" lang="en-US" altLang="ja-JP" dirty="0"/>
              <a:t>Elastic</a:t>
            </a:r>
            <a:r>
              <a:rPr kumimoji="1" lang="ja-JP" altLang="en-US" dirty="0"/>
              <a:t> </a:t>
            </a:r>
            <a:r>
              <a:rPr kumimoji="1" lang="en-US" altLang="ja-JP" dirty="0"/>
              <a:t>geobarometer</a:t>
            </a:r>
            <a:r>
              <a:rPr kumimoji="1" lang="ja-JP" altLang="en-US" dirty="0"/>
              <a:t>を利用するためには，包有物とホスト鉱物の正確な</a:t>
            </a:r>
            <a:r>
              <a:rPr kumimoji="1" lang="en-US" altLang="ja-JP" dirty="0"/>
              <a:t>EoS</a:t>
            </a:r>
            <a:r>
              <a:rPr kumimoji="1" lang="ja-JP" altLang="en-US" dirty="0"/>
              <a:t>が必要であるため本研究では，マントル捕獲岩の構成鉱物の中で</a:t>
            </a:r>
            <a:r>
              <a:rPr kumimoji="1" lang="en-US" altLang="ja-JP" dirty="0"/>
              <a:t>EoS</a:t>
            </a:r>
            <a:r>
              <a:rPr kumimoji="1" lang="ja-JP" altLang="en-US" dirty="0"/>
              <a:t>が制約されていない</a:t>
            </a:r>
            <a:r>
              <a:rPr kumimoji="1" lang="en-US" altLang="ja-JP" dirty="0"/>
              <a:t>MgAl2O4</a:t>
            </a:r>
            <a:r>
              <a:rPr kumimoji="1" lang="ja-JP" altLang="en-US" dirty="0"/>
              <a:t>の</a:t>
            </a:r>
            <a:r>
              <a:rPr kumimoji="1" lang="en-US" altLang="ja-JP" dirty="0"/>
              <a:t>EoS</a:t>
            </a:r>
            <a:r>
              <a:rPr kumimoji="1" lang="ja-JP" altLang="en-US" dirty="0"/>
              <a:t>の制約を試みました．</a:t>
            </a:r>
            <a:endParaRPr kumimoji="1" lang="en-US" altLang="ja-JP" dirty="0"/>
          </a:p>
          <a:p>
            <a:r>
              <a:rPr kumimoji="1" lang="ja-JP" altLang="en-US" dirty="0"/>
              <a:t>そのために，先ず</a:t>
            </a:r>
            <a:r>
              <a:rPr kumimoji="1" lang="en-US" altLang="ja-JP" dirty="0"/>
              <a:t>Cp-</a:t>
            </a:r>
            <a:r>
              <a:rPr kumimoji="1" lang="en-US" altLang="ja-JP" dirty="0" err="1"/>
              <a:t>EoS</a:t>
            </a:r>
            <a:r>
              <a:rPr kumimoji="1" lang="ja-JP" altLang="en-US" dirty="0"/>
              <a:t>を使いフィッティングに用いる</a:t>
            </a:r>
            <a:r>
              <a:rPr kumimoji="1" lang="en-US" altLang="ja-JP" dirty="0"/>
              <a:t>MgAl2O4</a:t>
            </a:r>
            <a:r>
              <a:rPr kumimoji="1" lang="ja-JP" altLang="en-US" dirty="0"/>
              <a:t>の</a:t>
            </a:r>
            <a:r>
              <a:rPr kumimoji="1" lang="en-US" altLang="ja-JP" dirty="0"/>
              <a:t>self-consistent</a:t>
            </a:r>
            <a:r>
              <a:rPr kumimoji="1" lang="ja-JP" altLang="en-US" dirty="0"/>
              <a:t>な熱弾性データセットを特定しました．</a:t>
            </a:r>
            <a:endParaRPr kumimoji="1" lang="en-US" altLang="ja-JP" dirty="0"/>
          </a:p>
          <a:p>
            <a:r>
              <a:rPr kumimoji="1" lang="ja-JP" altLang="en-US" dirty="0"/>
              <a:t>そして，そのデータセットを利用してフィッティングを行ったところ，</a:t>
            </a:r>
            <a:r>
              <a:rPr kumimoji="1" lang="en-US" altLang="ja-JP" dirty="0" err="1"/>
              <a:t>isochoe</a:t>
            </a:r>
            <a:r>
              <a:rPr kumimoji="1" lang="ja-JP" altLang="en-US" dirty="0"/>
              <a:t>に沿った体積弾性率の変化が正であることが明らかになったため，先行研究で利用されていた</a:t>
            </a:r>
            <a:r>
              <a:rPr kumimoji="1" lang="en-US" altLang="ja-JP" dirty="0"/>
              <a:t>Holland-Powell</a:t>
            </a:r>
            <a:r>
              <a:rPr kumimoji="1" lang="ja-JP" altLang="en-US" dirty="0"/>
              <a:t>の</a:t>
            </a:r>
            <a:r>
              <a:rPr kumimoji="1" lang="en-US" altLang="ja-JP" dirty="0"/>
              <a:t>thermal pressure EoS</a:t>
            </a:r>
            <a:r>
              <a:rPr kumimoji="1" lang="ja-JP" altLang="en-US" dirty="0"/>
              <a:t>ではなく</a:t>
            </a:r>
            <a:r>
              <a:rPr kumimoji="1" lang="en-US" altLang="ja-JP" dirty="0"/>
              <a:t>MGD EoS</a:t>
            </a:r>
            <a:r>
              <a:rPr kumimoji="1" lang="ja-JP" altLang="en-US" dirty="0"/>
              <a:t>を利用すべきという事が分かりました．</a:t>
            </a:r>
            <a:endParaRPr kumimoji="1" lang="en-US" altLang="ja-JP" dirty="0"/>
          </a:p>
          <a:p>
            <a:r>
              <a:rPr kumimoji="1" lang="ja-JP" altLang="en-US" dirty="0"/>
              <a:t>本研究では</a:t>
            </a:r>
            <a:r>
              <a:rPr kumimoji="1" lang="en-US" altLang="ja-JP" dirty="0"/>
              <a:t>Cp-</a:t>
            </a:r>
            <a:r>
              <a:rPr kumimoji="1" lang="en-US" altLang="ja-JP" dirty="0" err="1"/>
              <a:t>EoS</a:t>
            </a:r>
            <a:r>
              <a:rPr kumimoji="1" lang="ja-JP" altLang="en-US" dirty="0"/>
              <a:t>を使って</a:t>
            </a:r>
            <a:r>
              <a:rPr kumimoji="1" lang="en-US" altLang="ja-JP" dirty="0"/>
              <a:t>VT</a:t>
            </a:r>
            <a:r>
              <a:rPr kumimoji="1" lang="ja-JP" altLang="en-US" dirty="0"/>
              <a:t>データを選択したことや，フィッティングに利用した</a:t>
            </a:r>
            <a:r>
              <a:rPr kumimoji="1" lang="en-US" altLang="ja-JP" dirty="0"/>
              <a:t>EoS</a:t>
            </a:r>
            <a:r>
              <a:rPr kumimoji="1" lang="ja-JP" altLang="en-US" dirty="0"/>
              <a:t>，得られた</a:t>
            </a:r>
            <a:r>
              <a:rPr kumimoji="1" lang="en-US" altLang="ja-JP" dirty="0" err="1"/>
              <a:t>gruneisen</a:t>
            </a:r>
            <a:r>
              <a:rPr kumimoji="1" lang="en-US" altLang="ja-JP" dirty="0"/>
              <a:t> parameter</a:t>
            </a:r>
            <a:r>
              <a:rPr kumimoji="1" lang="ja-JP" altLang="en-US" dirty="0"/>
              <a:t>やデバイ温度が先行研究と調和的であるという観点から，</a:t>
            </a:r>
            <a:r>
              <a:rPr kumimoji="1" lang="en-US" altLang="ja-JP" dirty="0" err="1"/>
              <a:t>thermocalc</a:t>
            </a:r>
            <a:r>
              <a:rPr kumimoji="1" lang="ja-JP" altLang="en-US" dirty="0"/>
              <a:t>や</a:t>
            </a:r>
            <a:r>
              <a:rPr kumimoji="1" lang="en-US" altLang="ja-JP" dirty="0"/>
              <a:t>MELTS</a:t>
            </a:r>
            <a:r>
              <a:rPr kumimoji="1" lang="ja-JP" altLang="en-US" dirty="0"/>
              <a:t>で利用される</a:t>
            </a:r>
            <a:r>
              <a:rPr kumimoji="1" lang="en-US" altLang="ja-JP" dirty="0"/>
              <a:t>EoS</a:t>
            </a:r>
            <a:r>
              <a:rPr kumimoji="1" lang="ja-JP" altLang="en-US" dirty="0"/>
              <a:t>よりも信頼できる</a:t>
            </a:r>
            <a:r>
              <a:rPr kumimoji="1" lang="en-US" altLang="ja-JP" dirty="0"/>
              <a:t>EoS</a:t>
            </a:r>
            <a:r>
              <a:rPr kumimoji="1" lang="ja-JP" altLang="en-US" dirty="0"/>
              <a:t>が得られました．</a:t>
            </a:r>
            <a:endParaRPr kumimoji="1" lang="en-US" altLang="ja-JP" dirty="0"/>
          </a:p>
          <a:p>
            <a:r>
              <a:rPr kumimoji="1" lang="ja-JP" altLang="en-US" dirty="0"/>
              <a:t>また，単位</a:t>
            </a:r>
            <a:r>
              <a:rPr kumimoji="1" lang="en-US" altLang="ja-JP" dirty="0"/>
              <a:t>inversion degree</a:t>
            </a:r>
            <a:r>
              <a:rPr kumimoji="1" lang="ja-JP" altLang="en-US" dirty="0"/>
              <a:t>当たりの体積変化に関して，先行研究で</a:t>
            </a:r>
            <a:r>
              <a:rPr kumimoji="1" lang="en-US" altLang="ja-JP" dirty="0"/>
              <a:t>0.8</a:t>
            </a:r>
            <a:r>
              <a:rPr kumimoji="1" lang="ja-JP" altLang="en-US" dirty="0"/>
              <a:t>や</a:t>
            </a:r>
            <a:r>
              <a:rPr kumimoji="1" lang="en-US" altLang="ja-JP" dirty="0"/>
              <a:t>0.36</a:t>
            </a:r>
            <a:r>
              <a:rPr kumimoji="1" lang="ja-JP" altLang="en-US" dirty="0"/>
              <a:t>という異なる値が報告されていましたが，本研究では</a:t>
            </a:r>
            <a:r>
              <a:rPr kumimoji="1" lang="en-US" altLang="ja-JP" dirty="0"/>
              <a:t>0.30</a:t>
            </a:r>
            <a:r>
              <a:rPr kumimoji="1" lang="ja-JP" altLang="en-US" dirty="0"/>
              <a:t>という値が得られ</a:t>
            </a:r>
            <a:r>
              <a:rPr kumimoji="1" lang="en-US" altLang="ja-JP" dirty="0" err="1"/>
              <a:t>Andreozzi</a:t>
            </a:r>
            <a:r>
              <a:rPr kumimoji="1" lang="en-US" altLang="ja-JP" dirty="0"/>
              <a:t> et al, (2000)</a:t>
            </a:r>
            <a:r>
              <a:rPr kumimoji="1" lang="ja-JP" altLang="en-US" dirty="0"/>
              <a:t>の結果を支持する結果が得られました．</a:t>
            </a:r>
            <a:endParaRPr kumimoji="1" lang="en-US" altLang="ja-JP" dirty="0"/>
          </a:p>
          <a:p>
            <a:r>
              <a:rPr kumimoji="1" lang="ja-JP" altLang="en-US" dirty="0"/>
              <a:t>従って，</a:t>
            </a:r>
            <a:r>
              <a:rPr kumimoji="1" lang="en-US" altLang="ja-JP" dirty="0"/>
              <a:t>Pinc</a:t>
            </a:r>
            <a:r>
              <a:rPr kumimoji="1" lang="ja-JP" altLang="en-US" dirty="0"/>
              <a:t>を推定する場合，</a:t>
            </a:r>
            <a:r>
              <a:rPr kumimoji="1" lang="en-US" altLang="ja-JP" dirty="0"/>
              <a:t>inversion degree</a:t>
            </a:r>
            <a:r>
              <a:rPr kumimoji="1" lang="ja-JP" altLang="en-US" dirty="0"/>
              <a:t>の変化量と</a:t>
            </a:r>
            <a:r>
              <a:rPr kumimoji="1" lang="en-US" altLang="ja-JP" dirty="0" err="1"/>
              <a:t>dV</a:t>
            </a:r>
            <a:r>
              <a:rPr kumimoji="1" lang="en-US" altLang="ja-JP" dirty="0"/>
              <a:t>/di</a:t>
            </a:r>
            <a:r>
              <a:rPr kumimoji="1" lang="ja-JP" altLang="en-US" dirty="0"/>
              <a:t>を使って</a:t>
            </a:r>
            <a:r>
              <a:rPr kumimoji="1" lang="en-US" altLang="ja-JP" dirty="0"/>
              <a:t>inversion degree</a:t>
            </a:r>
            <a:r>
              <a:rPr kumimoji="1" lang="ja-JP" altLang="en-US" dirty="0"/>
              <a:t>が体積に与える影響を補正する必要があります．</a:t>
            </a:r>
            <a:endParaRPr kumimoji="1" lang="en-US" altLang="ja-JP" dirty="0"/>
          </a:p>
          <a:p>
            <a:r>
              <a:rPr kumimoji="1" lang="ja-JP" altLang="en-US" dirty="0"/>
              <a:t>そして，</a:t>
            </a:r>
            <a:r>
              <a:rPr kumimoji="1" lang="en-US" altLang="ja-JP" dirty="0"/>
              <a:t>inversion degree</a:t>
            </a:r>
            <a:r>
              <a:rPr kumimoji="1" lang="ja-JP" altLang="en-US" dirty="0"/>
              <a:t>の補正を行えば，この</a:t>
            </a:r>
            <a:r>
              <a:rPr kumimoji="1" lang="en-US" altLang="ja-JP" dirty="0"/>
              <a:t>EoS</a:t>
            </a:r>
            <a:r>
              <a:rPr kumimoji="1" lang="ja-JP" altLang="en-US" dirty="0"/>
              <a:t>は約</a:t>
            </a:r>
            <a:r>
              <a:rPr kumimoji="1" lang="en-US" altLang="ja-JP" dirty="0"/>
              <a:t>1473K</a:t>
            </a:r>
            <a:r>
              <a:rPr kumimoji="1" lang="ja-JP" altLang="en-US" dirty="0"/>
              <a:t>程度まで有効であると結論付けました．</a:t>
            </a:r>
          </a:p>
        </p:txBody>
      </p:sp>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17</a:t>
            </a:fld>
            <a:endParaRPr kumimoji="1" lang="ja-JP" altLang="en-US"/>
          </a:p>
        </p:txBody>
      </p:sp>
    </p:spTree>
    <p:extLst>
      <p:ext uri="{BB962C8B-B14F-4D97-AF65-F5344CB8AC3E}">
        <p14:creationId xmlns:p14="http://schemas.microsoft.com/office/powerpoint/2010/main" val="93255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ja-JP" altLang="en-US" dirty="0"/>
                  <a:t>本研究の最終的な目標は，測定した</a:t>
                </a:r>
                <a:r>
                  <a:rPr kumimoji="1" lang="en-US" altLang="ja-JP" dirty="0"/>
                  <a:t>CO2</a:t>
                </a:r>
                <a:r>
                  <a:rPr kumimoji="1" lang="ja-JP" altLang="en-US" dirty="0"/>
                  <a:t>流体包有物の密度から岩石の由来深度を推定することですが，この図は縦軸に圧力横軸に温度を取り，常温で測定した包有物の圧力</a:t>
                </a:r>
                <a:r>
                  <a:rPr kumimoji="1" lang="en-US" altLang="ja-JP" dirty="0"/>
                  <a:t>Pinc=0.153GPa</a:t>
                </a:r>
                <a:r>
                  <a:rPr kumimoji="1" lang="ja-JP" altLang="en-US" dirty="0"/>
                  <a:t>から由来深度を推定する</a:t>
                </a:r>
                <a:r>
                  <a:rPr kumimoji="1" lang="en-US" altLang="ja-JP" dirty="0"/>
                  <a:t>2</a:t>
                </a:r>
                <a:r>
                  <a:rPr kumimoji="1" lang="ja-JP" altLang="en-US" dirty="0"/>
                  <a:t>つの手順が描かれています．</a:t>
                </a:r>
                <a:endParaRPr kumimoji="1" lang="en-US" altLang="ja-JP" dirty="0"/>
              </a:p>
              <a:p>
                <a:r>
                  <a:rPr kumimoji="1" lang="ja-JP" altLang="en-US" dirty="0"/>
                  <a:t>この圧力は常温で</a:t>
                </a:r>
                <a:r>
                  <a:rPr kumimoji="1" lang="en-US" altLang="ja-JP" dirty="0"/>
                  <a:t>1.2g/cm3</a:t>
                </a:r>
                <a:r>
                  <a:rPr kumimoji="1" lang="ja-JP" altLang="en-US" dirty="0"/>
                  <a:t>の密度を持つ包有物の圧力に相当しますが，包有物のトラップ条件を求める</a:t>
                </a:r>
                <a:r>
                  <a:rPr kumimoji="1" lang="en-US" altLang="ja-JP" dirty="0"/>
                  <a:t>1</a:t>
                </a:r>
                <a:r>
                  <a:rPr kumimoji="1" lang="ja-JP" altLang="en-US" dirty="0"/>
                  <a:t>つ目の方法は，岩石の上昇中に包有物は変形しない若しくは変形量がオフセットすると仮定して密度</a:t>
                </a:r>
                <a:r>
                  <a:rPr kumimoji="1" lang="en-US" altLang="ja-JP" dirty="0"/>
                  <a:t>1.2g/cm3</a:t>
                </a:r>
                <a:r>
                  <a:rPr kumimoji="1" lang="ja-JP" altLang="en-US" dirty="0"/>
                  <a:t>の</a:t>
                </a:r>
                <a:r>
                  <a:rPr kumimoji="1" lang="en-US" altLang="ja-JP" dirty="0"/>
                  <a:t>isochore</a:t>
                </a:r>
                <a:r>
                  <a:rPr kumimoji="1" lang="ja-JP" altLang="en-US" dirty="0"/>
                  <a:t>上にトラップ</a:t>
                </a:r>
                <a:r>
                  <a:rPr kumimoji="1" lang="en-US" altLang="ja-JP" dirty="0"/>
                  <a:t>PT</a:t>
                </a:r>
                <a:r>
                  <a:rPr kumimoji="1" lang="ja-JP" altLang="en-US" dirty="0"/>
                  <a:t>条件が存在すると考える方法です．</a:t>
                </a:r>
                <a:endParaRPr kumimoji="1" lang="en-US" altLang="ja-JP" dirty="0"/>
              </a:p>
              <a:p>
                <a:r>
                  <a:rPr kumimoji="1" lang="ja-JP" altLang="en-US" dirty="0"/>
                  <a:t>この方法は</a:t>
                </a:r>
                <a:r>
                  <a:rPr kumimoji="1" lang="en-US" altLang="ja-JP" dirty="0"/>
                  <a:t>CO2</a:t>
                </a:r>
                <a:r>
                  <a:rPr kumimoji="1" lang="ja-JP" altLang="en-US" dirty="0"/>
                  <a:t>の状態方程式のみで計算できるため計算が簡単というメリットがありますが，弾性変形の影響を無視しているので正確な方法ではありません．</a:t>
                </a:r>
                <a:endParaRPr kumimoji="1" lang="en-US" altLang="ja-JP" dirty="0"/>
              </a:p>
              <a:p>
                <a:r>
                  <a:rPr kumimoji="1" lang="ja-JP" altLang="en-US" dirty="0"/>
                  <a:t>しかし，トラップ条件が比較的低温低圧である鉱床学の分野などでは包有物が地下から地表へやってくる間の変形量が小さいため弾性変形の影響はほとんどの場合無視されています．</a:t>
                </a:r>
                <a:endParaRPr kumimoji="1" lang="en-US" altLang="ja-JP" dirty="0"/>
              </a:p>
              <a:p>
                <a:r>
                  <a:rPr kumimoji="1" lang="ja-JP" altLang="en-US" dirty="0"/>
                  <a:t>しかし，マントル由来の鉱物は比較的高温高圧条件から標準状態まで</a:t>
                </a:r>
                <a:r>
                  <a:rPr kumimoji="1" lang="en-US" altLang="ja-JP" dirty="0"/>
                  <a:t>PT</a:t>
                </a:r>
                <a:r>
                  <a:rPr kumimoji="1" lang="ja-JP" altLang="en-US" dirty="0"/>
                  <a:t>条件が変化しているため，鉱物の物性にもよりますが弾性変形の影響は大きくなります．</a:t>
                </a:r>
                <a:endParaRPr kumimoji="1" lang="en-US" altLang="ja-JP" dirty="0"/>
              </a:p>
              <a:p>
                <a:r>
                  <a:rPr kumimoji="1" lang="ja-JP" altLang="en-US" dirty="0"/>
                  <a:t>そこでもう一つの方法は，</a:t>
                </a:r>
                <a:r>
                  <a:rPr kumimoji="1" lang="en-US" altLang="ja-JP" dirty="0"/>
                  <a:t>entrapment </a:t>
                </a:r>
                <a:r>
                  <a:rPr kumimoji="1" lang="en-US" altLang="ja-JP" dirty="0" err="1"/>
                  <a:t>isomeke</a:t>
                </a:r>
                <a:r>
                  <a:rPr kumimoji="1" lang="ja-JP" altLang="en-US" dirty="0"/>
                  <a:t>というのを計算し，その上にトラップ</a:t>
                </a:r>
                <a:r>
                  <a:rPr kumimoji="1" lang="en-US" altLang="ja-JP" dirty="0"/>
                  <a:t>PT</a:t>
                </a:r>
                <a:r>
                  <a:rPr kumimoji="1" lang="ja-JP" altLang="en-US" dirty="0"/>
                  <a:t>条件が存在すると考える方法です．</a:t>
                </a:r>
                <a:endParaRPr kumimoji="1" lang="en-US" altLang="ja-JP" dirty="0"/>
              </a:p>
              <a:p>
                <a:r>
                  <a:rPr kumimoji="1" lang="ja-JP" altLang="en-US" dirty="0"/>
                  <a:t>この</a:t>
                </a:r>
                <a:r>
                  <a:rPr kumimoji="1" lang="en-US" altLang="ja-JP" dirty="0" err="1"/>
                  <a:t>isomeke</a:t>
                </a:r>
                <a:r>
                  <a:rPr kumimoji="1" lang="ja-JP" altLang="en-US" dirty="0"/>
                  <a:t>というのは</a:t>
                </a:r>
                <a:r>
                  <a:rPr lang="ja-JP" altLang="en-US" dirty="0">
                    <a:latin typeface="Times New Roman" panose="02020603050405020304" pitchFamily="18" charset="0"/>
                    <a:cs typeface="Times New Roman" panose="02020603050405020304" pitchFamily="18" charset="0"/>
                  </a:rPr>
                  <a:t>ホストと包有物の体積分率変化が等しくなる</a:t>
                </a:r>
                <a:r>
                  <a:rPr lang="en-US" altLang="ja-JP" i="1" dirty="0">
                    <a:latin typeface="Times New Roman" panose="02020603050405020304" pitchFamily="18" charset="0"/>
                    <a:cs typeface="Times New Roman" panose="02020603050405020304" pitchFamily="18" charset="0"/>
                  </a:rPr>
                  <a:t>PT</a:t>
                </a:r>
                <a:r>
                  <a:rPr lang="ja-JP" altLang="en-US" dirty="0">
                    <a:latin typeface="Times New Roman" panose="02020603050405020304" pitchFamily="18" charset="0"/>
                    <a:cs typeface="Times New Roman" panose="02020603050405020304" pitchFamily="18" charset="0"/>
                  </a:rPr>
                  <a:t>パスで，このパス上のどこかでトラップされた包有物はこのパス上では包有物の圧力と外圧が等しく，</a:t>
                </a:r>
                <a:r>
                  <a:rPr lang="en-US" altLang="ja-JP" dirty="0" err="1">
                    <a:latin typeface="Times New Roman" panose="02020603050405020304" pitchFamily="18" charset="0"/>
                    <a:cs typeface="Times New Roman" panose="02020603050405020304" pitchFamily="18" charset="0"/>
                  </a:rPr>
                  <a:t>isomeke</a:t>
                </a:r>
                <a:r>
                  <a:rPr lang="ja-JP" altLang="en-US" dirty="0">
                    <a:latin typeface="Times New Roman" panose="02020603050405020304" pitchFamily="18" charset="0"/>
                    <a:cs typeface="Times New Roman" panose="02020603050405020304" pitchFamily="18" charset="0"/>
                  </a:rPr>
                  <a:t>上では包有物とホスト鉱物の間に差応力が生じません．その</a:t>
                </a:r>
                <a:r>
                  <a:rPr lang="en-US" altLang="ja-JP" dirty="0" err="1">
                    <a:latin typeface="Times New Roman" panose="02020603050405020304" pitchFamily="18" charset="0"/>
                    <a:cs typeface="Times New Roman" panose="02020603050405020304" pitchFamily="18" charset="0"/>
                  </a:rPr>
                  <a:t>isomeke</a:t>
                </a:r>
                <a:r>
                  <a:rPr lang="ja-JP" altLang="en-US" dirty="0">
                    <a:latin typeface="Times New Roman" panose="02020603050405020304" pitchFamily="18" charset="0"/>
                    <a:cs typeface="Times New Roman" panose="02020603050405020304" pitchFamily="18" charset="0"/>
                  </a:rPr>
                  <a:t>を常温まで描くと</a:t>
                </a:r>
                <a:r>
                  <a:rPr lang="en-US" altLang="ja-JP" dirty="0" err="1">
                    <a:latin typeface="Times New Roman" panose="02020603050405020304" pitchFamily="18" charset="0"/>
                    <a:cs typeface="Times New Roman" panose="02020603050405020304" pitchFamily="18" charset="0"/>
                  </a:rPr>
                  <a:t>isomeke</a:t>
                </a:r>
                <a:r>
                  <a:rPr lang="ja-JP" altLang="en-US" dirty="0">
                    <a:latin typeface="Times New Roman" panose="02020603050405020304" pitchFamily="18" charset="0"/>
                    <a:cs typeface="Times New Roman" panose="02020603050405020304" pitchFamily="18" charset="0"/>
                  </a:rPr>
                  <a:t>上で外圧と包有物は同じ圧力を持ち，そこから外圧を</a:t>
                </a:r>
                <a:r>
                  <a:rPr lang="en-US" altLang="ja-JP" dirty="0">
                    <a:latin typeface="Times New Roman" panose="02020603050405020304" pitchFamily="18" charset="0"/>
                    <a:cs typeface="Times New Roman" panose="02020603050405020304" pitchFamily="18" charset="0"/>
                  </a:rPr>
                  <a:t>0GPa</a:t>
                </a:r>
                <a:r>
                  <a:rPr lang="ja-JP" altLang="en-US" dirty="0">
                    <a:latin typeface="Times New Roman" panose="02020603050405020304" pitchFamily="18" charset="0"/>
                    <a:cs typeface="Times New Roman" panose="02020603050405020304" pitchFamily="18" charset="0"/>
                  </a:rPr>
                  <a:t>へ低下させ，その過程で生じる包有物とホストの弾性緩和量を計算すると最終的な</a:t>
                </a:r>
                <a:r>
                  <a:rPr lang="ja-JP" altLang="en-US" i="1" dirty="0">
                    <a:latin typeface="Times New Roman" panose="02020603050405020304" pitchFamily="18" charset="0"/>
                    <a:cs typeface="Times New Roman" panose="02020603050405020304" pitchFamily="18" charset="0"/>
                  </a:rPr>
                  <a:t>包有物圧力を</a:t>
                </a:r>
                <a:r>
                  <a:rPr lang="ja-JP" altLang="en-US" dirty="0">
                    <a:latin typeface="Times New Roman" panose="02020603050405020304" pitchFamily="18" charset="0"/>
                    <a:cs typeface="Times New Roman" panose="02020603050405020304" pitchFamily="18" charset="0"/>
                  </a:rPr>
                  <a:t>計算することができます．このようにして計算したトラップ圧力は弾性変形の影響が補正された値であり，より正確なトラップ圧力を推定できます．</a:t>
                </a:r>
                <a:r>
                  <a:rPr lang="en-US" altLang="ja-JP" dirty="0" err="1">
                    <a:latin typeface="Times New Roman" panose="02020603050405020304" pitchFamily="18" charset="0"/>
                    <a:cs typeface="Times New Roman" panose="02020603050405020304" pitchFamily="18" charset="0"/>
                  </a:rPr>
                  <a:t>Isomeke</a:t>
                </a:r>
                <a:r>
                  <a:rPr lang="ja-JP" altLang="en-US" dirty="0">
                    <a:latin typeface="Times New Roman" panose="02020603050405020304" pitchFamily="18" charset="0"/>
                    <a:cs typeface="Times New Roman" panose="02020603050405020304" pitchFamily="18" charset="0"/>
                  </a:rPr>
                  <a:t>の傾きは</a:t>
                </a:r>
                <a:r>
                  <a:rPr lang="en-US" altLang="ja-JP" dirty="0">
                    <a:latin typeface="Times New Roman" panose="02020603050405020304" pitchFamily="18" charset="0"/>
                    <a:cs typeface="Times New Roman" panose="02020603050405020304" pitchFamily="18" charset="0"/>
                  </a:rPr>
                  <a:t>2</a:t>
                </a:r>
                <a:r>
                  <a:rPr lang="ja-JP" altLang="en-US" dirty="0">
                    <a:latin typeface="Times New Roman" panose="02020603050405020304" pitchFamily="18" charset="0"/>
                    <a:cs typeface="Times New Roman" panose="02020603050405020304" pitchFamily="18" charset="0"/>
                  </a:rPr>
                  <a:t>相の体積熱膨張係数と圧縮率の差の比，</a:t>
                </a:r>
                <a14:m>
                  <m:oMath xmlns:m="http://schemas.openxmlformats.org/officeDocument/2006/math">
                    <m:sSub>
                      <m:sSubPr>
                        <m:ctrlPr>
                          <a:rPr lang="en-US" altLang="ja-JP" i="1" spc="-50" smtClean="0">
                            <a:latin typeface="Cambria Math" panose="02040503050406030204" pitchFamily="18" charset="0"/>
                            <a:cs typeface="Times New Roman" panose="02020603050405020304" pitchFamily="18" charset="0"/>
                          </a:rPr>
                        </m:ctrlPr>
                      </m:sSubPr>
                      <m:e>
                        <m:d>
                          <m:dPr>
                            <m:ctrlPr>
                              <a:rPr lang="en-US" altLang="ja-JP" i="1" spc="-50">
                                <a:latin typeface="Cambria Math" panose="02040503050406030204" pitchFamily="18" charset="0"/>
                                <a:cs typeface="Times New Roman" panose="02020603050405020304" pitchFamily="18" charset="0"/>
                              </a:rPr>
                            </m:ctrlPr>
                          </m:dPr>
                          <m:e>
                            <m:f>
                              <m:fPr>
                                <m:ctrlPr>
                                  <a:rPr lang="en-US" altLang="ja-JP" i="1" spc="-50">
                                    <a:latin typeface="Cambria Math" panose="02040503050406030204" pitchFamily="18" charset="0"/>
                                    <a:cs typeface="Times New Roman" panose="02020603050405020304" pitchFamily="18" charset="0"/>
                                  </a:rPr>
                                </m:ctrlPr>
                              </m:fPr>
                              <m:num>
                                <m:r>
                                  <a:rPr lang="ja-JP" altLang="en-US" i="1" spc="-50">
                                    <a:latin typeface="Cambria Math" panose="02040503050406030204" pitchFamily="18" charset="0"/>
                                    <a:cs typeface="Times New Roman" panose="02020603050405020304" pitchFamily="18" charset="0"/>
                                  </a:rPr>
                                  <m:t>𝜕</m:t>
                                </m:r>
                                <m:r>
                                  <a:rPr lang="en-US" altLang="ja-JP" i="1" spc="-50">
                                    <a:latin typeface="Cambria Math" panose="02040503050406030204" pitchFamily="18" charset="0"/>
                                    <a:cs typeface="Times New Roman" panose="02020603050405020304" pitchFamily="18" charset="0"/>
                                  </a:rPr>
                                  <m:t>𝑃</m:t>
                                </m:r>
                              </m:num>
                              <m:den>
                                <m:r>
                                  <a:rPr lang="ja-JP" altLang="en-US" i="1" spc="-50">
                                    <a:latin typeface="Cambria Math" panose="02040503050406030204" pitchFamily="18" charset="0"/>
                                    <a:cs typeface="Times New Roman" panose="02020603050405020304" pitchFamily="18" charset="0"/>
                                  </a:rPr>
                                  <m:t>𝜕</m:t>
                                </m:r>
                                <m:r>
                                  <a:rPr lang="en-US" altLang="ja-JP" i="1" spc="-50">
                                    <a:latin typeface="Cambria Math" panose="02040503050406030204" pitchFamily="18" charset="0"/>
                                    <a:cs typeface="Times New Roman" panose="02020603050405020304" pitchFamily="18" charset="0"/>
                                  </a:rPr>
                                  <m:t>𝑇</m:t>
                                </m:r>
                              </m:den>
                            </m:f>
                          </m:e>
                        </m:d>
                      </m:e>
                      <m:sub>
                        <m:r>
                          <a:rPr lang="en-US" altLang="ja-JP" b="0" i="1" spc="-50" smtClean="0">
                            <a:latin typeface="Cambria Math" panose="02040503050406030204" pitchFamily="18" charset="0"/>
                            <a:cs typeface="Times New Roman" panose="02020603050405020304" pitchFamily="18" charset="0"/>
                          </a:rPr>
                          <m:t>𝑖𝑠𝑜𝑚𝑒𝑘𝑒</m:t>
                        </m:r>
                      </m:sub>
                    </m:sSub>
                    <m:r>
                      <a:rPr lang="en-US" altLang="ja-JP" i="1" spc="-50" smtClean="0">
                        <a:latin typeface="Cambria Math" panose="02040503050406030204" pitchFamily="18" charset="0"/>
                        <a:cs typeface="Times New Roman" panose="02020603050405020304" pitchFamily="18" charset="0"/>
                      </a:rPr>
                      <m:t>=</m:t>
                    </m:r>
                    <m:f>
                      <m:fPr>
                        <m:ctrlPr>
                          <a:rPr lang="en-US" altLang="ja-JP" i="1" spc="-50" smtClean="0">
                            <a:latin typeface="Cambria Math" panose="02040503050406030204" pitchFamily="18" charset="0"/>
                            <a:cs typeface="Times New Roman" panose="02020603050405020304" pitchFamily="18" charset="0"/>
                          </a:rPr>
                        </m:ctrlPr>
                      </m:fPr>
                      <m:num>
                        <m:sSub>
                          <m:sSubPr>
                            <m:ctrlPr>
                              <a:rPr lang="en-US" altLang="ja-JP" i="1" spc="-50" smtClean="0">
                                <a:latin typeface="Cambria Math" panose="02040503050406030204" pitchFamily="18" charset="0"/>
                                <a:cs typeface="Times New Roman" panose="02020603050405020304" pitchFamily="18" charset="0"/>
                              </a:rPr>
                            </m:ctrlPr>
                          </m:sSubPr>
                          <m:e>
                            <m:r>
                              <a:rPr lang="ja-JP" altLang="en-US" i="1" spc="-50" smtClean="0">
                                <a:latin typeface="Cambria Math" panose="02040503050406030204" pitchFamily="18" charset="0"/>
                                <a:cs typeface="Times New Roman" panose="02020603050405020304" pitchFamily="18" charset="0"/>
                              </a:rPr>
                              <m:t>𝛼</m:t>
                            </m:r>
                          </m:e>
                          <m:sub>
                            <m:r>
                              <a:rPr lang="en-US" altLang="ja-JP" b="0" i="1" spc="-50" smtClean="0">
                                <a:latin typeface="Cambria Math" panose="02040503050406030204" pitchFamily="18" charset="0"/>
                                <a:cs typeface="Times New Roman" panose="02020603050405020304" pitchFamily="18" charset="0"/>
                              </a:rPr>
                              <m:t>h𝑜𝑠𝑡</m:t>
                            </m:r>
                          </m:sub>
                        </m:sSub>
                        <m:r>
                          <a:rPr lang="en-US" altLang="ja-JP" b="0" i="1" spc="-50" smtClean="0">
                            <a:latin typeface="Cambria Math" panose="02040503050406030204" pitchFamily="18" charset="0"/>
                            <a:cs typeface="Times New Roman" panose="02020603050405020304" pitchFamily="18" charset="0"/>
                          </a:rPr>
                          <m:t>−</m:t>
                        </m:r>
                        <m:sSub>
                          <m:sSubPr>
                            <m:ctrlPr>
                              <a:rPr lang="en-US" altLang="ja-JP" i="1" spc="-50">
                                <a:latin typeface="Cambria Math" panose="02040503050406030204" pitchFamily="18" charset="0"/>
                                <a:cs typeface="Times New Roman" panose="02020603050405020304" pitchFamily="18" charset="0"/>
                              </a:rPr>
                            </m:ctrlPr>
                          </m:sSubPr>
                          <m:e>
                            <m:r>
                              <a:rPr lang="ja-JP" altLang="en-US" i="1" spc="-50">
                                <a:latin typeface="Cambria Math" panose="02040503050406030204" pitchFamily="18" charset="0"/>
                                <a:cs typeface="Times New Roman" panose="02020603050405020304" pitchFamily="18" charset="0"/>
                              </a:rPr>
                              <m:t>𝛼</m:t>
                            </m:r>
                          </m:e>
                          <m:sub>
                            <m:r>
                              <a:rPr lang="en-US" altLang="ja-JP" b="0" i="1" spc="-50" smtClean="0">
                                <a:latin typeface="Cambria Math" panose="02040503050406030204" pitchFamily="18" charset="0"/>
                                <a:cs typeface="Times New Roman" panose="02020603050405020304" pitchFamily="18" charset="0"/>
                              </a:rPr>
                              <m:t>𝑖𝑛𝑐</m:t>
                            </m:r>
                          </m:sub>
                        </m:sSub>
                      </m:num>
                      <m:den>
                        <m:sSub>
                          <m:sSubPr>
                            <m:ctrlPr>
                              <a:rPr lang="en-US" altLang="ja-JP" i="1" spc="-50">
                                <a:latin typeface="Cambria Math" panose="02040503050406030204" pitchFamily="18" charset="0"/>
                                <a:cs typeface="Times New Roman" panose="02020603050405020304" pitchFamily="18" charset="0"/>
                              </a:rPr>
                            </m:ctrlPr>
                          </m:sSubPr>
                          <m:e>
                            <m:r>
                              <a:rPr lang="ja-JP" altLang="en-US" i="1" spc="-50" smtClean="0">
                                <a:latin typeface="Cambria Math" panose="02040503050406030204" pitchFamily="18" charset="0"/>
                                <a:cs typeface="Times New Roman" panose="02020603050405020304" pitchFamily="18" charset="0"/>
                              </a:rPr>
                              <m:t>𝛽</m:t>
                            </m:r>
                          </m:e>
                          <m:sub>
                            <m:r>
                              <a:rPr lang="en-US" altLang="ja-JP" i="1" spc="-50">
                                <a:latin typeface="Cambria Math" panose="02040503050406030204" pitchFamily="18" charset="0"/>
                                <a:cs typeface="Times New Roman" panose="02020603050405020304" pitchFamily="18" charset="0"/>
                              </a:rPr>
                              <m:t>h𝑜𝑠𝑡</m:t>
                            </m:r>
                          </m:sub>
                        </m:sSub>
                        <m:r>
                          <a:rPr lang="en-US" altLang="ja-JP" i="1" spc="-50">
                            <a:latin typeface="Cambria Math" panose="02040503050406030204" pitchFamily="18" charset="0"/>
                            <a:cs typeface="Times New Roman" panose="02020603050405020304" pitchFamily="18" charset="0"/>
                          </a:rPr>
                          <m:t>−</m:t>
                        </m:r>
                        <m:sSub>
                          <m:sSubPr>
                            <m:ctrlPr>
                              <a:rPr lang="en-US" altLang="ja-JP" i="1" spc="-50">
                                <a:latin typeface="Cambria Math" panose="02040503050406030204" pitchFamily="18" charset="0"/>
                                <a:cs typeface="Times New Roman" panose="02020603050405020304" pitchFamily="18" charset="0"/>
                              </a:rPr>
                            </m:ctrlPr>
                          </m:sSubPr>
                          <m:e>
                            <m:r>
                              <a:rPr lang="ja-JP" altLang="en-US" i="1" spc="-50" smtClean="0">
                                <a:latin typeface="Cambria Math" panose="02040503050406030204" pitchFamily="18" charset="0"/>
                                <a:cs typeface="Times New Roman" panose="02020603050405020304" pitchFamily="18" charset="0"/>
                              </a:rPr>
                              <m:t>𝛽</m:t>
                            </m:r>
                          </m:e>
                          <m:sub>
                            <m:r>
                              <a:rPr lang="en-US" altLang="ja-JP" i="1" spc="-50">
                                <a:latin typeface="Cambria Math" panose="02040503050406030204" pitchFamily="18" charset="0"/>
                                <a:cs typeface="Times New Roman" panose="02020603050405020304" pitchFamily="18" charset="0"/>
                              </a:rPr>
                              <m:t>𝑖𝑛𝑐</m:t>
                            </m:r>
                          </m:sub>
                        </m:sSub>
                      </m:den>
                    </m:f>
                  </m:oMath>
                </a14:m>
                <a:r>
                  <a:rPr lang="ja-JP" altLang="en-US" spc="-50" dirty="0">
                    <a:latin typeface="Times New Roman" panose="02020603050405020304" pitchFamily="18" charset="0"/>
                    <a:cs typeface="Times New Roman" panose="02020603050405020304" pitchFamily="18" charset="0"/>
                  </a:rPr>
                  <a:t>により</a:t>
                </a:r>
                <a:r>
                  <a:rPr lang="ja-JP" altLang="en-US" dirty="0">
                    <a:latin typeface="Times New Roman" panose="02020603050405020304" pitchFamily="18" charset="0"/>
                    <a:cs typeface="Times New Roman" panose="02020603050405020304" pitchFamily="18" charset="0"/>
                  </a:rPr>
                  <a:t>決</a:t>
                </a:r>
                <a:r>
                  <a:rPr lang="ja-JP" altLang="en-US" spc="-50" dirty="0">
                    <a:latin typeface="Times New Roman" panose="02020603050405020304" pitchFamily="18" charset="0"/>
                    <a:cs typeface="Times New Roman" panose="02020603050405020304" pitchFamily="18" charset="0"/>
                  </a:rPr>
                  <a:t>まる．</a:t>
                </a:r>
                <a:r>
                  <a:rPr lang="ja-JP" altLang="en-US" dirty="0">
                    <a:latin typeface="Times New Roman" panose="02020603050405020304" pitchFamily="18" charset="0"/>
                    <a:cs typeface="Times New Roman" panose="02020603050405020304" pitchFamily="18" charset="0"/>
                  </a:rPr>
                  <a:t>従</a:t>
                </a:r>
                <a:r>
                  <a:rPr lang="ja-JP" altLang="en-US" spc="-50" dirty="0">
                    <a:latin typeface="Times New Roman" panose="02020603050405020304" pitchFamily="18" charset="0"/>
                    <a:cs typeface="Times New Roman" panose="02020603050405020304" pitchFamily="18" charset="0"/>
                  </a:rPr>
                  <a:t>って，</a:t>
                </a:r>
                <a:r>
                  <a:rPr lang="en-US" altLang="ja-JP" dirty="0" err="1">
                    <a:latin typeface="Times New Roman" panose="02020603050405020304" pitchFamily="18" charset="0"/>
                    <a:cs typeface="Times New Roman" panose="02020603050405020304" pitchFamily="18" charset="0"/>
                  </a:rPr>
                  <a:t>isomeke</a:t>
                </a:r>
                <a:r>
                  <a:rPr lang="ja-JP" altLang="en-US" spc="-50" dirty="0">
                    <a:latin typeface="Times New Roman" panose="02020603050405020304" pitchFamily="18" charset="0"/>
                    <a:cs typeface="Times New Roman" panose="02020603050405020304" pitchFamily="18" charset="0"/>
                  </a:rPr>
                  <a:t>はホストと</a:t>
                </a:r>
                <a:r>
                  <a:rPr lang="ja-JP" altLang="en-US" dirty="0">
                    <a:latin typeface="Times New Roman" panose="02020603050405020304" pitchFamily="18" charset="0"/>
                    <a:cs typeface="Times New Roman" panose="02020603050405020304" pitchFamily="18" charset="0"/>
                  </a:rPr>
                  <a:t>包有物の状態方程式（</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）から直接計算</a:t>
                </a:r>
                <a:r>
                  <a:rPr lang="ja-JP" altLang="en-US" spc="-50" dirty="0">
                    <a:latin typeface="Times New Roman" panose="02020603050405020304" pitchFamily="18" charset="0"/>
                    <a:cs typeface="Times New Roman" panose="02020603050405020304" pitchFamily="18" charset="0"/>
                  </a:rPr>
                  <a:t>可能</a:t>
                </a:r>
                <a:r>
                  <a:rPr lang="ja-JP" altLang="en-US" sz="1050" spc="-50" dirty="0">
                    <a:latin typeface="Times New Roman" panose="02020603050405020304" pitchFamily="18" charset="0"/>
                    <a:cs typeface="Times New Roman" panose="02020603050405020304" pitchFamily="18" charset="0"/>
                  </a:rPr>
                  <a:t>です．</a:t>
                </a:r>
                <a:endParaRPr lang="en-US" altLang="ja-JP" sz="1050" spc="-50" dirty="0">
                  <a:latin typeface="Times New Roman" panose="02020603050405020304" pitchFamily="18" charset="0"/>
                  <a:cs typeface="Times New Roman" panose="02020603050405020304" pitchFamily="18" charset="0"/>
                </a:endParaRPr>
              </a:p>
              <a:p>
                <a:r>
                  <a:rPr lang="ja-JP" altLang="en-US" sz="1050" spc="-50" dirty="0">
                    <a:latin typeface="Times New Roman" panose="02020603050405020304" pitchFamily="18" charset="0"/>
                    <a:cs typeface="Times New Roman" panose="02020603050405020304" pitchFamily="18" charset="0"/>
                  </a:rPr>
                  <a:t>従って，</a:t>
                </a:r>
                <a:r>
                  <a:rPr lang="en-US" altLang="ja-JP" sz="1050" spc="-50" dirty="0" err="1">
                    <a:latin typeface="Times New Roman" panose="02020603050405020304" pitchFamily="18" charset="0"/>
                    <a:cs typeface="Times New Roman" panose="02020603050405020304" pitchFamily="18" charset="0"/>
                  </a:rPr>
                  <a:t>isomeke</a:t>
                </a:r>
                <a:r>
                  <a:rPr lang="ja-JP" altLang="en-US" sz="1050" spc="-50" dirty="0">
                    <a:latin typeface="Times New Roman" panose="02020603050405020304" pitchFamily="18" charset="0"/>
                    <a:cs typeface="Times New Roman" panose="02020603050405020304" pitchFamily="18" charset="0"/>
                  </a:rPr>
                  <a:t>からトラップ圧力を推定するためには，ホスト鉱物の正確な</a:t>
                </a:r>
                <a:r>
                  <a:rPr lang="en-US" altLang="ja-JP" sz="1050" spc="-50" dirty="0">
                    <a:latin typeface="Times New Roman" panose="02020603050405020304" pitchFamily="18" charset="0"/>
                    <a:cs typeface="Times New Roman" panose="02020603050405020304" pitchFamily="18" charset="0"/>
                  </a:rPr>
                  <a:t>EoS</a:t>
                </a:r>
                <a:r>
                  <a:rPr lang="ja-JP" altLang="en-US" sz="1050" spc="-50" dirty="0">
                    <a:latin typeface="Times New Roman" panose="02020603050405020304" pitchFamily="18" charset="0"/>
                    <a:cs typeface="Times New Roman" panose="02020603050405020304" pitchFamily="18" charset="0"/>
                  </a:rPr>
                  <a:t>を得ることが重要になってきます．</a:t>
                </a:r>
                <a:endParaRPr lang="en-US" altLang="ja-JP" sz="1050" spc="-50" dirty="0">
                  <a:latin typeface="Times New Roman" panose="02020603050405020304" pitchFamily="18" charset="0"/>
                  <a:cs typeface="Times New Roman" panose="02020603050405020304" pitchFamily="18" charset="0"/>
                </a:endParaRPr>
              </a:p>
              <a:p>
                <a:r>
                  <a:rPr kumimoji="1" lang="ja-JP" altLang="en-US" dirty="0"/>
                  <a:t>この図の流体圧力や</a:t>
                </a:r>
                <a:r>
                  <a:rPr kumimoji="1" lang="en-US" altLang="ja-JP" dirty="0" err="1"/>
                  <a:t>isomeke</a:t>
                </a:r>
                <a:r>
                  <a:rPr kumimoji="1" lang="ja-JP" altLang="en-US" dirty="0"/>
                  <a:t>はスピネル中の</a:t>
                </a:r>
                <a:r>
                  <a:rPr kumimoji="1" lang="en-US" altLang="ja-JP" dirty="0"/>
                  <a:t>CO2</a:t>
                </a:r>
                <a:r>
                  <a:rPr kumimoji="1" lang="ja-JP" altLang="en-US" dirty="0"/>
                  <a:t>流体包有物を想定して描いていますが，先行研究ではスピネルに関していくつか異なる</a:t>
                </a:r>
                <a:r>
                  <a:rPr kumimoji="1" lang="en-US" altLang="ja-JP" dirty="0"/>
                  <a:t>EoS</a:t>
                </a:r>
                <a:r>
                  <a:rPr kumimoji="1" lang="ja-JP" altLang="en-US" dirty="0"/>
                  <a:t>が</a:t>
                </a:r>
                <a:r>
                  <a:rPr kumimoji="1" lang="en-US" altLang="ja-JP" dirty="0" err="1"/>
                  <a:t>Faccincani</a:t>
                </a:r>
                <a:r>
                  <a:rPr kumimoji="1" lang="en-US" altLang="ja-JP" dirty="0"/>
                  <a:t> et al 2021</a:t>
                </a:r>
                <a:r>
                  <a:rPr kumimoji="1" lang="ja-JP" altLang="en-US" dirty="0"/>
                  <a:t>，</a:t>
                </a:r>
                <a:r>
                  <a:rPr kumimoji="1" lang="en-US" altLang="ja-JP" dirty="0" err="1"/>
                  <a:t>Hamecher</a:t>
                </a:r>
                <a:r>
                  <a:rPr kumimoji="1" lang="en-US" altLang="ja-JP" dirty="0"/>
                  <a:t> et al. 2012</a:t>
                </a:r>
                <a:r>
                  <a:rPr kumimoji="1" lang="ja-JP" altLang="en-US" dirty="0"/>
                  <a:t>，</a:t>
                </a:r>
                <a:r>
                  <a:rPr kumimoji="1" lang="en-US" altLang="ja-JP" dirty="0"/>
                  <a:t>Holland&amp;Powell2011</a:t>
                </a:r>
                <a:r>
                  <a:rPr kumimoji="1" lang="ja-JP" altLang="en-US" dirty="0"/>
                  <a:t>によって提案されており，どの</a:t>
                </a:r>
                <a:r>
                  <a:rPr kumimoji="1" lang="en-US" altLang="ja-JP" dirty="0"/>
                  <a:t>EoS</a:t>
                </a:r>
                <a:r>
                  <a:rPr kumimoji="1" lang="ja-JP" altLang="en-US" dirty="0"/>
                  <a:t>を使うかによって特に高温では僅かに異なる</a:t>
                </a:r>
                <a:r>
                  <a:rPr kumimoji="1" lang="en-US" altLang="ja-JP" dirty="0" err="1"/>
                  <a:t>isomeke</a:t>
                </a:r>
                <a:r>
                  <a:rPr kumimoji="1" lang="ja-JP" altLang="en-US" dirty="0"/>
                  <a:t>が得られてしまいます．</a:t>
                </a:r>
                <a:endParaRPr kumimoji="1" lang="en-US" altLang="ja-JP" dirty="0"/>
              </a:p>
              <a:p>
                <a:r>
                  <a:rPr kumimoji="1" lang="ja-JP" altLang="en-US" dirty="0"/>
                  <a:t>このようにスピネルで，様々な</a:t>
                </a:r>
                <a:r>
                  <a:rPr kumimoji="1" lang="en-US" altLang="ja-JP" dirty="0"/>
                  <a:t>EoS</a:t>
                </a:r>
                <a:r>
                  <a:rPr kumimoji="1" lang="ja-JP" altLang="en-US" dirty="0"/>
                  <a:t>が報告されている理由は，スピネルの物性値にばらつきがあるためどの物性値を使って</a:t>
                </a:r>
                <a:r>
                  <a:rPr kumimoji="1" lang="en-US" altLang="ja-JP" dirty="0"/>
                  <a:t>EoS</a:t>
                </a:r>
                <a:r>
                  <a:rPr kumimoji="1" lang="ja-JP" altLang="en-US" dirty="0"/>
                  <a:t>を制約するかによって異なる</a:t>
                </a:r>
                <a:r>
                  <a:rPr kumimoji="1" lang="en-US" altLang="ja-JP" dirty="0"/>
                  <a:t>EoS</a:t>
                </a:r>
                <a:r>
                  <a:rPr kumimoji="1" lang="ja-JP" altLang="en-US" dirty="0"/>
                  <a:t>が得られてしまうためです．</a:t>
                </a:r>
                <a:endParaRPr kumimoji="1" lang="en-US" altLang="ja-JP" dirty="0"/>
              </a:p>
              <a:p>
                <a:r>
                  <a:rPr kumimoji="1" lang="ja-JP" altLang="en-US" dirty="0"/>
                  <a:t>更に，スピネルの場合は高温で</a:t>
                </a:r>
                <a:r>
                  <a:rPr kumimoji="1" lang="en-US" altLang="ja-JP" dirty="0"/>
                  <a:t>4</a:t>
                </a:r>
                <a:r>
                  <a:rPr kumimoji="1" lang="ja-JP" altLang="en-US" dirty="0"/>
                  <a:t>面体サイトと</a:t>
                </a:r>
                <a:r>
                  <a:rPr kumimoji="1" lang="en-US" altLang="ja-JP" dirty="0"/>
                  <a:t>8</a:t>
                </a:r>
                <a:r>
                  <a:rPr kumimoji="1" lang="ja-JP" altLang="en-US" dirty="0"/>
                  <a:t>面体サイトの間で原子の交換により</a:t>
                </a:r>
                <a:r>
                  <a:rPr kumimoji="1" lang="en-US" altLang="ja-JP" dirty="0"/>
                  <a:t>inversion degree</a:t>
                </a:r>
                <a:r>
                  <a:rPr kumimoji="1" lang="ja-JP" altLang="en-US" dirty="0"/>
                  <a:t>が変化し，それによる体積変化が生じますが，先行研究の</a:t>
                </a:r>
                <a:r>
                  <a:rPr kumimoji="1" lang="en-US" altLang="ja-JP" dirty="0"/>
                  <a:t>EoS</a:t>
                </a:r>
                <a:r>
                  <a:rPr kumimoji="1" lang="ja-JP" altLang="en-US" dirty="0"/>
                  <a:t>ではその影響が考慮されておらず，そもそも高温で先行研究の状態方程式が有効かどうかは分かりません．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従って，他のホスト鉱物である</a:t>
                </a:r>
                <a:r>
                  <a:rPr kumimoji="1" lang="en-US" altLang="ja-JP" dirty="0"/>
                  <a:t>olivine</a:t>
                </a:r>
                <a:r>
                  <a:rPr kumimoji="1" lang="ja-JP" altLang="en-US" dirty="0"/>
                  <a:t>や</a:t>
                </a:r>
                <a:r>
                  <a:rPr kumimoji="1" lang="en-US" altLang="ja-JP" dirty="0" err="1"/>
                  <a:t>opx</a:t>
                </a:r>
                <a:r>
                  <a:rPr kumimoji="1" lang="ja-JP" altLang="en-US" dirty="0"/>
                  <a:t>，</a:t>
                </a:r>
                <a:r>
                  <a:rPr kumimoji="1" lang="en-US" altLang="ja-JP" dirty="0" err="1"/>
                  <a:t>cpx</a:t>
                </a:r>
                <a:r>
                  <a:rPr kumimoji="1" lang="ja-JP" altLang="en-US" dirty="0"/>
                  <a:t>では</a:t>
                </a:r>
                <a:r>
                  <a:rPr kumimoji="1" lang="en-US" altLang="ja-JP" dirty="0"/>
                  <a:t>EoS</a:t>
                </a:r>
                <a:r>
                  <a:rPr kumimoji="1" lang="ja-JP" altLang="en-US" dirty="0"/>
                  <a:t>が良く制約されている一方，スピネルの</a:t>
                </a:r>
                <a:r>
                  <a:rPr kumimoji="1" lang="en-US" altLang="ja-JP" dirty="0"/>
                  <a:t>EoS</a:t>
                </a:r>
                <a:r>
                  <a:rPr kumimoji="1" lang="ja-JP" altLang="en-US" dirty="0"/>
                  <a:t>は不確定性が大きいものになっています．</a:t>
                </a:r>
                <a:endParaRPr kumimoji="1" lang="en-US" altLang="ja-JP" dirty="0"/>
              </a:p>
              <a:p>
                <a:r>
                  <a:rPr kumimoji="1" lang="ja-JP" altLang="en-US" dirty="0"/>
                  <a:t>以上から，スピネルには物性値のデータのばらつきや</a:t>
                </a:r>
                <a:r>
                  <a:rPr kumimoji="1" lang="en-US" altLang="ja-JP" dirty="0"/>
                  <a:t>inversion</a:t>
                </a:r>
                <a:r>
                  <a:rPr kumimoji="1" lang="ja-JP" altLang="en-US" dirty="0"/>
                  <a:t>の影響があるためスピネル中の包有物密度を使ってトラップ圧力の議論をするためには正確な状態方程式の制約が必要不可欠です．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Spinel</a:t>
                </a:r>
                <a:r>
                  <a:rPr kumimoji="1" lang="ja-JP" altLang="en-US" dirty="0"/>
                  <a:t>中の</a:t>
                </a:r>
                <a:r>
                  <a:rPr kumimoji="1" lang="en-US" altLang="ja-JP" dirty="0"/>
                  <a:t>CO2</a:t>
                </a:r>
                <a:r>
                  <a:rPr kumimoji="1" lang="ja-JP" altLang="en-US" dirty="0"/>
                  <a:t>包有物の場合，</a:t>
                </a:r>
                <a:r>
                  <a:rPr kumimoji="1" lang="en-US" altLang="ja-JP" dirty="0"/>
                  <a:t>EoS</a:t>
                </a:r>
                <a:r>
                  <a:rPr kumimoji="1" lang="ja-JP" altLang="en-US" dirty="0"/>
                  <a:t>の違いはそれほど大きくないですが，本研究では，</a:t>
                </a:r>
                <a:r>
                  <a:rPr kumimoji="1" lang="en-US" altLang="ja-JP" dirty="0"/>
                  <a:t>CO2</a:t>
                </a:r>
                <a:r>
                  <a:rPr kumimoji="1" lang="ja-JP" altLang="en-US" dirty="0"/>
                  <a:t>流体包有物を使った地質圧力計の有効性を評価するために流体包有物だけではなく，鉱物包有物を使った地質圧力計の評価も加えて実施しましたが，鉱物包有物の場合</a:t>
                </a:r>
                <a:r>
                  <a:rPr kumimoji="1" lang="en-US" altLang="ja-JP" dirty="0"/>
                  <a:t>EoS</a:t>
                </a:r>
                <a:r>
                  <a:rPr kumimoji="1" lang="ja-JP" altLang="en-US" dirty="0"/>
                  <a:t>の違いの影響は非常に大きな問題となります．</a:t>
                </a:r>
                <a:endParaRPr kumimoji="1" lang="en-US" altLang="ja-JP" dirty="0"/>
              </a:p>
              <a:p>
                <a:endParaRPr kumimoji="1" lang="en-US" altLang="ja-JP" dirty="0"/>
              </a:p>
              <a:p>
                <a:endParaRPr kumimoji="1" lang="en-US" altLang="ja-JP" dirty="0"/>
              </a:p>
            </p:txBody>
          </p:sp>
        </mc:Choice>
        <mc:Fallback xmlns="">
          <p:sp>
            <p:nvSpPr>
              <p:cNvPr id="3" name="ノート プレースホルダー 2"/>
              <p:cNvSpPr>
                <a:spLocks noGrp="1"/>
              </p:cNvSpPr>
              <p:nvPr>
                <p:ph type="body" idx="1"/>
              </p:nvPr>
            </p:nvSpPr>
            <p:spPr/>
            <p:txBody>
              <a:bodyPr/>
              <a:lstStyle/>
              <a:p>
                <a:r>
                  <a:rPr kumimoji="1" lang="ja-JP" altLang="en-US" dirty="0"/>
                  <a:t>本研究の最終的な目標は，測定した</a:t>
                </a:r>
                <a:r>
                  <a:rPr kumimoji="1" lang="en-US" altLang="ja-JP" dirty="0"/>
                  <a:t>CO2</a:t>
                </a:r>
                <a:r>
                  <a:rPr kumimoji="1" lang="ja-JP" altLang="en-US" dirty="0"/>
                  <a:t>流体包有物の密度から岩石の由来深度を推定することですが，この図は縦軸に圧力横軸に温度を取り，常温で測定した包有物の圧力</a:t>
                </a:r>
                <a:r>
                  <a:rPr kumimoji="1" lang="en-US" altLang="ja-JP" dirty="0" err="1"/>
                  <a:t>Pinc</a:t>
                </a:r>
                <a:r>
                  <a:rPr kumimoji="1" lang="en-US" altLang="ja-JP" dirty="0"/>
                  <a:t>=0.153GPa</a:t>
                </a:r>
                <a:r>
                  <a:rPr kumimoji="1" lang="ja-JP" altLang="en-US" dirty="0"/>
                  <a:t>から由来深度を推定する</a:t>
                </a:r>
                <a:r>
                  <a:rPr kumimoji="1" lang="en-US" altLang="ja-JP" dirty="0"/>
                  <a:t>2</a:t>
                </a:r>
                <a:r>
                  <a:rPr kumimoji="1" lang="ja-JP" altLang="en-US" dirty="0"/>
                  <a:t>つの手順が描かれています．</a:t>
                </a:r>
                <a:endParaRPr kumimoji="1" lang="en-US" altLang="ja-JP" dirty="0"/>
              </a:p>
              <a:p>
                <a:r>
                  <a:rPr kumimoji="1" lang="ja-JP" altLang="en-US" dirty="0"/>
                  <a:t>この圧力は常温で</a:t>
                </a:r>
                <a:r>
                  <a:rPr kumimoji="1" lang="en-US" altLang="ja-JP" dirty="0"/>
                  <a:t>1.2g/cm3</a:t>
                </a:r>
                <a:r>
                  <a:rPr kumimoji="1" lang="ja-JP" altLang="en-US" dirty="0"/>
                  <a:t>の密度を持つ包有物の圧力に相当しますが，包有物のトラップ条件を求める</a:t>
                </a:r>
                <a:r>
                  <a:rPr kumimoji="1" lang="en-US" altLang="ja-JP" dirty="0"/>
                  <a:t>1</a:t>
                </a:r>
                <a:r>
                  <a:rPr kumimoji="1" lang="ja-JP" altLang="en-US" dirty="0"/>
                  <a:t>つ目の方法は，岩石の上昇中に包有物は変形しない若しくは変形量がオフセットすると仮定して密度</a:t>
                </a:r>
                <a:r>
                  <a:rPr kumimoji="1" lang="en-US" altLang="ja-JP" dirty="0"/>
                  <a:t>1.2g/cm3</a:t>
                </a:r>
                <a:r>
                  <a:rPr kumimoji="1" lang="ja-JP" altLang="en-US" dirty="0"/>
                  <a:t>の</a:t>
                </a:r>
                <a:r>
                  <a:rPr kumimoji="1" lang="en-US" altLang="ja-JP" dirty="0"/>
                  <a:t>isochore</a:t>
                </a:r>
                <a:r>
                  <a:rPr kumimoji="1" lang="ja-JP" altLang="en-US" dirty="0"/>
                  <a:t>上にトラップ</a:t>
                </a:r>
                <a:r>
                  <a:rPr kumimoji="1" lang="en-US" altLang="ja-JP" dirty="0"/>
                  <a:t>PT</a:t>
                </a:r>
                <a:r>
                  <a:rPr kumimoji="1" lang="ja-JP" altLang="en-US" dirty="0"/>
                  <a:t>条件が存在すると考える方法です．</a:t>
                </a:r>
                <a:endParaRPr kumimoji="1" lang="en-US" altLang="ja-JP" dirty="0"/>
              </a:p>
              <a:p>
                <a:r>
                  <a:rPr kumimoji="1" lang="ja-JP" altLang="en-US" dirty="0"/>
                  <a:t>この方法は計算が簡単というメリットがありますが，弾性変形の影響を無視しているので正確な方法ではありません．</a:t>
                </a:r>
                <a:endParaRPr kumimoji="1" lang="en-US" altLang="ja-JP" dirty="0"/>
              </a:p>
              <a:p>
                <a:r>
                  <a:rPr kumimoji="1" lang="ja-JP" altLang="en-US" dirty="0"/>
                  <a:t>しかし，トラップ条件が比較的低温低圧である鉱床学の分野では包有物が地下から地表へやってくる間の変形量が小さいため弾性変形の影響はほとんどの場合無視されています．</a:t>
                </a:r>
                <a:endParaRPr kumimoji="1" lang="en-US" altLang="ja-JP" dirty="0"/>
              </a:p>
              <a:p>
                <a:r>
                  <a:rPr kumimoji="1" lang="ja-JP" altLang="en-US" dirty="0"/>
                  <a:t>しかし，マントル由来の鉱物は比較的高温高圧条件から標準状態まで</a:t>
                </a:r>
                <a:r>
                  <a:rPr kumimoji="1" lang="en-US" altLang="ja-JP" dirty="0"/>
                  <a:t>PT</a:t>
                </a:r>
                <a:r>
                  <a:rPr kumimoji="1" lang="ja-JP" altLang="en-US" dirty="0"/>
                  <a:t>条件が変化しているため，鉱物の物性にもよりますが弾性変形の影響は大きくなります．</a:t>
                </a:r>
                <a:endParaRPr kumimoji="1" lang="en-US" altLang="ja-JP" dirty="0"/>
              </a:p>
              <a:p>
                <a:r>
                  <a:rPr kumimoji="1" lang="ja-JP" altLang="en-US" dirty="0"/>
                  <a:t>そこでもう一つの方法は，</a:t>
                </a:r>
                <a:r>
                  <a:rPr kumimoji="1" lang="en-US" altLang="ja-JP" dirty="0"/>
                  <a:t>entrapment </a:t>
                </a:r>
                <a:r>
                  <a:rPr kumimoji="1" lang="en-US" altLang="ja-JP" dirty="0" err="1"/>
                  <a:t>isomeke</a:t>
                </a:r>
                <a:r>
                  <a:rPr kumimoji="1" lang="ja-JP" altLang="en-US" dirty="0"/>
                  <a:t>というのを計算し，その上にトラップ</a:t>
                </a:r>
                <a:r>
                  <a:rPr kumimoji="1" lang="en-US" altLang="ja-JP" dirty="0"/>
                  <a:t>PT</a:t>
                </a:r>
                <a:r>
                  <a:rPr kumimoji="1" lang="ja-JP" altLang="en-US" dirty="0"/>
                  <a:t>条件が存在すると考える方法です．</a:t>
                </a:r>
                <a:endParaRPr kumimoji="1" lang="en-US" altLang="ja-JP" dirty="0"/>
              </a:p>
              <a:p>
                <a:r>
                  <a:rPr kumimoji="1" lang="ja-JP" altLang="en-US" dirty="0"/>
                  <a:t>この</a:t>
                </a:r>
                <a:r>
                  <a:rPr kumimoji="1" lang="en-US" altLang="ja-JP" dirty="0" err="1"/>
                  <a:t>isomeke</a:t>
                </a:r>
                <a:r>
                  <a:rPr kumimoji="1" lang="ja-JP" altLang="en-US" dirty="0"/>
                  <a:t>というのは</a:t>
                </a:r>
                <a:r>
                  <a:rPr lang="ja-JP" altLang="en-US" dirty="0">
                    <a:latin typeface="Times New Roman" panose="02020603050405020304" pitchFamily="18" charset="0"/>
                    <a:cs typeface="Times New Roman" panose="02020603050405020304" pitchFamily="18" charset="0"/>
                  </a:rPr>
                  <a:t>ホストと包有物の体積分率変化が等しくなる</a:t>
                </a:r>
                <a:r>
                  <a:rPr lang="en-US" altLang="ja-JP" i="1" dirty="0">
                    <a:latin typeface="Times New Roman" panose="02020603050405020304" pitchFamily="18" charset="0"/>
                    <a:cs typeface="Times New Roman" panose="02020603050405020304" pitchFamily="18" charset="0"/>
                  </a:rPr>
                  <a:t>PT</a:t>
                </a:r>
                <a:r>
                  <a:rPr lang="ja-JP" altLang="en-US" dirty="0">
                    <a:latin typeface="Times New Roman" panose="02020603050405020304" pitchFamily="18" charset="0"/>
                    <a:cs typeface="Times New Roman" panose="02020603050405020304" pitchFamily="18" charset="0"/>
                  </a:rPr>
                  <a:t>パスで，つまりこのパス上では包有物の圧力と外圧が等しく，ある</a:t>
                </a:r>
                <a:r>
                  <a:rPr lang="en-US" altLang="ja-JP" dirty="0" err="1">
                    <a:latin typeface="Times New Roman" panose="02020603050405020304" pitchFamily="18" charset="0"/>
                    <a:cs typeface="Times New Roman" panose="02020603050405020304" pitchFamily="18" charset="0"/>
                  </a:rPr>
                  <a:t>isomeke</a:t>
                </a:r>
                <a:r>
                  <a:rPr lang="ja-JP" altLang="en-US" dirty="0">
                    <a:latin typeface="Times New Roman" panose="02020603050405020304" pitchFamily="18" charset="0"/>
                    <a:cs typeface="Times New Roman" panose="02020603050405020304" pitchFamily="18" charset="0"/>
                  </a:rPr>
                  <a:t>上でトラップされた包有物は</a:t>
                </a:r>
                <a:r>
                  <a:rPr lang="en-US" altLang="ja-JP" dirty="0" err="1">
                    <a:latin typeface="Times New Roman" panose="02020603050405020304" pitchFamily="18" charset="0"/>
                    <a:cs typeface="Times New Roman" panose="02020603050405020304" pitchFamily="18" charset="0"/>
                  </a:rPr>
                  <a:t>isomeke</a:t>
                </a:r>
                <a:r>
                  <a:rPr lang="ja-JP" altLang="en-US" dirty="0">
                    <a:latin typeface="Times New Roman" panose="02020603050405020304" pitchFamily="18" charset="0"/>
                    <a:cs typeface="Times New Roman" panose="02020603050405020304" pitchFamily="18" charset="0"/>
                  </a:rPr>
                  <a:t>上では包有物とホスト鉱物の間に差応力が生じません．その</a:t>
                </a:r>
                <a:r>
                  <a:rPr lang="en-US" altLang="ja-JP" dirty="0" err="1">
                    <a:latin typeface="Times New Roman" panose="02020603050405020304" pitchFamily="18" charset="0"/>
                    <a:cs typeface="Times New Roman" panose="02020603050405020304" pitchFamily="18" charset="0"/>
                  </a:rPr>
                  <a:t>isomeke</a:t>
                </a:r>
                <a:r>
                  <a:rPr lang="ja-JP" altLang="en-US" dirty="0">
                    <a:latin typeface="Times New Roman" panose="02020603050405020304" pitchFamily="18" charset="0"/>
                    <a:cs typeface="Times New Roman" panose="02020603050405020304" pitchFamily="18" charset="0"/>
                  </a:rPr>
                  <a:t>を常温まで描くと</a:t>
                </a:r>
                <a:r>
                  <a:rPr lang="en-US" altLang="ja-JP" dirty="0" err="1">
                    <a:latin typeface="Times New Roman" panose="02020603050405020304" pitchFamily="18" charset="0"/>
                    <a:cs typeface="Times New Roman" panose="02020603050405020304" pitchFamily="18" charset="0"/>
                  </a:rPr>
                  <a:t>isomeke</a:t>
                </a:r>
                <a:r>
                  <a:rPr lang="ja-JP" altLang="en-US" dirty="0">
                    <a:latin typeface="Times New Roman" panose="02020603050405020304" pitchFamily="18" charset="0"/>
                    <a:cs typeface="Times New Roman" panose="02020603050405020304" pitchFamily="18" charset="0"/>
                  </a:rPr>
                  <a:t>上でホストと包有物は同じ圧力を持ち，そこから外圧を</a:t>
                </a:r>
                <a:r>
                  <a:rPr lang="en-US" altLang="ja-JP" dirty="0">
                    <a:latin typeface="Times New Roman" panose="02020603050405020304" pitchFamily="18" charset="0"/>
                    <a:cs typeface="Times New Roman" panose="02020603050405020304" pitchFamily="18" charset="0"/>
                  </a:rPr>
                  <a:t>0GPa</a:t>
                </a:r>
                <a:r>
                  <a:rPr lang="ja-JP" altLang="en-US" dirty="0">
                    <a:latin typeface="Times New Roman" panose="02020603050405020304" pitchFamily="18" charset="0"/>
                    <a:cs typeface="Times New Roman" panose="02020603050405020304" pitchFamily="18" charset="0"/>
                  </a:rPr>
                  <a:t>へ低下させ，その過程で生じる包有物とホストの弾性緩和量を計算すると最終的な</a:t>
                </a:r>
                <a:r>
                  <a:rPr lang="ja-JP" altLang="en-US" i="1" dirty="0">
                    <a:latin typeface="Times New Roman" panose="02020603050405020304" pitchFamily="18" charset="0"/>
                    <a:cs typeface="Times New Roman" panose="02020603050405020304" pitchFamily="18" charset="0"/>
                  </a:rPr>
                  <a:t>包有物圧力を</a:t>
                </a:r>
                <a:r>
                  <a:rPr lang="ja-JP" altLang="en-US" dirty="0">
                    <a:latin typeface="Times New Roman" panose="02020603050405020304" pitchFamily="18" charset="0"/>
                    <a:cs typeface="Times New Roman" panose="02020603050405020304" pitchFamily="18" charset="0"/>
                  </a:rPr>
                  <a:t>計算することができます．このようにして計算したトラップ圧力は弾性変形の影響が補正された値であり，より正確なトラップ圧力を推定できます．</a:t>
                </a:r>
                <a:r>
                  <a:rPr lang="en-US" altLang="ja-JP" dirty="0" err="1">
                    <a:latin typeface="Times New Roman" panose="02020603050405020304" pitchFamily="18" charset="0"/>
                    <a:cs typeface="Times New Roman" panose="02020603050405020304" pitchFamily="18" charset="0"/>
                  </a:rPr>
                  <a:t>Isomeke</a:t>
                </a:r>
                <a:r>
                  <a:rPr lang="ja-JP" altLang="en-US" dirty="0">
                    <a:latin typeface="Times New Roman" panose="02020603050405020304" pitchFamily="18" charset="0"/>
                    <a:cs typeface="Times New Roman" panose="02020603050405020304" pitchFamily="18" charset="0"/>
                  </a:rPr>
                  <a:t>の傾きは</a:t>
                </a:r>
                <a:r>
                  <a:rPr lang="en-US" altLang="ja-JP" dirty="0">
                    <a:latin typeface="Times New Roman" panose="02020603050405020304" pitchFamily="18" charset="0"/>
                    <a:cs typeface="Times New Roman" panose="02020603050405020304" pitchFamily="18" charset="0"/>
                  </a:rPr>
                  <a:t>2</a:t>
                </a:r>
                <a:r>
                  <a:rPr lang="ja-JP" altLang="en-US" dirty="0">
                    <a:latin typeface="Times New Roman" panose="02020603050405020304" pitchFamily="18" charset="0"/>
                    <a:cs typeface="Times New Roman" panose="02020603050405020304" pitchFamily="18" charset="0"/>
                  </a:rPr>
                  <a:t>相の体積熱膨張係数と圧縮率の差の比，</a:t>
                </a:r>
                <a:r>
                  <a:rPr lang="en-US" altLang="ja-JP" i="0" spc="-50">
                    <a:latin typeface="Cambria Math" panose="02040503050406030204" pitchFamily="18" charset="0"/>
                    <a:cs typeface="Times New Roman" panose="02020603050405020304" pitchFamily="18" charset="0"/>
                  </a:rPr>
                  <a:t>(</a:t>
                </a:r>
                <a:r>
                  <a:rPr lang="ja-JP" altLang="en-US" i="0" spc="-50">
                    <a:latin typeface="Cambria Math" panose="02040503050406030204" pitchFamily="18" charset="0"/>
                    <a:cs typeface="Times New Roman" panose="02020603050405020304" pitchFamily="18" charset="0"/>
                  </a:rPr>
                  <a:t>𝜕</a:t>
                </a:r>
                <a:r>
                  <a:rPr lang="en-US" altLang="ja-JP" i="0" spc="-50">
                    <a:latin typeface="Cambria Math" panose="02040503050406030204" pitchFamily="18" charset="0"/>
                    <a:cs typeface="Times New Roman" panose="02020603050405020304" pitchFamily="18" charset="0"/>
                  </a:rPr>
                  <a:t>𝑃/</a:t>
                </a:r>
                <a:r>
                  <a:rPr lang="ja-JP" altLang="en-US" i="0" spc="-50">
                    <a:latin typeface="Cambria Math" panose="02040503050406030204" pitchFamily="18" charset="0"/>
                    <a:cs typeface="Times New Roman" panose="02020603050405020304" pitchFamily="18" charset="0"/>
                  </a:rPr>
                  <a:t>𝜕</a:t>
                </a:r>
                <a:r>
                  <a:rPr lang="en-US" altLang="ja-JP" i="0" spc="-50">
                    <a:latin typeface="Cambria Math" panose="02040503050406030204" pitchFamily="18" charset="0"/>
                    <a:cs typeface="Times New Roman" panose="02020603050405020304" pitchFamily="18" charset="0"/>
                  </a:rPr>
                  <a:t>𝑇)_</a:t>
                </a:r>
                <a:r>
                  <a:rPr lang="en-US" altLang="ja-JP" b="0" i="0" spc="-50">
                    <a:latin typeface="Cambria Math" panose="02040503050406030204" pitchFamily="18" charset="0"/>
                    <a:cs typeface="Times New Roman" panose="02020603050405020304" pitchFamily="18" charset="0"/>
                  </a:rPr>
                  <a:t>𝑖𝑠𝑜𝑚𝑒𝑘𝑒</a:t>
                </a:r>
                <a:r>
                  <a:rPr lang="en-US" altLang="ja-JP" i="0" spc="-50">
                    <a:latin typeface="Cambria Math" panose="02040503050406030204" pitchFamily="18" charset="0"/>
                    <a:cs typeface="Times New Roman" panose="02020603050405020304" pitchFamily="18" charset="0"/>
                  </a:rPr>
                  <a:t>=(</a:t>
                </a:r>
                <a:r>
                  <a:rPr lang="ja-JP" altLang="en-US" i="0" spc="-50">
                    <a:latin typeface="Cambria Math" panose="02040503050406030204" pitchFamily="18" charset="0"/>
                    <a:cs typeface="Times New Roman" panose="02020603050405020304" pitchFamily="18" charset="0"/>
                  </a:rPr>
                  <a:t>𝛼</a:t>
                </a:r>
                <a:r>
                  <a:rPr lang="en-US" altLang="ja-JP" i="0" spc="-50">
                    <a:latin typeface="Cambria Math" panose="02040503050406030204" pitchFamily="18" charset="0"/>
                    <a:cs typeface="Times New Roman" panose="02020603050405020304" pitchFamily="18" charset="0"/>
                  </a:rPr>
                  <a:t>_</a:t>
                </a:r>
                <a:r>
                  <a:rPr lang="en-US" altLang="ja-JP" b="0" i="0" spc="-50">
                    <a:latin typeface="Cambria Math" panose="02040503050406030204" pitchFamily="18" charset="0"/>
                    <a:cs typeface="Times New Roman" panose="02020603050405020304" pitchFamily="18" charset="0"/>
                  </a:rPr>
                  <a:t>ℎ𝑜𝑠𝑡−</a:t>
                </a:r>
                <a:r>
                  <a:rPr lang="ja-JP" altLang="en-US" i="0" spc="-50">
                    <a:latin typeface="Cambria Math" panose="02040503050406030204" pitchFamily="18" charset="0"/>
                    <a:cs typeface="Times New Roman" panose="02020603050405020304" pitchFamily="18" charset="0"/>
                  </a:rPr>
                  <a:t>𝛼</a:t>
                </a:r>
                <a:r>
                  <a:rPr lang="en-US" altLang="ja-JP" i="0" spc="-50">
                    <a:latin typeface="Cambria Math" panose="02040503050406030204" pitchFamily="18" charset="0"/>
                    <a:cs typeface="Times New Roman" panose="02020603050405020304" pitchFamily="18" charset="0"/>
                  </a:rPr>
                  <a:t>_</a:t>
                </a:r>
                <a:r>
                  <a:rPr lang="en-US" altLang="ja-JP" b="0" i="0" spc="-50">
                    <a:latin typeface="Cambria Math" panose="02040503050406030204" pitchFamily="18" charset="0"/>
                    <a:cs typeface="Times New Roman" panose="02020603050405020304" pitchFamily="18" charset="0"/>
                  </a:rPr>
                  <a:t>𝑖𝑛𝑐)/(</a:t>
                </a:r>
                <a:r>
                  <a:rPr lang="ja-JP" altLang="en-US" i="0" spc="-50">
                    <a:latin typeface="Cambria Math" panose="02040503050406030204" pitchFamily="18" charset="0"/>
                    <a:cs typeface="Times New Roman" panose="02020603050405020304" pitchFamily="18" charset="0"/>
                  </a:rPr>
                  <a:t>𝛽</a:t>
                </a:r>
                <a:r>
                  <a:rPr lang="en-US" altLang="ja-JP" i="0" spc="-50">
                    <a:latin typeface="Cambria Math" panose="02040503050406030204" pitchFamily="18" charset="0"/>
                    <a:cs typeface="Times New Roman" panose="02020603050405020304" pitchFamily="18" charset="0"/>
                  </a:rPr>
                  <a:t>_ℎ𝑜𝑠𝑡−</a:t>
                </a:r>
                <a:r>
                  <a:rPr lang="ja-JP" altLang="en-US" i="0" spc="-50">
                    <a:latin typeface="Cambria Math" panose="02040503050406030204" pitchFamily="18" charset="0"/>
                    <a:cs typeface="Times New Roman" panose="02020603050405020304" pitchFamily="18" charset="0"/>
                  </a:rPr>
                  <a:t>𝛽</a:t>
                </a:r>
                <a:r>
                  <a:rPr lang="en-US" altLang="ja-JP" i="0" spc="-50">
                    <a:latin typeface="Cambria Math" panose="02040503050406030204" pitchFamily="18" charset="0"/>
                    <a:cs typeface="Times New Roman" panose="02020603050405020304" pitchFamily="18" charset="0"/>
                  </a:rPr>
                  <a:t>_𝑖𝑛𝑐 )</a:t>
                </a:r>
                <a:r>
                  <a:rPr lang="ja-JP" altLang="en-US" spc="-50" dirty="0">
                    <a:latin typeface="Times New Roman" panose="02020603050405020304" pitchFamily="18" charset="0"/>
                    <a:cs typeface="Times New Roman" panose="02020603050405020304" pitchFamily="18" charset="0"/>
                  </a:rPr>
                  <a:t>により</a:t>
                </a:r>
                <a:r>
                  <a:rPr lang="ja-JP" altLang="en-US" dirty="0">
                    <a:latin typeface="Times New Roman" panose="02020603050405020304" pitchFamily="18" charset="0"/>
                    <a:cs typeface="Times New Roman" panose="02020603050405020304" pitchFamily="18" charset="0"/>
                  </a:rPr>
                  <a:t>決</a:t>
                </a:r>
                <a:r>
                  <a:rPr lang="ja-JP" altLang="en-US" spc="-50" dirty="0">
                    <a:latin typeface="Times New Roman" panose="02020603050405020304" pitchFamily="18" charset="0"/>
                    <a:cs typeface="Times New Roman" panose="02020603050405020304" pitchFamily="18" charset="0"/>
                  </a:rPr>
                  <a:t>まる．</a:t>
                </a:r>
                <a:r>
                  <a:rPr lang="ja-JP" altLang="en-US" dirty="0">
                    <a:latin typeface="Times New Roman" panose="02020603050405020304" pitchFamily="18" charset="0"/>
                    <a:cs typeface="Times New Roman" panose="02020603050405020304" pitchFamily="18" charset="0"/>
                  </a:rPr>
                  <a:t>従</a:t>
                </a:r>
                <a:r>
                  <a:rPr lang="ja-JP" altLang="en-US" spc="-50" dirty="0">
                    <a:latin typeface="Times New Roman" panose="02020603050405020304" pitchFamily="18" charset="0"/>
                    <a:cs typeface="Times New Roman" panose="02020603050405020304" pitchFamily="18" charset="0"/>
                  </a:rPr>
                  <a:t>って，</a:t>
                </a:r>
                <a:r>
                  <a:rPr lang="en-US" altLang="ja-JP" dirty="0" err="1">
                    <a:latin typeface="Times New Roman" panose="02020603050405020304" pitchFamily="18" charset="0"/>
                    <a:cs typeface="Times New Roman" panose="02020603050405020304" pitchFamily="18" charset="0"/>
                  </a:rPr>
                  <a:t>isomeke</a:t>
                </a:r>
                <a:r>
                  <a:rPr lang="ja-JP" altLang="en-US" spc="-50" dirty="0">
                    <a:latin typeface="Times New Roman" panose="02020603050405020304" pitchFamily="18" charset="0"/>
                    <a:cs typeface="Times New Roman" panose="02020603050405020304" pitchFamily="18" charset="0"/>
                  </a:rPr>
                  <a:t>はホストと</a:t>
                </a:r>
                <a:r>
                  <a:rPr lang="ja-JP" altLang="en-US" dirty="0">
                    <a:latin typeface="Times New Roman" panose="02020603050405020304" pitchFamily="18" charset="0"/>
                    <a:cs typeface="Times New Roman" panose="02020603050405020304" pitchFamily="18" charset="0"/>
                  </a:rPr>
                  <a:t>包有物の状態方程式（</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）から直接計算</a:t>
                </a:r>
                <a:r>
                  <a:rPr lang="ja-JP" altLang="en-US" spc="-50" dirty="0">
                    <a:latin typeface="Times New Roman" panose="02020603050405020304" pitchFamily="18" charset="0"/>
                    <a:cs typeface="Times New Roman" panose="02020603050405020304" pitchFamily="18" charset="0"/>
                  </a:rPr>
                  <a:t>可能</a:t>
                </a:r>
                <a:r>
                  <a:rPr lang="ja-JP" altLang="en-US" sz="1050" spc="-50" dirty="0">
                    <a:latin typeface="Times New Roman" panose="02020603050405020304" pitchFamily="18" charset="0"/>
                    <a:cs typeface="Times New Roman" panose="02020603050405020304" pitchFamily="18" charset="0"/>
                  </a:rPr>
                  <a:t>です．</a:t>
                </a:r>
                <a:endParaRPr lang="en-US" altLang="ja-JP" sz="1050" spc="-50" dirty="0">
                  <a:latin typeface="Times New Roman" panose="02020603050405020304" pitchFamily="18" charset="0"/>
                  <a:cs typeface="Times New Roman" panose="02020603050405020304" pitchFamily="18" charset="0"/>
                </a:endParaRPr>
              </a:p>
              <a:p>
                <a:r>
                  <a:rPr lang="ja-JP" altLang="en-US" sz="1050" spc="-50" dirty="0">
                    <a:latin typeface="Times New Roman" panose="02020603050405020304" pitchFamily="18" charset="0"/>
                    <a:cs typeface="Times New Roman" panose="02020603050405020304" pitchFamily="18" charset="0"/>
                  </a:rPr>
                  <a:t>従って，ホスト鉱物の状態方程式を正確に推定することが重要になってきます．</a:t>
                </a:r>
                <a:endParaRPr lang="en-US" altLang="ja-JP" sz="1050" spc="-50" dirty="0">
                  <a:latin typeface="Times New Roman" panose="02020603050405020304" pitchFamily="18" charset="0"/>
                  <a:cs typeface="Times New Roman" panose="02020603050405020304" pitchFamily="18" charset="0"/>
                </a:endParaRPr>
              </a:p>
              <a:p>
                <a:r>
                  <a:rPr kumimoji="1" lang="ja-JP" altLang="en-US" dirty="0"/>
                  <a:t>この図の流体圧力や</a:t>
                </a:r>
                <a:r>
                  <a:rPr kumimoji="1" lang="en-US" altLang="ja-JP" dirty="0" err="1"/>
                  <a:t>isomeke</a:t>
                </a:r>
                <a:r>
                  <a:rPr kumimoji="1" lang="ja-JP" altLang="en-US" dirty="0"/>
                  <a:t>はスピネル中の</a:t>
                </a:r>
                <a:r>
                  <a:rPr kumimoji="1" lang="en-US" altLang="ja-JP" dirty="0"/>
                  <a:t>CO2</a:t>
                </a:r>
                <a:r>
                  <a:rPr kumimoji="1" lang="ja-JP" altLang="en-US" dirty="0"/>
                  <a:t>流体包有物を想定して描いていますが，先行研究ではスピネルの</a:t>
                </a:r>
                <a:r>
                  <a:rPr kumimoji="1" lang="en-US" altLang="ja-JP" dirty="0" err="1"/>
                  <a:t>EoS</a:t>
                </a:r>
                <a:r>
                  <a:rPr kumimoji="1" lang="ja-JP" altLang="en-US" dirty="0"/>
                  <a:t>に関していくつか異なる</a:t>
                </a:r>
                <a:r>
                  <a:rPr kumimoji="1" lang="en-US" altLang="ja-JP" dirty="0" err="1"/>
                  <a:t>EoS</a:t>
                </a:r>
                <a:r>
                  <a:rPr kumimoji="1" lang="ja-JP" altLang="en-US" dirty="0"/>
                  <a:t>が</a:t>
                </a:r>
                <a:r>
                  <a:rPr kumimoji="1" lang="en-US" altLang="ja-JP" dirty="0" err="1"/>
                  <a:t>Faccincani</a:t>
                </a:r>
                <a:r>
                  <a:rPr kumimoji="1" lang="en-US" altLang="ja-JP" dirty="0"/>
                  <a:t> et al 2021</a:t>
                </a:r>
                <a:r>
                  <a:rPr kumimoji="1" lang="ja-JP" altLang="en-US" dirty="0"/>
                  <a:t>，</a:t>
                </a:r>
                <a:r>
                  <a:rPr kumimoji="1" lang="en-US" altLang="ja-JP" dirty="0" err="1"/>
                  <a:t>Hamecher</a:t>
                </a:r>
                <a:r>
                  <a:rPr kumimoji="1" lang="en-US" altLang="ja-JP" dirty="0"/>
                  <a:t> et al. 2012</a:t>
                </a:r>
                <a:r>
                  <a:rPr kumimoji="1" lang="ja-JP" altLang="en-US" dirty="0"/>
                  <a:t>，</a:t>
                </a:r>
                <a:r>
                  <a:rPr kumimoji="1" lang="en-US" altLang="ja-JP" dirty="0"/>
                  <a:t>Holland&amp;Powell2011</a:t>
                </a:r>
                <a:r>
                  <a:rPr kumimoji="1" lang="ja-JP" altLang="en-US" dirty="0"/>
                  <a:t>によって提案されており，どの</a:t>
                </a:r>
                <a:r>
                  <a:rPr kumimoji="1" lang="en-US" altLang="ja-JP" dirty="0" err="1"/>
                  <a:t>EoS</a:t>
                </a:r>
                <a:r>
                  <a:rPr kumimoji="1" lang="ja-JP" altLang="en-US" dirty="0"/>
                  <a:t>を使うかによって特に高温では僅かに異なる</a:t>
                </a:r>
                <a:r>
                  <a:rPr kumimoji="1" lang="en-US" altLang="ja-JP" dirty="0" err="1"/>
                  <a:t>isomeke</a:t>
                </a:r>
                <a:r>
                  <a:rPr kumimoji="1" lang="ja-JP" altLang="en-US" dirty="0"/>
                  <a:t>が得られてしまいます．</a:t>
                </a:r>
                <a:endParaRPr kumimoji="1" lang="en-US" altLang="ja-JP" dirty="0"/>
              </a:p>
              <a:p>
                <a:r>
                  <a:rPr kumimoji="1" lang="ja-JP" altLang="en-US" dirty="0"/>
                  <a:t>分かりやすくマントル捕獲岩の由来深度として考えられる</a:t>
                </a:r>
                <a:r>
                  <a:rPr kumimoji="1" lang="en-US" altLang="ja-JP" dirty="0"/>
                  <a:t>PT</a:t>
                </a:r>
                <a:r>
                  <a:rPr kumimoji="1" lang="ja-JP" altLang="en-US" dirty="0"/>
                  <a:t>条件の一部を拡大すると右の図のようになります．</a:t>
                </a:r>
                <a:endParaRPr kumimoji="1" lang="en-US" altLang="ja-JP" dirty="0"/>
              </a:p>
              <a:p>
                <a:r>
                  <a:rPr kumimoji="1" lang="ja-JP" altLang="en-US" dirty="0"/>
                  <a:t>例えば，輝石温度計などで岩石の平衡温度が</a:t>
                </a:r>
                <a:r>
                  <a:rPr kumimoji="1" lang="en-US" altLang="ja-JP" dirty="0"/>
                  <a:t>1000</a:t>
                </a:r>
                <a:r>
                  <a:rPr kumimoji="1" lang="ja-JP" altLang="en-US" dirty="0"/>
                  <a:t>℃と推定された状況を考えると，</a:t>
                </a:r>
                <a:r>
                  <a:rPr kumimoji="1" lang="en-US" altLang="ja-JP" dirty="0"/>
                  <a:t>isochore</a:t>
                </a:r>
                <a:r>
                  <a:rPr kumimoji="1" lang="ja-JP" altLang="en-US" dirty="0"/>
                  <a:t>を使って圧力を推定するとトラップ圧力は</a:t>
                </a:r>
                <a:r>
                  <a:rPr kumimoji="1" lang="en-US" altLang="ja-JP" dirty="0"/>
                  <a:t>1.193GPa</a:t>
                </a:r>
                <a:r>
                  <a:rPr kumimoji="1" lang="ja-JP" altLang="en-US" dirty="0"/>
                  <a:t>と推定できます．一方，</a:t>
                </a:r>
                <a:r>
                  <a:rPr kumimoji="1" lang="en-US" altLang="ja-JP" dirty="0"/>
                  <a:t>Holland and Powell (2011)</a:t>
                </a:r>
                <a:r>
                  <a:rPr kumimoji="1" lang="ja-JP" altLang="en-US" dirty="0"/>
                  <a:t>の</a:t>
                </a:r>
                <a:r>
                  <a:rPr kumimoji="1" lang="en-US" altLang="ja-JP" dirty="0" err="1"/>
                  <a:t>EoS</a:t>
                </a:r>
                <a:r>
                  <a:rPr kumimoji="1" lang="ja-JP" altLang="en-US" dirty="0"/>
                  <a:t>を使って得られる</a:t>
                </a:r>
                <a:r>
                  <a:rPr kumimoji="1" lang="en-US" altLang="ja-JP" dirty="0" err="1"/>
                  <a:t>isomeke</a:t>
                </a:r>
                <a:r>
                  <a:rPr kumimoji="1" lang="ja-JP" altLang="en-US" dirty="0"/>
                  <a:t>から推定すると</a:t>
                </a:r>
                <a:r>
                  <a:rPr kumimoji="1" lang="en-US" altLang="ja-JP" dirty="0"/>
                  <a:t>1.130</a:t>
                </a:r>
                <a:r>
                  <a:rPr kumimoji="1" lang="ja-JP" altLang="en-US" dirty="0"/>
                  <a:t>，本研究であるデータセットを使って制約した</a:t>
                </a:r>
                <a:r>
                  <a:rPr kumimoji="1" lang="en-US" altLang="ja-JP" dirty="0" err="1"/>
                  <a:t>EoS</a:t>
                </a:r>
                <a:r>
                  <a:rPr kumimoji="1" lang="ja-JP" altLang="en-US" dirty="0"/>
                  <a:t>を使って得られる</a:t>
                </a:r>
                <a:r>
                  <a:rPr kumimoji="1" lang="en-US" altLang="ja-JP" dirty="0" err="1"/>
                  <a:t>isomeke</a:t>
                </a:r>
                <a:r>
                  <a:rPr kumimoji="1" lang="ja-JP" altLang="en-US" dirty="0"/>
                  <a:t>から推定すると</a:t>
                </a:r>
                <a:r>
                  <a:rPr kumimoji="1" lang="en-US" altLang="ja-JP" dirty="0"/>
                  <a:t>1.115GPa</a:t>
                </a:r>
                <a:r>
                  <a:rPr kumimoji="1" lang="ja-JP" altLang="en-US" dirty="0"/>
                  <a:t>となりました．</a:t>
                </a:r>
                <a:endParaRPr kumimoji="1" lang="en-US" altLang="ja-JP" dirty="0"/>
              </a:p>
              <a:p>
                <a:r>
                  <a:rPr kumimoji="1" lang="ja-JP" altLang="en-US" dirty="0"/>
                  <a:t>従って，先行研究のどのスピネルの</a:t>
                </a:r>
                <a:r>
                  <a:rPr kumimoji="1" lang="en-US" altLang="ja-JP" dirty="0" err="1"/>
                  <a:t>EoS</a:t>
                </a:r>
                <a:r>
                  <a:rPr kumimoji="1" lang="ja-JP" altLang="en-US" dirty="0"/>
                  <a:t>を使っても得られる</a:t>
                </a:r>
                <a:r>
                  <a:rPr kumimoji="1" lang="en-US" altLang="ja-JP" dirty="0" err="1"/>
                  <a:t>isomeke</a:t>
                </a:r>
                <a:r>
                  <a:rPr kumimoji="1" lang="ja-JP" altLang="en-US" dirty="0"/>
                  <a:t>にはそれほど大きな差が無いことが分かりますが，少し異なる圧力が得られることになります．</a:t>
                </a:r>
                <a:endParaRPr kumimoji="1" lang="en-US" altLang="ja-JP" dirty="0"/>
              </a:p>
              <a:p>
                <a:r>
                  <a:rPr kumimoji="1" lang="ja-JP" altLang="en-US" dirty="0"/>
                  <a:t>これは，スピネルの</a:t>
                </a:r>
                <a:r>
                  <a:rPr kumimoji="1" lang="en-US" altLang="ja-JP" dirty="0" err="1"/>
                  <a:t>EoS</a:t>
                </a:r>
                <a:r>
                  <a:rPr kumimoji="1" lang="ja-JP" altLang="en-US" dirty="0"/>
                  <a:t>固有の問題であり，他のホスト鉱物である</a:t>
                </a:r>
                <a:r>
                  <a:rPr kumimoji="1" lang="en-US" altLang="ja-JP" dirty="0"/>
                  <a:t>olivine</a:t>
                </a:r>
                <a:r>
                  <a:rPr kumimoji="1" lang="ja-JP" altLang="en-US" dirty="0"/>
                  <a:t>や</a:t>
                </a:r>
                <a:r>
                  <a:rPr kumimoji="1" lang="en-US" altLang="ja-JP" dirty="0" err="1"/>
                  <a:t>opx</a:t>
                </a:r>
                <a:r>
                  <a:rPr kumimoji="1" lang="ja-JP" altLang="en-US" dirty="0"/>
                  <a:t>，</a:t>
                </a:r>
                <a:r>
                  <a:rPr kumimoji="1" lang="en-US" altLang="ja-JP" dirty="0" err="1"/>
                  <a:t>cpx</a:t>
                </a:r>
                <a:r>
                  <a:rPr kumimoji="1" lang="ja-JP" altLang="en-US" dirty="0"/>
                  <a:t>では</a:t>
                </a:r>
                <a:r>
                  <a:rPr kumimoji="1" lang="en-US" altLang="ja-JP" dirty="0" err="1"/>
                  <a:t>EoS</a:t>
                </a:r>
                <a:r>
                  <a:rPr kumimoji="1" lang="ja-JP" altLang="en-US" dirty="0"/>
                  <a:t>が良く制約されていますが，スピネルの</a:t>
                </a:r>
                <a:r>
                  <a:rPr kumimoji="1" lang="en-US" altLang="ja-JP" dirty="0" err="1"/>
                  <a:t>EoS</a:t>
                </a:r>
                <a:r>
                  <a:rPr kumimoji="1" lang="ja-JP" altLang="en-US" dirty="0"/>
                  <a:t>は報告されているスピネルの物性値にばらつきがあるためどの物性値を使って</a:t>
                </a:r>
                <a:r>
                  <a:rPr kumimoji="1" lang="en-US" altLang="ja-JP" dirty="0" err="1"/>
                  <a:t>EoS</a:t>
                </a:r>
                <a:r>
                  <a:rPr kumimoji="1" lang="ja-JP" altLang="en-US" dirty="0"/>
                  <a:t>を制約するかによって異なる</a:t>
                </a:r>
                <a:r>
                  <a:rPr kumimoji="1" lang="en-US" altLang="ja-JP" dirty="0" err="1"/>
                  <a:t>EoS</a:t>
                </a:r>
                <a:r>
                  <a:rPr kumimoji="1" lang="ja-JP" altLang="en-US" dirty="0"/>
                  <a:t>が得られてしまうためこのような問題が発生しています．</a:t>
                </a:r>
                <a:endParaRPr kumimoji="1" lang="en-US" altLang="ja-JP" dirty="0"/>
              </a:p>
            </p:txBody>
          </p:sp>
        </mc:Fallback>
      </mc:AlternateContent>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2</a:t>
            </a:fld>
            <a:endParaRPr kumimoji="1" lang="ja-JP" altLang="en-US"/>
          </a:p>
        </p:txBody>
      </p:sp>
    </p:spTree>
    <p:extLst>
      <p:ext uri="{BB962C8B-B14F-4D97-AF65-F5344CB8AC3E}">
        <p14:creationId xmlns:p14="http://schemas.microsoft.com/office/powerpoint/2010/main" val="227565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そこで，ここでは先行研究で制約された</a:t>
            </a:r>
            <a:r>
              <a:rPr lang="en-US" altLang="ja-JP" dirty="0">
                <a:latin typeface="Times New Roman" panose="02020603050405020304" pitchFamily="18" charset="0"/>
                <a:cs typeface="Times New Roman" panose="02020603050405020304" pitchFamily="18" charset="0"/>
              </a:rPr>
              <a:t>MgAl</a:t>
            </a:r>
            <a:r>
              <a:rPr lang="en-US" altLang="ja-JP" baseline="-25000" dirty="0">
                <a:latin typeface="Times New Roman" panose="02020603050405020304" pitchFamily="18" charset="0"/>
                <a:cs typeface="Times New Roman" panose="02020603050405020304" pitchFamily="18" charset="0"/>
              </a:rPr>
              <a:t>2</a:t>
            </a:r>
            <a:r>
              <a:rPr lang="en-US" altLang="ja-JP" dirty="0">
                <a:latin typeface="Times New Roman" panose="02020603050405020304" pitchFamily="18" charset="0"/>
                <a:cs typeface="Times New Roman" panose="02020603050405020304" pitchFamily="18" charset="0"/>
              </a:rPr>
              <a:t>O</a:t>
            </a:r>
            <a:r>
              <a:rPr lang="en-US" altLang="ja-JP" baseline="-25000" dirty="0">
                <a:latin typeface="Times New Roman" panose="02020603050405020304" pitchFamily="18" charset="0"/>
                <a:cs typeface="Times New Roman" panose="02020603050405020304" pitchFamily="18" charset="0"/>
              </a:rPr>
              <a:t>4</a:t>
            </a:r>
            <a:r>
              <a:rPr kumimoji="1" lang="ja-JP" altLang="en-US" dirty="0"/>
              <a:t>の</a:t>
            </a:r>
            <a:r>
              <a:rPr kumimoji="1" lang="en-US" altLang="ja-JP" dirty="0"/>
              <a:t>EoS</a:t>
            </a:r>
            <a:r>
              <a:rPr kumimoji="1" lang="ja-JP" altLang="en-US" dirty="0"/>
              <a:t>の問題点についてまとめました．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この表には</a:t>
            </a:r>
            <a:r>
              <a:rPr kumimoji="1" lang="en-US" altLang="ja-JP" dirty="0"/>
              <a:t>Holland</a:t>
            </a:r>
            <a:r>
              <a:rPr kumimoji="1" lang="ja-JP" altLang="en-US" dirty="0"/>
              <a:t>，</a:t>
            </a:r>
            <a:r>
              <a:rPr kumimoji="1" lang="en-US" altLang="ja-JP" dirty="0" err="1"/>
              <a:t>Hamecher</a:t>
            </a:r>
            <a:r>
              <a:rPr kumimoji="1" lang="ja-JP" altLang="en-US" dirty="0"/>
              <a:t>，</a:t>
            </a:r>
            <a:r>
              <a:rPr kumimoji="1" lang="en-US" altLang="ja-JP" dirty="0" err="1"/>
              <a:t>Faccincani</a:t>
            </a:r>
            <a:r>
              <a:rPr kumimoji="1" lang="ja-JP" altLang="en-US" dirty="0"/>
              <a:t>の</a:t>
            </a:r>
            <a:r>
              <a:rPr kumimoji="1" lang="en-US" altLang="ja-JP" dirty="0"/>
              <a:t>3</a:t>
            </a:r>
            <a:r>
              <a:rPr kumimoji="1" lang="ja-JP" altLang="en-US" dirty="0"/>
              <a:t>つの先行研究と本研究で</a:t>
            </a:r>
            <a:r>
              <a:rPr kumimoji="1" lang="en-US" altLang="ja-JP" dirty="0"/>
              <a:t>EoS</a:t>
            </a:r>
            <a:r>
              <a:rPr kumimoji="1" lang="ja-JP" altLang="en-US" dirty="0"/>
              <a:t>の制約に使われた熱弾性特性のデータやフィッティングに使われた</a:t>
            </a:r>
            <a:r>
              <a:rPr kumimoji="1" lang="en-US" altLang="ja-JP" dirty="0"/>
              <a:t>EoS</a:t>
            </a:r>
            <a:r>
              <a:rPr kumimoji="1" lang="ja-JP" altLang="en-US" dirty="0"/>
              <a:t>のタイプをまとめました．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この表にあるように，</a:t>
            </a:r>
            <a:r>
              <a:rPr lang="en-US" altLang="ja-JP" dirty="0">
                <a:latin typeface="Times New Roman" panose="02020603050405020304" pitchFamily="18" charset="0"/>
                <a:cs typeface="Times New Roman" panose="02020603050405020304" pitchFamily="18" charset="0"/>
              </a:rPr>
              <a:t>MgAl</a:t>
            </a:r>
            <a:r>
              <a:rPr lang="en-US" altLang="ja-JP" baseline="-25000" dirty="0">
                <a:latin typeface="Times New Roman" panose="02020603050405020304" pitchFamily="18" charset="0"/>
                <a:cs typeface="Times New Roman" panose="02020603050405020304" pitchFamily="18" charset="0"/>
              </a:rPr>
              <a:t>2</a:t>
            </a:r>
            <a:r>
              <a:rPr lang="en-US" altLang="ja-JP" dirty="0">
                <a:latin typeface="Times New Roman" panose="02020603050405020304" pitchFamily="18" charset="0"/>
                <a:cs typeface="Times New Roman" panose="02020603050405020304" pitchFamily="18" charset="0"/>
              </a:rPr>
              <a:t>O</a:t>
            </a:r>
            <a:r>
              <a:rPr lang="en-US" altLang="ja-JP" baseline="-25000" dirty="0">
                <a:latin typeface="Times New Roman" panose="02020603050405020304" pitchFamily="18" charset="0"/>
                <a:cs typeface="Times New Roman" panose="02020603050405020304" pitchFamily="18" charset="0"/>
              </a:rPr>
              <a:t>4</a:t>
            </a:r>
            <a:r>
              <a:rPr lang="ja-JP" altLang="en-US" dirty="0">
                <a:latin typeface="Times New Roman" panose="02020603050405020304" pitchFamily="18" charset="0"/>
                <a:cs typeface="Times New Roman" panose="02020603050405020304" pitchFamily="18" charset="0"/>
              </a:rPr>
              <a:t>の</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を制約するために使える実験データは，ある温度圧力における体積のデータ，ある温度圧力における体積弾性率のデータ，ある温度での等圧熱容量のデータです．</a:t>
            </a:r>
            <a:endParaRPr lang="en-US" altLang="ja-JP"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Times New Roman" panose="02020603050405020304" pitchFamily="18" charset="0"/>
                <a:cs typeface="Times New Roman" panose="02020603050405020304" pitchFamily="18" charset="0"/>
              </a:rPr>
              <a:t>オレンジで示してあるのは，先行研究の内，本研究と異なるデータセットや</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を使っていることを意味します．</a:t>
            </a:r>
            <a:endParaRPr lang="en-US" altLang="ja-JP"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Times New Roman" panose="02020603050405020304" pitchFamily="18" charset="0"/>
                <a:cs typeface="Times New Roman" panose="02020603050405020304" pitchFamily="18" charset="0"/>
              </a:rPr>
              <a:t>この表から分かるように，</a:t>
            </a:r>
            <a:r>
              <a:rPr lang="en-US" altLang="ja-JP" dirty="0">
                <a:latin typeface="Times New Roman" panose="02020603050405020304" pitchFamily="18" charset="0"/>
                <a:cs typeface="Times New Roman" panose="02020603050405020304" pitchFamily="18" charset="0"/>
              </a:rPr>
              <a:t>Holland &amp; Powell (2011)</a:t>
            </a:r>
            <a:r>
              <a:rPr lang="ja-JP" altLang="en-US" dirty="0">
                <a:latin typeface="Times New Roman" panose="02020603050405020304" pitchFamily="18" charset="0"/>
                <a:cs typeface="Times New Roman" panose="02020603050405020304" pitchFamily="18" charset="0"/>
              </a:rPr>
              <a:t>や</a:t>
            </a:r>
            <a:r>
              <a:rPr lang="en-US" altLang="ja-JP" dirty="0" err="1">
                <a:latin typeface="Times New Roman" panose="02020603050405020304" pitchFamily="18" charset="0"/>
                <a:cs typeface="Times New Roman" panose="02020603050405020304" pitchFamily="18" charset="0"/>
              </a:rPr>
              <a:t>Hamecher</a:t>
            </a:r>
            <a:r>
              <a:rPr lang="en-US" altLang="ja-JP" dirty="0">
                <a:latin typeface="Times New Roman" panose="02020603050405020304" pitchFamily="18" charset="0"/>
                <a:cs typeface="Times New Roman" panose="02020603050405020304" pitchFamily="18" charset="0"/>
              </a:rPr>
              <a:t> et al. (2012)</a:t>
            </a:r>
            <a:r>
              <a:rPr lang="ja-JP" altLang="en-US"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Faccincani</a:t>
            </a:r>
            <a:r>
              <a:rPr lang="en-US" altLang="ja-JP" dirty="0">
                <a:latin typeface="Times New Roman" panose="02020603050405020304" pitchFamily="18" charset="0"/>
                <a:cs typeface="Times New Roman" panose="02020603050405020304" pitchFamily="18" charset="0"/>
              </a:rPr>
              <a:t> et al. (2021)</a:t>
            </a:r>
            <a:r>
              <a:rPr lang="ja-JP" altLang="en-US" dirty="0">
                <a:latin typeface="Times New Roman" panose="02020603050405020304" pitchFamily="18" charset="0"/>
                <a:cs typeface="Times New Roman" panose="02020603050405020304" pitchFamily="18" charset="0"/>
              </a:rPr>
              <a:t>では</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の制約に体積弾性率や等圧熱容量のデータが利用されていません．</a:t>
            </a:r>
            <a:endParaRPr lang="en-US" altLang="ja-JP"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Times New Roman" panose="02020603050405020304" pitchFamily="18" charset="0"/>
                <a:cs typeface="Times New Roman" panose="02020603050405020304" pitchFamily="18" charset="0"/>
              </a:rPr>
              <a:t>その結果先行研究のように限られたデータのみを使ったフィッティングでは，すべての</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パラメータの値を確実かつ独立に決定することができず，しばしば，過度に単純化され，過度に制約された確度の低い</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が得られてしまうという問題があります．</a:t>
            </a:r>
            <a:endParaRPr lang="en-US" altLang="ja-JP"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Times New Roman" panose="02020603050405020304" pitchFamily="18" charset="0"/>
                <a:cs typeface="Times New Roman" panose="02020603050405020304" pitchFamily="18" charset="0"/>
              </a:rPr>
              <a:t>また，体積弾性率や熱容量等のデータのバリエーションを増やすのも重要ですが，先行研究間でデータセットにばらつきがある場合，どのデータをフィッティングに用いるかによって得られる</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に大きな影響を与えてしまいます．例えば，この図は体積と温度の関係を調べた私が知る限り全ての先行研究のデータをプロットしたものですが，研究によって得られた傾き，つまり熱膨張率が異なります．</a:t>
            </a:r>
            <a:endParaRPr lang="en-US" altLang="ja-JP"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Times New Roman" panose="02020603050405020304" pitchFamily="18" charset="0"/>
                <a:cs typeface="Times New Roman" panose="02020603050405020304" pitchFamily="18" charset="0"/>
              </a:rPr>
              <a:t>先行研究では</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の制約のために使われた</a:t>
            </a:r>
            <a:r>
              <a:rPr lang="en-US" altLang="ja-JP" dirty="0">
                <a:latin typeface="Times New Roman" panose="02020603050405020304" pitchFamily="18" charset="0"/>
                <a:cs typeface="Times New Roman" panose="02020603050405020304" pitchFamily="18" charset="0"/>
              </a:rPr>
              <a:t>VT</a:t>
            </a:r>
            <a:r>
              <a:rPr lang="ja-JP" altLang="en-US" dirty="0">
                <a:latin typeface="Times New Roman" panose="02020603050405020304" pitchFamily="18" charset="0"/>
                <a:cs typeface="Times New Roman" panose="02020603050405020304" pitchFamily="18" charset="0"/>
              </a:rPr>
              <a:t>データが本研究と異なりますが，先行研究ではなぜ</a:t>
            </a:r>
            <a:r>
              <a:rPr lang="en-US" altLang="ja-JP" dirty="0" err="1">
                <a:latin typeface="Times New Roman" panose="02020603050405020304" pitchFamily="18" charset="0"/>
                <a:cs typeface="Times New Roman" panose="02020603050405020304" pitchFamily="18" charset="0"/>
              </a:rPr>
              <a:t>Fiquet</a:t>
            </a:r>
            <a:r>
              <a:rPr lang="ja-JP" altLang="en-US" dirty="0">
                <a:latin typeface="Times New Roman" panose="02020603050405020304" pitchFamily="18" charset="0"/>
                <a:cs typeface="Times New Roman" panose="02020603050405020304" pitchFamily="18" charset="0"/>
              </a:rPr>
              <a:t>や</a:t>
            </a:r>
            <a:r>
              <a:rPr lang="en-US" altLang="ja-JP" dirty="0" err="1">
                <a:latin typeface="Times New Roman" panose="02020603050405020304" pitchFamily="18" charset="0"/>
                <a:cs typeface="Times New Roman" panose="02020603050405020304" pitchFamily="18" charset="0"/>
              </a:rPr>
              <a:t>Carbonin</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Martignago</a:t>
            </a:r>
            <a:r>
              <a:rPr lang="ja-JP" altLang="en-US" dirty="0">
                <a:latin typeface="Times New Roman" panose="02020603050405020304" pitchFamily="18" charset="0"/>
                <a:cs typeface="Times New Roman" panose="02020603050405020304" pitchFamily="18" charset="0"/>
              </a:rPr>
              <a:t>の</a:t>
            </a:r>
            <a:r>
              <a:rPr lang="en-US" altLang="ja-JP" dirty="0">
                <a:latin typeface="Times New Roman" panose="02020603050405020304" pitchFamily="18" charset="0"/>
                <a:cs typeface="Times New Roman" panose="02020603050405020304" pitchFamily="18" charset="0"/>
              </a:rPr>
              <a:t>VT</a:t>
            </a:r>
            <a:r>
              <a:rPr lang="ja-JP" altLang="en-US" dirty="0">
                <a:latin typeface="Times New Roman" panose="02020603050405020304" pitchFamily="18" charset="0"/>
                <a:cs typeface="Times New Roman" panose="02020603050405020304" pitchFamily="18" charset="0"/>
              </a:rPr>
              <a:t>データを使い他を除外したのか理由が説明されていません．</a:t>
            </a:r>
            <a:endParaRPr lang="en-US" altLang="ja-JP"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Times New Roman" panose="02020603050405020304" pitchFamily="18" charset="0"/>
                <a:cs typeface="Times New Roman" panose="02020603050405020304" pitchFamily="18" charset="0"/>
              </a:rPr>
              <a:t>また，体積</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温度データだけでなく，体積</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圧力データにも問題があり，先行研究では</a:t>
            </a:r>
            <a:r>
              <a:rPr lang="en-US" altLang="ja-JP" dirty="0">
                <a:latin typeface="Times New Roman" panose="02020603050405020304" pitchFamily="18" charset="0"/>
                <a:cs typeface="Times New Roman" panose="02020603050405020304" pitchFamily="18" charset="0"/>
              </a:rPr>
              <a:t>Finger et al. (1986)</a:t>
            </a:r>
            <a:r>
              <a:rPr lang="ja-JP" altLang="en-US" dirty="0">
                <a:latin typeface="Times New Roman" panose="02020603050405020304" pitchFamily="18" charset="0"/>
                <a:cs typeface="Times New Roman" panose="02020603050405020304" pitchFamily="18" charset="0"/>
              </a:rPr>
              <a:t>のように誤差が大きかったり，</a:t>
            </a:r>
            <a:r>
              <a:rPr lang="en-US" altLang="ja-JP" dirty="0">
                <a:latin typeface="Times New Roman" panose="02020603050405020304" pitchFamily="18" charset="0"/>
                <a:cs typeface="Times New Roman" panose="02020603050405020304" pitchFamily="18" charset="0"/>
              </a:rPr>
              <a:t>Levy et al. (2003)</a:t>
            </a:r>
            <a:r>
              <a:rPr lang="ja-JP" altLang="en-US" dirty="0">
                <a:latin typeface="Times New Roman" panose="02020603050405020304" pitchFamily="18" charset="0"/>
                <a:cs typeface="Times New Roman" panose="02020603050405020304" pitchFamily="18" charset="0"/>
              </a:rPr>
              <a:t>の高圧データのように非静水圧力下で得られたデータを使ってしまっています．</a:t>
            </a:r>
            <a:endParaRPr lang="en-US" altLang="ja-JP"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Times New Roman" panose="02020603050405020304" pitchFamily="18" charset="0"/>
                <a:cs typeface="Times New Roman" panose="02020603050405020304" pitchFamily="18" charset="0"/>
              </a:rPr>
              <a:t>更に，</a:t>
            </a:r>
            <a:r>
              <a:rPr lang="en-US" altLang="ja-JP" dirty="0" err="1">
                <a:latin typeface="Times New Roman" panose="02020603050405020304" pitchFamily="18" charset="0"/>
                <a:cs typeface="Times New Roman" panose="02020603050405020304" pitchFamily="18" charset="0"/>
              </a:rPr>
              <a:t>Nestola</a:t>
            </a:r>
            <a:r>
              <a:rPr lang="en-US" altLang="ja-JP" dirty="0">
                <a:latin typeface="Times New Roman" panose="02020603050405020304" pitchFamily="18" charset="0"/>
                <a:cs typeface="Times New Roman" panose="02020603050405020304" pitchFamily="18" charset="0"/>
              </a:rPr>
              <a:t> et al. (2007)</a:t>
            </a:r>
            <a:r>
              <a:rPr lang="ja-JP" altLang="en-US" dirty="0">
                <a:latin typeface="Times New Roman" panose="02020603050405020304" pitchFamily="18" charset="0"/>
                <a:cs typeface="Times New Roman" panose="02020603050405020304" pitchFamily="18" charset="0"/>
              </a:rPr>
              <a:t>の圧力は</a:t>
            </a:r>
            <a:r>
              <a:rPr lang="en-US" altLang="ja-JP" dirty="0">
                <a:latin typeface="Times New Roman" panose="02020603050405020304" pitchFamily="18" charset="0"/>
                <a:cs typeface="Times New Roman" panose="02020603050405020304" pitchFamily="18" charset="0"/>
              </a:rPr>
              <a:t>Angel et al. (1997)</a:t>
            </a:r>
            <a:r>
              <a:rPr lang="ja-JP" altLang="en-US" dirty="0">
                <a:latin typeface="Times New Roman" panose="02020603050405020304" pitchFamily="18" charset="0"/>
                <a:cs typeface="Times New Roman" panose="02020603050405020304" pitchFamily="18" charset="0"/>
              </a:rPr>
              <a:t>の古い石英の</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を使って圧力を推定しており，新しい</a:t>
            </a:r>
            <a:r>
              <a:rPr lang="en-US" altLang="ja-JP" dirty="0" err="1">
                <a:latin typeface="Times New Roman" panose="02020603050405020304" pitchFamily="18" charset="0"/>
                <a:cs typeface="Times New Roman" panose="02020603050405020304" pitchFamily="18" charset="0"/>
              </a:rPr>
              <a:t>Scheidl</a:t>
            </a:r>
            <a:r>
              <a:rPr lang="en-US" altLang="ja-JP" dirty="0">
                <a:latin typeface="Times New Roman" panose="02020603050405020304" pitchFamily="18" charset="0"/>
                <a:cs typeface="Times New Roman" panose="02020603050405020304" pitchFamily="18" charset="0"/>
              </a:rPr>
              <a:t> et al. (2016)</a:t>
            </a:r>
            <a:r>
              <a:rPr lang="ja-JP" altLang="en-US" dirty="0">
                <a:latin typeface="Times New Roman" panose="02020603050405020304" pitchFamily="18" charset="0"/>
                <a:cs typeface="Times New Roman" panose="02020603050405020304" pitchFamily="18" charset="0"/>
              </a:rPr>
              <a:t>の</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で補正をする必要があるにも関わらず，圧力の補正をせずにそのまま</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の制約に利用しているという問題もあります．</a:t>
            </a:r>
            <a:endParaRPr lang="en-US" altLang="ja-JP"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Times New Roman" panose="02020603050405020304" pitchFamily="18" charset="0"/>
                <a:cs typeface="Times New Roman" panose="02020603050405020304" pitchFamily="18" charset="0"/>
              </a:rPr>
              <a:t>このように，先行研究では</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の制約に利用するデータの選択に問題がありますが，選択した</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にも問題があります．</a:t>
            </a:r>
            <a:endParaRPr lang="en-US" altLang="ja-JP"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Times New Roman" panose="02020603050405020304" pitchFamily="18" charset="0"/>
                <a:cs typeface="Times New Roman" panose="02020603050405020304" pitchFamily="18" charset="0"/>
              </a:rPr>
              <a:t>ある体積・温度における物質の圧力を推定するためには２通りのパスがあり，１つは最初に常温で最終体積まで加圧しその後</a:t>
            </a:r>
            <a:r>
              <a:rPr lang="en-US" altLang="ja-JP" dirty="0">
                <a:latin typeface="Times New Roman" panose="02020603050405020304" pitchFamily="18" charset="0"/>
                <a:cs typeface="Times New Roman" panose="02020603050405020304" pitchFamily="18" charset="0"/>
              </a:rPr>
              <a:t>isochore</a:t>
            </a:r>
            <a:r>
              <a:rPr lang="ja-JP" altLang="en-US" dirty="0">
                <a:latin typeface="Times New Roman" panose="02020603050405020304" pitchFamily="18" charset="0"/>
                <a:cs typeface="Times New Roman" panose="02020603050405020304" pitchFamily="18" charset="0"/>
              </a:rPr>
              <a:t>に沿って加熱する</a:t>
            </a:r>
            <a:r>
              <a:rPr lang="en-US" altLang="ja-JP" dirty="0">
                <a:latin typeface="Times New Roman" panose="02020603050405020304" pitchFamily="18" charset="0"/>
                <a:cs typeface="Times New Roman" panose="02020603050405020304" pitchFamily="18" charset="0"/>
              </a:rPr>
              <a:t>thermal pressure EoS</a:t>
            </a:r>
            <a:r>
              <a:rPr lang="ja-JP" altLang="en-US" dirty="0">
                <a:latin typeface="Times New Roman" panose="02020603050405020304" pitchFamily="18" charset="0"/>
                <a:cs typeface="Times New Roman" panose="02020603050405020304" pitchFamily="18" charset="0"/>
              </a:rPr>
              <a:t>でもう一つは最初に最終温度まで加熱しその後加圧する</a:t>
            </a:r>
            <a:r>
              <a:rPr lang="en-US" altLang="ja-JP" dirty="0">
                <a:latin typeface="Times New Roman" panose="02020603050405020304" pitchFamily="18" charset="0"/>
                <a:cs typeface="Times New Roman" panose="02020603050405020304" pitchFamily="18" charset="0"/>
              </a:rPr>
              <a:t>thermal pressure EoS</a:t>
            </a:r>
            <a:r>
              <a:rPr lang="ja-JP" altLang="en-US" dirty="0">
                <a:latin typeface="Times New Roman" panose="02020603050405020304" pitchFamily="18" charset="0"/>
                <a:cs typeface="Times New Roman" panose="02020603050405020304" pitchFamily="18" charset="0"/>
              </a:rPr>
              <a:t>です．</a:t>
            </a:r>
            <a:endParaRPr lang="en-US" altLang="ja-JP"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Times New Roman" panose="02020603050405020304" pitchFamily="18" charset="0"/>
                <a:cs typeface="Times New Roman" panose="02020603050405020304" pitchFamily="18" charset="0"/>
              </a:rPr>
              <a:t>先行研究でも本研究でも</a:t>
            </a:r>
            <a:r>
              <a:rPr lang="en-US" altLang="ja-JP" dirty="0">
                <a:latin typeface="Times New Roman" panose="02020603050405020304" pitchFamily="18" charset="0"/>
                <a:cs typeface="Times New Roman" panose="02020603050405020304" pitchFamily="18" charset="0"/>
              </a:rPr>
              <a:t>thermal pressure EoS</a:t>
            </a:r>
            <a:r>
              <a:rPr lang="ja-JP" altLang="en-US" dirty="0">
                <a:latin typeface="Times New Roman" panose="02020603050405020304" pitchFamily="18" charset="0"/>
                <a:cs typeface="Times New Roman" panose="02020603050405020304" pitchFamily="18" charset="0"/>
              </a:rPr>
              <a:t>が用いられていますが，本研究では</a:t>
            </a:r>
            <a:r>
              <a:rPr lang="en-US" altLang="ja-JP" dirty="0">
                <a:latin typeface="Times New Roman" panose="02020603050405020304" pitchFamily="18" charset="0"/>
                <a:cs typeface="Times New Roman" panose="02020603050405020304" pitchFamily="18" charset="0"/>
              </a:rPr>
              <a:t>thermal pressure EoS</a:t>
            </a:r>
            <a:r>
              <a:rPr lang="ja-JP" altLang="en-US" dirty="0">
                <a:latin typeface="Times New Roman" panose="02020603050405020304" pitchFamily="18" charset="0"/>
                <a:cs typeface="Times New Roman" panose="02020603050405020304" pitchFamily="18" charset="0"/>
              </a:rPr>
              <a:t>として</a:t>
            </a:r>
            <a:r>
              <a:rPr lang="en-US" altLang="ja-JP" dirty="0">
                <a:latin typeface="Times New Roman" panose="02020603050405020304" pitchFamily="18" charset="0"/>
                <a:cs typeface="Times New Roman" panose="02020603050405020304" pitchFamily="18" charset="0"/>
              </a:rPr>
              <a:t>MGD EoS</a:t>
            </a:r>
            <a:r>
              <a:rPr lang="ja-JP" altLang="en-US" dirty="0">
                <a:latin typeface="Times New Roman" panose="02020603050405020304" pitchFamily="18" charset="0"/>
                <a:cs typeface="Times New Roman" panose="02020603050405020304" pitchFamily="18" charset="0"/>
              </a:rPr>
              <a:t>を用いてた一方で，先行研究では</a:t>
            </a:r>
            <a:r>
              <a:rPr lang="en-US" altLang="ja-JP" dirty="0">
                <a:latin typeface="Times New Roman" panose="02020603050405020304" pitchFamily="18" charset="0"/>
                <a:cs typeface="Times New Roman" panose="02020603050405020304" pitchFamily="18" charset="0"/>
              </a:rPr>
              <a:t>Holland-Powell</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thermal</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pressure</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を利用しています．</a:t>
            </a:r>
            <a:endParaRPr lang="en-US" altLang="ja-JP"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Times New Roman" panose="02020603050405020304" pitchFamily="18" charset="0"/>
                <a:cs typeface="Times New Roman" panose="02020603050405020304" pitchFamily="18" charset="0"/>
              </a:rPr>
              <a:t>しかし，</a:t>
            </a:r>
            <a:r>
              <a:rPr kumimoji="1" lang="en-US" altLang="ja-JP" dirty="0">
                <a:latin typeface="Times New Roman" panose="02020603050405020304" pitchFamily="18" charset="0"/>
                <a:cs typeface="Times New Roman" panose="02020603050405020304" pitchFamily="18" charset="0"/>
              </a:rPr>
              <a:t>Holland-Powell thermal pressure EoS</a:t>
            </a:r>
            <a:r>
              <a:rPr kumimoji="1" lang="ja-JP" altLang="en-US" dirty="0">
                <a:latin typeface="Times New Roman" panose="02020603050405020304" pitchFamily="18" charset="0"/>
                <a:cs typeface="Times New Roman" panose="02020603050405020304" pitchFamily="18" charset="0"/>
              </a:rPr>
              <a:t>には</a:t>
            </a:r>
            <a:r>
              <a:rPr kumimoji="1" lang="en-US" altLang="ja-JP" dirty="0">
                <a:latin typeface="Times New Roman" panose="02020603050405020304" pitchFamily="18" charset="0"/>
                <a:cs typeface="Times New Roman" panose="02020603050405020304" pitchFamily="18" charset="0"/>
              </a:rPr>
              <a:t>isochore</a:t>
            </a:r>
            <a:r>
              <a:rPr kumimoji="1" lang="ja-JP" altLang="en-US" dirty="0">
                <a:latin typeface="Times New Roman" panose="02020603050405020304" pitchFamily="18" charset="0"/>
                <a:cs typeface="Times New Roman" panose="02020603050405020304" pitchFamily="18" charset="0"/>
              </a:rPr>
              <a:t>に沿って体積弾性率が一定という仮定が存在しますが，先行研究ではその妥当性の評価を行っておらず，実際本研究ではその仮定が誤りであることが示されました．</a:t>
            </a:r>
            <a:endParaRPr kumimoji="1" lang="en-US" altLang="ja-JP"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Times New Roman" panose="02020603050405020304" pitchFamily="18" charset="0"/>
                <a:cs typeface="Times New Roman" panose="02020603050405020304" pitchFamily="18" charset="0"/>
              </a:rPr>
              <a:t>また，</a:t>
            </a:r>
            <a:r>
              <a:rPr kumimoji="1" lang="en-US" altLang="ja-JP" dirty="0">
                <a:latin typeface="Times New Roman" panose="02020603050405020304" pitchFamily="18" charset="0"/>
                <a:cs typeface="Times New Roman" panose="02020603050405020304" pitchFamily="18" charset="0"/>
              </a:rPr>
              <a:t>MgAl2O4</a:t>
            </a:r>
            <a:r>
              <a:rPr kumimoji="1" lang="ja-JP" altLang="en-US" dirty="0">
                <a:latin typeface="Times New Roman" panose="02020603050405020304" pitchFamily="18" charset="0"/>
                <a:cs typeface="Times New Roman" panose="02020603050405020304" pitchFamily="18" charset="0"/>
              </a:rPr>
              <a:t>スピネルの場合</a:t>
            </a:r>
            <a:r>
              <a:rPr kumimoji="1" lang="en-US" altLang="ja-JP" dirty="0">
                <a:latin typeface="Times New Roman" panose="02020603050405020304" pitchFamily="18" charset="0"/>
                <a:cs typeface="Times New Roman" panose="02020603050405020304" pitchFamily="18" charset="0"/>
              </a:rPr>
              <a:t>inversion degree</a:t>
            </a:r>
            <a:r>
              <a:rPr kumimoji="1" lang="ja-JP" altLang="en-US" dirty="0">
                <a:latin typeface="Times New Roman" panose="02020603050405020304" pitchFamily="18" charset="0"/>
                <a:cs typeface="Times New Roman" panose="02020603050405020304" pitchFamily="18" charset="0"/>
              </a:rPr>
              <a:t>の変化，つまり四面体サイトと八面体サイトの原子の交換により</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パラメータが変化する可能性がありますが，先行研究ではその影響の評価を行っておらず</a:t>
            </a:r>
            <a:r>
              <a:rPr kumimoji="1" lang="en-US" altLang="ja-JP" dirty="0">
                <a:latin typeface="Times New Roman" panose="02020603050405020304" pitchFamily="18" charset="0"/>
                <a:cs typeface="Times New Roman" panose="02020603050405020304" pitchFamily="18" charset="0"/>
              </a:rPr>
              <a:t>inversion</a:t>
            </a:r>
            <a:r>
              <a:rPr kumimoji="1" lang="ja-JP" altLang="en-US" dirty="0">
                <a:latin typeface="Times New Roman" panose="02020603050405020304" pitchFamily="18" charset="0"/>
                <a:cs typeface="Times New Roman" panose="02020603050405020304" pitchFamily="18" charset="0"/>
              </a:rPr>
              <a:t>が起こる高温で得られた</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が利用できるのか分かっていません．</a:t>
            </a:r>
            <a:endParaRPr kumimoji="1" lang="en-US" altLang="ja-JP"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Times New Roman" panose="02020603050405020304" pitchFamily="18" charset="0"/>
                <a:cs typeface="Times New Roman" panose="02020603050405020304" pitchFamily="18" charset="0"/>
              </a:rPr>
              <a:t>以上を踏まえて本研究では，正確な</a:t>
            </a:r>
            <a:r>
              <a:rPr kumimoji="1" lang="en-US" altLang="ja-JP" dirty="0" err="1">
                <a:latin typeface="Times New Roman" panose="02020603050405020304" pitchFamily="18" charset="0"/>
                <a:cs typeface="Times New Roman" panose="02020603050405020304" pitchFamily="18" charset="0"/>
              </a:rPr>
              <a:t>isomeke</a:t>
            </a:r>
            <a:r>
              <a:rPr kumimoji="1" lang="ja-JP" altLang="en-US" dirty="0">
                <a:latin typeface="Times New Roman" panose="02020603050405020304" pitchFamily="18" charset="0"/>
                <a:cs typeface="Times New Roman" panose="02020603050405020304" pitchFamily="18" charset="0"/>
              </a:rPr>
              <a:t>を得るために，</a:t>
            </a:r>
            <a:r>
              <a:rPr kumimoji="1" lang="en-US" altLang="ja-JP" dirty="0">
                <a:latin typeface="Times New Roman" panose="02020603050405020304" pitchFamily="18" charset="0"/>
                <a:cs typeface="Times New Roman" panose="02020603050405020304" pitchFamily="18" charset="0"/>
              </a:rPr>
              <a:t>MgAl2O4</a:t>
            </a:r>
            <a:r>
              <a:rPr kumimoji="1" lang="ja-JP" altLang="en-US" dirty="0">
                <a:latin typeface="Times New Roman" panose="02020603050405020304" pitchFamily="18" charset="0"/>
                <a:cs typeface="Times New Roman" panose="02020603050405020304" pitchFamily="18" charset="0"/>
              </a:rPr>
              <a:t>の</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を制約し，高温での有効性を評価します．</a:t>
            </a:r>
            <a:endParaRPr kumimoji="1" lang="en-US" altLang="ja-JP" dirty="0"/>
          </a:p>
          <a:p>
            <a:endParaRPr kumimoji="1" lang="en-US" altLang="ja-JP" dirty="0"/>
          </a:p>
          <a:p>
            <a:r>
              <a:rPr kumimoji="1" lang="ja-JP" altLang="en-US" dirty="0"/>
              <a:t>データセット間の不整合のいくつかの原因に対処するために，様々な方法で様々な回折データセットをスケーリングしてきました．異なる出版物の研究で報告された体積は，一般的に正確に同じスケールではありません．これは，</a:t>
            </a:r>
            <a:r>
              <a:rPr kumimoji="1" lang="en-US" altLang="ja-JP" dirty="0"/>
              <a:t>2</a:t>
            </a:r>
            <a:r>
              <a:rPr kumimoji="1" lang="ja-JP" altLang="en-US" dirty="0"/>
              <a:t>つの研究が同じ</a:t>
            </a:r>
            <a:r>
              <a:rPr kumimoji="1" lang="en-US" altLang="ja-JP" dirty="0"/>
              <a:t>P</a:t>
            </a:r>
            <a:r>
              <a:rPr kumimoji="1" lang="ja-JP" altLang="en-US" dirty="0"/>
              <a:t>と</a:t>
            </a:r>
            <a:r>
              <a:rPr kumimoji="1" lang="en-US" altLang="ja-JP" dirty="0"/>
              <a:t>T</a:t>
            </a:r>
            <a:r>
              <a:rPr kumimoji="1" lang="ja-JP" altLang="en-US" dirty="0"/>
              <a:t>で試料を測定したにもかかわらず，わずかに異なる</a:t>
            </a:r>
            <a:r>
              <a:rPr kumimoji="1" lang="en-US" altLang="ja-JP" dirty="0"/>
              <a:t>V</a:t>
            </a:r>
            <a:r>
              <a:rPr kumimoji="1" lang="ja-JP" altLang="en-US" dirty="0"/>
              <a:t>を報告している場合に簡単に分かります．これは，異なる装置の校正の違いから生じます．例えば，実験室の</a:t>
            </a:r>
            <a:r>
              <a:rPr kumimoji="1" lang="en-US" altLang="ja-JP" dirty="0"/>
              <a:t>X</a:t>
            </a:r>
            <a:r>
              <a:rPr kumimoji="1" lang="ja-JP" altLang="en-US" dirty="0"/>
              <a:t>線回折装置で使用されるさまざまな商用ソフトウェアパッケージは，</a:t>
            </a:r>
            <a:r>
              <a:rPr kumimoji="1" lang="en-US" altLang="ja-JP" dirty="0"/>
              <a:t>X</a:t>
            </a:r>
            <a:r>
              <a:rPr kumimoji="1" lang="ja-JP" altLang="en-US" dirty="0"/>
              <a:t>線波長に対してわずかに異なる数値を使用しており，同じ材料に対して同じ条件で測定しても異なる体積を与えます．したがって，データセットに室温での測定値が含まれている場合，</a:t>
            </a:r>
            <a:r>
              <a:rPr kumimoji="1" lang="en-US" altLang="ja-JP" dirty="0"/>
              <a:t>V</a:t>
            </a:r>
            <a:r>
              <a:rPr kumimoji="1" lang="ja-JP" altLang="en-US" dirty="0"/>
              <a:t>／</a:t>
            </a:r>
            <a:r>
              <a:rPr kumimoji="1" lang="en-US" altLang="ja-JP" dirty="0"/>
              <a:t>V0 </a:t>
            </a:r>
            <a:r>
              <a:rPr kumimoji="1" lang="ja-JP" altLang="en-US" dirty="0"/>
              <a:t>を計算し，その比率を基準条件でのモル体積 </a:t>
            </a:r>
            <a:r>
              <a:rPr kumimoji="1" lang="en-US" altLang="ja-JP" dirty="0" err="1"/>
              <a:t>Vm</a:t>
            </a:r>
            <a:r>
              <a:rPr kumimoji="1" lang="en-US" altLang="ja-JP" dirty="0"/>
              <a:t> </a:t>
            </a:r>
            <a:r>
              <a:rPr kumimoji="1" lang="ja-JP" altLang="en-US" dirty="0"/>
              <a:t>に乗じることによって，データセットのすべてをその測定値に対応させている．室温でのモル体積は，</a:t>
            </a:r>
            <a:r>
              <a:rPr kumimoji="1" lang="en-US" altLang="ja-JP" dirty="0"/>
              <a:t>Holland and Powell (2011)</a:t>
            </a:r>
            <a:r>
              <a:rPr kumimoji="1" lang="ja-JP" altLang="en-US" dirty="0"/>
              <a:t>から引用した．</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i="1" dirty="0">
                <a:latin typeface="Times New Roman" panose="02020603050405020304" pitchFamily="18" charset="0"/>
                <a:cs typeface="Times New Roman" panose="02020603050405020304" pitchFamily="18" charset="0"/>
              </a:rPr>
              <a:t>α</a:t>
            </a:r>
            <a:r>
              <a:rPr lang="en-US" altLang="ja-JP" baseline="-25000" dirty="0">
                <a:latin typeface="Times New Roman" panose="02020603050405020304" pitchFamily="18" charset="0"/>
                <a:cs typeface="Times New Roman" panose="02020603050405020304" pitchFamily="18" charset="0"/>
              </a:rPr>
              <a:t>V</a:t>
            </a:r>
            <a:r>
              <a:rPr lang="en-US" altLang="ja-JP" i="1" dirty="0">
                <a:latin typeface="Times New Roman" panose="02020603050405020304" pitchFamily="18" charset="0"/>
                <a:cs typeface="Times New Roman" panose="02020603050405020304" pitchFamily="18" charset="0"/>
              </a:rPr>
              <a:t>K</a:t>
            </a:r>
            <a:r>
              <a:rPr lang="en-US" altLang="ja-JP" baseline="-25000" dirty="0">
                <a:latin typeface="Times New Roman" panose="02020603050405020304" pitchFamily="18" charset="0"/>
                <a:cs typeface="Times New Roman" panose="02020603050405020304" pitchFamily="18" charset="0"/>
              </a:rPr>
              <a:t>TR</a:t>
            </a:r>
            <a:r>
              <a:rPr lang="ja-JP" altLang="en-US" dirty="0">
                <a:latin typeface="Times New Roman" panose="02020603050405020304" pitchFamily="18" charset="0"/>
                <a:cs typeface="Times New Roman" panose="02020603050405020304" pitchFamily="18" charset="0"/>
              </a:rPr>
              <a:t>が</a:t>
            </a:r>
            <a:r>
              <a:rPr lang="en-US" altLang="ja-JP" dirty="0">
                <a:latin typeface="Times New Roman" panose="02020603050405020304" pitchFamily="18" charset="0"/>
                <a:cs typeface="Times New Roman" panose="02020603050405020304" pitchFamily="18" charset="0"/>
              </a:rPr>
              <a:t>isochore</a:t>
            </a:r>
            <a:r>
              <a:rPr lang="ja-JP" altLang="en-US" dirty="0">
                <a:latin typeface="Times New Roman" panose="02020603050405020304" pitchFamily="18" charset="0"/>
                <a:cs typeface="Times New Roman" panose="02020603050405020304" pitchFamily="18" charset="0"/>
              </a:rPr>
              <a:t>に沿って一定であると仮定し，</a:t>
            </a:r>
            <a:r>
              <a:rPr lang="en-US" altLang="ja-JP" i="1" dirty="0" err="1">
                <a:latin typeface="Times New Roman" panose="02020603050405020304" pitchFamily="18" charset="0"/>
                <a:cs typeface="Times New Roman" panose="02020603050405020304" pitchFamily="18" charset="0"/>
              </a:rPr>
              <a:t>P</a:t>
            </a:r>
            <a:r>
              <a:rPr lang="en-US" altLang="ja-JP" baseline="-25000" dirty="0" err="1">
                <a:latin typeface="Times New Roman" panose="02020603050405020304" pitchFamily="18" charset="0"/>
                <a:cs typeface="Times New Roman" panose="02020603050405020304" pitchFamily="18" charset="0"/>
              </a:rPr>
              <a:t>th</a:t>
            </a:r>
            <a:r>
              <a:rPr lang="en-US" altLang="ja-JP" dirty="0">
                <a:latin typeface="Times New Roman" panose="02020603050405020304" pitchFamily="18" charset="0"/>
                <a:cs typeface="Times New Roman" panose="02020603050405020304" pitchFamily="18" charset="0"/>
              </a:rPr>
              <a:t> = </a:t>
            </a:r>
            <a:r>
              <a:rPr lang="en-US" altLang="ja-JP" i="1" dirty="0">
                <a:latin typeface="Times New Roman" panose="02020603050405020304" pitchFamily="18" charset="0"/>
                <a:cs typeface="Times New Roman" panose="02020603050405020304" pitchFamily="18" charset="0"/>
              </a:rPr>
              <a:t>α</a:t>
            </a:r>
            <a:r>
              <a:rPr lang="en-US" altLang="ja-JP" baseline="-25000" dirty="0">
                <a:latin typeface="Times New Roman" panose="02020603050405020304" pitchFamily="18" charset="0"/>
                <a:cs typeface="Times New Roman" panose="02020603050405020304" pitchFamily="18" charset="0"/>
              </a:rPr>
              <a:t>V</a:t>
            </a:r>
            <a:r>
              <a:rPr lang="en-US" altLang="ja-JP" i="1" dirty="0">
                <a:latin typeface="Times New Roman" panose="02020603050405020304" pitchFamily="18" charset="0"/>
                <a:cs typeface="Times New Roman" panose="02020603050405020304" pitchFamily="18" charset="0"/>
              </a:rPr>
              <a:t>K</a:t>
            </a:r>
            <a:r>
              <a:rPr lang="en-US" altLang="ja-JP" baseline="-25000" dirty="0">
                <a:latin typeface="Times New Roman" panose="02020603050405020304" pitchFamily="18" charset="0"/>
                <a:cs typeface="Times New Roman" panose="02020603050405020304" pitchFamily="18" charset="0"/>
              </a:rPr>
              <a:t>TR</a:t>
            </a:r>
            <a:r>
              <a:rPr lang="en-US" altLang="ja-JP"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T</a:t>
            </a:r>
            <a:r>
              <a:rPr lang="en-US" altLang="ja-JP" dirty="0">
                <a:latin typeface="Times New Roman" panose="02020603050405020304" pitchFamily="18" charset="0"/>
                <a:cs typeface="Times New Roman" panose="02020603050405020304" pitchFamily="18" charset="0"/>
              </a:rPr>
              <a:t> - </a:t>
            </a:r>
            <a:r>
              <a:rPr lang="en-US" altLang="ja-JP" i="1" dirty="0">
                <a:latin typeface="Times New Roman" panose="02020603050405020304" pitchFamily="18" charset="0"/>
                <a:cs typeface="Times New Roman" panose="02020603050405020304" pitchFamily="18" charset="0"/>
              </a:rPr>
              <a:t>T</a:t>
            </a:r>
            <a:r>
              <a:rPr lang="en-US" altLang="ja-JP" baseline="-25000" dirty="0">
                <a:latin typeface="Times New Roman" panose="02020603050405020304" pitchFamily="18" charset="0"/>
                <a:cs typeface="Times New Roman" panose="02020603050405020304" pitchFamily="18" charset="0"/>
              </a:rPr>
              <a:t>0</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とすることができるが，これは明らかに熱力学的に間違っており，低温では</a:t>
            </a:r>
            <a:r>
              <a:rPr lang="en-US" altLang="ja-JP"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K</a:t>
            </a:r>
            <a:r>
              <a:rPr lang="en-US" altLang="ja-JP" baseline="-25000" dirty="0">
                <a:latin typeface="Times New Roman" panose="02020603050405020304" pitchFamily="18" charset="0"/>
                <a:cs typeface="Times New Roman" panose="02020603050405020304" pitchFamily="18" charset="0"/>
              </a:rPr>
              <a:t>TR</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T</a:t>
            </a:r>
            <a:r>
              <a:rPr lang="en-US" altLang="ja-JP" dirty="0">
                <a:latin typeface="Times New Roman" panose="02020603050405020304" pitchFamily="18" charset="0"/>
                <a:cs typeface="Times New Roman" panose="02020603050405020304" pitchFamily="18" charset="0"/>
              </a:rPr>
              <a:t>)</a:t>
            </a:r>
            <a:r>
              <a:rPr lang="en-US" altLang="ja-JP" i="1" baseline="-25000" dirty="0">
                <a:latin typeface="Times New Roman" panose="02020603050405020304" pitchFamily="18" charset="0"/>
                <a:cs typeface="Times New Roman" panose="02020603050405020304" pitchFamily="18" charset="0"/>
              </a:rPr>
              <a:t>P</a:t>
            </a:r>
            <a:r>
              <a:rPr lang="ja-JP" altLang="en-US" dirty="0">
                <a:latin typeface="Times New Roman" panose="02020603050405020304" pitchFamily="18" charset="0"/>
                <a:cs typeface="Times New Roman" panose="02020603050405020304" pitchFamily="18" charset="0"/>
              </a:rPr>
              <a:t>がゼロでないことになる．</a:t>
            </a:r>
          </a:p>
          <a:p>
            <a:endParaRPr kumimoji="1" lang="ja-JP" altLang="en-US" dirty="0"/>
          </a:p>
        </p:txBody>
      </p:sp>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3</a:t>
            </a:fld>
            <a:endParaRPr kumimoji="1" lang="ja-JP" altLang="en-US"/>
          </a:p>
        </p:txBody>
      </p:sp>
    </p:spTree>
    <p:extLst>
      <p:ext uri="{BB962C8B-B14F-4D97-AF65-F5344CB8AC3E}">
        <p14:creationId xmlns:p14="http://schemas.microsoft.com/office/powerpoint/2010/main" val="2526760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次に，先行研究の問題点を克服するために，どのような手法で</a:t>
            </a:r>
            <a:r>
              <a:rPr kumimoji="1" lang="en-US" altLang="ja-JP" dirty="0"/>
              <a:t>EoS</a:t>
            </a:r>
            <a:r>
              <a:rPr kumimoji="1" lang="ja-JP" altLang="en-US" dirty="0"/>
              <a:t>の制約を行うかを説明します．</a:t>
            </a:r>
            <a:endParaRPr kumimoji="1" lang="en-US" altLang="ja-JP" dirty="0"/>
          </a:p>
          <a:p>
            <a:r>
              <a:rPr kumimoji="1" lang="ja-JP" altLang="en-US" dirty="0"/>
              <a:t>先ず，データの選択に関してですが，</a:t>
            </a:r>
            <a:r>
              <a:rPr lang="en-US" altLang="ja-JP" dirty="0">
                <a:latin typeface="Times New Roman" panose="02020603050405020304" pitchFamily="18" charset="0"/>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パラメータの値を正確に決定するため</a:t>
            </a:r>
            <a:r>
              <a:rPr kumimoji="1" lang="ja-JP" altLang="en-US" dirty="0"/>
              <a:t>体積弾性率や熱容量等の利用可能なすべてのデータを利用します．</a:t>
            </a:r>
            <a:endParaRPr kumimoji="1" lang="en-US" altLang="ja-JP" dirty="0"/>
          </a:p>
          <a:p>
            <a:r>
              <a:rPr kumimoji="1" lang="ja-JP" altLang="en-US" dirty="0"/>
              <a:t>先行研究間のデータのばらつきが大きい</a:t>
            </a:r>
            <a:r>
              <a:rPr kumimoji="1" lang="en-US" altLang="ja-JP" dirty="0"/>
              <a:t>VT</a:t>
            </a:r>
            <a:r>
              <a:rPr kumimoji="1" lang="ja-JP" altLang="en-US" dirty="0"/>
              <a:t>データの選択については，熱容量データを使う</a:t>
            </a:r>
            <a:r>
              <a:rPr kumimoji="1" lang="en-US" altLang="ja-JP" dirty="0"/>
              <a:t>Cp-</a:t>
            </a:r>
            <a:r>
              <a:rPr kumimoji="1" lang="en-US" altLang="ja-JP" dirty="0" err="1"/>
              <a:t>EoS</a:t>
            </a:r>
            <a:r>
              <a:rPr kumimoji="1" lang="ja-JP" altLang="en-US" dirty="0"/>
              <a:t>を使って，他の熱弾性データと</a:t>
            </a:r>
            <a:r>
              <a:rPr kumimoji="1" lang="en-US" altLang="ja-JP" dirty="0"/>
              <a:t>self-consistent</a:t>
            </a:r>
            <a:r>
              <a:rPr kumimoji="1" lang="ja-JP" altLang="en-US" dirty="0"/>
              <a:t>となる</a:t>
            </a:r>
            <a:r>
              <a:rPr kumimoji="1" lang="en-US" altLang="ja-JP" dirty="0"/>
              <a:t>VT</a:t>
            </a:r>
            <a:r>
              <a:rPr kumimoji="1" lang="ja-JP" altLang="en-US" dirty="0"/>
              <a:t>データを決定しました．</a:t>
            </a:r>
            <a:endParaRPr kumimoji="1" lang="en-US" altLang="ja-JP" dirty="0"/>
          </a:p>
          <a:p>
            <a:r>
              <a:rPr kumimoji="1" lang="en-US" altLang="ja-JP" dirty="0"/>
              <a:t>PV</a:t>
            </a:r>
            <a:r>
              <a:rPr kumimoji="1" lang="ja-JP" altLang="en-US" dirty="0"/>
              <a:t>データに関しては</a:t>
            </a:r>
            <a:r>
              <a:rPr kumimoji="1" lang="en-US" altLang="ja-JP" dirty="0"/>
              <a:t>EoS</a:t>
            </a:r>
            <a:r>
              <a:rPr kumimoji="1" lang="ja-JP" altLang="en-US" dirty="0"/>
              <a:t>の制約に役立たないデータや不適なデータを特定し，また圧力データに補正が必要な場合圧力補正を行いました．</a:t>
            </a:r>
            <a:endParaRPr kumimoji="1" lang="en-US" altLang="ja-JP" dirty="0"/>
          </a:p>
          <a:p>
            <a:r>
              <a:rPr kumimoji="1" lang="ja-JP" altLang="en-US" dirty="0"/>
              <a:t>次に，</a:t>
            </a:r>
            <a:r>
              <a:rPr kumimoji="1" lang="en-US" altLang="ja-JP" dirty="0"/>
              <a:t>EoS</a:t>
            </a:r>
            <a:r>
              <a:rPr kumimoji="1" lang="ja-JP" altLang="en-US" dirty="0"/>
              <a:t>の選択に関してですが，先行研究では</a:t>
            </a:r>
            <a:r>
              <a:rPr kumimoji="1" lang="en-US" altLang="ja-JP" dirty="0"/>
              <a:t>isochore</a:t>
            </a:r>
            <a:r>
              <a:rPr kumimoji="1" lang="ja-JP" altLang="en-US" dirty="0"/>
              <a:t>に沿って体積弾性率が一定である，つまり</a:t>
            </a:r>
            <a:r>
              <a:rPr kumimoji="1" lang="en-US" altLang="ja-JP" dirty="0" err="1"/>
              <a:t>dK</a:t>
            </a:r>
            <a:r>
              <a:rPr kumimoji="1" lang="en-US" altLang="ja-JP" dirty="0"/>
              <a:t>/dT=0</a:t>
            </a:r>
            <a:r>
              <a:rPr kumimoji="1" lang="ja-JP" altLang="en-US" dirty="0"/>
              <a:t>を前提とする</a:t>
            </a:r>
            <a:r>
              <a:rPr kumimoji="1" lang="en-US" altLang="ja-JP" dirty="0"/>
              <a:t>thermal pressure EoS</a:t>
            </a:r>
            <a:r>
              <a:rPr kumimoji="1" lang="ja-JP" altLang="en-US" dirty="0"/>
              <a:t>でフィッティングを行っていましたが，本研究ではそのような仮定を含まない</a:t>
            </a:r>
            <a:r>
              <a:rPr lang="en-US" altLang="ja-JP" spc="-20" dirty="0">
                <a:latin typeface="Times New Roman" panose="02020603050405020304" pitchFamily="18" charset="0"/>
                <a:cs typeface="Times New Roman" panose="02020603050405020304" pitchFamily="18" charset="0"/>
              </a:rPr>
              <a:t>Mie–</a:t>
            </a:r>
            <a:r>
              <a:rPr lang="en-US" altLang="ja-JP" spc="-20" dirty="0" err="1">
                <a:latin typeface="Times New Roman" panose="02020603050405020304" pitchFamily="18" charset="0"/>
                <a:cs typeface="Times New Roman" panose="02020603050405020304" pitchFamily="18" charset="0"/>
              </a:rPr>
              <a:t>Grüneisen</a:t>
            </a:r>
            <a:r>
              <a:rPr lang="en-US" altLang="ja-JP" spc="-20" dirty="0">
                <a:latin typeface="Times New Roman" panose="02020603050405020304" pitchFamily="18" charset="0"/>
                <a:cs typeface="Times New Roman" panose="02020603050405020304" pitchFamily="18" charset="0"/>
              </a:rPr>
              <a:t>–Debye</a:t>
            </a:r>
            <a:r>
              <a:rPr lang="ja-JP" altLang="en-US" spc="-20" dirty="0">
                <a:latin typeface="Times New Roman" panose="02020603050405020304" pitchFamily="18" charset="0"/>
                <a:cs typeface="Times New Roman" panose="02020603050405020304" pitchFamily="18" charset="0"/>
              </a:rPr>
              <a:t>の</a:t>
            </a:r>
            <a:r>
              <a:rPr lang="en-US" altLang="ja-JP" spc="-20" dirty="0">
                <a:latin typeface="Times New Roman" panose="02020603050405020304" pitchFamily="18" charset="0"/>
                <a:cs typeface="Times New Roman" panose="02020603050405020304" pitchFamily="18" charset="0"/>
              </a:rPr>
              <a:t>EoS</a:t>
            </a:r>
            <a:r>
              <a:rPr lang="ja-JP" altLang="en-US" spc="-20" dirty="0">
                <a:latin typeface="Times New Roman" panose="02020603050405020304" pitchFamily="18" charset="0"/>
                <a:cs typeface="Times New Roman" panose="02020603050405020304" pitchFamily="18" charset="0"/>
              </a:rPr>
              <a:t>でフィッティングを行いました．</a:t>
            </a:r>
            <a:endParaRPr kumimoji="1" lang="en-US" altLang="ja-JP" dirty="0"/>
          </a:p>
          <a:p>
            <a:r>
              <a:rPr kumimoji="1" lang="ja-JP" altLang="en-US" dirty="0"/>
              <a:t>最後に，</a:t>
            </a:r>
            <a:r>
              <a:rPr kumimoji="1" lang="en-US" altLang="ja-JP" dirty="0"/>
              <a:t>inversion degree</a:t>
            </a:r>
            <a:r>
              <a:rPr kumimoji="1" lang="ja-JP" altLang="en-US" dirty="0"/>
              <a:t>の問題については，データセットを一般的な実験のタイムラグで</a:t>
            </a:r>
            <a:r>
              <a:rPr kumimoji="1" lang="en-US" altLang="ja-JP" dirty="0"/>
              <a:t>inversion</a:t>
            </a:r>
            <a:r>
              <a:rPr kumimoji="1" lang="ja-JP" altLang="en-US" dirty="0"/>
              <a:t>が起こらない</a:t>
            </a:r>
            <a:r>
              <a:rPr kumimoji="1" lang="en-US" altLang="ja-JP" dirty="0"/>
              <a:t>800K</a:t>
            </a:r>
            <a:r>
              <a:rPr kumimoji="1" lang="ja-JP" altLang="en-US" dirty="0"/>
              <a:t>以下のデータに限定することで，</a:t>
            </a:r>
            <a:r>
              <a:rPr kumimoji="1" lang="en-US" altLang="ja-JP" dirty="0"/>
              <a:t>inversion degree</a:t>
            </a:r>
            <a:r>
              <a:rPr kumimoji="1" lang="ja-JP" altLang="en-US" dirty="0"/>
              <a:t>一定の条件で有効な</a:t>
            </a:r>
            <a:r>
              <a:rPr kumimoji="1" lang="en-US" altLang="ja-JP" dirty="0"/>
              <a:t>EoS</a:t>
            </a:r>
            <a:r>
              <a:rPr kumimoji="1" lang="ja-JP" altLang="en-US" dirty="0"/>
              <a:t>を制約しました．</a:t>
            </a:r>
            <a:endParaRPr kumimoji="1" lang="en-US" altLang="ja-JP" dirty="0"/>
          </a:p>
          <a:p>
            <a:r>
              <a:rPr kumimoji="1" lang="ja-JP" altLang="en-US" dirty="0"/>
              <a:t>そして，得られた</a:t>
            </a:r>
            <a:r>
              <a:rPr kumimoji="1" lang="en-US" altLang="ja-JP" dirty="0"/>
              <a:t>EoS</a:t>
            </a:r>
            <a:r>
              <a:rPr kumimoji="1" lang="ja-JP" altLang="en-US" dirty="0"/>
              <a:t>の</a:t>
            </a:r>
            <a:r>
              <a:rPr kumimoji="1" lang="en-US" altLang="ja-JP" dirty="0"/>
              <a:t>800K</a:t>
            </a:r>
            <a:r>
              <a:rPr kumimoji="1" lang="ja-JP" altLang="en-US" dirty="0"/>
              <a:t>以上への外挿が有効かどうかを議論します．</a:t>
            </a:r>
          </a:p>
        </p:txBody>
      </p:sp>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4</a:t>
            </a:fld>
            <a:endParaRPr kumimoji="1" lang="ja-JP" altLang="en-US"/>
          </a:p>
        </p:txBody>
      </p:sp>
    </p:spTree>
    <p:extLst>
      <p:ext uri="{BB962C8B-B14F-4D97-AF65-F5344CB8AC3E}">
        <p14:creationId xmlns:p14="http://schemas.microsoft.com/office/powerpoint/2010/main" val="4195505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EoS</a:t>
            </a:r>
            <a:r>
              <a:rPr kumimoji="1" lang="ja-JP" altLang="en-US" dirty="0"/>
              <a:t>の制約の具体的な手順について説明します．</a:t>
            </a:r>
            <a:endParaRPr kumimoji="1" lang="en-US" altLang="ja-JP" dirty="0"/>
          </a:p>
          <a:p>
            <a:r>
              <a:rPr kumimoji="1" lang="ja-JP" altLang="en-US" dirty="0"/>
              <a:t>先ずは利用可能な全てのデータをまとめ，そこから個々の実験方法や不確定性を吟味して除外すべき</a:t>
            </a:r>
            <a:r>
              <a:rPr kumimoji="1" lang="en-US" altLang="ja-JP" i="1" dirty="0"/>
              <a:t>PV</a:t>
            </a:r>
            <a:r>
              <a:rPr kumimoji="1" lang="ja-JP" altLang="en-US" dirty="0"/>
              <a:t>，</a:t>
            </a:r>
            <a:r>
              <a:rPr kumimoji="1" lang="en-US" altLang="ja-JP" i="1" dirty="0"/>
              <a:t>K</a:t>
            </a:r>
            <a:r>
              <a:rPr kumimoji="1" lang="en-US" altLang="ja-JP" baseline="-25000" dirty="0"/>
              <a:t>S</a:t>
            </a:r>
            <a:r>
              <a:rPr kumimoji="1" lang="en-US" altLang="ja-JP" i="1" dirty="0"/>
              <a:t>PV</a:t>
            </a:r>
            <a:r>
              <a:rPr kumimoji="1" lang="ja-JP" altLang="en-US" dirty="0"/>
              <a:t>データを特定しました．</a:t>
            </a:r>
            <a:endParaRPr kumimoji="1" lang="en-US" altLang="ja-JP" dirty="0"/>
          </a:p>
          <a:p>
            <a:r>
              <a:rPr kumimoji="1" lang="ja-JP" altLang="en-US" dirty="0"/>
              <a:t>次に，</a:t>
            </a:r>
            <a:r>
              <a:rPr kumimoji="1" lang="en-US" altLang="ja-JP" dirty="0"/>
              <a:t>Cp-</a:t>
            </a:r>
            <a:r>
              <a:rPr kumimoji="1" lang="en-US" altLang="ja-JP" dirty="0" err="1"/>
              <a:t>EoS</a:t>
            </a:r>
            <a:r>
              <a:rPr kumimoji="1" lang="ja-JP" altLang="en-US" dirty="0"/>
              <a:t>を使って他のデータと</a:t>
            </a:r>
            <a:r>
              <a:rPr kumimoji="1" lang="en-US" altLang="ja-JP" dirty="0"/>
              <a:t>self-consistent</a:t>
            </a:r>
            <a:r>
              <a:rPr kumimoji="1" lang="ja-JP" altLang="en-US" dirty="0"/>
              <a:t>な</a:t>
            </a:r>
            <a:r>
              <a:rPr kumimoji="1" lang="en-US" altLang="ja-JP" dirty="0"/>
              <a:t>VT</a:t>
            </a:r>
            <a:r>
              <a:rPr kumimoji="1" lang="ja-JP" altLang="en-US" dirty="0"/>
              <a:t>データを決定しました．</a:t>
            </a:r>
            <a:endParaRPr kumimoji="1" lang="en-US" altLang="ja-JP" dirty="0"/>
          </a:p>
          <a:p>
            <a:r>
              <a:rPr kumimoji="1" lang="ja-JP" altLang="en-US" dirty="0"/>
              <a:t>そして，最後に得られたデータセットに対して様々な</a:t>
            </a:r>
            <a:r>
              <a:rPr kumimoji="1" lang="en-US" altLang="ja-JP" dirty="0"/>
              <a:t>EoS</a:t>
            </a:r>
            <a:r>
              <a:rPr kumimoji="1" lang="ja-JP" altLang="en-US" dirty="0"/>
              <a:t>でフィッティングを行い，適合度や得られた</a:t>
            </a:r>
            <a:r>
              <a:rPr kumimoji="1" lang="en-US" altLang="ja-JP" dirty="0"/>
              <a:t>EoS</a:t>
            </a:r>
            <a:r>
              <a:rPr kumimoji="1" lang="ja-JP" altLang="en-US" dirty="0"/>
              <a:t>パラメータの比較を行いました．</a:t>
            </a:r>
            <a:endParaRPr kumimoji="1" lang="en-US" altLang="ja-JP" dirty="0"/>
          </a:p>
          <a:p>
            <a:r>
              <a:rPr kumimoji="1" lang="ja-JP" altLang="en-US" dirty="0"/>
              <a:t>先ずは除外すべき</a:t>
            </a:r>
            <a:r>
              <a:rPr kumimoji="1" lang="en-US" altLang="ja-JP" dirty="0"/>
              <a:t>PV</a:t>
            </a:r>
            <a:r>
              <a:rPr kumimoji="1" lang="ja-JP" altLang="en-US" dirty="0"/>
              <a:t>データに関してですが，この図で青と黄色のシンボルで示された</a:t>
            </a:r>
            <a:r>
              <a:rPr kumimoji="1" lang="en-US" altLang="ja-JP" dirty="0"/>
              <a:t>Finger et al. (1986)</a:t>
            </a:r>
            <a:r>
              <a:rPr kumimoji="1" lang="ja-JP" altLang="en-US" dirty="0"/>
              <a:t>と</a:t>
            </a:r>
            <a:r>
              <a:rPr kumimoji="1" lang="en-US" altLang="ja-JP" dirty="0"/>
              <a:t>Pavese et al. (1999)</a:t>
            </a:r>
            <a:r>
              <a:rPr kumimoji="1" lang="ja-JP" altLang="en-US" dirty="0"/>
              <a:t>のデータは</a:t>
            </a:r>
            <a:r>
              <a:rPr kumimoji="1" lang="en-US" altLang="ja-JP" dirty="0" err="1"/>
              <a:t>Nestola</a:t>
            </a:r>
            <a:r>
              <a:rPr kumimoji="1" lang="en-US" altLang="ja-JP" dirty="0"/>
              <a:t> et al. (2007)</a:t>
            </a:r>
            <a:r>
              <a:rPr kumimoji="1" lang="ja-JP" altLang="en-US" dirty="0"/>
              <a:t>等他のデータと誤差の範囲で調和的ですが圧力やモル体積の不確定性が大きいため，データを用いても得られる</a:t>
            </a:r>
            <a:r>
              <a:rPr kumimoji="1" lang="en-US" altLang="ja-JP" dirty="0"/>
              <a:t>EOS</a:t>
            </a:r>
            <a:r>
              <a:rPr kumimoji="1" lang="ja-JP" altLang="en-US" dirty="0"/>
              <a:t>パラメータにほとんど影響はしませんがその不確定性を増幅させてしまい</a:t>
            </a:r>
            <a:r>
              <a:rPr kumimoji="1" lang="en-US" altLang="ja-JP" dirty="0"/>
              <a:t>EoS</a:t>
            </a:r>
            <a:r>
              <a:rPr kumimoji="1" lang="ja-JP" altLang="en-US" dirty="0"/>
              <a:t>の制約の役に立たないため除外しました．</a:t>
            </a:r>
            <a:endParaRPr kumimoji="1" lang="en-US" altLang="ja-JP" dirty="0"/>
          </a:p>
          <a:p>
            <a:r>
              <a:rPr kumimoji="1" lang="ja-JP" altLang="en-US" dirty="0"/>
              <a:t>次に，</a:t>
            </a:r>
            <a:r>
              <a:rPr kumimoji="1" lang="en-US" altLang="ja-JP" dirty="0"/>
              <a:t>Levy et al., (2003)</a:t>
            </a:r>
            <a:r>
              <a:rPr kumimoji="1" lang="ja-JP" altLang="en-US" dirty="0"/>
              <a:t>は圧媒体として</a:t>
            </a:r>
            <a:r>
              <a:rPr kumimoji="1" lang="en-US" altLang="ja-JP" dirty="0"/>
              <a:t>N2</a:t>
            </a:r>
            <a:r>
              <a:rPr kumimoji="1" lang="ja-JP" altLang="en-US" dirty="0"/>
              <a:t>を利用していましたが，</a:t>
            </a:r>
            <a:r>
              <a:rPr kumimoji="1" lang="en-US" altLang="ja-JP" dirty="0"/>
              <a:t>N2</a:t>
            </a:r>
            <a:r>
              <a:rPr kumimoji="1" lang="ja-JP" altLang="en-US" dirty="0"/>
              <a:t>を利用すると高圧で試料や圧力マーカーが非静水圧条件になることが</a:t>
            </a:r>
            <a:r>
              <a:rPr kumimoji="1" lang="en-US" altLang="ja-JP" dirty="0"/>
              <a:t>Angel et al. (2007)</a:t>
            </a:r>
            <a:r>
              <a:rPr kumimoji="1" lang="ja-JP" altLang="en-US" dirty="0"/>
              <a:t>により報告されており，特にルビー圧力スケールを用いた場合圧力を過大評価してしまう傾向があることが知られています．</a:t>
            </a:r>
            <a:endParaRPr kumimoji="1" lang="en-US" altLang="ja-JP" dirty="0"/>
          </a:p>
          <a:p>
            <a:r>
              <a:rPr kumimoji="1" lang="ja-JP" altLang="en-US" dirty="0"/>
              <a:t>実際，</a:t>
            </a:r>
            <a:r>
              <a:rPr kumimoji="1" lang="en-US" altLang="ja-JP" dirty="0"/>
              <a:t>8GPa</a:t>
            </a:r>
            <a:r>
              <a:rPr kumimoji="1" lang="ja-JP" altLang="en-US" dirty="0"/>
              <a:t>以下のデータから得られた</a:t>
            </a:r>
            <a:r>
              <a:rPr kumimoji="1" lang="en-US" altLang="ja-JP" dirty="0"/>
              <a:t>3</a:t>
            </a:r>
            <a:r>
              <a:rPr kumimoji="1" lang="ja-JP" altLang="en-US" dirty="0"/>
              <a:t>次のバーチマーナハン</a:t>
            </a:r>
            <a:r>
              <a:rPr kumimoji="1" lang="en-US" altLang="ja-JP" dirty="0"/>
              <a:t>EoS</a:t>
            </a:r>
            <a:r>
              <a:rPr kumimoji="1" lang="ja-JP" altLang="en-US" dirty="0"/>
              <a:t>を使って計算した</a:t>
            </a:r>
            <a:r>
              <a:rPr kumimoji="1" lang="en-US" altLang="ja-JP" dirty="0"/>
              <a:t>PV</a:t>
            </a:r>
            <a:r>
              <a:rPr kumimoji="1" lang="ja-JP" altLang="en-US" dirty="0"/>
              <a:t>関係と比較して，</a:t>
            </a:r>
            <a:r>
              <a:rPr kumimoji="1" lang="en-US" altLang="ja-JP" dirty="0"/>
              <a:t>Levy et al. (2003)</a:t>
            </a:r>
            <a:r>
              <a:rPr kumimoji="1" lang="ja-JP" altLang="en-US" dirty="0"/>
              <a:t>の高圧データは圧力を過大評価している傾向が観察されたため本研究では彼らの</a:t>
            </a:r>
            <a:r>
              <a:rPr kumimoji="1" lang="en-US" altLang="ja-JP" dirty="0"/>
              <a:t>8GPa</a:t>
            </a:r>
            <a:r>
              <a:rPr kumimoji="1" lang="ja-JP" altLang="en-US" dirty="0"/>
              <a:t>以上のデータを除外しました．</a:t>
            </a:r>
            <a:endParaRPr kumimoji="1" lang="en-US" altLang="ja-JP" dirty="0"/>
          </a:p>
          <a:p>
            <a:r>
              <a:rPr kumimoji="1" lang="ja-JP" altLang="en-US" dirty="0"/>
              <a:t>次に，</a:t>
            </a:r>
            <a:r>
              <a:rPr kumimoji="1" lang="en-US" altLang="ja-JP" dirty="0" err="1"/>
              <a:t>KsT</a:t>
            </a:r>
            <a:r>
              <a:rPr kumimoji="1" lang="ja-JP" altLang="en-US" dirty="0"/>
              <a:t>データですが，</a:t>
            </a:r>
            <a:r>
              <a:rPr kumimoji="1" lang="en-US" altLang="ja-JP" dirty="0" err="1"/>
              <a:t>Cynn</a:t>
            </a:r>
            <a:r>
              <a:rPr kumimoji="1" lang="en-US" altLang="ja-JP" dirty="0"/>
              <a:t> et al. (1993)</a:t>
            </a:r>
            <a:r>
              <a:rPr kumimoji="1" lang="ja-JP" altLang="en-US" dirty="0"/>
              <a:t>や</a:t>
            </a:r>
            <a:r>
              <a:rPr kumimoji="1" lang="en-US" altLang="ja-JP" dirty="0" err="1"/>
              <a:t>Askarpour</a:t>
            </a:r>
            <a:r>
              <a:rPr kumimoji="1" lang="en-US" altLang="ja-JP" dirty="0"/>
              <a:t> et al. (1993)</a:t>
            </a:r>
            <a:r>
              <a:rPr kumimoji="1" lang="ja-JP" altLang="en-US" dirty="0"/>
              <a:t>はデータの不確定性が大きいためデータセットから除外し，</a:t>
            </a:r>
            <a:r>
              <a:rPr kumimoji="1" lang="en-US" altLang="ja-JP" dirty="0"/>
              <a:t>Suzuki et al. (2000)</a:t>
            </a:r>
            <a:r>
              <a:rPr kumimoji="1" lang="ja-JP" altLang="en-US" dirty="0"/>
              <a:t>のデータのみを利用しました．</a:t>
            </a:r>
            <a:endParaRPr kumimoji="1" lang="en-US" altLang="ja-JP" dirty="0"/>
          </a:p>
          <a:p>
            <a:r>
              <a:rPr kumimoji="1" lang="en-US" altLang="ja-JP" dirty="0" err="1"/>
              <a:t>KsP</a:t>
            </a:r>
            <a:r>
              <a:rPr kumimoji="1" lang="ja-JP" altLang="en-US" dirty="0"/>
              <a:t>データに関しては，</a:t>
            </a:r>
            <a:r>
              <a:rPr kumimoji="1" lang="en-US" altLang="ja-JP" dirty="0"/>
              <a:t>Zou et al. (2013)</a:t>
            </a:r>
            <a:r>
              <a:rPr kumimoji="1" lang="ja-JP" altLang="en-US" dirty="0"/>
              <a:t>は多結晶を使って常温高圧のデータを取得していますが，彼らはアニーリングを行わずにデータを取得しているため，</a:t>
            </a:r>
            <a:r>
              <a:rPr kumimoji="1" lang="en-US" altLang="ja-JP" dirty="0"/>
              <a:t>grain-grain interaction</a:t>
            </a:r>
            <a:r>
              <a:rPr kumimoji="1" lang="ja-JP" altLang="en-US" dirty="0"/>
              <a:t>により真の値よりも高い</a:t>
            </a:r>
            <a:r>
              <a:rPr kumimoji="1" lang="en-US" altLang="ja-JP" dirty="0"/>
              <a:t>Ks</a:t>
            </a:r>
            <a:r>
              <a:rPr kumimoji="1" lang="ja-JP" altLang="en-US" dirty="0"/>
              <a:t>が得られている可能性があるため彼らの常温高圧のデータはフィッティングから除外しました．</a:t>
            </a:r>
            <a:endParaRPr kumimoji="1" lang="en-US" altLang="ja-JP" dirty="0"/>
          </a:p>
          <a:p>
            <a:r>
              <a:rPr kumimoji="1" lang="ja-JP" altLang="en-US" dirty="0"/>
              <a:t>その代わり，常温高圧の</a:t>
            </a:r>
            <a:r>
              <a:rPr kumimoji="1" lang="en-US" altLang="ja-JP" dirty="0"/>
              <a:t>Ks</a:t>
            </a:r>
            <a:r>
              <a:rPr kumimoji="1" lang="ja-JP" altLang="en-US" dirty="0"/>
              <a:t>データとして</a:t>
            </a:r>
            <a:r>
              <a:rPr kumimoji="1" lang="en-US" altLang="ja-JP" dirty="0"/>
              <a:t>AGU</a:t>
            </a:r>
            <a:r>
              <a:rPr kumimoji="1" lang="ja-JP" altLang="en-US" dirty="0"/>
              <a:t>で発表された</a:t>
            </a:r>
            <a:r>
              <a:rPr kumimoji="1" lang="en-US" altLang="ja-JP" dirty="0"/>
              <a:t>Speziale et al. (2016)</a:t>
            </a:r>
            <a:r>
              <a:rPr kumimoji="1" lang="ja-JP" altLang="en-US" dirty="0"/>
              <a:t>の未公表の音速データを提供して頂きこれを</a:t>
            </a:r>
            <a:r>
              <a:rPr kumimoji="1" lang="en-US" altLang="ja-JP" dirty="0"/>
              <a:t>Ks</a:t>
            </a:r>
            <a:r>
              <a:rPr kumimoji="1" lang="ja-JP" altLang="en-US" dirty="0"/>
              <a:t>に変換しました．</a:t>
            </a:r>
            <a:endParaRPr kumimoji="1" lang="en-US" altLang="ja-JP" dirty="0"/>
          </a:p>
          <a:p>
            <a:r>
              <a:rPr kumimoji="1" lang="ja-JP" altLang="en-US" dirty="0"/>
              <a:t>しかし，彼らは分析中の</a:t>
            </a:r>
            <a:r>
              <a:rPr kumimoji="1" lang="en-US" altLang="ja-JP" dirty="0"/>
              <a:t>MgAl2O4</a:t>
            </a:r>
            <a:r>
              <a:rPr kumimoji="1" lang="ja-JP" altLang="en-US" dirty="0"/>
              <a:t>の密度を測っていなかったため，本研究で得られた</a:t>
            </a:r>
            <a:r>
              <a:rPr kumimoji="1" lang="en-US" altLang="ja-JP" dirty="0"/>
              <a:t>EoS</a:t>
            </a:r>
            <a:r>
              <a:rPr kumimoji="1" lang="ja-JP" altLang="en-US" dirty="0"/>
              <a:t>で彼らの分析圧力条件における</a:t>
            </a:r>
            <a:r>
              <a:rPr kumimoji="1" lang="en-US" altLang="ja-JP" dirty="0"/>
              <a:t>MgAl2O4</a:t>
            </a:r>
            <a:r>
              <a:rPr kumimoji="1" lang="ja-JP" altLang="en-US" dirty="0"/>
              <a:t>の密度を計算し，それを使って</a:t>
            </a:r>
            <a:r>
              <a:rPr kumimoji="1" lang="en-US" altLang="ja-JP" dirty="0"/>
              <a:t>Ks</a:t>
            </a:r>
            <a:r>
              <a:rPr kumimoji="1" lang="ja-JP" altLang="en-US" dirty="0"/>
              <a:t>を再度計算してまたフィッティングを行い，得られた</a:t>
            </a:r>
            <a:r>
              <a:rPr kumimoji="1" lang="en-US" altLang="ja-JP" dirty="0"/>
              <a:t>EoS</a:t>
            </a:r>
            <a:r>
              <a:rPr kumimoji="1" lang="ja-JP" altLang="en-US" dirty="0"/>
              <a:t>で再度密度を計算して新しい</a:t>
            </a:r>
            <a:r>
              <a:rPr kumimoji="1" lang="en-US" altLang="ja-JP" dirty="0"/>
              <a:t>Ks</a:t>
            </a:r>
            <a:r>
              <a:rPr kumimoji="1" lang="ja-JP" altLang="en-US" dirty="0"/>
              <a:t>を得る作業を</a:t>
            </a:r>
            <a:r>
              <a:rPr kumimoji="1" lang="en-US" altLang="ja-JP" dirty="0"/>
              <a:t>Ks</a:t>
            </a:r>
            <a:r>
              <a:rPr kumimoji="1" lang="ja-JP" altLang="en-US" dirty="0"/>
              <a:t>値が収束するまで行い</a:t>
            </a:r>
            <a:r>
              <a:rPr kumimoji="1" lang="en-US" altLang="ja-JP" dirty="0" err="1"/>
              <a:t>KsP</a:t>
            </a:r>
            <a:r>
              <a:rPr kumimoji="1" lang="ja-JP" altLang="en-US" dirty="0"/>
              <a:t>データを得ました．</a:t>
            </a:r>
          </a:p>
        </p:txBody>
      </p:sp>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5</a:t>
            </a:fld>
            <a:endParaRPr kumimoji="1" lang="ja-JP" altLang="en-US"/>
          </a:p>
        </p:txBody>
      </p:sp>
    </p:spTree>
    <p:extLst>
      <p:ext uri="{BB962C8B-B14F-4D97-AF65-F5344CB8AC3E}">
        <p14:creationId xmlns:p14="http://schemas.microsoft.com/office/powerpoint/2010/main" val="3703837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lang="ja-JP" altLang="en-US" i="1" dirty="0">
                    <a:latin typeface="Cambria Math" panose="02040503050406030204" pitchFamily="18" charset="0"/>
                    <a:ea typeface="Cambria Math" panose="02040503050406030204" pitchFamily="18" charset="0"/>
                    <a:cs typeface="Times New Roman" panose="02020603050405020304" pitchFamily="18" charset="0"/>
                  </a:rPr>
                  <a:t>次に</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CP-</a:t>
                </a:r>
                <a:r>
                  <a:rPr lang="en-US" altLang="ja-JP" i="1" dirty="0" err="1">
                    <a:latin typeface="Cambria Math" panose="02040503050406030204" pitchFamily="18" charset="0"/>
                    <a:ea typeface="Cambria Math" panose="02040503050406030204" pitchFamily="18" charset="0"/>
                    <a:cs typeface="Times New Roman" panose="02020603050405020304" pitchFamily="18" charset="0"/>
                  </a:rPr>
                  <a:t>EoS</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を利用した</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VT</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データの制約についてです．</a:t>
                </a:r>
                <a:endParaRPr lang="en-US" altLang="ja-JP" i="1" dirty="0">
                  <a:latin typeface="Cambria Math" panose="02040503050406030204" pitchFamily="18" charset="0"/>
                  <a:ea typeface="Cambria Math" panose="02040503050406030204" pitchFamily="18" charset="0"/>
                  <a:cs typeface="Times New Roman" panose="02020603050405020304" pitchFamily="18" charset="0"/>
                </a:endParaRPr>
              </a:p>
              <a:p>
                <a:r>
                  <a:rPr lang="ja-JP" altLang="en-US" i="1" dirty="0">
                    <a:latin typeface="Cambria Math" panose="02040503050406030204" pitchFamily="18" charset="0"/>
                    <a:ea typeface="Cambria Math" panose="02040503050406030204" pitchFamily="18" charset="0"/>
                    <a:cs typeface="Times New Roman" panose="02020603050405020304" pitchFamily="18" charset="0"/>
                  </a:rPr>
                  <a:t>本研究で用いる</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thermal pressure EoS</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はこのように記述できますが，第一項は</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compression EoS</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を表しており本研究では</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3</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次のバーチマーナハン</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EoS</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を用いました．</a:t>
                </a:r>
                <a:endParaRPr lang="en-US" altLang="ja-JP" i="1" dirty="0">
                  <a:latin typeface="Cambria Math" panose="02040503050406030204" pitchFamily="18" charset="0"/>
                  <a:ea typeface="Cambria Math" panose="02040503050406030204" pitchFamily="18" charset="0"/>
                  <a:cs typeface="Times New Roman" panose="02020603050405020304" pitchFamily="18" charset="0"/>
                </a:endParaRPr>
              </a:p>
              <a:p>
                <a:r>
                  <a:rPr lang="en-US" altLang="ja-JP" i="1" dirty="0">
                    <a:latin typeface="Cambria Math" panose="02040503050406030204" pitchFamily="18" charset="0"/>
                    <a:ea typeface="Cambria Math" panose="02040503050406030204" pitchFamily="18" charset="0"/>
                    <a:cs typeface="Times New Roman" panose="02020603050405020304" pitchFamily="18" charset="0"/>
                  </a:rPr>
                  <a:t>VT</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データの選択に用いた</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Cp-</a:t>
                </a:r>
                <a:r>
                  <a:rPr lang="en-US" altLang="ja-JP" i="1" dirty="0" err="1">
                    <a:latin typeface="Cambria Math" panose="02040503050406030204" pitchFamily="18" charset="0"/>
                    <a:ea typeface="Cambria Math" panose="02040503050406030204" pitchFamily="18" charset="0"/>
                    <a:cs typeface="Times New Roman" panose="02020603050405020304" pitchFamily="18" charset="0"/>
                  </a:rPr>
                  <a:t>EoS</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とは</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thermal pressure EoS</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の第二項の</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thermal pressure</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の項を熱量量データを使って制約する</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EoS</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のことを指しますが，その</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EoS</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は具体的にこのように記述できます．</a:t>
                </a:r>
                <a:endParaRPr lang="en-US" altLang="ja-JP" i="1" dirty="0">
                  <a:latin typeface="Cambria Math" panose="02040503050406030204" pitchFamily="18" charset="0"/>
                  <a:ea typeface="Cambria Math" panose="02040503050406030204" pitchFamily="18" charset="0"/>
                  <a:cs typeface="Times New Roman" panose="02020603050405020304" pitchFamily="18" charset="0"/>
                </a:endParaRPr>
              </a:p>
              <a:p>
                <a:r>
                  <a:rPr lang="ja-JP" altLang="en-US" i="1" dirty="0">
                    <a:latin typeface="Cambria Math" panose="02040503050406030204" pitchFamily="18" charset="0"/>
                    <a:ea typeface="Cambria Math" panose="02040503050406030204" pitchFamily="18" charset="0"/>
                    <a:cs typeface="Times New Roman" panose="02020603050405020304" pitchFamily="18" charset="0"/>
                  </a:rPr>
                  <a:t>従って，この</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EoS</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では</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thermal pressure</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を等積熱容量，モル体積，単位エネルギー密度あたりの圧力増加量を表すグリューナイゼン</a:t>
                </a:r>
                <a:r>
                  <a:rPr lang="en-US" altLang="ja-JP" i="1" dirty="0">
                    <a:latin typeface="Cambria Math" panose="02040503050406030204" pitchFamily="18" charset="0"/>
                    <a:ea typeface="Cambria Math" panose="02040503050406030204" pitchFamily="18" charset="0"/>
                    <a:cs typeface="Times New Roman" panose="02020603050405020304" pitchFamily="18" charset="0"/>
                  </a:rPr>
                  <a:t>ratio</a:t>
                </a:r>
                <a:r>
                  <a:rPr lang="ja-JP" altLang="en-US" i="1" dirty="0">
                    <a:latin typeface="Cambria Math" panose="02040503050406030204" pitchFamily="18" charset="0"/>
                    <a:ea typeface="Cambria Math" panose="02040503050406030204" pitchFamily="18" charset="0"/>
                    <a:cs typeface="Times New Roman" panose="02020603050405020304" pitchFamily="18" charset="0"/>
                  </a:rPr>
                  <a:t>を使って計算します．</a:t>
                </a:r>
                <a:endParaRPr lang="en-US" altLang="ja-JP" i="1" dirty="0">
                  <a:latin typeface="Cambria Math" panose="02040503050406030204" pitchFamily="18" charset="0"/>
                  <a:ea typeface="Cambria Math" panose="02040503050406030204" pitchFamily="18" charset="0"/>
                  <a:cs typeface="Times New Roman" panose="02020603050405020304" pitchFamily="18" charset="0"/>
                </a:endParaRPr>
              </a:p>
              <a:p>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𝑃</m:t>
                        </m:r>
                      </m:sub>
                    </m:sSub>
                  </m:oMath>
                </a14:m>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では</a:t>
                </a:r>
                <a:r>
                  <a:rPr kumimoji="1" lang="en-US" altLang="ja-JP" dirty="0">
                    <a:latin typeface="Times New Roman" panose="02020603050405020304" pitchFamily="18" charset="0"/>
                    <a:cs typeface="Times New Roman" panose="02020603050405020304" pitchFamily="18" charset="0"/>
                  </a:rPr>
                  <a:t>thermal pressuren</a:t>
                </a:r>
                <a:r>
                  <a:rPr kumimoji="1" lang="ja-JP" altLang="en-US" dirty="0">
                    <a:latin typeface="Times New Roman" panose="02020603050405020304" pitchFamily="18" charset="0"/>
                    <a:cs typeface="Times New Roman" panose="02020603050405020304" pitchFamily="18" charset="0"/>
                  </a:rPr>
                  <a:t>の計算のために等積熱容量のデータが必要ですが等積熱容量を実験的に得ることが難しいので等圧熱容量の実験値を等積熱容量に変換してフィッティングを行います．</a:t>
                </a:r>
                <a:endParaRPr kumimoji="1"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先ず</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𝑃</m:t>
                        </m:r>
                      </m:sub>
                    </m:sSub>
                  </m:oMath>
                </a14:m>
                <a:r>
                  <a:rPr kumimoji="1" lang="ja-JP" altLang="en-US" dirty="0">
                    <a:latin typeface="Times New Roman" panose="02020603050405020304" pitchFamily="18" charset="0"/>
                    <a:cs typeface="Times New Roman" panose="02020603050405020304" pitchFamily="18" charset="0"/>
                  </a:rPr>
                  <a:t>から</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𝑉</m:t>
                        </m:r>
                      </m:sub>
                    </m:sSub>
                  </m:oMath>
                </a14:m>
                <a:r>
                  <a:rPr kumimoji="1" lang="ja-JP" altLang="en-US" dirty="0">
                    <a:latin typeface="Times New Roman" panose="02020603050405020304" pitchFamily="18" charset="0"/>
                    <a:cs typeface="Times New Roman" panose="02020603050405020304" pitchFamily="18" charset="0"/>
                  </a:rPr>
                  <a:t>へ変換するためには</a:t>
                </a:r>
                <a:r>
                  <a:rPr kumimoji="1" lang="en-US" altLang="ja-JP" dirty="0">
                    <a:latin typeface="Times New Roman" panose="02020603050405020304" pitchFamily="18" charset="0"/>
                    <a:cs typeface="Times New Roman" panose="02020603050405020304" pitchFamily="18" charset="0"/>
                  </a:rPr>
                  <a:t>(1+α</a:t>
                </a:r>
                <a:r>
                  <a:rPr kumimoji="1" lang="en-US" altLang="ja-JP" dirty="0" err="1">
                    <a:latin typeface="Times New Roman" panose="02020603050405020304" pitchFamily="18" charset="0"/>
                    <a:cs typeface="Times New Roman" panose="02020603050405020304" pitchFamily="18" charset="0"/>
                  </a:rPr>
                  <a:t>γT</a:t>
                </a:r>
                <a:r>
                  <a:rPr kumimoji="1" lang="en-US" altLang="ja-JP" dirty="0">
                    <a:latin typeface="Times New Roman" panose="02020603050405020304" pitchFamily="18" charset="0"/>
                    <a:cs typeface="Times New Roman" panose="02020603050405020304" pitchFamily="18" charset="0"/>
                  </a:rPr>
                  <a:t>)</a:t>
                </a:r>
                <a:r>
                  <a:rPr kumimoji="1" lang="ja-JP" altLang="en-US" dirty="0">
                    <a:latin typeface="Times New Roman" panose="02020603050405020304" pitchFamily="18" charset="0"/>
                    <a:cs typeface="Times New Roman" panose="02020603050405020304" pitchFamily="18" charset="0"/>
                  </a:rPr>
                  <a:t>の値が必要ですが，この値は通常</a:t>
                </a:r>
                <a:r>
                  <a:rPr kumimoji="1" lang="en-US" altLang="ja-JP" dirty="0">
                    <a:latin typeface="Times New Roman" panose="02020603050405020304" pitchFamily="18" charset="0"/>
                    <a:cs typeface="Times New Roman" panose="02020603050405020304" pitchFamily="18" charset="0"/>
                  </a:rPr>
                  <a:t>1</a:t>
                </a:r>
                <a:r>
                  <a:rPr kumimoji="1" lang="ja-JP" altLang="en-US" dirty="0">
                    <a:latin typeface="Times New Roman" panose="02020603050405020304" pitchFamily="18" charset="0"/>
                    <a:cs typeface="Times New Roman" panose="02020603050405020304" pitchFamily="18" charset="0"/>
                  </a:rPr>
                  <a:t>とそれ程大きく変わらないため，最初のフィッティングでは初期値として</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𝑉</m:t>
                        </m:r>
                      </m:sub>
                    </m:sSub>
                  </m:oMath>
                </a14:m>
                <a:r>
                  <a:rPr kumimoji="1" lang="en-US" altLang="ja-JP"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𝑃</m:t>
                        </m:r>
                      </m:sub>
                    </m:sSub>
                  </m:oMath>
                </a14:m>
                <a:r>
                  <a:rPr kumimoji="1" lang="ja-JP" altLang="en-US" dirty="0">
                    <a:latin typeface="Times New Roman" panose="02020603050405020304" pitchFamily="18" charset="0"/>
                    <a:cs typeface="Times New Roman" panose="02020603050405020304" pitchFamily="18" charset="0"/>
                  </a:rPr>
                  <a:t>として</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𝑃</m:t>
                        </m:r>
                      </m:sub>
                    </m:sSub>
                  </m:oMath>
                </a14:m>
                <a:r>
                  <a:rPr kumimoji="1" lang="ja-JP" altLang="en-US" dirty="0">
                    <a:latin typeface="Times New Roman" panose="02020603050405020304" pitchFamily="18" charset="0"/>
                    <a:cs typeface="Times New Roman" panose="02020603050405020304" pitchFamily="18" charset="0"/>
                  </a:rPr>
                  <a:t>データをそのまま使ってフィッティングします．</a:t>
                </a:r>
                <a:endParaRPr kumimoji="1" lang="en-US" altLang="ja-JP"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𝑉</m:t>
                        </m:r>
                      </m:sub>
                    </m:sSub>
                  </m:oMath>
                </a14:m>
                <a:r>
                  <a:rPr kumimoji="1" lang="ja-JP" altLang="en-US" dirty="0">
                    <a:latin typeface="Times New Roman" panose="02020603050405020304" pitchFamily="18" charset="0"/>
                    <a:cs typeface="Times New Roman" panose="02020603050405020304" pitchFamily="18" charset="0"/>
                  </a:rPr>
                  <a:t>データを使い，</a:t>
                </a:r>
                <a14:m>
                  <m:oMath xmlns:m="http://schemas.openxmlformats.org/officeDocument/2006/math">
                    <m:nary>
                      <m:nary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naryPr>
                      <m:sub>
                        <m:sSub>
                          <m:sSub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ea typeface="Cambria Math" panose="02040503050406030204" pitchFamily="18" charset="0"/>
                                <a:cs typeface="Times New Roman" panose="02020603050405020304" pitchFamily="18" charset="0"/>
                              </a:rPr>
                              <m:t>𝑇</m:t>
                            </m:r>
                          </m:e>
                          <m:sub>
                            <m:r>
                              <a:rPr lang="en-US" altLang="ja-JP" i="1">
                                <a:latin typeface="Cambria Math" panose="02040503050406030204" pitchFamily="18" charset="0"/>
                                <a:ea typeface="Cambria Math" panose="02040503050406030204" pitchFamily="18" charset="0"/>
                                <a:cs typeface="Times New Roman" panose="02020603050405020304" pitchFamily="18" charset="0"/>
                              </a:rPr>
                              <m:t>0</m:t>
                            </m:r>
                          </m:sub>
                        </m:sSub>
                      </m:sub>
                      <m:sup>
                        <m:r>
                          <a:rPr lang="en-US" altLang="ja-JP" i="1">
                            <a:latin typeface="Cambria Math" panose="02040503050406030204" pitchFamily="18" charset="0"/>
                            <a:ea typeface="Cambria Math" panose="02040503050406030204" pitchFamily="18" charset="0"/>
                            <a:cs typeface="Times New Roman" panose="02020603050405020304" pitchFamily="18" charset="0"/>
                          </a:rPr>
                          <m:t>𝑇</m:t>
                        </m:r>
                      </m:sup>
                      <m:e>
                        <m:sSub>
                          <m:sSub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sSubPr>
                          <m:e>
                            <m:d>
                              <m:d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i="1">
                                            <a:latin typeface="Cambria Math" panose="02040503050406030204" pitchFamily="18" charset="0"/>
                                            <a:ea typeface="Cambria Math" panose="02040503050406030204" pitchFamily="18" charset="0"/>
                                            <a:cs typeface="Times New Roman" panose="02020603050405020304" pitchFamily="18" charset="0"/>
                                          </a:rPr>
                                          <m:t>𝑉</m:t>
                                        </m:r>
                                      </m:sub>
                                    </m:sSub>
                                    <m:r>
                                      <a:rPr lang="ja-JP" altLang="en-US" i="1">
                                        <a:latin typeface="Cambria Math" panose="02040503050406030204" pitchFamily="18" charset="0"/>
                                        <a:ea typeface="Cambria Math" panose="02040503050406030204" pitchFamily="18" charset="0"/>
                                        <a:cs typeface="Times New Roman" panose="02020603050405020304" pitchFamily="18" charset="0"/>
                                      </a:rPr>
                                      <m:t>𝛾</m:t>
                                    </m:r>
                                  </m:num>
                                  <m:den>
                                    <m:sSub>
                                      <m:sSub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ea typeface="Cambria Math" panose="02040503050406030204" pitchFamily="18" charset="0"/>
                                            <a:cs typeface="Times New Roman" panose="02020603050405020304" pitchFamily="18" charset="0"/>
                                          </a:rPr>
                                          <m:t>𝑉</m:t>
                                        </m:r>
                                      </m:e>
                                      <m:sub>
                                        <m:r>
                                          <a:rPr lang="en-US" altLang="ja-JP" i="1">
                                            <a:latin typeface="Cambria Math" panose="02040503050406030204" pitchFamily="18" charset="0"/>
                                            <a:ea typeface="Cambria Math" panose="02040503050406030204" pitchFamily="18" charset="0"/>
                                            <a:cs typeface="Times New Roman" panose="02020603050405020304" pitchFamily="18" charset="0"/>
                                          </a:rPr>
                                          <m:t>𝑚</m:t>
                                        </m:r>
                                      </m:sub>
                                    </m:sSub>
                                  </m:den>
                                </m:f>
                              </m:e>
                            </m:d>
                          </m:e>
                          <m:sub>
                            <m:r>
                              <a:rPr lang="en-US" altLang="ja-JP" i="1">
                                <a:latin typeface="Cambria Math" panose="02040503050406030204" pitchFamily="18" charset="0"/>
                                <a:ea typeface="Cambria Math" panose="02040503050406030204" pitchFamily="18" charset="0"/>
                                <a:cs typeface="Times New Roman" panose="02020603050405020304" pitchFamily="18" charset="0"/>
                              </a:rPr>
                              <m:t>𝑉</m:t>
                            </m:r>
                          </m:sub>
                        </m:sSub>
                      </m:e>
                    </m:nary>
                    <m:r>
                      <a:rPr lang="en-US" altLang="ja-JP" i="1">
                        <a:latin typeface="Cambria Math" panose="02040503050406030204" pitchFamily="18" charset="0"/>
                        <a:ea typeface="Cambria Math" panose="02040503050406030204" pitchFamily="18" charset="0"/>
                        <a:cs typeface="Times New Roman" panose="02020603050405020304" pitchFamily="18" charset="0"/>
                      </a:rPr>
                      <m:t>𝑑𝑇</m:t>
                    </m:r>
                  </m:oMath>
                </a14:m>
                <a:r>
                  <a:rPr kumimoji="1" lang="ja-JP" altLang="en-US" dirty="0">
                    <a:latin typeface="Times New Roman" panose="02020603050405020304" pitchFamily="18" charset="0"/>
                    <a:cs typeface="Times New Roman" panose="02020603050405020304" pitchFamily="18" charset="0"/>
                  </a:rPr>
                  <a:t>から</a:t>
                </a:r>
                <a:r>
                  <a:rPr kumimoji="1" lang="en-US" altLang="ja-JP" dirty="0">
                    <a:latin typeface="Times New Roman" panose="02020603050405020304" pitchFamily="18" charset="0"/>
                    <a:cs typeface="Times New Roman" panose="02020603050405020304" pitchFamily="18" charset="0"/>
                  </a:rPr>
                  <a:t>thermal pressure</a:t>
                </a:r>
                <a:r>
                  <a:rPr kumimoji="1" lang="ja-JP" altLang="en-US" dirty="0">
                    <a:latin typeface="Times New Roman" panose="02020603050405020304" pitchFamily="18" charset="0"/>
                    <a:cs typeface="Times New Roman" panose="02020603050405020304" pitchFamily="18" charset="0"/>
                  </a:rPr>
                  <a:t>を計算すると，その</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𝑉</m:t>
                        </m:r>
                      </m:sub>
                    </m:sSub>
                  </m:oMath>
                </a14:m>
                <a:r>
                  <a:rPr kumimoji="1" lang="ja-JP" altLang="en-US" dirty="0">
                    <a:latin typeface="Times New Roman" panose="02020603050405020304" pitchFamily="18" charset="0"/>
                    <a:cs typeface="Times New Roman" panose="02020603050405020304" pitchFamily="18" charset="0"/>
                  </a:rPr>
                  <a:t>と</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ea typeface="Cambria Math" panose="02040503050406030204" pitchFamily="18" charset="0"/>
                            <a:cs typeface="Times New Roman" panose="02020603050405020304" pitchFamily="18" charset="0"/>
                          </a:rPr>
                          <m:t>𝐾</m:t>
                        </m:r>
                      </m:e>
                      <m:sub>
                        <m:r>
                          <a:rPr lang="en-US" altLang="ja-JP" i="1">
                            <a:latin typeface="Cambria Math" panose="02040503050406030204" pitchFamily="18" charset="0"/>
                            <a:ea typeface="Cambria Math" panose="02040503050406030204" pitchFamily="18" charset="0"/>
                            <a:cs typeface="Times New Roman" panose="02020603050405020304" pitchFamily="18" charset="0"/>
                          </a:rPr>
                          <m:t>𝑆</m:t>
                        </m:r>
                      </m:sub>
                    </m:sSub>
                    <m:r>
                      <a:rPr lang="en-US" altLang="ja-JP" i="1">
                        <a:latin typeface="Cambria Math" panose="02040503050406030204" pitchFamily="18" charset="0"/>
                        <a:ea typeface="Cambria Math" panose="02040503050406030204" pitchFamily="18" charset="0"/>
                        <a:cs typeface="Times New Roman" panose="02020603050405020304" pitchFamily="18" charset="0"/>
                      </a:rPr>
                      <m:t> </m:t>
                    </m:r>
                  </m:oMath>
                </a14:m>
                <a:r>
                  <a:rPr lang="ja-JP" altLang="en-US"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ea typeface="Cambria Math" panose="02040503050406030204" pitchFamily="18" charset="0"/>
                            <a:cs typeface="Times New Roman" panose="02020603050405020304" pitchFamily="18" charset="0"/>
                          </a:rPr>
                          <m:t>𝐾</m:t>
                        </m:r>
                      </m:e>
                      <m:sub>
                        <m:r>
                          <a:rPr lang="en-US" altLang="ja-JP" i="1">
                            <a:latin typeface="Cambria Math" panose="02040503050406030204" pitchFamily="18" charset="0"/>
                            <a:ea typeface="Cambria Math" panose="02040503050406030204" pitchFamily="18" charset="0"/>
                            <a:cs typeface="Times New Roman" panose="02020603050405020304" pitchFamily="18" charset="0"/>
                          </a:rPr>
                          <m:t>𝑇</m:t>
                        </m:r>
                      </m:sub>
                    </m:sSub>
                  </m:oMath>
                </a14:m>
                <a:r>
                  <a:rPr lang="ja-JP" altLang="en-US" dirty="0">
                    <a:latin typeface="Times New Roman" panose="02020603050405020304" pitchFamily="18" charset="0"/>
                    <a:cs typeface="Times New Roman" panose="02020603050405020304" pitchFamily="18" charset="0"/>
                  </a:rPr>
                  <a:t>，</a:t>
                </a:r>
                <a14:m>
                  <m:oMath xmlns:m="http://schemas.openxmlformats.org/officeDocument/2006/math">
                    <m:sSubSup>
                      <m:sSubSupPr>
                        <m:ctrlPr>
                          <a:rPr lang="en-US" altLang="ja-JP" i="1" spc="-100" dirty="0">
                            <a:latin typeface="Cambria Math" panose="02040503050406030204" pitchFamily="18" charset="0"/>
                            <a:cs typeface="Times New Roman" panose="02020603050405020304" pitchFamily="18" charset="0"/>
                          </a:rPr>
                        </m:ctrlPr>
                      </m:sSubSupPr>
                      <m:e>
                        <m:r>
                          <a:rPr lang="en-US" altLang="ja-JP" i="1" spc="-100" dirty="0">
                            <a:latin typeface="Cambria Math" panose="02040503050406030204" pitchFamily="18" charset="0"/>
                            <a:cs typeface="Times New Roman" panose="02020603050405020304" pitchFamily="18" charset="0"/>
                          </a:rPr>
                          <m:t>𝐾</m:t>
                        </m:r>
                      </m:e>
                      <m:sub>
                        <m:r>
                          <a:rPr lang="en-US" altLang="ja-JP" i="1">
                            <a:latin typeface="Cambria Math" panose="02040503050406030204" pitchFamily="18" charset="0"/>
                            <a:ea typeface="Cambria Math" panose="02040503050406030204" pitchFamily="18" charset="0"/>
                            <a:cs typeface="Times New Roman" panose="02020603050405020304" pitchFamily="18" charset="0"/>
                          </a:rPr>
                          <m:t>𝑇</m:t>
                        </m:r>
                        <m:r>
                          <a:rPr lang="en-US" altLang="ja-JP" i="1" spc="-100" dirty="0">
                            <a:latin typeface="Cambria Math" panose="02040503050406030204" pitchFamily="18" charset="0"/>
                            <a:cs typeface="Times New Roman" panose="02020603050405020304" pitchFamily="18" charset="0"/>
                          </a:rPr>
                          <m:t>0</m:t>
                        </m:r>
                      </m:sub>
                      <m:sup>
                        <m:r>
                          <a:rPr lang="en-US" altLang="ja-JP" i="1" spc="-100" dirty="0">
                            <a:latin typeface="Cambria Math" panose="02040503050406030204" pitchFamily="18" charset="0"/>
                            <a:cs typeface="Times New Roman" panose="02020603050405020304" pitchFamily="18" charset="0"/>
                          </a:rPr>
                          <m:t>′</m:t>
                        </m:r>
                      </m:sup>
                    </m:sSubSup>
                  </m:oMath>
                </a14:m>
                <a:r>
                  <a:rPr kumimoji="1" lang="ja-JP" altLang="en-US" dirty="0">
                    <a:latin typeface="Times New Roman" panose="02020603050405020304" pitchFamily="18" charset="0"/>
                    <a:cs typeface="Times New Roman" panose="02020603050405020304" pitchFamily="18" charset="0"/>
                  </a:rPr>
                  <a:t>等のデータとできるだけ一致するような</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パラメータが得られ，</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から</a:t>
                </a:r>
                <a:r>
                  <a:rPr kumimoji="1" lang="en-US" altLang="ja-JP" dirty="0">
                    <a:latin typeface="Times New Roman" panose="02020603050405020304" pitchFamily="18" charset="0"/>
                    <a:cs typeface="Times New Roman" panose="02020603050405020304" pitchFamily="18" charset="0"/>
                  </a:rPr>
                  <a:t>(1+</a:t>
                </a:r>
                <a:r>
                  <a:rPr kumimoji="1" lang="en-US" altLang="ja-JP" i="1" dirty="0">
                    <a:latin typeface="Times New Roman" panose="02020603050405020304" pitchFamily="18" charset="0"/>
                    <a:cs typeface="Times New Roman" panose="02020603050405020304" pitchFamily="18" charset="0"/>
                  </a:rPr>
                  <a:t>α</a:t>
                </a:r>
                <a:r>
                  <a:rPr kumimoji="1" lang="en-US" altLang="ja-JP" i="1" dirty="0" err="1">
                    <a:latin typeface="Times New Roman" panose="02020603050405020304" pitchFamily="18" charset="0"/>
                    <a:cs typeface="Times New Roman" panose="02020603050405020304" pitchFamily="18" charset="0"/>
                  </a:rPr>
                  <a:t>γT</a:t>
                </a:r>
                <a:r>
                  <a:rPr kumimoji="1" lang="en-US" altLang="ja-JP" dirty="0">
                    <a:latin typeface="Times New Roman" panose="02020603050405020304" pitchFamily="18" charset="0"/>
                    <a:cs typeface="Times New Roman" panose="02020603050405020304" pitchFamily="18" charset="0"/>
                  </a:rPr>
                  <a:t>)</a:t>
                </a:r>
                <a:r>
                  <a:rPr kumimoji="1" lang="ja-JP" altLang="en-US" dirty="0">
                    <a:latin typeface="Times New Roman" panose="02020603050405020304" pitchFamily="18" charset="0"/>
                    <a:cs typeface="Times New Roman" panose="02020603050405020304" pitchFamily="18" charset="0"/>
                  </a:rPr>
                  <a:t>の値が計算できます．</a:t>
                </a:r>
                <a:endParaRPr kumimoji="1"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そうすると，最初のフィッティングで得られた</a:t>
                </a:r>
                <a:r>
                  <a:rPr kumimoji="1" lang="en-US" altLang="ja-JP" dirty="0">
                    <a:latin typeface="Times New Roman" panose="02020603050405020304" pitchFamily="18" charset="0"/>
                    <a:cs typeface="Times New Roman" panose="02020603050405020304" pitchFamily="18" charset="0"/>
                  </a:rPr>
                  <a:t>(1+α</a:t>
                </a:r>
                <a:r>
                  <a:rPr kumimoji="1" lang="en-US" altLang="ja-JP" dirty="0" err="1">
                    <a:latin typeface="Times New Roman" panose="02020603050405020304" pitchFamily="18" charset="0"/>
                    <a:cs typeface="Times New Roman" panose="02020603050405020304" pitchFamily="18" charset="0"/>
                  </a:rPr>
                  <a:t>γT</a:t>
                </a:r>
                <a:r>
                  <a:rPr kumimoji="1" lang="en-US" altLang="ja-JP" dirty="0">
                    <a:latin typeface="Times New Roman" panose="02020603050405020304" pitchFamily="18" charset="0"/>
                    <a:cs typeface="Times New Roman" panose="02020603050405020304" pitchFamily="18" charset="0"/>
                  </a:rPr>
                  <a:t>)</a:t>
                </a:r>
                <a:r>
                  <a:rPr kumimoji="1" lang="ja-JP" altLang="en-US" dirty="0">
                    <a:latin typeface="Times New Roman" panose="02020603050405020304" pitchFamily="18" charset="0"/>
                    <a:cs typeface="Times New Roman" panose="02020603050405020304" pitchFamily="18" charset="0"/>
                  </a:rPr>
                  <a:t>と実験で得られた</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𝑃</m:t>
                        </m:r>
                      </m:sub>
                    </m:sSub>
                  </m:oMath>
                </a14:m>
                <a:r>
                  <a:rPr kumimoji="1" lang="ja-JP" altLang="en-US" dirty="0">
                    <a:latin typeface="Times New Roman" panose="02020603050405020304" pitchFamily="18" charset="0"/>
                    <a:cs typeface="Times New Roman" panose="02020603050405020304" pitchFamily="18" charset="0"/>
                  </a:rPr>
                  <a:t>を使って新たな</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𝑉</m:t>
                        </m:r>
                      </m:sub>
                    </m:sSub>
                  </m:oMath>
                </a14:m>
                <a:r>
                  <a:rPr kumimoji="1" lang="en-US" altLang="ja-JP" dirty="0">
                    <a:latin typeface="Times New Roman" panose="02020603050405020304" pitchFamily="18" charset="0"/>
                    <a:cs typeface="Times New Roman" panose="02020603050405020304" pitchFamily="18" charset="0"/>
                  </a:rPr>
                  <a:t> (&lt;</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𝑃</m:t>
                        </m:r>
                      </m:sub>
                    </m:sSub>
                  </m:oMath>
                </a14:m>
                <a:r>
                  <a:rPr kumimoji="1" lang="en-US" altLang="ja-JP" dirty="0">
                    <a:latin typeface="Times New Roman" panose="02020603050405020304" pitchFamily="18" charset="0"/>
                    <a:cs typeface="Times New Roman" panose="02020603050405020304" pitchFamily="18" charset="0"/>
                  </a:rPr>
                  <a:t>)</a:t>
                </a:r>
                <a:r>
                  <a:rPr kumimoji="1" lang="ja-JP" altLang="en-US" dirty="0">
                    <a:latin typeface="Times New Roman" panose="02020603050405020304" pitchFamily="18" charset="0"/>
                    <a:cs typeface="Times New Roman" panose="02020603050405020304" pitchFamily="18" charset="0"/>
                  </a:rPr>
                  <a:t>が得られるので，その</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𝑉</m:t>
                        </m:r>
                      </m:sub>
                    </m:sSub>
                  </m:oMath>
                </a14:m>
                <a:r>
                  <a:rPr kumimoji="1" lang="ja-JP" altLang="en-US" dirty="0">
                    <a:latin typeface="Times New Roman" panose="02020603050405020304" pitchFamily="18" charset="0"/>
                    <a:cs typeface="Times New Roman" panose="02020603050405020304" pitchFamily="18" charset="0"/>
                  </a:rPr>
                  <a:t>を使って再度フィッティングを行い得られた</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で新しい</a:t>
                </a:r>
                <a:r>
                  <a:rPr kumimoji="1" lang="en-US" altLang="ja-JP" dirty="0">
                    <a:latin typeface="Times New Roman" panose="02020603050405020304" pitchFamily="18" charset="0"/>
                    <a:cs typeface="Times New Roman" panose="02020603050405020304" pitchFamily="18" charset="0"/>
                  </a:rPr>
                  <a:t>(1+</a:t>
                </a:r>
                <a:r>
                  <a:rPr kumimoji="1" lang="en-US" altLang="ja-JP" i="1" dirty="0">
                    <a:latin typeface="Times New Roman" panose="02020603050405020304" pitchFamily="18" charset="0"/>
                    <a:cs typeface="Times New Roman" panose="02020603050405020304" pitchFamily="18" charset="0"/>
                  </a:rPr>
                  <a:t>α</a:t>
                </a:r>
                <a:r>
                  <a:rPr kumimoji="1" lang="en-US" altLang="ja-JP" i="1" dirty="0" err="1">
                    <a:latin typeface="Times New Roman" panose="02020603050405020304" pitchFamily="18" charset="0"/>
                    <a:cs typeface="Times New Roman" panose="02020603050405020304" pitchFamily="18" charset="0"/>
                  </a:rPr>
                  <a:t>γT</a:t>
                </a:r>
                <a:r>
                  <a:rPr kumimoji="1" lang="en-US" altLang="ja-JP" dirty="0">
                    <a:latin typeface="Times New Roman" panose="02020603050405020304" pitchFamily="18" charset="0"/>
                    <a:cs typeface="Times New Roman" panose="02020603050405020304" pitchFamily="18" charset="0"/>
                  </a:rPr>
                  <a:t>)</a:t>
                </a:r>
                <a:r>
                  <a:rPr kumimoji="1" lang="ja-JP" altLang="en-US" dirty="0">
                    <a:latin typeface="Times New Roman" panose="02020603050405020304" pitchFamily="18" charset="0"/>
                    <a:cs typeface="Times New Roman" panose="02020603050405020304" pitchFamily="18" charset="0"/>
                  </a:rPr>
                  <a:t>の値が得られる．そうすると，再び</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𝑃</m:t>
                        </m:r>
                      </m:sub>
                    </m:sSub>
                    <m:d>
                      <m:dPr>
                        <m:ctrlP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𝑇</m:t>
                        </m:r>
                      </m:e>
                    </m:d>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i="1">
                            <a:latin typeface="Cambria Math" panose="02040503050406030204" pitchFamily="18" charset="0"/>
                            <a:ea typeface="Cambria Math" panose="02040503050406030204" pitchFamily="18" charset="0"/>
                            <a:cs typeface="Times New Roman" panose="02020603050405020304" pitchFamily="18" charset="0"/>
                          </a:rPr>
                          <m:t>1+</m:t>
                        </m:r>
                        <m:r>
                          <a:rPr lang="ja-JP" altLang="en-US" i="1">
                            <a:latin typeface="Cambria Math" panose="02040503050406030204" pitchFamily="18" charset="0"/>
                            <a:ea typeface="Cambria Math" panose="02040503050406030204" pitchFamily="18" charset="0"/>
                            <a:cs typeface="Times New Roman" panose="02020603050405020304" pitchFamily="18" charset="0"/>
                          </a:rPr>
                          <m:t>𝛼𝛾</m:t>
                        </m:r>
                        <m:r>
                          <a:rPr lang="en-US" altLang="ja-JP" i="1">
                            <a:latin typeface="Cambria Math" panose="02040503050406030204" pitchFamily="18" charset="0"/>
                            <a:ea typeface="Cambria Math" panose="02040503050406030204" pitchFamily="18" charset="0"/>
                            <a:cs typeface="Times New Roman" panose="02020603050405020304" pitchFamily="18" charset="0"/>
                          </a:rPr>
                          <m:t>𝑇</m:t>
                        </m:r>
                      </m:e>
                    </m:d>
                    <m:sSub>
                      <m:sSub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𝑉</m:t>
                        </m:r>
                      </m:sub>
                    </m:sSub>
                    <m:d>
                      <m:dPr>
                        <m:ctrlP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𝑇</m:t>
                        </m:r>
                      </m:e>
                    </m:d>
                  </m:oMath>
                </a14:m>
                <a:r>
                  <a:rPr kumimoji="1" lang="ja-JP" altLang="en-US" dirty="0">
                    <a:latin typeface="Times New Roman" panose="02020603050405020304" pitchFamily="18" charset="0"/>
                    <a:cs typeface="Times New Roman" panose="02020603050405020304" pitchFamily="18" charset="0"/>
                  </a:rPr>
                  <a:t>という関係式とその時使った</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𝑉</m:t>
                        </m:r>
                      </m:sub>
                    </m:sSub>
                  </m:oMath>
                </a14:m>
                <a:r>
                  <a:rPr kumimoji="1" lang="ja-JP" altLang="en-US" dirty="0">
                    <a:latin typeface="Times New Roman" panose="02020603050405020304" pitchFamily="18" charset="0"/>
                    <a:cs typeface="Times New Roman" panose="02020603050405020304" pitchFamily="18" charset="0"/>
                  </a:rPr>
                  <a:t>値から</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𝑃</m:t>
                        </m:r>
                      </m:sub>
                    </m:sSub>
                  </m:oMath>
                </a14:m>
                <a:r>
                  <a:rPr kumimoji="1" lang="ja-JP" altLang="en-US" dirty="0">
                    <a:latin typeface="Times New Roman" panose="02020603050405020304" pitchFamily="18" charset="0"/>
                    <a:cs typeface="Times New Roman" panose="02020603050405020304" pitchFamily="18" charset="0"/>
                  </a:rPr>
                  <a:t>を計算することができます．</a:t>
                </a:r>
                <a:endParaRPr kumimoji="1"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この計算を，</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から得られる</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𝑃</m:t>
                        </m:r>
                      </m:sub>
                    </m:sSub>
                  </m:oMath>
                </a14:m>
                <a:r>
                  <a:rPr kumimoji="1" lang="ja-JP" altLang="en-US" dirty="0">
                    <a:latin typeface="Times New Roman" panose="02020603050405020304" pitchFamily="18" charset="0"/>
                    <a:cs typeface="Times New Roman" panose="02020603050405020304" pitchFamily="18" charset="0"/>
                  </a:rPr>
                  <a:t>と実験で得られた</a:t>
                </a:r>
                <a14:m>
                  <m:oMath xmlns:m="http://schemas.openxmlformats.org/officeDocument/2006/math">
                    <m:sSub>
                      <m:sSubPr>
                        <m:ctrlPr>
                          <a:rPr lang="en-US" altLang="ja-JP"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b="0" i="1" smtClean="0">
                            <a:latin typeface="Cambria Math" panose="02040503050406030204" pitchFamily="18" charset="0"/>
                            <a:ea typeface="Cambria Math" panose="02040503050406030204" pitchFamily="18" charset="0"/>
                            <a:cs typeface="Times New Roman" panose="02020603050405020304" pitchFamily="18" charset="0"/>
                          </a:rPr>
                          <m:t>𝑃</m:t>
                        </m:r>
                      </m:sub>
                    </m:sSub>
                  </m:oMath>
                </a14:m>
                <a:r>
                  <a:rPr kumimoji="1" lang="ja-JP" altLang="en-US" dirty="0">
                    <a:latin typeface="Times New Roman" panose="02020603050405020304" pitchFamily="18" charset="0"/>
                    <a:cs typeface="Times New Roman" panose="02020603050405020304" pitchFamily="18" charset="0"/>
                  </a:rPr>
                  <a:t>が一致するまで繰り返します．</a:t>
                </a:r>
                <a:endParaRPr kumimoji="1"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このようにして</a:t>
                </a:r>
                <a:r>
                  <a:rPr kumimoji="1" lang="en-US" altLang="ja-JP" dirty="0">
                    <a:latin typeface="Times New Roman" panose="02020603050405020304" pitchFamily="18" charset="0"/>
                    <a:cs typeface="Times New Roman" panose="02020603050405020304" pitchFamily="18" charset="0"/>
                  </a:rPr>
                  <a:t>MgAl2O4</a:t>
                </a:r>
                <a:r>
                  <a:rPr kumimoji="1" lang="ja-JP" altLang="en-US" dirty="0">
                    <a:latin typeface="Times New Roman" panose="02020603050405020304" pitchFamily="18" charset="0"/>
                    <a:cs typeface="Times New Roman" panose="02020603050405020304" pitchFamily="18" charset="0"/>
                  </a:rPr>
                  <a:t>の</a:t>
                </a:r>
                <a:r>
                  <a:rPr kumimoji="1" lang="en-US" altLang="ja-JP" dirty="0">
                    <a:latin typeface="Times New Roman" panose="02020603050405020304" pitchFamily="18" charset="0"/>
                    <a:cs typeface="Times New Roman" panose="02020603050405020304" pitchFamily="18" charset="0"/>
                  </a:rPr>
                  <a:t>Cp-</a:t>
                </a:r>
                <a:r>
                  <a:rPr kumimoji="1" lang="en-US" altLang="ja-JP" dirty="0" err="1">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を制約すると，この図に示された水色の実線の様に得られた</a:t>
                </a:r>
                <a:r>
                  <a:rPr kumimoji="1" lang="en-US" altLang="ja-JP" dirty="0">
                    <a:latin typeface="Times New Roman" panose="02020603050405020304" pitchFamily="18" charset="0"/>
                    <a:cs typeface="Times New Roman" panose="02020603050405020304" pitchFamily="18" charset="0"/>
                  </a:rPr>
                  <a:t>Cp-</a:t>
                </a:r>
                <a:r>
                  <a:rPr kumimoji="1" lang="en-US" altLang="ja-JP" dirty="0" err="1">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から</a:t>
                </a:r>
                <a:r>
                  <a:rPr kumimoji="1" lang="en-US" altLang="ja-JP" dirty="0">
                    <a:latin typeface="Times New Roman" panose="02020603050405020304" pitchFamily="18" charset="0"/>
                    <a:cs typeface="Times New Roman" panose="02020603050405020304" pitchFamily="18" charset="0"/>
                  </a:rPr>
                  <a:t>VT</a:t>
                </a:r>
                <a:r>
                  <a:rPr kumimoji="1" lang="ja-JP" altLang="en-US" dirty="0">
                    <a:latin typeface="Times New Roman" panose="02020603050405020304" pitchFamily="18" charset="0"/>
                    <a:cs typeface="Times New Roman" panose="02020603050405020304" pitchFamily="18" charset="0"/>
                  </a:rPr>
                  <a:t>関係が得られます．</a:t>
                </a:r>
                <a:endParaRPr kumimoji="1"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ここで重要なのは，</a:t>
                </a:r>
                <a:r>
                  <a:rPr kumimoji="1" lang="en-US" altLang="ja-JP" dirty="0">
                    <a:latin typeface="Times New Roman" panose="02020603050405020304" pitchFamily="18" charset="0"/>
                    <a:cs typeface="Times New Roman" panose="02020603050405020304" pitchFamily="18" charset="0"/>
                  </a:rPr>
                  <a:t>Cp-</a:t>
                </a:r>
                <a:r>
                  <a:rPr kumimoji="1" lang="en-US" altLang="ja-JP" dirty="0" err="1">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では</a:t>
                </a:r>
                <a:r>
                  <a:rPr kumimoji="1" lang="en-US" altLang="ja-JP" dirty="0">
                    <a:latin typeface="Times New Roman" panose="02020603050405020304" pitchFamily="18" charset="0"/>
                    <a:cs typeface="Times New Roman" panose="02020603050405020304" pitchFamily="18" charset="0"/>
                  </a:rPr>
                  <a:t>VT</a:t>
                </a:r>
                <a:r>
                  <a:rPr kumimoji="1" lang="ja-JP" altLang="en-US" dirty="0">
                    <a:latin typeface="Times New Roman" panose="02020603050405020304" pitchFamily="18" charset="0"/>
                    <a:cs typeface="Times New Roman" panose="02020603050405020304" pitchFamily="18" charset="0"/>
                  </a:rPr>
                  <a:t>データを利用せずに</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を制約しているという点です．</a:t>
                </a:r>
                <a:endParaRPr kumimoji="1"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それにもかかわらず，</a:t>
                </a:r>
                <a:r>
                  <a:rPr kumimoji="1" lang="en-US" altLang="ja-JP" dirty="0">
                    <a:latin typeface="Times New Roman" panose="02020603050405020304" pitchFamily="18" charset="0"/>
                    <a:cs typeface="Times New Roman" panose="02020603050405020304" pitchFamily="18" charset="0"/>
                  </a:rPr>
                  <a:t>Cp-</a:t>
                </a:r>
                <a:r>
                  <a:rPr kumimoji="1" lang="en-US" altLang="ja-JP" dirty="0" err="1">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から得られた</a:t>
                </a:r>
                <a:r>
                  <a:rPr kumimoji="1" lang="en-US" altLang="ja-JP" dirty="0">
                    <a:latin typeface="Times New Roman" panose="02020603050405020304" pitchFamily="18" charset="0"/>
                    <a:cs typeface="Times New Roman" panose="02020603050405020304" pitchFamily="18" charset="0"/>
                  </a:rPr>
                  <a:t>VT</a:t>
                </a:r>
                <a:r>
                  <a:rPr kumimoji="1" lang="ja-JP" altLang="en-US" dirty="0">
                    <a:latin typeface="Times New Roman" panose="02020603050405020304" pitchFamily="18" charset="0"/>
                    <a:cs typeface="Times New Roman" panose="02020603050405020304" pitchFamily="18" charset="0"/>
                  </a:rPr>
                  <a:t>関係は</a:t>
                </a:r>
                <a:r>
                  <a:rPr kumimoji="1" lang="en-US" altLang="ja-JP" dirty="0">
                    <a:latin typeface="Times New Roman" panose="02020603050405020304" pitchFamily="18" charset="0"/>
                    <a:cs typeface="Times New Roman" panose="02020603050405020304" pitchFamily="18" charset="0"/>
                  </a:rPr>
                  <a:t>Suzuki and </a:t>
                </a:r>
                <a:r>
                  <a:rPr kumimoji="1" lang="en-US" altLang="ja-JP" dirty="0" err="1">
                    <a:latin typeface="Times New Roman" panose="02020603050405020304" pitchFamily="18" charset="0"/>
                    <a:cs typeface="Times New Roman" panose="02020603050405020304" pitchFamily="18" charset="0"/>
                  </a:rPr>
                  <a:t>Kumazawa</a:t>
                </a:r>
                <a:r>
                  <a:rPr kumimoji="1" lang="en-US" altLang="ja-JP" dirty="0">
                    <a:latin typeface="Times New Roman" panose="02020603050405020304" pitchFamily="18" charset="0"/>
                    <a:cs typeface="Times New Roman" panose="02020603050405020304" pitchFamily="18" charset="0"/>
                  </a:rPr>
                  <a:t> (1980)</a:t>
                </a:r>
                <a:r>
                  <a:rPr kumimoji="1" lang="ja-JP" altLang="en-US" dirty="0">
                    <a:latin typeface="Times New Roman" panose="02020603050405020304" pitchFamily="18" charset="0"/>
                    <a:cs typeface="Times New Roman" panose="02020603050405020304" pitchFamily="18" charset="0"/>
                  </a:rPr>
                  <a:t>が報告した</a:t>
                </a:r>
                <a:r>
                  <a:rPr kumimoji="1" lang="en-US" altLang="ja-JP" dirty="0">
                    <a:latin typeface="Times New Roman" panose="02020603050405020304" pitchFamily="18" charset="0"/>
                    <a:cs typeface="Times New Roman" panose="02020603050405020304" pitchFamily="18" charset="0"/>
                  </a:rPr>
                  <a:t>VT</a:t>
                </a:r>
                <a:r>
                  <a:rPr kumimoji="1" lang="ja-JP" altLang="en-US" dirty="0">
                    <a:latin typeface="Times New Roman" panose="02020603050405020304" pitchFamily="18" charset="0"/>
                    <a:cs typeface="Times New Roman" panose="02020603050405020304" pitchFamily="18" charset="0"/>
                  </a:rPr>
                  <a:t>関係と全てのデータが誤差の範囲で一致する結果が得られました．</a:t>
                </a:r>
                <a:endParaRPr kumimoji="1" lang="en-US" altLang="ja-JP" dirty="0">
                  <a:latin typeface="Times New Roman" panose="02020603050405020304" pitchFamily="18" charset="0"/>
                  <a:cs typeface="Times New Roman" panose="02020603050405020304" pitchFamily="18" charset="0"/>
                </a:endParaRPr>
              </a:p>
              <a:p>
                <a:r>
                  <a:rPr kumimoji="1" lang="ja-JP" altLang="en-US" dirty="0">
                    <a:latin typeface="Times New Roman" panose="02020603050405020304" pitchFamily="18" charset="0"/>
                    <a:cs typeface="Times New Roman" panose="02020603050405020304" pitchFamily="18" charset="0"/>
                  </a:rPr>
                  <a:t>先行研究では，特に理由もなく</a:t>
                </a:r>
                <a:r>
                  <a:rPr kumimoji="1" lang="en-US" altLang="ja-JP" dirty="0">
                    <a:latin typeface="Times New Roman" panose="02020603050405020304" pitchFamily="18" charset="0"/>
                    <a:cs typeface="Times New Roman" panose="02020603050405020304" pitchFamily="18" charset="0"/>
                  </a:rPr>
                  <a:t>VT</a:t>
                </a:r>
                <a:r>
                  <a:rPr kumimoji="1" lang="ja-JP" altLang="en-US" dirty="0">
                    <a:latin typeface="Times New Roman" panose="02020603050405020304" pitchFamily="18" charset="0"/>
                    <a:cs typeface="Times New Roman" panose="02020603050405020304" pitchFamily="18" charset="0"/>
                  </a:rPr>
                  <a:t>データを選択し，そのデータセットに基づき</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を制約していたためそれぞれの研究が異なる</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を報告していましたが，本研究では</a:t>
                </a:r>
                <a:r>
                  <a:rPr kumimoji="1" lang="en-US" altLang="ja-JP" dirty="0">
                    <a:latin typeface="Times New Roman" panose="02020603050405020304" pitchFamily="18" charset="0"/>
                    <a:cs typeface="Times New Roman" panose="02020603050405020304" pitchFamily="18" charset="0"/>
                  </a:rPr>
                  <a:t>Cp-</a:t>
                </a:r>
                <a:r>
                  <a:rPr kumimoji="1" lang="en-US" altLang="ja-JP" dirty="0" err="1">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を使って</a:t>
                </a:r>
                <a:r>
                  <a:rPr kumimoji="1" lang="en-US" altLang="ja-JP" dirty="0">
                    <a:latin typeface="Times New Roman" panose="02020603050405020304" pitchFamily="18" charset="0"/>
                    <a:cs typeface="Times New Roman" panose="02020603050405020304" pitchFamily="18" charset="0"/>
                  </a:rPr>
                  <a:t>VT</a:t>
                </a:r>
                <a:r>
                  <a:rPr kumimoji="1" lang="ja-JP" altLang="en-US" dirty="0">
                    <a:latin typeface="Times New Roman" panose="02020603050405020304" pitchFamily="18" charset="0"/>
                    <a:cs typeface="Times New Roman" panose="02020603050405020304" pitchFamily="18" charset="0"/>
                  </a:rPr>
                  <a:t>データとは全く異なる熱弾性特性データを用いて</a:t>
                </a:r>
                <a:r>
                  <a:rPr kumimoji="1" lang="en-US" altLang="ja-JP" dirty="0">
                    <a:latin typeface="Times New Roman" panose="02020603050405020304" pitchFamily="18" charset="0"/>
                    <a:cs typeface="Times New Roman" panose="02020603050405020304" pitchFamily="18" charset="0"/>
                  </a:rPr>
                  <a:t>self-consistent</a:t>
                </a:r>
                <a:r>
                  <a:rPr kumimoji="1" lang="ja-JP" altLang="en-US" dirty="0">
                    <a:latin typeface="Times New Roman" panose="02020603050405020304" pitchFamily="18" charset="0"/>
                    <a:cs typeface="Times New Roman" panose="02020603050405020304" pitchFamily="18" charset="0"/>
                  </a:rPr>
                  <a:t>な</a:t>
                </a:r>
                <a:r>
                  <a:rPr kumimoji="1" lang="en-US" altLang="ja-JP" dirty="0">
                    <a:latin typeface="Times New Roman" panose="02020603050405020304" pitchFamily="18" charset="0"/>
                    <a:cs typeface="Times New Roman" panose="02020603050405020304" pitchFamily="18" charset="0"/>
                  </a:rPr>
                  <a:t>VT</a:t>
                </a:r>
                <a:r>
                  <a:rPr kumimoji="1" lang="ja-JP" altLang="en-US" dirty="0">
                    <a:latin typeface="Times New Roman" panose="02020603050405020304" pitchFamily="18" charset="0"/>
                    <a:cs typeface="Times New Roman" panose="02020603050405020304" pitchFamily="18" charset="0"/>
                  </a:rPr>
                  <a:t>データを特定することができました．</a:t>
                </a:r>
                <a:endParaRPr kumimoji="1" lang="en-US" altLang="ja-JP" dirty="0">
                  <a:latin typeface="Times New Roman" panose="02020603050405020304" pitchFamily="18" charset="0"/>
                  <a:cs typeface="Times New Roman" panose="02020603050405020304" pitchFamily="18" charset="0"/>
                </a:endParaRPr>
              </a:p>
              <a:p>
                <a:endParaRPr kumimoji="1" lang="en-US" altLang="ja-JP" dirty="0">
                  <a:latin typeface="Times New Roman" panose="02020603050405020304" pitchFamily="18" charset="0"/>
                  <a:cs typeface="Times New Roman" panose="02020603050405020304" pitchFamily="18" charset="0"/>
                </a:endParaRPr>
              </a:p>
              <a:p>
                <a:r>
                  <a:rPr kumimoji="1" lang="en-US" altLang="ja-JP" dirty="0">
                    <a:latin typeface="Times New Roman" panose="02020603050405020304" pitchFamily="18" charset="0"/>
                    <a:cs typeface="Times New Roman" panose="02020603050405020304" pitchFamily="18" charset="0"/>
                  </a:rPr>
                  <a:t>Robie and Hemingway (1995)</a:t>
                </a:r>
                <a:r>
                  <a:rPr kumimoji="1" lang="ja-JP" altLang="en-US" dirty="0">
                    <a:latin typeface="Times New Roman" panose="02020603050405020304" pitchFamily="18" charset="0"/>
                    <a:cs typeface="Times New Roman" panose="02020603050405020304" pitchFamily="18" charset="0"/>
                  </a:rPr>
                  <a:t>と</a:t>
                </a:r>
                <a:r>
                  <a:rPr kumimoji="1" lang="en-US" altLang="ja-JP" dirty="0" err="1">
                    <a:latin typeface="Times New Roman" panose="02020603050405020304" pitchFamily="18" charset="0"/>
                    <a:cs typeface="Times New Roman" panose="02020603050405020304" pitchFamily="18" charset="0"/>
                  </a:rPr>
                  <a:t>Klemme</a:t>
                </a:r>
                <a:r>
                  <a:rPr kumimoji="1" lang="en-US" altLang="ja-JP" dirty="0">
                    <a:latin typeface="Times New Roman" panose="02020603050405020304" pitchFamily="18" charset="0"/>
                    <a:cs typeface="Times New Roman" panose="02020603050405020304" pitchFamily="18" charset="0"/>
                  </a:rPr>
                  <a:t> and Ahrens (2007)</a:t>
                </a:r>
                <a:r>
                  <a:rPr kumimoji="1" lang="ja-JP" altLang="en-US" dirty="0">
                    <a:latin typeface="Times New Roman" panose="02020603050405020304" pitchFamily="18" charset="0"/>
                    <a:cs typeface="Times New Roman" panose="02020603050405020304" pitchFamily="18" charset="0"/>
                  </a:rPr>
                  <a:t>の熱容量データに基づき，室温での </a:t>
                </a:r>
                <a:r>
                  <a:rPr kumimoji="1" lang="en-US" altLang="ja-JP" dirty="0">
                    <a:latin typeface="Times New Roman" panose="02020603050405020304" pitchFamily="18" charset="0"/>
                    <a:cs typeface="Times New Roman" panose="02020603050405020304" pitchFamily="18" charset="0"/>
                  </a:rPr>
                  <a:t>P-V </a:t>
                </a:r>
                <a:r>
                  <a:rPr kumimoji="1" lang="ja-JP" altLang="en-US" dirty="0">
                    <a:latin typeface="Times New Roman" panose="02020603050405020304" pitchFamily="18" charset="0"/>
                    <a:cs typeface="Times New Roman" panose="02020603050405020304" pitchFamily="18" charset="0"/>
                  </a:rPr>
                  <a:t>データだけでなく，利用可能なすべての弾性データで精密化した </a:t>
                </a:r>
                <a:r>
                  <a:rPr kumimoji="1" lang="en-US" altLang="ja-JP" dirty="0">
                    <a:latin typeface="Times New Roman" panose="02020603050405020304" pitchFamily="18" charset="0"/>
                    <a:cs typeface="Times New Roman" panose="02020603050405020304" pitchFamily="18" charset="0"/>
                  </a:rPr>
                  <a:t>Cp-EoS </a:t>
                </a:r>
                <a:r>
                  <a:rPr kumimoji="1" lang="ja-JP" altLang="en-US" dirty="0">
                    <a:latin typeface="Times New Roman" panose="02020603050405020304" pitchFamily="18" charset="0"/>
                    <a:cs typeface="Times New Roman" panose="02020603050405020304" pitchFamily="18" charset="0"/>
                  </a:rPr>
                  <a:t>は（</a:t>
                </a:r>
                <a:r>
                  <a:rPr kumimoji="1" lang="en-US" altLang="ja-JP" dirty="0">
                    <a:latin typeface="Times New Roman" panose="02020603050405020304" pitchFamily="18" charset="0"/>
                    <a:cs typeface="Times New Roman" panose="02020603050405020304" pitchFamily="18" charset="0"/>
                  </a:rPr>
                  <a:t>V-T </a:t>
                </a:r>
                <a:r>
                  <a:rPr kumimoji="1" lang="ja-JP" altLang="en-US" dirty="0">
                    <a:latin typeface="Times New Roman" panose="02020603050405020304" pitchFamily="18" charset="0"/>
                    <a:cs typeface="Times New Roman" panose="02020603050405020304" pitchFamily="18" charset="0"/>
                  </a:rPr>
                  <a:t>データを一切使用せず），</a:t>
                </a:r>
                <a:r>
                  <a:rPr kumimoji="1" lang="en-US" altLang="ja-JP" dirty="0" err="1">
                    <a:latin typeface="Times New Roman" panose="02020603050405020304" pitchFamily="18" charset="0"/>
                    <a:cs typeface="Times New Roman" panose="02020603050405020304" pitchFamily="18" charset="0"/>
                  </a:rPr>
                  <a:t>Rodehorst</a:t>
                </a:r>
                <a:r>
                  <a:rPr kumimoji="1" lang="en-US" altLang="ja-JP" dirty="0">
                    <a:latin typeface="Times New Roman" panose="02020603050405020304" pitchFamily="18" charset="0"/>
                    <a:cs typeface="Times New Roman" panose="02020603050405020304" pitchFamily="18" charset="0"/>
                  </a:rPr>
                  <a:t> </a:t>
                </a:r>
                <a:r>
                  <a:rPr kumimoji="1" lang="ja-JP" altLang="en-US" dirty="0">
                    <a:latin typeface="Times New Roman" panose="02020603050405020304" pitchFamily="18" charset="0"/>
                    <a:cs typeface="Times New Roman" panose="02020603050405020304" pitchFamily="18" charset="0"/>
                  </a:rPr>
                  <a:t>ら </a:t>
                </a:r>
                <a:r>
                  <a:rPr kumimoji="1" lang="en-US" altLang="ja-JP" dirty="0">
                    <a:latin typeface="Times New Roman" panose="02020603050405020304" pitchFamily="18" charset="0"/>
                    <a:cs typeface="Times New Roman" panose="02020603050405020304" pitchFamily="18" charset="0"/>
                  </a:rPr>
                  <a:t>(2004) </a:t>
                </a:r>
                <a:r>
                  <a:rPr kumimoji="1" lang="ja-JP" altLang="en-US" dirty="0">
                    <a:latin typeface="Times New Roman" panose="02020603050405020304" pitchFamily="18" charset="0"/>
                    <a:cs typeface="Times New Roman" panose="02020603050405020304" pitchFamily="18" charset="0"/>
                  </a:rPr>
                  <a:t>の低温データおよび </a:t>
                </a:r>
                <a:r>
                  <a:rPr kumimoji="1" lang="en-US" altLang="ja-JP" dirty="0">
                    <a:latin typeface="Times New Roman" panose="02020603050405020304" pitchFamily="18" charset="0"/>
                    <a:cs typeface="Times New Roman" panose="02020603050405020304" pitchFamily="18" charset="0"/>
                  </a:rPr>
                  <a:t>Skinner (1956) </a:t>
                </a:r>
                <a:r>
                  <a:rPr kumimoji="1" lang="ja-JP" altLang="en-US" dirty="0">
                    <a:latin typeface="Times New Roman" panose="02020603050405020304" pitchFamily="18" charset="0"/>
                    <a:cs typeface="Times New Roman" panose="02020603050405020304" pitchFamily="18" charset="0"/>
                  </a:rPr>
                  <a:t>と </a:t>
                </a:r>
                <a:r>
                  <a:rPr kumimoji="1" lang="en-US" altLang="ja-JP" dirty="0" err="1">
                    <a:latin typeface="Times New Roman" panose="02020603050405020304" pitchFamily="18" charset="0"/>
                    <a:cs typeface="Times New Roman" panose="02020603050405020304" pitchFamily="18" charset="0"/>
                  </a:rPr>
                  <a:t>Thiéblot</a:t>
                </a:r>
                <a:r>
                  <a:rPr kumimoji="1" lang="en-US" altLang="ja-JP" dirty="0">
                    <a:latin typeface="Times New Roman" panose="02020603050405020304" pitchFamily="18" charset="0"/>
                    <a:cs typeface="Times New Roman" panose="02020603050405020304" pitchFamily="18" charset="0"/>
                  </a:rPr>
                  <a:t> </a:t>
                </a:r>
                <a:r>
                  <a:rPr kumimoji="1" lang="ja-JP" altLang="en-US" dirty="0">
                    <a:latin typeface="Times New Roman" panose="02020603050405020304" pitchFamily="18" charset="0"/>
                    <a:cs typeface="Times New Roman" panose="02020603050405020304" pitchFamily="18" charset="0"/>
                  </a:rPr>
                  <a:t>ら </a:t>
                </a:r>
                <a:r>
                  <a:rPr kumimoji="1" lang="en-US" altLang="ja-JP" dirty="0">
                    <a:latin typeface="Times New Roman" panose="02020603050405020304" pitchFamily="18" charset="0"/>
                    <a:cs typeface="Times New Roman" panose="02020603050405020304" pitchFamily="18" charset="0"/>
                  </a:rPr>
                  <a:t>(1998) </a:t>
                </a:r>
                <a:r>
                  <a:rPr kumimoji="1" lang="ja-JP" altLang="en-US" dirty="0">
                    <a:latin typeface="Times New Roman" panose="02020603050405020304" pitchFamily="18" charset="0"/>
                    <a:cs typeface="Times New Roman" panose="02020603050405020304" pitchFamily="18" charset="0"/>
                  </a:rPr>
                  <a:t>の高温データが，熱容量とグロスラリーの弾性に関する他のデータと矛盾することが明らかだ（</a:t>
                </a:r>
                <a:r>
                  <a:rPr kumimoji="1" lang="en-US" altLang="ja-JP" dirty="0">
                    <a:latin typeface="Times New Roman" panose="02020603050405020304" pitchFamily="18" charset="0"/>
                    <a:cs typeface="Times New Roman" panose="02020603050405020304" pitchFamily="18" charset="0"/>
                  </a:rPr>
                  <a:t>Fig.4</a:t>
                </a:r>
                <a:r>
                  <a:rPr kumimoji="1" lang="ja-JP" altLang="en-US" dirty="0">
                    <a:latin typeface="Times New Roman" panose="02020603050405020304" pitchFamily="18" charset="0"/>
                    <a:cs typeface="Times New Roman" panose="02020603050405020304" pitchFamily="18" charset="0"/>
                  </a:rPr>
                  <a:t>）．したがって，これら</a:t>
                </a:r>
                <a:r>
                  <a:rPr kumimoji="1" lang="en-US" altLang="ja-JP" dirty="0">
                    <a:latin typeface="Times New Roman" panose="02020603050405020304" pitchFamily="18" charset="0"/>
                    <a:cs typeface="Times New Roman" panose="02020603050405020304" pitchFamily="18" charset="0"/>
                  </a:rPr>
                  <a:t>3</a:t>
                </a:r>
                <a:r>
                  <a:rPr kumimoji="1" lang="ja-JP" altLang="en-US" dirty="0">
                    <a:latin typeface="Times New Roman" panose="02020603050405020304" pitchFamily="18" charset="0"/>
                    <a:cs typeface="Times New Roman" panose="02020603050405020304" pitchFamily="18" charset="0"/>
                  </a:rPr>
                  <a:t>つのデータセットは，以降の</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フィットから除外された</a:t>
                </a:r>
              </a:p>
              <a:p>
                <a:endParaRPr kumimoji="1" lang="ja-JP" altLang="en-US" dirty="0">
                  <a:latin typeface="Times New Roman" panose="02020603050405020304" pitchFamily="18" charset="0"/>
                  <a:cs typeface="Times New Roman" panose="02020603050405020304" pitchFamily="18" charset="0"/>
                </a:endParaRPr>
              </a:p>
            </p:txBody>
          </p:sp>
        </mc:Choice>
        <mc:Fallback xmlns="">
          <p:sp>
            <p:nvSpPr>
              <p:cNvPr id="3" name="ノート プレースホルダー 2"/>
              <p:cNvSpPr>
                <a:spLocks noGrp="1"/>
              </p:cNvSpPr>
              <p:nvPr>
                <p:ph type="body" idx="1"/>
              </p:nvPr>
            </p:nvSpPr>
            <p:spPr/>
            <p:txBody>
              <a:bodyPr/>
              <a:lstStyle/>
              <a:p>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𝐶_𝑃</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では</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𝐶_𝑉</a:t>
                </a:r>
                <a:r>
                  <a:rPr kumimoji="1" lang="ja-JP" altLang="en-US" dirty="0">
                    <a:latin typeface="Times New Roman" panose="02020603050405020304" pitchFamily="18" charset="0"/>
                    <a:cs typeface="Times New Roman" panose="02020603050405020304" pitchFamily="18" charset="0"/>
                  </a:rPr>
                  <a:t>の初期値として</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𝐶_𝑉</a:t>
                </a:r>
                <a:r>
                  <a:rPr kumimoji="1" lang="en-US" altLang="ja-JP" dirty="0">
                    <a:latin typeface="Times New Roman" panose="02020603050405020304" pitchFamily="18" charset="0"/>
                    <a:cs typeface="Times New Roman" panose="02020603050405020304" pitchFamily="18" charset="0"/>
                  </a:rPr>
                  <a:t>=</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𝐶_𝑃</a:t>
                </a:r>
                <a:r>
                  <a:rPr kumimoji="1" lang="ja-JP" altLang="en-US" dirty="0">
                    <a:latin typeface="Times New Roman" panose="02020603050405020304" pitchFamily="18" charset="0"/>
                    <a:cs typeface="Times New Roman" panose="02020603050405020304" pitchFamily="18" charset="0"/>
                  </a:rPr>
                  <a:t>として</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𝐶_𝑃</a:t>
                </a:r>
                <a:r>
                  <a:rPr kumimoji="1" lang="ja-JP" altLang="en-US" dirty="0">
                    <a:latin typeface="Times New Roman" panose="02020603050405020304" pitchFamily="18" charset="0"/>
                    <a:cs typeface="Times New Roman" panose="02020603050405020304" pitchFamily="18" charset="0"/>
                  </a:rPr>
                  <a:t>データをそのまま使う．その</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𝐶_𝑉</a:t>
                </a:r>
                <a:r>
                  <a:rPr kumimoji="1" lang="ja-JP" altLang="en-US" dirty="0">
                    <a:latin typeface="Times New Roman" panose="02020603050405020304" pitchFamily="18" charset="0"/>
                    <a:cs typeface="Times New Roman" panose="02020603050405020304" pitchFamily="18" charset="0"/>
                  </a:rPr>
                  <a:t>データを使い，</a:t>
                </a:r>
                <a:r>
                  <a:rPr lang="en-US" altLang="ja-JP" i="0">
                    <a:latin typeface="Cambria Math" panose="02040503050406030204" pitchFamily="18" charset="0"/>
                    <a:ea typeface="Cambria Math" panose="02040503050406030204" pitchFamily="18" charset="0"/>
                    <a:cs typeface="Times New Roman" panose="02020603050405020304" pitchFamily="18" charset="0"/>
                  </a:rPr>
                  <a:t>∫_(𝑇_0)^𝑇▒((𝐶_𝑉</a:t>
                </a:r>
                <a:r>
                  <a:rPr lang="ja-JP" altLang="en-US" i="0">
                    <a:latin typeface="Cambria Math" panose="02040503050406030204" pitchFamily="18" charset="0"/>
                    <a:ea typeface="Cambria Math" panose="02040503050406030204" pitchFamily="18" charset="0"/>
                    <a:cs typeface="Times New Roman" panose="02020603050405020304" pitchFamily="18" charset="0"/>
                  </a:rPr>
                  <a:t> 𝛾</a:t>
                </a:r>
                <a:r>
                  <a:rPr lang="en-US" altLang="ja-JP" i="0">
                    <a:latin typeface="Cambria Math" panose="02040503050406030204" pitchFamily="18" charset="0"/>
                    <a:ea typeface="Cambria Math" panose="02040503050406030204" pitchFamily="18" charset="0"/>
                    <a:cs typeface="Times New Roman" panose="02020603050405020304" pitchFamily="18" charset="0"/>
                  </a:rPr>
                  <a:t>)/𝑉_𝑚 )_𝑉  𝑑𝑇</a:t>
                </a:r>
                <a:r>
                  <a:rPr kumimoji="1" lang="ja-JP" altLang="en-US" dirty="0">
                    <a:latin typeface="Times New Roman" panose="02020603050405020304" pitchFamily="18" charset="0"/>
                    <a:cs typeface="Times New Roman" panose="02020603050405020304" pitchFamily="18" charset="0"/>
                  </a:rPr>
                  <a:t>から</a:t>
                </a:r>
                <a:r>
                  <a:rPr kumimoji="1" lang="en-US" altLang="ja-JP" dirty="0">
                    <a:latin typeface="Times New Roman" panose="02020603050405020304" pitchFamily="18" charset="0"/>
                    <a:cs typeface="Times New Roman" panose="02020603050405020304" pitchFamily="18" charset="0"/>
                  </a:rPr>
                  <a:t>thermal pressure</a:t>
                </a:r>
                <a:r>
                  <a:rPr kumimoji="1" lang="ja-JP" altLang="en-US" dirty="0">
                    <a:latin typeface="Times New Roman" panose="02020603050405020304" pitchFamily="18" charset="0"/>
                    <a:cs typeface="Times New Roman" panose="02020603050405020304" pitchFamily="18" charset="0"/>
                  </a:rPr>
                  <a:t>を計算すると，その</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𝐶_𝑉</a:t>
                </a:r>
                <a:r>
                  <a:rPr kumimoji="1" lang="ja-JP" altLang="en-US" dirty="0">
                    <a:latin typeface="Times New Roman" panose="02020603050405020304" pitchFamily="18" charset="0"/>
                    <a:cs typeface="Times New Roman" panose="02020603050405020304" pitchFamily="18" charset="0"/>
                  </a:rPr>
                  <a:t>と</a:t>
                </a:r>
                <a:r>
                  <a:rPr lang="en-US" altLang="ja-JP" i="0">
                    <a:latin typeface="Cambria Math" panose="02040503050406030204" pitchFamily="18" charset="0"/>
                    <a:ea typeface="Cambria Math" panose="02040503050406030204" pitchFamily="18" charset="0"/>
                    <a:cs typeface="Times New Roman" panose="02020603050405020304" pitchFamily="18" charset="0"/>
                  </a:rPr>
                  <a:t>𝐾_𝑆  </a:t>
                </a:r>
                <a:r>
                  <a:rPr lang="ja-JP" altLang="en-US" dirty="0">
                    <a:latin typeface="Times New Roman" panose="02020603050405020304" pitchFamily="18" charset="0"/>
                    <a:cs typeface="Times New Roman" panose="02020603050405020304" pitchFamily="18" charset="0"/>
                  </a:rPr>
                  <a:t>，</a:t>
                </a:r>
                <a:r>
                  <a:rPr lang="en-US" altLang="ja-JP" i="0">
                    <a:latin typeface="Cambria Math" panose="02040503050406030204" pitchFamily="18" charset="0"/>
                    <a:ea typeface="Cambria Math" panose="02040503050406030204" pitchFamily="18" charset="0"/>
                    <a:cs typeface="Times New Roman" panose="02020603050405020304" pitchFamily="18" charset="0"/>
                  </a:rPr>
                  <a:t>𝐾_𝑇</a:t>
                </a:r>
                <a:r>
                  <a:rPr lang="ja-JP" altLang="en-US" dirty="0">
                    <a:latin typeface="Times New Roman" panose="02020603050405020304" pitchFamily="18" charset="0"/>
                    <a:cs typeface="Times New Roman" panose="02020603050405020304" pitchFamily="18" charset="0"/>
                  </a:rPr>
                  <a:t>，</a:t>
                </a:r>
                <a:r>
                  <a:rPr lang="en-US" altLang="ja-JP" i="0" spc="-100" dirty="0">
                    <a:latin typeface="Cambria Math" panose="02040503050406030204" pitchFamily="18" charset="0"/>
                    <a:cs typeface="Times New Roman" panose="02020603050405020304" pitchFamily="18" charset="0"/>
                  </a:rPr>
                  <a:t>𝐾_</a:t>
                </a:r>
                <a:r>
                  <a:rPr lang="en-US" altLang="ja-JP" i="0">
                    <a:latin typeface="Cambria Math" panose="02040503050406030204" pitchFamily="18" charset="0"/>
                    <a:ea typeface="Cambria Math" panose="02040503050406030204" pitchFamily="18" charset="0"/>
                    <a:cs typeface="Times New Roman" panose="02020603050405020304" pitchFamily="18" charset="0"/>
                  </a:rPr>
                  <a:t>𝑇</a:t>
                </a:r>
                <a:r>
                  <a:rPr lang="en-US" altLang="ja-JP" i="0" spc="-100" dirty="0">
                    <a:latin typeface="Cambria Math" panose="02040503050406030204" pitchFamily="18" charset="0"/>
                    <a:cs typeface="Times New Roman" panose="02020603050405020304" pitchFamily="18" charset="0"/>
                  </a:rPr>
                  <a:t>0^′</a:t>
                </a:r>
                <a:r>
                  <a:rPr kumimoji="1" lang="ja-JP" altLang="en-US" dirty="0">
                    <a:latin typeface="Times New Roman" panose="02020603050405020304" pitchFamily="18" charset="0"/>
                    <a:cs typeface="Times New Roman" panose="02020603050405020304" pitchFamily="18" charset="0"/>
                  </a:rPr>
                  <a:t>等とできるだけ一致するような</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パラメータが得られ，</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から</a:t>
                </a:r>
                <a:r>
                  <a:rPr kumimoji="1" lang="en-US" altLang="ja-JP" dirty="0">
                    <a:latin typeface="Times New Roman" panose="02020603050405020304" pitchFamily="18" charset="0"/>
                    <a:cs typeface="Times New Roman" panose="02020603050405020304" pitchFamily="18" charset="0"/>
                  </a:rPr>
                  <a:t>(1+</a:t>
                </a:r>
                <a:r>
                  <a:rPr kumimoji="1" lang="en-US" altLang="ja-JP" i="1" dirty="0">
                    <a:latin typeface="Times New Roman" panose="02020603050405020304" pitchFamily="18" charset="0"/>
                    <a:cs typeface="Times New Roman" panose="02020603050405020304" pitchFamily="18" charset="0"/>
                  </a:rPr>
                  <a:t>α</a:t>
                </a:r>
                <a:r>
                  <a:rPr kumimoji="1" lang="en-US" altLang="ja-JP" i="1" dirty="0" err="1">
                    <a:latin typeface="Times New Roman" panose="02020603050405020304" pitchFamily="18" charset="0"/>
                    <a:cs typeface="Times New Roman" panose="02020603050405020304" pitchFamily="18" charset="0"/>
                  </a:rPr>
                  <a:t>γT</a:t>
                </a:r>
                <a:r>
                  <a:rPr kumimoji="1" lang="en-US" altLang="ja-JP" dirty="0">
                    <a:latin typeface="Times New Roman" panose="02020603050405020304" pitchFamily="18" charset="0"/>
                    <a:cs typeface="Times New Roman" panose="02020603050405020304" pitchFamily="18" charset="0"/>
                  </a:rPr>
                  <a:t>)</a:t>
                </a:r>
                <a:r>
                  <a:rPr kumimoji="1" lang="ja-JP" altLang="en-US" dirty="0">
                    <a:latin typeface="Times New Roman" panose="02020603050405020304" pitchFamily="18" charset="0"/>
                    <a:cs typeface="Times New Roman" panose="02020603050405020304" pitchFamily="18" charset="0"/>
                  </a:rPr>
                  <a:t>の値が計算できる．そうすると，得られた</a:t>
                </a:r>
                <a:r>
                  <a:rPr kumimoji="1" lang="en-US" altLang="ja-JP" dirty="0">
                    <a:latin typeface="Times New Roman" panose="02020603050405020304" pitchFamily="18" charset="0"/>
                    <a:cs typeface="Times New Roman" panose="02020603050405020304" pitchFamily="18" charset="0"/>
                  </a:rPr>
                  <a:t>(1+α</a:t>
                </a:r>
                <a:r>
                  <a:rPr kumimoji="1" lang="en-US" altLang="ja-JP" dirty="0" err="1">
                    <a:latin typeface="Times New Roman" panose="02020603050405020304" pitchFamily="18" charset="0"/>
                    <a:cs typeface="Times New Roman" panose="02020603050405020304" pitchFamily="18" charset="0"/>
                  </a:rPr>
                  <a:t>γT</a:t>
                </a:r>
                <a:r>
                  <a:rPr kumimoji="1" lang="en-US" altLang="ja-JP" dirty="0">
                    <a:latin typeface="Times New Roman" panose="02020603050405020304" pitchFamily="18" charset="0"/>
                    <a:cs typeface="Times New Roman" panose="02020603050405020304" pitchFamily="18" charset="0"/>
                  </a:rPr>
                  <a:t>)</a:t>
                </a:r>
                <a:r>
                  <a:rPr kumimoji="1" lang="ja-JP" altLang="en-US" dirty="0">
                    <a:latin typeface="Times New Roman" panose="02020603050405020304" pitchFamily="18" charset="0"/>
                    <a:cs typeface="Times New Roman" panose="02020603050405020304" pitchFamily="18" charset="0"/>
                  </a:rPr>
                  <a:t>と実験で得られた</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𝐶_𝑃</a:t>
                </a:r>
                <a:r>
                  <a:rPr kumimoji="1" lang="ja-JP" altLang="en-US" dirty="0">
                    <a:latin typeface="Times New Roman" panose="02020603050405020304" pitchFamily="18" charset="0"/>
                    <a:cs typeface="Times New Roman" panose="02020603050405020304" pitchFamily="18" charset="0"/>
                  </a:rPr>
                  <a:t>を使って新たな</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𝐶_𝑉</a:t>
                </a:r>
                <a:r>
                  <a:rPr kumimoji="1" lang="en-US" altLang="ja-JP" dirty="0">
                    <a:latin typeface="Times New Roman" panose="02020603050405020304" pitchFamily="18" charset="0"/>
                    <a:cs typeface="Times New Roman" panose="02020603050405020304" pitchFamily="18" charset="0"/>
                  </a:rPr>
                  <a:t> (&lt;</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𝐶_𝑃</a:t>
                </a:r>
                <a:r>
                  <a:rPr kumimoji="1" lang="en-US" altLang="ja-JP" dirty="0">
                    <a:latin typeface="Times New Roman" panose="02020603050405020304" pitchFamily="18" charset="0"/>
                    <a:cs typeface="Times New Roman" panose="02020603050405020304" pitchFamily="18" charset="0"/>
                  </a:rPr>
                  <a:t>)</a:t>
                </a:r>
                <a:r>
                  <a:rPr kumimoji="1" lang="ja-JP" altLang="en-US" dirty="0">
                    <a:latin typeface="Times New Roman" panose="02020603050405020304" pitchFamily="18" charset="0"/>
                    <a:cs typeface="Times New Roman" panose="02020603050405020304" pitchFamily="18" charset="0"/>
                  </a:rPr>
                  <a:t>が得られるので，その</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𝐶_𝑉</a:t>
                </a:r>
                <a:r>
                  <a:rPr kumimoji="1" lang="ja-JP" altLang="en-US" dirty="0">
                    <a:latin typeface="Times New Roman" panose="02020603050405020304" pitchFamily="18" charset="0"/>
                    <a:cs typeface="Times New Roman" panose="02020603050405020304" pitchFamily="18" charset="0"/>
                  </a:rPr>
                  <a:t>を使って再度フィッティングを行い，新しい</a:t>
                </a:r>
                <a:r>
                  <a:rPr kumimoji="1" lang="en-US" altLang="ja-JP" dirty="0">
                    <a:latin typeface="Times New Roman" panose="02020603050405020304" pitchFamily="18" charset="0"/>
                    <a:cs typeface="Times New Roman" panose="02020603050405020304" pitchFamily="18" charset="0"/>
                  </a:rPr>
                  <a:t>(1+</a:t>
                </a:r>
                <a:r>
                  <a:rPr kumimoji="1" lang="en-US" altLang="ja-JP" i="1" dirty="0">
                    <a:latin typeface="Times New Roman" panose="02020603050405020304" pitchFamily="18" charset="0"/>
                    <a:cs typeface="Times New Roman" panose="02020603050405020304" pitchFamily="18" charset="0"/>
                  </a:rPr>
                  <a:t>α</a:t>
                </a:r>
                <a:r>
                  <a:rPr kumimoji="1" lang="en-US" altLang="ja-JP" i="1" dirty="0" err="1">
                    <a:latin typeface="Times New Roman" panose="02020603050405020304" pitchFamily="18" charset="0"/>
                    <a:cs typeface="Times New Roman" panose="02020603050405020304" pitchFamily="18" charset="0"/>
                  </a:rPr>
                  <a:t>γT</a:t>
                </a:r>
                <a:r>
                  <a:rPr kumimoji="1" lang="en-US" altLang="ja-JP" dirty="0">
                    <a:latin typeface="Times New Roman" panose="02020603050405020304" pitchFamily="18" charset="0"/>
                    <a:cs typeface="Times New Roman" panose="02020603050405020304" pitchFamily="18" charset="0"/>
                  </a:rPr>
                  <a:t>)</a:t>
                </a:r>
                <a:r>
                  <a:rPr kumimoji="1" lang="ja-JP" altLang="en-US" dirty="0">
                    <a:latin typeface="Times New Roman" panose="02020603050405020304" pitchFamily="18" charset="0"/>
                    <a:cs typeface="Times New Roman" panose="02020603050405020304" pitchFamily="18" charset="0"/>
                  </a:rPr>
                  <a:t>の値が得られる．そうすると，再び</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𝐶_𝑃 (𝑇)=</a:t>
                </a:r>
                <a:r>
                  <a:rPr lang="en-US" altLang="ja-JP" i="0">
                    <a:latin typeface="Cambria Math" panose="02040503050406030204" pitchFamily="18" charset="0"/>
                    <a:ea typeface="Cambria Math" panose="02040503050406030204" pitchFamily="18" charset="0"/>
                    <a:cs typeface="Times New Roman" panose="02020603050405020304" pitchFamily="18" charset="0"/>
                  </a:rPr>
                  <a:t>(1+</a:t>
                </a:r>
                <a:r>
                  <a:rPr lang="ja-JP" altLang="en-US" i="0">
                    <a:latin typeface="Cambria Math" panose="02040503050406030204" pitchFamily="18" charset="0"/>
                    <a:ea typeface="Cambria Math" panose="02040503050406030204" pitchFamily="18" charset="0"/>
                    <a:cs typeface="Times New Roman" panose="02020603050405020304" pitchFamily="18" charset="0"/>
                  </a:rPr>
                  <a:t>𝛼𝛾</a:t>
                </a:r>
                <a:r>
                  <a:rPr lang="en-US" altLang="ja-JP" i="0">
                    <a:latin typeface="Cambria Math" panose="02040503050406030204" pitchFamily="18" charset="0"/>
                    <a:ea typeface="Cambria Math" panose="02040503050406030204" pitchFamily="18" charset="0"/>
                    <a:cs typeface="Times New Roman" panose="02020603050405020304" pitchFamily="18" charset="0"/>
                  </a:rPr>
                  <a:t>𝑇) </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𝐶_𝑉 (𝑇)</a:t>
                </a:r>
                <a:r>
                  <a:rPr kumimoji="1" lang="ja-JP" altLang="en-US" dirty="0">
                    <a:latin typeface="Times New Roman" panose="02020603050405020304" pitchFamily="18" charset="0"/>
                    <a:cs typeface="Times New Roman" panose="02020603050405020304" pitchFamily="18" charset="0"/>
                  </a:rPr>
                  <a:t>という関係式とその時使った</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𝐶_𝑉</a:t>
                </a:r>
                <a:r>
                  <a:rPr kumimoji="1" lang="ja-JP" altLang="en-US" dirty="0">
                    <a:latin typeface="Times New Roman" panose="02020603050405020304" pitchFamily="18" charset="0"/>
                    <a:cs typeface="Times New Roman" panose="02020603050405020304" pitchFamily="18" charset="0"/>
                  </a:rPr>
                  <a:t>値から</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𝐶_𝑃</a:t>
                </a:r>
                <a:r>
                  <a:rPr kumimoji="1" lang="ja-JP" altLang="en-US" dirty="0">
                    <a:latin typeface="Times New Roman" panose="02020603050405020304" pitchFamily="18" charset="0"/>
                    <a:cs typeface="Times New Roman" panose="02020603050405020304" pitchFamily="18" charset="0"/>
                  </a:rPr>
                  <a:t>を計算することができる．この計算を，</a:t>
                </a:r>
                <a:r>
                  <a:rPr kumimoji="1" lang="en-US" altLang="ja-JP" dirty="0">
                    <a:latin typeface="Times New Roman" panose="02020603050405020304" pitchFamily="18" charset="0"/>
                    <a:cs typeface="Times New Roman" panose="02020603050405020304" pitchFamily="18" charset="0"/>
                  </a:rPr>
                  <a:t>EoS</a:t>
                </a:r>
                <a:r>
                  <a:rPr kumimoji="1" lang="ja-JP" altLang="en-US" dirty="0">
                    <a:latin typeface="Times New Roman" panose="02020603050405020304" pitchFamily="18" charset="0"/>
                    <a:cs typeface="Times New Roman" panose="02020603050405020304" pitchFamily="18" charset="0"/>
                  </a:rPr>
                  <a:t>から得られる</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𝐶_𝑃</a:t>
                </a:r>
                <a:r>
                  <a:rPr kumimoji="1" lang="ja-JP" altLang="en-US" dirty="0">
                    <a:latin typeface="Times New Roman" panose="02020603050405020304" pitchFamily="18" charset="0"/>
                    <a:cs typeface="Times New Roman" panose="02020603050405020304" pitchFamily="18" charset="0"/>
                  </a:rPr>
                  <a:t>と実験で得られた</a:t>
                </a:r>
                <a:r>
                  <a:rPr lang="en-US" altLang="ja-JP" b="0" i="0">
                    <a:latin typeface="Cambria Math" panose="02040503050406030204" pitchFamily="18" charset="0"/>
                    <a:ea typeface="Cambria Math" panose="02040503050406030204" pitchFamily="18" charset="0"/>
                    <a:cs typeface="Times New Roman" panose="02020603050405020304" pitchFamily="18" charset="0"/>
                  </a:rPr>
                  <a:t>𝐶_𝑃</a:t>
                </a:r>
                <a:r>
                  <a:rPr kumimoji="1" lang="ja-JP" altLang="en-US" dirty="0">
                    <a:latin typeface="Times New Roman" panose="02020603050405020304" pitchFamily="18" charset="0"/>
                    <a:cs typeface="Times New Roman" panose="02020603050405020304" pitchFamily="18" charset="0"/>
                  </a:rPr>
                  <a:t>が一致するまで繰り返す．このようにして体積と温度の関係を得る．</a:t>
                </a:r>
              </a:p>
            </p:txBody>
          </p:sp>
        </mc:Fallback>
      </mc:AlternateContent>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6</a:t>
            </a:fld>
            <a:endParaRPr kumimoji="1" lang="ja-JP" altLang="en-US"/>
          </a:p>
        </p:txBody>
      </p:sp>
    </p:spTree>
    <p:extLst>
      <p:ext uri="{BB962C8B-B14F-4D97-AF65-F5344CB8AC3E}">
        <p14:creationId xmlns:p14="http://schemas.microsoft.com/office/powerpoint/2010/main" val="2407529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そして最後に，得られたデータセットを使って様々な</a:t>
            </a:r>
            <a:r>
              <a:rPr kumimoji="1" lang="en-US" altLang="ja-JP" dirty="0"/>
              <a:t>EoS</a:t>
            </a:r>
            <a:r>
              <a:rPr kumimoji="1" lang="ja-JP" altLang="en-US" dirty="0"/>
              <a:t>でフィッティングを行いますが，フィッティングに用いるデータセットをこの表にまとめました．</a:t>
            </a:r>
            <a:endParaRPr kumimoji="1" lang="en-US" altLang="ja-JP" dirty="0"/>
          </a:p>
          <a:p>
            <a:r>
              <a:rPr kumimoji="1" lang="ja-JP" altLang="en-US" dirty="0"/>
              <a:t>本研究では，最終的に合計</a:t>
            </a:r>
            <a:r>
              <a:rPr kumimoji="1" lang="en-US" altLang="ja-JP" dirty="0"/>
              <a:t>10</a:t>
            </a:r>
            <a:r>
              <a:rPr kumimoji="1" lang="ja-JP" altLang="en-US" dirty="0"/>
              <a:t>個の文献から</a:t>
            </a:r>
            <a:r>
              <a:rPr kumimoji="1" lang="en-US" altLang="ja-JP" dirty="0"/>
              <a:t>34</a:t>
            </a:r>
            <a:r>
              <a:rPr kumimoji="1" lang="ja-JP" altLang="en-US" dirty="0"/>
              <a:t>点の</a:t>
            </a:r>
            <a:r>
              <a:rPr kumimoji="1" lang="en-US" altLang="ja-JP" dirty="0"/>
              <a:t>PV</a:t>
            </a:r>
            <a:r>
              <a:rPr kumimoji="1" lang="ja-JP" altLang="en-US" dirty="0"/>
              <a:t>データ，</a:t>
            </a:r>
            <a:r>
              <a:rPr kumimoji="1" lang="en-US" altLang="ja-JP" dirty="0"/>
              <a:t>42</a:t>
            </a:r>
            <a:r>
              <a:rPr kumimoji="1" lang="ja-JP" altLang="en-US" dirty="0"/>
              <a:t>点の</a:t>
            </a:r>
            <a:r>
              <a:rPr kumimoji="1" lang="en-US" altLang="ja-JP" dirty="0"/>
              <a:t>VT</a:t>
            </a:r>
            <a:r>
              <a:rPr kumimoji="1" lang="ja-JP" altLang="en-US" dirty="0"/>
              <a:t>データ，</a:t>
            </a:r>
            <a:r>
              <a:rPr kumimoji="1" lang="en-US" altLang="ja-JP" dirty="0"/>
              <a:t>66</a:t>
            </a:r>
            <a:r>
              <a:rPr kumimoji="1" lang="ja-JP" altLang="en-US" dirty="0"/>
              <a:t>点の体積弾性率データをフィッティングに利用しました．</a:t>
            </a:r>
            <a:endParaRPr kumimoji="1" lang="en-US" altLang="ja-JP" dirty="0"/>
          </a:p>
          <a:p>
            <a:r>
              <a:rPr kumimoji="1" lang="ja-JP" altLang="en-US" dirty="0"/>
              <a:t>次に，フィッティングに用いた</a:t>
            </a:r>
            <a:r>
              <a:rPr kumimoji="1" lang="en-US" altLang="ja-JP" dirty="0"/>
              <a:t>thermal pressure EoS</a:t>
            </a:r>
            <a:r>
              <a:rPr kumimoji="1" lang="ja-JP" altLang="en-US" dirty="0"/>
              <a:t>ですが，</a:t>
            </a:r>
            <a:r>
              <a:rPr lang="en-US" altLang="ja-JP" b="1" u="sng" dirty="0">
                <a:latin typeface="Times New Roman" panose="02020603050405020304" pitchFamily="18" charset="0"/>
                <a:cs typeface="Times New Roman" panose="02020603050405020304" pitchFamily="18" charset="0"/>
              </a:rPr>
              <a:t>Holland-Powell model</a:t>
            </a:r>
            <a:r>
              <a:rPr lang="ja-JP" altLang="en-US" b="1" u="sng" dirty="0">
                <a:latin typeface="Times New Roman" panose="02020603050405020304" pitchFamily="18" charset="0"/>
                <a:cs typeface="Times New Roman" panose="02020603050405020304" pitchFamily="18" charset="0"/>
              </a:rPr>
              <a:t>，</a:t>
            </a:r>
            <a:r>
              <a:rPr lang="en-US" altLang="ja-JP" b="1" u="sng" dirty="0">
                <a:latin typeface="Times New Roman" panose="02020603050405020304" pitchFamily="18" charset="0"/>
                <a:cs typeface="Times New Roman" panose="02020603050405020304" pitchFamily="18" charset="0"/>
              </a:rPr>
              <a:t>MGD model,</a:t>
            </a:r>
            <a:r>
              <a:rPr lang="en-US" altLang="ja-JP" b="1" i="1" u="sng" dirty="0">
                <a:latin typeface="Times New Roman" panose="02020603050405020304" pitchFamily="18" charset="0"/>
                <a:cs typeface="Times New Roman" panose="02020603050405020304" pitchFamily="18" charset="0"/>
              </a:rPr>
              <a:t> q</a:t>
            </a:r>
            <a:r>
              <a:rPr lang="en-US" altLang="ja-JP" b="1" u="sng" dirty="0">
                <a:latin typeface="Times New Roman" panose="02020603050405020304" pitchFamily="18" charset="0"/>
                <a:cs typeface="Times New Roman" panose="02020603050405020304" pitchFamily="18" charset="0"/>
              </a:rPr>
              <a:t>-compromise MGD model</a:t>
            </a:r>
            <a:r>
              <a:rPr kumimoji="1" lang="ja-JP" altLang="en-US" dirty="0"/>
              <a:t>の３つのモデルを利用しました．</a:t>
            </a:r>
            <a:endParaRPr kumimoji="1" lang="en-US" altLang="ja-JP" dirty="0"/>
          </a:p>
          <a:p>
            <a:r>
              <a:rPr kumimoji="1" lang="en-US" altLang="ja-JP" dirty="0"/>
              <a:t>Holland-Powell model</a:t>
            </a:r>
            <a:r>
              <a:rPr kumimoji="1" lang="ja-JP" altLang="en-US" dirty="0"/>
              <a:t>は先行研究で利用されてきた</a:t>
            </a:r>
            <a:r>
              <a:rPr kumimoji="1" lang="en-US" altLang="ja-JP" dirty="0"/>
              <a:t>EoS</a:t>
            </a:r>
            <a:r>
              <a:rPr kumimoji="1" lang="ja-JP" altLang="en-US" dirty="0"/>
              <a:t>で，少ないパラメータで</a:t>
            </a:r>
            <a:r>
              <a:rPr kumimoji="1" lang="en-US" altLang="ja-JP" dirty="0"/>
              <a:t>thermal pressure</a:t>
            </a:r>
            <a:r>
              <a:rPr kumimoji="1" lang="ja-JP" altLang="en-US" dirty="0"/>
              <a:t>を記述できると言うメリットがありますが，</a:t>
            </a:r>
            <a:r>
              <a:rPr kumimoji="1" lang="en-US" altLang="ja-JP" dirty="0"/>
              <a:t>isochore</a:t>
            </a:r>
            <a:r>
              <a:rPr kumimoji="1" lang="ja-JP" altLang="en-US" dirty="0"/>
              <a:t>に沿った体積弾性率の温度微分がゼロという仮定を含んでいるためこの仮定がスピネルで成立するかどうかを確かめる必要がありました．</a:t>
            </a:r>
            <a:endParaRPr kumimoji="1" lang="en-US" altLang="ja-JP" dirty="0"/>
          </a:p>
          <a:p>
            <a:r>
              <a:rPr kumimoji="1" lang="ja-JP" altLang="en-US" dirty="0"/>
              <a:t>そこで，パラメータは一つ多いですが，そのような仮定を含まない</a:t>
            </a:r>
            <a:r>
              <a:rPr kumimoji="1" lang="en-US" altLang="ja-JP" dirty="0"/>
              <a:t>MGD EoS</a:t>
            </a:r>
            <a:r>
              <a:rPr kumimoji="1" lang="ja-JP" altLang="en-US" dirty="0"/>
              <a:t>によるフィッティングも行いました．しかし，物質によっては</a:t>
            </a:r>
            <a:r>
              <a:rPr kumimoji="1" lang="en-US" altLang="ja-JP" dirty="0"/>
              <a:t>γ</a:t>
            </a:r>
            <a:r>
              <a:rPr kumimoji="1" lang="ja-JP" altLang="en-US" dirty="0"/>
              <a:t>と</a:t>
            </a:r>
            <a:r>
              <a:rPr kumimoji="1" lang="en-US" altLang="ja-JP" dirty="0"/>
              <a:t>q</a:t>
            </a:r>
            <a:r>
              <a:rPr kumimoji="1" lang="ja-JP" altLang="en-US" dirty="0"/>
              <a:t>の相関が大きく個々の</a:t>
            </a:r>
            <a:r>
              <a:rPr kumimoji="1" lang="en-US" altLang="ja-JP" dirty="0"/>
              <a:t>EoS</a:t>
            </a:r>
            <a:r>
              <a:rPr kumimoji="1" lang="ja-JP" altLang="en-US" dirty="0"/>
              <a:t>パラメータの不確定性が大きくなってしまうことが報告されています．</a:t>
            </a:r>
            <a:endParaRPr kumimoji="1" lang="en-US" altLang="ja-JP" dirty="0"/>
          </a:p>
          <a:p>
            <a:r>
              <a:rPr kumimoji="1" lang="ja-JP" altLang="en-US" dirty="0"/>
              <a:t>それを克服するために最近提案されたのが</a:t>
            </a:r>
            <a:r>
              <a:rPr kumimoji="1" lang="en-US" altLang="ja-JP" dirty="0"/>
              <a:t>q-compromise MGD EoS</a:t>
            </a:r>
            <a:r>
              <a:rPr kumimoji="1" lang="ja-JP" altLang="en-US" dirty="0"/>
              <a:t>ですが，本研究ではこの</a:t>
            </a:r>
            <a:r>
              <a:rPr kumimoji="1" lang="en-US" altLang="ja-JP" dirty="0"/>
              <a:t>EoS</a:t>
            </a:r>
            <a:r>
              <a:rPr kumimoji="1" lang="ja-JP" altLang="en-US" dirty="0"/>
              <a:t>によるフィッティングも行いました．</a:t>
            </a:r>
            <a:endParaRPr kumimoji="1" lang="en-US" altLang="ja-JP" dirty="0"/>
          </a:p>
          <a:p>
            <a:r>
              <a:rPr kumimoji="1" lang="ja-JP" altLang="en-US" dirty="0"/>
              <a:t>最終的に，これら全ての</a:t>
            </a:r>
            <a:r>
              <a:rPr kumimoji="1" lang="en-US" altLang="ja-JP" dirty="0"/>
              <a:t>EoS</a:t>
            </a:r>
            <a:r>
              <a:rPr kumimoji="1" lang="ja-JP" altLang="en-US" dirty="0"/>
              <a:t>から得られた</a:t>
            </a:r>
            <a:r>
              <a:rPr kumimoji="1" lang="en-US" altLang="ja-JP" dirty="0"/>
              <a:t>EoS</a:t>
            </a:r>
            <a:r>
              <a:rPr kumimoji="1" lang="ja-JP" altLang="en-US" dirty="0"/>
              <a:t>パラメータや適合度から，フィッティングに最適なモデルを選択しました．</a:t>
            </a:r>
            <a:endParaRPr kumimoji="1" lang="en-US" altLang="ja-JP" dirty="0"/>
          </a:p>
        </p:txBody>
      </p:sp>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7</a:t>
            </a:fld>
            <a:endParaRPr kumimoji="1" lang="ja-JP" altLang="en-US"/>
          </a:p>
        </p:txBody>
      </p:sp>
    </p:spTree>
    <p:extLst>
      <p:ext uri="{BB962C8B-B14F-4D97-AF65-F5344CB8AC3E}">
        <p14:creationId xmlns:p14="http://schemas.microsoft.com/office/powerpoint/2010/main" val="398782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先ずは，</a:t>
            </a:r>
            <a:r>
              <a:rPr kumimoji="1" lang="en-US" altLang="ja-JP" dirty="0"/>
              <a:t>VT</a:t>
            </a:r>
            <a:r>
              <a:rPr kumimoji="1" lang="ja-JP" altLang="en-US" dirty="0"/>
              <a:t>データを制約するために行った</a:t>
            </a:r>
            <a:r>
              <a:rPr kumimoji="1" lang="en-US" altLang="ja-JP" dirty="0"/>
              <a:t>CP-</a:t>
            </a:r>
            <a:r>
              <a:rPr kumimoji="1" lang="en-US" altLang="ja-JP" dirty="0" err="1"/>
              <a:t>EoS</a:t>
            </a:r>
            <a:r>
              <a:rPr kumimoji="1" lang="ja-JP" altLang="en-US" dirty="0"/>
              <a:t>によるフィッティング結果です．</a:t>
            </a:r>
            <a:endParaRPr kumimoji="1" lang="en-US" altLang="ja-JP" dirty="0"/>
          </a:p>
          <a:p>
            <a:r>
              <a:rPr kumimoji="1" lang="ja-JP" altLang="en-US" dirty="0"/>
              <a:t>先ず一番左の結果は，常温以上の</a:t>
            </a:r>
            <a:r>
              <a:rPr kumimoji="1" lang="en-US" altLang="ja-JP" dirty="0"/>
              <a:t>VT</a:t>
            </a:r>
            <a:r>
              <a:rPr kumimoji="1" lang="ja-JP" altLang="en-US" dirty="0"/>
              <a:t>データを使用せずに</a:t>
            </a:r>
            <a:r>
              <a:rPr kumimoji="1" lang="en-US" altLang="ja-JP" dirty="0"/>
              <a:t>Cp-</a:t>
            </a:r>
            <a:r>
              <a:rPr kumimoji="1" lang="en-US" altLang="ja-JP" dirty="0" err="1"/>
              <a:t>EoS</a:t>
            </a:r>
            <a:r>
              <a:rPr kumimoji="1" lang="ja-JP" altLang="en-US" dirty="0"/>
              <a:t>でフィッティングを行った結果です．</a:t>
            </a:r>
            <a:endParaRPr kumimoji="1" lang="en-US" altLang="ja-JP" dirty="0"/>
          </a:p>
          <a:p>
            <a:r>
              <a:rPr kumimoji="1" lang="ja-JP" altLang="en-US" dirty="0"/>
              <a:t>先ほど示したように，この</a:t>
            </a:r>
            <a:r>
              <a:rPr kumimoji="1" lang="en-US" altLang="ja-JP" dirty="0"/>
              <a:t>EoS</a:t>
            </a:r>
            <a:r>
              <a:rPr kumimoji="1" lang="ja-JP" altLang="en-US" dirty="0"/>
              <a:t>から得られる</a:t>
            </a:r>
            <a:r>
              <a:rPr kumimoji="1" lang="en-US" altLang="ja-JP" dirty="0"/>
              <a:t>VT</a:t>
            </a:r>
            <a:r>
              <a:rPr kumimoji="1" lang="ja-JP" altLang="en-US" dirty="0"/>
              <a:t>関係が</a:t>
            </a:r>
            <a:r>
              <a:rPr kumimoji="1" lang="en-US" altLang="ja-JP" dirty="0"/>
              <a:t>Suzuki and </a:t>
            </a:r>
            <a:r>
              <a:rPr kumimoji="1" lang="en-US" altLang="ja-JP" dirty="0" err="1"/>
              <a:t>Kumazawa</a:t>
            </a:r>
            <a:r>
              <a:rPr kumimoji="1" lang="en-US" altLang="ja-JP" dirty="0"/>
              <a:t> (1980)</a:t>
            </a:r>
            <a:r>
              <a:rPr kumimoji="1" lang="ja-JP" altLang="en-US" dirty="0"/>
              <a:t>の</a:t>
            </a:r>
            <a:r>
              <a:rPr kumimoji="1" lang="en-US" altLang="ja-JP" dirty="0"/>
              <a:t>VT</a:t>
            </a:r>
            <a:r>
              <a:rPr kumimoji="1" lang="ja-JP" altLang="en-US" dirty="0"/>
              <a:t>データと非常によく一致しました．</a:t>
            </a:r>
            <a:endParaRPr kumimoji="1" lang="en-US" altLang="ja-JP" dirty="0"/>
          </a:p>
          <a:p>
            <a:r>
              <a:rPr kumimoji="1" lang="ja-JP" altLang="en-US" dirty="0"/>
              <a:t>次に，このフィッティングに使ったデータセットに高温の</a:t>
            </a:r>
            <a:r>
              <a:rPr kumimoji="1" lang="en-US" altLang="ja-JP" dirty="0"/>
              <a:t>VT</a:t>
            </a:r>
            <a:r>
              <a:rPr kumimoji="1" lang="ja-JP" altLang="en-US" dirty="0"/>
              <a:t>データとして</a:t>
            </a:r>
            <a:r>
              <a:rPr kumimoji="1" lang="en-US" altLang="ja-JP" dirty="0"/>
              <a:t>Suzuki and </a:t>
            </a:r>
            <a:r>
              <a:rPr kumimoji="1" lang="en-US" altLang="ja-JP" dirty="0" err="1"/>
              <a:t>Kumazawa</a:t>
            </a:r>
            <a:r>
              <a:rPr kumimoji="1" lang="en-US" altLang="ja-JP" dirty="0"/>
              <a:t> (1980)</a:t>
            </a:r>
            <a:r>
              <a:rPr kumimoji="1" lang="ja-JP" altLang="en-US" dirty="0"/>
              <a:t>の</a:t>
            </a:r>
            <a:r>
              <a:rPr kumimoji="1" lang="en-US" altLang="ja-JP" dirty="0"/>
              <a:t>VT</a:t>
            </a:r>
            <a:r>
              <a:rPr kumimoji="1" lang="ja-JP" altLang="en-US" dirty="0"/>
              <a:t>データを加えてフィッティングを行った結果が２列目に示されている．</a:t>
            </a:r>
            <a:endParaRPr kumimoji="1" lang="en-US" altLang="ja-JP" dirty="0"/>
          </a:p>
          <a:p>
            <a:r>
              <a:rPr kumimoji="1" lang="ja-JP" altLang="en-US" dirty="0"/>
              <a:t>その結果，</a:t>
            </a:r>
            <a:r>
              <a:rPr kumimoji="1" lang="en-US" altLang="ja-JP" dirty="0"/>
              <a:t>χ2</a:t>
            </a:r>
            <a:r>
              <a:rPr kumimoji="1" lang="ja-JP" altLang="en-US" dirty="0"/>
              <a:t>は</a:t>
            </a:r>
            <a:r>
              <a:rPr kumimoji="1" lang="en-US" altLang="ja-JP" dirty="0"/>
              <a:t>1.0</a:t>
            </a:r>
            <a:r>
              <a:rPr kumimoji="1" lang="ja-JP" altLang="en-US" dirty="0"/>
              <a:t>に近くなり，このことは</a:t>
            </a:r>
            <a:r>
              <a:rPr kumimoji="1" lang="en-US" altLang="ja-JP" dirty="0"/>
              <a:t>Suzuki and </a:t>
            </a:r>
            <a:r>
              <a:rPr kumimoji="1" lang="en-US" altLang="ja-JP" dirty="0" err="1"/>
              <a:t>Kumazawa</a:t>
            </a:r>
            <a:r>
              <a:rPr kumimoji="1" lang="en-US" altLang="ja-JP" dirty="0"/>
              <a:t> (1980)</a:t>
            </a:r>
            <a:r>
              <a:rPr kumimoji="1" lang="ja-JP" altLang="en-US" dirty="0"/>
              <a:t>のデータが他のデータと非常に整合的であることを示している．</a:t>
            </a:r>
            <a:endParaRPr kumimoji="1" lang="en-US" altLang="ja-JP" dirty="0"/>
          </a:p>
          <a:p>
            <a:r>
              <a:rPr kumimoji="1" lang="ja-JP" altLang="en-US" dirty="0"/>
              <a:t>一方で，</a:t>
            </a:r>
            <a:r>
              <a:rPr kumimoji="1" lang="en-US" altLang="ja-JP" dirty="0"/>
              <a:t>Suzuki and </a:t>
            </a:r>
            <a:r>
              <a:rPr kumimoji="1" lang="en-US" altLang="ja-JP" dirty="0" err="1"/>
              <a:t>Kumazawa</a:t>
            </a:r>
            <a:r>
              <a:rPr kumimoji="1" lang="en-US" altLang="ja-JP" dirty="0"/>
              <a:t> (1980)</a:t>
            </a:r>
            <a:r>
              <a:rPr kumimoji="1" lang="ja-JP" altLang="en-US" dirty="0"/>
              <a:t>の</a:t>
            </a:r>
            <a:r>
              <a:rPr kumimoji="1" lang="en-US" altLang="ja-JP" dirty="0"/>
              <a:t>VT</a:t>
            </a:r>
            <a:r>
              <a:rPr kumimoji="1" lang="ja-JP" altLang="en-US" dirty="0"/>
              <a:t>データよりも熱膨張率が高い</a:t>
            </a:r>
            <a:r>
              <a:rPr kumimoji="1" lang="en-US" altLang="ja-JP" dirty="0"/>
              <a:t>Redfern</a:t>
            </a:r>
            <a:r>
              <a:rPr kumimoji="1" lang="ja-JP" altLang="en-US" dirty="0"/>
              <a:t>や</a:t>
            </a:r>
            <a:r>
              <a:rPr kumimoji="1" lang="en-US" altLang="ja-JP" dirty="0" err="1"/>
              <a:t>Carbonin</a:t>
            </a:r>
            <a:r>
              <a:rPr kumimoji="1" lang="ja-JP" altLang="en-US" dirty="0"/>
              <a:t>の</a:t>
            </a:r>
            <a:r>
              <a:rPr kumimoji="1" lang="en-US" altLang="ja-JP" dirty="0"/>
              <a:t>VT</a:t>
            </a:r>
            <a:r>
              <a:rPr kumimoji="1" lang="ja-JP" altLang="en-US" dirty="0"/>
              <a:t>データを用いてフィッティングを行うと，</a:t>
            </a:r>
            <a:r>
              <a:rPr kumimoji="1" lang="en-US" altLang="ja-JP" dirty="0"/>
              <a:t>χ2</a:t>
            </a:r>
            <a:r>
              <a:rPr kumimoji="1" lang="ja-JP" altLang="en-US" dirty="0"/>
              <a:t>が</a:t>
            </a:r>
            <a:r>
              <a:rPr kumimoji="1" lang="en-US" altLang="ja-JP" dirty="0"/>
              <a:t>4</a:t>
            </a:r>
            <a:r>
              <a:rPr kumimoji="1" lang="ja-JP" altLang="en-US" dirty="0"/>
              <a:t>以上まで大きくなりそのようなデータは他のデータセットと整合的ではないことを示しています．</a:t>
            </a:r>
            <a:endParaRPr kumimoji="1" lang="en-US" altLang="ja-JP" dirty="0"/>
          </a:p>
          <a:p>
            <a:r>
              <a:rPr kumimoji="1" lang="ja-JP" altLang="en-US" dirty="0"/>
              <a:t>以上から，今後のフィッティングでは</a:t>
            </a:r>
            <a:r>
              <a:rPr kumimoji="1" lang="en-US" altLang="ja-JP" dirty="0"/>
              <a:t>Suzuki and </a:t>
            </a:r>
            <a:r>
              <a:rPr kumimoji="1" lang="en-US" altLang="ja-JP" dirty="0" err="1"/>
              <a:t>Kumazawa</a:t>
            </a:r>
            <a:r>
              <a:rPr kumimoji="1" lang="en-US" altLang="ja-JP" dirty="0"/>
              <a:t> (1980)</a:t>
            </a:r>
            <a:r>
              <a:rPr kumimoji="1" lang="ja-JP" altLang="en-US" dirty="0"/>
              <a:t>の</a:t>
            </a:r>
            <a:r>
              <a:rPr kumimoji="1" lang="en-US" altLang="ja-JP" dirty="0"/>
              <a:t>VT</a:t>
            </a:r>
            <a:r>
              <a:rPr kumimoji="1" lang="ja-JP" altLang="en-US" dirty="0"/>
              <a:t>データを利用します．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8</a:t>
            </a:fld>
            <a:endParaRPr kumimoji="1" lang="ja-JP" altLang="en-US"/>
          </a:p>
        </p:txBody>
      </p:sp>
    </p:spTree>
    <p:extLst>
      <p:ext uri="{BB962C8B-B14F-4D97-AF65-F5344CB8AC3E}">
        <p14:creationId xmlns:p14="http://schemas.microsoft.com/office/powerpoint/2010/main" val="264376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VT</a:t>
            </a:r>
            <a:r>
              <a:rPr kumimoji="1" lang="ja-JP" altLang="en-US" dirty="0"/>
              <a:t>データとして</a:t>
            </a:r>
            <a:r>
              <a:rPr kumimoji="1" lang="en-US" altLang="ja-JP" dirty="0"/>
              <a:t>Grimes</a:t>
            </a:r>
            <a:r>
              <a:rPr kumimoji="1" lang="ja-JP" altLang="en-US" dirty="0"/>
              <a:t>の低温データと</a:t>
            </a:r>
            <a:r>
              <a:rPr kumimoji="1" lang="en-US" altLang="ja-JP" dirty="0"/>
              <a:t>Suzuki</a:t>
            </a:r>
            <a:r>
              <a:rPr kumimoji="1" lang="ja-JP" altLang="en-US" dirty="0"/>
              <a:t>の高温データを使った同じデータセットに対して，</a:t>
            </a:r>
            <a:r>
              <a:rPr kumimoji="1" lang="en-US" altLang="ja-JP" dirty="0"/>
              <a:t>CP-</a:t>
            </a:r>
            <a:r>
              <a:rPr kumimoji="1" lang="en-US" altLang="ja-JP" dirty="0" err="1"/>
              <a:t>EoS</a:t>
            </a:r>
            <a:r>
              <a:rPr kumimoji="1" lang="en-US" altLang="ja-JP" dirty="0"/>
              <a:t>, MGD, q-compromise MGD, HP</a:t>
            </a:r>
            <a:r>
              <a:rPr kumimoji="1" lang="ja-JP" altLang="en-US" dirty="0"/>
              <a:t>など様々な</a:t>
            </a:r>
            <a:r>
              <a:rPr kumimoji="1" lang="en-US" altLang="ja-JP" dirty="0"/>
              <a:t>thermal pressure EoS</a:t>
            </a:r>
            <a:r>
              <a:rPr kumimoji="1" lang="ja-JP" altLang="en-US" dirty="0"/>
              <a:t>を使ってフィッティングを行った結果を示します．</a:t>
            </a:r>
            <a:endParaRPr kumimoji="1" lang="en-US" altLang="ja-JP" dirty="0"/>
          </a:p>
          <a:p>
            <a:r>
              <a:rPr kumimoji="1" lang="ja-JP" altLang="en-US" dirty="0"/>
              <a:t>先ず</a:t>
            </a:r>
            <a:r>
              <a:rPr kumimoji="1" lang="en-US" altLang="ja-JP" dirty="0"/>
              <a:t>χ2</a:t>
            </a:r>
            <a:r>
              <a:rPr kumimoji="1" lang="ja-JP" altLang="en-US" dirty="0"/>
              <a:t>の値を比較すると，</a:t>
            </a:r>
            <a:r>
              <a:rPr kumimoji="1" lang="en-US" altLang="ja-JP" dirty="0"/>
              <a:t>MGD EoS</a:t>
            </a:r>
            <a:r>
              <a:rPr kumimoji="1" lang="ja-JP" altLang="en-US" dirty="0"/>
              <a:t>を使った場合に最も</a:t>
            </a:r>
            <a:r>
              <a:rPr kumimoji="1" lang="en-US" altLang="ja-JP" dirty="0"/>
              <a:t>1</a:t>
            </a:r>
            <a:r>
              <a:rPr kumimoji="1" lang="ja-JP" altLang="en-US" dirty="0"/>
              <a:t>に近い値が得られるため，データを説明するために最も適した</a:t>
            </a:r>
            <a:r>
              <a:rPr kumimoji="1" lang="en-US" altLang="ja-JP" dirty="0"/>
              <a:t>EoS</a:t>
            </a:r>
            <a:r>
              <a:rPr kumimoji="1" lang="ja-JP" altLang="en-US" dirty="0"/>
              <a:t>であることが分かります．</a:t>
            </a:r>
            <a:endParaRPr kumimoji="1" lang="en-US" altLang="ja-JP" dirty="0"/>
          </a:p>
          <a:p>
            <a:r>
              <a:rPr kumimoji="1" lang="ja-JP" altLang="en-US" dirty="0"/>
              <a:t>また，</a:t>
            </a:r>
            <a:r>
              <a:rPr kumimoji="1" lang="en-US" altLang="ja-JP" dirty="0"/>
              <a:t>Eos</a:t>
            </a:r>
            <a:r>
              <a:rPr kumimoji="1" lang="ja-JP" altLang="en-US" dirty="0"/>
              <a:t>で計算した圧力と実験値の差の最大値も，</a:t>
            </a:r>
            <a:r>
              <a:rPr kumimoji="1" lang="en-US" altLang="ja-JP" dirty="0"/>
              <a:t>MGD EoS</a:t>
            </a:r>
            <a:r>
              <a:rPr kumimoji="1" lang="ja-JP" altLang="en-US" dirty="0"/>
              <a:t>の場合に最小値となり，</a:t>
            </a:r>
            <a:r>
              <a:rPr kumimoji="1" lang="en-US" altLang="ja-JP" dirty="0" err="1"/>
              <a:t>ΔPmax</a:t>
            </a:r>
            <a:r>
              <a:rPr kumimoji="1" lang="ja-JP" altLang="en-US" dirty="0"/>
              <a:t>からも</a:t>
            </a:r>
            <a:r>
              <a:rPr kumimoji="1" lang="en-US" altLang="ja-JP" dirty="0"/>
              <a:t>MGD EoS</a:t>
            </a:r>
            <a:r>
              <a:rPr kumimoji="1" lang="ja-JP" altLang="en-US" dirty="0"/>
              <a:t>が最も適した</a:t>
            </a:r>
            <a:r>
              <a:rPr kumimoji="1" lang="en-US" altLang="ja-JP" dirty="0"/>
              <a:t>EoS</a:t>
            </a:r>
            <a:r>
              <a:rPr kumimoji="1" lang="ja-JP" altLang="en-US" dirty="0"/>
              <a:t>であることが示唆されます．</a:t>
            </a:r>
            <a:endParaRPr kumimoji="1" lang="en-US" altLang="ja-JP" dirty="0"/>
          </a:p>
          <a:p>
            <a:r>
              <a:rPr kumimoji="1" lang="ja-JP" altLang="en-US" dirty="0"/>
              <a:t>グリューナイゼンパラメータの体積依存性を決定するパラメータである</a:t>
            </a:r>
            <a:r>
              <a:rPr kumimoji="1" lang="en-US" altLang="ja-JP" dirty="0"/>
              <a:t>q</a:t>
            </a:r>
            <a:r>
              <a:rPr kumimoji="1" lang="ja-JP" altLang="en-US" dirty="0"/>
              <a:t>に関しては，</a:t>
            </a:r>
            <a:r>
              <a:rPr kumimoji="1" lang="en-US" altLang="ja-JP" dirty="0"/>
              <a:t>q</a:t>
            </a:r>
            <a:r>
              <a:rPr kumimoji="1" lang="ja-JP" altLang="en-US" dirty="0"/>
              <a:t>を変数とする</a:t>
            </a:r>
            <a:r>
              <a:rPr kumimoji="1" lang="en-US" altLang="ja-JP" dirty="0"/>
              <a:t>Cp-</a:t>
            </a:r>
            <a:r>
              <a:rPr kumimoji="1" lang="en-US" altLang="ja-JP" dirty="0" err="1"/>
              <a:t>EoS</a:t>
            </a:r>
            <a:r>
              <a:rPr kumimoji="1" lang="ja-JP" altLang="en-US" dirty="0"/>
              <a:t>や</a:t>
            </a:r>
            <a:r>
              <a:rPr kumimoji="1" lang="en-US" altLang="ja-JP" dirty="0"/>
              <a:t>MGD EoS</a:t>
            </a:r>
            <a:r>
              <a:rPr kumimoji="1" lang="ja-JP" altLang="en-US" dirty="0"/>
              <a:t>では</a:t>
            </a:r>
            <a:r>
              <a:rPr kumimoji="1" lang="en-US" altLang="ja-JP" dirty="0"/>
              <a:t>2</a:t>
            </a:r>
            <a:r>
              <a:rPr kumimoji="1" lang="ja-JP" altLang="en-US" dirty="0"/>
              <a:t>に近い値を示しており，</a:t>
            </a:r>
            <a:r>
              <a:rPr kumimoji="1" lang="en-US" altLang="ja-JP" dirty="0"/>
              <a:t>1</a:t>
            </a:r>
            <a:r>
              <a:rPr kumimoji="1" lang="ja-JP" altLang="en-US" dirty="0"/>
              <a:t>より有意に大きいことが分かります．</a:t>
            </a:r>
            <a:endParaRPr kumimoji="1" lang="en-US" altLang="ja-JP" dirty="0"/>
          </a:p>
          <a:p>
            <a:r>
              <a:rPr kumimoji="1" lang="ja-JP" altLang="en-US" dirty="0"/>
              <a:t>これは，</a:t>
            </a:r>
            <a:r>
              <a:rPr kumimoji="1" lang="en-US" altLang="ja-JP" dirty="0"/>
              <a:t>isochore</a:t>
            </a:r>
            <a:r>
              <a:rPr kumimoji="1" lang="ja-JP" altLang="en-US" dirty="0"/>
              <a:t>に沿った体積弾性率の温度微分が正であることを意味するため，体積弾性率の温度微分が</a:t>
            </a:r>
            <a:r>
              <a:rPr kumimoji="1" lang="en-US" altLang="ja-JP" dirty="0"/>
              <a:t>0</a:t>
            </a:r>
            <a:r>
              <a:rPr kumimoji="1" lang="ja-JP" altLang="en-US" dirty="0"/>
              <a:t>と仮定した</a:t>
            </a:r>
            <a:r>
              <a:rPr kumimoji="1" lang="en-US" altLang="ja-JP" dirty="0"/>
              <a:t>Holland-Powell</a:t>
            </a:r>
            <a:r>
              <a:rPr kumimoji="1" lang="ja-JP" altLang="en-US" dirty="0"/>
              <a:t>の</a:t>
            </a:r>
            <a:r>
              <a:rPr kumimoji="1" lang="en-US" altLang="ja-JP" dirty="0"/>
              <a:t>thermal pressure</a:t>
            </a:r>
            <a:r>
              <a:rPr kumimoji="1" lang="ja-JP" altLang="en-US" dirty="0"/>
              <a:t> </a:t>
            </a:r>
            <a:r>
              <a:rPr kumimoji="1" lang="en-US" altLang="ja-JP" dirty="0"/>
              <a:t>EoS</a:t>
            </a:r>
            <a:r>
              <a:rPr kumimoji="1" lang="ja-JP" altLang="en-US" dirty="0"/>
              <a:t>や</a:t>
            </a:r>
            <a:r>
              <a:rPr kumimoji="1" lang="en-US" altLang="ja-JP" dirty="0"/>
              <a:t>q-compromise MGD Eos</a:t>
            </a:r>
            <a:r>
              <a:rPr kumimoji="1" lang="ja-JP" altLang="en-US" dirty="0"/>
              <a:t>は</a:t>
            </a:r>
            <a:r>
              <a:rPr kumimoji="1" lang="en-US" altLang="ja-JP" dirty="0"/>
              <a:t>MgAl2O4</a:t>
            </a:r>
            <a:r>
              <a:rPr kumimoji="1" lang="ja-JP" altLang="en-US" dirty="0"/>
              <a:t>には適していないことを示唆しています．</a:t>
            </a:r>
            <a:endParaRPr kumimoji="1" lang="en-US" altLang="ja-JP" dirty="0"/>
          </a:p>
          <a:p>
            <a:r>
              <a:rPr kumimoji="1" lang="ja-JP" altLang="en-US" dirty="0"/>
              <a:t>従って，本研究では</a:t>
            </a:r>
            <a:r>
              <a:rPr kumimoji="1" lang="en-US" altLang="ja-JP" dirty="0" err="1"/>
              <a:t>isomeke</a:t>
            </a:r>
            <a:r>
              <a:rPr kumimoji="1" lang="ja-JP" altLang="en-US" dirty="0"/>
              <a:t>の計算に</a:t>
            </a:r>
            <a:r>
              <a:rPr kumimoji="1" lang="en-US" altLang="ja-JP" dirty="0"/>
              <a:t>MGD</a:t>
            </a:r>
            <a:r>
              <a:rPr kumimoji="1" lang="ja-JP" altLang="en-US" dirty="0"/>
              <a:t>の</a:t>
            </a:r>
            <a:r>
              <a:rPr kumimoji="1" lang="en-US" altLang="ja-JP" dirty="0"/>
              <a:t>thermal pressure EoS</a:t>
            </a:r>
            <a:r>
              <a:rPr kumimoji="1" lang="ja-JP" altLang="en-US" dirty="0"/>
              <a:t>を利用します．</a:t>
            </a:r>
          </a:p>
        </p:txBody>
      </p:sp>
      <p:sp>
        <p:nvSpPr>
          <p:cNvPr id="4" name="スライド番号プレースホルダー 3"/>
          <p:cNvSpPr>
            <a:spLocks noGrp="1"/>
          </p:cNvSpPr>
          <p:nvPr>
            <p:ph type="sldNum" sz="quarter" idx="5"/>
          </p:nvPr>
        </p:nvSpPr>
        <p:spPr/>
        <p:txBody>
          <a:bodyPr/>
          <a:lstStyle/>
          <a:p>
            <a:fld id="{F2B1EA60-C116-4059-BFCC-81136B264E92}" type="slidenum">
              <a:rPr kumimoji="1" lang="ja-JP" altLang="en-US" smtClean="0"/>
              <a:t>9</a:t>
            </a:fld>
            <a:endParaRPr kumimoji="1" lang="ja-JP" altLang="en-US"/>
          </a:p>
        </p:txBody>
      </p:sp>
    </p:spTree>
    <p:extLst>
      <p:ext uri="{BB962C8B-B14F-4D97-AF65-F5344CB8AC3E}">
        <p14:creationId xmlns:p14="http://schemas.microsoft.com/office/powerpoint/2010/main" val="3238599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F89D90B-6BA6-4075-9B3D-C5DF2E2F7624}" type="datetimeFigureOut">
              <a:rPr kumimoji="1" lang="ja-JP" altLang="en-US" smtClean="0"/>
              <a:t>2022/5/20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54F658-7154-4E38-8EB4-2C6074C8DD0A}" type="slidenum">
              <a:rPr kumimoji="1" lang="ja-JP" altLang="en-US" smtClean="0"/>
              <a:t>‹#›</a:t>
            </a:fld>
            <a:endParaRPr kumimoji="1" lang="ja-JP" altLang="en-US"/>
          </a:p>
        </p:txBody>
      </p:sp>
    </p:spTree>
    <p:extLst>
      <p:ext uri="{BB962C8B-B14F-4D97-AF65-F5344CB8AC3E}">
        <p14:creationId xmlns:p14="http://schemas.microsoft.com/office/powerpoint/2010/main" val="1232431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F89D90B-6BA6-4075-9B3D-C5DF2E2F7624}" type="datetimeFigureOut">
              <a:rPr kumimoji="1" lang="ja-JP" altLang="en-US" smtClean="0"/>
              <a:t>2022/5/20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54F658-7154-4E38-8EB4-2C6074C8DD0A}" type="slidenum">
              <a:rPr kumimoji="1" lang="ja-JP" altLang="en-US" smtClean="0"/>
              <a:t>‹#›</a:t>
            </a:fld>
            <a:endParaRPr kumimoji="1" lang="ja-JP" altLang="en-US"/>
          </a:p>
        </p:txBody>
      </p:sp>
    </p:spTree>
    <p:extLst>
      <p:ext uri="{BB962C8B-B14F-4D97-AF65-F5344CB8AC3E}">
        <p14:creationId xmlns:p14="http://schemas.microsoft.com/office/powerpoint/2010/main" val="403398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F89D90B-6BA6-4075-9B3D-C5DF2E2F7624}" type="datetimeFigureOut">
              <a:rPr kumimoji="1" lang="ja-JP" altLang="en-US" smtClean="0"/>
              <a:t>2022/5/20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54F658-7154-4E38-8EB4-2C6074C8DD0A}" type="slidenum">
              <a:rPr kumimoji="1" lang="ja-JP" altLang="en-US" smtClean="0"/>
              <a:t>‹#›</a:t>
            </a:fld>
            <a:endParaRPr kumimoji="1" lang="ja-JP" altLang="en-US"/>
          </a:p>
        </p:txBody>
      </p:sp>
    </p:spTree>
    <p:extLst>
      <p:ext uri="{BB962C8B-B14F-4D97-AF65-F5344CB8AC3E}">
        <p14:creationId xmlns:p14="http://schemas.microsoft.com/office/powerpoint/2010/main" val="23399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266700"/>
            <a:ext cx="12192000" cy="497541"/>
          </a:xfrm>
          <a:gradFill flip="none" rotWithShape="1">
            <a:gsLst>
              <a:gs pos="0">
                <a:srgbClr val="5F5F5F">
                  <a:shade val="30000"/>
                  <a:satMod val="115000"/>
                </a:srgbClr>
              </a:gs>
              <a:gs pos="50000">
                <a:srgbClr val="5F5F5F">
                  <a:shade val="67500"/>
                  <a:satMod val="115000"/>
                </a:srgbClr>
              </a:gs>
              <a:gs pos="100000">
                <a:srgbClr val="5F5F5F">
                  <a:shade val="100000"/>
                  <a:satMod val="115000"/>
                </a:srgbClr>
              </a:gs>
            </a:gsLst>
            <a:lin ang="18900000" scaled="1"/>
            <a:tileRect/>
          </a:gradFill>
        </p:spPr>
        <p:txBody>
          <a:bodyPr>
            <a:normAutofit/>
          </a:bodyPr>
          <a:lstStyle>
            <a:lvl1pPr>
              <a:defRPr sz="3600">
                <a:solidFill>
                  <a:schemeClr val="bg1"/>
                </a:solidFill>
                <a:effectLst>
                  <a:outerShdw blurRad="76200" dist="38100" dir="2700000" sx="101000" sy="101000" algn="tl" rotWithShape="0">
                    <a:prstClr val="black">
                      <a:alpha val="95000"/>
                    </a:prstClr>
                  </a:outerShdw>
                </a:effectLst>
              </a:defRPr>
            </a:lvl1p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3F89D90B-6BA6-4075-9B3D-C5DF2E2F7624}" type="datetimeFigureOut">
              <a:rPr kumimoji="1" lang="ja-JP" altLang="en-US" smtClean="0"/>
              <a:t>2022/5/20</a:t>
            </a:fld>
            <a:endParaRPr kumimoji="1" lang="ja-JP" altLang="en-US"/>
          </a:p>
        </p:txBody>
      </p:sp>
      <p:sp>
        <p:nvSpPr>
          <p:cNvPr id="5" name="フッター プレースホルダー 4"/>
          <p:cNvSpPr>
            <a:spLocks noGrp="1"/>
          </p:cNvSpPr>
          <p:nvPr>
            <p:ph type="ftr" sz="quarter" idx="11"/>
          </p:nvPr>
        </p:nvSpPr>
        <p:spPr>
          <a:xfrm>
            <a:off x="-1117600" y="-811679"/>
            <a:ext cx="4114800" cy="365125"/>
          </a:xfrm>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654F658-7154-4E38-8EB4-2C6074C8DD0A}" type="slidenum">
              <a:rPr kumimoji="1" lang="ja-JP" altLang="en-US" smtClean="0"/>
              <a:t>‹#›</a:t>
            </a:fld>
            <a:endParaRPr kumimoji="1" lang="ja-JP" altLang="en-US"/>
          </a:p>
        </p:txBody>
      </p:sp>
      <p:sp>
        <p:nvSpPr>
          <p:cNvPr id="7" name="タイトル 1"/>
          <p:cNvSpPr txBox="1">
            <a:spLocks/>
          </p:cNvSpPr>
          <p:nvPr userDrawn="1"/>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5967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F89D90B-6BA6-4075-9B3D-C5DF2E2F7624}" type="datetimeFigureOut">
              <a:rPr kumimoji="1" lang="ja-JP" altLang="en-US" smtClean="0"/>
              <a:t>2022/5/20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54F658-7154-4E38-8EB4-2C6074C8DD0A}" type="slidenum">
              <a:rPr kumimoji="1" lang="ja-JP" altLang="en-US" smtClean="0"/>
              <a:t>‹#›</a:t>
            </a:fld>
            <a:endParaRPr kumimoji="1" lang="ja-JP" altLang="en-US"/>
          </a:p>
        </p:txBody>
      </p:sp>
    </p:spTree>
    <p:extLst>
      <p:ext uri="{BB962C8B-B14F-4D97-AF65-F5344CB8AC3E}">
        <p14:creationId xmlns:p14="http://schemas.microsoft.com/office/powerpoint/2010/main" val="407195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F89D90B-6BA6-4075-9B3D-C5DF2E2F7624}" type="datetimeFigureOut">
              <a:rPr kumimoji="1" lang="ja-JP" altLang="en-US" smtClean="0"/>
              <a:t>2022/5/20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654F658-7154-4E38-8EB4-2C6074C8DD0A}" type="slidenum">
              <a:rPr kumimoji="1" lang="ja-JP" altLang="en-US" smtClean="0"/>
              <a:t>‹#›</a:t>
            </a:fld>
            <a:endParaRPr kumimoji="1" lang="ja-JP" altLang="en-US"/>
          </a:p>
        </p:txBody>
      </p:sp>
    </p:spTree>
    <p:extLst>
      <p:ext uri="{BB962C8B-B14F-4D97-AF65-F5344CB8AC3E}">
        <p14:creationId xmlns:p14="http://schemas.microsoft.com/office/powerpoint/2010/main" val="2267337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F89D90B-6BA6-4075-9B3D-C5DF2E2F7624}" type="datetimeFigureOut">
              <a:rPr kumimoji="1" lang="ja-JP" altLang="en-US" smtClean="0"/>
              <a:t>2022/5/20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654F658-7154-4E38-8EB4-2C6074C8DD0A}" type="slidenum">
              <a:rPr kumimoji="1" lang="ja-JP" altLang="en-US" smtClean="0"/>
              <a:t>‹#›</a:t>
            </a:fld>
            <a:endParaRPr kumimoji="1" lang="ja-JP" altLang="en-US"/>
          </a:p>
        </p:txBody>
      </p:sp>
    </p:spTree>
    <p:extLst>
      <p:ext uri="{BB962C8B-B14F-4D97-AF65-F5344CB8AC3E}">
        <p14:creationId xmlns:p14="http://schemas.microsoft.com/office/powerpoint/2010/main" val="52250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F89D90B-6BA6-4075-9B3D-C5DF2E2F7624}" type="datetimeFigureOut">
              <a:rPr kumimoji="1" lang="ja-JP" altLang="en-US" smtClean="0"/>
              <a:t>2022/5/20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654F658-7154-4E38-8EB4-2C6074C8DD0A}" type="slidenum">
              <a:rPr kumimoji="1" lang="ja-JP" altLang="en-US" smtClean="0"/>
              <a:t>‹#›</a:t>
            </a:fld>
            <a:endParaRPr kumimoji="1" lang="ja-JP" altLang="en-US"/>
          </a:p>
        </p:txBody>
      </p:sp>
    </p:spTree>
    <p:extLst>
      <p:ext uri="{BB962C8B-B14F-4D97-AF65-F5344CB8AC3E}">
        <p14:creationId xmlns:p14="http://schemas.microsoft.com/office/powerpoint/2010/main" val="364714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F89D90B-6BA6-4075-9B3D-C5DF2E2F7624}" type="datetimeFigureOut">
              <a:rPr kumimoji="1" lang="ja-JP" altLang="en-US" smtClean="0"/>
              <a:t>2022/5/20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654F658-7154-4E38-8EB4-2C6074C8DD0A}" type="slidenum">
              <a:rPr kumimoji="1" lang="ja-JP" altLang="en-US" smtClean="0"/>
              <a:t>‹#›</a:t>
            </a:fld>
            <a:endParaRPr kumimoji="1" lang="ja-JP" altLang="en-US"/>
          </a:p>
        </p:txBody>
      </p:sp>
    </p:spTree>
    <p:extLst>
      <p:ext uri="{BB962C8B-B14F-4D97-AF65-F5344CB8AC3E}">
        <p14:creationId xmlns:p14="http://schemas.microsoft.com/office/powerpoint/2010/main" val="43315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F89D90B-6BA6-4075-9B3D-C5DF2E2F7624}" type="datetimeFigureOut">
              <a:rPr kumimoji="1" lang="ja-JP" altLang="en-US" smtClean="0"/>
              <a:t>2022/5/20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654F658-7154-4E38-8EB4-2C6074C8DD0A}" type="slidenum">
              <a:rPr kumimoji="1" lang="ja-JP" altLang="en-US" smtClean="0"/>
              <a:t>‹#›</a:t>
            </a:fld>
            <a:endParaRPr kumimoji="1" lang="ja-JP" altLang="en-US"/>
          </a:p>
        </p:txBody>
      </p:sp>
    </p:spTree>
    <p:extLst>
      <p:ext uri="{BB962C8B-B14F-4D97-AF65-F5344CB8AC3E}">
        <p14:creationId xmlns:p14="http://schemas.microsoft.com/office/powerpoint/2010/main" val="739654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F89D90B-6BA6-4075-9B3D-C5DF2E2F7624}" type="datetimeFigureOut">
              <a:rPr kumimoji="1" lang="ja-JP" altLang="en-US" smtClean="0"/>
              <a:t>2022/5/20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654F658-7154-4E38-8EB4-2C6074C8DD0A}" type="slidenum">
              <a:rPr kumimoji="1" lang="ja-JP" altLang="en-US" smtClean="0"/>
              <a:t>‹#›</a:t>
            </a:fld>
            <a:endParaRPr kumimoji="1" lang="ja-JP" altLang="en-US"/>
          </a:p>
        </p:txBody>
      </p:sp>
    </p:spTree>
    <p:extLst>
      <p:ext uri="{BB962C8B-B14F-4D97-AF65-F5344CB8AC3E}">
        <p14:creationId xmlns:p14="http://schemas.microsoft.com/office/powerpoint/2010/main" val="205651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89D90B-6BA6-4075-9B3D-C5DF2E2F7624}" type="datetimeFigureOut">
              <a:rPr kumimoji="1" lang="ja-JP" altLang="en-US" smtClean="0"/>
              <a:t>2022/5/20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54F658-7154-4E38-8EB4-2C6074C8DD0A}" type="slidenum">
              <a:rPr kumimoji="1" lang="ja-JP" altLang="en-US" smtClean="0"/>
              <a:t>‹#›</a:t>
            </a:fld>
            <a:endParaRPr kumimoji="1" lang="ja-JP" altLang="en-US"/>
          </a:p>
        </p:txBody>
      </p:sp>
    </p:spTree>
    <p:extLst>
      <p:ext uri="{BB962C8B-B14F-4D97-AF65-F5344CB8AC3E}">
        <p14:creationId xmlns:p14="http://schemas.microsoft.com/office/powerpoint/2010/main" val="2419094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12.png"/><Relationship Id="rId7" Type="http://schemas.openxmlformats.org/officeDocument/2006/relationships/image" Target="../media/image47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1.png"/><Relationship Id="rId5" Type="http://schemas.openxmlformats.org/officeDocument/2006/relationships/image" Target="../media/image13.png"/><Relationship Id="rId10" Type="http://schemas.openxmlformats.org/officeDocument/2006/relationships/image" Target="../media/image50.png"/><Relationship Id="rId4" Type="http://schemas.openxmlformats.org/officeDocument/2006/relationships/image" Target="../media/image11.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CBF926D6-7D25-4BE2-A7CD-B5A265A6C057}"/>
              </a:ext>
            </a:extLst>
          </p:cNvPr>
          <p:cNvSpPr txBox="1"/>
          <p:nvPr/>
        </p:nvSpPr>
        <p:spPr>
          <a:xfrm>
            <a:off x="0" y="2844411"/>
            <a:ext cx="12192687" cy="2246769"/>
          </a:xfrm>
          <a:prstGeom prst="rect">
            <a:avLst/>
          </a:prstGeom>
          <a:noFill/>
        </p:spPr>
        <p:txBody>
          <a:bodyPr wrap="square">
            <a:spAutoFit/>
          </a:bodyPr>
          <a:lstStyle/>
          <a:p>
            <a:pPr algn="ctr">
              <a:spcAft>
                <a:spcPts val="600"/>
              </a:spcAft>
            </a:pPr>
            <a:r>
              <a:rPr lang="en-US" altLang="ja-JP" sz="2400" b="0" i="0" u="none" strike="noStrike" baseline="0" dirty="0">
                <a:latin typeface="Arial" panose="020B0604020202020204" pitchFamily="34" charset="0"/>
                <a:cs typeface="Arial" panose="020B0604020202020204" pitchFamily="34" charset="0"/>
              </a:rPr>
              <a:t>Yuuki Hagiwara</a:t>
            </a:r>
            <a:r>
              <a:rPr lang="ja-JP" altLang="en-US" sz="2400" b="0" i="0" u="none" strike="noStrike" baseline="0" dirty="0">
                <a:latin typeface="Arial" panose="020B0604020202020204" pitchFamily="34" charset="0"/>
                <a:cs typeface="Arial" panose="020B0604020202020204" pitchFamily="34" charset="0"/>
              </a:rPr>
              <a:t> </a:t>
            </a:r>
            <a:r>
              <a:rPr lang="en-US" altLang="ja-JP" b="0" i="0" u="none" strike="noStrike" baseline="0"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JAMSTEC, Japan)</a:t>
            </a:r>
            <a:endParaRPr lang="en-US" altLang="ja-JP" b="0" i="0" u="none" strike="noStrike" baseline="0" dirty="0">
              <a:latin typeface="Arial" panose="020B0604020202020204" pitchFamily="34" charset="0"/>
              <a:cs typeface="Arial" panose="020B0604020202020204" pitchFamily="34" charset="0"/>
            </a:endParaRPr>
          </a:p>
          <a:p>
            <a:pPr algn="ctr">
              <a:spcAft>
                <a:spcPts val="600"/>
              </a:spcAft>
            </a:pPr>
            <a:r>
              <a:rPr lang="en-US" altLang="ja-JP" sz="2400" b="0" i="0" u="none" strike="noStrike" baseline="0" dirty="0">
                <a:latin typeface="Arial" panose="020B0604020202020204" pitchFamily="34" charset="0"/>
                <a:cs typeface="Arial" panose="020B0604020202020204" pitchFamily="34" charset="0"/>
              </a:rPr>
              <a:t>Ross John Angel </a:t>
            </a:r>
            <a:r>
              <a:rPr lang="en-US" altLang="ja-JP" b="0" i="0" u="none" strike="noStrike" baseline="0" dirty="0">
                <a:latin typeface="Arial" panose="020B0604020202020204" pitchFamily="34" charset="0"/>
                <a:cs typeface="Arial" panose="020B0604020202020204" pitchFamily="34" charset="0"/>
              </a:rPr>
              <a:t>(IGG-CNR, Italy)</a:t>
            </a:r>
          </a:p>
          <a:p>
            <a:pPr algn="ctr">
              <a:spcAft>
                <a:spcPts val="600"/>
              </a:spcAft>
            </a:pPr>
            <a:r>
              <a:rPr lang="en-US" altLang="ja-JP" sz="2400" dirty="0">
                <a:latin typeface="Arial" panose="020B0604020202020204" pitchFamily="34" charset="0"/>
                <a:cs typeface="Arial" panose="020B0604020202020204" pitchFamily="34" charset="0"/>
              </a:rPr>
              <a:t>Mattia </a:t>
            </a:r>
            <a:r>
              <a:rPr lang="en-US" altLang="ja-JP" sz="2400" dirty="0" err="1">
                <a:latin typeface="Arial" panose="020B0604020202020204" pitchFamily="34" charset="0"/>
                <a:cs typeface="Arial" panose="020B0604020202020204" pitchFamily="34" charset="0"/>
              </a:rPr>
              <a:t>Gilio</a:t>
            </a:r>
            <a:r>
              <a:rPr lang="en-US" altLang="ja-JP" sz="2400"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a:t>
            </a:r>
            <a:r>
              <a:rPr lang="en-US" altLang="ja-JP" b="0" i="0" u="none" strike="noStrike" baseline="0" dirty="0">
                <a:latin typeface="Arial" panose="020B0604020202020204" pitchFamily="34" charset="0"/>
                <a:cs typeface="Arial" panose="020B0604020202020204" pitchFamily="34" charset="0"/>
              </a:rPr>
              <a:t>University of Pavia, Italy</a:t>
            </a:r>
            <a:r>
              <a:rPr lang="en-US" altLang="ja-JP" dirty="0">
                <a:latin typeface="Arial" panose="020B0604020202020204" pitchFamily="34" charset="0"/>
                <a:cs typeface="Arial" panose="020B0604020202020204" pitchFamily="34" charset="0"/>
              </a:rPr>
              <a:t>)</a:t>
            </a:r>
            <a:endParaRPr lang="en-US" altLang="ja-JP" b="0" i="0" u="none" strike="noStrike" baseline="0" dirty="0">
              <a:latin typeface="Arial" panose="020B0604020202020204" pitchFamily="34" charset="0"/>
              <a:cs typeface="Arial" panose="020B0604020202020204" pitchFamily="34" charset="0"/>
            </a:endParaRPr>
          </a:p>
          <a:p>
            <a:pPr algn="ctr">
              <a:spcAft>
                <a:spcPts val="600"/>
              </a:spcAft>
            </a:pPr>
            <a:r>
              <a:rPr lang="en-US" altLang="ja-JP" sz="2400" b="0" i="0" u="none" strike="noStrike" baseline="0" dirty="0" err="1">
                <a:latin typeface="Arial" panose="020B0604020202020204" pitchFamily="34" charset="0"/>
                <a:cs typeface="Arial" panose="020B0604020202020204" pitchFamily="34" charset="0"/>
              </a:rPr>
              <a:t>Junji</a:t>
            </a:r>
            <a:r>
              <a:rPr lang="en-US" altLang="ja-JP" sz="2400" b="0" i="0" u="none" strike="noStrike" baseline="0" dirty="0">
                <a:latin typeface="Arial" panose="020B0604020202020204" pitchFamily="34" charset="0"/>
                <a:cs typeface="Arial" panose="020B0604020202020204" pitchFamily="34" charset="0"/>
              </a:rPr>
              <a:t> Yamamoto </a:t>
            </a:r>
            <a:r>
              <a:rPr lang="en-US" altLang="ja-JP" b="0" i="0" u="none" strike="noStrike" baseline="0" dirty="0">
                <a:latin typeface="Arial" panose="020B0604020202020204" pitchFamily="34" charset="0"/>
                <a:cs typeface="Arial" panose="020B0604020202020204" pitchFamily="34" charset="0"/>
              </a:rPr>
              <a:t>(Kyushu University, Japan)</a:t>
            </a:r>
            <a:endParaRPr lang="en-US" altLang="ja-JP" sz="2400" b="0" i="0" u="none" strike="noStrike" baseline="0" dirty="0">
              <a:latin typeface="Arial" panose="020B0604020202020204" pitchFamily="34" charset="0"/>
              <a:cs typeface="Arial" panose="020B0604020202020204" pitchFamily="34" charset="0"/>
            </a:endParaRPr>
          </a:p>
          <a:p>
            <a:pPr algn="ctr">
              <a:spcAft>
                <a:spcPts val="600"/>
              </a:spcAft>
            </a:pPr>
            <a:r>
              <a:rPr lang="en-US" altLang="ja-JP" sz="2400" b="0" i="0" u="none" strike="noStrike" baseline="0" dirty="0">
                <a:latin typeface="Arial" panose="020B0604020202020204" pitchFamily="34" charset="0"/>
                <a:cs typeface="Arial" panose="020B0604020202020204" pitchFamily="34" charset="0"/>
              </a:rPr>
              <a:t>Matteo Alvaro </a:t>
            </a:r>
            <a:r>
              <a:rPr lang="en-US" altLang="ja-JP" dirty="0">
                <a:latin typeface="Arial" panose="020B0604020202020204" pitchFamily="34" charset="0"/>
                <a:cs typeface="Arial" panose="020B0604020202020204" pitchFamily="34" charset="0"/>
              </a:rPr>
              <a:t>(</a:t>
            </a:r>
            <a:r>
              <a:rPr lang="en-US" altLang="ja-JP" b="0" i="0" u="none" strike="noStrike" baseline="0" dirty="0">
                <a:latin typeface="Arial" panose="020B0604020202020204" pitchFamily="34" charset="0"/>
                <a:cs typeface="Arial" panose="020B0604020202020204" pitchFamily="34" charset="0"/>
              </a:rPr>
              <a:t>University of Pavia, Italy</a:t>
            </a:r>
            <a:r>
              <a:rPr lang="en-US" altLang="ja-JP" dirty="0">
                <a:latin typeface="Arial" panose="020B0604020202020204" pitchFamily="34" charset="0"/>
                <a:cs typeface="Arial" panose="020B0604020202020204" pitchFamily="34" charset="0"/>
              </a:rPr>
              <a:t>)</a:t>
            </a:r>
            <a:endParaRPr lang="en-US" altLang="ja-JP" sz="2400" b="0" i="0" u="none" strike="noStrike" baseline="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5C82FF8C-4F91-44DD-B282-B1C856710B38}"/>
              </a:ext>
            </a:extLst>
          </p:cNvPr>
          <p:cNvSpPr txBox="1"/>
          <p:nvPr/>
        </p:nvSpPr>
        <p:spPr>
          <a:xfrm>
            <a:off x="0" y="673402"/>
            <a:ext cx="12192000" cy="1391728"/>
          </a:xfrm>
          <a:prstGeom prst="rect">
            <a:avLst/>
          </a:prstGeom>
          <a:noFill/>
        </p:spPr>
        <p:txBody>
          <a:bodyPr wrap="square">
            <a:spAutoFit/>
          </a:bodyPr>
          <a:lstStyle/>
          <a:p>
            <a:pPr algn="ctr">
              <a:lnSpc>
                <a:spcPct val="150000"/>
              </a:lnSpc>
            </a:pPr>
            <a:r>
              <a:rPr lang="en-US" altLang="ja-JP" sz="3000" b="1" dirty="0">
                <a:latin typeface="Arial" panose="020B0604020202020204" pitchFamily="34" charset="0"/>
                <a:cs typeface="Arial" panose="020B0604020202020204" pitchFamily="34" charset="0"/>
              </a:rPr>
              <a:t>Evaluation of elastic geobarometry of spinel inclusions in olivine and its application to mantle xenoliths</a:t>
            </a:r>
            <a:endParaRPr lang="ja-JP" altLang="en-US" sz="30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2C5C8F32-E77C-AF07-0F4D-B4819798FF57}"/>
              </a:ext>
            </a:extLst>
          </p:cNvPr>
          <p:cNvSpPr txBox="1"/>
          <p:nvPr/>
        </p:nvSpPr>
        <p:spPr>
          <a:xfrm>
            <a:off x="10733955" y="0"/>
            <a:ext cx="1458045" cy="369332"/>
          </a:xfrm>
          <a:prstGeom prst="rect">
            <a:avLst/>
          </a:prstGeom>
          <a:noFill/>
        </p:spPr>
        <p:txBody>
          <a:bodyPr wrap="square">
            <a:spAutoFit/>
          </a:bodyPr>
          <a:lstStyle/>
          <a:p>
            <a:r>
              <a:rPr lang="en-US" altLang="ja-JP" sz="1800" b="0" i="0" u="none" strike="noStrike" baseline="0" dirty="0">
                <a:latin typeface="Arial" panose="020B0604020202020204" pitchFamily="34" charset="0"/>
                <a:cs typeface="Arial" panose="020B0604020202020204" pitchFamily="34" charset="0"/>
              </a:rPr>
              <a:t>EGU22-199</a:t>
            </a:r>
            <a:endParaRPr lang="ja-JP" altLang="en-US" dirty="0"/>
          </a:p>
        </p:txBody>
      </p:sp>
    </p:spTree>
    <p:extLst>
      <p:ext uri="{BB962C8B-B14F-4D97-AF65-F5344CB8AC3E}">
        <p14:creationId xmlns:p14="http://schemas.microsoft.com/office/powerpoint/2010/main" val="2569396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78CFA62-B058-6B8D-9331-6A59D6C595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8970" y="764241"/>
            <a:ext cx="5024610" cy="4865282"/>
          </a:xfrm>
          <a:prstGeom prst="rect">
            <a:avLst/>
          </a:prstGeom>
          <a:noFill/>
          <a:ln>
            <a:noFill/>
          </a:ln>
        </p:spPr>
      </p:pic>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Introduction</a:t>
            </a:r>
            <a:r>
              <a:rPr lang="ja-JP" altLang="en-US" sz="1500" b="1" dirty="0">
                <a:solidFill>
                  <a:schemeClr val="bg1">
                    <a:lumMod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Comparison with </a:t>
            </a:r>
            <a:r>
              <a:rPr kumimoji="1" lang="en-US" altLang="ja-JP" sz="3100" b="1" dirty="0" err="1">
                <a:latin typeface="Arial" panose="020B0604020202020204" pitchFamily="34" charset="0"/>
                <a:ea typeface="游ゴシック" panose="020B0400000000000000" pitchFamily="50" charset="-128"/>
                <a:cs typeface="Arial" panose="020B0604020202020204" pitchFamily="34" charset="0"/>
              </a:rPr>
              <a:t>EoS</a:t>
            </a: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 of previous studies</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graphicFrame>
        <p:nvGraphicFramePr>
          <p:cNvPr id="3" name="表 2">
            <a:extLst>
              <a:ext uri="{FF2B5EF4-FFF2-40B4-BE49-F238E27FC236}">
                <a16:creationId xmlns:a16="http://schemas.microsoft.com/office/drawing/2014/main" id="{3E5F73CC-C0A9-4CF8-A5FD-6D79A4E28F96}"/>
              </a:ext>
            </a:extLst>
          </p:cNvPr>
          <p:cNvGraphicFramePr>
            <a:graphicFrameLocks noGrp="1"/>
          </p:cNvGraphicFramePr>
          <p:nvPr/>
        </p:nvGraphicFramePr>
        <p:xfrm>
          <a:off x="100012" y="830916"/>
          <a:ext cx="5890450" cy="4053840"/>
        </p:xfrm>
        <a:graphic>
          <a:graphicData uri="http://schemas.openxmlformats.org/drawingml/2006/table">
            <a:tbl>
              <a:tblPr bandRow="1">
                <a:tableStyleId>{073A0DAA-6AF3-43AB-8588-CEC1D06C72B9}</a:tableStyleId>
              </a:tblPr>
              <a:tblGrid>
                <a:gridCol w="1320800">
                  <a:extLst>
                    <a:ext uri="{9D8B030D-6E8A-4147-A177-3AD203B41FA5}">
                      <a16:colId xmlns:a16="http://schemas.microsoft.com/office/drawing/2014/main" val="3173710044"/>
                    </a:ext>
                  </a:extLst>
                </a:gridCol>
                <a:gridCol w="1009650">
                  <a:extLst>
                    <a:ext uri="{9D8B030D-6E8A-4147-A177-3AD203B41FA5}">
                      <a16:colId xmlns:a16="http://schemas.microsoft.com/office/drawing/2014/main" val="4196484701"/>
                    </a:ext>
                  </a:extLst>
                </a:gridCol>
                <a:gridCol w="1331913">
                  <a:extLst>
                    <a:ext uri="{9D8B030D-6E8A-4147-A177-3AD203B41FA5}">
                      <a16:colId xmlns:a16="http://schemas.microsoft.com/office/drawing/2014/main" val="1727188983"/>
                    </a:ext>
                  </a:extLst>
                </a:gridCol>
                <a:gridCol w="1015873">
                  <a:extLst>
                    <a:ext uri="{9D8B030D-6E8A-4147-A177-3AD203B41FA5}">
                      <a16:colId xmlns:a16="http://schemas.microsoft.com/office/drawing/2014/main" val="1944513008"/>
                    </a:ext>
                  </a:extLst>
                </a:gridCol>
                <a:gridCol w="1212214">
                  <a:extLst>
                    <a:ext uri="{9D8B030D-6E8A-4147-A177-3AD203B41FA5}">
                      <a16:colId xmlns:a16="http://schemas.microsoft.com/office/drawing/2014/main" val="3601506481"/>
                    </a:ext>
                  </a:extLst>
                </a:gridCol>
              </a:tblGrid>
              <a:tr h="190500">
                <a:tc>
                  <a:txBody>
                    <a:bodyPr/>
                    <a:lstStyle/>
                    <a:p>
                      <a:pPr algn="ctr" fontAlgn="ctr"/>
                      <a:r>
                        <a:rPr lang="en-US" sz="16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Reference</a:t>
                      </a:r>
                    </a:p>
                  </a:txBody>
                  <a:tcPr marL="0" marR="0" marT="0" marB="0" anchor="ctr">
                    <a:solidFill>
                      <a:schemeClr val="tx1"/>
                    </a:solidFill>
                  </a:tcPr>
                </a:tc>
                <a:tc>
                  <a:txBody>
                    <a:bodyPr/>
                    <a:lstStyle/>
                    <a:p>
                      <a:pPr algn="ctr" fontAlgn="ctr"/>
                      <a:r>
                        <a:rPr lang="en-US" altLang="ja-JP" sz="1600" b="1" u="none" strike="noStrike" spc="-100" baseline="0" dirty="0">
                          <a:solidFill>
                            <a:schemeClr val="bg1"/>
                          </a:solidFill>
                          <a:effectLst/>
                          <a:latin typeface="Arial" panose="020B0604020202020204" pitchFamily="34" charset="0"/>
                          <a:cs typeface="Arial" panose="020B0604020202020204" pitchFamily="34" charset="0"/>
                        </a:rPr>
                        <a:t>This study</a:t>
                      </a:r>
                      <a:endParaRPr lang="en-US" altLang="ja-JP" sz="1600" b="1" i="0" u="none" strike="noStrike" spc="-100" baseline="0"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sz="1600" b="1" u="none" strike="noStrike" dirty="0">
                          <a:solidFill>
                            <a:sysClr val="windowText" lastClr="000000"/>
                          </a:solidFill>
                          <a:effectLst/>
                          <a:latin typeface="Arial" panose="020B0604020202020204" pitchFamily="34" charset="0"/>
                          <a:cs typeface="Arial" panose="020B0604020202020204" pitchFamily="34" charset="0"/>
                        </a:rPr>
                        <a:t>Faccincani21</a:t>
                      </a:r>
                      <a:endParaRPr lang="en-US" sz="1600" b="1" i="0" u="none" strike="noStrike" dirty="0">
                        <a:solidFill>
                          <a:sysClr val="windowText" lastClr="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accent4">
                        <a:lumMod val="20000"/>
                        <a:lumOff val="80000"/>
                      </a:schemeClr>
                    </a:solidFill>
                  </a:tcPr>
                </a:tc>
                <a:tc>
                  <a:txBody>
                    <a:bodyPr/>
                    <a:lstStyle/>
                    <a:p>
                      <a:pPr algn="ctr" fontAlgn="ctr"/>
                      <a:r>
                        <a:rPr lang="en-US" sz="1600" b="1" u="none" strike="noStrike" dirty="0">
                          <a:solidFill>
                            <a:sysClr val="windowText" lastClr="000000"/>
                          </a:solidFill>
                          <a:effectLst/>
                          <a:latin typeface="Arial" panose="020B0604020202020204" pitchFamily="34" charset="0"/>
                          <a:cs typeface="Arial" panose="020B0604020202020204" pitchFamily="34" charset="0"/>
                        </a:rPr>
                        <a:t>Holland11</a:t>
                      </a:r>
                      <a:endParaRPr lang="en-US" sz="1600" b="1" i="0" u="none" strike="noStrike" dirty="0">
                        <a:solidFill>
                          <a:sysClr val="windowText" lastClr="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accent4">
                        <a:lumMod val="20000"/>
                        <a:lumOff val="80000"/>
                      </a:schemeClr>
                    </a:solidFill>
                  </a:tcPr>
                </a:tc>
                <a:tc>
                  <a:txBody>
                    <a:bodyPr/>
                    <a:lstStyle/>
                    <a:p>
                      <a:pPr algn="ctr" fontAlgn="ctr"/>
                      <a:r>
                        <a:rPr lang="en-US" sz="1600" b="1" u="none" strike="noStrike" dirty="0">
                          <a:solidFill>
                            <a:sysClr val="windowText" lastClr="000000"/>
                          </a:solidFill>
                          <a:effectLst/>
                          <a:latin typeface="Arial" panose="020B0604020202020204" pitchFamily="34" charset="0"/>
                          <a:cs typeface="Arial" panose="020B0604020202020204" pitchFamily="34" charset="0"/>
                        </a:rPr>
                        <a:t>Hamecher13</a:t>
                      </a:r>
                      <a:endParaRPr lang="en-US" sz="1600" b="1" i="0" u="none" strike="noStrike" dirty="0">
                        <a:solidFill>
                          <a:sysClr val="windowText" lastClr="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2472799799"/>
                  </a:ext>
                </a:extLst>
              </a:tr>
              <a:tr h="228600">
                <a:tc>
                  <a:txBody>
                    <a:bodyPr/>
                    <a:lstStyle/>
                    <a:p>
                      <a:pPr algn="ctr" fontAlgn="ctr"/>
                      <a:r>
                        <a:rPr lang="en-US" sz="1600" b="1" u="none" strike="noStrike" dirty="0">
                          <a:effectLst/>
                          <a:latin typeface="Arial" panose="020B0604020202020204" pitchFamily="34" charset="0"/>
                          <a:cs typeface="Arial" panose="020B0604020202020204" pitchFamily="34" charset="0"/>
                        </a:rPr>
                        <a:t>EoS type</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sz="1600" b="1" u="none" strike="noStrike" dirty="0">
                          <a:solidFill>
                            <a:srgbClr val="FF0000"/>
                          </a:solidFill>
                          <a:effectLst/>
                          <a:latin typeface="Times New Roman" panose="02020603050405020304" pitchFamily="18" charset="0"/>
                          <a:cs typeface="Times New Roman" panose="02020603050405020304" pitchFamily="18" charset="0"/>
                        </a:rPr>
                        <a:t>MGD</a:t>
                      </a:r>
                      <a:endParaRPr lang="en-US"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1" u="none" strike="noStrike" dirty="0">
                          <a:solidFill>
                            <a:srgbClr val="FF0000"/>
                          </a:solidFill>
                          <a:effectLst/>
                          <a:latin typeface="Times New Roman" panose="02020603050405020304" pitchFamily="18" charset="0"/>
                          <a:cs typeface="Times New Roman" panose="02020603050405020304" pitchFamily="18" charset="0"/>
                        </a:rPr>
                        <a:t>HP2011</a:t>
                      </a:r>
                      <a:endParaRPr lang="en-US"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1" u="none" strike="noStrike" dirty="0">
                          <a:solidFill>
                            <a:srgbClr val="FF0000"/>
                          </a:solidFill>
                          <a:effectLst/>
                          <a:latin typeface="Times New Roman" panose="02020603050405020304" pitchFamily="18" charset="0"/>
                          <a:cs typeface="Times New Roman" panose="02020603050405020304" pitchFamily="18" charset="0"/>
                        </a:rPr>
                        <a:t>HP2011</a:t>
                      </a:r>
                      <a:endParaRPr lang="en-US"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1" i="1" u="none" strike="noStrike" dirty="0">
                          <a:solidFill>
                            <a:srgbClr val="FF0000"/>
                          </a:solidFill>
                          <a:effectLst/>
                          <a:latin typeface="Times New Roman" panose="02020603050405020304" pitchFamily="18" charset="0"/>
                          <a:cs typeface="Times New Roman" panose="02020603050405020304" pitchFamily="18" charset="0"/>
                        </a:rPr>
                        <a:t>α</a:t>
                      </a:r>
                      <a:r>
                        <a:rPr lang="en-US" altLang="ja-JP" sz="1600" b="1" u="none" strike="noStrike" baseline="-25000" dirty="0">
                          <a:solidFill>
                            <a:srgbClr val="FF0000"/>
                          </a:solidFill>
                          <a:effectLst/>
                          <a:latin typeface="Times New Roman" panose="02020603050405020304" pitchFamily="18" charset="0"/>
                          <a:cs typeface="Times New Roman" panose="02020603050405020304" pitchFamily="18" charset="0"/>
                        </a:rPr>
                        <a:t>V</a:t>
                      </a:r>
                      <a:r>
                        <a:rPr lang="en-US" altLang="ja-JP" sz="1600" b="1" i="1" u="none" strike="noStrike" dirty="0">
                          <a:solidFill>
                            <a:srgbClr val="FF0000"/>
                          </a:solidFill>
                          <a:effectLst/>
                          <a:latin typeface="Times New Roman" panose="02020603050405020304" pitchFamily="18" charset="0"/>
                          <a:cs typeface="Times New Roman" panose="02020603050405020304" pitchFamily="18" charset="0"/>
                        </a:rPr>
                        <a:t>K</a:t>
                      </a:r>
                      <a:r>
                        <a:rPr lang="en-US" altLang="ja-JP" sz="1600" b="1" i="1" u="none" strike="noStrike" baseline="-25000" dirty="0">
                          <a:solidFill>
                            <a:srgbClr val="FF0000"/>
                          </a:solidFill>
                          <a:effectLst/>
                          <a:latin typeface="Times New Roman" panose="02020603050405020304" pitchFamily="18" charset="0"/>
                          <a:cs typeface="Times New Roman" panose="02020603050405020304" pitchFamily="18" charset="0"/>
                        </a:rPr>
                        <a:t>T</a:t>
                      </a: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a:t>
                      </a:r>
                      <a:r>
                        <a:rPr lang="en-US" altLang="ja-JP" sz="1600" b="1" i="1" u="none" strike="noStrike" dirty="0">
                          <a:solidFill>
                            <a:srgbClr val="FF0000"/>
                          </a:solidFill>
                          <a:effectLst/>
                          <a:latin typeface="Times New Roman" panose="02020603050405020304" pitchFamily="18" charset="0"/>
                          <a:cs typeface="Times New Roman" panose="02020603050405020304" pitchFamily="18" charset="0"/>
                        </a:rPr>
                        <a:t>T</a:t>
                      </a: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a:t>
                      </a:r>
                      <a:r>
                        <a:rPr lang="en-US" altLang="ja-JP" sz="1600" b="1" i="1" u="none" strike="noStrike" dirty="0">
                          <a:solidFill>
                            <a:srgbClr val="FF0000"/>
                          </a:solidFill>
                          <a:effectLst/>
                          <a:latin typeface="Times New Roman" panose="02020603050405020304" pitchFamily="18" charset="0"/>
                          <a:cs typeface="Times New Roman" panose="02020603050405020304" pitchFamily="18" charset="0"/>
                        </a:rPr>
                        <a:t>T</a:t>
                      </a:r>
                      <a:r>
                        <a:rPr lang="en-US" altLang="ja-JP" sz="1600" b="1" i="0" u="none" strike="noStrike" baseline="-25000" dirty="0">
                          <a:solidFill>
                            <a:srgbClr val="FF0000"/>
                          </a:solidFill>
                          <a:effectLst/>
                          <a:latin typeface="Times New Roman" panose="02020603050405020304" pitchFamily="18" charset="0"/>
                          <a:cs typeface="Times New Roman" panose="02020603050405020304" pitchFamily="18" charset="0"/>
                        </a:rPr>
                        <a:t>0</a:t>
                      </a: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a:t>
                      </a:r>
                      <a:r>
                        <a:rPr lang="ja-JP" altLang="en-US" sz="1600" b="1" u="none" strike="noStrike" dirty="0">
                          <a:solidFill>
                            <a:srgbClr val="FF0000"/>
                          </a:solidFill>
                          <a:effectLst/>
                          <a:latin typeface="Times New Roman" panose="02020603050405020304" pitchFamily="18" charset="0"/>
                          <a:cs typeface="Times New Roman" panose="02020603050405020304" pitchFamily="18" charset="0"/>
                        </a:rPr>
                        <a:t>　</a:t>
                      </a:r>
                      <a:endParaRPr lang="ja-JP" altLang="en-US"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959383678"/>
                  </a:ext>
                </a:extLst>
              </a:tr>
              <a:tr h="228600">
                <a:tc>
                  <a:txBody>
                    <a:bodyPr/>
                    <a:lstStyle/>
                    <a:p>
                      <a:pPr algn="ctr" fontAlgn="ctr"/>
                      <a:r>
                        <a:rPr lang="en-US" sz="1600" b="1" i="1" u="none" strike="noStrike" dirty="0">
                          <a:effectLst/>
                          <a:latin typeface="Arial" panose="020B0604020202020204" pitchFamily="34" charset="0"/>
                          <a:cs typeface="Arial" panose="020B0604020202020204" pitchFamily="34" charset="0"/>
                        </a:rPr>
                        <a:t>V</a:t>
                      </a:r>
                      <a:r>
                        <a:rPr lang="en-US" sz="1600" b="1" u="none" strike="noStrike" baseline="-25000" dirty="0">
                          <a:effectLst/>
                          <a:latin typeface="Arial" panose="020B0604020202020204" pitchFamily="34" charset="0"/>
                          <a:cs typeface="Arial" panose="020B0604020202020204" pitchFamily="34" charset="0"/>
                        </a:rPr>
                        <a:t>0</a:t>
                      </a:r>
                      <a:r>
                        <a:rPr lang="en-US" sz="1600" b="1" u="none" strike="noStrike" dirty="0">
                          <a:effectLst/>
                          <a:latin typeface="Arial" panose="020B0604020202020204" pitchFamily="34" charset="0"/>
                          <a:cs typeface="Arial" panose="020B0604020202020204" pitchFamily="34" charset="0"/>
                        </a:rPr>
                        <a:t> (cm</a:t>
                      </a:r>
                      <a:r>
                        <a:rPr lang="en-US" sz="1600" b="1" u="none" strike="noStrike" baseline="30000" dirty="0">
                          <a:effectLst/>
                          <a:latin typeface="Arial" panose="020B0604020202020204" pitchFamily="34" charset="0"/>
                          <a:cs typeface="Arial" panose="020B0604020202020204" pitchFamily="34" charset="0"/>
                        </a:rPr>
                        <a:t>3</a:t>
                      </a:r>
                      <a:r>
                        <a:rPr lang="en-US" sz="1600" b="1" u="none" strike="noStrike" dirty="0">
                          <a:effectLst/>
                          <a:latin typeface="Arial" panose="020B0604020202020204" pitchFamily="34" charset="0"/>
                          <a:cs typeface="Arial" panose="020B0604020202020204" pitchFamily="34" charset="0"/>
                        </a:rPr>
                        <a:t>/mol)</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204066909"/>
                  </a:ext>
                </a:extLst>
              </a:tr>
              <a:tr h="209550">
                <a:tc>
                  <a:txBody>
                    <a:bodyPr/>
                    <a:lstStyle/>
                    <a:p>
                      <a:pPr algn="ctr" fontAlgn="ctr"/>
                      <a:r>
                        <a:rPr lang="en-US" sz="1600" b="1" i="1" u="none" strike="noStrike" dirty="0">
                          <a:effectLst/>
                          <a:latin typeface="Arial" panose="020B0604020202020204" pitchFamily="34" charset="0"/>
                          <a:cs typeface="Arial" panose="020B0604020202020204" pitchFamily="34" charset="0"/>
                        </a:rPr>
                        <a:t>K</a:t>
                      </a:r>
                      <a:r>
                        <a:rPr lang="en-US" sz="1600" b="1" u="none" strike="noStrike" baseline="-25000" dirty="0">
                          <a:effectLst/>
                          <a:latin typeface="Arial" panose="020B0604020202020204" pitchFamily="34" charset="0"/>
                          <a:cs typeface="Arial" panose="020B0604020202020204" pitchFamily="34" charset="0"/>
                        </a:rPr>
                        <a:t>T</a:t>
                      </a:r>
                      <a:r>
                        <a:rPr lang="en-US" altLang="ja-JP" sz="1600" b="1" u="none" strike="noStrike" baseline="-25000" dirty="0">
                          <a:effectLst/>
                          <a:latin typeface="Arial" panose="020B0604020202020204" pitchFamily="34" charset="0"/>
                          <a:cs typeface="Arial" panose="020B0604020202020204" pitchFamily="34" charset="0"/>
                        </a:rPr>
                        <a:t>0</a:t>
                      </a:r>
                      <a:r>
                        <a:rPr lang="en-US" sz="1600" b="1" u="none" strike="noStrike" dirty="0">
                          <a:effectLst/>
                          <a:latin typeface="Arial" panose="020B0604020202020204" pitchFamily="34" charset="0"/>
                          <a:cs typeface="Arial" panose="020B0604020202020204" pitchFamily="34" charset="0"/>
                        </a:rPr>
                        <a:t> (</a:t>
                      </a:r>
                      <a:r>
                        <a:rPr lang="en-US" sz="1600" b="1" u="none" strike="noStrike" dirty="0" err="1">
                          <a:effectLst/>
                          <a:latin typeface="Arial" panose="020B0604020202020204" pitchFamily="34" charset="0"/>
                          <a:cs typeface="Arial" panose="020B0604020202020204" pitchFamily="34" charset="0"/>
                        </a:rPr>
                        <a:t>GPa</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196.43(11)</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194.8(2)</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192.2</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190.8</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582284752"/>
                  </a:ext>
                </a:extLst>
              </a:tr>
              <a:tr h="228600">
                <a:tc>
                  <a:txBody>
                    <a:bodyPr/>
                    <a:lstStyle/>
                    <a:p>
                      <a:pPr algn="ctr" fontAlgn="ctr"/>
                      <a:r>
                        <a:rPr lang="en-US" sz="1600" b="1" i="1" u="none" strike="noStrike" dirty="0">
                          <a:effectLst/>
                          <a:latin typeface="Arial" panose="020B0604020202020204" pitchFamily="34" charset="0"/>
                          <a:cs typeface="Arial" panose="020B0604020202020204" pitchFamily="34" charset="0"/>
                        </a:rPr>
                        <a:t>K</a:t>
                      </a:r>
                      <a:r>
                        <a:rPr lang="en-US" sz="1600" b="1" u="none" strike="noStrike" dirty="0">
                          <a:effectLst/>
                          <a:latin typeface="Arial" panose="020B0604020202020204" pitchFamily="34" charset="0"/>
                          <a:cs typeface="Arial" panose="020B0604020202020204" pitchFamily="34" charset="0"/>
                        </a:rPr>
                        <a:t>'</a:t>
                      </a:r>
                      <a:r>
                        <a:rPr lang="en-US" sz="1600" b="1" u="none" strike="noStrike" baseline="-25000" dirty="0">
                          <a:effectLst/>
                          <a:latin typeface="Arial" panose="020B0604020202020204" pitchFamily="34" charset="0"/>
                          <a:cs typeface="Arial" panose="020B0604020202020204" pitchFamily="34" charset="0"/>
                        </a:rPr>
                        <a:t>T</a:t>
                      </a:r>
                      <a:r>
                        <a:rPr lang="en-US" altLang="ja-JP" sz="1600" b="1" u="none" strike="noStrike" baseline="-25000" dirty="0">
                          <a:effectLst/>
                          <a:latin typeface="Arial" panose="020B0604020202020204" pitchFamily="34" charset="0"/>
                          <a:cs typeface="Arial" panose="020B0604020202020204" pitchFamily="34" charset="0"/>
                        </a:rPr>
                        <a:t>0</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4.37(4)</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4.64(7)</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4.04</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6.77</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099677754"/>
                  </a:ext>
                </a:extLst>
              </a:tr>
              <a:tr h="228600">
                <a:tc>
                  <a:txBody>
                    <a:bodyPr/>
                    <a:lstStyle/>
                    <a:p>
                      <a:pPr algn="ctr" fontAlgn="ctr"/>
                      <a:r>
                        <a:rPr lang="en-US" sz="1600" b="1" i="1" u="none" strike="noStrike" dirty="0">
                          <a:effectLst/>
                          <a:latin typeface="Arial" panose="020B0604020202020204" pitchFamily="34" charset="0"/>
                          <a:cs typeface="Arial" panose="020B0604020202020204" pitchFamily="34" charset="0"/>
                        </a:rPr>
                        <a:t>K</a:t>
                      </a:r>
                      <a:r>
                        <a:rPr lang="en-US" sz="1600" b="1" u="none" strike="noStrike" dirty="0">
                          <a:effectLst/>
                          <a:latin typeface="Arial" panose="020B0604020202020204" pitchFamily="34" charset="0"/>
                          <a:cs typeface="Arial" panose="020B0604020202020204" pitchFamily="34" charset="0"/>
                        </a:rPr>
                        <a:t>'' (GPa</a:t>
                      </a:r>
                      <a:r>
                        <a:rPr lang="en-US" sz="1600" b="1" u="none" strike="noStrike" baseline="30000" dirty="0">
                          <a:effectLst/>
                          <a:latin typeface="Arial" panose="020B0604020202020204" pitchFamily="34" charset="0"/>
                          <a:cs typeface="Arial" panose="020B0604020202020204" pitchFamily="34" charset="0"/>
                        </a:rPr>
                        <a:t>-1</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-0.0224</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-0.0254</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-0.0210</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728398531"/>
                  </a:ext>
                </a:extLst>
              </a:tr>
              <a:tr h="228600">
                <a:tc>
                  <a:txBody>
                    <a:bodyPr/>
                    <a:lstStyle/>
                    <a:p>
                      <a:pPr algn="ctr" fontAlgn="ctr"/>
                      <a:r>
                        <a:rPr lang="el-GR" sz="1600" b="1" i="1" u="none" strike="noStrike" dirty="0">
                          <a:effectLst/>
                          <a:latin typeface="Arial" panose="020B0604020202020204" pitchFamily="34" charset="0"/>
                          <a:cs typeface="Arial" panose="020B0604020202020204" pitchFamily="34" charset="0"/>
                        </a:rPr>
                        <a:t>α</a:t>
                      </a:r>
                      <a:r>
                        <a:rPr lang="en-US" sz="1600" b="1" u="none" strike="noStrike" baseline="-25000" dirty="0">
                          <a:effectLst/>
                          <a:latin typeface="Arial" panose="020B0604020202020204" pitchFamily="34" charset="0"/>
                          <a:cs typeface="Arial" panose="020B0604020202020204" pitchFamily="34" charset="0"/>
                        </a:rPr>
                        <a:t>V</a:t>
                      </a:r>
                      <a:r>
                        <a:rPr lang="en-US" altLang="ja-JP" sz="1600" b="1" u="none" strike="noStrike" baseline="-25000" dirty="0">
                          <a:effectLst/>
                          <a:latin typeface="Arial" panose="020B0604020202020204" pitchFamily="34" charset="0"/>
                          <a:cs typeface="Arial" panose="020B0604020202020204" pitchFamily="34" charset="0"/>
                        </a:rPr>
                        <a:t>0</a:t>
                      </a:r>
                      <a:r>
                        <a:rPr lang="en-US" sz="1600" b="1" u="none" strike="noStrike" dirty="0">
                          <a:effectLst/>
                          <a:latin typeface="Arial" panose="020B0604020202020204" pitchFamily="34" charset="0"/>
                          <a:cs typeface="Arial" panose="020B0604020202020204" pitchFamily="34" charset="0"/>
                        </a:rPr>
                        <a:t> (×10</a:t>
                      </a:r>
                      <a:r>
                        <a:rPr lang="en-US" sz="1600" b="1" u="none" strike="noStrike" baseline="30000" dirty="0">
                          <a:effectLst/>
                          <a:latin typeface="Arial" panose="020B0604020202020204" pitchFamily="34" charset="0"/>
                          <a:cs typeface="Arial" panose="020B0604020202020204" pitchFamily="34" charset="0"/>
                        </a:rPr>
                        <a:t>-5</a:t>
                      </a:r>
                      <a:r>
                        <a:rPr lang="en-US" sz="1600" b="1" u="none" strike="noStrike" dirty="0">
                          <a:effectLst/>
                          <a:latin typeface="Arial" panose="020B0604020202020204" pitchFamily="34" charset="0"/>
                          <a:cs typeface="Arial" panose="020B0604020202020204" pitchFamily="34" charset="0"/>
                        </a:rPr>
                        <a:t> K</a:t>
                      </a:r>
                      <a:r>
                        <a:rPr lang="en-US" sz="1600" b="1" u="none" strike="noStrike" baseline="30000" dirty="0">
                          <a:effectLst/>
                          <a:latin typeface="Arial" panose="020B0604020202020204" pitchFamily="34" charset="0"/>
                          <a:cs typeface="Arial" panose="020B0604020202020204" pitchFamily="34" charset="0"/>
                        </a:rPr>
                        <a:t>-1</a:t>
                      </a:r>
                      <a:r>
                        <a:rPr lang="en-US" sz="1600" b="1" u="none" strike="noStrike" dirty="0">
                          <a:effectLst/>
                          <a:latin typeface="Arial" panose="020B0604020202020204" pitchFamily="34" charset="0"/>
                          <a:cs typeface="Arial" panose="020B0604020202020204" pitchFamily="34" charset="0"/>
                        </a:rPr>
                        <a:t>)</a:t>
                      </a:r>
                      <a:endParaRPr lang="en-US" sz="1600" b="1" i="1"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sz="1600" b="0" u="none" strike="noStrike" dirty="0">
                          <a:solidFill>
                            <a:schemeClr val="tx1"/>
                          </a:solidFill>
                          <a:effectLst/>
                          <a:latin typeface="Times New Roman" panose="02020603050405020304" pitchFamily="18" charset="0"/>
                          <a:cs typeface="Times New Roman" panose="02020603050405020304" pitchFamily="18" charset="0"/>
                        </a:rPr>
                        <a:t>1.6765(10)</a:t>
                      </a:r>
                      <a:endParaRPr 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1.86(2)</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tx1"/>
                          </a:solidFill>
                          <a:effectLst/>
                          <a:latin typeface="Times New Roman" panose="02020603050405020304" pitchFamily="18" charset="0"/>
                          <a:cs typeface="Times New Roman" panose="02020603050405020304" pitchFamily="18" charset="0"/>
                        </a:rPr>
                        <a:t>1.93</a:t>
                      </a:r>
                      <a:endParaRPr lang="en-US" altLang="ja-JP" sz="1600" b="0" i="0" u="none" strike="noStrike">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2.441(4)</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64564418"/>
                  </a:ext>
                </a:extLst>
              </a:tr>
              <a:tr h="209550">
                <a:tc>
                  <a:txBody>
                    <a:bodyPr/>
                    <a:lstStyle/>
                    <a:p>
                      <a:pPr algn="ctr" fontAlgn="ctr"/>
                      <a:r>
                        <a:rPr lang="el-GR" sz="1600" b="1" i="1" u="none" strike="noStrike" dirty="0">
                          <a:effectLst/>
                          <a:latin typeface="Arial" panose="020B0604020202020204" pitchFamily="34" charset="0"/>
                          <a:cs typeface="Arial" panose="020B0604020202020204" pitchFamily="34" charset="0"/>
                        </a:rPr>
                        <a:t>θ</a:t>
                      </a:r>
                      <a:r>
                        <a:rPr lang="en-US" sz="1600" b="1" u="none" strike="noStrike" baseline="-25000" dirty="0">
                          <a:effectLst/>
                          <a:latin typeface="Arial" panose="020B0604020202020204" pitchFamily="34" charset="0"/>
                          <a:cs typeface="Arial" panose="020B0604020202020204" pitchFamily="34" charset="0"/>
                        </a:rPr>
                        <a:t>E0</a:t>
                      </a:r>
                      <a:r>
                        <a:rPr lang="en-US" sz="1600" b="1" u="none" strike="noStrike" dirty="0">
                          <a:effectLst/>
                          <a:latin typeface="Arial" panose="020B0604020202020204" pitchFamily="34" charset="0"/>
                          <a:cs typeface="Arial" panose="020B0604020202020204" pitchFamily="34" charset="0"/>
                        </a:rPr>
                        <a:t> (K)</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714(15)</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tx1"/>
                          </a:solidFill>
                          <a:effectLst/>
                          <a:latin typeface="Times New Roman" panose="02020603050405020304" pitchFamily="18" charset="0"/>
                          <a:cs typeface="Times New Roman" panose="02020603050405020304" pitchFamily="18" charset="0"/>
                        </a:rPr>
                        <a:t>586</a:t>
                      </a:r>
                      <a:endParaRPr lang="en-US" altLang="ja-JP" sz="1600" b="0" i="0" u="none" strike="noStrike">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179434010"/>
                  </a:ext>
                </a:extLst>
              </a:tr>
              <a:tr h="209550">
                <a:tc>
                  <a:txBody>
                    <a:bodyPr/>
                    <a:lstStyle/>
                    <a:p>
                      <a:pPr algn="ctr" fontAlgn="ctr"/>
                      <a:r>
                        <a:rPr lang="el-GR" sz="1600" b="1" i="1" u="none" strike="noStrike" dirty="0">
                          <a:effectLst/>
                          <a:latin typeface="Arial" panose="020B0604020202020204" pitchFamily="34" charset="0"/>
                          <a:cs typeface="Arial" panose="020B0604020202020204" pitchFamily="34" charset="0"/>
                        </a:rPr>
                        <a:t>θ</a:t>
                      </a:r>
                      <a:r>
                        <a:rPr lang="en-US" sz="1600" b="1" u="none" strike="noStrike" baseline="-25000" dirty="0">
                          <a:effectLst/>
                          <a:latin typeface="Arial" panose="020B0604020202020204" pitchFamily="34" charset="0"/>
                          <a:cs typeface="Arial" panose="020B0604020202020204" pitchFamily="34" charset="0"/>
                        </a:rPr>
                        <a:t>D0</a:t>
                      </a:r>
                      <a:r>
                        <a:rPr lang="en-US" sz="1600" b="1" u="none" strike="noStrike" dirty="0">
                          <a:effectLst/>
                          <a:latin typeface="Arial" panose="020B0604020202020204" pitchFamily="34" charset="0"/>
                          <a:cs typeface="Arial" panose="020B0604020202020204" pitchFamily="34" charset="0"/>
                        </a:rPr>
                        <a:t> (K)</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897(9)</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tx1"/>
                          </a:solidFill>
                          <a:effectLst/>
                          <a:latin typeface="Times New Roman" panose="02020603050405020304" pitchFamily="18" charset="0"/>
                          <a:cs typeface="Times New Roman" panose="02020603050405020304" pitchFamily="18" charset="0"/>
                        </a:rPr>
                        <a:t>-</a:t>
                      </a:r>
                      <a:endParaRPr lang="en-US" altLang="ja-JP" sz="1600" b="0" i="0" u="none" strike="noStrike">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04375568"/>
                  </a:ext>
                </a:extLst>
              </a:tr>
              <a:tr h="209550">
                <a:tc>
                  <a:txBody>
                    <a:bodyPr/>
                    <a:lstStyle/>
                    <a:p>
                      <a:pPr algn="ctr" fontAlgn="ctr"/>
                      <a:r>
                        <a:rPr lang="el-GR" sz="1600" b="1" i="1" u="none" strike="noStrike" dirty="0">
                          <a:effectLst/>
                          <a:latin typeface="Arial" panose="020B0604020202020204" pitchFamily="34" charset="0"/>
                          <a:cs typeface="Arial" panose="020B0604020202020204" pitchFamily="34" charset="0"/>
                        </a:rPr>
                        <a:t>γ</a:t>
                      </a:r>
                      <a:r>
                        <a:rPr lang="el-GR" sz="1600" b="1" u="none" strike="noStrike" baseline="-25000" dirty="0">
                          <a:effectLst/>
                          <a:latin typeface="Arial" panose="020B0604020202020204" pitchFamily="34" charset="0"/>
                          <a:cs typeface="Arial" panose="020B0604020202020204" pitchFamily="34" charset="0"/>
                        </a:rPr>
                        <a:t>0</a:t>
                      </a:r>
                      <a:endParaRPr lang="el-GR" sz="1600" b="1" i="1"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1.135(10)</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1.17</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1.15</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240743109"/>
                  </a:ext>
                </a:extLst>
              </a:tr>
              <a:tr h="190500">
                <a:tc>
                  <a:txBody>
                    <a:bodyPr/>
                    <a:lstStyle/>
                    <a:p>
                      <a:pPr algn="ctr" fontAlgn="ctr"/>
                      <a:r>
                        <a:rPr lang="en-US" sz="1600" b="1" i="1" u="none" strike="noStrike" dirty="0">
                          <a:effectLst/>
                          <a:latin typeface="Arial" panose="020B0604020202020204" pitchFamily="34" charset="0"/>
                          <a:cs typeface="Arial" panose="020B0604020202020204" pitchFamily="34" charset="0"/>
                        </a:rPr>
                        <a:t>q</a:t>
                      </a:r>
                      <a:endParaRPr lang="en-US" sz="1600" b="1" i="1"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1.94(8)</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031597003"/>
                  </a:ext>
                </a:extLst>
              </a:tr>
              <a:tr h="228600">
                <a:tc>
                  <a:txBody>
                    <a:bodyPr/>
                    <a:lstStyle/>
                    <a:p>
                      <a:pPr algn="ctr" fontAlgn="ctr"/>
                      <a:r>
                        <a:rPr lang="en-US" sz="1600" b="1" i="1" u="none" strike="noStrike" dirty="0">
                          <a:effectLst/>
                          <a:latin typeface="Arial" panose="020B0604020202020204" pitchFamily="34" charset="0"/>
                          <a:cs typeface="Arial" panose="020B0604020202020204" pitchFamily="34" charset="0"/>
                        </a:rPr>
                        <a:t>K</a:t>
                      </a:r>
                      <a:r>
                        <a:rPr lang="en-US" sz="1600" b="1" u="none" strike="noStrike" baseline="-25000" dirty="0">
                          <a:effectLst/>
                          <a:latin typeface="Arial" panose="020B0604020202020204" pitchFamily="34" charset="0"/>
                          <a:cs typeface="Arial" panose="020B0604020202020204" pitchFamily="34" charset="0"/>
                        </a:rPr>
                        <a:t>S</a:t>
                      </a:r>
                      <a:r>
                        <a:rPr lang="en-US" altLang="ja-JP" sz="1600" b="1" u="none" strike="noStrike" baseline="-25000" dirty="0">
                          <a:effectLst/>
                          <a:latin typeface="Arial" panose="020B0604020202020204" pitchFamily="34" charset="0"/>
                          <a:cs typeface="Arial" panose="020B0604020202020204" pitchFamily="34" charset="0"/>
                        </a:rPr>
                        <a:t>0</a:t>
                      </a:r>
                      <a:r>
                        <a:rPr lang="en-US" sz="1600" b="1" u="none" strike="noStrike" dirty="0">
                          <a:effectLst/>
                          <a:latin typeface="Arial" panose="020B0604020202020204" pitchFamily="34" charset="0"/>
                          <a:cs typeface="Arial" panose="020B0604020202020204" pitchFamily="34" charset="0"/>
                        </a:rPr>
                        <a:t> (</a:t>
                      </a:r>
                      <a:r>
                        <a:rPr lang="en-US" sz="1600" b="1" u="none" strike="noStrike" dirty="0" err="1">
                          <a:effectLst/>
                          <a:latin typeface="Arial" panose="020B0604020202020204" pitchFamily="34" charset="0"/>
                          <a:cs typeface="Arial" panose="020B0604020202020204" pitchFamily="34" charset="0"/>
                        </a:rPr>
                        <a:t>GPa</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sz="1600" b="0" u="none" strike="noStrike" dirty="0">
                          <a:solidFill>
                            <a:schemeClr val="tx1"/>
                          </a:solidFill>
                          <a:effectLst/>
                          <a:latin typeface="Times New Roman" panose="02020603050405020304" pitchFamily="18" charset="0"/>
                          <a:cs typeface="Times New Roman" panose="02020603050405020304" pitchFamily="18" charset="0"/>
                        </a:rPr>
                        <a:t>197.54(12)</a:t>
                      </a:r>
                      <a:r>
                        <a:rPr lang="en-US" sz="1600" b="0" u="none" strike="noStrike" baseline="30000" dirty="0">
                          <a:solidFill>
                            <a:schemeClr val="tx1"/>
                          </a:solidFill>
                          <a:effectLst/>
                          <a:latin typeface="Times New Roman" panose="02020603050405020304" pitchFamily="18" charset="0"/>
                          <a:cs typeface="Times New Roman" panose="02020603050405020304" pitchFamily="18" charset="0"/>
                        </a:rPr>
                        <a:t>e</a:t>
                      </a:r>
                      <a:endParaRPr 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tx1"/>
                          </a:solidFill>
                          <a:effectLst/>
                          <a:latin typeface="Times New Roman" panose="02020603050405020304" pitchFamily="18" charset="0"/>
                          <a:cs typeface="Times New Roman" panose="02020603050405020304" pitchFamily="18" charset="0"/>
                        </a:rPr>
                        <a:t>196.0(2)</a:t>
                      </a:r>
                      <a:r>
                        <a:rPr lang="en-US" sz="1600" b="0" u="none" strike="noStrike" baseline="30000" dirty="0">
                          <a:solidFill>
                            <a:schemeClr val="tx1"/>
                          </a:solidFill>
                          <a:effectLst/>
                          <a:latin typeface="Times New Roman" panose="02020603050405020304" pitchFamily="18" charset="0"/>
                          <a:cs typeface="Times New Roman" panose="02020603050405020304" pitchFamily="18" charset="0"/>
                        </a:rPr>
                        <a:t>e</a:t>
                      </a:r>
                      <a:endParaRPr 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65123448"/>
                  </a:ext>
                </a:extLst>
              </a:tr>
              <a:tr h="2286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altLang="ja-JP" sz="1600" b="1" i="1" u="none" strike="noStrike" dirty="0">
                          <a:effectLst/>
                          <a:latin typeface="Arial" panose="020B0604020202020204" pitchFamily="34" charset="0"/>
                          <a:cs typeface="Arial" panose="020B0604020202020204" pitchFamily="34" charset="0"/>
                        </a:rPr>
                        <a:t>χ</a:t>
                      </a:r>
                      <a:r>
                        <a:rPr lang="el-GR" altLang="ja-JP" sz="1600" b="1" u="none" strike="noStrike" baseline="30000" dirty="0">
                          <a:effectLst/>
                          <a:latin typeface="Arial" panose="020B0604020202020204" pitchFamily="34" charset="0"/>
                          <a:cs typeface="Arial" panose="020B0604020202020204" pitchFamily="34" charset="0"/>
                        </a:rPr>
                        <a:t>2</a:t>
                      </a: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1.23</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0.93</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454881822"/>
                  </a:ext>
                </a:extLst>
              </a:tr>
              <a:tr h="209550">
                <a:tc>
                  <a:txBody>
                    <a:bodyPr/>
                    <a:lstStyle/>
                    <a:p>
                      <a:pPr algn="ctr" fontAlgn="ctr"/>
                      <a:r>
                        <a:rPr lang="el-GR" sz="1600" b="1" u="none" strike="noStrike" dirty="0">
                          <a:effectLst/>
                          <a:latin typeface="Arial" panose="020B0604020202020204" pitchFamily="34" charset="0"/>
                          <a:cs typeface="Arial" panose="020B0604020202020204" pitchFamily="34" charset="0"/>
                        </a:rPr>
                        <a:t>Δ</a:t>
                      </a:r>
                      <a:r>
                        <a:rPr lang="en-US" sz="1600" b="1" i="1" u="none" strike="noStrike" dirty="0">
                          <a:effectLst/>
                          <a:latin typeface="Arial" panose="020B0604020202020204" pitchFamily="34" charset="0"/>
                          <a:cs typeface="Arial" panose="020B0604020202020204" pitchFamily="34" charset="0"/>
                        </a:rPr>
                        <a:t>P</a:t>
                      </a:r>
                      <a:r>
                        <a:rPr lang="en-US" sz="1600" b="1" u="none" strike="noStrike" baseline="-25000" dirty="0">
                          <a:effectLst/>
                          <a:latin typeface="Arial" panose="020B0604020202020204" pitchFamily="34" charset="0"/>
                          <a:cs typeface="Arial" panose="020B0604020202020204" pitchFamily="34" charset="0"/>
                        </a:rPr>
                        <a:t>max</a:t>
                      </a:r>
                      <a:r>
                        <a:rPr lang="en-US" sz="1600" b="1" u="none" strike="noStrike" dirty="0">
                          <a:effectLst/>
                          <a:latin typeface="Arial" panose="020B0604020202020204" pitchFamily="34" charset="0"/>
                          <a:cs typeface="Arial" panose="020B0604020202020204" pitchFamily="34" charset="0"/>
                        </a:rPr>
                        <a:t> (</a:t>
                      </a:r>
                      <a:r>
                        <a:rPr lang="en-US" sz="1600" b="1" u="none" strike="noStrike" dirty="0" err="1">
                          <a:effectLst/>
                          <a:latin typeface="Arial" panose="020B0604020202020204" pitchFamily="34" charset="0"/>
                          <a:cs typeface="Arial" panose="020B0604020202020204" pitchFamily="34" charset="0"/>
                        </a:rPr>
                        <a:t>GPa</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0.969</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2694475401"/>
                  </a:ext>
                </a:extLst>
              </a:tr>
              <a:tr h="190500">
                <a:tc>
                  <a:txBody>
                    <a:bodyPr/>
                    <a:lstStyle/>
                    <a:p>
                      <a:pPr algn="ctr" fontAlgn="ctr"/>
                      <a:r>
                        <a:rPr lang="en-US" sz="1600" b="1" i="1" u="none" strike="noStrike" dirty="0">
                          <a:effectLst/>
                          <a:latin typeface="Arial" panose="020B0604020202020204" pitchFamily="34" charset="0"/>
                          <a:cs typeface="Arial" panose="020B0604020202020204" pitchFamily="34" charset="0"/>
                        </a:rPr>
                        <a:t>VT</a:t>
                      </a:r>
                      <a:r>
                        <a:rPr lang="en-US" sz="1600" b="1" u="none" strike="noStrike" dirty="0">
                          <a:effectLst/>
                          <a:latin typeface="Arial" panose="020B0604020202020204" pitchFamily="34" charset="0"/>
                          <a:cs typeface="Arial" panose="020B0604020202020204" pitchFamily="34" charset="0"/>
                        </a:rPr>
                        <a:t> data used</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tx1"/>
                          </a:solidFill>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tx1"/>
                          </a:solidFill>
                          <a:effectLst/>
                          <a:latin typeface="Times New Roman" panose="02020603050405020304" pitchFamily="18" charset="0"/>
                          <a:cs typeface="Times New Roman" panose="02020603050405020304" pitchFamily="18" charset="0"/>
                        </a:rPr>
                        <a:t>Suzuki80</a:t>
                      </a:r>
                      <a:endParaRPr lang="en-US" altLang="ja-JP" sz="14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tx1"/>
                          </a:solidFill>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rPr>
                        <a:t>Carbonin02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rPr>
                        <a:t>Martignago03</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400" b="1" u="none" strike="noStrike" dirty="0">
                          <a:solidFill>
                            <a:srgbClr val="FF0000"/>
                          </a:solidFill>
                          <a:effectLst/>
                          <a:latin typeface="Times New Roman" panose="02020603050405020304" pitchFamily="18" charset="0"/>
                          <a:cs typeface="Times New Roman" panose="02020603050405020304" pitchFamily="18" charset="0"/>
                        </a:rPr>
                        <a:t>Fiquet99</a:t>
                      </a:r>
                      <a:r>
                        <a:rPr lang="ja-JP" altLang="en-US" sz="1600" b="0" u="none" strike="noStrike" dirty="0">
                          <a:solidFill>
                            <a:schemeClr val="tx1"/>
                          </a:solidFill>
                          <a:effectLst/>
                          <a:latin typeface="Times New Roman" panose="02020603050405020304" pitchFamily="18" charset="0"/>
                          <a:cs typeface="Times New Roman" panose="02020603050405020304" pitchFamily="18" charset="0"/>
                        </a:rPr>
                        <a:t>　</a:t>
                      </a:r>
                      <a:endParaRPr lang="ja-JP" alt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ja-JP" altLang="en-US" sz="1600" b="0" u="none" strike="noStrike" dirty="0">
                          <a:solidFill>
                            <a:schemeClr val="tx1"/>
                          </a:solidFill>
                          <a:effectLst/>
                          <a:latin typeface="Times New Roman" panose="02020603050405020304" pitchFamily="18" charset="0"/>
                          <a:cs typeface="Times New Roman" panose="02020603050405020304" pitchFamily="18" charset="0"/>
                        </a:rPr>
                        <a:t>　</a:t>
                      </a:r>
                      <a:endParaRPr lang="ja-JP" alt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2399539851"/>
                  </a:ext>
                </a:extLst>
              </a:tr>
            </a:tbl>
          </a:graphicData>
        </a:graphic>
      </p:graphicFrame>
      <p:sp>
        <p:nvSpPr>
          <p:cNvPr id="10" name="テキスト ボックス 9">
            <a:extLst>
              <a:ext uri="{FF2B5EF4-FFF2-40B4-BE49-F238E27FC236}">
                <a16:creationId xmlns:a16="http://schemas.microsoft.com/office/drawing/2014/main" id="{D683EB84-6D37-4288-8A90-CE88F02919DC}"/>
              </a:ext>
            </a:extLst>
          </p:cNvPr>
          <p:cNvSpPr txBox="1"/>
          <p:nvPr/>
        </p:nvSpPr>
        <p:spPr>
          <a:xfrm>
            <a:off x="0" y="4874730"/>
            <a:ext cx="7680960" cy="1938992"/>
          </a:xfrm>
          <a:prstGeom prst="rect">
            <a:avLst/>
          </a:prstGeom>
          <a:noFill/>
        </p:spPr>
        <p:txBody>
          <a:bodyPr wrap="square">
            <a:spAutoFit/>
          </a:bodyPr>
          <a:lstStyle/>
          <a:p>
            <a:pPr marL="216000" lvl="1" indent="-216000" algn="just">
              <a:spcAft>
                <a:spcPts val="6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Finally, the MGD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is compared with the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of previous studies.</a:t>
            </a:r>
          </a:p>
          <a:p>
            <a:pPr marL="216000" lvl="1" indent="-216000" algn="just">
              <a:spcAft>
                <a:spcPts val="600"/>
              </a:spcAft>
              <a:buFont typeface="Wingdings" panose="05000000000000000000" pitchFamily="2" charset="2"/>
              <a:buChar char="Ø"/>
            </a:pPr>
            <a:r>
              <a:rPr lang="en-US" altLang="ja-JP" i="1" dirty="0">
                <a:latin typeface="Times New Roman" panose="02020603050405020304" pitchFamily="18" charset="0"/>
                <a:cs typeface="Times New Roman" panose="02020603050405020304" pitchFamily="18" charset="0"/>
              </a:rPr>
              <a:t>K</a:t>
            </a:r>
            <a:r>
              <a:rPr lang="en-US" altLang="ja-JP" i="1" baseline="-25000" dirty="0">
                <a:latin typeface="Times New Roman" panose="02020603050405020304" pitchFamily="18" charset="0"/>
                <a:cs typeface="Times New Roman" panose="02020603050405020304" pitchFamily="18" charset="0"/>
              </a:rPr>
              <a:t>S</a:t>
            </a:r>
            <a:r>
              <a:rPr lang="en-US" altLang="ja-JP" baseline="-25000" dirty="0">
                <a:latin typeface="Times New Roman" panose="02020603050405020304" pitchFamily="18" charset="0"/>
                <a:cs typeface="Times New Roman" panose="02020603050405020304" pitchFamily="18" charset="0"/>
              </a:rPr>
              <a:t>0</a:t>
            </a:r>
            <a:r>
              <a:rPr lang="en-US" altLang="ja-JP" dirty="0">
                <a:latin typeface="Times New Roman" panose="02020603050405020304" pitchFamily="18" charset="0"/>
                <a:cs typeface="Times New Roman" panose="02020603050405020304" pitchFamily="18" charset="0"/>
              </a:rPr>
              <a:t> &amp; </a:t>
            </a:r>
            <a:r>
              <a:rPr lang="en-US" altLang="ja-JP" i="1" dirty="0">
                <a:latin typeface="Times New Roman" panose="02020603050405020304" pitchFamily="18" charset="0"/>
                <a:cs typeface="Times New Roman" panose="02020603050405020304" pitchFamily="18" charset="0"/>
              </a:rPr>
              <a:t>K</a:t>
            </a:r>
            <a:r>
              <a:rPr lang="en-US" altLang="ja-JP" i="1" baseline="-25000" dirty="0">
                <a:latin typeface="Times New Roman" panose="02020603050405020304" pitchFamily="18" charset="0"/>
                <a:cs typeface="Times New Roman" panose="02020603050405020304" pitchFamily="18" charset="0"/>
              </a:rPr>
              <a:t>T</a:t>
            </a:r>
            <a:r>
              <a:rPr lang="en-US" altLang="ja-JP" baseline="-25000" dirty="0">
                <a:latin typeface="Times New Roman" panose="02020603050405020304" pitchFamily="18" charset="0"/>
                <a:cs typeface="Times New Roman" panose="02020603050405020304" pitchFamily="18" charset="0"/>
              </a:rPr>
              <a:t>0</a:t>
            </a:r>
            <a:r>
              <a:rPr lang="en-US" altLang="ja-JP" dirty="0">
                <a:latin typeface="Times New Roman" panose="02020603050405020304" pitchFamily="18" charset="0"/>
                <a:cs typeface="Times New Roman" panose="02020603050405020304" pitchFamily="18" charset="0"/>
              </a:rPr>
              <a:t> in the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of the previous study do not match the experimental results, but those obtained in our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are consistent with most experimental data (</a:t>
            </a:r>
            <a:r>
              <a:rPr lang="en-US" altLang="ja-JP" dirty="0">
                <a:solidFill>
                  <a:srgbClr val="00B0F0"/>
                </a:solidFill>
                <a:latin typeface="Times New Roman" panose="02020603050405020304" pitchFamily="18" charset="0"/>
                <a:cs typeface="Times New Roman" panose="02020603050405020304" pitchFamily="18" charset="0"/>
              </a:rPr>
              <a:t>right figure</a:t>
            </a:r>
            <a:r>
              <a:rPr lang="en-US" altLang="ja-JP" dirty="0">
                <a:latin typeface="Times New Roman" panose="02020603050405020304" pitchFamily="18" charset="0"/>
                <a:cs typeface="Times New Roman" panose="02020603050405020304" pitchFamily="18" charset="0"/>
              </a:rPr>
              <a:t>).</a:t>
            </a:r>
          </a:p>
          <a:p>
            <a:pPr marL="216000" lvl="1" indent="-216000" algn="just">
              <a:spcAft>
                <a:spcPts val="600"/>
              </a:spcAft>
              <a:buFont typeface="Wingdings" panose="05000000000000000000" pitchFamily="2" charset="2"/>
              <a:buChar char="Ø"/>
            </a:pPr>
            <a:r>
              <a:rPr lang="en-US" altLang="ja-JP" i="1" dirty="0">
                <a:latin typeface="Times New Roman" panose="02020603050405020304" pitchFamily="18" charset="0"/>
                <a:cs typeface="Times New Roman" panose="02020603050405020304" pitchFamily="18" charset="0"/>
              </a:rPr>
              <a:t>γ</a:t>
            </a:r>
            <a:r>
              <a:rPr lang="en-US" altLang="ja-JP" baseline="-25000" dirty="0">
                <a:latin typeface="Times New Roman" panose="02020603050405020304" pitchFamily="18" charset="0"/>
                <a:cs typeface="Times New Roman" panose="02020603050405020304" pitchFamily="18" charset="0"/>
              </a:rPr>
              <a:t>0</a:t>
            </a:r>
            <a:r>
              <a:rPr lang="en-US" altLang="ja-JP" dirty="0">
                <a:latin typeface="Times New Roman" panose="02020603050405020304" pitchFamily="18" charset="0"/>
                <a:cs typeface="Times New Roman" panose="02020603050405020304" pitchFamily="18" charset="0"/>
              </a:rPr>
              <a:t> &amp; </a:t>
            </a:r>
            <a:r>
              <a:rPr lang="en-US" altLang="ja-JP" i="1" dirty="0">
                <a:latin typeface="Times New Roman" panose="02020603050405020304" pitchFamily="18" charset="0"/>
                <a:cs typeface="Times New Roman" panose="02020603050405020304" pitchFamily="18" charset="0"/>
              </a:rPr>
              <a:t>θ</a:t>
            </a:r>
            <a:r>
              <a:rPr lang="en-US" altLang="ja-JP" baseline="-25000" dirty="0">
                <a:latin typeface="Times New Roman" panose="02020603050405020304" pitchFamily="18" charset="0"/>
                <a:cs typeface="Times New Roman" panose="02020603050405020304" pitchFamily="18" charset="0"/>
              </a:rPr>
              <a:t>D0</a:t>
            </a:r>
            <a:r>
              <a:rPr lang="en-US" altLang="ja-JP" dirty="0">
                <a:latin typeface="Times New Roman" panose="02020603050405020304" pitchFamily="18" charset="0"/>
                <a:cs typeface="Times New Roman" panose="02020603050405020304" pitchFamily="18" charset="0"/>
              </a:rPr>
              <a:t> obtained in the present study are consistent with the previous studies; </a:t>
            </a:r>
            <a:r>
              <a:rPr lang="en-US" altLang="ja-JP" i="1" dirty="0">
                <a:latin typeface="Times New Roman" panose="02020603050405020304" pitchFamily="18" charset="0"/>
                <a:cs typeface="Times New Roman" panose="02020603050405020304" pitchFamily="18" charset="0"/>
              </a:rPr>
              <a:t>γ</a:t>
            </a:r>
            <a:r>
              <a:rPr lang="en-US" altLang="ja-JP" baseline="-25000" dirty="0">
                <a:latin typeface="Times New Roman" panose="02020603050405020304" pitchFamily="18" charset="0"/>
                <a:cs typeface="Times New Roman" panose="02020603050405020304" pitchFamily="18" charset="0"/>
              </a:rPr>
              <a:t>0</a:t>
            </a:r>
            <a:r>
              <a:rPr lang="en-US" altLang="ja-JP" dirty="0">
                <a:latin typeface="Times New Roman" panose="02020603050405020304" pitchFamily="18" charset="0"/>
                <a:cs typeface="Times New Roman" panose="02020603050405020304" pitchFamily="18" charset="0"/>
              </a:rPr>
              <a:t> = 1.13</a:t>
            </a:r>
            <a:r>
              <a:rPr lang="en-US" altLang="ja-JP" sz="14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(Suzuki &amp; </a:t>
            </a:r>
            <a:r>
              <a:rPr lang="en-US" altLang="ja-JP" sz="1600" dirty="0" err="1">
                <a:latin typeface="Times New Roman" panose="02020603050405020304" pitchFamily="18" charset="0"/>
                <a:cs typeface="Times New Roman" panose="02020603050405020304" pitchFamily="18" charset="0"/>
              </a:rPr>
              <a:t>Kumazawa</a:t>
            </a:r>
            <a:r>
              <a:rPr lang="en-US" altLang="ja-JP" sz="1600" dirty="0">
                <a:latin typeface="Times New Roman" panose="02020603050405020304" pitchFamily="18" charset="0"/>
                <a:cs typeface="Times New Roman" panose="02020603050405020304" pitchFamily="18" charset="0"/>
              </a:rPr>
              <a:t>, 1980)</a:t>
            </a:r>
            <a:r>
              <a:rPr lang="en-US" altLang="ja-JP" sz="1400"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and </a:t>
            </a:r>
            <a:r>
              <a:rPr lang="en-US" altLang="ja-JP" i="1" dirty="0">
                <a:latin typeface="Times New Roman" panose="02020603050405020304" pitchFamily="18" charset="0"/>
                <a:cs typeface="Times New Roman" panose="02020603050405020304" pitchFamily="18" charset="0"/>
              </a:rPr>
              <a:t>θ</a:t>
            </a:r>
            <a:r>
              <a:rPr lang="en-US" altLang="ja-JP" baseline="-25000" dirty="0">
                <a:latin typeface="Times New Roman" panose="02020603050405020304" pitchFamily="18" charset="0"/>
                <a:cs typeface="Times New Roman" panose="02020603050405020304" pitchFamily="18" charset="0"/>
              </a:rPr>
              <a:t>D0</a:t>
            </a:r>
            <a:r>
              <a:rPr lang="en-US" altLang="ja-JP" dirty="0">
                <a:latin typeface="Times New Roman" panose="02020603050405020304" pitchFamily="18" charset="0"/>
                <a:cs typeface="Times New Roman" panose="02020603050405020304" pitchFamily="18" charset="0"/>
              </a:rPr>
              <a:t> = 883 K</a:t>
            </a:r>
            <a:r>
              <a:rPr lang="en-US" altLang="ja-JP" sz="1400" dirty="0">
                <a:latin typeface="Times New Roman" panose="02020603050405020304" pitchFamily="18" charset="0"/>
                <a:cs typeface="Times New Roman" panose="02020603050405020304" pitchFamily="18" charset="0"/>
              </a:rPr>
              <a:t> </a:t>
            </a:r>
            <a:r>
              <a:rPr lang="da-DK" altLang="ja-JP" sz="1600" dirty="0">
                <a:latin typeface="Times New Roman" panose="02020603050405020304" pitchFamily="18" charset="0"/>
                <a:cs typeface="Times New Roman" panose="02020603050405020304" pitchFamily="18" charset="0"/>
              </a:rPr>
              <a:t>(Liu et al., 1975)</a:t>
            </a:r>
            <a:r>
              <a:rPr lang="da-DK" altLang="ja-JP" dirty="0">
                <a:latin typeface="Times New Roman" panose="02020603050405020304" pitchFamily="18" charset="0"/>
                <a:cs typeface="Times New Roman" panose="02020603050405020304" pitchFamily="18" charset="0"/>
              </a:rPr>
              <a:t>.</a:t>
            </a:r>
            <a:endParaRPr lang="en-US" altLang="ja-JP" dirty="0">
              <a:latin typeface="Times New Roman" panose="02020603050405020304" pitchFamily="18" charset="0"/>
              <a:cs typeface="Times New Roman" panose="02020603050405020304" pitchFamily="18" charset="0"/>
            </a:endParaRPr>
          </a:p>
        </p:txBody>
      </p:sp>
      <p:sp>
        <p:nvSpPr>
          <p:cNvPr id="7" name="正方形/長方形 6">
            <a:extLst>
              <a:ext uri="{FF2B5EF4-FFF2-40B4-BE49-F238E27FC236}">
                <a16:creationId xmlns:a16="http://schemas.microsoft.com/office/drawing/2014/main" id="{3AD0EF41-3921-4401-958E-DEB5903C3A21}"/>
              </a:ext>
            </a:extLst>
          </p:cNvPr>
          <p:cNvSpPr/>
          <p:nvPr/>
        </p:nvSpPr>
        <p:spPr>
          <a:xfrm>
            <a:off x="11637173" y="-25193"/>
            <a:ext cx="593432"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10/17</a:t>
            </a:r>
            <a:endParaRPr lang="ja-JP"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746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Introduction</a:t>
            </a:r>
            <a:r>
              <a:rPr lang="ja-JP" altLang="en-US" sz="1500" b="1" dirty="0">
                <a:solidFill>
                  <a:schemeClr val="bg1">
                    <a:lumMod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Comparison of experimental and calculated values: </a:t>
            </a:r>
            <a:r>
              <a:rPr kumimoji="1" lang="en-US" altLang="ja-JP" sz="3100" b="1" i="1" dirty="0">
                <a:latin typeface="Arial" panose="020B0604020202020204" pitchFamily="34" charset="0"/>
                <a:ea typeface="游ゴシック" panose="020B0400000000000000" pitchFamily="50" charset="-128"/>
                <a:cs typeface="Arial" panose="020B0604020202020204" pitchFamily="34" charset="0"/>
              </a:rPr>
              <a:t>VT</a:t>
            </a: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 </a:t>
            </a:r>
            <a:r>
              <a:rPr kumimoji="1" lang="en-US" altLang="ja-JP" sz="3100" b="1" i="1" dirty="0">
                <a:latin typeface="Arial" panose="020B0604020202020204" pitchFamily="34" charset="0"/>
                <a:ea typeface="游ゴシック" panose="020B0400000000000000" pitchFamily="50" charset="-128"/>
                <a:cs typeface="Arial" panose="020B0604020202020204" pitchFamily="34" charset="0"/>
              </a:rPr>
              <a:t>PV</a:t>
            </a: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 data</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11" name="正方形/長方形 10">
            <a:extLst>
              <a:ext uri="{FF2B5EF4-FFF2-40B4-BE49-F238E27FC236}">
                <a16:creationId xmlns:a16="http://schemas.microsoft.com/office/drawing/2014/main" id="{5B31EF44-48AF-477A-B430-B9BF68E87828}"/>
              </a:ext>
            </a:extLst>
          </p:cNvPr>
          <p:cNvSpPr/>
          <p:nvPr/>
        </p:nvSpPr>
        <p:spPr>
          <a:xfrm>
            <a:off x="11637173" y="-25193"/>
            <a:ext cx="593432"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11/17</a:t>
            </a:r>
            <a:endParaRPr lang="ja-JP" altLang="en-US" sz="1400" dirty="0">
              <a:latin typeface="Times New Roman" panose="02020603050405020304" pitchFamily="18" charset="0"/>
              <a:cs typeface="Times New Roman" panose="02020603050405020304" pitchFamily="18" charset="0"/>
            </a:endParaRPr>
          </a:p>
        </p:txBody>
      </p:sp>
      <p:pic>
        <p:nvPicPr>
          <p:cNvPr id="13" name="図 12">
            <a:extLst>
              <a:ext uri="{FF2B5EF4-FFF2-40B4-BE49-F238E27FC236}">
                <a16:creationId xmlns:a16="http://schemas.microsoft.com/office/drawing/2014/main" id="{8779E759-6B80-4C3E-909F-0401331DB52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6627927" y="1291027"/>
            <a:ext cx="5073849" cy="4736381"/>
          </a:xfrm>
          <a:prstGeom prst="rect">
            <a:avLst/>
          </a:prstGeom>
          <a:noFill/>
          <a:ln>
            <a:noFill/>
          </a:ln>
          <a:extLst>
            <a:ext uri="{53640926-AAD7-44D8-BBD7-CCE9431645EC}">
              <a14:shadowObscured xmlns:a14="http://schemas.microsoft.com/office/drawing/2010/main"/>
            </a:ext>
          </a:extLst>
        </p:spPr>
      </p:pic>
      <p:pic>
        <p:nvPicPr>
          <p:cNvPr id="16" name="図 15">
            <a:extLst>
              <a:ext uri="{FF2B5EF4-FFF2-40B4-BE49-F238E27FC236}">
                <a16:creationId xmlns:a16="http://schemas.microsoft.com/office/drawing/2014/main" id="{4CDE0B7B-DC70-427B-B957-5E76C829582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765861" y="1285828"/>
            <a:ext cx="4528820" cy="4202924"/>
          </a:xfrm>
          <a:prstGeom prst="rect">
            <a:avLst/>
          </a:prstGeom>
          <a:noFill/>
          <a:ln>
            <a:noFill/>
          </a:ln>
          <a:extLst>
            <a:ext uri="{53640926-AAD7-44D8-BBD7-CCE9431645EC}">
              <a14:shadowObscured xmlns:a14="http://schemas.microsoft.com/office/drawing/2010/main"/>
            </a:ext>
          </a:extLst>
        </p:spPr>
      </p:pic>
      <p:sp>
        <p:nvSpPr>
          <p:cNvPr id="17" name="テキスト ボックス 16">
            <a:extLst>
              <a:ext uri="{FF2B5EF4-FFF2-40B4-BE49-F238E27FC236}">
                <a16:creationId xmlns:a16="http://schemas.microsoft.com/office/drawing/2014/main" id="{4A55BED6-19E7-42C7-BDCD-A13A3AB664DE}"/>
              </a:ext>
            </a:extLst>
          </p:cNvPr>
          <p:cNvSpPr txBox="1"/>
          <p:nvPr/>
        </p:nvSpPr>
        <p:spPr>
          <a:xfrm>
            <a:off x="-23090" y="5454049"/>
            <a:ext cx="6059073" cy="1231106"/>
          </a:xfrm>
          <a:prstGeom prst="rect">
            <a:avLst/>
          </a:prstGeom>
          <a:noFill/>
        </p:spPr>
        <p:txBody>
          <a:bodyPr wrap="square">
            <a:spAutoFit/>
          </a:bodyPr>
          <a:lstStyle/>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The volume of Suzuki &amp; </a:t>
            </a:r>
            <a:r>
              <a:rPr lang="en-US" altLang="ja-JP" sz="1600" dirty="0" err="1">
                <a:latin typeface="Times New Roman" panose="02020603050405020304" pitchFamily="18" charset="0"/>
                <a:cs typeface="Times New Roman" panose="02020603050405020304" pitchFamily="18" charset="0"/>
              </a:rPr>
              <a:t>Kumazawa</a:t>
            </a:r>
            <a:r>
              <a:rPr lang="en-US" altLang="ja-JP" sz="1600" dirty="0">
                <a:latin typeface="Times New Roman" panose="02020603050405020304" pitchFamily="18" charset="0"/>
                <a:cs typeface="Times New Roman" panose="02020603050405020304" pitchFamily="18" charset="0"/>
              </a:rPr>
              <a:t> (1980) can be explained by our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up to ~1000 K, but at &gt; 1000 K there is a discrepancy.</a:t>
            </a:r>
          </a:p>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Note that only data at &lt; 800 K were used for the fitting.</a:t>
            </a:r>
          </a:p>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The cause of this discrepancy is explained in detail in the Discussion.</a:t>
            </a:r>
          </a:p>
        </p:txBody>
      </p:sp>
      <p:sp>
        <p:nvSpPr>
          <p:cNvPr id="19" name="テキスト ボックス 18">
            <a:extLst>
              <a:ext uri="{FF2B5EF4-FFF2-40B4-BE49-F238E27FC236}">
                <a16:creationId xmlns:a16="http://schemas.microsoft.com/office/drawing/2014/main" id="{3B08841A-0D49-4684-A4F7-B8EE2AC4B59D}"/>
              </a:ext>
            </a:extLst>
          </p:cNvPr>
          <p:cNvSpPr txBox="1"/>
          <p:nvPr/>
        </p:nvSpPr>
        <p:spPr>
          <a:xfrm>
            <a:off x="6860040" y="6231042"/>
            <a:ext cx="5073849" cy="369332"/>
          </a:xfrm>
          <a:prstGeom prst="rect">
            <a:avLst/>
          </a:prstGeom>
          <a:noFill/>
        </p:spPr>
        <p:txBody>
          <a:bodyPr wrap="square">
            <a:spAutoFit/>
          </a:bodyPr>
          <a:lstStyle/>
          <a:p>
            <a:pPr marL="0" lvl="1" algn="just">
              <a:spcAft>
                <a:spcPts val="1000"/>
              </a:spcAft>
            </a:pPr>
            <a:r>
              <a:rPr lang="en-US" altLang="ja-JP" dirty="0">
                <a:latin typeface="Times New Roman" panose="02020603050405020304" pitchFamily="18" charset="0"/>
                <a:cs typeface="Times New Roman" panose="02020603050405020304" pitchFamily="18" charset="0"/>
              </a:rPr>
              <a:t>The obtained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can explain data below 7.5 </a:t>
            </a:r>
            <a:r>
              <a:rPr lang="en-US" altLang="ja-JP" dirty="0" err="1">
                <a:latin typeface="Times New Roman" panose="02020603050405020304" pitchFamily="18" charset="0"/>
                <a:cs typeface="Times New Roman" panose="02020603050405020304" pitchFamily="18" charset="0"/>
              </a:rPr>
              <a:t>GPa</a:t>
            </a:r>
            <a:r>
              <a:rPr lang="en-US" altLang="ja-JP" dirty="0">
                <a:latin typeface="Times New Roman" panose="02020603050405020304" pitchFamily="18" charset="0"/>
                <a:cs typeface="Times New Roman" panose="02020603050405020304" pitchFamily="18" charset="0"/>
              </a:rPr>
              <a:t>.</a:t>
            </a:r>
          </a:p>
        </p:txBody>
      </p:sp>
      <p:sp>
        <p:nvSpPr>
          <p:cNvPr id="20" name="正方形/長方形 19">
            <a:extLst>
              <a:ext uri="{FF2B5EF4-FFF2-40B4-BE49-F238E27FC236}">
                <a16:creationId xmlns:a16="http://schemas.microsoft.com/office/drawing/2014/main" id="{5BCD7FBA-1979-4803-AE86-D43802D2915E}"/>
              </a:ext>
            </a:extLst>
          </p:cNvPr>
          <p:cNvSpPr/>
          <p:nvPr/>
        </p:nvSpPr>
        <p:spPr>
          <a:xfrm>
            <a:off x="30875" y="795975"/>
            <a:ext cx="5983844" cy="600803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8BAC50F9-B441-4B92-AE9E-321033A3AD6C}"/>
              </a:ext>
            </a:extLst>
          </p:cNvPr>
          <p:cNvSpPr txBox="1"/>
          <p:nvPr/>
        </p:nvSpPr>
        <p:spPr>
          <a:xfrm>
            <a:off x="43502" y="810069"/>
            <a:ext cx="1284366" cy="461665"/>
          </a:xfrm>
          <a:prstGeom prst="rect">
            <a:avLst/>
          </a:prstGeom>
          <a:solidFill>
            <a:schemeClr val="bg2"/>
          </a:solidFill>
        </p:spPr>
        <p:txBody>
          <a:bodyPr wrap="square" rtlCol="0">
            <a:spAutoFit/>
          </a:bodyPr>
          <a:lstStyle/>
          <a:p>
            <a:pPr>
              <a:spcAft>
                <a:spcPts val="1200"/>
              </a:spcAft>
            </a:pPr>
            <a:r>
              <a:rPr lang="en-US" altLang="ja-JP" sz="2400" b="1" i="1" dirty="0">
                <a:latin typeface="Arial" panose="020B0604020202020204" pitchFamily="34" charset="0"/>
                <a:ea typeface="游ゴシック" panose="020B0400000000000000" pitchFamily="50" charset="-128"/>
                <a:cs typeface="Arial" panose="020B0604020202020204" pitchFamily="34" charset="0"/>
              </a:rPr>
              <a:t>VT</a:t>
            </a:r>
            <a:r>
              <a:rPr lang="en-US" altLang="ja-JP" sz="2400" b="1" dirty="0">
                <a:latin typeface="Arial" panose="020B0604020202020204" pitchFamily="34" charset="0"/>
                <a:ea typeface="游ゴシック" panose="020B0400000000000000" pitchFamily="50" charset="-128"/>
                <a:cs typeface="Arial" panose="020B0604020202020204" pitchFamily="34" charset="0"/>
              </a:rPr>
              <a:t> data</a:t>
            </a:r>
            <a:endParaRPr lang="ja-JP" altLang="en-US" sz="24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23" name="正方形/長方形 22">
            <a:extLst>
              <a:ext uri="{FF2B5EF4-FFF2-40B4-BE49-F238E27FC236}">
                <a16:creationId xmlns:a16="http://schemas.microsoft.com/office/drawing/2014/main" id="{BE33F6CD-86BE-4B05-B4AE-AE491F93244C}"/>
              </a:ext>
            </a:extLst>
          </p:cNvPr>
          <p:cNvSpPr/>
          <p:nvPr/>
        </p:nvSpPr>
        <p:spPr>
          <a:xfrm>
            <a:off x="6132928" y="795975"/>
            <a:ext cx="5983844" cy="600803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7965D553-283A-4857-9244-93A4B3A2C6CF}"/>
              </a:ext>
            </a:extLst>
          </p:cNvPr>
          <p:cNvSpPr txBox="1"/>
          <p:nvPr/>
        </p:nvSpPr>
        <p:spPr>
          <a:xfrm>
            <a:off x="6150821" y="810069"/>
            <a:ext cx="1323405" cy="461665"/>
          </a:xfrm>
          <a:prstGeom prst="rect">
            <a:avLst/>
          </a:prstGeom>
          <a:solidFill>
            <a:schemeClr val="bg2"/>
          </a:solidFill>
        </p:spPr>
        <p:txBody>
          <a:bodyPr wrap="square" rtlCol="0">
            <a:spAutoFit/>
          </a:bodyPr>
          <a:lstStyle/>
          <a:p>
            <a:pPr>
              <a:spcAft>
                <a:spcPts val="1200"/>
              </a:spcAft>
            </a:pPr>
            <a:r>
              <a:rPr lang="en-US" altLang="ja-JP" sz="2400" b="1" i="1" dirty="0">
                <a:latin typeface="Arial" panose="020B0604020202020204" pitchFamily="34" charset="0"/>
                <a:ea typeface="游ゴシック" panose="020B0400000000000000" pitchFamily="50" charset="-128"/>
                <a:cs typeface="Arial" panose="020B0604020202020204" pitchFamily="34" charset="0"/>
              </a:rPr>
              <a:t>PV</a:t>
            </a:r>
            <a:r>
              <a:rPr lang="en-US" altLang="ja-JP" sz="2400" b="1" dirty="0">
                <a:latin typeface="Arial" panose="020B0604020202020204" pitchFamily="34" charset="0"/>
                <a:ea typeface="游ゴシック" panose="020B0400000000000000" pitchFamily="50" charset="-128"/>
                <a:cs typeface="Arial" panose="020B0604020202020204" pitchFamily="34" charset="0"/>
              </a:rPr>
              <a:t> data</a:t>
            </a:r>
            <a:endParaRPr lang="ja-JP" altLang="en-US" sz="2400" b="1" dirty="0">
              <a:latin typeface="Arial" panose="020B0604020202020204" pitchFamily="34" charset="0"/>
              <a:ea typeface="游ゴシック" panose="020B0400000000000000" pitchFamily="50" charset="-128"/>
              <a:cs typeface="Arial" panose="020B0604020202020204" pitchFamily="34" charset="0"/>
            </a:endParaRPr>
          </a:p>
        </p:txBody>
      </p:sp>
      <p:pic>
        <p:nvPicPr>
          <p:cNvPr id="26" name="図 25">
            <a:extLst>
              <a:ext uri="{FF2B5EF4-FFF2-40B4-BE49-F238E27FC236}">
                <a16:creationId xmlns:a16="http://schemas.microsoft.com/office/drawing/2014/main" id="{B865D059-7CB0-4248-BBE3-B09C71ED1C7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bwMode="auto">
          <a:xfrm>
            <a:off x="1612653" y="851629"/>
            <a:ext cx="1564903" cy="2720435"/>
          </a:xfrm>
          <a:prstGeom prst="rect">
            <a:avLst/>
          </a:prstGeom>
          <a:noFill/>
          <a:ln>
            <a:noFill/>
          </a:ln>
          <a:extLst>
            <a:ext uri="{53640926-AAD7-44D8-BBD7-CCE9431645EC}">
              <a14:shadowObscured xmlns:a14="http://schemas.microsoft.com/office/drawing/2010/main"/>
            </a:ext>
          </a:extLst>
        </p:spPr>
      </p:pic>
      <p:pic>
        <p:nvPicPr>
          <p:cNvPr id="27" name="図 26">
            <a:extLst>
              <a:ext uri="{FF2B5EF4-FFF2-40B4-BE49-F238E27FC236}">
                <a16:creationId xmlns:a16="http://schemas.microsoft.com/office/drawing/2014/main" id="{B87D4002-791E-44C6-B844-CD7CAAD8B4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3907511" y="3371420"/>
            <a:ext cx="1926107" cy="12707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164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Introduction</a:t>
            </a:r>
            <a:r>
              <a:rPr lang="ja-JP" altLang="en-US" sz="1500" b="1" dirty="0">
                <a:solidFill>
                  <a:schemeClr val="bg1">
                    <a:lumMod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Comparison of experimental and calculated values: </a:t>
            </a:r>
            <a:r>
              <a:rPr kumimoji="1" lang="en-US" altLang="ja-JP" sz="3100" b="1" i="1" dirty="0">
                <a:latin typeface="Arial" panose="020B0604020202020204" pitchFamily="34" charset="0"/>
                <a:ea typeface="游ゴシック" panose="020B0400000000000000" pitchFamily="50" charset="-128"/>
                <a:cs typeface="Arial" panose="020B0604020202020204" pitchFamily="34" charset="0"/>
              </a:rPr>
              <a:t>K</a:t>
            </a:r>
            <a:r>
              <a:rPr kumimoji="1" lang="en-US" altLang="ja-JP" sz="3100" b="1" i="1" baseline="-25000" dirty="0">
                <a:latin typeface="Arial" panose="020B0604020202020204" pitchFamily="34" charset="0"/>
                <a:ea typeface="游ゴシック" panose="020B0400000000000000" pitchFamily="50" charset="-128"/>
                <a:cs typeface="Arial" panose="020B0604020202020204" pitchFamily="34" charset="0"/>
              </a:rPr>
              <a:t>S</a:t>
            </a:r>
            <a:r>
              <a:rPr kumimoji="1" lang="en-US" altLang="ja-JP" sz="3100" b="1" i="1" dirty="0">
                <a:latin typeface="Arial" panose="020B0604020202020204" pitchFamily="34" charset="0"/>
                <a:ea typeface="游ゴシック" panose="020B0400000000000000" pitchFamily="50" charset="-128"/>
                <a:cs typeface="Arial" panose="020B0604020202020204" pitchFamily="34" charset="0"/>
              </a:rPr>
              <a:t>PV</a:t>
            </a: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 data</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11" name="正方形/長方形 10">
            <a:extLst>
              <a:ext uri="{FF2B5EF4-FFF2-40B4-BE49-F238E27FC236}">
                <a16:creationId xmlns:a16="http://schemas.microsoft.com/office/drawing/2014/main" id="{9EC0A8CA-528F-4903-9F83-1A733D66B5BD}"/>
              </a:ext>
            </a:extLst>
          </p:cNvPr>
          <p:cNvSpPr/>
          <p:nvPr/>
        </p:nvSpPr>
        <p:spPr>
          <a:xfrm>
            <a:off x="11637173" y="-25193"/>
            <a:ext cx="593432"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12/17</a:t>
            </a:r>
            <a:endParaRPr lang="ja-JP" altLang="en-US" sz="1400" dirty="0">
              <a:latin typeface="Times New Roman" panose="02020603050405020304" pitchFamily="18" charset="0"/>
              <a:cs typeface="Times New Roman" panose="02020603050405020304" pitchFamily="18" charset="0"/>
            </a:endParaRPr>
          </a:p>
        </p:txBody>
      </p:sp>
      <p:sp>
        <p:nvSpPr>
          <p:cNvPr id="12" name="正方形/長方形 11">
            <a:extLst>
              <a:ext uri="{FF2B5EF4-FFF2-40B4-BE49-F238E27FC236}">
                <a16:creationId xmlns:a16="http://schemas.microsoft.com/office/drawing/2014/main" id="{F6B9370D-5A52-4A51-ADD3-2D4008D1D607}"/>
              </a:ext>
            </a:extLst>
          </p:cNvPr>
          <p:cNvSpPr/>
          <p:nvPr/>
        </p:nvSpPr>
        <p:spPr>
          <a:xfrm>
            <a:off x="30875" y="795975"/>
            <a:ext cx="5983844" cy="600803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11A7E0F-FDBF-4637-963C-18418FF42D76}"/>
              </a:ext>
            </a:extLst>
          </p:cNvPr>
          <p:cNvSpPr txBox="1"/>
          <p:nvPr/>
        </p:nvSpPr>
        <p:spPr>
          <a:xfrm>
            <a:off x="43502" y="810069"/>
            <a:ext cx="1451343" cy="461665"/>
          </a:xfrm>
          <a:prstGeom prst="rect">
            <a:avLst/>
          </a:prstGeom>
          <a:solidFill>
            <a:schemeClr val="bg2"/>
          </a:solidFill>
        </p:spPr>
        <p:txBody>
          <a:bodyPr wrap="square" rtlCol="0">
            <a:spAutoFit/>
          </a:bodyPr>
          <a:lstStyle/>
          <a:p>
            <a:pPr>
              <a:spcAft>
                <a:spcPts val="1200"/>
              </a:spcAft>
            </a:pPr>
            <a:r>
              <a:rPr lang="en-US" altLang="ja-JP" sz="2400" b="1" i="1" dirty="0">
                <a:latin typeface="Arial" panose="020B0604020202020204" pitchFamily="34" charset="0"/>
                <a:ea typeface="游ゴシック" panose="020B0400000000000000" pitchFamily="50" charset="-128"/>
                <a:cs typeface="Arial" panose="020B0604020202020204" pitchFamily="34" charset="0"/>
              </a:rPr>
              <a:t>K</a:t>
            </a:r>
            <a:r>
              <a:rPr lang="en-US" altLang="ja-JP" sz="2400" b="1" i="1" baseline="-25000" dirty="0">
                <a:latin typeface="Arial" panose="020B0604020202020204" pitchFamily="34" charset="0"/>
                <a:ea typeface="游ゴシック" panose="020B0400000000000000" pitchFamily="50" charset="-128"/>
                <a:cs typeface="Arial" panose="020B0604020202020204" pitchFamily="34" charset="0"/>
              </a:rPr>
              <a:t>S</a:t>
            </a:r>
            <a:r>
              <a:rPr lang="en-US" altLang="ja-JP" sz="2400" b="1" i="1" dirty="0">
                <a:latin typeface="Arial" panose="020B0604020202020204" pitchFamily="34" charset="0"/>
                <a:ea typeface="游ゴシック" panose="020B0400000000000000" pitchFamily="50" charset="-128"/>
                <a:cs typeface="Arial" panose="020B0604020202020204" pitchFamily="34" charset="0"/>
              </a:rPr>
              <a:t>T</a:t>
            </a:r>
            <a:r>
              <a:rPr lang="en-US" altLang="ja-JP" sz="2400" b="1" dirty="0">
                <a:latin typeface="Arial" panose="020B0604020202020204" pitchFamily="34" charset="0"/>
                <a:ea typeface="游ゴシック" panose="020B0400000000000000" pitchFamily="50" charset="-128"/>
                <a:cs typeface="Arial" panose="020B0604020202020204" pitchFamily="34" charset="0"/>
              </a:rPr>
              <a:t> data</a:t>
            </a:r>
            <a:endParaRPr lang="ja-JP" altLang="en-US" sz="24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14" name="正方形/長方形 13">
            <a:extLst>
              <a:ext uri="{FF2B5EF4-FFF2-40B4-BE49-F238E27FC236}">
                <a16:creationId xmlns:a16="http://schemas.microsoft.com/office/drawing/2014/main" id="{9E3750C0-EDE7-4B59-A020-83B08548E27E}"/>
              </a:ext>
            </a:extLst>
          </p:cNvPr>
          <p:cNvSpPr/>
          <p:nvPr/>
        </p:nvSpPr>
        <p:spPr>
          <a:xfrm>
            <a:off x="6132928" y="795975"/>
            <a:ext cx="5983844" cy="600803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0F2F4B8-CEE6-4055-A4BD-99D0A59E7C9D}"/>
              </a:ext>
            </a:extLst>
          </p:cNvPr>
          <p:cNvSpPr txBox="1"/>
          <p:nvPr/>
        </p:nvSpPr>
        <p:spPr>
          <a:xfrm>
            <a:off x="6150821" y="810069"/>
            <a:ext cx="1466529" cy="461665"/>
          </a:xfrm>
          <a:prstGeom prst="rect">
            <a:avLst/>
          </a:prstGeom>
          <a:solidFill>
            <a:schemeClr val="bg2"/>
          </a:solidFill>
        </p:spPr>
        <p:txBody>
          <a:bodyPr wrap="square" rtlCol="0">
            <a:spAutoFit/>
          </a:bodyPr>
          <a:lstStyle/>
          <a:p>
            <a:pPr>
              <a:spcAft>
                <a:spcPts val="1200"/>
              </a:spcAft>
            </a:pPr>
            <a:r>
              <a:rPr lang="en-US" altLang="ja-JP" sz="2400" b="1" i="1" dirty="0">
                <a:latin typeface="Arial" panose="020B0604020202020204" pitchFamily="34" charset="0"/>
                <a:ea typeface="游ゴシック" panose="020B0400000000000000" pitchFamily="50" charset="-128"/>
                <a:cs typeface="Arial" panose="020B0604020202020204" pitchFamily="34" charset="0"/>
              </a:rPr>
              <a:t>K</a:t>
            </a:r>
            <a:r>
              <a:rPr lang="en-US" altLang="ja-JP" sz="2400" b="1" i="1" baseline="-25000" dirty="0">
                <a:latin typeface="Arial" panose="020B0604020202020204" pitchFamily="34" charset="0"/>
                <a:ea typeface="游ゴシック" panose="020B0400000000000000" pitchFamily="50" charset="-128"/>
                <a:cs typeface="Arial" panose="020B0604020202020204" pitchFamily="34" charset="0"/>
              </a:rPr>
              <a:t>S</a:t>
            </a:r>
            <a:r>
              <a:rPr lang="en-US" altLang="ja-JP" sz="2400" b="1" i="1" dirty="0">
                <a:latin typeface="Arial" panose="020B0604020202020204" pitchFamily="34" charset="0"/>
                <a:ea typeface="游ゴシック" panose="020B0400000000000000" pitchFamily="50" charset="-128"/>
                <a:cs typeface="Arial" panose="020B0604020202020204" pitchFamily="34" charset="0"/>
              </a:rPr>
              <a:t>P</a:t>
            </a:r>
            <a:r>
              <a:rPr lang="en-US" altLang="ja-JP" sz="2400" b="1" dirty="0">
                <a:latin typeface="Arial" panose="020B0604020202020204" pitchFamily="34" charset="0"/>
                <a:ea typeface="游ゴシック" panose="020B0400000000000000" pitchFamily="50" charset="-128"/>
                <a:cs typeface="Arial" panose="020B0604020202020204" pitchFamily="34" charset="0"/>
              </a:rPr>
              <a:t> data</a:t>
            </a:r>
            <a:endParaRPr lang="ja-JP" altLang="en-US" sz="2400" b="1" dirty="0">
              <a:latin typeface="Arial" panose="020B0604020202020204" pitchFamily="34" charset="0"/>
              <a:ea typeface="游ゴシック" panose="020B0400000000000000" pitchFamily="50" charset="-128"/>
              <a:cs typeface="Arial" panose="020B0604020202020204" pitchFamily="34" charset="0"/>
            </a:endParaRPr>
          </a:p>
        </p:txBody>
      </p:sp>
      <p:pic>
        <p:nvPicPr>
          <p:cNvPr id="16" name="図 15">
            <a:extLst>
              <a:ext uri="{FF2B5EF4-FFF2-40B4-BE49-F238E27FC236}">
                <a16:creationId xmlns:a16="http://schemas.microsoft.com/office/drawing/2014/main" id="{0045F76A-B9D7-4EEF-85B5-4B0F3C79CE3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439166" y="1271734"/>
            <a:ext cx="5269278" cy="4790291"/>
          </a:xfrm>
          <a:prstGeom prst="rect">
            <a:avLst/>
          </a:prstGeom>
          <a:noFill/>
          <a:ln>
            <a:noFill/>
          </a:ln>
          <a:extLst>
            <a:ext uri="{53640926-AAD7-44D8-BBD7-CCE9431645EC}">
              <a14:shadowObscured xmlns:a14="http://schemas.microsoft.com/office/drawing/2010/main"/>
            </a:ext>
          </a:extLst>
        </p:spPr>
      </p:pic>
      <p:pic>
        <p:nvPicPr>
          <p:cNvPr id="17" name="図 16">
            <a:extLst>
              <a:ext uri="{FF2B5EF4-FFF2-40B4-BE49-F238E27FC236}">
                <a16:creationId xmlns:a16="http://schemas.microsoft.com/office/drawing/2014/main" id="{5F446ACD-5A42-46D8-ACE6-C574572B3B9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6915890" y="1246073"/>
            <a:ext cx="4608728" cy="4762103"/>
          </a:xfrm>
          <a:prstGeom prst="rect">
            <a:avLst/>
          </a:prstGeom>
          <a:noFill/>
          <a:ln>
            <a:noFill/>
          </a:ln>
          <a:extLst>
            <a:ext uri="{53640926-AAD7-44D8-BBD7-CCE9431645EC}">
              <a14:shadowObscured xmlns:a14="http://schemas.microsoft.com/office/drawing/2010/main"/>
            </a:ext>
          </a:extLst>
        </p:spPr>
      </p:pic>
      <p:pic>
        <p:nvPicPr>
          <p:cNvPr id="18" name="図 17">
            <a:extLst>
              <a:ext uri="{FF2B5EF4-FFF2-40B4-BE49-F238E27FC236}">
                <a16:creationId xmlns:a16="http://schemas.microsoft.com/office/drawing/2014/main" id="{B4D1595F-06C4-45F3-A63B-9792F814D8A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bwMode="auto">
          <a:xfrm>
            <a:off x="6511423" y="1271734"/>
            <a:ext cx="286258" cy="4790291"/>
          </a:xfrm>
          <a:prstGeom prst="rect">
            <a:avLst/>
          </a:prstGeom>
          <a:noFill/>
          <a:ln>
            <a:noFill/>
          </a:ln>
          <a:extLst>
            <a:ext uri="{53640926-AAD7-44D8-BBD7-CCE9431645EC}">
              <a14:shadowObscured xmlns:a14="http://schemas.microsoft.com/office/drawing/2010/main"/>
            </a:ext>
          </a:extLst>
        </p:spPr>
      </p:pic>
      <p:sp>
        <p:nvSpPr>
          <p:cNvPr id="19" name="テキスト ボックス 18">
            <a:extLst>
              <a:ext uri="{FF2B5EF4-FFF2-40B4-BE49-F238E27FC236}">
                <a16:creationId xmlns:a16="http://schemas.microsoft.com/office/drawing/2014/main" id="{D53DB689-E54A-4316-B527-95E1ED98E3B7}"/>
              </a:ext>
            </a:extLst>
          </p:cNvPr>
          <p:cNvSpPr txBox="1"/>
          <p:nvPr/>
        </p:nvSpPr>
        <p:spPr>
          <a:xfrm>
            <a:off x="30875" y="6003116"/>
            <a:ext cx="5983844" cy="713016"/>
          </a:xfrm>
          <a:prstGeom prst="rect">
            <a:avLst/>
          </a:prstGeom>
          <a:noFill/>
        </p:spPr>
        <p:txBody>
          <a:bodyPr wrap="square">
            <a:spAutoFit/>
          </a:bodyPr>
          <a:lstStyle/>
          <a:p>
            <a:pPr marL="0" lvl="1" algn="just">
              <a:spcAft>
                <a:spcPts val="1000"/>
              </a:spcAft>
            </a:pPr>
            <a:r>
              <a:rPr lang="en-US" altLang="ja-JP" sz="1600" dirty="0">
                <a:latin typeface="Times New Roman" panose="02020603050405020304" pitchFamily="18" charset="0"/>
                <a:cs typeface="Times New Roman" panose="02020603050405020304" pitchFamily="18" charset="0"/>
              </a:rPr>
              <a:t>The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of the previous study can not explain the experimental values.</a:t>
            </a:r>
          </a:p>
          <a:p>
            <a:pPr marL="0" lvl="1" algn="just">
              <a:spcAft>
                <a:spcPts val="1000"/>
              </a:spcAft>
            </a:pPr>
            <a:r>
              <a:rPr lang="en-US" altLang="ja-JP" sz="1600" dirty="0">
                <a:latin typeface="Times New Roman" panose="02020603050405020304" pitchFamily="18" charset="0"/>
                <a:cs typeface="Times New Roman" panose="02020603050405020304" pitchFamily="18" charset="0"/>
              </a:rPr>
              <a:t>Our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can explain the data of Suzuki et al. (2000).</a:t>
            </a:r>
          </a:p>
        </p:txBody>
      </p:sp>
      <p:sp>
        <p:nvSpPr>
          <p:cNvPr id="20" name="テキスト ボックス 19">
            <a:extLst>
              <a:ext uri="{FF2B5EF4-FFF2-40B4-BE49-F238E27FC236}">
                <a16:creationId xmlns:a16="http://schemas.microsoft.com/office/drawing/2014/main" id="{62F3C214-DBEE-497D-B807-D9F8DD4C12E9}"/>
              </a:ext>
            </a:extLst>
          </p:cNvPr>
          <p:cNvSpPr txBox="1"/>
          <p:nvPr/>
        </p:nvSpPr>
        <p:spPr>
          <a:xfrm>
            <a:off x="6150821" y="5918637"/>
            <a:ext cx="5983844" cy="907941"/>
          </a:xfrm>
          <a:prstGeom prst="rect">
            <a:avLst/>
          </a:prstGeom>
          <a:noFill/>
        </p:spPr>
        <p:txBody>
          <a:bodyPr wrap="square">
            <a:spAutoFit/>
          </a:bodyPr>
          <a:lstStyle/>
          <a:p>
            <a:pPr marL="0" lvl="1" algn="just">
              <a:spcAft>
                <a:spcPts val="600"/>
              </a:spcAft>
            </a:pPr>
            <a:r>
              <a:rPr lang="en-US" altLang="ja-JP" sz="1600" dirty="0">
                <a:latin typeface="Times New Roman" panose="02020603050405020304" pitchFamily="18" charset="0"/>
                <a:cs typeface="Times New Roman" panose="02020603050405020304" pitchFamily="18" charset="0"/>
              </a:rPr>
              <a:t>The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of Holland &amp; Powell (2011) does not explain the experimental values.</a:t>
            </a:r>
          </a:p>
          <a:p>
            <a:pPr marL="0" lvl="1" algn="just">
              <a:spcAft>
                <a:spcPts val="600"/>
              </a:spcAft>
            </a:pPr>
            <a:r>
              <a:rPr lang="en-US" altLang="ja-JP" sz="1600" dirty="0">
                <a:latin typeface="Times New Roman" panose="02020603050405020304" pitchFamily="18" charset="0"/>
                <a:cs typeface="Times New Roman" panose="02020603050405020304" pitchFamily="18" charset="0"/>
              </a:rPr>
              <a:t>Our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can explain the experimental values.</a:t>
            </a:r>
          </a:p>
        </p:txBody>
      </p:sp>
    </p:spTree>
    <p:extLst>
      <p:ext uri="{BB962C8B-B14F-4D97-AF65-F5344CB8AC3E}">
        <p14:creationId xmlns:p14="http://schemas.microsoft.com/office/powerpoint/2010/main" val="66552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D636666F-0365-4072-B4B7-7DDE91D6F5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0" y="764203"/>
            <a:ext cx="5049818" cy="4674489"/>
          </a:xfrm>
          <a:prstGeom prst="rect">
            <a:avLst/>
          </a:prstGeom>
          <a:noFill/>
          <a:ln>
            <a:noFill/>
          </a:ln>
          <a:extLst>
            <a:ext uri="{53640926-AAD7-44D8-BBD7-CCE9431645EC}">
              <a14:shadowObscured xmlns:a14="http://schemas.microsoft.com/office/drawing/2010/main"/>
            </a:ext>
          </a:extLst>
        </p:spPr>
      </p:pic>
      <p:grpSp>
        <p:nvGrpSpPr>
          <p:cNvPr id="3" name="グループ化 2">
            <a:extLst>
              <a:ext uri="{FF2B5EF4-FFF2-40B4-BE49-F238E27FC236}">
                <a16:creationId xmlns:a16="http://schemas.microsoft.com/office/drawing/2014/main" id="{F78F4F7A-9189-440A-B6C6-0537EF6E65C0}"/>
              </a:ext>
            </a:extLst>
          </p:cNvPr>
          <p:cNvGrpSpPr/>
          <p:nvPr/>
        </p:nvGrpSpPr>
        <p:grpSpPr>
          <a:xfrm>
            <a:off x="8690407" y="4325565"/>
            <a:ext cx="3504524" cy="2483342"/>
            <a:chOff x="28071" y="3539323"/>
            <a:chExt cx="3679301" cy="2521108"/>
          </a:xfrm>
        </p:grpSpPr>
        <p:pic>
          <p:nvPicPr>
            <p:cNvPr id="29" name="図 28" descr="グラフ, 散布図&#10;&#10;自動的に生成された説明">
              <a:extLst>
                <a:ext uri="{FF2B5EF4-FFF2-40B4-BE49-F238E27FC236}">
                  <a16:creationId xmlns:a16="http://schemas.microsoft.com/office/drawing/2014/main" id="{FB086FCF-9795-45B2-A3A0-0B09ABAC7BE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95568" y="5660320"/>
              <a:ext cx="3211804" cy="400111"/>
            </a:xfrm>
            <a:prstGeom prst="rect">
              <a:avLst/>
            </a:prstGeom>
          </p:spPr>
        </p:pic>
        <p:pic>
          <p:nvPicPr>
            <p:cNvPr id="30" name="図 29" descr="グラフ, 散布図&#10;&#10;自動的に生成された説明">
              <a:extLst>
                <a:ext uri="{FF2B5EF4-FFF2-40B4-BE49-F238E27FC236}">
                  <a16:creationId xmlns:a16="http://schemas.microsoft.com/office/drawing/2014/main" id="{237D6229-075B-45F8-9DD7-2F124B59CD3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8071" y="3539323"/>
              <a:ext cx="3570685" cy="2137126"/>
            </a:xfrm>
            <a:prstGeom prst="rect">
              <a:avLst/>
            </a:prstGeom>
          </p:spPr>
        </p:pic>
      </p:grpSp>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Introduction</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lang="en-US" altLang="ja-JP" sz="3100" b="1" dirty="0">
                <a:latin typeface="Arial" panose="020B0604020202020204" pitchFamily="34" charset="0"/>
                <a:ea typeface="游ゴシック" panose="020B0400000000000000" pitchFamily="50" charset="-128"/>
                <a:cs typeface="Arial" panose="020B0604020202020204" pitchFamily="34" charset="0"/>
              </a:rPr>
              <a:t>Validity of </a:t>
            </a:r>
            <a:r>
              <a:rPr lang="en-US" altLang="ja-JP" sz="3100" b="1" dirty="0" err="1">
                <a:latin typeface="Arial" panose="020B0604020202020204" pitchFamily="34" charset="0"/>
                <a:ea typeface="游ゴシック" panose="020B0400000000000000" pitchFamily="50" charset="-128"/>
                <a:cs typeface="Arial" panose="020B0604020202020204" pitchFamily="34" charset="0"/>
              </a:rPr>
              <a:t>EoS</a:t>
            </a:r>
            <a:r>
              <a:rPr lang="en-US" altLang="ja-JP" sz="3100" b="1" dirty="0">
                <a:latin typeface="Arial" panose="020B0604020202020204" pitchFamily="34" charset="0"/>
                <a:ea typeface="游ゴシック" panose="020B0400000000000000" pitchFamily="50" charset="-128"/>
                <a:cs typeface="Arial" panose="020B0604020202020204" pitchFamily="34" charset="0"/>
              </a:rPr>
              <a:t> at high temperatures</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0431C022-5F07-48F7-8306-F79502622975}"/>
              </a:ext>
            </a:extLst>
          </p:cNvPr>
          <p:cNvSpPr txBox="1"/>
          <p:nvPr/>
        </p:nvSpPr>
        <p:spPr>
          <a:xfrm>
            <a:off x="9408392" y="4389064"/>
            <a:ext cx="1412983" cy="307777"/>
          </a:xfrm>
          <a:prstGeom prst="rect">
            <a:avLst/>
          </a:prstGeom>
          <a:solidFill>
            <a:schemeClr val="bg1"/>
          </a:solidFill>
          <a:ln>
            <a:solidFill>
              <a:schemeClr val="tx1"/>
            </a:solidFill>
          </a:ln>
        </p:spPr>
        <p:txBody>
          <a:bodyPr wrap="square">
            <a:spAutoFit/>
          </a:bodyPr>
          <a:lstStyle/>
          <a:p>
            <a:r>
              <a:rPr lang="en-US" altLang="ja-JP" sz="1400" dirty="0">
                <a:latin typeface="Times New Roman" panose="02020603050405020304" pitchFamily="18" charset="0"/>
                <a:cs typeface="Times New Roman" panose="02020603050405020304" pitchFamily="18" charset="0"/>
              </a:rPr>
              <a:t>Ma et al. (2021)</a:t>
            </a:r>
            <a:endParaRPr lang="ja-JP" altLang="en-US" sz="1400" dirty="0"/>
          </a:p>
        </p:txBody>
      </p:sp>
      <p:pic>
        <p:nvPicPr>
          <p:cNvPr id="6" name="図 5">
            <a:extLst>
              <a:ext uri="{FF2B5EF4-FFF2-40B4-BE49-F238E27FC236}">
                <a16:creationId xmlns:a16="http://schemas.microsoft.com/office/drawing/2014/main" id="{5A289540-3E55-42C0-A451-3D7004CCAEB6}"/>
              </a:ext>
            </a:extLst>
          </p:cNvPr>
          <p:cNvPicPr>
            <a:picLocks noChangeAspect="1"/>
          </p:cNvPicPr>
          <p:nvPr/>
        </p:nvPicPr>
        <p:blipFill>
          <a:blip r:embed="rId6"/>
          <a:stretch>
            <a:fillRect/>
          </a:stretch>
        </p:blipFill>
        <p:spPr>
          <a:xfrm>
            <a:off x="5392833" y="4345109"/>
            <a:ext cx="3408266" cy="2514598"/>
          </a:xfrm>
          <a:prstGeom prst="rect">
            <a:avLst/>
          </a:prstGeom>
        </p:spPr>
      </p:pic>
      <p:sp>
        <p:nvSpPr>
          <p:cNvPr id="31" name="テキスト ボックス 30">
            <a:extLst>
              <a:ext uri="{FF2B5EF4-FFF2-40B4-BE49-F238E27FC236}">
                <a16:creationId xmlns:a16="http://schemas.microsoft.com/office/drawing/2014/main" id="{A3F87BA3-C3D7-4DAD-B11E-4C38B84B6AF3}"/>
              </a:ext>
            </a:extLst>
          </p:cNvPr>
          <p:cNvSpPr txBox="1"/>
          <p:nvPr/>
        </p:nvSpPr>
        <p:spPr>
          <a:xfrm>
            <a:off x="6012736" y="4389064"/>
            <a:ext cx="1412983" cy="307777"/>
          </a:xfrm>
          <a:prstGeom prst="rect">
            <a:avLst/>
          </a:prstGeom>
          <a:solidFill>
            <a:schemeClr val="bg1"/>
          </a:solidFill>
          <a:ln>
            <a:solidFill>
              <a:schemeClr val="tx1"/>
            </a:solidFill>
          </a:ln>
        </p:spPr>
        <p:txBody>
          <a:bodyPr wrap="square">
            <a:spAutoFit/>
          </a:bodyPr>
          <a:lstStyle/>
          <a:p>
            <a:r>
              <a:rPr lang="en-US" altLang="ja-JP" sz="1400" dirty="0">
                <a:latin typeface="Times New Roman" panose="02020603050405020304" pitchFamily="18" charset="0"/>
                <a:cs typeface="Times New Roman" panose="02020603050405020304" pitchFamily="18" charset="0"/>
              </a:rPr>
              <a:t>Ma et al. (2021)</a:t>
            </a:r>
            <a:endParaRPr lang="ja-JP" altLang="en-US" sz="1400" dirty="0"/>
          </a:p>
        </p:txBody>
      </p:sp>
      <p:sp>
        <p:nvSpPr>
          <p:cNvPr id="22" name="正方形/長方形 21">
            <a:extLst>
              <a:ext uri="{FF2B5EF4-FFF2-40B4-BE49-F238E27FC236}">
                <a16:creationId xmlns:a16="http://schemas.microsoft.com/office/drawing/2014/main" id="{3CF05E20-AA98-4BAD-8B71-094C01FDF65A}"/>
              </a:ext>
            </a:extLst>
          </p:cNvPr>
          <p:cNvSpPr/>
          <p:nvPr/>
        </p:nvSpPr>
        <p:spPr>
          <a:xfrm>
            <a:off x="11637173" y="-25193"/>
            <a:ext cx="593432"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13/17</a:t>
            </a:r>
            <a:endParaRPr lang="ja-JP" altLang="en-US" sz="1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939149F9-C29D-4644-ACF4-B88E2A534FE8}"/>
                  </a:ext>
                </a:extLst>
              </p:cNvPr>
              <p:cNvSpPr txBox="1"/>
              <p:nvPr/>
            </p:nvSpPr>
            <p:spPr>
              <a:xfrm>
                <a:off x="4958046" y="761508"/>
                <a:ext cx="7233956" cy="3547510"/>
              </a:xfrm>
              <a:prstGeom prst="rect">
                <a:avLst/>
              </a:prstGeom>
              <a:noFill/>
            </p:spPr>
            <p:txBody>
              <a:bodyPr wrap="square">
                <a:spAutoFit/>
              </a:bodyPr>
              <a:lstStyle/>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At &gt;1000 K, the volume calculated by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is larger than that obtained by experiment (Suzuki &amp; </a:t>
                </a:r>
                <a:r>
                  <a:rPr lang="en-US" altLang="ja-JP" sz="1600" dirty="0" err="1">
                    <a:latin typeface="Times New Roman" panose="02020603050405020304" pitchFamily="18" charset="0"/>
                    <a:cs typeface="Times New Roman" panose="02020603050405020304" pitchFamily="18" charset="0"/>
                  </a:rPr>
                  <a:t>Kumazawa</a:t>
                </a:r>
                <a:r>
                  <a:rPr lang="en-US" altLang="ja-JP" sz="1600" dirty="0">
                    <a:latin typeface="Times New Roman" panose="02020603050405020304" pitchFamily="18" charset="0"/>
                    <a:cs typeface="Times New Roman" panose="02020603050405020304" pitchFamily="18" charset="0"/>
                  </a:rPr>
                  <a:t> 1980) (left figure).</a:t>
                </a:r>
              </a:p>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This could be because </a:t>
                </a:r>
                <a:r>
                  <a:rPr lang="en-US" altLang="ja-JP" sz="1600" i="1" dirty="0" err="1">
                    <a:latin typeface="Times New Roman" panose="02020603050405020304" pitchFamily="18" charset="0"/>
                    <a:cs typeface="Times New Roman" panose="02020603050405020304" pitchFamily="18" charset="0"/>
                  </a:rPr>
                  <a:t>i</a:t>
                </a:r>
                <a:r>
                  <a:rPr lang="en-US" altLang="ja-JP" sz="1600" dirty="0">
                    <a:latin typeface="Times New Roman" panose="02020603050405020304" pitchFamily="18" charset="0"/>
                    <a:cs typeface="Times New Roman" panose="02020603050405020304" pitchFamily="18" charset="0"/>
                  </a:rPr>
                  <a:t> of the sample increased at &gt; 1000 K and resulting in a lower volume than expected (bottom right figure) (e.g., </a:t>
                </a:r>
                <a:r>
                  <a:rPr lang="en-US" altLang="ja-JP" sz="1600" dirty="0" err="1">
                    <a:latin typeface="Times New Roman" panose="02020603050405020304" pitchFamily="18" charset="0"/>
                    <a:cs typeface="Times New Roman" panose="02020603050405020304" pitchFamily="18" charset="0"/>
                  </a:rPr>
                  <a:t>Andreozzi</a:t>
                </a:r>
                <a:r>
                  <a:rPr lang="en-US" altLang="ja-JP" sz="1600" dirty="0">
                    <a:latin typeface="Times New Roman" panose="02020603050405020304" pitchFamily="18" charset="0"/>
                    <a:cs typeface="Times New Roman" panose="02020603050405020304" pitchFamily="18" charset="0"/>
                  </a:rPr>
                  <a:t> et al. 2000).</a:t>
                </a:r>
              </a:p>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If the volume change per unit </a:t>
                </a:r>
                <a:r>
                  <a:rPr lang="en-US" altLang="ja-JP" sz="1600" i="1" dirty="0" err="1">
                    <a:latin typeface="Times New Roman" panose="02020603050405020304" pitchFamily="18" charset="0"/>
                    <a:cs typeface="Times New Roman" panose="02020603050405020304" pitchFamily="18" charset="0"/>
                  </a:rPr>
                  <a:t>i</a:t>
                </a:r>
                <a:r>
                  <a:rPr lang="en-US" altLang="ja-JP" sz="1600" dirty="0">
                    <a:latin typeface="Times New Roman" panose="02020603050405020304" pitchFamily="18" charset="0"/>
                    <a:cs typeface="Times New Roman" panose="02020603050405020304" pitchFamily="18" charset="0"/>
                  </a:rPr>
                  <a:t> change (</a:t>
                </a:r>
                <a:r>
                  <a:rPr lang="ja-JP" altLang="en-US" sz="1600" dirty="0">
                    <a:latin typeface="Times New Roman" panose="02020603050405020304" pitchFamily="18" charset="0"/>
                    <a:cs typeface="Times New Roman" panose="02020603050405020304" pitchFamily="18" charset="0"/>
                  </a:rPr>
                  <a:t>𝜕𝑉</a:t>
                </a:r>
                <a:r>
                  <a:rPr lang="en-US" altLang="ja-JP" sz="1600" dirty="0">
                    <a:latin typeface="Times New Roman" panose="02020603050405020304" pitchFamily="18" charset="0"/>
                    <a:cs typeface="Times New Roman" panose="02020603050405020304" pitchFamily="18" charset="0"/>
                  </a:rPr>
                  <a:t>/</a:t>
                </a:r>
                <a:r>
                  <a:rPr lang="ja-JP" altLang="en-US" sz="1600" dirty="0">
                    <a:latin typeface="Times New Roman" panose="02020603050405020304" pitchFamily="18" charset="0"/>
                    <a:cs typeface="Times New Roman" panose="02020603050405020304" pitchFamily="18" charset="0"/>
                  </a:rPr>
                  <a:t>𝜕𝑖</a:t>
                </a:r>
                <a:r>
                  <a:rPr lang="en-US" altLang="ja-JP" sz="1600" dirty="0">
                    <a:latin typeface="Times New Roman" panose="02020603050405020304" pitchFamily="18" charset="0"/>
                    <a:cs typeface="Times New Roman" panose="02020603050405020304" pitchFamily="18" charset="0"/>
                  </a:rPr>
                  <a:t>) is known, it can be combined with the change in </a:t>
                </a:r>
                <a:r>
                  <a:rPr lang="en-US" altLang="ja-JP" sz="1600" i="1" dirty="0" err="1">
                    <a:latin typeface="Times New Roman" panose="02020603050405020304" pitchFamily="18" charset="0"/>
                    <a:cs typeface="Times New Roman" panose="02020603050405020304" pitchFamily="18" charset="0"/>
                  </a:rPr>
                  <a:t>i</a:t>
                </a:r>
                <a:r>
                  <a:rPr lang="en-US" altLang="ja-JP" sz="16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ja-JP" sz="1600" i="1" spc="-100" dirty="0">
                            <a:latin typeface="Cambria Math" panose="02040503050406030204" pitchFamily="18" charset="0"/>
                            <a:cs typeface="Times New Roman" panose="02020603050405020304" pitchFamily="18" charset="0"/>
                          </a:rPr>
                        </m:ctrlPr>
                      </m:sSubPr>
                      <m:e>
                        <m:r>
                          <a:rPr lang="en-US" altLang="ja-JP" sz="1600" i="1" spc="-100" dirty="0">
                            <a:latin typeface="Cambria Math" panose="02040503050406030204" pitchFamily="18" charset="0"/>
                            <a:cs typeface="Times New Roman" panose="02020603050405020304" pitchFamily="18" charset="0"/>
                          </a:rPr>
                          <m:t>𝑖</m:t>
                        </m:r>
                      </m:e>
                      <m:sub>
                        <m:r>
                          <a:rPr lang="en-US" altLang="ja-JP" sz="1600" i="1" spc="-100" dirty="0">
                            <a:latin typeface="Cambria Math" panose="02040503050406030204" pitchFamily="18" charset="0"/>
                            <a:cs typeface="Times New Roman" panose="02020603050405020304" pitchFamily="18" charset="0"/>
                          </a:rPr>
                          <m:t>0</m:t>
                        </m:r>
                      </m:sub>
                    </m:sSub>
                    <m:r>
                      <a:rPr lang="en-US" altLang="ja-JP" sz="1600" i="1" spc="-100" dirty="0">
                        <a:latin typeface="Cambria Math" panose="02040503050406030204" pitchFamily="18" charset="0"/>
                        <a:cs typeface="Times New Roman" panose="02020603050405020304" pitchFamily="18" charset="0"/>
                      </a:rPr>
                      <m:t>−</m:t>
                    </m:r>
                    <m:r>
                      <a:rPr lang="en-US" altLang="ja-JP" sz="1600" i="1" spc="-100" dirty="0">
                        <a:latin typeface="Cambria Math" panose="02040503050406030204" pitchFamily="18" charset="0"/>
                        <a:cs typeface="Times New Roman" panose="02020603050405020304" pitchFamily="18" charset="0"/>
                      </a:rPr>
                      <m:t>𝑖</m:t>
                    </m:r>
                    <m:d>
                      <m:dPr>
                        <m:ctrlPr>
                          <a:rPr lang="en-US" altLang="ja-JP" sz="1600" i="1" spc="-100" dirty="0">
                            <a:latin typeface="Cambria Math" panose="02040503050406030204" pitchFamily="18" charset="0"/>
                            <a:cs typeface="Times New Roman" panose="02020603050405020304" pitchFamily="18" charset="0"/>
                          </a:rPr>
                        </m:ctrlPr>
                      </m:dPr>
                      <m:e>
                        <m:r>
                          <a:rPr lang="en-US" altLang="ja-JP" sz="1600" i="1" spc="-100" dirty="0">
                            <a:latin typeface="Cambria Math" panose="02040503050406030204" pitchFamily="18" charset="0"/>
                            <a:cs typeface="Times New Roman" panose="02020603050405020304" pitchFamily="18" charset="0"/>
                          </a:rPr>
                          <m:t>𝑇</m:t>
                        </m:r>
                      </m:e>
                    </m:d>
                  </m:oMath>
                </a14:m>
                <a:r>
                  <a:rPr lang="en-US" altLang="ja-JP" sz="1600" dirty="0">
                    <a:latin typeface="Times New Roman" panose="02020603050405020304" pitchFamily="18" charset="0"/>
                    <a:cs typeface="Times New Roman" panose="02020603050405020304" pitchFamily="18" charset="0"/>
                  </a:rPr>
                  <a:t>) to correct for the effect of volume change due to </a:t>
                </a:r>
                <a:r>
                  <a:rPr lang="en-US" altLang="ja-JP" sz="1600" i="1" dirty="0" err="1">
                    <a:latin typeface="Times New Roman" panose="02020603050405020304" pitchFamily="18" charset="0"/>
                    <a:cs typeface="Times New Roman" panose="02020603050405020304" pitchFamily="18" charset="0"/>
                  </a:rPr>
                  <a:t>i</a:t>
                </a:r>
                <a:r>
                  <a:rPr lang="en-US" altLang="ja-JP" sz="1600" dirty="0">
                    <a:latin typeface="Times New Roman" panose="02020603050405020304" pitchFamily="18" charset="0"/>
                    <a:cs typeface="Times New Roman" panose="02020603050405020304" pitchFamily="18" charset="0"/>
                  </a:rPr>
                  <a:t> change.</a:t>
                </a:r>
              </a:p>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But, different </a:t>
                </a:r>
                <a:r>
                  <a:rPr lang="ja-JP" altLang="en-US" sz="1600" dirty="0">
                    <a:latin typeface="Times New Roman" panose="02020603050405020304" pitchFamily="18" charset="0"/>
                    <a:cs typeface="Times New Roman" panose="02020603050405020304" pitchFamily="18" charset="0"/>
                  </a:rPr>
                  <a:t>𝜕𝑉</a:t>
                </a:r>
                <a:r>
                  <a:rPr lang="en-US" altLang="ja-JP" sz="1600" dirty="0">
                    <a:latin typeface="Times New Roman" panose="02020603050405020304" pitchFamily="18" charset="0"/>
                    <a:cs typeface="Times New Roman" panose="02020603050405020304" pitchFamily="18" charset="0"/>
                  </a:rPr>
                  <a:t>/</a:t>
                </a:r>
                <a:r>
                  <a:rPr lang="ja-JP" altLang="en-US" sz="1600" dirty="0">
                    <a:latin typeface="Times New Roman" panose="02020603050405020304" pitchFamily="18" charset="0"/>
                    <a:cs typeface="Times New Roman" panose="02020603050405020304" pitchFamily="18" charset="0"/>
                  </a:rPr>
                  <a:t>𝜕𝑖 </a:t>
                </a:r>
                <a:r>
                  <a:rPr lang="en-US" altLang="ja-JP" sz="1600" dirty="0">
                    <a:latin typeface="Times New Roman" panose="02020603050405020304" pitchFamily="18" charset="0"/>
                    <a:cs typeface="Times New Roman" panose="02020603050405020304" pitchFamily="18" charset="0"/>
                  </a:rPr>
                  <a:t>have been reported and it is unclear which one is correct.</a:t>
                </a:r>
              </a:p>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So, we performed least-squares fitting of </a:t>
                </a:r>
                <a14:m>
                  <m:oMath xmlns:m="http://schemas.openxmlformats.org/officeDocument/2006/math">
                    <m:sSub>
                      <m:sSubPr>
                        <m:ctrlPr>
                          <a:rPr lang="en-US" altLang="ja-JP" sz="1600" i="1" spc="-100"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spc="-100" dirty="0">
                            <a:latin typeface="Cambria Math" panose="02040503050406030204" pitchFamily="18" charset="0"/>
                            <a:ea typeface="Cambria Math" panose="02040503050406030204" pitchFamily="18" charset="0"/>
                            <a:cs typeface="Times New Roman" panose="02020603050405020304" pitchFamily="18" charset="0"/>
                          </a:rPr>
                          <m:t>𝑉</m:t>
                        </m:r>
                      </m:e>
                      <m:sub>
                        <m:r>
                          <a:rPr lang="en-US" altLang="ja-JP" sz="1600" i="1" spc="-100" dirty="0">
                            <a:latin typeface="Cambria Math" panose="02040503050406030204" pitchFamily="18" charset="0"/>
                            <a:ea typeface="Cambria Math" panose="02040503050406030204" pitchFamily="18" charset="0"/>
                            <a:cs typeface="Times New Roman" panose="02020603050405020304" pitchFamily="18" charset="0"/>
                          </a:rPr>
                          <m:t>𝐸𝑜𝑆</m:t>
                        </m:r>
                      </m:sub>
                    </m:sSub>
                    <m:r>
                      <a:rPr lang="en-US" altLang="ja-JP" sz="1600" spc="-100" dirty="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ja-JP" sz="1600" i="1" spc="-100"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spc="-100" dirty="0">
                            <a:latin typeface="Cambria Math" panose="02040503050406030204" pitchFamily="18" charset="0"/>
                            <a:ea typeface="Cambria Math" panose="02040503050406030204" pitchFamily="18" charset="0"/>
                            <a:cs typeface="Times New Roman" panose="02020603050405020304" pitchFamily="18" charset="0"/>
                          </a:rPr>
                          <m:t>𝑉</m:t>
                        </m:r>
                      </m:e>
                      <m:sub>
                        <m:r>
                          <a:rPr lang="en-US" altLang="ja-JP" sz="1600" i="1" spc="-100" dirty="0">
                            <a:latin typeface="Cambria Math" panose="02040503050406030204" pitchFamily="18" charset="0"/>
                            <a:ea typeface="Cambria Math" panose="02040503050406030204" pitchFamily="18" charset="0"/>
                            <a:cs typeface="Times New Roman" panose="02020603050405020304" pitchFamily="18" charset="0"/>
                          </a:rPr>
                          <m:t>𝑆𝑢𝑧𝑢𝑘𝑖</m:t>
                        </m:r>
                        <m:r>
                          <a:rPr lang="en-US" altLang="ja-JP" sz="1600" i="1" spc="-100" dirty="0">
                            <a:latin typeface="Cambria Math" panose="02040503050406030204" pitchFamily="18" charset="0"/>
                            <a:ea typeface="Cambria Math" panose="02040503050406030204" pitchFamily="18" charset="0"/>
                            <a:cs typeface="Times New Roman" panose="02020603050405020304" pitchFamily="18" charset="0"/>
                          </a:rPr>
                          <m:t>80</m:t>
                        </m:r>
                      </m:sub>
                    </m:sSub>
                  </m:oMath>
                </a14:m>
                <a:r>
                  <a:rPr lang="en-US" altLang="ja-JP" sz="1600" dirty="0">
                    <a:latin typeface="Times New Roman" panose="02020603050405020304" pitchFamily="18" charset="0"/>
                    <a:cs typeface="Times New Roman" panose="02020603050405020304" pitchFamily="18" charset="0"/>
                  </a:rPr>
                  <a:t> with </a:t>
                </a:r>
                <a14:m>
                  <m:oMath xmlns:m="http://schemas.openxmlformats.org/officeDocument/2006/math">
                    <m:r>
                      <a:rPr lang="en-US" altLang="ja-JP" sz="1600" spc="-100" dirty="0">
                        <a:latin typeface="Cambria Math" panose="02040503050406030204" pitchFamily="18" charset="0"/>
                        <a:cs typeface="Times New Roman" panose="02020603050405020304" pitchFamily="18" charset="0"/>
                      </a:rPr>
                      <m:t>−</m:t>
                    </m:r>
                    <m:f>
                      <m:fPr>
                        <m:ctrlPr>
                          <a:rPr lang="en-US" altLang="ja-JP" sz="1600" i="1" spc="-100" dirty="0">
                            <a:latin typeface="Cambria Math" panose="02040503050406030204" pitchFamily="18" charset="0"/>
                            <a:cs typeface="Times New Roman" panose="02020603050405020304" pitchFamily="18" charset="0"/>
                          </a:rPr>
                        </m:ctrlPr>
                      </m:fPr>
                      <m:num>
                        <m:r>
                          <a:rPr lang="ja-JP" altLang="en-US" sz="1600" i="1" spc="-100" dirty="0">
                            <a:latin typeface="Cambria Math" panose="02040503050406030204" pitchFamily="18" charset="0"/>
                            <a:cs typeface="Times New Roman" panose="02020603050405020304" pitchFamily="18" charset="0"/>
                          </a:rPr>
                          <m:t>𝜕</m:t>
                        </m:r>
                        <m:r>
                          <a:rPr lang="en-US" altLang="ja-JP" sz="1600" i="1" spc="-100" dirty="0">
                            <a:latin typeface="Cambria Math" panose="02040503050406030204" pitchFamily="18" charset="0"/>
                            <a:cs typeface="Times New Roman" panose="02020603050405020304" pitchFamily="18" charset="0"/>
                          </a:rPr>
                          <m:t>𝑉</m:t>
                        </m:r>
                      </m:num>
                      <m:den>
                        <m:r>
                          <a:rPr lang="ja-JP" altLang="en-US" sz="1600" i="1" spc="-100" dirty="0">
                            <a:latin typeface="Cambria Math" panose="02040503050406030204" pitchFamily="18" charset="0"/>
                            <a:cs typeface="Times New Roman" panose="02020603050405020304" pitchFamily="18" charset="0"/>
                          </a:rPr>
                          <m:t>𝜕</m:t>
                        </m:r>
                        <m:r>
                          <a:rPr lang="en-US" altLang="ja-JP" sz="1600" i="1" spc="-100" dirty="0">
                            <a:latin typeface="Cambria Math" panose="02040503050406030204" pitchFamily="18" charset="0"/>
                            <a:cs typeface="Times New Roman" panose="02020603050405020304" pitchFamily="18" charset="0"/>
                          </a:rPr>
                          <m:t>𝑖</m:t>
                        </m:r>
                      </m:den>
                    </m:f>
                    <m:d>
                      <m:dPr>
                        <m:begChr m:val="["/>
                        <m:endChr m:val="]"/>
                        <m:ctrlPr>
                          <a:rPr lang="en-US" altLang="ja-JP" sz="1600" i="1" spc="-100" dirty="0">
                            <a:latin typeface="Cambria Math" panose="02040503050406030204" pitchFamily="18" charset="0"/>
                            <a:cs typeface="Times New Roman" panose="02020603050405020304" pitchFamily="18" charset="0"/>
                          </a:rPr>
                        </m:ctrlPr>
                      </m:dPr>
                      <m:e>
                        <m:sSub>
                          <m:sSubPr>
                            <m:ctrlPr>
                              <a:rPr lang="en-US" altLang="ja-JP" sz="1600" i="1" spc="-100" dirty="0">
                                <a:latin typeface="Cambria Math" panose="02040503050406030204" pitchFamily="18" charset="0"/>
                                <a:cs typeface="Times New Roman" panose="02020603050405020304" pitchFamily="18" charset="0"/>
                              </a:rPr>
                            </m:ctrlPr>
                          </m:sSubPr>
                          <m:e>
                            <m:r>
                              <a:rPr lang="en-US" altLang="ja-JP" sz="1600" i="1" spc="-100" dirty="0">
                                <a:latin typeface="Cambria Math" panose="02040503050406030204" pitchFamily="18" charset="0"/>
                                <a:cs typeface="Times New Roman" panose="02020603050405020304" pitchFamily="18" charset="0"/>
                              </a:rPr>
                              <m:t>𝑖</m:t>
                            </m:r>
                          </m:e>
                          <m:sub>
                            <m:r>
                              <a:rPr lang="en-US" altLang="ja-JP" sz="1600" i="1" spc="-100" dirty="0">
                                <a:latin typeface="Cambria Math" panose="02040503050406030204" pitchFamily="18" charset="0"/>
                                <a:cs typeface="Times New Roman" panose="02020603050405020304" pitchFamily="18" charset="0"/>
                              </a:rPr>
                              <m:t>0</m:t>
                            </m:r>
                          </m:sub>
                        </m:sSub>
                        <m:r>
                          <a:rPr lang="en-US" altLang="ja-JP" sz="1600" i="1" spc="-100" dirty="0">
                            <a:latin typeface="Cambria Math" panose="02040503050406030204" pitchFamily="18" charset="0"/>
                            <a:cs typeface="Times New Roman" panose="02020603050405020304" pitchFamily="18" charset="0"/>
                          </a:rPr>
                          <m:t>−</m:t>
                        </m:r>
                        <m:r>
                          <a:rPr lang="en-US" altLang="ja-JP" sz="1600" i="1" spc="-100" dirty="0">
                            <a:latin typeface="Cambria Math" panose="02040503050406030204" pitchFamily="18" charset="0"/>
                            <a:cs typeface="Times New Roman" panose="02020603050405020304" pitchFamily="18" charset="0"/>
                          </a:rPr>
                          <m:t>𝑖</m:t>
                        </m:r>
                        <m:d>
                          <m:dPr>
                            <m:ctrlPr>
                              <a:rPr lang="en-US" altLang="ja-JP" sz="1600" i="1" spc="-100" dirty="0">
                                <a:latin typeface="Cambria Math" panose="02040503050406030204" pitchFamily="18" charset="0"/>
                                <a:cs typeface="Times New Roman" panose="02020603050405020304" pitchFamily="18" charset="0"/>
                              </a:rPr>
                            </m:ctrlPr>
                          </m:dPr>
                          <m:e>
                            <m:r>
                              <a:rPr lang="en-US" altLang="ja-JP" sz="1600" i="1" spc="-100" dirty="0">
                                <a:latin typeface="Cambria Math" panose="02040503050406030204" pitchFamily="18" charset="0"/>
                                <a:cs typeface="Times New Roman" panose="02020603050405020304" pitchFamily="18" charset="0"/>
                              </a:rPr>
                              <m:t>𝑇</m:t>
                            </m:r>
                          </m:e>
                        </m:d>
                      </m:e>
                    </m:d>
                  </m:oMath>
                </a14:m>
                <a:r>
                  <a:rPr lang="en-US" altLang="ja-JP" sz="1600" dirty="0">
                    <a:latin typeface="Times New Roman" panose="02020603050405020304" pitchFamily="18" charset="0"/>
                    <a:cs typeface="Times New Roman" panose="02020603050405020304" pitchFamily="18" charset="0"/>
                  </a:rPr>
                  <a:t> and found </a:t>
                </a:r>
                <a:r>
                  <a:rPr lang="ja-JP" altLang="en-US" sz="1600" dirty="0">
                    <a:latin typeface="Times New Roman" panose="02020603050405020304" pitchFamily="18" charset="0"/>
                    <a:cs typeface="Times New Roman" panose="02020603050405020304" pitchFamily="18" charset="0"/>
                  </a:rPr>
                  <a:t>𝜕𝑉</a:t>
                </a:r>
                <a:r>
                  <a:rPr lang="en-US" altLang="ja-JP" sz="1600" dirty="0">
                    <a:latin typeface="Times New Roman" panose="02020603050405020304" pitchFamily="18" charset="0"/>
                    <a:cs typeface="Times New Roman" panose="02020603050405020304" pitchFamily="18" charset="0"/>
                  </a:rPr>
                  <a:t>/</a:t>
                </a:r>
                <a:r>
                  <a:rPr lang="ja-JP" altLang="en-US" sz="1600" dirty="0">
                    <a:latin typeface="Times New Roman" panose="02020603050405020304" pitchFamily="18" charset="0"/>
                    <a:cs typeface="Times New Roman" panose="02020603050405020304" pitchFamily="18" charset="0"/>
                  </a:rPr>
                  <a:t>𝜕𝑖 </a:t>
                </a:r>
                <a:r>
                  <a:rPr lang="en-US" altLang="ja-JP" sz="1600" dirty="0">
                    <a:latin typeface="Times New Roman" panose="02020603050405020304" pitchFamily="18" charset="0"/>
                    <a:cs typeface="Times New Roman" panose="02020603050405020304" pitchFamily="18" charset="0"/>
                  </a:rPr>
                  <a:t>= 0.29(2), which is almost the same result as in </a:t>
                </a:r>
                <a:r>
                  <a:rPr lang="en-US" altLang="ja-JP" sz="1600" dirty="0" err="1">
                    <a:latin typeface="Times New Roman" panose="02020603050405020304" pitchFamily="18" charset="0"/>
                    <a:cs typeface="Times New Roman" panose="02020603050405020304" pitchFamily="18" charset="0"/>
                  </a:rPr>
                  <a:t>Andreozzi</a:t>
                </a:r>
                <a:r>
                  <a:rPr lang="en-US" altLang="ja-JP" sz="1600" dirty="0">
                    <a:latin typeface="Times New Roman" panose="02020603050405020304" pitchFamily="18" charset="0"/>
                    <a:cs typeface="Times New Roman" panose="02020603050405020304" pitchFamily="18" charset="0"/>
                  </a:rPr>
                  <a:t> et al. (2000).</a:t>
                </a:r>
              </a:p>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Therefore, the sample volume at any given </a:t>
                </a:r>
                <a:r>
                  <a:rPr lang="en-US" altLang="ja-JP" sz="1600" i="1" dirty="0">
                    <a:latin typeface="Times New Roman" panose="02020603050405020304" pitchFamily="18" charset="0"/>
                    <a:cs typeface="Times New Roman" panose="02020603050405020304" pitchFamily="18" charset="0"/>
                  </a:rPr>
                  <a:t>PT</a:t>
                </a:r>
                <a:r>
                  <a:rPr lang="en-US" altLang="ja-JP" sz="1600" dirty="0">
                    <a:latin typeface="Times New Roman" panose="02020603050405020304" pitchFamily="18" charset="0"/>
                    <a:cs typeface="Times New Roman" panose="02020603050405020304" pitchFamily="18" charset="0"/>
                  </a:rPr>
                  <a:t> can be accurately calculated using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if the effect of the </a:t>
                </a:r>
                <a:r>
                  <a:rPr lang="en-US" altLang="ja-JP" sz="1600" i="1" dirty="0" err="1">
                    <a:latin typeface="Times New Roman" panose="02020603050405020304" pitchFamily="18" charset="0"/>
                    <a:cs typeface="Times New Roman" panose="02020603050405020304" pitchFamily="18" charset="0"/>
                  </a:rPr>
                  <a:t>i</a:t>
                </a:r>
                <a:r>
                  <a:rPr lang="en-US" altLang="ja-JP" sz="1600" dirty="0">
                    <a:latin typeface="Times New Roman" panose="02020603050405020304" pitchFamily="18" charset="0"/>
                    <a:cs typeface="Times New Roman" panose="02020603050405020304" pitchFamily="18" charset="0"/>
                  </a:rPr>
                  <a:t> change on the volume is corrected by the above equation (but </a:t>
                </a:r>
                <a14:m>
                  <m:oMath xmlns:m="http://schemas.openxmlformats.org/officeDocument/2006/math">
                    <m:sSub>
                      <m:sSubPr>
                        <m:ctrlPr>
                          <a:rPr lang="en-US" altLang="ja-JP" sz="1600" i="1" spc="-100" dirty="0" smtClean="0">
                            <a:latin typeface="Cambria Math" panose="02040503050406030204" pitchFamily="18" charset="0"/>
                            <a:cs typeface="Times New Roman" panose="02020603050405020304" pitchFamily="18" charset="0"/>
                          </a:rPr>
                        </m:ctrlPr>
                      </m:sSubPr>
                      <m:e>
                        <m:r>
                          <a:rPr lang="en-US" altLang="ja-JP" sz="1600" i="1" spc="-100" dirty="0">
                            <a:latin typeface="Cambria Math" panose="02040503050406030204" pitchFamily="18" charset="0"/>
                            <a:cs typeface="Times New Roman" panose="02020603050405020304" pitchFamily="18" charset="0"/>
                          </a:rPr>
                          <m:t>𝑖</m:t>
                        </m:r>
                      </m:e>
                      <m:sub>
                        <m:r>
                          <a:rPr lang="en-US" altLang="ja-JP" sz="1600" i="1" spc="-100" dirty="0">
                            <a:latin typeface="Cambria Math" panose="02040503050406030204" pitchFamily="18" charset="0"/>
                            <a:cs typeface="Times New Roman" panose="02020603050405020304" pitchFamily="18" charset="0"/>
                          </a:rPr>
                          <m:t>0</m:t>
                        </m:r>
                      </m:sub>
                    </m:sSub>
                  </m:oMath>
                </a14:m>
                <a:r>
                  <a:rPr lang="en-US" altLang="ja-JP" sz="1600" dirty="0">
                    <a:latin typeface="Times New Roman" panose="02020603050405020304" pitchFamily="18" charset="0"/>
                    <a:cs typeface="Times New Roman" panose="02020603050405020304" pitchFamily="18" charset="0"/>
                  </a:rPr>
                  <a:t> and </a:t>
                </a:r>
                <a14:m>
                  <m:oMath xmlns:m="http://schemas.openxmlformats.org/officeDocument/2006/math">
                    <m:r>
                      <a:rPr lang="en-US" altLang="ja-JP" sz="1600" i="1" spc="-100" dirty="0">
                        <a:latin typeface="Cambria Math" panose="02040503050406030204" pitchFamily="18" charset="0"/>
                        <a:cs typeface="Times New Roman" panose="02020603050405020304" pitchFamily="18" charset="0"/>
                      </a:rPr>
                      <m:t>𝑖</m:t>
                    </m:r>
                    <m:d>
                      <m:dPr>
                        <m:ctrlPr>
                          <a:rPr lang="en-US" altLang="ja-JP" sz="1600" i="1" spc="-100" dirty="0">
                            <a:latin typeface="Cambria Math" panose="02040503050406030204" pitchFamily="18" charset="0"/>
                            <a:cs typeface="Times New Roman" panose="02020603050405020304" pitchFamily="18" charset="0"/>
                          </a:rPr>
                        </m:ctrlPr>
                      </m:dPr>
                      <m:e>
                        <m:r>
                          <a:rPr lang="en-US" altLang="ja-JP" sz="1600" i="1" spc="-100" dirty="0">
                            <a:latin typeface="Cambria Math" panose="02040503050406030204" pitchFamily="18" charset="0"/>
                            <a:cs typeface="Times New Roman" panose="02020603050405020304" pitchFamily="18" charset="0"/>
                          </a:rPr>
                          <m:t>𝑇</m:t>
                        </m:r>
                      </m:e>
                    </m:d>
                  </m:oMath>
                </a14:m>
                <a:r>
                  <a:rPr lang="en-US" altLang="ja-JP" sz="1600" dirty="0">
                    <a:latin typeface="Times New Roman" panose="02020603050405020304" pitchFamily="18" charset="0"/>
                    <a:cs typeface="Times New Roman" panose="02020603050405020304" pitchFamily="18" charset="0"/>
                  </a:rPr>
                  <a:t> must be estimated).</a:t>
                </a:r>
              </a:p>
            </p:txBody>
          </p:sp>
        </mc:Choice>
        <mc:Fallback xmlns="">
          <p:sp>
            <p:nvSpPr>
              <p:cNvPr id="14" name="テキスト ボックス 13">
                <a:extLst>
                  <a:ext uri="{FF2B5EF4-FFF2-40B4-BE49-F238E27FC236}">
                    <a16:creationId xmlns:a16="http://schemas.microsoft.com/office/drawing/2014/main" id="{939149F9-C29D-4644-ACF4-B88E2A534FE8}"/>
                  </a:ext>
                </a:extLst>
              </p:cNvPr>
              <p:cNvSpPr txBox="1">
                <a:spLocks noRot="1" noChangeAspect="1" noMove="1" noResize="1" noEditPoints="1" noAdjustHandles="1" noChangeArrowheads="1" noChangeShapeType="1" noTextEdit="1"/>
              </p:cNvSpPr>
              <p:nvPr/>
            </p:nvSpPr>
            <p:spPr>
              <a:xfrm>
                <a:off x="4958046" y="761508"/>
                <a:ext cx="7233956" cy="3547510"/>
              </a:xfrm>
              <a:prstGeom prst="rect">
                <a:avLst/>
              </a:prstGeom>
              <a:blipFill>
                <a:blip r:embed="rId7"/>
                <a:stretch>
                  <a:fillRect l="-337" t="-515" r="-1179" b="-1375"/>
                </a:stretch>
              </a:blipFill>
            </p:spPr>
            <p:txBody>
              <a:bodyPr/>
              <a:lstStyle/>
              <a:p>
                <a:r>
                  <a:rPr lang="ja-JP" altLang="en-US">
                    <a:noFill/>
                  </a:rPr>
                  <a:t> </a:t>
                </a:r>
              </a:p>
            </p:txBody>
          </p:sp>
        </mc:Fallback>
      </mc:AlternateContent>
      <p:sp>
        <p:nvSpPr>
          <p:cNvPr id="17" name="テキスト ボックス 16">
            <a:extLst>
              <a:ext uri="{FF2B5EF4-FFF2-40B4-BE49-F238E27FC236}">
                <a16:creationId xmlns:a16="http://schemas.microsoft.com/office/drawing/2014/main" id="{12BBBA5F-0789-4CC1-A3F1-1C1E349D4D03}"/>
              </a:ext>
            </a:extLst>
          </p:cNvPr>
          <p:cNvSpPr txBox="1"/>
          <p:nvPr/>
        </p:nvSpPr>
        <p:spPr>
          <a:xfrm>
            <a:off x="10077450" y="6580999"/>
            <a:ext cx="1295400" cy="276999"/>
          </a:xfrm>
          <a:prstGeom prst="rect">
            <a:avLst/>
          </a:prstGeom>
          <a:solidFill>
            <a:schemeClr val="bg1"/>
          </a:solidFill>
        </p:spPr>
        <p:txBody>
          <a:bodyPr wrap="square">
            <a:spAutoFit/>
          </a:bodyPr>
          <a:lstStyle/>
          <a:p>
            <a:r>
              <a:rPr lang="en-US" altLang="ja-JP" sz="1200" b="1" dirty="0">
                <a:latin typeface="Times New Roman" panose="02020603050405020304" pitchFamily="18" charset="0"/>
                <a:cs typeface="Times New Roman" panose="02020603050405020304" pitchFamily="18" charset="0"/>
              </a:rPr>
              <a:t>Inversion degree</a:t>
            </a:r>
            <a:endParaRPr lang="ja-JP" altLang="en-US" sz="1200" b="1" dirty="0"/>
          </a:p>
        </p:txBody>
      </p:sp>
      <p:sp>
        <p:nvSpPr>
          <p:cNvPr id="18" name="テキスト ボックス 17">
            <a:extLst>
              <a:ext uri="{FF2B5EF4-FFF2-40B4-BE49-F238E27FC236}">
                <a16:creationId xmlns:a16="http://schemas.microsoft.com/office/drawing/2014/main" id="{06FFF59F-3E79-4ED4-B9A1-6151988EBBF2}"/>
              </a:ext>
            </a:extLst>
          </p:cNvPr>
          <p:cNvSpPr txBox="1"/>
          <p:nvPr/>
        </p:nvSpPr>
        <p:spPr>
          <a:xfrm rot="16200000">
            <a:off x="4794124" y="5307559"/>
            <a:ext cx="1295400" cy="276999"/>
          </a:xfrm>
          <a:prstGeom prst="rect">
            <a:avLst/>
          </a:prstGeom>
          <a:solidFill>
            <a:schemeClr val="bg1"/>
          </a:solidFill>
        </p:spPr>
        <p:txBody>
          <a:bodyPr wrap="square">
            <a:spAutoFit/>
          </a:bodyPr>
          <a:lstStyle/>
          <a:p>
            <a:r>
              <a:rPr lang="en-US" altLang="ja-JP" sz="1200" b="1" dirty="0">
                <a:latin typeface="Times New Roman" panose="02020603050405020304" pitchFamily="18" charset="0"/>
                <a:cs typeface="Times New Roman" panose="02020603050405020304" pitchFamily="18" charset="0"/>
              </a:rPr>
              <a:t>Inversion degree</a:t>
            </a:r>
            <a:endParaRPr lang="ja-JP" altLang="en-US" sz="1200" b="1" dirty="0"/>
          </a:p>
        </p:txBody>
      </p:sp>
      <p:sp>
        <p:nvSpPr>
          <p:cNvPr id="19" name="テキスト ボックス 18">
            <a:extLst>
              <a:ext uri="{FF2B5EF4-FFF2-40B4-BE49-F238E27FC236}">
                <a16:creationId xmlns:a16="http://schemas.microsoft.com/office/drawing/2014/main" id="{90B04A32-C48E-4F49-8C1F-3003236F3C6A}"/>
              </a:ext>
            </a:extLst>
          </p:cNvPr>
          <p:cNvSpPr txBox="1"/>
          <p:nvPr/>
        </p:nvSpPr>
        <p:spPr>
          <a:xfrm rot="16200000">
            <a:off x="7964899" y="5165134"/>
            <a:ext cx="1704568" cy="276999"/>
          </a:xfrm>
          <a:prstGeom prst="rect">
            <a:avLst/>
          </a:prstGeom>
          <a:solidFill>
            <a:schemeClr val="bg1"/>
          </a:solidFill>
        </p:spPr>
        <p:txBody>
          <a:bodyPr wrap="square">
            <a:spAutoFit/>
          </a:bodyPr>
          <a:lstStyle/>
          <a:p>
            <a:r>
              <a:rPr lang="en-US" altLang="ja-JP" sz="1200" b="1" dirty="0">
                <a:latin typeface="Times New Roman" panose="02020603050405020304" pitchFamily="18" charset="0"/>
                <a:cs typeface="Times New Roman" panose="02020603050405020304" pitchFamily="18" charset="0"/>
              </a:rPr>
              <a:t>Unit cell parameter (Å)</a:t>
            </a:r>
            <a:endParaRPr lang="ja-JP" altLang="en-US" sz="1200" b="1" dirty="0"/>
          </a:p>
        </p:txBody>
      </p:sp>
      <p:sp>
        <p:nvSpPr>
          <p:cNvPr id="24" name="テキスト ボックス 23">
            <a:extLst>
              <a:ext uri="{FF2B5EF4-FFF2-40B4-BE49-F238E27FC236}">
                <a16:creationId xmlns:a16="http://schemas.microsoft.com/office/drawing/2014/main" id="{3D3ABFD3-2CFE-435A-8B79-8A3F8CC6A9B4}"/>
              </a:ext>
            </a:extLst>
          </p:cNvPr>
          <p:cNvSpPr txBox="1"/>
          <p:nvPr/>
        </p:nvSpPr>
        <p:spPr>
          <a:xfrm>
            <a:off x="1485726" y="4261301"/>
            <a:ext cx="3653601" cy="584775"/>
          </a:xfrm>
          <a:prstGeom prst="rect">
            <a:avLst/>
          </a:prstGeom>
          <a:noFill/>
        </p:spPr>
        <p:txBody>
          <a:bodyPr wrap="square">
            <a:spAutoFit/>
          </a:bodyPr>
          <a:lstStyle/>
          <a:p>
            <a:r>
              <a:rPr lang="en-US" altLang="ja-JP" sz="1600" i="1" dirty="0">
                <a:latin typeface="Times New Roman" panose="02020603050405020304" pitchFamily="18" charset="0"/>
                <a:cs typeface="Times New Roman" panose="02020603050405020304" pitchFamily="18" charset="0"/>
              </a:rPr>
              <a:t>i</a:t>
            </a:r>
            <a:r>
              <a:rPr lang="en-US" altLang="ja-JP" sz="1600" baseline="-25000" dirty="0">
                <a:latin typeface="Times New Roman" panose="02020603050405020304" pitchFamily="18" charset="0"/>
                <a:cs typeface="Times New Roman" panose="02020603050405020304" pitchFamily="18" charset="0"/>
              </a:rPr>
              <a:t>0</a:t>
            </a:r>
            <a:r>
              <a:rPr lang="en-US" altLang="ja-JP" sz="1600" dirty="0">
                <a:latin typeface="Times New Roman" panose="02020603050405020304" pitchFamily="18" charset="0"/>
                <a:cs typeface="Times New Roman" panose="02020603050405020304" pitchFamily="18" charset="0"/>
              </a:rPr>
              <a:t>: </a:t>
            </a:r>
            <a:r>
              <a:rPr lang="en-US" altLang="ja-JP" sz="1600" i="1" dirty="0" err="1">
                <a:latin typeface="Times New Roman" panose="02020603050405020304" pitchFamily="18" charset="0"/>
                <a:cs typeface="Times New Roman" panose="02020603050405020304" pitchFamily="18" charset="0"/>
              </a:rPr>
              <a:t>i</a:t>
            </a:r>
            <a:r>
              <a:rPr lang="en-US" altLang="ja-JP" sz="1600" dirty="0">
                <a:latin typeface="Times New Roman" panose="02020603050405020304" pitchFamily="18" charset="0"/>
                <a:cs typeface="Times New Roman" panose="02020603050405020304" pitchFamily="18" charset="0"/>
              </a:rPr>
              <a:t> of the sample at standard condition.</a:t>
            </a:r>
            <a:r>
              <a:rPr lang="ja-JP" altLang="en-US" sz="1600" i="1" dirty="0">
                <a:latin typeface="Times New Roman" panose="02020603050405020304" pitchFamily="18" charset="0"/>
                <a:cs typeface="Times New Roman" panose="02020603050405020304" pitchFamily="18" charset="0"/>
              </a:rPr>
              <a:t>　　</a:t>
            </a:r>
            <a:endParaRPr lang="en-US" altLang="ja-JP" sz="1600" i="1" dirty="0">
              <a:latin typeface="Times New Roman" panose="02020603050405020304" pitchFamily="18" charset="0"/>
              <a:cs typeface="Times New Roman" panose="02020603050405020304" pitchFamily="18" charset="0"/>
            </a:endParaRPr>
          </a:p>
          <a:p>
            <a:r>
              <a:rPr lang="en-US" altLang="ja-JP" sz="1600" i="1" dirty="0" err="1">
                <a:latin typeface="Times New Roman" panose="02020603050405020304" pitchFamily="18" charset="0"/>
                <a:cs typeface="Times New Roman" panose="02020603050405020304" pitchFamily="18" charset="0"/>
              </a:rPr>
              <a:t>i</a:t>
            </a:r>
            <a:r>
              <a:rPr lang="en-US" altLang="ja-JP" sz="1600" dirty="0">
                <a:latin typeface="Times New Roman" panose="02020603050405020304" pitchFamily="18" charset="0"/>
                <a:cs typeface="Times New Roman" panose="02020603050405020304" pitchFamily="18" charset="0"/>
              </a:rPr>
              <a:t>(</a:t>
            </a:r>
            <a:r>
              <a:rPr lang="en-US" altLang="ja-JP" sz="1600" i="1" dirty="0">
                <a:latin typeface="Times New Roman" panose="02020603050405020304" pitchFamily="18" charset="0"/>
                <a:cs typeface="Times New Roman" panose="02020603050405020304" pitchFamily="18" charset="0"/>
              </a:rPr>
              <a:t>T</a:t>
            </a:r>
            <a:r>
              <a:rPr lang="en-US" altLang="ja-JP" sz="1600" dirty="0">
                <a:latin typeface="Times New Roman" panose="02020603050405020304" pitchFamily="18" charset="0"/>
                <a:cs typeface="Times New Roman" panose="02020603050405020304" pitchFamily="18" charset="0"/>
              </a:rPr>
              <a:t>): </a:t>
            </a:r>
            <a:r>
              <a:rPr lang="en-US" altLang="ja-JP" sz="1600" i="1" dirty="0" err="1">
                <a:latin typeface="Times New Roman" panose="02020603050405020304" pitchFamily="18" charset="0"/>
                <a:cs typeface="Times New Roman" panose="02020603050405020304" pitchFamily="18" charset="0"/>
              </a:rPr>
              <a:t>i</a:t>
            </a:r>
            <a:r>
              <a:rPr lang="en-US" altLang="ja-JP" sz="1600" dirty="0">
                <a:latin typeface="Times New Roman" panose="02020603050405020304" pitchFamily="18" charset="0"/>
                <a:cs typeface="Times New Roman" panose="02020603050405020304" pitchFamily="18" charset="0"/>
              </a:rPr>
              <a:t> at a given equilibrium temperature.</a:t>
            </a:r>
            <a:endParaRPr lang="ja-JP" altLang="en-U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896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Introduction</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Availability of geobarometry using spinel inclusions in olivine</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22" name="正方形/長方形 21">
            <a:extLst>
              <a:ext uri="{FF2B5EF4-FFF2-40B4-BE49-F238E27FC236}">
                <a16:creationId xmlns:a16="http://schemas.microsoft.com/office/drawing/2014/main" id="{B667DBD6-4B5D-482E-B765-B1D9B69F1684}"/>
              </a:ext>
            </a:extLst>
          </p:cNvPr>
          <p:cNvSpPr/>
          <p:nvPr/>
        </p:nvSpPr>
        <p:spPr>
          <a:xfrm>
            <a:off x="11637173" y="-25193"/>
            <a:ext cx="593432"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14/17</a:t>
            </a:r>
            <a:endParaRPr lang="ja-JP" altLang="en-US" sz="1400" dirty="0">
              <a:latin typeface="Times New Roman" panose="02020603050405020304" pitchFamily="18" charset="0"/>
              <a:cs typeface="Times New Roman" panose="02020603050405020304" pitchFamily="18" charset="0"/>
            </a:endParaRPr>
          </a:p>
        </p:txBody>
      </p:sp>
      <p:pic>
        <p:nvPicPr>
          <p:cNvPr id="24" name="図 23">
            <a:extLst>
              <a:ext uri="{FF2B5EF4-FFF2-40B4-BE49-F238E27FC236}">
                <a16:creationId xmlns:a16="http://schemas.microsoft.com/office/drawing/2014/main" id="{74AF1F24-145D-4F7B-98B3-AE0249BE115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234950" y="1283138"/>
            <a:ext cx="3763168" cy="3735478"/>
          </a:xfrm>
          <a:prstGeom prst="rect">
            <a:avLst/>
          </a:prstGeom>
          <a:noFill/>
          <a:ln>
            <a:noFill/>
          </a:ln>
          <a:extLst>
            <a:ext uri="{53640926-AAD7-44D8-BBD7-CCE9431645EC}">
              <a14:shadowObscured xmlns:a14="http://schemas.microsoft.com/office/drawing/2010/main"/>
            </a:ext>
          </a:extLst>
        </p:spPr>
      </p:pic>
      <p:pic>
        <p:nvPicPr>
          <p:cNvPr id="25" name="図 24">
            <a:extLst>
              <a:ext uri="{FF2B5EF4-FFF2-40B4-BE49-F238E27FC236}">
                <a16:creationId xmlns:a16="http://schemas.microsoft.com/office/drawing/2014/main" id="{B2CBB147-F2B9-461C-B075-99353AAC64B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549360" y="1414180"/>
            <a:ext cx="1252448" cy="483154"/>
          </a:xfrm>
          <a:prstGeom prst="rect">
            <a:avLst/>
          </a:prstGeom>
          <a:noFill/>
          <a:ln>
            <a:noFill/>
          </a:ln>
          <a:extLst>
            <a:ext uri="{53640926-AAD7-44D8-BBD7-CCE9431645EC}">
              <a14:shadowObscured xmlns:a14="http://schemas.microsoft.com/office/drawing/2010/main"/>
            </a:ext>
          </a:extLst>
        </p:spPr>
      </p:pic>
      <p:pic>
        <p:nvPicPr>
          <p:cNvPr id="26" name="図 25">
            <a:extLst>
              <a:ext uri="{FF2B5EF4-FFF2-40B4-BE49-F238E27FC236}">
                <a16:creationId xmlns:a16="http://schemas.microsoft.com/office/drawing/2014/main" id="{59008D92-3251-4B2E-86C2-7D53C699BDD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bwMode="auto">
          <a:xfrm>
            <a:off x="549360" y="2225454"/>
            <a:ext cx="1450914" cy="757126"/>
          </a:xfrm>
          <a:prstGeom prst="rect">
            <a:avLst/>
          </a:prstGeom>
          <a:noFill/>
          <a:ln>
            <a:noFill/>
          </a:ln>
          <a:extLst>
            <a:ext uri="{53640926-AAD7-44D8-BBD7-CCE9431645EC}">
              <a14:shadowObscured xmlns:a14="http://schemas.microsoft.com/office/drawing/2010/main"/>
            </a:ext>
          </a:extLst>
        </p:spPr>
      </p:pic>
      <p:pic>
        <p:nvPicPr>
          <p:cNvPr id="27" name="図 26">
            <a:extLst>
              <a:ext uri="{FF2B5EF4-FFF2-40B4-BE49-F238E27FC236}">
                <a16:creationId xmlns:a16="http://schemas.microsoft.com/office/drawing/2014/main" id="{F3A2267F-1003-490C-AA32-A0643867825C}"/>
              </a:ext>
            </a:extLst>
          </p:cNvPr>
          <p:cNvPicPr>
            <a:picLocks noChangeAspect="1"/>
          </p:cNvPicPr>
          <p:nvPr/>
        </p:nvPicPr>
        <p:blipFill rotWithShape="1">
          <a:blip r:embed="rId6">
            <a:extLst>
              <a:ext uri="{28A0092B-C50C-407E-A947-70E740481C1C}">
                <a14:useLocalDpi xmlns:a14="http://schemas.microsoft.com/office/drawing/2010/main"/>
              </a:ext>
            </a:extLst>
          </a:blip>
          <a:srcRect l="8766"/>
          <a:stretch/>
        </p:blipFill>
        <p:spPr bwMode="auto">
          <a:xfrm>
            <a:off x="5833327" y="3411835"/>
            <a:ext cx="3336865" cy="3378723"/>
          </a:xfrm>
          <a:prstGeom prst="rect">
            <a:avLst/>
          </a:prstGeom>
          <a:noFill/>
          <a:ln>
            <a:noFill/>
          </a:ln>
          <a:extLst>
            <a:ext uri="{53640926-AAD7-44D8-BBD7-CCE9431645EC}">
              <a14:shadowObscured xmlns:a14="http://schemas.microsoft.com/office/drawing/2010/main"/>
            </a:ext>
          </a:extLst>
        </p:spPr>
      </p:pic>
      <p:sp>
        <p:nvSpPr>
          <p:cNvPr id="28" name="テキスト ボックス 27">
            <a:extLst>
              <a:ext uri="{FF2B5EF4-FFF2-40B4-BE49-F238E27FC236}">
                <a16:creationId xmlns:a16="http://schemas.microsoft.com/office/drawing/2014/main" id="{B4C9C2F1-4EDF-400D-8314-C729EC8B005A}"/>
              </a:ext>
            </a:extLst>
          </p:cNvPr>
          <p:cNvSpPr txBox="1"/>
          <p:nvPr/>
        </p:nvSpPr>
        <p:spPr>
          <a:xfrm>
            <a:off x="30875" y="5081128"/>
            <a:ext cx="5537770" cy="1723549"/>
          </a:xfrm>
          <a:prstGeom prst="rect">
            <a:avLst/>
          </a:prstGeom>
          <a:solidFill>
            <a:schemeClr val="bg1">
              <a:lumMod val="95000"/>
            </a:schemeClr>
          </a:solidFill>
          <a:ln w="12700">
            <a:solidFill>
              <a:schemeClr val="tx1"/>
            </a:solidFill>
          </a:ln>
        </p:spPr>
        <p:txBody>
          <a:bodyPr wrap="square" rtlCol="0">
            <a:spAutoFit/>
          </a:bodyPr>
          <a:lstStyle/>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If the residual pressure of the inclusion (</a:t>
            </a:r>
            <a:r>
              <a:rPr lang="en-US" altLang="ja-JP" sz="1600" i="1" dirty="0">
                <a:latin typeface="Times New Roman" panose="02020603050405020304" pitchFamily="18" charset="0"/>
                <a:cs typeface="Times New Roman" panose="02020603050405020304" pitchFamily="18" charset="0"/>
              </a:rPr>
              <a:t>P</a:t>
            </a:r>
            <a:r>
              <a:rPr lang="en-US" altLang="ja-JP" sz="1600" baseline="-25000" dirty="0">
                <a:latin typeface="Times New Roman" panose="02020603050405020304" pitchFamily="18" charset="0"/>
                <a:cs typeface="Times New Roman" panose="02020603050405020304" pitchFamily="18" charset="0"/>
              </a:rPr>
              <a:t>inc</a:t>
            </a:r>
            <a:r>
              <a:rPr lang="en-US" altLang="ja-JP" sz="1600" dirty="0">
                <a:latin typeface="Times New Roman" panose="02020603050405020304" pitchFamily="18" charset="0"/>
                <a:cs typeface="Times New Roman" panose="02020603050405020304" pitchFamily="18" charset="0"/>
              </a:rPr>
              <a:t>) is positive, the host-inclusion pair can be used as a </a:t>
            </a:r>
            <a:r>
              <a:rPr lang="en-US" altLang="ja-JP" sz="1600" dirty="0" err="1">
                <a:latin typeface="Times New Roman" panose="02020603050405020304" pitchFamily="18" charset="0"/>
                <a:cs typeface="Times New Roman" panose="02020603050405020304" pitchFamily="18" charset="0"/>
              </a:rPr>
              <a:t>geothermobarometry</a:t>
            </a:r>
            <a:r>
              <a:rPr lang="en-US" altLang="ja-JP" sz="1600" dirty="0">
                <a:latin typeface="Times New Roman" panose="02020603050405020304" pitchFamily="18" charset="0"/>
                <a:cs typeface="Times New Roman" panose="02020603050405020304" pitchFamily="18" charset="0"/>
              </a:rPr>
              <a:t>.</a:t>
            </a:r>
          </a:p>
          <a:p>
            <a:pPr marL="180000" lvl="1" indent="-180000" algn="just">
              <a:spcAft>
                <a:spcPts val="600"/>
              </a:spcAft>
              <a:buFont typeface="Wingdings" panose="05000000000000000000" pitchFamily="2" charset="2"/>
              <a:buChar char="Ø"/>
            </a:pPr>
            <a:r>
              <a:rPr lang="en-US" altLang="ja-JP" sz="1600" dirty="0" err="1">
                <a:latin typeface="Times New Roman" panose="02020603050405020304" pitchFamily="18" charset="0"/>
                <a:cs typeface="Times New Roman" panose="02020603050405020304" pitchFamily="18" charset="0"/>
              </a:rPr>
              <a:t>Spl</a:t>
            </a:r>
            <a:r>
              <a:rPr lang="en-US" altLang="ja-JP" sz="1600" dirty="0">
                <a:latin typeface="Times New Roman" panose="02020603050405020304" pitchFamily="18" charset="0"/>
                <a:cs typeface="Times New Roman" panose="02020603050405020304" pitchFamily="18" charset="0"/>
              </a:rPr>
              <a:t> in </a:t>
            </a:r>
            <a:r>
              <a:rPr lang="en-US" altLang="ja-JP" sz="1600" dirty="0" err="1">
                <a:latin typeface="Times New Roman" panose="02020603050405020304" pitchFamily="18" charset="0"/>
                <a:cs typeface="Times New Roman" panose="02020603050405020304" pitchFamily="18" charset="0"/>
              </a:rPr>
              <a:t>oli</a:t>
            </a:r>
            <a:r>
              <a:rPr lang="en-US" altLang="ja-JP" sz="1600" dirty="0">
                <a:latin typeface="Times New Roman" panose="02020603050405020304" pitchFamily="18" charset="0"/>
                <a:cs typeface="Times New Roman" panose="02020603050405020304" pitchFamily="18" charset="0"/>
              </a:rPr>
              <a:t> would have </a:t>
            </a:r>
            <a:r>
              <a:rPr lang="en-US" altLang="ja-JP" sz="1600" i="1" dirty="0">
                <a:latin typeface="Times New Roman" panose="02020603050405020304" pitchFamily="18" charset="0"/>
                <a:cs typeface="Times New Roman" panose="02020603050405020304" pitchFamily="18" charset="0"/>
              </a:rPr>
              <a:t>P</a:t>
            </a:r>
            <a:r>
              <a:rPr lang="en-US" altLang="ja-JP" sz="1600" baseline="-25000" dirty="0">
                <a:latin typeface="Times New Roman" panose="02020603050405020304" pitchFamily="18" charset="0"/>
                <a:cs typeface="Times New Roman" panose="02020603050405020304" pitchFamily="18" charset="0"/>
              </a:rPr>
              <a:t>inc</a:t>
            </a:r>
            <a:r>
              <a:rPr lang="en-US" altLang="ja-JP" sz="1600" dirty="0">
                <a:latin typeface="Times New Roman" panose="02020603050405020304" pitchFamily="18" charset="0"/>
                <a:cs typeface="Times New Roman" panose="02020603050405020304" pitchFamily="18" charset="0"/>
              </a:rPr>
              <a:t> &gt; 0 when trapped (or re-equilibrated) in geotherms with surface heat fluxes &gt; ~45 </a:t>
            </a:r>
            <a:r>
              <a:rPr lang="en-US" altLang="ja-JP" sz="1600" dirty="0" err="1">
                <a:latin typeface="Times New Roman" panose="02020603050405020304" pitchFamily="18" charset="0"/>
                <a:cs typeface="Times New Roman" panose="02020603050405020304" pitchFamily="18" charset="0"/>
              </a:rPr>
              <a:t>mW</a:t>
            </a:r>
            <a:r>
              <a:rPr lang="en-US" altLang="ja-JP" sz="1600" dirty="0">
                <a:latin typeface="Times New Roman" panose="02020603050405020304" pitchFamily="18" charset="0"/>
                <a:cs typeface="Times New Roman" panose="02020603050405020304" pitchFamily="18" charset="0"/>
              </a:rPr>
              <a:t>/m</a:t>
            </a:r>
            <a:r>
              <a:rPr lang="en-US" altLang="ja-JP" sz="1600" baseline="30000" dirty="0">
                <a:latin typeface="Times New Roman" panose="02020603050405020304" pitchFamily="18" charset="0"/>
                <a:cs typeface="Times New Roman" panose="02020603050405020304" pitchFamily="18" charset="0"/>
              </a:rPr>
              <a:t>2</a:t>
            </a:r>
            <a:r>
              <a:rPr lang="en-US" altLang="ja-JP" sz="1600" dirty="0">
                <a:latin typeface="Times New Roman" panose="02020603050405020304" pitchFamily="18" charset="0"/>
                <a:cs typeface="Times New Roman" panose="02020603050405020304" pitchFamily="18" charset="0"/>
              </a:rPr>
              <a:t>.</a:t>
            </a:r>
          </a:p>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The </a:t>
            </a:r>
            <a:r>
              <a:rPr lang="en-US" altLang="ja-JP" sz="1600" i="1" dirty="0">
                <a:latin typeface="Times New Roman" panose="02020603050405020304" pitchFamily="18" charset="0"/>
                <a:cs typeface="Times New Roman" panose="02020603050405020304" pitchFamily="18" charset="0"/>
              </a:rPr>
              <a:t>P</a:t>
            </a:r>
            <a:r>
              <a:rPr lang="en-US" altLang="ja-JP" sz="1600" baseline="-25000" dirty="0">
                <a:latin typeface="Times New Roman" panose="02020603050405020304" pitchFamily="18" charset="0"/>
                <a:cs typeface="Times New Roman" panose="02020603050405020304" pitchFamily="18" charset="0"/>
              </a:rPr>
              <a:t>inc</a:t>
            </a:r>
            <a:r>
              <a:rPr lang="en-US" altLang="ja-JP" sz="1600" dirty="0">
                <a:latin typeface="Times New Roman" panose="02020603050405020304" pitchFamily="18" charset="0"/>
                <a:cs typeface="Times New Roman" panose="02020603050405020304" pitchFamily="18" charset="0"/>
              </a:rPr>
              <a:t> &gt; 0 region covers the entire spinel-lherzolite stability field, so </a:t>
            </a:r>
            <a:r>
              <a:rPr lang="en-US" altLang="ja-JP" sz="1600" dirty="0" err="1">
                <a:latin typeface="Times New Roman" panose="02020603050405020304" pitchFamily="18" charset="0"/>
                <a:cs typeface="Times New Roman" panose="02020603050405020304" pitchFamily="18" charset="0"/>
              </a:rPr>
              <a:t>spl</a:t>
            </a:r>
            <a:r>
              <a:rPr lang="en-US" altLang="ja-JP" sz="1600" dirty="0">
                <a:latin typeface="Times New Roman" panose="02020603050405020304" pitchFamily="18" charset="0"/>
                <a:cs typeface="Times New Roman" panose="02020603050405020304" pitchFamily="18" charset="0"/>
              </a:rPr>
              <a:t> in </a:t>
            </a:r>
            <a:r>
              <a:rPr lang="en-US" altLang="ja-JP" sz="1600" dirty="0" err="1">
                <a:latin typeface="Times New Roman" panose="02020603050405020304" pitchFamily="18" charset="0"/>
                <a:cs typeface="Times New Roman" panose="02020603050405020304" pitchFamily="18" charset="0"/>
              </a:rPr>
              <a:t>oli</a:t>
            </a:r>
            <a:r>
              <a:rPr lang="en-US" altLang="ja-JP" sz="1600" dirty="0">
                <a:latin typeface="Times New Roman" panose="02020603050405020304" pitchFamily="18" charset="0"/>
                <a:cs typeface="Times New Roman" panose="02020603050405020304" pitchFamily="18" charset="0"/>
              </a:rPr>
              <a:t> is expected to be a new geothermobarometer.</a:t>
            </a:r>
          </a:p>
        </p:txBody>
      </p:sp>
      <p:sp>
        <p:nvSpPr>
          <p:cNvPr id="29" name="正方形/長方形 28">
            <a:extLst>
              <a:ext uri="{FF2B5EF4-FFF2-40B4-BE49-F238E27FC236}">
                <a16:creationId xmlns:a16="http://schemas.microsoft.com/office/drawing/2014/main" id="{38B3F21F-06E2-4893-B8EE-3961CC1047AB}"/>
              </a:ext>
            </a:extLst>
          </p:cNvPr>
          <p:cNvSpPr/>
          <p:nvPr/>
        </p:nvSpPr>
        <p:spPr>
          <a:xfrm>
            <a:off x="30875" y="802325"/>
            <a:ext cx="5537770" cy="600803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F195B2A-82FF-49F7-BCC5-7C13AAD08F0E}"/>
              </a:ext>
            </a:extLst>
          </p:cNvPr>
          <p:cNvSpPr txBox="1"/>
          <p:nvPr/>
        </p:nvSpPr>
        <p:spPr>
          <a:xfrm>
            <a:off x="43503" y="810069"/>
            <a:ext cx="4786392" cy="369332"/>
          </a:xfrm>
          <a:prstGeom prst="rect">
            <a:avLst/>
          </a:prstGeom>
          <a:solidFill>
            <a:schemeClr val="bg2"/>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Calculation of the </a:t>
            </a:r>
            <a:r>
              <a:rPr lang="en-US" altLang="ja-JP" b="1" i="1" dirty="0">
                <a:latin typeface="Arial" panose="020B0604020202020204" pitchFamily="34" charset="0"/>
                <a:ea typeface="游ゴシック" panose="020B0400000000000000" pitchFamily="50" charset="-128"/>
                <a:cs typeface="Arial" panose="020B0604020202020204" pitchFamily="34" charset="0"/>
              </a:rPr>
              <a:t>PT</a:t>
            </a:r>
            <a:r>
              <a:rPr lang="en-US" altLang="ja-JP" b="1" dirty="0">
                <a:latin typeface="Arial" panose="020B0604020202020204" pitchFamily="34" charset="0"/>
                <a:ea typeface="游ゴシック" panose="020B0400000000000000" pitchFamily="50" charset="-128"/>
                <a:cs typeface="Arial" panose="020B0604020202020204" pitchFamily="34" charset="0"/>
              </a:rPr>
              <a:t> region where </a:t>
            </a:r>
            <a:r>
              <a:rPr lang="en-US" altLang="ja-JP" b="1" i="1" dirty="0">
                <a:latin typeface="Arial" panose="020B0604020202020204" pitchFamily="34" charset="0"/>
                <a:ea typeface="游ゴシック" panose="020B0400000000000000" pitchFamily="50" charset="-128"/>
                <a:cs typeface="Arial" panose="020B0604020202020204" pitchFamily="34" charset="0"/>
              </a:rPr>
              <a:t>P</a:t>
            </a:r>
            <a:r>
              <a:rPr lang="en-US" altLang="ja-JP" b="1" baseline="-25000" dirty="0">
                <a:latin typeface="Arial" panose="020B0604020202020204" pitchFamily="34" charset="0"/>
                <a:ea typeface="游ゴシック" panose="020B0400000000000000" pitchFamily="50" charset="-128"/>
                <a:cs typeface="Arial" panose="020B0604020202020204" pitchFamily="34" charset="0"/>
              </a:rPr>
              <a:t>inc</a:t>
            </a:r>
            <a:r>
              <a:rPr lang="en-US" altLang="ja-JP" b="1" dirty="0">
                <a:latin typeface="Arial" panose="020B0604020202020204" pitchFamily="34" charset="0"/>
                <a:ea typeface="游ゴシック" panose="020B0400000000000000" pitchFamily="50" charset="-128"/>
                <a:cs typeface="Arial" panose="020B0604020202020204" pitchFamily="34" charset="0"/>
              </a:rPr>
              <a:t> &gt; 0</a:t>
            </a:r>
            <a:endParaRPr lang="ja-JP" altLang="en-US" b="1" dirty="0">
              <a:latin typeface="Arial" panose="020B0604020202020204" pitchFamily="34" charset="0"/>
              <a:ea typeface="游ゴシック" panose="020B0400000000000000" pitchFamily="50" charset="-128"/>
              <a:cs typeface="Arial" panose="020B0604020202020204" pitchFamily="34" charset="0"/>
            </a:endParaRPr>
          </a:p>
        </p:txBody>
      </p:sp>
      <p:sp>
        <p:nvSpPr>
          <p:cNvPr id="3" name="正方形/長方形 2">
            <a:extLst>
              <a:ext uri="{FF2B5EF4-FFF2-40B4-BE49-F238E27FC236}">
                <a16:creationId xmlns:a16="http://schemas.microsoft.com/office/drawing/2014/main" id="{715CBD39-589A-4250-A97A-EC02492C7896}"/>
              </a:ext>
            </a:extLst>
          </p:cNvPr>
          <p:cNvSpPr/>
          <p:nvPr/>
        </p:nvSpPr>
        <p:spPr>
          <a:xfrm>
            <a:off x="3875738" y="1280373"/>
            <a:ext cx="209342" cy="3188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525D1696-9CE7-47CD-BD6A-664883B7C343}"/>
              </a:ext>
            </a:extLst>
          </p:cNvPr>
          <p:cNvSpPr/>
          <p:nvPr/>
        </p:nvSpPr>
        <p:spPr>
          <a:xfrm rot="5400000">
            <a:off x="2136573" y="-359720"/>
            <a:ext cx="88462" cy="336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descr="食品 が含まれている画像&#10;&#10;自動的に生成された説明">
            <a:extLst>
              <a:ext uri="{FF2B5EF4-FFF2-40B4-BE49-F238E27FC236}">
                <a16:creationId xmlns:a16="http://schemas.microsoft.com/office/drawing/2014/main" id="{6BEC3566-0E91-4C24-9623-32686E8E7DE0}"/>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rot="16200000">
            <a:off x="3634615" y="1634861"/>
            <a:ext cx="2176446" cy="1453075"/>
          </a:xfrm>
          <a:prstGeom prst="rect">
            <a:avLst/>
          </a:prstGeom>
        </p:spPr>
      </p:pic>
      <p:sp>
        <p:nvSpPr>
          <p:cNvPr id="33" name="テキスト ボックス 32">
            <a:extLst>
              <a:ext uri="{FF2B5EF4-FFF2-40B4-BE49-F238E27FC236}">
                <a16:creationId xmlns:a16="http://schemas.microsoft.com/office/drawing/2014/main" id="{FA4D1931-8F7F-45F7-AB8F-9F14FDBC64F5}"/>
              </a:ext>
            </a:extLst>
          </p:cNvPr>
          <p:cNvSpPr txBox="1"/>
          <p:nvPr/>
        </p:nvSpPr>
        <p:spPr>
          <a:xfrm>
            <a:off x="4664672" y="3025978"/>
            <a:ext cx="856902" cy="369332"/>
          </a:xfrm>
          <a:prstGeom prst="rect">
            <a:avLst/>
          </a:prstGeom>
          <a:noFill/>
        </p:spPr>
        <p:txBody>
          <a:bodyPr wrap="square">
            <a:spAutoFit/>
          </a:bodyPr>
          <a:lstStyle/>
          <a:p>
            <a:r>
              <a:rPr lang="en-US" altLang="ja-JP" b="1" dirty="0">
                <a:latin typeface="Arial" panose="020B0604020202020204" pitchFamily="34" charset="0"/>
                <a:ea typeface="游ゴシック" panose="020B0400000000000000" pitchFamily="50" charset="-128"/>
                <a:cs typeface="Arial" panose="020B0604020202020204" pitchFamily="34" charset="0"/>
              </a:rPr>
              <a:t>10 </a:t>
            </a:r>
            <a:r>
              <a:rPr lang="en-US" altLang="ja-JP" b="1" dirty="0" err="1">
                <a:latin typeface="Arial" panose="020B0604020202020204" pitchFamily="34" charset="0"/>
                <a:ea typeface="游ゴシック" panose="020B0400000000000000" pitchFamily="50" charset="-128"/>
                <a:cs typeface="Arial" panose="020B0604020202020204" pitchFamily="34" charset="0"/>
              </a:rPr>
              <a:t>μm</a:t>
            </a:r>
            <a:endParaRPr lang="ja-JP" altLang="en-US" dirty="0"/>
          </a:p>
        </p:txBody>
      </p:sp>
      <p:cxnSp>
        <p:nvCxnSpPr>
          <p:cNvPr id="34" name="直線コネクタ 33">
            <a:extLst>
              <a:ext uri="{FF2B5EF4-FFF2-40B4-BE49-F238E27FC236}">
                <a16:creationId xmlns:a16="http://schemas.microsoft.com/office/drawing/2014/main" id="{FE1C7B41-1588-473D-B68C-CF7F7A822B60}"/>
              </a:ext>
            </a:extLst>
          </p:cNvPr>
          <p:cNvCxnSpPr>
            <a:cxnSpLocks/>
          </p:cNvCxnSpPr>
          <p:nvPr/>
        </p:nvCxnSpPr>
        <p:spPr>
          <a:xfrm>
            <a:off x="4829894" y="3389267"/>
            <a:ext cx="581687" cy="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BDA2C0FE-27D3-4953-9D3B-5518D8611DEF}"/>
              </a:ext>
            </a:extLst>
          </p:cNvPr>
          <p:cNvSpPr txBox="1"/>
          <p:nvPr/>
        </p:nvSpPr>
        <p:spPr>
          <a:xfrm>
            <a:off x="4232540" y="2045459"/>
            <a:ext cx="933450" cy="369332"/>
          </a:xfrm>
          <a:prstGeom prst="rect">
            <a:avLst/>
          </a:prstGeom>
          <a:noFill/>
        </p:spPr>
        <p:txBody>
          <a:bodyPr wrap="square">
            <a:spAutoFit/>
          </a:bodyPr>
          <a:lstStyle/>
          <a:p>
            <a:r>
              <a:rPr lang="en-US" altLang="ja-JP" b="1" dirty="0">
                <a:solidFill>
                  <a:schemeClr val="bg1"/>
                </a:solidFill>
                <a:latin typeface="Arial" panose="020B0604020202020204" pitchFamily="34" charset="0"/>
                <a:cs typeface="Arial" panose="020B0604020202020204" pitchFamily="34" charset="0"/>
              </a:rPr>
              <a:t>Spinel</a:t>
            </a:r>
            <a:endParaRPr lang="ja-JP" altLang="en-US" b="1" dirty="0">
              <a:solidFill>
                <a:schemeClr val="bg1"/>
              </a:solidFill>
              <a:latin typeface="Arial" panose="020B0604020202020204" pitchFamily="34" charset="0"/>
              <a:cs typeface="Arial" panose="020B0604020202020204" pitchFamily="34" charset="0"/>
            </a:endParaRPr>
          </a:p>
        </p:txBody>
      </p:sp>
      <p:sp>
        <p:nvSpPr>
          <p:cNvPr id="36" name="テキスト ボックス 35">
            <a:extLst>
              <a:ext uri="{FF2B5EF4-FFF2-40B4-BE49-F238E27FC236}">
                <a16:creationId xmlns:a16="http://schemas.microsoft.com/office/drawing/2014/main" id="{302E372B-1489-4172-AFB8-55D093ABABB1}"/>
              </a:ext>
            </a:extLst>
          </p:cNvPr>
          <p:cNvSpPr txBox="1"/>
          <p:nvPr/>
        </p:nvSpPr>
        <p:spPr>
          <a:xfrm>
            <a:off x="3912795" y="2854012"/>
            <a:ext cx="964940" cy="369332"/>
          </a:xfrm>
          <a:prstGeom prst="rect">
            <a:avLst/>
          </a:prstGeom>
          <a:noFill/>
        </p:spPr>
        <p:txBody>
          <a:bodyPr wrap="square">
            <a:spAutoFit/>
          </a:bodyPr>
          <a:lstStyle/>
          <a:p>
            <a:r>
              <a:rPr lang="en-US" altLang="ja-JP" b="1" dirty="0">
                <a:latin typeface="Arial" panose="020B0604020202020204" pitchFamily="34" charset="0"/>
                <a:cs typeface="Arial" panose="020B0604020202020204" pitchFamily="34" charset="0"/>
              </a:rPr>
              <a:t>Olivine</a:t>
            </a:r>
            <a:endParaRPr lang="ja-JP" altLang="en-US" b="1" dirty="0">
              <a:latin typeface="Arial" panose="020B0604020202020204" pitchFamily="34" charset="0"/>
              <a:cs typeface="Arial" panose="020B0604020202020204" pitchFamily="34" charset="0"/>
            </a:endParaRPr>
          </a:p>
        </p:txBody>
      </p:sp>
      <p:pic>
        <p:nvPicPr>
          <p:cNvPr id="39" name="図 38">
            <a:extLst>
              <a:ext uri="{FF2B5EF4-FFF2-40B4-BE49-F238E27FC236}">
                <a16:creationId xmlns:a16="http://schemas.microsoft.com/office/drawing/2014/main" id="{230C3A67-9ED8-4513-9A20-F13BB04D9973}"/>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bwMode="auto">
          <a:xfrm>
            <a:off x="36078" y="1279947"/>
            <a:ext cx="189378" cy="3809562"/>
          </a:xfrm>
          <a:prstGeom prst="rect">
            <a:avLst/>
          </a:prstGeom>
          <a:noFill/>
          <a:ln>
            <a:noFill/>
          </a:ln>
          <a:extLst>
            <a:ext uri="{53640926-AAD7-44D8-BBD7-CCE9431645EC}">
              <a14:shadowObscured xmlns:a14="http://schemas.microsoft.com/office/drawing/2010/main"/>
            </a:ext>
          </a:extLst>
        </p:spPr>
      </p:pic>
      <p:sp>
        <p:nvSpPr>
          <p:cNvPr id="40" name="正方形/長方形 39">
            <a:extLst>
              <a:ext uri="{FF2B5EF4-FFF2-40B4-BE49-F238E27FC236}">
                <a16:creationId xmlns:a16="http://schemas.microsoft.com/office/drawing/2014/main" id="{B486D00D-6BF8-46A0-A245-03C22F16C205}"/>
              </a:ext>
            </a:extLst>
          </p:cNvPr>
          <p:cNvSpPr/>
          <p:nvPr/>
        </p:nvSpPr>
        <p:spPr>
          <a:xfrm>
            <a:off x="5637601" y="797369"/>
            <a:ext cx="6507622" cy="600803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E2038933-D0DD-444D-8C03-992400108F79}"/>
              </a:ext>
            </a:extLst>
          </p:cNvPr>
          <p:cNvSpPr txBox="1"/>
          <p:nvPr/>
        </p:nvSpPr>
        <p:spPr>
          <a:xfrm>
            <a:off x="5650228" y="805113"/>
            <a:ext cx="6494995" cy="369332"/>
          </a:xfrm>
          <a:prstGeom prst="rect">
            <a:avLst/>
          </a:prstGeom>
          <a:solidFill>
            <a:schemeClr val="bg2"/>
          </a:solidFill>
        </p:spPr>
        <p:txBody>
          <a:bodyPr wrap="square" rtlCol="0">
            <a:spAutoFit/>
          </a:bodyPr>
          <a:lstStyle/>
          <a:p>
            <a:pPr>
              <a:spcAft>
                <a:spcPts val="1200"/>
              </a:spcAft>
            </a:pPr>
            <a:r>
              <a:rPr lang="en-US" altLang="ja-JP" b="1" spc="-20" dirty="0">
                <a:latin typeface="Arial" panose="020B0604020202020204" pitchFamily="34" charset="0"/>
                <a:ea typeface="游ゴシック" panose="020B0400000000000000" pitchFamily="50" charset="-128"/>
                <a:cs typeface="Arial" panose="020B0604020202020204" pitchFamily="34" charset="0"/>
              </a:rPr>
              <a:t>Correction of the effect of inversion degree changes on </a:t>
            </a:r>
            <a:r>
              <a:rPr lang="en-US" altLang="ja-JP" b="1" i="1" spc="-20" dirty="0">
                <a:latin typeface="Arial" panose="020B0604020202020204" pitchFamily="34" charset="0"/>
                <a:ea typeface="游ゴシック" panose="020B0400000000000000" pitchFamily="50" charset="-128"/>
                <a:cs typeface="Arial" panose="020B0604020202020204" pitchFamily="34" charset="0"/>
              </a:rPr>
              <a:t>P</a:t>
            </a:r>
            <a:r>
              <a:rPr lang="en-US" altLang="ja-JP" b="1" spc="-20" baseline="-25000" dirty="0">
                <a:latin typeface="Arial" panose="020B0604020202020204" pitchFamily="34" charset="0"/>
                <a:ea typeface="游ゴシック" panose="020B0400000000000000" pitchFamily="50" charset="-128"/>
                <a:cs typeface="Arial" panose="020B0604020202020204" pitchFamily="34" charset="0"/>
              </a:rPr>
              <a:t>inc</a:t>
            </a:r>
            <a:endParaRPr lang="ja-JP" altLang="en-US" b="1" spc="-20" dirty="0">
              <a:latin typeface="Arial" panose="020B0604020202020204" pitchFamily="34" charset="0"/>
              <a:ea typeface="游ゴシック" panose="020B0400000000000000"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E926499A-821F-4276-A220-49006137D504}"/>
                  </a:ext>
                </a:extLst>
              </p:cNvPr>
              <p:cNvSpPr txBox="1"/>
              <p:nvPr/>
            </p:nvSpPr>
            <p:spPr>
              <a:xfrm>
                <a:off x="5634328" y="1182852"/>
                <a:ext cx="6500621" cy="2085571"/>
              </a:xfrm>
              <a:prstGeom prst="rect">
                <a:avLst/>
              </a:prstGeom>
              <a:solidFill>
                <a:schemeClr val="bg1">
                  <a:lumMod val="95000"/>
                </a:schemeClr>
              </a:solidFill>
              <a:ln w="12700">
                <a:solidFill>
                  <a:schemeClr val="tx1"/>
                </a:solidFill>
              </a:ln>
            </p:spPr>
            <p:txBody>
              <a:bodyPr wrap="square" rtlCol="0">
                <a:spAutoFit/>
              </a:bodyPr>
              <a:lstStyle/>
              <a:p>
                <a:pPr marL="180000" lvl="1" indent="-180000" algn="just">
                  <a:spcAft>
                    <a:spcPts val="4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Since </a:t>
                </a:r>
                <a:r>
                  <a:rPr lang="en-US" altLang="ja-JP" sz="1600" i="1" dirty="0" err="1">
                    <a:latin typeface="Times New Roman" panose="02020603050405020304" pitchFamily="18" charset="0"/>
                    <a:cs typeface="Times New Roman" panose="02020603050405020304" pitchFamily="18" charset="0"/>
                  </a:rPr>
                  <a:t>i</a:t>
                </a:r>
                <a:r>
                  <a:rPr lang="en-US" altLang="ja-JP" sz="1600" dirty="0">
                    <a:latin typeface="Times New Roman" panose="02020603050405020304" pitchFamily="18" charset="0"/>
                    <a:cs typeface="Times New Roman" panose="02020603050405020304" pitchFamily="18" charset="0"/>
                  </a:rPr>
                  <a:t> decreases with decreasing </a:t>
                </a:r>
                <a:r>
                  <a:rPr lang="en-US" altLang="ja-JP" sz="1600" i="1" dirty="0">
                    <a:latin typeface="Times New Roman" panose="02020603050405020304" pitchFamily="18" charset="0"/>
                    <a:cs typeface="Times New Roman" panose="02020603050405020304" pitchFamily="18" charset="0"/>
                  </a:rPr>
                  <a:t>T</a:t>
                </a:r>
                <a:r>
                  <a:rPr lang="en-US" altLang="ja-JP" sz="1600" dirty="0">
                    <a:latin typeface="Times New Roman" panose="02020603050405020304" pitchFamily="18" charset="0"/>
                    <a:cs typeface="Times New Roman" panose="02020603050405020304" pitchFamily="18" charset="0"/>
                  </a:rPr>
                  <a:t>, the spinel volume during cooling is larger than that predicted by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But since inclusions constrained by host minerals are not free to expand, a decrease in </a:t>
                </a:r>
                <a:r>
                  <a:rPr lang="en-US" altLang="ja-JP" sz="1600" i="1" dirty="0" err="1">
                    <a:latin typeface="Times New Roman" panose="02020603050405020304" pitchFamily="18" charset="0"/>
                    <a:cs typeface="Times New Roman" panose="02020603050405020304" pitchFamily="18" charset="0"/>
                  </a:rPr>
                  <a:t>i</a:t>
                </a:r>
                <a:r>
                  <a:rPr lang="en-US" altLang="ja-JP" sz="1600" dirty="0">
                    <a:latin typeface="Times New Roman" panose="02020603050405020304" pitchFamily="18" charset="0"/>
                    <a:cs typeface="Times New Roman" panose="02020603050405020304" pitchFamily="18" charset="0"/>
                  </a:rPr>
                  <a:t> leads to an increase in </a:t>
                </a:r>
                <a:r>
                  <a:rPr lang="en-US" altLang="ja-JP" sz="1600" i="1" dirty="0">
                    <a:latin typeface="Times New Roman" panose="02020603050405020304" pitchFamily="18" charset="0"/>
                    <a:cs typeface="Times New Roman" panose="02020603050405020304" pitchFamily="18" charset="0"/>
                  </a:rPr>
                  <a:t>P</a:t>
                </a:r>
                <a:r>
                  <a:rPr lang="en-US" altLang="ja-JP" sz="1600" baseline="-25000" dirty="0">
                    <a:latin typeface="Times New Roman" panose="02020603050405020304" pitchFamily="18" charset="0"/>
                    <a:cs typeface="Times New Roman" panose="02020603050405020304" pitchFamily="18" charset="0"/>
                  </a:rPr>
                  <a:t>inc</a:t>
                </a:r>
                <a:r>
                  <a:rPr lang="en-US" altLang="ja-JP" sz="1600" dirty="0">
                    <a:latin typeface="Times New Roman" panose="02020603050405020304" pitchFamily="18" charset="0"/>
                    <a:cs typeface="Times New Roman" panose="02020603050405020304" pitchFamily="18" charset="0"/>
                  </a:rPr>
                  <a:t>.</a:t>
                </a:r>
              </a:p>
              <a:p>
                <a:pPr marL="180000" lvl="1" indent="-180000" algn="just">
                  <a:spcAft>
                    <a:spcPts val="400"/>
                  </a:spcAft>
                  <a:buFont typeface="Wingdings" panose="05000000000000000000" pitchFamily="2" charset="2"/>
                  <a:buChar char="Ø"/>
                </a:pPr>
                <a:r>
                  <a:rPr lang="en-US" altLang="ja-JP" sz="1600" spc="-20" dirty="0">
                    <a:latin typeface="Times New Roman" panose="02020603050405020304" pitchFamily="18" charset="0"/>
                    <a:cs typeface="Times New Roman" panose="02020603050405020304" pitchFamily="18" charset="0"/>
                  </a:rPr>
                  <a:t>If the closure </a:t>
                </a:r>
                <a:r>
                  <a:rPr lang="en-US" altLang="ja-JP" sz="1600" i="1" spc="-20" dirty="0">
                    <a:latin typeface="Times New Roman" panose="02020603050405020304" pitchFamily="18" charset="0"/>
                    <a:cs typeface="Times New Roman" panose="02020603050405020304" pitchFamily="18" charset="0"/>
                  </a:rPr>
                  <a:t>T</a:t>
                </a:r>
                <a:r>
                  <a:rPr lang="en-US" altLang="ja-JP" sz="1600" spc="-20" dirty="0">
                    <a:latin typeface="Times New Roman" panose="02020603050405020304" pitchFamily="18" charset="0"/>
                    <a:cs typeface="Times New Roman" panose="02020603050405020304" pitchFamily="18" charset="0"/>
                  </a:rPr>
                  <a:t> of the cation ordering of xenoliths is 800</a:t>
                </a:r>
                <a:r>
                  <a:rPr lang="ja-JP" altLang="en-US" sz="1600" spc="-20" dirty="0">
                    <a:latin typeface="Times New Roman" panose="02020603050405020304" pitchFamily="18" charset="0"/>
                    <a:cs typeface="Times New Roman" panose="02020603050405020304" pitchFamily="18" charset="0"/>
                  </a:rPr>
                  <a:t>℃ </a:t>
                </a:r>
                <a:r>
                  <a:rPr lang="en-US" altLang="ja-JP" sz="1400" spc="-20" dirty="0">
                    <a:latin typeface="Times New Roman" panose="02020603050405020304" pitchFamily="18" charset="0"/>
                    <a:cs typeface="Times New Roman" panose="02020603050405020304" pitchFamily="18" charset="0"/>
                  </a:rPr>
                  <a:t>(Uchida et al. 2005)</a:t>
                </a:r>
                <a:r>
                  <a:rPr lang="en-US" altLang="ja-JP" sz="1600" spc="-20" dirty="0">
                    <a:latin typeface="Times New Roman" panose="02020603050405020304" pitchFamily="18" charset="0"/>
                    <a:cs typeface="Times New Roman" panose="02020603050405020304" pitchFamily="18" charset="0"/>
                  </a:rPr>
                  <a:t>, </a:t>
                </a:r>
                <a:r>
                  <a:rPr lang="en-US" altLang="ja-JP" sz="1600" i="1" spc="-20" dirty="0" err="1">
                    <a:latin typeface="Times New Roman" panose="02020603050405020304" pitchFamily="18" charset="0"/>
                    <a:cs typeface="Times New Roman" panose="02020603050405020304" pitchFamily="18" charset="0"/>
                  </a:rPr>
                  <a:t>i</a:t>
                </a:r>
                <a:r>
                  <a:rPr lang="en-US" altLang="ja-JP" sz="1600" spc="-20" dirty="0">
                    <a:latin typeface="Times New Roman" panose="02020603050405020304" pitchFamily="18" charset="0"/>
                    <a:cs typeface="Times New Roman" panose="02020603050405020304" pitchFamily="18" charset="0"/>
                  </a:rPr>
                  <a:t> decreases by 0.046 on cooling from 1000</a:t>
                </a:r>
                <a:r>
                  <a:rPr lang="ja-JP" altLang="en-US" sz="1600" spc="-20" dirty="0">
                    <a:latin typeface="Times New Roman" panose="02020603050405020304" pitchFamily="18" charset="0"/>
                    <a:cs typeface="Times New Roman" panose="02020603050405020304" pitchFamily="18" charset="0"/>
                  </a:rPr>
                  <a:t>℃</a:t>
                </a:r>
                <a:r>
                  <a:rPr lang="en-US" altLang="ja-JP" sz="1600" spc="-20" dirty="0">
                    <a:latin typeface="Times New Roman" panose="02020603050405020304" pitchFamily="18" charset="0"/>
                    <a:cs typeface="Times New Roman" panose="02020603050405020304" pitchFamily="18" charset="0"/>
                  </a:rPr>
                  <a:t> to room </a:t>
                </a:r>
                <a:r>
                  <a:rPr lang="en-US" altLang="ja-JP" sz="1600" i="1" spc="-20" dirty="0">
                    <a:latin typeface="Times New Roman" panose="02020603050405020304" pitchFamily="18" charset="0"/>
                    <a:cs typeface="Times New Roman" panose="02020603050405020304" pitchFamily="18" charset="0"/>
                  </a:rPr>
                  <a:t>T</a:t>
                </a:r>
                <a:r>
                  <a:rPr lang="en-US" altLang="ja-JP" sz="1600" spc="-20" dirty="0">
                    <a:latin typeface="Times New Roman" panose="02020603050405020304" pitchFamily="18" charset="0"/>
                    <a:cs typeface="Times New Roman" panose="02020603050405020304" pitchFamily="18" charset="0"/>
                  </a:rPr>
                  <a:t> </a:t>
                </a:r>
                <a:r>
                  <a:rPr lang="en-US" altLang="ja-JP" sz="1400" spc="-20" dirty="0">
                    <a:latin typeface="Times New Roman" panose="02020603050405020304" pitchFamily="18" charset="0"/>
                    <a:cs typeface="Times New Roman" panose="02020603050405020304" pitchFamily="18" charset="0"/>
                  </a:rPr>
                  <a:t>(Ma et al. 2021)</a:t>
                </a:r>
                <a:r>
                  <a:rPr lang="en-US" altLang="ja-JP" sz="1600" spc="-20" dirty="0">
                    <a:latin typeface="Times New Roman" panose="02020603050405020304" pitchFamily="18" charset="0"/>
                    <a:cs typeface="Times New Roman" panose="02020603050405020304" pitchFamily="18" charset="0"/>
                  </a:rPr>
                  <a:t>.</a:t>
                </a:r>
              </a:p>
              <a:p>
                <a:pPr marL="180000" lvl="1" indent="-180000" algn="just">
                  <a:spcAft>
                    <a:spcPts val="4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The inclusion expands by </a:t>
                </a:r>
                <a14:m>
                  <m:oMath xmlns:m="http://schemas.openxmlformats.org/officeDocument/2006/math">
                    <m:r>
                      <a:rPr lang="en-US" altLang="ja-JP" sz="1600" dirty="0">
                        <a:latin typeface="Cambria Math" panose="02040503050406030204" pitchFamily="18" charset="0"/>
                        <a:cs typeface="Times New Roman" panose="02020603050405020304" pitchFamily="18" charset="0"/>
                      </a:rPr>
                      <m:t>−</m:t>
                    </m:r>
                    <m:f>
                      <m:fPr>
                        <m:ctrlPr>
                          <a:rPr lang="en-US" altLang="ja-JP" sz="1600" i="1" dirty="0">
                            <a:latin typeface="Cambria Math" panose="02040503050406030204" pitchFamily="18" charset="0"/>
                            <a:cs typeface="Times New Roman" panose="02020603050405020304" pitchFamily="18" charset="0"/>
                          </a:rPr>
                        </m:ctrlPr>
                      </m:fPr>
                      <m:num>
                        <m:r>
                          <a:rPr lang="ja-JP" altLang="en-US" sz="1600" i="1" dirty="0">
                            <a:latin typeface="Cambria Math" panose="02040503050406030204" pitchFamily="18" charset="0"/>
                            <a:cs typeface="Times New Roman" panose="02020603050405020304" pitchFamily="18" charset="0"/>
                          </a:rPr>
                          <m:t>𝜕</m:t>
                        </m:r>
                        <m:r>
                          <a:rPr lang="en-US" altLang="ja-JP" sz="1600" i="1" dirty="0">
                            <a:latin typeface="Cambria Math" panose="02040503050406030204" pitchFamily="18" charset="0"/>
                            <a:cs typeface="Times New Roman" panose="02020603050405020304" pitchFamily="18" charset="0"/>
                          </a:rPr>
                          <m:t>𝑉</m:t>
                        </m:r>
                      </m:num>
                      <m:den>
                        <m:r>
                          <a:rPr lang="ja-JP" altLang="en-US" sz="1600" i="1" dirty="0">
                            <a:latin typeface="Cambria Math" panose="02040503050406030204" pitchFamily="18" charset="0"/>
                            <a:cs typeface="Times New Roman" panose="02020603050405020304" pitchFamily="18" charset="0"/>
                          </a:rPr>
                          <m:t>𝜕</m:t>
                        </m:r>
                        <m:r>
                          <a:rPr lang="en-US" altLang="ja-JP" sz="1600" i="1" dirty="0">
                            <a:latin typeface="Cambria Math" panose="02040503050406030204" pitchFamily="18" charset="0"/>
                            <a:cs typeface="Times New Roman" panose="02020603050405020304" pitchFamily="18" charset="0"/>
                          </a:rPr>
                          <m:t>𝑖</m:t>
                        </m:r>
                      </m:den>
                    </m:f>
                    <m:d>
                      <m:dPr>
                        <m:begChr m:val="["/>
                        <m:endChr m:val="]"/>
                        <m:ctrlPr>
                          <a:rPr lang="en-US" altLang="ja-JP" sz="1600" i="1" dirty="0">
                            <a:latin typeface="Cambria Math" panose="02040503050406030204" pitchFamily="18" charset="0"/>
                            <a:cs typeface="Times New Roman" panose="02020603050405020304" pitchFamily="18" charset="0"/>
                          </a:rPr>
                        </m:ctrlPr>
                      </m:dPr>
                      <m:e>
                        <m:sSub>
                          <m:sSubPr>
                            <m:ctrlPr>
                              <a:rPr lang="en-US" altLang="ja-JP" sz="1600" i="1" dirty="0">
                                <a:latin typeface="Cambria Math" panose="02040503050406030204" pitchFamily="18" charset="0"/>
                                <a:cs typeface="Times New Roman" panose="02020603050405020304" pitchFamily="18" charset="0"/>
                              </a:rPr>
                            </m:ctrlPr>
                          </m:sSubPr>
                          <m:e>
                            <m:r>
                              <a:rPr lang="en-US" altLang="ja-JP" sz="1600" i="1" dirty="0">
                                <a:latin typeface="Cambria Math" panose="02040503050406030204" pitchFamily="18" charset="0"/>
                                <a:cs typeface="Times New Roman" panose="02020603050405020304" pitchFamily="18" charset="0"/>
                              </a:rPr>
                              <m:t>𝑖</m:t>
                            </m:r>
                          </m:e>
                          <m:sub>
                            <m:r>
                              <a:rPr lang="en-US" altLang="ja-JP" sz="1600" i="1" dirty="0">
                                <a:latin typeface="Cambria Math" panose="02040503050406030204" pitchFamily="18" charset="0"/>
                                <a:cs typeface="Times New Roman" panose="02020603050405020304" pitchFamily="18" charset="0"/>
                              </a:rPr>
                              <m:t>0</m:t>
                            </m:r>
                          </m:sub>
                        </m:sSub>
                        <m:r>
                          <a:rPr lang="en-US" altLang="ja-JP" sz="1600" i="1" dirty="0">
                            <a:latin typeface="Cambria Math" panose="02040503050406030204" pitchFamily="18" charset="0"/>
                            <a:cs typeface="Times New Roman" panose="02020603050405020304" pitchFamily="18" charset="0"/>
                          </a:rPr>
                          <m:t>−</m:t>
                        </m:r>
                        <m:r>
                          <a:rPr lang="en-US" altLang="ja-JP" sz="1600" i="1" dirty="0">
                            <a:latin typeface="Cambria Math" panose="02040503050406030204" pitchFamily="18" charset="0"/>
                            <a:cs typeface="Times New Roman" panose="02020603050405020304" pitchFamily="18" charset="0"/>
                          </a:rPr>
                          <m:t>𝑖</m:t>
                        </m:r>
                        <m:d>
                          <m:dPr>
                            <m:ctrlPr>
                              <a:rPr lang="en-US" altLang="ja-JP" sz="1600" i="1" dirty="0">
                                <a:latin typeface="Cambria Math" panose="02040503050406030204" pitchFamily="18" charset="0"/>
                                <a:cs typeface="Times New Roman" panose="02020603050405020304" pitchFamily="18" charset="0"/>
                              </a:rPr>
                            </m:ctrlPr>
                          </m:dPr>
                          <m:e>
                            <m:r>
                              <a:rPr lang="en-US" altLang="ja-JP" sz="1600" i="1" dirty="0">
                                <a:latin typeface="Cambria Math" panose="02040503050406030204" pitchFamily="18" charset="0"/>
                                <a:cs typeface="Times New Roman" panose="02020603050405020304" pitchFamily="18" charset="0"/>
                              </a:rPr>
                              <m:t>𝑇</m:t>
                            </m:r>
                          </m:e>
                        </m:d>
                      </m:e>
                    </m:d>
                  </m:oMath>
                </a14:m>
                <a:r>
                  <a:rPr lang="en-US" altLang="ja-JP" sz="1600" dirty="0">
                    <a:latin typeface="Times New Roman" panose="02020603050405020304" pitchFamily="18" charset="0"/>
                    <a:cs typeface="Times New Roman" panose="02020603050405020304" pitchFamily="18" charset="0"/>
                  </a:rPr>
                  <a:t>=0.29×0.046 = 0.0133 cm</a:t>
                </a:r>
                <a:r>
                  <a:rPr lang="en-US" altLang="ja-JP" sz="1600" baseline="30000" dirty="0">
                    <a:latin typeface="Times New Roman" panose="02020603050405020304" pitchFamily="18" charset="0"/>
                    <a:cs typeface="Times New Roman" panose="02020603050405020304" pitchFamily="18" charset="0"/>
                  </a:rPr>
                  <a:t>3</a:t>
                </a:r>
                <a:r>
                  <a:rPr lang="en-US" altLang="ja-JP" sz="1600" dirty="0">
                    <a:latin typeface="Times New Roman" panose="02020603050405020304" pitchFamily="18" charset="0"/>
                    <a:cs typeface="Times New Roman" panose="02020603050405020304" pitchFamily="18" charset="0"/>
                  </a:rPr>
                  <a:t>/mol.</a:t>
                </a:r>
              </a:p>
              <a:p>
                <a:pPr marL="180000" lvl="1" indent="-180000" algn="just">
                  <a:spcAft>
                    <a:spcPts val="4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Pressure required to compress spinel by 0.0133</a:t>
                </a:r>
                <a:r>
                  <a:rPr lang="en-US" altLang="ja-JP" sz="8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cm</a:t>
                </a:r>
                <a:r>
                  <a:rPr lang="en-US" altLang="ja-JP" sz="1600" baseline="30000" dirty="0">
                    <a:latin typeface="Times New Roman" panose="02020603050405020304" pitchFamily="18" charset="0"/>
                    <a:cs typeface="Times New Roman" panose="02020603050405020304" pitchFamily="18" charset="0"/>
                  </a:rPr>
                  <a:t>3</a:t>
                </a:r>
                <a:r>
                  <a:rPr lang="en-US" altLang="ja-JP" sz="1600" dirty="0">
                    <a:latin typeface="Times New Roman" panose="02020603050405020304" pitchFamily="18" charset="0"/>
                    <a:cs typeface="Times New Roman" panose="02020603050405020304" pitchFamily="18" charset="0"/>
                  </a:rPr>
                  <a:t>/mol is 0.064 </a:t>
                </a:r>
                <a:r>
                  <a:rPr lang="en-US" altLang="ja-JP" sz="1600" dirty="0" err="1">
                    <a:latin typeface="Times New Roman" panose="02020603050405020304" pitchFamily="18" charset="0"/>
                    <a:cs typeface="Times New Roman" panose="02020603050405020304" pitchFamily="18" charset="0"/>
                  </a:rPr>
                  <a:t>GPa</a:t>
                </a:r>
                <a:r>
                  <a:rPr lang="en-US" altLang="ja-JP" sz="1600" dirty="0">
                    <a:latin typeface="Times New Roman" panose="02020603050405020304" pitchFamily="18" charset="0"/>
                    <a:cs typeface="Times New Roman" panose="02020603050405020304" pitchFamily="18" charset="0"/>
                  </a:rPr>
                  <a:t>.</a:t>
                </a:r>
                <a:endParaRPr lang="ja-JP" altLang="en-US" sz="1600" dirty="0">
                  <a:latin typeface="Times New Roman" panose="02020603050405020304" pitchFamily="18" charset="0"/>
                  <a:cs typeface="Times New Roman" panose="02020603050405020304" pitchFamily="18" charset="0"/>
                </a:endParaRPr>
              </a:p>
            </p:txBody>
          </p:sp>
        </mc:Choice>
        <mc:Fallback xmlns="">
          <p:sp>
            <p:nvSpPr>
              <p:cNvPr id="43" name="テキスト ボックス 42">
                <a:extLst>
                  <a:ext uri="{FF2B5EF4-FFF2-40B4-BE49-F238E27FC236}">
                    <a16:creationId xmlns:a16="http://schemas.microsoft.com/office/drawing/2014/main" id="{E926499A-821F-4276-A220-49006137D504}"/>
                  </a:ext>
                </a:extLst>
              </p:cNvPr>
              <p:cNvSpPr txBox="1">
                <a:spLocks noRot="1" noChangeAspect="1" noMove="1" noResize="1" noEditPoints="1" noAdjustHandles="1" noChangeArrowheads="1" noChangeShapeType="1" noTextEdit="1"/>
              </p:cNvSpPr>
              <p:nvPr/>
            </p:nvSpPr>
            <p:spPr>
              <a:xfrm>
                <a:off x="5634328" y="1182852"/>
                <a:ext cx="6500621" cy="2085571"/>
              </a:xfrm>
              <a:prstGeom prst="rect">
                <a:avLst/>
              </a:prstGeom>
              <a:blipFill>
                <a:blip r:embed="rId9"/>
                <a:stretch>
                  <a:fillRect l="-281" t="-581" r="-1216" b="-2616"/>
                </a:stretch>
              </a:blipFill>
              <a:ln w="12700">
                <a:solidFill>
                  <a:schemeClr val="tx1"/>
                </a:solidFill>
              </a:ln>
            </p:spPr>
            <p:txBody>
              <a:bodyPr/>
              <a:lstStyle/>
              <a:p>
                <a:r>
                  <a:rPr lang="ja-JP" altLang="en-US">
                    <a:noFill/>
                  </a:rPr>
                  <a:t> </a:t>
                </a:r>
              </a:p>
            </p:txBody>
          </p:sp>
        </mc:Fallback>
      </mc:AlternateContent>
      <p:sp>
        <p:nvSpPr>
          <p:cNvPr id="49" name="テキスト ボックス 48">
            <a:extLst>
              <a:ext uri="{FF2B5EF4-FFF2-40B4-BE49-F238E27FC236}">
                <a16:creationId xmlns:a16="http://schemas.microsoft.com/office/drawing/2014/main" id="{632C8B61-B352-45AA-881D-C839002EC64C}"/>
              </a:ext>
            </a:extLst>
          </p:cNvPr>
          <p:cNvSpPr txBox="1"/>
          <p:nvPr/>
        </p:nvSpPr>
        <p:spPr>
          <a:xfrm>
            <a:off x="8945217" y="3354522"/>
            <a:ext cx="3246783" cy="2908489"/>
          </a:xfrm>
          <a:prstGeom prst="rect">
            <a:avLst/>
          </a:prstGeom>
          <a:noFill/>
        </p:spPr>
        <p:txBody>
          <a:bodyPr wrap="square">
            <a:spAutoFit/>
          </a:bodyPr>
          <a:lstStyle/>
          <a:p>
            <a:pPr marL="0" lvl="1" algn="just">
              <a:spcAft>
                <a:spcPts val="600"/>
              </a:spcAft>
            </a:pPr>
            <a:r>
              <a:rPr lang="en-US" altLang="ja-JP" sz="1400" dirty="0">
                <a:latin typeface="Times New Roman" panose="02020603050405020304" pitchFamily="18" charset="0"/>
                <a:cs typeface="Times New Roman" panose="02020603050405020304" pitchFamily="18" charset="0"/>
              </a:rPr>
              <a:t>When</a:t>
            </a:r>
            <a:r>
              <a:rPr lang="en-US" altLang="ja-JP" sz="800" dirty="0">
                <a:latin typeface="Times New Roman" panose="02020603050405020304" pitchFamily="18" charset="0"/>
                <a:cs typeface="Times New Roman" panose="02020603050405020304" pitchFamily="18" charset="0"/>
              </a:rPr>
              <a:t> </a:t>
            </a:r>
            <a:r>
              <a:rPr lang="en-US" altLang="ja-JP" sz="1400" i="1" dirty="0">
                <a:latin typeface="Times New Roman" panose="02020603050405020304" pitchFamily="18" charset="0"/>
                <a:cs typeface="Times New Roman" panose="02020603050405020304" pitchFamily="18" charset="0"/>
              </a:rPr>
              <a:t>P</a:t>
            </a:r>
            <a:r>
              <a:rPr lang="en-US" altLang="ja-JP" sz="1400" baseline="-25000" dirty="0">
                <a:latin typeface="Times New Roman" panose="02020603050405020304" pitchFamily="18" charset="0"/>
                <a:cs typeface="Times New Roman" panose="02020603050405020304" pitchFamily="18" charset="0"/>
              </a:rPr>
              <a:t>inc</a:t>
            </a:r>
            <a:r>
              <a:rPr lang="en-US" altLang="ja-JP" sz="8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a:t>
            </a:r>
            <a:r>
              <a:rPr lang="en-US" altLang="ja-JP" sz="800"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0.4</a:t>
            </a:r>
            <a:r>
              <a:rPr lang="en-US" altLang="ja-JP" sz="8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GPa</a:t>
            </a:r>
            <a:r>
              <a:rPr lang="en-US" altLang="ja-JP" sz="1400" dirty="0">
                <a:latin typeface="Times New Roman" panose="02020603050405020304" pitchFamily="18" charset="0"/>
                <a:cs typeface="Times New Roman" panose="02020603050405020304" pitchFamily="18" charset="0"/>
              </a:rPr>
              <a:t>, the inclusion pressure constrained by the volume change of the free host mineral is </a:t>
            </a:r>
            <a:r>
              <a:rPr lang="en-US" altLang="ja-JP" sz="1400" i="1" dirty="0" err="1">
                <a:latin typeface="Times New Roman" panose="02020603050405020304" pitchFamily="18" charset="0"/>
                <a:cs typeface="Times New Roman" panose="02020603050405020304" pitchFamily="18" charset="0"/>
              </a:rPr>
              <a:t>P</a:t>
            </a:r>
            <a:r>
              <a:rPr lang="en-US" altLang="ja-JP" sz="1400" baseline="-25000" dirty="0" err="1">
                <a:latin typeface="Times New Roman" panose="02020603050405020304" pitchFamily="18" charset="0"/>
                <a:cs typeface="Times New Roman" panose="02020603050405020304" pitchFamily="18" charset="0"/>
              </a:rPr>
              <a:t>thermo</a:t>
            </a:r>
            <a:r>
              <a:rPr lang="en-US" altLang="ja-JP" sz="1400" dirty="0">
                <a:latin typeface="Times New Roman" panose="02020603050405020304" pitchFamily="18" charset="0"/>
                <a:cs typeface="Times New Roman" panose="02020603050405020304" pitchFamily="18" charset="0"/>
              </a:rPr>
              <a:t> = 1.179 </a:t>
            </a:r>
            <a:r>
              <a:rPr lang="en-US" altLang="ja-JP" sz="1400" dirty="0" err="1">
                <a:latin typeface="Times New Roman" panose="02020603050405020304" pitchFamily="18" charset="0"/>
                <a:cs typeface="Times New Roman" panose="02020603050405020304" pitchFamily="18" charset="0"/>
              </a:rPr>
              <a:t>GPa</a:t>
            </a:r>
            <a:r>
              <a:rPr lang="en-US" altLang="ja-JP" sz="1400" dirty="0">
                <a:latin typeface="Times New Roman" panose="02020603050405020304" pitchFamily="18" charset="0"/>
                <a:cs typeface="Times New Roman" panose="02020603050405020304" pitchFamily="18" charset="0"/>
              </a:rPr>
              <a:t>.</a:t>
            </a:r>
          </a:p>
          <a:p>
            <a:pPr marL="0" lvl="1" algn="just">
              <a:spcAft>
                <a:spcPts val="600"/>
              </a:spcAft>
            </a:pPr>
            <a:r>
              <a:rPr lang="en-US" altLang="ja-JP" sz="1400" dirty="0">
                <a:latin typeface="Times New Roman" panose="02020603050405020304" pitchFamily="18" charset="0"/>
                <a:cs typeface="Times New Roman" panose="02020603050405020304" pitchFamily="18" charset="0"/>
              </a:rPr>
              <a:t>Subtracting the excess pressure caused by the expansion of the inclusion yields 1.179 − 0.064 = 1.115 </a:t>
            </a:r>
            <a:r>
              <a:rPr lang="en-US" altLang="ja-JP" sz="1400" dirty="0" err="1">
                <a:latin typeface="Times New Roman" panose="02020603050405020304" pitchFamily="18" charset="0"/>
                <a:cs typeface="Times New Roman" panose="02020603050405020304" pitchFamily="18" charset="0"/>
              </a:rPr>
              <a:t>GPa</a:t>
            </a:r>
            <a:r>
              <a:rPr lang="en-US" altLang="ja-JP" sz="1400" dirty="0">
                <a:latin typeface="Times New Roman" panose="02020603050405020304" pitchFamily="18" charset="0"/>
                <a:cs typeface="Times New Roman" panose="02020603050405020304" pitchFamily="18" charset="0"/>
              </a:rPr>
              <a:t>.</a:t>
            </a:r>
          </a:p>
          <a:p>
            <a:pPr marL="0" lvl="1" algn="just">
              <a:spcAft>
                <a:spcPts val="600"/>
              </a:spcAft>
            </a:pPr>
            <a:r>
              <a:rPr lang="en-US" altLang="ja-JP" sz="1400" dirty="0">
                <a:latin typeface="Times New Roman" panose="02020603050405020304" pitchFamily="18" charset="0"/>
                <a:cs typeface="Times New Roman" panose="02020603050405020304" pitchFamily="18" charset="0"/>
              </a:rPr>
              <a:t>To correct for the effect of the change in </a:t>
            </a:r>
            <a:r>
              <a:rPr lang="en-US" altLang="ja-JP" sz="1400" i="1" dirty="0" err="1">
                <a:latin typeface="Times New Roman" panose="02020603050405020304" pitchFamily="18" charset="0"/>
                <a:cs typeface="Times New Roman" panose="02020603050405020304" pitchFamily="18" charset="0"/>
              </a:rPr>
              <a:t>i</a:t>
            </a:r>
            <a:r>
              <a:rPr lang="en-US" altLang="ja-JP" sz="1400" dirty="0">
                <a:latin typeface="Times New Roman" panose="02020603050405020304" pitchFamily="18" charset="0"/>
                <a:cs typeface="Times New Roman" panose="02020603050405020304" pitchFamily="18" charset="0"/>
              </a:rPr>
              <a:t>, it is necessary to calculate </a:t>
            </a:r>
            <a:r>
              <a:rPr lang="en-US" altLang="ja-JP" sz="1400" i="1" dirty="0">
                <a:latin typeface="Times New Roman" panose="02020603050405020304" pitchFamily="18" charset="0"/>
                <a:cs typeface="Times New Roman" panose="02020603050405020304" pitchFamily="18" charset="0"/>
              </a:rPr>
              <a:t>P</a:t>
            </a:r>
            <a:r>
              <a:rPr lang="en-US" altLang="ja-JP" sz="1400" baseline="-25000" dirty="0">
                <a:latin typeface="Times New Roman" panose="02020603050405020304" pitchFamily="18" charset="0"/>
                <a:cs typeface="Times New Roman" panose="02020603050405020304" pitchFamily="18" charset="0"/>
              </a:rPr>
              <a:t>inc</a:t>
            </a:r>
            <a:r>
              <a:rPr lang="en-US" altLang="ja-JP" sz="1400" dirty="0">
                <a:latin typeface="Times New Roman" panose="02020603050405020304" pitchFamily="18" charset="0"/>
                <a:cs typeface="Times New Roman" panose="02020603050405020304" pitchFamily="18" charset="0"/>
              </a:rPr>
              <a:t> such that </a:t>
            </a:r>
            <a:r>
              <a:rPr lang="en-US" altLang="ja-JP" sz="1400" i="1" dirty="0" err="1">
                <a:latin typeface="Times New Roman" panose="02020603050405020304" pitchFamily="18" charset="0"/>
                <a:cs typeface="Times New Roman" panose="02020603050405020304" pitchFamily="18" charset="0"/>
              </a:rPr>
              <a:t>P</a:t>
            </a:r>
            <a:r>
              <a:rPr lang="en-US" altLang="ja-JP" sz="1400" baseline="-25000" dirty="0" err="1">
                <a:latin typeface="Times New Roman" panose="02020603050405020304" pitchFamily="18" charset="0"/>
                <a:cs typeface="Times New Roman" panose="02020603050405020304" pitchFamily="18" charset="0"/>
              </a:rPr>
              <a:t>thermo</a:t>
            </a:r>
            <a:r>
              <a:rPr lang="en-US" altLang="ja-JP" sz="1400" dirty="0">
                <a:latin typeface="Times New Roman" panose="02020603050405020304" pitchFamily="18" charset="0"/>
                <a:cs typeface="Times New Roman" panose="02020603050405020304" pitchFamily="18" charset="0"/>
              </a:rPr>
              <a:t> = 1.115 </a:t>
            </a:r>
            <a:r>
              <a:rPr lang="en-US" altLang="ja-JP" sz="1400" dirty="0" err="1">
                <a:latin typeface="Times New Roman" panose="02020603050405020304" pitchFamily="18" charset="0"/>
                <a:cs typeface="Times New Roman" panose="02020603050405020304" pitchFamily="18" charset="0"/>
              </a:rPr>
              <a:t>GPa</a:t>
            </a:r>
            <a:r>
              <a:rPr lang="en-US" altLang="ja-JP" sz="1400" dirty="0">
                <a:latin typeface="Times New Roman" panose="02020603050405020304" pitchFamily="18" charset="0"/>
                <a:cs typeface="Times New Roman" panose="02020603050405020304" pitchFamily="18" charset="0"/>
              </a:rPr>
              <a:t>.</a:t>
            </a:r>
          </a:p>
          <a:p>
            <a:pPr marL="0" lvl="1" algn="just">
              <a:spcAft>
                <a:spcPts val="600"/>
              </a:spcAft>
            </a:pPr>
            <a:r>
              <a:rPr lang="en-US" altLang="ja-JP" sz="1400" dirty="0">
                <a:latin typeface="Times New Roman" panose="02020603050405020304" pitchFamily="18" charset="0"/>
                <a:cs typeface="Times New Roman" panose="02020603050405020304" pitchFamily="18" charset="0"/>
              </a:rPr>
              <a:t>This is achieved when </a:t>
            </a:r>
            <a:r>
              <a:rPr lang="en-US" altLang="ja-JP" sz="1400" i="1" dirty="0">
                <a:latin typeface="Times New Roman" panose="02020603050405020304" pitchFamily="18" charset="0"/>
                <a:cs typeface="Times New Roman" panose="02020603050405020304" pitchFamily="18" charset="0"/>
              </a:rPr>
              <a:t>P</a:t>
            </a:r>
            <a:r>
              <a:rPr lang="en-US" altLang="ja-JP" sz="1400" baseline="-25000" dirty="0">
                <a:latin typeface="Times New Roman" panose="02020603050405020304" pitchFamily="18" charset="0"/>
                <a:cs typeface="Times New Roman" panose="02020603050405020304" pitchFamily="18" charset="0"/>
              </a:rPr>
              <a:t>inc</a:t>
            </a:r>
            <a:r>
              <a:rPr lang="en-US" altLang="ja-JP" sz="1400" dirty="0">
                <a:latin typeface="Times New Roman" panose="02020603050405020304" pitchFamily="18" charset="0"/>
                <a:cs typeface="Times New Roman" panose="02020603050405020304" pitchFamily="18" charset="0"/>
              </a:rPr>
              <a:t> = 0.379 </a:t>
            </a:r>
            <a:r>
              <a:rPr lang="en-US" altLang="ja-JP" sz="1400" dirty="0" err="1">
                <a:latin typeface="Times New Roman" panose="02020603050405020304" pitchFamily="18" charset="0"/>
                <a:cs typeface="Times New Roman" panose="02020603050405020304" pitchFamily="18" charset="0"/>
              </a:rPr>
              <a:t>GPa</a:t>
            </a:r>
            <a:r>
              <a:rPr lang="en-US" altLang="ja-JP" sz="1400" dirty="0">
                <a:latin typeface="Times New Roman" panose="02020603050405020304" pitchFamily="18" charset="0"/>
                <a:cs typeface="Times New Roman" panose="02020603050405020304" pitchFamily="18" charset="0"/>
              </a:rPr>
              <a:t>, and finally we obtain </a:t>
            </a:r>
            <a:r>
              <a:rPr lang="en-US" altLang="ja-JP" sz="1400" i="1" dirty="0" err="1">
                <a:latin typeface="Times New Roman" panose="02020603050405020304" pitchFamily="18" charset="0"/>
                <a:cs typeface="Times New Roman" panose="02020603050405020304" pitchFamily="18" charset="0"/>
              </a:rPr>
              <a:t>P</a:t>
            </a:r>
            <a:r>
              <a:rPr lang="en-US" altLang="ja-JP" sz="1400" baseline="-25000" dirty="0" err="1">
                <a:latin typeface="Times New Roman" panose="02020603050405020304" pitchFamily="18" charset="0"/>
                <a:cs typeface="Times New Roman" panose="02020603050405020304" pitchFamily="18" charset="0"/>
              </a:rPr>
              <a:t>trap</a:t>
            </a:r>
            <a:r>
              <a:rPr lang="en-US" altLang="ja-JP" sz="1400" dirty="0">
                <a:latin typeface="Times New Roman" panose="02020603050405020304" pitchFamily="18" charset="0"/>
                <a:cs typeface="Times New Roman" panose="02020603050405020304" pitchFamily="18" charset="0"/>
              </a:rPr>
              <a:t> = 1.124 </a:t>
            </a:r>
            <a:r>
              <a:rPr lang="en-US" altLang="ja-JP" sz="1400" dirty="0" err="1">
                <a:latin typeface="Times New Roman" panose="02020603050405020304" pitchFamily="18" charset="0"/>
                <a:cs typeface="Times New Roman" panose="02020603050405020304" pitchFamily="18" charset="0"/>
              </a:rPr>
              <a:t>GPa</a:t>
            </a:r>
            <a:r>
              <a:rPr lang="en-US" altLang="ja-JP" sz="1400" dirty="0">
                <a:latin typeface="Times New Roman" panose="02020603050405020304" pitchFamily="18" charset="0"/>
                <a:cs typeface="Times New Roman" panose="02020603050405020304" pitchFamily="18" charset="0"/>
              </a:rPr>
              <a:t> at </a:t>
            </a:r>
            <a:r>
              <a:rPr lang="en-US" altLang="ja-JP" sz="1400" i="1" dirty="0" err="1">
                <a:latin typeface="Times New Roman" panose="02020603050405020304" pitchFamily="18" charset="0"/>
                <a:cs typeface="Times New Roman" panose="02020603050405020304" pitchFamily="18" charset="0"/>
              </a:rPr>
              <a:t>T</a:t>
            </a:r>
            <a:r>
              <a:rPr lang="en-US" altLang="ja-JP" sz="1400" baseline="-25000" dirty="0" err="1">
                <a:latin typeface="Times New Roman" panose="02020603050405020304" pitchFamily="18" charset="0"/>
                <a:cs typeface="Times New Roman" panose="02020603050405020304" pitchFamily="18" charset="0"/>
              </a:rPr>
              <a:t>trap</a:t>
            </a:r>
            <a:r>
              <a:rPr lang="en-US" altLang="ja-JP" sz="1400" dirty="0">
                <a:latin typeface="Times New Roman" panose="02020603050405020304" pitchFamily="18" charset="0"/>
                <a:cs typeface="Times New Roman" panose="02020603050405020304" pitchFamily="18" charset="0"/>
              </a:rPr>
              <a:t> = 1000</a:t>
            </a:r>
            <a:r>
              <a:rPr lang="ja-JP" altLang="en-US" sz="1400" spc="-20" dirty="0">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a:t>
            </a:r>
            <a:endParaRPr lang="ja-JP" altLang="en-US" sz="1400" dirty="0">
              <a:latin typeface="Times New Roman" panose="02020603050405020304" pitchFamily="18" charset="0"/>
              <a:cs typeface="Times New Roman" panose="02020603050405020304" pitchFamily="18" charset="0"/>
            </a:endParaRPr>
          </a:p>
        </p:txBody>
      </p:sp>
      <p:pic>
        <p:nvPicPr>
          <p:cNvPr id="37" name="図 36">
            <a:extLst>
              <a:ext uri="{FF2B5EF4-FFF2-40B4-BE49-F238E27FC236}">
                <a16:creationId xmlns:a16="http://schemas.microsoft.com/office/drawing/2014/main" id="{2698A53B-A49E-BFE9-D5A5-E0B67CFBB823}"/>
              </a:ext>
            </a:extLst>
          </p:cNvPr>
          <p:cNvPicPr>
            <a:picLocks noChangeAspect="1"/>
          </p:cNvPicPr>
          <p:nvPr/>
        </p:nvPicPr>
        <p:blipFill rotWithShape="1">
          <a:blip r:embed="rId6">
            <a:extLst>
              <a:ext uri="{28A0092B-C50C-407E-A947-70E740481C1C}">
                <a14:useLocalDpi xmlns:a14="http://schemas.microsoft.com/office/drawing/2010/main"/>
              </a:ext>
            </a:extLst>
          </a:blip>
          <a:srcRect t="19824" r="94212" b="35463"/>
          <a:stretch/>
        </p:blipFill>
        <p:spPr bwMode="auto">
          <a:xfrm>
            <a:off x="5642279" y="4198047"/>
            <a:ext cx="195057" cy="13917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464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Introduction</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Application of elastic geobarometry to a natural xenolith</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22" name="正方形/長方形 21">
            <a:extLst>
              <a:ext uri="{FF2B5EF4-FFF2-40B4-BE49-F238E27FC236}">
                <a16:creationId xmlns:a16="http://schemas.microsoft.com/office/drawing/2014/main" id="{B667DBD6-4B5D-482E-B765-B1D9B69F1684}"/>
              </a:ext>
            </a:extLst>
          </p:cNvPr>
          <p:cNvSpPr/>
          <p:nvPr/>
        </p:nvSpPr>
        <p:spPr>
          <a:xfrm>
            <a:off x="11637173" y="-25193"/>
            <a:ext cx="593432"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15/17</a:t>
            </a:r>
            <a:endParaRPr lang="ja-JP" altLang="en-US" sz="1400" dirty="0">
              <a:latin typeface="Times New Roman" panose="02020603050405020304" pitchFamily="18" charset="0"/>
              <a:cs typeface="Times New Roman" panose="02020603050405020304" pitchFamily="18" charset="0"/>
            </a:endParaRPr>
          </a:p>
        </p:txBody>
      </p:sp>
      <p:sp>
        <p:nvSpPr>
          <p:cNvPr id="29" name="正方形/長方形 28">
            <a:extLst>
              <a:ext uri="{FF2B5EF4-FFF2-40B4-BE49-F238E27FC236}">
                <a16:creationId xmlns:a16="http://schemas.microsoft.com/office/drawing/2014/main" id="{38B3F21F-06E2-4893-B8EE-3961CC1047AB}"/>
              </a:ext>
            </a:extLst>
          </p:cNvPr>
          <p:cNvSpPr/>
          <p:nvPr/>
        </p:nvSpPr>
        <p:spPr>
          <a:xfrm>
            <a:off x="30874" y="802325"/>
            <a:ext cx="6395325" cy="600803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F195B2A-82FF-49F7-BCC5-7C13AAD08F0E}"/>
              </a:ext>
            </a:extLst>
          </p:cNvPr>
          <p:cNvSpPr txBox="1"/>
          <p:nvPr/>
        </p:nvSpPr>
        <p:spPr>
          <a:xfrm>
            <a:off x="43503" y="810069"/>
            <a:ext cx="3932149" cy="369332"/>
          </a:xfrm>
          <a:prstGeom prst="rect">
            <a:avLst/>
          </a:prstGeom>
          <a:solidFill>
            <a:schemeClr val="bg2"/>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Raman spectra of spinel inclusion</a:t>
            </a:r>
            <a:endParaRPr lang="ja-JP" altLang="en-US" b="1" dirty="0">
              <a:latin typeface="Arial" panose="020B0604020202020204" pitchFamily="34" charset="0"/>
              <a:ea typeface="游ゴシック" panose="020B0400000000000000" pitchFamily="50"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BDA2C0FE-27D3-4953-9D3B-5518D8611DEF}"/>
              </a:ext>
            </a:extLst>
          </p:cNvPr>
          <p:cNvSpPr txBox="1"/>
          <p:nvPr/>
        </p:nvSpPr>
        <p:spPr>
          <a:xfrm>
            <a:off x="4232540" y="2045459"/>
            <a:ext cx="933450" cy="369332"/>
          </a:xfrm>
          <a:prstGeom prst="rect">
            <a:avLst/>
          </a:prstGeom>
          <a:noFill/>
        </p:spPr>
        <p:txBody>
          <a:bodyPr wrap="square">
            <a:spAutoFit/>
          </a:bodyPr>
          <a:lstStyle/>
          <a:p>
            <a:r>
              <a:rPr lang="en-US" altLang="ja-JP" b="1" dirty="0">
                <a:solidFill>
                  <a:schemeClr val="bg1"/>
                </a:solidFill>
                <a:latin typeface="Arial" panose="020B0604020202020204" pitchFamily="34" charset="0"/>
                <a:cs typeface="Arial" panose="020B0604020202020204" pitchFamily="34" charset="0"/>
              </a:rPr>
              <a:t>Spinel</a:t>
            </a:r>
            <a:endParaRPr lang="ja-JP" altLang="en-US" b="1" dirty="0">
              <a:solidFill>
                <a:schemeClr val="bg1"/>
              </a:solidFill>
              <a:latin typeface="Arial" panose="020B0604020202020204" pitchFamily="34" charset="0"/>
              <a:cs typeface="Arial" panose="020B0604020202020204" pitchFamily="34" charset="0"/>
            </a:endParaRPr>
          </a:p>
        </p:txBody>
      </p:sp>
      <p:sp>
        <p:nvSpPr>
          <p:cNvPr id="40" name="正方形/長方形 39">
            <a:extLst>
              <a:ext uri="{FF2B5EF4-FFF2-40B4-BE49-F238E27FC236}">
                <a16:creationId xmlns:a16="http://schemas.microsoft.com/office/drawing/2014/main" id="{B486D00D-6BF8-46A0-A245-03C22F16C205}"/>
              </a:ext>
            </a:extLst>
          </p:cNvPr>
          <p:cNvSpPr/>
          <p:nvPr/>
        </p:nvSpPr>
        <p:spPr>
          <a:xfrm>
            <a:off x="6541085" y="797369"/>
            <a:ext cx="5604137" cy="600803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E2038933-D0DD-444D-8C03-992400108F79}"/>
              </a:ext>
            </a:extLst>
          </p:cNvPr>
          <p:cNvSpPr txBox="1"/>
          <p:nvPr/>
        </p:nvSpPr>
        <p:spPr>
          <a:xfrm>
            <a:off x="6547435" y="805113"/>
            <a:ext cx="4811182" cy="369332"/>
          </a:xfrm>
          <a:prstGeom prst="rect">
            <a:avLst/>
          </a:prstGeom>
          <a:solidFill>
            <a:schemeClr val="bg2"/>
          </a:solidFill>
        </p:spPr>
        <p:txBody>
          <a:bodyPr wrap="square" rtlCol="0">
            <a:spAutoFit/>
          </a:bodyPr>
          <a:lstStyle/>
          <a:p>
            <a:pPr>
              <a:spcAft>
                <a:spcPts val="1200"/>
              </a:spcAft>
            </a:pPr>
            <a:r>
              <a:rPr lang="en-US" altLang="ja-JP" sz="1800" b="1" dirty="0" err="1">
                <a:latin typeface="Arial" panose="020B0604020202020204" pitchFamily="34" charset="0"/>
                <a:ea typeface="游ゴシック" panose="020B0400000000000000" pitchFamily="50" charset="-128"/>
                <a:cs typeface="Arial" panose="020B0604020202020204" pitchFamily="34" charset="0"/>
              </a:rPr>
              <a:t>Δ</a:t>
            </a:r>
            <a:r>
              <a:rPr lang="en-US" altLang="ja-JP" sz="1800" b="1" i="1" dirty="0" err="1">
                <a:latin typeface="Arial" panose="020B0604020202020204" pitchFamily="34" charset="0"/>
                <a:ea typeface="游ゴシック" panose="020B0400000000000000" pitchFamily="50" charset="-128"/>
                <a:cs typeface="Arial" panose="020B0604020202020204" pitchFamily="34" charset="0"/>
              </a:rPr>
              <a:t>ω</a:t>
            </a:r>
            <a:r>
              <a:rPr lang="en-US" altLang="ja-JP" b="1" dirty="0">
                <a:latin typeface="Arial" panose="020B0604020202020204" pitchFamily="34" charset="0"/>
                <a:ea typeface="游ゴシック" panose="020B0400000000000000" pitchFamily="50" charset="-128"/>
                <a:cs typeface="Arial" panose="020B0604020202020204" pitchFamily="34" charset="0"/>
              </a:rPr>
              <a:t> measurement by Raman spectroscopy</a:t>
            </a:r>
            <a:endParaRPr lang="ja-JP" altLang="en-US" b="1" dirty="0">
              <a:latin typeface="Arial" panose="020B0604020202020204" pitchFamily="34" charset="0"/>
              <a:ea typeface="游ゴシック" panose="020B0400000000000000" pitchFamily="50" charset="-128"/>
              <a:cs typeface="Arial" panose="020B0604020202020204" pitchFamily="34" charset="0"/>
            </a:endParaRPr>
          </a:p>
        </p:txBody>
      </p:sp>
      <p:sp>
        <p:nvSpPr>
          <p:cNvPr id="38" name="テキスト ボックス 37">
            <a:extLst>
              <a:ext uri="{FF2B5EF4-FFF2-40B4-BE49-F238E27FC236}">
                <a16:creationId xmlns:a16="http://schemas.microsoft.com/office/drawing/2014/main" id="{D2E2F19E-03DF-F0DD-5E6B-F0972F742823}"/>
              </a:ext>
            </a:extLst>
          </p:cNvPr>
          <p:cNvSpPr txBox="1"/>
          <p:nvPr/>
        </p:nvSpPr>
        <p:spPr>
          <a:xfrm>
            <a:off x="6692312" y="4114849"/>
            <a:ext cx="5301682" cy="2123658"/>
          </a:xfrm>
          <a:prstGeom prst="rect">
            <a:avLst/>
          </a:prstGeom>
          <a:solidFill>
            <a:srgbClr val="F2F2F2"/>
          </a:solidFill>
          <a:ln w="19050">
            <a:solidFill>
              <a:schemeClr val="tx1"/>
            </a:solidFill>
          </a:ln>
        </p:spPr>
        <p:txBody>
          <a:bodyPr wrap="square" rtlCol="0">
            <a:spAutoFit/>
          </a:bodyPr>
          <a:lstStyle/>
          <a:p>
            <a:pPr marL="180000" indent="-180000" algn="just">
              <a:spcAft>
                <a:spcPts val="1200"/>
              </a:spcAft>
              <a:buFont typeface="Wingdings" panose="05000000000000000000" pitchFamily="2" charset="2"/>
              <a:buChar char="Ø"/>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E</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g</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peak positions have large error compared to those of A</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1g</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because they have lower intensity.</a:t>
            </a:r>
          </a:p>
          <a:p>
            <a:pPr marL="180000" indent="-180000" algn="just">
              <a:spcAft>
                <a:spcPts val="1200"/>
              </a:spcAft>
              <a:buFont typeface="Wingdings" panose="05000000000000000000" pitchFamily="2" charset="2"/>
              <a:buChar char="Ø"/>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The differences in peak position (</a:t>
            </a:r>
            <a:r>
              <a:rPr lang="en-US" altLang="ja-JP" sz="1600" dirty="0" err="1">
                <a:latin typeface="Times New Roman" panose="02020603050405020304" pitchFamily="18" charset="0"/>
                <a:ea typeface="游ゴシック" panose="020B0400000000000000" pitchFamily="50" charset="-128"/>
                <a:cs typeface="Times New Roman" panose="02020603050405020304" pitchFamily="18" charset="0"/>
              </a:rPr>
              <a:t>Δ</a:t>
            </a:r>
            <a:r>
              <a:rPr lang="en-US" altLang="ja-JP" sz="1600" i="1" dirty="0" err="1">
                <a:latin typeface="Times New Roman" panose="02020603050405020304" pitchFamily="18" charset="0"/>
                <a:ea typeface="游ゴシック" panose="020B0400000000000000" pitchFamily="50" charset="-128"/>
                <a:cs typeface="Times New Roman" panose="02020603050405020304" pitchFamily="18" charset="0"/>
              </a:rPr>
              <a:t>ω</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between the standard and the inclusion are larger at the inclusion edge than at the center. </a:t>
            </a:r>
          </a:p>
          <a:p>
            <a:pPr marL="180000" indent="-180000" algn="just">
              <a:spcAft>
                <a:spcPts val="1200"/>
              </a:spcAft>
              <a:buFont typeface="Wingdings" panose="05000000000000000000" pitchFamily="2" charset="2"/>
              <a:buChar char="Ø"/>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This implies the concentration of stress at the edge</a:t>
            </a:r>
            <a:r>
              <a:rPr lang="en-US" altLang="ja-JP" sz="1400" dirty="0">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400" dirty="0" err="1">
                <a:latin typeface="Times New Roman" panose="02020603050405020304" pitchFamily="18" charset="0"/>
                <a:ea typeface="游ゴシック" panose="020B0400000000000000" pitchFamily="50" charset="-128"/>
                <a:cs typeface="Times New Roman" panose="02020603050405020304" pitchFamily="18" charset="0"/>
              </a:rPr>
              <a:t>Murri</a:t>
            </a:r>
            <a:r>
              <a:rPr lang="en-US" altLang="ja-JP" sz="1400" dirty="0">
                <a:latin typeface="Times New Roman" panose="02020603050405020304" pitchFamily="18" charset="0"/>
                <a:ea typeface="游ゴシック" panose="020B0400000000000000" pitchFamily="50" charset="-128"/>
                <a:cs typeface="Times New Roman" panose="02020603050405020304" pitchFamily="18" charset="0"/>
              </a:rPr>
              <a:t> et al. 2018)</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a:t>
            </a:r>
          </a:p>
        </p:txBody>
      </p:sp>
      <p:graphicFrame>
        <p:nvGraphicFramePr>
          <p:cNvPr id="66" name="グラフ 65">
            <a:extLst>
              <a:ext uri="{FF2B5EF4-FFF2-40B4-BE49-F238E27FC236}">
                <a16:creationId xmlns:a16="http://schemas.microsoft.com/office/drawing/2014/main" id="{E6C2641E-E47F-09AB-54AF-2ED0012664A5}"/>
              </a:ext>
            </a:extLst>
          </p:cNvPr>
          <p:cNvGraphicFramePr>
            <a:graphicFrameLocks/>
          </p:cNvGraphicFramePr>
          <p:nvPr>
            <p:extLst>
              <p:ext uri="{D42A27DB-BD31-4B8C-83A1-F6EECF244321}">
                <p14:modId xmlns:p14="http://schemas.microsoft.com/office/powerpoint/2010/main" val="2096386385"/>
              </p:ext>
            </p:extLst>
          </p:nvPr>
        </p:nvGraphicFramePr>
        <p:xfrm>
          <a:off x="43503" y="1238601"/>
          <a:ext cx="5824863" cy="3473101"/>
        </p:xfrm>
        <a:graphic>
          <a:graphicData uri="http://schemas.openxmlformats.org/drawingml/2006/chart">
            <c:chart xmlns:c="http://schemas.openxmlformats.org/drawingml/2006/chart" xmlns:r="http://schemas.openxmlformats.org/officeDocument/2006/relationships" r:id="rId3"/>
          </a:graphicData>
        </a:graphic>
      </p:graphicFrame>
      <p:sp>
        <p:nvSpPr>
          <p:cNvPr id="67" name="テキスト ボックス 66">
            <a:extLst>
              <a:ext uri="{FF2B5EF4-FFF2-40B4-BE49-F238E27FC236}">
                <a16:creationId xmlns:a16="http://schemas.microsoft.com/office/drawing/2014/main" id="{B9FFCD89-8FCE-5F3D-D619-F1E8A32D6E38}"/>
              </a:ext>
            </a:extLst>
          </p:cNvPr>
          <p:cNvSpPr txBox="1"/>
          <p:nvPr/>
        </p:nvSpPr>
        <p:spPr>
          <a:xfrm>
            <a:off x="3261094" y="1442651"/>
            <a:ext cx="1226752" cy="307777"/>
          </a:xfrm>
          <a:prstGeom prst="rect">
            <a:avLst/>
          </a:prstGeom>
          <a:solidFill>
            <a:schemeClr val="bg1"/>
          </a:solidFill>
          <a:ln w="19050">
            <a:solidFill>
              <a:srgbClr val="00B0F0"/>
            </a:solidFill>
          </a:ln>
        </p:spPr>
        <p:txBody>
          <a:bodyPr wrap="square">
            <a:spAutoFit/>
          </a:bodyPr>
          <a:lstStyle/>
          <a:p>
            <a:r>
              <a:rPr lang="en-US" altLang="ja-JP" sz="1400" b="1" dirty="0">
                <a:latin typeface="Times New Roman" panose="02020603050405020304" pitchFamily="18" charset="0"/>
                <a:cs typeface="Times New Roman" panose="02020603050405020304" pitchFamily="18" charset="0"/>
              </a:rPr>
              <a:t>A</a:t>
            </a:r>
            <a:r>
              <a:rPr lang="en-US" altLang="ja-JP" sz="1400" b="1" baseline="-25000" dirty="0">
                <a:latin typeface="Times New Roman" panose="02020603050405020304" pitchFamily="18" charset="0"/>
                <a:cs typeface="Times New Roman" panose="02020603050405020304" pitchFamily="18" charset="0"/>
              </a:rPr>
              <a:t>1g</a:t>
            </a:r>
            <a:r>
              <a:rPr lang="en-US" altLang="ja-JP" sz="1400" b="1" dirty="0">
                <a:latin typeface="Times New Roman" panose="02020603050405020304" pitchFamily="18" charset="0"/>
                <a:cs typeface="Times New Roman" panose="02020603050405020304" pitchFamily="18" charset="0"/>
              </a:rPr>
              <a:t>~ 750 cm</a:t>
            </a:r>
            <a:r>
              <a:rPr lang="en-US" altLang="ja-JP" sz="1400" b="1" baseline="30000" dirty="0">
                <a:latin typeface="Times New Roman" panose="02020603050405020304" pitchFamily="18" charset="0"/>
                <a:cs typeface="Times New Roman" panose="02020603050405020304" pitchFamily="18" charset="0"/>
              </a:rPr>
              <a:t>-1</a:t>
            </a:r>
            <a:endParaRPr lang="ja-JP" altLang="en-US" sz="1400" b="1" dirty="0">
              <a:latin typeface="Times New Roman" panose="02020603050405020304" pitchFamily="18" charset="0"/>
              <a:cs typeface="Times New Roman" panose="02020603050405020304" pitchFamily="18" charset="0"/>
            </a:endParaRPr>
          </a:p>
        </p:txBody>
      </p:sp>
      <p:cxnSp>
        <p:nvCxnSpPr>
          <p:cNvPr id="68" name="直線矢印コネクタ 67">
            <a:extLst>
              <a:ext uri="{FF2B5EF4-FFF2-40B4-BE49-F238E27FC236}">
                <a16:creationId xmlns:a16="http://schemas.microsoft.com/office/drawing/2014/main" id="{FFF2DE17-1B91-5383-F33A-66C5CCA1D93C}"/>
              </a:ext>
            </a:extLst>
          </p:cNvPr>
          <p:cNvCxnSpPr>
            <a:cxnSpLocks/>
          </p:cNvCxnSpPr>
          <p:nvPr/>
        </p:nvCxnSpPr>
        <p:spPr>
          <a:xfrm>
            <a:off x="3887665" y="1750428"/>
            <a:ext cx="200169" cy="20818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4A146A47-8927-F983-00FC-54593744AB85}"/>
              </a:ext>
            </a:extLst>
          </p:cNvPr>
          <p:cNvCxnSpPr>
            <a:cxnSpLocks/>
          </p:cNvCxnSpPr>
          <p:nvPr/>
        </p:nvCxnSpPr>
        <p:spPr>
          <a:xfrm flipV="1">
            <a:off x="1209431" y="3091508"/>
            <a:ext cx="228183" cy="21807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1838CDCB-4322-D77C-5D8A-6E2355B41C2D}"/>
              </a:ext>
            </a:extLst>
          </p:cNvPr>
          <p:cNvSpPr txBox="1"/>
          <p:nvPr/>
        </p:nvSpPr>
        <p:spPr>
          <a:xfrm>
            <a:off x="31677" y="4928590"/>
            <a:ext cx="6393114" cy="1723549"/>
          </a:xfrm>
          <a:prstGeom prst="rect">
            <a:avLst/>
          </a:prstGeom>
          <a:solidFill>
            <a:srgbClr val="F2F2F2"/>
          </a:solidFill>
          <a:ln w="19050">
            <a:solidFill>
              <a:schemeClr val="tx1"/>
            </a:solidFill>
          </a:ln>
        </p:spPr>
        <p:txBody>
          <a:bodyPr wrap="square" rtlCol="0">
            <a:spAutoFit/>
          </a:bodyPr>
          <a:lstStyle/>
          <a:p>
            <a:pPr marL="180000" indent="-180000" algn="just">
              <a:spcAft>
                <a:spcPts val="600"/>
              </a:spcAft>
              <a:buFont typeface="Wingdings" panose="05000000000000000000" pitchFamily="2" charset="2"/>
              <a:buChar char="Ø"/>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A</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1g</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and E</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g</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peaks of spinel are suitable as strain indicators because they are relatively intense and overlap little with other peaks.</a:t>
            </a:r>
          </a:p>
          <a:p>
            <a:pPr marL="180000" indent="-180000" algn="just">
              <a:spcAft>
                <a:spcPts val="600"/>
              </a:spcAft>
              <a:buFont typeface="Wingdings" panose="05000000000000000000" pitchFamily="2" charset="2"/>
              <a:buChar char="Ø"/>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But depending on the crystallographic orientation of the host olivine, the spinel E</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g</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peak overlaps slightly with the olivine B</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3g</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peak.</a:t>
            </a:r>
          </a:p>
          <a:p>
            <a:pPr marL="180000" indent="-180000" algn="just">
              <a:spcAft>
                <a:spcPts val="600"/>
              </a:spcAft>
              <a:buFont typeface="Wingdings" panose="05000000000000000000" pitchFamily="2" charset="2"/>
              <a:buChar char="Ø"/>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Compared to standard unstrained samples of the same composition as the inclusion, both spinel peaks are shifted to </a:t>
            </a:r>
            <a:r>
              <a:rPr lang="en-US" altLang="ja-JP" sz="1600" b="0" i="0" dirty="0">
                <a:effectLst/>
                <a:latin typeface="Times New Roman" panose="02020603050405020304" pitchFamily="18" charset="0"/>
                <a:cs typeface="Times New Roman" panose="02020603050405020304" pitchFamily="18" charset="0"/>
              </a:rPr>
              <a:t>higher wavenumbers</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a:t>
            </a:r>
          </a:p>
        </p:txBody>
      </p:sp>
      <p:pic>
        <p:nvPicPr>
          <p:cNvPr id="72" name="図 71" descr="食品 が含まれている画像&#10;&#10;自動的に生成された説明">
            <a:extLst>
              <a:ext uri="{FF2B5EF4-FFF2-40B4-BE49-F238E27FC236}">
                <a16:creationId xmlns:a16="http://schemas.microsoft.com/office/drawing/2014/main" id="{9B79D6C0-8500-2994-D728-BB8E5AF89F49}"/>
              </a:ext>
            </a:extLst>
          </p:cNvPr>
          <p:cNvPicPr>
            <a:picLocks noChangeAspect="1"/>
          </p:cNvPicPr>
          <p:nvPr/>
        </p:nvPicPr>
        <p:blipFill rotWithShape="1">
          <a:blip r:embed="rId4"/>
          <a:srcRect l="40954" t="41161" r="41660" b="41799"/>
          <a:stretch/>
        </p:blipFill>
        <p:spPr>
          <a:xfrm rot="16200000">
            <a:off x="5037620" y="963629"/>
            <a:ext cx="1511085" cy="1226752"/>
          </a:xfrm>
          <a:prstGeom prst="rect">
            <a:avLst/>
          </a:prstGeom>
        </p:spPr>
      </p:pic>
      <p:cxnSp>
        <p:nvCxnSpPr>
          <p:cNvPr id="73" name="直線コネクタ 72">
            <a:extLst>
              <a:ext uri="{FF2B5EF4-FFF2-40B4-BE49-F238E27FC236}">
                <a16:creationId xmlns:a16="http://schemas.microsoft.com/office/drawing/2014/main" id="{784EE651-57EC-A435-E070-022BB9F0C242}"/>
              </a:ext>
            </a:extLst>
          </p:cNvPr>
          <p:cNvCxnSpPr>
            <a:cxnSpLocks/>
          </p:cNvCxnSpPr>
          <p:nvPr/>
        </p:nvCxnSpPr>
        <p:spPr>
          <a:xfrm>
            <a:off x="5793162" y="2264482"/>
            <a:ext cx="555186" cy="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DC0B0900-EDC9-DB9A-80A5-60B45C4E08A3}"/>
              </a:ext>
            </a:extLst>
          </p:cNvPr>
          <p:cNvSpPr txBox="1"/>
          <p:nvPr/>
        </p:nvSpPr>
        <p:spPr>
          <a:xfrm>
            <a:off x="5110830" y="2051306"/>
            <a:ext cx="816761" cy="307777"/>
          </a:xfrm>
          <a:prstGeom prst="rect">
            <a:avLst/>
          </a:prstGeom>
          <a:noFill/>
        </p:spPr>
        <p:txBody>
          <a:bodyPr wrap="square">
            <a:spAutoFit/>
          </a:bodyPr>
          <a:lstStyle/>
          <a:p>
            <a:r>
              <a:rPr lang="en-US" altLang="ja-JP" sz="1400" b="1" dirty="0">
                <a:latin typeface="Arial" panose="020B0604020202020204" pitchFamily="34" charset="0"/>
                <a:ea typeface="游ゴシック" panose="020B0400000000000000" pitchFamily="50" charset="-128"/>
                <a:cs typeface="Arial" panose="020B0604020202020204" pitchFamily="34" charset="0"/>
              </a:rPr>
              <a:t>10 </a:t>
            </a:r>
            <a:r>
              <a:rPr lang="en-US" altLang="ja-JP" sz="1400" b="1" dirty="0" err="1">
                <a:latin typeface="Arial" panose="020B0604020202020204" pitchFamily="34" charset="0"/>
                <a:ea typeface="游ゴシック" panose="020B0400000000000000" pitchFamily="50" charset="-128"/>
                <a:cs typeface="Arial" panose="020B0604020202020204" pitchFamily="34" charset="0"/>
              </a:rPr>
              <a:t>μm</a:t>
            </a:r>
            <a:endParaRPr lang="ja-JP" altLang="en-US" sz="1400" dirty="0"/>
          </a:p>
        </p:txBody>
      </p:sp>
      <p:sp>
        <p:nvSpPr>
          <p:cNvPr id="75" name="楕円 74">
            <a:extLst>
              <a:ext uri="{FF2B5EF4-FFF2-40B4-BE49-F238E27FC236}">
                <a16:creationId xmlns:a16="http://schemas.microsoft.com/office/drawing/2014/main" id="{9D14EE10-EE26-1305-66A1-CD2BF5E4A64D}"/>
              </a:ext>
            </a:extLst>
          </p:cNvPr>
          <p:cNvSpPr/>
          <p:nvPr/>
        </p:nvSpPr>
        <p:spPr>
          <a:xfrm rot="16200000">
            <a:off x="5732259" y="1490641"/>
            <a:ext cx="121807" cy="12281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latin typeface="Arial" panose="020B0604020202020204" pitchFamily="34" charset="0"/>
              <a:cs typeface="Arial" panose="020B0604020202020204" pitchFamily="34" charset="0"/>
            </a:endParaRPr>
          </a:p>
        </p:txBody>
      </p:sp>
      <p:sp>
        <p:nvSpPr>
          <p:cNvPr id="76" name="楕円 75">
            <a:extLst>
              <a:ext uri="{FF2B5EF4-FFF2-40B4-BE49-F238E27FC236}">
                <a16:creationId xmlns:a16="http://schemas.microsoft.com/office/drawing/2014/main" id="{74C85035-8C06-9752-EA37-4F8AD9F08F86}"/>
              </a:ext>
            </a:extLst>
          </p:cNvPr>
          <p:cNvSpPr/>
          <p:nvPr/>
        </p:nvSpPr>
        <p:spPr>
          <a:xfrm rot="16200000">
            <a:off x="5732259" y="1928343"/>
            <a:ext cx="121807" cy="12281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latin typeface="Arial" panose="020B0604020202020204" pitchFamily="34" charset="0"/>
              <a:cs typeface="Arial" panose="020B0604020202020204" pitchFamily="34" charset="0"/>
            </a:endParaRPr>
          </a:p>
        </p:txBody>
      </p:sp>
      <p:sp>
        <p:nvSpPr>
          <p:cNvPr id="77" name="テキスト ボックス 76">
            <a:extLst>
              <a:ext uri="{FF2B5EF4-FFF2-40B4-BE49-F238E27FC236}">
                <a16:creationId xmlns:a16="http://schemas.microsoft.com/office/drawing/2014/main" id="{A958A25B-6B03-747F-311A-45665617C594}"/>
              </a:ext>
            </a:extLst>
          </p:cNvPr>
          <p:cNvSpPr txBox="1"/>
          <p:nvPr/>
        </p:nvSpPr>
        <p:spPr>
          <a:xfrm>
            <a:off x="5675880" y="1215595"/>
            <a:ext cx="874712" cy="307777"/>
          </a:xfrm>
          <a:prstGeom prst="rect">
            <a:avLst/>
          </a:prstGeom>
          <a:noFill/>
        </p:spPr>
        <p:txBody>
          <a:bodyPr wrap="square">
            <a:spAutoFit/>
          </a:bodyPr>
          <a:lstStyle/>
          <a:p>
            <a:r>
              <a:rPr lang="en-US" altLang="ja-JP" sz="1400" b="1" dirty="0">
                <a:solidFill>
                  <a:schemeClr val="bg1"/>
                </a:solidFill>
                <a:latin typeface="Arial" panose="020B0604020202020204" pitchFamily="34" charset="0"/>
                <a:ea typeface="游ゴシック" panose="020B0400000000000000" pitchFamily="50" charset="-128"/>
                <a:cs typeface="Arial" panose="020B0604020202020204" pitchFamily="34" charset="0"/>
              </a:rPr>
              <a:t>Center</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78" name="テキスト ボックス 77">
            <a:extLst>
              <a:ext uri="{FF2B5EF4-FFF2-40B4-BE49-F238E27FC236}">
                <a16:creationId xmlns:a16="http://schemas.microsoft.com/office/drawing/2014/main" id="{4B46EB20-89C1-0786-D946-29B10F1B8180}"/>
              </a:ext>
            </a:extLst>
          </p:cNvPr>
          <p:cNvSpPr txBox="1"/>
          <p:nvPr/>
        </p:nvSpPr>
        <p:spPr>
          <a:xfrm>
            <a:off x="5801989" y="1705119"/>
            <a:ext cx="686716" cy="307777"/>
          </a:xfrm>
          <a:prstGeom prst="rect">
            <a:avLst/>
          </a:prstGeom>
          <a:noFill/>
        </p:spPr>
        <p:txBody>
          <a:bodyPr wrap="square">
            <a:spAutoFit/>
          </a:bodyPr>
          <a:lstStyle/>
          <a:p>
            <a:r>
              <a:rPr lang="en-US" altLang="ja-JP" sz="1400" b="1" dirty="0">
                <a:solidFill>
                  <a:schemeClr val="bg1"/>
                </a:solidFill>
                <a:latin typeface="Arial" panose="020B0604020202020204" pitchFamily="34" charset="0"/>
                <a:ea typeface="游ゴシック" panose="020B0400000000000000" pitchFamily="50" charset="-128"/>
                <a:cs typeface="Arial" panose="020B0604020202020204" pitchFamily="34" charset="0"/>
              </a:rPr>
              <a:t>Edge</a:t>
            </a:r>
            <a:endParaRPr lang="ja-JP" altLang="en-US" sz="1400" b="1" dirty="0">
              <a:solidFill>
                <a:schemeClr val="bg1"/>
              </a:solidFill>
              <a:latin typeface="Arial" panose="020B0604020202020204" pitchFamily="34" charset="0"/>
              <a:cs typeface="Arial" panose="020B0604020202020204" pitchFamily="34" charset="0"/>
            </a:endParaRPr>
          </a:p>
        </p:txBody>
      </p:sp>
      <p:graphicFrame>
        <p:nvGraphicFramePr>
          <p:cNvPr id="80" name="グラフ 79">
            <a:extLst>
              <a:ext uri="{FF2B5EF4-FFF2-40B4-BE49-F238E27FC236}">
                <a16:creationId xmlns:a16="http://schemas.microsoft.com/office/drawing/2014/main" id="{EEA6EED9-189D-4359-832B-2893CF1F7F1C}"/>
              </a:ext>
            </a:extLst>
          </p:cNvPr>
          <p:cNvGraphicFramePr>
            <a:graphicFrameLocks/>
          </p:cNvGraphicFramePr>
          <p:nvPr>
            <p:extLst>
              <p:ext uri="{D42A27DB-BD31-4B8C-83A1-F6EECF244321}">
                <p14:modId xmlns:p14="http://schemas.microsoft.com/office/powerpoint/2010/main" val="2734435632"/>
              </p:ext>
            </p:extLst>
          </p:nvPr>
        </p:nvGraphicFramePr>
        <p:xfrm>
          <a:off x="6831155" y="1304309"/>
          <a:ext cx="4811182" cy="2528739"/>
        </p:xfrm>
        <a:graphic>
          <a:graphicData uri="http://schemas.openxmlformats.org/drawingml/2006/chart">
            <c:chart xmlns:c="http://schemas.openxmlformats.org/drawingml/2006/chart" xmlns:r="http://schemas.openxmlformats.org/officeDocument/2006/relationships" r:id="rId5"/>
          </a:graphicData>
        </a:graphic>
      </p:graphicFrame>
      <p:sp>
        <p:nvSpPr>
          <p:cNvPr id="81" name="テキスト ボックス 80">
            <a:extLst>
              <a:ext uri="{FF2B5EF4-FFF2-40B4-BE49-F238E27FC236}">
                <a16:creationId xmlns:a16="http://schemas.microsoft.com/office/drawing/2014/main" id="{0E0104C7-CA9A-DDB6-1103-D22065885DE5}"/>
              </a:ext>
            </a:extLst>
          </p:cNvPr>
          <p:cNvSpPr txBox="1"/>
          <p:nvPr/>
        </p:nvSpPr>
        <p:spPr>
          <a:xfrm>
            <a:off x="9866299" y="1235570"/>
            <a:ext cx="2230451" cy="307777"/>
          </a:xfrm>
          <a:prstGeom prst="rect">
            <a:avLst/>
          </a:prstGeom>
          <a:solidFill>
            <a:schemeClr val="bg1"/>
          </a:solidFill>
          <a:ln w="19050">
            <a:solidFill>
              <a:srgbClr val="00B0F0"/>
            </a:solidFill>
          </a:ln>
        </p:spPr>
        <p:txBody>
          <a:bodyPr wrap="square">
            <a:spAutoFit/>
          </a:bodyPr>
          <a:lstStyle/>
          <a:p>
            <a:r>
              <a:rPr lang="en-US" altLang="ja-JP" sz="1400" b="1" dirty="0">
                <a:latin typeface="Times New Roman" panose="02020603050405020304" pitchFamily="18" charset="0"/>
                <a:cs typeface="Times New Roman" panose="02020603050405020304" pitchFamily="18" charset="0"/>
              </a:rPr>
              <a:t>Data from inclusion center</a:t>
            </a:r>
            <a:endParaRPr lang="ja-JP" altLang="en-US" sz="1400" b="1" dirty="0">
              <a:latin typeface="Times New Roman" panose="02020603050405020304" pitchFamily="18" charset="0"/>
              <a:cs typeface="Times New Roman" panose="02020603050405020304" pitchFamily="18" charset="0"/>
            </a:endParaRPr>
          </a:p>
        </p:txBody>
      </p:sp>
      <p:cxnSp>
        <p:nvCxnSpPr>
          <p:cNvPr id="82" name="直線矢印コネクタ 81">
            <a:extLst>
              <a:ext uri="{FF2B5EF4-FFF2-40B4-BE49-F238E27FC236}">
                <a16:creationId xmlns:a16="http://schemas.microsoft.com/office/drawing/2014/main" id="{EF5D7AF5-3BCD-9957-51B2-AB9D1627C4CE}"/>
              </a:ext>
            </a:extLst>
          </p:cNvPr>
          <p:cNvCxnSpPr>
            <a:cxnSpLocks/>
            <a:stCxn id="81" idx="1"/>
          </p:cNvCxnSpPr>
          <p:nvPr/>
        </p:nvCxnSpPr>
        <p:spPr>
          <a:xfrm flipH="1">
            <a:off x="9699849" y="1389459"/>
            <a:ext cx="166450" cy="15253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93D84365-3291-D584-9F20-B610722602F0}"/>
              </a:ext>
            </a:extLst>
          </p:cNvPr>
          <p:cNvSpPr txBox="1"/>
          <p:nvPr/>
        </p:nvSpPr>
        <p:spPr>
          <a:xfrm>
            <a:off x="9979213" y="2329054"/>
            <a:ext cx="2117537" cy="307777"/>
          </a:xfrm>
          <a:prstGeom prst="rect">
            <a:avLst/>
          </a:prstGeom>
          <a:solidFill>
            <a:schemeClr val="bg1"/>
          </a:solidFill>
          <a:ln w="19050">
            <a:solidFill>
              <a:srgbClr val="00B0F0"/>
            </a:solidFill>
          </a:ln>
        </p:spPr>
        <p:txBody>
          <a:bodyPr wrap="square">
            <a:spAutoFit/>
          </a:bodyPr>
          <a:lstStyle/>
          <a:p>
            <a:r>
              <a:rPr lang="en-US" altLang="ja-JP" sz="1400" b="1" dirty="0">
                <a:latin typeface="Times New Roman" panose="02020603050405020304" pitchFamily="18" charset="0"/>
                <a:cs typeface="Times New Roman" panose="02020603050405020304" pitchFamily="18" charset="0"/>
              </a:rPr>
              <a:t>Data from inclusion edge</a:t>
            </a:r>
            <a:endParaRPr lang="ja-JP" altLang="en-US" sz="1400" b="1" dirty="0">
              <a:latin typeface="Times New Roman" panose="02020603050405020304" pitchFamily="18" charset="0"/>
              <a:cs typeface="Times New Roman" panose="02020603050405020304" pitchFamily="18" charset="0"/>
            </a:endParaRPr>
          </a:p>
        </p:txBody>
      </p:sp>
      <p:cxnSp>
        <p:nvCxnSpPr>
          <p:cNvPr id="85" name="直線矢印コネクタ 84">
            <a:extLst>
              <a:ext uri="{FF2B5EF4-FFF2-40B4-BE49-F238E27FC236}">
                <a16:creationId xmlns:a16="http://schemas.microsoft.com/office/drawing/2014/main" id="{4FE9F16A-D9F0-F222-A364-4544259C5E94}"/>
              </a:ext>
            </a:extLst>
          </p:cNvPr>
          <p:cNvCxnSpPr>
            <a:cxnSpLocks/>
          </p:cNvCxnSpPr>
          <p:nvPr/>
        </p:nvCxnSpPr>
        <p:spPr>
          <a:xfrm flipH="1">
            <a:off x="10725150" y="2646299"/>
            <a:ext cx="553692" cy="27233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9" name="楕円 88">
            <a:extLst>
              <a:ext uri="{FF2B5EF4-FFF2-40B4-BE49-F238E27FC236}">
                <a16:creationId xmlns:a16="http://schemas.microsoft.com/office/drawing/2014/main" id="{173DCDDC-66C6-C1BC-6B26-ECF77400B36C}"/>
              </a:ext>
            </a:extLst>
          </p:cNvPr>
          <p:cNvSpPr/>
          <p:nvPr/>
        </p:nvSpPr>
        <p:spPr>
          <a:xfrm>
            <a:off x="7980384" y="2563806"/>
            <a:ext cx="144706" cy="14605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BE00731F-4B87-627B-E2A4-756A95F9CBC5}"/>
              </a:ext>
            </a:extLst>
          </p:cNvPr>
          <p:cNvSpPr txBox="1"/>
          <p:nvPr/>
        </p:nvSpPr>
        <p:spPr>
          <a:xfrm>
            <a:off x="8148968" y="2443911"/>
            <a:ext cx="569912" cy="338554"/>
          </a:xfrm>
          <a:prstGeom prst="rect">
            <a:avLst/>
          </a:prstGeom>
          <a:noFill/>
        </p:spPr>
        <p:txBody>
          <a:bodyPr wrap="square">
            <a:spAutoFit/>
          </a:bodyPr>
          <a:lstStyle/>
          <a:p>
            <a:r>
              <a:rPr lang="en-US" altLang="ja-JP" sz="1600" b="1" dirty="0">
                <a:latin typeface="Times New Roman" panose="02020603050405020304" pitchFamily="18" charset="0"/>
                <a:cs typeface="Times New Roman" panose="02020603050405020304" pitchFamily="18" charset="0"/>
              </a:rPr>
              <a:t>A</a:t>
            </a:r>
            <a:r>
              <a:rPr lang="en-US" altLang="ja-JP" sz="1600" b="1" baseline="-25000" dirty="0">
                <a:latin typeface="Times New Roman" panose="02020603050405020304" pitchFamily="18" charset="0"/>
                <a:cs typeface="Times New Roman" panose="02020603050405020304" pitchFamily="18" charset="0"/>
              </a:rPr>
              <a:t>1g</a:t>
            </a:r>
            <a:endParaRPr lang="ja-JP" altLang="en-US" sz="1600" baseline="-25000" dirty="0"/>
          </a:p>
        </p:txBody>
      </p:sp>
      <p:sp>
        <p:nvSpPr>
          <p:cNvPr id="92" name="楕円 91">
            <a:extLst>
              <a:ext uri="{FF2B5EF4-FFF2-40B4-BE49-F238E27FC236}">
                <a16:creationId xmlns:a16="http://schemas.microsoft.com/office/drawing/2014/main" id="{8AD96D07-E5CF-742E-8AE6-5A4D05783A5D}"/>
              </a:ext>
            </a:extLst>
          </p:cNvPr>
          <p:cNvSpPr/>
          <p:nvPr/>
        </p:nvSpPr>
        <p:spPr>
          <a:xfrm>
            <a:off x="7979054" y="2871772"/>
            <a:ext cx="144706" cy="14605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a:extLst>
              <a:ext uri="{FF2B5EF4-FFF2-40B4-BE49-F238E27FC236}">
                <a16:creationId xmlns:a16="http://schemas.microsoft.com/office/drawing/2014/main" id="{7B8996CF-3362-5E57-6914-180721F9A181}"/>
              </a:ext>
            </a:extLst>
          </p:cNvPr>
          <p:cNvSpPr txBox="1"/>
          <p:nvPr/>
        </p:nvSpPr>
        <p:spPr>
          <a:xfrm>
            <a:off x="8147638" y="2751877"/>
            <a:ext cx="569912" cy="338554"/>
          </a:xfrm>
          <a:prstGeom prst="rect">
            <a:avLst/>
          </a:prstGeom>
          <a:noFill/>
        </p:spPr>
        <p:txBody>
          <a:bodyPr wrap="square">
            <a:spAutoFit/>
          </a:bodyPr>
          <a:lstStyle/>
          <a:p>
            <a:r>
              <a:rPr lang="en-US" altLang="ja-JP" sz="1600" b="1" dirty="0">
                <a:latin typeface="Times New Roman" panose="02020603050405020304" pitchFamily="18" charset="0"/>
                <a:cs typeface="Times New Roman" panose="02020603050405020304" pitchFamily="18" charset="0"/>
              </a:rPr>
              <a:t>E</a:t>
            </a:r>
            <a:r>
              <a:rPr lang="en-US" altLang="ja-JP" sz="1600" b="1" baseline="-25000" dirty="0">
                <a:latin typeface="Times New Roman" panose="02020603050405020304" pitchFamily="18" charset="0"/>
                <a:cs typeface="Times New Roman" panose="02020603050405020304" pitchFamily="18" charset="0"/>
              </a:rPr>
              <a:t>g</a:t>
            </a:r>
            <a:endParaRPr lang="ja-JP" altLang="en-US" sz="1600" baseline="-25000" dirty="0"/>
          </a:p>
        </p:txBody>
      </p:sp>
      <p:sp>
        <p:nvSpPr>
          <p:cNvPr id="94" name="正方形/長方形 93">
            <a:extLst>
              <a:ext uri="{FF2B5EF4-FFF2-40B4-BE49-F238E27FC236}">
                <a16:creationId xmlns:a16="http://schemas.microsoft.com/office/drawing/2014/main" id="{6A4E6B48-5FD9-71BF-135E-270F344D5E91}"/>
              </a:ext>
            </a:extLst>
          </p:cNvPr>
          <p:cNvSpPr/>
          <p:nvPr/>
        </p:nvSpPr>
        <p:spPr>
          <a:xfrm>
            <a:off x="7861300" y="2497341"/>
            <a:ext cx="800100" cy="6030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66ADC7A0-6FA7-08F5-20DD-3E540BA90D17}"/>
              </a:ext>
            </a:extLst>
          </p:cNvPr>
          <p:cNvSpPr txBox="1"/>
          <p:nvPr/>
        </p:nvSpPr>
        <p:spPr>
          <a:xfrm>
            <a:off x="78814" y="3259743"/>
            <a:ext cx="1187265" cy="307777"/>
          </a:xfrm>
          <a:prstGeom prst="rect">
            <a:avLst/>
          </a:prstGeom>
          <a:solidFill>
            <a:schemeClr val="bg1"/>
          </a:solidFill>
          <a:ln w="19050">
            <a:solidFill>
              <a:srgbClr val="00B0F0"/>
            </a:solidFill>
          </a:ln>
        </p:spPr>
        <p:txBody>
          <a:bodyPr wrap="square">
            <a:spAutoFit/>
          </a:bodyPr>
          <a:lstStyle/>
          <a:p>
            <a:r>
              <a:rPr lang="en-US" altLang="ja-JP" sz="1400" b="1" dirty="0">
                <a:latin typeface="Times New Roman" panose="02020603050405020304" pitchFamily="18" charset="0"/>
                <a:cs typeface="Times New Roman" panose="02020603050405020304" pitchFamily="18" charset="0"/>
              </a:rPr>
              <a:t>E</a:t>
            </a:r>
            <a:r>
              <a:rPr lang="en-US" altLang="ja-JP" sz="1400" b="1" baseline="-25000" dirty="0">
                <a:latin typeface="Times New Roman" panose="02020603050405020304" pitchFamily="18" charset="0"/>
                <a:cs typeface="Times New Roman" panose="02020603050405020304" pitchFamily="18" charset="0"/>
              </a:rPr>
              <a:t>g</a:t>
            </a:r>
            <a:r>
              <a:rPr lang="en-US" altLang="ja-JP" sz="1400" b="1" dirty="0">
                <a:latin typeface="Times New Roman" panose="02020603050405020304" pitchFamily="18" charset="0"/>
                <a:cs typeface="Times New Roman" panose="02020603050405020304" pitchFamily="18" charset="0"/>
              </a:rPr>
              <a:t> ~ 410 cm</a:t>
            </a:r>
            <a:r>
              <a:rPr lang="en-US" altLang="ja-JP" sz="1400" b="1" baseline="30000" dirty="0">
                <a:latin typeface="Times New Roman" panose="02020603050405020304" pitchFamily="18" charset="0"/>
                <a:cs typeface="Times New Roman" panose="02020603050405020304" pitchFamily="18" charset="0"/>
              </a:rPr>
              <a:t>-1</a:t>
            </a:r>
            <a:endParaRPr lang="ja-JP" altLang="en-US" sz="1400" b="1" dirty="0">
              <a:latin typeface="Times New Roman" panose="02020603050405020304" pitchFamily="18" charset="0"/>
              <a:cs typeface="Times New Roman" panose="02020603050405020304" pitchFamily="18" charset="0"/>
            </a:endParaRPr>
          </a:p>
        </p:txBody>
      </p:sp>
      <p:cxnSp>
        <p:nvCxnSpPr>
          <p:cNvPr id="36" name="直線矢印コネクタ 35">
            <a:extLst>
              <a:ext uri="{FF2B5EF4-FFF2-40B4-BE49-F238E27FC236}">
                <a16:creationId xmlns:a16="http://schemas.microsoft.com/office/drawing/2014/main" id="{15F2DECA-756D-F717-4A23-AA277D8245B7}"/>
              </a:ext>
            </a:extLst>
          </p:cNvPr>
          <p:cNvCxnSpPr>
            <a:cxnSpLocks/>
          </p:cNvCxnSpPr>
          <p:nvPr/>
        </p:nvCxnSpPr>
        <p:spPr>
          <a:xfrm flipH="1">
            <a:off x="1744276" y="2644822"/>
            <a:ext cx="130628" cy="27381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FB2A6821-24EB-7F51-D1FD-B06204E8C25E}"/>
              </a:ext>
            </a:extLst>
          </p:cNvPr>
          <p:cNvSpPr txBox="1"/>
          <p:nvPr/>
        </p:nvSpPr>
        <p:spPr>
          <a:xfrm>
            <a:off x="1437614" y="2402079"/>
            <a:ext cx="1159589" cy="307777"/>
          </a:xfrm>
          <a:prstGeom prst="rect">
            <a:avLst/>
          </a:prstGeom>
          <a:solidFill>
            <a:schemeClr val="bg1"/>
          </a:solidFill>
          <a:ln w="19050">
            <a:solidFill>
              <a:srgbClr val="00B0F0"/>
            </a:solidFill>
          </a:ln>
        </p:spPr>
        <p:txBody>
          <a:bodyPr wrap="square">
            <a:spAutoFit/>
          </a:bodyPr>
          <a:lstStyle/>
          <a:p>
            <a:r>
              <a:rPr lang="en-US" altLang="ja-JP" sz="1400" b="1" dirty="0">
                <a:latin typeface="Times New Roman" panose="02020603050405020304" pitchFamily="18" charset="0"/>
                <a:cs typeface="Times New Roman" panose="02020603050405020304" pitchFamily="18" charset="0"/>
              </a:rPr>
              <a:t>B</a:t>
            </a:r>
            <a:r>
              <a:rPr lang="en-US" altLang="ja-JP" sz="1400" b="1" baseline="-25000" dirty="0">
                <a:latin typeface="Times New Roman" panose="02020603050405020304" pitchFamily="18" charset="0"/>
                <a:cs typeface="Times New Roman" panose="02020603050405020304" pitchFamily="18" charset="0"/>
              </a:rPr>
              <a:t>3g</a:t>
            </a:r>
            <a:r>
              <a:rPr lang="en-US" altLang="ja-JP" sz="1400" b="1" dirty="0">
                <a:latin typeface="Times New Roman" panose="02020603050405020304" pitchFamily="18" charset="0"/>
                <a:cs typeface="Times New Roman" panose="02020603050405020304" pitchFamily="18" charset="0"/>
              </a:rPr>
              <a:t> of olivine</a:t>
            </a:r>
            <a:endParaRPr lang="ja-JP" alt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1538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グラフ 25">
            <a:extLst>
              <a:ext uri="{FF2B5EF4-FFF2-40B4-BE49-F238E27FC236}">
                <a16:creationId xmlns:a16="http://schemas.microsoft.com/office/drawing/2014/main" id="{98D64F47-90DB-4291-8D2A-B1E4B272ABC2}"/>
              </a:ext>
            </a:extLst>
          </p:cNvPr>
          <p:cNvGraphicFramePr>
            <a:graphicFrameLocks/>
          </p:cNvGraphicFramePr>
          <p:nvPr>
            <p:extLst>
              <p:ext uri="{D42A27DB-BD31-4B8C-83A1-F6EECF244321}">
                <p14:modId xmlns:p14="http://schemas.microsoft.com/office/powerpoint/2010/main" val="796546929"/>
              </p:ext>
            </p:extLst>
          </p:nvPr>
        </p:nvGraphicFramePr>
        <p:xfrm>
          <a:off x="46777" y="1186010"/>
          <a:ext cx="4878455" cy="2895592"/>
        </p:xfrm>
        <a:graphic>
          <a:graphicData uri="http://schemas.openxmlformats.org/drawingml/2006/chart">
            <c:chart xmlns:c="http://schemas.openxmlformats.org/drawingml/2006/chart" xmlns:r="http://schemas.openxmlformats.org/officeDocument/2006/relationships" r:id="rId3"/>
          </a:graphicData>
        </a:graphic>
      </p:graphicFrame>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Introduction</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Application of elastic geobarometry to a natural xenolith</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22" name="正方形/長方形 21">
            <a:extLst>
              <a:ext uri="{FF2B5EF4-FFF2-40B4-BE49-F238E27FC236}">
                <a16:creationId xmlns:a16="http://schemas.microsoft.com/office/drawing/2014/main" id="{B667DBD6-4B5D-482E-B765-B1D9B69F1684}"/>
              </a:ext>
            </a:extLst>
          </p:cNvPr>
          <p:cNvSpPr/>
          <p:nvPr/>
        </p:nvSpPr>
        <p:spPr>
          <a:xfrm>
            <a:off x="11637173" y="-25193"/>
            <a:ext cx="593432"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16/17</a:t>
            </a:r>
            <a:endParaRPr lang="ja-JP" altLang="en-US" sz="1400" dirty="0">
              <a:latin typeface="Times New Roman" panose="02020603050405020304" pitchFamily="18" charset="0"/>
              <a:cs typeface="Times New Roman" panose="02020603050405020304" pitchFamily="18" charset="0"/>
            </a:endParaRPr>
          </a:p>
        </p:txBody>
      </p:sp>
      <p:sp>
        <p:nvSpPr>
          <p:cNvPr id="29" name="正方形/長方形 28">
            <a:extLst>
              <a:ext uri="{FF2B5EF4-FFF2-40B4-BE49-F238E27FC236}">
                <a16:creationId xmlns:a16="http://schemas.microsoft.com/office/drawing/2014/main" id="{38B3F21F-06E2-4893-B8EE-3961CC1047AB}"/>
              </a:ext>
            </a:extLst>
          </p:cNvPr>
          <p:cNvSpPr/>
          <p:nvPr/>
        </p:nvSpPr>
        <p:spPr>
          <a:xfrm>
            <a:off x="30875" y="802325"/>
            <a:ext cx="5176125" cy="600803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F195B2A-82FF-49F7-BCC5-7C13AAD08F0E}"/>
              </a:ext>
            </a:extLst>
          </p:cNvPr>
          <p:cNvSpPr txBox="1"/>
          <p:nvPr/>
        </p:nvSpPr>
        <p:spPr>
          <a:xfrm>
            <a:off x="43503" y="810069"/>
            <a:ext cx="2877497" cy="369332"/>
          </a:xfrm>
          <a:prstGeom prst="rect">
            <a:avLst/>
          </a:prstGeom>
          <a:solidFill>
            <a:schemeClr val="bg2"/>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Conversion of </a:t>
            </a:r>
            <a:r>
              <a:rPr lang="en-US" altLang="ja-JP" b="1" dirty="0" err="1">
                <a:latin typeface="Arial" panose="020B0604020202020204" pitchFamily="34" charset="0"/>
                <a:ea typeface="游ゴシック" panose="020B0400000000000000" pitchFamily="50" charset="-128"/>
                <a:cs typeface="Arial" panose="020B0604020202020204" pitchFamily="34" charset="0"/>
              </a:rPr>
              <a:t>Δ</a:t>
            </a:r>
            <a:r>
              <a:rPr lang="en-US" altLang="ja-JP" b="1" i="1" dirty="0" err="1">
                <a:latin typeface="Arial" panose="020B0604020202020204" pitchFamily="34" charset="0"/>
                <a:ea typeface="游ゴシック" panose="020B0400000000000000" pitchFamily="50" charset="-128"/>
                <a:cs typeface="Arial" panose="020B0604020202020204" pitchFamily="34" charset="0"/>
              </a:rPr>
              <a:t>ω</a:t>
            </a:r>
            <a:r>
              <a:rPr lang="en-US" altLang="ja-JP" b="1" dirty="0">
                <a:latin typeface="Arial" panose="020B0604020202020204" pitchFamily="34" charset="0"/>
                <a:ea typeface="游ゴシック" panose="020B0400000000000000" pitchFamily="50" charset="-128"/>
                <a:cs typeface="Arial" panose="020B0604020202020204" pitchFamily="34" charset="0"/>
              </a:rPr>
              <a:t> to </a:t>
            </a:r>
            <a:r>
              <a:rPr lang="en-US" altLang="ja-JP" b="1" i="1" dirty="0">
                <a:latin typeface="Arial" panose="020B0604020202020204" pitchFamily="34" charset="0"/>
                <a:ea typeface="游ゴシック" panose="020B0400000000000000" pitchFamily="50" charset="-128"/>
                <a:cs typeface="Arial" panose="020B0604020202020204" pitchFamily="34" charset="0"/>
              </a:rPr>
              <a:t>P</a:t>
            </a:r>
            <a:r>
              <a:rPr lang="en-US" altLang="ja-JP" b="1" baseline="-25000" dirty="0">
                <a:latin typeface="Arial" panose="020B0604020202020204" pitchFamily="34" charset="0"/>
                <a:ea typeface="游ゴシック" panose="020B0400000000000000" pitchFamily="50" charset="-128"/>
                <a:cs typeface="Arial" panose="020B0604020202020204" pitchFamily="34" charset="0"/>
              </a:rPr>
              <a:t>inc</a:t>
            </a:r>
            <a:endParaRPr lang="ja-JP" altLang="en-US" b="1" dirty="0">
              <a:latin typeface="Arial" panose="020B0604020202020204" pitchFamily="34" charset="0"/>
              <a:ea typeface="游ゴシック" panose="020B0400000000000000" pitchFamily="50" charset="-128"/>
              <a:cs typeface="Arial" panose="020B0604020202020204" pitchFamily="34" charset="0"/>
            </a:endParaRPr>
          </a:p>
        </p:txBody>
      </p:sp>
      <p:sp>
        <p:nvSpPr>
          <p:cNvPr id="40" name="正方形/長方形 39">
            <a:extLst>
              <a:ext uri="{FF2B5EF4-FFF2-40B4-BE49-F238E27FC236}">
                <a16:creationId xmlns:a16="http://schemas.microsoft.com/office/drawing/2014/main" id="{B486D00D-6BF8-46A0-A245-03C22F16C205}"/>
              </a:ext>
            </a:extLst>
          </p:cNvPr>
          <p:cNvSpPr/>
          <p:nvPr/>
        </p:nvSpPr>
        <p:spPr>
          <a:xfrm>
            <a:off x="5269300" y="797369"/>
            <a:ext cx="6861161" cy="600803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E2038933-D0DD-444D-8C03-992400108F79}"/>
              </a:ext>
            </a:extLst>
          </p:cNvPr>
          <p:cNvSpPr txBox="1"/>
          <p:nvPr/>
        </p:nvSpPr>
        <p:spPr>
          <a:xfrm>
            <a:off x="5281929" y="805113"/>
            <a:ext cx="4188074" cy="369332"/>
          </a:xfrm>
          <a:prstGeom prst="rect">
            <a:avLst/>
          </a:prstGeom>
          <a:solidFill>
            <a:schemeClr val="bg2"/>
          </a:solidFill>
        </p:spPr>
        <p:txBody>
          <a:bodyPr wrap="square" rtlCol="0">
            <a:spAutoFit/>
          </a:bodyPr>
          <a:lstStyle/>
          <a:p>
            <a:pPr>
              <a:spcAft>
                <a:spcPts val="1200"/>
              </a:spcAft>
            </a:pPr>
            <a:r>
              <a:rPr lang="en-US" altLang="ja-JP" b="1" i="1" dirty="0" err="1">
                <a:latin typeface="Arial" panose="020B0604020202020204" pitchFamily="34" charset="0"/>
                <a:ea typeface="游ゴシック" panose="020B0400000000000000" pitchFamily="50" charset="-128"/>
                <a:cs typeface="Arial" panose="020B0604020202020204" pitchFamily="34" charset="0"/>
              </a:rPr>
              <a:t>P</a:t>
            </a:r>
            <a:r>
              <a:rPr lang="en-US" altLang="ja-JP" b="1" baseline="-25000" dirty="0" err="1">
                <a:latin typeface="Arial" panose="020B0604020202020204" pitchFamily="34" charset="0"/>
                <a:ea typeface="游ゴシック" panose="020B0400000000000000" pitchFamily="50" charset="-128"/>
                <a:cs typeface="Arial" panose="020B0604020202020204" pitchFamily="34" charset="0"/>
              </a:rPr>
              <a:t>trap</a:t>
            </a:r>
            <a:r>
              <a:rPr lang="en-US" altLang="ja-JP" b="1" dirty="0">
                <a:latin typeface="Arial" panose="020B0604020202020204" pitchFamily="34" charset="0"/>
                <a:ea typeface="游ゴシック" panose="020B0400000000000000" pitchFamily="50" charset="-128"/>
                <a:cs typeface="Arial" panose="020B0604020202020204" pitchFamily="34" charset="0"/>
              </a:rPr>
              <a:t> estimation and its interpretation</a:t>
            </a:r>
            <a:endParaRPr lang="ja-JP" altLang="en-US" b="1" dirty="0">
              <a:latin typeface="Arial" panose="020B0604020202020204" pitchFamily="34" charset="0"/>
              <a:ea typeface="游ゴシック" panose="020B0400000000000000" pitchFamily="50" charset="-128"/>
              <a:cs typeface="Arial" panose="020B0604020202020204" pitchFamily="34" charset="0"/>
            </a:endParaRPr>
          </a:p>
        </p:txBody>
      </p:sp>
      <p:sp>
        <p:nvSpPr>
          <p:cNvPr id="38" name="テキスト ボックス 37">
            <a:extLst>
              <a:ext uri="{FF2B5EF4-FFF2-40B4-BE49-F238E27FC236}">
                <a16:creationId xmlns:a16="http://schemas.microsoft.com/office/drawing/2014/main" id="{D2E2F19E-03DF-F0DD-5E6B-F0972F742823}"/>
              </a:ext>
            </a:extLst>
          </p:cNvPr>
          <p:cNvSpPr txBox="1"/>
          <p:nvPr/>
        </p:nvSpPr>
        <p:spPr>
          <a:xfrm>
            <a:off x="61538" y="4799246"/>
            <a:ext cx="5093784" cy="1969770"/>
          </a:xfrm>
          <a:prstGeom prst="rect">
            <a:avLst/>
          </a:prstGeom>
          <a:solidFill>
            <a:srgbClr val="F2F2F2"/>
          </a:solidFill>
          <a:ln w="19050">
            <a:solidFill>
              <a:schemeClr val="tx1"/>
            </a:solidFill>
          </a:ln>
        </p:spPr>
        <p:txBody>
          <a:bodyPr wrap="square" rtlCol="0">
            <a:spAutoFit/>
          </a:bodyPr>
          <a:lstStyle/>
          <a:p>
            <a:pPr marL="180000" indent="-180000" algn="just">
              <a:spcAft>
                <a:spcPts val="600"/>
              </a:spcAft>
              <a:buFont typeface="Wingdings" panose="05000000000000000000" pitchFamily="2" charset="2"/>
              <a:buChar char="Ø"/>
            </a:pPr>
            <a:r>
              <a:rPr lang="en-US" altLang="ja-JP" sz="1600" dirty="0" err="1">
                <a:latin typeface="Times New Roman" panose="02020603050405020304" pitchFamily="18" charset="0"/>
                <a:ea typeface="游ゴシック" panose="020B0400000000000000" pitchFamily="50" charset="-128"/>
                <a:cs typeface="Times New Roman" panose="02020603050405020304" pitchFamily="18" charset="0"/>
              </a:rPr>
              <a:t>Δ</a:t>
            </a:r>
            <a:r>
              <a:rPr lang="en-US" altLang="ja-JP" sz="1600" i="1" dirty="0" err="1">
                <a:latin typeface="Times New Roman" panose="02020603050405020304" pitchFamily="18" charset="0"/>
                <a:ea typeface="游ゴシック" panose="020B0400000000000000" pitchFamily="50" charset="-128"/>
                <a:cs typeface="Times New Roman" panose="02020603050405020304" pitchFamily="18" charset="0"/>
              </a:rPr>
              <a:t>ω</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were converted to </a:t>
            </a:r>
            <a:r>
              <a:rPr lang="en-US" altLang="ja-JP" sz="1600" i="1" dirty="0">
                <a:latin typeface="Times New Roman" panose="02020603050405020304" pitchFamily="18" charset="0"/>
                <a:ea typeface="游ゴシック" panose="020B0400000000000000" pitchFamily="50" charset="-128"/>
                <a:cs typeface="Times New Roman" panose="02020603050405020304" pitchFamily="18" charset="0"/>
              </a:rPr>
              <a:t>P</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inc</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using </a:t>
            </a:r>
            <a:r>
              <a:rPr lang="ja-JP" altLang="en-US" sz="1600" dirty="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1600" i="1" dirty="0">
                <a:latin typeface="Times New Roman" panose="02020603050405020304" pitchFamily="18" charset="0"/>
                <a:ea typeface="游ゴシック" panose="020B0400000000000000" pitchFamily="50" charset="-128"/>
                <a:cs typeface="Times New Roman" panose="02020603050405020304" pitchFamily="18" charset="0"/>
              </a:rPr>
              <a:t>ω</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a:t>
            </a:r>
            <a:r>
              <a:rPr lang="ja-JP" altLang="en-US" sz="1600" dirty="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1600" i="1" dirty="0">
                <a:latin typeface="Times New Roman" panose="02020603050405020304" pitchFamily="18" charset="0"/>
                <a:ea typeface="游ゴシック" panose="020B0400000000000000" pitchFamily="50" charset="-128"/>
                <a:cs typeface="Times New Roman" panose="02020603050405020304" pitchFamily="18" charset="0"/>
              </a:rPr>
              <a:t>P</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reported by </a:t>
            </a:r>
            <a:r>
              <a:rPr lang="en-US" altLang="ja-JP" sz="1600" dirty="0" err="1">
                <a:latin typeface="Times New Roman" panose="02020603050405020304" pitchFamily="18" charset="0"/>
                <a:ea typeface="游ゴシック" panose="020B0400000000000000" pitchFamily="50" charset="-128"/>
                <a:cs typeface="Times New Roman" panose="02020603050405020304" pitchFamily="18" charset="0"/>
              </a:rPr>
              <a:t>Chopelas</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&amp; Hofmeister (1991) (</a:t>
            </a:r>
            <a:r>
              <a:rPr lang="en-US" altLang="ja-JP" sz="1600" dirty="0">
                <a:solidFill>
                  <a:srgbClr val="00B0F0"/>
                </a:solidFill>
                <a:latin typeface="Times New Roman" panose="02020603050405020304" pitchFamily="18" charset="0"/>
                <a:ea typeface="游ゴシック" panose="020B0400000000000000" pitchFamily="50" charset="-128"/>
                <a:cs typeface="Times New Roman" panose="02020603050405020304" pitchFamily="18" charset="0"/>
              </a:rPr>
              <a:t>see table above</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a:t>
            </a:r>
          </a:p>
          <a:p>
            <a:pPr marL="180000" indent="-180000" algn="just">
              <a:spcAft>
                <a:spcPts val="600"/>
              </a:spcAft>
              <a:buFont typeface="Wingdings" panose="05000000000000000000" pitchFamily="2" charset="2"/>
              <a:buChar char="Ø"/>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At inclusion center, </a:t>
            </a:r>
            <a:r>
              <a:rPr lang="en-US" altLang="ja-JP" sz="1600" i="1" dirty="0">
                <a:latin typeface="Times New Roman" panose="02020603050405020304" pitchFamily="18" charset="0"/>
                <a:ea typeface="游ゴシック" panose="020B0400000000000000" pitchFamily="50" charset="-128"/>
                <a:cs typeface="Times New Roman" panose="02020603050405020304" pitchFamily="18" charset="0"/>
              </a:rPr>
              <a:t>P</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inc</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calculated from A</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1g</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&amp; E</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g</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have almost same </a:t>
            </a:r>
            <a:r>
              <a:rPr lang="en-US" altLang="ja-JP" sz="1600" i="1" dirty="0">
                <a:latin typeface="Times New Roman" panose="02020603050405020304" pitchFamily="18" charset="0"/>
                <a:ea typeface="游ゴシック" panose="020B0400000000000000" pitchFamily="50" charset="-128"/>
                <a:cs typeface="Times New Roman" panose="02020603050405020304" pitchFamily="18" charset="0"/>
              </a:rPr>
              <a:t>P</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inc</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400" dirty="0">
                <a:latin typeface="Times New Roman" panose="02020603050405020304" pitchFamily="18" charset="0"/>
                <a:ea typeface="游ゴシック" panose="020B0400000000000000" pitchFamily="50" charset="-128"/>
                <a:cs typeface="Times New Roman" panose="02020603050405020304" pitchFamily="18" charset="0"/>
              </a:rPr>
              <a:t>(0.8-1.0 </a:t>
            </a:r>
            <a:r>
              <a:rPr lang="en-US" altLang="ja-JP" sz="1400" dirty="0" err="1">
                <a:latin typeface="Times New Roman" panose="02020603050405020304" pitchFamily="18" charset="0"/>
                <a:ea typeface="游ゴシック" panose="020B0400000000000000" pitchFamily="50" charset="-128"/>
                <a:cs typeface="Times New Roman" panose="02020603050405020304" pitchFamily="18" charset="0"/>
              </a:rPr>
              <a:t>GPa</a:t>
            </a:r>
            <a:r>
              <a:rPr lang="en-US" altLang="ja-JP" sz="1400" dirty="0">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But, at edge, </a:t>
            </a:r>
            <a:r>
              <a:rPr lang="en-US" altLang="ja-JP" sz="1600" i="1" dirty="0">
                <a:latin typeface="Times New Roman" panose="02020603050405020304" pitchFamily="18" charset="0"/>
                <a:ea typeface="游ゴシック" panose="020B0400000000000000" pitchFamily="50" charset="-128"/>
                <a:cs typeface="Times New Roman" panose="02020603050405020304" pitchFamily="18" charset="0"/>
              </a:rPr>
              <a:t>P</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inc</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calculated from E</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g </a:t>
            </a:r>
            <a:r>
              <a:rPr lang="en-US" altLang="ja-JP" sz="1400" dirty="0">
                <a:latin typeface="Times New Roman" panose="02020603050405020304" pitchFamily="18" charset="0"/>
                <a:ea typeface="游ゴシック" panose="020B0400000000000000" pitchFamily="50" charset="-128"/>
                <a:cs typeface="Times New Roman" panose="02020603050405020304" pitchFamily="18" charset="0"/>
              </a:rPr>
              <a:t>(1.8 </a:t>
            </a:r>
            <a:r>
              <a:rPr lang="en-US" altLang="ja-JP" sz="1400" dirty="0" err="1">
                <a:latin typeface="Times New Roman" panose="02020603050405020304" pitchFamily="18" charset="0"/>
                <a:ea typeface="游ゴシック" panose="020B0400000000000000" pitchFamily="50" charset="-128"/>
                <a:cs typeface="Times New Roman" panose="02020603050405020304" pitchFamily="18" charset="0"/>
              </a:rPr>
              <a:t>GPa</a:t>
            </a:r>
            <a:r>
              <a:rPr lang="en-US" altLang="ja-JP" sz="1400" dirty="0">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are clearly higher than A</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1g</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400" dirty="0">
                <a:latin typeface="Times New Roman" panose="02020603050405020304" pitchFamily="18" charset="0"/>
                <a:ea typeface="游ゴシック" panose="020B0400000000000000" pitchFamily="50" charset="-128"/>
                <a:cs typeface="Times New Roman" panose="02020603050405020304" pitchFamily="18" charset="0"/>
              </a:rPr>
              <a:t>(1.0 </a:t>
            </a:r>
            <a:r>
              <a:rPr lang="en-US" altLang="ja-JP" sz="1400" dirty="0" err="1">
                <a:latin typeface="Times New Roman" panose="02020603050405020304" pitchFamily="18" charset="0"/>
                <a:ea typeface="游ゴシック" panose="020B0400000000000000" pitchFamily="50" charset="-128"/>
                <a:cs typeface="Times New Roman" panose="02020603050405020304" pitchFamily="18" charset="0"/>
              </a:rPr>
              <a:t>GPa</a:t>
            </a:r>
            <a:r>
              <a:rPr lang="en-US" altLang="ja-JP" sz="1400" dirty="0">
                <a:latin typeface="Times New Roman" panose="02020603050405020304" pitchFamily="18" charset="0"/>
                <a:ea typeface="游ゴシック" panose="020B0400000000000000" pitchFamily="50" charset="-128"/>
                <a:cs typeface="Times New Roman" panose="02020603050405020304" pitchFamily="18" charset="0"/>
              </a:rPr>
              <a:t>).</a:t>
            </a:r>
            <a:endPar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endParaRPr>
          </a:p>
          <a:p>
            <a:pPr marL="180000" indent="-180000" algn="just">
              <a:spcAft>
                <a:spcPts val="600"/>
              </a:spcAft>
              <a:buFont typeface="Wingdings" panose="05000000000000000000" pitchFamily="2" charset="2"/>
              <a:buChar char="Ø"/>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So, E</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g</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peak may be sensitive to non-hydrostatic stress and may not be suitable for a </a:t>
            </a:r>
            <a:r>
              <a:rPr lang="en-US" altLang="ja-JP" sz="1600" i="1" dirty="0">
                <a:latin typeface="Times New Roman" panose="02020603050405020304" pitchFamily="18" charset="0"/>
                <a:ea typeface="游ゴシック" panose="020B0400000000000000" pitchFamily="50" charset="-128"/>
                <a:cs typeface="Times New Roman" panose="02020603050405020304" pitchFamily="18" charset="0"/>
              </a:rPr>
              <a:t>pressure</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indicator.</a:t>
            </a:r>
          </a:p>
        </p:txBody>
      </p:sp>
      <p:graphicFrame>
        <p:nvGraphicFramePr>
          <p:cNvPr id="79" name="表 78">
            <a:extLst>
              <a:ext uri="{FF2B5EF4-FFF2-40B4-BE49-F238E27FC236}">
                <a16:creationId xmlns:a16="http://schemas.microsoft.com/office/drawing/2014/main" id="{06557900-519C-ADB9-440E-6221655475D6}"/>
              </a:ext>
            </a:extLst>
          </p:cNvPr>
          <p:cNvGraphicFramePr>
            <a:graphicFrameLocks noGrp="1"/>
          </p:cNvGraphicFramePr>
          <p:nvPr>
            <p:extLst>
              <p:ext uri="{D42A27DB-BD31-4B8C-83A1-F6EECF244321}">
                <p14:modId xmlns:p14="http://schemas.microsoft.com/office/powerpoint/2010/main" val="359220564"/>
              </p:ext>
            </p:extLst>
          </p:nvPr>
        </p:nvGraphicFramePr>
        <p:xfrm>
          <a:off x="713756" y="4096317"/>
          <a:ext cx="3924301" cy="664845"/>
        </p:xfrm>
        <a:graphic>
          <a:graphicData uri="http://schemas.openxmlformats.org/drawingml/2006/table">
            <a:tbl>
              <a:tblPr>
                <a:tableStyleId>{5C22544A-7EE6-4342-B048-85BDC9FD1C3A}</a:tableStyleId>
              </a:tblPr>
              <a:tblGrid>
                <a:gridCol w="525463">
                  <a:extLst>
                    <a:ext uri="{9D8B030D-6E8A-4147-A177-3AD203B41FA5}">
                      <a16:colId xmlns:a16="http://schemas.microsoft.com/office/drawing/2014/main" val="3592836723"/>
                    </a:ext>
                  </a:extLst>
                </a:gridCol>
                <a:gridCol w="501650">
                  <a:extLst>
                    <a:ext uri="{9D8B030D-6E8A-4147-A177-3AD203B41FA5}">
                      <a16:colId xmlns:a16="http://schemas.microsoft.com/office/drawing/2014/main" val="4231249684"/>
                    </a:ext>
                  </a:extLst>
                </a:gridCol>
                <a:gridCol w="963613">
                  <a:extLst>
                    <a:ext uri="{9D8B030D-6E8A-4147-A177-3AD203B41FA5}">
                      <a16:colId xmlns:a16="http://schemas.microsoft.com/office/drawing/2014/main" val="3714602341"/>
                    </a:ext>
                  </a:extLst>
                </a:gridCol>
                <a:gridCol w="1933575">
                  <a:extLst>
                    <a:ext uri="{9D8B030D-6E8A-4147-A177-3AD203B41FA5}">
                      <a16:colId xmlns:a16="http://schemas.microsoft.com/office/drawing/2014/main" val="1803361266"/>
                    </a:ext>
                  </a:extLst>
                </a:gridCol>
              </a:tblGrid>
              <a:tr h="209550">
                <a:tc>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Mode</a:t>
                      </a:r>
                      <a:endPar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ja-JP" altLang="en-US" sz="1400" dirty="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1400" i="1" dirty="0">
                          <a:latin typeface="Times New Roman" panose="02020603050405020304" pitchFamily="18" charset="0"/>
                          <a:ea typeface="游ゴシック" panose="020B0400000000000000" pitchFamily="50" charset="-128"/>
                          <a:cs typeface="Times New Roman" panose="02020603050405020304" pitchFamily="18" charset="0"/>
                        </a:rPr>
                        <a:t>ω</a:t>
                      </a:r>
                      <a:r>
                        <a:rPr lang="en-US" altLang="ja-JP" sz="1400" dirty="0">
                          <a:latin typeface="Times New Roman" panose="02020603050405020304" pitchFamily="18" charset="0"/>
                          <a:ea typeface="游ゴシック" panose="020B0400000000000000" pitchFamily="50" charset="-128"/>
                          <a:cs typeface="Times New Roman" panose="02020603050405020304" pitchFamily="18" charset="0"/>
                        </a:rPr>
                        <a:t>/</a:t>
                      </a:r>
                      <a:r>
                        <a:rPr lang="ja-JP" altLang="en-US" sz="1400" dirty="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1400" i="1" dirty="0">
                          <a:latin typeface="Times New Roman" panose="02020603050405020304" pitchFamily="18" charset="0"/>
                          <a:ea typeface="游ゴシック" panose="020B0400000000000000" pitchFamily="50" charset="-128"/>
                          <a:cs typeface="Times New Roman" panose="02020603050405020304" pitchFamily="18" charset="0"/>
                        </a:rPr>
                        <a:t>P</a:t>
                      </a:r>
                      <a:endParaRPr lang="en-US" sz="1400" b="0" i="1"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Composition</a:t>
                      </a:r>
                      <a:endPar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Reference</a:t>
                      </a:r>
                      <a:endPar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117718640"/>
                  </a:ext>
                </a:extLst>
              </a:tr>
              <a:tr h="209550">
                <a:tc>
                  <a:txBody>
                    <a:bodyPr/>
                    <a:lstStyle/>
                    <a:p>
                      <a:pPr algn="ctr" fontAlgn="ctr"/>
                      <a:r>
                        <a:rPr lang="en-US" sz="1400" u="none" strike="noStrike" dirty="0">
                          <a:solidFill>
                            <a:schemeClr val="tx1"/>
                          </a:solidFill>
                          <a:effectLst/>
                          <a:latin typeface="Times New Roman" panose="02020603050405020304" pitchFamily="18" charset="0"/>
                          <a:cs typeface="Times New Roman" panose="02020603050405020304" pitchFamily="18" charset="0"/>
                        </a:rPr>
                        <a:t>A</a:t>
                      </a:r>
                      <a:r>
                        <a:rPr lang="en-US" sz="1400" u="none" strike="noStrike" baseline="-25000" dirty="0">
                          <a:solidFill>
                            <a:schemeClr val="tx1"/>
                          </a:solidFill>
                          <a:effectLst/>
                          <a:latin typeface="Times New Roman" panose="02020603050405020304" pitchFamily="18" charset="0"/>
                          <a:cs typeface="Times New Roman" panose="02020603050405020304" pitchFamily="18" charset="0"/>
                        </a:rPr>
                        <a:t>1g</a:t>
                      </a:r>
                      <a:endParaRPr lang="en-US" sz="14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400" u="none" strike="noStrike" dirty="0">
                          <a:solidFill>
                            <a:schemeClr val="tx1"/>
                          </a:solidFill>
                          <a:effectLst/>
                          <a:latin typeface="Times New Roman" panose="02020603050405020304" pitchFamily="18" charset="0"/>
                          <a:cs typeface="Times New Roman" panose="02020603050405020304" pitchFamily="18" charset="0"/>
                        </a:rPr>
                        <a:t>4.32</a:t>
                      </a:r>
                      <a:endParaRPr lang="en-US" altLang="ja-JP" sz="14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MgAl</a:t>
                      </a:r>
                      <a:r>
                        <a:rPr lang="en-US" sz="1400" u="none" strike="noStrike" baseline="-25000" dirty="0">
                          <a:effectLst/>
                          <a:latin typeface="Times New Roman" panose="02020603050405020304" pitchFamily="18" charset="0"/>
                          <a:cs typeface="Times New Roman" panose="02020603050405020304" pitchFamily="18" charset="0"/>
                        </a:rPr>
                        <a:t>2</a:t>
                      </a:r>
                      <a:r>
                        <a:rPr lang="en-US" sz="1400" u="none" strike="noStrike" dirty="0">
                          <a:effectLst/>
                          <a:latin typeface="Times New Roman" panose="02020603050405020304" pitchFamily="18" charset="0"/>
                          <a:cs typeface="Times New Roman" panose="02020603050405020304" pitchFamily="18" charset="0"/>
                        </a:rPr>
                        <a:t>O</a:t>
                      </a:r>
                      <a:r>
                        <a:rPr lang="en-US" sz="1400" u="none" strike="noStrike" baseline="-25000" dirty="0">
                          <a:effectLst/>
                          <a:latin typeface="Times New Roman" panose="02020603050405020304" pitchFamily="18" charset="0"/>
                          <a:cs typeface="Times New Roman" panose="02020603050405020304" pitchFamily="18" charset="0"/>
                        </a:rPr>
                        <a:t>4</a:t>
                      </a:r>
                      <a:endPar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200" b="0" i="0" u="none" strike="noStrike" dirty="0" err="1">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Chopelas</a:t>
                      </a:r>
                      <a:r>
                        <a:rPr lang="en-US"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 &amp; Hofmeister (1991)</a:t>
                      </a:r>
                    </a:p>
                  </a:txBody>
                  <a:tcPr marL="0" marR="0" marT="0" marB="0" anchor="ctr"/>
                </a:tc>
                <a:extLst>
                  <a:ext uri="{0D108BD9-81ED-4DB2-BD59-A6C34878D82A}">
                    <a16:rowId xmlns:a16="http://schemas.microsoft.com/office/drawing/2014/main" val="1044174495"/>
                  </a:ext>
                </a:extLst>
              </a:tr>
              <a:tr h="238125">
                <a:tc>
                  <a:txBody>
                    <a:bodyPr/>
                    <a:lstStyle/>
                    <a:p>
                      <a:pPr algn="ctr" fontAlgn="ctr"/>
                      <a:r>
                        <a:rPr lang="en-US" sz="1400" u="none" strike="noStrike" dirty="0">
                          <a:solidFill>
                            <a:schemeClr val="tx1"/>
                          </a:solidFill>
                          <a:effectLst/>
                          <a:latin typeface="Times New Roman" panose="02020603050405020304" pitchFamily="18" charset="0"/>
                          <a:cs typeface="Times New Roman" panose="02020603050405020304" pitchFamily="18" charset="0"/>
                        </a:rPr>
                        <a:t>E</a:t>
                      </a:r>
                      <a:r>
                        <a:rPr lang="en-US" sz="1400" u="none" strike="noStrike" baseline="-25000" dirty="0">
                          <a:solidFill>
                            <a:schemeClr val="tx1"/>
                          </a:solidFill>
                          <a:effectLst/>
                          <a:latin typeface="Times New Roman" panose="02020603050405020304" pitchFamily="18" charset="0"/>
                          <a:cs typeface="Times New Roman" panose="02020603050405020304" pitchFamily="18" charset="0"/>
                        </a:rPr>
                        <a:t>g</a:t>
                      </a:r>
                      <a:endParaRPr lang="en-US" sz="14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400" u="none" strike="noStrike" dirty="0">
                          <a:solidFill>
                            <a:schemeClr val="tx1"/>
                          </a:solidFill>
                          <a:effectLst/>
                          <a:latin typeface="Times New Roman" panose="02020603050405020304" pitchFamily="18" charset="0"/>
                          <a:cs typeface="Times New Roman" panose="02020603050405020304" pitchFamily="18" charset="0"/>
                        </a:rPr>
                        <a:t>2.53</a:t>
                      </a:r>
                      <a:endParaRPr lang="en-US" altLang="ja-JP" sz="14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MgAl</a:t>
                      </a:r>
                      <a:r>
                        <a:rPr lang="en-US" sz="1400" u="none" strike="noStrike" baseline="-25000" dirty="0">
                          <a:effectLst/>
                          <a:latin typeface="Times New Roman" panose="02020603050405020304" pitchFamily="18" charset="0"/>
                          <a:cs typeface="Times New Roman" panose="02020603050405020304" pitchFamily="18" charset="0"/>
                        </a:rPr>
                        <a:t>2</a:t>
                      </a:r>
                      <a:r>
                        <a:rPr lang="en-US" sz="1400" u="none" strike="noStrike" dirty="0">
                          <a:effectLst/>
                          <a:latin typeface="Times New Roman" panose="02020603050405020304" pitchFamily="18" charset="0"/>
                          <a:cs typeface="Times New Roman" panose="02020603050405020304" pitchFamily="18" charset="0"/>
                        </a:rPr>
                        <a:t>O</a:t>
                      </a:r>
                      <a:r>
                        <a:rPr lang="en-US" sz="1400" u="none" strike="noStrike" baseline="-25000" dirty="0">
                          <a:effectLst/>
                          <a:latin typeface="Times New Roman" panose="02020603050405020304" pitchFamily="18" charset="0"/>
                          <a:cs typeface="Times New Roman" panose="02020603050405020304" pitchFamily="18" charset="0"/>
                        </a:rPr>
                        <a:t>4</a:t>
                      </a:r>
                      <a:endPar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200" b="0" i="0" u="none" strike="noStrike" dirty="0" err="1">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Chopelas</a:t>
                      </a:r>
                      <a:r>
                        <a:rPr lang="en-US"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 &amp; Hofmeister (1991)</a:t>
                      </a:r>
                    </a:p>
                  </a:txBody>
                  <a:tcPr marL="0" marR="0" marT="0" marB="0" anchor="ctr"/>
                </a:tc>
                <a:extLst>
                  <a:ext uri="{0D108BD9-81ED-4DB2-BD59-A6C34878D82A}">
                    <a16:rowId xmlns:a16="http://schemas.microsoft.com/office/drawing/2014/main" val="1146392008"/>
                  </a:ext>
                </a:extLst>
              </a:tr>
            </a:tbl>
          </a:graphicData>
        </a:graphic>
      </p:graphicFrame>
      <p:sp>
        <p:nvSpPr>
          <p:cNvPr id="27" name="テキスト ボックス 26">
            <a:extLst>
              <a:ext uri="{FF2B5EF4-FFF2-40B4-BE49-F238E27FC236}">
                <a16:creationId xmlns:a16="http://schemas.microsoft.com/office/drawing/2014/main" id="{2CA784DB-E79A-0076-5753-F3EDEAC4CAD7}"/>
              </a:ext>
            </a:extLst>
          </p:cNvPr>
          <p:cNvSpPr txBox="1"/>
          <p:nvPr/>
        </p:nvSpPr>
        <p:spPr>
          <a:xfrm>
            <a:off x="3007946" y="1206617"/>
            <a:ext cx="1826388" cy="307777"/>
          </a:xfrm>
          <a:prstGeom prst="rect">
            <a:avLst/>
          </a:prstGeom>
          <a:solidFill>
            <a:schemeClr val="bg1"/>
          </a:solidFill>
          <a:ln w="19050">
            <a:solidFill>
              <a:srgbClr val="00B0F0"/>
            </a:solidFill>
          </a:ln>
        </p:spPr>
        <p:txBody>
          <a:bodyPr wrap="square">
            <a:spAutoFit/>
          </a:bodyPr>
          <a:lstStyle/>
          <a:p>
            <a:r>
              <a:rPr lang="en-US" altLang="ja-JP" sz="1400" b="1" dirty="0">
                <a:latin typeface="Times New Roman" panose="02020603050405020304" pitchFamily="18" charset="0"/>
                <a:cs typeface="Times New Roman" panose="02020603050405020304" pitchFamily="18" charset="0"/>
              </a:rPr>
              <a:t>Data from incl center</a:t>
            </a:r>
            <a:endParaRPr lang="ja-JP" altLang="en-US" sz="1400" b="1" dirty="0">
              <a:latin typeface="Times New Roman" panose="02020603050405020304" pitchFamily="18" charset="0"/>
              <a:cs typeface="Times New Roman" panose="02020603050405020304" pitchFamily="18" charset="0"/>
            </a:endParaRPr>
          </a:p>
        </p:txBody>
      </p:sp>
      <p:cxnSp>
        <p:nvCxnSpPr>
          <p:cNvPr id="28" name="直線矢印コネクタ 27">
            <a:extLst>
              <a:ext uri="{FF2B5EF4-FFF2-40B4-BE49-F238E27FC236}">
                <a16:creationId xmlns:a16="http://schemas.microsoft.com/office/drawing/2014/main" id="{2BD790E2-1BC2-FA53-D55E-263DED0C78F6}"/>
              </a:ext>
            </a:extLst>
          </p:cNvPr>
          <p:cNvCxnSpPr>
            <a:cxnSpLocks/>
          </p:cNvCxnSpPr>
          <p:nvPr/>
        </p:nvCxnSpPr>
        <p:spPr>
          <a:xfrm flipH="1">
            <a:off x="2522226" y="1507526"/>
            <a:ext cx="483853" cy="4120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ACBEFEE5-6275-4DE7-CAA4-C1B2305219D1}"/>
              </a:ext>
            </a:extLst>
          </p:cNvPr>
          <p:cNvCxnSpPr>
            <a:cxnSpLocks/>
          </p:cNvCxnSpPr>
          <p:nvPr/>
        </p:nvCxnSpPr>
        <p:spPr>
          <a:xfrm>
            <a:off x="1763725" y="2995149"/>
            <a:ext cx="338675" cy="14784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B21BC82A-627B-CA56-7E14-C57BB4E8FB93}"/>
              </a:ext>
            </a:extLst>
          </p:cNvPr>
          <p:cNvCxnSpPr>
            <a:cxnSpLocks/>
          </p:cNvCxnSpPr>
          <p:nvPr/>
        </p:nvCxnSpPr>
        <p:spPr>
          <a:xfrm>
            <a:off x="2609254" y="2915093"/>
            <a:ext cx="603846" cy="17363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CD381C5D-E94F-5E0E-2764-054395101C84}"/>
              </a:ext>
            </a:extLst>
          </p:cNvPr>
          <p:cNvCxnSpPr>
            <a:cxnSpLocks/>
          </p:cNvCxnSpPr>
          <p:nvPr/>
        </p:nvCxnSpPr>
        <p:spPr>
          <a:xfrm flipV="1">
            <a:off x="1619250" y="1708426"/>
            <a:ext cx="219245" cy="24570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036BEDE2-5A14-E4B9-E459-3463D2B7FB99}"/>
              </a:ext>
            </a:extLst>
          </p:cNvPr>
          <p:cNvSpPr txBox="1"/>
          <p:nvPr/>
        </p:nvSpPr>
        <p:spPr>
          <a:xfrm>
            <a:off x="859929" y="1965000"/>
            <a:ext cx="1614854" cy="307777"/>
          </a:xfrm>
          <a:prstGeom prst="rect">
            <a:avLst/>
          </a:prstGeom>
          <a:solidFill>
            <a:schemeClr val="bg1"/>
          </a:solidFill>
          <a:ln w="19050">
            <a:solidFill>
              <a:srgbClr val="00B0F0"/>
            </a:solidFill>
          </a:ln>
        </p:spPr>
        <p:txBody>
          <a:bodyPr wrap="square">
            <a:spAutoFit/>
          </a:bodyPr>
          <a:lstStyle/>
          <a:p>
            <a:r>
              <a:rPr lang="en-US" altLang="ja-JP" sz="1400" b="1" i="1" dirty="0">
                <a:latin typeface="Times New Roman" panose="02020603050405020304" pitchFamily="18" charset="0"/>
                <a:cs typeface="Times New Roman" panose="02020603050405020304" pitchFamily="18" charset="0"/>
              </a:rPr>
              <a:t>P</a:t>
            </a:r>
            <a:r>
              <a:rPr lang="en-US" altLang="ja-JP" sz="1400" b="1" baseline="-25000" dirty="0">
                <a:latin typeface="Times New Roman" panose="02020603050405020304" pitchFamily="18" charset="0"/>
                <a:cs typeface="Times New Roman" panose="02020603050405020304" pitchFamily="18" charset="0"/>
              </a:rPr>
              <a:t>inc</a:t>
            </a:r>
            <a:r>
              <a:rPr lang="en-US" altLang="ja-JP" sz="1400" b="1" dirty="0">
                <a:latin typeface="Times New Roman" panose="02020603050405020304" pitchFamily="18" charset="0"/>
                <a:cs typeface="Times New Roman" panose="02020603050405020304" pitchFamily="18" charset="0"/>
              </a:rPr>
              <a:t> = 0.83(11) </a:t>
            </a:r>
            <a:r>
              <a:rPr lang="en-US" altLang="ja-JP" sz="1400" b="1" dirty="0" err="1">
                <a:latin typeface="Times New Roman" panose="02020603050405020304" pitchFamily="18" charset="0"/>
                <a:cs typeface="Times New Roman" panose="02020603050405020304" pitchFamily="18" charset="0"/>
              </a:rPr>
              <a:t>GPa</a:t>
            </a:r>
            <a:endParaRPr lang="ja-JP" altLang="en-US" sz="1400" b="1" dirty="0">
              <a:latin typeface="Times New Roman" panose="02020603050405020304" pitchFamily="18" charset="0"/>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E141992C-6A82-7425-779C-5A823FA79266}"/>
              </a:ext>
            </a:extLst>
          </p:cNvPr>
          <p:cNvSpPr txBox="1"/>
          <p:nvPr/>
        </p:nvSpPr>
        <p:spPr>
          <a:xfrm>
            <a:off x="918196" y="2687372"/>
            <a:ext cx="1691058" cy="307777"/>
          </a:xfrm>
          <a:prstGeom prst="rect">
            <a:avLst/>
          </a:prstGeom>
          <a:solidFill>
            <a:schemeClr val="bg1"/>
          </a:solidFill>
          <a:ln w="19050">
            <a:solidFill>
              <a:srgbClr val="00B0F0"/>
            </a:solidFill>
          </a:ln>
        </p:spPr>
        <p:txBody>
          <a:bodyPr wrap="square">
            <a:spAutoFit/>
          </a:bodyPr>
          <a:lstStyle/>
          <a:p>
            <a:r>
              <a:rPr lang="en-US" altLang="ja-JP" sz="1400" b="1" dirty="0">
                <a:latin typeface="Times New Roman" panose="02020603050405020304" pitchFamily="18" charset="0"/>
                <a:cs typeface="Times New Roman" panose="02020603050405020304" pitchFamily="18" charset="0"/>
              </a:rPr>
              <a:t>Data from incl edge</a:t>
            </a:r>
            <a:endParaRPr lang="ja-JP" altLang="en-US" sz="1400" b="1" dirty="0">
              <a:latin typeface="Times New Roman" panose="02020603050405020304" pitchFamily="18" charset="0"/>
              <a:cs typeface="Times New Roman" panose="02020603050405020304" pitchFamily="18" charset="0"/>
            </a:endParaRPr>
          </a:p>
        </p:txBody>
      </p:sp>
      <p:sp>
        <p:nvSpPr>
          <p:cNvPr id="39" name="楕円 38">
            <a:extLst>
              <a:ext uri="{FF2B5EF4-FFF2-40B4-BE49-F238E27FC236}">
                <a16:creationId xmlns:a16="http://schemas.microsoft.com/office/drawing/2014/main" id="{C4A5326E-5AA6-3044-7368-45BF1ABE0C8C}"/>
              </a:ext>
            </a:extLst>
          </p:cNvPr>
          <p:cNvSpPr/>
          <p:nvPr/>
        </p:nvSpPr>
        <p:spPr>
          <a:xfrm>
            <a:off x="3694686" y="2020598"/>
            <a:ext cx="144706" cy="14605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F7942F2E-EED2-C354-3032-5F20E9784E6B}"/>
              </a:ext>
            </a:extLst>
          </p:cNvPr>
          <p:cNvSpPr txBox="1"/>
          <p:nvPr/>
        </p:nvSpPr>
        <p:spPr>
          <a:xfrm>
            <a:off x="3863270" y="1900703"/>
            <a:ext cx="569912" cy="338554"/>
          </a:xfrm>
          <a:prstGeom prst="rect">
            <a:avLst/>
          </a:prstGeom>
          <a:noFill/>
        </p:spPr>
        <p:txBody>
          <a:bodyPr wrap="square">
            <a:spAutoFit/>
          </a:bodyPr>
          <a:lstStyle/>
          <a:p>
            <a:r>
              <a:rPr lang="en-US" altLang="ja-JP" sz="1600" b="1" dirty="0">
                <a:latin typeface="Times New Roman" panose="02020603050405020304" pitchFamily="18" charset="0"/>
                <a:cs typeface="Times New Roman" panose="02020603050405020304" pitchFamily="18" charset="0"/>
              </a:rPr>
              <a:t>A</a:t>
            </a:r>
            <a:r>
              <a:rPr lang="en-US" altLang="ja-JP" sz="1600" b="1" baseline="-25000" dirty="0">
                <a:latin typeface="Times New Roman" panose="02020603050405020304" pitchFamily="18" charset="0"/>
                <a:cs typeface="Times New Roman" panose="02020603050405020304" pitchFamily="18" charset="0"/>
              </a:rPr>
              <a:t>1g</a:t>
            </a:r>
            <a:endParaRPr lang="ja-JP" altLang="en-US" sz="1600" baseline="-25000" dirty="0"/>
          </a:p>
        </p:txBody>
      </p:sp>
      <p:sp>
        <p:nvSpPr>
          <p:cNvPr id="43" name="楕円 42">
            <a:extLst>
              <a:ext uri="{FF2B5EF4-FFF2-40B4-BE49-F238E27FC236}">
                <a16:creationId xmlns:a16="http://schemas.microsoft.com/office/drawing/2014/main" id="{B8E5C1AB-3627-DAA6-0F37-937CC3CA9E8C}"/>
              </a:ext>
            </a:extLst>
          </p:cNvPr>
          <p:cNvSpPr/>
          <p:nvPr/>
        </p:nvSpPr>
        <p:spPr>
          <a:xfrm>
            <a:off x="3693356" y="2328564"/>
            <a:ext cx="144706" cy="14605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4EF4C2A0-6677-B2BC-BB73-3E8F18AA986F}"/>
              </a:ext>
            </a:extLst>
          </p:cNvPr>
          <p:cNvSpPr txBox="1"/>
          <p:nvPr/>
        </p:nvSpPr>
        <p:spPr>
          <a:xfrm>
            <a:off x="3861940" y="2208669"/>
            <a:ext cx="569912" cy="338554"/>
          </a:xfrm>
          <a:prstGeom prst="rect">
            <a:avLst/>
          </a:prstGeom>
          <a:noFill/>
        </p:spPr>
        <p:txBody>
          <a:bodyPr wrap="square">
            <a:spAutoFit/>
          </a:bodyPr>
          <a:lstStyle/>
          <a:p>
            <a:r>
              <a:rPr lang="en-US" altLang="ja-JP" sz="1600" b="1" dirty="0">
                <a:latin typeface="Times New Roman" panose="02020603050405020304" pitchFamily="18" charset="0"/>
                <a:cs typeface="Times New Roman" panose="02020603050405020304" pitchFamily="18" charset="0"/>
              </a:rPr>
              <a:t>E</a:t>
            </a:r>
            <a:r>
              <a:rPr lang="en-US" altLang="ja-JP" sz="1600" b="1" baseline="-25000" dirty="0">
                <a:latin typeface="Times New Roman" panose="02020603050405020304" pitchFamily="18" charset="0"/>
                <a:cs typeface="Times New Roman" panose="02020603050405020304" pitchFamily="18" charset="0"/>
              </a:rPr>
              <a:t>g</a:t>
            </a:r>
            <a:endParaRPr lang="ja-JP" altLang="en-US" sz="1600" baseline="-25000" dirty="0"/>
          </a:p>
        </p:txBody>
      </p:sp>
      <p:sp>
        <p:nvSpPr>
          <p:cNvPr id="45" name="正方形/長方形 44">
            <a:extLst>
              <a:ext uri="{FF2B5EF4-FFF2-40B4-BE49-F238E27FC236}">
                <a16:creationId xmlns:a16="http://schemas.microsoft.com/office/drawing/2014/main" id="{93C552EE-56CD-A96E-4EAC-0B50DFE7B022}"/>
              </a:ext>
            </a:extLst>
          </p:cNvPr>
          <p:cNvSpPr/>
          <p:nvPr/>
        </p:nvSpPr>
        <p:spPr>
          <a:xfrm>
            <a:off x="3575602" y="1954133"/>
            <a:ext cx="800100" cy="6030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図 47">
            <a:extLst>
              <a:ext uri="{FF2B5EF4-FFF2-40B4-BE49-F238E27FC236}">
                <a16:creationId xmlns:a16="http://schemas.microsoft.com/office/drawing/2014/main" id="{777FEFBD-0246-610C-76FE-BC656D409E2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5516299" y="1182189"/>
            <a:ext cx="3619677" cy="3593043"/>
          </a:xfrm>
          <a:prstGeom prst="rect">
            <a:avLst/>
          </a:prstGeom>
          <a:noFill/>
          <a:ln>
            <a:noFill/>
          </a:ln>
          <a:extLst>
            <a:ext uri="{53640926-AAD7-44D8-BBD7-CCE9431645EC}">
              <a14:shadowObscured xmlns:a14="http://schemas.microsoft.com/office/drawing/2010/main"/>
            </a:ext>
          </a:extLst>
        </p:spPr>
      </p:pic>
      <p:pic>
        <p:nvPicPr>
          <p:cNvPr id="49" name="図 48">
            <a:extLst>
              <a:ext uri="{FF2B5EF4-FFF2-40B4-BE49-F238E27FC236}">
                <a16:creationId xmlns:a16="http://schemas.microsoft.com/office/drawing/2014/main" id="{70891C00-346A-6BE6-25E2-9782BEBF326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bwMode="auto">
          <a:xfrm>
            <a:off x="5823025" y="1297863"/>
            <a:ext cx="1252448" cy="483154"/>
          </a:xfrm>
          <a:prstGeom prst="rect">
            <a:avLst/>
          </a:prstGeom>
          <a:noFill/>
          <a:ln>
            <a:noFill/>
          </a:ln>
          <a:extLst>
            <a:ext uri="{53640926-AAD7-44D8-BBD7-CCE9431645EC}">
              <a14:shadowObscured xmlns:a14="http://schemas.microsoft.com/office/drawing/2010/main"/>
            </a:ext>
          </a:extLst>
        </p:spPr>
      </p:pic>
      <p:pic>
        <p:nvPicPr>
          <p:cNvPr id="50" name="図 49">
            <a:extLst>
              <a:ext uri="{FF2B5EF4-FFF2-40B4-BE49-F238E27FC236}">
                <a16:creationId xmlns:a16="http://schemas.microsoft.com/office/drawing/2014/main" id="{33EBCBDB-6764-6EE4-8891-5030F6ACA2B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5823025" y="2124505"/>
            <a:ext cx="1450914" cy="757126"/>
          </a:xfrm>
          <a:prstGeom prst="rect">
            <a:avLst/>
          </a:prstGeom>
          <a:noFill/>
          <a:ln>
            <a:noFill/>
          </a:ln>
          <a:extLst>
            <a:ext uri="{53640926-AAD7-44D8-BBD7-CCE9431645EC}">
              <a14:shadowObscured xmlns:a14="http://schemas.microsoft.com/office/drawing/2010/main"/>
            </a:ext>
          </a:extLst>
        </p:spPr>
      </p:pic>
      <p:pic>
        <p:nvPicPr>
          <p:cNvPr id="51" name="図 50">
            <a:extLst>
              <a:ext uri="{FF2B5EF4-FFF2-40B4-BE49-F238E27FC236}">
                <a16:creationId xmlns:a16="http://schemas.microsoft.com/office/drawing/2014/main" id="{CDFFB8C9-E8A5-D2AC-8A0D-75E39E6A5D82}"/>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bwMode="auto">
          <a:xfrm>
            <a:off x="5317427" y="1178998"/>
            <a:ext cx="189378" cy="3809562"/>
          </a:xfrm>
          <a:prstGeom prst="rect">
            <a:avLst/>
          </a:prstGeom>
          <a:noFill/>
          <a:ln>
            <a:noFill/>
          </a:ln>
          <a:extLst>
            <a:ext uri="{53640926-AAD7-44D8-BBD7-CCE9431645EC}">
              <a14:shadowObscured xmlns:a14="http://schemas.microsoft.com/office/drawing/2010/main"/>
            </a:ext>
          </a:extLst>
        </p:spPr>
      </p:pic>
      <p:sp>
        <p:nvSpPr>
          <p:cNvPr id="52" name="正方形/長方形 51">
            <a:extLst>
              <a:ext uri="{FF2B5EF4-FFF2-40B4-BE49-F238E27FC236}">
                <a16:creationId xmlns:a16="http://schemas.microsoft.com/office/drawing/2014/main" id="{A19858F5-373C-DBC2-8718-8D03E5922EAF}"/>
              </a:ext>
            </a:extLst>
          </p:cNvPr>
          <p:cNvSpPr/>
          <p:nvPr/>
        </p:nvSpPr>
        <p:spPr>
          <a:xfrm>
            <a:off x="9030423" y="1183475"/>
            <a:ext cx="160026" cy="3093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535C9444-CA2A-3BBA-3753-DB6CECDB91DF}"/>
              </a:ext>
            </a:extLst>
          </p:cNvPr>
          <p:cNvSpPr/>
          <p:nvPr/>
        </p:nvSpPr>
        <p:spPr>
          <a:xfrm rot="5400000">
            <a:off x="7414202" y="-456619"/>
            <a:ext cx="88462" cy="336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E0553C6E-3970-4D1E-4984-22C9E90A44A7}"/>
              </a:ext>
            </a:extLst>
          </p:cNvPr>
          <p:cNvSpPr txBox="1"/>
          <p:nvPr/>
        </p:nvSpPr>
        <p:spPr>
          <a:xfrm>
            <a:off x="5317427" y="4804744"/>
            <a:ext cx="6772973" cy="1931298"/>
          </a:xfrm>
          <a:prstGeom prst="rect">
            <a:avLst/>
          </a:prstGeom>
          <a:solidFill>
            <a:srgbClr val="F2F2F2"/>
          </a:solidFill>
          <a:ln w="19050">
            <a:solidFill>
              <a:schemeClr val="tx1"/>
            </a:solidFill>
          </a:ln>
        </p:spPr>
        <p:txBody>
          <a:bodyPr wrap="square" rtlCol="0">
            <a:spAutoFit/>
          </a:bodyPr>
          <a:lstStyle/>
          <a:p>
            <a:pPr marL="180000" indent="-180000" algn="just">
              <a:spcAft>
                <a:spcPts val="300"/>
              </a:spcAft>
              <a:buFont typeface="Wingdings" panose="05000000000000000000" pitchFamily="2" charset="2"/>
              <a:buChar char="Ø"/>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Since </a:t>
            </a:r>
            <a:r>
              <a:rPr lang="en-US" altLang="ja-JP" sz="1600" i="1" dirty="0" err="1">
                <a:latin typeface="Times New Roman" panose="02020603050405020304" pitchFamily="18" charset="0"/>
                <a:ea typeface="游ゴシック" panose="020B0400000000000000" pitchFamily="50" charset="-128"/>
                <a:cs typeface="Times New Roman" panose="02020603050405020304" pitchFamily="18" charset="0"/>
              </a:rPr>
              <a:t>P</a:t>
            </a:r>
            <a:r>
              <a:rPr lang="en-US" altLang="ja-JP" sz="1600" baseline="-25000" dirty="0" err="1">
                <a:latin typeface="Times New Roman" panose="02020603050405020304" pitchFamily="18" charset="0"/>
                <a:ea typeface="游ゴシック" panose="020B0400000000000000" pitchFamily="50" charset="-128"/>
                <a:cs typeface="Times New Roman" panose="02020603050405020304" pitchFamily="18" charset="0"/>
              </a:rPr>
              <a:t>trap</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should be </a:t>
            </a:r>
            <a:r>
              <a:rPr lang="ja-JP" altLang="en-US" sz="1600" dirty="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0, inclusions are likely to have reached re-equilibrium at the surface (~0 </a:t>
            </a:r>
            <a:r>
              <a:rPr lang="en-US" altLang="ja-JP" sz="1600" dirty="0" err="1">
                <a:latin typeface="Times New Roman" panose="02020603050405020304" pitchFamily="18" charset="0"/>
                <a:ea typeface="游ゴシック" panose="020B0400000000000000" pitchFamily="50" charset="-128"/>
                <a:cs typeface="Times New Roman" panose="02020603050405020304" pitchFamily="18" charset="0"/>
              </a:rPr>
              <a:t>GPa</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and basaltic magma temperature (~1200</a:t>
            </a:r>
            <a:r>
              <a:rPr lang="ja-JP" altLang="en-US" sz="1600" spc="-2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a:t>
            </a:r>
          </a:p>
          <a:p>
            <a:pPr marL="180000" indent="-180000" algn="just">
              <a:spcAft>
                <a:spcPts val="300"/>
              </a:spcAft>
              <a:buFont typeface="Wingdings" panose="05000000000000000000" pitchFamily="2" charset="2"/>
              <a:buChar char="Ø"/>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This is probably because the host olivine is plastically deformable.</a:t>
            </a:r>
          </a:p>
          <a:p>
            <a:pPr marL="180000" indent="-180000" algn="just">
              <a:spcAft>
                <a:spcPts val="300"/>
              </a:spcAft>
              <a:buFont typeface="Wingdings" panose="05000000000000000000" pitchFamily="2" charset="2"/>
              <a:buChar char="Ø"/>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This is consistent with the very low CO</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2</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fluid inclusion density in olivine and the concentration of dislocations around the CO</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2</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inclusions </a:t>
            </a:r>
            <a:r>
              <a:rPr lang="en-US" altLang="ja-JP" sz="1200" dirty="0">
                <a:latin typeface="Times New Roman" panose="02020603050405020304" pitchFamily="18" charset="0"/>
                <a:ea typeface="游ゴシック" panose="020B0400000000000000" pitchFamily="50" charset="-128"/>
                <a:cs typeface="Times New Roman" panose="02020603050405020304" pitchFamily="18" charset="0"/>
              </a:rPr>
              <a:t>(Yamamoto et al. 2008)</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a:t>
            </a:r>
          </a:p>
          <a:p>
            <a:pPr marL="180000" indent="-180000" algn="just">
              <a:spcAft>
                <a:spcPts val="300"/>
              </a:spcAft>
              <a:buFont typeface="Wingdings" panose="05000000000000000000" pitchFamily="2" charset="2"/>
              <a:buChar char="Ø"/>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Therefore, spinel inclusions in olivine could be used as an indicator of magma temperature at the surface, rather than an indicator of trapping pressure.</a:t>
            </a:r>
          </a:p>
        </p:txBody>
      </p:sp>
      <p:sp>
        <p:nvSpPr>
          <p:cNvPr id="11" name="星: 5 pt 10">
            <a:extLst>
              <a:ext uri="{FF2B5EF4-FFF2-40B4-BE49-F238E27FC236}">
                <a16:creationId xmlns:a16="http://schemas.microsoft.com/office/drawing/2014/main" id="{CC7CC001-87A1-94C3-FF55-296EAB642634}"/>
              </a:ext>
            </a:extLst>
          </p:cNvPr>
          <p:cNvSpPr/>
          <p:nvPr/>
        </p:nvSpPr>
        <p:spPr>
          <a:xfrm>
            <a:off x="8436781" y="4176984"/>
            <a:ext cx="209342" cy="207105"/>
          </a:xfrm>
          <a:prstGeom prst="star5">
            <a:avLst>
              <a:gd name="adj" fmla="val 24751"/>
              <a:gd name="hf" fmla="val 105146"/>
              <a:gd name="vf" fmla="val 110557"/>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直線矢印コネクタ 56">
            <a:extLst>
              <a:ext uri="{FF2B5EF4-FFF2-40B4-BE49-F238E27FC236}">
                <a16:creationId xmlns:a16="http://schemas.microsoft.com/office/drawing/2014/main" id="{ADDDF674-BE50-30A4-A5B5-3B14767C06F5}"/>
              </a:ext>
            </a:extLst>
          </p:cNvPr>
          <p:cNvCxnSpPr>
            <a:cxnSpLocks/>
          </p:cNvCxnSpPr>
          <p:nvPr/>
        </p:nvCxnSpPr>
        <p:spPr>
          <a:xfrm flipH="1">
            <a:off x="8557282" y="3814801"/>
            <a:ext cx="58903" cy="33926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A19CC2B2-81F2-0A3D-F524-B9339E747BC4}"/>
              </a:ext>
            </a:extLst>
          </p:cNvPr>
          <p:cNvSpPr txBox="1"/>
          <p:nvPr/>
        </p:nvSpPr>
        <p:spPr>
          <a:xfrm>
            <a:off x="8260337" y="3530404"/>
            <a:ext cx="3751358" cy="338554"/>
          </a:xfrm>
          <a:prstGeom prst="rect">
            <a:avLst/>
          </a:prstGeom>
          <a:solidFill>
            <a:schemeClr val="bg1"/>
          </a:solidFill>
          <a:ln w="19050">
            <a:solidFill>
              <a:srgbClr val="00B0F0"/>
            </a:solidFill>
          </a:ln>
        </p:spPr>
        <p:txBody>
          <a:bodyPr wrap="square">
            <a:spAutoFit/>
          </a:bodyPr>
          <a:lstStyle/>
          <a:p>
            <a:r>
              <a:rPr lang="en-US" altLang="ja-JP" sz="1600" b="1" dirty="0">
                <a:latin typeface="Times New Roman" panose="02020603050405020304" pitchFamily="18" charset="0"/>
                <a:cs typeface="Times New Roman" panose="02020603050405020304" pitchFamily="18" charset="0"/>
              </a:rPr>
              <a:t>Estimated re-equilibration </a:t>
            </a:r>
            <a:r>
              <a:rPr lang="en-US" altLang="ja-JP" sz="1600" b="1" i="1" dirty="0">
                <a:latin typeface="Times New Roman" panose="02020603050405020304" pitchFamily="18" charset="0"/>
                <a:cs typeface="Times New Roman" panose="02020603050405020304" pitchFamily="18" charset="0"/>
              </a:rPr>
              <a:t>P-T</a:t>
            </a:r>
            <a:r>
              <a:rPr lang="en-US" altLang="ja-JP" sz="1600" b="1" dirty="0">
                <a:latin typeface="Times New Roman" panose="02020603050405020304" pitchFamily="18" charset="0"/>
                <a:cs typeface="Times New Roman" panose="02020603050405020304" pitchFamily="18" charset="0"/>
              </a:rPr>
              <a:t> condition</a:t>
            </a:r>
            <a:endParaRPr lang="ja-JP" altLang="en-US" sz="1600" b="1" dirty="0">
              <a:latin typeface="Times New Roman" panose="02020603050405020304" pitchFamily="18" charset="0"/>
              <a:cs typeface="Times New Roman" panose="02020603050405020304" pitchFamily="18" charset="0"/>
            </a:endParaRPr>
          </a:p>
        </p:txBody>
      </p:sp>
      <p:sp>
        <p:nvSpPr>
          <p:cNvPr id="62" name="テキスト ボックス 61">
            <a:extLst>
              <a:ext uri="{FF2B5EF4-FFF2-40B4-BE49-F238E27FC236}">
                <a16:creationId xmlns:a16="http://schemas.microsoft.com/office/drawing/2014/main" id="{5378B734-559F-1D21-9F07-11C88545236C}"/>
              </a:ext>
            </a:extLst>
          </p:cNvPr>
          <p:cNvSpPr txBox="1"/>
          <p:nvPr/>
        </p:nvSpPr>
        <p:spPr>
          <a:xfrm>
            <a:off x="8735826" y="1352695"/>
            <a:ext cx="3442762" cy="1477328"/>
          </a:xfrm>
          <a:prstGeom prst="rect">
            <a:avLst/>
          </a:prstGeom>
          <a:solidFill>
            <a:srgbClr val="F2F2F2"/>
          </a:solidFill>
          <a:ln w="19050">
            <a:solidFill>
              <a:schemeClr val="tx1"/>
            </a:solidFill>
          </a:ln>
        </p:spPr>
        <p:txBody>
          <a:bodyPr wrap="square" rtlCol="0">
            <a:spAutoFit/>
          </a:bodyPr>
          <a:lstStyle/>
          <a:p>
            <a:pPr algn="just">
              <a:spcAft>
                <a:spcPts val="1200"/>
              </a:spcAft>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Correcting for the effect of changes in </a:t>
            </a:r>
            <a:r>
              <a:rPr lang="en-US" altLang="ja-JP" sz="1600" i="1" dirty="0" err="1">
                <a:latin typeface="Times New Roman" panose="02020603050405020304" pitchFamily="18" charset="0"/>
                <a:ea typeface="游ゴシック" panose="020B0400000000000000" pitchFamily="50" charset="-128"/>
                <a:cs typeface="Times New Roman" panose="02020603050405020304" pitchFamily="18" charset="0"/>
              </a:rPr>
              <a:t>i</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600" i="1" dirty="0">
                <a:latin typeface="Times New Roman" panose="02020603050405020304" pitchFamily="18" charset="0"/>
                <a:ea typeface="游ゴシック" panose="020B0400000000000000" pitchFamily="50" charset="-128"/>
                <a:cs typeface="Times New Roman" panose="02020603050405020304" pitchFamily="18" charset="0"/>
              </a:rPr>
              <a:t>P</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inc</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decreases from 0.83 to 0.81 </a:t>
            </a:r>
            <a:r>
              <a:rPr lang="en-US" altLang="ja-JP" sz="1600" dirty="0" err="1">
                <a:latin typeface="Times New Roman" panose="02020603050405020304" pitchFamily="18" charset="0"/>
                <a:ea typeface="游ゴシック" panose="020B0400000000000000" pitchFamily="50" charset="-128"/>
                <a:cs typeface="Times New Roman" panose="02020603050405020304" pitchFamily="18" charset="0"/>
              </a:rPr>
              <a:t>GPa</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a:t>
            </a:r>
          </a:p>
          <a:p>
            <a:pPr algn="just">
              <a:spcAft>
                <a:spcPts val="1200"/>
              </a:spcAft>
            </a:pP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From </a:t>
            </a:r>
            <a:r>
              <a:rPr lang="en-US" altLang="ja-JP" sz="1600" i="1" dirty="0">
                <a:latin typeface="Times New Roman" panose="02020603050405020304" pitchFamily="18" charset="0"/>
                <a:ea typeface="游ゴシック" panose="020B0400000000000000" pitchFamily="50" charset="-128"/>
                <a:cs typeface="Times New Roman" panose="02020603050405020304" pitchFamily="18" charset="0"/>
              </a:rPr>
              <a:t>P</a:t>
            </a:r>
            <a:r>
              <a:rPr lang="en-US" altLang="ja-JP" sz="1600" baseline="-25000" dirty="0">
                <a:latin typeface="Times New Roman" panose="02020603050405020304" pitchFamily="18" charset="0"/>
                <a:ea typeface="游ゴシック" panose="020B0400000000000000" pitchFamily="50" charset="-128"/>
                <a:cs typeface="Times New Roman" panose="02020603050405020304" pitchFamily="18" charset="0"/>
              </a:rPr>
              <a:t>inc</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 0.81 </a:t>
            </a:r>
            <a:r>
              <a:rPr lang="en-US" altLang="ja-JP" sz="1600" dirty="0" err="1">
                <a:latin typeface="Times New Roman" panose="02020603050405020304" pitchFamily="18" charset="0"/>
                <a:ea typeface="游ゴシック" panose="020B0400000000000000" pitchFamily="50" charset="-128"/>
                <a:cs typeface="Times New Roman" panose="02020603050405020304" pitchFamily="18" charset="0"/>
              </a:rPr>
              <a:t>GPa</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600" i="1" dirty="0" err="1">
                <a:latin typeface="Times New Roman" panose="02020603050405020304" pitchFamily="18" charset="0"/>
                <a:ea typeface="游ゴシック" panose="020B0400000000000000" pitchFamily="50" charset="-128"/>
                <a:cs typeface="Times New Roman" panose="02020603050405020304" pitchFamily="18" charset="0"/>
              </a:rPr>
              <a:t>P</a:t>
            </a:r>
            <a:r>
              <a:rPr lang="en-US" altLang="ja-JP" sz="1600" baseline="-25000" dirty="0" err="1">
                <a:latin typeface="Times New Roman" panose="02020603050405020304" pitchFamily="18" charset="0"/>
                <a:ea typeface="游ゴシック" panose="020B0400000000000000" pitchFamily="50" charset="-128"/>
                <a:cs typeface="Times New Roman" panose="02020603050405020304" pitchFamily="18" charset="0"/>
              </a:rPr>
              <a:t>trap</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are calculated to be -0.63 </a:t>
            </a:r>
            <a:r>
              <a:rPr lang="en-US" altLang="ja-JP" sz="1600" dirty="0" err="1">
                <a:latin typeface="Times New Roman" panose="02020603050405020304" pitchFamily="18" charset="0"/>
                <a:ea typeface="游ゴシック" panose="020B0400000000000000" pitchFamily="50" charset="-128"/>
                <a:cs typeface="Times New Roman" panose="02020603050405020304" pitchFamily="18" charset="0"/>
              </a:rPr>
              <a:t>GPa</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at 1000</a:t>
            </a:r>
            <a:r>
              <a:rPr lang="ja-JP" altLang="en-US" sz="1600" spc="-2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and 0.00 </a:t>
            </a:r>
            <a:r>
              <a:rPr lang="en-US" altLang="ja-JP" sz="1600" dirty="0" err="1">
                <a:latin typeface="Times New Roman" panose="02020603050405020304" pitchFamily="18" charset="0"/>
                <a:ea typeface="游ゴシック" panose="020B0400000000000000" pitchFamily="50" charset="-128"/>
                <a:cs typeface="Times New Roman" panose="02020603050405020304" pitchFamily="18" charset="0"/>
              </a:rPr>
              <a:t>GPa</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 at 1200</a:t>
            </a:r>
            <a:r>
              <a:rPr lang="ja-JP" altLang="en-US" sz="1600" spc="-2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ea typeface="游ゴシック" panose="020B0400000000000000" pitchFamily="50" charset="-128"/>
                <a:cs typeface="Times New Roman" panose="02020603050405020304" pitchFamily="18" charset="0"/>
              </a:rPr>
              <a:t>.</a:t>
            </a:r>
          </a:p>
        </p:txBody>
      </p:sp>
    </p:spTree>
    <p:extLst>
      <p:ext uri="{BB962C8B-B14F-4D97-AF65-F5344CB8AC3E}">
        <p14:creationId xmlns:p14="http://schemas.microsoft.com/office/powerpoint/2010/main" val="2327375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Introduction</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Conclusions</a:t>
            </a:r>
            <a:endParaRPr lang="ja-JP" altLang="en-US"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3C90B695-A802-4AAA-9695-F79DD7FE532D}"/>
                  </a:ext>
                </a:extLst>
              </p:cNvPr>
              <p:cNvSpPr txBox="1"/>
              <p:nvPr/>
            </p:nvSpPr>
            <p:spPr>
              <a:xfrm>
                <a:off x="23353" y="716598"/>
                <a:ext cx="12145294" cy="2769989"/>
              </a:xfrm>
              <a:prstGeom prst="rect">
                <a:avLst/>
              </a:prstGeom>
              <a:noFill/>
            </p:spPr>
            <p:txBody>
              <a:bodyPr wrap="square">
                <a:spAutoFit/>
              </a:bodyPr>
              <a:lstStyle/>
              <a:p>
                <a:pPr marL="216000" lvl="1" indent="-216000" algn="just">
                  <a:spcAft>
                    <a:spcPts val="1200"/>
                  </a:spcAft>
                  <a:buFont typeface="+mj-lt"/>
                  <a:buAutoNum type="arabicPeriod"/>
                </a:pPr>
                <a:r>
                  <a:rPr lang="en-US" altLang="ja-JP" dirty="0">
                    <a:latin typeface="Times New Roman" panose="02020603050405020304" pitchFamily="18" charset="0"/>
                    <a:cs typeface="Times New Roman" panose="02020603050405020304" pitchFamily="18" charset="0"/>
                  </a:rPr>
                  <a:t>The BM3-MGD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has </a:t>
                </a:r>
                <a:r>
                  <a:rPr lang="en-US" altLang="ja-JP" i="1" dirty="0">
                    <a:latin typeface="Times New Roman" panose="02020603050405020304" pitchFamily="18" charset="0"/>
                    <a:cs typeface="Times New Roman" panose="02020603050405020304" pitchFamily="18" charset="0"/>
                  </a:rPr>
                  <a:t>q </a:t>
                </a:r>
                <a:r>
                  <a:rPr lang="en-US" altLang="ja-JP" dirty="0">
                    <a:latin typeface="Times New Roman" panose="02020603050405020304" pitchFamily="18" charset="0"/>
                    <a:cs typeface="Times New Roman" panose="02020603050405020304" pitchFamily="18" charset="0"/>
                  </a:rPr>
                  <a:t>&gt; 1, indicating that the Holland-Powell thermal pressure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is unsuitable</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for</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MgAl</a:t>
                </a:r>
                <a:r>
                  <a:rPr lang="en-US" altLang="ja-JP" baseline="-25000" dirty="0">
                    <a:latin typeface="Times New Roman" panose="02020603050405020304" pitchFamily="18" charset="0"/>
                    <a:cs typeface="Times New Roman" panose="02020603050405020304" pitchFamily="18" charset="0"/>
                  </a:rPr>
                  <a:t>2</a:t>
                </a:r>
                <a:r>
                  <a:rPr lang="en-US" altLang="ja-JP" dirty="0">
                    <a:latin typeface="Times New Roman" panose="02020603050405020304" pitchFamily="18" charset="0"/>
                    <a:cs typeface="Times New Roman" panose="02020603050405020304" pitchFamily="18" charset="0"/>
                  </a:rPr>
                  <a:t>O</a:t>
                </a:r>
                <a:r>
                  <a:rPr lang="en-US" altLang="ja-JP" baseline="-25000" dirty="0">
                    <a:latin typeface="Times New Roman" panose="02020603050405020304" pitchFamily="18" charset="0"/>
                    <a:cs typeface="Times New Roman" panose="02020603050405020304" pitchFamily="18" charset="0"/>
                  </a:rPr>
                  <a:t>4</a:t>
                </a:r>
                <a:r>
                  <a:rPr lang="ja-JP" altLang="en-US" dirty="0">
                    <a:latin typeface="Times New Roman" panose="02020603050405020304" pitchFamily="18" charset="0"/>
                    <a:cs typeface="Times New Roman" panose="02020603050405020304" pitchFamily="18" charset="0"/>
                  </a:rPr>
                  <a:t>．</a:t>
                </a:r>
                <a:endParaRPr lang="en-US" altLang="ja-JP" dirty="0">
                  <a:latin typeface="Times New Roman" panose="02020603050405020304" pitchFamily="18" charset="0"/>
                  <a:cs typeface="Times New Roman" panose="02020603050405020304" pitchFamily="18" charset="0"/>
                </a:endParaRPr>
              </a:p>
              <a:p>
                <a:pPr marL="216000" lvl="1" indent="-216000" algn="just">
                  <a:spcAft>
                    <a:spcPts val="1200"/>
                  </a:spcAft>
                  <a:buFont typeface="+mj-lt"/>
                  <a:buAutoNum type="arabicPeriod"/>
                </a:pPr>
                <a:r>
                  <a:rPr lang="en-US" altLang="ja-JP" dirty="0">
                    <a:latin typeface="Times New Roman" panose="02020603050405020304" pitchFamily="18" charset="0"/>
                    <a:cs typeface="Times New Roman" panose="02020603050405020304" pitchFamily="18" charset="0"/>
                  </a:rPr>
                  <a:t>The </a:t>
                </a:r>
                <a14:m>
                  <m:oMath xmlns:m="http://schemas.openxmlformats.org/officeDocument/2006/math">
                    <m:sSubSup>
                      <m:sSubSupPr>
                        <m:ctrlPr>
                          <a:rPr lang="ja-JP" altLang="ja-JP" i="1" ker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ja-JP" i="1" ker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𝜒</m:t>
                        </m:r>
                      </m:e>
                      <m:sub>
                        <m:r>
                          <a:rPr lang="en-US" altLang="ja-JP" i="1" ker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𝑤</m:t>
                        </m:r>
                      </m:sub>
                      <m:sup>
                        <m:r>
                          <a:rPr lang="en-US" altLang="ja-JP" i="1" ker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sup>
                    </m:sSubSup>
                    <m:r>
                      <a:rPr lang="en-US" altLang="ja-JP" i="1" ker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ja-JP" dirty="0">
                    <a:latin typeface="Times New Roman" panose="02020603050405020304" pitchFamily="18" charset="0"/>
                    <a:cs typeface="Times New Roman" panose="02020603050405020304" pitchFamily="18" charset="0"/>
                  </a:rPr>
                  <a:t>obtained from the BM3-MGD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is closest to 1.0, </a:t>
                </a:r>
                <a:r>
                  <a:rPr lang="en-US" altLang="ja-JP" dirty="0" err="1">
                    <a:latin typeface="Times New Roman" panose="02020603050405020304" pitchFamily="18" charset="0"/>
                    <a:cs typeface="Times New Roman" panose="02020603050405020304" pitchFamily="18" charset="0"/>
                  </a:rPr>
                  <a:t>Δ</a:t>
                </a:r>
                <a:r>
                  <a:rPr lang="en-US" altLang="ja-JP" i="1" dirty="0" err="1">
                    <a:latin typeface="Times New Roman" panose="02020603050405020304" pitchFamily="18" charset="0"/>
                    <a:cs typeface="Times New Roman" panose="02020603050405020304" pitchFamily="18" charset="0"/>
                  </a:rPr>
                  <a:t>P</a:t>
                </a:r>
                <a:r>
                  <a:rPr lang="en-US" altLang="ja-JP" baseline="-25000" dirty="0" err="1">
                    <a:latin typeface="Times New Roman" panose="02020603050405020304" pitchFamily="18" charset="0"/>
                    <a:cs typeface="Times New Roman" panose="02020603050405020304" pitchFamily="18" charset="0"/>
                  </a:rPr>
                  <a:t>max</a:t>
                </a:r>
                <a:r>
                  <a:rPr lang="en-US" altLang="ja-JP" dirty="0">
                    <a:latin typeface="Times New Roman" panose="02020603050405020304" pitchFamily="18" charset="0"/>
                    <a:cs typeface="Times New Roman" panose="02020603050405020304" pitchFamily="18" charset="0"/>
                  </a:rPr>
                  <a:t> is minimal, and the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parameters </a:t>
                </a:r>
                <a:r>
                  <a:rPr lang="en-US" altLang="ja-JP" i="1" dirty="0">
                    <a:latin typeface="Times New Roman" panose="02020603050405020304" pitchFamily="18" charset="0"/>
                    <a:cs typeface="Times New Roman" panose="02020603050405020304" pitchFamily="18" charset="0"/>
                  </a:rPr>
                  <a:t>γ</a:t>
                </a:r>
                <a:r>
                  <a:rPr lang="en-US" altLang="ja-JP" baseline="-25000" dirty="0">
                    <a:latin typeface="Times New Roman" panose="02020603050405020304" pitchFamily="18" charset="0"/>
                    <a:cs typeface="Times New Roman" panose="02020603050405020304" pitchFamily="18" charset="0"/>
                  </a:rPr>
                  <a:t>0</a:t>
                </a:r>
                <a:r>
                  <a:rPr lang="en-US" altLang="ja-JP" dirty="0">
                    <a:latin typeface="Times New Roman" panose="02020603050405020304" pitchFamily="18" charset="0"/>
                    <a:cs typeface="Times New Roman" panose="02020603050405020304" pitchFamily="18" charset="0"/>
                  </a:rPr>
                  <a:t>, </a:t>
                </a:r>
                <a:r>
                  <a:rPr lang="en-US" altLang="ja-JP" i="1" dirty="0">
                    <a:latin typeface="Times New Roman" panose="02020603050405020304" pitchFamily="18" charset="0"/>
                    <a:cs typeface="Times New Roman" panose="02020603050405020304" pitchFamily="18" charset="0"/>
                  </a:rPr>
                  <a:t>K</a:t>
                </a:r>
                <a:r>
                  <a:rPr lang="en-US" altLang="ja-JP" i="1" baseline="-25000" dirty="0">
                    <a:latin typeface="Times New Roman" panose="02020603050405020304" pitchFamily="18" charset="0"/>
                    <a:cs typeface="Times New Roman" panose="02020603050405020304" pitchFamily="18" charset="0"/>
                  </a:rPr>
                  <a:t>S</a:t>
                </a:r>
                <a:r>
                  <a:rPr lang="en-US" altLang="ja-JP" baseline="-25000" dirty="0">
                    <a:latin typeface="Times New Roman" panose="02020603050405020304" pitchFamily="18" charset="0"/>
                    <a:cs typeface="Times New Roman" panose="02020603050405020304" pitchFamily="18" charset="0"/>
                  </a:rPr>
                  <a:t>0</a:t>
                </a:r>
                <a:r>
                  <a:rPr lang="en-US" altLang="ja-JP" dirty="0">
                    <a:latin typeface="Times New Roman" panose="02020603050405020304" pitchFamily="18" charset="0"/>
                    <a:cs typeface="Times New Roman" panose="02020603050405020304" pitchFamily="18" charset="0"/>
                  </a:rPr>
                  <a:t>, and </a:t>
                </a:r>
                <a:r>
                  <a:rPr lang="en-US" altLang="ja-JP" i="1" dirty="0">
                    <a:latin typeface="Times New Roman" panose="02020603050405020304" pitchFamily="18" charset="0"/>
                    <a:cs typeface="Times New Roman" panose="02020603050405020304" pitchFamily="18" charset="0"/>
                  </a:rPr>
                  <a:t>θ</a:t>
                </a:r>
                <a:r>
                  <a:rPr lang="en-US" altLang="ja-JP" i="1" baseline="-25000" dirty="0">
                    <a:latin typeface="Times New Roman" panose="02020603050405020304" pitchFamily="18" charset="0"/>
                    <a:cs typeface="Times New Roman" panose="02020603050405020304" pitchFamily="18" charset="0"/>
                  </a:rPr>
                  <a:t>D</a:t>
                </a:r>
                <a:r>
                  <a:rPr lang="en-US" altLang="ja-JP" baseline="-25000" dirty="0">
                    <a:latin typeface="Times New Roman" panose="02020603050405020304" pitchFamily="18" charset="0"/>
                    <a:cs typeface="Times New Roman" panose="02020603050405020304" pitchFamily="18" charset="0"/>
                  </a:rPr>
                  <a:t>0</a:t>
                </a:r>
                <a:r>
                  <a:rPr lang="en-US" altLang="ja-JP" dirty="0">
                    <a:latin typeface="Times New Roman" panose="02020603050405020304" pitchFamily="18" charset="0"/>
                    <a:cs typeface="Times New Roman" panose="02020603050405020304" pitchFamily="18" charset="0"/>
                  </a:rPr>
                  <a:t> are consistent with previous studies, supporting the high reliability of our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a:t>
                </a:r>
              </a:p>
              <a:p>
                <a:pPr marL="216000" lvl="1" indent="-216000" algn="just">
                  <a:spcAft>
                    <a:spcPts val="1200"/>
                  </a:spcAft>
                  <a:buFont typeface="+mj-lt"/>
                  <a:buAutoNum type="arabicPeriod"/>
                </a:pPr>
                <a:r>
                  <a:rPr lang="en-US" altLang="ja-JP" dirty="0">
                    <a:latin typeface="Times New Roman" panose="02020603050405020304" pitchFamily="18" charset="0"/>
                    <a:cs typeface="Times New Roman" panose="02020603050405020304" pitchFamily="18" charset="0"/>
                  </a:rPr>
                  <a:t>Previous studies reporting volume-temperature relationships had the problem of high variability, but analysis based on the </a:t>
                </a:r>
                <a:r>
                  <a:rPr lang="en-US" altLang="ja-JP" i="1" dirty="0">
                    <a:latin typeface="Times New Roman" panose="02020603050405020304" pitchFamily="18" charset="0"/>
                    <a:cs typeface="Times New Roman" panose="02020603050405020304" pitchFamily="18" charset="0"/>
                  </a:rPr>
                  <a:t>C</a:t>
                </a:r>
                <a:r>
                  <a:rPr lang="en-US" altLang="ja-JP" i="1" baseline="-25000" dirty="0">
                    <a:latin typeface="Times New Roman" panose="02020603050405020304" pitchFamily="18" charset="0"/>
                    <a:cs typeface="Times New Roman" panose="02020603050405020304" pitchFamily="18" charset="0"/>
                  </a:rPr>
                  <a:t>P</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showed that only the data of Suzuki and </a:t>
                </a:r>
                <a:r>
                  <a:rPr lang="en-US" altLang="ja-JP" dirty="0" err="1">
                    <a:latin typeface="Times New Roman" panose="02020603050405020304" pitchFamily="18" charset="0"/>
                    <a:cs typeface="Times New Roman" panose="02020603050405020304" pitchFamily="18" charset="0"/>
                  </a:rPr>
                  <a:t>Kumazawa</a:t>
                </a:r>
                <a:r>
                  <a:rPr lang="en-US" altLang="ja-JP" dirty="0">
                    <a:latin typeface="Times New Roman" panose="02020603050405020304" pitchFamily="18" charset="0"/>
                    <a:cs typeface="Times New Roman" panose="02020603050405020304" pitchFamily="18" charset="0"/>
                  </a:rPr>
                  <a:t> (1980) were consistent with the other thermo-elastic properties.</a:t>
                </a:r>
              </a:p>
              <a:p>
                <a:pPr marL="216000" lvl="1" indent="-216000" algn="just">
                  <a:spcAft>
                    <a:spcPts val="1200"/>
                  </a:spcAft>
                  <a:buFont typeface="+mj-lt"/>
                  <a:buAutoNum type="arabicPeriod"/>
                </a:pPr>
                <a:r>
                  <a:rPr lang="en-US" altLang="ja-JP" dirty="0">
                    <a:latin typeface="Times New Roman" panose="02020603050405020304" pitchFamily="18" charset="0"/>
                    <a:cs typeface="Times New Roman" panose="02020603050405020304" pitchFamily="18" charset="0"/>
                  </a:rPr>
                  <a:t>The volume change of spinel at thermal equilibrium can be calculated from the volume change calculated from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plus the volume change due to ordering. Namely, combining the </a:t>
                </a:r>
                <a:r>
                  <a:rPr lang="ja-JP" altLang="en-US"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V</a:t>
                </a:r>
                <a:r>
                  <a:rPr lang="en-US" altLang="ja-JP" dirty="0">
                    <a:latin typeface="Times New Roman" panose="02020603050405020304" pitchFamily="18" charset="0"/>
                    <a:cs typeface="Times New Roman" panose="02020603050405020304" pitchFamily="18" charset="0"/>
                  </a:rPr>
                  <a:t>/∂</a:t>
                </a:r>
                <a:r>
                  <a:rPr lang="en-US" altLang="ja-JP" i="1"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 and </a:t>
                </a:r>
                <a14:m>
                  <m:oMath xmlns:m="http://schemas.openxmlformats.org/officeDocument/2006/math">
                    <m:r>
                      <a:rPr lang="en-US" altLang="ja-JP" i="1" spc="-100" dirty="0">
                        <a:latin typeface="Cambria Math" panose="02040503050406030204" pitchFamily="18" charset="0"/>
                        <a:cs typeface="Times New Roman" panose="02020603050405020304" pitchFamily="18" charset="0"/>
                      </a:rPr>
                      <m:t>𝑖</m:t>
                    </m:r>
                    <m:d>
                      <m:dPr>
                        <m:ctrlPr>
                          <a:rPr lang="en-US" altLang="ja-JP" i="1" spc="-100" dirty="0">
                            <a:latin typeface="Cambria Math" panose="02040503050406030204" pitchFamily="18" charset="0"/>
                            <a:cs typeface="Times New Roman" panose="02020603050405020304" pitchFamily="18" charset="0"/>
                          </a:rPr>
                        </m:ctrlPr>
                      </m:dPr>
                      <m:e>
                        <m:r>
                          <a:rPr lang="en-US" altLang="ja-JP" i="1" spc="-100" dirty="0">
                            <a:latin typeface="Cambria Math" panose="02040503050406030204" pitchFamily="18" charset="0"/>
                            <a:cs typeface="Times New Roman" panose="02020603050405020304" pitchFamily="18" charset="0"/>
                          </a:rPr>
                          <m:t>𝑇</m:t>
                        </m:r>
                      </m:e>
                    </m:d>
                    <m:r>
                      <a:rPr lang="en-US" altLang="ja-JP" i="1" spc="-100" dirty="0">
                        <a:latin typeface="Cambria Math" panose="02040503050406030204" pitchFamily="18" charset="0"/>
                        <a:cs typeface="Times New Roman" panose="02020603050405020304" pitchFamily="18" charset="0"/>
                      </a:rPr>
                      <m:t>−</m:t>
                    </m:r>
                    <m:sSub>
                      <m:sSubPr>
                        <m:ctrlPr>
                          <a:rPr lang="en-US" altLang="ja-JP" i="1" spc="-100" dirty="0">
                            <a:latin typeface="Cambria Math" panose="02040503050406030204" pitchFamily="18" charset="0"/>
                            <a:cs typeface="Times New Roman" panose="02020603050405020304" pitchFamily="18" charset="0"/>
                          </a:rPr>
                        </m:ctrlPr>
                      </m:sSubPr>
                      <m:e>
                        <m:r>
                          <a:rPr lang="en-US" altLang="ja-JP" i="1" spc="-100" dirty="0">
                            <a:latin typeface="Cambria Math" panose="02040503050406030204" pitchFamily="18" charset="0"/>
                            <a:cs typeface="Times New Roman" panose="02020603050405020304" pitchFamily="18" charset="0"/>
                          </a:rPr>
                          <m:t>𝑖</m:t>
                        </m:r>
                      </m:e>
                      <m:sub>
                        <m:r>
                          <a:rPr lang="en-US" altLang="ja-JP" i="1" spc="-100" dirty="0">
                            <a:latin typeface="Cambria Math" panose="02040503050406030204" pitchFamily="18" charset="0"/>
                            <a:cs typeface="Times New Roman" panose="02020603050405020304" pitchFamily="18" charset="0"/>
                          </a:rPr>
                          <m:t>0</m:t>
                        </m:r>
                      </m:sub>
                    </m:sSub>
                  </m:oMath>
                </a14:m>
                <a:r>
                  <a:rPr lang="en-US" altLang="ja-JP" dirty="0">
                    <a:latin typeface="Times New Roman" panose="02020603050405020304" pitchFamily="18" charset="0"/>
                    <a:cs typeface="Times New Roman" panose="02020603050405020304" pitchFamily="18" charset="0"/>
                  </a:rPr>
                  <a:t> estimated in this study and correcting for the effect of the change in </a:t>
                </a:r>
                <a:r>
                  <a:rPr lang="en-US" altLang="ja-JP" i="1"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 on the volume, the BM3-MGD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can accurately predict the spinel volume down to about 1473 K.</a:t>
                </a:r>
              </a:p>
            </p:txBody>
          </p:sp>
        </mc:Choice>
        <mc:Fallback xmlns="">
          <p:sp>
            <p:nvSpPr>
              <p:cNvPr id="6" name="テキスト ボックス 5">
                <a:extLst>
                  <a:ext uri="{FF2B5EF4-FFF2-40B4-BE49-F238E27FC236}">
                    <a16:creationId xmlns:a16="http://schemas.microsoft.com/office/drawing/2014/main" id="{3C90B695-A802-4AAA-9695-F79DD7FE532D}"/>
                  </a:ext>
                </a:extLst>
              </p:cNvPr>
              <p:cNvSpPr txBox="1">
                <a:spLocks noRot="1" noChangeAspect="1" noMove="1" noResize="1" noEditPoints="1" noAdjustHandles="1" noChangeArrowheads="1" noChangeShapeType="1" noTextEdit="1"/>
              </p:cNvSpPr>
              <p:nvPr/>
            </p:nvSpPr>
            <p:spPr>
              <a:xfrm>
                <a:off x="23353" y="716598"/>
                <a:ext cx="12145294" cy="2769989"/>
              </a:xfrm>
              <a:prstGeom prst="rect">
                <a:avLst/>
              </a:prstGeom>
              <a:blipFill>
                <a:blip r:embed="rId3"/>
                <a:stretch>
                  <a:fillRect l="-351" t="-1762" r="-402" b="-2643"/>
                </a:stretch>
              </a:blipFill>
            </p:spPr>
            <p:txBody>
              <a:bodyPr/>
              <a:lstStyle/>
              <a:p>
                <a:r>
                  <a:rPr lang="ja-JP" altLang="en-US">
                    <a:noFill/>
                  </a:rPr>
                  <a:t> </a:t>
                </a:r>
              </a:p>
            </p:txBody>
          </p:sp>
        </mc:Fallback>
      </mc:AlternateContent>
      <p:sp>
        <p:nvSpPr>
          <p:cNvPr id="11" name="テキスト ボックス 10">
            <a:extLst>
              <a:ext uri="{FF2B5EF4-FFF2-40B4-BE49-F238E27FC236}">
                <a16:creationId xmlns:a16="http://schemas.microsoft.com/office/drawing/2014/main" id="{D2457537-951A-461E-83A7-84F0FFBE41FC}"/>
              </a:ext>
            </a:extLst>
          </p:cNvPr>
          <p:cNvSpPr txBox="1"/>
          <p:nvPr/>
        </p:nvSpPr>
        <p:spPr>
          <a:xfrm>
            <a:off x="46707" y="316488"/>
            <a:ext cx="3889188" cy="400110"/>
          </a:xfrm>
          <a:prstGeom prst="rect">
            <a:avLst/>
          </a:prstGeom>
          <a:solidFill>
            <a:schemeClr val="bg2"/>
          </a:solidFill>
        </p:spPr>
        <p:txBody>
          <a:bodyPr wrap="square" rtlCol="0">
            <a:spAutoFit/>
          </a:bodyPr>
          <a:lstStyle/>
          <a:p>
            <a:pPr>
              <a:spcAft>
                <a:spcPts val="1200"/>
              </a:spcAft>
            </a:pPr>
            <a:r>
              <a:rPr lang="en-US" altLang="ja-JP" sz="2000" b="1" dirty="0">
                <a:latin typeface="Arial" panose="020B0604020202020204" pitchFamily="34" charset="0"/>
                <a:ea typeface="游ゴシック" panose="020B0400000000000000" pitchFamily="50" charset="-128"/>
                <a:cs typeface="Arial" panose="020B0604020202020204" pitchFamily="34" charset="0"/>
              </a:rPr>
              <a:t>Determination of MgAl</a:t>
            </a:r>
            <a:r>
              <a:rPr lang="en-US" altLang="ja-JP" sz="2000" b="1" baseline="-25000" dirty="0">
                <a:latin typeface="Arial" panose="020B0604020202020204" pitchFamily="34" charset="0"/>
                <a:ea typeface="游ゴシック" panose="020B0400000000000000" pitchFamily="50" charset="-128"/>
                <a:cs typeface="Arial" panose="020B0604020202020204" pitchFamily="34" charset="0"/>
              </a:rPr>
              <a:t>2</a:t>
            </a:r>
            <a:r>
              <a:rPr lang="en-US" altLang="ja-JP" sz="2000" b="1" dirty="0">
                <a:latin typeface="Arial" panose="020B0604020202020204" pitchFamily="34" charset="0"/>
                <a:ea typeface="游ゴシック" panose="020B0400000000000000" pitchFamily="50" charset="-128"/>
                <a:cs typeface="Arial" panose="020B0604020202020204" pitchFamily="34" charset="0"/>
              </a:rPr>
              <a:t>O</a:t>
            </a:r>
            <a:r>
              <a:rPr lang="en-US" altLang="ja-JP" sz="2000" b="1" baseline="-25000" dirty="0">
                <a:latin typeface="Arial" panose="020B0604020202020204" pitchFamily="34" charset="0"/>
                <a:ea typeface="游ゴシック" panose="020B0400000000000000" pitchFamily="50" charset="-128"/>
                <a:cs typeface="Arial" panose="020B0604020202020204" pitchFamily="34" charset="0"/>
              </a:rPr>
              <a:t>4</a:t>
            </a:r>
            <a:r>
              <a:rPr lang="ja-JP" altLang="en-US" sz="2000" b="1" dirty="0">
                <a:latin typeface="Arial" panose="020B0604020202020204" pitchFamily="34" charset="0"/>
                <a:ea typeface="游ゴシック" panose="020B0400000000000000" pitchFamily="50" charset="-128"/>
                <a:cs typeface="Arial" panose="020B0604020202020204" pitchFamily="34" charset="0"/>
              </a:rPr>
              <a:t> </a:t>
            </a:r>
            <a:r>
              <a:rPr lang="en-US" altLang="ja-JP" sz="2000" b="1" dirty="0" err="1">
                <a:latin typeface="Arial" panose="020B0604020202020204" pitchFamily="34" charset="0"/>
                <a:ea typeface="游ゴシック" panose="020B0400000000000000" pitchFamily="50" charset="-128"/>
                <a:cs typeface="Arial" panose="020B0604020202020204" pitchFamily="34" charset="0"/>
              </a:rPr>
              <a:t>EoS</a:t>
            </a:r>
            <a:endParaRPr lang="en-US" altLang="ja-JP" sz="20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12" name="正方形/長方形 11">
            <a:extLst>
              <a:ext uri="{FF2B5EF4-FFF2-40B4-BE49-F238E27FC236}">
                <a16:creationId xmlns:a16="http://schemas.microsoft.com/office/drawing/2014/main" id="{38DDAD83-9224-4F48-BCDE-7115A24BB9F8}"/>
              </a:ext>
            </a:extLst>
          </p:cNvPr>
          <p:cNvSpPr/>
          <p:nvPr/>
        </p:nvSpPr>
        <p:spPr>
          <a:xfrm>
            <a:off x="35154" y="304562"/>
            <a:ext cx="12110139" cy="31820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3E02D23-39E7-4E0C-9351-BFC40BC653BB}"/>
              </a:ext>
            </a:extLst>
          </p:cNvPr>
          <p:cNvSpPr txBox="1"/>
          <p:nvPr/>
        </p:nvSpPr>
        <p:spPr>
          <a:xfrm>
            <a:off x="46706" y="3558510"/>
            <a:ext cx="4521336" cy="400110"/>
          </a:xfrm>
          <a:prstGeom prst="rect">
            <a:avLst/>
          </a:prstGeom>
          <a:solidFill>
            <a:schemeClr val="bg2"/>
          </a:solidFill>
        </p:spPr>
        <p:txBody>
          <a:bodyPr wrap="square" rtlCol="0">
            <a:spAutoFit/>
          </a:bodyPr>
          <a:lstStyle/>
          <a:p>
            <a:pPr>
              <a:spcAft>
                <a:spcPts val="1200"/>
              </a:spcAft>
            </a:pPr>
            <a:r>
              <a:rPr lang="en-US" altLang="ja-JP" sz="2000" b="1" dirty="0">
                <a:latin typeface="Arial" panose="020B0604020202020204" pitchFamily="34" charset="0"/>
                <a:ea typeface="游ゴシック" panose="020B0400000000000000" pitchFamily="50" charset="-128"/>
                <a:cs typeface="Arial" panose="020B0604020202020204" pitchFamily="34" charset="0"/>
              </a:rPr>
              <a:t>Application to elastic geobarometry</a:t>
            </a:r>
          </a:p>
        </p:txBody>
      </p:sp>
      <p:sp>
        <p:nvSpPr>
          <p:cNvPr id="14" name="正方形/長方形 13">
            <a:extLst>
              <a:ext uri="{FF2B5EF4-FFF2-40B4-BE49-F238E27FC236}">
                <a16:creationId xmlns:a16="http://schemas.microsoft.com/office/drawing/2014/main" id="{21639546-3E0C-4C9E-B694-0DD7711AD442}"/>
              </a:ext>
            </a:extLst>
          </p:cNvPr>
          <p:cNvSpPr/>
          <p:nvPr/>
        </p:nvSpPr>
        <p:spPr>
          <a:xfrm>
            <a:off x="35154" y="3546582"/>
            <a:ext cx="12110139" cy="327346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EA240EF-5C78-445E-A77C-FC6AA8925DDB}"/>
              </a:ext>
            </a:extLst>
          </p:cNvPr>
          <p:cNvSpPr txBox="1"/>
          <p:nvPr/>
        </p:nvSpPr>
        <p:spPr>
          <a:xfrm>
            <a:off x="40929" y="3970548"/>
            <a:ext cx="12098587" cy="2769989"/>
          </a:xfrm>
          <a:prstGeom prst="rect">
            <a:avLst/>
          </a:prstGeom>
          <a:noFill/>
        </p:spPr>
        <p:txBody>
          <a:bodyPr wrap="square">
            <a:spAutoFit/>
          </a:bodyPr>
          <a:lstStyle/>
          <a:p>
            <a:pPr marL="216000" lvl="1" indent="-216000" algn="just">
              <a:spcAft>
                <a:spcPts val="1200"/>
              </a:spcAft>
              <a:buFont typeface="+mj-lt"/>
              <a:buAutoNum type="arabicPeriod"/>
            </a:pPr>
            <a:r>
              <a:rPr lang="en-US" altLang="ja-JP" dirty="0">
                <a:latin typeface="Times New Roman" panose="02020603050405020304" pitchFamily="18" charset="0"/>
                <a:cs typeface="Times New Roman" panose="02020603050405020304" pitchFamily="18" charset="0"/>
              </a:rPr>
              <a:t>Spinel inclusions in olivine derived from spinel-lherzolite stability field always have </a:t>
            </a:r>
            <a:r>
              <a:rPr lang="en-US" altLang="ja-JP" sz="1800" i="1" dirty="0">
                <a:latin typeface="Times New Roman" panose="02020603050405020304" pitchFamily="18" charset="0"/>
                <a:cs typeface="Times New Roman" panose="02020603050405020304" pitchFamily="18" charset="0"/>
              </a:rPr>
              <a:t>P</a:t>
            </a:r>
            <a:r>
              <a:rPr lang="en-US" altLang="ja-JP" sz="1800" baseline="-25000" dirty="0">
                <a:latin typeface="Times New Roman" panose="02020603050405020304" pitchFamily="18" charset="0"/>
                <a:cs typeface="Times New Roman" panose="02020603050405020304" pitchFamily="18" charset="0"/>
              </a:rPr>
              <a:t>inc</a:t>
            </a:r>
            <a:r>
              <a:rPr lang="en-US" altLang="ja-JP" sz="1800" dirty="0">
                <a:latin typeface="Times New Roman" panose="02020603050405020304" pitchFamily="18" charset="0"/>
                <a:cs typeface="Times New Roman" panose="02020603050405020304" pitchFamily="18" charset="0"/>
              </a:rPr>
              <a:t> &gt; 0</a:t>
            </a:r>
            <a:r>
              <a:rPr lang="en-US" altLang="ja-JP" dirty="0">
                <a:latin typeface="Times New Roman" panose="02020603050405020304" pitchFamily="18" charset="0"/>
                <a:cs typeface="Times New Roman" panose="02020603050405020304" pitchFamily="18" charset="0"/>
              </a:rPr>
              <a:t>, even if they re-equilibrate during rock ascent. </a:t>
            </a:r>
          </a:p>
          <a:p>
            <a:pPr marL="216000" lvl="1" indent="-216000" algn="just">
              <a:spcAft>
                <a:spcPts val="1200"/>
              </a:spcAft>
              <a:buFont typeface="+mj-lt"/>
              <a:buAutoNum type="arabicPeriod"/>
            </a:pPr>
            <a:r>
              <a:rPr lang="en-US" altLang="ja-JP" dirty="0">
                <a:latin typeface="Times New Roman" panose="02020603050405020304" pitchFamily="18" charset="0"/>
                <a:cs typeface="Times New Roman" panose="02020603050405020304" pitchFamily="18" charset="0"/>
              </a:rPr>
              <a:t>A method is proposed to estimate the exact </a:t>
            </a:r>
            <a:r>
              <a:rPr lang="en-US" altLang="ja-JP" i="1" dirty="0" err="1">
                <a:latin typeface="Times New Roman" panose="02020603050405020304" pitchFamily="18" charset="0"/>
                <a:cs typeface="Times New Roman" panose="02020603050405020304" pitchFamily="18" charset="0"/>
              </a:rPr>
              <a:t>P</a:t>
            </a:r>
            <a:r>
              <a:rPr lang="en-US" altLang="ja-JP" baseline="-25000" dirty="0" err="1">
                <a:latin typeface="Times New Roman" panose="02020603050405020304" pitchFamily="18" charset="0"/>
                <a:cs typeface="Times New Roman" panose="02020603050405020304" pitchFamily="18" charset="0"/>
              </a:rPr>
              <a:t>trap</a:t>
            </a:r>
            <a:r>
              <a:rPr lang="en-US" altLang="ja-JP" dirty="0">
                <a:latin typeface="Times New Roman" panose="02020603050405020304" pitchFamily="18" charset="0"/>
                <a:cs typeface="Times New Roman" panose="02020603050405020304" pitchFamily="18" charset="0"/>
              </a:rPr>
              <a:t> from the measured </a:t>
            </a:r>
            <a:r>
              <a:rPr lang="en-US" altLang="ja-JP" i="1" dirty="0">
                <a:latin typeface="Times New Roman" panose="02020603050405020304" pitchFamily="18" charset="0"/>
                <a:cs typeface="Times New Roman" panose="02020603050405020304" pitchFamily="18" charset="0"/>
              </a:rPr>
              <a:t>P</a:t>
            </a:r>
            <a:r>
              <a:rPr lang="en-US" altLang="ja-JP" baseline="-25000" dirty="0">
                <a:latin typeface="Times New Roman" panose="02020603050405020304" pitchFamily="18" charset="0"/>
                <a:cs typeface="Times New Roman" panose="02020603050405020304" pitchFamily="18" charset="0"/>
              </a:rPr>
              <a:t>inc</a:t>
            </a:r>
            <a:r>
              <a:rPr lang="en-US" altLang="ja-JP" dirty="0">
                <a:latin typeface="Times New Roman" panose="02020603050405020304" pitchFamily="18" charset="0"/>
                <a:cs typeface="Times New Roman" panose="02020603050405020304" pitchFamily="18" charset="0"/>
              </a:rPr>
              <a:t>, considering changes in </a:t>
            </a:r>
            <a:r>
              <a:rPr lang="en-US" altLang="ja-JP" i="1"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 of spinel inclusions. Combining this correction method with the new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enables accurate </a:t>
            </a:r>
            <a:r>
              <a:rPr lang="en-US" altLang="ja-JP" i="1" dirty="0" err="1">
                <a:latin typeface="Times New Roman" panose="02020603050405020304" pitchFamily="18" charset="0"/>
                <a:cs typeface="Times New Roman" panose="02020603050405020304" pitchFamily="18" charset="0"/>
              </a:rPr>
              <a:t>P</a:t>
            </a:r>
            <a:r>
              <a:rPr lang="en-US" altLang="ja-JP" baseline="-25000" dirty="0" err="1">
                <a:latin typeface="Times New Roman" panose="02020603050405020304" pitchFamily="18" charset="0"/>
                <a:cs typeface="Times New Roman" panose="02020603050405020304" pitchFamily="18" charset="0"/>
              </a:rPr>
              <a:t>trap</a:t>
            </a:r>
            <a:r>
              <a:rPr lang="en-US" altLang="ja-JP" dirty="0">
                <a:latin typeface="Times New Roman" panose="02020603050405020304" pitchFamily="18" charset="0"/>
                <a:cs typeface="Times New Roman" panose="02020603050405020304" pitchFamily="18" charset="0"/>
              </a:rPr>
              <a:t> estimation by elastic geobarometry using MgAl</a:t>
            </a:r>
            <a:r>
              <a:rPr lang="en-US" altLang="ja-JP" baseline="-25000" dirty="0">
                <a:latin typeface="Times New Roman" panose="02020603050405020304" pitchFamily="18" charset="0"/>
                <a:cs typeface="Times New Roman" panose="02020603050405020304" pitchFamily="18" charset="0"/>
              </a:rPr>
              <a:t>2</a:t>
            </a:r>
            <a:r>
              <a:rPr lang="en-US" altLang="ja-JP" dirty="0">
                <a:latin typeface="Times New Roman" panose="02020603050405020304" pitchFamily="18" charset="0"/>
                <a:cs typeface="Times New Roman" panose="02020603050405020304" pitchFamily="18" charset="0"/>
              </a:rPr>
              <a:t>O</a:t>
            </a:r>
            <a:r>
              <a:rPr lang="en-US" altLang="ja-JP" baseline="-25000" dirty="0">
                <a:latin typeface="Times New Roman" panose="02020603050405020304" pitchFamily="18" charset="0"/>
                <a:cs typeface="Times New Roman" panose="02020603050405020304" pitchFamily="18" charset="0"/>
              </a:rPr>
              <a:t>4</a:t>
            </a:r>
            <a:r>
              <a:rPr lang="en-US" altLang="ja-JP" dirty="0">
                <a:latin typeface="Times New Roman" panose="02020603050405020304" pitchFamily="18" charset="0"/>
                <a:cs typeface="Times New Roman" panose="02020603050405020304" pitchFamily="18" charset="0"/>
              </a:rPr>
              <a:t>.</a:t>
            </a:r>
          </a:p>
          <a:p>
            <a:pPr marL="216000" lvl="1" indent="-216000" algn="just">
              <a:spcAft>
                <a:spcPts val="1200"/>
              </a:spcAft>
              <a:buFont typeface="+mj-lt"/>
              <a:buAutoNum type="arabicPeriod"/>
            </a:pPr>
            <a:r>
              <a:rPr lang="en-US" altLang="ja-JP" dirty="0">
                <a:latin typeface="Times New Roman" panose="02020603050405020304" pitchFamily="18" charset="0"/>
                <a:cs typeface="Times New Roman" panose="02020603050405020304" pitchFamily="18" charset="0"/>
              </a:rPr>
              <a:t>The A</a:t>
            </a:r>
            <a:r>
              <a:rPr lang="en-US" altLang="ja-JP" baseline="-25000" dirty="0">
                <a:latin typeface="Times New Roman" panose="02020603050405020304" pitchFamily="18" charset="0"/>
                <a:cs typeface="Times New Roman" panose="02020603050405020304" pitchFamily="18" charset="0"/>
              </a:rPr>
              <a:t>1g</a:t>
            </a:r>
            <a:r>
              <a:rPr lang="en-US" altLang="ja-JP" dirty="0">
                <a:latin typeface="Times New Roman" panose="02020603050405020304" pitchFamily="18" charset="0"/>
                <a:cs typeface="Times New Roman" panose="02020603050405020304" pitchFamily="18" charset="0"/>
              </a:rPr>
              <a:t> peak of spinel is a better pressure indicator than the E</a:t>
            </a:r>
            <a:r>
              <a:rPr lang="en-US" altLang="ja-JP" baseline="-25000" dirty="0">
                <a:latin typeface="Times New Roman" panose="02020603050405020304" pitchFamily="18" charset="0"/>
                <a:cs typeface="Times New Roman" panose="02020603050405020304" pitchFamily="18" charset="0"/>
              </a:rPr>
              <a:t>g</a:t>
            </a:r>
            <a:r>
              <a:rPr lang="en-US" altLang="ja-JP" dirty="0">
                <a:latin typeface="Times New Roman" panose="02020603050405020304" pitchFamily="18" charset="0"/>
                <a:cs typeface="Times New Roman" panose="02020603050405020304" pitchFamily="18" charset="0"/>
              </a:rPr>
              <a:t> peak because E</a:t>
            </a:r>
            <a:r>
              <a:rPr lang="en-US" altLang="ja-JP" baseline="-25000" dirty="0">
                <a:latin typeface="Times New Roman" panose="02020603050405020304" pitchFamily="18" charset="0"/>
                <a:cs typeface="Times New Roman" panose="02020603050405020304" pitchFamily="18" charset="0"/>
              </a:rPr>
              <a:t>g</a:t>
            </a:r>
            <a:r>
              <a:rPr lang="en-US" altLang="ja-JP" dirty="0">
                <a:latin typeface="Times New Roman" panose="02020603050405020304" pitchFamily="18" charset="0"/>
                <a:cs typeface="Times New Roman" panose="02020603050405020304" pitchFamily="18" charset="0"/>
              </a:rPr>
              <a:t> peak 1) is weaker in intensity, 2) tends to overlap with other peaks, 3) is more sensitive to differential stress, than the A</a:t>
            </a:r>
            <a:r>
              <a:rPr lang="en-US" altLang="ja-JP" baseline="-25000" dirty="0">
                <a:latin typeface="Times New Roman" panose="02020603050405020304" pitchFamily="18" charset="0"/>
                <a:cs typeface="Times New Roman" panose="02020603050405020304" pitchFamily="18" charset="0"/>
              </a:rPr>
              <a:t>1g</a:t>
            </a:r>
            <a:r>
              <a:rPr lang="en-US" altLang="ja-JP" dirty="0">
                <a:latin typeface="Times New Roman" panose="02020603050405020304" pitchFamily="18" charset="0"/>
                <a:cs typeface="Times New Roman" panose="02020603050405020304" pitchFamily="18" charset="0"/>
              </a:rPr>
              <a:t> peak.</a:t>
            </a:r>
          </a:p>
          <a:p>
            <a:pPr marL="216000" lvl="1" indent="-216000" algn="just">
              <a:spcAft>
                <a:spcPts val="1200"/>
              </a:spcAft>
              <a:buFont typeface="+mj-lt"/>
              <a:buAutoNum type="arabicPeriod"/>
            </a:pPr>
            <a:r>
              <a:rPr lang="en-US" altLang="ja-JP" dirty="0">
                <a:latin typeface="Times New Roman" panose="02020603050405020304" pitchFamily="18" charset="0"/>
                <a:cs typeface="Times New Roman" panose="02020603050405020304" pitchFamily="18" charset="0"/>
              </a:rPr>
              <a:t>Spinel inclusions in olivine in mantle xenoliths are mechanically re-equilibrated under surface temperature and pressure conditions and would therefore be an indicator of magma temperature rather than of trapping pressure.</a:t>
            </a:r>
          </a:p>
        </p:txBody>
      </p:sp>
      <p:sp>
        <p:nvSpPr>
          <p:cNvPr id="16" name="正方形/長方形 15">
            <a:extLst>
              <a:ext uri="{FF2B5EF4-FFF2-40B4-BE49-F238E27FC236}">
                <a16:creationId xmlns:a16="http://schemas.microsoft.com/office/drawing/2014/main" id="{8700353E-A0CA-4086-886B-C69155FDF309}"/>
              </a:ext>
            </a:extLst>
          </p:cNvPr>
          <p:cNvSpPr/>
          <p:nvPr/>
        </p:nvSpPr>
        <p:spPr>
          <a:xfrm>
            <a:off x="11637173" y="-25193"/>
            <a:ext cx="593432"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17/17</a:t>
            </a:r>
            <a:endParaRPr lang="ja-JP"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689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5" name="正方形/長方形 4">
            <a:extLst>
              <a:ext uri="{FF2B5EF4-FFF2-40B4-BE49-F238E27FC236}">
                <a16:creationId xmlns:a16="http://schemas.microsoft.com/office/drawing/2014/main" id="{C8DBBF20-A094-46C3-B63C-7C343974350B}"/>
              </a:ext>
            </a:extLst>
          </p:cNvPr>
          <p:cNvSpPr/>
          <p:nvPr/>
        </p:nvSpPr>
        <p:spPr>
          <a:xfrm>
            <a:off x="11727076" y="-25193"/>
            <a:ext cx="503664"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2/17</a:t>
            </a:r>
            <a:endParaRPr lang="ja-JP" altLang="en-US" sz="1400" dirty="0">
              <a:latin typeface="Times New Roman" panose="02020603050405020304" pitchFamily="18" charset="0"/>
              <a:cs typeface="Times New Roman" panose="02020603050405020304" pitchFamily="18" charset="0"/>
            </a:endParaRPr>
          </a:p>
        </p:txBody>
      </p:sp>
      <p:sp>
        <p:nvSpPr>
          <p:cNvPr id="30" name="正方形/長方形 29">
            <a:extLst>
              <a:ext uri="{FF2B5EF4-FFF2-40B4-BE49-F238E27FC236}">
                <a16:creationId xmlns:a16="http://schemas.microsoft.com/office/drawing/2014/main" id="{2991355B-3516-42F0-B9F1-8019FE5C1A28}"/>
              </a:ext>
            </a:extLst>
          </p:cNvPr>
          <p:cNvSpPr/>
          <p:nvPr/>
        </p:nvSpPr>
        <p:spPr>
          <a:xfrm>
            <a:off x="30875" y="301173"/>
            <a:ext cx="5812852" cy="6502836"/>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80C53842-2A00-4CB7-9E80-AB9A2A890B2D}"/>
              </a:ext>
            </a:extLst>
          </p:cNvPr>
          <p:cNvSpPr txBox="1"/>
          <p:nvPr/>
        </p:nvSpPr>
        <p:spPr>
          <a:xfrm>
            <a:off x="43503" y="315267"/>
            <a:ext cx="1524868" cy="369332"/>
          </a:xfrm>
          <a:prstGeom prst="rect">
            <a:avLst/>
          </a:prstGeom>
          <a:solidFill>
            <a:schemeClr val="bg2"/>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Background</a:t>
            </a:r>
            <a:endParaRPr lang="ja-JP" altLang="en-US" b="1" dirty="0">
              <a:latin typeface="Arial" panose="020B0604020202020204" pitchFamily="34" charset="0"/>
              <a:ea typeface="游ゴシック" panose="020B0400000000000000" pitchFamily="50" charset="-128"/>
              <a:cs typeface="Arial" panose="020B0604020202020204" pitchFamily="34" charset="0"/>
            </a:endParaRPr>
          </a:p>
        </p:txBody>
      </p:sp>
      <p:sp>
        <p:nvSpPr>
          <p:cNvPr id="48" name="テキスト ボックス 47">
            <a:extLst>
              <a:ext uri="{FF2B5EF4-FFF2-40B4-BE49-F238E27FC236}">
                <a16:creationId xmlns:a16="http://schemas.microsoft.com/office/drawing/2014/main" id="{5B03D986-F6B8-6C3F-6547-D7C4355CC78F}"/>
              </a:ext>
            </a:extLst>
          </p:cNvPr>
          <p:cNvSpPr txBox="1"/>
          <p:nvPr/>
        </p:nvSpPr>
        <p:spPr>
          <a:xfrm>
            <a:off x="30874" y="702399"/>
            <a:ext cx="5812853" cy="5816977"/>
          </a:xfrm>
          <a:prstGeom prst="rect">
            <a:avLst/>
          </a:prstGeom>
          <a:noFill/>
        </p:spPr>
        <p:txBody>
          <a:bodyPr wrap="square">
            <a:spAutoFit/>
          </a:bodyPr>
          <a:lstStyle/>
          <a:p>
            <a:pPr algn="just">
              <a:spcAft>
                <a:spcPts val="1200"/>
              </a:spcAft>
            </a:pPr>
            <a:r>
              <a:rPr lang="ja-JP" altLang="en-US"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The lack of continuous reactions between solid solution minerals with large volume changes in spinel-lherzolite makes it difficult to apply conventional geobarometry based on mineral chemistry. Therefore, if elastic geobarometry, a complementary tool for determining equilibrium </a:t>
            </a:r>
            <a:r>
              <a:rPr lang="en-US" altLang="ja-JP" sz="1600" i="1" dirty="0">
                <a:latin typeface="Times New Roman" panose="02020603050405020304" pitchFamily="18" charset="0"/>
                <a:cs typeface="Times New Roman" panose="02020603050405020304" pitchFamily="18" charset="0"/>
              </a:rPr>
              <a:t>P</a:t>
            </a:r>
            <a:r>
              <a:rPr lang="en-US" altLang="ja-JP" sz="1600" dirty="0">
                <a:latin typeface="Times New Roman" panose="02020603050405020304" pitchFamily="18" charset="0"/>
                <a:cs typeface="Times New Roman" panose="02020603050405020304" pitchFamily="18" charset="0"/>
              </a:rPr>
              <a:t>-</a:t>
            </a:r>
            <a:r>
              <a:rPr lang="en-US" altLang="ja-JP" sz="1600" i="1" dirty="0">
                <a:latin typeface="Times New Roman" panose="02020603050405020304" pitchFamily="18" charset="0"/>
                <a:cs typeface="Times New Roman" panose="02020603050405020304" pitchFamily="18" charset="0"/>
              </a:rPr>
              <a:t>T</a:t>
            </a:r>
            <a:r>
              <a:rPr lang="en-US" altLang="ja-JP" sz="1600" dirty="0">
                <a:latin typeface="Times New Roman" panose="02020603050405020304" pitchFamily="18" charset="0"/>
                <a:cs typeface="Times New Roman" panose="02020603050405020304" pitchFamily="18" charset="0"/>
              </a:rPr>
              <a:t> conditions, can be applied to host-inclusion systems containing spinel, it will be possible to estimate the depth provenance of such rocks. </a:t>
            </a:r>
          </a:p>
          <a:p>
            <a:pPr algn="just"/>
            <a:r>
              <a:rPr lang="ja-JP" altLang="en-US" sz="1600" dirty="0">
                <a:solidFill>
                  <a:srgbClr val="000000"/>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600" dirty="0">
                <a:solidFill>
                  <a:srgbClr val="000000"/>
                </a:solidFill>
                <a:effectLst/>
                <a:latin typeface="Times New Roman" panose="02020603050405020304" pitchFamily="18" charset="0"/>
                <a:ea typeface="ＭＳ 明朝" panose="02020609040205080304" pitchFamily="17" charset="-128"/>
              </a:rPr>
              <a:t>Spinel inclusions in olivine or </a:t>
            </a:r>
            <a:r>
              <a:rPr lang="en-US" altLang="ja-JP" sz="1600" dirty="0" err="1">
                <a:solidFill>
                  <a:srgbClr val="000000"/>
                </a:solidFill>
                <a:effectLst/>
                <a:latin typeface="Times New Roman" panose="02020603050405020304" pitchFamily="18" charset="0"/>
                <a:ea typeface="ＭＳ 明朝" panose="02020609040205080304" pitchFamily="17" charset="-128"/>
              </a:rPr>
              <a:t>opx</a:t>
            </a:r>
            <a:r>
              <a:rPr lang="en-US" altLang="ja-JP" sz="1600" dirty="0">
                <a:solidFill>
                  <a:srgbClr val="000000"/>
                </a:solidFill>
                <a:effectLst/>
                <a:latin typeface="Times New Roman" panose="02020603050405020304" pitchFamily="18" charset="0"/>
                <a:ea typeface="ＭＳ 明朝" panose="02020609040205080304" pitchFamily="17" charset="-128"/>
              </a:rPr>
              <a:t> (</a:t>
            </a:r>
            <a:r>
              <a:rPr lang="en-US" altLang="ja-JP" sz="1600" dirty="0">
                <a:solidFill>
                  <a:srgbClr val="00B0F0"/>
                </a:solidFill>
                <a:effectLst/>
                <a:latin typeface="Times New Roman" panose="02020603050405020304" pitchFamily="18" charset="0"/>
                <a:ea typeface="ＭＳ 明朝" panose="02020609040205080304" pitchFamily="17" charset="-128"/>
              </a:rPr>
              <a:t>see right pictures</a:t>
            </a:r>
            <a:r>
              <a:rPr lang="en-US" altLang="ja-JP" sz="1600" dirty="0">
                <a:solidFill>
                  <a:srgbClr val="000000"/>
                </a:solidFill>
                <a:effectLst/>
                <a:latin typeface="Times New Roman" panose="02020603050405020304" pitchFamily="18" charset="0"/>
                <a:ea typeface="ＭＳ 明朝" panose="02020609040205080304" pitchFamily="17" charset="-128"/>
              </a:rPr>
              <a:t>) are potential host-inclusion pairs for elastic geobarometry of spinel-lherzolite for two reasons: </a:t>
            </a:r>
          </a:p>
          <a:p>
            <a:pPr marL="288000" lvl="1" indent="-180000" algn="just">
              <a:buAutoNum type="arabicParenR"/>
            </a:pPr>
            <a:r>
              <a:rPr lang="en-US" altLang="ja-JP" sz="1600" dirty="0">
                <a:solidFill>
                  <a:srgbClr val="000000"/>
                </a:solidFill>
                <a:effectLst/>
                <a:latin typeface="Times New Roman" panose="02020603050405020304" pitchFamily="18" charset="0"/>
                <a:ea typeface="ＭＳ 明朝" panose="02020609040205080304" pitchFamily="17" charset="-128"/>
              </a:rPr>
              <a:t> Spinel-lherzolite contains large amounts of olivine and </a:t>
            </a:r>
            <a:r>
              <a:rPr lang="en-US" altLang="ja-JP" sz="1600" dirty="0" err="1">
                <a:solidFill>
                  <a:srgbClr val="000000"/>
                </a:solidFill>
                <a:effectLst/>
                <a:latin typeface="Times New Roman" panose="02020603050405020304" pitchFamily="18" charset="0"/>
                <a:ea typeface="ＭＳ 明朝" panose="02020609040205080304" pitchFamily="17" charset="-128"/>
              </a:rPr>
              <a:t>opx</a:t>
            </a:r>
            <a:r>
              <a:rPr lang="en-US" altLang="ja-JP" sz="1600" dirty="0">
                <a:solidFill>
                  <a:srgbClr val="000000"/>
                </a:solidFill>
                <a:effectLst/>
                <a:latin typeface="Times New Roman" panose="02020603050405020304" pitchFamily="18" charset="0"/>
                <a:ea typeface="ＭＳ 明朝" panose="02020609040205080304" pitchFamily="17" charset="-128"/>
              </a:rPr>
              <a:t>, which have low absorption coefficients, and the inclusions are easily observed. </a:t>
            </a:r>
          </a:p>
          <a:p>
            <a:pPr marL="288000" lvl="1" indent="-180000" algn="just">
              <a:spcAft>
                <a:spcPts val="1200"/>
              </a:spcAft>
              <a:buAutoNum type="arabicParenR"/>
            </a:pPr>
            <a:r>
              <a:rPr lang="en-US" altLang="ja-JP" sz="1600" dirty="0">
                <a:solidFill>
                  <a:srgbClr val="000000"/>
                </a:solidFill>
                <a:effectLst/>
                <a:latin typeface="Times New Roman" panose="02020603050405020304" pitchFamily="18" charset="0"/>
                <a:ea typeface="ＭＳ 明朝" panose="02020609040205080304" pitchFamily="17" charset="-128"/>
              </a:rPr>
              <a:t> Spinel is cubic and its elastic behavior can be approximated as isotropic. </a:t>
            </a:r>
          </a:p>
          <a:p>
            <a:pPr algn="just">
              <a:spcAft>
                <a:spcPts val="1200"/>
              </a:spcAft>
            </a:pPr>
            <a:r>
              <a:rPr lang="ja-JP" altLang="en-US"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The use of elastic geobarometry for host-inclusion systems including spinel requires an accurate spinel equation of state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from ambient to high </a:t>
            </a:r>
            <a:r>
              <a:rPr lang="en-US" altLang="ja-JP" sz="1600" i="1" dirty="0">
                <a:latin typeface="Times New Roman" panose="02020603050405020304" pitchFamily="18" charset="0"/>
                <a:cs typeface="Times New Roman" panose="02020603050405020304" pitchFamily="18" charset="0"/>
              </a:rPr>
              <a:t>P</a:t>
            </a:r>
            <a:r>
              <a:rPr lang="en-US" altLang="ja-JP" sz="1600" dirty="0">
                <a:latin typeface="Times New Roman" panose="02020603050405020304" pitchFamily="18" charset="0"/>
                <a:cs typeface="Times New Roman" panose="02020603050405020304" pitchFamily="18" charset="0"/>
              </a:rPr>
              <a:t>-</a:t>
            </a:r>
            <a:r>
              <a:rPr lang="en-US" altLang="ja-JP" sz="1600" i="1" dirty="0">
                <a:latin typeface="Times New Roman" panose="02020603050405020304" pitchFamily="18" charset="0"/>
                <a:cs typeface="Times New Roman" panose="02020603050405020304" pitchFamily="18" charset="0"/>
              </a:rPr>
              <a:t>T</a:t>
            </a:r>
            <a:r>
              <a:rPr lang="en-US" altLang="ja-JP" sz="1600" dirty="0">
                <a:latin typeface="Times New Roman" panose="02020603050405020304" pitchFamily="18" charset="0"/>
                <a:cs typeface="Times New Roman" panose="02020603050405020304" pitchFamily="18" charset="0"/>
              </a:rPr>
              <a:t> conditions. However, even for MgAl</a:t>
            </a:r>
            <a:r>
              <a:rPr lang="en-US" altLang="ja-JP" sz="1600" baseline="-25000" dirty="0">
                <a:latin typeface="Times New Roman" panose="02020603050405020304" pitchFamily="18" charset="0"/>
                <a:cs typeface="Times New Roman" panose="02020603050405020304" pitchFamily="18" charset="0"/>
              </a:rPr>
              <a:t>2</a:t>
            </a:r>
            <a:r>
              <a:rPr lang="en-US" altLang="ja-JP" sz="1600" dirty="0">
                <a:latin typeface="Times New Roman" panose="02020603050405020304" pitchFamily="18" charset="0"/>
                <a:cs typeface="Times New Roman" panose="02020603050405020304" pitchFamily="18" charset="0"/>
              </a:rPr>
              <a:t>O</a:t>
            </a:r>
            <a:r>
              <a:rPr lang="en-US" altLang="ja-JP" sz="1600" baseline="-25000" dirty="0">
                <a:latin typeface="Times New Roman" panose="02020603050405020304" pitchFamily="18" charset="0"/>
                <a:cs typeface="Times New Roman" panose="02020603050405020304" pitchFamily="18" charset="0"/>
              </a:rPr>
              <a:t>4</a:t>
            </a:r>
            <a:r>
              <a:rPr lang="en-US" altLang="ja-JP" sz="1600" dirty="0">
                <a:latin typeface="Times New Roman" panose="02020603050405020304" pitchFamily="18" charset="0"/>
                <a:cs typeface="Times New Roman" panose="02020603050405020304" pitchFamily="18" charset="0"/>
              </a:rPr>
              <a:t> spinel, which has by far the greatest amount of thermoelastic data compared to other end-member </a:t>
            </a:r>
            <a:r>
              <a:rPr lang="en-US" altLang="ja-JP" sz="1600" dirty="0" err="1">
                <a:latin typeface="Times New Roman" panose="02020603050405020304" pitchFamily="18" charset="0"/>
                <a:cs typeface="Times New Roman" panose="02020603050405020304" pitchFamily="18" charset="0"/>
              </a:rPr>
              <a:t>spinels</a:t>
            </a:r>
            <a:r>
              <a:rPr lang="en-US" altLang="ja-JP" sz="1600" dirty="0">
                <a:latin typeface="Times New Roman" panose="02020603050405020304" pitchFamily="18" charset="0"/>
                <a:cs typeface="Times New Roman" panose="02020603050405020304" pitchFamily="18" charset="0"/>
              </a:rPr>
              <a:t>, there are large differences between published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and the associated uncertainties in the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hinder the application of elastic geobarometry using </a:t>
            </a:r>
            <a:r>
              <a:rPr lang="en-US" altLang="ja-JP" sz="1600" dirty="0" err="1">
                <a:latin typeface="Times New Roman" panose="02020603050405020304" pitchFamily="18" charset="0"/>
                <a:cs typeface="Times New Roman" panose="02020603050405020304" pitchFamily="18" charset="0"/>
              </a:rPr>
              <a:t>spinels</a:t>
            </a:r>
            <a:r>
              <a:rPr lang="en-US" altLang="ja-JP" sz="1600" dirty="0">
                <a:latin typeface="Times New Roman" panose="02020603050405020304" pitchFamily="18" charset="0"/>
                <a:cs typeface="Times New Roman" panose="02020603050405020304" pitchFamily="18" charset="0"/>
              </a:rPr>
              <a:t>. </a:t>
            </a:r>
          </a:p>
        </p:txBody>
      </p:sp>
      <p:pic>
        <p:nvPicPr>
          <p:cNvPr id="45" name="図 44" descr="ぼやけた写真&#10;&#10;中程度の精度で自動的に生成された説明">
            <a:extLst>
              <a:ext uri="{FF2B5EF4-FFF2-40B4-BE49-F238E27FC236}">
                <a16:creationId xmlns:a16="http://schemas.microsoft.com/office/drawing/2014/main" id="{DCCB57A3-A75C-7CB8-9C40-703B824DDADB}"/>
              </a:ext>
            </a:extLst>
          </p:cNvPr>
          <p:cNvPicPr>
            <a:picLocks noChangeAspect="1"/>
          </p:cNvPicPr>
          <p:nvPr/>
        </p:nvPicPr>
        <p:blipFill rotWithShape="1">
          <a:blip r:embed="rId3"/>
          <a:srcRect l="34109" t="25253" r="35589" b="38717"/>
          <a:stretch/>
        </p:blipFill>
        <p:spPr>
          <a:xfrm>
            <a:off x="6459590" y="594525"/>
            <a:ext cx="2462624" cy="2195953"/>
          </a:xfrm>
          <a:prstGeom prst="rect">
            <a:avLst/>
          </a:prstGeom>
        </p:spPr>
      </p:pic>
      <p:sp>
        <p:nvSpPr>
          <p:cNvPr id="57" name="テキスト ボックス 56">
            <a:extLst>
              <a:ext uri="{FF2B5EF4-FFF2-40B4-BE49-F238E27FC236}">
                <a16:creationId xmlns:a16="http://schemas.microsoft.com/office/drawing/2014/main" id="{9AFB842D-0A7A-3098-CC63-6488725252B5}"/>
              </a:ext>
            </a:extLst>
          </p:cNvPr>
          <p:cNvSpPr txBox="1"/>
          <p:nvPr/>
        </p:nvSpPr>
        <p:spPr>
          <a:xfrm>
            <a:off x="6548052" y="587599"/>
            <a:ext cx="997490" cy="369332"/>
          </a:xfrm>
          <a:prstGeom prst="rect">
            <a:avLst/>
          </a:prstGeom>
          <a:noFill/>
        </p:spPr>
        <p:txBody>
          <a:bodyPr wrap="square">
            <a:spAutoFit/>
          </a:bodyPr>
          <a:lstStyle/>
          <a:p>
            <a:r>
              <a:rPr lang="en-US" altLang="ja-JP" sz="1800" b="1" dirty="0">
                <a:latin typeface="Arial" panose="020B0604020202020204" pitchFamily="34" charset="0"/>
                <a:cs typeface="Arial" panose="020B0604020202020204" pitchFamily="34" charset="0"/>
              </a:rPr>
              <a:t>olivine</a:t>
            </a:r>
            <a:endParaRPr lang="ja-JP" altLang="en-US" b="1" dirty="0">
              <a:latin typeface="Arial" panose="020B0604020202020204" pitchFamily="34" charset="0"/>
              <a:cs typeface="Arial" panose="020B0604020202020204" pitchFamily="34" charset="0"/>
            </a:endParaRPr>
          </a:p>
        </p:txBody>
      </p:sp>
      <p:sp>
        <p:nvSpPr>
          <p:cNvPr id="58" name="テキスト ボックス 57">
            <a:extLst>
              <a:ext uri="{FF2B5EF4-FFF2-40B4-BE49-F238E27FC236}">
                <a16:creationId xmlns:a16="http://schemas.microsoft.com/office/drawing/2014/main" id="{AC880E7B-1419-6A9D-1244-29F32189AAB4}"/>
              </a:ext>
            </a:extLst>
          </p:cNvPr>
          <p:cNvSpPr txBox="1"/>
          <p:nvPr/>
        </p:nvSpPr>
        <p:spPr>
          <a:xfrm>
            <a:off x="7192157" y="1552367"/>
            <a:ext cx="997490" cy="369332"/>
          </a:xfrm>
          <a:prstGeom prst="rect">
            <a:avLst/>
          </a:prstGeom>
          <a:noFill/>
        </p:spPr>
        <p:txBody>
          <a:bodyPr wrap="square">
            <a:spAutoFit/>
          </a:bodyPr>
          <a:lstStyle/>
          <a:p>
            <a:r>
              <a:rPr lang="en-US" altLang="ja-JP" sz="1800" b="1" dirty="0">
                <a:solidFill>
                  <a:schemeClr val="bg1"/>
                </a:solidFill>
                <a:latin typeface="Arial" panose="020B0604020202020204" pitchFamily="34" charset="0"/>
                <a:cs typeface="Arial" panose="020B0604020202020204" pitchFamily="34" charset="0"/>
              </a:rPr>
              <a:t>spinel</a:t>
            </a:r>
            <a:endParaRPr lang="ja-JP" altLang="en-US" b="1" dirty="0">
              <a:solidFill>
                <a:schemeClr val="bg1"/>
              </a:solidFill>
              <a:latin typeface="Arial" panose="020B0604020202020204" pitchFamily="34" charset="0"/>
              <a:cs typeface="Arial" panose="020B0604020202020204" pitchFamily="34" charset="0"/>
            </a:endParaRPr>
          </a:p>
        </p:txBody>
      </p:sp>
      <p:pic>
        <p:nvPicPr>
          <p:cNvPr id="60" name="図 59" descr="写真, 座る, 水, 食品 が含まれている画像&#10;&#10;自動的に生成された説明">
            <a:extLst>
              <a:ext uri="{FF2B5EF4-FFF2-40B4-BE49-F238E27FC236}">
                <a16:creationId xmlns:a16="http://schemas.microsoft.com/office/drawing/2014/main" id="{B25835A6-1A12-938D-BCDB-18FCDEB0DD6E}"/>
              </a:ext>
            </a:extLst>
          </p:cNvPr>
          <p:cNvPicPr>
            <a:picLocks noChangeAspect="1"/>
          </p:cNvPicPr>
          <p:nvPr/>
        </p:nvPicPr>
        <p:blipFill rotWithShape="1">
          <a:blip r:embed="rId4"/>
          <a:srcRect l="27551" t="11144" r="26736" b="30738"/>
          <a:stretch/>
        </p:blipFill>
        <p:spPr>
          <a:xfrm>
            <a:off x="8939869" y="594525"/>
            <a:ext cx="2302964" cy="2195953"/>
          </a:xfrm>
          <a:prstGeom prst="rect">
            <a:avLst/>
          </a:prstGeom>
        </p:spPr>
      </p:pic>
      <p:sp>
        <p:nvSpPr>
          <p:cNvPr id="61" name="テキスト ボックス 60">
            <a:extLst>
              <a:ext uri="{FF2B5EF4-FFF2-40B4-BE49-F238E27FC236}">
                <a16:creationId xmlns:a16="http://schemas.microsoft.com/office/drawing/2014/main" id="{CF32AAF0-4369-53CD-0C8D-BFE41E5C5A27}"/>
              </a:ext>
            </a:extLst>
          </p:cNvPr>
          <p:cNvSpPr txBox="1"/>
          <p:nvPr/>
        </p:nvSpPr>
        <p:spPr>
          <a:xfrm>
            <a:off x="8948391" y="607935"/>
            <a:ext cx="1795806" cy="369332"/>
          </a:xfrm>
          <a:prstGeom prst="rect">
            <a:avLst/>
          </a:prstGeom>
          <a:noFill/>
        </p:spPr>
        <p:txBody>
          <a:bodyPr wrap="square">
            <a:spAutoFit/>
          </a:bodyPr>
          <a:lstStyle/>
          <a:p>
            <a:r>
              <a:rPr lang="en-US" altLang="ja-JP" sz="1800" b="1" dirty="0">
                <a:latin typeface="Arial" panose="020B0604020202020204" pitchFamily="34" charset="0"/>
                <a:cs typeface="Arial" panose="020B0604020202020204" pitchFamily="34" charset="0"/>
              </a:rPr>
              <a:t>orthopyroxene</a:t>
            </a:r>
            <a:endParaRPr lang="ja-JP" altLang="en-US" b="1" dirty="0">
              <a:latin typeface="Arial" panose="020B0604020202020204" pitchFamily="34" charset="0"/>
              <a:cs typeface="Arial" panose="020B0604020202020204" pitchFamily="34" charset="0"/>
            </a:endParaRPr>
          </a:p>
        </p:txBody>
      </p:sp>
      <p:sp>
        <p:nvSpPr>
          <p:cNvPr id="62" name="テキスト ボックス 61">
            <a:extLst>
              <a:ext uri="{FF2B5EF4-FFF2-40B4-BE49-F238E27FC236}">
                <a16:creationId xmlns:a16="http://schemas.microsoft.com/office/drawing/2014/main" id="{9DAF5D35-70A8-2A9F-C50B-0481F5563E8F}"/>
              </a:ext>
            </a:extLst>
          </p:cNvPr>
          <p:cNvSpPr txBox="1"/>
          <p:nvPr/>
        </p:nvSpPr>
        <p:spPr>
          <a:xfrm>
            <a:off x="9654781" y="1577806"/>
            <a:ext cx="997490" cy="369332"/>
          </a:xfrm>
          <a:prstGeom prst="rect">
            <a:avLst/>
          </a:prstGeom>
          <a:noFill/>
        </p:spPr>
        <p:txBody>
          <a:bodyPr wrap="square">
            <a:spAutoFit/>
          </a:bodyPr>
          <a:lstStyle/>
          <a:p>
            <a:r>
              <a:rPr lang="en-US" altLang="ja-JP" sz="1800" b="1" dirty="0">
                <a:solidFill>
                  <a:schemeClr val="bg1"/>
                </a:solidFill>
                <a:latin typeface="Arial" panose="020B0604020202020204" pitchFamily="34" charset="0"/>
                <a:cs typeface="Arial" panose="020B0604020202020204" pitchFamily="34" charset="0"/>
              </a:rPr>
              <a:t>spinel</a:t>
            </a:r>
            <a:endParaRPr lang="ja-JP" altLang="en-US" b="1" dirty="0">
              <a:solidFill>
                <a:schemeClr val="bg1"/>
              </a:solidFill>
              <a:latin typeface="Arial" panose="020B0604020202020204" pitchFamily="34" charset="0"/>
              <a:cs typeface="Arial" panose="020B0604020202020204" pitchFamily="34" charset="0"/>
            </a:endParaRPr>
          </a:p>
        </p:txBody>
      </p:sp>
      <p:sp>
        <p:nvSpPr>
          <p:cNvPr id="81" name="テキスト ボックス 80">
            <a:extLst>
              <a:ext uri="{FF2B5EF4-FFF2-40B4-BE49-F238E27FC236}">
                <a16:creationId xmlns:a16="http://schemas.microsoft.com/office/drawing/2014/main" id="{9BB7CC41-C4B6-3E2D-6A03-550998C510B7}"/>
              </a:ext>
            </a:extLst>
          </p:cNvPr>
          <p:cNvSpPr txBox="1"/>
          <p:nvPr/>
        </p:nvSpPr>
        <p:spPr>
          <a:xfrm>
            <a:off x="10489961" y="2368138"/>
            <a:ext cx="816483" cy="338554"/>
          </a:xfrm>
          <a:prstGeom prst="rect">
            <a:avLst/>
          </a:prstGeom>
          <a:noFill/>
        </p:spPr>
        <p:txBody>
          <a:bodyPr wrap="square">
            <a:spAutoFit/>
          </a:bodyPr>
          <a:lstStyle/>
          <a:p>
            <a:r>
              <a:rPr lang="en-US" altLang="ja-JP" sz="1600" b="1" dirty="0">
                <a:latin typeface="Arial" panose="020B0604020202020204" pitchFamily="34" charset="0"/>
                <a:cs typeface="Arial" panose="020B0604020202020204" pitchFamily="34" charset="0"/>
              </a:rPr>
              <a:t>25 </a:t>
            </a:r>
            <a:r>
              <a:rPr lang="en-US" altLang="ja-JP" sz="1600" b="1" dirty="0" err="1">
                <a:latin typeface="Arial" panose="020B0604020202020204" pitchFamily="34" charset="0"/>
                <a:cs typeface="Arial" panose="020B0604020202020204" pitchFamily="34" charset="0"/>
              </a:rPr>
              <a:t>μm</a:t>
            </a:r>
            <a:endParaRPr lang="ja-JP" altLang="en-US" sz="1600" b="1" dirty="0">
              <a:latin typeface="Arial" panose="020B0604020202020204" pitchFamily="34" charset="0"/>
              <a:cs typeface="Arial" panose="020B0604020202020204" pitchFamily="34" charset="0"/>
            </a:endParaRPr>
          </a:p>
        </p:txBody>
      </p:sp>
      <p:cxnSp>
        <p:nvCxnSpPr>
          <p:cNvPr id="82" name="直線コネクタ 81">
            <a:extLst>
              <a:ext uri="{FF2B5EF4-FFF2-40B4-BE49-F238E27FC236}">
                <a16:creationId xmlns:a16="http://schemas.microsoft.com/office/drawing/2014/main" id="{ED2E6BCD-FEA5-AC4C-2509-8B9C68E03A67}"/>
              </a:ext>
            </a:extLst>
          </p:cNvPr>
          <p:cNvCxnSpPr>
            <a:cxnSpLocks/>
          </p:cNvCxnSpPr>
          <p:nvPr/>
        </p:nvCxnSpPr>
        <p:spPr>
          <a:xfrm flipH="1">
            <a:off x="7697796" y="2713616"/>
            <a:ext cx="1159957"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D8E1ED27-9C22-2B62-2945-873727551DAB}"/>
              </a:ext>
            </a:extLst>
          </p:cNvPr>
          <p:cNvSpPr txBox="1"/>
          <p:nvPr/>
        </p:nvSpPr>
        <p:spPr>
          <a:xfrm>
            <a:off x="8145487" y="2375062"/>
            <a:ext cx="816483" cy="338554"/>
          </a:xfrm>
          <a:prstGeom prst="rect">
            <a:avLst/>
          </a:prstGeom>
          <a:noFill/>
        </p:spPr>
        <p:txBody>
          <a:bodyPr wrap="square">
            <a:spAutoFit/>
          </a:bodyPr>
          <a:lstStyle/>
          <a:p>
            <a:r>
              <a:rPr lang="en-US" altLang="ja-JP" sz="1600" b="1" dirty="0">
                <a:latin typeface="Arial" panose="020B0604020202020204" pitchFamily="34" charset="0"/>
                <a:cs typeface="Arial" panose="020B0604020202020204" pitchFamily="34" charset="0"/>
              </a:rPr>
              <a:t>25 </a:t>
            </a:r>
            <a:r>
              <a:rPr lang="en-US" altLang="ja-JP" sz="1600" b="1" dirty="0" err="1">
                <a:latin typeface="Arial" panose="020B0604020202020204" pitchFamily="34" charset="0"/>
                <a:cs typeface="Arial" panose="020B0604020202020204" pitchFamily="34" charset="0"/>
              </a:rPr>
              <a:t>μm</a:t>
            </a:r>
            <a:endParaRPr lang="ja-JP" altLang="en-US" sz="1600" b="1" dirty="0">
              <a:latin typeface="Arial" panose="020B0604020202020204" pitchFamily="34" charset="0"/>
              <a:cs typeface="Arial" panose="020B0604020202020204" pitchFamily="34" charset="0"/>
            </a:endParaRPr>
          </a:p>
        </p:txBody>
      </p:sp>
      <p:sp>
        <p:nvSpPr>
          <p:cNvPr id="85" name="テキスト ボックス 84">
            <a:extLst>
              <a:ext uri="{FF2B5EF4-FFF2-40B4-BE49-F238E27FC236}">
                <a16:creationId xmlns:a16="http://schemas.microsoft.com/office/drawing/2014/main" id="{D6C1C7DB-BB83-A34D-B4C5-60D4076F467D}"/>
              </a:ext>
            </a:extLst>
          </p:cNvPr>
          <p:cNvSpPr txBox="1"/>
          <p:nvPr/>
        </p:nvSpPr>
        <p:spPr>
          <a:xfrm>
            <a:off x="6459591" y="2791932"/>
            <a:ext cx="4973352" cy="523220"/>
          </a:xfrm>
          <a:prstGeom prst="rect">
            <a:avLst/>
          </a:prstGeom>
          <a:noFill/>
        </p:spPr>
        <p:txBody>
          <a:bodyPr wrap="square">
            <a:spAutoFit/>
          </a:bodyPr>
          <a:lstStyle/>
          <a:p>
            <a:pPr algn="just"/>
            <a:r>
              <a:rPr lang="en-US" altLang="ja-JP" sz="1400" dirty="0">
                <a:latin typeface="Times New Roman" panose="02020603050405020304" pitchFamily="18" charset="0"/>
                <a:cs typeface="Times New Roman" panose="02020603050405020304" pitchFamily="18" charset="0"/>
              </a:rPr>
              <a:t>Spinel inclusions in olivine and </a:t>
            </a:r>
            <a:r>
              <a:rPr lang="en-US" altLang="ja-JP" sz="1400" dirty="0" err="1">
                <a:latin typeface="Times New Roman" panose="02020603050405020304" pitchFamily="18" charset="0"/>
                <a:cs typeface="Times New Roman" panose="02020603050405020304" pitchFamily="18" charset="0"/>
              </a:rPr>
              <a:t>opx</a:t>
            </a:r>
            <a:r>
              <a:rPr lang="en-US" altLang="ja-JP" sz="1400" dirty="0">
                <a:latin typeface="Times New Roman" panose="02020603050405020304" pitchFamily="18" charset="0"/>
                <a:cs typeface="Times New Roman" panose="02020603050405020304" pitchFamily="18" charset="0"/>
              </a:rPr>
              <a:t> in a spinel-lherzolite xenolith from </a:t>
            </a:r>
            <a:r>
              <a:rPr lang="en-US" altLang="ja-JP" sz="1400" dirty="0" err="1">
                <a:latin typeface="Times New Roman" panose="02020603050405020304" pitchFamily="18" charset="0"/>
                <a:cs typeface="Times New Roman" panose="02020603050405020304" pitchFamily="18" charset="0"/>
              </a:rPr>
              <a:t>Ennokentiev</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Sikhote</a:t>
            </a:r>
            <a:r>
              <a:rPr lang="en-US" altLang="ja-JP" sz="1400" dirty="0">
                <a:latin typeface="Times New Roman" panose="02020603050405020304" pitchFamily="18" charset="0"/>
                <a:cs typeface="Times New Roman" panose="02020603050405020304" pitchFamily="18" charset="0"/>
              </a:rPr>
              <a:t>-Alin, Far Eastern Russia.</a:t>
            </a:r>
            <a:endParaRPr lang="ja-JP" altLang="en-US" sz="1400" dirty="0"/>
          </a:p>
        </p:txBody>
      </p:sp>
      <p:sp>
        <p:nvSpPr>
          <p:cNvPr id="24" name="正方形/長方形 23">
            <a:extLst>
              <a:ext uri="{FF2B5EF4-FFF2-40B4-BE49-F238E27FC236}">
                <a16:creationId xmlns:a16="http://schemas.microsoft.com/office/drawing/2014/main" id="{929DB10D-976E-E992-D58F-327EB73CACF6}"/>
              </a:ext>
            </a:extLst>
          </p:cNvPr>
          <p:cNvSpPr/>
          <p:nvPr/>
        </p:nvSpPr>
        <p:spPr>
          <a:xfrm>
            <a:off x="5904327" y="3583254"/>
            <a:ext cx="6244171" cy="3223063"/>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5D7FCBED-B097-0F4A-B30C-32EDAFB453BA}"/>
              </a:ext>
            </a:extLst>
          </p:cNvPr>
          <p:cNvSpPr txBox="1"/>
          <p:nvPr/>
        </p:nvSpPr>
        <p:spPr>
          <a:xfrm>
            <a:off x="5922221" y="3597348"/>
            <a:ext cx="1400930" cy="369332"/>
          </a:xfrm>
          <a:prstGeom prst="rect">
            <a:avLst/>
          </a:prstGeom>
          <a:solidFill>
            <a:schemeClr val="bg2"/>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Objectives</a:t>
            </a:r>
            <a:endParaRPr lang="ja-JP" altLang="en-US" b="1" dirty="0">
              <a:latin typeface="Arial" panose="020B0604020202020204" pitchFamily="34" charset="0"/>
              <a:ea typeface="游ゴシック" panose="020B0400000000000000" pitchFamily="50" charset="-128"/>
              <a:cs typeface="Arial" panose="020B0604020202020204" pitchFamily="34" charset="0"/>
            </a:endParaRPr>
          </a:p>
        </p:txBody>
      </p:sp>
      <p:sp>
        <p:nvSpPr>
          <p:cNvPr id="26" name="テキスト ボックス 25">
            <a:extLst>
              <a:ext uri="{FF2B5EF4-FFF2-40B4-BE49-F238E27FC236}">
                <a16:creationId xmlns:a16="http://schemas.microsoft.com/office/drawing/2014/main" id="{D28BDC60-F801-8203-F959-A8ECEF0B87F1}"/>
              </a:ext>
            </a:extLst>
          </p:cNvPr>
          <p:cNvSpPr txBox="1"/>
          <p:nvPr/>
        </p:nvSpPr>
        <p:spPr>
          <a:xfrm>
            <a:off x="5843726" y="3962435"/>
            <a:ext cx="6297073" cy="2785378"/>
          </a:xfrm>
          <a:prstGeom prst="rect">
            <a:avLst/>
          </a:prstGeom>
          <a:noFill/>
        </p:spPr>
        <p:txBody>
          <a:bodyPr wrap="square">
            <a:spAutoFit/>
          </a:bodyPr>
          <a:lstStyle/>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Determine the MgAl</a:t>
            </a:r>
            <a:r>
              <a:rPr lang="en-US" altLang="ja-JP" sz="1600" baseline="-25000" dirty="0">
                <a:latin typeface="Times New Roman" panose="02020603050405020304" pitchFamily="18" charset="0"/>
                <a:cs typeface="Times New Roman" panose="02020603050405020304" pitchFamily="18" charset="0"/>
              </a:rPr>
              <a:t>2</a:t>
            </a:r>
            <a:r>
              <a:rPr lang="en-US" altLang="ja-JP" sz="1600" dirty="0">
                <a:latin typeface="Times New Roman" panose="02020603050405020304" pitchFamily="18" charset="0"/>
                <a:cs typeface="Times New Roman" panose="02020603050405020304" pitchFamily="18" charset="0"/>
              </a:rPr>
              <a:t>O</a:t>
            </a:r>
            <a:r>
              <a:rPr lang="en-US" altLang="ja-JP" sz="1600" baseline="-25000" dirty="0">
                <a:latin typeface="Times New Roman" panose="02020603050405020304" pitchFamily="18" charset="0"/>
                <a:cs typeface="Times New Roman" panose="02020603050405020304" pitchFamily="18" charset="0"/>
              </a:rPr>
              <a:t>4</a:t>
            </a:r>
            <a:r>
              <a:rPr lang="en-US" altLang="ja-JP" sz="1600" dirty="0">
                <a:latin typeface="Times New Roman" panose="02020603050405020304" pitchFamily="18" charset="0"/>
                <a:cs typeface="Times New Roman" panose="02020603050405020304" pitchFamily="18" charset="0"/>
              </a:rPr>
              <a:t>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that can be used from the standard state to high-</a:t>
            </a:r>
            <a:r>
              <a:rPr lang="en-US" altLang="ja-JP" sz="1600" i="1" dirty="0">
                <a:latin typeface="Times New Roman" panose="02020603050405020304" pitchFamily="18" charset="0"/>
                <a:cs typeface="Times New Roman" panose="02020603050405020304" pitchFamily="18" charset="0"/>
              </a:rPr>
              <a:t>PT</a:t>
            </a:r>
            <a:r>
              <a:rPr lang="en-US" altLang="ja-JP" sz="1600" dirty="0">
                <a:latin typeface="Times New Roman" panose="02020603050405020304" pitchFamily="18" charset="0"/>
                <a:cs typeface="Times New Roman" panose="02020603050405020304" pitchFamily="18" charset="0"/>
              </a:rPr>
              <a:t>.</a:t>
            </a:r>
          </a:p>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Propose a method for accurately estimating the trap pressure even when the cation ordering state of spinel changes during the exhumation process of rocks.</a:t>
            </a:r>
          </a:p>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The obtained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is used to calculate whether the residual pressure of spinel inclusions in olivine derived from spinel-lherzolite stability field is positive.</a:t>
            </a:r>
          </a:p>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Measure the residual pressure of natural spinel inclusions in olivine and determine the trapping (or re-equilibration) pressure.</a:t>
            </a:r>
          </a:p>
        </p:txBody>
      </p:sp>
      <p:cxnSp>
        <p:nvCxnSpPr>
          <p:cNvPr id="31" name="直線コネクタ 30">
            <a:extLst>
              <a:ext uri="{FF2B5EF4-FFF2-40B4-BE49-F238E27FC236}">
                <a16:creationId xmlns:a16="http://schemas.microsoft.com/office/drawing/2014/main" id="{B64C5394-520D-D07C-1831-359EE5C93DA3}"/>
              </a:ext>
            </a:extLst>
          </p:cNvPr>
          <p:cNvCxnSpPr>
            <a:cxnSpLocks/>
          </p:cNvCxnSpPr>
          <p:nvPr/>
        </p:nvCxnSpPr>
        <p:spPr>
          <a:xfrm flipH="1">
            <a:off x="10029386" y="2713616"/>
            <a:ext cx="1159957"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38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fade">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fade">
                                      <p:cBhvr>
                                        <p:cTn id="25" dur="500"/>
                                        <p:tgtEl>
                                          <p:spTgt spid="2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xEl>
                                              <p:pRg st="3" end="3"/>
                                            </p:txEl>
                                          </p:spTgt>
                                        </p:tgtEl>
                                        <p:attrNameLst>
                                          <p:attrName>style.visibility</p:attrName>
                                        </p:attrNameLst>
                                      </p:cBhvr>
                                      <p:to>
                                        <p:strVal val="visible"/>
                                      </p:to>
                                    </p:set>
                                    <p:animEffect transition="in" filter="fade">
                                      <p:cBhvr>
                                        <p:cTn id="30"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a:extLst>
              <a:ext uri="{FF2B5EF4-FFF2-40B4-BE49-F238E27FC236}">
                <a16:creationId xmlns:a16="http://schemas.microsoft.com/office/drawing/2014/main" id="{C54F3637-5C2C-4162-AFE7-4840CF6BCBC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275049" y="3257537"/>
            <a:ext cx="3684702" cy="3606545"/>
          </a:xfrm>
          <a:prstGeom prst="rect">
            <a:avLst/>
          </a:prstGeom>
          <a:noFill/>
          <a:ln>
            <a:noFill/>
          </a:ln>
          <a:extLst>
            <a:ext uri="{53640926-AAD7-44D8-BBD7-CCE9431645EC}">
              <a14:shadowObscured xmlns:a14="http://schemas.microsoft.com/office/drawing/2010/main"/>
            </a:ext>
          </a:extLst>
        </p:spPr>
      </p:pic>
      <p:pic>
        <p:nvPicPr>
          <p:cNvPr id="28" name="図 27" descr="グラフィカル ユーザー インターフェイス, ヒストグラム&#10;&#10;中程度の精度で自動的に生成された説明">
            <a:extLst>
              <a:ext uri="{FF2B5EF4-FFF2-40B4-BE49-F238E27FC236}">
                <a16:creationId xmlns:a16="http://schemas.microsoft.com/office/drawing/2014/main" id="{8C327D9C-9CD8-4543-8A4F-C13A08EF904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965" y="3247212"/>
            <a:ext cx="233340" cy="3610787"/>
          </a:xfrm>
          <a:prstGeom prst="rect">
            <a:avLst/>
          </a:prstGeom>
        </p:spPr>
      </p:pic>
      <p:graphicFrame>
        <p:nvGraphicFramePr>
          <p:cNvPr id="64" name="表 64">
            <a:extLst>
              <a:ext uri="{FF2B5EF4-FFF2-40B4-BE49-F238E27FC236}">
                <a16:creationId xmlns:a16="http://schemas.microsoft.com/office/drawing/2014/main" id="{96ABCE3E-2662-4138-ABE5-0DD75D7DDBB0}"/>
              </a:ext>
            </a:extLst>
          </p:cNvPr>
          <p:cNvGraphicFramePr>
            <a:graphicFrameLocks noGrp="1"/>
          </p:cNvGraphicFramePr>
          <p:nvPr>
            <p:extLst>
              <p:ext uri="{D42A27DB-BD31-4B8C-83A1-F6EECF244321}">
                <p14:modId xmlns:p14="http://schemas.microsoft.com/office/powerpoint/2010/main" val="2642917657"/>
              </p:ext>
            </p:extLst>
          </p:nvPr>
        </p:nvGraphicFramePr>
        <p:xfrm>
          <a:off x="28575" y="776983"/>
          <a:ext cx="5514469" cy="2537717"/>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741945302"/>
                    </a:ext>
                  </a:extLst>
                </a:gridCol>
                <a:gridCol w="953643">
                  <a:extLst>
                    <a:ext uri="{9D8B030D-6E8A-4147-A177-3AD203B41FA5}">
                      <a16:colId xmlns:a16="http://schemas.microsoft.com/office/drawing/2014/main" val="1203171731"/>
                    </a:ext>
                  </a:extLst>
                </a:gridCol>
                <a:gridCol w="1096963">
                  <a:extLst>
                    <a:ext uri="{9D8B030D-6E8A-4147-A177-3AD203B41FA5}">
                      <a16:colId xmlns:a16="http://schemas.microsoft.com/office/drawing/2014/main" val="155486291"/>
                    </a:ext>
                  </a:extLst>
                </a:gridCol>
                <a:gridCol w="1033463">
                  <a:extLst>
                    <a:ext uri="{9D8B030D-6E8A-4147-A177-3AD203B41FA5}">
                      <a16:colId xmlns:a16="http://schemas.microsoft.com/office/drawing/2014/main" val="437303759"/>
                    </a:ext>
                  </a:extLst>
                </a:gridCol>
                <a:gridCol w="1363600">
                  <a:extLst>
                    <a:ext uri="{9D8B030D-6E8A-4147-A177-3AD203B41FA5}">
                      <a16:colId xmlns:a16="http://schemas.microsoft.com/office/drawing/2014/main" val="2863593747"/>
                    </a:ext>
                  </a:extLst>
                </a:gridCol>
              </a:tblGrid>
              <a:tr h="294478">
                <a:tc>
                  <a:txBody>
                    <a:bodyPr/>
                    <a:lstStyle/>
                    <a:p>
                      <a:pPr algn="ctr" fontAlgn="ctr"/>
                      <a:r>
                        <a:rPr lang="ja-JP" altLang="en-US" sz="1200" b="1" u="none" strike="noStrike" dirty="0">
                          <a:solidFill>
                            <a:schemeClr val="bg1"/>
                          </a:solidFill>
                          <a:effectLst/>
                          <a:latin typeface="Arial" panose="020B0604020202020204" pitchFamily="34" charset="0"/>
                          <a:cs typeface="Arial" panose="020B0604020202020204" pitchFamily="34" charset="0"/>
                        </a:rPr>
                        <a:t>　</a:t>
                      </a:r>
                      <a:r>
                        <a:rPr lang="en-US" altLang="ja-JP" sz="1200" b="1" u="none" strike="noStrike" dirty="0">
                          <a:solidFill>
                            <a:schemeClr val="bg1"/>
                          </a:solidFill>
                          <a:effectLst/>
                          <a:latin typeface="Arial" panose="020B0604020202020204" pitchFamily="34" charset="0"/>
                          <a:cs typeface="Arial" panose="020B0604020202020204" pitchFamily="34" charset="0"/>
                        </a:rPr>
                        <a:t>Data type</a:t>
                      </a:r>
                      <a:endParaRPr lang="ja-JP" alt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ctr"/>
                      <a:r>
                        <a:rPr lang="en-US" sz="1200" b="1" u="none" strike="noStrike" dirty="0">
                          <a:solidFill>
                            <a:schemeClr val="bg1"/>
                          </a:solidFill>
                          <a:effectLst/>
                          <a:latin typeface="Arial" panose="020B0604020202020204" pitchFamily="34" charset="0"/>
                          <a:cs typeface="Arial" panose="020B0604020202020204" pitchFamily="34" charset="0"/>
                        </a:rPr>
                        <a:t>Holland11</a:t>
                      </a:r>
                      <a:endParaRPr 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ctr"/>
                      <a:r>
                        <a:rPr 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Hamecher13</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ctr"/>
                      <a:r>
                        <a:rPr lang="en-US" sz="1200" b="1" u="none" strike="noStrike" dirty="0">
                          <a:solidFill>
                            <a:schemeClr val="bg1"/>
                          </a:solidFill>
                          <a:effectLst/>
                          <a:latin typeface="Arial" panose="020B0604020202020204" pitchFamily="34" charset="0"/>
                          <a:cs typeface="Arial" panose="020B0604020202020204" pitchFamily="34" charset="0"/>
                        </a:rPr>
                        <a:t>Faccincani21</a:t>
                      </a:r>
                      <a:endParaRPr 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ctr"/>
                      <a:r>
                        <a:rPr lang="en-US" altLang="ja-JP"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This study</a:t>
                      </a:r>
                      <a:endParaRPr lang="ja-JP" altLang="en-US" sz="12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27264211"/>
                  </a:ext>
                </a:extLst>
              </a:tr>
              <a:tr h="219494">
                <a:tc>
                  <a:txBody>
                    <a:bodyPr/>
                    <a:lstStyle/>
                    <a:p>
                      <a:pPr algn="ctr" fontAlgn="ctr"/>
                      <a:r>
                        <a:rPr lang="en-US" altLang="ja-JP" sz="12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Volume-Temperature</a:t>
                      </a:r>
                      <a:endParaRPr lang="el-GR" sz="12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Fiquet99</a:t>
                      </a:r>
                    </a:p>
                  </a:txBody>
                  <a:tcPr marL="0" marR="0" marT="0" marB="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Peterson91</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Redfern99</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Carbonin02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Martignago03;06</a:t>
                      </a: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ct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Grimes92 </a:t>
                      </a:r>
                    </a:p>
                    <a:p>
                      <a:pPr algn="ctr" fontAlgn="ct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Carbonin02 </a:t>
                      </a:r>
                    </a:p>
                    <a:p>
                      <a:pPr algn="ctr" fontAlgn="ct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Martignago03</a:t>
                      </a: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Grimes92 </a:t>
                      </a:r>
                    </a:p>
                    <a:p>
                      <a:pPr algn="ctr" fontAlgn="ctr"/>
                      <a:r>
                        <a:rPr lang="en-US" altLang="ja-JP" sz="1200" b="1" i="0" u="none" strike="noStrike" dirty="0">
                          <a:solidFill>
                            <a:srgbClr val="FF6600"/>
                          </a:solidFill>
                          <a:effectLst/>
                          <a:latin typeface="Arial" panose="020B0604020202020204" pitchFamily="34" charset="0"/>
                          <a:ea typeface="游ゴシック" panose="020B0400000000000000" pitchFamily="50" charset="-128"/>
                          <a:cs typeface="Arial" panose="020B0604020202020204" pitchFamily="34" charset="0"/>
                        </a:rPr>
                        <a:t>Suzuki80</a:t>
                      </a:r>
                      <a:endParaRPr lang="el-GR" sz="1200" b="1" i="0" u="none" strike="noStrike" dirty="0">
                        <a:solidFill>
                          <a:srgbClr val="FF66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2343117"/>
                  </a:ext>
                </a:extLst>
              </a:tr>
              <a:tr h="289979">
                <a:tc>
                  <a:txBody>
                    <a:bodyPr/>
                    <a:lstStyle/>
                    <a:p>
                      <a:pPr algn="ctr" fontAlgn="ctr"/>
                      <a:r>
                        <a:rPr lang="en-US" altLang="ja-JP" sz="12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Volume-Pressure</a:t>
                      </a:r>
                      <a:endParaRPr lang="el-GR" altLang="ja-JP" sz="12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Finger86</a:t>
                      </a:r>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Levy03</a:t>
                      </a:r>
                      <a:endParaRPr lang="el-GR"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Nestola07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Nestola07</a:t>
                      </a:r>
                    </a:p>
                    <a:p>
                      <a:pPr algn="ctr" fontAlgn="ctr"/>
                      <a:r>
                        <a:rPr lang="en-US"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Levy03</a:t>
                      </a:r>
                      <a:endParaRPr lang="el-GR"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96260658"/>
                  </a:ext>
                </a:extLst>
              </a:tr>
              <a:tr h="312839">
                <a:tc>
                  <a:txBody>
                    <a:bodyPr/>
                    <a:lstStyle/>
                    <a:p>
                      <a:pPr algn="ctr" fontAlgn="ctr"/>
                      <a:r>
                        <a:rPr lang="en-US" altLang="ja-JP" sz="12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Elasticity</a:t>
                      </a:r>
                      <a:endParaRPr lang="el-GR" sz="12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Not used</a:t>
                      </a:r>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Not used</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Suzuki00</a:t>
                      </a:r>
                    </a:p>
                    <a:p>
                      <a:pPr algn="ctr" fontAlgn="ct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Speziale16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Suzuki00</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Speziale16</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1" i="0" u="none" strike="noStrike" dirty="0">
                          <a:solidFill>
                            <a:srgbClr val="FF6600"/>
                          </a:solidFill>
                          <a:effectLst/>
                          <a:latin typeface="Arial" panose="020B0604020202020204" pitchFamily="34" charset="0"/>
                          <a:ea typeface="游ゴシック" panose="020B0400000000000000" pitchFamily="50" charset="-128"/>
                          <a:cs typeface="Arial" panose="020B0604020202020204" pitchFamily="34" charset="0"/>
                        </a:rPr>
                        <a:t>Duan18, Zou13</a:t>
                      </a: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7972969"/>
                  </a:ext>
                </a:extLst>
              </a:tr>
              <a:tr h="337388">
                <a:tc>
                  <a:txBody>
                    <a:bodyPr/>
                    <a:lstStyle/>
                    <a:p>
                      <a:pPr algn="ctr" fontAlgn="ctr"/>
                      <a:r>
                        <a:rPr lang="en-US" altLang="ja-JP" sz="12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Heat capacity</a:t>
                      </a:r>
                      <a:endParaRPr lang="el-GR" sz="12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Not used</a:t>
                      </a:r>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Not used</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Not used</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rgbClr val="FF6600"/>
                          </a:solidFill>
                          <a:effectLst/>
                          <a:latin typeface="Arial" panose="020B0604020202020204" pitchFamily="34" charset="0"/>
                          <a:ea typeface="游ゴシック" panose="020B0400000000000000" pitchFamily="50" charset="-128"/>
                          <a:cs typeface="Arial" panose="020B0604020202020204" pitchFamily="34" charset="0"/>
                        </a:rPr>
                        <a:t>King55, Bonnickson55</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rgbClr val="FF6600"/>
                          </a:solidFill>
                          <a:effectLst/>
                          <a:latin typeface="Arial" panose="020B0604020202020204" pitchFamily="34" charset="0"/>
                          <a:ea typeface="游ゴシック" panose="020B0400000000000000" pitchFamily="50" charset="-128"/>
                          <a:cs typeface="Arial" panose="020B0604020202020204" pitchFamily="34" charset="0"/>
                        </a:rPr>
                        <a:t>Richet91, Robie95</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rgbClr val="FF6600"/>
                          </a:solidFill>
                          <a:effectLst/>
                          <a:latin typeface="Arial" panose="020B0604020202020204" pitchFamily="34" charset="0"/>
                          <a:ea typeface="游ゴシック" panose="020B0400000000000000" pitchFamily="50" charset="-128"/>
                          <a:cs typeface="Arial" panose="020B0604020202020204" pitchFamily="34" charset="0"/>
                        </a:rPr>
                        <a:t>Klemme07</a:t>
                      </a: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18005"/>
                  </a:ext>
                </a:extLst>
              </a:tr>
              <a:tr h="300139">
                <a:tc>
                  <a:txBody>
                    <a:bodyPr/>
                    <a:lstStyle/>
                    <a:p>
                      <a:pPr algn="ctr" fontAlgn="ctr"/>
                      <a:r>
                        <a:rPr lang="en-US" sz="1200" b="1" i="0" u="none" strike="noStrike" dirty="0" err="1">
                          <a:solidFill>
                            <a:srgbClr val="000000"/>
                          </a:solidFill>
                          <a:effectLst/>
                          <a:latin typeface="Arial" panose="020B0604020202020204" pitchFamily="34" charset="0"/>
                          <a:ea typeface="游ゴシック" panose="020B0400000000000000" pitchFamily="50" charset="-128"/>
                          <a:cs typeface="Arial" panose="020B0604020202020204" pitchFamily="34" charset="0"/>
                        </a:rPr>
                        <a:t>EoS</a:t>
                      </a:r>
                      <a:r>
                        <a:rPr lang="en-US" sz="12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 type</a:t>
                      </a:r>
                      <a:endParaRPr lang="el-GR" sz="12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BM3-HP2011</a:t>
                      </a:r>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200" b="1" i="0" u="none" strike="noStrike" dirty="0" err="1">
                          <a:solidFill>
                            <a:schemeClr val="tx1"/>
                          </a:solidFill>
                          <a:effectLst/>
                          <a:latin typeface="Arial" panose="020B0604020202020204" pitchFamily="34" charset="0"/>
                          <a:ea typeface="游ゴシック" panose="020B0400000000000000" pitchFamily="50" charset="-128"/>
                          <a:cs typeface="Arial" panose="020B0604020202020204" pitchFamily="34" charset="0"/>
                        </a:rPr>
                        <a:t>Vinet</a:t>
                      </a: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a:t>
                      </a:r>
                      <a:r>
                        <a:rPr lang="el-GR" altLang="ja-JP" sz="1200" b="1" i="1" u="none" strike="noStrike" dirty="0">
                          <a:solidFill>
                            <a:schemeClr val="tx1"/>
                          </a:solidFill>
                          <a:effectLst/>
                        </a:rPr>
                        <a:t>α</a:t>
                      </a:r>
                      <a:r>
                        <a:rPr lang="en-US" altLang="ja-JP" sz="1200" b="1" u="none" strike="noStrike" baseline="-25000" dirty="0">
                          <a:solidFill>
                            <a:schemeClr val="tx1"/>
                          </a:solidFill>
                          <a:effectLst/>
                        </a:rPr>
                        <a:t>V</a:t>
                      </a:r>
                      <a:r>
                        <a:rPr lang="en-US" altLang="ja-JP" sz="1200" b="1" i="1" u="none" strike="noStrike" dirty="0">
                          <a:solidFill>
                            <a:schemeClr val="tx1"/>
                          </a:solidFill>
                          <a:effectLst/>
                        </a:rPr>
                        <a:t>K</a:t>
                      </a:r>
                      <a:r>
                        <a:rPr lang="en-US" altLang="ja-JP" sz="1200" b="1" u="none" strike="noStrike" baseline="-25000" dirty="0">
                          <a:solidFill>
                            <a:schemeClr val="tx1"/>
                          </a:solidFill>
                          <a:effectLst/>
                        </a:rPr>
                        <a:t>0T</a:t>
                      </a: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Δ</a:t>
                      </a:r>
                      <a:r>
                        <a:rPr lang="en-US" altLang="ja-JP" sz="1200" b="1" i="1"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T</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BM3-HP2011</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BM3-</a:t>
                      </a:r>
                      <a:r>
                        <a:rPr lang="en-US" altLang="ja-JP" sz="1200" b="1" i="0" u="none" strike="noStrike" dirty="0">
                          <a:solidFill>
                            <a:srgbClr val="FF6600"/>
                          </a:solidFill>
                          <a:effectLst/>
                          <a:latin typeface="Arial" panose="020B0604020202020204" pitchFamily="34" charset="0"/>
                          <a:ea typeface="游ゴシック" panose="020B0400000000000000" pitchFamily="50" charset="-128"/>
                          <a:cs typeface="Arial" panose="020B0604020202020204" pitchFamily="34" charset="0"/>
                        </a:rPr>
                        <a:t>MGD</a:t>
                      </a: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54959"/>
                  </a:ext>
                </a:extLst>
              </a:tr>
            </a:tbl>
          </a:graphicData>
        </a:graphic>
      </p:graphicFrame>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Problems with </a:t>
            </a:r>
            <a:r>
              <a:rPr lang="en-US" altLang="ja-JP" sz="3100" b="1" dirty="0">
                <a:latin typeface="Arial" panose="020B0604020202020204" pitchFamily="34" charset="0"/>
                <a:cs typeface="Arial" panose="020B0604020202020204" pitchFamily="34" charset="0"/>
              </a:rPr>
              <a:t>MgAl</a:t>
            </a:r>
            <a:r>
              <a:rPr lang="en-US" altLang="ja-JP" sz="3100" b="1" baseline="-25000" dirty="0">
                <a:latin typeface="Arial" panose="020B0604020202020204" pitchFamily="34" charset="0"/>
                <a:cs typeface="Arial" panose="020B0604020202020204" pitchFamily="34" charset="0"/>
              </a:rPr>
              <a:t>2</a:t>
            </a:r>
            <a:r>
              <a:rPr lang="en-US" altLang="ja-JP" sz="3100" b="1" dirty="0">
                <a:latin typeface="Arial" panose="020B0604020202020204" pitchFamily="34" charset="0"/>
                <a:cs typeface="Arial" panose="020B0604020202020204" pitchFamily="34" charset="0"/>
              </a:rPr>
              <a:t>O</a:t>
            </a:r>
            <a:r>
              <a:rPr lang="en-US" altLang="ja-JP" sz="3100" b="1" baseline="-25000" dirty="0">
                <a:latin typeface="Arial" panose="020B0604020202020204" pitchFamily="34" charset="0"/>
                <a:cs typeface="Arial" panose="020B0604020202020204" pitchFamily="34" charset="0"/>
              </a:rPr>
              <a:t>4</a:t>
            </a: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 </a:t>
            </a:r>
            <a:r>
              <a:rPr kumimoji="1" lang="en-US" altLang="ja-JP" sz="3100" b="1" dirty="0" err="1">
                <a:latin typeface="Arial" panose="020B0604020202020204" pitchFamily="34" charset="0"/>
                <a:ea typeface="游ゴシック" panose="020B0400000000000000" pitchFamily="50" charset="-128"/>
                <a:cs typeface="Arial" panose="020B0604020202020204" pitchFamily="34" charset="0"/>
              </a:rPr>
              <a:t>EoS</a:t>
            </a: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 in previous studies</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C8DBBF20-A094-46C3-B63C-7C343974350B}"/>
              </a:ext>
            </a:extLst>
          </p:cNvPr>
          <p:cNvSpPr/>
          <p:nvPr/>
        </p:nvSpPr>
        <p:spPr>
          <a:xfrm>
            <a:off x="11727076" y="-25193"/>
            <a:ext cx="503664"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3/17</a:t>
            </a:r>
            <a:endParaRPr lang="ja-JP" altLang="en-US" sz="1400" dirty="0">
              <a:latin typeface="Times New Roman" panose="02020603050405020304" pitchFamily="18" charset="0"/>
              <a:cs typeface="Times New Roman" panose="02020603050405020304" pitchFamily="18" charset="0"/>
            </a:endParaRPr>
          </a:p>
        </p:txBody>
      </p:sp>
      <p:sp>
        <p:nvSpPr>
          <p:cNvPr id="56" name="正方形/長方形 55">
            <a:extLst>
              <a:ext uri="{FF2B5EF4-FFF2-40B4-BE49-F238E27FC236}">
                <a16:creationId xmlns:a16="http://schemas.microsoft.com/office/drawing/2014/main" id="{64914EBC-3E37-46C7-8E53-AE8B4B25C253}"/>
              </a:ext>
            </a:extLst>
          </p:cNvPr>
          <p:cNvSpPr/>
          <p:nvPr/>
        </p:nvSpPr>
        <p:spPr>
          <a:xfrm>
            <a:off x="5605534" y="815965"/>
            <a:ext cx="6535266" cy="29377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7" name="テキスト ボックス 56">
            <a:extLst>
              <a:ext uri="{FF2B5EF4-FFF2-40B4-BE49-F238E27FC236}">
                <a16:creationId xmlns:a16="http://schemas.microsoft.com/office/drawing/2014/main" id="{38833308-DDF3-440F-AB24-AC2D6120F955}"/>
              </a:ext>
            </a:extLst>
          </p:cNvPr>
          <p:cNvSpPr txBox="1"/>
          <p:nvPr/>
        </p:nvSpPr>
        <p:spPr>
          <a:xfrm>
            <a:off x="5618115" y="828380"/>
            <a:ext cx="3287346" cy="369332"/>
          </a:xfrm>
          <a:prstGeom prst="rect">
            <a:avLst/>
          </a:prstGeom>
          <a:solidFill>
            <a:schemeClr val="bg2"/>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Problems with selected data</a:t>
            </a:r>
          </a:p>
        </p:txBody>
      </p:sp>
      <p:sp>
        <p:nvSpPr>
          <p:cNvPr id="59" name="正方形/長方形 58">
            <a:extLst>
              <a:ext uri="{FF2B5EF4-FFF2-40B4-BE49-F238E27FC236}">
                <a16:creationId xmlns:a16="http://schemas.microsoft.com/office/drawing/2014/main" id="{9ADD8FED-CB9A-4B0B-BC30-32D06EAE50B2}"/>
              </a:ext>
            </a:extLst>
          </p:cNvPr>
          <p:cNvSpPr/>
          <p:nvPr/>
        </p:nvSpPr>
        <p:spPr>
          <a:xfrm>
            <a:off x="5601710" y="4014012"/>
            <a:ext cx="6539090" cy="114749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23A2E86-DBA3-43D7-B055-7679A2F4409C}"/>
              </a:ext>
            </a:extLst>
          </p:cNvPr>
          <p:cNvSpPr txBox="1"/>
          <p:nvPr/>
        </p:nvSpPr>
        <p:spPr>
          <a:xfrm>
            <a:off x="5610638" y="4025160"/>
            <a:ext cx="3660581" cy="369332"/>
          </a:xfrm>
          <a:prstGeom prst="rect">
            <a:avLst/>
          </a:prstGeom>
          <a:solidFill>
            <a:schemeClr val="bg2"/>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Problems with the selected </a:t>
            </a:r>
            <a:r>
              <a:rPr lang="en-US" altLang="ja-JP" b="1" dirty="0" err="1">
                <a:latin typeface="Arial" panose="020B0604020202020204" pitchFamily="34" charset="0"/>
                <a:ea typeface="游ゴシック" panose="020B0400000000000000" pitchFamily="50" charset="-128"/>
                <a:cs typeface="Arial" panose="020B0604020202020204" pitchFamily="34" charset="0"/>
              </a:rPr>
              <a:t>EoS</a:t>
            </a:r>
            <a:endParaRPr lang="en-US" altLang="ja-JP" b="1" dirty="0">
              <a:latin typeface="Arial" panose="020B0604020202020204" pitchFamily="34" charset="0"/>
              <a:ea typeface="游ゴシック" panose="020B0400000000000000"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0D5F17C6-CB71-410F-92B5-01956817D277}"/>
                  </a:ext>
                </a:extLst>
              </p:cNvPr>
              <p:cNvSpPr txBox="1"/>
              <p:nvPr/>
            </p:nvSpPr>
            <p:spPr>
              <a:xfrm>
                <a:off x="5572403" y="4440976"/>
                <a:ext cx="6568397" cy="646331"/>
              </a:xfrm>
              <a:prstGeom prst="rect">
                <a:avLst/>
              </a:prstGeom>
              <a:noFill/>
            </p:spPr>
            <p:txBody>
              <a:bodyPr wrap="square">
                <a:spAutoFit/>
              </a:bodyPr>
              <a:lstStyle/>
              <a:p>
                <a:pPr marL="216000" lvl="1" indent="-216000" algn="just">
                  <a:spcAft>
                    <a:spcPts val="12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Holland-Powell thermal pressure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assumes </a:t>
                </a:r>
                <a14:m>
                  <m:oMath xmlns:m="http://schemas.openxmlformats.org/officeDocument/2006/math">
                    <m:sSub>
                      <m:sSub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sSubPr>
                      <m:e>
                        <m:d>
                          <m:d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dPr>
                          <m:e>
                            <m:r>
                              <a:rPr lang="ja-JP" altLang="en-US"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ea typeface="Cambria Math" panose="02040503050406030204" pitchFamily="18" charset="0"/>
                                    <a:cs typeface="Times New Roman" panose="02020603050405020304" pitchFamily="18" charset="0"/>
                                  </a:rPr>
                                  <m:t>𝐾</m:t>
                                </m:r>
                              </m:e>
                              <m:sub>
                                <m:r>
                                  <a:rPr lang="en-US" altLang="ja-JP" i="1">
                                    <a:latin typeface="Cambria Math" panose="02040503050406030204" pitchFamily="18" charset="0"/>
                                    <a:ea typeface="Cambria Math" panose="02040503050406030204" pitchFamily="18" charset="0"/>
                                    <a:cs typeface="Times New Roman" panose="02020603050405020304" pitchFamily="18" charset="0"/>
                                  </a:rPr>
                                  <m:t>𝑇</m:t>
                                </m:r>
                              </m:sub>
                            </m:sSub>
                            <m:r>
                              <a:rPr lang="en-US" altLang="ja-JP" i="1">
                                <a:latin typeface="Cambria Math" panose="02040503050406030204" pitchFamily="18" charset="0"/>
                                <a:ea typeface="Cambria Math" panose="02040503050406030204" pitchFamily="18" charset="0"/>
                                <a:cs typeface="Times New Roman" panose="02020603050405020304" pitchFamily="18" charset="0"/>
                              </a:rPr>
                              <m:t>/</m:t>
                            </m:r>
                            <m:r>
                              <a:rPr lang="ja-JP" altLang="en-US" i="1">
                                <a:latin typeface="Cambria Math" panose="02040503050406030204" pitchFamily="18" charset="0"/>
                                <a:ea typeface="Cambria Math" panose="02040503050406030204" pitchFamily="18" charset="0"/>
                                <a:cs typeface="Times New Roman" panose="02020603050405020304" pitchFamily="18" charset="0"/>
                              </a:rPr>
                              <m:t>𝜕</m:t>
                            </m:r>
                            <m:r>
                              <a:rPr lang="en-US" altLang="ja-JP" i="1">
                                <a:latin typeface="Cambria Math" panose="02040503050406030204" pitchFamily="18" charset="0"/>
                                <a:ea typeface="Cambria Math" panose="02040503050406030204" pitchFamily="18" charset="0"/>
                                <a:cs typeface="Times New Roman" panose="02020603050405020304" pitchFamily="18" charset="0"/>
                              </a:rPr>
                              <m:t>𝑇</m:t>
                            </m:r>
                          </m:e>
                        </m:d>
                      </m:e>
                      <m:sub>
                        <m:r>
                          <a:rPr lang="en-US" altLang="ja-JP" i="1">
                            <a:latin typeface="Cambria Math" panose="02040503050406030204" pitchFamily="18" charset="0"/>
                            <a:ea typeface="Cambria Math" panose="02040503050406030204" pitchFamily="18" charset="0"/>
                            <a:cs typeface="Times New Roman" panose="02020603050405020304" pitchFamily="18" charset="0"/>
                          </a:rPr>
                          <m:t>𝑉</m:t>
                        </m:r>
                      </m:sub>
                    </m:sSub>
                    <m:r>
                      <a:rPr lang="en-US" altLang="ja-JP" i="1">
                        <a:latin typeface="Cambria Math" panose="02040503050406030204" pitchFamily="18" charset="0"/>
                        <a:ea typeface="Cambria Math" panose="02040503050406030204" pitchFamily="18" charset="0"/>
                        <a:cs typeface="Times New Roman" panose="02020603050405020304" pitchFamily="18" charset="0"/>
                      </a:rPr>
                      <m:t>=0</m:t>
                    </m:r>
                  </m:oMath>
                </a14:m>
                <a:r>
                  <a:rPr lang="en-US" altLang="ja-JP" dirty="0">
                    <a:latin typeface="Times New Roman" panose="02020603050405020304" pitchFamily="18" charset="0"/>
                    <a:cs typeface="Times New Roman" panose="02020603050405020304" pitchFamily="18" charset="0"/>
                  </a:rPr>
                  <a:t>, but it is unclear whether this holds in MgAl</a:t>
                </a:r>
                <a:r>
                  <a:rPr lang="en-US" altLang="ja-JP" baseline="-25000" dirty="0">
                    <a:latin typeface="Times New Roman" panose="02020603050405020304" pitchFamily="18" charset="0"/>
                    <a:cs typeface="Times New Roman" panose="02020603050405020304" pitchFamily="18" charset="0"/>
                  </a:rPr>
                  <a:t>2</a:t>
                </a:r>
                <a:r>
                  <a:rPr lang="en-US" altLang="ja-JP" dirty="0">
                    <a:latin typeface="Times New Roman" panose="02020603050405020304" pitchFamily="18" charset="0"/>
                    <a:cs typeface="Times New Roman" panose="02020603050405020304" pitchFamily="18" charset="0"/>
                  </a:rPr>
                  <a:t>O</a:t>
                </a:r>
                <a:r>
                  <a:rPr lang="en-US" altLang="ja-JP" baseline="-25000" dirty="0">
                    <a:latin typeface="Times New Roman" panose="02020603050405020304" pitchFamily="18" charset="0"/>
                    <a:cs typeface="Times New Roman" panose="02020603050405020304" pitchFamily="18" charset="0"/>
                  </a:rPr>
                  <a:t>4</a:t>
                </a:r>
                <a:r>
                  <a:rPr lang="en-US" altLang="ja-JP" dirty="0">
                    <a:latin typeface="Times New Roman" panose="02020603050405020304" pitchFamily="18" charset="0"/>
                    <a:cs typeface="Times New Roman" panose="02020603050405020304" pitchFamily="18" charset="0"/>
                  </a:rPr>
                  <a:t>.</a:t>
                </a:r>
              </a:p>
            </p:txBody>
          </p:sp>
        </mc:Choice>
        <mc:Fallback xmlns="">
          <p:sp>
            <p:nvSpPr>
              <p:cNvPr id="18" name="テキスト ボックス 17">
                <a:extLst>
                  <a:ext uri="{FF2B5EF4-FFF2-40B4-BE49-F238E27FC236}">
                    <a16:creationId xmlns:a16="http://schemas.microsoft.com/office/drawing/2014/main" id="{0D5F17C6-CB71-410F-92B5-01956817D277}"/>
                  </a:ext>
                </a:extLst>
              </p:cNvPr>
              <p:cNvSpPr txBox="1">
                <a:spLocks noRot="1" noChangeAspect="1" noMove="1" noResize="1" noEditPoints="1" noAdjustHandles="1" noChangeArrowheads="1" noChangeShapeType="1" noTextEdit="1"/>
              </p:cNvSpPr>
              <p:nvPr/>
            </p:nvSpPr>
            <p:spPr>
              <a:xfrm>
                <a:off x="5572403" y="4440976"/>
                <a:ext cx="6568397" cy="646331"/>
              </a:xfrm>
              <a:prstGeom prst="rect">
                <a:avLst/>
              </a:prstGeom>
              <a:blipFill>
                <a:blip r:embed="rId5"/>
                <a:stretch>
                  <a:fillRect l="-557" t="-5660" r="-742" b="-14151"/>
                </a:stretch>
              </a:blipFill>
            </p:spPr>
            <p:txBody>
              <a:bodyPr/>
              <a:lstStyle/>
              <a:p>
                <a:r>
                  <a:rPr lang="ja-JP" altLang="en-US">
                    <a:noFill/>
                  </a:rPr>
                  <a:t> </a:t>
                </a:r>
              </a:p>
            </p:txBody>
          </p:sp>
        </mc:Fallback>
      </mc:AlternateContent>
      <p:sp>
        <p:nvSpPr>
          <p:cNvPr id="14" name="正方形/長方形 13">
            <a:extLst>
              <a:ext uri="{FF2B5EF4-FFF2-40B4-BE49-F238E27FC236}">
                <a16:creationId xmlns:a16="http://schemas.microsoft.com/office/drawing/2014/main" id="{12871D70-B52C-4261-8CD6-82D9750EAE98}"/>
              </a:ext>
            </a:extLst>
          </p:cNvPr>
          <p:cNvSpPr/>
          <p:nvPr/>
        </p:nvSpPr>
        <p:spPr>
          <a:xfrm>
            <a:off x="5603652" y="5426076"/>
            <a:ext cx="6537147" cy="10635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7D48D06-D333-43AF-B790-0AE072A585C1}"/>
              </a:ext>
            </a:extLst>
          </p:cNvPr>
          <p:cNvSpPr txBox="1"/>
          <p:nvPr/>
        </p:nvSpPr>
        <p:spPr>
          <a:xfrm>
            <a:off x="5611527" y="5438949"/>
            <a:ext cx="3659692" cy="369332"/>
          </a:xfrm>
          <a:prstGeom prst="rect">
            <a:avLst/>
          </a:prstGeom>
          <a:solidFill>
            <a:schemeClr val="bg2"/>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Problems with inversion degree</a:t>
            </a:r>
          </a:p>
        </p:txBody>
      </p:sp>
      <p:sp>
        <p:nvSpPr>
          <p:cNvPr id="17" name="テキスト ボックス 16">
            <a:extLst>
              <a:ext uri="{FF2B5EF4-FFF2-40B4-BE49-F238E27FC236}">
                <a16:creationId xmlns:a16="http://schemas.microsoft.com/office/drawing/2014/main" id="{2EF952DE-39F2-4D12-BF23-89EC34EDD63B}"/>
              </a:ext>
            </a:extLst>
          </p:cNvPr>
          <p:cNvSpPr txBox="1"/>
          <p:nvPr/>
        </p:nvSpPr>
        <p:spPr>
          <a:xfrm>
            <a:off x="5563654" y="1168117"/>
            <a:ext cx="6577146" cy="2539157"/>
          </a:xfrm>
          <a:prstGeom prst="rect">
            <a:avLst/>
          </a:prstGeom>
          <a:noFill/>
        </p:spPr>
        <p:txBody>
          <a:bodyPr wrap="square">
            <a:spAutoFit/>
          </a:bodyPr>
          <a:lstStyle/>
          <a:p>
            <a:pPr marL="216000" lvl="1" indent="-216000" algn="just">
              <a:spcAft>
                <a:spcPts val="6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Only limited data were used (new data used in this study are shown in </a:t>
            </a:r>
            <a:r>
              <a:rPr lang="en-US" altLang="ja-JP" dirty="0">
                <a:solidFill>
                  <a:srgbClr val="FF6600"/>
                </a:solidFill>
                <a:latin typeface="Times New Roman" panose="02020603050405020304" pitchFamily="18" charset="0"/>
                <a:cs typeface="Times New Roman" panose="02020603050405020304" pitchFamily="18" charset="0"/>
              </a:rPr>
              <a:t>orange</a:t>
            </a:r>
            <a:r>
              <a:rPr lang="en-US" altLang="ja-JP" dirty="0">
                <a:latin typeface="Times New Roman" panose="02020603050405020304" pitchFamily="18" charset="0"/>
                <a:cs typeface="Times New Roman" panose="02020603050405020304" pitchFamily="18" charset="0"/>
              </a:rPr>
              <a:t>)</a:t>
            </a:r>
            <a:r>
              <a:rPr lang="ja-JP" altLang="en-US" sz="1500" dirty="0">
                <a:latin typeface="Times New Roman" panose="02020603050405020304" pitchFamily="18" charset="0"/>
                <a:cs typeface="Times New Roman" panose="02020603050405020304" pitchFamily="18" charset="0"/>
              </a:rPr>
              <a:t>．</a:t>
            </a:r>
            <a:endParaRPr lang="en-US" altLang="ja-JP" sz="1500" dirty="0">
              <a:latin typeface="Times New Roman" panose="02020603050405020304" pitchFamily="18" charset="0"/>
              <a:cs typeface="Times New Roman" panose="02020603050405020304" pitchFamily="18" charset="0"/>
            </a:endParaRPr>
          </a:p>
          <a:p>
            <a:pPr marL="216000" lvl="1" indent="-216000" algn="just">
              <a:spcAft>
                <a:spcPts val="600"/>
              </a:spcAft>
              <a:buFont typeface="Wingdings" panose="05000000000000000000" pitchFamily="2" charset="2"/>
              <a:buChar char="Ø"/>
            </a:pPr>
            <a:r>
              <a:rPr lang="en-US" altLang="ja-JP" dirty="0">
                <a:solidFill>
                  <a:srgbClr val="000000"/>
                </a:solidFill>
                <a:latin typeface="Times New Roman" panose="02020603050405020304" pitchFamily="18" charset="0"/>
                <a:ea typeface="+mj-ea"/>
                <a:cs typeface="Times New Roman" panose="02020603050405020304" pitchFamily="18" charset="0"/>
              </a:rPr>
              <a:t>There is a large variation in the </a:t>
            </a:r>
            <a:r>
              <a:rPr lang="en-US" altLang="ja-JP" i="1" dirty="0">
                <a:solidFill>
                  <a:srgbClr val="000000"/>
                </a:solidFill>
                <a:latin typeface="Times New Roman" panose="02020603050405020304" pitchFamily="18" charset="0"/>
                <a:ea typeface="+mj-ea"/>
                <a:cs typeface="Times New Roman" panose="02020603050405020304" pitchFamily="18" charset="0"/>
              </a:rPr>
              <a:t>VT</a:t>
            </a:r>
            <a:r>
              <a:rPr lang="en-US" altLang="ja-JP" dirty="0">
                <a:solidFill>
                  <a:srgbClr val="000000"/>
                </a:solidFill>
                <a:latin typeface="Times New Roman" panose="02020603050405020304" pitchFamily="18" charset="0"/>
                <a:ea typeface="+mj-ea"/>
                <a:cs typeface="Times New Roman" panose="02020603050405020304" pitchFamily="18" charset="0"/>
              </a:rPr>
              <a:t> data (</a:t>
            </a:r>
            <a:r>
              <a:rPr lang="en-US" altLang="ja-JP" dirty="0">
                <a:solidFill>
                  <a:srgbClr val="00B0F0"/>
                </a:solidFill>
                <a:latin typeface="Times New Roman" panose="02020603050405020304" pitchFamily="18" charset="0"/>
                <a:ea typeface="+mj-ea"/>
                <a:cs typeface="Times New Roman" panose="02020603050405020304" pitchFamily="18" charset="0"/>
              </a:rPr>
              <a:t>see left figure</a:t>
            </a:r>
            <a:r>
              <a:rPr lang="en-US" altLang="ja-JP" dirty="0">
                <a:solidFill>
                  <a:srgbClr val="000000"/>
                </a:solidFill>
                <a:latin typeface="Times New Roman" panose="02020603050405020304" pitchFamily="18" charset="0"/>
                <a:ea typeface="+mj-ea"/>
                <a:cs typeface="Times New Roman" panose="02020603050405020304" pitchFamily="18" charset="0"/>
              </a:rPr>
              <a:t>), but there is no rationale for the selection method </a:t>
            </a:r>
            <a:r>
              <a:rPr lang="en-US" altLang="ja-JP" sz="1600" dirty="0">
                <a:solidFill>
                  <a:srgbClr val="000000"/>
                </a:solidFill>
                <a:latin typeface="Times New Roman" panose="02020603050405020304" pitchFamily="18" charset="0"/>
                <a:ea typeface="+mj-ea"/>
                <a:cs typeface="Times New Roman" panose="02020603050405020304" pitchFamily="18" charset="0"/>
              </a:rPr>
              <a:t>(Angel et al. 2022)</a:t>
            </a:r>
            <a:r>
              <a:rPr lang="en-US" altLang="ja-JP" dirty="0">
                <a:solidFill>
                  <a:srgbClr val="000000"/>
                </a:solidFill>
                <a:latin typeface="Times New Roman" panose="02020603050405020304" pitchFamily="18" charset="0"/>
                <a:ea typeface="+mj-ea"/>
                <a:cs typeface="Times New Roman" panose="02020603050405020304" pitchFamily="18" charset="0"/>
              </a:rPr>
              <a:t>.</a:t>
            </a:r>
          </a:p>
          <a:p>
            <a:pPr marL="216000" lvl="1" indent="-216000" algn="just">
              <a:spcAft>
                <a:spcPts val="600"/>
              </a:spcAft>
              <a:buFont typeface="Wingdings" panose="05000000000000000000" pitchFamily="2" charset="2"/>
              <a:buChar char="Ø"/>
            </a:pPr>
            <a:r>
              <a:rPr lang="en-US" altLang="ja-JP" i="1" dirty="0">
                <a:latin typeface="Times New Roman" panose="02020603050405020304" pitchFamily="18" charset="0"/>
                <a:cs typeface="Times New Roman" panose="02020603050405020304" pitchFamily="18" charset="0"/>
              </a:rPr>
              <a:t>PV</a:t>
            </a:r>
            <a:r>
              <a:rPr lang="en-US" altLang="ja-JP" dirty="0">
                <a:latin typeface="Times New Roman" panose="02020603050405020304" pitchFamily="18" charset="0"/>
                <a:cs typeface="Times New Roman" panose="02020603050405020304" pitchFamily="18" charset="0"/>
              </a:rPr>
              <a:t> data with large errors or obtained under non-hydrostatic conditions were used.</a:t>
            </a:r>
          </a:p>
          <a:p>
            <a:pPr marL="216000" lvl="1" indent="-216000" algn="just">
              <a:spcAft>
                <a:spcPts val="600"/>
              </a:spcAft>
              <a:buFont typeface="Wingdings" panose="05000000000000000000" pitchFamily="2" charset="2"/>
              <a:buChar char="Ø"/>
            </a:pPr>
            <a:r>
              <a:rPr lang="en-US" altLang="ja-JP" dirty="0">
                <a:solidFill>
                  <a:srgbClr val="000000"/>
                </a:solidFill>
                <a:latin typeface="Times New Roman" panose="02020603050405020304" pitchFamily="18" charset="0"/>
                <a:cs typeface="Times New Roman" panose="02020603050405020304" pitchFamily="18" charset="0"/>
              </a:rPr>
              <a:t>No correction was made to the quartz pressure scale</a:t>
            </a:r>
            <a:r>
              <a:rPr lang="en-US" altLang="ja-JP" sz="1600" spc="-50" dirty="0">
                <a:latin typeface="Times New Roman" panose="02020603050405020304" pitchFamily="18" charset="0"/>
                <a:cs typeface="Times New Roman" panose="02020603050405020304" pitchFamily="18" charset="0"/>
              </a:rPr>
              <a:t> (Angel </a:t>
            </a:r>
            <a:r>
              <a:rPr lang="en-US" altLang="ja-JP" sz="1600" i="1" spc="-50" dirty="0">
                <a:latin typeface="Times New Roman" panose="02020603050405020304" pitchFamily="18" charset="0"/>
                <a:cs typeface="Times New Roman" panose="02020603050405020304" pitchFamily="18" charset="0"/>
              </a:rPr>
              <a:t>et al</a:t>
            </a:r>
            <a:r>
              <a:rPr lang="en-US" altLang="ja-JP" sz="1600" spc="-50" dirty="0">
                <a:latin typeface="Times New Roman" panose="02020603050405020304" pitchFamily="18" charset="0"/>
                <a:cs typeface="Times New Roman" panose="02020603050405020304" pitchFamily="18" charset="0"/>
              </a:rPr>
              <a:t>., 1997; </a:t>
            </a:r>
            <a:r>
              <a:rPr lang="en-US" altLang="ja-JP" sz="1600" spc="-50" dirty="0" err="1">
                <a:latin typeface="Times New Roman" panose="02020603050405020304" pitchFamily="18" charset="0"/>
                <a:cs typeface="Times New Roman" panose="02020603050405020304" pitchFamily="18" charset="0"/>
              </a:rPr>
              <a:t>Scheidl</a:t>
            </a:r>
            <a:r>
              <a:rPr lang="en-US" altLang="ja-JP" sz="1600" spc="-50" dirty="0">
                <a:latin typeface="Times New Roman" panose="02020603050405020304" pitchFamily="18" charset="0"/>
                <a:cs typeface="Times New Roman" panose="02020603050405020304" pitchFamily="18" charset="0"/>
              </a:rPr>
              <a:t> </a:t>
            </a:r>
            <a:r>
              <a:rPr lang="en-US" altLang="ja-JP" sz="1600" i="1" spc="-50" dirty="0">
                <a:latin typeface="Times New Roman" panose="02020603050405020304" pitchFamily="18" charset="0"/>
                <a:cs typeface="Times New Roman" panose="02020603050405020304" pitchFamily="18" charset="0"/>
              </a:rPr>
              <a:t>et al</a:t>
            </a:r>
            <a:r>
              <a:rPr lang="en-US" altLang="ja-JP" sz="1600" spc="-50" dirty="0">
                <a:latin typeface="Times New Roman" panose="02020603050405020304" pitchFamily="18" charset="0"/>
                <a:cs typeface="Times New Roman" panose="02020603050405020304" pitchFamily="18" charset="0"/>
              </a:rPr>
              <a:t>., 2016)</a:t>
            </a:r>
            <a:r>
              <a:rPr lang="en-US" altLang="ja-JP" dirty="0">
                <a:solidFill>
                  <a:srgbClr val="000000"/>
                </a:solidFill>
                <a:latin typeface="Times New Roman" panose="02020603050405020304" pitchFamily="18" charset="0"/>
                <a:cs typeface="Times New Roman" panose="02020603050405020304" pitchFamily="18" charset="0"/>
              </a:rPr>
              <a:t>.</a:t>
            </a:r>
            <a:endParaRPr lang="en-US" altLang="ja-JP" sz="1500" spc="-50"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B37E0900-6C38-4BDA-9BE6-6EE8BE97CE10}"/>
              </a:ext>
            </a:extLst>
          </p:cNvPr>
          <p:cNvSpPr txBox="1"/>
          <p:nvPr/>
        </p:nvSpPr>
        <p:spPr>
          <a:xfrm>
            <a:off x="2707705" y="5061492"/>
            <a:ext cx="1071804" cy="338554"/>
          </a:xfrm>
          <a:prstGeom prst="rect">
            <a:avLst/>
          </a:prstGeom>
          <a:solidFill>
            <a:schemeClr val="bg1"/>
          </a:solidFill>
        </p:spPr>
        <p:txBody>
          <a:bodyPr wrap="square">
            <a:spAutoFit/>
          </a:bodyPr>
          <a:lstStyle/>
          <a:p>
            <a:pPr algn="ctr" fontAlgn="ctr"/>
            <a:r>
              <a:rPr lang="en-US" altLang="ja-JP" sz="1600" b="1" i="1"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VT</a:t>
            </a:r>
            <a:r>
              <a:rPr lang="ja-JP" alt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 </a:t>
            </a:r>
            <a:r>
              <a:rPr lang="en-US" altLang="ja-JP"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data</a:t>
            </a:r>
            <a:endParaRPr lang="el-GR" altLang="ja-JP"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0" name="テキスト ボックス 29">
            <a:extLst>
              <a:ext uri="{FF2B5EF4-FFF2-40B4-BE49-F238E27FC236}">
                <a16:creationId xmlns:a16="http://schemas.microsoft.com/office/drawing/2014/main" id="{1078D715-300E-4134-9AA9-6998305944EA}"/>
              </a:ext>
            </a:extLst>
          </p:cNvPr>
          <p:cNvSpPr txBox="1"/>
          <p:nvPr/>
        </p:nvSpPr>
        <p:spPr>
          <a:xfrm>
            <a:off x="5563654" y="5843295"/>
            <a:ext cx="6577145" cy="646331"/>
          </a:xfrm>
          <a:prstGeom prst="rect">
            <a:avLst/>
          </a:prstGeom>
          <a:noFill/>
        </p:spPr>
        <p:txBody>
          <a:bodyPr wrap="square">
            <a:spAutoFit/>
          </a:bodyPr>
          <a:lstStyle/>
          <a:p>
            <a:pPr marL="216000" lvl="1" indent="-216000" algn="just">
              <a:spcAft>
                <a:spcPts val="12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The effect of inversion degree (</a:t>
            </a:r>
            <a:r>
              <a:rPr lang="en-US" altLang="ja-JP" i="1"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 (Mg</a:t>
            </a:r>
            <a:r>
              <a:rPr lang="en-US" altLang="ja-JP" baseline="-25000" dirty="0">
                <a:latin typeface="Times New Roman" panose="02020603050405020304" pitchFamily="18" charset="0"/>
                <a:cs typeface="Times New Roman" panose="02020603050405020304" pitchFamily="18" charset="0"/>
              </a:rPr>
              <a:t>1-</a:t>
            </a:r>
            <a:r>
              <a:rPr lang="en-US" altLang="ja-JP" i="1" baseline="-25000" dirty="0">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Al</a:t>
            </a:r>
            <a:r>
              <a:rPr lang="en-US" altLang="ja-JP" i="1" baseline="-25000" dirty="0">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)[Mg</a:t>
            </a:r>
            <a:r>
              <a:rPr lang="en-US" altLang="ja-JP" i="1" baseline="-25000" dirty="0">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Al</a:t>
            </a:r>
            <a:r>
              <a:rPr lang="en-US" altLang="ja-JP" baseline="-25000" dirty="0">
                <a:latin typeface="Times New Roman" panose="02020603050405020304" pitchFamily="18" charset="0"/>
                <a:cs typeface="Times New Roman" panose="02020603050405020304" pitchFamily="18" charset="0"/>
              </a:rPr>
              <a:t>2-</a:t>
            </a:r>
            <a:r>
              <a:rPr lang="en-US" altLang="ja-JP" i="1" baseline="-25000" dirty="0">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 O</a:t>
            </a:r>
            <a:r>
              <a:rPr lang="en-US" altLang="ja-JP" baseline="-25000" dirty="0">
                <a:latin typeface="Times New Roman" panose="02020603050405020304" pitchFamily="18" charset="0"/>
                <a:cs typeface="Times New Roman" panose="02020603050405020304" pitchFamily="18" charset="0"/>
              </a:rPr>
              <a:t>4</a:t>
            </a:r>
            <a:r>
              <a:rPr lang="en-US" altLang="ja-JP" dirty="0">
                <a:latin typeface="Times New Roman" panose="02020603050405020304" pitchFamily="18" charset="0"/>
                <a:cs typeface="Times New Roman" panose="02020603050405020304" pitchFamily="18" charset="0"/>
              </a:rPr>
              <a:t>) on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was not discussed.</a:t>
            </a:r>
          </a:p>
        </p:txBody>
      </p:sp>
    </p:spTree>
    <p:extLst>
      <p:ext uri="{BB962C8B-B14F-4D97-AF65-F5344CB8AC3E}">
        <p14:creationId xmlns:p14="http://schemas.microsoft.com/office/powerpoint/2010/main" val="64294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400"/>
                                        <p:tgtEl>
                                          <p:spTgt spid="28"/>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4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fade">
                                      <p:cBhvr>
                                        <p:cTn id="20" dur="500"/>
                                        <p:tgtEl>
                                          <p:spTgt spid="1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Effect transition="in" filter="fade">
                                      <p:cBhvr>
                                        <p:cTn id="25" dur="500"/>
                                        <p:tgtEl>
                                          <p:spTgt spid="1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fade">
                                      <p:cBhvr>
                                        <p:cTn id="30" dur="500"/>
                                        <p:tgtEl>
                                          <p:spTgt spid="17">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P spid="60" grpId="0" animBg="1"/>
      <p:bldP spid="18" grpId="0"/>
      <p:bldP spid="14" grpId="0" animBg="1"/>
      <p:bldP spid="15" grpId="0" animBg="1"/>
      <p:bldP spid="25" grpId="0" animBg="1"/>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Procedures for </a:t>
            </a:r>
            <a:r>
              <a:rPr kumimoji="1" lang="en-US" altLang="ja-JP" sz="3100" b="1" dirty="0" err="1">
                <a:latin typeface="Arial" panose="020B0604020202020204" pitchFamily="34" charset="0"/>
                <a:ea typeface="游ゴシック" panose="020B0400000000000000" pitchFamily="50" charset="-128"/>
                <a:cs typeface="Arial" panose="020B0604020202020204" pitchFamily="34" charset="0"/>
              </a:rPr>
              <a:t>EoS</a:t>
            </a: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 determination</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C8DBBF20-A094-46C3-B63C-7C343974350B}"/>
              </a:ext>
            </a:extLst>
          </p:cNvPr>
          <p:cNvSpPr/>
          <p:nvPr/>
        </p:nvSpPr>
        <p:spPr>
          <a:xfrm>
            <a:off x="11727076" y="-25193"/>
            <a:ext cx="503664"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4/17</a:t>
            </a:r>
            <a:endParaRPr lang="ja-JP" altLang="en-US" sz="1400" dirty="0">
              <a:latin typeface="Times New Roman" panose="02020603050405020304" pitchFamily="18" charset="0"/>
              <a:cs typeface="Times New Roman" panose="02020603050405020304" pitchFamily="18" charset="0"/>
            </a:endParaRPr>
          </a:p>
        </p:txBody>
      </p:sp>
      <p:sp>
        <p:nvSpPr>
          <p:cNvPr id="56" name="正方形/長方形 55">
            <a:extLst>
              <a:ext uri="{FF2B5EF4-FFF2-40B4-BE49-F238E27FC236}">
                <a16:creationId xmlns:a16="http://schemas.microsoft.com/office/drawing/2014/main" id="{64914EBC-3E37-46C7-8E53-AE8B4B25C253}"/>
              </a:ext>
            </a:extLst>
          </p:cNvPr>
          <p:cNvSpPr/>
          <p:nvPr/>
        </p:nvSpPr>
        <p:spPr>
          <a:xfrm>
            <a:off x="29182" y="815965"/>
            <a:ext cx="6225168" cy="234434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7" name="テキスト ボックス 56">
            <a:extLst>
              <a:ext uri="{FF2B5EF4-FFF2-40B4-BE49-F238E27FC236}">
                <a16:creationId xmlns:a16="http://schemas.microsoft.com/office/drawing/2014/main" id="{38833308-DDF3-440F-AB24-AC2D6120F955}"/>
              </a:ext>
            </a:extLst>
          </p:cNvPr>
          <p:cNvSpPr txBox="1"/>
          <p:nvPr/>
        </p:nvSpPr>
        <p:spPr>
          <a:xfrm>
            <a:off x="41763" y="828380"/>
            <a:ext cx="3281882" cy="369332"/>
          </a:xfrm>
          <a:prstGeom prst="rect">
            <a:avLst/>
          </a:prstGeom>
          <a:solidFill>
            <a:schemeClr val="bg2"/>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Problems with selected data</a:t>
            </a:r>
          </a:p>
        </p:txBody>
      </p:sp>
      <p:sp>
        <p:nvSpPr>
          <p:cNvPr id="59" name="正方形/長方形 58">
            <a:extLst>
              <a:ext uri="{FF2B5EF4-FFF2-40B4-BE49-F238E27FC236}">
                <a16:creationId xmlns:a16="http://schemas.microsoft.com/office/drawing/2014/main" id="{9ADD8FED-CB9A-4B0B-BC30-32D06EAE50B2}"/>
              </a:ext>
            </a:extLst>
          </p:cNvPr>
          <p:cNvSpPr/>
          <p:nvPr/>
        </p:nvSpPr>
        <p:spPr>
          <a:xfrm>
            <a:off x="35799" y="3290442"/>
            <a:ext cx="6218551" cy="136144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23A2E86-DBA3-43D7-B055-7679A2F4409C}"/>
              </a:ext>
            </a:extLst>
          </p:cNvPr>
          <p:cNvSpPr txBox="1"/>
          <p:nvPr/>
        </p:nvSpPr>
        <p:spPr>
          <a:xfrm>
            <a:off x="44727" y="3301590"/>
            <a:ext cx="3660581" cy="369332"/>
          </a:xfrm>
          <a:prstGeom prst="rect">
            <a:avLst/>
          </a:prstGeom>
          <a:solidFill>
            <a:schemeClr val="bg2"/>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Problems with the selected </a:t>
            </a:r>
            <a:r>
              <a:rPr lang="en-US" altLang="ja-JP" b="1" dirty="0" err="1">
                <a:latin typeface="Arial" panose="020B0604020202020204" pitchFamily="34" charset="0"/>
                <a:ea typeface="游ゴシック" panose="020B0400000000000000" pitchFamily="50" charset="-128"/>
                <a:cs typeface="Arial" panose="020B0604020202020204" pitchFamily="34" charset="0"/>
              </a:rPr>
              <a:t>EoS</a:t>
            </a:r>
            <a:endParaRPr lang="en-US" altLang="ja-JP" b="1" dirty="0">
              <a:latin typeface="Arial" panose="020B0604020202020204" pitchFamily="34" charset="0"/>
              <a:ea typeface="游ゴシック" panose="020B0400000000000000"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0D5F17C6-CB71-410F-92B5-01956817D277}"/>
                  </a:ext>
                </a:extLst>
              </p:cNvPr>
              <p:cNvSpPr txBox="1"/>
              <p:nvPr/>
            </p:nvSpPr>
            <p:spPr>
              <a:xfrm>
                <a:off x="6492" y="3693553"/>
                <a:ext cx="6247858" cy="1077218"/>
              </a:xfrm>
              <a:prstGeom prst="rect">
                <a:avLst/>
              </a:prstGeom>
              <a:noFill/>
            </p:spPr>
            <p:txBody>
              <a:bodyPr wrap="square">
                <a:spAutoFit/>
              </a:bodyPr>
              <a:lstStyle/>
              <a:p>
                <a:pPr marL="216000" lvl="1" indent="-216000" algn="just">
                  <a:spcAft>
                    <a:spcPts val="12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Holland-Powell thermal pressure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assumes </a:t>
                </a:r>
                <a14:m>
                  <m:oMath xmlns:m="http://schemas.openxmlformats.org/officeDocument/2006/math">
                    <m:sSub>
                      <m:sSub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sSubPr>
                      <m:e>
                        <m:d>
                          <m:d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dPr>
                          <m:e>
                            <m:r>
                              <a:rPr lang="ja-JP" altLang="en-US"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ea typeface="Cambria Math" panose="02040503050406030204" pitchFamily="18" charset="0"/>
                                    <a:cs typeface="Times New Roman" panose="02020603050405020304" pitchFamily="18" charset="0"/>
                                  </a:rPr>
                                  <m:t>𝐾</m:t>
                                </m:r>
                              </m:e>
                              <m:sub>
                                <m:r>
                                  <a:rPr lang="en-US" altLang="ja-JP" i="1">
                                    <a:latin typeface="Cambria Math" panose="02040503050406030204" pitchFamily="18" charset="0"/>
                                    <a:ea typeface="Cambria Math" panose="02040503050406030204" pitchFamily="18" charset="0"/>
                                    <a:cs typeface="Times New Roman" panose="02020603050405020304" pitchFamily="18" charset="0"/>
                                  </a:rPr>
                                  <m:t>𝑇</m:t>
                                </m:r>
                              </m:sub>
                            </m:sSub>
                            <m:r>
                              <a:rPr lang="en-US" altLang="ja-JP" i="1">
                                <a:latin typeface="Cambria Math" panose="02040503050406030204" pitchFamily="18" charset="0"/>
                                <a:ea typeface="Cambria Math" panose="02040503050406030204" pitchFamily="18" charset="0"/>
                                <a:cs typeface="Times New Roman" panose="02020603050405020304" pitchFamily="18" charset="0"/>
                              </a:rPr>
                              <m:t>/</m:t>
                            </m:r>
                            <m:r>
                              <a:rPr lang="ja-JP" altLang="en-US" i="1">
                                <a:latin typeface="Cambria Math" panose="02040503050406030204" pitchFamily="18" charset="0"/>
                                <a:ea typeface="Cambria Math" panose="02040503050406030204" pitchFamily="18" charset="0"/>
                                <a:cs typeface="Times New Roman" panose="02020603050405020304" pitchFamily="18" charset="0"/>
                              </a:rPr>
                              <m:t>𝜕</m:t>
                            </m:r>
                            <m:r>
                              <a:rPr lang="en-US" altLang="ja-JP" i="1">
                                <a:latin typeface="Cambria Math" panose="02040503050406030204" pitchFamily="18" charset="0"/>
                                <a:ea typeface="Cambria Math" panose="02040503050406030204" pitchFamily="18" charset="0"/>
                                <a:cs typeface="Times New Roman" panose="02020603050405020304" pitchFamily="18" charset="0"/>
                              </a:rPr>
                              <m:t>𝑇</m:t>
                            </m:r>
                          </m:e>
                        </m:d>
                      </m:e>
                      <m:sub>
                        <m:r>
                          <a:rPr lang="en-US" altLang="ja-JP" i="1">
                            <a:latin typeface="Cambria Math" panose="02040503050406030204" pitchFamily="18" charset="0"/>
                            <a:ea typeface="Cambria Math" panose="02040503050406030204" pitchFamily="18" charset="0"/>
                            <a:cs typeface="Times New Roman" panose="02020603050405020304" pitchFamily="18" charset="0"/>
                          </a:rPr>
                          <m:t>𝑉</m:t>
                        </m:r>
                      </m:sub>
                    </m:sSub>
                    <m:r>
                      <a:rPr lang="en-US" altLang="ja-JP" i="1">
                        <a:latin typeface="Cambria Math" panose="02040503050406030204" pitchFamily="18" charset="0"/>
                        <a:ea typeface="Cambria Math" panose="02040503050406030204" pitchFamily="18" charset="0"/>
                        <a:cs typeface="Times New Roman" panose="02020603050405020304" pitchFamily="18" charset="0"/>
                      </a:rPr>
                      <m:t>=0</m:t>
                    </m:r>
                  </m:oMath>
                </a14:m>
                <a:r>
                  <a:rPr lang="en-US" altLang="ja-JP" dirty="0">
                    <a:latin typeface="Times New Roman" panose="02020603050405020304" pitchFamily="18" charset="0"/>
                    <a:cs typeface="Times New Roman" panose="02020603050405020304" pitchFamily="18" charset="0"/>
                  </a:rPr>
                  <a:t>, but it is unclear whether this holds in MgAl</a:t>
                </a:r>
                <a:r>
                  <a:rPr lang="en-US" altLang="ja-JP" baseline="-25000" dirty="0">
                    <a:latin typeface="Times New Roman" panose="02020603050405020304" pitchFamily="18" charset="0"/>
                    <a:cs typeface="Times New Roman" panose="02020603050405020304" pitchFamily="18" charset="0"/>
                  </a:rPr>
                  <a:t>2</a:t>
                </a:r>
                <a:r>
                  <a:rPr lang="en-US" altLang="ja-JP" dirty="0">
                    <a:latin typeface="Times New Roman" panose="02020603050405020304" pitchFamily="18" charset="0"/>
                    <a:cs typeface="Times New Roman" panose="02020603050405020304" pitchFamily="18" charset="0"/>
                  </a:rPr>
                  <a:t>O</a:t>
                </a:r>
                <a:r>
                  <a:rPr lang="en-US" altLang="ja-JP" baseline="-25000" dirty="0">
                    <a:latin typeface="Times New Roman" panose="02020603050405020304" pitchFamily="18" charset="0"/>
                    <a:cs typeface="Times New Roman" panose="02020603050405020304" pitchFamily="18" charset="0"/>
                  </a:rPr>
                  <a:t>4</a:t>
                </a:r>
                <a:r>
                  <a:rPr lang="en-US" altLang="ja-JP" dirty="0">
                    <a:latin typeface="Times New Roman" panose="02020603050405020304" pitchFamily="18" charset="0"/>
                    <a:cs typeface="Times New Roman" panose="02020603050405020304" pitchFamily="18" charset="0"/>
                  </a:rPr>
                  <a:t>.</a:t>
                </a:r>
              </a:p>
              <a:p>
                <a:pPr marL="216000" lvl="1" indent="-216000" algn="just">
                  <a:spcAft>
                    <a:spcPts val="1200"/>
                  </a:spcAft>
                  <a:buFont typeface="Wingdings" panose="05000000000000000000" pitchFamily="2" charset="2"/>
                  <a:buChar char="Ø"/>
                </a:pPr>
                <a:endParaRPr lang="en-US" altLang="ja-JP" dirty="0">
                  <a:latin typeface="Times New Roman" panose="02020603050405020304" pitchFamily="18" charset="0"/>
                  <a:cs typeface="Times New Roman" panose="02020603050405020304" pitchFamily="18" charset="0"/>
                </a:endParaRPr>
              </a:p>
            </p:txBody>
          </p:sp>
        </mc:Choice>
        <mc:Fallback xmlns="">
          <p:sp>
            <p:nvSpPr>
              <p:cNvPr id="18" name="テキスト ボックス 17">
                <a:extLst>
                  <a:ext uri="{FF2B5EF4-FFF2-40B4-BE49-F238E27FC236}">
                    <a16:creationId xmlns:a16="http://schemas.microsoft.com/office/drawing/2014/main" id="{0D5F17C6-CB71-410F-92B5-01956817D277}"/>
                  </a:ext>
                </a:extLst>
              </p:cNvPr>
              <p:cNvSpPr txBox="1">
                <a:spLocks noRot="1" noChangeAspect="1" noMove="1" noResize="1" noEditPoints="1" noAdjustHandles="1" noChangeArrowheads="1" noChangeShapeType="1" noTextEdit="1"/>
              </p:cNvSpPr>
              <p:nvPr/>
            </p:nvSpPr>
            <p:spPr>
              <a:xfrm>
                <a:off x="6492" y="3693553"/>
                <a:ext cx="6247858" cy="1077218"/>
              </a:xfrm>
              <a:prstGeom prst="rect">
                <a:avLst/>
              </a:prstGeom>
              <a:blipFill>
                <a:blip r:embed="rId3"/>
                <a:stretch>
                  <a:fillRect l="-585" t="-3390"/>
                </a:stretch>
              </a:blipFill>
            </p:spPr>
            <p:txBody>
              <a:bodyPr/>
              <a:lstStyle/>
              <a:p>
                <a:r>
                  <a:rPr lang="ja-JP" altLang="en-US">
                    <a:noFill/>
                  </a:rPr>
                  <a:t> </a:t>
                </a:r>
              </a:p>
            </p:txBody>
          </p:sp>
        </mc:Fallback>
      </mc:AlternateContent>
      <p:sp>
        <p:nvSpPr>
          <p:cNvPr id="14" name="正方形/長方形 13">
            <a:extLst>
              <a:ext uri="{FF2B5EF4-FFF2-40B4-BE49-F238E27FC236}">
                <a16:creationId xmlns:a16="http://schemas.microsoft.com/office/drawing/2014/main" id="{12871D70-B52C-4261-8CD6-82D9750EAE98}"/>
              </a:ext>
            </a:extLst>
          </p:cNvPr>
          <p:cNvSpPr/>
          <p:nvPr/>
        </p:nvSpPr>
        <p:spPr>
          <a:xfrm>
            <a:off x="37742" y="4782016"/>
            <a:ext cx="6216608" cy="10635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7D48D06-D333-43AF-B790-0AE072A585C1}"/>
              </a:ext>
            </a:extLst>
          </p:cNvPr>
          <p:cNvSpPr txBox="1"/>
          <p:nvPr/>
        </p:nvSpPr>
        <p:spPr>
          <a:xfrm>
            <a:off x="45617" y="4794889"/>
            <a:ext cx="3659692" cy="369332"/>
          </a:xfrm>
          <a:prstGeom prst="rect">
            <a:avLst/>
          </a:prstGeom>
          <a:solidFill>
            <a:schemeClr val="bg2"/>
          </a:solidFill>
        </p:spPr>
        <p:txBody>
          <a:bodyPr wrap="square" rtlCol="0">
            <a:spAutoFit/>
          </a:bodyPr>
          <a:lstStyle/>
          <a:p>
            <a:pPr>
              <a:spcAft>
                <a:spcPts val="1200"/>
              </a:spcAft>
            </a:pPr>
            <a:r>
              <a:rPr lang="en-US" altLang="ja-JP" b="1">
                <a:latin typeface="Arial" panose="020B0604020202020204" pitchFamily="34" charset="0"/>
                <a:ea typeface="游ゴシック" panose="020B0400000000000000" pitchFamily="50" charset="-128"/>
                <a:cs typeface="Arial" panose="020B0604020202020204" pitchFamily="34" charset="0"/>
              </a:rPr>
              <a:t>Problems with inversion degree</a:t>
            </a:r>
            <a:endParaRPr lang="en-US" altLang="ja-JP" b="1" dirty="0">
              <a:latin typeface="Arial" panose="020B0604020202020204" pitchFamily="34" charset="0"/>
              <a:ea typeface="游ゴシック" panose="020B0400000000000000" pitchFamily="50"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2EF952DE-39F2-4D12-BF23-89EC34EDD63B}"/>
              </a:ext>
            </a:extLst>
          </p:cNvPr>
          <p:cNvSpPr txBox="1"/>
          <p:nvPr/>
        </p:nvSpPr>
        <p:spPr>
          <a:xfrm>
            <a:off x="29182" y="1215823"/>
            <a:ext cx="6225168" cy="1985159"/>
          </a:xfrm>
          <a:prstGeom prst="rect">
            <a:avLst/>
          </a:prstGeom>
          <a:noFill/>
        </p:spPr>
        <p:txBody>
          <a:bodyPr wrap="square">
            <a:spAutoFit/>
          </a:bodyPr>
          <a:lstStyle/>
          <a:p>
            <a:pPr marL="216000" lvl="1" indent="-216000" algn="just">
              <a:spcAft>
                <a:spcPts val="6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Only limited data were used</a:t>
            </a:r>
            <a:r>
              <a:rPr lang="ja-JP" altLang="en-US" sz="1500" dirty="0">
                <a:latin typeface="Times New Roman" panose="02020603050405020304" pitchFamily="18" charset="0"/>
                <a:cs typeface="Times New Roman" panose="02020603050405020304" pitchFamily="18" charset="0"/>
              </a:rPr>
              <a:t>．</a:t>
            </a:r>
            <a:endParaRPr lang="en-US" altLang="ja-JP" sz="1500" dirty="0">
              <a:latin typeface="Times New Roman" panose="02020603050405020304" pitchFamily="18" charset="0"/>
              <a:cs typeface="Times New Roman" panose="02020603050405020304" pitchFamily="18" charset="0"/>
            </a:endParaRPr>
          </a:p>
          <a:p>
            <a:pPr marL="216000" lvl="1" indent="-216000" algn="just">
              <a:spcAft>
                <a:spcPts val="600"/>
              </a:spcAft>
              <a:buFont typeface="Wingdings" panose="05000000000000000000" pitchFamily="2" charset="2"/>
              <a:buChar char="Ø"/>
            </a:pPr>
            <a:r>
              <a:rPr lang="en-US" altLang="ja-JP" dirty="0">
                <a:solidFill>
                  <a:srgbClr val="000000"/>
                </a:solidFill>
                <a:latin typeface="Times New Roman" panose="02020603050405020304" pitchFamily="18" charset="0"/>
                <a:ea typeface="+mj-ea"/>
                <a:cs typeface="Times New Roman" panose="02020603050405020304" pitchFamily="18" charset="0"/>
              </a:rPr>
              <a:t>There is a large variation in the </a:t>
            </a:r>
            <a:r>
              <a:rPr lang="en-US" altLang="ja-JP" i="1" dirty="0">
                <a:solidFill>
                  <a:srgbClr val="000000"/>
                </a:solidFill>
                <a:latin typeface="Times New Roman" panose="02020603050405020304" pitchFamily="18" charset="0"/>
                <a:ea typeface="+mj-ea"/>
                <a:cs typeface="Times New Roman" panose="02020603050405020304" pitchFamily="18" charset="0"/>
              </a:rPr>
              <a:t>VT</a:t>
            </a:r>
            <a:r>
              <a:rPr lang="en-US" altLang="ja-JP" dirty="0">
                <a:solidFill>
                  <a:srgbClr val="000000"/>
                </a:solidFill>
                <a:latin typeface="Times New Roman" panose="02020603050405020304" pitchFamily="18" charset="0"/>
                <a:ea typeface="+mj-ea"/>
                <a:cs typeface="Times New Roman" panose="02020603050405020304" pitchFamily="18" charset="0"/>
              </a:rPr>
              <a:t> data (</a:t>
            </a:r>
            <a:r>
              <a:rPr lang="en-US" altLang="ja-JP" dirty="0">
                <a:solidFill>
                  <a:srgbClr val="00B0F0"/>
                </a:solidFill>
                <a:latin typeface="Times New Roman" panose="02020603050405020304" pitchFamily="18" charset="0"/>
                <a:ea typeface="+mj-ea"/>
                <a:cs typeface="Times New Roman" panose="02020603050405020304" pitchFamily="18" charset="0"/>
              </a:rPr>
              <a:t>see left figure</a:t>
            </a:r>
            <a:r>
              <a:rPr lang="en-US" altLang="ja-JP" dirty="0">
                <a:solidFill>
                  <a:srgbClr val="000000"/>
                </a:solidFill>
                <a:latin typeface="Times New Roman" panose="02020603050405020304" pitchFamily="18" charset="0"/>
                <a:ea typeface="+mj-ea"/>
                <a:cs typeface="Times New Roman" panose="02020603050405020304" pitchFamily="18" charset="0"/>
              </a:rPr>
              <a:t>), but there is no rationale for the selection method </a:t>
            </a:r>
            <a:r>
              <a:rPr lang="en-US" altLang="ja-JP" sz="1600" dirty="0">
                <a:solidFill>
                  <a:srgbClr val="000000"/>
                </a:solidFill>
                <a:latin typeface="Times New Roman" panose="02020603050405020304" pitchFamily="18" charset="0"/>
                <a:ea typeface="+mj-ea"/>
                <a:cs typeface="Times New Roman" panose="02020603050405020304" pitchFamily="18" charset="0"/>
              </a:rPr>
              <a:t>(Angel et al. 2022)</a:t>
            </a:r>
            <a:r>
              <a:rPr lang="en-US" altLang="ja-JP" dirty="0">
                <a:solidFill>
                  <a:srgbClr val="000000"/>
                </a:solidFill>
                <a:latin typeface="Times New Roman" panose="02020603050405020304" pitchFamily="18" charset="0"/>
                <a:ea typeface="+mj-ea"/>
                <a:cs typeface="Times New Roman" panose="02020603050405020304" pitchFamily="18" charset="0"/>
              </a:rPr>
              <a:t>.</a:t>
            </a:r>
          </a:p>
          <a:p>
            <a:pPr marL="216000" lvl="1" indent="-216000" algn="just">
              <a:spcAft>
                <a:spcPts val="600"/>
              </a:spcAft>
              <a:buFont typeface="Wingdings" panose="05000000000000000000" pitchFamily="2" charset="2"/>
              <a:buChar char="Ø"/>
            </a:pPr>
            <a:r>
              <a:rPr lang="en-US" altLang="ja-JP" i="1" dirty="0">
                <a:latin typeface="Times New Roman" panose="02020603050405020304" pitchFamily="18" charset="0"/>
                <a:cs typeface="Times New Roman" panose="02020603050405020304" pitchFamily="18" charset="0"/>
              </a:rPr>
              <a:t>PV</a:t>
            </a:r>
            <a:r>
              <a:rPr lang="en-US" altLang="ja-JP" dirty="0">
                <a:latin typeface="Times New Roman" panose="02020603050405020304" pitchFamily="18" charset="0"/>
                <a:cs typeface="Times New Roman" panose="02020603050405020304" pitchFamily="18" charset="0"/>
              </a:rPr>
              <a:t> data with large errors or obtained under non-hydrostatic conditions were used.</a:t>
            </a:r>
          </a:p>
          <a:p>
            <a:pPr marL="216000" lvl="1" indent="-216000" algn="just">
              <a:spcAft>
                <a:spcPts val="600"/>
              </a:spcAft>
              <a:buFont typeface="Wingdings" panose="05000000000000000000" pitchFamily="2" charset="2"/>
              <a:buChar char="Ø"/>
            </a:pPr>
            <a:r>
              <a:rPr lang="en-US" altLang="ja-JP" dirty="0">
                <a:solidFill>
                  <a:srgbClr val="000000"/>
                </a:solidFill>
                <a:latin typeface="Times New Roman" panose="02020603050405020304" pitchFamily="18" charset="0"/>
                <a:cs typeface="Times New Roman" panose="02020603050405020304" pitchFamily="18" charset="0"/>
              </a:rPr>
              <a:t>No correction was made to the quartz pressure scale.</a:t>
            </a:r>
            <a:endParaRPr lang="en-US" altLang="ja-JP" sz="1500" spc="-50" dirty="0">
              <a:latin typeface="Times New Roman" panose="02020603050405020304" pitchFamily="18" charset="0"/>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1078D715-300E-4134-9AA9-6998305944EA}"/>
              </a:ext>
            </a:extLst>
          </p:cNvPr>
          <p:cNvSpPr txBox="1"/>
          <p:nvPr/>
        </p:nvSpPr>
        <p:spPr>
          <a:xfrm>
            <a:off x="45616" y="5199235"/>
            <a:ext cx="6208734" cy="646331"/>
          </a:xfrm>
          <a:prstGeom prst="rect">
            <a:avLst/>
          </a:prstGeom>
          <a:noFill/>
        </p:spPr>
        <p:txBody>
          <a:bodyPr wrap="square">
            <a:spAutoFit/>
          </a:bodyPr>
          <a:lstStyle/>
          <a:p>
            <a:pPr marL="216000" lvl="1" indent="-216000" algn="just">
              <a:spcAft>
                <a:spcPts val="12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The effect of inversion degree (</a:t>
            </a:r>
            <a:r>
              <a:rPr lang="en-US" altLang="ja-JP" i="1"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 (Mg</a:t>
            </a:r>
            <a:r>
              <a:rPr lang="en-US" altLang="ja-JP" baseline="-25000" dirty="0">
                <a:latin typeface="Times New Roman" panose="02020603050405020304" pitchFamily="18" charset="0"/>
                <a:cs typeface="Times New Roman" panose="02020603050405020304" pitchFamily="18" charset="0"/>
              </a:rPr>
              <a:t>1-</a:t>
            </a:r>
            <a:r>
              <a:rPr lang="en-US" altLang="ja-JP" i="1" baseline="-25000" dirty="0">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Al</a:t>
            </a:r>
            <a:r>
              <a:rPr lang="en-US" altLang="ja-JP" i="1" baseline="-25000" dirty="0">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)[Mg</a:t>
            </a:r>
            <a:r>
              <a:rPr lang="en-US" altLang="ja-JP" i="1" baseline="-25000" dirty="0">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Al</a:t>
            </a:r>
            <a:r>
              <a:rPr lang="en-US" altLang="ja-JP" baseline="-25000" dirty="0">
                <a:latin typeface="Times New Roman" panose="02020603050405020304" pitchFamily="18" charset="0"/>
                <a:cs typeface="Times New Roman" panose="02020603050405020304" pitchFamily="18" charset="0"/>
              </a:rPr>
              <a:t>2-</a:t>
            </a:r>
            <a:r>
              <a:rPr lang="en-US" altLang="ja-JP" i="1" baseline="-25000" dirty="0">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 O</a:t>
            </a:r>
            <a:r>
              <a:rPr lang="en-US" altLang="ja-JP" baseline="-25000" dirty="0">
                <a:latin typeface="Times New Roman" panose="02020603050405020304" pitchFamily="18" charset="0"/>
                <a:cs typeface="Times New Roman" panose="02020603050405020304" pitchFamily="18" charset="0"/>
              </a:rPr>
              <a:t>4</a:t>
            </a:r>
            <a:r>
              <a:rPr lang="en-US" altLang="ja-JP" dirty="0">
                <a:latin typeface="Times New Roman" panose="02020603050405020304" pitchFamily="18" charset="0"/>
                <a:cs typeface="Times New Roman" panose="02020603050405020304" pitchFamily="18" charset="0"/>
              </a:rPr>
              <a:t>) on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was not discussed.</a:t>
            </a:r>
          </a:p>
        </p:txBody>
      </p:sp>
      <p:sp>
        <p:nvSpPr>
          <p:cNvPr id="34" name="矢印: 右 33">
            <a:extLst>
              <a:ext uri="{FF2B5EF4-FFF2-40B4-BE49-F238E27FC236}">
                <a16:creationId xmlns:a16="http://schemas.microsoft.com/office/drawing/2014/main" id="{DD77684F-D113-4B73-BF44-34CF4995E650}"/>
              </a:ext>
            </a:extLst>
          </p:cNvPr>
          <p:cNvSpPr/>
          <p:nvPr/>
        </p:nvSpPr>
        <p:spPr>
          <a:xfrm>
            <a:off x="6317152" y="1266515"/>
            <a:ext cx="367480" cy="265404"/>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A0EBA5F1-F858-44AC-B167-210D86090F1C}"/>
              </a:ext>
            </a:extLst>
          </p:cNvPr>
          <p:cNvSpPr txBox="1"/>
          <p:nvPr/>
        </p:nvSpPr>
        <p:spPr>
          <a:xfrm>
            <a:off x="6707889" y="1216565"/>
            <a:ext cx="5447167" cy="1708160"/>
          </a:xfrm>
          <a:prstGeom prst="rect">
            <a:avLst/>
          </a:prstGeom>
          <a:noFill/>
        </p:spPr>
        <p:txBody>
          <a:bodyPr wrap="square">
            <a:spAutoFit/>
          </a:bodyPr>
          <a:lstStyle/>
          <a:p>
            <a:pPr marL="216000" lvl="1" indent="-216000" algn="just">
              <a:spcAft>
                <a:spcPts val="6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Use all available data, including </a:t>
            </a:r>
            <a:r>
              <a:rPr lang="en-US" altLang="ja-JP" i="1" dirty="0">
                <a:latin typeface="Times New Roman" panose="02020603050405020304" pitchFamily="18" charset="0"/>
                <a:cs typeface="Times New Roman" panose="02020603050405020304" pitchFamily="18" charset="0"/>
              </a:rPr>
              <a:t>K</a:t>
            </a:r>
            <a:r>
              <a:rPr lang="en-US" altLang="ja-JP" i="1" baseline="-25000" dirty="0">
                <a:latin typeface="Times New Roman" panose="02020603050405020304" pitchFamily="18" charset="0"/>
                <a:cs typeface="Times New Roman" panose="02020603050405020304" pitchFamily="18" charset="0"/>
              </a:rPr>
              <a:t>S</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and </a:t>
            </a:r>
            <a:r>
              <a:rPr lang="en-US" altLang="ja-JP" i="1" dirty="0">
                <a:latin typeface="Times New Roman" panose="02020603050405020304" pitchFamily="18" charset="0"/>
                <a:cs typeface="Times New Roman" panose="02020603050405020304" pitchFamily="18" charset="0"/>
              </a:rPr>
              <a:t>C</a:t>
            </a:r>
            <a:r>
              <a:rPr lang="en-US" altLang="ja-JP" i="1" baseline="-25000" dirty="0">
                <a:latin typeface="Times New Roman" panose="02020603050405020304" pitchFamily="18" charset="0"/>
                <a:cs typeface="Times New Roman" panose="02020603050405020304" pitchFamily="18" charset="0"/>
              </a:rPr>
              <a:t>P</a:t>
            </a:r>
            <a:r>
              <a:rPr lang="en-US" altLang="ja-JP" dirty="0">
                <a:latin typeface="Times New Roman" panose="02020603050405020304" pitchFamily="18" charset="0"/>
                <a:cs typeface="Times New Roman" panose="02020603050405020304" pitchFamily="18" charset="0"/>
              </a:rPr>
              <a:t>.</a:t>
            </a:r>
          </a:p>
          <a:p>
            <a:pPr marL="216000" lvl="1" indent="-216000" algn="just">
              <a:spcAft>
                <a:spcPts val="600"/>
              </a:spcAft>
              <a:buFont typeface="Wingdings" panose="05000000000000000000" pitchFamily="2" charset="2"/>
              <a:buChar char="Ø"/>
            </a:pPr>
            <a:r>
              <a:rPr lang="en-US" altLang="ja-JP" dirty="0">
                <a:solidFill>
                  <a:srgbClr val="000000"/>
                </a:solidFill>
                <a:latin typeface="Times New Roman" panose="02020603050405020304" pitchFamily="18" charset="0"/>
                <a:ea typeface="+mj-ea"/>
                <a:cs typeface="Times New Roman" panose="02020603050405020304" pitchFamily="18" charset="0"/>
              </a:rPr>
              <a:t>Select </a:t>
            </a:r>
            <a:r>
              <a:rPr lang="en-US" altLang="ja-JP" i="1" dirty="0">
                <a:solidFill>
                  <a:srgbClr val="000000"/>
                </a:solidFill>
                <a:latin typeface="Times New Roman" panose="02020603050405020304" pitchFamily="18" charset="0"/>
                <a:ea typeface="+mj-ea"/>
                <a:cs typeface="Times New Roman" panose="02020603050405020304" pitchFamily="18" charset="0"/>
              </a:rPr>
              <a:t>VT</a:t>
            </a:r>
            <a:r>
              <a:rPr lang="en-US" altLang="ja-JP" dirty="0">
                <a:solidFill>
                  <a:srgbClr val="000000"/>
                </a:solidFill>
                <a:latin typeface="Times New Roman" panose="02020603050405020304" pitchFamily="18" charset="0"/>
                <a:ea typeface="+mj-ea"/>
                <a:cs typeface="Times New Roman" panose="02020603050405020304" pitchFamily="18" charset="0"/>
              </a:rPr>
              <a:t> data that are consistent with other thermo-elastic data by</a:t>
            </a:r>
            <a:r>
              <a:rPr lang="en-US" altLang="ja-JP" i="1" dirty="0">
                <a:solidFill>
                  <a:srgbClr val="000000"/>
                </a:solidFill>
                <a:latin typeface="Times New Roman" panose="02020603050405020304" pitchFamily="18" charset="0"/>
                <a:ea typeface="+mj-ea"/>
                <a:cs typeface="Times New Roman" panose="02020603050405020304" pitchFamily="18" charset="0"/>
              </a:rPr>
              <a:t> C</a:t>
            </a:r>
            <a:r>
              <a:rPr lang="en-US" altLang="ja-JP" i="1" u="none" strike="noStrike" baseline="-25000" dirty="0">
                <a:solidFill>
                  <a:srgbClr val="000000"/>
                </a:solidFill>
                <a:effectLst/>
                <a:latin typeface="Times New Roman" panose="02020603050405020304" pitchFamily="18" charset="0"/>
                <a:ea typeface="+mj-ea"/>
                <a:cs typeface="Times New Roman" panose="02020603050405020304" pitchFamily="18" charset="0"/>
              </a:rPr>
              <a:t>P</a:t>
            </a:r>
            <a:r>
              <a:rPr lang="en-US" altLang="ja-JP" u="none" strike="noStrike" dirty="0">
                <a:solidFill>
                  <a:srgbClr val="000000"/>
                </a:solidFill>
                <a:effectLst/>
                <a:latin typeface="Times New Roman" panose="02020603050405020304" pitchFamily="18" charset="0"/>
                <a:ea typeface="+mj-ea"/>
                <a:cs typeface="Times New Roman" panose="02020603050405020304" pitchFamily="18" charset="0"/>
              </a:rPr>
              <a:t>-</a:t>
            </a:r>
            <a:r>
              <a:rPr lang="en-US" altLang="ja-JP" u="none" strike="noStrike" dirty="0" err="1">
                <a:solidFill>
                  <a:srgbClr val="000000"/>
                </a:solidFill>
                <a:effectLst/>
                <a:latin typeface="Times New Roman" panose="02020603050405020304" pitchFamily="18" charset="0"/>
                <a:ea typeface="+mj-ea"/>
                <a:cs typeface="Times New Roman" panose="02020603050405020304" pitchFamily="18" charset="0"/>
              </a:rPr>
              <a:t>EoS</a:t>
            </a:r>
            <a:r>
              <a:rPr lang="ja-JP" altLang="en-US" dirty="0">
                <a:latin typeface="Times New Roman" panose="02020603050405020304" pitchFamily="18" charset="0"/>
                <a:cs typeface="Times New Roman" panose="02020603050405020304" pitchFamily="18" charset="0"/>
              </a:rPr>
              <a:t>．</a:t>
            </a:r>
            <a:endParaRPr lang="en-US" altLang="ja-JP" dirty="0">
              <a:latin typeface="Times New Roman" panose="02020603050405020304" pitchFamily="18" charset="0"/>
              <a:cs typeface="Times New Roman" panose="02020603050405020304" pitchFamily="18" charset="0"/>
            </a:endParaRPr>
          </a:p>
          <a:p>
            <a:pPr marL="216000" lvl="1" indent="-216000" algn="just">
              <a:spcAft>
                <a:spcPts val="600"/>
              </a:spcAft>
              <a:buFont typeface="Wingdings" panose="05000000000000000000" pitchFamily="2" charset="2"/>
              <a:buChar char="Ø"/>
            </a:pPr>
            <a:r>
              <a:rPr lang="fr-FR" altLang="ja-JP" dirty="0">
                <a:latin typeface="Times New Roman" panose="02020603050405020304" pitchFamily="18" charset="0"/>
                <a:cs typeface="Times New Roman" panose="02020603050405020304" pitchFamily="18" charset="0"/>
              </a:rPr>
              <a:t>Exclude data unsuitable for EoS constraints.</a:t>
            </a:r>
            <a:endParaRPr lang="en-US" altLang="ja-JP" dirty="0">
              <a:latin typeface="Times New Roman" panose="02020603050405020304" pitchFamily="18" charset="0"/>
              <a:cs typeface="Times New Roman" panose="02020603050405020304" pitchFamily="18" charset="0"/>
            </a:endParaRPr>
          </a:p>
          <a:p>
            <a:pPr marL="216000" lvl="1" indent="-216000" algn="just">
              <a:spcAft>
                <a:spcPts val="600"/>
              </a:spcAft>
              <a:buFont typeface="Wingdings" panose="05000000000000000000" pitchFamily="2" charset="2"/>
              <a:buChar char="Ø"/>
            </a:pPr>
            <a:r>
              <a:rPr lang="en-US" altLang="ja-JP" spc="-50" dirty="0">
                <a:latin typeface="Times New Roman" panose="02020603050405020304" pitchFamily="18" charset="0"/>
                <a:cs typeface="Times New Roman" panose="02020603050405020304" pitchFamily="18" charset="0"/>
              </a:rPr>
              <a:t>Appropriate corrections are applied to the data.</a:t>
            </a:r>
          </a:p>
        </p:txBody>
      </p:sp>
      <p:sp>
        <p:nvSpPr>
          <p:cNvPr id="36" name="正方形/長方形 35">
            <a:extLst>
              <a:ext uri="{FF2B5EF4-FFF2-40B4-BE49-F238E27FC236}">
                <a16:creationId xmlns:a16="http://schemas.microsoft.com/office/drawing/2014/main" id="{193F6894-9BE7-4C71-AECD-3C55177B7AF9}"/>
              </a:ext>
            </a:extLst>
          </p:cNvPr>
          <p:cNvSpPr/>
          <p:nvPr/>
        </p:nvSpPr>
        <p:spPr>
          <a:xfrm>
            <a:off x="6744833" y="815965"/>
            <a:ext cx="5407241" cy="2331641"/>
          </a:xfrm>
          <a:prstGeom prst="rect">
            <a:avLst/>
          </a:prstGeom>
          <a:no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6600"/>
              </a:solidFill>
            </a:endParaRPr>
          </a:p>
        </p:txBody>
      </p:sp>
      <p:sp>
        <p:nvSpPr>
          <p:cNvPr id="37" name="テキスト ボックス 36">
            <a:extLst>
              <a:ext uri="{FF2B5EF4-FFF2-40B4-BE49-F238E27FC236}">
                <a16:creationId xmlns:a16="http://schemas.microsoft.com/office/drawing/2014/main" id="{1FB6E49B-4890-40E1-95A0-5EC07FFB3DCA}"/>
              </a:ext>
            </a:extLst>
          </p:cNvPr>
          <p:cNvSpPr txBox="1"/>
          <p:nvPr/>
        </p:nvSpPr>
        <p:spPr>
          <a:xfrm>
            <a:off x="6753682" y="828380"/>
            <a:ext cx="2223341" cy="369332"/>
          </a:xfrm>
          <a:prstGeom prst="rect">
            <a:avLst/>
          </a:prstGeom>
          <a:solidFill>
            <a:schemeClr val="accent2">
              <a:lumMod val="20000"/>
              <a:lumOff val="80000"/>
            </a:schemeClr>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How to select data</a:t>
            </a:r>
          </a:p>
        </p:txBody>
      </p:sp>
      <p:sp>
        <p:nvSpPr>
          <p:cNvPr id="38" name="矢印: 右 37">
            <a:extLst>
              <a:ext uri="{FF2B5EF4-FFF2-40B4-BE49-F238E27FC236}">
                <a16:creationId xmlns:a16="http://schemas.microsoft.com/office/drawing/2014/main" id="{F74873A1-9DBD-47F0-9863-0555FCE4B146}"/>
              </a:ext>
            </a:extLst>
          </p:cNvPr>
          <p:cNvSpPr/>
          <p:nvPr/>
        </p:nvSpPr>
        <p:spPr>
          <a:xfrm>
            <a:off x="6317000" y="1657179"/>
            <a:ext cx="367480" cy="265404"/>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矢印: 右 38">
            <a:extLst>
              <a:ext uri="{FF2B5EF4-FFF2-40B4-BE49-F238E27FC236}">
                <a16:creationId xmlns:a16="http://schemas.microsoft.com/office/drawing/2014/main" id="{E5F2A480-43DC-46A8-9B67-AC2E750F6440}"/>
              </a:ext>
            </a:extLst>
          </p:cNvPr>
          <p:cNvSpPr/>
          <p:nvPr/>
        </p:nvSpPr>
        <p:spPr>
          <a:xfrm>
            <a:off x="6317000" y="2253467"/>
            <a:ext cx="367480" cy="265404"/>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矢印: 右 39">
            <a:extLst>
              <a:ext uri="{FF2B5EF4-FFF2-40B4-BE49-F238E27FC236}">
                <a16:creationId xmlns:a16="http://schemas.microsoft.com/office/drawing/2014/main" id="{53AF2CC7-D385-49D8-A396-ACAB57B92BD8}"/>
              </a:ext>
            </a:extLst>
          </p:cNvPr>
          <p:cNvSpPr/>
          <p:nvPr/>
        </p:nvSpPr>
        <p:spPr>
          <a:xfrm>
            <a:off x="6317000" y="2849722"/>
            <a:ext cx="367480" cy="265404"/>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504F607-58D0-4E2A-9367-81C39825400D}"/>
              </a:ext>
            </a:extLst>
          </p:cNvPr>
          <p:cNvSpPr/>
          <p:nvPr/>
        </p:nvSpPr>
        <p:spPr>
          <a:xfrm>
            <a:off x="6744833" y="3301590"/>
            <a:ext cx="5407241" cy="1350297"/>
          </a:xfrm>
          <a:prstGeom prst="rect">
            <a:avLst/>
          </a:prstGeom>
          <a:no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6600"/>
              </a:solidFill>
            </a:endParaRPr>
          </a:p>
        </p:txBody>
      </p:sp>
      <p:sp>
        <p:nvSpPr>
          <p:cNvPr id="42" name="テキスト ボックス 41">
            <a:extLst>
              <a:ext uri="{FF2B5EF4-FFF2-40B4-BE49-F238E27FC236}">
                <a16:creationId xmlns:a16="http://schemas.microsoft.com/office/drawing/2014/main" id="{C0EC9BA7-00D6-478B-924A-13E0BEA43B28}"/>
              </a:ext>
            </a:extLst>
          </p:cNvPr>
          <p:cNvSpPr txBox="1"/>
          <p:nvPr/>
        </p:nvSpPr>
        <p:spPr>
          <a:xfrm>
            <a:off x="6753683" y="3314005"/>
            <a:ext cx="2525490" cy="369332"/>
          </a:xfrm>
          <a:prstGeom prst="rect">
            <a:avLst/>
          </a:prstGeom>
          <a:solidFill>
            <a:schemeClr val="accent2">
              <a:lumMod val="20000"/>
              <a:lumOff val="80000"/>
            </a:schemeClr>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How to select an </a:t>
            </a:r>
            <a:r>
              <a:rPr lang="en-US" altLang="ja-JP" b="1" dirty="0" err="1">
                <a:latin typeface="Arial" panose="020B0604020202020204" pitchFamily="34" charset="0"/>
                <a:ea typeface="游ゴシック" panose="020B0400000000000000" pitchFamily="50" charset="-128"/>
                <a:cs typeface="Arial" panose="020B0604020202020204" pitchFamily="34" charset="0"/>
              </a:rPr>
              <a:t>EoS</a:t>
            </a:r>
            <a:endParaRPr lang="en-US" altLang="ja-JP" b="1" dirty="0">
              <a:latin typeface="Arial" panose="020B0604020202020204" pitchFamily="34" charset="0"/>
              <a:ea typeface="游ゴシック" panose="020B0400000000000000"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D4E33607-17F1-4540-B205-12F1F07C19C5}"/>
                  </a:ext>
                </a:extLst>
              </p:cNvPr>
              <p:cNvSpPr txBox="1"/>
              <p:nvPr/>
            </p:nvSpPr>
            <p:spPr>
              <a:xfrm>
                <a:off x="6707890" y="3690262"/>
                <a:ext cx="5439272" cy="923330"/>
              </a:xfrm>
              <a:prstGeom prst="rect">
                <a:avLst/>
              </a:prstGeom>
              <a:noFill/>
            </p:spPr>
            <p:txBody>
              <a:bodyPr wrap="square">
                <a:spAutoFit/>
              </a:bodyPr>
              <a:lstStyle/>
              <a:p>
                <a:pPr marL="216000" lvl="1" indent="-216000" algn="just">
                  <a:spcAft>
                    <a:spcPts val="12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Compare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parameters by fitting with Mie-</a:t>
                </a:r>
                <a:r>
                  <a:rPr lang="en-US" altLang="ja-JP" dirty="0" err="1">
                    <a:latin typeface="Times New Roman" panose="02020603050405020304" pitchFamily="18" charset="0"/>
                    <a:cs typeface="Times New Roman" panose="02020603050405020304" pitchFamily="18" charset="0"/>
                  </a:rPr>
                  <a:t>Grüneisen</a:t>
                </a:r>
                <a:r>
                  <a:rPr lang="en-US" altLang="ja-JP" dirty="0">
                    <a:latin typeface="Times New Roman" panose="02020603050405020304" pitchFamily="18" charset="0"/>
                    <a:cs typeface="Times New Roman" panose="02020603050405020304" pitchFamily="18" charset="0"/>
                  </a:rPr>
                  <a:t>-Debye (MGD)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which does not based on the assumption that </a:t>
                </a:r>
                <a14:m>
                  <m:oMath xmlns:m="http://schemas.openxmlformats.org/officeDocument/2006/math">
                    <m:sSub>
                      <m:sSub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sSubPr>
                      <m:e>
                        <m:d>
                          <m:d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dPr>
                          <m:e>
                            <m:r>
                              <a:rPr lang="ja-JP" altLang="en-US"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ja-JP"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ea typeface="Cambria Math" panose="02040503050406030204" pitchFamily="18" charset="0"/>
                                    <a:cs typeface="Times New Roman" panose="02020603050405020304" pitchFamily="18" charset="0"/>
                                  </a:rPr>
                                  <m:t>𝐾</m:t>
                                </m:r>
                              </m:e>
                              <m:sub>
                                <m:r>
                                  <a:rPr lang="en-US" altLang="ja-JP" i="1">
                                    <a:latin typeface="Cambria Math" panose="02040503050406030204" pitchFamily="18" charset="0"/>
                                    <a:ea typeface="Cambria Math" panose="02040503050406030204" pitchFamily="18" charset="0"/>
                                    <a:cs typeface="Times New Roman" panose="02020603050405020304" pitchFamily="18" charset="0"/>
                                  </a:rPr>
                                  <m:t>𝑇</m:t>
                                </m:r>
                              </m:sub>
                            </m:sSub>
                            <m:r>
                              <a:rPr lang="en-US" altLang="ja-JP" i="1">
                                <a:latin typeface="Cambria Math" panose="02040503050406030204" pitchFamily="18" charset="0"/>
                                <a:ea typeface="Cambria Math" panose="02040503050406030204" pitchFamily="18" charset="0"/>
                                <a:cs typeface="Times New Roman" panose="02020603050405020304" pitchFamily="18" charset="0"/>
                              </a:rPr>
                              <m:t>/</m:t>
                            </m:r>
                            <m:r>
                              <a:rPr lang="ja-JP" altLang="en-US" i="1">
                                <a:latin typeface="Cambria Math" panose="02040503050406030204" pitchFamily="18" charset="0"/>
                                <a:ea typeface="Cambria Math" panose="02040503050406030204" pitchFamily="18" charset="0"/>
                                <a:cs typeface="Times New Roman" panose="02020603050405020304" pitchFamily="18" charset="0"/>
                              </a:rPr>
                              <m:t>𝜕</m:t>
                            </m:r>
                            <m:r>
                              <a:rPr lang="en-US" altLang="ja-JP" i="1">
                                <a:latin typeface="Cambria Math" panose="02040503050406030204" pitchFamily="18" charset="0"/>
                                <a:ea typeface="Cambria Math" panose="02040503050406030204" pitchFamily="18" charset="0"/>
                                <a:cs typeface="Times New Roman" panose="02020603050405020304" pitchFamily="18" charset="0"/>
                              </a:rPr>
                              <m:t>𝑇</m:t>
                            </m:r>
                          </m:e>
                        </m:d>
                      </m:e>
                      <m:sub>
                        <m:r>
                          <a:rPr lang="en-US" altLang="ja-JP" i="1">
                            <a:latin typeface="Cambria Math" panose="02040503050406030204" pitchFamily="18" charset="0"/>
                            <a:ea typeface="Cambria Math" panose="02040503050406030204" pitchFamily="18" charset="0"/>
                            <a:cs typeface="Times New Roman" panose="02020603050405020304" pitchFamily="18" charset="0"/>
                          </a:rPr>
                          <m:t>𝑉</m:t>
                        </m:r>
                      </m:sub>
                    </m:sSub>
                    <m:r>
                      <a:rPr lang="en-US" altLang="ja-JP" i="1">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0. </a:t>
                </a:r>
              </a:p>
            </p:txBody>
          </p:sp>
        </mc:Choice>
        <mc:Fallback xmlns="">
          <p:sp>
            <p:nvSpPr>
              <p:cNvPr id="43" name="テキスト ボックス 42">
                <a:extLst>
                  <a:ext uri="{FF2B5EF4-FFF2-40B4-BE49-F238E27FC236}">
                    <a16:creationId xmlns:a16="http://schemas.microsoft.com/office/drawing/2014/main" id="{D4E33607-17F1-4540-B205-12F1F07C19C5}"/>
                  </a:ext>
                </a:extLst>
              </p:cNvPr>
              <p:cNvSpPr txBox="1">
                <a:spLocks noRot="1" noChangeAspect="1" noMove="1" noResize="1" noEditPoints="1" noAdjustHandles="1" noChangeArrowheads="1" noChangeShapeType="1" noTextEdit="1"/>
              </p:cNvSpPr>
              <p:nvPr/>
            </p:nvSpPr>
            <p:spPr>
              <a:xfrm>
                <a:off x="6707890" y="3690262"/>
                <a:ext cx="5439272" cy="923330"/>
              </a:xfrm>
              <a:prstGeom prst="rect">
                <a:avLst/>
              </a:prstGeom>
              <a:blipFill>
                <a:blip r:embed="rId4"/>
                <a:stretch>
                  <a:fillRect l="-672" t="-3289" r="-896" b="-9211"/>
                </a:stretch>
              </a:blipFill>
            </p:spPr>
            <p:txBody>
              <a:bodyPr/>
              <a:lstStyle/>
              <a:p>
                <a:r>
                  <a:rPr lang="ja-JP" altLang="en-US">
                    <a:noFill/>
                  </a:rPr>
                  <a:t> </a:t>
                </a:r>
              </a:p>
            </p:txBody>
          </p:sp>
        </mc:Fallback>
      </mc:AlternateContent>
      <p:sp>
        <p:nvSpPr>
          <p:cNvPr id="44" name="矢印: 右 43">
            <a:extLst>
              <a:ext uri="{FF2B5EF4-FFF2-40B4-BE49-F238E27FC236}">
                <a16:creationId xmlns:a16="http://schemas.microsoft.com/office/drawing/2014/main" id="{6BC4C11A-BE9C-4E02-840B-B6FA088DCBAB}"/>
              </a:ext>
            </a:extLst>
          </p:cNvPr>
          <p:cNvSpPr/>
          <p:nvPr/>
        </p:nvSpPr>
        <p:spPr>
          <a:xfrm>
            <a:off x="6317000" y="3771321"/>
            <a:ext cx="367480" cy="265404"/>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016D0271-D6F0-4E9A-A95D-1AA915DC123D}"/>
              </a:ext>
            </a:extLst>
          </p:cNvPr>
          <p:cNvSpPr/>
          <p:nvPr/>
        </p:nvSpPr>
        <p:spPr>
          <a:xfrm>
            <a:off x="6744833" y="4782016"/>
            <a:ext cx="5407241" cy="1750839"/>
          </a:xfrm>
          <a:prstGeom prst="rect">
            <a:avLst/>
          </a:prstGeom>
          <a:no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6600"/>
              </a:solidFill>
            </a:endParaRPr>
          </a:p>
        </p:txBody>
      </p:sp>
      <p:sp>
        <p:nvSpPr>
          <p:cNvPr id="46" name="テキスト ボックス 45">
            <a:extLst>
              <a:ext uri="{FF2B5EF4-FFF2-40B4-BE49-F238E27FC236}">
                <a16:creationId xmlns:a16="http://schemas.microsoft.com/office/drawing/2014/main" id="{2042D7A4-5D87-4C94-9031-2C902D3CDCA6}"/>
              </a:ext>
            </a:extLst>
          </p:cNvPr>
          <p:cNvSpPr txBox="1"/>
          <p:nvPr/>
        </p:nvSpPr>
        <p:spPr>
          <a:xfrm>
            <a:off x="6753682" y="4794431"/>
            <a:ext cx="5392702" cy="369332"/>
          </a:xfrm>
          <a:prstGeom prst="rect">
            <a:avLst/>
          </a:prstGeom>
          <a:solidFill>
            <a:schemeClr val="accent2">
              <a:lumMod val="20000"/>
              <a:lumOff val="80000"/>
            </a:schemeClr>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How to deal with the effects of Inversion degree</a:t>
            </a:r>
          </a:p>
        </p:txBody>
      </p:sp>
      <p:sp>
        <p:nvSpPr>
          <p:cNvPr id="47" name="矢印: 右 46">
            <a:extLst>
              <a:ext uri="{FF2B5EF4-FFF2-40B4-BE49-F238E27FC236}">
                <a16:creationId xmlns:a16="http://schemas.microsoft.com/office/drawing/2014/main" id="{6C399FE0-9EFF-47B1-A952-AFEBE445C745}"/>
              </a:ext>
            </a:extLst>
          </p:cNvPr>
          <p:cNvSpPr/>
          <p:nvPr/>
        </p:nvSpPr>
        <p:spPr>
          <a:xfrm>
            <a:off x="6317000" y="5248350"/>
            <a:ext cx="367480" cy="265404"/>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81E8F259-DC23-442F-9E8E-B252D44A40E2}"/>
              </a:ext>
            </a:extLst>
          </p:cNvPr>
          <p:cNvSpPr txBox="1"/>
          <p:nvPr/>
        </p:nvSpPr>
        <p:spPr>
          <a:xfrm>
            <a:off x="6707890" y="5178638"/>
            <a:ext cx="5439272" cy="1354217"/>
          </a:xfrm>
          <a:prstGeom prst="rect">
            <a:avLst/>
          </a:prstGeom>
          <a:noFill/>
        </p:spPr>
        <p:txBody>
          <a:bodyPr wrap="square">
            <a:spAutoFit/>
          </a:bodyPr>
          <a:lstStyle/>
          <a:p>
            <a:pPr marL="216000" lvl="1" indent="-216000" algn="just">
              <a:spcAft>
                <a:spcPts val="12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Determine the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with data at &lt;800 K, where </a:t>
            </a:r>
            <a:r>
              <a:rPr lang="en-US" altLang="ja-JP" i="1" dirty="0" err="1">
                <a:latin typeface="Times New Roman" panose="02020603050405020304" pitchFamily="18" charset="0"/>
                <a:cs typeface="Times New Roman" panose="02020603050405020304" pitchFamily="18" charset="0"/>
              </a:rPr>
              <a:t>i</a:t>
            </a:r>
            <a:r>
              <a:rPr lang="en-US" altLang="ja-JP" dirty="0">
                <a:latin typeface="Times New Roman" panose="02020603050405020304" pitchFamily="18" charset="0"/>
                <a:cs typeface="Times New Roman" panose="02020603050405020304" pitchFamily="18" charset="0"/>
              </a:rPr>
              <a:t> does not change over the time scale of the experiment</a:t>
            </a:r>
          </a:p>
          <a:p>
            <a:pPr marL="216000" lvl="1" indent="-216000" algn="just">
              <a:spcAft>
                <a:spcPts val="12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Then, investigate whether it can be extrapolated to higher temperatures.</a:t>
            </a:r>
          </a:p>
        </p:txBody>
      </p:sp>
    </p:spTree>
    <p:extLst>
      <p:ext uri="{BB962C8B-B14F-4D97-AF65-F5344CB8AC3E}">
        <p14:creationId xmlns:p14="http://schemas.microsoft.com/office/powerpoint/2010/main" val="68839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animBg="1"/>
      <p:bldP spid="37" grpId="0" animBg="1"/>
      <p:bldP spid="38" grpId="0" animBg="1"/>
      <p:bldP spid="39" grpId="0" animBg="1"/>
      <p:bldP spid="40" grpId="0" animBg="1"/>
      <p:bldP spid="41" grpId="0" animBg="1"/>
      <p:bldP spid="42" grpId="0" animBg="1"/>
      <p:bldP spid="43" grpId="0"/>
      <p:bldP spid="44" grpId="0" animBg="1"/>
      <p:bldP spid="45" grpId="0" animBg="1"/>
      <p:bldP spid="46" grpId="0" animBg="1"/>
      <p:bldP spid="47" grpId="0" animBg="1"/>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Introduction</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lang="en-US" altLang="ja-JP" sz="3100" b="1" dirty="0">
                <a:latin typeface="Arial" panose="020B0604020202020204" pitchFamily="34" charset="0"/>
                <a:ea typeface="游ゴシック" panose="020B0400000000000000" pitchFamily="50" charset="-128"/>
                <a:cs typeface="Arial" panose="020B0604020202020204" pitchFamily="34" charset="0"/>
              </a:rPr>
              <a:t>Procedures for </a:t>
            </a:r>
            <a:r>
              <a:rPr lang="en-US" altLang="ja-JP" sz="3100" b="1" dirty="0" err="1">
                <a:latin typeface="Arial" panose="020B0604020202020204" pitchFamily="34" charset="0"/>
                <a:ea typeface="游ゴシック" panose="020B0400000000000000" pitchFamily="50" charset="-128"/>
                <a:cs typeface="Arial" panose="020B0604020202020204" pitchFamily="34" charset="0"/>
              </a:rPr>
              <a:t>EoS</a:t>
            </a:r>
            <a:r>
              <a:rPr lang="en-US" altLang="ja-JP" sz="3100" b="1" dirty="0">
                <a:latin typeface="Arial" panose="020B0604020202020204" pitchFamily="34" charset="0"/>
                <a:ea typeface="游ゴシック" panose="020B0400000000000000" pitchFamily="50" charset="-128"/>
                <a:cs typeface="Arial" panose="020B0604020202020204" pitchFamily="34" charset="0"/>
              </a:rPr>
              <a:t> determination</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C8DBBF20-A094-46C3-B63C-7C343974350B}"/>
              </a:ext>
            </a:extLst>
          </p:cNvPr>
          <p:cNvSpPr/>
          <p:nvPr/>
        </p:nvSpPr>
        <p:spPr>
          <a:xfrm>
            <a:off x="11727076" y="-25193"/>
            <a:ext cx="503664"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5/18</a:t>
            </a:r>
            <a:endParaRPr lang="ja-JP" altLang="en-US" sz="1400" dirty="0">
              <a:latin typeface="Times New Roman" panose="02020603050405020304" pitchFamily="18" charset="0"/>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17FE4F9B-1B0B-456E-A927-4FE0BC143845}"/>
              </a:ext>
            </a:extLst>
          </p:cNvPr>
          <p:cNvSpPr txBox="1"/>
          <p:nvPr/>
        </p:nvSpPr>
        <p:spPr>
          <a:xfrm>
            <a:off x="0" y="764241"/>
            <a:ext cx="7003056" cy="1405513"/>
          </a:xfrm>
          <a:prstGeom prst="rect">
            <a:avLst/>
          </a:prstGeom>
          <a:noFill/>
        </p:spPr>
        <p:txBody>
          <a:bodyPr wrap="square">
            <a:spAutoFit/>
          </a:bodyPr>
          <a:lstStyle/>
          <a:p>
            <a:pPr marL="252000" lvl="1" indent="-252000" algn="just">
              <a:spcAft>
                <a:spcPts val="800"/>
              </a:spcAft>
              <a:buFont typeface="+mj-lt"/>
              <a:buAutoNum type="arabicPeriod"/>
            </a:pPr>
            <a:r>
              <a:rPr lang="en-US" altLang="ja-JP" b="1" dirty="0">
                <a:latin typeface="Times New Roman" panose="02020603050405020304" pitchFamily="18" charset="0"/>
                <a:cs typeface="Times New Roman" panose="02020603050405020304" pitchFamily="18" charset="0"/>
              </a:rPr>
              <a:t>Identify </a:t>
            </a:r>
            <a:r>
              <a:rPr lang="en-US" altLang="ja-JP" b="1" i="1" dirty="0">
                <a:latin typeface="Times New Roman" panose="02020603050405020304" pitchFamily="18" charset="0"/>
                <a:cs typeface="Times New Roman" panose="02020603050405020304" pitchFamily="18" charset="0"/>
              </a:rPr>
              <a:t>PV</a:t>
            </a:r>
            <a:r>
              <a:rPr lang="ja-JP" altLang="en-US" b="1" dirty="0">
                <a:latin typeface="Times New Roman" panose="02020603050405020304" pitchFamily="18" charset="0"/>
                <a:cs typeface="Times New Roman" panose="02020603050405020304" pitchFamily="18" charset="0"/>
              </a:rPr>
              <a:t> </a:t>
            </a:r>
            <a:r>
              <a:rPr lang="en-US" altLang="ja-JP" b="1" dirty="0">
                <a:latin typeface="Times New Roman" panose="02020603050405020304" pitchFamily="18" charset="0"/>
                <a:cs typeface="Times New Roman" panose="02020603050405020304" pitchFamily="18" charset="0"/>
              </a:rPr>
              <a:t>&amp;</a:t>
            </a:r>
            <a:r>
              <a:rPr lang="ja-JP" altLang="en-US" b="1" dirty="0">
                <a:latin typeface="Times New Roman" panose="02020603050405020304" pitchFamily="18" charset="0"/>
                <a:cs typeface="Times New Roman" panose="02020603050405020304" pitchFamily="18" charset="0"/>
              </a:rPr>
              <a:t> </a:t>
            </a:r>
            <a:r>
              <a:rPr lang="en-US" altLang="ja-JP" b="1" i="1" dirty="0">
                <a:latin typeface="Times New Roman" panose="02020603050405020304" pitchFamily="18" charset="0"/>
                <a:cs typeface="Times New Roman" panose="02020603050405020304" pitchFamily="18" charset="0"/>
              </a:rPr>
              <a:t>K</a:t>
            </a:r>
            <a:r>
              <a:rPr lang="en-US" altLang="ja-JP" b="1" i="1" baseline="-25000" dirty="0">
                <a:latin typeface="Times New Roman" panose="02020603050405020304" pitchFamily="18" charset="0"/>
                <a:cs typeface="Times New Roman" panose="02020603050405020304" pitchFamily="18" charset="0"/>
              </a:rPr>
              <a:t>S</a:t>
            </a:r>
            <a:r>
              <a:rPr lang="en-US" altLang="ja-JP" b="1" i="1" dirty="0">
                <a:latin typeface="Times New Roman" panose="02020603050405020304" pitchFamily="18" charset="0"/>
                <a:cs typeface="Times New Roman" panose="02020603050405020304" pitchFamily="18" charset="0"/>
              </a:rPr>
              <a:t>PV </a:t>
            </a:r>
            <a:r>
              <a:rPr lang="en-US" altLang="ja-JP" b="1" dirty="0">
                <a:latin typeface="Times New Roman" panose="02020603050405020304" pitchFamily="18" charset="0"/>
                <a:cs typeface="Times New Roman" panose="02020603050405020304" pitchFamily="18" charset="0"/>
              </a:rPr>
              <a:t>data to be excluded from all available data</a:t>
            </a:r>
            <a:r>
              <a:rPr lang="ja-JP" altLang="en-US" b="1" dirty="0">
                <a:latin typeface="Times New Roman" panose="02020603050405020304" pitchFamily="18" charset="0"/>
                <a:cs typeface="Times New Roman" panose="02020603050405020304" pitchFamily="18" charset="0"/>
              </a:rPr>
              <a:t>．</a:t>
            </a:r>
            <a:endParaRPr lang="en-US" altLang="ja-JP" b="1" dirty="0">
              <a:latin typeface="Times New Roman" panose="02020603050405020304" pitchFamily="18" charset="0"/>
              <a:cs typeface="Times New Roman" panose="02020603050405020304" pitchFamily="18" charset="0"/>
            </a:endParaRPr>
          </a:p>
          <a:p>
            <a:pPr marL="252000" lvl="1" indent="-252000" algn="just">
              <a:spcAft>
                <a:spcPts val="800"/>
              </a:spcAft>
              <a:buFont typeface="+mj-lt"/>
              <a:buAutoNum type="arabicPeriod"/>
            </a:pPr>
            <a:r>
              <a:rPr lang="en-US" altLang="ja-JP" b="1" dirty="0">
                <a:solidFill>
                  <a:schemeClr val="bg1">
                    <a:lumMod val="65000"/>
                  </a:schemeClr>
                </a:solidFill>
                <a:latin typeface="Times New Roman" panose="02020603050405020304" pitchFamily="18" charset="0"/>
                <a:cs typeface="Times New Roman" panose="02020603050405020304" pitchFamily="18" charset="0"/>
              </a:rPr>
              <a:t>Determine </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VT</a:t>
            </a:r>
            <a:r>
              <a:rPr lang="en-US" altLang="ja-JP" b="1" dirty="0">
                <a:solidFill>
                  <a:schemeClr val="bg1">
                    <a:lumMod val="65000"/>
                  </a:schemeClr>
                </a:solidFill>
                <a:latin typeface="Times New Roman" panose="02020603050405020304" pitchFamily="18" charset="0"/>
                <a:cs typeface="Times New Roman" panose="02020603050405020304" pitchFamily="18" charset="0"/>
              </a:rPr>
              <a:t> data that are self-consistent with others by</a:t>
            </a:r>
            <a:r>
              <a:rPr lang="ja-JP" altLang="en-US" b="1" dirty="0">
                <a:solidFill>
                  <a:schemeClr val="bg1">
                    <a:lumMod val="65000"/>
                  </a:schemeClr>
                </a:solidFill>
                <a:latin typeface="Times New Roman" panose="02020603050405020304" pitchFamily="18" charset="0"/>
                <a:cs typeface="Times New Roman" panose="02020603050405020304" pitchFamily="18" charset="0"/>
              </a:rPr>
              <a:t> </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C</a:t>
            </a:r>
            <a:r>
              <a:rPr lang="en-US" altLang="ja-JP" b="1" i="1" baseline="-25000" dirty="0">
                <a:solidFill>
                  <a:schemeClr val="bg1">
                    <a:lumMod val="65000"/>
                  </a:schemeClr>
                </a:solidFill>
                <a:latin typeface="Times New Roman" panose="02020603050405020304" pitchFamily="18" charset="0"/>
                <a:cs typeface="Times New Roman" panose="02020603050405020304" pitchFamily="18" charset="0"/>
              </a:rPr>
              <a:t>P</a:t>
            </a:r>
            <a:r>
              <a:rPr lang="en-US" altLang="ja-JP" b="1" dirty="0">
                <a:solidFill>
                  <a:schemeClr val="bg1">
                    <a:lumMod val="65000"/>
                  </a:schemeClr>
                </a:solidFill>
                <a:latin typeface="Times New Roman" panose="02020603050405020304" pitchFamily="18" charset="0"/>
                <a:cs typeface="Times New Roman" panose="02020603050405020304" pitchFamily="18" charset="0"/>
              </a:rPr>
              <a:t>-</a:t>
            </a:r>
            <a:r>
              <a:rPr lang="en-US" altLang="ja-JP" b="1" dirty="0" err="1">
                <a:solidFill>
                  <a:schemeClr val="bg1">
                    <a:lumMod val="65000"/>
                  </a:schemeClr>
                </a:solidFill>
                <a:latin typeface="Times New Roman" panose="02020603050405020304" pitchFamily="18" charset="0"/>
                <a:cs typeface="Times New Roman" panose="02020603050405020304" pitchFamily="18" charset="0"/>
              </a:rPr>
              <a:t>EoS</a:t>
            </a:r>
            <a:r>
              <a:rPr lang="ja-JP" altLang="en-US" b="1" dirty="0">
                <a:solidFill>
                  <a:schemeClr val="bg1">
                    <a:lumMod val="65000"/>
                  </a:schemeClr>
                </a:solidFill>
                <a:latin typeface="Times New Roman" panose="02020603050405020304" pitchFamily="18" charset="0"/>
                <a:cs typeface="Times New Roman" panose="02020603050405020304" pitchFamily="18" charset="0"/>
              </a:rPr>
              <a:t>．</a:t>
            </a:r>
            <a:endParaRPr lang="en-US" altLang="ja-JP" b="1" dirty="0">
              <a:solidFill>
                <a:schemeClr val="bg1">
                  <a:lumMod val="65000"/>
                </a:schemeClr>
              </a:solidFill>
              <a:latin typeface="Times New Roman" panose="02020603050405020304" pitchFamily="18" charset="0"/>
              <a:cs typeface="Times New Roman" panose="02020603050405020304" pitchFamily="18" charset="0"/>
            </a:endParaRPr>
          </a:p>
          <a:p>
            <a:pPr marL="252000" lvl="1" indent="-252000" algn="just">
              <a:spcAft>
                <a:spcPts val="800"/>
              </a:spcAft>
              <a:buFont typeface="+mj-lt"/>
              <a:buAutoNum type="arabicPeriod"/>
            </a:pPr>
            <a:r>
              <a:rPr lang="en-US" altLang="ja-JP" b="1" dirty="0">
                <a:solidFill>
                  <a:schemeClr val="bg1">
                    <a:lumMod val="65000"/>
                  </a:schemeClr>
                </a:solidFill>
                <a:latin typeface="Times New Roman" panose="02020603050405020304" pitchFamily="18" charset="0"/>
                <a:cs typeface="Times New Roman" panose="02020603050405020304" pitchFamily="18" charset="0"/>
              </a:rPr>
              <a:t>Fit </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VT</a:t>
            </a:r>
            <a:r>
              <a:rPr lang="ja-JP" altLang="en-US" b="1" i="1" dirty="0">
                <a:solidFill>
                  <a:schemeClr val="bg1">
                    <a:lumMod val="65000"/>
                  </a:schemeClr>
                </a:solidFill>
                <a:latin typeface="Times New Roman" panose="02020603050405020304" pitchFamily="18" charset="0"/>
                <a:cs typeface="Times New Roman" panose="02020603050405020304" pitchFamily="18" charset="0"/>
              </a:rPr>
              <a:t>，</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PV</a:t>
            </a:r>
            <a:r>
              <a:rPr lang="ja-JP" altLang="en-US" b="1" dirty="0">
                <a:solidFill>
                  <a:schemeClr val="bg1">
                    <a:lumMod val="65000"/>
                  </a:schemeClr>
                </a:solidFill>
                <a:latin typeface="Times New Roman" panose="02020603050405020304" pitchFamily="18" charset="0"/>
                <a:cs typeface="Times New Roman" panose="02020603050405020304" pitchFamily="18" charset="0"/>
              </a:rPr>
              <a:t>，</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K</a:t>
            </a:r>
            <a:r>
              <a:rPr lang="en-US" altLang="ja-JP" b="1" i="1" baseline="-25000" dirty="0">
                <a:solidFill>
                  <a:schemeClr val="bg1">
                    <a:lumMod val="65000"/>
                  </a:schemeClr>
                </a:solidFill>
                <a:latin typeface="Times New Roman" panose="02020603050405020304" pitchFamily="18" charset="0"/>
                <a:cs typeface="Times New Roman" panose="02020603050405020304" pitchFamily="18" charset="0"/>
              </a:rPr>
              <a:t>S</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PV </a:t>
            </a:r>
            <a:r>
              <a:rPr lang="en-US" altLang="ja-JP" b="1" dirty="0">
                <a:solidFill>
                  <a:schemeClr val="bg1">
                    <a:lumMod val="65000"/>
                  </a:schemeClr>
                </a:solidFill>
                <a:latin typeface="Times New Roman" panose="02020603050405020304" pitchFamily="18" charset="0"/>
                <a:cs typeface="Times New Roman" panose="02020603050405020304" pitchFamily="18" charset="0"/>
              </a:rPr>
              <a:t>data with BM3-MGD, BM3-q-compromise MGD </a:t>
            </a:r>
            <a:r>
              <a:rPr lang="en-US" altLang="ja-JP" b="1" dirty="0" err="1">
                <a:solidFill>
                  <a:schemeClr val="bg1">
                    <a:lumMod val="65000"/>
                  </a:schemeClr>
                </a:solidFill>
                <a:latin typeface="Times New Roman" panose="02020603050405020304" pitchFamily="18" charset="0"/>
                <a:cs typeface="Times New Roman" panose="02020603050405020304" pitchFamily="18" charset="0"/>
              </a:rPr>
              <a:t>EoS</a:t>
            </a:r>
            <a:r>
              <a:rPr lang="en-US" altLang="ja-JP" b="1" dirty="0">
                <a:solidFill>
                  <a:schemeClr val="bg1">
                    <a:lumMod val="65000"/>
                  </a:schemeClr>
                </a:solidFill>
                <a:latin typeface="Times New Roman" panose="02020603050405020304" pitchFamily="18" charset="0"/>
                <a:cs typeface="Times New Roman" panose="02020603050405020304" pitchFamily="18" charset="0"/>
              </a:rPr>
              <a:t>, and BM3-HP2011 </a:t>
            </a:r>
            <a:r>
              <a:rPr lang="en-US" altLang="ja-JP" b="1" dirty="0" err="1">
                <a:solidFill>
                  <a:schemeClr val="bg1">
                    <a:lumMod val="65000"/>
                  </a:schemeClr>
                </a:solidFill>
                <a:latin typeface="Times New Roman" panose="02020603050405020304" pitchFamily="18" charset="0"/>
                <a:cs typeface="Times New Roman" panose="02020603050405020304" pitchFamily="18" charset="0"/>
              </a:rPr>
              <a:t>EoS</a:t>
            </a:r>
            <a:r>
              <a:rPr lang="en-US" altLang="ja-JP" b="1" dirty="0">
                <a:solidFill>
                  <a:schemeClr val="bg1">
                    <a:lumMod val="65000"/>
                  </a:schemeClr>
                </a:solidFill>
                <a:latin typeface="Times New Roman" panose="02020603050405020304" pitchFamily="18" charset="0"/>
                <a:cs typeface="Times New Roman" panose="02020603050405020304" pitchFamily="18" charset="0"/>
              </a:rPr>
              <a:t> and compare </a:t>
            </a:r>
            <a:r>
              <a:rPr lang="en-US" altLang="ja-JP" b="1" dirty="0" err="1">
                <a:solidFill>
                  <a:schemeClr val="bg1">
                    <a:lumMod val="65000"/>
                  </a:schemeClr>
                </a:solidFill>
                <a:latin typeface="Times New Roman" panose="02020603050405020304" pitchFamily="18" charset="0"/>
                <a:cs typeface="Times New Roman" panose="02020603050405020304" pitchFamily="18" charset="0"/>
              </a:rPr>
              <a:t>EoS</a:t>
            </a:r>
            <a:r>
              <a:rPr lang="en-US" altLang="ja-JP" b="1" dirty="0">
                <a:solidFill>
                  <a:schemeClr val="bg1">
                    <a:lumMod val="65000"/>
                  </a:schemeClr>
                </a:solidFill>
                <a:latin typeface="Times New Roman" panose="02020603050405020304" pitchFamily="18" charset="0"/>
                <a:cs typeface="Times New Roman" panose="02020603050405020304" pitchFamily="18" charset="0"/>
              </a:rPr>
              <a:t> parameters.</a:t>
            </a:r>
          </a:p>
        </p:txBody>
      </p:sp>
      <p:sp>
        <p:nvSpPr>
          <p:cNvPr id="37" name="正方形/長方形 36">
            <a:extLst>
              <a:ext uri="{FF2B5EF4-FFF2-40B4-BE49-F238E27FC236}">
                <a16:creationId xmlns:a16="http://schemas.microsoft.com/office/drawing/2014/main" id="{FD758D30-F8CB-4931-AFE0-9E8635431EB2}"/>
              </a:ext>
            </a:extLst>
          </p:cNvPr>
          <p:cNvSpPr/>
          <p:nvPr/>
        </p:nvSpPr>
        <p:spPr>
          <a:xfrm>
            <a:off x="6984715" y="790132"/>
            <a:ext cx="5180214" cy="604071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DEF2C27B-9DC9-4C6F-BF6C-0BE0E4638E74}"/>
              </a:ext>
            </a:extLst>
          </p:cNvPr>
          <p:cNvSpPr txBox="1"/>
          <p:nvPr/>
        </p:nvSpPr>
        <p:spPr>
          <a:xfrm>
            <a:off x="6996773" y="800015"/>
            <a:ext cx="1147768" cy="400110"/>
          </a:xfrm>
          <a:prstGeom prst="rect">
            <a:avLst/>
          </a:prstGeom>
          <a:solidFill>
            <a:schemeClr val="bg2"/>
          </a:solidFill>
        </p:spPr>
        <p:txBody>
          <a:bodyPr wrap="square" rtlCol="0">
            <a:spAutoFit/>
          </a:bodyPr>
          <a:lstStyle/>
          <a:p>
            <a:pPr>
              <a:spcAft>
                <a:spcPts val="1200"/>
              </a:spcAft>
            </a:pPr>
            <a:r>
              <a:rPr lang="en-US" altLang="ja-JP" sz="2000" b="1" i="1" dirty="0">
                <a:latin typeface="Arial" panose="020B0604020202020204" pitchFamily="34" charset="0"/>
                <a:ea typeface="游ゴシック" panose="020B0400000000000000" pitchFamily="50" charset="-128"/>
                <a:cs typeface="Arial" panose="020B0604020202020204" pitchFamily="34" charset="0"/>
              </a:rPr>
              <a:t>PV</a:t>
            </a:r>
            <a:r>
              <a:rPr lang="ja-JP" altLang="en-US" sz="2000" b="1" dirty="0">
                <a:latin typeface="Arial" panose="020B0604020202020204" pitchFamily="34" charset="0"/>
                <a:ea typeface="游ゴシック" panose="020B0400000000000000" pitchFamily="50" charset="-128"/>
                <a:cs typeface="Arial" panose="020B0604020202020204" pitchFamily="34" charset="0"/>
              </a:rPr>
              <a:t> </a:t>
            </a:r>
            <a:r>
              <a:rPr lang="en-US" altLang="ja-JP" sz="2000" b="1" dirty="0">
                <a:latin typeface="Arial" panose="020B0604020202020204" pitchFamily="34" charset="0"/>
                <a:ea typeface="游ゴシック" panose="020B0400000000000000" pitchFamily="50" charset="-128"/>
                <a:cs typeface="Arial" panose="020B0604020202020204" pitchFamily="34" charset="0"/>
              </a:rPr>
              <a:t>data</a:t>
            </a:r>
          </a:p>
        </p:txBody>
      </p:sp>
      <p:sp>
        <p:nvSpPr>
          <p:cNvPr id="39" name="テキスト ボックス 38">
            <a:extLst>
              <a:ext uri="{FF2B5EF4-FFF2-40B4-BE49-F238E27FC236}">
                <a16:creationId xmlns:a16="http://schemas.microsoft.com/office/drawing/2014/main" id="{6750FFCA-FB04-4612-AE87-A1643F0D0DF2}"/>
              </a:ext>
            </a:extLst>
          </p:cNvPr>
          <p:cNvSpPr txBox="1"/>
          <p:nvPr/>
        </p:nvSpPr>
        <p:spPr>
          <a:xfrm>
            <a:off x="6996818" y="5005844"/>
            <a:ext cx="5195182" cy="1754326"/>
          </a:xfrm>
          <a:prstGeom prst="rect">
            <a:avLst/>
          </a:prstGeom>
          <a:noFill/>
          <a:ln w="19050">
            <a:noFill/>
          </a:ln>
        </p:spPr>
        <p:txBody>
          <a:bodyPr wrap="square">
            <a:spAutoFit/>
          </a:bodyPr>
          <a:lstStyle/>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Exclude </a:t>
            </a:r>
            <a:r>
              <a:rPr lang="en-US" altLang="ja-JP" sz="1600" i="1" dirty="0">
                <a:latin typeface="Times New Roman" panose="02020603050405020304" pitchFamily="18" charset="0"/>
                <a:cs typeface="Times New Roman" panose="02020603050405020304" pitchFamily="18" charset="0"/>
              </a:rPr>
              <a:t>PV</a:t>
            </a:r>
            <a:r>
              <a:rPr lang="en-US" altLang="ja-JP" sz="1600" dirty="0">
                <a:latin typeface="Times New Roman" panose="02020603050405020304" pitchFamily="18" charset="0"/>
                <a:cs typeface="Times New Roman" panose="02020603050405020304" pitchFamily="18" charset="0"/>
              </a:rPr>
              <a:t> data of Finger et al. &amp; Pavese et al. due to their large uncertainties.</a:t>
            </a:r>
          </a:p>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Excluded high-</a:t>
            </a:r>
            <a:r>
              <a:rPr lang="en-US" altLang="ja-JP" sz="1600" i="1" dirty="0">
                <a:latin typeface="Times New Roman" panose="02020603050405020304" pitchFamily="18" charset="0"/>
                <a:cs typeface="Times New Roman" panose="02020603050405020304" pitchFamily="18" charset="0"/>
              </a:rPr>
              <a:t>P</a:t>
            </a:r>
            <a:r>
              <a:rPr lang="en-US" altLang="ja-JP" sz="1600" dirty="0">
                <a:latin typeface="Times New Roman" panose="02020603050405020304" pitchFamily="18" charset="0"/>
                <a:cs typeface="Times New Roman" panose="02020603050405020304" pitchFamily="18" charset="0"/>
              </a:rPr>
              <a:t> data from Levy et al. due to suspected non-hydrostatic conditions </a:t>
            </a:r>
            <a:r>
              <a:rPr lang="en-US" altLang="ja-JP" sz="1400" dirty="0">
                <a:latin typeface="Times New Roman" panose="02020603050405020304" pitchFamily="18" charset="0"/>
                <a:cs typeface="Times New Roman" panose="02020603050405020304" pitchFamily="18" charset="0"/>
              </a:rPr>
              <a:t>(Angel </a:t>
            </a:r>
            <a:r>
              <a:rPr lang="en-US" altLang="ja-JP" sz="1400" i="1" dirty="0">
                <a:latin typeface="Times New Roman" panose="02020603050405020304" pitchFamily="18" charset="0"/>
                <a:cs typeface="Times New Roman" panose="02020603050405020304" pitchFamily="18" charset="0"/>
              </a:rPr>
              <a:t>et al</a:t>
            </a:r>
            <a:r>
              <a:rPr lang="en-US" altLang="ja-JP" sz="1400" dirty="0">
                <a:latin typeface="Times New Roman" panose="02020603050405020304" pitchFamily="18" charset="0"/>
                <a:cs typeface="Times New Roman" panose="02020603050405020304" pitchFamily="18" charset="0"/>
              </a:rPr>
              <a:t>., 2007)</a:t>
            </a:r>
            <a:r>
              <a:rPr lang="ja-JP" altLang="en-US" dirty="0">
                <a:latin typeface="Times New Roman" panose="02020603050405020304" pitchFamily="18" charset="0"/>
                <a:cs typeface="Times New Roman" panose="02020603050405020304" pitchFamily="18" charset="0"/>
              </a:rPr>
              <a:t>．</a:t>
            </a:r>
            <a:endParaRPr lang="en-US" altLang="ja-JP" dirty="0">
              <a:latin typeface="Times New Roman" panose="02020603050405020304" pitchFamily="18" charset="0"/>
              <a:cs typeface="Times New Roman" panose="02020603050405020304" pitchFamily="18" charset="0"/>
            </a:endParaRPr>
          </a:p>
          <a:p>
            <a:pPr marL="180000" lvl="1" indent="-180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Only data below 7.5 </a:t>
            </a:r>
            <a:r>
              <a:rPr lang="en-US" altLang="ja-JP" sz="1600" dirty="0" err="1">
                <a:latin typeface="Times New Roman" panose="02020603050405020304" pitchFamily="18" charset="0"/>
                <a:cs typeface="Times New Roman" panose="02020603050405020304" pitchFamily="18" charset="0"/>
              </a:rPr>
              <a:t>GPa</a:t>
            </a:r>
            <a:r>
              <a:rPr lang="en-US" altLang="ja-JP" sz="1600" dirty="0">
                <a:latin typeface="Times New Roman" panose="02020603050405020304" pitchFamily="18" charset="0"/>
                <a:cs typeface="Times New Roman" panose="02020603050405020304" pitchFamily="18" charset="0"/>
              </a:rPr>
              <a:t> from </a:t>
            </a:r>
            <a:r>
              <a:rPr lang="en-US" altLang="ja-JP" sz="1600" dirty="0" err="1">
                <a:latin typeface="Times New Roman" panose="02020603050405020304" pitchFamily="18" charset="0"/>
                <a:cs typeface="Times New Roman" panose="02020603050405020304" pitchFamily="18" charset="0"/>
              </a:rPr>
              <a:t>Nestola</a:t>
            </a:r>
            <a:r>
              <a:rPr lang="en-US" altLang="ja-JP" sz="1600" dirty="0">
                <a:latin typeface="Times New Roman" panose="02020603050405020304" pitchFamily="18" charset="0"/>
                <a:cs typeface="Times New Roman" panose="02020603050405020304" pitchFamily="18" charset="0"/>
              </a:rPr>
              <a:t> et al. and Levy et al. used.</a:t>
            </a:r>
          </a:p>
        </p:txBody>
      </p:sp>
      <p:sp>
        <p:nvSpPr>
          <p:cNvPr id="41" name="正方形/長方形 40">
            <a:extLst>
              <a:ext uri="{FF2B5EF4-FFF2-40B4-BE49-F238E27FC236}">
                <a16:creationId xmlns:a16="http://schemas.microsoft.com/office/drawing/2014/main" id="{0300B422-38FF-4145-94BE-568A0CA8E7B8}"/>
              </a:ext>
            </a:extLst>
          </p:cNvPr>
          <p:cNvSpPr/>
          <p:nvPr/>
        </p:nvSpPr>
        <p:spPr>
          <a:xfrm>
            <a:off x="50838" y="2224295"/>
            <a:ext cx="6860803" cy="45937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テキスト ボックス 41">
            <a:extLst>
              <a:ext uri="{FF2B5EF4-FFF2-40B4-BE49-F238E27FC236}">
                <a16:creationId xmlns:a16="http://schemas.microsoft.com/office/drawing/2014/main" id="{E703ED9E-B481-4931-9353-2B87BE3CB15B}"/>
              </a:ext>
            </a:extLst>
          </p:cNvPr>
          <p:cNvSpPr txBox="1"/>
          <p:nvPr/>
        </p:nvSpPr>
        <p:spPr>
          <a:xfrm>
            <a:off x="61355" y="2236475"/>
            <a:ext cx="1416572" cy="412290"/>
          </a:xfrm>
          <a:prstGeom prst="rect">
            <a:avLst/>
          </a:prstGeom>
          <a:solidFill>
            <a:schemeClr val="bg2"/>
          </a:solidFill>
        </p:spPr>
        <p:txBody>
          <a:bodyPr wrap="square" rtlCol="0">
            <a:spAutoFit/>
          </a:bodyPr>
          <a:lstStyle/>
          <a:p>
            <a:pPr>
              <a:spcAft>
                <a:spcPts val="1200"/>
              </a:spcAft>
            </a:pPr>
            <a:r>
              <a:rPr lang="en-US" altLang="ja-JP" sz="2000" b="1" i="1" dirty="0">
                <a:latin typeface="Arial" panose="020B0604020202020204" pitchFamily="34" charset="0"/>
                <a:cs typeface="Arial" panose="020B0604020202020204" pitchFamily="34" charset="0"/>
              </a:rPr>
              <a:t>K</a:t>
            </a:r>
            <a:r>
              <a:rPr lang="en-US" altLang="ja-JP" sz="2000" b="1" baseline="-25000" dirty="0">
                <a:latin typeface="Arial" panose="020B0604020202020204" pitchFamily="34" charset="0"/>
                <a:cs typeface="Arial" panose="020B0604020202020204" pitchFamily="34" charset="0"/>
              </a:rPr>
              <a:t>S</a:t>
            </a:r>
            <a:r>
              <a:rPr lang="en-US" altLang="ja-JP" sz="2000" b="1" i="1" dirty="0">
                <a:latin typeface="Arial" panose="020B0604020202020204" pitchFamily="34" charset="0"/>
                <a:cs typeface="Arial" panose="020B0604020202020204" pitchFamily="34" charset="0"/>
              </a:rPr>
              <a:t>PT</a:t>
            </a:r>
            <a:r>
              <a:rPr lang="ja-JP" altLang="en-US" sz="2000" b="1" dirty="0">
                <a:latin typeface="Arial" panose="020B0604020202020204" pitchFamily="34" charset="0"/>
                <a:ea typeface="游ゴシック" panose="020B0400000000000000" pitchFamily="50" charset="-128"/>
                <a:cs typeface="Arial" panose="020B0604020202020204" pitchFamily="34" charset="0"/>
              </a:rPr>
              <a:t> </a:t>
            </a:r>
            <a:r>
              <a:rPr lang="en-US" altLang="ja-JP" sz="2000" b="1" dirty="0">
                <a:latin typeface="Arial" panose="020B0604020202020204" pitchFamily="34" charset="0"/>
                <a:ea typeface="游ゴシック" panose="020B0400000000000000" pitchFamily="50" charset="-128"/>
                <a:cs typeface="Arial" panose="020B0604020202020204" pitchFamily="34" charset="0"/>
              </a:rPr>
              <a:t>data</a:t>
            </a:r>
          </a:p>
        </p:txBody>
      </p:sp>
      <p:sp>
        <p:nvSpPr>
          <p:cNvPr id="43" name="テキスト ボックス 42">
            <a:extLst>
              <a:ext uri="{FF2B5EF4-FFF2-40B4-BE49-F238E27FC236}">
                <a16:creationId xmlns:a16="http://schemas.microsoft.com/office/drawing/2014/main" id="{6966A610-F45F-4F4F-A386-4F45C521C4EE}"/>
              </a:ext>
            </a:extLst>
          </p:cNvPr>
          <p:cNvSpPr txBox="1"/>
          <p:nvPr/>
        </p:nvSpPr>
        <p:spPr>
          <a:xfrm>
            <a:off x="1463274" y="2210792"/>
            <a:ext cx="5401193" cy="584775"/>
          </a:xfrm>
          <a:prstGeom prst="rect">
            <a:avLst/>
          </a:prstGeom>
          <a:noFill/>
        </p:spPr>
        <p:txBody>
          <a:bodyPr wrap="square">
            <a:spAutoFit/>
          </a:bodyPr>
          <a:lstStyle/>
          <a:p>
            <a:pPr marL="216000" lvl="1" indent="-216000" algn="just">
              <a:spcAft>
                <a:spcPts val="12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Excluded </a:t>
            </a:r>
            <a:r>
              <a:rPr lang="en-US" altLang="ja-JP" sz="1600" i="1" dirty="0">
                <a:latin typeface="Times New Roman" panose="02020603050405020304" pitchFamily="18" charset="0"/>
                <a:cs typeface="Times New Roman" panose="02020603050405020304" pitchFamily="18" charset="0"/>
              </a:rPr>
              <a:t>K</a:t>
            </a:r>
            <a:r>
              <a:rPr lang="en-US" altLang="ja-JP" sz="1600" baseline="-25000" dirty="0">
                <a:latin typeface="Times New Roman" panose="02020603050405020304" pitchFamily="18" charset="0"/>
                <a:cs typeface="Times New Roman" panose="02020603050405020304" pitchFamily="18" charset="0"/>
              </a:rPr>
              <a:t>S</a:t>
            </a:r>
            <a:r>
              <a:rPr lang="en-US" altLang="ja-JP" sz="1600" i="1" dirty="0">
                <a:latin typeface="Times New Roman" panose="02020603050405020304" pitchFamily="18" charset="0"/>
                <a:cs typeface="Times New Roman" panose="02020603050405020304" pitchFamily="18" charset="0"/>
              </a:rPr>
              <a:t>T </a:t>
            </a:r>
            <a:r>
              <a:rPr lang="en-US" altLang="ja-JP" sz="1600" dirty="0">
                <a:latin typeface="Times New Roman" panose="02020603050405020304" pitchFamily="18" charset="0"/>
                <a:cs typeface="Times New Roman" panose="02020603050405020304" pitchFamily="18" charset="0"/>
              </a:rPr>
              <a:t>data of </a:t>
            </a:r>
            <a:r>
              <a:rPr lang="en-US" altLang="ja-JP" sz="1600" dirty="0" err="1">
                <a:latin typeface="Times New Roman" panose="02020603050405020304" pitchFamily="18" charset="0"/>
                <a:cs typeface="Times New Roman" panose="02020603050405020304" pitchFamily="18" charset="0"/>
              </a:rPr>
              <a:t>Askapour</a:t>
            </a:r>
            <a:r>
              <a:rPr lang="en-US" altLang="ja-JP" sz="1600" dirty="0">
                <a:latin typeface="Times New Roman" panose="02020603050405020304" pitchFamily="18" charset="0"/>
                <a:cs typeface="Times New Roman" panose="02020603050405020304" pitchFamily="18" charset="0"/>
              </a:rPr>
              <a:t> et al. and </a:t>
            </a:r>
            <a:r>
              <a:rPr lang="en-US" altLang="ja-JP" sz="1600" dirty="0" err="1">
                <a:latin typeface="Times New Roman" panose="02020603050405020304" pitchFamily="18" charset="0"/>
                <a:cs typeface="Times New Roman" panose="02020603050405020304" pitchFamily="18" charset="0"/>
              </a:rPr>
              <a:t>Cynn</a:t>
            </a:r>
            <a:r>
              <a:rPr lang="en-US" altLang="ja-JP" sz="1600" dirty="0">
                <a:latin typeface="Times New Roman" panose="02020603050405020304" pitchFamily="18" charset="0"/>
                <a:cs typeface="Times New Roman" panose="02020603050405020304" pitchFamily="18" charset="0"/>
              </a:rPr>
              <a:t> et al. due to large uncertainties.</a:t>
            </a:r>
          </a:p>
        </p:txBody>
      </p: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33E733CF-559E-46E5-A080-C32D5451AB71}"/>
                  </a:ext>
                </a:extLst>
              </p:cNvPr>
              <p:cNvSpPr txBox="1"/>
              <p:nvPr/>
            </p:nvSpPr>
            <p:spPr>
              <a:xfrm>
                <a:off x="9936" y="2875976"/>
                <a:ext cx="6983184" cy="661720"/>
              </a:xfrm>
              <a:prstGeom prst="rect">
                <a:avLst/>
              </a:prstGeom>
              <a:noFill/>
            </p:spPr>
            <p:txBody>
              <a:bodyPr wrap="square">
                <a:spAutoFit/>
              </a:bodyPr>
              <a:lstStyle/>
              <a:p>
                <a:pPr marL="216000" lvl="1" indent="-216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Exclude Zou et al.’s room-</a:t>
                </a:r>
                <a:r>
                  <a:rPr lang="en-US" altLang="ja-JP" sz="1600" i="1" dirty="0">
                    <a:latin typeface="Times New Roman" panose="02020603050405020304" pitchFamily="18" charset="0"/>
                    <a:cs typeface="Times New Roman" panose="02020603050405020304" pitchFamily="18" charset="0"/>
                  </a:rPr>
                  <a:t>T</a:t>
                </a:r>
                <a:r>
                  <a:rPr lang="en-US" altLang="ja-JP" sz="1600" dirty="0">
                    <a:latin typeface="Times New Roman" panose="02020603050405020304" pitchFamily="18" charset="0"/>
                    <a:cs typeface="Times New Roman" panose="02020603050405020304" pitchFamily="18" charset="0"/>
                  </a:rPr>
                  <a:t> &amp; high-</a:t>
                </a:r>
                <a:r>
                  <a:rPr lang="en-US" altLang="ja-JP" sz="1600" i="1" dirty="0">
                    <a:latin typeface="Times New Roman" panose="02020603050405020304" pitchFamily="18" charset="0"/>
                    <a:cs typeface="Times New Roman" panose="02020603050405020304" pitchFamily="18" charset="0"/>
                  </a:rPr>
                  <a:t>P</a:t>
                </a:r>
                <a:r>
                  <a:rPr lang="en-US" altLang="ja-JP" sz="1600" dirty="0">
                    <a:latin typeface="Times New Roman" panose="02020603050405020304" pitchFamily="18" charset="0"/>
                    <a:cs typeface="Times New Roman" panose="02020603050405020304" pitchFamily="18" charset="0"/>
                  </a:rPr>
                  <a:t> data (probably non-hydrostatic).</a:t>
                </a:r>
              </a:p>
              <a:p>
                <a:pPr marL="216000" lvl="1" indent="-216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Convert sound velocity data</a:t>
                </a:r>
                <a:r>
                  <a:rPr lang="ja-JP" altLang="en-US"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of </a:t>
                </a:r>
                <a:r>
                  <a:rPr lang="en-US" altLang="ja-JP" sz="1600" dirty="0" err="1">
                    <a:latin typeface="Times New Roman" panose="02020603050405020304" pitchFamily="18" charset="0"/>
                    <a:cs typeface="Times New Roman" panose="02020603050405020304" pitchFamily="18" charset="0"/>
                  </a:rPr>
                  <a:t>Speziale</a:t>
                </a:r>
                <a:r>
                  <a:rPr lang="en-US" altLang="ja-JP" sz="1600" dirty="0">
                    <a:latin typeface="Times New Roman" panose="02020603050405020304" pitchFamily="18" charset="0"/>
                    <a:cs typeface="Times New Roman" panose="02020603050405020304" pitchFamily="18" charset="0"/>
                  </a:rPr>
                  <a:t> et al. (2016) to </a:t>
                </a:r>
                <a14:m>
                  <m:oMath xmlns:m="http://schemas.openxmlformats.org/officeDocument/2006/math">
                    <m:sSub>
                      <m:sSubPr>
                        <m:ctrlPr>
                          <a:rPr lang="en-US" altLang="ja-JP"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a:latin typeface="Cambria Math" panose="02040503050406030204" pitchFamily="18" charset="0"/>
                            <a:ea typeface="Cambria Math" panose="02040503050406030204" pitchFamily="18" charset="0"/>
                            <a:cs typeface="Times New Roman" panose="02020603050405020304" pitchFamily="18" charset="0"/>
                          </a:rPr>
                          <m:t>𝐾</m:t>
                        </m:r>
                      </m:e>
                      <m:sub>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𝑆</m:t>
                        </m:r>
                      </m:sub>
                    </m:sSub>
                  </m:oMath>
                </a14:m>
                <a:r>
                  <a:rPr lang="ja-JP" altLang="en-US" sz="1600" dirty="0">
                    <a:latin typeface="Times New Roman" panose="02020603050405020304" pitchFamily="18" charset="0"/>
                    <a:cs typeface="Times New Roman" panose="02020603050405020304" pitchFamily="18" charset="0"/>
                  </a:rPr>
                  <a:t>．</a:t>
                </a:r>
                <a:endParaRPr lang="en-US" altLang="ja-JP" sz="1600" dirty="0">
                  <a:latin typeface="Times New Roman" panose="02020603050405020304" pitchFamily="18" charset="0"/>
                  <a:cs typeface="Times New Roman" panose="02020603050405020304" pitchFamily="18" charset="0"/>
                </a:endParaRPr>
              </a:p>
            </p:txBody>
          </p:sp>
        </mc:Choice>
        <mc:Fallback xmlns="">
          <p:sp>
            <p:nvSpPr>
              <p:cNvPr id="20" name="テキスト ボックス 19">
                <a:extLst>
                  <a:ext uri="{FF2B5EF4-FFF2-40B4-BE49-F238E27FC236}">
                    <a16:creationId xmlns:a16="http://schemas.microsoft.com/office/drawing/2014/main" id="{33E733CF-559E-46E5-A080-C32D5451AB71}"/>
                  </a:ext>
                </a:extLst>
              </p:cNvPr>
              <p:cNvSpPr txBox="1">
                <a:spLocks noRot="1" noChangeAspect="1" noMove="1" noResize="1" noEditPoints="1" noAdjustHandles="1" noChangeArrowheads="1" noChangeShapeType="1" noTextEdit="1"/>
              </p:cNvSpPr>
              <p:nvPr/>
            </p:nvSpPr>
            <p:spPr>
              <a:xfrm>
                <a:off x="9936" y="2875976"/>
                <a:ext cx="6983184" cy="661720"/>
              </a:xfrm>
              <a:prstGeom prst="rect">
                <a:avLst/>
              </a:prstGeom>
              <a:blipFill>
                <a:blip r:embed="rId3"/>
                <a:stretch>
                  <a:fillRect l="-349" t="-2778" b="-12037"/>
                </a:stretch>
              </a:blipFill>
            </p:spPr>
            <p:txBody>
              <a:bodyPr/>
              <a:lstStyle/>
              <a:p>
                <a:r>
                  <a:rPr lang="ja-JP" altLang="en-US">
                    <a:noFill/>
                  </a:rPr>
                  <a:t> </a:t>
                </a:r>
              </a:p>
            </p:txBody>
          </p:sp>
        </mc:Fallback>
      </mc:AlternateContent>
      <p:pic>
        <p:nvPicPr>
          <p:cNvPr id="6" name="図 5" descr="グラフィカル ユーザー インターフェイス&#10;&#10;低い精度で自動的に生成された説明">
            <a:extLst>
              <a:ext uri="{FF2B5EF4-FFF2-40B4-BE49-F238E27FC236}">
                <a16:creationId xmlns:a16="http://schemas.microsoft.com/office/drawing/2014/main" id="{91E14EC9-1F70-4247-BF56-18BFB97DA1DB}"/>
              </a:ext>
            </a:extLst>
          </p:cNvPr>
          <p:cNvPicPr>
            <a:picLocks noChangeAspect="1"/>
          </p:cNvPicPr>
          <p:nvPr/>
        </p:nvPicPr>
        <p:blipFill rotWithShape="1">
          <a:blip r:embed="rId4"/>
          <a:srcRect l="4609" t="7125" r="5864" b="39365"/>
          <a:stretch/>
        </p:blipFill>
        <p:spPr>
          <a:xfrm>
            <a:off x="166098" y="3658525"/>
            <a:ext cx="6603535" cy="3161503"/>
          </a:xfrm>
          <a:prstGeom prst="rect">
            <a:avLst/>
          </a:prstGeom>
        </p:spPr>
      </p:pic>
      <p:pic>
        <p:nvPicPr>
          <p:cNvPr id="22" name="図 21" descr="グラフ, 散布図&#10;&#10;自動的に生成された説明">
            <a:extLst>
              <a:ext uri="{FF2B5EF4-FFF2-40B4-BE49-F238E27FC236}">
                <a16:creationId xmlns:a16="http://schemas.microsoft.com/office/drawing/2014/main" id="{FF1A909C-72C2-4F7B-BA4E-1D547FDA2587}"/>
              </a:ext>
            </a:extLst>
          </p:cNvPr>
          <p:cNvPicPr>
            <a:picLocks noChangeAspect="1"/>
          </p:cNvPicPr>
          <p:nvPr/>
        </p:nvPicPr>
        <p:blipFill rotWithShape="1">
          <a:blip r:embed="rId5"/>
          <a:srcRect l="11587" t="7381" r="10309" b="38072"/>
          <a:stretch/>
        </p:blipFill>
        <p:spPr>
          <a:xfrm>
            <a:off x="8154624" y="808899"/>
            <a:ext cx="4010304" cy="3959951"/>
          </a:xfrm>
          <a:prstGeom prst="rect">
            <a:avLst/>
          </a:prstGeom>
        </p:spPr>
      </p:pic>
      <p:pic>
        <p:nvPicPr>
          <p:cNvPr id="23" name="図 22" descr="グラフ&#10;&#10;自動的に生成された説明">
            <a:extLst>
              <a:ext uri="{FF2B5EF4-FFF2-40B4-BE49-F238E27FC236}">
                <a16:creationId xmlns:a16="http://schemas.microsoft.com/office/drawing/2014/main" id="{852DFE2A-4AC2-4EF7-A1E0-2C47BC903305}"/>
              </a:ext>
            </a:extLst>
          </p:cNvPr>
          <p:cNvPicPr>
            <a:picLocks noChangeAspect="1"/>
          </p:cNvPicPr>
          <p:nvPr/>
        </p:nvPicPr>
        <p:blipFill rotWithShape="1">
          <a:blip r:embed="rId6"/>
          <a:srcRect l="8530" t="16857" r="87047" b="52643"/>
          <a:stretch/>
        </p:blipFill>
        <p:spPr>
          <a:xfrm>
            <a:off x="7805656" y="1423319"/>
            <a:ext cx="267140" cy="2638304"/>
          </a:xfrm>
          <a:prstGeom prst="rect">
            <a:avLst/>
          </a:prstGeom>
        </p:spPr>
      </p:pic>
    </p:spTree>
    <p:extLst>
      <p:ext uri="{BB962C8B-B14F-4D97-AF65-F5344CB8AC3E}">
        <p14:creationId xmlns:p14="http://schemas.microsoft.com/office/powerpoint/2010/main" val="129200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p:bldP spid="41" grpId="0" animBg="1"/>
      <p:bldP spid="42" grpId="0" animBg="1"/>
      <p:bldP spid="43"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グラフ&#10;&#10;中程度の精度で自動的に生成された説明">
            <a:extLst>
              <a:ext uri="{FF2B5EF4-FFF2-40B4-BE49-F238E27FC236}">
                <a16:creationId xmlns:a16="http://schemas.microsoft.com/office/drawing/2014/main" id="{6E196B19-2497-479D-98E9-CBB3E6C8D38D}"/>
              </a:ext>
            </a:extLst>
          </p:cNvPr>
          <p:cNvPicPr>
            <a:picLocks noChangeAspect="1"/>
          </p:cNvPicPr>
          <p:nvPr/>
        </p:nvPicPr>
        <p:blipFill rotWithShape="1">
          <a:blip r:embed="rId3"/>
          <a:srcRect l="49600" t="6349" r="5557" b="36978"/>
          <a:stretch/>
        </p:blipFill>
        <p:spPr>
          <a:xfrm>
            <a:off x="7747569" y="1183316"/>
            <a:ext cx="4136801" cy="4086020"/>
          </a:xfrm>
          <a:prstGeom prst="rect">
            <a:avLst/>
          </a:prstGeom>
        </p:spPr>
      </p:pic>
      <p:pic>
        <p:nvPicPr>
          <p:cNvPr id="34" name="図 33" descr="グラフ&#10;&#10;自動的に生成された説明">
            <a:extLst>
              <a:ext uri="{FF2B5EF4-FFF2-40B4-BE49-F238E27FC236}">
                <a16:creationId xmlns:a16="http://schemas.microsoft.com/office/drawing/2014/main" id="{21B3CDDD-26CD-4253-8EAF-360FDA742F83}"/>
              </a:ext>
            </a:extLst>
          </p:cNvPr>
          <p:cNvPicPr>
            <a:picLocks noChangeAspect="1"/>
          </p:cNvPicPr>
          <p:nvPr/>
        </p:nvPicPr>
        <p:blipFill rotWithShape="1">
          <a:blip r:embed="rId4"/>
          <a:srcRect l="8530" t="16857" r="87047" b="52643"/>
          <a:stretch/>
        </p:blipFill>
        <p:spPr>
          <a:xfrm>
            <a:off x="7373306" y="1809108"/>
            <a:ext cx="267140" cy="2638304"/>
          </a:xfrm>
          <a:prstGeom prst="rect">
            <a:avLst/>
          </a:prstGeom>
        </p:spPr>
      </p:pic>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Introduction</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lang="en-US" altLang="ja-JP" sz="3100" b="1" dirty="0">
                <a:latin typeface="Arial" panose="020B0604020202020204" pitchFamily="34" charset="0"/>
                <a:ea typeface="游ゴシック" panose="020B0400000000000000" pitchFamily="50" charset="-128"/>
                <a:cs typeface="Arial" panose="020B0604020202020204" pitchFamily="34" charset="0"/>
              </a:rPr>
              <a:t>Procedures for </a:t>
            </a:r>
            <a:r>
              <a:rPr lang="en-US" altLang="ja-JP" sz="3100" b="1" dirty="0" err="1">
                <a:latin typeface="Arial" panose="020B0604020202020204" pitchFamily="34" charset="0"/>
                <a:ea typeface="游ゴシック" panose="020B0400000000000000" pitchFamily="50" charset="-128"/>
                <a:cs typeface="Arial" panose="020B0604020202020204" pitchFamily="34" charset="0"/>
              </a:rPr>
              <a:t>EoS</a:t>
            </a:r>
            <a:r>
              <a:rPr lang="en-US" altLang="ja-JP" sz="3100" b="1" dirty="0">
                <a:latin typeface="Arial" panose="020B0604020202020204" pitchFamily="34" charset="0"/>
                <a:ea typeface="游ゴシック" panose="020B0400000000000000" pitchFamily="50" charset="-128"/>
                <a:cs typeface="Arial" panose="020B0604020202020204" pitchFamily="34" charset="0"/>
              </a:rPr>
              <a:t> determination</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C8DBBF20-A094-46C3-B63C-7C343974350B}"/>
              </a:ext>
            </a:extLst>
          </p:cNvPr>
          <p:cNvSpPr/>
          <p:nvPr/>
        </p:nvSpPr>
        <p:spPr>
          <a:xfrm>
            <a:off x="11727076" y="-25193"/>
            <a:ext cx="503664"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6/17</a:t>
            </a:r>
            <a:endParaRPr lang="ja-JP" altLang="en-US" sz="1400" dirty="0">
              <a:latin typeface="Times New Roman" panose="02020603050405020304" pitchFamily="18" charset="0"/>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DEF2C27B-9DC9-4C6F-BF6C-0BE0E4638E74}"/>
              </a:ext>
            </a:extLst>
          </p:cNvPr>
          <p:cNvSpPr txBox="1"/>
          <p:nvPr/>
        </p:nvSpPr>
        <p:spPr>
          <a:xfrm>
            <a:off x="6996267" y="802058"/>
            <a:ext cx="3584647" cy="369332"/>
          </a:xfrm>
          <a:prstGeom prst="rect">
            <a:avLst/>
          </a:prstGeom>
          <a:solidFill>
            <a:schemeClr val="bg2"/>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Selection of </a:t>
            </a:r>
            <a:r>
              <a:rPr lang="en-US" altLang="ja-JP" b="1" i="1" dirty="0">
                <a:latin typeface="Arial" panose="020B0604020202020204" pitchFamily="34" charset="0"/>
                <a:ea typeface="游ゴシック" panose="020B0400000000000000" pitchFamily="50" charset="-128"/>
                <a:cs typeface="Arial" panose="020B0604020202020204" pitchFamily="34" charset="0"/>
              </a:rPr>
              <a:t>VT </a:t>
            </a:r>
            <a:r>
              <a:rPr lang="en-US" altLang="ja-JP" b="1" dirty="0">
                <a:latin typeface="Arial" panose="020B0604020202020204" pitchFamily="34" charset="0"/>
                <a:ea typeface="游ゴシック" panose="020B0400000000000000" pitchFamily="50" charset="-128"/>
                <a:cs typeface="Arial" panose="020B0604020202020204" pitchFamily="34" charset="0"/>
              </a:rPr>
              <a:t>data by </a:t>
            </a:r>
            <a:r>
              <a:rPr lang="en-US" altLang="ja-JP" b="1" i="1" dirty="0">
                <a:latin typeface="Arial" panose="020B0604020202020204" pitchFamily="34" charset="0"/>
                <a:ea typeface="游ゴシック" panose="020B0400000000000000" pitchFamily="50" charset="-128"/>
                <a:cs typeface="Arial" panose="020B0604020202020204" pitchFamily="34" charset="0"/>
              </a:rPr>
              <a:t>C</a:t>
            </a:r>
            <a:r>
              <a:rPr lang="en-US" altLang="ja-JP" b="1" i="1" baseline="-25000" dirty="0">
                <a:latin typeface="Arial" panose="020B0604020202020204" pitchFamily="34" charset="0"/>
                <a:ea typeface="游ゴシック" panose="020B0400000000000000" pitchFamily="50" charset="-128"/>
                <a:cs typeface="Arial" panose="020B0604020202020204" pitchFamily="34" charset="0"/>
              </a:rPr>
              <a:t>P</a:t>
            </a:r>
            <a:r>
              <a:rPr lang="en-US" altLang="ja-JP" b="1" dirty="0">
                <a:latin typeface="Arial" panose="020B0604020202020204" pitchFamily="34" charset="0"/>
                <a:ea typeface="游ゴシック" panose="020B0400000000000000" pitchFamily="50" charset="-128"/>
                <a:cs typeface="Arial" panose="020B0604020202020204" pitchFamily="34" charset="0"/>
              </a:rPr>
              <a:t>-</a:t>
            </a:r>
            <a:r>
              <a:rPr lang="en-US" altLang="ja-JP" b="1" dirty="0" err="1">
                <a:latin typeface="Arial" panose="020B0604020202020204" pitchFamily="34" charset="0"/>
                <a:ea typeface="游ゴシック" panose="020B0400000000000000" pitchFamily="50" charset="-128"/>
                <a:cs typeface="Arial" panose="020B0604020202020204" pitchFamily="34" charset="0"/>
              </a:rPr>
              <a:t>EoS</a:t>
            </a:r>
            <a:endParaRPr lang="en-US" altLang="ja-JP" b="1" dirty="0">
              <a:latin typeface="Arial" panose="020B0604020202020204" pitchFamily="34" charset="0"/>
              <a:ea typeface="游ゴシック" panose="020B0400000000000000" pitchFamily="50" charset="-128"/>
              <a:cs typeface="Arial" panose="020B0604020202020204" pitchFamily="34" charset="0"/>
            </a:endParaRPr>
          </a:p>
        </p:txBody>
      </p:sp>
      <p:sp>
        <p:nvSpPr>
          <p:cNvPr id="43" name="テキスト ボックス 42">
            <a:extLst>
              <a:ext uri="{FF2B5EF4-FFF2-40B4-BE49-F238E27FC236}">
                <a16:creationId xmlns:a16="http://schemas.microsoft.com/office/drawing/2014/main" id="{6966A610-F45F-4F4F-A386-4F45C521C4EE}"/>
              </a:ext>
            </a:extLst>
          </p:cNvPr>
          <p:cNvSpPr txBox="1"/>
          <p:nvPr/>
        </p:nvSpPr>
        <p:spPr>
          <a:xfrm>
            <a:off x="6979252" y="5367676"/>
            <a:ext cx="5113509" cy="907941"/>
          </a:xfrm>
          <a:prstGeom prst="rect">
            <a:avLst/>
          </a:prstGeom>
          <a:noFill/>
        </p:spPr>
        <p:txBody>
          <a:bodyPr wrap="square">
            <a:spAutoFit/>
          </a:bodyPr>
          <a:lstStyle/>
          <a:p>
            <a:pPr marL="216000" lvl="1" indent="-216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Only </a:t>
            </a:r>
            <a:r>
              <a:rPr lang="en-US" altLang="ja-JP" sz="1600" i="1" dirty="0">
                <a:latin typeface="Times New Roman" panose="02020603050405020304" pitchFamily="18" charset="0"/>
                <a:cs typeface="Times New Roman" panose="02020603050405020304" pitchFamily="18" charset="0"/>
              </a:rPr>
              <a:t>VT</a:t>
            </a:r>
            <a:r>
              <a:rPr lang="en-US" altLang="ja-JP" sz="1600" dirty="0">
                <a:latin typeface="Times New Roman" panose="02020603050405020304" pitchFamily="18" charset="0"/>
                <a:cs typeface="Times New Roman" panose="02020603050405020304" pitchFamily="18" charset="0"/>
              </a:rPr>
              <a:t> data of Suzuki &amp; </a:t>
            </a:r>
            <a:r>
              <a:rPr lang="en-US" altLang="ja-JP" sz="1600" dirty="0" err="1">
                <a:latin typeface="Times New Roman" panose="02020603050405020304" pitchFamily="18" charset="0"/>
                <a:cs typeface="Times New Roman" panose="02020603050405020304" pitchFamily="18" charset="0"/>
              </a:rPr>
              <a:t>Kumazawa</a:t>
            </a:r>
            <a:r>
              <a:rPr lang="en-US" altLang="ja-JP" sz="1600" dirty="0">
                <a:latin typeface="Times New Roman" panose="02020603050405020304" pitchFamily="18" charset="0"/>
                <a:cs typeface="Times New Roman" panose="02020603050405020304" pitchFamily="18" charset="0"/>
              </a:rPr>
              <a:t> (1980) are consistent with </a:t>
            </a:r>
            <a:r>
              <a:rPr lang="en-US" altLang="ja-JP" sz="1600" i="1" dirty="0">
                <a:latin typeface="Times New Roman" panose="02020603050405020304" pitchFamily="18" charset="0"/>
                <a:cs typeface="Times New Roman" panose="02020603050405020304" pitchFamily="18" charset="0"/>
              </a:rPr>
              <a:t>VT</a:t>
            </a:r>
            <a:r>
              <a:rPr lang="en-US" altLang="ja-JP" sz="1600" dirty="0">
                <a:latin typeface="Times New Roman" panose="02020603050405020304" pitchFamily="18" charset="0"/>
                <a:cs typeface="Times New Roman" panose="02020603050405020304" pitchFamily="18" charset="0"/>
              </a:rPr>
              <a:t> relation calculated from </a:t>
            </a:r>
            <a:r>
              <a:rPr lang="en-US" altLang="ja-JP" sz="1600" i="1" dirty="0">
                <a:latin typeface="Times New Roman" panose="02020603050405020304" pitchFamily="18" charset="0"/>
                <a:cs typeface="Times New Roman" panose="02020603050405020304" pitchFamily="18" charset="0"/>
              </a:rPr>
              <a:t>C</a:t>
            </a:r>
            <a:r>
              <a:rPr lang="en-US" altLang="ja-JP" sz="1600" i="1" baseline="-25000" dirty="0">
                <a:latin typeface="Times New Roman" panose="02020603050405020304" pitchFamily="18" charset="0"/>
                <a:cs typeface="Times New Roman" panose="02020603050405020304" pitchFamily="18" charset="0"/>
              </a:rPr>
              <a:t>P</a:t>
            </a:r>
            <a:r>
              <a:rPr lang="en-US" altLang="ja-JP" sz="1600" dirty="0">
                <a:latin typeface="Times New Roman" panose="02020603050405020304" pitchFamily="18" charset="0"/>
                <a:cs typeface="Times New Roman" panose="02020603050405020304" pitchFamily="18" charset="0"/>
              </a:rPr>
              <a:t>-</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a:t>
            </a:r>
          </a:p>
          <a:p>
            <a:pPr marL="216000" lvl="1" indent="-216000" algn="just">
              <a:spcAft>
                <a:spcPts val="600"/>
              </a:spcAft>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So, their </a:t>
            </a:r>
            <a:r>
              <a:rPr lang="en-US" altLang="ja-JP" sz="1600" i="1" dirty="0">
                <a:latin typeface="Times New Roman" panose="02020603050405020304" pitchFamily="18" charset="0"/>
                <a:cs typeface="Times New Roman" panose="02020603050405020304" pitchFamily="18" charset="0"/>
              </a:rPr>
              <a:t>VT</a:t>
            </a:r>
            <a:r>
              <a:rPr lang="en-US" altLang="ja-JP" sz="1600" dirty="0">
                <a:latin typeface="Times New Roman" panose="02020603050405020304" pitchFamily="18" charset="0"/>
                <a:cs typeface="Times New Roman" panose="02020603050405020304" pitchFamily="18" charset="0"/>
              </a:rPr>
              <a:t> data will be used for further fittings.</a:t>
            </a:r>
          </a:p>
        </p:txBody>
      </p:sp>
      <p:sp>
        <p:nvSpPr>
          <p:cNvPr id="45" name="正方形/長方形 44">
            <a:extLst>
              <a:ext uri="{FF2B5EF4-FFF2-40B4-BE49-F238E27FC236}">
                <a16:creationId xmlns:a16="http://schemas.microsoft.com/office/drawing/2014/main" id="{320FD84E-C7CF-4D56-9A62-04D7A408F625}"/>
              </a:ext>
            </a:extLst>
          </p:cNvPr>
          <p:cNvSpPr/>
          <p:nvPr/>
        </p:nvSpPr>
        <p:spPr>
          <a:xfrm>
            <a:off x="50838" y="2214567"/>
            <a:ext cx="6860803" cy="45937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テキスト ボックス 45">
            <a:extLst>
              <a:ext uri="{FF2B5EF4-FFF2-40B4-BE49-F238E27FC236}">
                <a16:creationId xmlns:a16="http://schemas.microsoft.com/office/drawing/2014/main" id="{D0AEC653-7CFE-45F6-AE1E-3BE519C431F4}"/>
              </a:ext>
            </a:extLst>
          </p:cNvPr>
          <p:cNvSpPr txBox="1"/>
          <p:nvPr/>
        </p:nvSpPr>
        <p:spPr>
          <a:xfrm>
            <a:off x="61353" y="2236475"/>
            <a:ext cx="2074808" cy="369332"/>
          </a:xfrm>
          <a:prstGeom prst="rect">
            <a:avLst/>
          </a:prstGeom>
          <a:solidFill>
            <a:schemeClr val="bg2"/>
          </a:solidFill>
        </p:spPr>
        <p:txBody>
          <a:bodyPr wrap="square" rtlCol="0">
            <a:spAutoFit/>
          </a:bodyPr>
          <a:lstStyle/>
          <a:p>
            <a:pPr>
              <a:spcAft>
                <a:spcPts val="1200"/>
              </a:spcAft>
            </a:pPr>
            <a:r>
              <a:rPr lang="en-US" altLang="ja-JP" b="1" dirty="0">
                <a:latin typeface="Arial" panose="020B0604020202020204" pitchFamily="34" charset="0"/>
                <a:ea typeface="游ゴシック" panose="020B0400000000000000" pitchFamily="50" charset="-128"/>
                <a:cs typeface="Arial" panose="020B0604020202020204" pitchFamily="34" charset="0"/>
              </a:rPr>
              <a:t>Fitting by </a:t>
            </a:r>
            <a:r>
              <a:rPr lang="en-US" altLang="ja-JP" b="1" i="1" dirty="0">
                <a:latin typeface="Arial" panose="020B0604020202020204" pitchFamily="34" charset="0"/>
                <a:ea typeface="游ゴシック" panose="020B0400000000000000" pitchFamily="50" charset="-128"/>
                <a:cs typeface="Arial" panose="020B0604020202020204" pitchFamily="34" charset="0"/>
              </a:rPr>
              <a:t>C</a:t>
            </a:r>
            <a:r>
              <a:rPr lang="en-US" altLang="ja-JP" b="1" i="1" baseline="-25000" dirty="0">
                <a:latin typeface="Arial" panose="020B0604020202020204" pitchFamily="34" charset="0"/>
                <a:ea typeface="游ゴシック" panose="020B0400000000000000" pitchFamily="50" charset="-128"/>
                <a:cs typeface="Arial" panose="020B0604020202020204" pitchFamily="34" charset="0"/>
              </a:rPr>
              <a:t>P</a:t>
            </a:r>
            <a:r>
              <a:rPr lang="en-US" altLang="ja-JP" b="1" dirty="0">
                <a:latin typeface="Arial" panose="020B0604020202020204" pitchFamily="34" charset="0"/>
                <a:ea typeface="游ゴシック" panose="020B0400000000000000" pitchFamily="50" charset="-128"/>
                <a:cs typeface="Arial" panose="020B0604020202020204" pitchFamily="34" charset="0"/>
              </a:rPr>
              <a:t>-</a:t>
            </a:r>
            <a:r>
              <a:rPr lang="en-US" altLang="ja-JP" b="1" dirty="0" err="1">
                <a:latin typeface="Arial" panose="020B0604020202020204" pitchFamily="34" charset="0"/>
                <a:ea typeface="游ゴシック" panose="020B0400000000000000" pitchFamily="50" charset="-128"/>
                <a:cs typeface="Arial" panose="020B0604020202020204" pitchFamily="34" charset="0"/>
              </a:rPr>
              <a:t>EoS</a:t>
            </a:r>
            <a:endParaRPr lang="en-US" altLang="ja-JP" b="1" dirty="0">
              <a:latin typeface="Arial" panose="020B0604020202020204" pitchFamily="34" charset="0"/>
              <a:ea typeface="游ゴシック" panose="020B0400000000000000" pitchFamily="50" charset="-128"/>
              <a:cs typeface="Arial" panose="020B0604020202020204" pitchFamily="34" charset="0"/>
            </a:endParaRPr>
          </a:p>
        </p:txBody>
      </p:sp>
      <p:sp>
        <p:nvSpPr>
          <p:cNvPr id="26" name="テキスト ボックス 25">
            <a:extLst>
              <a:ext uri="{FF2B5EF4-FFF2-40B4-BE49-F238E27FC236}">
                <a16:creationId xmlns:a16="http://schemas.microsoft.com/office/drawing/2014/main" id="{6A93D39F-E84A-4A06-B08E-F41F6F18B9CA}"/>
              </a:ext>
            </a:extLst>
          </p:cNvPr>
          <p:cNvSpPr txBox="1"/>
          <p:nvPr/>
        </p:nvSpPr>
        <p:spPr>
          <a:xfrm>
            <a:off x="0" y="764241"/>
            <a:ext cx="7003056" cy="1405513"/>
          </a:xfrm>
          <a:prstGeom prst="rect">
            <a:avLst/>
          </a:prstGeom>
          <a:noFill/>
        </p:spPr>
        <p:txBody>
          <a:bodyPr wrap="square">
            <a:spAutoFit/>
          </a:bodyPr>
          <a:lstStyle/>
          <a:p>
            <a:pPr marL="252000" lvl="1" indent="-252000" algn="just">
              <a:spcAft>
                <a:spcPts val="800"/>
              </a:spcAft>
              <a:buFont typeface="+mj-lt"/>
              <a:buAutoNum type="arabicPeriod"/>
            </a:pPr>
            <a:r>
              <a:rPr lang="en-US" altLang="ja-JP" b="1" dirty="0" err="1">
                <a:solidFill>
                  <a:schemeClr val="bg1">
                    <a:lumMod val="65000"/>
                  </a:schemeClr>
                </a:solidFill>
                <a:latin typeface="Times New Roman" panose="02020603050405020304" pitchFamily="18" charset="0"/>
                <a:cs typeface="Times New Roman" panose="02020603050405020304" pitchFamily="18" charset="0"/>
              </a:rPr>
              <a:t>Identifify</a:t>
            </a:r>
            <a:r>
              <a:rPr lang="en-US" altLang="ja-JP" b="1" dirty="0">
                <a:solidFill>
                  <a:schemeClr val="bg1">
                    <a:lumMod val="65000"/>
                  </a:schemeClr>
                </a:solidFill>
                <a:latin typeface="Times New Roman" panose="02020603050405020304" pitchFamily="18" charset="0"/>
                <a:cs typeface="Times New Roman" panose="02020603050405020304" pitchFamily="18" charset="0"/>
              </a:rPr>
              <a:t> </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PV</a:t>
            </a:r>
            <a:r>
              <a:rPr lang="ja-JP" altLang="en-US" b="1" dirty="0">
                <a:solidFill>
                  <a:schemeClr val="bg1">
                    <a:lumMod val="65000"/>
                  </a:schemeClr>
                </a:solidFill>
                <a:latin typeface="Times New Roman" panose="02020603050405020304" pitchFamily="18" charset="0"/>
                <a:cs typeface="Times New Roman" panose="02020603050405020304" pitchFamily="18" charset="0"/>
              </a:rPr>
              <a:t> </a:t>
            </a:r>
            <a:r>
              <a:rPr lang="en-US" altLang="ja-JP" b="1" dirty="0">
                <a:solidFill>
                  <a:schemeClr val="bg1">
                    <a:lumMod val="65000"/>
                  </a:schemeClr>
                </a:solidFill>
                <a:latin typeface="Times New Roman" panose="02020603050405020304" pitchFamily="18" charset="0"/>
                <a:cs typeface="Times New Roman" panose="02020603050405020304" pitchFamily="18" charset="0"/>
              </a:rPr>
              <a:t>&amp;</a:t>
            </a:r>
            <a:r>
              <a:rPr lang="ja-JP" altLang="en-US" b="1" dirty="0">
                <a:solidFill>
                  <a:schemeClr val="bg1">
                    <a:lumMod val="65000"/>
                  </a:schemeClr>
                </a:solidFill>
                <a:latin typeface="Times New Roman" panose="02020603050405020304" pitchFamily="18" charset="0"/>
                <a:cs typeface="Times New Roman" panose="02020603050405020304" pitchFamily="18" charset="0"/>
              </a:rPr>
              <a:t> </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K</a:t>
            </a:r>
            <a:r>
              <a:rPr lang="en-US" altLang="ja-JP" b="1" i="1" baseline="-25000" dirty="0">
                <a:solidFill>
                  <a:schemeClr val="bg1">
                    <a:lumMod val="65000"/>
                  </a:schemeClr>
                </a:solidFill>
                <a:latin typeface="Times New Roman" panose="02020603050405020304" pitchFamily="18" charset="0"/>
                <a:cs typeface="Times New Roman" panose="02020603050405020304" pitchFamily="18" charset="0"/>
              </a:rPr>
              <a:t>S</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PV </a:t>
            </a:r>
            <a:r>
              <a:rPr lang="en-US" altLang="ja-JP" b="1" dirty="0">
                <a:solidFill>
                  <a:schemeClr val="bg1">
                    <a:lumMod val="65000"/>
                  </a:schemeClr>
                </a:solidFill>
                <a:latin typeface="Times New Roman" panose="02020603050405020304" pitchFamily="18" charset="0"/>
                <a:cs typeface="Times New Roman" panose="02020603050405020304" pitchFamily="18" charset="0"/>
              </a:rPr>
              <a:t>data to be excluded from all available data</a:t>
            </a:r>
            <a:r>
              <a:rPr lang="ja-JP" altLang="en-US" b="1" dirty="0">
                <a:solidFill>
                  <a:schemeClr val="bg1">
                    <a:lumMod val="65000"/>
                  </a:schemeClr>
                </a:solidFill>
                <a:latin typeface="Times New Roman" panose="02020603050405020304" pitchFamily="18" charset="0"/>
                <a:cs typeface="Times New Roman" panose="02020603050405020304" pitchFamily="18" charset="0"/>
              </a:rPr>
              <a:t>．</a:t>
            </a:r>
            <a:endParaRPr lang="en-US" altLang="ja-JP" b="1" dirty="0">
              <a:solidFill>
                <a:schemeClr val="bg1">
                  <a:lumMod val="65000"/>
                </a:schemeClr>
              </a:solidFill>
              <a:latin typeface="Times New Roman" panose="02020603050405020304" pitchFamily="18" charset="0"/>
              <a:cs typeface="Times New Roman" panose="02020603050405020304" pitchFamily="18" charset="0"/>
            </a:endParaRPr>
          </a:p>
          <a:p>
            <a:pPr marL="252000" lvl="1" indent="-252000" algn="just">
              <a:spcAft>
                <a:spcPts val="800"/>
              </a:spcAft>
              <a:buFont typeface="+mj-lt"/>
              <a:buAutoNum type="arabicPeriod"/>
            </a:pPr>
            <a:r>
              <a:rPr lang="en-US" altLang="ja-JP" b="1" dirty="0">
                <a:latin typeface="Times New Roman" panose="02020603050405020304" pitchFamily="18" charset="0"/>
                <a:cs typeface="Times New Roman" panose="02020603050405020304" pitchFamily="18" charset="0"/>
              </a:rPr>
              <a:t>Determine </a:t>
            </a:r>
            <a:r>
              <a:rPr lang="en-US" altLang="ja-JP" b="1" i="1" dirty="0">
                <a:latin typeface="Times New Roman" panose="02020603050405020304" pitchFamily="18" charset="0"/>
                <a:cs typeface="Times New Roman" panose="02020603050405020304" pitchFamily="18" charset="0"/>
              </a:rPr>
              <a:t>VT</a:t>
            </a:r>
            <a:r>
              <a:rPr lang="en-US" altLang="ja-JP" b="1" dirty="0">
                <a:latin typeface="Times New Roman" panose="02020603050405020304" pitchFamily="18" charset="0"/>
                <a:cs typeface="Times New Roman" panose="02020603050405020304" pitchFamily="18" charset="0"/>
              </a:rPr>
              <a:t> data that are self-consistent with others by</a:t>
            </a:r>
            <a:r>
              <a:rPr lang="ja-JP" altLang="en-US" b="1" dirty="0">
                <a:latin typeface="Times New Roman" panose="02020603050405020304" pitchFamily="18" charset="0"/>
                <a:cs typeface="Times New Roman" panose="02020603050405020304" pitchFamily="18" charset="0"/>
              </a:rPr>
              <a:t> </a:t>
            </a:r>
            <a:r>
              <a:rPr lang="en-US" altLang="ja-JP" b="1" i="1" dirty="0">
                <a:latin typeface="Times New Roman" panose="02020603050405020304" pitchFamily="18" charset="0"/>
                <a:cs typeface="Times New Roman" panose="02020603050405020304" pitchFamily="18" charset="0"/>
              </a:rPr>
              <a:t>C</a:t>
            </a:r>
            <a:r>
              <a:rPr lang="en-US" altLang="ja-JP" b="1" i="1" baseline="-25000" dirty="0">
                <a:latin typeface="Times New Roman" panose="02020603050405020304" pitchFamily="18" charset="0"/>
                <a:cs typeface="Times New Roman" panose="02020603050405020304" pitchFamily="18" charset="0"/>
              </a:rPr>
              <a:t>P</a:t>
            </a:r>
            <a:r>
              <a:rPr lang="en-US" altLang="ja-JP" b="1" dirty="0">
                <a:latin typeface="Times New Roman" panose="02020603050405020304" pitchFamily="18" charset="0"/>
                <a:cs typeface="Times New Roman" panose="02020603050405020304" pitchFamily="18" charset="0"/>
              </a:rPr>
              <a:t>-</a:t>
            </a:r>
            <a:r>
              <a:rPr lang="en-US" altLang="ja-JP" b="1" dirty="0" err="1">
                <a:latin typeface="Times New Roman" panose="02020603050405020304" pitchFamily="18" charset="0"/>
                <a:cs typeface="Times New Roman" panose="02020603050405020304" pitchFamily="18" charset="0"/>
              </a:rPr>
              <a:t>EoS</a:t>
            </a:r>
            <a:r>
              <a:rPr lang="ja-JP" altLang="en-US" b="1" dirty="0">
                <a:latin typeface="Times New Roman" panose="02020603050405020304" pitchFamily="18" charset="0"/>
                <a:cs typeface="Times New Roman" panose="02020603050405020304" pitchFamily="18" charset="0"/>
              </a:rPr>
              <a:t>．</a:t>
            </a:r>
            <a:endParaRPr lang="en-US" altLang="ja-JP" b="1" dirty="0">
              <a:latin typeface="Times New Roman" panose="02020603050405020304" pitchFamily="18" charset="0"/>
              <a:cs typeface="Times New Roman" panose="02020603050405020304" pitchFamily="18" charset="0"/>
            </a:endParaRPr>
          </a:p>
          <a:p>
            <a:pPr marL="252000" lvl="1" indent="-252000" algn="just">
              <a:spcAft>
                <a:spcPts val="800"/>
              </a:spcAft>
              <a:buFont typeface="+mj-lt"/>
              <a:buAutoNum type="arabicPeriod"/>
            </a:pPr>
            <a:r>
              <a:rPr lang="en-US" altLang="ja-JP" b="1" dirty="0">
                <a:solidFill>
                  <a:schemeClr val="bg1">
                    <a:lumMod val="65000"/>
                  </a:schemeClr>
                </a:solidFill>
                <a:latin typeface="Times New Roman" panose="02020603050405020304" pitchFamily="18" charset="0"/>
                <a:cs typeface="Times New Roman" panose="02020603050405020304" pitchFamily="18" charset="0"/>
              </a:rPr>
              <a:t>Fit </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VT</a:t>
            </a:r>
            <a:r>
              <a:rPr lang="ja-JP" altLang="en-US" b="1" i="1" dirty="0">
                <a:solidFill>
                  <a:schemeClr val="bg1">
                    <a:lumMod val="65000"/>
                  </a:schemeClr>
                </a:solidFill>
                <a:latin typeface="Times New Roman" panose="02020603050405020304" pitchFamily="18" charset="0"/>
                <a:cs typeface="Times New Roman" panose="02020603050405020304" pitchFamily="18" charset="0"/>
              </a:rPr>
              <a:t>，</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PV</a:t>
            </a:r>
            <a:r>
              <a:rPr lang="ja-JP" altLang="en-US" b="1" dirty="0">
                <a:solidFill>
                  <a:schemeClr val="bg1">
                    <a:lumMod val="65000"/>
                  </a:schemeClr>
                </a:solidFill>
                <a:latin typeface="Times New Roman" panose="02020603050405020304" pitchFamily="18" charset="0"/>
                <a:cs typeface="Times New Roman" panose="02020603050405020304" pitchFamily="18" charset="0"/>
              </a:rPr>
              <a:t>，</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K</a:t>
            </a:r>
            <a:r>
              <a:rPr lang="en-US" altLang="ja-JP" b="1" i="1" baseline="-25000" dirty="0">
                <a:solidFill>
                  <a:schemeClr val="bg1">
                    <a:lumMod val="65000"/>
                  </a:schemeClr>
                </a:solidFill>
                <a:latin typeface="Times New Roman" panose="02020603050405020304" pitchFamily="18" charset="0"/>
                <a:cs typeface="Times New Roman" panose="02020603050405020304" pitchFamily="18" charset="0"/>
              </a:rPr>
              <a:t>S</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PV </a:t>
            </a:r>
            <a:r>
              <a:rPr lang="en-US" altLang="ja-JP" b="1" dirty="0">
                <a:solidFill>
                  <a:schemeClr val="bg1">
                    <a:lumMod val="65000"/>
                  </a:schemeClr>
                </a:solidFill>
                <a:latin typeface="Times New Roman" panose="02020603050405020304" pitchFamily="18" charset="0"/>
                <a:cs typeface="Times New Roman" panose="02020603050405020304" pitchFamily="18" charset="0"/>
              </a:rPr>
              <a:t>data with BM3-MGD, BM3-q-compromise MGD </a:t>
            </a:r>
            <a:r>
              <a:rPr lang="en-US" altLang="ja-JP" b="1" dirty="0" err="1">
                <a:solidFill>
                  <a:schemeClr val="bg1">
                    <a:lumMod val="65000"/>
                  </a:schemeClr>
                </a:solidFill>
                <a:latin typeface="Times New Roman" panose="02020603050405020304" pitchFamily="18" charset="0"/>
                <a:cs typeface="Times New Roman" panose="02020603050405020304" pitchFamily="18" charset="0"/>
              </a:rPr>
              <a:t>EoS</a:t>
            </a:r>
            <a:r>
              <a:rPr lang="en-US" altLang="ja-JP" b="1" dirty="0">
                <a:solidFill>
                  <a:schemeClr val="bg1">
                    <a:lumMod val="65000"/>
                  </a:schemeClr>
                </a:solidFill>
                <a:latin typeface="Times New Roman" panose="02020603050405020304" pitchFamily="18" charset="0"/>
                <a:cs typeface="Times New Roman" panose="02020603050405020304" pitchFamily="18" charset="0"/>
              </a:rPr>
              <a:t>, and BM3-HP2011 </a:t>
            </a:r>
            <a:r>
              <a:rPr lang="en-US" altLang="ja-JP" b="1" dirty="0" err="1">
                <a:solidFill>
                  <a:schemeClr val="bg1">
                    <a:lumMod val="65000"/>
                  </a:schemeClr>
                </a:solidFill>
                <a:latin typeface="Times New Roman" panose="02020603050405020304" pitchFamily="18" charset="0"/>
                <a:cs typeface="Times New Roman" panose="02020603050405020304" pitchFamily="18" charset="0"/>
              </a:rPr>
              <a:t>EoS</a:t>
            </a:r>
            <a:r>
              <a:rPr lang="en-US" altLang="ja-JP" b="1" dirty="0">
                <a:solidFill>
                  <a:schemeClr val="bg1">
                    <a:lumMod val="65000"/>
                  </a:schemeClr>
                </a:solidFill>
                <a:latin typeface="Times New Roman" panose="02020603050405020304" pitchFamily="18" charset="0"/>
                <a:cs typeface="Times New Roman" panose="02020603050405020304" pitchFamily="18" charset="0"/>
              </a:rPr>
              <a:t> and compare </a:t>
            </a:r>
            <a:r>
              <a:rPr lang="en-US" altLang="ja-JP" b="1" dirty="0" err="1">
                <a:solidFill>
                  <a:schemeClr val="bg1">
                    <a:lumMod val="65000"/>
                  </a:schemeClr>
                </a:solidFill>
                <a:latin typeface="Times New Roman" panose="02020603050405020304" pitchFamily="18" charset="0"/>
                <a:cs typeface="Times New Roman" panose="02020603050405020304" pitchFamily="18" charset="0"/>
              </a:rPr>
              <a:t>EoS</a:t>
            </a:r>
            <a:r>
              <a:rPr lang="en-US" altLang="ja-JP" b="1" dirty="0">
                <a:solidFill>
                  <a:schemeClr val="bg1">
                    <a:lumMod val="65000"/>
                  </a:schemeClr>
                </a:solidFill>
                <a:latin typeface="Times New Roman" panose="02020603050405020304" pitchFamily="18" charset="0"/>
                <a:cs typeface="Times New Roman" panose="02020603050405020304" pitchFamily="18" charset="0"/>
              </a:rPr>
              <a:t> parameters.</a:t>
            </a:r>
          </a:p>
        </p:txBody>
      </p:sp>
      <p:sp>
        <p:nvSpPr>
          <p:cNvPr id="31" name="正方形/長方形 30">
            <a:extLst>
              <a:ext uri="{FF2B5EF4-FFF2-40B4-BE49-F238E27FC236}">
                <a16:creationId xmlns:a16="http://schemas.microsoft.com/office/drawing/2014/main" id="{3BC73F04-1074-4E65-9498-16C37F69A140}"/>
              </a:ext>
            </a:extLst>
          </p:cNvPr>
          <p:cNvSpPr/>
          <p:nvPr/>
        </p:nvSpPr>
        <p:spPr>
          <a:xfrm>
            <a:off x="6984715" y="790132"/>
            <a:ext cx="5180214" cy="604071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ダイアグラム&#10;&#10;自動的に生成された説明">
            <a:extLst>
              <a:ext uri="{FF2B5EF4-FFF2-40B4-BE49-F238E27FC236}">
                <a16:creationId xmlns:a16="http://schemas.microsoft.com/office/drawing/2014/main" id="{B296D619-DE66-46B3-8ECB-F34644AEDD01}"/>
              </a:ext>
            </a:extLst>
          </p:cNvPr>
          <p:cNvPicPr>
            <a:picLocks noChangeAspect="1"/>
          </p:cNvPicPr>
          <p:nvPr/>
        </p:nvPicPr>
        <p:blipFill rotWithShape="1">
          <a:blip r:embed="rId5"/>
          <a:srcRect t="7185" r="14420" b="34612"/>
          <a:stretch/>
        </p:blipFill>
        <p:spPr>
          <a:xfrm>
            <a:off x="99239" y="3701099"/>
            <a:ext cx="3171037" cy="3112405"/>
          </a:xfrm>
          <a:prstGeom prst="rect">
            <a:avLst/>
          </a:prstGeom>
        </p:spPr>
      </p:pic>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C813573F-999B-4F4D-82F8-2F33AA2C82F2}"/>
                  </a:ext>
                </a:extLst>
              </p:cNvPr>
              <p:cNvSpPr txBox="1"/>
              <p:nvPr/>
            </p:nvSpPr>
            <p:spPr>
              <a:xfrm>
                <a:off x="4014088" y="6117367"/>
                <a:ext cx="308045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ja-JP" sz="160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ja-JP" sz="160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𝑃</m:t>
                          </m:r>
                        </m:sub>
                      </m:sSub>
                      <m:d>
                        <m:dPr>
                          <m:ctrlP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𝑇</m:t>
                          </m:r>
                        </m:e>
                      </m:d>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US" altLang="ja-JP" sz="16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600" i="1">
                              <a:latin typeface="Cambria Math" panose="02040503050406030204" pitchFamily="18" charset="0"/>
                              <a:ea typeface="Cambria Math" panose="02040503050406030204" pitchFamily="18" charset="0"/>
                              <a:cs typeface="Times New Roman" panose="02020603050405020304" pitchFamily="18" charset="0"/>
                            </a:rPr>
                            <m:t>1+</m:t>
                          </m:r>
                          <m:r>
                            <a:rPr lang="ja-JP" altLang="en-US" sz="1600" i="1">
                              <a:latin typeface="Cambria Math" panose="02040503050406030204" pitchFamily="18" charset="0"/>
                              <a:ea typeface="Cambria Math" panose="02040503050406030204" pitchFamily="18" charset="0"/>
                              <a:cs typeface="Times New Roman" panose="02020603050405020304" pitchFamily="18" charset="0"/>
                            </a:rPr>
                            <m:t>𝛼𝛾</m:t>
                          </m:r>
                          <m:r>
                            <a:rPr lang="en-US" altLang="ja-JP" sz="1600" i="1">
                              <a:latin typeface="Cambria Math" panose="02040503050406030204" pitchFamily="18" charset="0"/>
                              <a:ea typeface="Cambria Math" panose="02040503050406030204" pitchFamily="18" charset="0"/>
                              <a:cs typeface="Times New Roman" panose="02020603050405020304" pitchFamily="18" charset="0"/>
                            </a:rPr>
                            <m:t>𝑇</m:t>
                          </m:r>
                        </m:e>
                      </m:d>
                      <m:sSub>
                        <m:sSubPr>
                          <m:ctrlPr>
                            <a:rPr lang="en-US" altLang="ja-JP"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𝑉</m:t>
                          </m:r>
                        </m:sub>
                      </m:sSub>
                      <m:d>
                        <m:dPr>
                          <m:ctrlP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𝑇</m:t>
                          </m:r>
                        </m:e>
                      </m:d>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ja-JP" altLang="en-US" sz="1600" dirty="0"/>
              </a:p>
            </p:txBody>
          </p:sp>
        </mc:Choice>
        <mc:Fallback xmlns="">
          <p:sp>
            <p:nvSpPr>
              <p:cNvPr id="27" name="テキスト ボックス 26">
                <a:extLst>
                  <a:ext uri="{FF2B5EF4-FFF2-40B4-BE49-F238E27FC236}">
                    <a16:creationId xmlns:a16="http://schemas.microsoft.com/office/drawing/2014/main" id="{C813573F-999B-4F4D-82F8-2F33AA2C82F2}"/>
                  </a:ext>
                </a:extLst>
              </p:cNvPr>
              <p:cNvSpPr txBox="1">
                <a:spLocks noRot="1" noChangeAspect="1" noMove="1" noResize="1" noEditPoints="1" noAdjustHandles="1" noChangeArrowheads="1" noChangeShapeType="1" noTextEdit="1"/>
              </p:cNvSpPr>
              <p:nvPr/>
            </p:nvSpPr>
            <p:spPr>
              <a:xfrm>
                <a:off x="4014088" y="6117367"/>
                <a:ext cx="3080457" cy="338554"/>
              </a:xfrm>
              <a:prstGeom prst="rect">
                <a:avLst/>
              </a:prstGeom>
              <a:blipFill>
                <a:blip r:embed="rId6"/>
                <a:stretch>
                  <a:fillRect b="-1090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763ECFB6-8E5C-441F-8C02-9650D9BBFCF4}"/>
                  </a:ext>
                </a:extLst>
              </p:cNvPr>
              <p:cNvSpPr txBox="1"/>
              <p:nvPr/>
            </p:nvSpPr>
            <p:spPr>
              <a:xfrm>
                <a:off x="4014089" y="6478327"/>
                <a:ext cx="308045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ja-JP" sz="160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ja-JP" sz="160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𝐾</m:t>
                          </m:r>
                        </m:e>
                        <m:sub>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𝑆</m:t>
                          </m:r>
                        </m:sub>
                      </m:sSub>
                      <m:d>
                        <m:dPr>
                          <m:ctrlP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𝑇</m:t>
                          </m:r>
                        </m:e>
                      </m:d>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US" altLang="ja-JP" sz="16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600" i="1">
                              <a:latin typeface="Cambria Math" panose="02040503050406030204" pitchFamily="18" charset="0"/>
                              <a:ea typeface="Cambria Math" panose="02040503050406030204" pitchFamily="18" charset="0"/>
                              <a:cs typeface="Times New Roman" panose="02020603050405020304" pitchFamily="18" charset="0"/>
                            </a:rPr>
                            <m:t>1+</m:t>
                          </m:r>
                          <m:r>
                            <a:rPr lang="ja-JP" altLang="en-US" sz="1600" i="1">
                              <a:latin typeface="Cambria Math" panose="02040503050406030204" pitchFamily="18" charset="0"/>
                              <a:ea typeface="Cambria Math" panose="02040503050406030204" pitchFamily="18" charset="0"/>
                              <a:cs typeface="Times New Roman" panose="02020603050405020304" pitchFamily="18" charset="0"/>
                            </a:rPr>
                            <m:t>𝛼𝛾</m:t>
                          </m:r>
                          <m:r>
                            <a:rPr lang="en-US" altLang="ja-JP" sz="1600" i="1">
                              <a:latin typeface="Cambria Math" panose="02040503050406030204" pitchFamily="18" charset="0"/>
                              <a:ea typeface="Cambria Math" panose="02040503050406030204" pitchFamily="18" charset="0"/>
                              <a:cs typeface="Times New Roman" panose="02020603050405020304" pitchFamily="18" charset="0"/>
                            </a:rPr>
                            <m:t>𝑇</m:t>
                          </m:r>
                        </m:e>
                      </m:d>
                      <m:sSub>
                        <m:sSubPr>
                          <m:ctrlPr>
                            <a:rPr lang="en-US" altLang="ja-JP"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𝐾</m:t>
                          </m:r>
                        </m:e>
                        <m:sub>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𝑇</m:t>
                          </m:r>
                        </m:sub>
                      </m:sSub>
                      <m:d>
                        <m:dPr>
                          <m:ctrlP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𝑇</m:t>
                          </m:r>
                        </m:e>
                      </m:d>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ja-JP" altLang="en-US" sz="1600" dirty="0"/>
              </a:p>
            </p:txBody>
          </p:sp>
        </mc:Choice>
        <mc:Fallback xmlns="">
          <p:sp>
            <p:nvSpPr>
              <p:cNvPr id="47" name="テキスト ボックス 46">
                <a:extLst>
                  <a:ext uri="{FF2B5EF4-FFF2-40B4-BE49-F238E27FC236}">
                    <a16:creationId xmlns:a16="http://schemas.microsoft.com/office/drawing/2014/main" id="{763ECFB6-8E5C-441F-8C02-9650D9BBFCF4}"/>
                  </a:ext>
                </a:extLst>
              </p:cNvPr>
              <p:cNvSpPr txBox="1">
                <a:spLocks noRot="1" noChangeAspect="1" noMove="1" noResize="1" noEditPoints="1" noAdjustHandles="1" noChangeArrowheads="1" noChangeShapeType="1" noTextEdit="1"/>
              </p:cNvSpPr>
              <p:nvPr/>
            </p:nvSpPr>
            <p:spPr>
              <a:xfrm>
                <a:off x="4014089" y="6478327"/>
                <a:ext cx="3080457" cy="338554"/>
              </a:xfrm>
              <a:prstGeom prst="rect">
                <a:avLst/>
              </a:prstGeom>
              <a:blipFill>
                <a:blip r:embed="rId7"/>
                <a:stretch>
                  <a:fillRect b="-1090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225E1DEA-EC15-4AC3-9A9A-4A2B4D647A0F}"/>
                  </a:ext>
                </a:extLst>
              </p:cNvPr>
              <p:cNvSpPr txBox="1"/>
              <p:nvPr/>
            </p:nvSpPr>
            <p:spPr>
              <a:xfrm>
                <a:off x="3497467" y="5354928"/>
                <a:ext cx="3419637" cy="649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500"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en-US" altLang="ja-JP" sz="1500" i="1" smtClean="0">
                              <a:latin typeface="Cambria Math" panose="02040503050406030204" pitchFamily="18" charset="0"/>
                              <a:cs typeface="Times New Roman" panose="02020603050405020304" pitchFamily="18" charset="0"/>
                            </a:rPr>
                            <m:t>𝑃</m:t>
                          </m:r>
                        </m:e>
                        <m:sub>
                          <m:r>
                            <a:rPr lang="en-US" altLang="ja-JP" sz="1500" i="1" smtClean="0">
                              <a:latin typeface="Cambria Math" panose="02040503050406030204" pitchFamily="18" charset="0"/>
                              <a:cs typeface="Times New Roman" panose="02020603050405020304" pitchFamily="18" charset="0"/>
                            </a:rPr>
                            <m:t>𝑟𝑒𝑓</m:t>
                          </m:r>
                        </m:sub>
                      </m:sSub>
                      <m:d>
                        <m:dPr>
                          <m:ctrlPr>
                            <a:rPr lang="en-US" altLang="ja-JP" sz="1500" i="1">
                              <a:latin typeface="Cambria Math" panose="02040503050406030204" pitchFamily="18" charset="0"/>
                              <a:cs typeface="Times New Roman" panose="02020603050405020304" pitchFamily="18" charset="0"/>
                            </a:rPr>
                          </m:ctrlPr>
                        </m:dPr>
                        <m:e>
                          <m:r>
                            <a:rPr lang="en-US" altLang="ja-JP" sz="1500" i="1" smtClean="0">
                              <a:latin typeface="Cambria Math" panose="02040503050406030204" pitchFamily="18" charset="0"/>
                              <a:cs typeface="Times New Roman" panose="02020603050405020304" pitchFamily="18" charset="0"/>
                            </a:rPr>
                            <m:t>𝑉</m:t>
                          </m:r>
                          <m:r>
                            <a:rPr lang="en-US" altLang="ja-JP" sz="1500" i="1" smtClean="0">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en-US" altLang="ja-JP" sz="1500" i="1" smtClean="0">
                                  <a:latin typeface="Cambria Math" panose="02040503050406030204" pitchFamily="18" charset="0"/>
                                  <a:cs typeface="Times New Roman" panose="02020603050405020304" pitchFamily="18" charset="0"/>
                                </a:rPr>
                                <m:t>𝑇</m:t>
                              </m:r>
                            </m:e>
                            <m:sub>
                              <m:r>
                                <a:rPr lang="en-US" altLang="ja-JP" sz="1500" i="1" smtClean="0">
                                  <a:latin typeface="Cambria Math" panose="02040503050406030204" pitchFamily="18" charset="0"/>
                                  <a:cs typeface="Times New Roman" panose="02020603050405020304" pitchFamily="18" charset="0"/>
                                </a:rPr>
                                <m:t>0</m:t>
                              </m:r>
                            </m:sub>
                          </m:sSub>
                        </m:e>
                      </m:d>
                      <m:r>
                        <a:rPr lang="en-US" altLang="ja-JP" sz="1500" i="1" smtClean="0">
                          <a:latin typeface="Cambria Math" panose="02040503050406030204" pitchFamily="18" charset="0"/>
                          <a:cs typeface="Times New Roman" panose="02020603050405020304" pitchFamily="18" charset="0"/>
                        </a:rPr>
                        <m:t>+</m:t>
                      </m:r>
                      <m:nary>
                        <m:nary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naryPr>
                        <m:sub>
                          <m:sSub>
                            <m:sSub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500" i="1" smtClean="0">
                                  <a:latin typeface="Cambria Math" panose="02040503050406030204" pitchFamily="18" charset="0"/>
                                  <a:ea typeface="Cambria Math" panose="02040503050406030204" pitchFamily="18" charset="0"/>
                                  <a:cs typeface="Times New Roman" panose="02020603050405020304" pitchFamily="18" charset="0"/>
                                </a:rPr>
                                <m:t>𝑇</m:t>
                              </m:r>
                            </m:e>
                            <m:sub>
                              <m:r>
                                <a:rPr lang="en-US" altLang="ja-JP" sz="1500" i="1" smtClean="0">
                                  <a:latin typeface="Cambria Math" panose="02040503050406030204" pitchFamily="18" charset="0"/>
                                  <a:ea typeface="Cambria Math" panose="02040503050406030204" pitchFamily="18" charset="0"/>
                                  <a:cs typeface="Times New Roman" panose="02020603050405020304" pitchFamily="18" charset="0"/>
                                </a:rPr>
                                <m:t>0</m:t>
                              </m:r>
                            </m:sub>
                          </m:sSub>
                        </m:sub>
                        <m:sup>
                          <m:r>
                            <a:rPr lang="en-US" altLang="ja-JP" sz="1500" i="1" smtClean="0">
                              <a:latin typeface="Cambria Math" panose="02040503050406030204" pitchFamily="18" charset="0"/>
                              <a:ea typeface="Cambria Math" panose="02040503050406030204" pitchFamily="18" charset="0"/>
                              <a:cs typeface="Times New Roman" panose="02020603050405020304" pitchFamily="18" charset="0"/>
                            </a:rPr>
                            <m:t>𝑇</m:t>
                          </m:r>
                        </m:sup>
                        <m:e>
                          <m:sSub>
                            <m:sSub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sSubPr>
                            <m:e>
                              <m:d>
                                <m:d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500"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sz="1500" b="0" i="1" smtClean="0">
                                              <a:latin typeface="Cambria Math" panose="02040503050406030204" pitchFamily="18" charset="0"/>
                                              <a:ea typeface="Cambria Math" panose="02040503050406030204" pitchFamily="18" charset="0"/>
                                              <a:cs typeface="Times New Roman" panose="02020603050405020304" pitchFamily="18" charset="0"/>
                                            </a:rPr>
                                            <m:t>𝑃</m:t>
                                          </m:r>
                                        </m:sub>
                                      </m:sSub>
                                      <m:r>
                                        <a:rPr lang="ja-JP" altLang="en-US" sz="1500" i="1" smtClean="0">
                                          <a:latin typeface="Cambria Math" panose="02040503050406030204" pitchFamily="18" charset="0"/>
                                          <a:ea typeface="Cambria Math" panose="02040503050406030204" pitchFamily="18" charset="0"/>
                                          <a:cs typeface="Times New Roman" panose="02020603050405020304" pitchFamily="18" charset="0"/>
                                        </a:rPr>
                                        <m:t>𝛾</m:t>
                                      </m:r>
                                    </m:num>
                                    <m:den>
                                      <m:sSub>
                                        <m:sSub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sSubPr>
                                        <m:e>
                                          <m:d>
                                            <m:d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500" i="1" smtClean="0">
                                                  <a:latin typeface="Cambria Math" panose="02040503050406030204" pitchFamily="18" charset="0"/>
                                                  <a:ea typeface="Cambria Math" panose="02040503050406030204" pitchFamily="18" charset="0"/>
                                                  <a:cs typeface="Times New Roman" panose="02020603050405020304" pitchFamily="18" charset="0"/>
                                                </a:rPr>
                                                <m:t>1+</m:t>
                                              </m:r>
                                              <m:r>
                                                <a:rPr lang="ja-JP" altLang="en-US" sz="1500" i="1" smtClean="0">
                                                  <a:latin typeface="Cambria Math" panose="02040503050406030204" pitchFamily="18" charset="0"/>
                                                  <a:ea typeface="Cambria Math" panose="02040503050406030204" pitchFamily="18" charset="0"/>
                                                  <a:cs typeface="Times New Roman" panose="02020603050405020304" pitchFamily="18" charset="0"/>
                                                </a:rPr>
                                                <m:t>𝛼𝛾</m:t>
                                              </m:r>
                                              <m:r>
                                                <a:rPr lang="en-US" altLang="ja-JP" sz="1500" i="1" smtClean="0">
                                                  <a:latin typeface="Cambria Math" panose="02040503050406030204" pitchFamily="18" charset="0"/>
                                                  <a:ea typeface="Cambria Math" panose="02040503050406030204" pitchFamily="18" charset="0"/>
                                                  <a:cs typeface="Times New Roman" panose="02020603050405020304" pitchFamily="18" charset="0"/>
                                                </a:rPr>
                                                <m:t>𝑇</m:t>
                                              </m:r>
                                            </m:e>
                                          </m:d>
                                          <m:r>
                                            <a:rPr lang="en-US" altLang="ja-JP" sz="1500" i="1" smtClean="0">
                                              <a:latin typeface="Cambria Math" panose="02040503050406030204" pitchFamily="18" charset="0"/>
                                              <a:ea typeface="Cambria Math" panose="02040503050406030204" pitchFamily="18" charset="0"/>
                                              <a:cs typeface="Times New Roman" panose="02020603050405020304" pitchFamily="18" charset="0"/>
                                            </a:rPr>
                                            <m:t>𝑉</m:t>
                                          </m:r>
                                        </m:e>
                                        <m:sub>
                                          <m:r>
                                            <a:rPr lang="en-US" altLang="ja-JP" sz="1500" i="1" smtClean="0">
                                              <a:latin typeface="Cambria Math" panose="02040503050406030204" pitchFamily="18" charset="0"/>
                                              <a:ea typeface="Cambria Math" panose="02040503050406030204" pitchFamily="18" charset="0"/>
                                              <a:cs typeface="Times New Roman" panose="02020603050405020304" pitchFamily="18" charset="0"/>
                                            </a:rPr>
                                            <m:t>𝑚</m:t>
                                          </m:r>
                                        </m:sub>
                                      </m:sSub>
                                    </m:den>
                                  </m:f>
                                </m:e>
                              </m:d>
                            </m:e>
                            <m:sub>
                              <m:r>
                                <a:rPr lang="en-US" altLang="ja-JP" sz="1500" i="1" smtClean="0">
                                  <a:latin typeface="Cambria Math" panose="02040503050406030204" pitchFamily="18" charset="0"/>
                                  <a:ea typeface="Cambria Math" panose="02040503050406030204" pitchFamily="18" charset="0"/>
                                  <a:cs typeface="Times New Roman" panose="02020603050405020304" pitchFamily="18" charset="0"/>
                                </a:rPr>
                                <m:t>𝑉</m:t>
                              </m:r>
                            </m:sub>
                          </m:sSub>
                        </m:e>
                      </m:nary>
                      <m:r>
                        <a:rPr lang="en-US" altLang="ja-JP" sz="1500" i="1" smtClean="0">
                          <a:latin typeface="Cambria Math" panose="02040503050406030204" pitchFamily="18" charset="0"/>
                          <a:ea typeface="Cambria Math" panose="02040503050406030204" pitchFamily="18" charset="0"/>
                          <a:cs typeface="Times New Roman" panose="02020603050405020304" pitchFamily="18" charset="0"/>
                        </a:rPr>
                        <m:t>𝑑𝑇</m:t>
                      </m:r>
                    </m:oMath>
                  </m:oMathPara>
                </a14:m>
                <a:endParaRPr lang="ja-JP" altLang="en-US" sz="1500" dirty="0"/>
              </a:p>
            </p:txBody>
          </p:sp>
        </mc:Choice>
        <mc:Fallback xmlns="">
          <p:sp>
            <p:nvSpPr>
              <p:cNvPr id="25" name="テキスト ボックス 24">
                <a:extLst>
                  <a:ext uri="{FF2B5EF4-FFF2-40B4-BE49-F238E27FC236}">
                    <a16:creationId xmlns:a16="http://schemas.microsoft.com/office/drawing/2014/main" id="{225E1DEA-EC15-4AC3-9A9A-4A2B4D647A0F}"/>
                  </a:ext>
                </a:extLst>
              </p:cNvPr>
              <p:cNvSpPr txBox="1">
                <a:spLocks noRot="1" noChangeAspect="1" noMove="1" noResize="1" noEditPoints="1" noAdjustHandles="1" noChangeArrowheads="1" noChangeShapeType="1" noTextEdit="1"/>
              </p:cNvSpPr>
              <p:nvPr/>
            </p:nvSpPr>
            <p:spPr>
              <a:xfrm>
                <a:off x="3497467" y="5354928"/>
                <a:ext cx="3419637" cy="649665"/>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5BA49ED3-AF36-4EE8-96CA-D8A7FA6BB64C}"/>
                  </a:ext>
                </a:extLst>
              </p:cNvPr>
              <p:cNvSpPr txBox="1"/>
              <p:nvPr/>
            </p:nvSpPr>
            <p:spPr>
              <a:xfrm>
                <a:off x="2757641" y="4468232"/>
                <a:ext cx="3160695" cy="3416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500" i="1" smtClean="0">
                          <a:latin typeface="Cambria Math" panose="02040503050406030204" pitchFamily="18" charset="0"/>
                          <a:cs typeface="Times New Roman" panose="02020603050405020304" pitchFamily="18" charset="0"/>
                        </a:rPr>
                        <m:t>𝑃</m:t>
                      </m:r>
                      <m:d>
                        <m:dPr>
                          <m:ctrlPr>
                            <a:rPr lang="en-US" altLang="ja-JP" sz="1500" i="1">
                              <a:latin typeface="Cambria Math" panose="02040503050406030204" pitchFamily="18" charset="0"/>
                              <a:cs typeface="Times New Roman" panose="02020603050405020304" pitchFamily="18" charset="0"/>
                            </a:rPr>
                          </m:ctrlPr>
                        </m:dPr>
                        <m:e>
                          <m:r>
                            <a:rPr lang="en-US" altLang="ja-JP" sz="1500" i="1">
                              <a:latin typeface="Cambria Math" panose="02040503050406030204" pitchFamily="18" charset="0"/>
                              <a:cs typeface="Times New Roman" panose="02020603050405020304" pitchFamily="18" charset="0"/>
                            </a:rPr>
                            <m:t>𝑉</m:t>
                          </m:r>
                          <m:r>
                            <a:rPr lang="en-US" altLang="ja-JP" sz="1500" i="1">
                              <a:latin typeface="Cambria Math" panose="02040503050406030204" pitchFamily="18" charset="0"/>
                              <a:cs typeface="Times New Roman" panose="02020603050405020304" pitchFamily="18" charset="0"/>
                            </a:rPr>
                            <m:t>,</m:t>
                          </m:r>
                          <m:r>
                            <a:rPr lang="en-US" altLang="ja-JP" sz="1500" i="1">
                              <a:latin typeface="Cambria Math" panose="02040503050406030204" pitchFamily="18" charset="0"/>
                              <a:cs typeface="Times New Roman" panose="02020603050405020304" pitchFamily="18" charset="0"/>
                            </a:rPr>
                            <m:t>𝑇</m:t>
                          </m:r>
                        </m:e>
                      </m:d>
                      <m:r>
                        <a:rPr lang="en-US" altLang="ja-JP" sz="1500" b="0" i="1" smtClean="0">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cs typeface="Times New Roman" panose="02020603050405020304" pitchFamily="18" charset="0"/>
                            </a:rPr>
                            <m:t>𝑃</m:t>
                          </m:r>
                        </m:e>
                        <m:sub>
                          <m:r>
                            <a:rPr lang="en-US" altLang="ja-JP" sz="1500" i="1">
                              <a:latin typeface="Cambria Math" panose="02040503050406030204" pitchFamily="18" charset="0"/>
                              <a:cs typeface="Times New Roman" panose="02020603050405020304" pitchFamily="18" charset="0"/>
                            </a:rPr>
                            <m:t>𝑟𝑒𝑓</m:t>
                          </m:r>
                        </m:sub>
                      </m:sSub>
                      <m:d>
                        <m:dPr>
                          <m:ctrlPr>
                            <a:rPr lang="en-US" altLang="ja-JP" sz="1500" i="1">
                              <a:latin typeface="Cambria Math" panose="02040503050406030204" pitchFamily="18" charset="0"/>
                              <a:cs typeface="Times New Roman" panose="02020603050405020304" pitchFamily="18" charset="0"/>
                            </a:rPr>
                          </m:ctrlPr>
                        </m:dPr>
                        <m:e>
                          <m:r>
                            <a:rPr lang="en-US" altLang="ja-JP" sz="1500" i="1">
                              <a:latin typeface="Cambria Math" panose="02040503050406030204" pitchFamily="18" charset="0"/>
                              <a:cs typeface="Times New Roman" panose="02020603050405020304" pitchFamily="18" charset="0"/>
                            </a:rPr>
                            <m:t>𝑉</m:t>
                          </m:r>
                          <m:r>
                            <a:rPr lang="en-US" altLang="ja-JP" sz="1500" i="1">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cs typeface="Times New Roman" panose="02020603050405020304" pitchFamily="18" charset="0"/>
                                </a:rPr>
                                <m:t>𝑇</m:t>
                              </m:r>
                            </m:e>
                            <m:sub>
                              <m:r>
                                <a:rPr lang="en-US" altLang="ja-JP" sz="1500" i="1">
                                  <a:latin typeface="Cambria Math" panose="02040503050406030204" pitchFamily="18" charset="0"/>
                                  <a:cs typeface="Times New Roman" panose="02020603050405020304" pitchFamily="18" charset="0"/>
                                </a:rPr>
                                <m:t>0</m:t>
                              </m:r>
                            </m:sub>
                          </m:sSub>
                        </m:e>
                      </m:d>
                      <m:r>
                        <a:rPr lang="en-US" altLang="ja-JP" sz="1500" i="1">
                          <a:latin typeface="Cambria Math" panose="02040503050406030204" pitchFamily="18" charset="0"/>
                          <a:cs typeface="Times New Roman" panose="02020603050405020304" pitchFamily="18" charset="0"/>
                        </a:rPr>
                        <m:t>+</m:t>
                      </m:r>
                      <m:r>
                        <a:rPr lang="en-US" altLang="ja-JP" sz="15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𝑃</m:t>
                          </m:r>
                        </m:e>
                        <m:sub>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𝑡h</m:t>
                          </m:r>
                        </m:sub>
                      </m:sSub>
                      <m:d>
                        <m:d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𝑉</m:t>
                          </m:r>
                          <m:r>
                            <a:rPr lang="en-US" altLang="ja-JP" sz="1500" i="1">
                              <a:latin typeface="Cambria Math" panose="02040503050406030204" pitchFamily="18" charset="0"/>
                              <a:ea typeface="Cambria Math" panose="02040503050406030204" pitchFamily="18" charset="0"/>
                              <a:cs typeface="Times New Roman" panose="02020603050405020304" pitchFamily="18" charset="0"/>
                            </a:rPr>
                            <m:t>,</m:t>
                          </m:r>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𝑇</m:t>
                          </m:r>
                        </m:e>
                      </m:d>
                    </m:oMath>
                  </m:oMathPara>
                </a14:m>
                <a:endParaRPr lang="ja-JP" altLang="en-US" sz="1500" dirty="0"/>
              </a:p>
            </p:txBody>
          </p:sp>
        </mc:Choice>
        <mc:Fallback xmlns="">
          <p:sp>
            <p:nvSpPr>
              <p:cNvPr id="22" name="テキスト ボックス 21">
                <a:extLst>
                  <a:ext uri="{FF2B5EF4-FFF2-40B4-BE49-F238E27FC236}">
                    <a16:creationId xmlns:a16="http://schemas.microsoft.com/office/drawing/2014/main" id="{5BA49ED3-AF36-4EE8-96CA-D8A7FA6BB64C}"/>
                  </a:ext>
                </a:extLst>
              </p:cNvPr>
              <p:cNvSpPr txBox="1">
                <a:spLocks noRot="1" noChangeAspect="1" noMove="1" noResize="1" noEditPoints="1" noAdjustHandles="1" noChangeArrowheads="1" noChangeShapeType="1" noTextEdit="1"/>
              </p:cNvSpPr>
              <p:nvPr/>
            </p:nvSpPr>
            <p:spPr>
              <a:xfrm>
                <a:off x="2757641" y="4468232"/>
                <a:ext cx="3160695" cy="341632"/>
              </a:xfrm>
              <a:prstGeom prst="rect">
                <a:avLst/>
              </a:prstGeom>
              <a:blipFill>
                <a:blip r:embed="rId9"/>
                <a:stretch>
                  <a:fillRect b="-535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B17F46D2-031C-4A9E-9973-904445818C18}"/>
                  </a:ext>
                </a:extLst>
              </p:cNvPr>
              <p:cNvSpPr txBox="1"/>
              <p:nvPr/>
            </p:nvSpPr>
            <p:spPr>
              <a:xfrm>
                <a:off x="3255368" y="4821582"/>
                <a:ext cx="3168150" cy="649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500"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cs typeface="Times New Roman" panose="02020603050405020304" pitchFamily="18" charset="0"/>
                            </a:rPr>
                            <m:t>𝑃</m:t>
                          </m:r>
                        </m:e>
                        <m:sub>
                          <m:r>
                            <a:rPr lang="en-US" altLang="ja-JP" sz="1500" i="1">
                              <a:latin typeface="Cambria Math" panose="02040503050406030204" pitchFamily="18" charset="0"/>
                              <a:cs typeface="Times New Roman" panose="02020603050405020304" pitchFamily="18" charset="0"/>
                            </a:rPr>
                            <m:t>𝑟𝑒𝑓</m:t>
                          </m:r>
                        </m:sub>
                      </m:sSub>
                      <m:d>
                        <m:dPr>
                          <m:ctrlPr>
                            <a:rPr lang="en-US" altLang="ja-JP" sz="1500" i="1">
                              <a:latin typeface="Cambria Math" panose="02040503050406030204" pitchFamily="18" charset="0"/>
                              <a:cs typeface="Times New Roman" panose="02020603050405020304" pitchFamily="18" charset="0"/>
                            </a:rPr>
                          </m:ctrlPr>
                        </m:dPr>
                        <m:e>
                          <m:r>
                            <a:rPr lang="en-US" altLang="ja-JP" sz="1500" i="1">
                              <a:latin typeface="Cambria Math" panose="02040503050406030204" pitchFamily="18" charset="0"/>
                              <a:cs typeface="Times New Roman" panose="02020603050405020304" pitchFamily="18" charset="0"/>
                            </a:rPr>
                            <m:t>𝑉</m:t>
                          </m:r>
                          <m:r>
                            <a:rPr lang="en-US" altLang="ja-JP" sz="1500" i="1">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cs typeface="Times New Roman" panose="02020603050405020304" pitchFamily="18" charset="0"/>
                                </a:rPr>
                                <m:t>𝑇</m:t>
                              </m:r>
                            </m:e>
                            <m:sub>
                              <m:r>
                                <a:rPr lang="en-US" altLang="ja-JP" sz="1500" i="1">
                                  <a:latin typeface="Cambria Math" panose="02040503050406030204" pitchFamily="18" charset="0"/>
                                  <a:cs typeface="Times New Roman" panose="02020603050405020304" pitchFamily="18" charset="0"/>
                                </a:rPr>
                                <m:t>0</m:t>
                              </m:r>
                            </m:sub>
                          </m:sSub>
                        </m:e>
                      </m:d>
                      <m:r>
                        <a:rPr lang="en-US" altLang="ja-JP" sz="1500" i="1">
                          <a:latin typeface="Cambria Math" panose="02040503050406030204" pitchFamily="18" charset="0"/>
                          <a:cs typeface="Times New Roman" panose="02020603050405020304" pitchFamily="18" charset="0"/>
                        </a:rPr>
                        <m:t>+</m:t>
                      </m:r>
                      <m:nary>
                        <m:nary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naryPr>
                        <m:sub>
                          <m:sSub>
                            <m:sSub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𝑇</m:t>
                              </m:r>
                            </m:e>
                            <m:sub>
                              <m:r>
                                <a:rPr lang="en-US" altLang="ja-JP" sz="1500" i="1">
                                  <a:latin typeface="Cambria Math" panose="02040503050406030204" pitchFamily="18" charset="0"/>
                                  <a:ea typeface="Cambria Math" panose="02040503050406030204" pitchFamily="18" charset="0"/>
                                  <a:cs typeface="Times New Roman" panose="02020603050405020304" pitchFamily="18" charset="0"/>
                                </a:rPr>
                                <m:t>0</m:t>
                              </m:r>
                            </m:sub>
                          </m:sSub>
                        </m:sub>
                        <m:sup>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𝑇</m:t>
                          </m:r>
                        </m:sup>
                        <m:e>
                          <m:sSub>
                            <m:sSub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sSubPr>
                            <m:e>
                              <m:d>
                                <m:d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𝑉</m:t>
                                          </m:r>
                                        </m:sub>
                                      </m:sSub>
                                      <m:r>
                                        <a:rPr lang="ja-JP" altLang="en-US" sz="1500" i="1">
                                          <a:latin typeface="Cambria Math" panose="02040503050406030204" pitchFamily="18" charset="0"/>
                                          <a:ea typeface="Cambria Math" panose="02040503050406030204" pitchFamily="18" charset="0"/>
                                          <a:cs typeface="Times New Roman" panose="02020603050405020304" pitchFamily="18" charset="0"/>
                                        </a:rPr>
                                        <m:t>𝛾</m:t>
                                      </m:r>
                                    </m:num>
                                    <m:den>
                                      <m:sSub>
                                        <m:sSub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𝑉</m:t>
                                          </m:r>
                                        </m:e>
                                        <m:sub>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𝑚</m:t>
                                          </m:r>
                                        </m:sub>
                                      </m:sSub>
                                    </m:den>
                                  </m:f>
                                </m:e>
                              </m:d>
                            </m:e>
                            <m:sub>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𝑉</m:t>
                              </m:r>
                            </m:sub>
                          </m:sSub>
                        </m:e>
                      </m:nary>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𝑑𝑇</m:t>
                      </m:r>
                    </m:oMath>
                  </m:oMathPara>
                </a14:m>
                <a:endParaRPr lang="ja-JP" altLang="en-US" sz="1500" dirty="0"/>
              </a:p>
            </p:txBody>
          </p:sp>
        </mc:Choice>
        <mc:Fallback xmlns="">
          <p:sp>
            <p:nvSpPr>
              <p:cNvPr id="23" name="テキスト ボックス 22">
                <a:extLst>
                  <a:ext uri="{FF2B5EF4-FFF2-40B4-BE49-F238E27FC236}">
                    <a16:creationId xmlns:a16="http://schemas.microsoft.com/office/drawing/2014/main" id="{B17F46D2-031C-4A9E-9973-904445818C18}"/>
                  </a:ext>
                </a:extLst>
              </p:cNvPr>
              <p:cNvSpPr txBox="1">
                <a:spLocks noRot="1" noChangeAspect="1" noMove="1" noResize="1" noEditPoints="1" noAdjustHandles="1" noChangeArrowheads="1" noChangeShapeType="1" noTextEdit="1"/>
              </p:cNvSpPr>
              <p:nvPr/>
            </p:nvSpPr>
            <p:spPr>
              <a:xfrm>
                <a:off x="3255368" y="4821582"/>
                <a:ext cx="3168150" cy="649665"/>
              </a:xfrm>
              <a:prstGeom prst="rect">
                <a:avLst/>
              </a:prstGeom>
              <a:blipFill>
                <a:blip r:embed="rId10"/>
                <a:stretch>
                  <a:fillRect/>
                </a:stretch>
              </a:blipFill>
            </p:spPr>
            <p:txBody>
              <a:bodyPr/>
              <a:lstStyle/>
              <a:p>
                <a:r>
                  <a:rPr lang="ja-JP" altLang="en-US">
                    <a:noFill/>
                  </a:rPr>
                  <a:t> </a:t>
                </a:r>
              </a:p>
            </p:txBody>
          </p:sp>
        </mc:Fallback>
      </mc:AlternateContent>
      <p:sp>
        <p:nvSpPr>
          <p:cNvPr id="41" name="テキスト ボックス 40">
            <a:extLst>
              <a:ext uri="{FF2B5EF4-FFF2-40B4-BE49-F238E27FC236}">
                <a16:creationId xmlns:a16="http://schemas.microsoft.com/office/drawing/2014/main" id="{56E071C2-B024-4808-A9F3-5204FE359D8D}"/>
              </a:ext>
            </a:extLst>
          </p:cNvPr>
          <p:cNvSpPr txBox="1"/>
          <p:nvPr/>
        </p:nvSpPr>
        <p:spPr>
          <a:xfrm>
            <a:off x="38668" y="2546937"/>
            <a:ext cx="6862468" cy="1154162"/>
          </a:xfrm>
          <a:prstGeom prst="rect">
            <a:avLst/>
          </a:prstGeom>
          <a:noFill/>
        </p:spPr>
        <p:txBody>
          <a:bodyPr wrap="square">
            <a:spAutoFit/>
          </a:bodyPr>
          <a:lstStyle/>
          <a:p>
            <a:pPr marL="180000" indent="-180000" algn="just">
              <a:spcAft>
                <a:spcPts val="600"/>
              </a:spcAft>
              <a:buFont typeface="Wingdings" panose="05000000000000000000" pitchFamily="2" charset="2"/>
              <a:buChar char="Ø"/>
            </a:pPr>
            <a:r>
              <a:rPr lang="en-US" altLang="ja-JP" sz="1600" dirty="0">
                <a:solidFill>
                  <a:srgbClr val="000000"/>
                </a:solidFill>
                <a:effectLst/>
                <a:latin typeface="Times New Roman" panose="02020603050405020304" pitchFamily="18" charset="0"/>
                <a:ea typeface="ＭＳ 明朝" panose="02020609040205080304" pitchFamily="17" charset="-128"/>
              </a:rPr>
              <a:t>Self-consistent </a:t>
            </a:r>
            <a:r>
              <a:rPr lang="en-US" altLang="ja-JP" sz="1600" i="1" dirty="0">
                <a:solidFill>
                  <a:srgbClr val="000000"/>
                </a:solidFill>
                <a:effectLst/>
                <a:latin typeface="Times New Roman" panose="02020603050405020304" pitchFamily="18" charset="0"/>
                <a:ea typeface="ＭＳ 明朝" panose="02020609040205080304" pitchFamily="17" charset="-128"/>
              </a:rPr>
              <a:t>VT</a:t>
            </a:r>
            <a:r>
              <a:rPr lang="en-US" altLang="ja-JP" sz="1600" dirty="0">
                <a:solidFill>
                  <a:srgbClr val="000000"/>
                </a:solidFill>
                <a:effectLst/>
                <a:latin typeface="Times New Roman" panose="02020603050405020304" pitchFamily="18" charset="0"/>
                <a:ea typeface="ＭＳ 明朝" panose="02020609040205080304" pitchFamily="17" charset="-128"/>
              </a:rPr>
              <a:t> data with other thermoelastic data were determined with the help of </a:t>
            </a:r>
            <a:r>
              <a:rPr lang="en-US" altLang="ja-JP" sz="1600" i="1" dirty="0">
                <a:solidFill>
                  <a:srgbClr val="000000"/>
                </a:solidFill>
                <a:effectLst/>
                <a:latin typeface="Times New Roman" panose="02020603050405020304" pitchFamily="18" charset="0"/>
                <a:ea typeface="ＭＳ 明朝" panose="02020609040205080304" pitchFamily="17" charset="-128"/>
              </a:rPr>
              <a:t>C</a:t>
            </a:r>
            <a:r>
              <a:rPr lang="en-US" altLang="ja-JP" sz="1600" i="1" baseline="-25000" dirty="0">
                <a:solidFill>
                  <a:srgbClr val="000000"/>
                </a:solidFill>
                <a:effectLst/>
                <a:latin typeface="Times New Roman" panose="02020603050405020304" pitchFamily="18" charset="0"/>
                <a:ea typeface="ＭＳ 明朝" panose="02020609040205080304" pitchFamily="17" charset="-128"/>
              </a:rPr>
              <a:t>P</a:t>
            </a:r>
            <a:r>
              <a:rPr lang="en-US" altLang="ja-JP" sz="1600" dirty="0">
                <a:solidFill>
                  <a:srgbClr val="000000"/>
                </a:solidFill>
                <a:effectLst/>
                <a:latin typeface="Times New Roman" panose="02020603050405020304" pitchFamily="18" charset="0"/>
                <a:ea typeface="ＭＳ 明朝" panose="02020609040205080304" pitchFamily="17" charset="-128"/>
              </a:rPr>
              <a:t>-</a:t>
            </a:r>
            <a:r>
              <a:rPr lang="en-US" altLang="ja-JP" sz="1600" dirty="0" err="1">
                <a:solidFill>
                  <a:srgbClr val="000000"/>
                </a:solidFill>
                <a:effectLst/>
                <a:latin typeface="Times New Roman" panose="02020603050405020304" pitchFamily="18" charset="0"/>
                <a:ea typeface="ＭＳ 明朝" panose="02020609040205080304" pitchFamily="17" charset="-128"/>
              </a:rPr>
              <a:t>EoS</a:t>
            </a:r>
            <a:r>
              <a:rPr lang="en-US" altLang="ja-JP" sz="1600" dirty="0">
                <a:solidFill>
                  <a:srgbClr val="000000"/>
                </a:solidFill>
                <a:effectLst/>
                <a:latin typeface="Times New Roman" panose="02020603050405020304" pitchFamily="18" charset="0"/>
                <a:ea typeface="ＭＳ 明朝" panose="02020609040205080304" pitchFamily="17" charset="-128"/>
              </a:rPr>
              <a:t>, which uses </a:t>
            </a:r>
            <a:r>
              <a:rPr lang="en-US" altLang="ja-JP" sz="1600" i="1" dirty="0">
                <a:solidFill>
                  <a:srgbClr val="000000"/>
                </a:solidFill>
                <a:effectLst/>
                <a:latin typeface="Times New Roman" panose="02020603050405020304" pitchFamily="18" charset="0"/>
                <a:ea typeface="ＭＳ 明朝" panose="02020609040205080304" pitchFamily="17" charset="-128"/>
              </a:rPr>
              <a:t>C</a:t>
            </a:r>
            <a:r>
              <a:rPr lang="en-US" altLang="ja-JP" sz="1600" i="1" baseline="-25000" dirty="0">
                <a:solidFill>
                  <a:srgbClr val="000000"/>
                </a:solidFill>
                <a:effectLst/>
                <a:latin typeface="Times New Roman" panose="02020603050405020304" pitchFamily="18" charset="0"/>
                <a:ea typeface="ＭＳ 明朝" panose="02020609040205080304" pitchFamily="17" charset="-128"/>
              </a:rPr>
              <a:t>P</a:t>
            </a:r>
            <a:r>
              <a:rPr lang="en-US" altLang="ja-JP" sz="1600" dirty="0">
                <a:solidFill>
                  <a:srgbClr val="000000"/>
                </a:solidFill>
                <a:effectLst/>
                <a:latin typeface="Times New Roman" panose="02020603050405020304" pitchFamily="18" charset="0"/>
                <a:ea typeface="ＭＳ 明朝" panose="02020609040205080304" pitchFamily="17" charset="-128"/>
              </a:rPr>
              <a:t> in addition to </a:t>
            </a:r>
            <a:r>
              <a:rPr lang="en-US" altLang="ja-JP" sz="1600" i="1" dirty="0">
                <a:solidFill>
                  <a:srgbClr val="000000"/>
                </a:solidFill>
                <a:effectLst/>
                <a:latin typeface="Times New Roman" panose="02020603050405020304" pitchFamily="18" charset="0"/>
                <a:ea typeface="ＭＳ 明朝" panose="02020609040205080304" pitchFamily="17" charset="-128"/>
              </a:rPr>
              <a:t>P</a:t>
            </a:r>
            <a:r>
              <a:rPr lang="en-US" altLang="ja-JP" sz="1600" kern="0" dirty="0">
                <a:solidFill>
                  <a:srgbClr val="000000"/>
                </a:solidFill>
                <a:effectLst/>
                <a:latin typeface="Times New Roman" panose="02020603050405020304" pitchFamily="18" charset="0"/>
                <a:ea typeface="ＭＳ 明朝" panose="02020609040205080304" pitchFamily="17" charset="-128"/>
              </a:rPr>
              <a:t>-</a:t>
            </a:r>
            <a:r>
              <a:rPr lang="en-US" altLang="ja-JP" sz="1600" i="1" dirty="0">
                <a:solidFill>
                  <a:srgbClr val="000000"/>
                </a:solidFill>
                <a:effectLst/>
                <a:latin typeface="Times New Roman" panose="02020603050405020304" pitchFamily="18" charset="0"/>
                <a:ea typeface="ＭＳ 明朝" panose="02020609040205080304" pitchFamily="17" charset="-128"/>
              </a:rPr>
              <a:t>V</a:t>
            </a:r>
            <a:r>
              <a:rPr lang="en-US" altLang="ja-JP" sz="1600" kern="0" dirty="0">
                <a:solidFill>
                  <a:srgbClr val="000000"/>
                </a:solidFill>
                <a:effectLst/>
                <a:latin typeface="Times New Roman" panose="02020603050405020304" pitchFamily="18" charset="0"/>
                <a:ea typeface="ＭＳ 明朝" panose="02020609040205080304" pitchFamily="17" charset="-128"/>
              </a:rPr>
              <a:t>-</a:t>
            </a:r>
            <a:r>
              <a:rPr lang="en-US" altLang="ja-JP" sz="1600" i="1" dirty="0">
                <a:solidFill>
                  <a:srgbClr val="000000"/>
                </a:solidFill>
                <a:effectLst/>
                <a:latin typeface="Times New Roman" panose="02020603050405020304" pitchFamily="18" charset="0"/>
                <a:ea typeface="ＭＳ 明朝" panose="02020609040205080304" pitchFamily="17" charset="-128"/>
              </a:rPr>
              <a:t>T</a:t>
            </a:r>
            <a:r>
              <a:rPr lang="en-US" altLang="ja-JP" sz="1600" kern="0" dirty="0">
                <a:solidFill>
                  <a:srgbClr val="000000"/>
                </a:solidFill>
                <a:effectLst/>
                <a:latin typeface="Times New Roman" panose="02020603050405020304" pitchFamily="18" charset="0"/>
                <a:ea typeface="ＭＳ 明朝" panose="02020609040205080304" pitchFamily="17" charset="-128"/>
              </a:rPr>
              <a:t>-</a:t>
            </a:r>
            <a:r>
              <a:rPr lang="en-US" altLang="ja-JP" sz="1600" i="1" dirty="0">
                <a:solidFill>
                  <a:srgbClr val="000000"/>
                </a:solidFill>
                <a:effectLst/>
                <a:latin typeface="Times New Roman" panose="02020603050405020304" pitchFamily="18" charset="0"/>
                <a:ea typeface="ＭＳ 明朝" panose="02020609040205080304" pitchFamily="17" charset="-128"/>
              </a:rPr>
              <a:t>K</a:t>
            </a:r>
            <a:r>
              <a:rPr lang="en-US" altLang="ja-JP" sz="1600" dirty="0">
                <a:solidFill>
                  <a:srgbClr val="000000"/>
                </a:solidFill>
                <a:effectLst/>
                <a:latin typeface="Times New Roman" panose="02020603050405020304" pitchFamily="18" charset="0"/>
                <a:ea typeface="ＭＳ 明朝" panose="02020609040205080304" pitchFamily="17" charset="-128"/>
              </a:rPr>
              <a:t>. </a:t>
            </a:r>
          </a:p>
          <a:p>
            <a:pPr marL="180000" indent="-180000" algn="just">
              <a:spcAft>
                <a:spcPts val="600"/>
              </a:spcAft>
              <a:buFont typeface="Wingdings" panose="05000000000000000000" pitchFamily="2" charset="2"/>
              <a:buChar char="Ø"/>
            </a:pPr>
            <a:r>
              <a:rPr lang="en-US" altLang="ja-JP" sz="1600" dirty="0">
                <a:solidFill>
                  <a:srgbClr val="000000"/>
                </a:solidFill>
                <a:effectLst/>
                <a:latin typeface="Times New Roman" panose="02020603050405020304" pitchFamily="18" charset="0"/>
                <a:ea typeface="ＭＳ 明朝" panose="02020609040205080304" pitchFamily="17" charset="-128"/>
              </a:rPr>
              <a:t>In this method, </a:t>
            </a:r>
            <a:r>
              <a:rPr lang="en-US" altLang="ja-JP" sz="1600" i="1" dirty="0">
                <a:solidFill>
                  <a:srgbClr val="000000"/>
                </a:solidFill>
                <a:effectLst/>
                <a:latin typeface="Times New Roman" panose="02020603050405020304" pitchFamily="18" charset="0"/>
                <a:ea typeface="ＭＳ 明朝" panose="02020609040205080304" pitchFamily="17" charset="-128"/>
              </a:rPr>
              <a:t>C</a:t>
            </a:r>
            <a:r>
              <a:rPr lang="en-US" altLang="ja-JP" sz="1600" i="1" baseline="-25000" dirty="0">
                <a:solidFill>
                  <a:srgbClr val="000000"/>
                </a:solidFill>
                <a:effectLst/>
                <a:latin typeface="Times New Roman" panose="02020603050405020304" pitchFamily="18" charset="0"/>
                <a:ea typeface="ＭＳ 明朝" panose="02020609040205080304" pitchFamily="17" charset="-128"/>
              </a:rPr>
              <a:t>P</a:t>
            </a:r>
            <a:r>
              <a:rPr lang="en-US" altLang="ja-JP" sz="1600" dirty="0">
                <a:solidFill>
                  <a:srgbClr val="000000"/>
                </a:solidFill>
                <a:effectLst/>
                <a:latin typeface="Times New Roman" panose="02020603050405020304" pitchFamily="18" charset="0"/>
                <a:ea typeface="ＭＳ 明朝" panose="02020609040205080304" pitchFamily="17" charset="-128"/>
              </a:rPr>
              <a:t>, for which accurate experimental data are available from low to high temperatures, are used instead of high-</a:t>
            </a:r>
            <a:r>
              <a:rPr lang="en-US" altLang="ja-JP" sz="1600" i="1" dirty="0">
                <a:solidFill>
                  <a:srgbClr val="000000"/>
                </a:solidFill>
                <a:effectLst/>
                <a:latin typeface="Times New Roman" panose="02020603050405020304" pitchFamily="18" charset="0"/>
                <a:ea typeface="ＭＳ 明朝" panose="02020609040205080304" pitchFamily="17" charset="-128"/>
              </a:rPr>
              <a:t>T</a:t>
            </a:r>
            <a:r>
              <a:rPr lang="en-US" altLang="ja-JP" sz="1600" dirty="0">
                <a:solidFill>
                  <a:srgbClr val="000000"/>
                </a:solidFill>
                <a:effectLst/>
                <a:latin typeface="Times New Roman" panose="02020603050405020304" pitchFamily="18" charset="0"/>
                <a:ea typeface="ＭＳ 明朝" panose="02020609040205080304" pitchFamily="17" charset="-128"/>
              </a:rPr>
              <a:t> </a:t>
            </a:r>
            <a:r>
              <a:rPr lang="en-US" altLang="ja-JP" sz="1600" i="1" dirty="0">
                <a:solidFill>
                  <a:srgbClr val="000000"/>
                </a:solidFill>
                <a:effectLst/>
                <a:latin typeface="Times New Roman" panose="02020603050405020304" pitchFamily="18" charset="0"/>
                <a:ea typeface="ＭＳ 明朝" panose="02020609040205080304" pitchFamily="17" charset="-128"/>
              </a:rPr>
              <a:t>VT</a:t>
            </a:r>
            <a:r>
              <a:rPr lang="en-US" altLang="ja-JP" sz="1600" dirty="0">
                <a:solidFill>
                  <a:srgbClr val="000000"/>
                </a:solidFill>
                <a:effectLst/>
                <a:latin typeface="Times New Roman" panose="02020603050405020304" pitchFamily="18" charset="0"/>
                <a:ea typeface="ＭＳ 明朝" panose="02020609040205080304" pitchFamily="17" charset="-128"/>
              </a:rPr>
              <a:t> data </a:t>
            </a:r>
            <a:r>
              <a:rPr lang="en-US" altLang="ja-JP" sz="1400" dirty="0">
                <a:latin typeface="Times New Roman" panose="02020603050405020304" pitchFamily="18" charset="0"/>
                <a:cs typeface="Times New Roman" panose="02020603050405020304" pitchFamily="18" charset="0"/>
              </a:rPr>
              <a:t>(Angel </a:t>
            </a:r>
            <a:r>
              <a:rPr lang="en-US" altLang="ja-JP" sz="1400" i="1" dirty="0">
                <a:latin typeface="Times New Roman" panose="02020603050405020304" pitchFamily="18" charset="0"/>
                <a:cs typeface="Times New Roman" panose="02020603050405020304" pitchFamily="18" charset="0"/>
              </a:rPr>
              <a:t>et al</a:t>
            </a:r>
            <a:r>
              <a:rPr lang="en-US" altLang="ja-JP" sz="1400" dirty="0">
                <a:latin typeface="Times New Roman" panose="02020603050405020304" pitchFamily="18" charset="0"/>
                <a:cs typeface="Times New Roman" panose="02020603050405020304" pitchFamily="18" charset="0"/>
              </a:rPr>
              <a:t>. 2022)</a:t>
            </a:r>
            <a:r>
              <a:rPr lang="en-US" altLang="ja-JP" sz="1400" dirty="0">
                <a:solidFill>
                  <a:srgbClr val="000000"/>
                </a:solidFill>
                <a:effectLst/>
                <a:latin typeface="Times New Roman" panose="02020603050405020304" pitchFamily="18" charset="0"/>
                <a:ea typeface="ＭＳ 明朝" panose="02020609040205080304" pitchFamily="17" charset="-128"/>
              </a:rPr>
              <a:t>.</a:t>
            </a:r>
            <a:endParaRPr lang="ja-JP" altLang="en-US" sz="1600" dirty="0"/>
          </a:p>
        </p:txBody>
      </p:sp>
      <p:sp>
        <p:nvSpPr>
          <p:cNvPr id="42" name="テキスト ボックス 41">
            <a:extLst>
              <a:ext uri="{FF2B5EF4-FFF2-40B4-BE49-F238E27FC236}">
                <a16:creationId xmlns:a16="http://schemas.microsoft.com/office/drawing/2014/main" id="{3C0EEFD5-B508-42F0-93B5-1D0066460E49}"/>
              </a:ext>
            </a:extLst>
          </p:cNvPr>
          <p:cNvSpPr txBox="1"/>
          <p:nvPr/>
        </p:nvSpPr>
        <p:spPr>
          <a:xfrm>
            <a:off x="2828866" y="4172052"/>
            <a:ext cx="2226788" cy="338554"/>
          </a:xfrm>
          <a:prstGeom prst="rect">
            <a:avLst/>
          </a:prstGeom>
          <a:solidFill>
            <a:schemeClr val="bg1"/>
          </a:solidFill>
        </p:spPr>
        <p:txBody>
          <a:bodyPr wrap="square">
            <a:spAutoFit/>
          </a:bodyPr>
          <a:lstStyle/>
          <a:p>
            <a:r>
              <a:rPr lang="en-US" altLang="ja-JP" sz="1600" i="1" dirty="0">
                <a:solidFill>
                  <a:srgbClr val="000000"/>
                </a:solidFill>
                <a:effectLst/>
                <a:latin typeface="Times New Roman" panose="02020603050405020304" pitchFamily="18" charset="0"/>
                <a:ea typeface="ＭＳ 明朝" panose="02020609040205080304" pitchFamily="17" charset="-128"/>
              </a:rPr>
              <a:t>C</a:t>
            </a:r>
            <a:r>
              <a:rPr lang="en-US" altLang="ja-JP" sz="1600" i="1" baseline="-25000" dirty="0">
                <a:solidFill>
                  <a:srgbClr val="000000"/>
                </a:solidFill>
                <a:effectLst/>
                <a:latin typeface="Times New Roman" panose="02020603050405020304" pitchFamily="18" charset="0"/>
                <a:ea typeface="ＭＳ 明朝" panose="02020609040205080304" pitchFamily="17" charset="-128"/>
              </a:rPr>
              <a:t>P</a:t>
            </a:r>
            <a:r>
              <a:rPr lang="en-US" altLang="ja-JP" sz="1600" dirty="0">
                <a:solidFill>
                  <a:srgbClr val="000000"/>
                </a:solidFill>
                <a:effectLst/>
                <a:latin typeface="Times New Roman" panose="02020603050405020304" pitchFamily="18" charset="0"/>
                <a:ea typeface="ＭＳ 明朝" panose="02020609040205080304" pitchFamily="17" charset="-128"/>
              </a:rPr>
              <a:t>-</a:t>
            </a:r>
            <a:r>
              <a:rPr lang="en-US" altLang="ja-JP" sz="1600" dirty="0" err="1">
                <a:solidFill>
                  <a:srgbClr val="000000"/>
                </a:solidFill>
                <a:effectLst/>
                <a:latin typeface="Times New Roman" panose="02020603050405020304" pitchFamily="18" charset="0"/>
                <a:ea typeface="ＭＳ 明朝" panose="02020609040205080304" pitchFamily="17" charset="-128"/>
              </a:rPr>
              <a:t>EoS</a:t>
            </a:r>
            <a:r>
              <a:rPr lang="en-US" altLang="ja-JP" sz="1600" dirty="0">
                <a:solidFill>
                  <a:srgbClr val="000000"/>
                </a:solidFill>
                <a:effectLst/>
                <a:latin typeface="Times New Roman" panose="02020603050405020304" pitchFamily="18" charset="0"/>
                <a:ea typeface="ＭＳ 明朝" panose="02020609040205080304" pitchFamily="17" charset="-128"/>
              </a:rPr>
              <a:t> is:</a:t>
            </a:r>
            <a:endParaRPr lang="ja-JP" altLang="en-US" sz="1600" dirty="0"/>
          </a:p>
        </p:txBody>
      </p:sp>
    </p:spTree>
    <p:extLst>
      <p:ext uri="{BB962C8B-B14F-4D97-AF65-F5344CB8AC3E}">
        <p14:creationId xmlns:p14="http://schemas.microsoft.com/office/powerpoint/2010/main" val="224293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6" grpId="0" animBg="1"/>
      <p:bldP spid="27" grpId="0"/>
      <p:bldP spid="47" grpId="0"/>
      <p:bldP spid="25"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Introduction</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lang="en-US" altLang="ja-JP" sz="3100" b="1" dirty="0">
                <a:latin typeface="Arial" panose="020B0604020202020204" pitchFamily="34" charset="0"/>
                <a:ea typeface="游ゴシック" panose="020B0400000000000000" pitchFamily="50" charset="-128"/>
                <a:cs typeface="Arial" panose="020B0604020202020204" pitchFamily="34" charset="0"/>
              </a:rPr>
              <a:t>Procedures for </a:t>
            </a:r>
            <a:r>
              <a:rPr lang="en-US" altLang="ja-JP" sz="3100" b="1" dirty="0" err="1">
                <a:latin typeface="Arial" panose="020B0604020202020204" pitchFamily="34" charset="0"/>
                <a:ea typeface="游ゴシック" panose="020B0400000000000000" pitchFamily="50" charset="-128"/>
                <a:cs typeface="Arial" panose="020B0604020202020204" pitchFamily="34" charset="0"/>
              </a:rPr>
              <a:t>EoS</a:t>
            </a:r>
            <a:r>
              <a:rPr lang="en-US" altLang="ja-JP" sz="3100" b="1" dirty="0">
                <a:latin typeface="Arial" panose="020B0604020202020204" pitchFamily="34" charset="0"/>
                <a:ea typeface="游ゴシック" panose="020B0400000000000000" pitchFamily="50" charset="-128"/>
                <a:cs typeface="Arial" panose="020B0604020202020204" pitchFamily="34" charset="0"/>
              </a:rPr>
              <a:t> determination</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C8DBBF20-A094-46C3-B63C-7C343974350B}"/>
              </a:ext>
            </a:extLst>
          </p:cNvPr>
          <p:cNvSpPr/>
          <p:nvPr/>
        </p:nvSpPr>
        <p:spPr>
          <a:xfrm>
            <a:off x="11727076" y="-25193"/>
            <a:ext cx="503664"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7/17</a:t>
            </a:r>
            <a:endParaRPr lang="ja-JP" altLang="en-US" sz="1400" dirty="0">
              <a:latin typeface="Times New Roman" panose="02020603050405020304" pitchFamily="18" charset="0"/>
              <a:cs typeface="Times New Roman" panose="02020603050405020304" pitchFamily="18" charset="0"/>
            </a:endParaRPr>
          </a:p>
        </p:txBody>
      </p:sp>
      <p:sp>
        <p:nvSpPr>
          <p:cNvPr id="37" name="正方形/長方形 36">
            <a:extLst>
              <a:ext uri="{FF2B5EF4-FFF2-40B4-BE49-F238E27FC236}">
                <a16:creationId xmlns:a16="http://schemas.microsoft.com/office/drawing/2014/main" id="{FD758D30-F8CB-4931-AFE0-9E8635431EB2}"/>
              </a:ext>
            </a:extLst>
          </p:cNvPr>
          <p:cNvSpPr/>
          <p:nvPr/>
        </p:nvSpPr>
        <p:spPr>
          <a:xfrm>
            <a:off x="6984715" y="790132"/>
            <a:ext cx="5180214" cy="604071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DEF2C27B-9DC9-4C6F-BF6C-0BE0E4638E74}"/>
              </a:ext>
            </a:extLst>
          </p:cNvPr>
          <p:cNvSpPr txBox="1"/>
          <p:nvPr/>
        </p:nvSpPr>
        <p:spPr>
          <a:xfrm>
            <a:off x="6996384" y="803405"/>
            <a:ext cx="2529279" cy="400110"/>
          </a:xfrm>
          <a:prstGeom prst="rect">
            <a:avLst/>
          </a:prstGeom>
          <a:solidFill>
            <a:schemeClr val="bg2"/>
          </a:solidFill>
        </p:spPr>
        <p:txBody>
          <a:bodyPr wrap="square" rtlCol="0">
            <a:spAutoFit/>
          </a:bodyPr>
          <a:lstStyle/>
          <a:p>
            <a:pPr>
              <a:spcAft>
                <a:spcPts val="1200"/>
              </a:spcAft>
            </a:pPr>
            <a:r>
              <a:rPr lang="en-US" altLang="ja-JP" sz="2000" b="1" dirty="0" err="1">
                <a:latin typeface="Arial" panose="020B0604020202020204" pitchFamily="34" charset="0"/>
                <a:ea typeface="游ゴシック" panose="020B0400000000000000" pitchFamily="50" charset="-128"/>
                <a:cs typeface="Arial" panose="020B0604020202020204" pitchFamily="34" charset="0"/>
              </a:rPr>
              <a:t>EoS</a:t>
            </a:r>
            <a:r>
              <a:rPr lang="en-US" altLang="ja-JP" sz="2000" b="1" dirty="0">
                <a:latin typeface="Arial" panose="020B0604020202020204" pitchFamily="34" charset="0"/>
                <a:ea typeface="游ゴシック" panose="020B0400000000000000" pitchFamily="50" charset="-128"/>
                <a:cs typeface="Arial" panose="020B0604020202020204" pitchFamily="34" charset="0"/>
              </a:rPr>
              <a:t> used for fitting</a:t>
            </a:r>
          </a:p>
        </p:txBody>
      </p:sp>
      <p:sp>
        <p:nvSpPr>
          <p:cNvPr id="45" name="正方形/長方形 44">
            <a:extLst>
              <a:ext uri="{FF2B5EF4-FFF2-40B4-BE49-F238E27FC236}">
                <a16:creationId xmlns:a16="http://schemas.microsoft.com/office/drawing/2014/main" id="{320FD84E-C7CF-4D56-9A62-04D7A408F625}"/>
              </a:ext>
            </a:extLst>
          </p:cNvPr>
          <p:cNvSpPr/>
          <p:nvPr/>
        </p:nvSpPr>
        <p:spPr>
          <a:xfrm>
            <a:off x="50838" y="2224295"/>
            <a:ext cx="6860803" cy="45937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テキスト ボックス 45">
            <a:extLst>
              <a:ext uri="{FF2B5EF4-FFF2-40B4-BE49-F238E27FC236}">
                <a16:creationId xmlns:a16="http://schemas.microsoft.com/office/drawing/2014/main" id="{D0AEC653-7CFE-45F6-AE1E-3BE519C431F4}"/>
              </a:ext>
            </a:extLst>
          </p:cNvPr>
          <p:cNvSpPr txBox="1"/>
          <p:nvPr/>
        </p:nvSpPr>
        <p:spPr>
          <a:xfrm>
            <a:off x="61354" y="2236475"/>
            <a:ext cx="2968093" cy="400110"/>
          </a:xfrm>
          <a:prstGeom prst="rect">
            <a:avLst/>
          </a:prstGeom>
          <a:solidFill>
            <a:schemeClr val="bg2"/>
          </a:solidFill>
        </p:spPr>
        <p:txBody>
          <a:bodyPr wrap="square" rtlCol="0">
            <a:spAutoFit/>
          </a:bodyPr>
          <a:lstStyle/>
          <a:p>
            <a:pPr>
              <a:spcAft>
                <a:spcPts val="1200"/>
              </a:spcAft>
            </a:pPr>
            <a:r>
              <a:rPr lang="en-US" altLang="ja-JP" sz="2000" b="1" dirty="0">
                <a:latin typeface="Arial" panose="020B0604020202020204" pitchFamily="34" charset="0"/>
                <a:ea typeface="游ゴシック" panose="020B0400000000000000" pitchFamily="50" charset="-128"/>
                <a:cs typeface="Arial" panose="020B0604020202020204" pitchFamily="34" charset="0"/>
              </a:rPr>
              <a:t>Dataset used for fitting</a:t>
            </a:r>
          </a:p>
        </p:txBody>
      </p:sp>
      <p:graphicFrame>
        <p:nvGraphicFramePr>
          <p:cNvPr id="24" name="表 23">
            <a:extLst>
              <a:ext uri="{FF2B5EF4-FFF2-40B4-BE49-F238E27FC236}">
                <a16:creationId xmlns:a16="http://schemas.microsoft.com/office/drawing/2014/main" id="{7272C05A-D552-478A-89E2-D86A60A359C9}"/>
              </a:ext>
            </a:extLst>
          </p:cNvPr>
          <p:cNvGraphicFramePr>
            <a:graphicFrameLocks noGrp="1"/>
          </p:cNvGraphicFramePr>
          <p:nvPr>
            <p:extLst>
              <p:ext uri="{D42A27DB-BD31-4B8C-83A1-F6EECF244321}">
                <p14:modId xmlns:p14="http://schemas.microsoft.com/office/powerpoint/2010/main" val="1110156153"/>
              </p:ext>
            </p:extLst>
          </p:nvPr>
        </p:nvGraphicFramePr>
        <p:xfrm>
          <a:off x="109919" y="3021330"/>
          <a:ext cx="6742640" cy="3779520"/>
        </p:xfrm>
        <a:graphic>
          <a:graphicData uri="http://schemas.openxmlformats.org/drawingml/2006/table">
            <a:tbl>
              <a:tblPr bandRow="1">
                <a:tableStyleId>{073A0DAA-6AF3-43AB-8588-CEC1D06C72B9}</a:tableStyleId>
              </a:tblPr>
              <a:tblGrid>
                <a:gridCol w="1924050">
                  <a:extLst>
                    <a:ext uri="{9D8B030D-6E8A-4147-A177-3AD203B41FA5}">
                      <a16:colId xmlns:a16="http://schemas.microsoft.com/office/drawing/2014/main" val="1108306738"/>
                    </a:ext>
                  </a:extLst>
                </a:gridCol>
                <a:gridCol w="485775">
                  <a:extLst>
                    <a:ext uri="{9D8B030D-6E8A-4147-A177-3AD203B41FA5}">
                      <a16:colId xmlns:a16="http://schemas.microsoft.com/office/drawing/2014/main" val="1100979314"/>
                    </a:ext>
                  </a:extLst>
                </a:gridCol>
                <a:gridCol w="1551515">
                  <a:extLst>
                    <a:ext uri="{9D8B030D-6E8A-4147-A177-3AD203B41FA5}">
                      <a16:colId xmlns:a16="http://schemas.microsoft.com/office/drawing/2014/main" val="2807915239"/>
                    </a:ext>
                  </a:extLst>
                </a:gridCol>
                <a:gridCol w="1209675">
                  <a:extLst>
                    <a:ext uri="{9D8B030D-6E8A-4147-A177-3AD203B41FA5}">
                      <a16:colId xmlns:a16="http://schemas.microsoft.com/office/drawing/2014/main" val="2399801183"/>
                    </a:ext>
                  </a:extLst>
                </a:gridCol>
                <a:gridCol w="990600">
                  <a:extLst>
                    <a:ext uri="{9D8B030D-6E8A-4147-A177-3AD203B41FA5}">
                      <a16:colId xmlns:a16="http://schemas.microsoft.com/office/drawing/2014/main" val="527844346"/>
                    </a:ext>
                  </a:extLst>
                </a:gridCol>
                <a:gridCol w="581025">
                  <a:extLst>
                    <a:ext uri="{9D8B030D-6E8A-4147-A177-3AD203B41FA5}">
                      <a16:colId xmlns:a16="http://schemas.microsoft.com/office/drawing/2014/main" val="187546153"/>
                    </a:ext>
                  </a:extLst>
                </a:gridCol>
              </a:tblGrid>
              <a:tr h="190500">
                <a:tc>
                  <a:txBody>
                    <a:bodyPr/>
                    <a:lstStyle/>
                    <a:p>
                      <a:pPr algn="ctr" fontAlgn="ctr"/>
                      <a:r>
                        <a:rPr lang="en-US" sz="1400" b="1" u="none" strike="noStrike" dirty="0">
                          <a:solidFill>
                            <a:schemeClr val="bg1"/>
                          </a:solidFill>
                          <a:effectLst/>
                          <a:latin typeface="Arial" panose="020B0604020202020204" pitchFamily="34" charset="0"/>
                          <a:cs typeface="Arial" panose="020B0604020202020204" pitchFamily="34" charset="0"/>
                        </a:rPr>
                        <a:t>Reference</a:t>
                      </a:r>
                      <a:endParaRPr lang="en-US" sz="14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sz="1400" b="1" u="none" strike="noStrike" dirty="0">
                          <a:solidFill>
                            <a:schemeClr val="bg1"/>
                          </a:solidFill>
                          <a:effectLst/>
                          <a:latin typeface="Arial" panose="020B0604020202020204" pitchFamily="34" charset="0"/>
                          <a:cs typeface="Arial" panose="020B0604020202020204" pitchFamily="34" charset="0"/>
                        </a:rPr>
                        <a:t>Data type</a:t>
                      </a:r>
                      <a:endParaRPr lang="en-US" sz="14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sz="1400" b="1" u="none" strike="noStrike" dirty="0">
                          <a:solidFill>
                            <a:schemeClr val="bg1"/>
                          </a:solidFill>
                          <a:effectLst/>
                          <a:latin typeface="Arial" panose="020B0604020202020204" pitchFamily="34" charset="0"/>
                          <a:cs typeface="Arial" panose="020B0604020202020204" pitchFamily="34" charset="0"/>
                        </a:rPr>
                        <a:t>Method</a:t>
                      </a:r>
                      <a:endParaRPr lang="en-US" sz="14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sz="1400" b="1" i="1" u="none" strike="noStrike" dirty="0">
                          <a:solidFill>
                            <a:schemeClr val="bg1"/>
                          </a:solidFill>
                          <a:effectLst/>
                          <a:latin typeface="Arial" panose="020B0604020202020204" pitchFamily="34" charset="0"/>
                          <a:cs typeface="Arial" panose="020B0604020202020204" pitchFamily="34" charset="0"/>
                        </a:rPr>
                        <a:t>P</a:t>
                      </a:r>
                      <a:r>
                        <a:rPr lang="en-US" sz="1400" b="1" u="none" strike="noStrike" dirty="0">
                          <a:solidFill>
                            <a:schemeClr val="bg1"/>
                          </a:solidFill>
                          <a:effectLst/>
                          <a:latin typeface="Arial" panose="020B0604020202020204" pitchFamily="34" charset="0"/>
                          <a:cs typeface="Arial" panose="020B0604020202020204" pitchFamily="34" charset="0"/>
                        </a:rPr>
                        <a:t> range (</a:t>
                      </a:r>
                      <a:r>
                        <a:rPr lang="en-US" sz="1400" b="1" u="none" strike="noStrike" dirty="0" err="1">
                          <a:solidFill>
                            <a:schemeClr val="bg1"/>
                          </a:solidFill>
                          <a:effectLst/>
                          <a:latin typeface="Arial" panose="020B0604020202020204" pitchFamily="34" charset="0"/>
                          <a:cs typeface="Arial" panose="020B0604020202020204" pitchFamily="34" charset="0"/>
                        </a:rPr>
                        <a:t>GPa</a:t>
                      </a:r>
                      <a:r>
                        <a:rPr lang="en-US" sz="1400" b="1" u="none" strike="noStrike" dirty="0">
                          <a:solidFill>
                            <a:schemeClr val="bg1"/>
                          </a:solidFill>
                          <a:effectLst/>
                          <a:latin typeface="Arial" panose="020B0604020202020204" pitchFamily="34" charset="0"/>
                          <a:cs typeface="Arial" panose="020B0604020202020204" pitchFamily="34" charset="0"/>
                        </a:rPr>
                        <a:t>)</a:t>
                      </a:r>
                      <a:endParaRPr lang="en-US" sz="14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sz="1400" b="1" i="1" u="none" strike="noStrike" dirty="0">
                          <a:solidFill>
                            <a:schemeClr val="bg1"/>
                          </a:solidFill>
                          <a:effectLst/>
                          <a:latin typeface="Arial" panose="020B0604020202020204" pitchFamily="34" charset="0"/>
                          <a:cs typeface="Arial" panose="020B0604020202020204" pitchFamily="34" charset="0"/>
                        </a:rPr>
                        <a:t>T</a:t>
                      </a:r>
                      <a:r>
                        <a:rPr lang="en-US" sz="1400" b="1" u="none" strike="noStrike" dirty="0">
                          <a:solidFill>
                            <a:schemeClr val="bg1"/>
                          </a:solidFill>
                          <a:effectLst/>
                          <a:latin typeface="Arial" panose="020B0604020202020204" pitchFamily="34" charset="0"/>
                          <a:cs typeface="Arial" panose="020B0604020202020204" pitchFamily="34" charset="0"/>
                        </a:rPr>
                        <a:t> range (K)</a:t>
                      </a:r>
                      <a:endParaRPr lang="en-US" sz="14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sz="1400" b="1" u="none" strike="noStrike" dirty="0">
                          <a:solidFill>
                            <a:schemeClr val="bg1"/>
                          </a:solidFill>
                          <a:effectLst/>
                          <a:latin typeface="Arial" panose="020B0604020202020204" pitchFamily="34" charset="0"/>
                          <a:cs typeface="Arial" panose="020B0604020202020204" pitchFamily="34" charset="0"/>
                        </a:rPr>
                        <a:t>N data</a:t>
                      </a:r>
                      <a:endParaRPr lang="en-US" sz="14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extLst>
                  <a:ext uri="{0D108BD9-81ED-4DB2-BD59-A6C34878D82A}">
                    <a16:rowId xmlns:a16="http://schemas.microsoft.com/office/drawing/2014/main" val="3784413956"/>
                  </a:ext>
                </a:extLst>
              </a:tr>
              <a:tr h="190500">
                <a:tc>
                  <a:txBody>
                    <a:bodyPr/>
                    <a:lstStyle/>
                    <a:p>
                      <a:pPr algn="l" fontAlgn="ctr"/>
                      <a:r>
                        <a:rPr lang="en-US" sz="1400" b="0" u="none" strike="noStrike" dirty="0" err="1">
                          <a:effectLst/>
                          <a:latin typeface="Times New Roman" panose="02020603050405020304" pitchFamily="18" charset="0"/>
                          <a:cs typeface="Times New Roman" panose="02020603050405020304" pitchFamily="18" charset="0"/>
                        </a:rPr>
                        <a:t>Nestola</a:t>
                      </a:r>
                      <a:r>
                        <a:rPr lang="en-US" sz="1400" b="0" u="none" strike="noStrike" dirty="0">
                          <a:effectLst/>
                          <a:latin typeface="Times New Roman" panose="02020603050405020304" pitchFamily="18" charset="0"/>
                          <a:cs typeface="Times New Roman" panose="02020603050405020304" pitchFamily="18" charset="0"/>
                        </a:rPr>
                        <a:t> et al. (2007)</a:t>
                      </a:r>
                      <a:endPar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i="1" u="none" strike="noStrike" dirty="0">
                          <a:effectLst/>
                          <a:latin typeface="Times New Roman" panose="02020603050405020304" pitchFamily="18" charset="0"/>
                          <a:cs typeface="Times New Roman" panose="02020603050405020304" pitchFamily="18" charset="0"/>
                        </a:rPr>
                        <a:t>PV</a:t>
                      </a:r>
                      <a:endParaRPr lang="en-US" sz="1600" b="0" i="1"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Single-crystal XRD</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0.5357–7.424</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Ambient</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26</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108904341"/>
                  </a:ext>
                </a:extLst>
              </a:tr>
              <a:tr h="190500">
                <a:tc>
                  <a:txBody>
                    <a:bodyPr/>
                    <a:lstStyle/>
                    <a:p>
                      <a:pPr algn="l" fontAlgn="ctr"/>
                      <a:r>
                        <a:rPr lang="en-US" sz="1400" b="0" u="none" strike="noStrike" dirty="0">
                          <a:effectLst/>
                          <a:latin typeface="Times New Roman" panose="02020603050405020304" pitchFamily="18" charset="0"/>
                          <a:cs typeface="Times New Roman" panose="02020603050405020304" pitchFamily="18" charset="0"/>
                        </a:rPr>
                        <a:t>Levy et al. (2003)</a:t>
                      </a:r>
                      <a:endPar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i="1" u="none" strike="noStrike" dirty="0">
                          <a:effectLst/>
                          <a:latin typeface="Times New Roman" panose="02020603050405020304" pitchFamily="18" charset="0"/>
                          <a:cs typeface="Times New Roman" panose="02020603050405020304" pitchFamily="18" charset="0"/>
                        </a:rPr>
                        <a:t>PV</a:t>
                      </a:r>
                      <a:endParaRPr lang="en-US" sz="1600" b="0" i="1"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Powder XRD</a:t>
                      </a:r>
                      <a:endParaRPr lang="en-US"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0.6–7.2</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Ambient</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8</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994215277"/>
                  </a:ext>
                </a:extLst>
              </a:tr>
              <a:tr h="190500">
                <a:tc>
                  <a:txBody>
                    <a:bodyPr/>
                    <a:lstStyle/>
                    <a:p>
                      <a:pPr algn="l" fontAlgn="ctr"/>
                      <a:r>
                        <a:rPr lang="en-US" sz="1400" b="0" u="none" strike="noStrike" dirty="0">
                          <a:effectLst/>
                          <a:latin typeface="Times New Roman" panose="02020603050405020304" pitchFamily="18" charset="0"/>
                          <a:cs typeface="Times New Roman" panose="02020603050405020304" pitchFamily="18" charset="0"/>
                        </a:rPr>
                        <a:t>Grimes and Al-</a:t>
                      </a:r>
                      <a:r>
                        <a:rPr lang="en-US" sz="1400" b="0" u="none" strike="noStrike" dirty="0" err="1">
                          <a:effectLst/>
                          <a:latin typeface="Times New Roman" panose="02020603050405020304" pitchFamily="18" charset="0"/>
                          <a:cs typeface="Times New Roman" panose="02020603050405020304" pitchFamily="18" charset="0"/>
                        </a:rPr>
                        <a:t>Ajaj</a:t>
                      </a:r>
                      <a:r>
                        <a:rPr lang="en-US" sz="1400" b="0" u="none" strike="noStrike" dirty="0">
                          <a:effectLst/>
                          <a:latin typeface="Times New Roman" panose="02020603050405020304" pitchFamily="18" charset="0"/>
                          <a:cs typeface="Times New Roman" panose="02020603050405020304" pitchFamily="18" charset="0"/>
                        </a:rPr>
                        <a:t> (1992)</a:t>
                      </a:r>
                      <a:endPar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i="1" u="none" strike="noStrike" dirty="0">
                          <a:effectLst/>
                          <a:latin typeface="Times New Roman" panose="02020603050405020304" pitchFamily="18" charset="0"/>
                          <a:cs typeface="Times New Roman" panose="02020603050405020304" pitchFamily="18" charset="0"/>
                        </a:rPr>
                        <a:t>VT</a:t>
                      </a:r>
                      <a:endParaRPr lang="en-US" sz="1600" b="0" i="1"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Powder XRD</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Ambient</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77.5–270.1</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20</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036236791"/>
                  </a:ext>
                </a:extLst>
              </a:tr>
              <a:tr h="190500">
                <a:tc>
                  <a:txBody>
                    <a:bodyPr/>
                    <a:lstStyle/>
                    <a:p>
                      <a:pPr algn="l" fontAlgn="ctr"/>
                      <a:r>
                        <a:rPr lang="en-US" sz="1400" b="0" u="none" strike="noStrike" dirty="0">
                          <a:effectLst/>
                          <a:latin typeface="Times New Roman" panose="02020603050405020304" pitchFamily="18" charset="0"/>
                          <a:cs typeface="Times New Roman" panose="02020603050405020304" pitchFamily="18" charset="0"/>
                        </a:rPr>
                        <a:t>Suzuki and </a:t>
                      </a:r>
                      <a:r>
                        <a:rPr lang="en-US" sz="1400" b="0" u="none" strike="noStrike" dirty="0" err="1">
                          <a:effectLst/>
                          <a:latin typeface="Times New Roman" panose="02020603050405020304" pitchFamily="18" charset="0"/>
                          <a:cs typeface="Times New Roman" panose="02020603050405020304" pitchFamily="18" charset="0"/>
                        </a:rPr>
                        <a:t>Kumazawa</a:t>
                      </a:r>
                      <a:r>
                        <a:rPr lang="en-US" sz="1400" b="0" u="none" strike="noStrike" dirty="0">
                          <a:effectLst/>
                          <a:latin typeface="Times New Roman" panose="02020603050405020304" pitchFamily="18" charset="0"/>
                          <a:cs typeface="Times New Roman" panose="02020603050405020304" pitchFamily="18" charset="0"/>
                        </a:rPr>
                        <a:t> (1980)</a:t>
                      </a:r>
                      <a:endPar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i="1" u="none" strike="noStrike" dirty="0">
                          <a:effectLst/>
                          <a:latin typeface="Times New Roman" panose="02020603050405020304" pitchFamily="18" charset="0"/>
                          <a:cs typeface="Times New Roman" panose="02020603050405020304" pitchFamily="18" charset="0"/>
                        </a:rPr>
                        <a:t>VT</a:t>
                      </a:r>
                      <a:endParaRPr lang="en-US" sz="1600" b="0" i="1"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Dilatometer</a:t>
                      </a:r>
                      <a:endParaRPr lang="en-US"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Ambient</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323–798</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20</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14115894"/>
                  </a:ext>
                </a:extLst>
              </a:tr>
              <a:tr h="209550">
                <a:tc>
                  <a:txBody>
                    <a:bodyPr/>
                    <a:lstStyle/>
                    <a:p>
                      <a:pPr algn="l" fontAlgn="ctr"/>
                      <a:r>
                        <a:rPr lang="en-US" sz="1400" b="0" u="none" strike="noStrike" dirty="0" err="1">
                          <a:effectLst/>
                          <a:latin typeface="Times New Roman" panose="02020603050405020304" pitchFamily="18" charset="0"/>
                          <a:cs typeface="Times New Roman" panose="02020603050405020304" pitchFamily="18" charset="0"/>
                        </a:rPr>
                        <a:t>Núñez</a:t>
                      </a:r>
                      <a:r>
                        <a:rPr lang="en-US" sz="1400" b="0" u="none" strike="noStrike" dirty="0">
                          <a:effectLst/>
                          <a:latin typeface="Times New Roman" panose="02020603050405020304" pitchFamily="18" charset="0"/>
                          <a:cs typeface="Times New Roman" panose="02020603050405020304" pitchFamily="18" charset="0"/>
                        </a:rPr>
                        <a:t>-Valdez et al. (2018)</a:t>
                      </a:r>
                      <a:endPar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i="1" u="none" strike="noStrike" dirty="0">
                          <a:effectLst/>
                          <a:latin typeface="Times New Roman" panose="02020603050405020304" pitchFamily="18" charset="0"/>
                          <a:cs typeface="Times New Roman" panose="02020603050405020304" pitchFamily="18" charset="0"/>
                        </a:rPr>
                        <a:t>K</a:t>
                      </a:r>
                      <a:r>
                        <a:rPr lang="en-US" sz="1600" b="0" i="1" u="none" strike="noStrike" baseline="-25000" dirty="0">
                          <a:effectLst/>
                          <a:latin typeface="Times New Roman" panose="02020603050405020304" pitchFamily="18" charset="0"/>
                          <a:cs typeface="Times New Roman" panose="02020603050405020304" pitchFamily="18" charset="0"/>
                        </a:rPr>
                        <a:t>S</a:t>
                      </a:r>
                      <a:endParaRPr lang="en-US" sz="1600" b="0" i="1"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Brillouin </a:t>
                      </a:r>
                      <a:r>
                        <a:rPr lang="en-US" altLang="ja-JP" sz="1600" b="0" u="none" strike="noStrike" dirty="0" err="1">
                          <a:effectLst/>
                          <a:latin typeface="Times New Roman" panose="02020603050405020304" pitchFamily="18" charset="0"/>
                          <a:cs typeface="Times New Roman" panose="02020603050405020304" pitchFamily="18" charset="0"/>
                        </a:rPr>
                        <a:t>spectros</a:t>
                      </a:r>
                      <a:r>
                        <a:rPr lang="en-US" altLang="ja-JP" sz="1600" b="0" u="none" strike="noStrike" dirty="0">
                          <a:effectLst/>
                          <a:latin typeface="Times New Roman" panose="02020603050405020304" pitchFamily="18" charset="0"/>
                          <a:cs typeface="Times New Roman" panose="02020603050405020304" pitchFamily="18" charset="0"/>
                        </a:rPr>
                        <a:t>.</a:t>
                      </a:r>
                      <a:endParaRPr lang="en-US"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Ambient</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Ambient</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4</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717386343"/>
                  </a:ext>
                </a:extLst>
              </a:tr>
              <a:tr h="209550">
                <a:tc>
                  <a:txBody>
                    <a:bodyPr/>
                    <a:lstStyle/>
                    <a:p>
                      <a:pPr algn="l" fontAlgn="ctr"/>
                      <a:r>
                        <a:rPr lang="en-US" sz="1400" b="0" u="none" strike="noStrike">
                          <a:effectLst/>
                          <a:latin typeface="Times New Roman" panose="02020603050405020304" pitchFamily="18" charset="0"/>
                          <a:cs typeface="Times New Roman" panose="02020603050405020304" pitchFamily="18" charset="0"/>
                        </a:rPr>
                        <a:t>Bruschini et al. (2018)</a:t>
                      </a:r>
                      <a:endParaRPr lang="en-US" sz="1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i="1" u="none" strike="noStrike" dirty="0">
                          <a:effectLst/>
                          <a:latin typeface="Times New Roman" panose="02020603050405020304" pitchFamily="18" charset="0"/>
                          <a:cs typeface="Times New Roman" panose="02020603050405020304" pitchFamily="18" charset="0"/>
                        </a:rPr>
                        <a:t>K</a:t>
                      </a:r>
                      <a:r>
                        <a:rPr lang="en-US" sz="1600" b="0" i="1" u="none" strike="noStrike" baseline="-25000" dirty="0">
                          <a:effectLst/>
                          <a:latin typeface="Times New Roman" panose="02020603050405020304" pitchFamily="18" charset="0"/>
                          <a:cs typeface="Times New Roman" panose="02020603050405020304" pitchFamily="18" charset="0"/>
                        </a:rPr>
                        <a:t>S</a:t>
                      </a:r>
                      <a:endParaRPr lang="en-US" sz="1600" b="0" i="1"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Brillouin </a:t>
                      </a:r>
                      <a:r>
                        <a:rPr lang="en-US" altLang="ja-JP" sz="1600" b="0" u="none" strike="noStrike" dirty="0" err="1">
                          <a:effectLst/>
                          <a:latin typeface="Times New Roman" panose="02020603050405020304" pitchFamily="18" charset="0"/>
                          <a:cs typeface="Times New Roman" panose="02020603050405020304" pitchFamily="18" charset="0"/>
                        </a:rPr>
                        <a:t>spectros</a:t>
                      </a:r>
                      <a:r>
                        <a:rPr lang="en-US" altLang="ja-JP" sz="1600" b="0" u="none" strike="noStrike" dirty="0">
                          <a:effectLst/>
                          <a:latin typeface="Times New Roman" panose="02020603050405020304" pitchFamily="18" charset="0"/>
                          <a:cs typeface="Times New Roman" panose="02020603050405020304" pitchFamily="18" charset="0"/>
                        </a:rPr>
                        <a:t>.</a:t>
                      </a:r>
                      <a:endParaRPr lang="en-US"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Ambient</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Ambient</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1</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2789424454"/>
                  </a:ext>
                </a:extLst>
              </a:tr>
              <a:tr h="209550">
                <a:tc>
                  <a:txBody>
                    <a:bodyPr/>
                    <a:lstStyle/>
                    <a:p>
                      <a:pPr algn="l" fontAlgn="ctr"/>
                      <a:r>
                        <a:rPr lang="en-US" sz="1400" b="0" u="none" strike="noStrike" dirty="0">
                          <a:effectLst/>
                          <a:latin typeface="Times New Roman" panose="02020603050405020304" pitchFamily="18" charset="0"/>
                          <a:cs typeface="Times New Roman" panose="02020603050405020304" pitchFamily="18" charset="0"/>
                        </a:rPr>
                        <a:t>Speziale et al. (2016)</a:t>
                      </a:r>
                      <a:endPar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i="1" u="none" strike="noStrike" dirty="0">
                          <a:effectLst/>
                          <a:latin typeface="Times New Roman" panose="02020603050405020304" pitchFamily="18" charset="0"/>
                          <a:cs typeface="Times New Roman" panose="02020603050405020304" pitchFamily="18" charset="0"/>
                        </a:rPr>
                        <a:t>K</a:t>
                      </a:r>
                      <a:r>
                        <a:rPr lang="en-US" sz="1600" b="0" i="1" u="none" strike="noStrike" baseline="-25000" dirty="0">
                          <a:effectLst/>
                          <a:latin typeface="Times New Roman" panose="02020603050405020304" pitchFamily="18" charset="0"/>
                          <a:cs typeface="Times New Roman" panose="02020603050405020304" pitchFamily="18" charset="0"/>
                        </a:rPr>
                        <a:t>S</a:t>
                      </a:r>
                      <a:r>
                        <a:rPr lang="en-US" sz="1600" b="0" i="1" u="none" strike="noStrike" dirty="0">
                          <a:effectLst/>
                          <a:latin typeface="Times New Roman" panose="02020603050405020304" pitchFamily="18" charset="0"/>
                          <a:cs typeface="Times New Roman" panose="02020603050405020304" pitchFamily="18" charset="0"/>
                        </a:rPr>
                        <a:t>P</a:t>
                      </a:r>
                      <a:endParaRPr lang="en-US" sz="1600" b="0" i="1"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Brillouin </a:t>
                      </a:r>
                      <a:r>
                        <a:rPr lang="en-US" altLang="ja-JP" sz="1600" b="0" u="none" strike="noStrike" dirty="0" err="1">
                          <a:effectLst/>
                          <a:latin typeface="Times New Roman" panose="02020603050405020304" pitchFamily="18" charset="0"/>
                          <a:cs typeface="Times New Roman" panose="02020603050405020304" pitchFamily="18" charset="0"/>
                        </a:rPr>
                        <a:t>spectros</a:t>
                      </a:r>
                      <a:r>
                        <a:rPr lang="en-US" altLang="ja-JP" sz="1600" b="0" u="none" strike="noStrike" dirty="0">
                          <a:effectLst/>
                          <a:latin typeface="Times New Roman" panose="02020603050405020304" pitchFamily="18" charset="0"/>
                          <a:cs typeface="Times New Roman" panose="02020603050405020304" pitchFamily="18" charset="0"/>
                        </a:rPr>
                        <a:t>.</a:t>
                      </a:r>
                      <a:endParaRPr lang="en-US"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0–11.13</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Ambient</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10</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2150243545"/>
                  </a:ext>
                </a:extLst>
              </a:tr>
              <a:tr h="209550">
                <a:tc>
                  <a:txBody>
                    <a:bodyPr/>
                    <a:lstStyle/>
                    <a:p>
                      <a:pPr algn="l" fontAlgn="ctr"/>
                      <a:r>
                        <a:rPr lang="en-US" sz="1400" b="0" u="none" strike="noStrike">
                          <a:effectLst/>
                          <a:latin typeface="Times New Roman" panose="02020603050405020304" pitchFamily="18" charset="0"/>
                          <a:cs typeface="Times New Roman" panose="02020603050405020304" pitchFamily="18" charset="0"/>
                        </a:rPr>
                        <a:t>Suzuki et al. (2000)</a:t>
                      </a:r>
                      <a:endParaRPr lang="en-US" sz="1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i="1" u="none" strike="noStrike" dirty="0">
                          <a:effectLst/>
                          <a:latin typeface="Times New Roman" panose="02020603050405020304" pitchFamily="18" charset="0"/>
                          <a:cs typeface="Times New Roman" panose="02020603050405020304" pitchFamily="18" charset="0"/>
                        </a:rPr>
                        <a:t>K</a:t>
                      </a:r>
                      <a:r>
                        <a:rPr lang="en-US" sz="1600" b="0" i="1" u="none" strike="noStrike" baseline="-25000" dirty="0">
                          <a:effectLst/>
                          <a:latin typeface="Times New Roman" panose="02020603050405020304" pitchFamily="18" charset="0"/>
                          <a:cs typeface="Times New Roman" panose="02020603050405020304" pitchFamily="18" charset="0"/>
                        </a:rPr>
                        <a:t>S</a:t>
                      </a:r>
                      <a:r>
                        <a:rPr lang="en-US" sz="1600" b="0" i="1" u="none" strike="noStrike" dirty="0">
                          <a:effectLst/>
                          <a:latin typeface="Times New Roman" panose="02020603050405020304" pitchFamily="18" charset="0"/>
                          <a:cs typeface="Times New Roman" panose="02020603050405020304" pitchFamily="18" charset="0"/>
                        </a:rPr>
                        <a:t>T</a:t>
                      </a:r>
                      <a:endParaRPr lang="en-US" sz="1600" b="0" i="1"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Resonant sphere technique</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Ambient</a:t>
                      </a:r>
                      <a:endParaRPr lang="en-US"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293–1167</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25</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35465926"/>
                  </a:ext>
                </a:extLst>
              </a:tr>
              <a:tr h="209550">
                <a:tc>
                  <a:txBody>
                    <a:bodyPr/>
                    <a:lstStyle/>
                    <a:p>
                      <a:pPr algn="l" fontAlgn="ctr"/>
                      <a:r>
                        <a:rPr lang="en-US" sz="1400" b="0" u="none" strike="noStrike">
                          <a:effectLst/>
                          <a:latin typeface="Times New Roman" panose="02020603050405020304" pitchFamily="18" charset="0"/>
                          <a:cs typeface="Times New Roman" panose="02020603050405020304" pitchFamily="18" charset="0"/>
                        </a:rPr>
                        <a:t>Duan et al. (2018)</a:t>
                      </a:r>
                      <a:endParaRPr lang="en-US" sz="1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i="1" u="none" strike="noStrike" dirty="0">
                          <a:effectLst/>
                          <a:latin typeface="Times New Roman" panose="02020603050405020304" pitchFamily="18" charset="0"/>
                          <a:cs typeface="Times New Roman" panose="02020603050405020304" pitchFamily="18" charset="0"/>
                        </a:rPr>
                        <a:t>K</a:t>
                      </a:r>
                      <a:r>
                        <a:rPr lang="en-US" sz="1600" b="0" i="1" u="none" strike="noStrike" baseline="-25000" dirty="0">
                          <a:effectLst/>
                          <a:latin typeface="Times New Roman" panose="02020603050405020304" pitchFamily="18" charset="0"/>
                          <a:cs typeface="Times New Roman" panose="02020603050405020304" pitchFamily="18" charset="0"/>
                        </a:rPr>
                        <a:t>S</a:t>
                      </a:r>
                      <a:r>
                        <a:rPr lang="en-US" sz="1600" b="0" i="1" u="none" strike="noStrike" dirty="0">
                          <a:effectLst/>
                          <a:latin typeface="Times New Roman" panose="02020603050405020304" pitchFamily="18" charset="0"/>
                          <a:cs typeface="Times New Roman" panose="02020603050405020304" pitchFamily="18" charset="0"/>
                        </a:rPr>
                        <a:t>PT</a:t>
                      </a:r>
                      <a:endParaRPr lang="en-US" sz="1600" b="0" i="1"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Brillouin </a:t>
                      </a:r>
                      <a:r>
                        <a:rPr lang="en-US" sz="1600" b="0" u="none" strike="noStrike" dirty="0" err="1">
                          <a:effectLst/>
                          <a:latin typeface="Times New Roman" panose="02020603050405020304" pitchFamily="18" charset="0"/>
                          <a:cs typeface="Times New Roman" panose="02020603050405020304" pitchFamily="18" charset="0"/>
                        </a:rPr>
                        <a:t>spectros</a:t>
                      </a:r>
                      <a:r>
                        <a:rPr lang="en-US" sz="1600" b="0" u="none" strike="noStrike" dirty="0">
                          <a:effectLst/>
                          <a:latin typeface="Times New Roman" panose="02020603050405020304" pitchFamily="18" charset="0"/>
                          <a:cs typeface="Times New Roman" panose="02020603050405020304" pitchFamily="18" charset="0"/>
                        </a:rPr>
                        <a:t>.</a:t>
                      </a:r>
                      <a:endParaRPr lang="en-US"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0–10.9</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300–900</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12</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241497836"/>
                  </a:ext>
                </a:extLst>
              </a:tr>
              <a:tr h="106607">
                <a:tc>
                  <a:txBody>
                    <a:bodyPr/>
                    <a:lstStyle/>
                    <a:p>
                      <a:pPr algn="l" fontAlgn="ctr"/>
                      <a:r>
                        <a:rPr lang="en-US" sz="1400" b="0" u="none" strike="noStrike" dirty="0">
                          <a:effectLst/>
                          <a:latin typeface="Times New Roman" panose="02020603050405020304" pitchFamily="18" charset="0"/>
                          <a:cs typeface="Times New Roman" panose="02020603050405020304" pitchFamily="18" charset="0"/>
                        </a:rPr>
                        <a:t>Zou et al. (2013)</a:t>
                      </a:r>
                      <a:endPar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i="1" u="none" strike="noStrike" dirty="0">
                          <a:effectLst/>
                          <a:latin typeface="Times New Roman" panose="02020603050405020304" pitchFamily="18" charset="0"/>
                          <a:cs typeface="Times New Roman" panose="02020603050405020304" pitchFamily="18" charset="0"/>
                        </a:rPr>
                        <a:t>K</a:t>
                      </a:r>
                      <a:r>
                        <a:rPr lang="en-US" sz="1600" b="0" i="1" u="none" strike="noStrike" baseline="-25000" dirty="0">
                          <a:effectLst/>
                          <a:latin typeface="Times New Roman" panose="02020603050405020304" pitchFamily="18" charset="0"/>
                          <a:cs typeface="Times New Roman" panose="02020603050405020304" pitchFamily="18" charset="0"/>
                        </a:rPr>
                        <a:t>S</a:t>
                      </a:r>
                      <a:r>
                        <a:rPr lang="en-US" sz="1600" b="0" i="1" u="none" strike="noStrike" dirty="0">
                          <a:effectLst/>
                          <a:latin typeface="Times New Roman" panose="02020603050405020304" pitchFamily="18" charset="0"/>
                          <a:cs typeface="Times New Roman" panose="02020603050405020304" pitchFamily="18" charset="0"/>
                        </a:rPr>
                        <a:t>PT</a:t>
                      </a:r>
                      <a:endParaRPr lang="en-US" sz="1600" b="0" i="1"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Ultrasonic interferometry</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5.7–13.9</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300–900</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14</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2292330344"/>
                  </a:ext>
                </a:extLst>
              </a:tr>
            </a:tbl>
          </a:graphicData>
        </a:graphic>
      </p:graphicFrame>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AD850A37-74B0-475E-B417-1EFED93613A5}"/>
                  </a:ext>
                </a:extLst>
              </p:cNvPr>
              <p:cNvSpPr txBox="1"/>
              <p:nvPr/>
            </p:nvSpPr>
            <p:spPr>
              <a:xfrm>
                <a:off x="6929841" y="1195624"/>
                <a:ext cx="5242772" cy="5735801"/>
              </a:xfrm>
              <a:prstGeom prst="rect">
                <a:avLst/>
              </a:prstGeom>
              <a:noFill/>
            </p:spPr>
            <p:txBody>
              <a:bodyPr wrap="square">
                <a:spAutoFit/>
              </a:bodyPr>
              <a:lstStyle/>
              <a:p>
                <a:pPr marL="0" lvl="1" algn="just">
                  <a:spcAft>
                    <a:spcPts val="600"/>
                  </a:spcAft>
                </a:pPr>
                <a:r>
                  <a:rPr lang="en-US" altLang="ja-JP" sz="1600" dirty="0">
                    <a:latin typeface="Times New Roman" panose="02020603050405020304" pitchFamily="18" charset="0"/>
                    <a:cs typeface="Times New Roman" panose="02020603050405020304" pitchFamily="18" charset="0"/>
                  </a:rPr>
                  <a:t>Since </a:t>
                </a:r>
                <a:r>
                  <a:rPr lang="en-US" altLang="ja-JP" sz="1600" i="1" dirty="0">
                    <a:latin typeface="Times New Roman" panose="02020603050405020304" pitchFamily="18" charset="0"/>
                    <a:cs typeface="Times New Roman" panose="02020603050405020304" pitchFamily="18" charset="0"/>
                  </a:rPr>
                  <a:t>K</a:t>
                </a:r>
                <a:r>
                  <a:rPr lang="en-US" altLang="ja-JP" sz="1600" dirty="0">
                    <a:latin typeface="Times New Roman" panose="02020603050405020304" pitchFamily="18" charset="0"/>
                    <a:cs typeface="Times New Roman" panose="02020603050405020304" pitchFamily="18" charset="0"/>
                  </a:rPr>
                  <a:t>' &gt; 4, a 3</a:t>
                </a:r>
                <a:r>
                  <a:rPr lang="en-US" altLang="ja-JP" sz="1600" baseline="30000" dirty="0">
                    <a:latin typeface="Times New Roman" panose="02020603050405020304" pitchFamily="18" charset="0"/>
                    <a:cs typeface="Times New Roman" panose="02020603050405020304" pitchFamily="18" charset="0"/>
                  </a:rPr>
                  <a:t>rd</a:t>
                </a:r>
                <a:r>
                  <a:rPr lang="en-US" altLang="ja-JP" sz="1600" dirty="0">
                    <a:latin typeface="Times New Roman" panose="02020603050405020304" pitchFamily="18" charset="0"/>
                    <a:cs typeface="Times New Roman" panose="02020603050405020304" pitchFamily="18" charset="0"/>
                  </a:rPr>
                  <a:t>-order Birch-Murnaghan </a:t>
                </a:r>
                <a:r>
                  <a:rPr lang="en-US" altLang="ja-JP" sz="1600" dirty="0" err="1">
                    <a:latin typeface="Times New Roman" panose="02020603050405020304" pitchFamily="18" charset="0"/>
                    <a:cs typeface="Times New Roman" panose="02020603050405020304" pitchFamily="18" charset="0"/>
                  </a:rPr>
                  <a:t>EoS</a:t>
                </a:r>
                <a:r>
                  <a:rPr lang="en-US" altLang="ja-JP" sz="1600" dirty="0">
                    <a:latin typeface="Times New Roman" panose="02020603050405020304" pitchFamily="18" charset="0"/>
                    <a:cs typeface="Times New Roman" panose="02020603050405020304" pitchFamily="18" charset="0"/>
                  </a:rPr>
                  <a:t> was used for the isothermal </a:t>
                </a:r>
                <a:r>
                  <a:rPr lang="en-US" altLang="ja-JP" sz="1600" dirty="0" err="1">
                    <a:latin typeface="Times New Roman" panose="02020603050405020304" pitchFamily="18" charset="0"/>
                    <a:cs typeface="Times New Roman" panose="02020603050405020304" pitchFamily="18" charset="0"/>
                  </a:rPr>
                  <a:t>pressurisation</a:t>
                </a:r>
                <a:r>
                  <a:rPr lang="en-US" altLang="ja-JP" sz="1600" dirty="0">
                    <a:latin typeface="Times New Roman" panose="02020603050405020304" pitchFamily="18" charset="0"/>
                    <a:cs typeface="Times New Roman" panose="02020603050405020304" pitchFamily="18" charset="0"/>
                  </a:rPr>
                  <a:t> term. </a:t>
                </a:r>
              </a:p>
              <a:p>
                <a:pPr marL="0" lvl="1" algn="just">
                  <a:spcAft>
                    <a:spcPts val="600"/>
                  </a:spcAft>
                </a:pPr>
                <a:r>
                  <a:rPr lang="en-US" altLang="ja-JP" sz="1600" dirty="0">
                    <a:latin typeface="Times New Roman" panose="02020603050405020304" pitchFamily="18" charset="0"/>
                    <a:cs typeface="Times New Roman" panose="02020603050405020304" pitchFamily="18" charset="0"/>
                  </a:rPr>
                  <a:t>The following three thermal pressure models were used as terms to represent the heating along the isochore.</a:t>
                </a:r>
              </a:p>
              <a:p>
                <a:pPr marL="0" lvl="1" algn="just">
                  <a:spcAft>
                    <a:spcPts val="600"/>
                  </a:spcAft>
                </a:pPr>
                <a:r>
                  <a:rPr lang="en-US" altLang="ja-JP" sz="1600" b="1" dirty="0">
                    <a:latin typeface="Times New Roman" panose="02020603050405020304" pitchFamily="18" charset="0"/>
                    <a:cs typeface="Times New Roman" panose="02020603050405020304" pitchFamily="18" charset="0"/>
                  </a:rPr>
                  <a:t>1. </a:t>
                </a:r>
                <a:r>
                  <a:rPr lang="en-US" altLang="ja-JP" sz="1600" b="1" u="sng" dirty="0">
                    <a:latin typeface="Times New Roman" panose="02020603050405020304" pitchFamily="18" charset="0"/>
                    <a:cs typeface="Times New Roman" panose="02020603050405020304" pitchFamily="18" charset="0"/>
                  </a:rPr>
                  <a:t>Holland-Powell model</a:t>
                </a:r>
                <a:r>
                  <a:rPr lang="en-US" altLang="ja-JP" sz="1600" dirty="0">
                    <a:latin typeface="Times New Roman" panose="02020603050405020304" pitchFamily="18" charset="0"/>
                    <a:cs typeface="Times New Roman" panose="02020603050405020304" pitchFamily="18" charset="0"/>
                  </a:rPr>
                  <a:t> (parameter: </a:t>
                </a:r>
                <a14:m>
                  <m:oMath xmlns:m="http://schemas.openxmlformats.org/officeDocument/2006/math">
                    <m:sSub>
                      <m:sSubPr>
                        <m:ctrlPr>
                          <a:rPr lang="en-US" altLang="ja-JP" sz="1600" i="1">
                            <a:latin typeface="Cambria Math" panose="02040503050406030204" pitchFamily="18" charset="0"/>
                            <a:ea typeface="游ゴシック" panose="020B0400000000000000" pitchFamily="50" charset="-128"/>
                            <a:cs typeface="Times New Roman" panose="02020603050405020304" pitchFamily="18" charset="0"/>
                          </a:rPr>
                        </m:ctrlPr>
                      </m:sSubPr>
                      <m:e>
                        <m:r>
                          <a:rPr lang="ja-JP" altLang="en-US" sz="1600" i="1">
                            <a:latin typeface="Cambria Math" panose="02040503050406030204" pitchFamily="18" charset="0"/>
                            <a:ea typeface="游ゴシック" panose="020B0400000000000000" pitchFamily="50" charset="-128"/>
                            <a:cs typeface="Times New Roman" panose="02020603050405020304" pitchFamily="18" charset="0"/>
                          </a:rPr>
                          <m:t>𝛼</m:t>
                        </m:r>
                      </m:e>
                      <m:sub>
                        <m:r>
                          <a:rPr lang="en-US" altLang="ja-JP" sz="1600" i="1">
                            <a:latin typeface="Cambria Math" panose="02040503050406030204" pitchFamily="18" charset="0"/>
                            <a:ea typeface="游ゴシック" panose="020B0400000000000000" pitchFamily="50" charset="-128"/>
                            <a:cs typeface="Times New Roman" panose="02020603050405020304" pitchFamily="18" charset="0"/>
                          </a:rPr>
                          <m:t>𝑉</m:t>
                        </m:r>
                        <m:r>
                          <a:rPr lang="en-US" altLang="ja-JP" sz="1600" i="1">
                            <a:latin typeface="Cambria Math" panose="02040503050406030204" pitchFamily="18" charset="0"/>
                            <a:ea typeface="游ゴシック" panose="020B0400000000000000" pitchFamily="50" charset="-128"/>
                            <a:cs typeface="Times New Roman" panose="02020603050405020304" pitchFamily="18" charset="0"/>
                          </a:rPr>
                          <m:t>0</m:t>
                        </m:r>
                      </m:sub>
                    </m:sSub>
                  </m:oMath>
                </a14:m>
                <a:r>
                  <a:rPr lang="en-US" altLang="ja-JP" sz="16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ja-JP" sz="1600" i="1">
                            <a:latin typeface="Cambria Math" panose="02040503050406030204" pitchFamily="18" charset="0"/>
                            <a:ea typeface="游ゴシック" panose="020B0400000000000000" pitchFamily="50" charset="-128"/>
                            <a:cs typeface="Times New Roman" panose="02020603050405020304" pitchFamily="18" charset="0"/>
                          </a:rPr>
                        </m:ctrlPr>
                      </m:sSubPr>
                      <m:e>
                        <m:r>
                          <a:rPr lang="ja-JP" altLang="en-US" sz="1600" i="1">
                            <a:latin typeface="Cambria Math" panose="02040503050406030204" pitchFamily="18" charset="0"/>
                            <a:ea typeface="游ゴシック" panose="020B0400000000000000" pitchFamily="50" charset="-128"/>
                            <a:cs typeface="Times New Roman" panose="02020603050405020304" pitchFamily="18" charset="0"/>
                          </a:rPr>
                          <m:t>𝜃</m:t>
                        </m:r>
                      </m:e>
                      <m:sub>
                        <m:r>
                          <a:rPr lang="en-US" altLang="ja-JP" sz="1600" i="1">
                            <a:latin typeface="Cambria Math" panose="02040503050406030204" pitchFamily="18" charset="0"/>
                            <a:ea typeface="游ゴシック" panose="020B0400000000000000" pitchFamily="50" charset="-128"/>
                            <a:cs typeface="Times New Roman" panose="02020603050405020304" pitchFamily="18" charset="0"/>
                          </a:rPr>
                          <m:t>𝐸</m:t>
                        </m:r>
                        <m:r>
                          <a:rPr lang="en-US" altLang="ja-JP" sz="1600" i="1">
                            <a:latin typeface="Cambria Math" panose="02040503050406030204" pitchFamily="18" charset="0"/>
                            <a:ea typeface="游ゴシック" panose="020B0400000000000000" pitchFamily="50" charset="-128"/>
                            <a:cs typeface="Times New Roman" panose="02020603050405020304" pitchFamily="18" charset="0"/>
                          </a:rPr>
                          <m:t>0</m:t>
                        </m:r>
                      </m:sub>
                    </m:sSub>
                  </m:oMath>
                </a14:m>
                <a:r>
                  <a:rPr lang="en-US" altLang="ja-JP" sz="1600" dirty="0">
                    <a:latin typeface="Times New Roman" panose="02020603050405020304" pitchFamily="18" charset="0"/>
                    <a:cs typeface="Times New Roman" panose="02020603050405020304" pitchFamily="18" charset="0"/>
                  </a:rPr>
                  <a:t>)</a:t>
                </a:r>
              </a:p>
              <a:p>
                <a:pPr marL="0" lvl="1" algn="just">
                  <a:spcAft>
                    <a:spcPts val="600"/>
                  </a:spcAft>
                </a:pPr>
                <a14:m>
                  <m:oMathPara xmlns:m="http://schemas.openxmlformats.org/officeDocument/2006/math">
                    <m:oMathParaPr>
                      <m:jc m:val="centerGroup"/>
                    </m:oMathParaPr>
                    <m:oMath xmlns:m="http://schemas.openxmlformats.org/officeDocument/2006/math">
                      <m:sSub>
                        <m:sSub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𝑃</m:t>
                          </m:r>
                        </m:e>
                        <m:sub>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𝑡h</m:t>
                          </m:r>
                        </m:sub>
                      </m:sSub>
                      <m:d>
                        <m:d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𝑉</m:t>
                          </m:r>
                          <m:r>
                            <a:rPr lang="en-US" altLang="ja-JP" sz="1500" i="1">
                              <a:latin typeface="Cambria Math" panose="02040503050406030204" pitchFamily="18" charset="0"/>
                              <a:ea typeface="Cambria Math" panose="02040503050406030204" pitchFamily="18" charset="0"/>
                              <a:cs typeface="Times New Roman" panose="02020603050405020304" pitchFamily="18" charset="0"/>
                            </a:rPr>
                            <m:t>,</m:t>
                          </m:r>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𝑇</m:t>
                          </m:r>
                        </m:e>
                      </m:d>
                      <m:r>
                        <a:rPr lang="en-US" altLang="ja-JP" sz="1500" i="1">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sSubPr>
                        <m:e>
                          <m:r>
                            <a:rPr lang="ja-JP" altLang="en-US" sz="1500" i="1">
                              <a:latin typeface="Cambria Math" panose="02040503050406030204" pitchFamily="18" charset="0"/>
                              <a:ea typeface="游ゴシック" panose="020B0400000000000000" pitchFamily="50" charset="-128"/>
                              <a:cs typeface="Times New Roman" panose="02020603050405020304" pitchFamily="18" charset="0"/>
                            </a:rPr>
                            <m:t>𝛼</m:t>
                          </m:r>
                        </m:e>
                        <m:sub>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𝑉</m:t>
                          </m:r>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0</m:t>
                          </m:r>
                        </m:sub>
                      </m:sSub>
                      <m:sSub>
                        <m:sSub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sSubPr>
                        <m:e>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𝐾</m:t>
                          </m:r>
                        </m:e>
                        <m:sub>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𝑇</m:t>
                          </m:r>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0</m:t>
                          </m:r>
                        </m:sub>
                      </m:sSub>
                      <m:d>
                        <m:d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dPr>
                        <m:e>
                          <m:f>
                            <m:f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fPr>
                            <m:num>
                              <m:sSub>
                                <m:sSub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sSubPr>
                                <m:e>
                                  <m:r>
                                    <a:rPr lang="ja-JP" altLang="en-US" sz="1500" i="1">
                                      <a:latin typeface="Cambria Math" panose="02040503050406030204" pitchFamily="18" charset="0"/>
                                      <a:ea typeface="游ゴシック" panose="020B0400000000000000" pitchFamily="50" charset="-128"/>
                                      <a:cs typeface="Times New Roman" panose="02020603050405020304" pitchFamily="18" charset="0"/>
                                    </a:rPr>
                                    <m:t>𝜃</m:t>
                                  </m:r>
                                </m:e>
                                <m:sub>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𝐸</m:t>
                                  </m:r>
                                </m:sub>
                              </m:sSub>
                            </m:num>
                            <m:den>
                              <m:sSub>
                                <m:sSub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sSubPr>
                                <m:e>
                                  <m:r>
                                    <a:rPr lang="ja-JP" altLang="en-US" sz="1500" i="1">
                                      <a:latin typeface="Cambria Math" panose="02040503050406030204" pitchFamily="18" charset="0"/>
                                      <a:ea typeface="游ゴシック" panose="020B0400000000000000" pitchFamily="50" charset="-128"/>
                                      <a:cs typeface="Times New Roman" panose="02020603050405020304" pitchFamily="18" charset="0"/>
                                    </a:rPr>
                                    <m:t>𝜉</m:t>
                                  </m:r>
                                </m:e>
                                <m:sub>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0</m:t>
                                  </m:r>
                                </m:sub>
                              </m:sSub>
                            </m:den>
                          </m:f>
                        </m:e>
                      </m:d>
                      <m:d>
                        <m:d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dPr>
                        <m:e>
                          <m:f>
                            <m:f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fPr>
                            <m:num>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1</m:t>
                              </m:r>
                            </m:num>
                            <m:den>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𝑒𝑥𝑝</m:t>
                              </m:r>
                              <m:d>
                                <m:d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dPr>
                                <m:e>
                                  <m:sSub>
                                    <m:sSubPr>
                                      <m:ctrlPr>
                                        <a:rPr lang="en-US" altLang="ja-JP" sz="1500" i="1">
                                          <a:latin typeface="Cambria Math" panose="02040503050406030204" pitchFamily="18" charset="0"/>
                                          <a:cs typeface="Times New Roman" panose="02020603050405020304" pitchFamily="18" charset="0"/>
                                        </a:rPr>
                                      </m:ctrlPr>
                                    </m:sSubPr>
                                    <m:e>
                                      <m:r>
                                        <a:rPr lang="ja-JP" altLang="en-US" sz="1500" i="1">
                                          <a:latin typeface="Cambria Math" panose="02040503050406030204" pitchFamily="18" charset="0"/>
                                          <a:cs typeface="Times New Roman" panose="02020603050405020304" pitchFamily="18" charset="0"/>
                                        </a:rPr>
                                        <m:t>𝜃</m:t>
                                      </m:r>
                                    </m:e>
                                    <m:sub>
                                      <m:r>
                                        <a:rPr lang="en-US" altLang="ja-JP" sz="1500" i="1">
                                          <a:latin typeface="Cambria Math" panose="02040503050406030204" pitchFamily="18" charset="0"/>
                                          <a:cs typeface="Times New Roman" panose="02020603050405020304" pitchFamily="18" charset="0"/>
                                        </a:rPr>
                                        <m:t>𝐸</m:t>
                                      </m:r>
                                    </m:sub>
                                  </m:sSub>
                                  <m:r>
                                    <a:rPr lang="en-US" altLang="ja-JP" sz="1500" i="1">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cs typeface="Times New Roman" panose="02020603050405020304" pitchFamily="18" charset="0"/>
                                        </a:rPr>
                                        <m:t>𝑇</m:t>
                                      </m:r>
                                    </m:e>
                                    <m:sub>
                                      <m:r>
                                        <a:rPr lang="en-US" altLang="ja-JP" sz="1500" i="1">
                                          <a:latin typeface="Cambria Math" panose="02040503050406030204" pitchFamily="18" charset="0"/>
                                          <a:cs typeface="Times New Roman" panose="02020603050405020304" pitchFamily="18" charset="0"/>
                                        </a:rPr>
                                        <m:t>0</m:t>
                                      </m:r>
                                    </m:sub>
                                  </m:sSub>
                                </m:e>
                              </m:d>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−1</m:t>
                              </m:r>
                            </m:den>
                          </m:f>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m:t>
                          </m:r>
                          <m:f>
                            <m:f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fPr>
                            <m:num>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1</m:t>
                              </m:r>
                            </m:num>
                            <m:den>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𝑒𝑥𝑝</m:t>
                              </m:r>
                              <m:d>
                                <m:d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dPr>
                                <m:e>
                                  <m:sSub>
                                    <m:sSubPr>
                                      <m:ctrlPr>
                                        <a:rPr lang="en-US" altLang="ja-JP" sz="1500" i="1">
                                          <a:latin typeface="Cambria Math" panose="02040503050406030204" pitchFamily="18" charset="0"/>
                                          <a:cs typeface="Times New Roman" panose="02020603050405020304" pitchFamily="18" charset="0"/>
                                        </a:rPr>
                                      </m:ctrlPr>
                                    </m:sSubPr>
                                    <m:e>
                                      <m:r>
                                        <a:rPr lang="ja-JP" altLang="en-US" sz="1500" i="1">
                                          <a:latin typeface="Cambria Math" panose="02040503050406030204" pitchFamily="18" charset="0"/>
                                          <a:cs typeface="Times New Roman" panose="02020603050405020304" pitchFamily="18" charset="0"/>
                                        </a:rPr>
                                        <m:t>𝜃</m:t>
                                      </m:r>
                                    </m:e>
                                    <m:sub>
                                      <m:r>
                                        <a:rPr lang="en-US" altLang="ja-JP" sz="1500" i="1">
                                          <a:latin typeface="Cambria Math" panose="02040503050406030204" pitchFamily="18" charset="0"/>
                                          <a:cs typeface="Times New Roman" panose="02020603050405020304" pitchFamily="18" charset="0"/>
                                        </a:rPr>
                                        <m:t>𝐸</m:t>
                                      </m:r>
                                    </m:sub>
                                  </m:sSub>
                                  <m:r>
                                    <a:rPr lang="en-US" altLang="ja-JP" sz="1500" i="1">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cs typeface="Times New Roman" panose="02020603050405020304" pitchFamily="18" charset="0"/>
                                        </a:rPr>
                                        <m:t>𝑇</m:t>
                                      </m:r>
                                    </m:e>
                                    <m:sub>
                                      <m:r>
                                        <a:rPr lang="en-US" altLang="ja-JP" sz="1500" i="1">
                                          <a:latin typeface="Cambria Math" panose="02040503050406030204" pitchFamily="18" charset="0"/>
                                          <a:cs typeface="Times New Roman" panose="02020603050405020304" pitchFamily="18" charset="0"/>
                                        </a:rPr>
                                        <m:t>0</m:t>
                                      </m:r>
                                    </m:sub>
                                  </m:sSub>
                                </m:e>
                              </m:d>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−1</m:t>
                              </m:r>
                            </m:den>
                          </m:f>
                        </m:e>
                      </m:d>
                    </m:oMath>
                  </m:oMathPara>
                </a14:m>
                <a:endParaRPr lang="en-US" altLang="ja-JP" sz="1500" dirty="0">
                  <a:latin typeface="Times New Roman" panose="02020603050405020304" pitchFamily="18" charset="0"/>
                  <a:ea typeface="游ゴシック" panose="020B0400000000000000" pitchFamily="50" charset="-128"/>
                  <a:cs typeface="Times New Roman" panose="02020603050405020304" pitchFamily="18" charset="0"/>
                </a:endParaRPr>
              </a:p>
              <a:p>
                <a:pPr marL="0" lvl="1" algn="just">
                  <a:spcAft>
                    <a:spcPts val="600"/>
                  </a:spcAft>
                </a:pPr>
                <a14:m>
                  <m:oMathPara xmlns:m="http://schemas.openxmlformats.org/officeDocument/2006/math">
                    <m:oMathParaPr>
                      <m:jc m:val="centerGroup"/>
                    </m:oMathParaPr>
                    <m:oMath xmlns:m="http://schemas.openxmlformats.org/officeDocument/2006/math">
                      <m:r>
                        <a:rPr lang="en-US" altLang="ja-JP" sz="1500" b="0" i="1" dirty="0" smtClean="0">
                          <a:latin typeface="Cambria Math" panose="02040503050406030204" pitchFamily="18" charset="0"/>
                          <a:cs typeface="Times New Roman" panose="02020603050405020304" pitchFamily="18" charset="0"/>
                        </a:rPr>
                        <m:t>𝑤h𝑒𝑟𝑒</m:t>
                      </m:r>
                      <m:r>
                        <a:rPr lang="ja-JP" altLang="en-US" sz="1500" i="1" dirty="0">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ja-JP" altLang="en-US" sz="1500" i="1">
                              <a:latin typeface="Cambria Math" panose="02040503050406030204" pitchFamily="18" charset="0"/>
                              <a:cs typeface="Times New Roman" panose="02020603050405020304" pitchFamily="18" charset="0"/>
                            </a:rPr>
                            <m:t>𝜉</m:t>
                          </m:r>
                        </m:e>
                        <m:sub>
                          <m:r>
                            <a:rPr lang="en-US" altLang="ja-JP" sz="1500" i="1">
                              <a:latin typeface="Cambria Math" panose="02040503050406030204" pitchFamily="18" charset="0"/>
                              <a:cs typeface="Times New Roman" panose="02020603050405020304" pitchFamily="18" charset="0"/>
                            </a:rPr>
                            <m:t>0</m:t>
                          </m:r>
                        </m:sub>
                      </m:sSub>
                      <m:r>
                        <a:rPr lang="en-US" altLang="ja-JP" sz="1500" i="1">
                          <a:latin typeface="Cambria Math" panose="02040503050406030204" pitchFamily="18" charset="0"/>
                          <a:cs typeface="Times New Roman" panose="02020603050405020304" pitchFamily="18" charset="0"/>
                        </a:rPr>
                        <m:t>=</m:t>
                      </m:r>
                      <m:f>
                        <m:fPr>
                          <m:ctrlPr>
                            <a:rPr lang="en-US" altLang="ja-JP" sz="1500" i="1">
                              <a:latin typeface="Cambria Math" panose="02040503050406030204" pitchFamily="18" charset="0"/>
                              <a:cs typeface="Times New Roman" panose="02020603050405020304" pitchFamily="18" charset="0"/>
                            </a:rPr>
                          </m:ctrlPr>
                        </m:fPr>
                        <m:num>
                          <m:sSup>
                            <m:sSupPr>
                              <m:ctrlPr>
                                <a:rPr lang="en-US" altLang="ja-JP" sz="1500" i="1">
                                  <a:latin typeface="Cambria Math" panose="02040503050406030204" pitchFamily="18" charset="0"/>
                                  <a:cs typeface="Times New Roman" panose="02020603050405020304" pitchFamily="18" charset="0"/>
                                </a:rPr>
                              </m:ctrlPr>
                            </m:sSupPr>
                            <m:e>
                              <m:d>
                                <m:dPr>
                                  <m:ctrlPr>
                                    <a:rPr lang="en-US" altLang="ja-JP" sz="1500" i="1">
                                      <a:latin typeface="Cambria Math" panose="02040503050406030204" pitchFamily="18" charset="0"/>
                                      <a:cs typeface="Times New Roman" panose="02020603050405020304" pitchFamily="18" charset="0"/>
                                    </a:rPr>
                                  </m:ctrlPr>
                                </m:dPr>
                                <m:e>
                                  <m:sSub>
                                    <m:sSubPr>
                                      <m:ctrlPr>
                                        <a:rPr lang="en-US" altLang="ja-JP" sz="1500" i="1">
                                          <a:latin typeface="Cambria Math" panose="02040503050406030204" pitchFamily="18" charset="0"/>
                                          <a:cs typeface="Times New Roman" panose="02020603050405020304" pitchFamily="18" charset="0"/>
                                        </a:rPr>
                                      </m:ctrlPr>
                                    </m:sSubPr>
                                    <m:e>
                                      <m:r>
                                        <a:rPr lang="ja-JP" altLang="en-US" sz="1500" i="1">
                                          <a:latin typeface="Cambria Math" panose="02040503050406030204" pitchFamily="18" charset="0"/>
                                          <a:cs typeface="Times New Roman" panose="02020603050405020304" pitchFamily="18" charset="0"/>
                                        </a:rPr>
                                        <m:t>𝜃</m:t>
                                      </m:r>
                                    </m:e>
                                    <m:sub>
                                      <m:r>
                                        <a:rPr lang="en-US" altLang="ja-JP" sz="1500" i="1">
                                          <a:latin typeface="Cambria Math" panose="02040503050406030204" pitchFamily="18" charset="0"/>
                                          <a:cs typeface="Times New Roman" panose="02020603050405020304" pitchFamily="18" charset="0"/>
                                        </a:rPr>
                                        <m:t>𝐸</m:t>
                                      </m:r>
                                    </m:sub>
                                  </m:sSub>
                                  <m:r>
                                    <a:rPr lang="en-US" altLang="ja-JP" sz="1500" i="1">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cs typeface="Times New Roman" panose="02020603050405020304" pitchFamily="18" charset="0"/>
                                        </a:rPr>
                                        <m:t>𝑇</m:t>
                                      </m:r>
                                    </m:e>
                                    <m:sub>
                                      <m:r>
                                        <a:rPr lang="en-US" altLang="ja-JP" sz="1500" i="1">
                                          <a:latin typeface="Cambria Math" panose="02040503050406030204" pitchFamily="18" charset="0"/>
                                          <a:cs typeface="Times New Roman" panose="02020603050405020304" pitchFamily="18" charset="0"/>
                                        </a:rPr>
                                        <m:t>0</m:t>
                                      </m:r>
                                    </m:sub>
                                  </m:sSub>
                                </m:e>
                              </m:d>
                            </m:e>
                            <m:sup>
                              <m:r>
                                <a:rPr lang="en-US" altLang="ja-JP" sz="1500" i="1">
                                  <a:latin typeface="Cambria Math" panose="02040503050406030204" pitchFamily="18" charset="0"/>
                                  <a:cs typeface="Times New Roman" panose="02020603050405020304" pitchFamily="18" charset="0"/>
                                </a:rPr>
                                <m:t>2</m:t>
                              </m:r>
                            </m:sup>
                          </m:sSup>
                          <m:r>
                            <a:rPr lang="en-US" altLang="ja-JP" sz="1500" i="1">
                              <a:latin typeface="Cambria Math" panose="02040503050406030204" pitchFamily="18" charset="0"/>
                              <a:cs typeface="Times New Roman" panose="02020603050405020304" pitchFamily="18" charset="0"/>
                            </a:rPr>
                            <m:t>𝑒𝑥𝑝</m:t>
                          </m:r>
                          <m:d>
                            <m:dPr>
                              <m:ctrlPr>
                                <a:rPr lang="en-US" altLang="ja-JP" sz="1500" i="1">
                                  <a:latin typeface="Cambria Math" panose="02040503050406030204" pitchFamily="18" charset="0"/>
                                  <a:cs typeface="Times New Roman" panose="02020603050405020304" pitchFamily="18" charset="0"/>
                                </a:rPr>
                              </m:ctrlPr>
                            </m:dPr>
                            <m:e>
                              <m:sSub>
                                <m:sSubPr>
                                  <m:ctrlPr>
                                    <a:rPr lang="en-US" altLang="ja-JP" sz="1500" i="1">
                                      <a:latin typeface="Cambria Math" panose="02040503050406030204" pitchFamily="18" charset="0"/>
                                      <a:cs typeface="Times New Roman" panose="02020603050405020304" pitchFamily="18" charset="0"/>
                                    </a:rPr>
                                  </m:ctrlPr>
                                </m:sSubPr>
                                <m:e>
                                  <m:r>
                                    <a:rPr lang="ja-JP" altLang="en-US" sz="1500" i="1">
                                      <a:latin typeface="Cambria Math" panose="02040503050406030204" pitchFamily="18" charset="0"/>
                                      <a:cs typeface="Times New Roman" panose="02020603050405020304" pitchFamily="18" charset="0"/>
                                    </a:rPr>
                                    <m:t>𝜃</m:t>
                                  </m:r>
                                </m:e>
                                <m:sub>
                                  <m:r>
                                    <a:rPr lang="en-US" altLang="ja-JP" sz="1500" i="1">
                                      <a:latin typeface="Cambria Math" panose="02040503050406030204" pitchFamily="18" charset="0"/>
                                      <a:cs typeface="Times New Roman" panose="02020603050405020304" pitchFamily="18" charset="0"/>
                                    </a:rPr>
                                    <m:t>𝐸</m:t>
                                  </m:r>
                                </m:sub>
                              </m:sSub>
                              <m:r>
                                <a:rPr lang="en-US" altLang="ja-JP" sz="1500" i="1">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cs typeface="Times New Roman" panose="02020603050405020304" pitchFamily="18" charset="0"/>
                                    </a:rPr>
                                    <m:t>𝑇</m:t>
                                  </m:r>
                                </m:e>
                                <m:sub>
                                  <m:r>
                                    <a:rPr lang="en-US" altLang="ja-JP" sz="1500" i="1">
                                      <a:latin typeface="Cambria Math" panose="02040503050406030204" pitchFamily="18" charset="0"/>
                                      <a:cs typeface="Times New Roman" panose="02020603050405020304" pitchFamily="18" charset="0"/>
                                    </a:rPr>
                                    <m:t>0</m:t>
                                  </m:r>
                                </m:sub>
                              </m:sSub>
                            </m:e>
                          </m:d>
                        </m:num>
                        <m:den>
                          <m:sSup>
                            <m:sSupPr>
                              <m:ctrlPr>
                                <a:rPr lang="en-US" altLang="ja-JP" sz="1500" i="1">
                                  <a:latin typeface="Cambria Math" panose="02040503050406030204" pitchFamily="18" charset="0"/>
                                  <a:cs typeface="Times New Roman" panose="02020603050405020304" pitchFamily="18" charset="0"/>
                                </a:rPr>
                              </m:ctrlPr>
                            </m:sSupPr>
                            <m:e>
                              <m:d>
                                <m:dPr>
                                  <m:ctrlPr>
                                    <a:rPr lang="en-US" altLang="ja-JP" sz="1500" i="1">
                                      <a:latin typeface="Cambria Math" panose="02040503050406030204" pitchFamily="18" charset="0"/>
                                      <a:cs typeface="Times New Roman" panose="02020603050405020304" pitchFamily="18" charset="0"/>
                                    </a:rPr>
                                  </m:ctrlPr>
                                </m:dPr>
                                <m:e>
                                  <m:r>
                                    <a:rPr lang="en-US" altLang="ja-JP" sz="1500" i="1">
                                      <a:latin typeface="Cambria Math" panose="02040503050406030204" pitchFamily="18" charset="0"/>
                                      <a:cs typeface="Times New Roman" panose="02020603050405020304" pitchFamily="18" charset="0"/>
                                    </a:rPr>
                                    <m:t>𝑒𝑥𝑝</m:t>
                                  </m:r>
                                  <m:d>
                                    <m:dPr>
                                      <m:ctrlPr>
                                        <a:rPr lang="en-US" altLang="ja-JP" sz="1500" i="1">
                                          <a:latin typeface="Cambria Math" panose="02040503050406030204" pitchFamily="18" charset="0"/>
                                          <a:cs typeface="Times New Roman" panose="02020603050405020304" pitchFamily="18" charset="0"/>
                                        </a:rPr>
                                      </m:ctrlPr>
                                    </m:dPr>
                                    <m:e>
                                      <m:sSub>
                                        <m:sSubPr>
                                          <m:ctrlPr>
                                            <a:rPr lang="en-US" altLang="ja-JP" sz="1500" i="1">
                                              <a:latin typeface="Cambria Math" panose="02040503050406030204" pitchFamily="18" charset="0"/>
                                              <a:cs typeface="Times New Roman" panose="02020603050405020304" pitchFamily="18" charset="0"/>
                                            </a:rPr>
                                          </m:ctrlPr>
                                        </m:sSubPr>
                                        <m:e>
                                          <m:r>
                                            <a:rPr lang="ja-JP" altLang="en-US" sz="1500" i="1">
                                              <a:latin typeface="Cambria Math" panose="02040503050406030204" pitchFamily="18" charset="0"/>
                                              <a:cs typeface="Times New Roman" panose="02020603050405020304" pitchFamily="18" charset="0"/>
                                            </a:rPr>
                                            <m:t>𝜃</m:t>
                                          </m:r>
                                        </m:e>
                                        <m:sub>
                                          <m:r>
                                            <a:rPr lang="en-US" altLang="ja-JP" sz="1500" i="1">
                                              <a:latin typeface="Cambria Math" panose="02040503050406030204" pitchFamily="18" charset="0"/>
                                              <a:cs typeface="Times New Roman" panose="02020603050405020304" pitchFamily="18" charset="0"/>
                                            </a:rPr>
                                            <m:t>𝐸</m:t>
                                          </m:r>
                                        </m:sub>
                                      </m:sSub>
                                      <m:r>
                                        <a:rPr lang="en-US" altLang="ja-JP" sz="1500" i="1">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cs typeface="Times New Roman" panose="02020603050405020304" pitchFamily="18" charset="0"/>
                                            </a:rPr>
                                            <m:t>𝑇</m:t>
                                          </m:r>
                                        </m:e>
                                        <m:sub>
                                          <m:r>
                                            <a:rPr lang="en-US" altLang="ja-JP" sz="1500" i="1">
                                              <a:latin typeface="Cambria Math" panose="02040503050406030204" pitchFamily="18" charset="0"/>
                                              <a:cs typeface="Times New Roman" panose="02020603050405020304" pitchFamily="18" charset="0"/>
                                            </a:rPr>
                                            <m:t>0</m:t>
                                          </m:r>
                                        </m:sub>
                                      </m:sSub>
                                    </m:e>
                                  </m:d>
                                  <m:r>
                                    <a:rPr lang="en-US" altLang="ja-JP" sz="1500" i="1">
                                      <a:latin typeface="Cambria Math" panose="02040503050406030204" pitchFamily="18" charset="0"/>
                                      <a:cs typeface="Times New Roman" panose="02020603050405020304" pitchFamily="18" charset="0"/>
                                    </a:rPr>
                                    <m:t>−1</m:t>
                                  </m:r>
                                </m:e>
                              </m:d>
                            </m:e>
                            <m:sup>
                              <m:r>
                                <a:rPr lang="en-US" altLang="ja-JP" sz="1500" i="1">
                                  <a:latin typeface="Cambria Math" panose="02040503050406030204" pitchFamily="18" charset="0"/>
                                  <a:cs typeface="Times New Roman" panose="02020603050405020304" pitchFamily="18" charset="0"/>
                                </a:rPr>
                                <m:t>2</m:t>
                              </m:r>
                            </m:sup>
                          </m:sSup>
                        </m:den>
                      </m:f>
                    </m:oMath>
                  </m:oMathPara>
                </a14:m>
                <a:endParaRPr lang="en-US" altLang="ja-JP" sz="1500" dirty="0">
                  <a:latin typeface="Times New Roman" panose="02020603050405020304" pitchFamily="18" charset="0"/>
                  <a:cs typeface="Times New Roman" panose="02020603050405020304" pitchFamily="18" charset="0"/>
                </a:endParaRPr>
              </a:p>
              <a:p>
                <a:pPr marL="0" lvl="1" algn="just">
                  <a:spcAft>
                    <a:spcPts val="600"/>
                  </a:spcAft>
                </a:pPr>
                <a:endParaRPr lang="en-US" altLang="ja-JP" sz="400" dirty="0">
                  <a:latin typeface="Times New Roman" panose="02020603050405020304" pitchFamily="18" charset="0"/>
                  <a:cs typeface="Times New Roman" panose="02020603050405020304" pitchFamily="18" charset="0"/>
                </a:endParaRPr>
              </a:p>
              <a:p>
                <a:pPr marL="0" lvl="1" algn="just">
                  <a:spcAft>
                    <a:spcPts val="600"/>
                  </a:spcAft>
                </a:pPr>
                <a:r>
                  <a:rPr lang="en-US" altLang="ja-JP" sz="1600" b="1" dirty="0">
                    <a:latin typeface="Times New Roman" panose="02020603050405020304" pitchFamily="18" charset="0"/>
                    <a:cs typeface="Times New Roman" panose="02020603050405020304" pitchFamily="18" charset="0"/>
                  </a:rPr>
                  <a:t>2.</a:t>
                </a:r>
                <a:r>
                  <a:rPr lang="en-US" altLang="ja-JP" sz="1600" dirty="0">
                    <a:latin typeface="Times New Roman" panose="02020603050405020304" pitchFamily="18" charset="0"/>
                    <a:cs typeface="Times New Roman" panose="02020603050405020304" pitchFamily="18" charset="0"/>
                  </a:rPr>
                  <a:t> </a:t>
                </a:r>
                <a:r>
                  <a:rPr lang="en-US" altLang="ja-JP" sz="1600" b="1" u="sng" dirty="0">
                    <a:latin typeface="Times New Roman" panose="02020603050405020304" pitchFamily="18" charset="0"/>
                    <a:cs typeface="Times New Roman" panose="02020603050405020304" pitchFamily="18" charset="0"/>
                  </a:rPr>
                  <a:t>MGD model</a:t>
                </a:r>
                <a:r>
                  <a:rPr lang="en-US" altLang="ja-JP" sz="1600" dirty="0">
                    <a:latin typeface="Times New Roman" panose="02020603050405020304" pitchFamily="18" charset="0"/>
                    <a:cs typeface="Times New Roman" panose="02020603050405020304" pitchFamily="18" charset="0"/>
                  </a:rPr>
                  <a:t> (parameter: </a:t>
                </a:r>
                <a14:m>
                  <m:oMath xmlns:m="http://schemas.openxmlformats.org/officeDocument/2006/math">
                    <m:sSub>
                      <m:sSubPr>
                        <m:ctrlPr>
                          <a:rPr lang="en-US" altLang="ja-JP" sz="1600" i="1">
                            <a:latin typeface="Cambria Math" panose="02040503050406030204" pitchFamily="18" charset="0"/>
                            <a:cs typeface="Times New Roman" panose="02020603050405020304" pitchFamily="18" charset="0"/>
                          </a:rPr>
                        </m:ctrlPr>
                      </m:sSubPr>
                      <m:e>
                        <m:r>
                          <a:rPr lang="ja-JP" altLang="en-US" sz="1600" i="1">
                            <a:latin typeface="Cambria Math" panose="02040503050406030204" pitchFamily="18" charset="0"/>
                            <a:cs typeface="Times New Roman" panose="02020603050405020304" pitchFamily="18" charset="0"/>
                          </a:rPr>
                          <m:t>𝛾</m:t>
                        </m:r>
                      </m:e>
                      <m:sub>
                        <m:r>
                          <a:rPr lang="en-US" altLang="ja-JP" sz="1600" i="1">
                            <a:latin typeface="Cambria Math" panose="02040503050406030204" pitchFamily="18" charset="0"/>
                            <a:cs typeface="Times New Roman" panose="02020603050405020304" pitchFamily="18" charset="0"/>
                          </a:rPr>
                          <m:t>0</m:t>
                        </m:r>
                      </m:sub>
                    </m:sSub>
                  </m:oMath>
                </a14:m>
                <a:r>
                  <a:rPr lang="en-US" altLang="ja-JP" sz="16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ja-JP" sz="1600" i="1">
                            <a:latin typeface="Cambria Math" panose="02040503050406030204" pitchFamily="18" charset="0"/>
                            <a:cs typeface="Times New Roman" panose="02020603050405020304" pitchFamily="18" charset="0"/>
                          </a:rPr>
                        </m:ctrlPr>
                      </m:sSubPr>
                      <m:e>
                        <m:r>
                          <a:rPr lang="ja-JP" altLang="en-US" sz="1600" i="1">
                            <a:latin typeface="Cambria Math" panose="02040503050406030204" pitchFamily="18" charset="0"/>
                            <a:cs typeface="Times New Roman" panose="02020603050405020304" pitchFamily="18" charset="0"/>
                          </a:rPr>
                          <m:t>𝜃</m:t>
                        </m:r>
                      </m:e>
                      <m:sub>
                        <m:r>
                          <a:rPr lang="en-US" altLang="ja-JP" sz="1600" i="1">
                            <a:latin typeface="Cambria Math" panose="02040503050406030204" pitchFamily="18" charset="0"/>
                            <a:cs typeface="Times New Roman" panose="02020603050405020304" pitchFamily="18" charset="0"/>
                          </a:rPr>
                          <m:t>𝐷</m:t>
                        </m:r>
                        <m:r>
                          <a:rPr lang="en-US" altLang="ja-JP" sz="1600" i="1">
                            <a:latin typeface="Cambria Math" panose="02040503050406030204" pitchFamily="18" charset="0"/>
                            <a:cs typeface="Times New Roman" panose="02020603050405020304" pitchFamily="18" charset="0"/>
                          </a:rPr>
                          <m:t>0</m:t>
                        </m:r>
                      </m:sub>
                    </m:sSub>
                  </m:oMath>
                </a14:m>
                <a:r>
                  <a:rPr lang="en-US" altLang="ja-JP" sz="1600" dirty="0">
                    <a:latin typeface="Times New Roman" panose="02020603050405020304" pitchFamily="18" charset="0"/>
                    <a:cs typeface="Times New Roman" panose="02020603050405020304" pitchFamily="18" charset="0"/>
                  </a:rPr>
                  <a:t>, </a:t>
                </a:r>
                <a:r>
                  <a:rPr lang="en-US" altLang="ja-JP" sz="1600" i="1" dirty="0">
                    <a:latin typeface="Times New Roman" panose="02020603050405020304" pitchFamily="18" charset="0"/>
                    <a:cs typeface="Times New Roman" panose="02020603050405020304" pitchFamily="18" charset="0"/>
                  </a:rPr>
                  <a:t>q</a:t>
                </a:r>
                <a:r>
                  <a:rPr lang="en-US" altLang="ja-JP" sz="1600" dirty="0">
                    <a:latin typeface="Times New Roman" panose="02020603050405020304" pitchFamily="18" charset="0"/>
                    <a:cs typeface="Times New Roman" panose="02020603050405020304" pitchFamily="18" charset="0"/>
                  </a:rPr>
                  <a:t>)</a:t>
                </a:r>
              </a:p>
              <a:p>
                <a:pPr marL="0" lvl="1" algn="just">
                  <a:spcAft>
                    <a:spcPts val="600"/>
                  </a:spcAft>
                </a:pPr>
                <a14:m>
                  <m:oMathPara xmlns:m="http://schemas.openxmlformats.org/officeDocument/2006/math">
                    <m:oMathParaPr>
                      <m:jc m:val="centerGroup"/>
                    </m:oMathParaPr>
                    <m:oMath xmlns:m="http://schemas.openxmlformats.org/officeDocument/2006/math">
                      <m:sSub>
                        <m:sSub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𝑃</m:t>
                          </m:r>
                        </m:e>
                        <m:sub>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𝑡h</m:t>
                          </m:r>
                        </m:sub>
                      </m:sSub>
                      <m:d>
                        <m:dPr>
                          <m:ctrlPr>
                            <a:rPr lang="en-US" altLang="ja-JP" sz="15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𝑉</m:t>
                          </m:r>
                          <m:r>
                            <a:rPr lang="en-US" altLang="ja-JP" sz="1500" i="1">
                              <a:latin typeface="Cambria Math" panose="02040503050406030204" pitchFamily="18" charset="0"/>
                              <a:ea typeface="Cambria Math" panose="02040503050406030204" pitchFamily="18" charset="0"/>
                              <a:cs typeface="Times New Roman" panose="02020603050405020304" pitchFamily="18" charset="0"/>
                            </a:rPr>
                            <m:t>,</m:t>
                          </m:r>
                          <m:r>
                            <a:rPr lang="en-US" altLang="ja-JP" sz="1500" i="1">
                              <a:latin typeface="Cambria Math" panose="02040503050406030204" pitchFamily="18" charset="0"/>
                              <a:ea typeface="Cambria Math" panose="02040503050406030204" pitchFamily="18" charset="0"/>
                              <a:cs typeface="Times New Roman" panose="02020603050405020304" pitchFamily="18" charset="0"/>
                            </a:rPr>
                            <m:t>𝑇</m:t>
                          </m:r>
                        </m:e>
                      </m:d>
                      <m:r>
                        <a:rPr lang="en-US" altLang="ja-JP" sz="1500" i="1">
                          <a:latin typeface="Cambria Math" panose="02040503050406030204" pitchFamily="18" charset="0"/>
                          <a:cs typeface="Times New Roman" panose="02020603050405020304" pitchFamily="18" charset="0"/>
                        </a:rPr>
                        <m:t>=</m:t>
                      </m:r>
                      <m:f>
                        <m:fPr>
                          <m:ctrlPr>
                            <a:rPr lang="en-US" altLang="ja-JP" sz="1500" i="1">
                              <a:latin typeface="Cambria Math" panose="02040503050406030204" pitchFamily="18" charset="0"/>
                              <a:cs typeface="Times New Roman" panose="02020603050405020304" pitchFamily="18" charset="0"/>
                            </a:rPr>
                          </m:ctrlPr>
                        </m:fPr>
                        <m:num>
                          <m:r>
                            <a:rPr lang="ja-JP" altLang="en-US" sz="1500" i="1">
                              <a:latin typeface="Cambria Math" panose="02040503050406030204" pitchFamily="18" charset="0"/>
                              <a:cs typeface="Times New Roman" panose="02020603050405020304" pitchFamily="18" charset="0"/>
                            </a:rPr>
                            <m:t>𝛾</m:t>
                          </m:r>
                        </m:num>
                        <m:den>
                          <m:r>
                            <a:rPr lang="en-US" altLang="ja-JP" sz="1500" i="1">
                              <a:latin typeface="Cambria Math" panose="02040503050406030204" pitchFamily="18" charset="0"/>
                              <a:cs typeface="Times New Roman" panose="02020603050405020304" pitchFamily="18" charset="0"/>
                            </a:rPr>
                            <m:t>𝑉</m:t>
                          </m:r>
                        </m:den>
                      </m:f>
                      <m:d>
                        <m:dPr>
                          <m:begChr m:val="["/>
                          <m:endChr m:val="]"/>
                          <m:ctrlPr>
                            <a:rPr lang="en-US" altLang="ja-JP" sz="1500" i="1">
                              <a:latin typeface="Cambria Math" panose="02040503050406030204" pitchFamily="18" charset="0"/>
                              <a:cs typeface="Times New Roman" panose="02020603050405020304" pitchFamily="18" charset="0"/>
                            </a:rPr>
                          </m:ctrlPr>
                        </m:dPr>
                        <m:e>
                          <m:sSub>
                            <m:sSubPr>
                              <m:ctrlPr>
                                <a:rPr lang="en-US" altLang="ja-JP" sz="1500" i="1">
                                  <a:latin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cs typeface="Times New Roman" panose="02020603050405020304" pitchFamily="18" charset="0"/>
                                </a:rPr>
                                <m:t>𝐸</m:t>
                              </m:r>
                            </m:e>
                            <m:sub>
                              <m:r>
                                <a:rPr lang="en-US" altLang="ja-JP" sz="1500" i="1">
                                  <a:latin typeface="Cambria Math" panose="02040503050406030204" pitchFamily="18" charset="0"/>
                                  <a:cs typeface="Times New Roman" panose="02020603050405020304" pitchFamily="18" charset="0"/>
                                </a:rPr>
                                <m:t>𝐷</m:t>
                              </m:r>
                            </m:sub>
                          </m:sSub>
                          <m:d>
                            <m:dPr>
                              <m:ctrlPr>
                                <a:rPr lang="en-US" altLang="ja-JP" sz="1500" i="1">
                                  <a:latin typeface="Cambria Math" panose="02040503050406030204" pitchFamily="18" charset="0"/>
                                  <a:cs typeface="Times New Roman" panose="02020603050405020304" pitchFamily="18" charset="0"/>
                                </a:rPr>
                              </m:ctrlPr>
                            </m:dPr>
                            <m:e>
                              <m:r>
                                <a:rPr lang="en-US" altLang="ja-JP" sz="1500" i="1">
                                  <a:latin typeface="Cambria Math" panose="02040503050406030204" pitchFamily="18" charset="0"/>
                                  <a:cs typeface="Times New Roman" panose="02020603050405020304" pitchFamily="18" charset="0"/>
                                </a:rPr>
                                <m:t>𝑇</m:t>
                              </m:r>
                              <m:r>
                                <a:rPr lang="en-US" altLang="ja-JP" sz="1500" i="1">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ja-JP" altLang="en-US" sz="1500" i="1">
                                      <a:latin typeface="Cambria Math" panose="02040503050406030204" pitchFamily="18" charset="0"/>
                                      <a:cs typeface="Times New Roman" panose="02020603050405020304" pitchFamily="18" charset="0"/>
                                    </a:rPr>
                                    <m:t>𝜃</m:t>
                                  </m:r>
                                </m:e>
                                <m:sub>
                                  <m:r>
                                    <a:rPr lang="en-US" altLang="ja-JP" sz="1500" i="1">
                                      <a:latin typeface="Cambria Math" panose="02040503050406030204" pitchFamily="18" charset="0"/>
                                      <a:cs typeface="Times New Roman" panose="02020603050405020304" pitchFamily="18" charset="0"/>
                                    </a:rPr>
                                    <m:t>𝐷</m:t>
                                  </m:r>
                                </m:sub>
                              </m:sSub>
                              <m:d>
                                <m:dPr>
                                  <m:ctrlPr>
                                    <a:rPr lang="en-US" altLang="ja-JP" sz="1500" i="1">
                                      <a:latin typeface="Cambria Math" panose="02040503050406030204" pitchFamily="18" charset="0"/>
                                      <a:cs typeface="Times New Roman" panose="02020603050405020304" pitchFamily="18" charset="0"/>
                                    </a:rPr>
                                  </m:ctrlPr>
                                </m:dPr>
                                <m:e>
                                  <m:r>
                                    <a:rPr lang="en-US" altLang="ja-JP" sz="1500" i="1">
                                      <a:latin typeface="Cambria Math" panose="02040503050406030204" pitchFamily="18" charset="0"/>
                                      <a:cs typeface="Times New Roman" panose="02020603050405020304" pitchFamily="18" charset="0"/>
                                    </a:rPr>
                                    <m:t>𝑉</m:t>
                                  </m:r>
                                </m:e>
                              </m:d>
                            </m:e>
                          </m:d>
                          <m:r>
                            <a:rPr lang="en-US" altLang="ja-JP" sz="1500" i="1">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cs typeface="Times New Roman" panose="02020603050405020304" pitchFamily="18" charset="0"/>
                                </a:rPr>
                                <m:t>𝐸</m:t>
                              </m:r>
                            </m:e>
                            <m:sub>
                              <m:r>
                                <a:rPr lang="en-US" altLang="ja-JP" sz="1500" i="1">
                                  <a:latin typeface="Cambria Math" panose="02040503050406030204" pitchFamily="18" charset="0"/>
                                  <a:cs typeface="Times New Roman" panose="02020603050405020304" pitchFamily="18" charset="0"/>
                                </a:rPr>
                                <m:t>𝐷</m:t>
                              </m:r>
                            </m:sub>
                          </m:sSub>
                          <m:d>
                            <m:dPr>
                              <m:ctrlPr>
                                <a:rPr lang="en-US" altLang="ja-JP" sz="1500" i="1">
                                  <a:latin typeface="Cambria Math" panose="02040503050406030204" pitchFamily="18" charset="0"/>
                                  <a:cs typeface="Times New Roman" panose="02020603050405020304" pitchFamily="18" charset="0"/>
                                </a:rPr>
                              </m:ctrlPr>
                            </m:dPr>
                            <m:e>
                              <m:sSub>
                                <m:sSub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sSubPr>
                                <m:e>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𝑇</m:t>
                                  </m:r>
                                </m:e>
                                <m:sub>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0</m:t>
                                  </m:r>
                                </m:sub>
                              </m:sSub>
                              <m:r>
                                <a:rPr lang="en-US" altLang="ja-JP" sz="1500" i="1">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ja-JP" altLang="en-US" sz="1500" i="1">
                                      <a:latin typeface="Cambria Math" panose="02040503050406030204" pitchFamily="18" charset="0"/>
                                      <a:cs typeface="Times New Roman" panose="02020603050405020304" pitchFamily="18" charset="0"/>
                                    </a:rPr>
                                    <m:t>𝜃</m:t>
                                  </m:r>
                                </m:e>
                                <m:sub>
                                  <m:r>
                                    <a:rPr lang="en-US" altLang="ja-JP" sz="1500" i="1">
                                      <a:latin typeface="Cambria Math" panose="02040503050406030204" pitchFamily="18" charset="0"/>
                                      <a:cs typeface="Times New Roman" panose="02020603050405020304" pitchFamily="18" charset="0"/>
                                    </a:rPr>
                                    <m:t>𝐷</m:t>
                                  </m:r>
                                </m:sub>
                              </m:sSub>
                              <m:d>
                                <m:dPr>
                                  <m:ctrlPr>
                                    <a:rPr lang="en-US" altLang="ja-JP" sz="1500" i="1">
                                      <a:latin typeface="Cambria Math" panose="02040503050406030204" pitchFamily="18" charset="0"/>
                                      <a:cs typeface="Times New Roman" panose="02020603050405020304" pitchFamily="18" charset="0"/>
                                    </a:rPr>
                                  </m:ctrlPr>
                                </m:dPr>
                                <m:e>
                                  <m:sSub>
                                    <m:sSub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sSubPr>
                                    <m:e>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𝑉</m:t>
                                      </m:r>
                                    </m:e>
                                    <m:sub>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0</m:t>
                                      </m:r>
                                    </m:sub>
                                  </m:sSub>
                                </m:e>
                              </m:d>
                            </m:e>
                          </m:d>
                        </m:e>
                      </m:d>
                    </m:oMath>
                  </m:oMathPara>
                </a14:m>
                <a:endParaRPr lang="en-US" altLang="ja-JP" sz="1500" dirty="0">
                  <a:latin typeface="Times New Roman" panose="02020603050405020304" pitchFamily="18" charset="0"/>
                  <a:ea typeface="游ゴシック" panose="020B0400000000000000" pitchFamily="50" charset="-128"/>
                  <a:cs typeface="Times New Roman" panose="02020603050405020304" pitchFamily="18" charset="0"/>
                </a:endParaRPr>
              </a:p>
              <a:p>
                <a:pPr marL="0" lvl="1" algn="ctr">
                  <a:spcAft>
                    <a:spcPts val="600"/>
                  </a:spcAft>
                </a:pPr>
                <a14:m>
                  <m:oMathPara xmlns:m="http://schemas.openxmlformats.org/officeDocument/2006/math">
                    <m:oMathParaPr>
                      <m:jc m:val="centerGroup"/>
                    </m:oMathParaPr>
                    <m:oMath xmlns:m="http://schemas.openxmlformats.org/officeDocument/2006/math">
                      <m:r>
                        <a:rPr lang="en-US" altLang="ja-JP" sz="1500" i="1" dirty="0">
                          <a:latin typeface="Cambria Math" panose="02040503050406030204" pitchFamily="18" charset="0"/>
                          <a:cs typeface="Times New Roman" panose="02020603050405020304" pitchFamily="18" charset="0"/>
                        </a:rPr>
                        <m:t>𝑤h𝑒𝑟𝑒</m:t>
                      </m:r>
                      <m:r>
                        <a:rPr lang="ja-JP" altLang="en-US" sz="1500" i="1" dirty="0">
                          <a:latin typeface="Cambria Math" panose="02040503050406030204" pitchFamily="18" charset="0"/>
                          <a:cs typeface="Times New Roman" panose="02020603050405020304" pitchFamily="18" charset="0"/>
                        </a:rPr>
                        <m:t>，</m:t>
                      </m:r>
                      <m:r>
                        <a:rPr lang="ja-JP" altLang="en-US" sz="1500" i="1" dirty="0">
                          <a:latin typeface="Cambria Math" panose="02040503050406030204" pitchFamily="18" charset="0"/>
                          <a:cs typeface="Times New Roman" panose="02020603050405020304" pitchFamily="18" charset="0"/>
                        </a:rPr>
                        <m:t> </m:t>
                      </m:r>
                      <m:sSub>
                        <m:sSub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sSubPr>
                        <m:e>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𝐸</m:t>
                          </m:r>
                        </m:e>
                        <m:sub>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𝐷</m:t>
                          </m:r>
                        </m:sub>
                      </m:sSub>
                      <m:r>
                        <a:rPr lang="en-US" altLang="ja-JP" sz="1500" i="1">
                          <a:latin typeface="Cambria Math" panose="02040503050406030204" pitchFamily="18" charset="0"/>
                          <a:cs typeface="Times New Roman" panose="02020603050405020304" pitchFamily="18" charset="0"/>
                        </a:rPr>
                        <m:t>=</m:t>
                      </m:r>
                      <m:f>
                        <m:fPr>
                          <m:ctrlPr>
                            <a:rPr lang="en-US" altLang="ja-JP" sz="1500" i="1">
                              <a:latin typeface="Cambria Math" panose="02040503050406030204" pitchFamily="18" charset="0"/>
                              <a:cs typeface="Times New Roman" panose="02020603050405020304" pitchFamily="18" charset="0"/>
                            </a:rPr>
                          </m:ctrlPr>
                        </m:fPr>
                        <m:num>
                          <m:r>
                            <a:rPr lang="en-US" altLang="ja-JP" sz="1500" i="1">
                              <a:latin typeface="Cambria Math" panose="02040503050406030204" pitchFamily="18" charset="0"/>
                              <a:cs typeface="Times New Roman" panose="02020603050405020304" pitchFamily="18" charset="0"/>
                            </a:rPr>
                            <m:t>9</m:t>
                          </m:r>
                          <m:r>
                            <a:rPr lang="en-US" altLang="ja-JP" sz="1500" i="1">
                              <a:latin typeface="Cambria Math" panose="02040503050406030204" pitchFamily="18" charset="0"/>
                              <a:cs typeface="Times New Roman" panose="02020603050405020304" pitchFamily="18" charset="0"/>
                            </a:rPr>
                            <m:t>𝑛𝑅𝑇</m:t>
                          </m:r>
                        </m:num>
                        <m:den>
                          <m:sSup>
                            <m:sSupPr>
                              <m:ctrlPr>
                                <a:rPr lang="en-US" altLang="ja-JP" sz="1500" i="1">
                                  <a:latin typeface="Cambria Math" panose="02040503050406030204" pitchFamily="18" charset="0"/>
                                  <a:cs typeface="Times New Roman" panose="02020603050405020304" pitchFamily="18" charset="0"/>
                                </a:rPr>
                              </m:ctrlPr>
                            </m:sSupPr>
                            <m:e>
                              <m:d>
                                <m:d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dPr>
                                <m:e>
                                  <m:sSub>
                                    <m:sSub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sSubPr>
                                    <m:e>
                                      <m:r>
                                        <a:rPr lang="ja-JP" altLang="en-US" sz="1500" i="1">
                                          <a:latin typeface="Cambria Math" panose="02040503050406030204" pitchFamily="18" charset="0"/>
                                          <a:ea typeface="游ゴシック" panose="020B0400000000000000" pitchFamily="50" charset="-128"/>
                                          <a:cs typeface="Times New Roman" panose="02020603050405020304" pitchFamily="18" charset="0"/>
                                        </a:rPr>
                                        <m:t>𝜃</m:t>
                                      </m:r>
                                    </m:e>
                                    <m:sub>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𝐷</m:t>
                                      </m:r>
                                    </m:sub>
                                  </m:sSub>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m:t>
                                  </m:r>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𝑇</m:t>
                                  </m:r>
                                </m:e>
                              </m:d>
                            </m:e>
                            <m:sup>
                              <m:r>
                                <a:rPr lang="en-US" altLang="ja-JP" sz="1500" i="1">
                                  <a:latin typeface="Cambria Math" panose="02040503050406030204" pitchFamily="18" charset="0"/>
                                  <a:cs typeface="Times New Roman" panose="02020603050405020304" pitchFamily="18" charset="0"/>
                                </a:rPr>
                                <m:t>3</m:t>
                              </m:r>
                            </m:sup>
                          </m:sSup>
                        </m:den>
                      </m:f>
                      <m:nary>
                        <m:naryPr>
                          <m:ctrlPr>
                            <a:rPr lang="en-US" altLang="ja-JP" sz="1500" i="1">
                              <a:latin typeface="Cambria Math" panose="02040503050406030204" pitchFamily="18" charset="0"/>
                              <a:cs typeface="Times New Roman" panose="02020603050405020304" pitchFamily="18" charset="0"/>
                            </a:rPr>
                          </m:ctrlPr>
                        </m:naryPr>
                        <m:sub>
                          <m:r>
                            <m:rPr>
                              <m:brk m:alnAt="23"/>
                            </m:rPr>
                            <a:rPr lang="en-US" altLang="ja-JP" sz="1500" i="1">
                              <a:latin typeface="Cambria Math" panose="02040503050406030204" pitchFamily="18" charset="0"/>
                              <a:cs typeface="Times New Roman" panose="02020603050405020304" pitchFamily="18" charset="0"/>
                            </a:rPr>
                            <m:t>0</m:t>
                          </m:r>
                        </m:sub>
                        <m:sup>
                          <m:sSub>
                            <m:sSubPr>
                              <m:ctrlP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ctrlPr>
                            </m:sSubPr>
                            <m:e>
                              <m:r>
                                <a:rPr lang="ja-JP" altLang="en-US" sz="1500" i="1">
                                  <a:latin typeface="Cambria Math" panose="02040503050406030204" pitchFamily="18" charset="0"/>
                                  <a:ea typeface="游ゴシック" panose="020B0400000000000000" pitchFamily="50" charset="-128"/>
                                  <a:cs typeface="Times New Roman" panose="02020603050405020304" pitchFamily="18" charset="0"/>
                                </a:rPr>
                                <m:t>𝜃</m:t>
                              </m:r>
                            </m:e>
                            <m:sub>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𝐷</m:t>
                              </m:r>
                            </m:sub>
                          </m:sSub>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m:t>
                          </m:r>
                          <m:r>
                            <a:rPr lang="en-US" altLang="ja-JP" sz="1500" i="1">
                              <a:latin typeface="Cambria Math" panose="02040503050406030204" pitchFamily="18" charset="0"/>
                              <a:ea typeface="游ゴシック" panose="020B0400000000000000" pitchFamily="50" charset="-128"/>
                              <a:cs typeface="Times New Roman" panose="02020603050405020304" pitchFamily="18" charset="0"/>
                            </a:rPr>
                            <m:t>𝑇</m:t>
                          </m:r>
                        </m:sup>
                        <m:e>
                          <m:f>
                            <m:fPr>
                              <m:ctrlPr>
                                <a:rPr lang="en-US" altLang="ja-JP" sz="1500" i="1">
                                  <a:latin typeface="Cambria Math" panose="02040503050406030204" pitchFamily="18" charset="0"/>
                                  <a:cs typeface="Times New Roman" panose="02020603050405020304" pitchFamily="18" charset="0"/>
                                </a:rPr>
                              </m:ctrlPr>
                            </m:fPr>
                            <m:num>
                              <m:sSup>
                                <m:sSupPr>
                                  <m:ctrlPr>
                                    <a:rPr lang="en-US" altLang="ja-JP" sz="1500" i="1">
                                      <a:latin typeface="Cambria Math" panose="02040503050406030204" pitchFamily="18" charset="0"/>
                                      <a:cs typeface="Times New Roman" panose="02020603050405020304" pitchFamily="18" charset="0"/>
                                    </a:rPr>
                                  </m:ctrlPr>
                                </m:sSupPr>
                                <m:e>
                                  <m:r>
                                    <a:rPr lang="en-US" altLang="ja-JP" sz="1500" i="1">
                                      <a:latin typeface="Cambria Math" panose="02040503050406030204" pitchFamily="18" charset="0"/>
                                      <a:cs typeface="Times New Roman" panose="02020603050405020304" pitchFamily="18" charset="0"/>
                                    </a:rPr>
                                    <m:t>𝑥</m:t>
                                  </m:r>
                                </m:e>
                                <m:sup>
                                  <m:r>
                                    <a:rPr lang="en-US" altLang="ja-JP" sz="1500" i="1">
                                      <a:latin typeface="Cambria Math" panose="02040503050406030204" pitchFamily="18" charset="0"/>
                                      <a:cs typeface="Times New Roman" panose="02020603050405020304" pitchFamily="18" charset="0"/>
                                    </a:rPr>
                                    <m:t>3</m:t>
                                  </m:r>
                                </m:sup>
                              </m:sSup>
                            </m:num>
                            <m:den>
                              <m:sSup>
                                <m:sSupPr>
                                  <m:ctrlPr>
                                    <a:rPr lang="en-US" altLang="ja-JP" sz="1500" i="1">
                                      <a:latin typeface="Cambria Math" panose="02040503050406030204" pitchFamily="18" charset="0"/>
                                      <a:cs typeface="Times New Roman" panose="02020603050405020304" pitchFamily="18" charset="0"/>
                                    </a:rPr>
                                  </m:ctrlPr>
                                </m:sSupPr>
                                <m:e>
                                  <m:r>
                                    <a:rPr lang="en-US" altLang="ja-JP" sz="1500" i="1">
                                      <a:latin typeface="Cambria Math" panose="02040503050406030204" pitchFamily="18" charset="0"/>
                                      <a:cs typeface="Times New Roman" panose="02020603050405020304" pitchFamily="18" charset="0"/>
                                    </a:rPr>
                                    <m:t>𝑒</m:t>
                                  </m:r>
                                </m:e>
                                <m:sup>
                                  <m:r>
                                    <a:rPr lang="en-US" altLang="ja-JP" sz="1500" i="1">
                                      <a:latin typeface="Cambria Math" panose="02040503050406030204" pitchFamily="18" charset="0"/>
                                      <a:cs typeface="Times New Roman" panose="02020603050405020304" pitchFamily="18" charset="0"/>
                                    </a:rPr>
                                    <m:t>𝑥</m:t>
                                  </m:r>
                                </m:sup>
                              </m:sSup>
                              <m:r>
                                <a:rPr lang="en-US" altLang="ja-JP" sz="1500" i="1">
                                  <a:latin typeface="Cambria Math" panose="02040503050406030204" pitchFamily="18" charset="0"/>
                                  <a:cs typeface="Times New Roman" panose="02020603050405020304" pitchFamily="18" charset="0"/>
                                </a:rPr>
                                <m:t>−1</m:t>
                              </m:r>
                            </m:den>
                          </m:f>
                          <m:r>
                            <a:rPr lang="en-US" altLang="ja-JP" sz="1500" i="1">
                              <a:latin typeface="Cambria Math" panose="02040503050406030204" pitchFamily="18" charset="0"/>
                              <a:cs typeface="Times New Roman" panose="02020603050405020304" pitchFamily="18" charset="0"/>
                            </a:rPr>
                            <m:t>𝑑𝑥</m:t>
                          </m:r>
                        </m:e>
                      </m:nary>
                      <m:r>
                        <a:rPr lang="en-US" altLang="ja-JP" sz="1500" i="1">
                          <a:latin typeface="Cambria Math" panose="02040503050406030204" pitchFamily="18" charset="0"/>
                          <a:cs typeface="Times New Roman" panose="02020603050405020304" pitchFamily="18" charset="0"/>
                        </a:rPr>
                        <m:t>,</m:t>
                      </m:r>
                    </m:oMath>
                  </m:oMathPara>
                </a14:m>
                <a:endParaRPr lang="en-US" altLang="ja-JP" sz="1500" dirty="0">
                  <a:latin typeface="Times New Roman" panose="02020603050405020304" pitchFamily="18" charset="0"/>
                  <a:cs typeface="Times New Roman" panose="02020603050405020304" pitchFamily="18" charset="0"/>
                </a:endParaRPr>
              </a:p>
              <a:p>
                <a:pPr marL="0" lvl="1" algn="ctr">
                  <a:spcAft>
                    <a:spcPts val="600"/>
                  </a:spcAft>
                </a:pPr>
                <a:r>
                  <a:rPr lang="en-US" altLang="ja-JP" sz="1500" dirty="0">
                    <a:latin typeface="Times New Roman" panose="02020603050405020304" pitchFamily="18" charset="0"/>
                    <a:cs typeface="Times New Roman" panose="02020603050405020304" pitchFamily="18" charset="0"/>
                  </a:rPr>
                  <a:t> </a:t>
                </a:r>
                <a14:m>
                  <m:oMath xmlns:m="http://schemas.openxmlformats.org/officeDocument/2006/math">
                    <m:r>
                      <a:rPr lang="ja-JP" altLang="en-US" sz="1500" i="1">
                        <a:latin typeface="Cambria Math" panose="02040503050406030204" pitchFamily="18" charset="0"/>
                        <a:cs typeface="Times New Roman" panose="02020603050405020304" pitchFamily="18" charset="0"/>
                      </a:rPr>
                      <m:t>𝛾</m:t>
                    </m:r>
                    <m:r>
                      <a:rPr lang="en-US" altLang="ja-JP" sz="1500" i="1">
                        <a:latin typeface="Cambria Math" panose="02040503050406030204" pitchFamily="18" charset="0"/>
                        <a:cs typeface="Times New Roman" panose="02020603050405020304" pitchFamily="18" charset="0"/>
                      </a:rPr>
                      <m:t>=</m:t>
                    </m:r>
                    <m:sSub>
                      <m:sSubPr>
                        <m:ctrlPr>
                          <a:rPr lang="en-US" altLang="ja-JP" sz="1500" i="1">
                            <a:latin typeface="Cambria Math" panose="02040503050406030204" pitchFamily="18" charset="0"/>
                            <a:cs typeface="Times New Roman" panose="02020603050405020304" pitchFamily="18" charset="0"/>
                          </a:rPr>
                        </m:ctrlPr>
                      </m:sSubPr>
                      <m:e>
                        <m:r>
                          <a:rPr lang="ja-JP" altLang="en-US" sz="1500" i="1">
                            <a:latin typeface="Cambria Math" panose="02040503050406030204" pitchFamily="18" charset="0"/>
                            <a:cs typeface="Times New Roman" panose="02020603050405020304" pitchFamily="18" charset="0"/>
                          </a:rPr>
                          <m:t>𝛾</m:t>
                        </m:r>
                      </m:e>
                      <m:sub>
                        <m:r>
                          <a:rPr lang="en-US" altLang="ja-JP" sz="1500" i="1">
                            <a:latin typeface="Cambria Math" panose="02040503050406030204" pitchFamily="18" charset="0"/>
                            <a:cs typeface="Times New Roman" panose="02020603050405020304" pitchFamily="18" charset="0"/>
                          </a:rPr>
                          <m:t>0</m:t>
                        </m:r>
                      </m:sub>
                    </m:sSub>
                    <m:sSup>
                      <m:sSupPr>
                        <m:ctrlPr>
                          <a:rPr lang="en-US" altLang="ja-JP" sz="1500" i="1">
                            <a:latin typeface="Cambria Math" panose="02040503050406030204" pitchFamily="18" charset="0"/>
                            <a:cs typeface="Times New Roman" panose="02020603050405020304" pitchFamily="18" charset="0"/>
                          </a:rPr>
                        </m:ctrlPr>
                      </m:sSupPr>
                      <m:e>
                        <m:d>
                          <m:dPr>
                            <m:ctrlPr>
                              <a:rPr lang="en-US" altLang="ja-JP" sz="1500" i="1">
                                <a:latin typeface="Cambria Math" panose="02040503050406030204" pitchFamily="18" charset="0"/>
                                <a:cs typeface="Times New Roman" panose="02020603050405020304" pitchFamily="18" charset="0"/>
                              </a:rPr>
                            </m:ctrlPr>
                          </m:dPr>
                          <m:e>
                            <m:f>
                              <m:fPr>
                                <m:ctrlPr>
                                  <a:rPr lang="en-US" altLang="ja-JP" sz="1500" i="1">
                                    <a:latin typeface="Cambria Math" panose="02040503050406030204" pitchFamily="18" charset="0"/>
                                    <a:cs typeface="Times New Roman" panose="02020603050405020304" pitchFamily="18" charset="0"/>
                                  </a:rPr>
                                </m:ctrlPr>
                              </m:fPr>
                              <m:num>
                                <m:r>
                                  <a:rPr lang="en-US" altLang="ja-JP" sz="1500" i="1">
                                    <a:latin typeface="Cambria Math" panose="02040503050406030204" pitchFamily="18" charset="0"/>
                                    <a:cs typeface="Times New Roman" panose="02020603050405020304" pitchFamily="18" charset="0"/>
                                  </a:rPr>
                                  <m:t>𝑉</m:t>
                                </m:r>
                              </m:num>
                              <m:den>
                                <m:sSub>
                                  <m:sSubPr>
                                    <m:ctrlPr>
                                      <a:rPr lang="en-US" altLang="ja-JP" sz="1500" i="1">
                                        <a:latin typeface="Cambria Math" panose="02040503050406030204" pitchFamily="18" charset="0"/>
                                        <a:cs typeface="Times New Roman" panose="02020603050405020304" pitchFamily="18" charset="0"/>
                                      </a:rPr>
                                    </m:ctrlPr>
                                  </m:sSubPr>
                                  <m:e>
                                    <m:r>
                                      <a:rPr lang="en-US" altLang="ja-JP" sz="1500" i="1">
                                        <a:latin typeface="Cambria Math" panose="02040503050406030204" pitchFamily="18" charset="0"/>
                                        <a:cs typeface="Times New Roman" panose="02020603050405020304" pitchFamily="18" charset="0"/>
                                      </a:rPr>
                                      <m:t>𝑉</m:t>
                                    </m:r>
                                  </m:e>
                                  <m:sub>
                                    <m:r>
                                      <a:rPr lang="en-US" altLang="ja-JP" sz="1500" i="1">
                                        <a:latin typeface="Cambria Math" panose="02040503050406030204" pitchFamily="18" charset="0"/>
                                        <a:cs typeface="Times New Roman" panose="02020603050405020304" pitchFamily="18" charset="0"/>
                                      </a:rPr>
                                      <m:t>0</m:t>
                                    </m:r>
                                  </m:sub>
                                </m:sSub>
                              </m:den>
                            </m:f>
                          </m:e>
                        </m:d>
                      </m:e>
                      <m:sup>
                        <m:r>
                          <a:rPr lang="en-US" altLang="ja-JP" sz="1500" i="1">
                            <a:latin typeface="Cambria Math" panose="02040503050406030204" pitchFamily="18" charset="0"/>
                            <a:cs typeface="Times New Roman" panose="02020603050405020304" pitchFamily="18" charset="0"/>
                          </a:rPr>
                          <m:t>𝑞</m:t>
                        </m:r>
                      </m:sup>
                    </m:sSup>
                  </m:oMath>
                </a14:m>
                <a:r>
                  <a:rPr lang="en-US" altLang="ja-JP" sz="15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ja-JP" sz="1600" i="1">
                            <a:latin typeface="Cambria Math" panose="02040503050406030204" pitchFamily="18" charset="0"/>
                            <a:cs typeface="Times New Roman" panose="02020603050405020304" pitchFamily="18" charset="0"/>
                          </a:rPr>
                        </m:ctrlPr>
                      </m:sSubPr>
                      <m:e>
                        <m:r>
                          <a:rPr lang="ja-JP" altLang="en-US" sz="1600" i="1">
                            <a:latin typeface="Cambria Math" panose="02040503050406030204" pitchFamily="18" charset="0"/>
                            <a:cs typeface="Times New Roman" panose="02020603050405020304" pitchFamily="18" charset="0"/>
                          </a:rPr>
                          <m:t>𝜃</m:t>
                        </m:r>
                      </m:e>
                      <m:sub>
                        <m:r>
                          <a:rPr lang="en-US" altLang="ja-JP" sz="1600" i="1">
                            <a:latin typeface="Cambria Math" panose="02040503050406030204" pitchFamily="18" charset="0"/>
                            <a:cs typeface="Times New Roman" panose="02020603050405020304" pitchFamily="18" charset="0"/>
                          </a:rPr>
                          <m:t>𝐷</m:t>
                        </m:r>
                      </m:sub>
                    </m:sSub>
                    <m:r>
                      <a:rPr lang="en-US" altLang="ja-JP" sz="1500" i="1">
                        <a:latin typeface="Cambria Math" panose="02040503050406030204" pitchFamily="18" charset="0"/>
                        <a:cs typeface="Times New Roman" panose="02020603050405020304" pitchFamily="18" charset="0"/>
                      </a:rPr>
                      <m:t>=</m:t>
                    </m:r>
                    <m:sSub>
                      <m:sSubPr>
                        <m:ctrlPr>
                          <a:rPr lang="en-US" altLang="ja-JP" sz="1600" i="1">
                            <a:latin typeface="Cambria Math" panose="02040503050406030204" pitchFamily="18" charset="0"/>
                            <a:cs typeface="Times New Roman" panose="02020603050405020304" pitchFamily="18" charset="0"/>
                          </a:rPr>
                        </m:ctrlPr>
                      </m:sSubPr>
                      <m:e>
                        <m:r>
                          <a:rPr lang="ja-JP" altLang="en-US" sz="1600" i="1">
                            <a:latin typeface="Cambria Math" panose="02040503050406030204" pitchFamily="18" charset="0"/>
                            <a:cs typeface="Times New Roman" panose="02020603050405020304" pitchFamily="18" charset="0"/>
                          </a:rPr>
                          <m:t>𝜃</m:t>
                        </m:r>
                      </m:e>
                      <m:sub>
                        <m:r>
                          <a:rPr lang="en-US" altLang="ja-JP" sz="1600" i="1">
                            <a:latin typeface="Cambria Math" panose="02040503050406030204" pitchFamily="18" charset="0"/>
                            <a:cs typeface="Times New Roman" panose="02020603050405020304" pitchFamily="18" charset="0"/>
                          </a:rPr>
                          <m:t>𝐷</m:t>
                        </m:r>
                        <m:r>
                          <a:rPr lang="en-US" altLang="ja-JP" sz="1600" i="1">
                            <a:latin typeface="Cambria Math" panose="02040503050406030204" pitchFamily="18" charset="0"/>
                            <a:cs typeface="Times New Roman" panose="02020603050405020304" pitchFamily="18" charset="0"/>
                          </a:rPr>
                          <m:t>0</m:t>
                        </m:r>
                      </m:sub>
                    </m:sSub>
                    <m:d>
                      <m:dPr>
                        <m:ctrlPr>
                          <a:rPr lang="en-US" altLang="ja-JP" sz="1600" i="1">
                            <a:latin typeface="Cambria Math" panose="02040503050406030204" pitchFamily="18" charset="0"/>
                            <a:cs typeface="Times New Roman" panose="02020603050405020304" pitchFamily="18" charset="0"/>
                          </a:rPr>
                        </m:ctrlPr>
                      </m:dPr>
                      <m:e>
                        <m:f>
                          <m:fPr>
                            <m:ctrlPr>
                              <a:rPr lang="en-US" altLang="ja-JP" sz="1600" i="1">
                                <a:latin typeface="Cambria Math" panose="02040503050406030204" pitchFamily="18" charset="0"/>
                                <a:cs typeface="Times New Roman" panose="02020603050405020304" pitchFamily="18" charset="0"/>
                              </a:rPr>
                            </m:ctrlPr>
                          </m:fPr>
                          <m:num>
                            <m:sSub>
                              <m:sSubPr>
                                <m:ctrlPr>
                                  <a:rPr lang="en-US" altLang="ja-JP" sz="1600" i="1">
                                    <a:latin typeface="Cambria Math" panose="02040503050406030204" pitchFamily="18" charset="0"/>
                                    <a:cs typeface="Times New Roman" panose="02020603050405020304" pitchFamily="18" charset="0"/>
                                  </a:rPr>
                                </m:ctrlPr>
                              </m:sSubPr>
                              <m:e>
                                <m:r>
                                  <a:rPr lang="ja-JP" altLang="en-US" sz="1600" i="1">
                                    <a:latin typeface="Cambria Math" panose="02040503050406030204" pitchFamily="18" charset="0"/>
                                    <a:cs typeface="Times New Roman" panose="02020603050405020304" pitchFamily="18" charset="0"/>
                                  </a:rPr>
                                  <m:t>𝛾</m:t>
                                </m:r>
                              </m:e>
                              <m:sub>
                                <m:r>
                                  <a:rPr lang="en-US" altLang="ja-JP" sz="1600" i="1">
                                    <a:latin typeface="Cambria Math" panose="02040503050406030204" pitchFamily="18" charset="0"/>
                                    <a:cs typeface="Times New Roman" panose="02020603050405020304" pitchFamily="18" charset="0"/>
                                  </a:rPr>
                                  <m:t>0</m:t>
                                </m:r>
                              </m:sub>
                            </m:sSub>
                            <m:r>
                              <a:rPr lang="en-US" altLang="ja-JP" sz="1600" i="1">
                                <a:latin typeface="Cambria Math" panose="02040503050406030204" pitchFamily="18" charset="0"/>
                                <a:cs typeface="Times New Roman" panose="02020603050405020304" pitchFamily="18" charset="0"/>
                              </a:rPr>
                              <m:t>−</m:t>
                            </m:r>
                            <m:r>
                              <a:rPr lang="ja-JP" altLang="en-US" sz="1600" i="1">
                                <a:latin typeface="Cambria Math" panose="02040503050406030204" pitchFamily="18" charset="0"/>
                                <a:cs typeface="Times New Roman" panose="02020603050405020304" pitchFamily="18" charset="0"/>
                              </a:rPr>
                              <m:t>𝛾</m:t>
                            </m:r>
                            <m:d>
                              <m:dPr>
                                <m:ctrlPr>
                                  <a:rPr lang="en-US" altLang="ja-JP" sz="1600" i="1">
                                    <a:latin typeface="Cambria Math" panose="02040503050406030204" pitchFamily="18" charset="0"/>
                                    <a:cs typeface="Times New Roman" panose="02020603050405020304" pitchFamily="18" charset="0"/>
                                  </a:rPr>
                                </m:ctrlPr>
                              </m:dPr>
                              <m:e>
                                <m:r>
                                  <a:rPr lang="en-US" altLang="ja-JP" sz="1600" i="1">
                                    <a:latin typeface="Cambria Math" panose="02040503050406030204" pitchFamily="18" charset="0"/>
                                    <a:cs typeface="Times New Roman" panose="02020603050405020304" pitchFamily="18" charset="0"/>
                                  </a:rPr>
                                  <m:t>𝑉</m:t>
                                </m:r>
                              </m:e>
                            </m:d>
                          </m:num>
                          <m:den>
                            <m:r>
                              <a:rPr lang="en-US" altLang="ja-JP" sz="1600" i="1">
                                <a:latin typeface="Cambria Math" panose="02040503050406030204" pitchFamily="18" charset="0"/>
                                <a:cs typeface="Times New Roman" panose="02020603050405020304" pitchFamily="18" charset="0"/>
                              </a:rPr>
                              <m:t>𝑞</m:t>
                            </m:r>
                          </m:den>
                        </m:f>
                      </m:e>
                    </m:d>
                  </m:oMath>
                </a14:m>
                <a:endParaRPr lang="en-US" altLang="ja-JP" sz="1500" dirty="0">
                  <a:latin typeface="Times New Roman" panose="02020603050405020304" pitchFamily="18" charset="0"/>
                  <a:cs typeface="Times New Roman" panose="02020603050405020304" pitchFamily="18" charset="0"/>
                </a:endParaRPr>
              </a:p>
              <a:p>
                <a:pPr marL="0" lvl="1" algn="just">
                  <a:spcAft>
                    <a:spcPts val="600"/>
                  </a:spcAft>
                </a:pPr>
                <a:endParaRPr lang="en-US" altLang="ja-JP" sz="400" dirty="0">
                  <a:latin typeface="Times New Roman" panose="02020603050405020304" pitchFamily="18" charset="0"/>
                  <a:cs typeface="Times New Roman" panose="02020603050405020304" pitchFamily="18" charset="0"/>
                </a:endParaRPr>
              </a:p>
              <a:p>
                <a:pPr marL="0" lvl="1" algn="just">
                  <a:spcAft>
                    <a:spcPts val="600"/>
                  </a:spcAft>
                </a:pPr>
                <a:r>
                  <a:rPr lang="en-US" altLang="ja-JP" sz="1600" b="1" dirty="0">
                    <a:latin typeface="Times New Roman" panose="02020603050405020304" pitchFamily="18" charset="0"/>
                    <a:cs typeface="Times New Roman" panose="02020603050405020304" pitchFamily="18" charset="0"/>
                  </a:rPr>
                  <a:t>3.</a:t>
                </a:r>
                <a:r>
                  <a:rPr lang="en-US" altLang="ja-JP" sz="1600" dirty="0">
                    <a:latin typeface="Times New Roman" panose="02020603050405020304" pitchFamily="18" charset="0"/>
                    <a:cs typeface="Times New Roman" panose="02020603050405020304" pitchFamily="18" charset="0"/>
                  </a:rPr>
                  <a:t> </a:t>
                </a:r>
                <a:r>
                  <a:rPr lang="en-US" altLang="ja-JP" sz="1600" b="1" i="1" u="sng" dirty="0">
                    <a:latin typeface="Times New Roman" panose="02020603050405020304" pitchFamily="18" charset="0"/>
                    <a:cs typeface="Times New Roman" panose="02020603050405020304" pitchFamily="18" charset="0"/>
                  </a:rPr>
                  <a:t>q</a:t>
                </a:r>
                <a:r>
                  <a:rPr lang="en-US" altLang="ja-JP" sz="1600" b="1" u="sng" dirty="0">
                    <a:latin typeface="Times New Roman" panose="02020603050405020304" pitchFamily="18" charset="0"/>
                    <a:cs typeface="Times New Roman" panose="02020603050405020304" pitchFamily="18" charset="0"/>
                  </a:rPr>
                  <a:t>-compromise MGD model</a:t>
                </a:r>
                <a:r>
                  <a:rPr lang="en-US" altLang="ja-JP" sz="1600" dirty="0">
                    <a:latin typeface="Times New Roman" panose="02020603050405020304" pitchFamily="18" charset="0"/>
                    <a:cs typeface="Times New Roman" panose="02020603050405020304" pitchFamily="18" charset="0"/>
                  </a:rPr>
                  <a:t> (parameter: </a:t>
                </a:r>
                <a14:m>
                  <m:oMath xmlns:m="http://schemas.openxmlformats.org/officeDocument/2006/math">
                    <m:sSub>
                      <m:sSubPr>
                        <m:ctrlPr>
                          <a:rPr lang="en-US" altLang="ja-JP" sz="1600" i="1">
                            <a:latin typeface="Cambria Math" panose="02040503050406030204" pitchFamily="18" charset="0"/>
                            <a:cs typeface="Times New Roman" panose="02020603050405020304" pitchFamily="18" charset="0"/>
                          </a:rPr>
                        </m:ctrlPr>
                      </m:sSubPr>
                      <m:e>
                        <m:r>
                          <a:rPr lang="ja-JP" altLang="en-US" sz="1600" i="1">
                            <a:latin typeface="Cambria Math" panose="02040503050406030204" pitchFamily="18" charset="0"/>
                            <a:cs typeface="Times New Roman" panose="02020603050405020304" pitchFamily="18" charset="0"/>
                          </a:rPr>
                          <m:t>𝛾</m:t>
                        </m:r>
                      </m:e>
                      <m:sub>
                        <m:r>
                          <a:rPr lang="en-US" altLang="ja-JP" sz="1600" i="1">
                            <a:latin typeface="Cambria Math" panose="02040503050406030204" pitchFamily="18" charset="0"/>
                            <a:cs typeface="Times New Roman" panose="02020603050405020304" pitchFamily="18" charset="0"/>
                          </a:rPr>
                          <m:t>0</m:t>
                        </m:r>
                      </m:sub>
                    </m:sSub>
                  </m:oMath>
                </a14:m>
                <a:r>
                  <a:rPr lang="en-US" altLang="ja-JP" sz="16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ja-JP" sz="1600" i="1">
                            <a:latin typeface="Cambria Math" panose="02040503050406030204" pitchFamily="18" charset="0"/>
                            <a:cs typeface="Times New Roman" panose="02020603050405020304" pitchFamily="18" charset="0"/>
                          </a:rPr>
                        </m:ctrlPr>
                      </m:sSubPr>
                      <m:e>
                        <m:r>
                          <a:rPr lang="ja-JP" altLang="en-US" sz="1600" i="1">
                            <a:latin typeface="Cambria Math" panose="02040503050406030204" pitchFamily="18" charset="0"/>
                            <a:cs typeface="Times New Roman" panose="02020603050405020304" pitchFamily="18" charset="0"/>
                          </a:rPr>
                          <m:t>𝜃</m:t>
                        </m:r>
                      </m:e>
                      <m:sub>
                        <m:r>
                          <a:rPr lang="en-US" altLang="ja-JP" sz="1600" i="1">
                            <a:latin typeface="Cambria Math" panose="02040503050406030204" pitchFamily="18" charset="0"/>
                            <a:cs typeface="Times New Roman" panose="02020603050405020304" pitchFamily="18" charset="0"/>
                          </a:rPr>
                          <m:t>𝐷</m:t>
                        </m:r>
                        <m:r>
                          <a:rPr lang="en-US" altLang="ja-JP" sz="1600" i="1">
                            <a:latin typeface="Cambria Math" panose="02040503050406030204" pitchFamily="18" charset="0"/>
                            <a:cs typeface="Times New Roman" panose="02020603050405020304" pitchFamily="18" charset="0"/>
                          </a:rPr>
                          <m:t>0</m:t>
                        </m:r>
                      </m:sub>
                    </m:sSub>
                  </m:oMath>
                </a14:m>
                <a:r>
                  <a:rPr lang="en-US" altLang="ja-JP" sz="1600" dirty="0">
                    <a:latin typeface="Times New Roman" panose="02020603050405020304" pitchFamily="18" charset="0"/>
                    <a:cs typeface="Times New Roman" panose="02020603050405020304" pitchFamily="18" charset="0"/>
                  </a:rPr>
                  <a:t>)</a:t>
                </a:r>
              </a:p>
              <a:p>
                <a:pPr marL="180000" lvl="2" algn="just">
                  <a:spcAft>
                    <a:spcPts val="600"/>
                  </a:spcAft>
                </a:pPr>
                <a:r>
                  <a:rPr lang="en-US" altLang="ja-JP" sz="1600" spc="-20" dirty="0" err="1">
                    <a:latin typeface="Times New Roman" panose="02020603050405020304" pitchFamily="18" charset="0"/>
                    <a:cs typeface="Times New Roman" panose="02020603050405020304" pitchFamily="18" charset="0"/>
                  </a:rPr>
                  <a:t>EoS</a:t>
                </a:r>
                <a:r>
                  <a:rPr lang="en-US" altLang="ja-JP" sz="1600" spc="-20" dirty="0">
                    <a:latin typeface="Times New Roman" panose="02020603050405020304" pitchFamily="18" charset="0"/>
                    <a:cs typeface="Times New Roman" panose="02020603050405020304" pitchFamily="18" charset="0"/>
                  </a:rPr>
                  <a:t>, which imposes the constraint that </a:t>
                </a:r>
                <a:r>
                  <a:rPr lang="en-US" altLang="ja-JP" sz="1600" i="1" spc="-20" dirty="0">
                    <a:latin typeface="Times New Roman" panose="02020603050405020304" pitchFamily="18" charset="0"/>
                    <a:cs typeface="Times New Roman" panose="02020603050405020304" pitchFamily="18" charset="0"/>
                  </a:rPr>
                  <a:t>γ</a:t>
                </a:r>
                <a:r>
                  <a:rPr lang="en-US" altLang="ja-JP" sz="1600" spc="-20" dirty="0">
                    <a:latin typeface="Times New Roman" panose="02020603050405020304" pitchFamily="18" charset="0"/>
                    <a:cs typeface="Times New Roman" panose="02020603050405020304" pitchFamily="18" charset="0"/>
                  </a:rPr>
                  <a:t>/</a:t>
                </a:r>
                <a:r>
                  <a:rPr lang="en-US" altLang="ja-JP" sz="1600" i="1" spc="-20" dirty="0">
                    <a:latin typeface="Times New Roman" panose="02020603050405020304" pitchFamily="18" charset="0"/>
                    <a:cs typeface="Times New Roman" panose="02020603050405020304" pitchFamily="18" charset="0"/>
                  </a:rPr>
                  <a:t>V</a:t>
                </a:r>
                <a:r>
                  <a:rPr lang="en-US" altLang="ja-JP" sz="1600" spc="-20" dirty="0">
                    <a:latin typeface="Times New Roman" panose="02020603050405020304" pitchFamily="18" charset="0"/>
                    <a:cs typeface="Times New Roman" panose="02020603050405020304" pitchFamily="18" charset="0"/>
                  </a:rPr>
                  <a:t> &amp; </a:t>
                </a:r>
                <a:r>
                  <a:rPr lang="en-US" altLang="ja-JP" sz="1600" i="1" spc="-20" dirty="0" err="1">
                    <a:latin typeface="Times New Roman" panose="02020603050405020304" pitchFamily="18" charset="0"/>
                    <a:cs typeface="Times New Roman" panose="02020603050405020304" pitchFamily="18" charset="0"/>
                  </a:rPr>
                  <a:t>θ</a:t>
                </a:r>
                <a:r>
                  <a:rPr lang="en-US" altLang="ja-JP" sz="1600" spc="-20" baseline="-25000" dirty="0" err="1">
                    <a:latin typeface="Times New Roman" panose="02020603050405020304" pitchFamily="18" charset="0"/>
                    <a:cs typeface="Times New Roman" panose="02020603050405020304" pitchFamily="18" charset="0"/>
                  </a:rPr>
                  <a:t>D</a:t>
                </a:r>
                <a:r>
                  <a:rPr lang="en-US" altLang="ja-JP" sz="1600" spc="-20" dirty="0">
                    <a:latin typeface="Times New Roman" panose="02020603050405020304" pitchFamily="18" charset="0"/>
                    <a:cs typeface="Times New Roman" panose="02020603050405020304" pitchFamily="18" charset="0"/>
                  </a:rPr>
                  <a:t> are constant on the MGD model </a:t>
                </a:r>
                <a:r>
                  <a:rPr lang="en-US" altLang="ja-JP" sz="1400" spc="-20" dirty="0">
                    <a:latin typeface="Times New Roman" panose="02020603050405020304" pitchFamily="18" charset="0"/>
                    <a:cs typeface="Times New Roman" panose="02020603050405020304" pitchFamily="18" charset="0"/>
                  </a:rPr>
                  <a:t>(Kroll et al. 2019; Angel et al. 2020).</a:t>
                </a:r>
                <a:endParaRPr lang="en-US" altLang="ja-JP" sz="1600" spc="-20" dirty="0">
                  <a:latin typeface="Times New Roman" panose="02020603050405020304" pitchFamily="18" charset="0"/>
                  <a:cs typeface="Times New Roman" panose="02020603050405020304" pitchFamily="18" charset="0"/>
                </a:endParaRPr>
              </a:p>
            </p:txBody>
          </p:sp>
        </mc:Choice>
        <mc:Fallback xmlns="">
          <p:sp>
            <p:nvSpPr>
              <p:cNvPr id="26" name="テキスト ボックス 25">
                <a:extLst>
                  <a:ext uri="{FF2B5EF4-FFF2-40B4-BE49-F238E27FC236}">
                    <a16:creationId xmlns:a16="http://schemas.microsoft.com/office/drawing/2014/main" id="{AD850A37-74B0-475E-B417-1EFED93613A5}"/>
                  </a:ext>
                </a:extLst>
              </p:cNvPr>
              <p:cNvSpPr txBox="1">
                <a:spLocks noRot="1" noChangeAspect="1" noMove="1" noResize="1" noEditPoints="1" noAdjustHandles="1" noChangeArrowheads="1" noChangeShapeType="1" noTextEdit="1"/>
              </p:cNvSpPr>
              <p:nvPr/>
            </p:nvSpPr>
            <p:spPr>
              <a:xfrm>
                <a:off x="6929841" y="1195624"/>
                <a:ext cx="5242772" cy="5735801"/>
              </a:xfrm>
              <a:prstGeom prst="rect">
                <a:avLst/>
              </a:prstGeom>
              <a:blipFill>
                <a:blip r:embed="rId3"/>
                <a:stretch>
                  <a:fillRect l="-698" t="-319" r="-581" b="-425"/>
                </a:stretch>
              </a:blipFill>
            </p:spPr>
            <p:txBody>
              <a:bodyPr/>
              <a:lstStyle/>
              <a:p>
                <a:r>
                  <a:rPr lang="ja-JP" altLang="en-US">
                    <a:noFill/>
                  </a:rPr>
                  <a:t> </a:t>
                </a:r>
              </a:p>
            </p:txBody>
          </p:sp>
        </mc:Fallback>
      </mc:AlternateContent>
      <p:sp>
        <p:nvSpPr>
          <p:cNvPr id="35" name="テキスト ボックス 34">
            <a:extLst>
              <a:ext uri="{FF2B5EF4-FFF2-40B4-BE49-F238E27FC236}">
                <a16:creationId xmlns:a16="http://schemas.microsoft.com/office/drawing/2014/main" id="{FFFDC5E2-E07F-4A49-BCB4-86EC2C8C9BDA}"/>
              </a:ext>
            </a:extLst>
          </p:cNvPr>
          <p:cNvSpPr txBox="1"/>
          <p:nvPr/>
        </p:nvSpPr>
        <p:spPr>
          <a:xfrm>
            <a:off x="36845" y="2691126"/>
            <a:ext cx="6860803" cy="369332"/>
          </a:xfrm>
          <a:prstGeom prst="rect">
            <a:avLst/>
          </a:prstGeom>
          <a:noFill/>
        </p:spPr>
        <p:txBody>
          <a:bodyPr wrap="square">
            <a:spAutoFit/>
          </a:bodyPr>
          <a:lstStyle/>
          <a:p>
            <a:r>
              <a:rPr lang="en-US" altLang="ja-JP" dirty="0">
                <a:latin typeface="Times New Roman" panose="02020603050405020304" pitchFamily="18" charset="0"/>
                <a:cs typeface="Times New Roman" panose="02020603050405020304" pitchFamily="18" charset="0"/>
              </a:rPr>
              <a:t>A total of 140 data were used: 34 </a:t>
            </a:r>
            <a:r>
              <a:rPr lang="en-US" altLang="ja-JP" i="1" dirty="0">
                <a:latin typeface="Times New Roman" panose="02020603050405020304" pitchFamily="18" charset="0"/>
                <a:cs typeface="Times New Roman" panose="02020603050405020304" pitchFamily="18" charset="0"/>
              </a:rPr>
              <a:t>PV</a:t>
            </a:r>
            <a:r>
              <a:rPr lang="en-US" altLang="ja-JP" dirty="0">
                <a:latin typeface="Times New Roman" panose="02020603050405020304" pitchFamily="18" charset="0"/>
                <a:cs typeface="Times New Roman" panose="02020603050405020304" pitchFamily="18" charset="0"/>
              </a:rPr>
              <a:t> data, 40</a:t>
            </a:r>
            <a:r>
              <a:rPr lang="ja-JP" altLang="en-US" dirty="0">
                <a:latin typeface="Times New Roman" panose="02020603050405020304" pitchFamily="18" charset="0"/>
                <a:cs typeface="Times New Roman" panose="02020603050405020304" pitchFamily="18" charset="0"/>
              </a:rPr>
              <a:t> </a:t>
            </a:r>
            <a:r>
              <a:rPr lang="en-US" altLang="ja-JP" i="1" dirty="0">
                <a:latin typeface="Times New Roman" panose="02020603050405020304" pitchFamily="18" charset="0"/>
                <a:cs typeface="Times New Roman" panose="02020603050405020304" pitchFamily="18" charset="0"/>
              </a:rPr>
              <a:t>VT</a:t>
            </a:r>
            <a:r>
              <a:rPr lang="en-US" altLang="ja-JP" dirty="0">
                <a:latin typeface="Times New Roman" panose="02020603050405020304" pitchFamily="18" charset="0"/>
                <a:cs typeface="Times New Roman" panose="02020603050405020304" pitchFamily="18" charset="0"/>
              </a:rPr>
              <a:t> data, and 66</a:t>
            </a:r>
            <a:r>
              <a:rPr lang="ja-JP" altLang="en-US" dirty="0">
                <a:latin typeface="Times New Roman" panose="02020603050405020304" pitchFamily="18" charset="0"/>
                <a:cs typeface="Times New Roman" panose="02020603050405020304" pitchFamily="18" charset="0"/>
              </a:rPr>
              <a:t> </a:t>
            </a:r>
            <a:r>
              <a:rPr lang="en-US" altLang="ja-JP" i="1" dirty="0">
                <a:latin typeface="Times New Roman" panose="02020603050405020304" pitchFamily="18" charset="0"/>
                <a:cs typeface="Times New Roman" panose="02020603050405020304" pitchFamily="18" charset="0"/>
              </a:rPr>
              <a:t>K</a:t>
            </a:r>
            <a:r>
              <a:rPr lang="en-US" altLang="ja-JP" baseline="-25000" dirty="0">
                <a:latin typeface="Times New Roman" panose="02020603050405020304" pitchFamily="18" charset="0"/>
                <a:cs typeface="Times New Roman" panose="02020603050405020304" pitchFamily="18" charset="0"/>
              </a:rPr>
              <a:t>S</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data.</a:t>
            </a:r>
            <a:endParaRPr lang="ja-JP" altLang="en-US" dirty="0">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4402B3AE-D464-45DF-B2ED-0AC51C54A4A1}"/>
              </a:ext>
            </a:extLst>
          </p:cNvPr>
          <p:cNvSpPr txBox="1"/>
          <p:nvPr/>
        </p:nvSpPr>
        <p:spPr>
          <a:xfrm>
            <a:off x="0" y="764241"/>
            <a:ext cx="7003056" cy="1405513"/>
          </a:xfrm>
          <a:prstGeom prst="rect">
            <a:avLst/>
          </a:prstGeom>
          <a:noFill/>
        </p:spPr>
        <p:txBody>
          <a:bodyPr wrap="square">
            <a:spAutoFit/>
          </a:bodyPr>
          <a:lstStyle/>
          <a:p>
            <a:pPr marL="252000" lvl="1" indent="-252000" algn="just">
              <a:spcAft>
                <a:spcPts val="800"/>
              </a:spcAft>
              <a:buFont typeface="+mj-lt"/>
              <a:buAutoNum type="arabicPeriod"/>
            </a:pPr>
            <a:r>
              <a:rPr lang="en-US" altLang="ja-JP" b="1" dirty="0" err="1">
                <a:solidFill>
                  <a:schemeClr val="bg1">
                    <a:lumMod val="65000"/>
                  </a:schemeClr>
                </a:solidFill>
                <a:latin typeface="Times New Roman" panose="02020603050405020304" pitchFamily="18" charset="0"/>
                <a:cs typeface="Times New Roman" panose="02020603050405020304" pitchFamily="18" charset="0"/>
              </a:rPr>
              <a:t>Identifify</a:t>
            </a:r>
            <a:r>
              <a:rPr lang="en-US" altLang="ja-JP" b="1" dirty="0">
                <a:solidFill>
                  <a:schemeClr val="bg1">
                    <a:lumMod val="65000"/>
                  </a:schemeClr>
                </a:solidFill>
                <a:latin typeface="Times New Roman" panose="02020603050405020304" pitchFamily="18" charset="0"/>
                <a:cs typeface="Times New Roman" panose="02020603050405020304" pitchFamily="18" charset="0"/>
              </a:rPr>
              <a:t> </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PV</a:t>
            </a:r>
            <a:r>
              <a:rPr lang="ja-JP" altLang="en-US" b="1" dirty="0">
                <a:solidFill>
                  <a:schemeClr val="bg1">
                    <a:lumMod val="65000"/>
                  </a:schemeClr>
                </a:solidFill>
                <a:latin typeface="Times New Roman" panose="02020603050405020304" pitchFamily="18" charset="0"/>
                <a:cs typeface="Times New Roman" panose="02020603050405020304" pitchFamily="18" charset="0"/>
              </a:rPr>
              <a:t> </a:t>
            </a:r>
            <a:r>
              <a:rPr lang="en-US" altLang="ja-JP" b="1" dirty="0">
                <a:solidFill>
                  <a:schemeClr val="bg1">
                    <a:lumMod val="65000"/>
                  </a:schemeClr>
                </a:solidFill>
                <a:latin typeface="Times New Roman" panose="02020603050405020304" pitchFamily="18" charset="0"/>
                <a:cs typeface="Times New Roman" panose="02020603050405020304" pitchFamily="18" charset="0"/>
              </a:rPr>
              <a:t>&amp;</a:t>
            </a:r>
            <a:r>
              <a:rPr lang="ja-JP" altLang="en-US" b="1" dirty="0">
                <a:solidFill>
                  <a:schemeClr val="bg1">
                    <a:lumMod val="65000"/>
                  </a:schemeClr>
                </a:solidFill>
                <a:latin typeface="Times New Roman" panose="02020603050405020304" pitchFamily="18" charset="0"/>
                <a:cs typeface="Times New Roman" panose="02020603050405020304" pitchFamily="18" charset="0"/>
              </a:rPr>
              <a:t> </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K</a:t>
            </a:r>
            <a:r>
              <a:rPr lang="en-US" altLang="ja-JP" b="1" i="1" baseline="-25000" dirty="0">
                <a:solidFill>
                  <a:schemeClr val="bg1">
                    <a:lumMod val="65000"/>
                  </a:schemeClr>
                </a:solidFill>
                <a:latin typeface="Times New Roman" panose="02020603050405020304" pitchFamily="18" charset="0"/>
                <a:cs typeface="Times New Roman" panose="02020603050405020304" pitchFamily="18" charset="0"/>
              </a:rPr>
              <a:t>S</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PV </a:t>
            </a:r>
            <a:r>
              <a:rPr lang="en-US" altLang="ja-JP" b="1" dirty="0">
                <a:solidFill>
                  <a:schemeClr val="bg1">
                    <a:lumMod val="65000"/>
                  </a:schemeClr>
                </a:solidFill>
                <a:latin typeface="Times New Roman" panose="02020603050405020304" pitchFamily="18" charset="0"/>
                <a:cs typeface="Times New Roman" panose="02020603050405020304" pitchFamily="18" charset="0"/>
              </a:rPr>
              <a:t>data to be excluded from all available data</a:t>
            </a:r>
            <a:r>
              <a:rPr lang="ja-JP" altLang="en-US" b="1" dirty="0">
                <a:solidFill>
                  <a:schemeClr val="bg1">
                    <a:lumMod val="65000"/>
                  </a:schemeClr>
                </a:solidFill>
                <a:latin typeface="Times New Roman" panose="02020603050405020304" pitchFamily="18" charset="0"/>
                <a:cs typeface="Times New Roman" panose="02020603050405020304" pitchFamily="18" charset="0"/>
              </a:rPr>
              <a:t>．</a:t>
            </a:r>
            <a:endParaRPr lang="en-US" altLang="ja-JP" b="1" dirty="0">
              <a:solidFill>
                <a:schemeClr val="bg1">
                  <a:lumMod val="65000"/>
                </a:schemeClr>
              </a:solidFill>
              <a:latin typeface="Times New Roman" panose="02020603050405020304" pitchFamily="18" charset="0"/>
              <a:cs typeface="Times New Roman" panose="02020603050405020304" pitchFamily="18" charset="0"/>
            </a:endParaRPr>
          </a:p>
          <a:p>
            <a:pPr marL="252000" lvl="1" indent="-252000" algn="just">
              <a:spcAft>
                <a:spcPts val="800"/>
              </a:spcAft>
              <a:buFont typeface="+mj-lt"/>
              <a:buAutoNum type="arabicPeriod"/>
            </a:pPr>
            <a:r>
              <a:rPr lang="en-US" altLang="ja-JP" b="1" dirty="0">
                <a:solidFill>
                  <a:schemeClr val="bg1">
                    <a:lumMod val="65000"/>
                  </a:schemeClr>
                </a:solidFill>
                <a:latin typeface="Times New Roman" panose="02020603050405020304" pitchFamily="18" charset="0"/>
                <a:cs typeface="Times New Roman" panose="02020603050405020304" pitchFamily="18" charset="0"/>
              </a:rPr>
              <a:t>Determine </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VT</a:t>
            </a:r>
            <a:r>
              <a:rPr lang="en-US" altLang="ja-JP" b="1" dirty="0">
                <a:solidFill>
                  <a:schemeClr val="bg1">
                    <a:lumMod val="65000"/>
                  </a:schemeClr>
                </a:solidFill>
                <a:latin typeface="Times New Roman" panose="02020603050405020304" pitchFamily="18" charset="0"/>
                <a:cs typeface="Times New Roman" panose="02020603050405020304" pitchFamily="18" charset="0"/>
              </a:rPr>
              <a:t> data that are self-consistent with others by</a:t>
            </a:r>
            <a:r>
              <a:rPr lang="ja-JP" altLang="en-US" b="1" dirty="0">
                <a:solidFill>
                  <a:schemeClr val="bg1">
                    <a:lumMod val="65000"/>
                  </a:schemeClr>
                </a:solidFill>
                <a:latin typeface="Times New Roman" panose="02020603050405020304" pitchFamily="18" charset="0"/>
                <a:cs typeface="Times New Roman" panose="02020603050405020304" pitchFamily="18" charset="0"/>
              </a:rPr>
              <a:t> </a:t>
            </a:r>
            <a:r>
              <a:rPr lang="en-US" altLang="ja-JP" b="1" i="1" dirty="0">
                <a:solidFill>
                  <a:schemeClr val="bg1">
                    <a:lumMod val="65000"/>
                  </a:schemeClr>
                </a:solidFill>
                <a:latin typeface="Times New Roman" panose="02020603050405020304" pitchFamily="18" charset="0"/>
                <a:cs typeface="Times New Roman" panose="02020603050405020304" pitchFamily="18" charset="0"/>
              </a:rPr>
              <a:t>C</a:t>
            </a:r>
            <a:r>
              <a:rPr lang="en-US" altLang="ja-JP" b="1" i="1" baseline="-25000" dirty="0">
                <a:solidFill>
                  <a:schemeClr val="bg1">
                    <a:lumMod val="65000"/>
                  </a:schemeClr>
                </a:solidFill>
                <a:latin typeface="Times New Roman" panose="02020603050405020304" pitchFamily="18" charset="0"/>
                <a:cs typeface="Times New Roman" panose="02020603050405020304" pitchFamily="18" charset="0"/>
              </a:rPr>
              <a:t>P</a:t>
            </a:r>
            <a:r>
              <a:rPr lang="en-US" altLang="ja-JP" b="1" dirty="0">
                <a:solidFill>
                  <a:schemeClr val="bg1">
                    <a:lumMod val="65000"/>
                  </a:schemeClr>
                </a:solidFill>
                <a:latin typeface="Times New Roman" panose="02020603050405020304" pitchFamily="18" charset="0"/>
                <a:cs typeface="Times New Roman" panose="02020603050405020304" pitchFamily="18" charset="0"/>
              </a:rPr>
              <a:t>-</a:t>
            </a:r>
            <a:r>
              <a:rPr lang="en-US" altLang="ja-JP" b="1" dirty="0" err="1">
                <a:solidFill>
                  <a:schemeClr val="bg1">
                    <a:lumMod val="65000"/>
                  </a:schemeClr>
                </a:solidFill>
                <a:latin typeface="Times New Roman" panose="02020603050405020304" pitchFamily="18" charset="0"/>
                <a:cs typeface="Times New Roman" panose="02020603050405020304" pitchFamily="18" charset="0"/>
              </a:rPr>
              <a:t>EoS</a:t>
            </a:r>
            <a:r>
              <a:rPr lang="ja-JP" altLang="en-US" b="1" dirty="0">
                <a:solidFill>
                  <a:schemeClr val="bg1">
                    <a:lumMod val="65000"/>
                  </a:schemeClr>
                </a:solidFill>
                <a:latin typeface="Times New Roman" panose="02020603050405020304" pitchFamily="18" charset="0"/>
                <a:cs typeface="Times New Roman" panose="02020603050405020304" pitchFamily="18" charset="0"/>
              </a:rPr>
              <a:t>．</a:t>
            </a:r>
            <a:endParaRPr lang="en-US" altLang="ja-JP" b="1" dirty="0">
              <a:solidFill>
                <a:schemeClr val="bg1">
                  <a:lumMod val="65000"/>
                </a:schemeClr>
              </a:solidFill>
              <a:latin typeface="Times New Roman" panose="02020603050405020304" pitchFamily="18" charset="0"/>
              <a:cs typeface="Times New Roman" panose="02020603050405020304" pitchFamily="18" charset="0"/>
            </a:endParaRPr>
          </a:p>
          <a:p>
            <a:pPr marL="252000" lvl="1" indent="-252000" algn="just">
              <a:spcAft>
                <a:spcPts val="800"/>
              </a:spcAft>
              <a:buFont typeface="+mj-lt"/>
              <a:buAutoNum type="arabicPeriod"/>
            </a:pPr>
            <a:r>
              <a:rPr lang="en-US" altLang="ja-JP" b="1" dirty="0">
                <a:latin typeface="Times New Roman" panose="02020603050405020304" pitchFamily="18" charset="0"/>
                <a:cs typeface="Times New Roman" panose="02020603050405020304" pitchFamily="18" charset="0"/>
              </a:rPr>
              <a:t>Fit </a:t>
            </a:r>
            <a:r>
              <a:rPr lang="en-US" altLang="ja-JP" b="1" i="1" dirty="0">
                <a:latin typeface="Times New Roman" panose="02020603050405020304" pitchFamily="18" charset="0"/>
                <a:cs typeface="Times New Roman" panose="02020603050405020304" pitchFamily="18" charset="0"/>
              </a:rPr>
              <a:t>VT</a:t>
            </a:r>
            <a:r>
              <a:rPr lang="ja-JP" altLang="en-US" b="1" i="1" dirty="0">
                <a:latin typeface="Times New Roman" panose="02020603050405020304" pitchFamily="18" charset="0"/>
                <a:cs typeface="Times New Roman" panose="02020603050405020304" pitchFamily="18" charset="0"/>
              </a:rPr>
              <a:t>，</a:t>
            </a:r>
            <a:r>
              <a:rPr lang="en-US" altLang="ja-JP" b="1" i="1" dirty="0">
                <a:latin typeface="Times New Roman" panose="02020603050405020304" pitchFamily="18" charset="0"/>
                <a:cs typeface="Times New Roman" panose="02020603050405020304" pitchFamily="18" charset="0"/>
              </a:rPr>
              <a:t>PV</a:t>
            </a:r>
            <a:r>
              <a:rPr lang="ja-JP" altLang="en-US" b="1" dirty="0">
                <a:latin typeface="Times New Roman" panose="02020603050405020304" pitchFamily="18" charset="0"/>
                <a:cs typeface="Times New Roman" panose="02020603050405020304" pitchFamily="18" charset="0"/>
              </a:rPr>
              <a:t>，</a:t>
            </a:r>
            <a:r>
              <a:rPr lang="en-US" altLang="ja-JP" b="1" i="1" dirty="0">
                <a:latin typeface="Times New Roman" panose="02020603050405020304" pitchFamily="18" charset="0"/>
                <a:cs typeface="Times New Roman" panose="02020603050405020304" pitchFamily="18" charset="0"/>
              </a:rPr>
              <a:t>K</a:t>
            </a:r>
            <a:r>
              <a:rPr lang="en-US" altLang="ja-JP" b="1" i="1" baseline="-25000" dirty="0">
                <a:latin typeface="Times New Roman" panose="02020603050405020304" pitchFamily="18" charset="0"/>
                <a:cs typeface="Times New Roman" panose="02020603050405020304" pitchFamily="18" charset="0"/>
              </a:rPr>
              <a:t>S</a:t>
            </a:r>
            <a:r>
              <a:rPr lang="en-US" altLang="ja-JP" b="1" i="1" dirty="0">
                <a:latin typeface="Times New Roman" panose="02020603050405020304" pitchFamily="18" charset="0"/>
                <a:cs typeface="Times New Roman" panose="02020603050405020304" pitchFamily="18" charset="0"/>
              </a:rPr>
              <a:t>PV </a:t>
            </a:r>
            <a:r>
              <a:rPr lang="en-US" altLang="ja-JP" b="1" dirty="0">
                <a:latin typeface="Times New Roman" panose="02020603050405020304" pitchFamily="18" charset="0"/>
                <a:cs typeface="Times New Roman" panose="02020603050405020304" pitchFamily="18" charset="0"/>
              </a:rPr>
              <a:t>data with BM3-MGD, BM3-q-compromise MGD </a:t>
            </a:r>
            <a:r>
              <a:rPr lang="en-US" altLang="ja-JP" b="1" dirty="0" err="1">
                <a:latin typeface="Times New Roman" panose="02020603050405020304" pitchFamily="18" charset="0"/>
                <a:cs typeface="Times New Roman" panose="02020603050405020304" pitchFamily="18" charset="0"/>
              </a:rPr>
              <a:t>EoS</a:t>
            </a:r>
            <a:r>
              <a:rPr lang="en-US" altLang="ja-JP" b="1" dirty="0">
                <a:latin typeface="Times New Roman" panose="02020603050405020304" pitchFamily="18" charset="0"/>
                <a:cs typeface="Times New Roman" panose="02020603050405020304" pitchFamily="18" charset="0"/>
              </a:rPr>
              <a:t>, and BM3-HP2011 </a:t>
            </a:r>
            <a:r>
              <a:rPr lang="en-US" altLang="ja-JP" b="1" dirty="0" err="1">
                <a:latin typeface="Times New Roman" panose="02020603050405020304" pitchFamily="18" charset="0"/>
                <a:cs typeface="Times New Roman" panose="02020603050405020304" pitchFamily="18" charset="0"/>
              </a:rPr>
              <a:t>EoS</a:t>
            </a:r>
            <a:r>
              <a:rPr lang="en-US" altLang="ja-JP" b="1" dirty="0">
                <a:latin typeface="Times New Roman" panose="02020603050405020304" pitchFamily="18" charset="0"/>
                <a:cs typeface="Times New Roman" panose="02020603050405020304" pitchFamily="18" charset="0"/>
              </a:rPr>
              <a:t> and compare </a:t>
            </a:r>
            <a:r>
              <a:rPr lang="en-US" altLang="ja-JP" b="1" dirty="0" err="1">
                <a:latin typeface="Times New Roman" panose="02020603050405020304" pitchFamily="18" charset="0"/>
                <a:cs typeface="Times New Roman" panose="02020603050405020304" pitchFamily="18" charset="0"/>
              </a:rPr>
              <a:t>EoS</a:t>
            </a:r>
            <a:r>
              <a:rPr lang="en-US" altLang="ja-JP" b="1" dirty="0">
                <a:latin typeface="Times New Roman" panose="02020603050405020304" pitchFamily="18" charset="0"/>
                <a:cs typeface="Times New Roman" panose="02020603050405020304" pitchFamily="18" charset="0"/>
              </a:rPr>
              <a:t> parameters.</a:t>
            </a:r>
          </a:p>
        </p:txBody>
      </p:sp>
    </p:spTree>
    <p:extLst>
      <p:ext uri="{BB962C8B-B14F-4D97-AF65-F5344CB8AC3E}">
        <p14:creationId xmlns:p14="http://schemas.microsoft.com/office/powerpoint/2010/main" val="343238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Introduction</a:t>
            </a:r>
            <a:r>
              <a:rPr lang="ja-JP" altLang="en-US" sz="1500" b="1" dirty="0">
                <a:solidFill>
                  <a:schemeClr val="bg1">
                    <a:lumMod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Constraints on </a:t>
            </a:r>
            <a:r>
              <a:rPr kumimoji="1" lang="en-US" altLang="ja-JP" sz="3100" b="1" i="1" dirty="0">
                <a:latin typeface="Arial" panose="020B0604020202020204" pitchFamily="34" charset="0"/>
                <a:ea typeface="游ゴシック" panose="020B0400000000000000" pitchFamily="50" charset="-128"/>
                <a:cs typeface="Arial" panose="020B0604020202020204" pitchFamily="34" charset="0"/>
              </a:rPr>
              <a:t>VT</a:t>
            </a: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 data by </a:t>
            </a:r>
            <a:r>
              <a:rPr kumimoji="1" lang="en-US" altLang="ja-JP" sz="3100" b="1" i="1" dirty="0">
                <a:latin typeface="Arial" panose="020B0604020202020204" pitchFamily="34" charset="0"/>
                <a:ea typeface="游ゴシック" panose="020B0400000000000000" pitchFamily="50" charset="-128"/>
                <a:cs typeface="Arial" panose="020B0604020202020204" pitchFamily="34" charset="0"/>
              </a:rPr>
              <a:t>C</a:t>
            </a:r>
            <a:r>
              <a:rPr kumimoji="1" lang="en-US" altLang="ja-JP" sz="3100" b="1" i="1" baseline="-25000" dirty="0">
                <a:latin typeface="Arial" panose="020B0604020202020204" pitchFamily="34" charset="0"/>
                <a:ea typeface="游ゴシック" panose="020B0400000000000000" pitchFamily="50" charset="-128"/>
                <a:cs typeface="Arial" panose="020B0604020202020204" pitchFamily="34" charset="0"/>
              </a:rPr>
              <a:t>P</a:t>
            </a: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a:t>
            </a:r>
            <a:r>
              <a:rPr kumimoji="1" lang="en-US" altLang="ja-JP" sz="3100" b="1" dirty="0" err="1">
                <a:latin typeface="Arial" panose="020B0604020202020204" pitchFamily="34" charset="0"/>
                <a:ea typeface="游ゴシック" panose="020B0400000000000000" pitchFamily="50" charset="-128"/>
                <a:cs typeface="Arial" panose="020B0604020202020204" pitchFamily="34" charset="0"/>
              </a:rPr>
              <a:t>EoS</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C8DBBF20-A094-46C3-B63C-7C343974350B}"/>
              </a:ext>
            </a:extLst>
          </p:cNvPr>
          <p:cNvSpPr/>
          <p:nvPr/>
        </p:nvSpPr>
        <p:spPr>
          <a:xfrm>
            <a:off x="11727076" y="-25193"/>
            <a:ext cx="503664"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8/17</a:t>
            </a:r>
            <a:endParaRPr lang="ja-JP" altLang="en-US" sz="1400" dirty="0">
              <a:latin typeface="Times New Roman" panose="02020603050405020304" pitchFamily="18" charset="0"/>
              <a:cs typeface="Times New Roman" panose="02020603050405020304" pitchFamily="18" charset="0"/>
            </a:endParaRPr>
          </a:p>
        </p:txBody>
      </p:sp>
      <p:graphicFrame>
        <p:nvGraphicFramePr>
          <p:cNvPr id="3" name="表 2">
            <a:extLst>
              <a:ext uri="{FF2B5EF4-FFF2-40B4-BE49-F238E27FC236}">
                <a16:creationId xmlns:a16="http://schemas.microsoft.com/office/drawing/2014/main" id="{3E5F73CC-C0A9-4CF8-A5FD-6D79A4E28F96}"/>
              </a:ext>
            </a:extLst>
          </p:cNvPr>
          <p:cNvGraphicFramePr>
            <a:graphicFrameLocks noGrp="1"/>
          </p:cNvGraphicFramePr>
          <p:nvPr/>
        </p:nvGraphicFramePr>
        <p:xfrm>
          <a:off x="100012" y="830916"/>
          <a:ext cx="10982325" cy="4053840"/>
        </p:xfrm>
        <a:graphic>
          <a:graphicData uri="http://schemas.openxmlformats.org/drawingml/2006/table">
            <a:tbl>
              <a:tblPr bandRow="1">
                <a:tableStyleId>{073A0DAA-6AF3-43AB-8588-CEC1D06C72B9}</a:tableStyleId>
              </a:tblPr>
              <a:tblGrid>
                <a:gridCol w="1320800">
                  <a:extLst>
                    <a:ext uri="{9D8B030D-6E8A-4147-A177-3AD203B41FA5}">
                      <a16:colId xmlns:a16="http://schemas.microsoft.com/office/drawing/2014/main" val="3173710044"/>
                    </a:ext>
                  </a:extLst>
                </a:gridCol>
                <a:gridCol w="1009650">
                  <a:extLst>
                    <a:ext uri="{9D8B030D-6E8A-4147-A177-3AD203B41FA5}">
                      <a16:colId xmlns:a16="http://schemas.microsoft.com/office/drawing/2014/main" val="1012922297"/>
                    </a:ext>
                  </a:extLst>
                </a:gridCol>
                <a:gridCol w="1009650">
                  <a:extLst>
                    <a:ext uri="{9D8B030D-6E8A-4147-A177-3AD203B41FA5}">
                      <a16:colId xmlns:a16="http://schemas.microsoft.com/office/drawing/2014/main" val="2162802098"/>
                    </a:ext>
                  </a:extLst>
                </a:gridCol>
                <a:gridCol w="1009650">
                  <a:extLst>
                    <a:ext uri="{9D8B030D-6E8A-4147-A177-3AD203B41FA5}">
                      <a16:colId xmlns:a16="http://schemas.microsoft.com/office/drawing/2014/main" val="4196484701"/>
                    </a:ext>
                  </a:extLst>
                </a:gridCol>
                <a:gridCol w="1128713">
                  <a:extLst>
                    <a:ext uri="{9D8B030D-6E8A-4147-A177-3AD203B41FA5}">
                      <a16:colId xmlns:a16="http://schemas.microsoft.com/office/drawing/2014/main" val="3339806219"/>
                    </a:ext>
                  </a:extLst>
                </a:gridCol>
                <a:gridCol w="994537">
                  <a:extLst>
                    <a:ext uri="{9D8B030D-6E8A-4147-A177-3AD203B41FA5}">
                      <a16:colId xmlns:a16="http://schemas.microsoft.com/office/drawing/2014/main" val="1421372752"/>
                    </a:ext>
                  </a:extLst>
                </a:gridCol>
                <a:gridCol w="949325">
                  <a:extLst>
                    <a:ext uri="{9D8B030D-6E8A-4147-A177-3AD203B41FA5}">
                      <a16:colId xmlns:a16="http://schemas.microsoft.com/office/drawing/2014/main" val="2543792774"/>
                    </a:ext>
                  </a:extLst>
                </a:gridCol>
                <a:gridCol w="1331913">
                  <a:extLst>
                    <a:ext uri="{9D8B030D-6E8A-4147-A177-3AD203B41FA5}">
                      <a16:colId xmlns:a16="http://schemas.microsoft.com/office/drawing/2014/main" val="1727188983"/>
                    </a:ext>
                  </a:extLst>
                </a:gridCol>
                <a:gridCol w="1015873">
                  <a:extLst>
                    <a:ext uri="{9D8B030D-6E8A-4147-A177-3AD203B41FA5}">
                      <a16:colId xmlns:a16="http://schemas.microsoft.com/office/drawing/2014/main" val="1944513008"/>
                    </a:ext>
                  </a:extLst>
                </a:gridCol>
                <a:gridCol w="1212214">
                  <a:extLst>
                    <a:ext uri="{9D8B030D-6E8A-4147-A177-3AD203B41FA5}">
                      <a16:colId xmlns:a16="http://schemas.microsoft.com/office/drawing/2014/main" val="3601506481"/>
                    </a:ext>
                  </a:extLst>
                </a:gridCol>
              </a:tblGrid>
              <a:tr h="190500">
                <a:tc>
                  <a:txBody>
                    <a:bodyPr/>
                    <a:lstStyle/>
                    <a:p>
                      <a:pPr algn="ctr" fontAlgn="ctr"/>
                      <a:r>
                        <a:rPr lang="en-US" sz="16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Reference</a:t>
                      </a:r>
                    </a:p>
                  </a:txBody>
                  <a:tcPr marL="0" marR="0" marT="0" marB="0" anchor="ctr">
                    <a:solidFill>
                      <a:schemeClr val="tx1"/>
                    </a:solidFill>
                  </a:tcPr>
                </a:tc>
                <a:tc>
                  <a:txBody>
                    <a:bodyPr/>
                    <a:lstStyle/>
                    <a:p>
                      <a:pPr algn="ctr" fontAlgn="ctr"/>
                      <a:r>
                        <a:rPr lang="en-US" altLang="ja-JP" sz="1600" b="1" u="none" strike="noStrike" spc="-100" baseline="0" dirty="0">
                          <a:solidFill>
                            <a:schemeClr val="bg1"/>
                          </a:solidFill>
                          <a:effectLst/>
                          <a:latin typeface="Arial" panose="020B0604020202020204" pitchFamily="34" charset="0"/>
                          <a:cs typeface="Arial" panose="020B0604020202020204" pitchFamily="34" charset="0"/>
                        </a:rPr>
                        <a:t>This study</a:t>
                      </a:r>
                      <a:endParaRPr lang="en-US" altLang="ja-JP" sz="1600" b="1" i="0" u="none" strike="noStrike" spc="-100" baseline="0"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altLang="ja-JP" sz="1600" b="1" u="none" strike="noStrike" spc="-100" baseline="0" dirty="0">
                          <a:solidFill>
                            <a:schemeClr val="bg1"/>
                          </a:solidFill>
                          <a:effectLst/>
                          <a:latin typeface="Arial" panose="020B0604020202020204" pitchFamily="34" charset="0"/>
                          <a:cs typeface="Arial" panose="020B0604020202020204" pitchFamily="34" charset="0"/>
                        </a:rPr>
                        <a:t>This study</a:t>
                      </a:r>
                      <a:endParaRPr lang="en-US" altLang="ja-JP" sz="1600" b="1" i="0" u="none" strike="noStrike" spc="-100" baseline="0"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altLang="ja-JP" sz="1600" b="1" u="none" strike="noStrike" spc="-100" baseline="0" dirty="0">
                          <a:solidFill>
                            <a:schemeClr val="bg1"/>
                          </a:solidFill>
                          <a:effectLst/>
                          <a:latin typeface="Arial" panose="020B0604020202020204" pitchFamily="34" charset="0"/>
                          <a:cs typeface="Arial" panose="020B0604020202020204" pitchFamily="34" charset="0"/>
                        </a:rPr>
                        <a:t>This study</a:t>
                      </a:r>
                      <a:endParaRPr lang="en-US" altLang="ja-JP" sz="1600" b="1" i="0" u="none" strike="noStrike" spc="-100" baseline="0"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altLang="ja-JP" sz="1600" b="1" u="none" strike="noStrike" spc="-100" baseline="0" dirty="0">
                          <a:solidFill>
                            <a:schemeClr val="bg1"/>
                          </a:solidFill>
                          <a:effectLst/>
                          <a:latin typeface="Arial" panose="020B0604020202020204" pitchFamily="34" charset="0"/>
                          <a:cs typeface="Arial" panose="020B0604020202020204" pitchFamily="34" charset="0"/>
                        </a:rPr>
                        <a:t>This study</a:t>
                      </a:r>
                      <a:endParaRPr lang="en-US" altLang="ja-JP" sz="1600" b="1" i="0" u="none" strike="noStrike" spc="-100" baseline="0"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altLang="ja-JP" sz="1600" b="1" u="none" strike="noStrike" spc="-100" baseline="0" dirty="0">
                          <a:solidFill>
                            <a:schemeClr val="bg1"/>
                          </a:solidFill>
                          <a:effectLst/>
                          <a:latin typeface="Arial" panose="020B0604020202020204" pitchFamily="34" charset="0"/>
                          <a:cs typeface="Arial" panose="020B0604020202020204" pitchFamily="34" charset="0"/>
                        </a:rPr>
                        <a:t>This study</a:t>
                      </a:r>
                      <a:endParaRPr lang="en-US" altLang="ja-JP" sz="1600" b="1" i="0" u="none" strike="noStrike" spc="-100" baseline="0"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altLang="ja-JP" sz="1600" b="1" u="none" strike="noStrike" spc="-100" baseline="0" dirty="0">
                          <a:solidFill>
                            <a:schemeClr val="bg1"/>
                          </a:solidFill>
                          <a:effectLst/>
                          <a:latin typeface="Arial" panose="020B0604020202020204" pitchFamily="34" charset="0"/>
                          <a:cs typeface="Arial" panose="020B0604020202020204" pitchFamily="34" charset="0"/>
                        </a:rPr>
                        <a:t>This study</a:t>
                      </a:r>
                      <a:endParaRPr lang="en-US" altLang="ja-JP" sz="1600" b="1" i="0" u="none" strike="noStrike" spc="-100" baseline="0"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sz="1600" b="1" u="none" strike="noStrike" dirty="0">
                          <a:solidFill>
                            <a:sysClr val="windowText" lastClr="000000"/>
                          </a:solidFill>
                          <a:effectLst/>
                          <a:latin typeface="Arial" panose="020B0604020202020204" pitchFamily="34" charset="0"/>
                          <a:cs typeface="Arial" panose="020B0604020202020204" pitchFamily="34" charset="0"/>
                        </a:rPr>
                        <a:t>Faccincani21</a:t>
                      </a:r>
                      <a:endParaRPr lang="en-US" sz="1600" b="1" i="0" u="none" strike="noStrike" dirty="0">
                        <a:solidFill>
                          <a:sysClr val="windowText" lastClr="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accent4">
                        <a:lumMod val="20000"/>
                        <a:lumOff val="80000"/>
                      </a:schemeClr>
                    </a:solidFill>
                  </a:tcPr>
                </a:tc>
                <a:tc>
                  <a:txBody>
                    <a:bodyPr/>
                    <a:lstStyle/>
                    <a:p>
                      <a:pPr algn="ctr" fontAlgn="ctr"/>
                      <a:r>
                        <a:rPr lang="en-US" sz="1600" b="1" u="none" strike="noStrike" dirty="0">
                          <a:solidFill>
                            <a:sysClr val="windowText" lastClr="000000"/>
                          </a:solidFill>
                          <a:effectLst/>
                          <a:latin typeface="Arial" panose="020B0604020202020204" pitchFamily="34" charset="0"/>
                          <a:cs typeface="Arial" panose="020B0604020202020204" pitchFamily="34" charset="0"/>
                        </a:rPr>
                        <a:t>Holland11</a:t>
                      </a:r>
                      <a:endParaRPr lang="en-US" sz="1600" b="1" i="0" u="none" strike="noStrike" dirty="0">
                        <a:solidFill>
                          <a:sysClr val="windowText" lastClr="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accent4">
                        <a:lumMod val="20000"/>
                        <a:lumOff val="80000"/>
                      </a:schemeClr>
                    </a:solidFill>
                  </a:tcPr>
                </a:tc>
                <a:tc>
                  <a:txBody>
                    <a:bodyPr/>
                    <a:lstStyle/>
                    <a:p>
                      <a:pPr algn="ctr" fontAlgn="ctr"/>
                      <a:r>
                        <a:rPr lang="en-US" sz="1600" b="1" u="none" strike="noStrike" dirty="0">
                          <a:solidFill>
                            <a:sysClr val="windowText" lastClr="000000"/>
                          </a:solidFill>
                          <a:effectLst/>
                          <a:latin typeface="Arial" panose="020B0604020202020204" pitchFamily="34" charset="0"/>
                          <a:cs typeface="Arial" panose="020B0604020202020204" pitchFamily="34" charset="0"/>
                        </a:rPr>
                        <a:t>Hamecher13</a:t>
                      </a:r>
                      <a:endParaRPr lang="en-US" sz="1600" b="1" i="0" u="none" strike="noStrike" dirty="0">
                        <a:solidFill>
                          <a:sysClr val="windowText" lastClr="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2472799799"/>
                  </a:ext>
                </a:extLst>
              </a:tr>
              <a:tr h="228600">
                <a:tc>
                  <a:txBody>
                    <a:bodyPr/>
                    <a:lstStyle/>
                    <a:p>
                      <a:pPr algn="ctr" fontAlgn="ctr"/>
                      <a:r>
                        <a:rPr lang="en-US" sz="1600" b="1" u="none" strike="noStrike" dirty="0">
                          <a:effectLst/>
                          <a:latin typeface="Arial" panose="020B0604020202020204" pitchFamily="34" charset="0"/>
                          <a:cs typeface="Arial" panose="020B0604020202020204" pitchFamily="34" charset="0"/>
                        </a:rPr>
                        <a:t>EoS type</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sz="1600" b="1" i="1" u="none" strike="noStrike" dirty="0">
                          <a:solidFill>
                            <a:srgbClr val="FF0000"/>
                          </a:solidFill>
                          <a:effectLst/>
                          <a:latin typeface="Times New Roman" panose="02020603050405020304" pitchFamily="18" charset="0"/>
                          <a:cs typeface="Times New Roman" panose="02020603050405020304" pitchFamily="18" charset="0"/>
                        </a:rPr>
                        <a:t>C</a:t>
                      </a:r>
                      <a:r>
                        <a:rPr lang="en-US" sz="1600" b="1" i="1" u="none" strike="noStrike" baseline="-25000" dirty="0">
                          <a:solidFill>
                            <a:srgbClr val="FF0000"/>
                          </a:solidFill>
                          <a:effectLst/>
                          <a:latin typeface="Times New Roman" panose="02020603050405020304" pitchFamily="18" charset="0"/>
                          <a:cs typeface="Times New Roman" panose="02020603050405020304" pitchFamily="18" charset="0"/>
                        </a:rPr>
                        <a:t>P</a:t>
                      </a:r>
                      <a:r>
                        <a:rPr lang="en-US" sz="1600" b="1" u="none" strike="noStrike" dirty="0">
                          <a:solidFill>
                            <a:srgbClr val="FF0000"/>
                          </a:solidFill>
                          <a:effectLst/>
                          <a:latin typeface="Times New Roman" panose="02020603050405020304" pitchFamily="18" charset="0"/>
                          <a:cs typeface="Times New Roman" panose="02020603050405020304" pitchFamily="18" charset="0"/>
                        </a:rPr>
                        <a:t>-EoS</a:t>
                      </a:r>
                      <a:endParaRPr lang="en-US"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1" i="1" u="none" strike="noStrike" dirty="0">
                          <a:solidFill>
                            <a:srgbClr val="FF0000"/>
                          </a:solidFill>
                          <a:effectLst/>
                          <a:latin typeface="Times New Roman" panose="02020603050405020304" pitchFamily="18" charset="0"/>
                          <a:cs typeface="Times New Roman" panose="02020603050405020304" pitchFamily="18" charset="0"/>
                        </a:rPr>
                        <a:t>C</a:t>
                      </a:r>
                      <a:r>
                        <a:rPr lang="en-US" sz="1600" b="1" i="1" u="none" strike="noStrike" baseline="-25000" dirty="0">
                          <a:solidFill>
                            <a:srgbClr val="FF0000"/>
                          </a:solidFill>
                          <a:effectLst/>
                          <a:latin typeface="Times New Roman" panose="02020603050405020304" pitchFamily="18" charset="0"/>
                          <a:cs typeface="Times New Roman" panose="02020603050405020304" pitchFamily="18" charset="0"/>
                        </a:rPr>
                        <a:t>P</a:t>
                      </a:r>
                      <a:r>
                        <a:rPr lang="en-US" sz="1600" b="1" u="none" strike="noStrike" dirty="0">
                          <a:solidFill>
                            <a:srgbClr val="FF0000"/>
                          </a:solidFill>
                          <a:effectLst/>
                          <a:latin typeface="Times New Roman" panose="02020603050405020304" pitchFamily="18" charset="0"/>
                          <a:cs typeface="Times New Roman" panose="02020603050405020304" pitchFamily="18" charset="0"/>
                        </a:rPr>
                        <a:t>-EoS</a:t>
                      </a:r>
                      <a:endParaRPr lang="en-US"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MGD</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err="1">
                          <a:solidFill>
                            <a:schemeClr val="bg1">
                              <a:lumMod val="65000"/>
                            </a:schemeClr>
                          </a:solidFill>
                          <a:effectLst/>
                          <a:latin typeface="Times New Roman" panose="02020603050405020304" pitchFamily="18" charset="0"/>
                          <a:cs typeface="Times New Roman" panose="02020603050405020304" pitchFamily="18" charset="0"/>
                        </a:rPr>
                        <a:t>qcomp</a:t>
                      </a: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 MGD</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solidFill>
                            <a:schemeClr val="bg1">
                              <a:lumMod val="65000"/>
                            </a:schemeClr>
                          </a:solidFill>
                          <a:effectLst/>
                          <a:latin typeface="Times New Roman" panose="02020603050405020304" pitchFamily="18" charset="0"/>
                          <a:cs typeface="Times New Roman" panose="02020603050405020304" pitchFamily="18" charset="0"/>
                        </a:rPr>
                        <a:t>HP2011</a:t>
                      </a:r>
                      <a:endParaRPr lang="en-US"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1" i="1" u="none" strike="noStrike" dirty="0">
                          <a:solidFill>
                            <a:srgbClr val="FF0000"/>
                          </a:solidFill>
                          <a:effectLst/>
                          <a:latin typeface="Times New Roman" panose="02020603050405020304" pitchFamily="18" charset="0"/>
                          <a:cs typeface="Times New Roman" panose="02020603050405020304" pitchFamily="18" charset="0"/>
                        </a:rPr>
                        <a:t>C</a:t>
                      </a:r>
                      <a:r>
                        <a:rPr lang="en-US" sz="1600" b="1" i="1" u="none" strike="noStrike" baseline="-25000" dirty="0">
                          <a:solidFill>
                            <a:srgbClr val="FF0000"/>
                          </a:solidFill>
                          <a:effectLst/>
                          <a:latin typeface="Times New Roman" panose="02020603050405020304" pitchFamily="18" charset="0"/>
                          <a:cs typeface="Times New Roman" panose="02020603050405020304" pitchFamily="18" charset="0"/>
                        </a:rPr>
                        <a:t>P</a:t>
                      </a:r>
                      <a:r>
                        <a:rPr lang="en-US" sz="1600" b="1" u="none" strike="noStrike" dirty="0">
                          <a:solidFill>
                            <a:srgbClr val="FF0000"/>
                          </a:solidFill>
                          <a:effectLst/>
                          <a:latin typeface="Times New Roman" panose="02020603050405020304" pitchFamily="18" charset="0"/>
                          <a:cs typeface="Times New Roman" panose="02020603050405020304" pitchFamily="18" charset="0"/>
                        </a:rPr>
                        <a:t>-EoS</a:t>
                      </a:r>
                      <a:endParaRPr lang="en-US"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HP2011</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solidFill>
                            <a:schemeClr val="bg1">
                              <a:lumMod val="65000"/>
                            </a:schemeClr>
                          </a:solidFill>
                          <a:effectLst/>
                          <a:latin typeface="Times New Roman" panose="02020603050405020304" pitchFamily="18" charset="0"/>
                          <a:cs typeface="Times New Roman" panose="02020603050405020304" pitchFamily="18" charset="0"/>
                        </a:rPr>
                        <a:t>HP2011</a:t>
                      </a:r>
                      <a:endParaRPr lang="en-US"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　</a:t>
                      </a:r>
                      <a:r>
                        <a:rPr lang="en-US" altLang="ja-JP" sz="1600" b="0" i="1" u="none" strike="noStrike" dirty="0">
                          <a:solidFill>
                            <a:schemeClr val="bg1">
                              <a:lumMod val="65000"/>
                            </a:schemeClr>
                          </a:solidFill>
                          <a:effectLst/>
                          <a:latin typeface="Times New Roman" panose="02020603050405020304" pitchFamily="18" charset="0"/>
                          <a:cs typeface="Times New Roman" panose="02020603050405020304" pitchFamily="18" charset="0"/>
                        </a:rPr>
                        <a:t>α</a:t>
                      </a:r>
                      <a:r>
                        <a:rPr lang="en-US" altLang="ja-JP" sz="1600" b="0" u="none" strike="noStrike" baseline="-25000" dirty="0">
                          <a:solidFill>
                            <a:schemeClr val="bg1">
                              <a:lumMod val="65000"/>
                            </a:schemeClr>
                          </a:solidFill>
                          <a:effectLst/>
                          <a:latin typeface="Times New Roman" panose="02020603050405020304" pitchFamily="18" charset="0"/>
                          <a:cs typeface="Times New Roman" panose="02020603050405020304" pitchFamily="18" charset="0"/>
                        </a:rPr>
                        <a:t>V</a:t>
                      </a:r>
                      <a:r>
                        <a:rPr lang="en-US" altLang="ja-JP" sz="1600" b="0" i="1" u="none" strike="noStrike" dirty="0">
                          <a:solidFill>
                            <a:schemeClr val="bg1">
                              <a:lumMod val="65000"/>
                            </a:schemeClr>
                          </a:solidFill>
                          <a:effectLst/>
                          <a:latin typeface="Times New Roman" panose="02020603050405020304" pitchFamily="18" charset="0"/>
                          <a:cs typeface="Times New Roman" panose="02020603050405020304" pitchFamily="18" charset="0"/>
                        </a:rPr>
                        <a:t>K</a:t>
                      </a:r>
                      <a:r>
                        <a:rPr lang="en-US" altLang="ja-JP" sz="1600" b="0" i="1" u="none" strike="noStrike" baseline="-25000" dirty="0">
                          <a:solidFill>
                            <a:schemeClr val="bg1">
                              <a:lumMod val="65000"/>
                            </a:schemeClr>
                          </a:solidFill>
                          <a:effectLst/>
                          <a:latin typeface="Times New Roman" panose="02020603050405020304" pitchFamily="18" charset="0"/>
                          <a:cs typeface="Times New Roman" panose="02020603050405020304" pitchFamily="18" charset="0"/>
                        </a:rPr>
                        <a:t>T</a:t>
                      </a: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r>
                        <a:rPr lang="en-US" altLang="ja-JP" sz="1600" b="0" i="1" u="none" strike="noStrike" dirty="0">
                          <a:solidFill>
                            <a:schemeClr val="bg1">
                              <a:lumMod val="65000"/>
                            </a:schemeClr>
                          </a:solidFill>
                          <a:effectLst/>
                          <a:latin typeface="Times New Roman" panose="02020603050405020304" pitchFamily="18" charset="0"/>
                          <a:cs typeface="Times New Roman" panose="02020603050405020304" pitchFamily="18" charset="0"/>
                        </a:rPr>
                        <a:t>T</a:t>
                      </a: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r>
                        <a:rPr lang="en-US" altLang="ja-JP" sz="1600" b="0" i="1" u="none" strike="noStrike" dirty="0">
                          <a:solidFill>
                            <a:schemeClr val="bg1">
                              <a:lumMod val="65000"/>
                            </a:schemeClr>
                          </a:solidFill>
                          <a:effectLst/>
                          <a:latin typeface="Times New Roman" panose="02020603050405020304" pitchFamily="18" charset="0"/>
                          <a:cs typeface="Times New Roman" panose="02020603050405020304" pitchFamily="18" charset="0"/>
                        </a:rPr>
                        <a:t>T</a:t>
                      </a:r>
                      <a:r>
                        <a:rPr lang="en-US" altLang="ja-JP" sz="1600" b="0" i="0" u="none" strike="noStrike" baseline="-25000" dirty="0">
                          <a:solidFill>
                            <a:schemeClr val="bg1">
                              <a:lumMod val="65000"/>
                            </a:schemeClr>
                          </a:solidFill>
                          <a:effectLst/>
                          <a:latin typeface="Times New Roman" panose="02020603050405020304" pitchFamily="18" charset="0"/>
                          <a:cs typeface="Times New Roman" panose="02020603050405020304" pitchFamily="18" charset="0"/>
                        </a:rPr>
                        <a:t>0</a:t>
                      </a: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959383678"/>
                  </a:ext>
                </a:extLst>
              </a:tr>
              <a:tr h="228600">
                <a:tc>
                  <a:txBody>
                    <a:bodyPr/>
                    <a:lstStyle/>
                    <a:p>
                      <a:pPr algn="ctr" fontAlgn="ctr"/>
                      <a:r>
                        <a:rPr lang="en-US" sz="1600" b="1" i="1" u="none" strike="noStrike" dirty="0">
                          <a:effectLst/>
                          <a:latin typeface="Arial" panose="020B0604020202020204" pitchFamily="34" charset="0"/>
                          <a:cs typeface="Arial" panose="020B0604020202020204" pitchFamily="34" charset="0"/>
                        </a:rPr>
                        <a:t>V</a:t>
                      </a:r>
                      <a:r>
                        <a:rPr lang="en-US" sz="1600" b="1" u="none" strike="noStrike" baseline="-25000" dirty="0">
                          <a:effectLst/>
                          <a:latin typeface="Arial" panose="020B0604020202020204" pitchFamily="34" charset="0"/>
                          <a:cs typeface="Arial" panose="020B0604020202020204" pitchFamily="34" charset="0"/>
                        </a:rPr>
                        <a:t>0</a:t>
                      </a:r>
                      <a:r>
                        <a:rPr lang="en-US" sz="1600" b="1" u="none" strike="noStrike" dirty="0">
                          <a:effectLst/>
                          <a:latin typeface="Arial" panose="020B0604020202020204" pitchFamily="34" charset="0"/>
                          <a:cs typeface="Arial" panose="020B0604020202020204" pitchFamily="34" charset="0"/>
                        </a:rPr>
                        <a:t> (cm</a:t>
                      </a:r>
                      <a:r>
                        <a:rPr lang="en-US" sz="1600" b="1" u="none" strike="noStrike" baseline="30000" dirty="0">
                          <a:effectLst/>
                          <a:latin typeface="Arial" panose="020B0604020202020204" pitchFamily="34" charset="0"/>
                          <a:cs typeface="Arial" panose="020B0604020202020204" pitchFamily="34" charset="0"/>
                        </a:rPr>
                        <a:t>3</a:t>
                      </a:r>
                      <a:r>
                        <a:rPr lang="en-US" sz="1600" b="1" u="none" strike="noStrike" dirty="0">
                          <a:effectLst/>
                          <a:latin typeface="Arial" panose="020B0604020202020204" pitchFamily="34" charset="0"/>
                          <a:cs typeface="Arial" panose="020B0604020202020204" pitchFamily="34" charset="0"/>
                        </a:rPr>
                        <a:t>/mol)</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39.78</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39.78</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39.78</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39.78</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204066909"/>
                  </a:ext>
                </a:extLst>
              </a:tr>
              <a:tr h="209550">
                <a:tc>
                  <a:txBody>
                    <a:bodyPr/>
                    <a:lstStyle/>
                    <a:p>
                      <a:pPr algn="ctr" fontAlgn="ctr"/>
                      <a:r>
                        <a:rPr lang="en-US" sz="1600" b="1" i="1" u="none" strike="noStrike" dirty="0">
                          <a:effectLst/>
                          <a:latin typeface="Arial" panose="020B0604020202020204" pitchFamily="34" charset="0"/>
                          <a:cs typeface="Arial" panose="020B0604020202020204" pitchFamily="34" charset="0"/>
                        </a:rPr>
                        <a:t>K</a:t>
                      </a:r>
                      <a:r>
                        <a:rPr lang="en-US" sz="1600" b="1" u="none" strike="noStrike" baseline="-25000" dirty="0">
                          <a:effectLst/>
                          <a:latin typeface="Arial" panose="020B0604020202020204" pitchFamily="34" charset="0"/>
                          <a:cs typeface="Arial" panose="020B0604020202020204" pitchFamily="34" charset="0"/>
                        </a:rPr>
                        <a:t>T</a:t>
                      </a:r>
                      <a:r>
                        <a:rPr lang="en-US" altLang="ja-JP" sz="1600" b="1" u="none" strike="noStrike" baseline="-25000" dirty="0">
                          <a:effectLst/>
                          <a:latin typeface="Arial" panose="020B0604020202020204" pitchFamily="34" charset="0"/>
                          <a:cs typeface="Arial" panose="020B0604020202020204" pitchFamily="34" charset="0"/>
                        </a:rPr>
                        <a:t>0</a:t>
                      </a:r>
                      <a:r>
                        <a:rPr lang="en-US" sz="1600" b="1" u="none" strike="noStrike" dirty="0">
                          <a:effectLst/>
                          <a:latin typeface="Arial" panose="020B0604020202020204" pitchFamily="34" charset="0"/>
                          <a:cs typeface="Arial" panose="020B0604020202020204" pitchFamily="34" charset="0"/>
                        </a:rPr>
                        <a:t> (</a:t>
                      </a:r>
                      <a:r>
                        <a:rPr lang="en-US" sz="1600" b="1" u="none" strike="noStrike" dirty="0" err="1">
                          <a:effectLst/>
                          <a:latin typeface="Arial" panose="020B0604020202020204" pitchFamily="34" charset="0"/>
                          <a:cs typeface="Arial" panose="020B0604020202020204" pitchFamily="34" charset="0"/>
                        </a:rPr>
                        <a:t>GPa</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196.36(12)</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196.34(12)</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196.43(11)</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194.90(11)</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194.95(11)</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196.4(3)</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194.8(2)</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192.2</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190.8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582284752"/>
                  </a:ext>
                </a:extLst>
              </a:tr>
              <a:tr h="228600">
                <a:tc>
                  <a:txBody>
                    <a:bodyPr/>
                    <a:lstStyle/>
                    <a:p>
                      <a:pPr algn="ctr" fontAlgn="ctr"/>
                      <a:r>
                        <a:rPr lang="en-US" sz="1600" b="1" i="1" u="none" strike="noStrike" dirty="0">
                          <a:effectLst/>
                          <a:latin typeface="Arial" panose="020B0604020202020204" pitchFamily="34" charset="0"/>
                          <a:cs typeface="Arial" panose="020B0604020202020204" pitchFamily="34" charset="0"/>
                        </a:rPr>
                        <a:t>K</a:t>
                      </a:r>
                      <a:r>
                        <a:rPr lang="en-US" sz="1600" b="1" u="none" strike="noStrike" dirty="0">
                          <a:effectLst/>
                          <a:latin typeface="Arial" panose="020B0604020202020204" pitchFamily="34" charset="0"/>
                          <a:cs typeface="Arial" panose="020B0604020202020204" pitchFamily="34" charset="0"/>
                        </a:rPr>
                        <a:t>'</a:t>
                      </a:r>
                      <a:r>
                        <a:rPr lang="en-US" sz="1600" b="1" u="none" strike="noStrike" baseline="-25000" dirty="0">
                          <a:effectLst/>
                          <a:latin typeface="Arial" panose="020B0604020202020204" pitchFamily="34" charset="0"/>
                          <a:cs typeface="Arial" panose="020B0604020202020204" pitchFamily="34" charset="0"/>
                        </a:rPr>
                        <a:t>T</a:t>
                      </a:r>
                      <a:r>
                        <a:rPr lang="en-US" altLang="ja-JP" sz="1600" b="1" u="none" strike="noStrike" baseline="-25000" dirty="0">
                          <a:effectLst/>
                          <a:latin typeface="Arial" panose="020B0604020202020204" pitchFamily="34" charset="0"/>
                          <a:cs typeface="Arial" panose="020B0604020202020204" pitchFamily="34" charset="0"/>
                        </a:rPr>
                        <a:t>0</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4.39(5)</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4.39(5)</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4.37(4)</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4.90(4)</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4.89(5)</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4.37(8)</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4.64(7)</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4.04</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6.77</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099677754"/>
                  </a:ext>
                </a:extLst>
              </a:tr>
              <a:tr h="228600">
                <a:tc>
                  <a:txBody>
                    <a:bodyPr/>
                    <a:lstStyle/>
                    <a:p>
                      <a:pPr algn="ctr" fontAlgn="ctr"/>
                      <a:r>
                        <a:rPr lang="en-US" sz="1600" b="1" i="1" u="none" strike="noStrike" dirty="0">
                          <a:effectLst/>
                          <a:latin typeface="Arial" panose="020B0604020202020204" pitchFamily="34" charset="0"/>
                          <a:cs typeface="Arial" panose="020B0604020202020204" pitchFamily="34" charset="0"/>
                        </a:rPr>
                        <a:t>K</a:t>
                      </a:r>
                      <a:r>
                        <a:rPr lang="en-US" sz="1600" b="1" u="none" strike="noStrike" dirty="0">
                          <a:effectLst/>
                          <a:latin typeface="Arial" panose="020B0604020202020204" pitchFamily="34" charset="0"/>
                          <a:cs typeface="Arial" panose="020B0604020202020204" pitchFamily="34" charset="0"/>
                        </a:rPr>
                        <a:t>'' (GPa</a:t>
                      </a:r>
                      <a:r>
                        <a:rPr lang="en-US" sz="1600" b="1" u="none" strike="noStrike" baseline="30000" dirty="0">
                          <a:effectLst/>
                          <a:latin typeface="Arial" panose="020B0604020202020204" pitchFamily="34" charset="0"/>
                          <a:cs typeface="Arial" panose="020B0604020202020204" pitchFamily="34" charset="0"/>
                        </a:rPr>
                        <a:t>-1</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-0.023</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-0.023</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-0.0224</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-0.029</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-0.029</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-0.022</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-0.0254</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-0.0210</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728398531"/>
                  </a:ext>
                </a:extLst>
              </a:tr>
              <a:tr h="228600">
                <a:tc>
                  <a:txBody>
                    <a:bodyPr/>
                    <a:lstStyle/>
                    <a:p>
                      <a:pPr algn="ctr" fontAlgn="ctr"/>
                      <a:r>
                        <a:rPr lang="el-GR" sz="1600" b="1" i="1" u="none" strike="noStrike" dirty="0">
                          <a:effectLst/>
                          <a:latin typeface="Arial" panose="020B0604020202020204" pitchFamily="34" charset="0"/>
                          <a:cs typeface="Arial" panose="020B0604020202020204" pitchFamily="34" charset="0"/>
                        </a:rPr>
                        <a:t>α</a:t>
                      </a:r>
                      <a:r>
                        <a:rPr lang="en-US" sz="1600" b="1" u="none" strike="noStrike" baseline="-25000" dirty="0">
                          <a:effectLst/>
                          <a:latin typeface="Arial" panose="020B0604020202020204" pitchFamily="34" charset="0"/>
                          <a:cs typeface="Arial" panose="020B0604020202020204" pitchFamily="34" charset="0"/>
                        </a:rPr>
                        <a:t>V</a:t>
                      </a:r>
                      <a:r>
                        <a:rPr lang="en-US" altLang="ja-JP" sz="1600" b="1" u="none" strike="noStrike" baseline="-25000" dirty="0">
                          <a:effectLst/>
                          <a:latin typeface="Arial" panose="020B0604020202020204" pitchFamily="34" charset="0"/>
                          <a:cs typeface="Arial" panose="020B0604020202020204" pitchFamily="34" charset="0"/>
                        </a:rPr>
                        <a:t>0</a:t>
                      </a:r>
                      <a:r>
                        <a:rPr lang="en-US" sz="1600" b="1" u="none" strike="noStrike" dirty="0">
                          <a:effectLst/>
                          <a:latin typeface="Arial" panose="020B0604020202020204" pitchFamily="34" charset="0"/>
                          <a:cs typeface="Arial" panose="020B0604020202020204" pitchFamily="34" charset="0"/>
                        </a:rPr>
                        <a:t> (×10</a:t>
                      </a:r>
                      <a:r>
                        <a:rPr lang="en-US" sz="1600" b="1" u="none" strike="noStrike" baseline="30000" dirty="0">
                          <a:effectLst/>
                          <a:latin typeface="Arial" panose="020B0604020202020204" pitchFamily="34" charset="0"/>
                          <a:cs typeface="Arial" panose="020B0604020202020204" pitchFamily="34" charset="0"/>
                        </a:rPr>
                        <a:t>-5</a:t>
                      </a:r>
                      <a:r>
                        <a:rPr lang="en-US" sz="1600" b="1" u="none" strike="noStrike" dirty="0">
                          <a:effectLst/>
                          <a:latin typeface="Arial" panose="020B0604020202020204" pitchFamily="34" charset="0"/>
                          <a:cs typeface="Arial" panose="020B0604020202020204" pitchFamily="34" charset="0"/>
                        </a:rPr>
                        <a:t> K</a:t>
                      </a:r>
                      <a:r>
                        <a:rPr lang="en-US" sz="1600" b="1" u="none" strike="noStrike" baseline="30000" dirty="0">
                          <a:effectLst/>
                          <a:latin typeface="Arial" panose="020B0604020202020204" pitchFamily="34" charset="0"/>
                          <a:cs typeface="Arial" panose="020B0604020202020204" pitchFamily="34" charset="0"/>
                        </a:rPr>
                        <a:t>-1</a:t>
                      </a:r>
                      <a:r>
                        <a:rPr lang="en-US" sz="1600" b="1" u="none" strike="noStrike" dirty="0">
                          <a:effectLst/>
                          <a:latin typeface="Arial" panose="020B0604020202020204" pitchFamily="34" charset="0"/>
                          <a:cs typeface="Arial" panose="020B0604020202020204" pitchFamily="34" charset="0"/>
                        </a:rPr>
                        <a:t>)</a:t>
                      </a:r>
                      <a:endParaRPr lang="en-US" sz="1600" b="1" i="1"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1.6563(10)</a:t>
                      </a:r>
                      <a:endParaRPr lang="en-US"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1.6640(10)</a:t>
                      </a:r>
                      <a:endParaRPr lang="en-US"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1.6765(10)</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1.6917(9)</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1.726(12)</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1.7570(19)</a:t>
                      </a:r>
                      <a:endParaRPr lang="en-US"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1.86(2)</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1.93</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2.441(4)</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64564418"/>
                  </a:ext>
                </a:extLst>
              </a:tr>
              <a:tr h="209550">
                <a:tc>
                  <a:txBody>
                    <a:bodyPr/>
                    <a:lstStyle/>
                    <a:p>
                      <a:pPr algn="ctr" fontAlgn="ctr"/>
                      <a:r>
                        <a:rPr lang="el-GR" sz="1600" b="1" i="1" u="none" strike="noStrike" dirty="0">
                          <a:effectLst/>
                          <a:latin typeface="Arial" panose="020B0604020202020204" pitchFamily="34" charset="0"/>
                          <a:cs typeface="Arial" panose="020B0604020202020204" pitchFamily="34" charset="0"/>
                        </a:rPr>
                        <a:t>θ</a:t>
                      </a:r>
                      <a:r>
                        <a:rPr lang="en-US" sz="1600" b="1" u="none" strike="noStrike" baseline="-25000" dirty="0">
                          <a:effectLst/>
                          <a:latin typeface="Arial" panose="020B0604020202020204" pitchFamily="34" charset="0"/>
                          <a:cs typeface="Arial" panose="020B0604020202020204" pitchFamily="34" charset="0"/>
                        </a:rPr>
                        <a:t>E0</a:t>
                      </a:r>
                      <a:r>
                        <a:rPr lang="en-US" sz="1600" b="1" u="none" strike="noStrike" dirty="0">
                          <a:effectLst/>
                          <a:latin typeface="Arial" panose="020B0604020202020204" pitchFamily="34" charset="0"/>
                          <a:cs typeface="Arial" panose="020B0604020202020204" pitchFamily="34" charset="0"/>
                        </a:rPr>
                        <a:t> (K)</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671(10)</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714(15)</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586</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179434010"/>
                  </a:ext>
                </a:extLst>
              </a:tr>
              <a:tr h="209550">
                <a:tc>
                  <a:txBody>
                    <a:bodyPr/>
                    <a:lstStyle/>
                    <a:p>
                      <a:pPr algn="ctr" fontAlgn="ctr"/>
                      <a:r>
                        <a:rPr lang="el-GR" sz="1600" b="1" i="1" u="none" strike="noStrike" dirty="0">
                          <a:effectLst/>
                          <a:latin typeface="Arial" panose="020B0604020202020204" pitchFamily="34" charset="0"/>
                          <a:cs typeface="Arial" panose="020B0604020202020204" pitchFamily="34" charset="0"/>
                        </a:rPr>
                        <a:t>θ</a:t>
                      </a:r>
                      <a:r>
                        <a:rPr lang="en-US" sz="1600" b="1" u="none" strike="noStrike" baseline="-25000" dirty="0">
                          <a:effectLst/>
                          <a:latin typeface="Arial" panose="020B0604020202020204" pitchFamily="34" charset="0"/>
                          <a:cs typeface="Arial" panose="020B0604020202020204" pitchFamily="34" charset="0"/>
                        </a:rPr>
                        <a:t>D0</a:t>
                      </a:r>
                      <a:r>
                        <a:rPr lang="en-US" sz="1600" b="1" u="none" strike="noStrike" dirty="0">
                          <a:effectLst/>
                          <a:latin typeface="Arial" panose="020B0604020202020204" pitchFamily="34" charset="0"/>
                          <a:cs typeface="Arial" panose="020B0604020202020204" pitchFamily="34" charset="0"/>
                        </a:rPr>
                        <a:t> (K)</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897(9)</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918(16)</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04375568"/>
                  </a:ext>
                </a:extLst>
              </a:tr>
              <a:tr h="209550">
                <a:tc>
                  <a:txBody>
                    <a:bodyPr/>
                    <a:lstStyle/>
                    <a:p>
                      <a:pPr algn="ctr" fontAlgn="ctr"/>
                      <a:r>
                        <a:rPr lang="el-GR" sz="1600" b="1" i="1" u="none" strike="noStrike" dirty="0">
                          <a:effectLst/>
                          <a:latin typeface="Arial" panose="020B0604020202020204" pitchFamily="34" charset="0"/>
                          <a:cs typeface="Arial" panose="020B0604020202020204" pitchFamily="34" charset="0"/>
                        </a:rPr>
                        <a:t>γ</a:t>
                      </a:r>
                      <a:r>
                        <a:rPr lang="el-GR" sz="1600" b="1" u="none" strike="noStrike" baseline="-25000" dirty="0">
                          <a:effectLst/>
                          <a:latin typeface="Arial" panose="020B0604020202020204" pitchFamily="34" charset="0"/>
                          <a:cs typeface="Arial" panose="020B0604020202020204" pitchFamily="34" charset="0"/>
                        </a:rPr>
                        <a:t>0</a:t>
                      </a:r>
                      <a:endParaRPr lang="el-GR" sz="1600" b="1" i="1"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1.092(8)</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1.097(5)</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1.135(10)</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1.16(2)</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1.15</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effectLst/>
                          <a:latin typeface="Times New Roman" panose="02020603050405020304" pitchFamily="18" charset="0"/>
                          <a:cs typeface="Times New Roman" panose="02020603050405020304" pitchFamily="18" charset="0"/>
                        </a:rPr>
                        <a:t>1.160(10)</a:t>
                      </a:r>
                      <a:endParaRPr lang="en-US" altLang="ja-JP"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1.17</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1.15</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240743109"/>
                  </a:ext>
                </a:extLst>
              </a:tr>
              <a:tr h="190500">
                <a:tc>
                  <a:txBody>
                    <a:bodyPr/>
                    <a:lstStyle/>
                    <a:p>
                      <a:pPr algn="ctr" fontAlgn="ctr"/>
                      <a:r>
                        <a:rPr lang="en-US" sz="1600" b="1" i="1" u="none" strike="noStrike" dirty="0">
                          <a:effectLst/>
                          <a:latin typeface="Arial" panose="020B0604020202020204" pitchFamily="34" charset="0"/>
                          <a:cs typeface="Arial" panose="020B0604020202020204" pitchFamily="34" charset="0"/>
                        </a:rPr>
                        <a:t>q</a:t>
                      </a:r>
                      <a:endParaRPr lang="en-US" sz="1600" b="1" i="1"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2.17(8)</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2.15(8)</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1.94(8)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effectLst/>
                          <a:latin typeface="Times New Roman" panose="02020603050405020304" pitchFamily="18" charset="0"/>
                          <a:cs typeface="Times New Roman" panose="02020603050405020304" pitchFamily="18" charset="0"/>
                        </a:rPr>
                        <a:t>2.11(14)</a:t>
                      </a:r>
                      <a:endParaRPr lang="en-US" altLang="ja-JP"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031597003"/>
                  </a:ext>
                </a:extLst>
              </a:tr>
              <a:tr h="228600">
                <a:tc>
                  <a:txBody>
                    <a:bodyPr/>
                    <a:lstStyle/>
                    <a:p>
                      <a:pPr algn="ctr" fontAlgn="ctr"/>
                      <a:r>
                        <a:rPr lang="en-US" sz="1600" b="1" i="1" u="none" strike="noStrike" dirty="0">
                          <a:effectLst/>
                          <a:latin typeface="Arial" panose="020B0604020202020204" pitchFamily="34" charset="0"/>
                          <a:cs typeface="Arial" panose="020B0604020202020204" pitchFamily="34" charset="0"/>
                        </a:rPr>
                        <a:t>K</a:t>
                      </a:r>
                      <a:r>
                        <a:rPr lang="en-US" sz="1600" b="1" u="none" strike="noStrike" baseline="-25000" dirty="0">
                          <a:effectLst/>
                          <a:latin typeface="Arial" panose="020B0604020202020204" pitchFamily="34" charset="0"/>
                          <a:cs typeface="Arial" panose="020B0604020202020204" pitchFamily="34" charset="0"/>
                        </a:rPr>
                        <a:t>S</a:t>
                      </a:r>
                      <a:r>
                        <a:rPr lang="en-US" altLang="ja-JP" sz="1600" b="1" u="none" strike="noStrike" baseline="-25000" dirty="0">
                          <a:effectLst/>
                          <a:latin typeface="Arial" panose="020B0604020202020204" pitchFamily="34" charset="0"/>
                          <a:cs typeface="Arial" panose="020B0604020202020204" pitchFamily="34" charset="0"/>
                        </a:rPr>
                        <a:t>0</a:t>
                      </a:r>
                      <a:r>
                        <a:rPr lang="en-US" sz="1600" b="1" u="none" strike="noStrike" dirty="0">
                          <a:effectLst/>
                          <a:latin typeface="Arial" panose="020B0604020202020204" pitchFamily="34" charset="0"/>
                          <a:cs typeface="Arial" panose="020B0604020202020204" pitchFamily="34" charset="0"/>
                        </a:rPr>
                        <a:t> (</a:t>
                      </a:r>
                      <a:r>
                        <a:rPr lang="en-US" sz="1600" b="1" u="none" strike="noStrike" dirty="0" err="1">
                          <a:effectLst/>
                          <a:latin typeface="Arial" panose="020B0604020202020204" pitchFamily="34" charset="0"/>
                          <a:cs typeface="Arial" panose="020B0604020202020204" pitchFamily="34" charset="0"/>
                        </a:rPr>
                        <a:t>GPa</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197.42(12)</a:t>
                      </a:r>
                      <a:r>
                        <a:rPr lang="en-US" sz="1600" b="0" u="none" strike="noStrike" baseline="30000">
                          <a:effectLst/>
                          <a:latin typeface="Times New Roman" panose="02020603050405020304" pitchFamily="18" charset="0"/>
                          <a:cs typeface="Times New Roman" panose="02020603050405020304" pitchFamily="18" charset="0"/>
                        </a:rPr>
                        <a:t>e</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effectLst/>
                          <a:latin typeface="Times New Roman" panose="02020603050405020304" pitchFamily="18" charset="0"/>
                          <a:cs typeface="Times New Roman" panose="02020603050405020304" pitchFamily="18" charset="0"/>
                        </a:rPr>
                        <a:t>197.41(12)</a:t>
                      </a:r>
                      <a:r>
                        <a:rPr lang="en-US" sz="1600" b="0" u="none" strike="noStrike" baseline="30000" dirty="0">
                          <a:effectLst/>
                          <a:latin typeface="Times New Roman" panose="02020603050405020304" pitchFamily="18" charset="0"/>
                          <a:cs typeface="Times New Roman" panose="02020603050405020304" pitchFamily="18" charset="0"/>
                        </a:rPr>
                        <a:t>e</a:t>
                      </a:r>
                      <a:endParaRPr lang="en-US" sz="16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197.54(12)</a:t>
                      </a:r>
                      <a:r>
                        <a:rPr lang="en-US" sz="1600" b="0" u="none" strike="noStrike" baseline="30000" dirty="0">
                          <a:solidFill>
                            <a:schemeClr val="bg1">
                              <a:lumMod val="65000"/>
                            </a:schemeClr>
                          </a:solidFill>
                          <a:effectLst/>
                          <a:latin typeface="Times New Roman" panose="02020603050405020304" pitchFamily="18" charset="0"/>
                          <a:cs typeface="Times New Roman" panose="02020603050405020304" pitchFamily="18" charset="0"/>
                        </a:rPr>
                        <a:t>e</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196.04(11)</a:t>
                      </a:r>
                      <a:r>
                        <a:rPr lang="en-US" sz="1600" b="0" u="none" strike="noStrike" baseline="30000" dirty="0">
                          <a:solidFill>
                            <a:schemeClr val="bg1">
                              <a:lumMod val="65000"/>
                            </a:schemeClr>
                          </a:solidFill>
                          <a:effectLst/>
                          <a:latin typeface="Times New Roman" panose="02020603050405020304" pitchFamily="18" charset="0"/>
                          <a:cs typeface="Times New Roman" panose="02020603050405020304" pitchFamily="18" charset="0"/>
                        </a:rPr>
                        <a:t>e</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196.11(11)</a:t>
                      </a:r>
                      <a:r>
                        <a:rPr lang="en-US" sz="1600" b="0" u="none" strike="noStrike" baseline="30000" dirty="0">
                          <a:solidFill>
                            <a:schemeClr val="bg1">
                              <a:lumMod val="65000"/>
                            </a:schemeClr>
                          </a:solidFill>
                          <a:effectLst/>
                          <a:latin typeface="Times New Roman" panose="02020603050405020304" pitchFamily="18" charset="0"/>
                          <a:cs typeface="Times New Roman" panose="02020603050405020304" pitchFamily="18" charset="0"/>
                        </a:rPr>
                        <a:t>e</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effectLst/>
                          <a:latin typeface="Times New Roman" panose="02020603050405020304" pitchFamily="18" charset="0"/>
                          <a:cs typeface="Times New Roman" panose="02020603050405020304" pitchFamily="18" charset="0"/>
                        </a:rPr>
                        <a:t>197.5(2)</a:t>
                      </a:r>
                      <a:r>
                        <a:rPr lang="en-US" sz="1600" b="0" u="none" strike="noStrike" baseline="30000">
                          <a:effectLst/>
                          <a:latin typeface="Times New Roman" panose="02020603050405020304" pitchFamily="18" charset="0"/>
                          <a:cs typeface="Times New Roman" panose="02020603050405020304" pitchFamily="18" charset="0"/>
                        </a:rPr>
                        <a:t>e</a:t>
                      </a:r>
                      <a:endParaRPr lang="en-US" sz="16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196.0(2)</a:t>
                      </a:r>
                      <a:r>
                        <a:rPr lang="en-US" sz="1600" b="0" u="none" strike="noStrike" baseline="30000" dirty="0">
                          <a:solidFill>
                            <a:schemeClr val="bg1">
                              <a:lumMod val="65000"/>
                            </a:schemeClr>
                          </a:solidFill>
                          <a:effectLst/>
                          <a:latin typeface="Times New Roman" panose="02020603050405020304" pitchFamily="18" charset="0"/>
                          <a:cs typeface="Times New Roman" panose="02020603050405020304" pitchFamily="18" charset="0"/>
                        </a:rPr>
                        <a:t>e</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65123448"/>
                  </a:ext>
                </a:extLst>
              </a:tr>
              <a:tr h="2286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altLang="ja-JP" sz="1600" b="1" i="1" u="none" strike="noStrike" dirty="0">
                          <a:effectLst/>
                          <a:latin typeface="Arial" panose="020B0604020202020204" pitchFamily="34" charset="0"/>
                          <a:cs typeface="Arial" panose="020B0604020202020204" pitchFamily="34" charset="0"/>
                        </a:rPr>
                        <a:t>χ</a:t>
                      </a:r>
                      <a:r>
                        <a:rPr lang="el-GR" altLang="ja-JP" sz="1600" b="1" u="none" strike="noStrike" baseline="30000" dirty="0">
                          <a:effectLst/>
                          <a:latin typeface="Arial" panose="020B0604020202020204" pitchFamily="34" charset="0"/>
                          <a:cs typeface="Arial" panose="020B0604020202020204" pitchFamily="34" charset="0"/>
                        </a:rPr>
                        <a:t>2</a:t>
                      </a: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1.48</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1.28</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1.23</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3.33</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3.29</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4.08</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0.93</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454881822"/>
                  </a:ext>
                </a:extLst>
              </a:tr>
              <a:tr h="209550">
                <a:tc>
                  <a:txBody>
                    <a:bodyPr/>
                    <a:lstStyle/>
                    <a:p>
                      <a:pPr algn="ctr" fontAlgn="ctr"/>
                      <a:r>
                        <a:rPr lang="el-GR" sz="1600" b="1" u="none" strike="noStrike" dirty="0">
                          <a:effectLst/>
                          <a:latin typeface="Arial" panose="020B0604020202020204" pitchFamily="34" charset="0"/>
                          <a:cs typeface="Arial" panose="020B0604020202020204" pitchFamily="34" charset="0"/>
                        </a:rPr>
                        <a:t>Δ</a:t>
                      </a:r>
                      <a:r>
                        <a:rPr lang="en-US" sz="1600" b="1" i="1" u="none" strike="noStrike" dirty="0">
                          <a:effectLst/>
                          <a:latin typeface="Arial" panose="020B0604020202020204" pitchFamily="34" charset="0"/>
                          <a:cs typeface="Arial" panose="020B0604020202020204" pitchFamily="34" charset="0"/>
                        </a:rPr>
                        <a:t>P</a:t>
                      </a:r>
                      <a:r>
                        <a:rPr lang="en-US" sz="1600" b="1" u="none" strike="noStrike" baseline="-25000" dirty="0">
                          <a:effectLst/>
                          <a:latin typeface="Arial" panose="020B0604020202020204" pitchFamily="34" charset="0"/>
                          <a:cs typeface="Arial" panose="020B0604020202020204" pitchFamily="34" charset="0"/>
                        </a:rPr>
                        <a:t>max</a:t>
                      </a:r>
                      <a:r>
                        <a:rPr lang="en-US" sz="1600" b="1" u="none" strike="noStrike" dirty="0">
                          <a:effectLst/>
                          <a:latin typeface="Arial" panose="020B0604020202020204" pitchFamily="34" charset="0"/>
                          <a:cs typeface="Arial" panose="020B0604020202020204" pitchFamily="34" charset="0"/>
                        </a:rPr>
                        <a:t> (</a:t>
                      </a:r>
                      <a:r>
                        <a:rPr lang="en-US" sz="1600" b="1" u="none" strike="noStrike" dirty="0" err="1">
                          <a:effectLst/>
                          <a:latin typeface="Arial" panose="020B0604020202020204" pitchFamily="34" charset="0"/>
                          <a:cs typeface="Arial" panose="020B0604020202020204" pitchFamily="34" charset="0"/>
                        </a:rPr>
                        <a:t>GPa</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1.01</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1.018</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0.969</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1.839</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1.810</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1.02</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2694475401"/>
                  </a:ext>
                </a:extLst>
              </a:tr>
              <a:tr h="190500">
                <a:tc>
                  <a:txBody>
                    <a:bodyPr/>
                    <a:lstStyle/>
                    <a:p>
                      <a:pPr algn="ctr" fontAlgn="ctr"/>
                      <a:r>
                        <a:rPr lang="en-US" sz="1600" b="1" i="1" u="none" strike="noStrike" dirty="0">
                          <a:effectLst/>
                          <a:latin typeface="Arial" panose="020B0604020202020204" pitchFamily="34" charset="0"/>
                          <a:cs typeface="Arial" panose="020B0604020202020204" pitchFamily="34" charset="0"/>
                        </a:rPr>
                        <a:t>VT</a:t>
                      </a:r>
                      <a:r>
                        <a:rPr lang="en-US" sz="1600" b="1" u="none" strike="noStrike" dirty="0">
                          <a:effectLst/>
                          <a:latin typeface="Arial" panose="020B0604020202020204" pitchFamily="34" charset="0"/>
                          <a:cs typeface="Arial" panose="020B0604020202020204" pitchFamily="34" charset="0"/>
                        </a:rPr>
                        <a:t> data used</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sz="1400" b="0" u="none" strike="noStrike" dirty="0">
                          <a:effectLst/>
                          <a:latin typeface="Times New Roman" panose="02020603050405020304" pitchFamily="18" charset="0"/>
                          <a:cs typeface="Times New Roman" panose="02020603050405020304" pitchFamily="18" charset="0"/>
                        </a:rPr>
                        <a:t>Grimes</a:t>
                      </a:r>
                      <a:r>
                        <a:rPr lang="en-US" altLang="ja-JP" sz="1400" b="0" u="none" strike="noStrike" dirty="0">
                          <a:effectLst/>
                          <a:latin typeface="Times New Roman" panose="02020603050405020304" pitchFamily="18" charset="0"/>
                          <a:cs typeface="Times New Roman" panose="02020603050405020304" pitchFamily="18" charset="0"/>
                        </a:rPr>
                        <a:t>92</a:t>
                      </a:r>
                      <a:endPar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1" u="none" strike="noStrike" dirty="0">
                          <a:solidFill>
                            <a:srgbClr val="FF0000"/>
                          </a:solidFill>
                          <a:effectLst/>
                          <a:latin typeface="Times New Roman" panose="02020603050405020304" pitchFamily="18" charset="0"/>
                          <a:cs typeface="Times New Roman" panose="02020603050405020304" pitchFamily="18" charset="0"/>
                        </a:rPr>
                        <a:t>Suzuki80</a:t>
                      </a:r>
                      <a:endParaRPr lang="en-US" altLang="ja-JP" sz="14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bg1">
                              <a:lumMod val="65000"/>
                            </a:schemeClr>
                          </a:solidFill>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bg1">
                              <a:lumMod val="65000"/>
                            </a:schemeClr>
                          </a:solidFill>
                          <a:effectLst/>
                          <a:latin typeface="Times New Roman" panose="02020603050405020304" pitchFamily="18" charset="0"/>
                          <a:cs typeface="Times New Roman" panose="02020603050405020304" pitchFamily="18" charset="0"/>
                        </a:rPr>
                        <a:t>Suzuki80</a:t>
                      </a:r>
                      <a:endParaRPr lang="en-US" altLang="ja-JP" sz="14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bg1">
                              <a:lumMod val="65000"/>
                            </a:schemeClr>
                          </a:solidFill>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bg1">
                              <a:lumMod val="65000"/>
                            </a:schemeClr>
                          </a:solidFill>
                          <a:effectLst/>
                          <a:latin typeface="Times New Roman" panose="02020603050405020304" pitchFamily="18" charset="0"/>
                          <a:cs typeface="Times New Roman" panose="02020603050405020304" pitchFamily="18" charset="0"/>
                        </a:rPr>
                        <a:t>Suzuki80</a:t>
                      </a:r>
                      <a:endParaRPr lang="en-US" altLang="ja-JP" sz="14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bg1">
                              <a:lumMod val="65000"/>
                            </a:schemeClr>
                          </a:solidFill>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bg1">
                              <a:lumMod val="65000"/>
                            </a:schemeClr>
                          </a:solidFill>
                          <a:effectLst/>
                          <a:latin typeface="Times New Roman" panose="02020603050405020304" pitchFamily="18" charset="0"/>
                          <a:cs typeface="Times New Roman" panose="02020603050405020304" pitchFamily="18" charset="0"/>
                        </a:rPr>
                        <a:t>Suzuki80</a:t>
                      </a:r>
                      <a:endParaRPr lang="en-US" altLang="ja-JP" sz="14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1" u="none" strike="noStrike" dirty="0">
                          <a:solidFill>
                            <a:srgbClr val="FF0000"/>
                          </a:solidFill>
                          <a:effectLst/>
                          <a:latin typeface="Times New Roman" panose="02020603050405020304" pitchFamily="18" charset="0"/>
                          <a:cs typeface="Times New Roman" panose="02020603050405020304" pitchFamily="18" charset="0"/>
                        </a:rPr>
                        <a:t>Redfern99</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rPr>
                        <a:t>Carbonin02</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bg1">
                              <a:lumMod val="65000"/>
                            </a:schemeClr>
                          </a:solidFill>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rPr>
                        <a:t>Carbonin02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rPr>
                        <a:t>Martignago03</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Fiquet99</a:t>
                      </a:r>
                      <a:r>
                        <a:rPr lang="ja-JP" alt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　</a:t>
                      </a: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ja-JP" alt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　</a:t>
                      </a: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2399539851"/>
                  </a:ext>
                </a:extLst>
              </a:tr>
            </a:tbl>
          </a:graphicData>
        </a:graphic>
      </p:graphicFrame>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D683EB84-6D37-4288-8A90-CE88F02919DC}"/>
                  </a:ext>
                </a:extLst>
              </p:cNvPr>
              <p:cNvSpPr txBox="1"/>
              <p:nvPr/>
            </p:nvSpPr>
            <p:spPr>
              <a:xfrm>
                <a:off x="100012" y="4835395"/>
                <a:ext cx="12091988" cy="2062103"/>
              </a:xfrm>
              <a:prstGeom prst="rect">
                <a:avLst/>
              </a:prstGeom>
              <a:noFill/>
            </p:spPr>
            <p:txBody>
              <a:bodyPr wrap="square">
                <a:spAutoFit/>
              </a:bodyPr>
              <a:lstStyle/>
              <a:p>
                <a:pPr marL="216000" lvl="1" indent="-216000" algn="just">
                  <a:spcAft>
                    <a:spcPts val="6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First, the results of the fitting with </a:t>
                </a:r>
                <a:r>
                  <a:rPr lang="en-US" altLang="ja-JP" i="1" dirty="0">
                    <a:latin typeface="Times New Roman" panose="02020603050405020304" pitchFamily="18" charset="0"/>
                    <a:cs typeface="Times New Roman" panose="02020603050405020304" pitchFamily="18" charset="0"/>
                  </a:rPr>
                  <a:t>C</a:t>
                </a:r>
                <a:r>
                  <a:rPr lang="en-US" altLang="ja-JP" i="1" baseline="-25000" dirty="0">
                    <a:latin typeface="Times New Roman" panose="02020603050405020304" pitchFamily="18" charset="0"/>
                    <a:cs typeface="Times New Roman" panose="02020603050405020304" pitchFamily="18" charset="0"/>
                  </a:rPr>
                  <a:t>P</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using different </a:t>
                </a:r>
                <a:r>
                  <a:rPr lang="en-US" altLang="ja-JP" i="1" dirty="0">
                    <a:latin typeface="Times New Roman" panose="02020603050405020304" pitchFamily="18" charset="0"/>
                    <a:cs typeface="Times New Roman" panose="02020603050405020304" pitchFamily="18" charset="0"/>
                  </a:rPr>
                  <a:t>VT</a:t>
                </a:r>
                <a:r>
                  <a:rPr lang="en-US" altLang="ja-JP" dirty="0">
                    <a:latin typeface="Times New Roman" panose="02020603050405020304" pitchFamily="18" charset="0"/>
                    <a:cs typeface="Times New Roman" panose="02020603050405020304" pitchFamily="18" charset="0"/>
                  </a:rPr>
                  <a:t> data (columns in red) are compared.</a:t>
                </a:r>
              </a:p>
              <a:p>
                <a:pPr marL="216000" lvl="1" indent="-216000" algn="just">
                  <a:spcAft>
                    <a:spcPts val="6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The values of </a:t>
                </a:r>
                <a14:m>
                  <m:oMath xmlns:m="http://schemas.openxmlformats.org/officeDocument/2006/math">
                    <m:sSubSup>
                      <m:sSubSupPr>
                        <m:ctrlPr>
                          <a:rPr lang="en-US" altLang="ja-JP" i="1">
                            <a:latin typeface="Cambria Math" panose="02040503050406030204" pitchFamily="18" charset="0"/>
                            <a:ea typeface="游ゴシック" panose="020B0400000000000000" pitchFamily="50" charset="-128"/>
                            <a:cs typeface="Times New Roman" panose="02020603050405020304" pitchFamily="18" charset="0"/>
                          </a:rPr>
                        </m:ctrlPr>
                      </m:sSubSupPr>
                      <m:e>
                        <m:r>
                          <a:rPr lang="ja-JP" altLang="en-US" i="1">
                            <a:latin typeface="Cambria Math" panose="02040503050406030204" pitchFamily="18" charset="0"/>
                            <a:ea typeface="游ゴシック" panose="020B0400000000000000" pitchFamily="50" charset="-128"/>
                            <a:cs typeface="Times New Roman" panose="02020603050405020304" pitchFamily="18" charset="0"/>
                          </a:rPr>
                          <m:t>𝜒</m:t>
                        </m:r>
                      </m:e>
                      <m:sub>
                        <m:r>
                          <a:rPr lang="en-US" altLang="ja-JP" i="1">
                            <a:latin typeface="Cambria Math" panose="02040503050406030204" pitchFamily="18" charset="0"/>
                            <a:ea typeface="游ゴシック" panose="020B0400000000000000" pitchFamily="50" charset="-128"/>
                            <a:cs typeface="Times New Roman" panose="02020603050405020304" pitchFamily="18" charset="0"/>
                          </a:rPr>
                          <m:t>𝑤</m:t>
                        </m:r>
                      </m:sub>
                      <m:sup>
                        <m:r>
                          <a:rPr lang="en-US" altLang="ja-JP" i="1">
                            <a:latin typeface="Cambria Math" panose="02040503050406030204" pitchFamily="18" charset="0"/>
                            <a:ea typeface="游ゴシック" panose="020B0400000000000000" pitchFamily="50" charset="-128"/>
                            <a:cs typeface="Times New Roman" panose="02020603050405020304" pitchFamily="18" charset="0"/>
                          </a:rPr>
                          <m:t>2</m:t>
                        </m:r>
                      </m:sup>
                    </m:sSubSup>
                    <m:r>
                      <a:rPr lang="en-US" altLang="ja-JP" i="1">
                        <a:latin typeface="Cambria Math" panose="02040503050406030204" pitchFamily="18" charset="0"/>
                        <a:ea typeface="游ゴシック" panose="020B0400000000000000" pitchFamily="50" charset="-128"/>
                        <a:cs typeface="Times New Roman" panose="02020603050405020304" pitchFamily="18" charset="0"/>
                      </a:rPr>
                      <m:t> </m:t>
                    </m:r>
                  </m:oMath>
                </a14:m>
                <a:r>
                  <a:rPr lang="en-US" altLang="ja-JP" dirty="0">
                    <a:latin typeface="Times New Roman" panose="02020603050405020304" pitchFamily="18" charset="0"/>
                    <a:cs typeface="Times New Roman" panose="02020603050405020304" pitchFamily="18" charset="0"/>
                  </a:rPr>
                  <a:t>and </a:t>
                </a:r>
                <a:r>
                  <a:rPr lang="en-US" altLang="ja-JP" dirty="0" err="1">
                    <a:latin typeface="Times New Roman" panose="02020603050405020304" pitchFamily="18" charset="0"/>
                    <a:cs typeface="Times New Roman" panose="02020603050405020304" pitchFamily="18" charset="0"/>
                  </a:rPr>
                  <a:t>Δ</a:t>
                </a:r>
                <a:r>
                  <a:rPr lang="en-US" altLang="ja-JP" i="1" dirty="0" err="1">
                    <a:latin typeface="Times New Roman" panose="02020603050405020304" pitchFamily="18" charset="0"/>
                    <a:cs typeface="Times New Roman" panose="02020603050405020304" pitchFamily="18" charset="0"/>
                  </a:rPr>
                  <a:t>P</a:t>
                </a:r>
                <a:r>
                  <a:rPr lang="en-US" altLang="ja-JP" baseline="-25000" dirty="0" err="1">
                    <a:latin typeface="Times New Roman" panose="02020603050405020304" pitchFamily="18" charset="0"/>
                    <a:cs typeface="Times New Roman" panose="02020603050405020304" pitchFamily="18" charset="0"/>
                  </a:rPr>
                  <a:t>max</a:t>
                </a:r>
                <a:r>
                  <a:rPr lang="en-US" altLang="ja-JP" dirty="0">
                    <a:latin typeface="Times New Roman" panose="02020603050405020304" pitchFamily="18" charset="0"/>
                    <a:cs typeface="Times New Roman" panose="02020603050405020304" pitchFamily="18" charset="0"/>
                  </a:rPr>
                  <a:t> are used for comparison.</a:t>
                </a:r>
              </a:p>
              <a:p>
                <a:pPr marL="216000" lvl="1" indent="-216000" algn="just">
                  <a:spcAft>
                    <a:spcPts val="6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The closer </a:t>
                </a:r>
                <a14:m>
                  <m:oMath xmlns:m="http://schemas.openxmlformats.org/officeDocument/2006/math">
                    <m:sSubSup>
                      <m:sSubSupPr>
                        <m:ctrlPr>
                          <a:rPr lang="en-US" altLang="ja-JP" i="1">
                            <a:latin typeface="Cambria Math" panose="02040503050406030204" pitchFamily="18" charset="0"/>
                            <a:ea typeface="游ゴシック" panose="020B0400000000000000" pitchFamily="50" charset="-128"/>
                            <a:cs typeface="Times New Roman" panose="02020603050405020304" pitchFamily="18" charset="0"/>
                          </a:rPr>
                        </m:ctrlPr>
                      </m:sSubSupPr>
                      <m:e>
                        <m:r>
                          <a:rPr lang="ja-JP" altLang="en-US" i="1">
                            <a:latin typeface="Cambria Math" panose="02040503050406030204" pitchFamily="18" charset="0"/>
                            <a:ea typeface="游ゴシック" panose="020B0400000000000000" pitchFamily="50" charset="-128"/>
                            <a:cs typeface="Times New Roman" panose="02020603050405020304" pitchFamily="18" charset="0"/>
                          </a:rPr>
                          <m:t>𝜒</m:t>
                        </m:r>
                      </m:e>
                      <m:sub>
                        <m:r>
                          <a:rPr lang="en-US" altLang="ja-JP" i="1">
                            <a:latin typeface="Cambria Math" panose="02040503050406030204" pitchFamily="18" charset="0"/>
                            <a:ea typeface="游ゴシック" panose="020B0400000000000000" pitchFamily="50" charset="-128"/>
                            <a:cs typeface="Times New Roman" panose="02020603050405020304" pitchFamily="18" charset="0"/>
                          </a:rPr>
                          <m:t>𝑤</m:t>
                        </m:r>
                      </m:sub>
                      <m:sup>
                        <m:r>
                          <a:rPr lang="en-US" altLang="ja-JP" i="1">
                            <a:latin typeface="Cambria Math" panose="02040503050406030204" pitchFamily="18" charset="0"/>
                            <a:ea typeface="游ゴシック" panose="020B0400000000000000" pitchFamily="50" charset="-128"/>
                            <a:cs typeface="Times New Roman" panose="02020603050405020304" pitchFamily="18" charset="0"/>
                          </a:rPr>
                          <m:t>2</m:t>
                        </m:r>
                      </m:sup>
                    </m:sSubSup>
                  </m:oMath>
                </a14:m>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is to 1.0, the better the model explains the experimental values.</a:t>
                </a:r>
              </a:p>
              <a:p>
                <a:pPr marL="216000" lvl="1" indent="-216000" algn="just">
                  <a:spcAft>
                    <a:spcPts val="6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The smaller </a:t>
                </a:r>
                <a:r>
                  <a:rPr lang="en-US" altLang="ja-JP" dirty="0" err="1">
                    <a:latin typeface="Times New Roman" panose="02020603050405020304" pitchFamily="18" charset="0"/>
                    <a:cs typeface="Times New Roman" panose="02020603050405020304" pitchFamily="18" charset="0"/>
                  </a:rPr>
                  <a:t>Δ</a:t>
                </a:r>
                <a:r>
                  <a:rPr lang="en-US" altLang="ja-JP" i="1" dirty="0" err="1">
                    <a:latin typeface="Times New Roman" panose="02020603050405020304" pitchFamily="18" charset="0"/>
                    <a:cs typeface="Times New Roman" panose="02020603050405020304" pitchFamily="18" charset="0"/>
                  </a:rPr>
                  <a:t>P</a:t>
                </a:r>
                <a:r>
                  <a:rPr lang="en-US" altLang="ja-JP" baseline="-25000" dirty="0" err="1">
                    <a:latin typeface="Times New Roman" panose="02020603050405020304" pitchFamily="18" charset="0"/>
                    <a:cs typeface="Times New Roman" panose="02020603050405020304" pitchFamily="18" charset="0"/>
                  </a:rPr>
                  <a:t>max</a:t>
                </a:r>
                <a:r>
                  <a:rPr lang="en-US" altLang="ja-JP" dirty="0">
                    <a:latin typeface="Times New Roman" panose="02020603050405020304" pitchFamily="18" charset="0"/>
                    <a:cs typeface="Times New Roman" panose="02020603050405020304" pitchFamily="18" charset="0"/>
                  </a:rPr>
                  <a:t>, the maximum difference between the calculated and experimental pressures, the better the experimental results are explained.</a:t>
                </a:r>
              </a:p>
              <a:p>
                <a:pPr marL="216000" lvl="1" indent="-216000" algn="just">
                  <a:spcAft>
                    <a:spcPts val="6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The values of </a:t>
                </a:r>
                <a14:m>
                  <m:oMath xmlns:m="http://schemas.openxmlformats.org/officeDocument/2006/math">
                    <m:sSubSup>
                      <m:sSubSupPr>
                        <m:ctrlPr>
                          <a:rPr lang="en-US" altLang="ja-JP" i="1">
                            <a:latin typeface="Cambria Math" panose="02040503050406030204" pitchFamily="18" charset="0"/>
                            <a:ea typeface="游ゴシック" panose="020B0400000000000000" pitchFamily="50" charset="-128"/>
                            <a:cs typeface="Times New Roman" panose="02020603050405020304" pitchFamily="18" charset="0"/>
                          </a:rPr>
                        </m:ctrlPr>
                      </m:sSubSupPr>
                      <m:e>
                        <m:r>
                          <a:rPr lang="ja-JP" altLang="en-US" i="1">
                            <a:latin typeface="Cambria Math" panose="02040503050406030204" pitchFamily="18" charset="0"/>
                            <a:ea typeface="游ゴシック" panose="020B0400000000000000" pitchFamily="50" charset="-128"/>
                            <a:cs typeface="Times New Roman" panose="02020603050405020304" pitchFamily="18" charset="0"/>
                          </a:rPr>
                          <m:t>𝜒</m:t>
                        </m:r>
                      </m:e>
                      <m:sub>
                        <m:r>
                          <a:rPr lang="en-US" altLang="ja-JP" i="1">
                            <a:latin typeface="Cambria Math" panose="02040503050406030204" pitchFamily="18" charset="0"/>
                            <a:ea typeface="游ゴシック" panose="020B0400000000000000" pitchFamily="50" charset="-128"/>
                            <a:cs typeface="Times New Roman" panose="02020603050405020304" pitchFamily="18" charset="0"/>
                          </a:rPr>
                          <m:t>𝑤</m:t>
                        </m:r>
                      </m:sub>
                      <m:sup>
                        <m:r>
                          <a:rPr lang="en-US" altLang="ja-JP" i="1">
                            <a:latin typeface="Cambria Math" panose="02040503050406030204" pitchFamily="18" charset="0"/>
                            <a:ea typeface="游ゴシック" panose="020B0400000000000000" pitchFamily="50" charset="-128"/>
                            <a:cs typeface="Times New Roman" panose="02020603050405020304" pitchFamily="18" charset="0"/>
                          </a:rPr>
                          <m:t>2</m:t>
                        </m:r>
                      </m:sup>
                    </m:sSubSup>
                    <m:r>
                      <a:rPr lang="en-US" altLang="ja-JP" i="1">
                        <a:latin typeface="Cambria Math" panose="02040503050406030204" pitchFamily="18" charset="0"/>
                        <a:ea typeface="游ゴシック" panose="020B0400000000000000" pitchFamily="50" charset="-128"/>
                        <a:cs typeface="Times New Roman" panose="02020603050405020304" pitchFamily="18" charset="0"/>
                      </a:rPr>
                      <m:t> </m:t>
                    </m:r>
                  </m:oMath>
                </a14:m>
                <a:r>
                  <a:rPr lang="en-US" altLang="ja-JP" dirty="0">
                    <a:latin typeface="Times New Roman" panose="02020603050405020304" pitchFamily="18" charset="0"/>
                    <a:cs typeface="Times New Roman" panose="02020603050405020304" pitchFamily="18" charset="0"/>
                  </a:rPr>
                  <a:t>&amp; </a:t>
                </a:r>
                <a:r>
                  <a:rPr lang="en-US" altLang="ja-JP" dirty="0" err="1">
                    <a:latin typeface="Times New Roman" panose="02020603050405020304" pitchFamily="18" charset="0"/>
                    <a:cs typeface="Times New Roman" panose="02020603050405020304" pitchFamily="18" charset="0"/>
                  </a:rPr>
                  <a:t>Δ</a:t>
                </a:r>
                <a:r>
                  <a:rPr lang="en-US" altLang="ja-JP" i="1" dirty="0" err="1">
                    <a:latin typeface="Times New Roman" panose="02020603050405020304" pitchFamily="18" charset="0"/>
                    <a:cs typeface="Times New Roman" panose="02020603050405020304" pitchFamily="18" charset="0"/>
                  </a:rPr>
                  <a:t>P</a:t>
                </a:r>
                <a:r>
                  <a:rPr lang="en-US" altLang="ja-JP" baseline="-25000" dirty="0" err="1">
                    <a:latin typeface="Times New Roman" panose="02020603050405020304" pitchFamily="18" charset="0"/>
                    <a:cs typeface="Times New Roman" panose="02020603050405020304" pitchFamily="18" charset="0"/>
                  </a:rPr>
                  <a:t>max</a:t>
                </a:r>
                <a:r>
                  <a:rPr lang="en-US" altLang="ja-JP" dirty="0">
                    <a:latin typeface="Times New Roman" panose="02020603050405020304" pitchFamily="18" charset="0"/>
                    <a:cs typeface="Times New Roman" panose="02020603050405020304" pitchFamily="18" charset="0"/>
                  </a:rPr>
                  <a:t> suggest that the </a:t>
                </a:r>
                <a:r>
                  <a:rPr lang="en-US" altLang="ja-JP" i="1" dirty="0">
                    <a:latin typeface="Times New Roman" panose="02020603050405020304" pitchFamily="18" charset="0"/>
                    <a:cs typeface="Times New Roman" panose="02020603050405020304" pitchFamily="18" charset="0"/>
                  </a:rPr>
                  <a:t>VT</a:t>
                </a:r>
                <a:r>
                  <a:rPr lang="en-US" altLang="ja-JP" dirty="0">
                    <a:latin typeface="Times New Roman" panose="02020603050405020304" pitchFamily="18" charset="0"/>
                    <a:cs typeface="Times New Roman" panose="02020603050405020304" pitchFamily="18" charset="0"/>
                  </a:rPr>
                  <a:t> data of Suzuki &amp; </a:t>
                </a:r>
                <a:r>
                  <a:rPr lang="en-US" altLang="ja-JP" dirty="0" err="1">
                    <a:latin typeface="Times New Roman" panose="02020603050405020304" pitchFamily="18" charset="0"/>
                    <a:cs typeface="Times New Roman" panose="02020603050405020304" pitchFamily="18" charset="0"/>
                  </a:rPr>
                  <a:t>Kumazawa</a:t>
                </a:r>
                <a:r>
                  <a:rPr lang="en-US" altLang="ja-JP" dirty="0">
                    <a:latin typeface="Times New Roman" panose="02020603050405020304" pitchFamily="18" charset="0"/>
                    <a:cs typeface="Times New Roman" panose="02020603050405020304" pitchFamily="18" charset="0"/>
                  </a:rPr>
                  <a:t> (1980) are consistent with other physical properties.</a:t>
                </a:r>
              </a:p>
            </p:txBody>
          </p:sp>
        </mc:Choice>
        <mc:Fallback xmlns="">
          <p:sp>
            <p:nvSpPr>
              <p:cNvPr id="10" name="テキスト ボックス 9">
                <a:extLst>
                  <a:ext uri="{FF2B5EF4-FFF2-40B4-BE49-F238E27FC236}">
                    <a16:creationId xmlns:a16="http://schemas.microsoft.com/office/drawing/2014/main" id="{D683EB84-6D37-4288-8A90-CE88F02919DC}"/>
                  </a:ext>
                </a:extLst>
              </p:cNvPr>
              <p:cNvSpPr txBox="1">
                <a:spLocks noRot="1" noChangeAspect="1" noMove="1" noResize="1" noEditPoints="1" noAdjustHandles="1" noChangeArrowheads="1" noChangeShapeType="1" noTextEdit="1"/>
              </p:cNvSpPr>
              <p:nvPr/>
            </p:nvSpPr>
            <p:spPr>
              <a:xfrm>
                <a:off x="100012" y="4835395"/>
                <a:ext cx="12091988" cy="2062103"/>
              </a:xfrm>
              <a:prstGeom prst="rect">
                <a:avLst/>
              </a:prstGeom>
              <a:blipFill>
                <a:blip r:embed="rId3"/>
                <a:stretch>
                  <a:fillRect l="-302" t="-1479" r="-857" b="-384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876935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DD5E02E9-A736-4FB9-8E3D-1E974EA1C862}"/>
              </a:ext>
            </a:extLst>
          </p:cNvPr>
          <p:cNvSpPr txBox="1">
            <a:spLocks/>
          </p:cNvSpPr>
          <p:nvPr/>
        </p:nvSpPr>
        <p:spPr>
          <a:xfrm>
            <a:off x="0" y="1"/>
            <a:ext cx="12192000" cy="26670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kern="1200">
                <a:solidFill>
                  <a:schemeClr val="bg1"/>
                </a:solidFill>
                <a:effectLst>
                  <a:outerShdw blurRad="76200" dist="38100" dir="2700000" sx="101000" sy="101000" algn="tl" rotWithShape="0">
                    <a:prstClr val="black">
                      <a:alpha val="95000"/>
                    </a:prstClr>
                  </a:outerShdw>
                </a:effectLst>
                <a:latin typeface="+mj-lt"/>
                <a:ea typeface="+mj-ea"/>
                <a:cs typeface="+mj-cs"/>
              </a:defRPr>
            </a:lvl1pPr>
          </a:lstStyle>
          <a:p>
            <a:pPr algn="ct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Introduction</a:t>
            </a:r>
            <a:r>
              <a:rPr lang="ja-JP" altLang="en-US" sz="1500" b="1" dirty="0">
                <a:solidFill>
                  <a:schemeClr val="bg1">
                    <a:lumMod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outerShdw blurRad="38100" dist="127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ja-JP" altLang="en-US" sz="1500" b="1" dirty="0">
                <a:solidFill>
                  <a:schemeClr val="tx1">
                    <a:lumMod val="50000"/>
                    <a:lumOff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bg1">
                    <a:lumMod val="50000"/>
                  </a:schemeClr>
                </a:solidFill>
                <a:effectLst/>
                <a:latin typeface="Times New Roman" panose="02020603050405020304" pitchFamily="18" charset="0"/>
                <a:cs typeface="Times New Roman" panose="02020603050405020304" pitchFamily="18" charset="0"/>
              </a:rPr>
              <a:t>Methods</a:t>
            </a:r>
            <a:r>
              <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Discussion</a:t>
            </a:r>
            <a:r>
              <a:rPr lang="ja-JP" altLang="en-US" sz="1500" b="1" baseline="0" dirty="0">
                <a:solidFill>
                  <a:schemeClr val="bg1">
                    <a:lumMod val="50000"/>
                  </a:schemeClr>
                </a:solidFill>
                <a:effectLst/>
                <a:latin typeface="Times New Roman" panose="02020603050405020304" pitchFamily="18" charset="0"/>
                <a:cs typeface="Times New Roman" panose="02020603050405020304" pitchFamily="18" charset="0"/>
              </a:rPr>
              <a:t>　　　　　　　　　　</a:t>
            </a:r>
            <a:r>
              <a:rPr lang="en-US" altLang="ja-JP" sz="1500" b="1" baseline="0" dirty="0">
                <a:solidFill>
                  <a:schemeClr val="bg1">
                    <a:lumMod val="50000"/>
                  </a:schemeClr>
                </a:solidFill>
                <a:effectLst/>
                <a:latin typeface="Times New Roman" panose="02020603050405020304" pitchFamily="18" charset="0"/>
                <a:cs typeface="Times New Roman" panose="02020603050405020304" pitchFamily="18" charset="0"/>
              </a:rPr>
              <a:t>Conclusions</a:t>
            </a:r>
            <a:endParaRPr lang="ja-JP" altLang="en-US" sz="1500" b="1" dirty="0">
              <a:solidFill>
                <a:schemeClr val="bg1">
                  <a:lumMod val="50000"/>
                </a:schemeClr>
              </a:solidFill>
              <a:effectLst/>
              <a:latin typeface="Times New Roman" panose="02020603050405020304" pitchFamily="18" charset="0"/>
              <a:cs typeface="Times New Roman" panose="02020603050405020304" pitchFamily="18" charset="0"/>
            </a:endParaRPr>
          </a:p>
        </p:txBody>
      </p:sp>
      <p:sp>
        <p:nvSpPr>
          <p:cNvPr id="2" name="タイトル 1"/>
          <p:cNvSpPr>
            <a:spLocks noGrp="1"/>
          </p:cNvSpPr>
          <p:nvPr>
            <p:ph type="title"/>
          </p:nvPr>
        </p:nvSpPr>
        <p:spPr/>
        <p:txBody>
          <a:bodyPr>
            <a:noAutofit/>
          </a:bodyPr>
          <a:lstStyle/>
          <a:p>
            <a:pPr algn="ctr"/>
            <a:r>
              <a:rPr kumimoji="1" lang="en-US" altLang="ja-JP" sz="3100" b="1" dirty="0">
                <a:latin typeface="Arial" panose="020B0604020202020204" pitchFamily="34" charset="0"/>
                <a:ea typeface="游ゴシック" panose="020B0400000000000000" pitchFamily="50" charset="-128"/>
                <a:cs typeface="Arial" panose="020B0604020202020204" pitchFamily="34" charset="0"/>
              </a:rPr>
              <a:t>Results obtained from fitting by various </a:t>
            </a:r>
            <a:r>
              <a:rPr kumimoji="1" lang="en-US" altLang="ja-JP" sz="3100" b="1" dirty="0" err="1">
                <a:latin typeface="Arial" panose="020B0604020202020204" pitchFamily="34" charset="0"/>
                <a:ea typeface="游ゴシック" panose="020B0400000000000000" pitchFamily="50" charset="-128"/>
                <a:cs typeface="Arial" panose="020B0604020202020204" pitchFamily="34" charset="0"/>
              </a:rPr>
              <a:t>EoS</a:t>
            </a:r>
            <a:endParaRPr kumimoji="1" lang="ja-JP" altLang="en-US" sz="3100" b="1" dirty="0">
              <a:latin typeface="Arial" panose="020B0604020202020204" pitchFamily="34" charset="0"/>
              <a:ea typeface="游ゴシック" panose="020B0400000000000000" pitchFamily="50" charset="-128"/>
              <a:cs typeface="Arial" panose="020B0604020202020204" pitchFamily="34" charset="0"/>
            </a:endParaRPr>
          </a:p>
        </p:txBody>
      </p:sp>
      <p:graphicFrame>
        <p:nvGraphicFramePr>
          <p:cNvPr id="3" name="表 2">
            <a:extLst>
              <a:ext uri="{FF2B5EF4-FFF2-40B4-BE49-F238E27FC236}">
                <a16:creationId xmlns:a16="http://schemas.microsoft.com/office/drawing/2014/main" id="{3E5F73CC-C0A9-4CF8-A5FD-6D79A4E28F96}"/>
              </a:ext>
            </a:extLst>
          </p:cNvPr>
          <p:cNvGraphicFramePr>
            <a:graphicFrameLocks noGrp="1"/>
          </p:cNvGraphicFramePr>
          <p:nvPr/>
        </p:nvGraphicFramePr>
        <p:xfrm>
          <a:off x="100012" y="830916"/>
          <a:ext cx="10982325" cy="4053840"/>
        </p:xfrm>
        <a:graphic>
          <a:graphicData uri="http://schemas.openxmlformats.org/drawingml/2006/table">
            <a:tbl>
              <a:tblPr bandRow="1">
                <a:tableStyleId>{073A0DAA-6AF3-43AB-8588-CEC1D06C72B9}</a:tableStyleId>
              </a:tblPr>
              <a:tblGrid>
                <a:gridCol w="1320800">
                  <a:extLst>
                    <a:ext uri="{9D8B030D-6E8A-4147-A177-3AD203B41FA5}">
                      <a16:colId xmlns:a16="http://schemas.microsoft.com/office/drawing/2014/main" val="3173710044"/>
                    </a:ext>
                  </a:extLst>
                </a:gridCol>
                <a:gridCol w="1009650">
                  <a:extLst>
                    <a:ext uri="{9D8B030D-6E8A-4147-A177-3AD203B41FA5}">
                      <a16:colId xmlns:a16="http://schemas.microsoft.com/office/drawing/2014/main" val="1012922297"/>
                    </a:ext>
                  </a:extLst>
                </a:gridCol>
                <a:gridCol w="1009650">
                  <a:extLst>
                    <a:ext uri="{9D8B030D-6E8A-4147-A177-3AD203B41FA5}">
                      <a16:colId xmlns:a16="http://schemas.microsoft.com/office/drawing/2014/main" val="2162802098"/>
                    </a:ext>
                  </a:extLst>
                </a:gridCol>
                <a:gridCol w="1009650">
                  <a:extLst>
                    <a:ext uri="{9D8B030D-6E8A-4147-A177-3AD203B41FA5}">
                      <a16:colId xmlns:a16="http://schemas.microsoft.com/office/drawing/2014/main" val="4196484701"/>
                    </a:ext>
                  </a:extLst>
                </a:gridCol>
                <a:gridCol w="1128713">
                  <a:extLst>
                    <a:ext uri="{9D8B030D-6E8A-4147-A177-3AD203B41FA5}">
                      <a16:colId xmlns:a16="http://schemas.microsoft.com/office/drawing/2014/main" val="3339806219"/>
                    </a:ext>
                  </a:extLst>
                </a:gridCol>
                <a:gridCol w="994537">
                  <a:extLst>
                    <a:ext uri="{9D8B030D-6E8A-4147-A177-3AD203B41FA5}">
                      <a16:colId xmlns:a16="http://schemas.microsoft.com/office/drawing/2014/main" val="1421372752"/>
                    </a:ext>
                  </a:extLst>
                </a:gridCol>
                <a:gridCol w="949325">
                  <a:extLst>
                    <a:ext uri="{9D8B030D-6E8A-4147-A177-3AD203B41FA5}">
                      <a16:colId xmlns:a16="http://schemas.microsoft.com/office/drawing/2014/main" val="2543792774"/>
                    </a:ext>
                  </a:extLst>
                </a:gridCol>
                <a:gridCol w="1331913">
                  <a:extLst>
                    <a:ext uri="{9D8B030D-6E8A-4147-A177-3AD203B41FA5}">
                      <a16:colId xmlns:a16="http://schemas.microsoft.com/office/drawing/2014/main" val="1727188983"/>
                    </a:ext>
                  </a:extLst>
                </a:gridCol>
                <a:gridCol w="1015873">
                  <a:extLst>
                    <a:ext uri="{9D8B030D-6E8A-4147-A177-3AD203B41FA5}">
                      <a16:colId xmlns:a16="http://schemas.microsoft.com/office/drawing/2014/main" val="1944513008"/>
                    </a:ext>
                  </a:extLst>
                </a:gridCol>
                <a:gridCol w="1212214">
                  <a:extLst>
                    <a:ext uri="{9D8B030D-6E8A-4147-A177-3AD203B41FA5}">
                      <a16:colId xmlns:a16="http://schemas.microsoft.com/office/drawing/2014/main" val="3601506481"/>
                    </a:ext>
                  </a:extLst>
                </a:gridCol>
              </a:tblGrid>
              <a:tr h="190500">
                <a:tc>
                  <a:txBody>
                    <a:bodyPr/>
                    <a:lstStyle/>
                    <a:p>
                      <a:pPr algn="ctr" fontAlgn="ctr"/>
                      <a:r>
                        <a:rPr lang="en-US" sz="1600" b="1" i="0" u="none" strike="noStrike" dirty="0">
                          <a:solidFill>
                            <a:schemeClr val="bg1"/>
                          </a:solidFill>
                          <a:effectLst/>
                          <a:latin typeface="Arial" panose="020B0604020202020204" pitchFamily="34" charset="0"/>
                          <a:ea typeface="游ゴシック" panose="020B0400000000000000" pitchFamily="50" charset="-128"/>
                          <a:cs typeface="Arial" panose="020B0604020202020204" pitchFamily="34" charset="0"/>
                        </a:rPr>
                        <a:t>Reference</a:t>
                      </a:r>
                    </a:p>
                  </a:txBody>
                  <a:tcPr marL="0" marR="0" marT="0" marB="0" anchor="ctr">
                    <a:solidFill>
                      <a:schemeClr val="tx1"/>
                    </a:solidFill>
                  </a:tcPr>
                </a:tc>
                <a:tc>
                  <a:txBody>
                    <a:bodyPr/>
                    <a:lstStyle/>
                    <a:p>
                      <a:pPr algn="ctr" fontAlgn="ctr"/>
                      <a:r>
                        <a:rPr lang="en-US" altLang="ja-JP" sz="1600" b="1" u="none" strike="noStrike" spc="-100" baseline="0" dirty="0">
                          <a:solidFill>
                            <a:schemeClr val="bg1"/>
                          </a:solidFill>
                          <a:effectLst/>
                          <a:latin typeface="Arial" panose="020B0604020202020204" pitchFamily="34" charset="0"/>
                          <a:cs typeface="Arial" panose="020B0604020202020204" pitchFamily="34" charset="0"/>
                        </a:rPr>
                        <a:t>This study</a:t>
                      </a:r>
                      <a:endParaRPr lang="en-US" altLang="ja-JP" sz="1600" b="1" i="0" u="none" strike="noStrike" spc="-100" baseline="0"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altLang="ja-JP" sz="1600" b="1" u="none" strike="noStrike" spc="-100" baseline="0" dirty="0">
                          <a:solidFill>
                            <a:schemeClr val="bg1"/>
                          </a:solidFill>
                          <a:effectLst/>
                          <a:latin typeface="Arial" panose="020B0604020202020204" pitchFamily="34" charset="0"/>
                          <a:cs typeface="Arial" panose="020B0604020202020204" pitchFamily="34" charset="0"/>
                        </a:rPr>
                        <a:t>This study</a:t>
                      </a:r>
                      <a:endParaRPr lang="en-US" altLang="ja-JP" sz="1600" b="1" i="0" u="none" strike="noStrike" spc="-100" baseline="0"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altLang="ja-JP" sz="1600" b="1" u="none" strike="noStrike" spc="-100" baseline="0" dirty="0">
                          <a:solidFill>
                            <a:schemeClr val="bg1"/>
                          </a:solidFill>
                          <a:effectLst/>
                          <a:latin typeface="Arial" panose="020B0604020202020204" pitchFamily="34" charset="0"/>
                          <a:cs typeface="Arial" panose="020B0604020202020204" pitchFamily="34" charset="0"/>
                        </a:rPr>
                        <a:t>This study</a:t>
                      </a:r>
                      <a:endParaRPr lang="en-US" altLang="ja-JP" sz="1600" b="1" i="0" u="none" strike="noStrike" spc="-100" baseline="0"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altLang="ja-JP" sz="1600" b="1" u="none" strike="noStrike" spc="-100" baseline="0" dirty="0">
                          <a:solidFill>
                            <a:schemeClr val="bg1"/>
                          </a:solidFill>
                          <a:effectLst/>
                          <a:latin typeface="Arial" panose="020B0604020202020204" pitchFamily="34" charset="0"/>
                          <a:cs typeface="Arial" panose="020B0604020202020204" pitchFamily="34" charset="0"/>
                        </a:rPr>
                        <a:t>This study</a:t>
                      </a:r>
                      <a:endParaRPr lang="en-US" altLang="ja-JP" sz="1600" b="1" i="0" u="none" strike="noStrike" spc="-100" baseline="0"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altLang="ja-JP" sz="1600" b="1" u="none" strike="noStrike" spc="-100" baseline="0" dirty="0">
                          <a:solidFill>
                            <a:schemeClr val="bg1"/>
                          </a:solidFill>
                          <a:effectLst/>
                          <a:latin typeface="Arial" panose="020B0604020202020204" pitchFamily="34" charset="0"/>
                          <a:cs typeface="Arial" panose="020B0604020202020204" pitchFamily="34" charset="0"/>
                        </a:rPr>
                        <a:t>This study</a:t>
                      </a:r>
                      <a:endParaRPr lang="en-US" altLang="ja-JP" sz="1600" b="1" i="0" u="none" strike="noStrike" spc="-100" baseline="0"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altLang="ja-JP" sz="1600" b="1" u="none" strike="noStrike" spc="-100" baseline="0" dirty="0">
                          <a:solidFill>
                            <a:schemeClr val="bg1"/>
                          </a:solidFill>
                          <a:effectLst/>
                          <a:latin typeface="Arial" panose="020B0604020202020204" pitchFamily="34" charset="0"/>
                          <a:cs typeface="Arial" panose="020B0604020202020204" pitchFamily="34" charset="0"/>
                        </a:rPr>
                        <a:t>This study</a:t>
                      </a:r>
                      <a:endParaRPr lang="en-US" altLang="ja-JP" sz="1600" b="1" i="0" u="none" strike="noStrike" spc="-100" baseline="0" dirty="0">
                        <a:solidFill>
                          <a:schemeClr val="bg1"/>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tx1"/>
                    </a:solidFill>
                  </a:tcPr>
                </a:tc>
                <a:tc>
                  <a:txBody>
                    <a:bodyPr/>
                    <a:lstStyle/>
                    <a:p>
                      <a:pPr algn="ctr" fontAlgn="ctr"/>
                      <a:r>
                        <a:rPr lang="en-US" sz="1600" b="1" u="none" strike="noStrike" dirty="0">
                          <a:solidFill>
                            <a:sysClr val="windowText" lastClr="000000"/>
                          </a:solidFill>
                          <a:effectLst/>
                          <a:latin typeface="Arial" panose="020B0604020202020204" pitchFamily="34" charset="0"/>
                          <a:cs typeface="Arial" panose="020B0604020202020204" pitchFamily="34" charset="0"/>
                        </a:rPr>
                        <a:t>Faccincani21</a:t>
                      </a:r>
                      <a:endParaRPr lang="en-US" sz="1600" b="1" i="0" u="none" strike="noStrike" dirty="0">
                        <a:solidFill>
                          <a:sysClr val="windowText" lastClr="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accent4">
                        <a:lumMod val="20000"/>
                        <a:lumOff val="80000"/>
                      </a:schemeClr>
                    </a:solidFill>
                  </a:tcPr>
                </a:tc>
                <a:tc>
                  <a:txBody>
                    <a:bodyPr/>
                    <a:lstStyle/>
                    <a:p>
                      <a:pPr algn="ctr" fontAlgn="ctr"/>
                      <a:r>
                        <a:rPr lang="en-US" sz="1600" b="1" u="none" strike="noStrike" dirty="0">
                          <a:solidFill>
                            <a:sysClr val="windowText" lastClr="000000"/>
                          </a:solidFill>
                          <a:effectLst/>
                          <a:latin typeface="Arial" panose="020B0604020202020204" pitchFamily="34" charset="0"/>
                          <a:cs typeface="Arial" panose="020B0604020202020204" pitchFamily="34" charset="0"/>
                        </a:rPr>
                        <a:t>Holland11</a:t>
                      </a:r>
                      <a:endParaRPr lang="en-US" sz="1600" b="1" i="0" u="none" strike="noStrike" dirty="0">
                        <a:solidFill>
                          <a:sysClr val="windowText" lastClr="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accent4">
                        <a:lumMod val="20000"/>
                        <a:lumOff val="80000"/>
                      </a:schemeClr>
                    </a:solidFill>
                  </a:tcPr>
                </a:tc>
                <a:tc>
                  <a:txBody>
                    <a:bodyPr/>
                    <a:lstStyle/>
                    <a:p>
                      <a:pPr algn="ctr" fontAlgn="ctr"/>
                      <a:r>
                        <a:rPr lang="en-US" sz="1600" b="1" u="none" strike="noStrike" dirty="0">
                          <a:solidFill>
                            <a:sysClr val="windowText" lastClr="000000"/>
                          </a:solidFill>
                          <a:effectLst/>
                          <a:latin typeface="Arial" panose="020B0604020202020204" pitchFamily="34" charset="0"/>
                          <a:cs typeface="Arial" panose="020B0604020202020204" pitchFamily="34" charset="0"/>
                        </a:rPr>
                        <a:t>Hamecher13</a:t>
                      </a:r>
                      <a:endParaRPr lang="en-US" sz="1600" b="1" i="0" u="none" strike="noStrike" dirty="0">
                        <a:solidFill>
                          <a:sysClr val="windowText" lastClr="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2472799799"/>
                  </a:ext>
                </a:extLst>
              </a:tr>
              <a:tr h="228600">
                <a:tc>
                  <a:txBody>
                    <a:bodyPr/>
                    <a:lstStyle/>
                    <a:p>
                      <a:pPr algn="ctr" fontAlgn="ctr"/>
                      <a:r>
                        <a:rPr lang="en-US" sz="1600" b="1" u="none" strike="noStrike" dirty="0">
                          <a:effectLst/>
                          <a:latin typeface="Arial" panose="020B0604020202020204" pitchFamily="34" charset="0"/>
                          <a:cs typeface="Arial" panose="020B0604020202020204" pitchFamily="34" charset="0"/>
                        </a:rPr>
                        <a:t>EoS type</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C</a:t>
                      </a:r>
                      <a:r>
                        <a:rPr lang="en-US" sz="1600" b="0" u="none" strike="noStrike" baseline="-25000" dirty="0">
                          <a:solidFill>
                            <a:schemeClr val="bg1">
                              <a:lumMod val="65000"/>
                            </a:schemeClr>
                          </a:solidFill>
                          <a:effectLst/>
                          <a:latin typeface="Times New Roman" panose="02020603050405020304" pitchFamily="18" charset="0"/>
                          <a:cs typeface="Times New Roman" panose="02020603050405020304" pitchFamily="18" charset="0"/>
                        </a:rPr>
                        <a:t>P</a:t>
                      </a: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-EoS</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1" u="none" strike="noStrike" dirty="0">
                          <a:solidFill>
                            <a:srgbClr val="FF0000"/>
                          </a:solidFill>
                          <a:effectLst/>
                          <a:latin typeface="Times New Roman" panose="02020603050405020304" pitchFamily="18" charset="0"/>
                          <a:cs typeface="Times New Roman" panose="02020603050405020304" pitchFamily="18" charset="0"/>
                        </a:rPr>
                        <a:t>C</a:t>
                      </a:r>
                      <a:r>
                        <a:rPr lang="en-US" sz="1600" b="1" u="none" strike="noStrike" baseline="-25000" dirty="0">
                          <a:solidFill>
                            <a:srgbClr val="FF0000"/>
                          </a:solidFill>
                          <a:effectLst/>
                          <a:latin typeface="Times New Roman" panose="02020603050405020304" pitchFamily="18" charset="0"/>
                          <a:cs typeface="Times New Roman" panose="02020603050405020304" pitchFamily="18" charset="0"/>
                        </a:rPr>
                        <a:t>P</a:t>
                      </a:r>
                      <a:r>
                        <a:rPr lang="en-US" sz="1600" b="1" u="none" strike="noStrike" dirty="0">
                          <a:solidFill>
                            <a:srgbClr val="FF0000"/>
                          </a:solidFill>
                          <a:effectLst/>
                          <a:latin typeface="Times New Roman" panose="02020603050405020304" pitchFamily="18" charset="0"/>
                          <a:cs typeface="Times New Roman" panose="02020603050405020304" pitchFamily="18" charset="0"/>
                        </a:rPr>
                        <a:t>-EoS</a:t>
                      </a:r>
                      <a:endParaRPr lang="en-US"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1" u="none" strike="noStrike" dirty="0">
                          <a:solidFill>
                            <a:srgbClr val="FF0000"/>
                          </a:solidFill>
                          <a:effectLst/>
                          <a:latin typeface="Times New Roman" panose="02020603050405020304" pitchFamily="18" charset="0"/>
                          <a:cs typeface="Times New Roman" panose="02020603050405020304" pitchFamily="18" charset="0"/>
                        </a:rPr>
                        <a:t>MGD</a:t>
                      </a:r>
                      <a:endParaRPr lang="en-US"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1" u="none" strike="noStrike" spc="-10" baseline="0" dirty="0" err="1">
                          <a:solidFill>
                            <a:srgbClr val="FF0000"/>
                          </a:solidFill>
                          <a:effectLst/>
                          <a:latin typeface="Times New Roman" panose="02020603050405020304" pitchFamily="18" charset="0"/>
                          <a:cs typeface="Times New Roman" panose="02020603050405020304" pitchFamily="18" charset="0"/>
                        </a:rPr>
                        <a:t>qcomp</a:t>
                      </a:r>
                      <a:r>
                        <a:rPr lang="en-US" sz="1600" b="1" u="none" strike="noStrike" spc="-10" baseline="0" dirty="0">
                          <a:solidFill>
                            <a:srgbClr val="FF0000"/>
                          </a:solidFill>
                          <a:effectLst/>
                          <a:latin typeface="Times New Roman" panose="02020603050405020304" pitchFamily="18" charset="0"/>
                          <a:cs typeface="Times New Roman" panose="02020603050405020304" pitchFamily="18" charset="0"/>
                        </a:rPr>
                        <a:t> MGD</a:t>
                      </a:r>
                      <a:endParaRPr lang="en-US" sz="1600" b="1" i="0" u="none" strike="noStrike" spc="-10" baseline="0"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1" u="none" strike="noStrike" dirty="0">
                          <a:solidFill>
                            <a:srgbClr val="FF0000"/>
                          </a:solidFill>
                          <a:effectLst/>
                          <a:latin typeface="Times New Roman" panose="02020603050405020304" pitchFamily="18" charset="0"/>
                          <a:cs typeface="Times New Roman" panose="02020603050405020304" pitchFamily="18" charset="0"/>
                        </a:rPr>
                        <a:t>HP2011</a:t>
                      </a:r>
                      <a:endParaRPr lang="en-US"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C</a:t>
                      </a:r>
                      <a:r>
                        <a:rPr lang="en-US" sz="1600" b="0" u="none" strike="noStrike" baseline="-25000" dirty="0">
                          <a:solidFill>
                            <a:schemeClr val="bg1">
                              <a:lumMod val="65000"/>
                            </a:schemeClr>
                          </a:solidFill>
                          <a:effectLst/>
                          <a:latin typeface="Times New Roman" panose="02020603050405020304" pitchFamily="18" charset="0"/>
                          <a:cs typeface="Times New Roman" panose="02020603050405020304" pitchFamily="18" charset="0"/>
                        </a:rPr>
                        <a:t>P</a:t>
                      </a: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-EoS</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HP2011</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solidFill>
                            <a:schemeClr val="bg1">
                              <a:lumMod val="65000"/>
                            </a:schemeClr>
                          </a:solidFill>
                          <a:effectLst/>
                          <a:latin typeface="Times New Roman" panose="02020603050405020304" pitchFamily="18" charset="0"/>
                          <a:cs typeface="Times New Roman" panose="02020603050405020304" pitchFamily="18" charset="0"/>
                        </a:rPr>
                        <a:t>HP2011</a:t>
                      </a:r>
                      <a:endParaRPr lang="en-US"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600" b="0" i="1" u="none" strike="noStrike" dirty="0">
                          <a:solidFill>
                            <a:schemeClr val="bg1">
                              <a:lumMod val="65000"/>
                            </a:schemeClr>
                          </a:solidFill>
                          <a:effectLst/>
                          <a:latin typeface="Times New Roman" panose="02020603050405020304" pitchFamily="18" charset="0"/>
                          <a:cs typeface="Times New Roman" panose="02020603050405020304" pitchFamily="18" charset="0"/>
                        </a:rPr>
                        <a:t>α</a:t>
                      </a:r>
                      <a:r>
                        <a:rPr lang="en-US" altLang="ja-JP" sz="1600" b="0" u="none" strike="noStrike" baseline="-25000" dirty="0">
                          <a:solidFill>
                            <a:schemeClr val="bg1">
                              <a:lumMod val="65000"/>
                            </a:schemeClr>
                          </a:solidFill>
                          <a:effectLst/>
                          <a:latin typeface="Times New Roman" panose="02020603050405020304" pitchFamily="18" charset="0"/>
                          <a:cs typeface="Times New Roman" panose="02020603050405020304" pitchFamily="18" charset="0"/>
                        </a:rPr>
                        <a:t>V</a:t>
                      </a:r>
                      <a:r>
                        <a:rPr lang="en-US" altLang="ja-JP" sz="1600" b="0" i="1" u="none" strike="noStrike" dirty="0">
                          <a:solidFill>
                            <a:schemeClr val="bg1">
                              <a:lumMod val="65000"/>
                            </a:schemeClr>
                          </a:solidFill>
                          <a:effectLst/>
                          <a:latin typeface="Times New Roman" panose="02020603050405020304" pitchFamily="18" charset="0"/>
                          <a:cs typeface="Times New Roman" panose="02020603050405020304" pitchFamily="18" charset="0"/>
                        </a:rPr>
                        <a:t>K</a:t>
                      </a:r>
                      <a:r>
                        <a:rPr lang="en-US" altLang="ja-JP" sz="1600" b="0" i="1" u="none" strike="noStrike" baseline="-25000" dirty="0">
                          <a:solidFill>
                            <a:schemeClr val="bg1">
                              <a:lumMod val="65000"/>
                            </a:schemeClr>
                          </a:solidFill>
                          <a:effectLst/>
                          <a:latin typeface="Times New Roman" panose="02020603050405020304" pitchFamily="18" charset="0"/>
                          <a:cs typeface="Times New Roman" panose="02020603050405020304" pitchFamily="18" charset="0"/>
                        </a:rPr>
                        <a:t>T</a:t>
                      </a: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r>
                        <a:rPr lang="en-US" altLang="ja-JP" sz="1600" b="0" i="1" u="none" strike="noStrike" dirty="0">
                          <a:solidFill>
                            <a:schemeClr val="bg1">
                              <a:lumMod val="65000"/>
                            </a:schemeClr>
                          </a:solidFill>
                          <a:effectLst/>
                          <a:latin typeface="Times New Roman" panose="02020603050405020304" pitchFamily="18" charset="0"/>
                          <a:cs typeface="Times New Roman" panose="02020603050405020304" pitchFamily="18" charset="0"/>
                        </a:rPr>
                        <a:t>T</a:t>
                      </a: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r>
                        <a:rPr lang="en-US" altLang="ja-JP" sz="1600" b="0" i="1" u="none" strike="noStrike" dirty="0">
                          <a:solidFill>
                            <a:schemeClr val="bg1">
                              <a:lumMod val="65000"/>
                            </a:schemeClr>
                          </a:solidFill>
                          <a:effectLst/>
                          <a:latin typeface="Times New Roman" panose="02020603050405020304" pitchFamily="18" charset="0"/>
                          <a:cs typeface="Times New Roman" panose="02020603050405020304" pitchFamily="18" charset="0"/>
                        </a:rPr>
                        <a:t>T</a:t>
                      </a:r>
                      <a:r>
                        <a:rPr lang="en-US" altLang="ja-JP" sz="1600" b="0" i="0" u="none" strike="noStrike" baseline="-25000" dirty="0">
                          <a:solidFill>
                            <a:schemeClr val="bg1">
                              <a:lumMod val="65000"/>
                            </a:schemeClr>
                          </a:solidFill>
                          <a:effectLst/>
                          <a:latin typeface="Times New Roman" panose="02020603050405020304" pitchFamily="18" charset="0"/>
                          <a:cs typeface="Times New Roman" panose="02020603050405020304" pitchFamily="18" charset="0"/>
                        </a:rPr>
                        <a:t>0</a:t>
                      </a: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r>
                        <a:rPr lang="ja-JP" alt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　</a:t>
                      </a: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959383678"/>
                  </a:ext>
                </a:extLst>
              </a:tr>
              <a:tr h="228600">
                <a:tc>
                  <a:txBody>
                    <a:bodyPr/>
                    <a:lstStyle/>
                    <a:p>
                      <a:pPr algn="ctr" fontAlgn="ctr"/>
                      <a:r>
                        <a:rPr lang="en-US" sz="1600" b="1" i="1" u="none" strike="noStrike" dirty="0">
                          <a:effectLst/>
                          <a:latin typeface="Arial" panose="020B0604020202020204" pitchFamily="34" charset="0"/>
                          <a:cs typeface="Arial" panose="020B0604020202020204" pitchFamily="34" charset="0"/>
                        </a:rPr>
                        <a:t>V</a:t>
                      </a:r>
                      <a:r>
                        <a:rPr lang="en-US" sz="1600" b="1" u="none" strike="noStrike" baseline="-25000" dirty="0">
                          <a:effectLst/>
                          <a:latin typeface="Arial" panose="020B0604020202020204" pitchFamily="34" charset="0"/>
                          <a:cs typeface="Arial" panose="020B0604020202020204" pitchFamily="34" charset="0"/>
                        </a:rPr>
                        <a:t>0</a:t>
                      </a:r>
                      <a:r>
                        <a:rPr lang="en-US" sz="1600" b="1" u="none" strike="noStrike" dirty="0">
                          <a:effectLst/>
                          <a:latin typeface="Arial" panose="020B0604020202020204" pitchFamily="34" charset="0"/>
                          <a:cs typeface="Arial" panose="020B0604020202020204" pitchFamily="34" charset="0"/>
                        </a:rPr>
                        <a:t> (cm</a:t>
                      </a:r>
                      <a:r>
                        <a:rPr lang="en-US" sz="1600" b="1" u="none" strike="noStrike" baseline="30000" dirty="0">
                          <a:effectLst/>
                          <a:latin typeface="Arial" panose="020B0604020202020204" pitchFamily="34" charset="0"/>
                          <a:cs typeface="Arial" panose="020B0604020202020204" pitchFamily="34" charset="0"/>
                        </a:rPr>
                        <a:t>3</a:t>
                      </a:r>
                      <a:r>
                        <a:rPr lang="en-US" sz="1600" b="1" u="none" strike="noStrike" dirty="0">
                          <a:effectLst/>
                          <a:latin typeface="Arial" panose="020B0604020202020204" pitchFamily="34" charset="0"/>
                          <a:cs typeface="Arial" panose="020B0604020202020204" pitchFamily="34" charset="0"/>
                        </a:rPr>
                        <a:t>/mol)</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39.78</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39.78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204066909"/>
                  </a:ext>
                </a:extLst>
              </a:tr>
              <a:tr h="209550">
                <a:tc>
                  <a:txBody>
                    <a:bodyPr/>
                    <a:lstStyle/>
                    <a:p>
                      <a:pPr algn="ctr" fontAlgn="ctr"/>
                      <a:r>
                        <a:rPr lang="en-US" sz="1600" b="1" i="1" u="none" strike="noStrike" dirty="0">
                          <a:effectLst/>
                          <a:latin typeface="Arial" panose="020B0604020202020204" pitchFamily="34" charset="0"/>
                          <a:cs typeface="Arial" panose="020B0604020202020204" pitchFamily="34" charset="0"/>
                        </a:rPr>
                        <a:t>K</a:t>
                      </a:r>
                      <a:r>
                        <a:rPr lang="en-US" sz="1600" b="1" u="none" strike="noStrike" baseline="-25000" dirty="0">
                          <a:effectLst/>
                          <a:latin typeface="Arial" panose="020B0604020202020204" pitchFamily="34" charset="0"/>
                          <a:cs typeface="Arial" panose="020B0604020202020204" pitchFamily="34" charset="0"/>
                        </a:rPr>
                        <a:t>T</a:t>
                      </a:r>
                      <a:r>
                        <a:rPr lang="en-US" altLang="ja-JP" sz="1600" b="1" u="none" strike="noStrike" baseline="-25000" dirty="0">
                          <a:effectLst/>
                          <a:latin typeface="Arial" panose="020B0604020202020204" pitchFamily="34" charset="0"/>
                          <a:cs typeface="Arial" panose="020B0604020202020204" pitchFamily="34" charset="0"/>
                        </a:rPr>
                        <a:t>0</a:t>
                      </a:r>
                      <a:r>
                        <a:rPr lang="en-US" sz="1600" b="1" u="none" strike="noStrike" dirty="0">
                          <a:effectLst/>
                          <a:latin typeface="Arial" panose="020B0604020202020204" pitchFamily="34" charset="0"/>
                          <a:cs typeface="Arial" panose="020B0604020202020204" pitchFamily="34" charset="0"/>
                        </a:rPr>
                        <a:t> (</a:t>
                      </a:r>
                      <a:r>
                        <a:rPr lang="en-US" sz="1600" b="1" u="none" strike="noStrike" dirty="0" err="1">
                          <a:effectLst/>
                          <a:latin typeface="Arial" panose="020B0604020202020204" pitchFamily="34" charset="0"/>
                          <a:cs typeface="Arial" panose="020B0604020202020204" pitchFamily="34" charset="0"/>
                        </a:rPr>
                        <a:t>GPa</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196.36(12)</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196.34(12)</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196.43(11)</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tx1"/>
                          </a:solidFill>
                          <a:effectLst/>
                          <a:latin typeface="Times New Roman" panose="02020603050405020304" pitchFamily="18" charset="0"/>
                          <a:cs typeface="Times New Roman" panose="02020603050405020304" pitchFamily="18" charset="0"/>
                        </a:rPr>
                        <a:t>194.90(11)</a:t>
                      </a:r>
                      <a:endParaRPr lang="en-US" altLang="ja-JP" sz="1600" b="0" i="0" u="none" strike="noStrike">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194.95(11)</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196.4(3)</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194.8(2)</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192.2</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190.8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582284752"/>
                  </a:ext>
                </a:extLst>
              </a:tr>
              <a:tr h="228600">
                <a:tc>
                  <a:txBody>
                    <a:bodyPr/>
                    <a:lstStyle/>
                    <a:p>
                      <a:pPr algn="ctr" fontAlgn="ctr"/>
                      <a:r>
                        <a:rPr lang="en-US" sz="1600" b="1" i="1" u="none" strike="noStrike" dirty="0">
                          <a:effectLst/>
                          <a:latin typeface="Arial" panose="020B0604020202020204" pitchFamily="34" charset="0"/>
                          <a:cs typeface="Arial" panose="020B0604020202020204" pitchFamily="34" charset="0"/>
                        </a:rPr>
                        <a:t>K</a:t>
                      </a:r>
                      <a:r>
                        <a:rPr lang="en-US" sz="1600" b="1" u="none" strike="noStrike" dirty="0">
                          <a:effectLst/>
                          <a:latin typeface="Arial" panose="020B0604020202020204" pitchFamily="34" charset="0"/>
                          <a:cs typeface="Arial" panose="020B0604020202020204" pitchFamily="34" charset="0"/>
                        </a:rPr>
                        <a:t>'</a:t>
                      </a:r>
                      <a:r>
                        <a:rPr lang="en-US" sz="1600" b="1" u="none" strike="noStrike" baseline="-25000" dirty="0">
                          <a:effectLst/>
                          <a:latin typeface="Arial" panose="020B0604020202020204" pitchFamily="34" charset="0"/>
                          <a:cs typeface="Arial" panose="020B0604020202020204" pitchFamily="34" charset="0"/>
                        </a:rPr>
                        <a:t>T</a:t>
                      </a:r>
                      <a:r>
                        <a:rPr lang="en-US" altLang="ja-JP" sz="1600" b="1" u="none" strike="noStrike" baseline="-25000" dirty="0">
                          <a:effectLst/>
                          <a:latin typeface="Arial" panose="020B0604020202020204" pitchFamily="34" charset="0"/>
                          <a:cs typeface="Arial" panose="020B0604020202020204" pitchFamily="34" charset="0"/>
                        </a:rPr>
                        <a:t>0</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4.39(5)</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4.39(5)</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4.37(4)</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4.90(4)</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4.89(5)</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4.37(8)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4.64(7)</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4.04</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6.77</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099677754"/>
                  </a:ext>
                </a:extLst>
              </a:tr>
              <a:tr h="228600">
                <a:tc>
                  <a:txBody>
                    <a:bodyPr/>
                    <a:lstStyle/>
                    <a:p>
                      <a:pPr algn="ctr" fontAlgn="ctr"/>
                      <a:r>
                        <a:rPr lang="en-US" sz="1600" b="1" i="1" u="none" strike="noStrike" dirty="0">
                          <a:effectLst/>
                          <a:latin typeface="Arial" panose="020B0604020202020204" pitchFamily="34" charset="0"/>
                          <a:cs typeface="Arial" panose="020B0604020202020204" pitchFamily="34" charset="0"/>
                        </a:rPr>
                        <a:t>K</a:t>
                      </a:r>
                      <a:r>
                        <a:rPr lang="en-US" sz="1600" b="1" u="none" strike="noStrike" dirty="0">
                          <a:effectLst/>
                          <a:latin typeface="Arial" panose="020B0604020202020204" pitchFamily="34" charset="0"/>
                          <a:cs typeface="Arial" panose="020B0604020202020204" pitchFamily="34" charset="0"/>
                        </a:rPr>
                        <a:t>'' (GPa</a:t>
                      </a:r>
                      <a:r>
                        <a:rPr lang="en-US" sz="1600" b="1" u="none" strike="noStrike" baseline="30000" dirty="0">
                          <a:effectLst/>
                          <a:latin typeface="Arial" panose="020B0604020202020204" pitchFamily="34" charset="0"/>
                          <a:cs typeface="Arial" panose="020B0604020202020204" pitchFamily="34" charset="0"/>
                        </a:rPr>
                        <a:t>-1</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-0.023</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-0.023</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-0.0224</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-0.029</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tx1"/>
                          </a:solidFill>
                          <a:effectLst/>
                          <a:latin typeface="Times New Roman" panose="02020603050405020304" pitchFamily="18" charset="0"/>
                          <a:cs typeface="Times New Roman" panose="02020603050405020304" pitchFamily="18" charset="0"/>
                        </a:rPr>
                        <a:t>-0.029</a:t>
                      </a:r>
                      <a:endParaRPr lang="en-US" altLang="ja-JP" sz="1600" b="0" i="0" u="none" strike="noStrike">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-0.022</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-0.0254</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-0.0210</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728398531"/>
                  </a:ext>
                </a:extLst>
              </a:tr>
              <a:tr h="228600">
                <a:tc>
                  <a:txBody>
                    <a:bodyPr/>
                    <a:lstStyle/>
                    <a:p>
                      <a:pPr algn="ctr" fontAlgn="ctr"/>
                      <a:r>
                        <a:rPr lang="el-GR" sz="1600" b="1" i="1" u="none" strike="noStrike" dirty="0">
                          <a:effectLst/>
                          <a:latin typeface="Arial" panose="020B0604020202020204" pitchFamily="34" charset="0"/>
                          <a:cs typeface="Arial" panose="020B0604020202020204" pitchFamily="34" charset="0"/>
                        </a:rPr>
                        <a:t>α</a:t>
                      </a:r>
                      <a:r>
                        <a:rPr lang="en-US" sz="1600" b="1" u="none" strike="noStrike" baseline="-25000" dirty="0">
                          <a:effectLst/>
                          <a:latin typeface="Arial" panose="020B0604020202020204" pitchFamily="34" charset="0"/>
                          <a:cs typeface="Arial" panose="020B0604020202020204" pitchFamily="34" charset="0"/>
                        </a:rPr>
                        <a:t>V</a:t>
                      </a:r>
                      <a:r>
                        <a:rPr lang="en-US" sz="1600" b="1" u="none" strike="noStrike" dirty="0">
                          <a:effectLst/>
                          <a:latin typeface="Arial" panose="020B0604020202020204" pitchFamily="34" charset="0"/>
                          <a:cs typeface="Arial" panose="020B0604020202020204" pitchFamily="34" charset="0"/>
                        </a:rPr>
                        <a:t> (×10</a:t>
                      </a:r>
                      <a:r>
                        <a:rPr lang="en-US" sz="1600" b="1" u="none" strike="noStrike" baseline="30000" dirty="0">
                          <a:effectLst/>
                          <a:latin typeface="Arial" panose="020B0604020202020204" pitchFamily="34" charset="0"/>
                          <a:cs typeface="Arial" panose="020B0604020202020204" pitchFamily="34" charset="0"/>
                        </a:rPr>
                        <a:t>-5</a:t>
                      </a:r>
                      <a:r>
                        <a:rPr lang="en-US" sz="1600" b="1" u="none" strike="noStrike" dirty="0">
                          <a:effectLst/>
                          <a:latin typeface="Arial" panose="020B0604020202020204" pitchFamily="34" charset="0"/>
                          <a:cs typeface="Arial" panose="020B0604020202020204" pitchFamily="34" charset="0"/>
                        </a:rPr>
                        <a:t> K</a:t>
                      </a:r>
                      <a:r>
                        <a:rPr lang="en-US" sz="1600" b="1" u="none" strike="noStrike" baseline="30000" dirty="0">
                          <a:effectLst/>
                          <a:latin typeface="Arial" panose="020B0604020202020204" pitchFamily="34" charset="0"/>
                          <a:cs typeface="Arial" panose="020B0604020202020204" pitchFamily="34" charset="0"/>
                        </a:rPr>
                        <a:t>-1</a:t>
                      </a:r>
                      <a:r>
                        <a:rPr lang="en-US" sz="1600" b="1" u="none" strike="noStrike" dirty="0">
                          <a:effectLst/>
                          <a:latin typeface="Arial" panose="020B0604020202020204" pitchFamily="34" charset="0"/>
                          <a:cs typeface="Arial" panose="020B0604020202020204" pitchFamily="34" charset="0"/>
                        </a:rPr>
                        <a:t>)</a:t>
                      </a:r>
                      <a:endParaRPr lang="en-US" sz="1600" b="1" i="1"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1.6563(10)</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tx1"/>
                          </a:solidFill>
                          <a:effectLst/>
                          <a:latin typeface="Times New Roman" panose="02020603050405020304" pitchFamily="18" charset="0"/>
                          <a:cs typeface="Times New Roman" panose="02020603050405020304" pitchFamily="18" charset="0"/>
                        </a:rPr>
                        <a:t>1.6640(10)</a:t>
                      </a:r>
                      <a:endParaRPr 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tx1"/>
                          </a:solidFill>
                          <a:effectLst/>
                          <a:latin typeface="Times New Roman" panose="02020603050405020304" pitchFamily="18" charset="0"/>
                          <a:cs typeface="Times New Roman" panose="02020603050405020304" pitchFamily="18" charset="0"/>
                        </a:rPr>
                        <a:t>1.6765(10)</a:t>
                      </a:r>
                      <a:endParaRPr 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tx1"/>
                          </a:solidFill>
                          <a:effectLst/>
                          <a:latin typeface="Times New Roman" panose="02020603050405020304" pitchFamily="18" charset="0"/>
                          <a:cs typeface="Times New Roman" panose="02020603050405020304" pitchFamily="18" charset="0"/>
                        </a:rPr>
                        <a:t>1.6917(9)</a:t>
                      </a:r>
                      <a:endParaRPr 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1.726(12)</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1.7570(19)</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1.86(2)</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1.93</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2.441(4)</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64564418"/>
                  </a:ext>
                </a:extLst>
              </a:tr>
              <a:tr h="209550">
                <a:tc>
                  <a:txBody>
                    <a:bodyPr/>
                    <a:lstStyle/>
                    <a:p>
                      <a:pPr algn="ctr" fontAlgn="ctr"/>
                      <a:r>
                        <a:rPr lang="el-GR" sz="1600" b="1" i="1" u="none" strike="noStrike" dirty="0">
                          <a:effectLst/>
                          <a:latin typeface="Arial" panose="020B0604020202020204" pitchFamily="34" charset="0"/>
                          <a:cs typeface="Arial" panose="020B0604020202020204" pitchFamily="34" charset="0"/>
                        </a:rPr>
                        <a:t>θ</a:t>
                      </a:r>
                      <a:r>
                        <a:rPr lang="en-US" sz="1600" b="1" u="none" strike="noStrike" baseline="-25000" dirty="0">
                          <a:effectLst/>
                          <a:latin typeface="Arial" panose="020B0604020202020204" pitchFamily="34" charset="0"/>
                          <a:cs typeface="Arial" panose="020B0604020202020204" pitchFamily="34" charset="0"/>
                        </a:rPr>
                        <a:t>E0</a:t>
                      </a:r>
                      <a:r>
                        <a:rPr lang="en-US" sz="1600" b="1" u="none" strike="noStrike" dirty="0">
                          <a:effectLst/>
                          <a:latin typeface="Arial" panose="020B0604020202020204" pitchFamily="34" charset="0"/>
                          <a:cs typeface="Arial" panose="020B0604020202020204" pitchFamily="34" charset="0"/>
                        </a:rPr>
                        <a:t> (K)</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671(10)</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714(15)</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586</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179434010"/>
                  </a:ext>
                </a:extLst>
              </a:tr>
              <a:tr h="209550">
                <a:tc>
                  <a:txBody>
                    <a:bodyPr/>
                    <a:lstStyle/>
                    <a:p>
                      <a:pPr algn="ctr" fontAlgn="ctr"/>
                      <a:r>
                        <a:rPr lang="el-GR" sz="1600" b="1" i="1" u="none" strike="noStrike" dirty="0">
                          <a:effectLst/>
                          <a:latin typeface="Arial" panose="020B0604020202020204" pitchFamily="34" charset="0"/>
                          <a:cs typeface="Arial" panose="020B0604020202020204" pitchFamily="34" charset="0"/>
                        </a:rPr>
                        <a:t>θ</a:t>
                      </a:r>
                      <a:r>
                        <a:rPr lang="en-US" sz="1600" b="1" u="none" strike="noStrike" baseline="-25000" dirty="0">
                          <a:effectLst/>
                          <a:latin typeface="Arial" panose="020B0604020202020204" pitchFamily="34" charset="0"/>
                          <a:cs typeface="Arial" panose="020B0604020202020204" pitchFamily="34" charset="0"/>
                        </a:rPr>
                        <a:t>D0</a:t>
                      </a:r>
                      <a:r>
                        <a:rPr lang="en-US" sz="1600" b="1" u="none" strike="noStrike" dirty="0">
                          <a:effectLst/>
                          <a:latin typeface="Arial" panose="020B0604020202020204" pitchFamily="34" charset="0"/>
                          <a:cs typeface="Arial" panose="020B0604020202020204" pitchFamily="34" charset="0"/>
                        </a:rPr>
                        <a:t> (K)</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tx1"/>
                          </a:solidFill>
                          <a:effectLst/>
                          <a:latin typeface="Times New Roman" panose="02020603050405020304" pitchFamily="18" charset="0"/>
                          <a:cs typeface="Times New Roman" panose="02020603050405020304" pitchFamily="18" charset="0"/>
                        </a:rPr>
                        <a:t>-</a:t>
                      </a:r>
                      <a:endParaRPr lang="en-US" altLang="ja-JP" sz="1600" b="0" i="0" u="none" strike="noStrike">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897(9)</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918(16)</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04375568"/>
                  </a:ext>
                </a:extLst>
              </a:tr>
              <a:tr h="209550">
                <a:tc>
                  <a:txBody>
                    <a:bodyPr/>
                    <a:lstStyle/>
                    <a:p>
                      <a:pPr algn="ctr" fontAlgn="ctr"/>
                      <a:r>
                        <a:rPr lang="el-GR" sz="1600" b="1" i="1" u="none" strike="noStrike" dirty="0">
                          <a:effectLst/>
                          <a:latin typeface="Arial" panose="020B0604020202020204" pitchFamily="34" charset="0"/>
                          <a:cs typeface="Arial" panose="020B0604020202020204" pitchFamily="34" charset="0"/>
                        </a:rPr>
                        <a:t>γ</a:t>
                      </a:r>
                      <a:r>
                        <a:rPr lang="el-GR" sz="1600" b="1" u="none" strike="noStrike" baseline="-25000" dirty="0">
                          <a:effectLst/>
                          <a:latin typeface="Arial" panose="020B0604020202020204" pitchFamily="34" charset="0"/>
                          <a:cs typeface="Arial" panose="020B0604020202020204" pitchFamily="34" charset="0"/>
                        </a:rPr>
                        <a:t>0</a:t>
                      </a:r>
                      <a:endParaRPr lang="el-GR" sz="1600" b="1" i="1"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1.092(8)</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1.097(5)</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1.135(10)</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1.16(2)</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1.15</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1.160(10)</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1.17</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1.15</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240743109"/>
                  </a:ext>
                </a:extLst>
              </a:tr>
              <a:tr h="190500">
                <a:tc>
                  <a:txBody>
                    <a:bodyPr/>
                    <a:lstStyle/>
                    <a:p>
                      <a:pPr algn="ctr" fontAlgn="ctr"/>
                      <a:r>
                        <a:rPr lang="en-US" sz="1600" b="1" i="1" u="none" strike="noStrike" dirty="0">
                          <a:effectLst/>
                          <a:latin typeface="Arial" panose="020B0604020202020204" pitchFamily="34" charset="0"/>
                          <a:cs typeface="Arial" panose="020B0604020202020204" pitchFamily="34" charset="0"/>
                        </a:rPr>
                        <a:t>q</a:t>
                      </a:r>
                      <a:endParaRPr lang="en-US" sz="1600" b="1" i="1"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2.17(8)</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2.15(8)</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1.94(8)</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2.11(14)</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031597003"/>
                  </a:ext>
                </a:extLst>
              </a:tr>
              <a:tr h="228600">
                <a:tc>
                  <a:txBody>
                    <a:bodyPr/>
                    <a:lstStyle/>
                    <a:p>
                      <a:pPr algn="ctr" fontAlgn="ctr"/>
                      <a:r>
                        <a:rPr lang="en-US" sz="1600" b="1" i="1" u="none" strike="noStrike" dirty="0">
                          <a:effectLst/>
                          <a:latin typeface="Arial" panose="020B0604020202020204" pitchFamily="34" charset="0"/>
                          <a:cs typeface="Arial" panose="020B0604020202020204" pitchFamily="34" charset="0"/>
                        </a:rPr>
                        <a:t>K</a:t>
                      </a:r>
                      <a:r>
                        <a:rPr lang="en-US" sz="1600" b="1" u="none" strike="noStrike" baseline="-25000" dirty="0">
                          <a:effectLst/>
                          <a:latin typeface="Arial" panose="020B0604020202020204" pitchFamily="34" charset="0"/>
                          <a:cs typeface="Arial" panose="020B0604020202020204" pitchFamily="34" charset="0"/>
                        </a:rPr>
                        <a:t>S</a:t>
                      </a:r>
                      <a:r>
                        <a:rPr lang="en-US" altLang="ja-JP" sz="1600" b="1" u="none" strike="noStrike" baseline="-25000" dirty="0">
                          <a:effectLst/>
                          <a:latin typeface="Arial" panose="020B0604020202020204" pitchFamily="34" charset="0"/>
                          <a:cs typeface="Arial" panose="020B0604020202020204" pitchFamily="34" charset="0"/>
                        </a:rPr>
                        <a:t>0</a:t>
                      </a:r>
                      <a:r>
                        <a:rPr lang="en-US" sz="1600" b="1" u="none" strike="noStrike" dirty="0">
                          <a:effectLst/>
                          <a:latin typeface="Arial" panose="020B0604020202020204" pitchFamily="34" charset="0"/>
                          <a:cs typeface="Arial" panose="020B0604020202020204" pitchFamily="34" charset="0"/>
                        </a:rPr>
                        <a:t> (</a:t>
                      </a:r>
                      <a:r>
                        <a:rPr lang="en-US" sz="1600" b="1" u="none" strike="noStrike" dirty="0" err="1">
                          <a:effectLst/>
                          <a:latin typeface="Arial" panose="020B0604020202020204" pitchFamily="34" charset="0"/>
                          <a:cs typeface="Arial" panose="020B0604020202020204" pitchFamily="34" charset="0"/>
                        </a:rPr>
                        <a:t>GPa</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sz="1600" b="0" u="none" strike="noStrike">
                          <a:solidFill>
                            <a:schemeClr val="bg1">
                              <a:lumMod val="65000"/>
                            </a:schemeClr>
                          </a:solidFill>
                          <a:effectLst/>
                          <a:latin typeface="Times New Roman" panose="02020603050405020304" pitchFamily="18" charset="0"/>
                          <a:cs typeface="Times New Roman" panose="02020603050405020304" pitchFamily="18" charset="0"/>
                        </a:rPr>
                        <a:t>197.42(12)</a:t>
                      </a:r>
                      <a:r>
                        <a:rPr lang="en-US" sz="1600" b="0" u="none" strike="noStrike" baseline="30000">
                          <a:solidFill>
                            <a:schemeClr val="bg1">
                              <a:lumMod val="65000"/>
                            </a:schemeClr>
                          </a:solidFill>
                          <a:effectLst/>
                          <a:latin typeface="Times New Roman" panose="02020603050405020304" pitchFamily="18" charset="0"/>
                          <a:cs typeface="Times New Roman" panose="02020603050405020304" pitchFamily="18" charset="0"/>
                        </a:rPr>
                        <a:t>e</a:t>
                      </a:r>
                      <a:endParaRPr lang="en-US"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tx1"/>
                          </a:solidFill>
                          <a:effectLst/>
                          <a:latin typeface="Times New Roman" panose="02020603050405020304" pitchFamily="18" charset="0"/>
                          <a:cs typeface="Times New Roman" panose="02020603050405020304" pitchFamily="18" charset="0"/>
                        </a:rPr>
                        <a:t>197.41(12)</a:t>
                      </a:r>
                      <a:r>
                        <a:rPr lang="en-US" sz="1600" b="0" u="none" strike="noStrike" baseline="30000" dirty="0">
                          <a:solidFill>
                            <a:schemeClr val="tx1"/>
                          </a:solidFill>
                          <a:effectLst/>
                          <a:latin typeface="Times New Roman" panose="02020603050405020304" pitchFamily="18" charset="0"/>
                          <a:cs typeface="Times New Roman" panose="02020603050405020304" pitchFamily="18" charset="0"/>
                        </a:rPr>
                        <a:t>e</a:t>
                      </a:r>
                      <a:endParaRPr 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tx1"/>
                          </a:solidFill>
                          <a:effectLst/>
                          <a:latin typeface="Times New Roman" panose="02020603050405020304" pitchFamily="18" charset="0"/>
                          <a:cs typeface="Times New Roman" panose="02020603050405020304" pitchFamily="18" charset="0"/>
                        </a:rPr>
                        <a:t>197.54(12)</a:t>
                      </a:r>
                      <a:r>
                        <a:rPr lang="en-US" sz="1600" b="0" u="none" strike="noStrike" baseline="30000" dirty="0">
                          <a:solidFill>
                            <a:schemeClr val="tx1"/>
                          </a:solidFill>
                          <a:effectLst/>
                          <a:latin typeface="Times New Roman" panose="02020603050405020304" pitchFamily="18" charset="0"/>
                          <a:cs typeface="Times New Roman" panose="02020603050405020304" pitchFamily="18" charset="0"/>
                        </a:rPr>
                        <a:t>e</a:t>
                      </a:r>
                      <a:endParaRPr 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tx1"/>
                          </a:solidFill>
                          <a:effectLst/>
                          <a:latin typeface="Times New Roman" panose="02020603050405020304" pitchFamily="18" charset="0"/>
                          <a:cs typeface="Times New Roman" panose="02020603050405020304" pitchFamily="18" charset="0"/>
                        </a:rPr>
                        <a:t>196.04(11)</a:t>
                      </a:r>
                      <a:r>
                        <a:rPr lang="en-US" sz="1600" b="0" u="none" strike="noStrike" baseline="30000" dirty="0">
                          <a:solidFill>
                            <a:schemeClr val="tx1"/>
                          </a:solidFill>
                          <a:effectLst/>
                          <a:latin typeface="Times New Roman" panose="02020603050405020304" pitchFamily="18" charset="0"/>
                          <a:cs typeface="Times New Roman" panose="02020603050405020304" pitchFamily="18" charset="0"/>
                        </a:rPr>
                        <a:t>e</a:t>
                      </a:r>
                      <a:endParaRPr 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tx1"/>
                          </a:solidFill>
                          <a:effectLst/>
                          <a:latin typeface="Times New Roman" panose="02020603050405020304" pitchFamily="18" charset="0"/>
                          <a:cs typeface="Times New Roman" panose="02020603050405020304" pitchFamily="18" charset="0"/>
                        </a:rPr>
                        <a:t>196.11(11)</a:t>
                      </a:r>
                      <a:r>
                        <a:rPr lang="en-US" sz="1600" b="0" u="none" strike="noStrike" baseline="30000" dirty="0">
                          <a:solidFill>
                            <a:schemeClr val="tx1"/>
                          </a:solidFill>
                          <a:effectLst/>
                          <a:latin typeface="Times New Roman" panose="02020603050405020304" pitchFamily="18" charset="0"/>
                          <a:cs typeface="Times New Roman" panose="02020603050405020304" pitchFamily="18" charset="0"/>
                        </a:rPr>
                        <a:t>e</a:t>
                      </a:r>
                      <a:endParaRPr lang="en-US"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a:solidFill>
                            <a:schemeClr val="bg1">
                              <a:lumMod val="65000"/>
                            </a:schemeClr>
                          </a:solidFill>
                          <a:effectLst/>
                          <a:latin typeface="Times New Roman" panose="02020603050405020304" pitchFamily="18" charset="0"/>
                          <a:cs typeface="Times New Roman" panose="02020603050405020304" pitchFamily="18" charset="0"/>
                        </a:rPr>
                        <a:t>197.5(2)</a:t>
                      </a:r>
                      <a:r>
                        <a:rPr lang="en-US" sz="1600" b="0" u="none" strike="noStrike" baseline="30000">
                          <a:solidFill>
                            <a:schemeClr val="bg1">
                              <a:lumMod val="65000"/>
                            </a:schemeClr>
                          </a:solidFill>
                          <a:effectLst/>
                          <a:latin typeface="Times New Roman" panose="02020603050405020304" pitchFamily="18" charset="0"/>
                          <a:cs typeface="Times New Roman" panose="02020603050405020304" pitchFamily="18" charset="0"/>
                        </a:rPr>
                        <a:t>e</a:t>
                      </a:r>
                      <a:endParaRPr lang="en-US"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196.0(2)</a:t>
                      </a:r>
                      <a:r>
                        <a:rPr lang="en-US" sz="1600" b="0" u="none" strike="noStrike" baseline="30000" dirty="0">
                          <a:solidFill>
                            <a:schemeClr val="bg1">
                              <a:lumMod val="65000"/>
                            </a:schemeClr>
                          </a:solidFill>
                          <a:effectLst/>
                          <a:latin typeface="Times New Roman" panose="02020603050405020304" pitchFamily="18" charset="0"/>
                          <a:cs typeface="Times New Roman" panose="02020603050405020304" pitchFamily="18" charset="0"/>
                        </a:rPr>
                        <a:t>e</a:t>
                      </a:r>
                      <a:endParaRPr 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65123448"/>
                  </a:ext>
                </a:extLst>
              </a:tr>
              <a:tr h="2286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altLang="ja-JP" sz="1600" b="1" i="1" u="none" strike="noStrike" dirty="0">
                          <a:effectLst/>
                          <a:latin typeface="Arial" panose="020B0604020202020204" pitchFamily="34" charset="0"/>
                          <a:cs typeface="Arial" panose="020B0604020202020204" pitchFamily="34" charset="0"/>
                        </a:rPr>
                        <a:t>χ</a:t>
                      </a:r>
                      <a:r>
                        <a:rPr lang="el-GR" altLang="ja-JP" sz="1600" b="1" u="none" strike="noStrike" baseline="30000" dirty="0">
                          <a:effectLst/>
                          <a:latin typeface="Arial" panose="020B0604020202020204" pitchFamily="34" charset="0"/>
                          <a:cs typeface="Arial" panose="020B0604020202020204" pitchFamily="34" charset="0"/>
                        </a:rPr>
                        <a:t>2</a:t>
                      </a: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1.48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1.28</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1.23</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3.33</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1" u="none" strike="noStrike" dirty="0">
                          <a:solidFill>
                            <a:srgbClr val="FF0000"/>
                          </a:solidFill>
                          <a:effectLst/>
                          <a:latin typeface="Times New Roman" panose="02020603050405020304" pitchFamily="18" charset="0"/>
                          <a:cs typeface="Times New Roman" panose="02020603050405020304" pitchFamily="18" charset="0"/>
                        </a:rPr>
                        <a:t>3.29</a:t>
                      </a:r>
                      <a:endParaRPr lang="en-US" altLang="ja-JP" sz="1600" b="1" i="0" u="none" strike="noStrike" dirty="0">
                        <a:solidFill>
                          <a:srgbClr val="FF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4.08</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0.93</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454881822"/>
                  </a:ext>
                </a:extLst>
              </a:tr>
              <a:tr h="209550">
                <a:tc>
                  <a:txBody>
                    <a:bodyPr/>
                    <a:lstStyle/>
                    <a:p>
                      <a:pPr algn="ctr" fontAlgn="ctr"/>
                      <a:r>
                        <a:rPr lang="el-GR" sz="1600" b="1" u="none" strike="noStrike" dirty="0">
                          <a:effectLst/>
                          <a:latin typeface="Arial" panose="020B0604020202020204" pitchFamily="34" charset="0"/>
                          <a:cs typeface="Arial" panose="020B0604020202020204" pitchFamily="34" charset="0"/>
                        </a:rPr>
                        <a:t>Δ</a:t>
                      </a:r>
                      <a:r>
                        <a:rPr lang="en-US" sz="1600" b="1" i="1" u="none" strike="noStrike" dirty="0">
                          <a:effectLst/>
                          <a:latin typeface="Arial" panose="020B0604020202020204" pitchFamily="34" charset="0"/>
                          <a:cs typeface="Arial" panose="020B0604020202020204" pitchFamily="34" charset="0"/>
                        </a:rPr>
                        <a:t>P</a:t>
                      </a:r>
                      <a:r>
                        <a:rPr lang="en-US" sz="1600" b="1" u="none" strike="noStrike" baseline="-25000" dirty="0">
                          <a:effectLst/>
                          <a:latin typeface="Arial" panose="020B0604020202020204" pitchFamily="34" charset="0"/>
                          <a:cs typeface="Arial" panose="020B0604020202020204" pitchFamily="34" charset="0"/>
                        </a:rPr>
                        <a:t>max</a:t>
                      </a:r>
                      <a:r>
                        <a:rPr lang="en-US" sz="1600" b="1" u="none" strike="noStrike" dirty="0">
                          <a:effectLst/>
                          <a:latin typeface="Arial" panose="020B0604020202020204" pitchFamily="34" charset="0"/>
                          <a:cs typeface="Arial" panose="020B0604020202020204" pitchFamily="34" charset="0"/>
                        </a:rPr>
                        <a:t> (</a:t>
                      </a:r>
                      <a:r>
                        <a:rPr lang="en-US" sz="1600" b="1" u="none" strike="noStrike" dirty="0" err="1">
                          <a:effectLst/>
                          <a:latin typeface="Arial" panose="020B0604020202020204" pitchFamily="34" charset="0"/>
                          <a:cs typeface="Arial" panose="020B0604020202020204" pitchFamily="34" charset="0"/>
                        </a:rPr>
                        <a:t>GPa</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altLang="ja-JP" sz="1600" b="0" u="none" strike="noStrike">
                          <a:solidFill>
                            <a:schemeClr val="bg1">
                              <a:lumMod val="65000"/>
                            </a:schemeClr>
                          </a:solidFill>
                          <a:effectLst/>
                          <a:latin typeface="Times New Roman" panose="02020603050405020304" pitchFamily="18" charset="0"/>
                          <a:cs typeface="Times New Roman" panose="02020603050405020304" pitchFamily="18" charset="0"/>
                        </a:rPr>
                        <a:t>1.01</a:t>
                      </a:r>
                      <a:endParaRPr lang="en-US" altLang="ja-JP" sz="1600" b="0" i="0" u="none" strike="noStrike">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1.018</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0.969</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1.839</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tx1"/>
                          </a:solidFill>
                          <a:effectLst/>
                          <a:latin typeface="Times New Roman" panose="02020603050405020304" pitchFamily="18" charset="0"/>
                          <a:cs typeface="Times New Roman" panose="02020603050405020304" pitchFamily="18" charset="0"/>
                        </a:rPr>
                        <a:t>1.810</a:t>
                      </a:r>
                      <a:endParaRPr lang="en-US" altLang="ja-JP" sz="16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1.02</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2694475401"/>
                  </a:ext>
                </a:extLst>
              </a:tr>
              <a:tr h="190500">
                <a:tc>
                  <a:txBody>
                    <a:bodyPr/>
                    <a:lstStyle/>
                    <a:p>
                      <a:pPr algn="ctr" fontAlgn="ctr"/>
                      <a:r>
                        <a:rPr lang="en-US" sz="1600" b="1" i="1" u="none" strike="noStrike" dirty="0">
                          <a:effectLst/>
                          <a:latin typeface="Arial" panose="020B0604020202020204" pitchFamily="34" charset="0"/>
                          <a:cs typeface="Arial" panose="020B0604020202020204" pitchFamily="34" charset="0"/>
                        </a:rPr>
                        <a:t>VT</a:t>
                      </a:r>
                      <a:r>
                        <a:rPr lang="en-US" sz="1600" b="1" u="none" strike="noStrike" dirty="0">
                          <a:effectLst/>
                          <a:latin typeface="Arial" panose="020B0604020202020204" pitchFamily="34" charset="0"/>
                          <a:cs typeface="Arial" panose="020B0604020202020204" pitchFamily="34" charset="0"/>
                        </a:rPr>
                        <a:t> data used</a:t>
                      </a:r>
                      <a:endParaRPr lang="en-US" sz="1600" b="1"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0" marR="0" marT="0" marB="0" anchor="ctr"/>
                </a:tc>
                <a:tc>
                  <a:txBody>
                    <a:bodyPr/>
                    <a:lstStyle/>
                    <a:p>
                      <a:pPr algn="ctr" fontAlgn="ctr"/>
                      <a:r>
                        <a:rPr lang="en-US" sz="1400" b="0" u="none" strike="noStrike" dirty="0">
                          <a:solidFill>
                            <a:schemeClr val="bg1">
                              <a:lumMod val="65000"/>
                            </a:schemeClr>
                          </a:solidFill>
                          <a:effectLst/>
                          <a:latin typeface="Times New Roman" panose="02020603050405020304" pitchFamily="18" charset="0"/>
                          <a:cs typeface="Times New Roman" panose="02020603050405020304" pitchFamily="18" charset="0"/>
                        </a:rPr>
                        <a:t>Grimes</a:t>
                      </a:r>
                      <a:r>
                        <a:rPr lang="en-US" altLang="ja-JP" sz="1400" b="0" u="none" strike="noStrike" dirty="0">
                          <a:solidFill>
                            <a:schemeClr val="bg1">
                              <a:lumMod val="65000"/>
                            </a:schemeClr>
                          </a:solidFill>
                          <a:effectLst/>
                          <a:latin typeface="Times New Roman" panose="02020603050405020304" pitchFamily="18" charset="0"/>
                          <a:cs typeface="Times New Roman" panose="02020603050405020304" pitchFamily="18" charset="0"/>
                        </a:rPr>
                        <a:t>92</a:t>
                      </a:r>
                      <a:endParaRPr lang="en-US" sz="14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tx1"/>
                          </a:solidFill>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tx1"/>
                          </a:solidFill>
                          <a:effectLst/>
                          <a:latin typeface="Times New Roman" panose="02020603050405020304" pitchFamily="18" charset="0"/>
                          <a:cs typeface="Times New Roman" panose="02020603050405020304" pitchFamily="18" charset="0"/>
                        </a:rPr>
                        <a:t>Suzuki80</a:t>
                      </a:r>
                      <a:endParaRPr lang="en-US" altLang="ja-JP" sz="14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tx1"/>
                          </a:solidFill>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tx1"/>
                          </a:solidFill>
                          <a:effectLst/>
                          <a:latin typeface="Times New Roman" panose="02020603050405020304" pitchFamily="18" charset="0"/>
                          <a:cs typeface="Times New Roman" panose="02020603050405020304" pitchFamily="18" charset="0"/>
                        </a:rPr>
                        <a:t>Suzuki80</a:t>
                      </a:r>
                      <a:endParaRPr lang="en-US" altLang="ja-JP" sz="14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tx1"/>
                          </a:solidFill>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tx1"/>
                          </a:solidFill>
                          <a:effectLst/>
                          <a:latin typeface="Times New Roman" panose="02020603050405020304" pitchFamily="18" charset="0"/>
                          <a:cs typeface="Times New Roman" panose="02020603050405020304" pitchFamily="18" charset="0"/>
                        </a:rPr>
                        <a:t>Suzuki80</a:t>
                      </a:r>
                      <a:endParaRPr lang="en-US" altLang="ja-JP" sz="14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tx1"/>
                          </a:solidFill>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tx1"/>
                          </a:solidFill>
                          <a:effectLst/>
                          <a:latin typeface="Times New Roman" panose="02020603050405020304" pitchFamily="18" charset="0"/>
                          <a:cs typeface="Times New Roman" panose="02020603050405020304" pitchFamily="18" charset="0"/>
                        </a:rPr>
                        <a:t>Suzuki80</a:t>
                      </a:r>
                      <a:endParaRPr lang="en-US" altLang="ja-JP" sz="1400" b="0" i="0" u="none" strike="noStrike" dirty="0">
                        <a:solidFill>
                          <a:schemeClr val="tx1"/>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bg1">
                              <a:lumMod val="65000"/>
                            </a:schemeClr>
                          </a:solidFill>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bg1">
                              <a:lumMod val="65000"/>
                            </a:schemeClr>
                          </a:solidFill>
                          <a:effectLst/>
                          <a:latin typeface="Times New Roman" panose="02020603050405020304" pitchFamily="18" charset="0"/>
                          <a:cs typeface="Times New Roman" panose="02020603050405020304" pitchFamily="18" charset="0"/>
                        </a:rPr>
                        <a:t>Redfern99</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rPr>
                        <a:t>Carbonin02</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u="none" strike="noStrike" dirty="0">
                          <a:solidFill>
                            <a:schemeClr val="bg1">
                              <a:lumMod val="65000"/>
                            </a:schemeClr>
                          </a:solidFill>
                          <a:effectLst/>
                          <a:latin typeface="Times New Roman" panose="02020603050405020304" pitchFamily="18" charset="0"/>
                          <a:cs typeface="Times New Roman" panose="02020603050405020304" pitchFamily="18" charset="0"/>
                        </a:rPr>
                        <a:t>Grimes92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rPr>
                        <a:t>Carbonin02</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rPr>
                        <a:t>Martignago03</a:t>
                      </a:r>
                      <a:endParaRPr lang="en-US" altLang="ja-JP"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en-US" altLang="ja-JP"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Fiquet99</a:t>
                      </a:r>
                      <a:r>
                        <a:rPr lang="ja-JP" alt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　</a:t>
                      </a: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tc>
                  <a:txBody>
                    <a:bodyPr/>
                    <a:lstStyle/>
                    <a:p>
                      <a:pPr algn="ctr" fontAlgn="ctr"/>
                      <a:r>
                        <a:rPr lang="ja-JP" altLang="en-US" sz="1600" b="0" u="none" strike="noStrike" dirty="0">
                          <a:solidFill>
                            <a:schemeClr val="bg1">
                              <a:lumMod val="65000"/>
                            </a:schemeClr>
                          </a:solidFill>
                          <a:effectLst/>
                          <a:latin typeface="Times New Roman" panose="02020603050405020304" pitchFamily="18" charset="0"/>
                          <a:cs typeface="Times New Roman" panose="02020603050405020304" pitchFamily="18" charset="0"/>
                        </a:rPr>
                        <a:t>　</a:t>
                      </a:r>
                      <a:endParaRPr lang="ja-JP" altLang="en-US" sz="1600" b="0" i="0" u="none" strike="noStrike" dirty="0">
                        <a:solidFill>
                          <a:schemeClr val="bg1">
                            <a:lumMod val="65000"/>
                          </a:schemeClr>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2399539851"/>
                  </a:ext>
                </a:extLst>
              </a:tr>
            </a:tbl>
          </a:graphicData>
        </a:graphic>
      </p:graphicFrame>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309FA4BD-8F35-459B-8CFD-73EEDE5488DD}"/>
                  </a:ext>
                </a:extLst>
              </p:cNvPr>
              <p:cNvSpPr txBox="1"/>
              <p:nvPr/>
            </p:nvSpPr>
            <p:spPr>
              <a:xfrm>
                <a:off x="116054" y="4874730"/>
                <a:ext cx="12075946" cy="1862048"/>
              </a:xfrm>
              <a:prstGeom prst="rect">
                <a:avLst/>
              </a:prstGeom>
              <a:noFill/>
            </p:spPr>
            <p:txBody>
              <a:bodyPr wrap="square">
                <a:spAutoFit/>
              </a:bodyPr>
              <a:lstStyle/>
              <a:p>
                <a:pPr marL="216000" lvl="1" indent="-216000" algn="just">
                  <a:spcAft>
                    <a:spcPts val="10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Next, we fix the </a:t>
                </a:r>
                <a:r>
                  <a:rPr lang="en-US" altLang="ja-JP" i="1" dirty="0">
                    <a:latin typeface="Times New Roman" panose="02020603050405020304" pitchFamily="18" charset="0"/>
                    <a:cs typeface="Times New Roman" panose="02020603050405020304" pitchFamily="18" charset="0"/>
                  </a:rPr>
                  <a:t>VT</a:t>
                </a:r>
                <a:r>
                  <a:rPr lang="en-US" altLang="ja-JP" dirty="0">
                    <a:latin typeface="Times New Roman" panose="02020603050405020304" pitchFamily="18" charset="0"/>
                    <a:cs typeface="Times New Roman" panose="02020603050405020304" pitchFamily="18" charset="0"/>
                  </a:rPr>
                  <a:t> data used (Grimes92 and Suzuki80) and compare the results of fitting with various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a:t>
                </a:r>
              </a:p>
              <a:p>
                <a:pPr marL="216000" lvl="1" indent="-216000" algn="just">
                  <a:spcAft>
                    <a:spcPts val="10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Since </a:t>
                </a:r>
                <a:r>
                  <a:rPr lang="en-US" altLang="ja-JP" i="1" dirty="0">
                    <a:latin typeface="Times New Roman" panose="02020603050405020304" pitchFamily="18" charset="0"/>
                    <a:cs typeface="Times New Roman" panose="02020603050405020304" pitchFamily="18" charset="0"/>
                  </a:rPr>
                  <a:t>q</a:t>
                </a:r>
                <a:r>
                  <a:rPr lang="en-US" altLang="ja-JP" dirty="0">
                    <a:latin typeface="Times New Roman" panose="02020603050405020304" pitchFamily="18" charset="0"/>
                    <a:cs typeface="Times New Roman" panose="02020603050405020304" pitchFamily="18" charset="0"/>
                  </a:rPr>
                  <a:t> &gt; 1</a:t>
                </a:r>
                <a:r>
                  <a:rPr lang="en-US" altLang="ja-JP" i="1"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ja-JP" sz="1800" i="1" smtClean="0">
                            <a:latin typeface="Cambria Math" panose="02040503050406030204" pitchFamily="18" charset="0"/>
                            <a:ea typeface="游ゴシック" panose="020B0400000000000000" pitchFamily="50" charset="-128"/>
                            <a:cs typeface="Times New Roman" panose="02020603050405020304" pitchFamily="18" charset="0"/>
                          </a:rPr>
                        </m:ctrlPr>
                      </m:sSubPr>
                      <m:e>
                        <m:d>
                          <m:dPr>
                            <m:ctrlPr>
                              <a:rPr lang="en-US" altLang="ja-JP" sz="1800" i="1" smtClean="0">
                                <a:latin typeface="Cambria Math" panose="02040503050406030204" pitchFamily="18" charset="0"/>
                                <a:ea typeface="游ゴシック" panose="020B0400000000000000" pitchFamily="50" charset="-128"/>
                                <a:cs typeface="Times New Roman" panose="02020603050405020304" pitchFamily="18" charset="0"/>
                              </a:rPr>
                            </m:ctrlPr>
                          </m:dPr>
                          <m:e>
                            <m:r>
                              <a:rPr lang="ja-JP" altLang="en-US" i="1">
                                <a:latin typeface="Cambria Math" panose="02040503050406030204" pitchFamily="18" charset="0"/>
                                <a:ea typeface="游ゴシック" panose="020B0400000000000000" pitchFamily="50" charset="-128"/>
                                <a:cs typeface="Times New Roman" panose="02020603050405020304" pitchFamily="18" charset="0"/>
                              </a:rPr>
                              <m:t>𝜕</m:t>
                            </m:r>
                            <m:sSub>
                              <m:sSubPr>
                                <m:ctrlPr>
                                  <a:rPr lang="en-US" altLang="ja-JP" i="1">
                                    <a:latin typeface="Cambria Math" panose="02040503050406030204" pitchFamily="18" charset="0"/>
                                    <a:ea typeface="游ゴシック" panose="020B0400000000000000" pitchFamily="50" charset="-128"/>
                                    <a:cs typeface="Times New Roman" panose="02020603050405020304" pitchFamily="18" charset="0"/>
                                  </a:rPr>
                                </m:ctrlPr>
                              </m:sSubPr>
                              <m:e>
                                <m:r>
                                  <a:rPr lang="en-US" altLang="ja-JP" i="1">
                                    <a:latin typeface="Cambria Math" panose="02040503050406030204" pitchFamily="18" charset="0"/>
                                    <a:ea typeface="游ゴシック" panose="020B0400000000000000" pitchFamily="50" charset="-128"/>
                                    <a:cs typeface="Times New Roman" panose="02020603050405020304" pitchFamily="18" charset="0"/>
                                  </a:rPr>
                                  <m:t>𝐾</m:t>
                                </m:r>
                              </m:e>
                              <m:sub>
                                <m:r>
                                  <a:rPr lang="en-US" altLang="ja-JP" i="1">
                                    <a:latin typeface="Cambria Math" panose="02040503050406030204" pitchFamily="18" charset="0"/>
                                    <a:ea typeface="游ゴシック" panose="020B0400000000000000" pitchFamily="50" charset="-128"/>
                                    <a:cs typeface="Times New Roman" panose="02020603050405020304" pitchFamily="18" charset="0"/>
                                  </a:rPr>
                                  <m:t>𝑇</m:t>
                                </m:r>
                              </m:sub>
                            </m:sSub>
                            <m:r>
                              <a:rPr lang="en-US" altLang="ja-JP" b="0" i="1" smtClean="0">
                                <a:latin typeface="Cambria Math" panose="02040503050406030204" pitchFamily="18" charset="0"/>
                                <a:ea typeface="游ゴシック" panose="020B0400000000000000" pitchFamily="50" charset="-128"/>
                                <a:cs typeface="Times New Roman" panose="02020603050405020304" pitchFamily="18" charset="0"/>
                              </a:rPr>
                              <m:t>/</m:t>
                            </m:r>
                            <m:r>
                              <a:rPr lang="ja-JP" altLang="en-US" i="1">
                                <a:latin typeface="Cambria Math" panose="02040503050406030204" pitchFamily="18" charset="0"/>
                                <a:ea typeface="游ゴシック" panose="020B0400000000000000" pitchFamily="50" charset="-128"/>
                                <a:cs typeface="Times New Roman" panose="02020603050405020304" pitchFamily="18" charset="0"/>
                              </a:rPr>
                              <m:t>𝜕</m:t>
                            </m:r>
                            <m:r>
                              <a:rPr lang="en-US" altLang="ja-JP" b="0" i="1" smtClean="0">
                                <a:latin typeface="Cambria Math" panose="02040503050406030204" pitchFamily="18" charset="0"/>
                                <a:ea typeface="游ゴシック" panose="020B0400000000000000" pitchFamily="50" charset="-128"/>
                                <a:cs typeface="Times New Roman" panose="02020603050405020304" pitchFamily="18" charset="0"/>
                              </a:rPr>
                              <m:t>𝑇</m:t>
                            </m:r>
                          </m:e>
                        </m:d>
                      </m:e>
                      <m:sub>
                        <m:r>
                          <a:rPr lang="en-US" altLang="ja-JP" sz="1800" b="0" i="1" smtClean="0">
                            <a:latin typeface="Cambria Math" panose="02040503050406030204" pitchFamily="18" charset="0"/>
                            <a:ea typeface="游ゴシック" panose="020B0400000000000000" pitchFamily="50" charset="-128"/>
                            <a:cs typeface="Times New Roman" panose="02020603050405020304" pitchFamily="18" charset="0"/>
                          </a:rPr>
                          <m:t>𝑉</m:t>
                        </m:r>
                      </m:sub>
                    </m:sSub>
                    <m:r>
                      <a:rPr lang="en-US" altLang="ja-JP" sz="1800"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ja-JP" sz="1800" i="1">
                            <a:latin typeface="Cambria Math" panose="02040503050406030204" pitchFamily="18" charset="0"/>
                            <a:ea typeface="游ゴシック" panose="020B0400000000000000" pitchFamily="50" charset="-128"/>
                            <a:cs typeface="Times New Roman" panose="02020603050405020304" pitchFamily="18" charset="0"/>
                          </a:rPr>
                        </m:ctrlPr>
                      </m:sSubPr>
                      <m:e>
                        <m:r>
                          <a:rPr lang="ja-JP" altLang="en-US" sz="1800" b="0" i="1">
                            <a:latin typeface="Cambria Math" panose="02040503050406030204" pitchFamily="18" charset="0"/>
                            <a:ea typeface="游ゴシック" panose="020B0400000000000000" pitchFamily="50" charset="-128"/>
                            <a:cs typeface="Times New Roman" panose="02020603050405020304" pitchFamily="18" charset="0"/>
                          </a:rPr>
                          <m:t>𝛼</m:t>
                        </m:r>
                      </m:e>
                      <m:sub>
                        <m:r>
                          <a:rPr lang="en-US" altLang="ja-JP" sz="1800" b="0" i="1">
                            <a:latin typeface="Cambria Math" panose="02040503050406030204" pitchFamily="18" charset="0"/>
                            <a:ea typeface="游ゴシック" panose="020B0400000000000000" pitchFamily="50" charset="-128"/>
                            <a:cs typeface="Times New Roman" panose="02020603050405020304" pitchFamily="18" charset="0"/>
                          </a:rPr>
                          <m:t>𝑉</m:t>
                        </m:r>
                      </m:sub>
                    </m:sSub>
                    <m:sSub>
                      <m:sSubPr>
                        <m:ctrlPr>
                          <a:rPr lang="en-US" altLang="ja-JP" sz="1800" i="1">
                            <a:latin typeface="Cambria Math" panose="02040503050406030204" pitchFamily="18" charset="0"/>
                            <a:ea typeface="游ゴシック" panose="020B0400000000000000" pitchFamily="50" charset="-128"/>
                            <a:cs typeface="Times New Roman" panose="02020603050405020304" pitchFamily="18" charset="0"/>
                          </a:rPr>
                        </m:ctrlPr>
                      </m:sSubPr>
                      <m:e>
                        <m:r>
                          <a:rPr lang="en-US" altLang="ja-JP" sz="1800" b="0" i="1">
                            <a:latin typeface="Cambria Math" panose="02040503050406030204" pitchFamily="18" charset="0"/>
                            <a:ea typeface="游ゴシック" panose="020B0400000000000000" pitchFamily="50" charset="-128"/>
                            <a:cs typeface="Times New Roman" panose="02020603050405020304" pitchFamily="18" charset="0"/>
                          </a:rPr>
                          <m:t>𝐾</m:t>
                        </m:r>
                      </m:e>
                      <m:sub>
                        <m:r>
                          <a:rPr lang="en-US" altLang="ja-JP" sz="1800" b="0" i="1">
                            <a:latin typeface="Cambria Math" panose="02040503050406030204" pitchFamily="18" charset="0"/>
                            <a:ea typeface="游ゴシック" panose="020B0400000000000000" pitchFamily="50" charset="-128"/>
                            <a:cs typeface="Times New Roman" panose="02020603050405020304" pitchFamily="18" charset="0"/>
                          </a:rPr>
                          <m:t>𝑇</m:t>
                        </m:r>
                      </m:sub>
                    </m:sSub>
                    <m:d>
                      <m:dPr>
                        <m:ctrlPr>
                          <a:rPr lang="en-US" altLang="ja-JP" sz="1800" i="1">
                            <a:latin typeface="Cambria Math" panose="02040503050406030204" pitchFamily="18" charset="0"/>
                            <a:ea typeface="游ゴシック" panose="020B0400000000000000" pitchFamily="50" charset="-128"/>
                            <a:cs typeface="Times New Roman" panose="02020603050405020304" pitchFamily="18" charset="0"/>
                          </a:rPr>
                        </m:ctrlPr>
                      </m:dPr>
                      <m:e>
                        <m:r>
                          <a:rPr lang="en-US" altLang="ja-JP" sz="1800" b="0" i="1" smtClean="0">
                            <a:latin typeface="Cambria Math" panose="02040503050406030204" pitchFamily="18" charset="0"/>
                            <a:ea typeface="游ゴシック" panose="020B0400000000000000" pitchFamily="50" charset="-128"/>
                            <a:cs typeface="Times New Roman" panose="02020603050405020304" pitchFamily="18" charset="0"/>
                          </a:rPr>
                          <m:t>1−</m:t>
                        </m:r>
                        <m:r>
                          <a:rPr lang="en-US" altLang="ja-JP" sz="1800" b="0" i="1" smtClean="0">
                            <a:latin typeface="Cambria Math" panose="02040503050406030204" pitchFamily="18" charset="0"/>
                            <a:ea typeface="游ゴシック" panose="020B0400000000000000" pitchFamily="50" charset="-128"/>
                            <a:cs typeface="Times New Roman" panose="02020603050405020304" pitchFamily="18" charset="0"/>
                          </a:rPr>
                          <m:t>𝑞</m:t>
                        </m:r>
                      </m:e>
                    </m:d>
                  </m:oMath>
                </a14:m>
                <a:r>
                  <a:rPr lang="en-US" altLang="ja-JP" dirty="0">
                    <a:latin typeface="Times New Roman" panose="02020603050405020304" pitchFamily="18" charset="0"/>
                    <a:cs typeface="Times New Roman" panose="02020603050405020304" pitchFamily="18" charset="0"/>
                  </a:rPr>
                  <a:t> is negative (Anderson, 1995)</a:t>
                </a:r>
                <a:r>
                  <a:rPr lang="ja-JP" altLang="en-US" dirty="0">
                    <a:latin typeface="Times New Roman" panose="02020603050405020304" pitchFamily="18" charset="0"/>
                    <a:cs typeface="Times New Roman" panose="02020603050405020304" pitchFamily="18" charset="0"/>
                  </a:rPr>
                  <a:t>．</a:t>
                </a:r>
                <a:endParaRPr lang="en-US" altLang="ja-JP" dirty="0">
                  <a:latin typeface="Times New Roman" panose="02020603050405020304" pitchFamily="18" charset="0"/>
                  <a:cs typeface="Times New Roman" panose="02020603050405020304" pitchFamily="18" charset="0"/>
                </a:endParaRPr>
              </a:p>
              <a:p>
                <a:pPr marL="216000" lvl="1" indent="-216000" algn="just">
                  <a:spcAft>
                    <a:spcPts val="10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Therefore, the Holland-Powell thermal pressure model based on the assumption that </a:t>
                </a:r>
                <a14:m>
                  <m:oMath xmlns:m="http://schemas.openxmlformats.org/officeDocument/2006/math">
                    <m:sSub>
                      <m:sSubPr>
                        <m:ctrlPr>
                          <a:rPr lang="en-US" altLang="ja-JP" i="1">
                            <a:latin typeface="Cambria Math" panose="02040503050406030204" pitchFamily="18" charset="0"/>
                            <a:ea typeface="游ゴシック" panose="020B0400000000000000" pitchFamily="50" charset="-128"/>
                            <a:cs typeface="Times New Roman" panose="02020603050405020304" pitchFamily="18" charset="0"/>
                          </a:rPr>
                        </m:ctrlPr>
                      </m:sSubPr>
                      <m:e>
                        <m:d>
                          <m:dPr>
                            <m:ctrlPr>
                              <a:rPr lang="en-US" altLang="ja-JP" i="1">
                                <a:latin typeface="Cambria Math" panose="02040503050406030204" pitchFamily="18" charset="0"/>
                                <a:ea typeface="游ゴシック" panose="020B0400000000000000" pitchFamily="50" charset="-128"/>
                                <a:cs typeface="Times New Roman" panose="02020603050405020304" pitchFamily="18" charset="0"/>
                              </a:rPr>
                            </m:ctrlPr>
                          </m:dPr>
                          <m:e>
                            <m:r>
                              <a:rPr lang="ja-JP" altLang="en-US" i="1">
                                <a:latin typeface="Cambria Math" panose="02040503050406030204" pitchFamily="18" charset="0"/>
                                <a:ea typeface="游ゴシック" panose="020B0400000000000000" pitchFamily="50" charset="-128"/>
                                <a:cs typeface="Times New Roman" panose="02020603050405020304" pitchFamily="18" charset="0"/>
                              </a:rPr>
                              <m:t>𝜕</m:t>
                            </m:r>
                            <m:sSub>
                              <m:sSubPr>
                                <m:ctrlPr>
                                  <a:rPr lang="en-US" altLang="ja-JP" i="1">
                                    <a:latin typeface="Cambria Math" panose="02040503050406030204" pitchFamily="18" charset="0"/>
                                    <a:ea typeface="游ゴシック" panose="020B0400000000000000" pitchFamily="50" charset="-128"/>
                                    <a:cs typeface="Times New Roman" panose="02020603050405020304" pitchFamily="18" charset="0"/>
                                  </a:rPr>
                                </m:ctrlPr>
                              </m:sSubPr>
                              <m:e>
                                <m:r>
                                  <a:rPr lang="en-US" altLang="ja-JP" i="1">
                                    <a:latin typeface="Cambria Math" panose="02040503050406030204" pitchFamily="18" charset="0"/>
                                    <a:ea typeface="游ゴシック" panose="020B0400000000000000" pitchFamily="50" charset="-128"/>
                                    <a:cs typeface="Times New Roman" panose="02020603050405020304" pitchFamily="18" charset="0"/>
                                  </a:rPr>
                                  <m:t>𝐾</m:t>
                                </m:r>
                              </m:e>
                              <m:sub>
                                <m:r>
                                  <a:rPr lang="en-US" altLang="ja-JP" i="1">
                                    <a:latin typeface="Cambria Math" panose="02040503050406030204" pitchFamily="18" charset="0"/>
                                    <a:ea typeface="游ゴシック" panose="020B0400000000000000" pitchFamily="50" charset="-128"/>
                                    <a:cs typeface="Times New Roman" panose="02020603050405020304" pitchFamily="18" charset="0"/>
                                  </a:rPr>
                                  <m:t>𝑇</m:t>
                                </m:r>
                              </m:sub>
                            </m:sSub>
                            <m:r>
                              <a:rPr lang="en-US" altLang="ja-JP" i="1">
                                <a:latin typeface="Cambria Math" panose="02040503050406030204" pitchFamily="18" charset="0"/>
                                <a:ea typeface="游ゴシック" panose="020B0400000000000000" pitchFamily="50" charset="-128"/>
                                <a:cs typeface="Times New Roman" panose="02020603050405020304" pitchFamily="18" charset="0"/>
                              </a:rPr>
                              <m:t>/</m:t>
                            </m:r>
                            <m:r>
                              <a:rPr lang="ja-JP" altLang="en-US" i="1">
                                <a:latin typeface="Cambria Math" panose="02040503050406030204" pitchFamily="18" charset="0"/>
                                <a:ea typeface="游ゴシック" panose="020B0400000000000000" pitchFamily="50" charset="-128"/>
                                <a:cs typeface="Times New Roman" panose="02020603050405020304" pitchFamily="18" charset="0"/>
                              </a:rPr>
                              <m:t>𝜕</m:t>
                            </m:r>
                            <m:r>
                              <a:rPr lang="en-US" altLang="ja-JP" i="1">
                                <a:latin typeface="Cambria Math" panose="02040503050406030204" pitchFamily="18" charset="0"/>
                                <a:ea typeface="游ゴシック" panose="020B0400000000000000" pitchFamily="50" charset="-128"/>
                                <a:cs typeface="Times New Roman" panose="02020603050405020304" pitchFamily="18" charset="0"/>
                              </a:rPr>
                              <m:t>𝑇</m:t>
                            </m:r>
                          </m:e>
                        </m:d>
                      </m:e>
                      <m:sub>
                        <m:r>
                          <a:rPr lang="en-US" altLang="ja-JP" i="1">
                            <a:latin typeface="Cambria Math" panose="02040503050406030204" pitchFamily="18" charset="0"/>
                            <a:ea typeface="游ゴシック" panose="020B0400000000000000" pitchFamily="50" charset="-128"/>
                            <a:cs typeface="Times New Roman" panose="02020603050405020304" pitchFamily="18" charset="0"/>
                          </a:rPr>
                          <m:t>𝑉</m:t>
                        </m:r>
                      </m:sub>
                    </m:sSub>
                    <m:r>
                      <a:rPr lang="en-US" altLang="ja-JP" i="1">
                        <a:latin typeface="Cambria Math" panose="02040503050406030204" pitchFamily="18" charset="0"/>
                        <a:ea typeface="游ゴシック" panose="020B0400000000000000" pitchFamily="50" charset="-128"/>
                        <a:cs typeface="Times New Roman" panose="02020603050405020304" pitchFamily="18" charset="0"/>
                      </a:rPr>
                      <m:t>=0</m:t>
                    </m:r>
                  </m:oMath>
                </a14:m>
                <a:r>
                  <a:rPr lang="en-US" altLang="ja-JP" dirty="0">
                    <a:latin typeface="Times New Roman" panose="02020603050405020304" pitchFamily="18" charset="0"/>
                    <a:cs typeface="Times New Roman" panose="02020603050405020304" pitchFamily="18" charset="0"/>
                  </a:rPr>
                  <a:t>, is inappropriate for MgAl</a:t>
                </a:r>
                <a:r>
                  <a:rPr lang="en-US" altLang="ja-JP" baseline="-25000" dirty="0">
                    <a:latin typeface="Times New Roman" panose="02020603050405020304" pitchFamily="18" charset="0"/>
                    <a:cs typeface="Times New Roman" panose="02020603050405020304" pitchFamily="18" charset="0"/>
                  </a:rPr>
                  <a:t>2</a:t>
                </a:r>
                <a:r>
                  <a:rPr lang="en-US" altLang="ja-JP" dirty="0">
                    <a:latin typeface="Times New Roman" panose="02020603050405020304" pitchFamily="18" charset="0"/>
                    <a:cs typeface="Times New Roman" panose="02020603050405020304" pitchFamily="18" charset="0"/>
                  </a:rPr>
                  <a:t>O</a:t>
                </a:r>
                <a:r>
                  <a:rPr lang="en-US" altLang="ja-JP" baseline="-25000" dirty="0">
                    <a:latin typeface="Times New Roman" panose="02020603050405020304" pitchFamily="18" charset="0"/>
                    <a:cs typeface="Times New Roman" panose="02020603050405020304" pitchFamily="18" charset="0"/>
                  </a:rPr>
                  <a:t>4</a:t>
                </a:r>
                <a:r>
                  <a:rPr lang="en-US" altLang="ja-JP" dirty="0">
                    <a:latin typeface="Times New Roman" panose="02020603050405020304" pitchFamily="18" charset="0"/>
                    <a:cs typeface="Times New Roman" panose="02020603050405020304" pitchFamily="18" charset="0"/>
                  </a:rPr>
                  <a:t>.</a:t>
                </a:r>
              </a:p>
              <a:p>
                <a:pPr marL="216000" lvl="1" indent="-216000" algn="just">
                  <a:spcAft>
                    <a:spcPts val="1000"/>
                  </a:spcAft>
                  <a:buFont typeface="Wingdings" panose="05000000000000000000" pitchFamily="2" charset="2"/>
                  <a:buChar char="Ø"/>
                </a:pPr>
                <a:r>
                  <a:rPr lang="en-US" altLang="ja-JP" dirty="0">
                    <a:latin typeface="Times New Roman" panose="02020603050405020304" pitchFamily="18" charset="0"/>
                    <a:cs typeface="Times New Roman" panose="02020603050405020304" pitchFamily="18" charset="0"/>
                  </a:rPr>
                  <a:t>From the values of </a:t>
                </a:r>
                <a14:m>
                  <m:oMath xmlns:m="http://schemas.openxmlformats.org/officeDocument/2006/math">
                    <m:sSubSup>
                      <m:sSubSupPr>
                        <m:ctrlPr>
                          <a:rPr lang="en-US" altLang="ja-JP" i="1">
                            <a:latin typeface="Cambria Math" panose="02040503050406030204" pitchFamily="18" charset="0"/>
                            <a:ea typeface="游ゴシック" panose="020B0400000000000000" pitchFamily="50" charset="-128"/>
                            <a:cs typeface="Times New Roman" panose="02020603050405020304" pitchFamily="18" charset="0"/>
                          </a:rPr>
                        </m:ctrlPr>
                      </m:sSubSupPr>
                      <m:e>
                        <m:r>
                          <a:rPr lang="ja-JP" altLang="en-US" i="1">
                            <a:latin typeface="Cambria Math" panose="02040503050406030204" pitchFamily="18" charset="0"/>
                            <a:ea typeface="游ゴシック" panose="020B0400000000000000" pitchFamily="50" charset="-128"/>
                            <a:cs typeface="Times New Roman" panose="02020603050405020304" pitchFamily="18" charset="0"/>
                          </a:rPr>
                          <m:t>𝜒</m:t>
                        </m:r>
                      </m:e>
                      <m:sub>
                        <m:r>
                          <a:rPr lang="en-US" altLang="ja-JP" i="1">
                            <a:latin typeface="Cambria Math" panose="02040503050406030204" pitchFamily="18" charset="0"/>
                            <a:ea typeface="游ゴシック" panose="020B0400000000000000" pitchFamily="50" charset="-128"/>
                            <a:cs typeface="Times New Roman" panose="02020603050405020304" pitchFamily="18" charset="0"/>
                          </a:rPr>
                          <m:t>𝑤</m:t>
                        </m:r>
                      </m:sub>
                      <m:sup>
                        <m:r>
                          <a:rPr lang="en-US" altLang="ja-JP" i="1">
                            <a:latin typeface="Cambria Math" panose="02040503050406030204" pitchFamily="18" charset="0"/>
                            <a:ea typeface="游ゴシック" panose="020B0400000000000000" pitchFamily="50" charset="-128"/>
                            <a:cs typeface="Times New Roman" panose="02020603050405020304" pitchFamily="18" charset="0"/>
                          </a:rPr>
                          <m:t>2</m:t>
                        </m:r>
                      </m:sup>
                    </m:sSubSup>
                  </m:oMath>
                </a14:m>
                <a:r>
                  <a:rPr lang="en-US" altLang="ja-JP" dirty="0">
                    <a:latin typeface="Times New Roman" panose="02020603050405020304" pitchFamily="18" charset="0"/>
                    <a:cs typeface="Times New Roman" panose="02020603050405020304" pitchFamily="18" charset="0"/>
                  </a:rPr>
                  <a:t> and </a:t>
                </a:r>
                <a:r>
                  <a:rPr lang="en-US" altLang="ja-JP" dirty="0" err="1">
                    <a:latin typeface="Times New Roman" panose="02020603050405020304" pitchFamily="18" charset="0"/>
                    <a:cs typeface="Times New Roman" panose="02020603050405020304" pitchFamily="18" charset="0"/>
                  </a:rPr>
                  <a:t>Δ</a:t>
                </a:r>
                <a:r>
                  <a:rPr lang="en-US" altLang="ja-JP" i="1" dirty="0" err="1">
                    <a:latin typeface="Times New Roman" panose="02020603050405020304" pitchFamily="18" charset="0"/>
                    <a:cs typeface="Times New Roman" panose="02020603050405020304" pitchFamily="18" charset="0"/>
                  </a:rPr>
                  <a:t>P</a:t>
                </a:r>
                <a:r>
                  <a:rPr lang="en-US" altLang="ja-JP" baseline="-25000" dirty="0" err="1">
                    <a:latin typeface="Times New Roman" panose="02020603050405020304" pitchFamily="18" charset="0"/>
                    <a:cs typeface="Times New Roman" panose="02020603050405020304" pitchFamily="18" charset="0"/>
                  </a:rPr>
                  <a:t>max</a:t>
                </a:r>
                <a:r>
                  <a:rPr lang="en-US" altLang="ja-JP" dirty="0">
                    <a:latin typeface="Times New Roman" panose="02020603050405020304" pitchFamily="18" charset="0"/>
                    <a:cs typeface="Times New Roman" panose="02020603050405020304" pitchFamily="18" charset="0"/>
                  </a:rPr>
                  <a:t>, the MGD </a:t>
                </a:r>
                <a:r>
                  <a:rPr lang="en-US" altLang="ja-JP" dirty="0" err="1">
                    <a:latin typeface="Times New Roman" panose="02020603050405020304" pitchFamily="18" charset="0"/>
                    <a:cs typeface="Times New Roman" panose="02020603050405020304" pitchFamily="18" charset="0"/>
                  </a:rPr>
                  <a:t>EoS</a:t>
                </a:r>
                <a:r>
                  <a:rPr lang="en-US" altLang="ja-JP" dirty="0">
                    <a:latin typeface="Times New Roman" panose="02020603050405020304" pitchFamily="18" charset="0"/>
                    <a:cs typeface="Times New Roman" panose="02020603050405020304" pitchFamily="18" charset="0"/>
                  </a:rPr>
                  <a:t> fits the data best.</a:t>
                </a:r>
              </a:p>
            </p:txBody>
          </p:sp>
        </mc:Choice>
        <mc:Fallback xmlns="">
          <p:sp>
            <p:nvSpPr>
              <p:cNvPr id="7" name="テキスト ボックス 6">
                <a:extLst>
                  <a:ext uri="{FF2B5EF4-FFF2-40B4-BE49-F238E27FC236}">
                    <a16:creationId xmlns:a16="http://schemas.microsoft.com/office/drawing/2014/main" id="{309FA4BD-8F35-459B-8CFD-73EEDE5488DD}"/>
                  </a:ext>
                </a:extLst>
              </p:cNvPr>
              <p:cNvSpPr txBox="1">
                <a:spLocks noRot="1" noChangeAspect="1" noMove="1" noResize="1" noEditPoints="1" noAdjustHandles="1" noChangeArrowheads="1" noChangeShapeType="1" noTextEdit="1"/>
              </p:cNvSpPr>
              <p:nvPr/>
            </p:nvSpPr>
            <p:spPr>
              <a:xfrm>
                <a:off x="116054" y="4874730"/>
                <a:ext cx="12075946" cy="1862048"/>
              </a:xfrm>
              <a:prstGeom prst="rect">
                <a:avLst/>
              </a:prstGeom>
              <a:blipFill>
                <a:blip r:embed="rId3"/>
                <a:stretch>
                  <a:fillRect l="-303" t="-1967" r="-454" b="-4590"/>
                </a:stretch>
              </a:blipFill>
            </p:spPr>
            <p:txBody>
              <a:bodyPr/>
              <a:lstStyle/>
              <a:p>
                <a:r>
                  <a:rPr lang="ja-JP" altLang="en-US">
                    <a:noFill/>
                  </a:rPr>
                  <a:t> </a:t>
                </a:r>
              </a:p>
            </p:txBody>
          </p:sp>
        </mc:Fallback>
      </mc:AlternateContent>
      <p:sp>
        <p:nvSpPr>
          <p:cNvPr id="8" name="正方形/長方形 7">
            <a:extLst>
              <a:ext uri="{FF2B5EF4-FFF2-40B4-BE49-F238E27FC236}">
                <a16:creationId xmlns:a16="http://schemas.microsoft.com/office/drawing/2014/main" id="{3AFAD508-51B3-1A5A-3873-C98F3AE2A070}"/>
              </a:ext>
            </a:extLst>
          </p:cNvPr>
          <p:cNvSpPr/>
          <p:nvPr/>
        </p:nvSpPr>
        <p:spPr>
          <a:xfrm>
            <a:off x="11727076" y="-25193"/>
            <a:ext cx="503664" cy="307777"/>
          </a:xfrm>
          <a:prstGeom prst="rect">
            <a:avLst/>
          </a:prstGeom>
        </p:spPr>
        <p:txBody>
          <a:bodyPr wrap="none">
            <a:spAutoFit/>
          </a:bodyPr>
          <a:lstStyle/>
          <a:p>
            <a:r>
              <a:rPr lang="en-US" altLang="ja-JP" sz="1400" kern="100" dirty="0">
                <a:solidFill>
                  <a:srgbClr val="000000"/>
                </a:solidFill>
                <a:latin typeface="Times New Roman" panose="02020603050405020304" pitchFamily="18" charset="0"/>
                <a:cs typeface="Times New Roman" panose="02020603050405020304" pitchFamily="18" charset="0"/>
              </a:rPr>
              <a:t>9/17</a:t>
            </a:r>
            <a:endParaRPr lang="ja-JP"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729297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77776</TotalTime>
  <Words>11631</Words>
  <Application>Microsoft Office PowerPoint</Application>
  <PresentationFormat>ワイド画面</PresentationFormat>
  <Paragraphs>925</Paragraphs>
  <Slides>17</Slides>
  <Notes>17</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17</vt:i4>
      </vt:variant>
    </vt:vector>
  </HeadingPairs>
  <TitlesOfParts>
    <vt:vector size="25" baseType="lpstr">
      <vt:lpstr>ＭＳ Ｐゴシック</vt:lpstr>
      <vt:lpstr>Arial</vt:lpstr>
      <vt:lpstr>Calibri</vt:lpstr>
      <vt:lpstr>Calibri Light</vt:lpstr>
      <vt:lpstr>Cambria Math</vt:lpstr>
      <vt:lpstr>Times New Roman</vt:lpstr>
      <vt:lpstr>Wingdings</vt:lpstr>
      <vt:lpstr>Office テーマ</vt:lpstr>
      <vt:lpstr>PowerPoint プレゼンテーション</vt:lpstr>
      <vt:lpstr>PowerPoint プレゼンテーション</vt:lpstr>
      <vt:lpstr>Problems with MgAl2O4 EoS in previous studies</vt:lpstr>
      <vt:lpstr>Procedures for EoS determination</vt:lpstr>
      <vt:lpstr>Procedures for EoS determination</vt:lpstr>
      <vt:lpstr>Procedures for EoS determination</vt:lpstr>
      <vt:lpstr>Procedures for EoS determination</vt:lpstr>
      <vt:lpstr>Constraints on VT data by CP-EoS</vt:lpstr>
      <vt:lpstr>Results obtained from fitting by various EoS</vt:lpstr>
      <vt:lpstr>Comparison with EoS of previous studies</vt:lpstr>
      <vt:lpstr>Comparison of experimental and calculated values: VT, PV data</vt:lpstr>
      <vt:lpstr>Comparison of experimental and calculated values: KSPV data</vt:lpstr>
      <vt:lpstr>Validity of EoS at high temperatures</vt:lpstr>
      <vt:lpstr>Availability of geobarometry using spinel inclusions in olivine</vt:lpstr>
      <vt:lpstr>Application of elastic geobarometry to a natural xenolith</vt:lpstr>
      <vt:lpstr>Application of elastic geobarometry to a natural xenolith</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山本順司</dc:creator>
  <cp:lastModifiedBy>Yuuki Hagiwara</cp:lastModifiedBy>
  <cp:revision>1070</cp:revision>
  <cp:lastPrinted>2022-01-07T11:45:59Z</cp:lastPrinted>
  <dcterms:created xsi:type="dcterms:W3CDTF">2019-01-27T23:55:29Z</dcterms:created>
  <dcterms:modified xsi:type="dcterms:W3CDTF">2022-05-20T03:56:30Z</dcterms:modified>
</cp:coreProperties>
</file>