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78" r:id="rId3"/>
    <p:sldId id="271" r:id="rId4"/>
    <p:sldId id="266" r:id="rId5"/>
    <p:sldId id="269" r:id="rId6"/>
    <p:sldId id="268" r:id="rId7"/>
    <p:sldId id="262" r:id="rId8"/>
    <p:sldId id="273" r:id="rId9"/>
    <p:sldId id="263" r:id="rId10"/>
    <p:sldId id="272" r:id="rId11"/>
    <p:sldId id="261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3946"/>
    <a:srgbClr val="41719C"/>
    <a:srgbClr val="A8DADC"/>
    <a:srgbClr val="457B9D"/>
    <a:srgbClr val="FFFFFF"/>
    <a:srgbClr val="1D3557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3810" autoAdjust="0"/>
  </p:normalViewPr>
  <p:slideViewPr>
    <p:cSldViewPr snapToGrid="0">
      <p:cViewPr>
        <p:scale>
          <a:sx n="60" d="100"/>
          <a:sy n="60" d="100"/>
        </p:scale>
        <p:origin x="1235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BAB6C-6C7C-4792-B1FC-9D7E70D212F3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BE6EC-34AF-4927-B88F-F5007F8E5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BE6EC-34AF-4927-B88F-F5007F8E5D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 is a measure for how many correct predictions your model made for the complete test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low recall means that you have a high number of false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(should have been positive but labeled negative).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BE6EC-34AF-4927-B88F-F5007F8E5D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F-value in an ANOVA is calculated as: variation between sample means / variation within the samples. The higher the F-value in an ANOVA, the higher the variation between sample means relative to the variation within the samples.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BE6EC-34AF-4927-B88F-F5007F8E5D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76BD-29B5-43F5-8FCB-DC8A8148F24F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0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A37-DE81-42F0-AAD7-5F49E1E6B535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6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E5B0F-E713-476F-9FED-31FD8853202C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80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321600"/>
            <a:ext cx="6384085" cy="87994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78366" y="1507201"/>
            <a:ext cx="5473700" cy="4787900"/>
          </a:xfrm>
        </p:spPr>
        <p:txBody>
          <a:bodyPr/>
          <a:lstStyle>
            <a:lvl1pPr>
              <a:lnSpc>
                <a:spcPts val="2267"/>
              </a:lnSpc>
              <a:defRPr/>
            </a:lvl1pPr>
            <a:lvl2pPr>
              <a:lnSpc>
                <a:spcPts val="2267"/>
              </a:lnSpc>
              <a:defRPr/>
            </a:lvl2pPr>
            <a:lvl3pPr>
              <a:lnSpc>
                <a:spcPts val="2267"/>
              </a:lnSpc>
              <a:defRPr/>
            </a:lvl3pPr>
            <a:lvl4pPr>
              <a:lnSpc>
                <a:spcPts val="2267"/>
              </a:lnSpc>
              <a:defRPr/>
            </a:lvl4pPr>
            <a:lvl5pPr>
              <a:lnSpc>
                <a:spcPts val="2267"/>
              </a:lnSpc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  <a:endParaRPr lang="de-DE" dirty="0" smtClean="0"/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01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0A94F-6A1B-4549-9818-AE41337DB7CE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8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7415-BB7C-4332-A786-A86864C2DFA1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0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D504-A140-4AFB-A281-2570A9B8DF7B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1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BEFAB-3B7F-4CCD-AE53-1478CC2F9D9B}" type="datetime1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0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57B1B-1406-421B-A29E-9F7AC5F07889}" type="datetime1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0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7826-B5A9-41B8-991F-116E77A602EE}" type="datetime1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1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2A973-152C-4E54-86FE-A0FCE5BB2A0C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57BE3-733B-44C7-901E-D04F38EFB920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9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BF1C6-A768-4941-9B0C-733D90CBF6D0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D62D4-EDBB-4838-B7B9-E31586F53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orporate Design &amp; Logo - Helmholtz-Zentrum für Umweltforschung UF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20204" r="66550" b="19248"/>
          <a:stretch/>
        </p:blipFill>
        <p:spPr bwMode="auto">
          <a:xfrm>
            <a:off x="15673" y="5738742"/>
            <a:ext cx="1389889" cy="98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ome: GFZ"/>
          <p:cNvSpPr>
            <a:spLocks noChangeAspect="1" noChangeArrowheads="1"/>
          </p:cNvSpPr>
          <p:nvPr/>
        </p:nvSpPr>
        <p:spPr bwMode="auto">
          <a:xfrm>
            <a:off x="-506440" y="6180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www.gfz-potsdam.de/fileadmin/gfz/medien_kommunikation/Infothek/Mediathek/Bilder/GFZ/GFZ_Logo/GFZ-Logo_eng_RGB.svg"/>
          <p:cNvSpPr>
            <a:spLocks noChangeAspect="1" noChangeArrowheads="1"/>
          </p:cNvSpPr>
          <p:nvPr/>
        </p:nvSpPr>
        <p:spPr bwMode="auto">
          <a:xfrm>
            <a:off x="-201640" y="9228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0537" t="12107" r="78448" b="75326"/>
          <a:stretch/>
        </p:blipFill>
        <p:spPr>
          <a:xfrm>
            <a:off x="1424613" y="5970255"/>
            <a:ext cx="1037581" cy="7398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530" y="295574"/>
            <a:ext cx="10692805" cy="1219886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0" u="none" strike="noStrike" baseline="0" dirty="0" smtClean="0">
                <a:solidFill>
                  <a:srgbClr val="1D3557"/>
                </a:solidFill>
                <a:latin typeface="Arial" panose="020B0604020202020204" pitchFamily="34" charset="0"/>
              </a:rPr>
              <a:t>Text-mining of natural hazard impacts (TM-Impacts): an application to the 2021 flood in Germany</a:t>
            </a:r>
          </a:p>
        </p:txBody>
      </p:sp>
      <p:sp>
        <p:nvSpPr>
          <p:cNvPr id="9" name="Rectangle 8"/>
          <p:cNvSpPr/>
          <p:nvPr/>
        </p:nvSpPr>
        <p:spPr>
          <a:xfrm>
            <a:off x="314131" y="1775663"/>
            <a:ext cx="6096000" cy="29731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endParaRPr lang="en-US" sz="2800" b="1" dirty="0">
              <a:solidFill>
                <a:srgbClr val="1D3557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2000" b="1" i="1" dirty="0">
                <a:solidFill>
                  <a:srgbClr val="457B9D"/>
                </a:solidFill>
                <a:latin typeface="Arial" panose="020B0604020202020204" pitchFamily="34" charset="0"/>
              </a:rPr>
              <a:t>Mariana M. de </a:t>
            </a:r>
            <a:r>
              <a:rPr lang="de-DE" sz="2000" b="1" i="1" dirty="0" smtClean="0">
                <a:solidFill>
                  <a:srgbClr val="457B9D"/>
                </a:solidFill>
                <a:latin typeface="Arial" panose="020B0604020202020204" pitchFamily="34" charset="0"/>
              </a:rPr>
              <a:t>Brito</a:t>
            </a:r>
            <a:endParaRPr lang="de-DE" sz="1400" b="1" i="1" dirty="0">
              <a:solidFill>
                <a:srgbClr val="457B9D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i="1" dirty="0">
                <a:solidFill>
                  <a:srgbClr val="457B9D"/>
                </a:solidFill>
                <a:latin typeface="Arial" panose="020B0604020202020204" pitchFamily="34" charset="0"/>
              </a:rPr>
              <a:t>Jan Sodoge</a:t>
            </a:r>
          </a:p>
          <a:p>
            <a:pPr>
              <a:lnSpc>
                <a:spcPct val="120000"/>
              </a:lnSpc>
            </a:pPr>
            <a:r>
              <a:rPr lang="de-DE" i="1" dirty="0">
                <a:solidFill>
                  <a:srgbClr val="457B9D"/>
                </a:solidFill>
                <a:latin typeface="Arial" panose="020B0604020202020204" pitchFamily="34" charset="0"/>
              </a:rPr>
              <a:t>Heidi Kreibich</a:t>
            </a:r>
          </a:p>
          <a:p>
            <a:pPr>
              <a:lnSpc>
                <a:spcPct val="120000"/>
              </a:lnSpc>
            </a:pPr>
            <a:r>
              <a:rPr lang="de-DE" i="1" dirty="0">
                <a:solidFill>
                  <a:srgbClr val="457B9D"/>
                </a:solidFill>
                <a:latin typeface="Arial" panose="020B0604020202020204" pitchFamily="34" charset="0"/>
              </a:rPr>
              <a:t>Christian Kuhlicke</a:t>
            </a:r>
          </a:p>
          <a:p>
            <a:pPr>
              <a:lnSpc>
                <a:spcPct val="120000"/>
              </a:lnSpc>
            </a:pPr>
            <a:endParaRPr lang="de-DE" b="1" i="1" dirty="0">
              <a:solidFill>
                <a:srgbClr val="457B9D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457B9D"/>
                </a:solidFill>
                <a:latin typeface="Arial" panose="020B0604020202020204" pitchFamily="34" charset="0"/>
              </a:rPr>
              <a:t>Department </a:t>
            </a:r>
            <a:r>
              <a:rPr lang="de-DE" dirty="0">
                <a:solidFill>
                  <a:srgbClr val="457B9D"/>
                </a:solidFill>
                <a:latin typeface="Arial" panose="020B0604020202020204" pitchFamily="34" charset="0"/>
              </a:rPr>
              <a:t>of Urban and</a:t>
            </a:r>
          </a:p>
          <a:p>
            <a:pPr>
              <a:lnSpc>
                <a:spcPct val="120000"/>
              </a:lnSpc>
            </a:pPr>
            <a:r>
              <a:rPr lang="de-DE" dirty="0">
                <a:solidFill>
                  <a:srgbClr val="457B9D"/>
                </a:solidFill>
                <a:latin typeface="Arial" panose="020B0604020202020204" pitchFamily="34" charset="0"/>
              </a:rPr>
              <a:t>Environmental Sociology</a:t>
            </a:r>
            <a:endParaRPr lang="en-US" dirty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235" y="1775663"/>
            <a:ext cx="5453721" cy="5082337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216296" y="6381215"/>
            <a:ext cx="2026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450305097: © 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 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AdobeStock</a:t>
            </a:r>
            <a:endParaRPr lang="en-US" sz="1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lutkatastrophe: Hochwasser trifft zahlreiche Firmen | tagesschau.d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0" r="14270"/>
          <a:stretch/>
        </p:blipFill>
        <p:spPr bwMode="auto">
          <a:xfrm>
            <a:off x="8195167" y="3257283"/>
            <a:ext cx="3785660" cy="3600717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gu22.eu/EGU22-sharing-is-encourag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829" y="28036"/>
            <a:ext cx="1312968" cy="18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0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187" y="307062"/>
            <a:ext cx="10692805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Performance metrics</a:t>
            </a:r>
            <a:endParaRPr lang="en-US" sz="2000" dirty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6" y="1748556"/>
            <a:ext cx="5119637" cy="4660347"/>
          </a:xfrm>
          <a:prstGeom prst="rect">
            <a:avLst/>
          </a:prstGeom>
        </p:spPr>
      </p:pic>
      <p:pic>
        <p:nvPicPr>
          <p:cNvPr id="1026" name="Picture 2" descr="understanding false positives and false negativ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"/>
          <a:stretch/>
        </p:blipFill>
        <p:spPr bwMode="auto">
          <a:xfrm>
            <a:off x="5996203" y="2161511"/>
            <a:ext cx="5741260" cy="35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76566" y="4842437"/>
            <a:ext cx="3372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accuracy: 0.98</a:t>
            </a:r>
          </a:p>
          <a:p>
            <a:r>
              <a:rPr lang="de-DE" sz="1600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recall: 0.92</a:t>
            </a:r>
          </a:p>
          <a:p>
            <a:r>
              <a:rPr lang="de-DE" sz="1600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precision: 0.90</a:t>
            </a:r>
            <a:endParaRPr lang="de-DE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93759" y="5396963"/>
            <a:ext cx="11993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err="1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Huellmann</a:t>
            </a:r>
            <a:r>
              <a:rPr lang="en-US" sz="1000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(2022)</a:t>
            </a:r>
            <a:endParaRPr lang="en-US" sz="1000" i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8722" y="4589400"/>
            <a:ext cx="569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590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0609" y="4589400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0649" y="3563529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40863" y="3563529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7404" y="4235457"/>
            <a:ext cx="2308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.g. Water contamination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b="19805"/>
          <a:stretch/>
        </p:blipFill>
        <p:spPr>
          <a:xfrm>
            <a:off x="5752751" y="160338"/>
            <a:ext cx="6111602" cy="6564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61" y="2620342"/>
            <a:ext cx="3222263" cy="2898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2298" y="2667234"/>
            <a:ext cx="16081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ANOVA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(f(1)=189.7, 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 &lt;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0.0001)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2187" y="307062"/>
            <a:ext cx="10692805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i="0" u="none" strike="noStrike" baseline="0" dirty="0" smtClean="0">
                <a:solidFill>
                  <a:srgbClr val="1D3557"/>
                </a:solidFill>
                <a:latin typeface="Arial" panose="020B0604020202020204" pitchFamily="34" charset="0"/>
              </a:rPr>
              <a:t>Preliminary validation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869" t="22533" r="20076" b="18089"/>
          <a:stretch/>
        </p:blipFill>
        <p:spPr>
          <a:xfrm>
            <a:off x="308230" y="1290428"/>
            <a:ext cx="1893941" cy="26238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473" y="6538912"/>
            <a:ext cx="914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BBK (2021)</a:t>
            </a:r>
            <a:endParaRPr lang="en-US" sz="1100" i="1" dirty="0">
              <a:solidFill>
                <a:srgbClr val="457B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ttps://webmail.ufz.de/iwc/svc/wmap/attach/germany_remainder.png?token=WLJtuhVxQS&amp;mbox=Others%20-%20Archive&amp;uid=2157&amp;number=2&amp;type=image&amp;subtype=png&amp;pi=mail_attachment&amp;process=html%2Cjs%2Clink%2Ctarget%2Cbinh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9681" y="1237878"/>
            <a:ext cx="188249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Affected NUTS 3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1262" t="22533" r="6516" b="18089"/>
          <a:stretch/>
        </p:blipFill>
        <p:spPr>
          <a:xfrm>
            <a:off x="319681" y="3924051"/>
            <a:ext cx="1920297" cy="26238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2893" y="3881230"/>
            <a:ext cx="188249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Catastrophe NUTS 3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" descr="An interactive map shows the extent of the danger with extreme weather warnings covering much of Germany (Image: German Federal Office for Civil Protection and Disaster Relief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1408" r="23546" b="3071"/>
          <a:stretch/>
        </p:blipFill>
        <p:spPr>
          <a:xfrm>
            <a:off x="2478025" y="1235142"/>
            <a:ext cx="3659846" cy="48377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78933" r="82649" b="6489"/>
          <a:stretch/>
        </p:blipFill>
        <p:spPr>
          <a:xfrm>
            <a:off x="2617669" y="5927769"/>
            <a:ext cx="1336352" cy="81776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954021" y="1861450"/>
            <a:ext cx="420414" cy="441435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50069" y="4446160"/>
            <a:ext cx="609016" cy="588061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629445" y="3481463"/>
            <a:ext cx="609016" cy="588061"/>
          </a:xfrm>
          <a:prstGeom prst="ellips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9349" y="990755"/>
            <a:ext cx="11809312" cy="384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4812" y="1750189"/>
            <a:ext cx="114080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41719C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TM-Impacts allows 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assessing multi-sector impacts</a:t>
            </a:r>
          </a:p>
          <a:p>
            <a:pPr marL="342900" indent="-342900">
              <a:buClr>
                <a:srgbClr val="41719C"/>
              </a:buClr>
              <a:buFont typeface="Wingdings" panose="05000000000000000000" pitchFamily="2" charset="2"/>
              <a:buChar char="§"/>
            </a:pP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41719C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can be used for near-real time analyses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endParaRPr lang="de-DE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r>
              <a:rPr lang="de-DE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Next steps include validation and expansion of the dataset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189" indent="-457189"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endParaRPr lang="de-DE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189" indent="-457189"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endParaRPr lang="de-DE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8255563" y="1429536"/>
            <a:ext cx="3936437" cy="8799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16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de-DE" sz="2400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de-DE" sz="2400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2400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mariana.brito@ufz.de</a:t>
            </a:r>
          </a:p>
        </p:txBody>
      </p:sp>
      <p:sp>
        <p:nvSpPr>
          <p:cNvPr id="6" name="AutoShape 2" descr="Hom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15299" y="3567702"/>
            <a:ext cx="165141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67" dirty="0" err="1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m_de_Brito</a:t>
            </a:r>
            <a:endParaRPr lang="en-US" sz="1867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Twitter –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731" y="2824721"/>
            <a:ext cx="913501" cy="74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92187" y="307062"/>
            <a:ext cx="10692805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5215" y="4646784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>
                <a:solidFill>
                  <a:srgbClr val="E63946"/>
                </a:solidFill>
              </a:rPr>
              <a:t>?</a:t>
            </a:r>
            <a:endParaRPr lang="en-US" sz="7200" dirty="0">
              <a:solidFill>
                <a:srgbClr val="E6394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7" y="4121540"/>
            <a:ext cx="7092613" cy="2637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1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0"/>
    </mc:Choice>
    <mc:Fallback xmlns="">
      <p:transition spd="slow" advTm="4635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4135" y="1683044"/>
            <a:ext cx="788045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57B9D"/>
              </a:buClr>
              <a:buSzPct val="80000"/>
            </a:pPr>
            <a:r>
              <a:rPr lang="de-DE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1st-</a:t>
            </a:r>
            <a:r>
              <a:rPr lang="de-DE" sz="1600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</a:t>
            </a:r>
            <a:r>
              <a:rPr lang="de-DE" sz="2400" b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aspects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ater level, flow) not on </a:t>
            </a:r>
            <a:r>
              <a:rPr lang="de-DE" sz="2400" b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socio-economic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ones</a:t>
            </a:r>
          </a:p>
          <a:p>
            <a:pPr>
              <a:buClr>
                <a:srgbClr val="457B9D"/>
              </a:buClr>
              <a:buSzPct val="80000"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57B9D"/>
              </a:buClr>
              <a:buSzPct val="80000"/>
            </a:pPr>
            <a:r>
              <a:rPr lang="de-DE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2nd-</a:t>
            </a:r>
            <a:r>
              <a:rPr lang="de-DE" sz="20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impact assessments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conomic losses)</a:t>
            </a:r>
          </a:p>
          <a:p>
            <a:pPr>
              <a:buClr>
                <a:srgbClr val="457B9D"/>
              </a:buClr>
              <a:buSzPct val="80000"/>
            </a:pPr>
            <a:endParaRPr lang="de-DE" sz="2400" b="1" dirty="0">
              <a:solidFill>
                <a:srgbClr val="457B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57B9D"/>
              </a:buClr>
              <a:buSzPct val="80000"/>
            </a:pPr>
            <a:r>
              <a:rPr lang="de-DE" sz="1600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3rd- </a:t>
            </a:r>
            <a:r>
              <a:rPr lang="de-DE" sz="2400" b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Dependencies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between impacts are ignored</a:t>
            </a:r>
          </a:p>
          <a:p>
            <a:pPr marL="115888" indent="-115888"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SzPct val="80000"/>
            </a:pPr>
            <a:endParaRPr lang="de-DE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endParaRPr 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187" y="307062"/>
            <a:ext cx="1142684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i="0" u="none" strike="noStrike" baseline="0" dirty="0" smtClean="0">
                <a:solidFill>
                  <a:srgbClr val="1D3557"/>
                </a:solidFill>
                <a:latin typeface="Arial" panose="020B0604020202020204" pitchFamily="34" charset="0"/>
              </a:rPr>
              <a:t>Several</a:t>
            </a:r>
            <a:r>
              <a:rPr lang="de-DE" sz="3200" b="1" i="0" u="none" strike="noStrike" dirty="0" smtClean="0">
                <a:solidFill>
                  <a:srgbClr val="1D3557"/>
                </a:solidFill>
                <a:latin typeface="Arial" panose="020B0604020202020204" pitchFamily="34" charset="0"/>
              </a:rPr>
              <a:t> gaps persist in the assessment of flood impacts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 b="4860"/>
          <a:stretch/>
        </p:blipFill>
        <p:spPr>
          <a:xfrm>
            <a:off x="438312" y="4399540"/>
            <a:ext cx="3805341" cy="22311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3258" y="6398606"/>
            <a:ext cx="220284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158665720: © </a:t>
            </a:r>
            <a:r>
              <a:rPr lang="en-US" sz="800" i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Romolo</a:t>
            </a:r>
            <a:r>
              <a:rPr lang="en-US" sz="8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Tavani / </a:t>
            </a:r>
            <a:r>
              <a:rPr lang="en-US" sz="800" i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AdobeStock</a:t>
            </a:r>
            <a:endParaRPr lang="en-US" sz="8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AED62D4-EDBB-4838-B7B9-E31586F53DBA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6" descr="The Tip of the ACA Iceberg – Axene Health Partners, LL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r="46047" b="1834"/>
          <a:stretch/>
        </p:blipFill>
        <p:spPr bwMode="auto">
          <a:xfrm>
            <a:off x="8122329" y="1683044"/>
            <a:ext cx="3243165" cy="49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9478470" y="6362128"/>
            <a:ext cx="19447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447651775: © Christian  </a:t>
            </a:r>
            <a:r>
              <a:rPr lang="en-US" sz="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8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AdobeStock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About the OVUN | Our Voic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9"/>
          <a:stretch/>
        </p:blipFill>
        <p:spPr bwMode="auto">
          <a:xfrm>
            <a:off x="4404793" y="4136220"/>
            <a:ext cx="3249625" cy="248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252283" y="1683044"/>
            <a:ext cx="2890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-&gt;underestimation </a:t>
            </a:r>
            <a:r>
              <a:rPr lang="de-DE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impacts and consequent maladaptation </a:t>
            </a:r>
            <a:endParaRPr lang="en-US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9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9" y="1156995"/>
            <a:ext cx="4445835" cy="55644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2187" y="307062"/>
            <a:ext cx="11426847" cy="66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400"/>
              </a:spcAft>
              <a:buClr>
                <a:srgbClr val="41719C"/>
              </a:buClr>
            </a:pPr>
            <a:r>
              <a:rPr lang="de-DE" sz="3200" b="1" dirty="0">
                <a:solidFill>
                  <a:srgbClr val="1D3557"/>
                </a:solidFill>
                <a:latin typeface="Arial" panose="020B0604020202020204" pitchFamily="34" charset="0"/>
              </a:rPr>
              <a:t>News as a proxy for how impacts are </a:t>
            </a: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felt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4779" y="6436027"/>
            <a:ext cx="22956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Hilbert &amp; López </a:t>
            </a:r>
            <a:r>
              <a:rPr lang="de-DE" sz="1200" i="1" dirty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</a:t>
            </a:r>
            <a:r>
              <a:rPr lang="de-DE" sz="1200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Science</a:t>
            </a:r>
            <a:endParaRPr lang="en-US" sz="1200" i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40499" y="1444924"/>
            <a:ext cx="6730783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cover large areas</a:t>
            </a:r>
          </a:p>
          <a:p>
            <a:pPr marL="285750" indent="-285750">
              <a:lnSpc>
                <a:spcPct val="130000"/>
              </a:lnSpc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broad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 periods without interruptions</a:t>
            </a:r>
          </a:p>
          <a:p>
            <a:pPr marL="285750" indent="-285750">
              <a:lnSpc>
                <a:spcPct val="130000"/>
              </a:lnSpc>
              <a:spcAft>
                <a:spcPts val="400"/>
              </a:spcAft>
              <a:buClr>
                <a:srgbClr val="41719C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news from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local communities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 detailed location-specific accounts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impacts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German Newspapers: the most important daily newspapers in German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2"/>
          <a:stretch/>
        </p:blipFill>
        <p:spPr bwMode="auto">
          <a:xfrm>
            <a:off x="5444982" y="3958776"/>
            <a:ext cx="5816777" cy="21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8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2187" y="307062"/>
            <a:ext cx="11426847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1D3557"/>
                </a:solidFill>
                <a:latin typeface="Arial" panose="020B0604020202020204" pitchFamily="34" charset="0"/>
              </a:rPr>
              <a:t>Text-mining of natural hazard impacts (TM-Impacts</a:t>
            </a:r>
            <a:r>
              <a:rPr lang="en-US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)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7823" y="2074104"/>
            <a:ext cx="1156892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457B9D"/>
              </a:buClr>
              <a:buSzPct val="80000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de-DE" sz="2400" b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26000 news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between 01.07.2021 and 31.12.2021 reporting about the 2021 flood </a:t>
            </a:r>
          </a:p>
          <a:p>
            <a:pPr>
              <a:lnSpc>
                <a:spcPct val="130000"/>
              </a:lnSpc>
              <a:buClr>
                <a:srgbClr val="457B9D"/>
              </a:buClr>
              <a:buSzPct val="80000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 250 German newspapers</a:t>
            </a:r>
          </a:p>
          <a:p>
            <a:pPr>
              <a:lnSpc>
                <a:spcPct val="130000"/>
              </a:lnSpc>
              <a:buClr>
                <a:srgbClr val="457B9D"/>
              </a:buClr>
              <a:buSzPct val="80000"/>
            </a:pPr>
            <a:r>
              <a:rPr lang="de-DE" sz="2400" b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14888 news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after removing duplicates</a:t>
            </a:r>
          </a:p>
          <a:p>
            <a:pPr>
              <a:buClr>
                <a:srgbClr val="457B9D"/>
              </a:buClr>
              <a:buSzPct val="80000"/>
            </a:pP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  <a:buSzPct val="80000"/>
            </a:pPr>
            <a:endParaRPr lang="de-DE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endParaRPr 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>
              <a:buClr>
                <a:schemeClr val="tx2"/>
              </a:buClr>
              <a:buSzPct val="80000"/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2960" y="1524465"/>
            <a:ext cx="6091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 smtClean="0">
                <a:solidFill>
                  <a:srgbClr val="457B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Newspaper aggregator database: Wiso.de</a:t>
            </a:r>
            <a:endParaRPr lang="en-US" i="1" dirty="0">
              <a:solidFill>
                <a:srgbClr val="457B9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52"/>
          <a:stretch/>
        </p:blipFill>
        <p:spPr>
          <a:xfrm>
            <a:off x="2511553" y="3941598"/>
            <a:ext cx="6608064" cy="265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2187" y="307062"/>
            <a:ext cx="11426847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TM-Impacts: hand-crafted rules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187" y="1786001"/>
            <a:ext cx="64132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injuries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njured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„not injured“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((„no one“ OR „animal*“AND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injured)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5" y="1348987"/>
            <a:ext cx="4915009" cy="4832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2110" y="6325953"/>
            <a:ext cx="368537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i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word co-occurence network</a:t>
            </a:r>
            <a:endParaRPr lang="en-US" sz="1200" b="1" i="1" dirty="0">
              <a:solidFill>
                <a:srgbClr val="4171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906727"/>
              </p:ext>
            </p:extLst>
          </p:nvPr>
        </p:nvGraphicFramePr>
        <p:xfrm>
          <a:off x="1785087" y="4877524"/>
          <a:ext cx="3206793" cy="12192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070080"/>
                <a:gridCol w="1035698"/>
                <a:gridCol w="110101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Article ID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171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A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171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 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41719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Arrow Connector 14"/>
          <p:cNvCxnSpPr/>
          <p:nvPr/>
        </p:nvCxnSpPr>
        <p:spPr>
          <a:xfrm>
            <a:off x="3480318" y="4377758"/>
            <a:ext cx="0" cy="418177"/>
          </a:xfrm>
          <a:prstGeom prst="straightConnector1">
            <a:avLst/>
          </a:prstGeom>
          <a:ln w="57150">
            <a:solidFill>
              <a:srgbClr val="4171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5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2187" y="307062"/>
            <a:ext cx="1142684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TM-Impacts: location extraction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0832" y="3960184"/>
            <a:ext cx="795528" cy="41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7" y="1821824"/>
            <a:ext cx="11755969" cy="360945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25359" y="3484427"/>
            <a:ext cx="417760" cy="121103"/>
          </a:xfrm>
          <a:prstGeom prst="rect">
            <a:avLst/>
          </a:prstGeom>
          <a:solidFill>
            <a:srgbClr val="A8DA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>
            <a:off x="506364" y="4327716"/>
            <a:ext cx="417760" cy="121103"/>
          </a:xfrm>
          <a:prstGeom prst="rect">
            <a:avLst/>
          </a:prstGeom>
          <a:solidFill>
            <a:srgbClr val="A8DA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Picture 5" descr="SpaCy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3" y="5568484"/>
            <a:ext cx="1129505" cy="40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Adlib/Geona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55" y="5591117"/>
            <a:ext cx="1370261" cy="3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filbild Jan Sodo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006" y="5523252"/>
            <a:ext cx="819835" cy="122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383635" y="6484522"/>
            <a:ext cx="641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4171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Sodoge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93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187" y="307062"/>
            <a:ext cx="1069280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Flood impact statements (FIS)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967" t="27554" r="34748" b="35654"/>
          <a:stretch/>
        </p:blipFill>
        <p:spPr>
          <a:xfrm>
            <a:off x="224264" y="2421910"/>
            <a:ext cx="5151863" cy="222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88430" y="3964874"/>
            <a:ext cx="1191905" cy="152125"/>
          </a:xfrm>
          <a:prstGeom prst="rect">
            <a:avLst/>
          </a:prstGeom>
          <a:solidFill>
            <a:srgbClr val="A8DAD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8DAD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649" y="3964873"/>
            <a:ext cx="1280160" cy="152125"/>
          </a:xfrm>
          <a:prstGeom prst="rect">
            <a:avLst/>
          </a:prstGeom>
          <a:solidFill>
            <a:srgbClr val="E6394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A8DAD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73" y="307062"/>
            <a:ext cx="6414413" cy="64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0C19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0827" y="-92115"/>
            <a:ext cx="6909895" cy="69501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2187" y="307062"/>
            <a:ext cx="1069280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Flood impact</a:t>
            </a:r>
          </a:p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Statements (FIS)</a:t>
            </a:r>
          </a:p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co-occurence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0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187" y="307062"/>
            <a:ext cx="1069280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3200" b="1" dirty="0" smtClean="0">
                <a:solidFill>
                  <a:srgbClr val="1D3557"/>
                </a:solidFill>
                <a:latin typeface="Arial" panose="020B0604020202020204" pitchFamily="34" charset="0"/>
              </a:rPr>
              <a:t>Flood impact statements (FIS) over time</a:t>
            </a:r>
            <a:endParaRPr lang="en-US" sz="2000" u="none" strike="noStrike" baseline="0" dirty="0" smtClean="0">
              <a:solidFill>
                <a:srgbClr val="457B9D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D62D4-EDBB-4838-B7B9-E31586F53DBA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5" y="1498571"/>
            <a:ext cx="6478997" cy="522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9" y="2631219"/>
            <a:ext cx="4799737" cy="38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406</Words>
  <Application>Microsoft Office PowerPoint</Application>
  <PresentationFormat>Widescreen</PresentationFormat>
  <Paragraphs>104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Mariana de Brito</dc:creator>
  <cp:lastModifiedBy>Mariana de Brito</cp:lastModifiedBy>
  <cp:revision>94</cp:revision>
  <dcterms:created xsi:type="dcterms:W3CDTF">2022-04-19T19:22:13Z</dcterms:created>
  <dcterms:modified xsi:type="dcterms:W3CDTF">2022-05-22T17:13:16Z</dcterms:modified>
</cp:coreProperties>
</file>