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0" r:id="rId2"/>
    <p:sldMasterId id="2147483689" r:id="rId3"/>
    <p:sldMasterId id="2147483706" r:id="rId4"/>
    <p:sldMasterId id="2147483717" r:id="rId5"/>
  </p:sldMasterIdLst>
  <p:notesMasterIdLst>
    <p:notesMasterId r:id="rId28"/>
  </p:notesMasterIdLst>
  <p:sldIdLst>
    <p:sldId id="698" r:id="rId6"/>
    <p:sldId id="372" r:id="rId7"/>
    <p:sldId id="647" r:id="rId8"/>
    <p:sldId id="934" r:id="rId9"/>
    <p:sldId id="931" r:id="rId10"/>
    <p:sldId id="942" r:id="rId11"/>
    <p:sldId id="918" r:id="rId12"/>
    <p:sldId id="919" r:id="rId13"/>
    <p:sldId id="943" r:id="rId14"/>
    <p:sldId id="944" r:id="rId15"/>
    <p:sldId id="945" r:id="rId16"/>
    <p:sldId id="946" r:id="rId17"/>
    <p:sldId id="910" r:id="rId18"/>
    <p:sldId id="929" r:id="rId19"/>
    <p:sldId id="951" r:id="rId20"/>
    <p:sldId id="952" r:id="rId21"/>
    <p:sldId id="947" r:id="rId22"/>
    <p:sldId id="682" r:id="rId23"/>
    <p:sldId id="936" r:id="rId24"/>
    <p:sldId id="937" r:id="rId25"/>
    <p:sldId id="938" r:id="rId26"/>
    <p:sldId id="887" r:id="rId27"/>
  </p:sldIdLst>
  <p:sldSz cx="12192000" cy="6858000"/>
  <p:notesSz cx="6886575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9FF"/>
    <a:srgbClr val="B381D9"/>
    <a:srgbClr val="F7E8FE"/>
    <a:srgbClr val="F3DAFE"/>
    <a:srgbClr val="EF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7" autoAdjust="0"/>
    <p:restoredTop sz="93302" autoAdjust="0"/>
  </p:normalViewPr>
  <p:slideViewPr>
    <p:cSldViewPr snapToGrid="0">
      <p:cViewPr varScale="1">
        <p:scale>
          <a:sx n="64" d="100"/>
          <a:sy n="64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CA636A57-AAFD-490D-A921-2CD07850C3D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24DC537F-0F73-401E-ABF6-B47EAFEA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9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8716E-7E27-406A-82E1-32702C2A7B8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07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0" spc="-3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8716E-7E27-406A-82E1-32702C2A7B8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78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972" latinLnBrk="1">
              <a:defRPr/>
            </a:pPr>
            <a:fld id="{4998716E-7E27-406A-82E1-32702C2A7B88}" type="slidenum"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34" charset="-127"/>
              </a:rPr>
              <a:pPr defTabSz="965972" latinLnBrk="1">
                <a:defRPr/>
              </a:pPr>
              <a:t>18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3926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0" spc="-3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8716E-7E27-406A-82E1-32702C2A7B8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28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8716E-7E27-406A-82E1-32702C2A7B8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84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972" latinLnBrk="1">
              <a:defRPr/>
            </a:pPr>
            <a:fld id="{4998716E-7E27-406A-82E1-32702C2A7B88}" type="slidenum"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34" charset="-127"/>
              </a:rPr>
              <a:pPr defTabSz="965972" latinLnBrk="1">
                <a:defRPr/>
              </a:pPr>
              <a:t>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142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597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8716E-7E27-406A-82E1-32702C2A7B88}" type="slidenum">
              <a:rPr kumimoji="0" lang="ko-K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65972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8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C537F-0F73-401E-ABF6-B47EAFEAB51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75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C537F-0F73-401E-ABF6-B47EAFEAB51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33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Using the daily streamflow of several dry seasons</a:t>
                </a:r>
              </a:p>
              <a:p>
                <a:r>
                  <a:rPr lang="en-US" dirty="0"/>
                  <a:t>Averaging daily streamflow during dry seasons</a:t>
                </a:r>
              </a:p>
              <a:p>
                <a:r>
                  <a:rPr lang="en-US" dirty="0"/>
                  <a:t>Using the exponent to find the best fits</a:t>
                </a:r>
              </a:p>
              <a:p>
                <a:r>
                  <a:rPr lang="en-US" dirty="0"/>
                  <a:t>Calculating 𝜶 as the exponential of K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defTabSz="965972"/>
                <a:r>
                  <a:rPr lang="en-GB" sz="13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considers a scatter plot of daily streamflow </a:t>
                </a:r>
                <a:r>
                  <a:rPr lang="en-GB" sz="1300" b="1" i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𝑄</a:t>
                </a:r>
                <a:r>
                  <a:rPr lang="en-US" sz="1300" b="1" i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_(</a:t>
                </a:r>
                <a:r>
                  <a:rPr lang="en-GB" sz="1300" b="1" i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𝑡+1</a:t>
                </a:r>
                <a:r>
                  <a:rPr lang="en-US" sz="1300" b="1" i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GB" sz="13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against </a:t>
                </a:r>
                <a:r>
                  <a:rPr lang="en-GB" sz="1300" b="1" i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𝑄</a:t>
                </a:r>
                <a:r>
                  <a:rPr lang="en-US" sz="1300" b="1" i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_</a:t>
                </a:r>
                <a:r>
                  <a:rPr lang="en-GB" sz="1300" b="1" i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𝑡</a:t>
                </a:r>
                <a:r>
                  <a:rPr lang="en-GB" sz="13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during a recession period of at least five days.</a:t>
                </a:r>
              </a:p>
              <a:p>
                <a:endParaRPr lang="en-US" dirty="0"/>
              </a:p>
              <a:p>
                <a:pPr defTabSz="965972"/>
                <a:r>
                  <a:rPr lang="en-GB" sz="13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third method </a:t>
                </a:r>
                <a:r>
                  <a:rPr lang="en-US" sz="13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used to calculate </a:t>
                </a:r>
                <a:r>
                  <a:rPr lang="en-US" sz="1300" b="1" i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𝜶</a:t>
                </a:r>
                <a:r>
                  <a:rPr lang="en-US" sz="13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involved the calculation of the daily ratio of </a:t>
                </a:r>
                <a:br>
                  <a:rPr lang="en-US" sz="13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300" b="1" i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𝑸_(𝒕+𝟏)/𝑸_𝒕</a:t>
                </a:r>
                <a:r>
                  <a:rPr lang="en-US" sz="13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during recession days,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C537F-0F73-401E-ABF6-B47EAFEAB51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87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C537F-0F73-401E-ABF6-B47EAFEAB51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029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0" spc="-3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8716E-7E27-406A-82E1-32702C2A7B8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72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906CDD-1EC9-4D46-8411-17BE69A8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04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4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98">
          <p15:clr>
            <a:srgbClr val="FBAE40"/>
          </p15:clr>
        </p15:guide>
        <p15:guide id="4" orient="horz" pos="4201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FD0DF6B-5818-4877-B4C8-B176F3A26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15" name="그림 14" descr="그리기이(가) 표시된 사진&#10;&#10;자동 생성된 설명">
            <a:extLst>
              <a:ext uri="{FF2B5EF4-FFF2-40B4-BE49-F238E27FC236}">
                <a16:creationId xmlns:a16="http://schemas.microsoft.com/office/drawing/2014/main" id="{962D0F87-72BB-4B7A-BC76-318489BF3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598884"/>
            <a:ext cx="869479" cy="180000"/>
          </a:xfrm>
          <a:prstGeom prst="rect">
            <a:avLst/>
          </a:prstGeom>
        </p:spPr>
      </p:pic>
      <p:sp>
        <p:nvSpPr>
          <p:cNvPr id="22" name="Rectangle 95">
            <a:extLst>
              <a:ext uri="{FF2B5EF4-FFF2-40B4-BE49-F238E27FC236}">
                <a16:creationId xmlns:a16="http://schemas.microsoft.com/office/drawing/2014/main" id="{07CF5504-CC3E-4837-B12C-9C3F11DC80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A1FF52A-3E80-4F57-8703-7BD97E23182C}"/>
              </a:ext>
            </a:extLst>
          </p:cNvPr>
          <p:cNvSpPr/>
          <p:nvPr userDrawn="1"/>
        </p:nvSpPr>
        <p:spPr>
          <a:xfrm>
            <a:off x="731450" y="65731"/>
            <a:ext cx="1114279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2000" b="1" kern="12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kern="12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Introdu</a:t>
            </a:r>
            <a:r>
              <a:rPr lang="en-US" altLang="ko-KR" sz="1600" b="1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ction</a:t>
            </a:r>
            <a:endParaRPr lang="ko-KR" altLang="en-US" sz="2000" b="1" spc="-39" baseline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KoPub돋움체 Bold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145F7F2-21C2-4582-897E-C45BE377BF64}"/>
              </a:ext>
            </a:extLst>
          </p:cNvPr>
          <p:cNvSpPr/>
          <p:nvPr userDrawn="1"/>
        </p:nvSpPr>
        <p:spPr>
          <a:xfrm>
            <a:off x="573382" y="105266"/>
            <a:ext cx="119905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1600" b="1" spc="-45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I.</a:t>
            </a:r>
            <a:endParaRPr lang="ko-KR" altLang="en-US" sz="1600" b="1" spc="-45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81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7A5A-CE96-52F0-ED66-7740F6AD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248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E406EDE-CED1-4B7B-8D95-206CAB118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59FD25AF-5DD7-4F91-8A41-F1E16407A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602827"/>
            <a:ext cx="869479" cy="180000"/>
          </a:xfrm>
          <a:prstGeom prst="rect">
            <a:avLst/>
          </a:prstGeom>
        </p:spPr>
      </p:pic>
      <p:sp>
        <p:nvSpPr>
          <p:cNvPr id="15" name="Rectangle 95">
            <a:extLst>
              <a:ext uri="{FF2B5EF4-FFF2-40B4-BE49-F238E27FC236}">
                <a16:creationId xmlns:a16="http://schemas.microsoft.com/office/drawing/2014/main" id="{6209E7D1-7982-4C6D-8D8E-59EA426E4D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BB66597-0773-4357-9C8D-07D54312F326}"/>
              </a:ext>
            </a:extLst>
          </p:cNvPr>
          <p:cNvSpPr/>
          <p:nvPr userDrawn="1"/>
        </p:nvSpPr>
        <p:spPr>
          <a:xfrm>
            <a:off x="795649" y="57236"/>
            <a:ext cx="1156663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2000" b="1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Methodology</a:t>
            </a:r>
            <a:endParaRPr lang="ko-KR" altLang="en-US" sz="2000" b="1" spc="-39" baseline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KoPub돋움체 Bold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A9C6949-A57B-44F8-B951-0473987F2C30}"/>
              </a:ext>
            </a:extLst>
          </p:cNvPr>
          <p:cNvSpPr/>
          <p:nvPr userDrawn="1"/>
        </p:nvSpPr>
        <p:spPr>
          <a:xfrm>
            <a:off x="603849" y="95766"/>
            <a:ext cx="166382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en-US" altLang="ko-KR" sz="1600" b="1" spc="-45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Ⅱ.</a:t>
            </a:r>
            <a:endParaRPr lang="ko-KR" altLang="en-US" sz="1600" b="1" spc="-45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51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E406EDE-CED1-4B7B-8D95-206CAB118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59FD25AF-5DD7-4F91-8A41-F1E16407A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602827"/>
            <a:ext cx="869479" cy="180000"/>
          </a:xfrm>
          <a:prstGeom prst="rect">
            <a:avLst/>
          </a:prstGeom>
        </p:spPr>
      </p:pic>
      <p:sp>
        <p:nvSpPr>
          <p:cNvPr id="15" name="Rectangle 95">
            <a:extLst>
              <a:ext uri="{FF2B5EF4-FFF2-40B4-BE49-F238E27FC236}">
                <a16:creationId xmlns:a16="http://schemas.microsoft.com/office/drawing/2014/main" id="{6209E7D1-7982-4C6D-8D8E-59EA426E4D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C463FE9-14E3-485C-8427-DD69E783AE09}"/>
              </a:ext>
            </a:extLst>
          </p:cNvPr>
          <p:cNvSpPr/>
          <p:nvPr userDrawn="1"/>
        </p:nvSpPr>
        <p:spPr>
          <a:xfrm>
            <a:off x="917707" y="96640"/>
            <a:ext cx="3953847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 Results and Discussion</a:t>
            </a:r>
            <a:endParaRPr lang="ko-KR" altLang="en-US" sz="1600" b="1" dirty="0">
              <a:solidFill>
                <a:srgbClr val="002060"/>
              </a:solidFill>
              <a:latin typeface="Times New Roman" panose="02020603050405020304" pitchFamily="18" charset="0"/>
              <a:ea typeface="KoPub돋움체 Bold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CE90F5C-7A4A-4407-9202-2279CEDE50CA}"/>
              </a:ext>
            </a:extLst>
          </p:cNvPr>
          <p:cNvSpPr/>
          <p:nvPr userDrawn="1"/>
        </p:nvSpPr>
        <p:spPr>
          <a:xfrm>
            <a:off x="573382" y="105266"/>
            <a:ext cx="273793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1600" b="1" spc="-45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Ⅲ.</a:t>
            </a:r>
            <a:endParaRPr lang="ko-KR" altLang="en-US" sz="1600" b="1" spc="-45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24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DCA9A7D3-E475-4DEE-9B94-D4BB956C3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74DC4C74-0DE6-48C3-894D-6EC3C3AA5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602827"/>
            <a:ext cx="869479" cy="180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5EA189-8D3E-4C1F-B2B0-ED9A7C84A751}"/>
              </a:ext>
            </a:extLst>
          </p:cNvPr>
          <p:cNvSpPr/>
          <p:nvPr userDrawn="1"/>
        </p:nvSpPr>
        <p:spPr>
          <a:xfrm>
            <a:off x="799697" y="103262"/>
            <a:ext cx="3953847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en-US" altLang="ko-KR" sz="1600" b="1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 Conclusion</a:t>
            </a:r>
            <a:endParaRPr lang="ko-KR" altLang="en-US" sz="2000" b="1" spc="-39" baseline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KoPub돋움체 Bold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1" name="Rectangle 95">
            <a:extLst>
              <a:ext uri="{FF2B5EF4-FFF2-40B4-BE49-F238E27FC236}">
                <a16:creationId xmlns:a16="http://schemas.microsoft.com/office/drawing/2014/main" id="{4F575DA5-0F2E-4E44-8BFC-8C4C8352B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9FCD5BD-A544-48BD-9970-1C3F8C01E681}"/>
              </a:ext>
            </a:extLst>
          </p:cNvPr>
          <p:cNvSpPr/>
          <p:nvPr userDrawn="1"/>
        </p:nvSpPr>
        <p:spPr>
          <a:xfrm>
            <a:off x="530374" y="113892"/>
            <a:ext cx="267381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1600" b="1" spc="-45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Ⅳ.</a:t>
            </a:r>
            <a:endParaRPr lang="ko-KR" altLang="en-US" sz="1600" b="1" spc="-45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48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1563881"/>
            <a:ext cx="12192000" cy="5294120"/>
          </a:xfrm>
          <a:prstGeom prst="rect">
            <a:avLst/>
          </a:prstGeom>
          <a:solidFill>
            <a:srgbClr val="006CBA"/>
          </a:solidFill>
          <a:ln>
            <a:solidFill>
              <a:srgbClr val="006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4366-4DB8-4E32-A7FD-7A79CF352D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717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4366-4DB8-4E32-A7FD-7A79CF352D0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06CBA"/>
          </a:solidFill>
          <a:ln>
            <a:solidFill>
              <a:srgbClr val="006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11682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1" y="734940"/>
            <a:ext cx="12192000" cy="94003"/>
          </a:xfrm>
          <a:prstGeom prst="rect">
            <a:avLst/>
          </a:prstGeom>
          <a:solidFill>
            <a:srgbClr val="006CBA"/>
          </a:solidFill>
          <a:ln>
            <a:solidFill>
              <a:srgbClr val="006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직사각형 4"/>
          <p:cNvSpPr/>
          <p:nvPr userDrawn="1"/>
        </p:nvSpPr>
        <p:spPr>
          <a:xfrm>
            <a:off x="11285707" y="6538914"/>
            <a:ext cx="906294" cy="319086"/>
          </a:xfrm>
          <a:prstGeom prst="rect">
            <a:avLst/>
          </a:prstGeom>
          <a:solidFill>
            <a:schemeClr val="bg1"/>
          </a:solidFill>
          <a:ln>
            <a:solidFill>
              <a:srgbClr val="264B6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altLang="ko-K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27EF4366-4DB8-4E32-A7FD-7A79CF352D06}" type="slidenum">
              <a:rPr lang="ko-KR" altLang="en-US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lvl="0" algn="r"/>
              <a:t>‹#›</a:t>
            </a:fld>
            <a:endParaRPr lang="ko-KR" alt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75668" y="1"/>
            <a:ext cx="1516331" cy="7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6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각 삼각형 8"/>
          <p:cNvSpPr/>
          <p:nvPr userDrawn="1"/>
        </p:nvSpPr>
        <p:spPr>
          <a:xfrm>
            <a:off x="0" y="3805646"/>
            <a:ext cx="3756743" cy="3052354"/>
          </a:xfrm>
          <a:prstGeom prst="rtTriangle">
            <a:avLst/>
          </a:prstGeom>
          <a:solidFill>
            <a:srgbClr val="1A333A"/>
          </a:solidFill>
          <a:ln>
            <a:solidFill>
              <a:srgbClr val="1A3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직각 삼각형 10"/>
          <p:cNvSpPr/>
          <p:nvPr userDrawn="1"/>
        </p:nvSpPr>
        <p:spPr>
          <a:xfrm flipH="1">
            <a:off x="8435257" y="3805646"/>
            <a:ext cx="3756743" cy="3052354"/>
          </a:xfrm>
          <a:prstGeom prst="rtTriangle">
            <a:avLst/>
          </a:prstGeom>
          <a:solidFill>
            <a:srgbClr val="1A333A"/>
          </a:solidFill>
          <a:ln>
            <a:solidFill>
              <a:srgbClr val="1A3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5082240" y="5332202"/>
            <a:ext cx="2204258" cy="392186"/>
            <a:chOff x="762000" y="2645281"/>
            <a:chExt cx="4248150" cy="930263"/>
          </a:xfrm>
        </p:grpSpPr>
        <p:cxnSp>
          <p:nvCxnSpPr>
            <p:cNvPr id="13" name="직선 연결선 12"/>
            <p:cNvCxnSpPr/>
            <p:nvPr/>
          </p:nvCxnSpPr>
          <p:spPr>
            <a:xfrm>
              <a:off x="762000" y="2686050"/>
              <a:ext cx="0" cy="876300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1304925" y="2686050"/>
              <a:ext cx="0" cy="876300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762000" y="3124200"/>
              <a:ext cx="542925" cy="0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1581150" y="2703629"/>
              <a:ext cx="542925" cy="0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1581150" y="3544770"/>
              <a:ext cx="542925" cy="0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581150" y="3124200"/>
              <a:ext cx="542925" cy="0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1581150" y="2686050"/>
              <a:ext cx="0" cy="876300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그룹 19"/>
            <p:cNvGrpSpPr/>
            <p:nvPr/>
          </p:nvGrpSpPr>
          <p:grpSpPr>
            <a:xfrm>
              <a:off x="2331820" y="2645281"/>
              <a:ext cx="1211497" cy="892892"/>
              <a:chOff x="2356924" y="909351"/>
              <a:chExt cx="1211497" cy="892892"/>
            </a:xfrm>
          </p:grpSpPr>
          <p:cxnSp>
            <p:nvCxnSpPr>
              <p:cNvPr id="28" name="직선 연결선 27"/>
              <p:cNvCxnSpPr/>
              <p:nvPr/>
            </p:nvCxnSpPr>
            <p:spPr>
              <a:xfrm flipH="1">
                <a:off x="2371725" y="909351"/>
                <a:ext cx="597892" cy="588455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/>
              <p:nvPr/>
            </p:nvCxnSpPr>
            <p:spPr>
              <a:xfrm>
                <a:off x="2371725" y="1480774"/>
                <a:ext cx="2381" cy="321468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>
                <a:off x="2356924" y="1797844"/>
                <a:ext cx="350044" cy="0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 flipV="1">
                <a:off x="2664619" y="1495425"/>
                <a:ext cx="292894" cy="302419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2956322" y="1495425"/>
                <a:ext cx="291703" cy="302419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>
                <a:off x="3213615" y="1797844"/>
                <a:ext cx="354806" cy="0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 flipH="1" flipV="1">
                <a:off x="3545086" y="1480774"/>
                <a:ext cx="5358" cy="321469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 flipH="1" flipV="1">
                <a:off x="2940843" y="920066"/>
                <a:ext cx="604243" cy="575359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>
                <a:off x="2867025" y="1283494"/>
                <a:ext cx="89297" cy="211931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/>
              <p:cNvCxnSpPr/>
              <p:nvPr/>
            </p:nvCxnSpPr>
            <p:spPr>
              <a:xfrm flipV="1">
                <a:off x="2956322" y="1290638"/>
                <a:ext cx="101798" cy="204787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>
              <a:xfrm flipH="1" flipV="1">
                <a:off x="2811066" y="1359407"/>
                <a:ext cx="145256" cy="136018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 flipH="1">
                <a:off x="2676526" y="1359407"/>
                <a:ext cx="134540" cy="0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/>
              <p:nvPr/>
            </p:nvCxnSpPr>
            <p:spPr>
              <a:xfrm>
                <a:off x="2681288" y="1359407"/>
                <a:ext cx="0" cy="152687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>
                <a:off x="2676526" y="1495425"/>
                <a:ext cx="279796" cy="302419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/>
              <p:cNvCxnSpPr/>
              <p:nvPr/>
            </p:nvCxnSpPr>
            <p:spPr>
              <a:xfrm flipV="1">
                <a:off x="2961680" y="1512094"/>
                <a:ext cx="286345" cy="285750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 flipV="1">
                <a:off x="3248025" y="1359406"/>
                <a:ext cx="0" cy="143163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/>
              <p:cNvCxnSpPr/>
              <p:nvPr/>
            </p:nvCxnSpPr>
            <p:spPr>
              <a:xfrm flipH="1">
                <a:off x="3102173" y="1359407"/>
                <a:ext cx="145852" cy="0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/>
              <p:cNvCxnSpPr/>
              <p:nvPr/>
            </p:nvCxnSpPr>
            <p:spPr>
              <a:xfrm flipV="1">
                <a:off x="2956322" y="1359406"/>
                <a:ext cx="145851" cy="143163"/>
              </a:xfrm>
              <a:prstGeom prst="line">
                <a:avLst/>
              </a:prstGeom>
              <a:ln w="50800">
                <a:solidFill>
                  <a:srgbClr val="1A3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20"/>
            <p:cNvCxnSpPr/>
            <p:nvPr/>
          </p:nvCxnSpPr>
          <p:spPr>
            <a:xfrm>
              <a:off x="3744466" y="2703629"/>
              <a:ext cx="542925" cy="0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3751063" y="2686050"/>
              <a:ext cx="0" cy="876300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3771653" y="3107059"/>
              <a:ext cx="515738" cy="0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V="1">
              <a:off x="4270079" y="2714624"/>
              <a:ext cx="1" cy="409576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3981450" y="3099734"/>
              <a:ext cx="297756" cy="467014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4467225" y="2714624"/>
              <a:ext cx="542925" cy="0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4738687" y="2699244"/>
              <a:ext cx="0" cy="876300"/>
            </a:xfrm>
            <a:prstGeom prst="line">
              <a:avLst/>
            </a:prstGeom>
            <a:ln w="50800">
              <a:solidFill>
                <a:srgbClr val="1A3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직사각형 45"/>
          <p:cNvSpPr/>
          <p:nvPr userDrawn="1"/>
        </p:nvSpPr>
        <p:spPr>
          <a:xfrm>
            <a:off x="4532106" y="5804782"/>
            <a:ext cx="3305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800" dirty="0">
                <a:solidFill>
                  <a:srgbClr val="1A333A"/>
                </a:solidFill>
                <a:latin typeface="Brush Script MT" panose="03060802040406070304" pitchFamily="66" charset="0"/>
              </a:rPr>
              <a:t>Highway Engineering and </a:t>
            </a:r>
            <a:endParaRPr lang="en-US" altLang="ko-KR" sz="1800" dirty="0">
              <a:solidFill>
                <a:srgbClr val="1A333A"/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ko-KR" altLang="en-US" sz="1800" dirty="0">
                <a:solidFill>
                  <a:srgbClr val="1A333A"/>
                </a:solidFill>
                <a:latin typeface="Brush Script MT" panose="03060802040406070304" pitchFamily="66" charset="0"/>
              </a:rPr>
              <a:t>Airport Research Taskforce</a:t>
            </a:r>
          </a:p>
        </p:txBody>
      </p:sp>
    </p:spTree>
    <p:extLst>
      <p:ext uri="{BB962C8B-B14F-4D97-AF65-F5344CB8AC3E}">
        <p14:creationId xmlns:p14="http://schemas.microsoft.com/office/powerpoint/2010/main" val="1972425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 10"/>
          <p:cNvSpPr/>
          <p:nvPr userDrawn="1"/>
        </p:nvSpPr>
        <p:spPr>
          <a:xfrm>
            <a:off x="0" y="0"/>
            <a:ext cx="9472246" cy="6858000"/>
          </a:xfrm>
          <a:custGeom>
            <a:avLst/>
            <a:gdLst>
              <a:gd name="connsiteX0" fmla="*/ 0 w 7696200"/>
              <a:gd name="connsiteY0" fmla="*/ 0 h 6858000"/>
              <a:gd name="connsiteX1" fmla="*/ 838200 w 7696200"/>
              <a:gd name="connsiteY1" fmla="*/ 0 h 6858000"/>
              <a:gd name="connsiteX2" fmla="*/ 7696200 w 7696200"/>
              <a:gd name="connsiteY2" fmla="*/ 6858000 h 6858000"/>
              <a:gd name="connsiteX3" fmla="*/ 0 w 7696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6200" h="6858000">
                <a:moveTo>
                  <a:pt x="0" y="0"/>
                </a:moveTo>
                <a:lnTo>
                  <a:pt x="838200" y="0"/>
                </a:lnTo>
                <a:lnTo>
                  <a:pt x="7696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100"/>
          </a:solidFill>
          <a:ln>
            <a:solidFill>
              <a:srgbClr val="FFC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8385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6AE2482-6AF8-436C-A8D4-C2FFE5187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will shape future smart cities of India? Find out here ...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자유형 9"/>
          <p:cNvSpPr/>
          <p:nvPr userDrawn="1"/>
        </p:nvSpPr>
        <p:spPr>
          <a:xfrm>
            <a:off x="0" y="0"/>
            <a:ext cx="11629292" cy="6858000"/>
          </a:xfrm>
          <a:custGeom>
            <a:avLst/>
            <a:gdLst>
              <a:gd name="connsiteX0" fmla="*/ 0 w 9448800"/>
              <a:gd name="connsiteY0" fmla="*/ 0 h 6858000"/>
              <a:gd name="connsiteX1" fmla="*/ 2590800 w 9448800"/>
              <a:gd name="connsiteY1" fmla="*/ 0 h 6858000"/>
              <a:gd name="connsiteX2" fmla="*/ 9448800 w 9448800"/>
              <a:gd name="connsiteY2" fmla="*/ 6858000 h 6858000"/>
              <a:gd name="connsiteX3" fmla="*/ 3467100 w 9448800"/>
              <a:gd name="connsiteY3" fmla="*/ 6858000 h 6858000"/>
              <a:gd name="connsiteX4" fmla="*/ 0 w 9448800"/>
              <a:gd name="connsiteY4" fmla="*/ 3390900 h 6858000"/>
              <a:gd name="connsiteX5" fmla="*/ 0 w 94488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8800" h="6858000">
                <a:moveTo>
                  <a:pt x="0" y="0"/>
                </a:moveTo>
                <a:lnTo>
                  <a:pt x="2590800" y="0"/>
                </a:lnTo>
                <a:lnTo>
                  <a:pt x="9448800" y="6858000"/>
                </a:lnTo>
                <a:lnTo>
                  <a:pt x="3467100" y="6858000"/>
                </a:lnTo>
                <a:lnTo>
                  <a:pt x="0" y="3390900"/>
                </a:lnTo>
                <a:lnTo>
                  <a:pt x="0" y="0"/>
                </a:lnTo>
                <a:close/>
              </a:path>
            </a:pathLst>
          </a:custGeom>
          <a:solidFill>
            <a:srgbClr val="006CBA"/>
          </a:solidFill>
          <a:ln>
            <a:solidFill>
              <a:srgbClr val="006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90998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668216" y="409575"/>
            <a:ext cx="10937631" cy="6019800"/>
          </a:xfrm>
          <a:prstGeom prst="rect">
            <a:avLst/>
          </a:prstGeom>
          <a:solidFill>
            <a:schemeClr val="bg1"/>
          </a:solidFill>
          <a:ln w="19050">
            <a:solidFill>
              <a:srgbClr val="1A3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83232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beautiful roadì ëí ì´ë¯¸ì§ ê²ìê²°ê³¼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0"/>
          <a:stretch>
            <a:fillRect/>
          </a:stretch>
        </p:blipFill>
        <p:spPr bwMode="auto">
          <a:xfrm>
            <a:off x="0" y="2028824"/>
            <a:ext cx="8503138" cy="4829176"/>
          </a:xfrm>
          <a:custGeom>
            <a:avLst/>
            <a:gdLst>
              <a:gd name="connsiteX0" fmla="*/ 0 w 6908800"/>
              <a:gd name="connsiteY0" fmla="*/ 0 h 4829176"/>
              <a:gd name="connsiteX1" fmla="*/ 6908800 w 6908800"/>
              <a:gd name="connsiteY1" fmla="*/ 4829176 h 4829176"/>
              <a:gd name="connsiteX2" fmla="*/ 0 w 6908800"/>
              <a:gd name="connsiteY2" fmla="*/ 4829176 h 4829176"/>
              <a:gd name="connsiteX3" fmla="*/ 0 w 6908800"/>
              <a:gd name="connsiteY3" fmla="*/ 0 h 482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8800" h="4829176">
                <a:moveTo>
                  <a:pt x="0" y="0"/>
                </a:moveTo>
                <a:lnTo>
                  <a:pt x="6908800" y="4829176"/>
                </a:lnTo>
                <a:lnTo>
                  <a:pt x="0" y="4829176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282462" y="1714500"/>
            <a:ext cx="4392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08서울남산체 EB" panose="02020603020101020101" pitchFamily="18" charset="-127"/>
                <a:ea typeface="08서울남산체 EB" panose="02020603020101020101" pitchFamily="18" charset="-127"/>
              </a:rPr>
              <a:t>WE</a:t>
            </a:r>
            <a:r>
              <a:rPr lang="en-US" altLang="ko-KR" sz="2400" baseline="0" dirty="0">
                <a:latin typeface="08서울남산체 EB" panose="02020603020101020101" pitchFamily="18" charset="-127"/>
                <a:ea typeface="08서울남산체 EB" panose="02020603020101020101" pitchFamily="18" charset="-127"/>
              </a:rPr>
              <a:t> ARE</a:t>
            </a:r>
          </a:p>
          <a:p>
            <a:r>
              <a:rPr lang="en-US" altLang="ko-KR" sz="4800" baseline="0" dirty="0">
                <a:latin typeface="08서울남산체 EB" panose="02020603020101020101" pitchFamily="18" charset="-127"/>
                <a:ea typeface="08서울남산체 EB" panose="02020603020101020101" pitchFamily="18" charset="-127"/>
              </a:rPr>
              <a:t>FORCUS ON</a:t>
            </a:r>
            <a:endParaRPr lang="ko-KR" altLang="en-US" sz="4800" dirty="0">
              <a:latin typeface="08서울남산체 EB" panose="02020603020101020101" pitchFamily="18" charset="-127"/>
              <a:ea typeface="08서울남산체 EB" panose="02020603020101020101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1813169" y="723900"/>
            <a:ext cx="4470400" cy="5245100"/>
          </a:xfrm>
          <a:prstGeom prst="rect">
            <a:avLst/>
          </a:prstGeom>
          <a:noFill/>
          <a:ln w="38100">
            <a:solidFill>
              <a:srgbClr val="FFC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087160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4366-4DB8-4E32-A7FD-7A79CF352D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201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4366-4DB8-4E32-A7FD-7A79CF352D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549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4366-4DB8-4E32-A7FD-7A79CF352D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147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4366-4DB8-4E32-A7FD-7A79CF352D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206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6AE2482-6AF8-436C-A8D4-C2FFE5187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97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906CDD-1EC9-4D46-8411-17BE69A8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90C0C442-BB2B-05D6-86FA-A095BBEDBF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7686"/>
            <a:ext cx="12192000" cy="56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584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98">
          <p15:clr>
            <a:srgbClr val="FBAE40"/>
          </p15:clr>
        </p15:guide>
        <p15:guide id="4" orient="horz" pos="4201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대학운영위원회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330000" y="187200"/>
            <a:ext cx="11520000" cy="36178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kumimoji="0" lang="ko-KR" altLang="en-US" sz="1800" b="1" i="0" u="none" strike="noStrike" kern="0" cap="none" spc="-5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defRPr>
            </a:lvl1pPr>
          </a:lstStyle>
          <a:p>
            <a:pPr marL="11824" marR="0" lvl="0" indent="0" algn="l" defTabSz="851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제목</a:t>
            </a:r>
          </a:p>
        </p:txBody>
      </p:sp>
      <p:sp>
        <p:nvSpPr>
          <p:cNvPr id="7" name="텍스트 개체 틀 21"/>
          <p:cNvSpPr>
            <a:spLocks noGrp="1"/>
          </p:cNvSpPr>
          <p:nvPr>
            <p:ph type="body" sz="quarter" idx="11" hasCustomPrompt="1"/>
          </p:nvPr>
        </p:nvSpPr>
        <p:spPr>
          <a:xfrm>
            <a:off x="330000" y="558000"/>
            <a:ext cx="11520000" cy="360040"/>
          </a:xfrm>
          <a:prstGeom prst="rect">
            <a:avLst/>
          </a:prstGeom>
        </p:spPr>
        <p:txBody>
          <a:bodyPr lIns="0" rIns="0" anchor="t" anchorCtr="0"/>
          <a:lstStyle>
            <a:lvl1pPr marL="0" indent="0" algn="l" defTabSz="913975" rtl="0" eaLnBrk="0" latinLnBrk="0" hangingPunct="0">
              <a:spcBef>
                <a:spcPct val="20000"/>
              </a:spcBef>
              <a:buFont typeface="Arial" pitchFamily="34" charset="0"/>
              <a:buNone/>
              <a:defRPr kumimoji="0" lang="ko-KR" alt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1E2D5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defRPr>
            </a:lvl1pPr>
          </a:lstStyle>
          <a:p>
            <a:pPr marL="11824" marR="0" lvl="0" indent="0" algn="l" defTabSz="851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핵심 </a:t>
            </a:r>
            <a:r>
              <a:rPr lang="ko-KR" altLang="en-US" dirty="0" err="1"/>
              <a:t>메세지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3986" y="6536472"/>
            <a:ext cx="6736220" cy="1444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altLang="ko-KR" dirty="0"/>
              <a:t>Source : </a:t>
            </a:r>
            <a:endParaRPr lang="ko-KR" altLang="en-US" dirty="0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82E9E594-25DE-4BAA-9CE2-4EE351D14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8827" y="6542436"/>
            <a:ext cx="231936" cy="1384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/>
            </a:lvl1pPr>
          </a:lstStyle>
          <a:p>
            <a:pPr marL="24239"/>
            <a:fld id="{81D60167-4931-47E6-BA6A-407CBD079E47}" type="slidenum">
              <a:rPr lang="en-US" altLang="ko-KR" sz="900" smtClean="0">
                <a:solidFill>
                  <a:srgbClr val="231F20"/>
                </a:solidFill>
                <a:latin typeface="Arial"/>
                <a:cs typeface="Arial"/>
              </a:rPr>
              <a:pPr marL="24239"/>
              <a:t>‹#›</a:t>
            </a:fld>
            <a:endParaRPr lang="ko-KR" alt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73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FD0DF6B-5818-4877-B4C8-B176F3A26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15" name="그림 14" descr="그리기이(가) 표시된 사진&#10;&#10;자동 생성된 설명">
            <a:extLst>
              <a:ext uri="{FF2B5EF4-FFF2-40B4-BE49-F238E27FC236}">
                <a16:creationId xmlns:a16="http://schemas.microsoft.com/office/drawing/2014/main" id="{962D0F87-72BB-4B7A-BC76-318489BF3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598884"/>
            <a:ext cx="869479" cy="180000"/>
          </a:xfrm>
          <a:prstGeom prst="rect">
            <a:avLst/>
          </a:prstGeom>
        </p:spPr>
      </p:pic>
      <p:sp>
        <p:nvSpPr>
          <p:cNvPr id="22" name="Rectangle 95">
            <a:extLst>
              <a:ext uri="{FF2B5EF4-FFF2-40B4-BE49-F238E27FC236}">
                <a16:creationId xmlns:a16="http://schemas.microsoft.com/office/drawing/2014/main" id="{07CF5504-CC3E-4837-B12C-9C3F11DC80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A1FF52A-3E80-4F57-8703-7BD97E23182C}"/>
              </a:ext>
            </a:extLst>
          </p:cNvPr>
          <p:cNvSpPr/>
          <p:nvPr userDrawn="1"/>
        </p:nvSpPr>
        <p:spPr>
          <a:xfrm>
            <a:off x="748702" y="113760"/>
            <a:ext cx="1055161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1600" b="1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Introduction</a:t>
            </a:r>
            <a:endParaRPr lang="ko-KR" altLang="en-US" sz="1600" b="1" spc="-39" baseline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KoPub돋움체 Bold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145F7F2-21C2-4582-897E-C45BE377BF64}"/>
              </a:ext>
            </a:extLst>
          </p:cNvPr>
          <p:cNvSpPr/>
          <p:nvPr userDrawn="1"/>
        </p:nvSpPr>
        <p:spPr>
          <a:xfrm>
            <a:off x="573382" y="113892"/>
            <a:ext cx="22024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en-US" altLang="ko-KR" sz="1600" b="1" spc="-45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I.</a:t>
            </a:r>
            <a:endParaRPr lang="ko-KR" altLang="en-US" sz="1600" b="1" spc="-45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10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9AD4E74-FF36-4F53-8CFE-01D05A4CEC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37" cy="6857528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4AA5F85-9723-0CDE-7F04-3F55CED76E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10" y="1856105"/>
            <a:ext cx="3218478" cy="1572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82892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orient="horz" pos="270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906CDD-1EC9-4D46-8411-17BE69A8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73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4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98">
          <p15:clr>
            <a:srgbClr val="FBAE40"/>
          </p15:clr>
        </p15:guide>
        <p15:guide id="4" orient="horz" pos="4201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6AE2482-6AF8-436C-A8D4-C2FFE5187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6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FD0DF6B-5818-4877-B4C8-B176F3A26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15" name="그림 14" descr="그리기이(가) 표시된 사진&#10;&#10;자동 생성된 설명">
            <a:extLst>
              <a:ext uri="{FF2B5EF4-FFF2-40B4-BE49-F238E27FC236}">
                <a16:creationId xmlns:a16="http://schemas.microsoft.com/office/drawing/2014/main" id="{962D0F87-72BB-4B7A-BC76-318489BF3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598884"/>
            <a:ext cx="869479" cy="180000"/>
          </a:xfrm>
          <a:prstGeom prst="rect">
            <a:avLst/>
          </a:prstGeom>
        </p:spPr>
      </p:pic>
      <p:sp>
        <p:nvSpPr>
          <p:cNvPr id="22" name="Rectangle 95">
            <a:extLst>
              <a:ext uri="{FF2B5EF4-FFF2-40B4-BE49-F238E27FC236}">
                <a16:creationId xmlns:a16="http://schemas.microsoft.com/office/drawing/2014/main" id="{07CF5504-CC3E-4837-B12C-9C3F11DC80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B239FFB-C880-4018-9136-9079C7F98784}"/>
              </a:ext>
            </a:extLst>
          </p:cNvPr>
          <p:cNvSpPr/>
          <p:nvPr userDrawn="1"/>
        </p:nvSpPr>
        <p:spPr>
          <a:xfrm>
            <a:off x="336062" y="6630777"/>
            <a:ext cx="2244653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 algn="l"/>
            <a:r>
              <a:rPr lang="ko-KR" altLang="en-US" sz="900" spc="-5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스마트시티 </a:t>
            </a:r>
            <a:r>
              <a:rPr lang="ko-KR" altLang="en-US" sz="900" spc="-59" baseline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기상기후</a:t>
            </a:r>
            <a:r>
              <a:rPr lang="ko-KR" altLang="en-US" sz="900" spc="-5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 융합기술 개발</a:t>
            </a:r>
            <a:r>
              <a:rPr lang="en-US" altLang="ko-KR" sz="900" spc="-5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(R&amp;D) </a:t>
            </a:r>
            <a:r>
              <a:rPr lang="ko-KR" altLang="en-US" sz="900" spc="-5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사업</a:t>
            </a:r>
          </a:p>
        </p:txBody>
      </p:sp>
      <p:pic>
        <p:nvPicPr>
          <p:cNvPr id="10" name="Picture 4" descr="한국기상산업기술원">
            <a:extLst>
              <a:ext uri="{FF2B5EF4-FFF2-40B4-BE49-F238E27FC236}">
                <a16:creationId xmlns:a16="http://schemas.microsoft.com/office/drawing/2014/main" id="{4F6798BD-95A3-4A88-A336-EDB6E760E7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 bwMode="auto">
          <a:xfrm>
            <a:off x="10763216" y="51864"/>
            <a:ext cx="1344603" cy="7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EA1FF52A-3E80-4F57-8703-7BD97E23182C}"/>
              </a:ext>
            </a:extLst>
          </p:cNvPr>
          <p:cNvSpPr/>
          <p:nvPr userDrawn="1"/>
        </p:nvSpPr>
        <p:spPr>
          <a:xfrm>
            <a:off x="731450" y="160858"/>
            <a:ext cx="861070" cy="1692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ko-KR" altLang="en-US" sz="11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연구의 필요성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145F7F2-21C2-4582-897E-C45BE377BF64}"/>
              </a:ext>
            </a:extLst>
          </p:cNvPr>
          <p:cNvSpPr/>
          <p:nvPr userDrawn="1"/>
        </p:nvSpPr>
        <p:spPr>
          <a:xfrm>
            <a:off x="573382" y="132294"/>
            <a:ext cx="89448" cy="20941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1361" spc="-45" dirty="0">
                <a:ln>
                  <a:solidFill>
                    <a:schemeClr val="tx1">
                      <a:alpha val="0"/>
                    </a:schemeClr>
                  </a:solidFill>
                </a:ln>
                <a:gradFill>
                  <a:gsLst>
                    <a:gs pos="100000">
                      <a:schemeClr val="accent1"/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I.</a:t>
            </a:r>
            <a:endParaRPr lang="ko-KR" altLang="en-US" sz="1361" spc="-45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100000">
                    <a:schemeClr val="accent1"/>
                  </a:gs>
                  <a:gs pos="0">
                    <a:schemeClr val="accent1"/>
                  </a:gs>
                </a:gsLst>
                <a:lin ang="5400000" scaled="1"/>
              </a:gra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2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5327EC9-8C02-4FEC-848B-9F22F9704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E406EDE-CED1-4B7B-8D95-206CAB118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59FD25AF-5DD7-4F91-8A41-F1E16407A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602827"/>
            <a:ext cx="869479" cy="180000"/>
          </a:xfrm>
          <a:prstGeom prst="rect">
            <a:avLst/>
          </a:prstGeom>
        </p:spPr>
      </p:pic>
      <p:sp>
        <p:nvSpPr>
          <p:cNvPr id="15" name="Rectangle 95">
            <a:extLst>
              <a:ext uri="{FF2B5EF4-FFF2-40B4-BE49-F238E27FC236}">
                <a16:creationId xmlns:a16="http://schemas.microsoft.com/office/drawing/2014/main" id="{6209E7D1-7982-4C6D-8D8E-59EA426E4D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pic>
        <p:nvPicPr>
          <p:cNvPr id="10" name="Picture 4" descr="한국기상산업기술원">
            <a:extLst>
              <a:ext uri="{FF2B5EF4-FFF2-40B4-BE49-F238E27FC236}">
                <a16:creationId xmlns:a16="http://schemas.microsoft.com/office/drawing/2014/main" id="{4F6798BD-95A3-4A88-A336-EDB6E760E7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 bwMode="auto">
          <a:xfrm>
            <a:off x="10763216" y="51864"/>
            <a:ext cx="1344603" cy="7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B239FFB-C880-4018-9136-9079C7F98784}"/>
              </a:ext>
            </a:extLst>
          </p:cNvPr>
          <p:cNvSpPr/>
          <p:nvPr userDrawn="1"/>
        </p:nvSpPr>
        <p:spPr>
          <a:xfrm>
            <a:off x="336062" y="6630777"/>
            <a:ext cx="2244653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 algn="l"/>
            <a:r>
              <a:rPr lang="ko-KR" altLang="en-US" sz="900" spc="-5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스마트시티 </a:t>
            </a:r>
            <a:r>
              <a:rPr lang="ko-KR" altLang="en-US" sz="900" spc="-59" baseline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기상기후</a:t>
            </a:r>
            <a:r>
              <a:rPr lang="ko-KR" altLang="en-US" sz="900" spc="-5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 융합기술 개발</a:t>
            </a:r>
            <a:r>
              <a:rPr lang="en-US" altLang="ko-KR" sz="900" spc="-5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(R&amp;D) </a:t>
            </a:r>
            <a:r>
              <a:rPr lang="ko-KR" altLang="en-US" sz="900" spc="-5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사업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BB66597-0773-4357-9C8D-07D54312F326}"/>
              </a:ext>
            </a:extLst>
          </p:cNvPr>
          <p:cNvSpPr/>
          <p:nvPr userDrawn="1"/>
        </p:nvSpPr>
        <p:spPr>
          <a:xfrm>
            <a:off x="795929" y="160858"/>
            <a:ext cx="725007" cy="1692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ko-KR" altLang="en-US" sz="11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연구의 목표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A9C6949-A57B-44F8-B951-0473987F2C30}"/>
              </a:ext>
            </a:extLst>
          </p:cNvPr>
          <p:cNvSpPr/>
          <p:nvPr userDrawn="1"/>
        </p:nvSpPr>
        <p:spPr>
          <a:xfrm>
            <a:off x="573382" y="132294"/>
            <a:ext cx="143950" cy="20941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1361" spc="-45" dirty="0">
                <a:ln>
                  <a:solidFill>
                    <a:schemeClr val="tx1">
                      <a:alpha val="0"/>
                    </a:schemeClr>
                  </a:solidFill>
                </a:ln>
                <a:gradFill>
                  <a:gsLst>
                    <a:gs pos="100000">
                      <a:schemeClr val="accent1"/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Ⅱ.</a:t>
            </a:r>
            <a:endParaRPr lang="ko-KR" altLang="en-US" sz="1361" spc="-45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100000">
                    <a:schemeClr val="accent1"/>
                  </a:gs>
                  <a:gs pos="0">
                    <a:schemeClr val="accent1"/>
                  </a:gs>
                </a:gsLst>
                <a:lin ang="5400000" scaled="1"/>
              </a:gra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38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96166AF-7643-4FCF-A29B-EE79104D6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0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E406EDE-CED1-4B7B-8D95-206CAB118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59FD25AF-5DD7-4F91-8A41-F1E16407A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602827"/>
            <a:ext cx="869479" cy="180000"/>
          </a:xfrm>
          <a:prstGeom prst="rect">
            <a:avLst/>
          </a:prstGeom>
        </p:spPr>
      </p:pic>
      <p:sp>
        <p:nvSpPr>
          <p:cNvPr id="15" name="Rectangle 95">
            <a:extLst>
              <a:ext uri="{FF2B5EF4-FFF2-40B4-BE49-F238E27FC236}">
                <a16:creationId xmlns:a16="http://schemas.microsoft.com/office/drawing/2014/main" id="{6209E7D1-7982-4C6D-8D8E-59EA426E4D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C463FE9-14E3-485C-8427-DD69E783AE09}"/>
              </a:ext>
            </a:extLst>
          </p:cNvPr>
          <p:cNvSpPr/>
          <p:nvPr userDrawn="1"/>
        </p:nvSpPr>
        <p:spPr>
          <a:xfrm>
            <a:off x="503191" y="120514"/>
            <a:ext cx="3953847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pt-B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ko-KR" altLang="en-US" sz="1600" spc="-39" baseline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002060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2721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9F613AE-7AC3-4F49-918B-BAAC3181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25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DCA9A7D3-E475-4DEE-9B94-D4BB956C3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74DC4C74-0DE6-48C3-894D-6EC3C3AA5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602827"/>
            <a:ext cx="869479" cy="180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5EA189-8D3E-4C1F-B2B0-ED9A7C84A751}"/>
              </a:ext>
            </a:extLst>
          </p:cNvPr>
          <p:cNvSpPr/>
          <p:nvPr userDrawn="1"/>
        </p:nvSpPr>
        <p:spPr>
          <a:xfrm>
            <a:off x="842827" y="158986"/>
            <a:ext cx="3953847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ko-KR" altLang="en-US" sz="11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연구의 예상 성과물</a:t>
            </a:r>
            <a:r>
              <a:rPr lang="en-US" altLang="ko-KR" sz="11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1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성과활용 계획 및 파급효과 </a:t>
            </a:r>
          </a:p>
        </p:txBody>
      </p:sp>
      <p:sp>
        <p:nvSpPr>
          <p:cNvPr id="31" name="Rectangle 95">
            <a:extLst>
              <a:ext uri="{FF2B5EF4-FFF2-40B4-BE49-F238E27FC236}">
                <a16:creationId xmlns:a16="http://schemas.microsoft.com/office/drawing/2014/main" id="{4F575DA5-0F2E-4E44-8BFC-8C4C8352B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pic>
        <p:nvPicPr>
          <p:cNvPr id="10" name="Picture 4" descr="한국기상산업기술원">
            <a:extLst>
              <a:ext uri="{FF2B5EF4-FFF2-40B4-BE49-F238E27FC236}">
                <a16:creationId xmlns:a16="http://schemas.microsoft.com/office/drawing/2014/main" id="{4F6798BD-95A3-4A88-A336-EDB6E760E7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 bwMode="auto">
          <a:xfrm>
            <a:off x="10763216" y="51864"/>
            <a:ext cx="1344603" cy="7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B239FFB-C880-4018-9136-9079C7F98784}"/>
              </a:ext>
            </a:extLst>
          </p:cNvPr>
          <p:cNvSpPr/>
          <p:nvPr userDrawn="1"/>
        </p:nvSpPr>
        <p:spPr>
          <a:xfrm>
            <a:off x="336062" y="6630777"/>
            <a:ext cx="2244653" cy="1384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 algn="l"/>
            <a:r>
              <a:rPr lang="ko-KR" altLang="en-US" sz="900" spc="-5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스마트시티 </a:t>
            </a:r>
            <a:r>
              <a:rPr lang="ko-KR" altLang="en-US" sz="900" spc="-59" baseline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기상기후</a:t>
            </a:r>
            <a:r>
              <a:rPr lang="ko-KR" altLang="en-US" sz="900" spc="-5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 융합기술 개발</a:t>
            </a:r>
            <a:r>
              <a:rPr lang="en-US" altLang="ko-KR" sz="900" spc="-5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(R&amp;D) </a:t>
            </a:r>
            <a:r>
              <a:rPr lang="ko-KR" altLang="en-US" sz="900" spc="-5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Medium" panose="020B0600000101010101" charset="-127"/>
              </a:rPr>
              <a:t>사업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9FCD5BD-A544-48BD-9970-1C3F8C01E681}"/>
              </a:ext>
            </a:extLst>
          </p:cNvPr>
          <p:cNvSpPr/>
          <p:nvPr userDrawn="1"/>
        </p:nvSpPr>
        <p:spPr>
          <a:xfrm>
            <a:off x="530374" y="132294"/>
            <a:ext cx="214482" cy="20941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1361" spc="-45" dirty="0">
                <a:ln>
                  <a:solidFill>
                    <a:schemeClr val="tx1">
                      <a:alpha val="0"/>
                    </a:schemeClr>
                  </a:solidFill>
                </a:ln>
                <a:gradFill>
                  <a:gsLst>
                    <a:gs pos="100000">
                      <a:schemeClr val="accent1"/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Ⅳ.</a:t>
            </a:r>
            <a:endParaRPr lang="ko-KR" altLang="en-US" sz="1361" spc="-45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100000">
                    <a:schemeClr val="accent1"/>
                  </a:gs>
                  <a:gs pos="0">
                    <a:schemeClr val="accent1"/>
                  </a:gs>
                </a:gsLst>
                <a:lin ang="5400000" scaled="1"/>
              </a:gra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57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7A5A-CE96-52F0-ED66-7740F6AD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1367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감사합니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0FA0AE5-8DD0-4951-B537-A86FF7FF2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72"/>
            <a:ext cx="12191999" cy="685705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0523277-958B-4320-9917-FBA16C4F8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9"/>
          <a:stretch/>
        </p:blipFill>
        <p:spPr>
          <a:xfrm>
            <a:off x="0" y="3232088"/>
            <a:ext cx="12192000" cy="36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0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906CDD-1EC9-4D46-8411-17BE69A8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66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4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98">
          <p15:clr>
            <a:srgbClr val="FBAE40"/>
          </p15:clr>
        </p15:guide>
        <p15:guide id="4" orient="horz" pos="4201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6AE2482-6AF8-436C-A8D4-C2FFE5187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73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FD0DF6B-5818-4877-B4C8-B176F3A26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15" name="그림 14" descr="그리기이(가) 표시된 사진&#10;&#10;자동 생성된 설명">
            <a:extLst>
              <a:ext uri="{FF2B5EF4-FFF2-40B4-BE49-F238E27FC236}">
                <a16:creationId xmlns:a16="http://schemas.microsoft.com/office/drawing/2014/main" id="{962D0F87-72BB-4B7A-BC76-318489BF3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598884"/>
            <a:ext cx="869479" cy="180000"/>
          </a:xfrm>
          <a:prstGeom prst="rect">
            <a:avLst/>
          </a:prstGeom>
        </p:spPr>
      </p:pic>
      <p:sp>
        <p:nvSpPr>
          <p:cNvPr id="22" name="Rectangle 95">
            <a:extLst>
              <a:ext uri="{FF2B5EF4-FFF2-40B4-BE49-F238E27FC236}">
                <a16:creationId xmlns:a16="http://schemas.microsoft.com/office/drawing/2014/main" id="{07CF5504-CC3E-4837-B12C-9C3F11DC80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A1FF52A-3E80-4F57-8703-7BD97E23182C}"/>
              </a:ext>
            </a:extLst>
          </p:cNvPr>
          <p:cNvSpPr/>
          <p:nvPr userDrawn="1"/>
        </p:nvSpPr>
        <p:spPr>
          <a:xfrm>
            <a:off x="731450" y="160858"/>
            <a:ext cx="861070" cy="1692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ko-KR" altLang="en-US" sz="11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연구의 필요성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145F7F2-21C2-4582-897E-C45BE377BF64}"/>
              </a:ext>
            </a:extLst>
          </p:cNvPr>
          <p:cNvSpPr/>
          <p:nvPr userDrawn="1"/>
        </p:nvSpPr>
        <p:spPr>
          <a:xfrm>
            <a:off x="573382" y="132294"/>
            <a:ext cx="89448" cy="20941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1361" spc="-45" dirty="0">
                <a:ln>
                  <a:solidFill>
                    <a:schemeClr val="tx1">
                      <a:alpha val="0"/>
                    </a:schemeClr>
                  </a:solidFill>
                </a:ln>
                <a:gradFill>
                  <a:gsLst>
                    <a:gs pos="100000">
                      <a:schemeClr val="accent1"/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I.</a:t>
            </a:r>
            <a:endParaRPr lang="ko-KR" altLang="en-US" sz="1361" spc="-45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100000">
                    <a:schemeClr val="accent1"/>
                  </a:gs>
                  <a:gs pos="0">
                    <a:schemeClr val="accent1"/>
                  </a:gs>
                </a:gsLst>
                <a:lin ang="5400000" scaled="1"/>
              </a:gra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92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7A5A-CE96-52F0-ED66-7740F6AD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787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E406EDE-CED1-4B7B-8D95-206CAB118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59FD25AF-5DD7-4F91-8A41-F1E16407A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602827"/>
            <a:ext cx="869479" cy="180000"/>
          </a:xfrm>
          <a:prstGeom prst="rect">
            <a:avLst/>
          </a:prstGeom>
        </p:spPr>
      </p:pic>
      <p:sp>
        <p:nvSpPr>
          <p:cNvPr id="15" name="Rectangle 95">
            <a:extLst>
              <a:ext uri="{FF2B5EF4-FFF2-40B4-BE49-F238E27FC236}">
                <a16:creationId xmlns:a16="http://schemas.microsoft.com/office/drawing/2014/main" id="{6209E7D1-7982-4C6D-8D8E-59EA426E4D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BB66597-0773-4357-9C8D-07D54312F326}"/>
              </a:ext>
            </a:extLst>
          </p:cNvPr>
          <p:cNvSpPr/>
          <p:nvPr userDrawn="1"/>
        </p:nvSpPr>
        <p:spPr>
          <a:xfrm>
            <a:off x="795929" y="160858"/>
            <a:ext cx="809004" cy="1692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11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Methodology</a:t>
            </a:r>
            <a:endParaRPr lang="ko-KR" altLang="en-US" sz="1100" spc="-39" baseline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KoPubWorld돋움체 Bold" panose="00000800000000000000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A9C6949-A57B-44F8-B951-0473987F2C30}"/>
              </a:ext>
            </a:extLst>
          </p:cNvPr>
          <p:cNvSpPr/>
          <p:nvPr userDrawn="1"/>
        </p:nvSpPr>
        <p:spPr>
          <a:xfrm>
            <a:off x="573382" y="132294"/>
            <a:ext cx="143950" cy="20941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1361" spc="-45" dirty="0">
                <a:ln>
                  <a:solidFill>
                    <a:schemeClr val="tx1">
                      <a:alpha val="0"/>
                    </a:schemeClr>
                  </a:solidFill>
                </a:ln>
                <a:gradFill>
                  <a:gsLst>
                    <a:gs pos="100000">
                      <a:schemeClr val="accent1"/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Ⅱ.</a:t>
            </a:r>
            <a:endParaRPr lang="ko-KR" altLang="en-US" sz="1361" spc="-45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100000">
                    <a:schemeClr val="accent1"/>
                  </a:gs>
                  <a:gs pos="0">
                    <a:schemeClr val="accent1"/>
                  </a:gs>
                </a:gsLst>
                <a:lin ang="5400000" scaled="1"/>
              </a:gra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07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E406EDE-CED1-4B7B-8D95-206CAB118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59FD25AF-5DD7-4F91-8A41-F1E16407A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602827"/>
            <a:ext cx="869479" cy="180000"/>
          </a:xfrm>
          <a:prstGeom prst="rect">
            <a:avLst/>
          </a:prstGeom>
        </p:spPr>
      </p:pic>
      <p:sp>
        <p:nvSpPr>
          <p:cNvPr id="15" name="Rectangle 95">
            <a:extLst>
              <a:ext uri="{FF2B5EF4-FFF2-40B4-BE49-F238E27FC236}">
                <a16:creationId xmlns:a16="http://schemas.microsoft.com/office/drawing/2014/main" id="{6209E7D1-7982-4C6D-8D8E-59EA426E4D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C463FE9-14E3-485C-8427-DD69E783AE09}"/>
              </a:ext>
            </a:extLst>
          </p:cNvPr>
          <p:cNvSpPr/>
          <p:nvPr userDrawn="1"/>
        </p:nvSpPr>
        <p:spPr>
          <a:xfrm>
            <a:off x="842827" y="158986"/>
            <a:ext cx="3953847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Results and discussion</a:t>
            </a:r>
            <a:endParaRPr lang="ko-KR" altLang="en-US" sz="11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CE90F5C-7A4A-4407-9202-2279CEDE50CA}"/>
              </a:ext>
            </a:extLst>
          </p:cNvPr>
          <p:cNvSpPr/>
          <p:nvPr userDrawn="1"/>
        </p:nvSpPr>
        <p:spPr>
          <a:xfrm>
            <a:off x="573382" y="132294"/>
            <a:ext cx="198452" cy="20941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1361" spc="-45" dirty="0">
                <a:ln>
                  <a:solidFill>
                    <a:schemeClr val="tx1">
                      <a:alpha val="0"/>
                    </a:schemeClr>
                  </a:solidFill>
                </a:ln>
                <a:gradFill>
                  <a:gsLst>
                    <a:gs pos="100000">
                      <a:schemeClr val="accent1"/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Ⅲ.</a:t>
            </a:r>
            <a:endParaRPr lang="ko-KR" altLang="en-US" sz="1361" spc="-45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100000">
                    <a:schemeClr val="accent1"/>
                  </a:gs>
                  <a:gs pos="0">
                    <a:schemeClr val="accent1"/>
                  </a:gs>
                </a:gsLst>
                <a:lin ang="5400000" scaled="1"/>
              </a:gra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4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DCA9A7D3-E475-4DEE-9B94-D4BB956C3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74DC4C74-0DE6-48C3-894D-6EC3C3AA5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602827"/>
            <a:ext cx="869479" cy="180000"/>
          </a:xfrm>
          <a:prstGeom prst="rect">
            <a:avLst/>
          </a:prstGeom>
        </p:spPr>
      </p:pic>
      <p:sp>
        <p:nvSpPr>
          <p:cNvPr id="31" name="Rectangle 95">
            <a:extLst>
              <a:ext uri="{FF2B5EF4-FFF2-40B4-BE49-F238E27FC236}">
                <a16:creationId xmlns:a16="http://schemas.microsoft.com/office/drawing/2014/main" id="{4F575DA5-0F2E-4E44-8BFC-8C4C8352B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7" name="직사각형 15">
            <a:extLst>
              <a:ext uri="{FF2B5EF4-FFF2-40B4-BE49-F238E27FC236}">
                <a16:creationId xmlns:a16="http://schemas.microsoft.com/office/drawing/2014/main" id="{AB0A3227-4E24-D72E-15F6-EE4F1FA3EA65}"/>
              </a:ext>
            </a:extLst>
          </p:cNvPr>
          <p:cNvSpPr/>
          <p:nvPr userDrawn="1"/>
        </p:nvSpPr>
        <p:spPr>
          <a:xfrm>
            <a:off x="494007" y="96509"/>
            <a:ext cx="2863342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en-US" altLang="ko-KR" sz="1600" b="1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kern="12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Appendix, Results and Discussion </a:t>
            </a:r>
            <a:endParaRPr lang="ko-KR" altLang="en-US" sz="1600" b="1" kern="1200" spc="-39" baseline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KoPub돋움체 Bold" panose="0202060302010102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감사합니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0FA0AE5-8DD0-4951-B537-A86FF7FF2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72"/>
            <a:ext cx="12191999" cy="685705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0523277-958B-4320-9917-FBA16C4F8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9"/>
          <a:stretch/>
        </p:blipFill>
        <p:spPr>
          <a:xfrm>
            <a:off x="0" y="3232088"/>
            <a:ext cx="12192000" cy="36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E406EDE-CED1-4B7B-8D95-206CAB118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59FD25AF-5DD7-4F91-8A41-F1E16407A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602827"/>
            <a:ext cx="869479" cy="180000"/>
          </a:xfrm>
          <a:prstGeom prst="rect">
            <a:avLst/>
          </a:prstGeom>
        </p:spPr>
      </p:pic>
      <p:sp>
        <p:nvSpPr>
          <p:cNvPr id="15" name="Rectangle 95">
            <a:extLst>
              <a:ext uri="{FF2B5EF4-FFF2-40B4-BE49-F238E27FC236}">
                <a16:creationId xmlns:a16="http://schemas.microsoft.com/office/drawing/2014/main" id="{6209E7D1-7982-4C6D-8D8E-59EA426E4D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BB66597-0773-4357-9C8D-07D54312F326}"/>
              </a:ext>
            </a:extLst>
          </p:cNvPr>
          <p:cNvSpPr/>
          <p:nvPr userDrawn="1"/>
        </p:nvSpPr>
        <p:spPr>
          <a:xfrm>
            <a:off x="494007" y="96509"/>
            <a:ext cx="2863342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en-US" altLang="ko-KR" sz="1600" b="1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kern="12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Appendix, </a:t>
            </a:r>
            <a:r>
              <a:rPr lang="en-US" sz="1600" b="1" kern="1200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Methodology</a:t>
            </a:r>
            <a:endParaRPr lang="ko-KR" altLang="en-US" sz="1600" b="1" kern="1200" spc="-39" baseline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KoPub돋움체 Bold" panose="0202060302010102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9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E406EDE-CED1-4B7B-8D95-206CAB118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59FD25AF-5DD7-4F91-8A41-F1E16407A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10888360" y="6602827"/>
            <a:ext cx="869479" cy="180000"/>
          </a:xfrm>
          <a:prstGeom prst="rect">
            <a:avLst/>
          </a:prstGeom>
        </p:spPr>
      </p:pic>
      <p:sp>
        <p:nvSpPr>
          <p:cNvPr id="15" name="Rectangle 95">
            <a:extLst>
              <a:ext uri="{FF2B5EF4-FFF2-40B4-BE49-F238E27FC236}">
                <a16:creationId xmlns:a16="http://schemas.microsoft.com/office/drawing/2014/main" id="{6209E7D1-7982-4C6D-8D8E-59EA426E4D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2746" y="6621376"/>
            <a:ext cx="486508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fld id="{359CD08D-A41D-4B03-9F90-7170B258E048}" type="slidenum">
              <a:rPr kumimoji="0" lang="en-US" altLang="ko-KR" sz="11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KoPubWorld돋움체 Medium" panose="00000600000000000000" pitchFamily="2" charset="-127"/>
              </a:rPr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KoPubWorld돋움체 Medium" panose="00000600000000000000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C463FE9-14E3-485C-8427-DD69E783AE09}"/>
              </a:ext>
            </a:extLst>
          </p:cNvPr>
          <p:cNvSpPr/>
          <p:nvPr userDrawn="1"/>
        </p:nvSpPr>
        <p:spPr>
          <a:xfrm>
            <a:off x="845112" y="116594"/>
            <a:ext cx="3953847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spc="-39" baseline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 Results and Discussion</a:t>
            </a:r>
            <a:endParaRPr lang="ko-KR" altLang="en-US" sz="1600" b="1" dirty="0">
              <a:solidFill>
                <a:srgbClr val="002060"/>
              </a:solidFill>
              <a:latin typeface="Times New Roman" panose="02020603050405020304" pitchFamily="18" charset="0"/>
              <a:ea typeface="KoPub돋움체 Bold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CE90F5C-7A4A-4407-9202-2279CEDE50CA}"/>
              </a:ext>
            </a:extLst>
          </p:cNvPr>
          <p:cNvSpPr/>
          <p:nvPr userDrawn="1"/>
        </p:nvSpPr>
        <p:spPr>
          <a:xfrm>
            <a:off x="573382" y="113892"/>
            <a:ext cx="273793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altLang="ko-KR" sz="1600" b="1" spc="-45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Ⅲ.</a:t>
            </a:r>
            <a:endParaRPr lang="ko-KR" altLang="en-US" sz="1600" b="1" spc="-45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1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978">
          <p15:clr>
            <a:srgbClr val="FBAE40"/>
          </p15:clr>
        </p15:guide>
        <p15:guide id="3" pos="262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orient="horz" pos="572">
          <p15:clr>
            <a:srgbClr val="FBAE40"/>
          </p15:clr>
        </p15:guide>
        <p15:guide id="7" pos="6068">
          <p15:clr>
            <a:srgbClr val="FBAE40"/>
          </p15:clr>
        </p15:guide>
        <p15:guide id="8" pos="1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감사합니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0FA0AE5-8DD0-4951-B537-A86FF7FF2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72"/>
            <a:ext cx="12191999" cy="685705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0523277-958B-4320-9917-FBA16C4F8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9"/>
          <a:stretch/>
        </p:blipFill>
        <p:spPr>
          <a:xfrm>
            <a:off x="0" y="3232088"/>
            <a:ext cx="12192000" cy="36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906CDD-1EC9-4D46-8411-17BE69A8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6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4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98">
          <p15:clr>
            <a:srgbClr val="FBAE40"/>
          </p15:clr>
        </p15:guide>
        <p15:guide id="4" orient="horz" pos="4201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6AE2482-6AF8-436C-A8D4-C2FFE5187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12192000" cy="6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2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18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0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F4366-4DB8-4E32-A7FD-7A79CF352D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7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01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1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8.png"/><Relationship Id="rId4" Type="http://schemas.openxmlformats.org/officeDocument/2006/relationships/hyperlink" Target="https://www.hymets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320.png"/><Relationship Id="rId7" Type="http://schemas.openxmlformats.org/officeDocument/2006/relationships/image" Target="../media/image290.png"/><Relationship Id="rId2" Type="http://schemas.openxmlformats.org/officeDocument/2006/relationships/hyperlink" Target="#_ENREF_11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image" Target="../media/image18.png"/><Relationship Id="rId4" Type="http://schemas.openxmlformats.org/officeDocument/2006/relationships/image" Target="../media/image331.png"/><Relationship Id="rId9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61.png"/><Relationship Id="rId7" Type="http://schemas.openxmlformats.org/officeDocument/2006/relationships/image" Target="../media/image5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0.png"/><Relationship Id="rId5" Type="http://schemas.openxmlformats.org/officeDocument/2006/relationships/image" Target="../media/image56.jpeg"/><Relationship Id="rId4" Type="http://schemas.openxmlformats.org/officeDocument/2006/relationships/image" Target="../media/image330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그리기이(가) 표시된 사진&#10;&#10;자동 생성된 설명">
            <a:extLst>
              <a:ext uri="{FF2B5EF4-FFF2-40B4-BE49-F238E27FC236}">
                <a16:creationId xmlns:a16="http://schemas.microsoft.com/office/drawing/2014/main" id="{56C1BC0A-BA8E-42FA-879F-74240369F0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9580639" y="6045257"/>
            <a:ext cx="1580284" cy="411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96FD17-820A-0DC0-EB97-92153E105C0C}"/>
              </a:ext>
            </a:extLst>
          </p:cNvPr>
          <p:cNvSpPr txBox="1"/>
          <p:nvPr/>
        </p:nvSpPr>
        <p:spPr>
          <a:xfrm>
            <a:off x="4272181" y="6112069"/>
            <a:ext cx="3646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lang="en-US" altLang="ko-KR" b="1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  <a:hlinkClick r:id="rId4"/>
              </a:rPr>
              <a:t>https://www.hymets.org</a:t>
            </a:r>
            <a:endParaRPr lang="en-US" altLang="ko-KR" b="1" dirty="0">
              <a:solidFill>
                <a:prstClr val="black"/>
              </a:solidFill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6FAF754D-8060-6663-E499-0E5DC3C78C1B}"/>
              </a:ext>
            </a:extLst>
          </p:cNvPr>
          <p:cNvSpPr txBox="1">
            <a:spLocks/>
          </p:cNvSpPr>
          <p:nvPr/>
        </p:nvSpPr>
        <p:spPr>
          <a:xfrm>
            <a:off x="341709" y="841816"/>
            <a:ext cx="11360800" cy="58556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Roles of Baseflow on Water Level in Urmia Lake, Iran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35E3F-4267-19EF-FCDF-A048612A2CB2}"/>
              </a:ext>
            </a:extLst>
          </p:cNvPr>
          <p:cNvSpPr txBox="1"/>
          <p:nvPr/>
        </p:nvSpPr>
        <p:spPr>
          <a:xfrm>
            <a:off x="2044508" y="1614588"/>
            <a:ext cx="7536131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Somayeh Moghimi Nezhad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Changhyun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Jun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1,2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Roya Narimani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Jongyun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Byun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Jongjin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Baik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Jinwook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Lee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endParaRPr lang="en-US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99F6-0546-277C-027F-82604D7F67F7}"/>
              </a:ext>
            </a:extLst>
          </p:cNvPr>
          <p:cNvSpPr txBox="1"/>
          <p:nvPr/>
        </p:nvSpPr>
        <p:spPr>
          <a:xfrm>
            <a:off x="771218" y="2795913"/>
            <a:ext cx="10649564" cy="2110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Department of Smart Cities</a:t>
            </a:r>
          </a:p>
          <a:p>
            <a:pPr algn="ctr">
              <a:lnSpc>
                <a:spcPct val="150000"/>
              </a:lnSpc>
            </a:pPr>
            <a:r>
              <a:rPr lang="en-US" sz="1600" baseline="300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Department of Civil and Environmental Engineering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Chung-Ang University, Seoul, Republic of Korea</a:t>
            </a:r>
          </a:p>
          <a:p>
            <a:pPr algn="ctr">
              <a:lnSpc>
                <a:spcPct val="20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25,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EEB3C7-8827-2595-BBC1-3110BE64B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57" y="5852299"/>
            <a:ext cx="1755166" cy="7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1A7376-AE2E-4FEA-6C86-FDD8FE1E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DCA4363-8EAF-8546-82AA-CECE281783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7206868"/>
                  </p:ext>
                </p:extLst>
              </p:nvPr>
            </p:nvGraphicFramePr>
            <p:xfrm>
              <a:off x="676517" y="5079746"/>
              <a:ext cx="10669507" cy="14277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66463">
                      <a:extLst>
                        <a:ext uri="{9D8B030D-6E8A-4147-A177-3AD203B41FA5}">
                          <a16:colId xmlns:a16="http://schemas.microsoft.com/office/drawing/2014/main" val="286186095"/>
                        </a:ext>
                      </a:extLst>
                    </a:gridCol>
                    <a:gridCol w="968900">
                      <a:extLst>
                        <a:ext uri="{9D8B030D-6E8A-4147-A177-3AD203B41FA5}">
                          <a16:colId xmlns:a16="http://schemas.microsoft.com/office/drawing/2014/main" val="2794341630"/>
                        </a:ext>
                      </a:extLst>
                    </a:gridCol>
                    <a:gridCol w="967651">
                      <a:extLst>
                        <a:ext uri="{9D8B030D-6E8A-4147-A177-3AD203B41FA5}">
                          <a16:colId xmlns:a16="http://schemas.microsoft.com/office/drawing/2014/main" val="3106248356"/>
                        </a:ext>
                      </a:extLst>
                    </a:gridCol>
                    <a:gridCol w="1154316">
                      <a:extLst>
                        <a:ext uri="{9D8B030D-6E8A-4147-A177-3AD203B41FA5}">
                          <a16:colId xmlns:a16="http://schemas.microsoft.com/office/drawing/2014/main" val="519834194"/>
                        </a:ext>
                      </a:extLst>
                    </a:gridCol>
                    <a:gridCol w="975761">
                      <a:extLst>
                        <a:ext uri="{9D8B030D-6E8A-4147-A177-3AD203B41FA5}">
                          <a16:colId xmlns:a16="http://schemas.microsoft.com/office/drawing/2014/main" val="4189057143"/>
                        </a:ext>
                      </a:extLst>
                    </a:gridCol>
                    <a:gridCol w="1162427">
                      <a:extLst>
                        <a:ext uri="{9D8B030D-6E8A-4147-A177-3AD203B41FA5}">
                          <a16:colId xmlns:a16="http://schemas.microsoft.com/office/drawing/2014/main" val="2247252805"/>
                        </a:ext>
                      </a:extLst>
                    </a:gridCol>
                    <a:gridCol w="1075445">
                      <a:extLst>
                        <a:ext uri="{9D8B030D-6E8A-4147-A177-3AD203B41FA5}">
                          <a16:colId xmlns:a16="http://schemas.microsoft.com/office/drawing/2014/main" val="3669410699"/>
                        </a:ext>
                      </a:extLst>
                    </a:gridCol>
                    <a:gridCol w="1012698">
                      <a:extLst>
                        <a:ext uri="{9D8B030D-6E8A-4147-A177-3AD203B41FA5}">
                          <a16:colId xmlns:a16="http://schemas.microsoft.com/office/drawing/2014/main" val="3355382404"/>
                        </a:ext>
                      </a:extLst>
                    </a:gridCol>
                    <a:gridCol w="701057">
                      <a:extLst>
                        <a:ext uri="{9D8B030D-6E8A-4147-A177-3AD203B41FA5}">
                          <a16:colId xmlns:a16="http://schemas.microsoft.com/office/drawing/2014/main" val="1818593225"/>
                        </a:ext>
                      </a:extLst>
                    </a:gridCol>
                    <a:gridCol w="984789">
                      <a:extLst>
                        <a:ext uri="{9D8B030D-6E8A-4147-A177-3AD203B41FA5}">
                          <a16:colId xmlns:a16="http://schemas.microsoft.com/office/drawing/2014/main" val="1792066688"/>
                        </a:ext>
                      </a:extLst>
                    </a:gridCol>
                  </a:tblGrid>
                  <a:tr h="264753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Parameter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𝛍</m:t>
                              </m:r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𝐒</m:t>
                              </m:r>
                              <m:r>
                                <a:rPr lang="en-US" sz="1600" b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Station number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3252063"/>
                      </a:ext>
                    </a:extLst>
                  </a:tr>
                  <a:tr h="22396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539807"/>
                      </a:ext>
                    </a:extLst>
                  </a:tr>
                  <a:tr h="1984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𝑬𝑪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𝒃𝒂𝒔𝒆𝒇𝒍𝒐𝒘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30600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308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880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525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430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342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572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980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560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03197"/>
                      </a:ext>
                    </a:extLst>
                  </a:tr>
                  <a:tr h="14854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𝑬𝑪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𝒓𝒖𝒏𝒐𝒇𝒇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4500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200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200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230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550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058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DCA4363-8EAF-8546-82AA-CECE281783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7206868"/>
                  </p:ext>
                </p:extLst>
              </p:nvPr>
            </p:nvGraphicFramePr>
            <p:xfrm>
              <a:off x="676517" y="5079746"/>
              <a:ext cx="10669507" cy="14277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66463">
                      <a:extLst>
                        <a:ext uri="{9D8B030D-6E8A-4147-A177-3AD203B41FA5}">
                          <a16:colId xmlns:a16="http://schemas.microsoft.com/office/drawing/2014/main" val="286186095"/>
                        </a:ext>
                      </a:extLst>
                    </a:gridCol>
                    <a:gridCol w="968900">
                      <a:extLst>
                        <a:ext uri="{9D8B030D-6E8A-4147-A177-3AD203B41FA5}">
                          <a16:colId xmlns:a16="http://schemas.microsoft.com/office/drawing/2014/main" val="2794341630"/>
                        </a:ext>
                      </a:extLst>
                    </a:gridCol>
                    <a:gridCol w="967651">
                      <a:extLst>
                        <a:ext uri="{9D8B030D-6E8A-4147-A177-3AD203B41FA5}">
                          <a16:colId xmlns:a16="http://schemas.microsoft.com/office/drawing/2014/main" val="3106248356"/>
                        </a:ext>
                      </a:extLst>
                    </a:gridCol>
                    <a:gridCol w="1154316">
                      <a:extLst>
                        <a:ext uri="{9D8B030D-6E8A-4147-A177-3AD203B41FA5}">
                          <a16:colId xmlns:a16="http://schemas.microsoft.com/office/drawing/2014/main" val="519834194"/>
                        </a:ext>
                      </a:extLst>
                    </a:gridCol>
                    <a:gridCol w="975761">
                      <a:extLst>
                        <a:ext uri="{9D8B030D-6E8A-4147-A177-3AD203B41FA5}">
                          <a16:colId xmlns:a16="http://schemas.microsoft.com/office/drawing/2014/main" val="4189057143"/>
                        </a:ext>
                      </a:extLst>
                    </a:gridCol>
                    <a:gridCol w="1162427">
                      <a:extLst>
                        <a:ext uri="{9D8B030D-6E8A-4147-A177-3AD203B41FA5}">
                          <a16:colId xmlns:a16="http://schemas.microsoft.com/office/drawing/2014/main" val="2247252805"/>
                        </a:ext>
                      </a:extLst>
                    </a:gridCol>
                    <a:gridCol w="1075445">
                      <a:extLst>
                        <a:ext uri="{9D8B030D-6E8A-4147-A177-3AD203B41FA5}">
                          <a16:colId xmlns:a16="http://schemas.microsoft.com/office/drawing/2014/main" val="3669410699"/>
                        </a:ext>
                      </a:extLst>
                    </a:gridCol>
                    <a:gridCol w="1012698">
                      <a:extLst>
                        <a:ext uri="{9D8B030D-6E8A-4147-A177-3AD203B41FA5}">
                          <a16:colId xmlns:a16="http://schemas.microsoft.com/office/drawing/2014/main" val="3355382404"/>
                        </a:ext>
                      </a:extLst>
                    </a:gridCol>
                    <a:gridCol w="701057">
                      <a:extLst>
                        <a:ext uri="{9D8B030D-6E8A-4147-A177-3AD203B41FA5}">
                          <a16:colId xmlns:a16="http://schemas.microsoft.com/office/drawing/2014/main" val="1818593225"/>
                        </a:ext>
                      </a:extLst>
                    </a:gridCol>
                    <a:gridCol w="984789">
                      <a:extLst>
                        <a:ext uri="{9D8B030D-6E8A-4147-A177-3AD203B41FA5}">
                          <a16:colId xmlns:a16="http://schemas.microsoft.com/office/drawing/2014/main" val="1792066688"/>
                        </a:ext>
                      </a:extLst>
                    </a:gridCol>
                  </a:tblGrid>
                  <a:tr h="32194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77" r="-539781" b="-120175"/>
                          </a:stretch>
                        </a:blipFill>
                      </a:tcPr>
                    </a:tc>
                    <a:tc gridSpan="9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Station number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3252063"/>
                      </a:ext>
                    </a:extLst>
                  </a:tr>
                  <a:tr h="37160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539807"/>
                      </a:ext>
                    </a:extLst>
                  </a:tr>
                  <a:tr h="3670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88525" r="-53978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30600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308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880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525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430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342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572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980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560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03197"/>
                      </a:ext>
                    </a:extLst>
                  </a:tr>
                  <a:tr h="3670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3333" r="-53978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4500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200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200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230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550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0588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5118DB7-1C34-2117-2905-134B677C1EC2}"/>
              </a:ext>
            </a:extLst>
          </p:cNvPr>
          <p:cNvSpPr txBox="1"/>
          <p:nvPr/>
        </p:nvSpPr>
        <p:spPr>
          <a:xfrm>
            <a:off x="2440001" y="4759340"/>
            <a:ext cx="71425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Table 2.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Estimated results for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Ecbaseflow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Ecrunoff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the MBF method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35E7AF-6B02-808C-8033-E840385D9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992"/>
            <a:ext cx="6508453" cy="244459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3F0324-D181-7D10-9EBA-40419E0458C1}"/>
              </a:ext>
            </a:extLst>
          </p:cNvPr>
          <p:cNvSpPr txBox="1"/>
          <p:nvPr/>
        </p:nvSpPr>
        <p:spPr>
          <a:xfrm>
            <a:off x="93429" y="3795069"/>
            <a:ext cx="6101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6.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EC and streamflow during extreme low and high flow using the monthly observation data for EC and streamflow data at station 3 from Oct. 2002 to Oct. 2015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2ACB0-CD6D-D9C4-29AE-AF073F1F8DB4}"/>
              </a:ext>
            </a:extLst>
          </p:cNvPr>
          <p:cNvSpPr txBox="1"/>
          <p:nvPr/>
        </p:nvSpPr>
        <p:spPr>
          <a:xfrm>
            <a:off x="6607751" y="1579294"/>
            <a:ext cx="5520367" cy="27597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was the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inverse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relationship between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streamflow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EC values were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during the high flow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 the low flow.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monthly streamflow from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to May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the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annual streamflow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that from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to February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mean annual streamflow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 EC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flow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considered as the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ECrunoff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during the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flow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considered as the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ECbaseflow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DC1523-8E62-973F-9116-902BDC0D6D43}"/>
              </a:ext>
            </a:extLst>
          </p:cNvPr>
          <p:cNvSpPr txBox="1"/>
          <p:nvPr/>
        </p:nvSpPr>
        <p:spPr>
          <a:xfrm>
            <a:off x="1174919" y="464147"/>
            <a:ext cx="74272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-9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The Relationship between EC and Streamflow</a:t>
            </a:r>
            <a:endParaRPr kumimoji="0" lang="en-US" altLang="ko-KR" sz="2000" b="1" i="0" u="none" strike="noStrike" kern="1200" cap="none" spc="-91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KoPub돋움체 Bold" panose="02020603020101020101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05CCBE-5297-D4E2-C16D-F7AF0E421323}"/>
              </a:ext>
            </a:extLst>
          </p:cNvPr>
          <p:cNvSpPr txBox="1"/>
          <p:nvPr/>
        </p:nvSpPr>
        <p:spPr>
          <a:xfrm>
            <a:off x="1578510" y="992383"/>
            <a:ext cx="923351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Analyze 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ECbaseflow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and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ECrunoff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to estimate baseflow by the MBF Method</a:t>
            </a:r>
          </a:p>
        </p:txBody>
      </p:sp>
    </p:spTree>
    <p:extLst>
      <p:ext uri="{BB962C8B-B14F-4D97-AF65-F5344CB8AC3E}">
        <p14:creationId xmlns:p14="http://schemas.microsoft.com/office/powerpoint/2010/main" val="120710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8ADCD4-0F49-E73B-ABC7-537BE60B01FE}"/>
                  </a:ext>
                </a:extLst>
              </p:cNvPr>
              <p:cNvSpPr txBox="1"/>
              <p:nvPr/>
            </p:nvSpPr>
            <p:spPr>
              <a:xfrm>
                <a:off x="219269" y="3384899"/>
                <a:ext cx="609750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Figure 7. </a:t>
                </a:r>
                <a:r>
                  <a:rPr lang="en-US" sz="1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Estimated Results for recession constants </a:t>
                </a:r>
                <a:r>
                  <a:rPr lang="en-GB" sz="1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GB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8ADCD4-0F49-E73B-ABC7-537BE60B0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9" y="3384899"/>
                <a:ext cx="6097508" cy="338554"/>
              </a:xfrm>
              <a:prstGeom prst="rect">
                <a:avLst/>
              </a:prstGeom>
              <a:blipFill>
                <a:blip r:embed="rId2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2242F15-BE78-5C36-F466-B9E2729C3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F4ECE-5DD3-443B-E19E-4F94FC434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64" y="1362438"/>
            <a:ext cx="6097508" cy="2112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306E3F-7B36-C91F-269D-5C7EE2BF1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676" y="1348127"/>
            <a:ext cx="4590099" cy="2042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854AA9-3403-7DC0-A0A5-3C9CF3347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9902" y="1457348"/>
            <a:ext cx="716628" cy="14180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B030AA-B902-44D7-D205-B43E9F01B810}"/>
              </a:ext>
            </a:extLst>
          </p:cNvPr>
          <p:cNvSpPr txBox="1"/>
          <p:nvPr/>
        </p:nvSpPr>
        <p:spPr>
          <a:xfrm>
            <a:off x="5859780" y="3300299"/>
            <a:ext cx="75790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8. </a:t>
            </a:r>
            <a:r>
              <a:rPr lang="en-GB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ensitivity</a:t>
            </a:r>
            <a:r>
              <a:rPr lang="en-US" altLang="ko-KR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 of the α value </a:t>
            </a:r>
          </a:p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Eckhardt method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E44FA10-2FEE-C8A8-2E17-A7E45B7D7BCB}"/>
                  </a:ext>
                </a:extLst>
              </p:cNvPr>
              <p:cNvSpPr/>
              <p:nvPr/>
            </p:nvSpPr>
            <p:spPr>
              <a:xfrm>
                <a:off x="219269" y="3883289"/>
                <a:ext cx="11753461" cy="26359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Recession curve analysis using master curve (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 1</a:t>
                </a:r>
                <a:r>
                  <a:rPr lang="en-US" sz="1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estimated the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maximum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𝜶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values at all stations,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and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statistical distribution analysis </a:t>
                </a:r>
                <a:r>
                  <a:rPr lang="en-US" sz="16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600" b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en-US" sz="1600" b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600" b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600" b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en-US" sz="1600" b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during the dry period (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method 3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estimated the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minimum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𝜶 values at 7 stations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285750" marR="0" lvl="0" indent="-28575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The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largest difference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 𝜶 estimates between the three methods occurred at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stations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and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which produced the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lowest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average of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𝜶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from the three methods.</a:t>
                </a:r>
              </a:p>
              <a:p>
                <a:pPr marL="285750" marR="0" lvl="0" indent="-28575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Because there was not a big difference in the estimated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𝜶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values between the three methods in 9 stations, an average value for the three methods was considered in this study.</a:t>
                </a:r>
              </a:p>
              <a:p>
                <a:pPr marL="285750" lvl="0" indent="-285750" algn="just">
                  <a:buFont typeface="Wingdings" panose="05000000000000000000" pitchFamily="2" charset="2"/>
                  <a:buChar char="q"/>
                </a:pPr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Eckhardt's method was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sensitive </a:t>
                </a:r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to changes in the α value. The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BFI</a:t>
                </a:r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value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decreased</a:t>
                </a:r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from 0.980 to 0.023 with an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increase</a:t>
                </a:r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in the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α</a:t>
                </a:r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value from 0.80 to 0.98. </a:t>
                </a:r>
              </a:p>
              <a:p>
                <a:pPr marL="285750" lvl="0" indent="-285750" algn="just">
                  <a:buFont typeface="Wingdings" panose="05000000000000000000" pitchFamily="2" charset="2"/>
                  <a:buChar char="q"/>
                </a:pPr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In particular, Eckhardt method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provided</a:t>
                </a:r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better estimates </a:t>
                </a:r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 the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baseflow</a:t>
                </a:r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during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peak time </a:t>
                </a:r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from an α value of 0.80 to 0.92, compared with other values.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E44FA10-2FEE-C8A8-2E17-A7E45B7D7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9" y="3883289"/>
                <a:ext cx="11753461" cy="2635951"/>
              </a:xfrm>
              <a:prstGeom prst="rect">
                <a:avLst/>
              </a:prstGeom>
              <a:blipFill>
                <a:blip r:embed="rId7"/>
                <a:stretch>
                  <a:fillRect l="-52" r="-103" b="-68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8143C86-C97D-CDB1-B141-44ED3CA227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581" y="1461715"/>
            <a:ext cx="834919" cy="154336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65BF5D-F040-5126-C301-26C5DA96CDAE}"/>
              </a:ext>
            </a:extLst>
          </p:cNvPr>
          <p:cNvSpPr txBox="1"/>
          <p:nvPr/>
        </p:nvSpPr>
        <p:spPr>
          <a:xfrm>
            <a:off x="1188851" y="450622"/>
            <a:ext cx="6220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91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Parameters Estimation in the Eckhardt Method</a:t>
            </a:r>
            <a:endParaRPr kumimoji="0" lang="en-US" altLang="ko-KR" sz="2000" b="1" i="0" u="none" strike="noStrike" kern="1200" cap="none" spc="-91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KoPub돋움체 Bold" panose="02020603020101020101" charset="-127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6F6A56-146D-E685-033A-416752FF9BB7}"/>
              </a:ext>
            </a:extLst>
          </p:cNvPr>
          <p:cNvSpPr txBox="1"/>
          <p:nvPr/>
        </p:nvSpPr>
        <p:spPr>
          <a:xfrm>
            <a:off x="1449094" y="954409"/>
            <a:ext cx="882137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Comparison Results in Recession Constants (𝜶) for Different Stations</a:t>
            </a:r>
          </a:p>
        </p:txBody>
      </p:sp>
    </p:spTree>
    <p:extLst>
      <p:ext uri="{BB962C8B-B14F-4D97-AF65-F5344CB8AC3E}">
        <p14:creationId xmlns:p14="http://schemas.microsoft.com/office/powerpoint/2010/main" val="4003966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AA7707-DE8B-B4A9-B3C2-C2ABC6FD9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4599"/>
            <a:ext cx="4693299" cy="2512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92C5A4-5B40-28F5-566C-3F71C67C7EA8}"/>
              </a:ext>
            </a:extLst>
          </p:cNvPr>
          <p:cNvSpPr txBox="1"/>
          <p:nvPr/>
        </p:nvSpPr>
        <p:spPr>
          <a:xfrm>
            <a:off x="1185830" y="432062"/>
            <a:ext cx="792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-91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Evaluation of Baseflow Separation 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331CC-9FC6-A911-C438-A897B2236166}"/>
              </a:ext>
            </a:extLst>
          </p:cNvPr>
          <p:cNvSpPr txBox="1"/>
          <p:nvPr/>
        </p:nvSpPr>
        <p:spPr>
          <a:xfrm>
            <a:off x="4439407" y="3745991"/>
            <a:ext cx="73215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10.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Comparison results in BFI values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MBF and Eckhardt method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21A6FC-36BF-56BF-B905-D63F270EB42D}"/>
              </a:ext>
            </a:extLst>
          </p:cNvPr>
          <p:cNvSpPr txBox="1"/>
          <p:nvPr/>
        </p:nvSpPr>
        <p:spPr>
          <a:xfrm>
            <a:off x="431075" y="3745878"/>
            <a:ext cx="4094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9.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Comparison of the boxplots of the baseflow separation methods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76C28B-089C-6D7C-7C5A-FF27834C4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F7AE30-9400-1794-F2FE-D5C2145A1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299" y="1411613"/>
            <a:ext cx="5972841" cy="235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AA81508-E9A7-821D-1518-BC631A108DDE}"/>
                  </a:ext>
                </a:extLst>
              </p:cNvPr>
              <p:cNvSpPr/>
              <p:nvPr/>
            </p:nvSpPr>
            <p:spPr>
              <a:xfrm>
                <a:off x="348972" y="4373555"/>
                <a:ext cx="11173531" cy="21848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There was a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significant difference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 BFI(%) between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MBF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and the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Eckhardt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methods. In general, the amount of baseflow estimation by the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Eckhardt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method was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higher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than that by the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MBF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method. 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At station 4, the mean values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of baseflow estimation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was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35%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by the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Eckhardt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method and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47%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by the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MBF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method. The amount of </a:t>
                </a:r>
                <a14:m>
                  <m:oMath xmlns:m="http://schemas.openxmlformats.org/officeDocument/2006/math">
                    <m: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1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value was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0.83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𝑩𝑭𝑰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was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0.78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which is less than that for 7 stations.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Station 8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showed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𝑩𝑭𝑰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of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0.43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resulting in a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reduction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in the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difference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between the estimated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baseflow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from the two methods.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AA81508-E9A7-821D-1518-BC631A108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72" y="4373555"/>
                <a:ext cx="11173531" cy="2184843"/>
              </a:xfrm>
              <a:prstGeom prst="rect">
                <a:avLst/>
              </a:prstGeom>
              <a:blipFill>
                <a:blip r:embed="rId6"/>
                <a:stretch>
                  <a:fillRect l="-54" r="-163" b="-411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EBBA731-F7ED-7444-0E5D-C604A817B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5220" y="2132926"/>
            <a:ext cx="1541018" cy="1008321"/>
          </a:xfrm>
          <a:prstGeom prst="rect">
            <a:avLst/>
          </a:prstGeom>
          <a:ln w="9525">
            <a:solidFill>
              <a:sysClr val="windowText" lastClr="00000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D74437-9683-DF07-A47E-6491EFC2C922}"/>
              </a:ext>
            </a:extLst>
          </p:cNvPr>
          <p:cNvSpPr txBox="1"/>
          <p:nvPr/>
        </p:nvSpPr>
        <p:spPr>
          <a:xfrm>
            <a:off x="1757721" y="939255"/>
            <a:ext cx="882137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Comparison of  the BFI Value of MBF and the Eckhardt Method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3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6BF40A3-7C66-803F-EAA0-1ABAEFF4C7BC}"/>
              </a:ext>
            </a:extLst>
          </p:cNvPr>
          <p:cNvSpPr txBox="1"/>
          <p:nvPr/>
        </p:nvSpPr>
        <p:spPr>
          <a:xfrm>
            <a:off x="1194051" y="467574"/>
            <a:ext cx="91535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-91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Evaluation of relationships between baseflow, groundwater, and lake water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43329-CC6E-0110-F8CE-08FF3FDE4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2" y="1450544"/>
            <a:ext cx="6597372" cy="28262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055A64-551F-2B9C-0C4F-6734E0EB7AD9}"/>
              </a:ext>
            </a:extLst>
          </p:cNvPr>
          <p:cNvSpPr/>
          <p:nvPr/>
        </p:nvSpPr>
        <p:spPr>
          <a:xfrm>
            <a:off x="509234" y="4883324"/>
            <a:ext cx="11173531" cy="17049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was the one-month lag time between baseflow and lake water level.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Correlation between baseflow and lake water level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all stations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one month lag-time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significant at the 0.01 level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Correlation between baseflow and lake water level at all stations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 lag-time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significant at the 0.01 level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except stations 3 and 4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was significant at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0.05 level.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Correlation between baseflow and lake water level at stations in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western part of Urmia Lake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(i.e., stations 7, 8, and 9) was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 that at other stations.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461C8-D911-1F76-9926-37A1E2A5106F}"/>
              </a:ext>
            </a:extLst>
          </p:cNvPr>
          <p:cNvSpPr txBox="1"/>
          <p:nvPr/>
        </p:nvSpPr>
        <p:spPr>
          <a:xfrm>
            <a:off x="0" y="4241624"/>
            <a:ext cx="7451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11.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baseflow 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water level in Urmia Lake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8AA1E-7A8C-15D4-4B60-95C1A012C6BB}"/>
              </a:ext>
            </a:extLst>
          </p:cNvPr>
          <p:cNvSpPr txBox="1"/>
          <p:nvPr/>
        </p:nvSpPr>
        <p:spPr>
          <a:xfrm>
            <a:off x="7063133" y="4031452"/>
            <a:ext cx="4559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12.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analysis of cross‐correlation coefficient (CCF) between average monthly baseflow and lake water level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19AFDD-16E8-E238-FD58-A9DEF0624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D8971C-9077-73CE-281E-B8DF1E95B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313" y="1412299"/>
            <a:ext cx="4064423" cy="25389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7DCA70-9106-1AF2-843F-C1E4089AE6F3}"/>
              </a:ext>
            </a:extLst>
          </p:cNvPr>
          <p:cNvSpPr txBox="1"/>
          <p:nvPr/>
        </p:nvSpPr>
        <p:spPr>
          <a:xfrm>
            <a:off x="1599100" y="938766"/>
            <a:ext cx="882137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Interaction between Baseflow and Lake Water Level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6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DF13028-466D-B9AB-2B9B-5712F47F1B5A}"/>
              </a:ext>
            </a:extLst>
          </p:cNvPr>
          <p:cNvSpPr/>
          <p:nvPr/>
        </p:nvSpPr>
        <p:spPr>
          <a:xfrm>
            <a:off x="6601731" y="4321345"/>
            <a:ext cx="4648784" cy="126216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was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six months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lag-time between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groundwater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baseflow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Correlation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between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groundwater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baseflow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was significant at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0.01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level.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5F85CF-EB1C-899D-70E5-5C365A86E371}"/>
              </a:ext>
            </a:extLst>
          </p:cNvPr>
          <p:cNvSpPr txBox="1"/>
          <p:nvPr/>
        </p:nvSpPr>
        <p:spPr>
          <a:xfrm>
            <a:off x="-150080" y="6115827"/>
            <a:ext cx="62927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14.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analysis of cross‐correlation coefficient (CCF) between average groundwater level in selected well and baseflow</a:t>
            </a:r>
            <a:endParaRPr lang="en-US" altLang="ko-KR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C48230-6C76-7BDD-76BF-44792D061982}"/>
              </a:ext>
            </a:extLst>
          </p:cNvPr>
          <p:cNvSpPr txBox="1"/>
          <p:nvPr/>
        </p:nvSpPr>
        <p:spPr>
          <a:xfrm>
            <a:off x="723191" y="3495297"/>
            <a:ext cx="104189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13.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baseflow and groundwater level: (a) without lag-time, (b) with six months lag-time</a:t>
            </a:r>
            <a:endParaRPr lang="en-US" sz="1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060F0D2-03ED-BF62-21A8-7547F0245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28E9522-3B73-839E-4D1C-BC7851D9F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21" y="1407401"/>
            <a:ext cx="5022943" cy="215357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A4D122F-9731-E00B-866B-48216229B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91" y="1415764"/>
            <a:ext cx="5514394" cy="217315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C5012A-167A-E3BE-045F-74C1F687560B}"/>
              </a:ext>
            </a:extLst>
          </p:cNvPr>
          <p:cNvCxnSpPr>
            <a:cxnSpLocks/>
          </p:cNvCxnSpPr>
          <p:nvPr/>
        </p:nvCxnSpPr>
        <p:spPr>
          <a:xfrm>
            <a:off x="1881082" y="2410451"/>
            <a:ext cx="29876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76BE0F7-AF9B-AE23-C2CC-D9381281AE2E}"/>
              </a:ext>
            </a:extLst>
          </p:cNvPr>
          <p:cNvCxnSpPr>
            <a:cxnSpLocks/>
          </p:cNvCxnSpPr>
          <p:nvPr/>
        </p:nvCxnSpPr>
        <p:spPr>
          <a:xfrm>
            <a:off x="4217147" y="2266385"/>
            <a:ext cx="29876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7641F1F-5459-8F7B-5BFB-E9962C604145}"/>
              </a:ext>
            </a:extLst>
          </p:cNvPr>
          <p:cNvCxnSpPr>
            <a:cxnSpLocks/>
          </p:cNvCxnSpPr>
          <p:nvPr/>
        </p:nvCxnSpPr>
        <p:spPr>
          <a:xfrm>
            <a:off x="4865580" y="2344044"/>
            <a:ext cx="29876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37553EF-D3EC-9502-2AC6-A1C929830349}"/>
              </a:ext>
            </a:extLst>
          </p:cNvPr>
          <p:cNvCxnSpPr>
            <a:cxnSpLocks/>
          </p:cNvCxnSpPr>
          <p:nvPr/>
        </p:nvCxnSpPr>
        <p:spPr>
          <a:xfrm>
            <a:off x="5458361" y="2240258"/>
            <a:ext cx="29876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E1625A7-754E-64D9-3F53-187EA72B8BCB}"/>
              </a:ext>
            </a:extLst>
          </p:cNvPr>
          <p:cNvSpPr txBox="1"/>
          <p:nvPr/>
        </p:nvSpPr>
        <p:spPr>
          <a:xfrm>
            <a:off x="1156727" y="467574"/>
            <a:ext cx="91535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-91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Evaluation of relationships between baseflow, groundwater, and lake water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FD6AB7-AD9B-56E8-D78C-C94AFC052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776" y="3909618"/>
            <a:ext cx="4150187" cy="2279734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85D833C-7709-4474-9FE2-FCAD29ACD40F}"/>
              </a:ext>
            </a:extLst>
          </p:cNvPr>
          <p:cNvSpPr/>
          <p:nvPr/>
        </p:nvSpPr>
        <p:spPr>
          <a:xfrm rot="10800000" flipH="1">
            <a:off x="4337390" y="4635781"/>
            <a:ext cx="178522" cy="1139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21E092-B7EB-8C01-763A-AEC3F973F4A3}"/>
              </a:ext>
            </a:extLst>
          </p:cNvPr>
          <p:cNvSpPr txBox="1"/>
          <p:nvPr/>
        </p:nvSpPr>
        <p:spPr>
          <a:xfrm>
            <a:off x="1592008" y="942332"/>
            <a:ext cx="882137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Interaction between Baseflow and Groundwater Level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8E38B7-5AFC-4E3C-9429-1E1347CC917C}"/>
              </a:ext>
            </a:extLst>
          </p:cNvPr>
          <p:cNvSpPr txBox="1"/>
          <p:nvPr/>
        </p:nvSpPr>
        <p:spPr>
          <a:xfrm>
            <a:off x="1156727" y="1449863"/>
            <a:ext cx="52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9009A9-171D-B697-C2F0-87746DF2DB03}"/>
              </a:ext>
            </a:extLst>
          </p:cNvPr>
          <p:cNvSpPr txBox="1"/>
          <p:nvPr/>
        </p:nvSpPr>
        <p:spPr>
          <a:xfrm>
            <a:off x="6671121" y="1440337"/>
            <a:ext cx="52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46016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AF7E76-9CDD-C3CB-E167-334BDEB43AA8}"/>
              </a:ext>
            </a:extLst>
          </p:cNvPr>
          <p:cNvSpPr txBox="1"/>
          <p:nvPr/>
        </p:nvSpPr>
        <p:spPr>
          <a:xfrm>
            <a:off x="362237" y="914082"/>
            <a:ext cx="11467526" cy="5424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200000"/>
              </a:lnSpc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 d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aily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streamflow and monthly EC data</a:t>
            </a:r>
            <a:r>
              <a:rPr lang="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nine stations in the Urmia Lake basin, Iran</a:t>
            </a:r>
            <a:r>
              <a:rPr lang="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to 2019</a:t>
            </a:r>
          </a:p>
          <a:p>
            <a:pPr marL="285750" lvl="0" indent="-285750" algn="just">
              <a:lnSpc>
                <a:spcPct val="200000"/>
              </a:lnSpc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basedflow estimation by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MBF and the Eckhardt methods</a:t>
            </a:r>
            <a:endParaRPr lang="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</a:t>
            </a:r>
            <a:r>
              <a:rPr lang="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aseflow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 level, and groundwater level </a:t>
            </a:r>
          </a:p>
          <a:p>
            <a:pPr marL="285750" indent="-285750" algn="just">
              <a:lnSpc>
                <a:spcPct val="200000"/>
              </a:lnSpc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ECrunoff</a:t>
            </a:r>
            <a:r>
              <a:rPr lang="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measring time 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March, April, and May and for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ECbaseflow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July to November </a:t>
            </a:r>
            <a:endParaRPr lang="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 of basef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inflow into the lake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(70%) which resulted in groundwater levels threat to baseflow </a:t>
            </a:r>
            <a:endParaRPr lang="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200000"/>
              </a:lnSpc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of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Eckhardt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method to the α value and basin characteristics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FDF15-CAEA-9186-414A-D3134796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1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AF7E76-9CDD-C3CB-E167-334BDEB43AA8}"/>
              </a:ext>
            </a:extLst>
          </p:cNvPr>
          <p:cNvSpPr txBox="1"/>
          <p:nvPr/>
        </p:nvSpPr>
        <p:spPr>
          <a:xfrm>
            <a:off x="244230" y="1001487"/>
            <a:ext cx="11703539" cy="333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month lag-time between baseflow and lake water level, and 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six months lag-time between baseflow and groundwater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 significant correlation between baseflow and lake level with one month </a:t>
            </a:r>
            <a:b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lag-time and 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between baseflow and groundwater level with six months lag-time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 information for catchment ecological protection and water resources management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recommending a calibrated version of the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Eckhardt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method as a high potential approach for other regions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FDF15-CAEA-9186-414A-D3134796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7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2D3F78-A312-7668-A355-D200A6DF714D}"/>
              </a:ext>
            </a:extLst>
          </p:cNvPr>
          <p:cNvSpPr txBox="1"/>
          <p:nvPr/>
        </p:nvSpPr>
        <p:spPr>
          <a:xfrm>
            <a:off x="184279" y="1101211"/>
            <a:ext cx="11656267" cy="504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Collischonn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W., &amp; Fan, F. M. (2013). Defining parameters for Eckhardt's digital baseflow filter. Hydrological Processes, 27(18), 2614-2622.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Eckhardt, K. (2005). How to construct recursive digital filters for baseflow separation.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Hydrological Processes: An International Journal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(2), 507-515.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Eckhardt, K. (2008). A comparison of baseflow indices, which were calculated with seven different baseflow separation methods.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Hydrology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(1-2), 168-173.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Hosseini-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Moghari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S. M.,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Araghinejad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Tourian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 J., Ebrahimi, K.,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Döll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P. (2020). Quantifying the impacts of human water use and climate variations on recent drying of Lake Urmia basin: the value of different sets of spaceborne and in situ data for calibrating a global hydrological model.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Hydrology and Earth System Sciences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(4), 1939-1956.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Kissel, M., &amp; Schmalz, B. (2020). Comparison of baseflow separation methods in the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low mountain range.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(6), 1740.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Rumsey, C. A., Miller, M. P.,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Sexstone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G. A. (2020). Relating hydroclimatic change to streamflow, baseflow, and hydrologic partitioning in the Upper Rio Grande Basin, 1980 to 2015.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Hydrology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584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124715.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Rimmer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&amp; Hartmann, A. (2014). Optimal hydrograph separation filter to evaluate transport routines of hydrological models.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Hydrology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514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249-257.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Sloto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R. A., &amp; Crouse, M. Y. (1996). HYSEP: A computer program for streamflow hydrograph separation and analysis.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Water-resources investigations report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4040.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Stewart, M., Cimino, J., &amp; Ross, M. (2007). Calibration of base flow separation methods with streamflow conductivity.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Groundwater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(1), 17-27.</a:t>
            </a:r>
            <a:endParaRPr lang="en-US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Vaheddoost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B., &amp; Aksoy, H. (2018). Interaction of groundwater with Lake Urmia in Iran.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Hydrological processes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(21), 3283-3295.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Wang, D., &amp; Wu, L. (2013). Similarity of climate control on base flow and perennial stream density in the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Budyko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framework.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Hydrology and Earth System Sciences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(1), 315-324.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J., Liu, X., Wang, K., Yang, T., Liang, K., &amp; Liu, C. (2020). Evaluation of typical methods for baseflow separation in the contiguous United States.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Hydrology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583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124628.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Yang, W., Xiao, C., Zhang, Z., &amp; Liang, X. (2021). Can the two-parameter recursive digital filter baseflow separation method really be calibrated by the conductivity mass balance method?.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Hydrology and Earth System Sciences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(4), 1747-1760.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Zhang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Zhang, Y., Song, J., &amp; Cheng, L. (2017). Evaluating relative merits of four baseflow separation methods in Eastern Australia.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hydrology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549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252-263.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C151C-B5A4-968A-426A-B6C718D8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4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D44F15-8CD7-4ED3-A449-F6D58A89D570}"/>
              </a:ext>
            </a:extLst>
          </p:cNvPr>
          <p:cNvSpPr txBox="1"/>
          <p:nvPr/>
        </p:nvSpPr>
        <p:spPr>
          <a:xfrm>
            <a:off x="3024245" y="2413339"/>
            <a:ext cx="5675256" cy="20313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spAutoFit/>
          </a:bodyPr>
          <a:lstStyle/>
          <a:p>
            <a:pPr algn="ctr" latinLnBrk="1"/>
            <a:r>
              <a:rPr lang="en-US" sz="6600" b="1" i="1" dirty="0">
                <a:solidFill>
                  <a:srgbClr val="4472C4">
                    <a:lumMod val="50000"/>
                  </a:srgbClr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Thank you for your attention</a:t>
            </a:r>
            <a:r>
              <a:rPr lang="fr-CA" sz="6600" b="1" i="1" dirty="0">
                <a:solidFill>
                  <a:srgbClr val="4472C4">
                    <a:lumMod val="50000"/>
                  </a:srgbClr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!</a:t>
            </a:r>
            <a:endParaRPr lang="ko-KR" altLang="en-US" sz="6804" b="1" spc="272" dirty="0">
              <a:ln>
                <a:solidFill>
                  <a:prstClr val="black">
                    <a:alpha val="0"/>
                  </a:prstClr>
                </a:solidFill>
              </a:ln>
              <a:gradFill>
                <a:gsLst>
                  <a:gs pos="42000">
                    <a:srgbClr val="4472C4">
                      <a:lumMod val="50000"/>
                    </a:srgbClr>
                  </a:gs>
                  <a:gs pos="53000">
                    <a:srgbClr val="4472C4">
                      <a:lumMod val="75000"/>
                    </a:srgbClr>
                  </a:gs>
                </a:gsLst>
                <a:lin ang="5400000" scaled="1"/>
              </a:gradFill>
              <a:latin typeface="KoPub돋움체 Bold" panose="02020603020101020101" pitchFamily="18" charset="-127"/>
              <a:ea typeface="KoPub돋움체 Bold" panose="02020603020101020101" pitchFamily="18" charset="-127"/>
              <a:cs typeface="KoPubWorld돋움체 Bold" panose="00000800000000000000" pitchFamily="2" charset="-127"/>
            </a:endParaRPr>
          </a:p>
        </p:txBody>
      </p:sp>
      <p:pic>
        <p:nvPicPr>
          <p:cNvPr id="5" name="그림 4" descr="그리기이(가) 표시된 사진&#10;&#10;자동 생성된 설명">
            <a:extLst>
              <a:ext uri="{FF2B5EF4-FFF2-40B4-BE49-F238E27FC236}">
                <a16:creationId xmlns:a16="http://schemas.microsoft.com/office/drawing/2014/main" id="{3E63E2E5-A419-4133-98FA-54F0770EB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1587" r="17932" b="11587"/>
          <a:stretch/>
        </p:blipFill>
        <p:spPr>
          <a:xfrm>
            <a:off x="2805362" y="5961946"/>
            <a:ext cx="2960996" cy="770513"/>
          </a:xfrm>
          <a:prstGeom prst="rect">
            <a:avLst/>
          </a:prstGeom>
        </p:spPr>
      </p:pic>
      <p:pic>
        <p:nvPicPr>
          <p:cNvPr id="6" name="Picture 2" descr="Résultats de recherche d'images pour « citation modéliser encore  loin de la réalité »">
            <a:extLst>
              <a:ext uri="{FF2B5EF4-FFF2-40B4-BE49-F238E27FC236}">
                <a16:creationId xmlns:a16="http://schemas.microsoft.com/office/drawing/2014/main" id="{1BB3ADD3-B099-EE9F-07A4-8C074DCD4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0" b="89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40" t="5088" r="-392" b="29592"/>
          <a:stretch/>
        </p:blipFill>
        <p:spPr bwMode="auto">
          <a:xfrm>
            <a:off x="8419404" y="3582953"/>
            <a:ext cx="1294373" cy="127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88590-8C3C-CB39-EC2A-1E7F0321F3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4496" y="5806117"/>
            <a:ext cx="2039650" cy="9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18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05A3C80-26C2-5090-E83E-F27EB4D780BE}"/>
                  </a:ext>
                </a:extLst>
              </p:cNvPr>
              <p:cNvSpPr/>
              <p:nvPr/>
            </p:nvSpPr>
            <p:spPr>
              <a:xfrm>
                <a:off x="342690" y="2011296"/>
                <a:ext cx="10313526" cy="451569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This method developed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by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Rimmer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and Hartmann (2014).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Using the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daily streamflow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of several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dry seasons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Averaging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daily streamflow during dry seasons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Using the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exponent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to find the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best fits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Calculating 𝜶 as the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exponential of K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is the streamflow in the first day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of the recession period,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is the time (day), and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 is the slope of fitting the recession curve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We utilized the streamflow data of all stations from 2015–2019 to calculate 𝜶 .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05A3C80-26C2-5090-E83E-F27EB4D78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90" y="2011296"/>
                <a:ext cx="10313526" cy="4515696"/>
              </a:xfrm>
              <a:prstGeom prst="rect">
                <a:avLst/>
              </a:prstGeom>
              <a:blipFill>
                <a:blip r:embed="rId2"/>
                <a:stretch>
                  <a:fillRect l="-118"/>
                </a:stretch>
              </a:blipFill>
              <a:ln w="28575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98A9D062-115F-25B4-F17B-0E010B13FA14}"/>
              </a:ext>
            </a:extLst>
          </p:cNvPr>
          <p:cNvSpPr/>
          <p:nvPr/>
        </p:nvSpPr>
        <p:spPr>
          <a:xfrm>
            <a:off x="342030" y="1392521"/>
            <a:ext cx="10313526" cy="5244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 method: recession curve analysis using master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242126-62F7-88CD-B4C5-487276C58CF3}"/>
                  </a:ext>
                </a:extLst>
              </p:cNvPr>
              <p:cNvSpPr txBox="1"/>
              <p:nvPr/>
            </p:nvSpPr>
            <p:spPr>
              <a:xfrm>
                <a:off x="4570819" y="3996492"/>
                <a:ext cx="2922779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kumimoji="0" lang="en-GB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kumimoji="0" lang="en-GB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GB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𝐞𝐱𝐩</m:t>
                    </m:r>
                    <m:r>
                      <a: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kumimoji="0" lang="en-GB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[−</m:t>
                    </m:r>
                    <m:r>
                      <a:rPr kumimoji="0" lang="en-GB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n-GB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n-GB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kumimoji="0" lang="en-GB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242126-62F7-88CD-B4C5-487276C58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19" y="3996492"/>
                <a:ext cx="2922779" cy="369332"/>
              </a:xfrm>
              <a:prstGeom prst="rect">
                <a:avLst/>
              </a:prstGeom>
              <a:blipFill>
                <a:blip r:embed="rId3"/>
                <a:stretch>
                  <a:fillRect l="-41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146647-B513-804D-6C82-F1F964D7D375}"/>
                  </a:ext>
                </a:extLst>
              </p:cNvPr>
              <p:cNvSpPr txBox="1"/>
              <p:nvPr/>
            </p:nvSpPr>
            <p:spPr>
              <a:xfrm>
                <a:off x="4570820" y="4571585"/>
                <a:ext cx="2922778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146647-B513-804D-6C82-F1F964D7D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20" y="4571585"/>
                <a:ext cx="292277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6B649F9-FF80-76BE-1C23-DDFEFE8B6CB7}"/>
              </a:ext>
            </a:extLst>
          </p:cNvPr>
          <p:cNvSpPr txBox="1"/>
          <p:nvPr/>
        </p:nvSpPr>
        <p:spPr>
          <a:xfrm>
            <a:off x="7652821" y="2401340"/>
            <a:ext cx="3108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A1.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Recession curve analysis using master curve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9750DB-229C-8D45-4D5B-4A9B8F0B11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9" r="50160" b="48192"/>
          <a:stretch/>
        </p:blipFill>
        <p:spPr>
          <a:xfrm>
            <a:off x="7663065" y="3012170"/>
            <a:ext cx="2823684" cy="1860390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0" name="Google Shape;327;p28">
            <a:extLst>
              <a:ext uri="{FF2B5EF4-FFF2-40B4-BE49-F238E27FC236}">
                <a16:creationId xmlns:a16="http://schemas.microsoft.com/office/drawing/2014/main" id="{FCAB6411-F5FA-5E1F-8E13-E429C64ECF44}"/>
              </a:ext>
            </a:extLst>
          </p:cNvPr>
          <p:cNvSpPr txBox="1">
            <a:spLocks/>
          </p:cNvSpPr>
          <p:nvPr/>
        </p:nvSpPr>
        <p:spPr>
          <a:xfrm>
            <a:off x="1191769" y="360532"/>
            <a:ext cx="80529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9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Parameters Estimated in Eckhardt 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90"/>
              <a:buFont typeface="Arial"/>
              <a:buNone/>
              <a:tabLst/>
              <a:defRPr/>
            </a:pPr>
            <a:endParaRPr kumimoji="0" lang="en-US" sz="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8B9437-2F4B-C9C8-0FDC-386960232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42A0CA-5DF7-52D4-0AE9-B04BA1D8AF69}"/>
              </a:ext>
            </a:extLst>
          </p:cNvPr>
          <p:cNvSpPr txBox="1"/>
          <p:nvPr/>
        </p:nvSpPr>
        <p:spPr>
          <a:xfrm>
            <a:off x="2449621" y="889531"/>
            <a:ext cx="6098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Methods to Estimate 𝜶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6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117965CA-BAED-4752-8D14-CEDE34C1E2E5}"/>
              </a:ext>
            </a:extLst>
          </p:cNvPr>
          <p:cNvGrpSpPr/>
          <p:nvPr/>
        </p:nvGrpSpPr>
        <p:grpSpPr>
          <a:xfrm>
            <a:off x="5703941" y="1889328"/>
            <a:ext cx="4953762" cy="3458695"/>
            <a:chOff x="4531758" y="1729999"/>
            <a:chExt cx="4953762" cy="3458695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6C14E4F-2730-4904-918A-14C01FE5F74C}"/>
                </a:ext>
              </a:extLst>
            </p:cNvPr>
            <p:cNvGrpSpPr/>
            <p:nvPr/>
          </p:nvGrpSpPr>
          <p:grpSpPr>
            <a:xfrm>
              <a:off x="4531758" y="2652632"/>
              <a:ext cx="4303351" cy="1473994"/>
              <a:chOff x="4532656" y="2506037"/>
              <a:chExt cx="4303351" cy="147399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BA622D-F91B-4809-A1FF-44AEE3CBC672}"/>
                  </a:ext>
                </a:extLst>
              </p:cNvPr>
              <p:cNvSpPr txBox="1"/>
              <p:nvPr/>
            </p:nvSpPr>
            <p:spPr>
              <a:xfrm>
                <a:off x="5091475" y="3549144"/>
                <a:ext cx="374453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latinLnBrk="1">
                  <a:buClr>
                    <a:srgbClr val="0563C1"/>
                  </a:buClr>
                </a:pPr>
                <a:r>
                  <a:rPr lang="en-US" altLang="ko-KR" sz="2800" b="1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latin typeface="Times New Roman" panose="02020603050405020304" pitchFamily="18" charset="0"/>
                    <a:ea typeface="KoPub돋움체 Bold" panose="02020603020101020101" pitchFamily="18" charset="-127"/>
                    <a:cs typeface="Times New Roman" panose="02020603050405020304" pitchFamily="18" charset="0"/>
                  </a:rPr>
                  <a:t>Results and Discussion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9F1B85-1CEA-46E4-9957-DA739BAC2B06}"/>
                  </a:ext>
                </a:extLst>
              </p:cNvPr>
              <p:cNvSpPr txBox="1"/>
              <p:nvPr/>
            </p:nvSpPr>
            <p:spPr>
              <a:xfrm>
                <a:off x="4532656" y="2506037"/>
                <a:ext cx="385017" cy="548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latinLnBrk="1">
                  <a:spcBef>
                    <a:spcPts val="1996"/>
                  </a:spcBef>
                </a:pPr>
                <a:r>
                  <a:rPr lang="en-US" altLang="ko-KR" sz="3600" spc="-136" dirty="0">
                    <a:ln w="12700">
                      <a:solidFill>
                        <a:prstClr val="black">
                          <a:alpha val="0"/>
                        </a:prstClr>
                      </a:solidFill>
                    </a:ln>
                    <a:gradFill>
                      <a:gsLst>
                        <a:gs pos="0">
                          <a:srgbClr val="5B9BD5">
                            <a:lumMod val="75000"/>
                          </a:srgbClr>
                        </a:gs>
                        <a:gs pos="100000">
                          <a:srgbClr val="5B9BD5">
                            <a:lumMod val="75000"/>
                          </a:srgbClr>
                        </a:gs>
                      </a:gsLst>
                      <a:lin ang="5400000" scaled="1"/>
                    </a:gradFill>
                    <a:effectLst>
                      <a:reflection blurRad="6350" stA="22000" endPos="38000" dist="25400" dir="5400000" sy="-100000" algn="bl" rotWithShape="0"/>
                    </a:effectLst>
                    <a:latin typeface="Times New Roman" panose="02020603050405020304" pitchFamily="18" charset="0"/>
                    <a:ea typeface="맑은 고딕" panose="020B0503020000020004" pitchFamily="34" charset="-127"/>
                    <a:cs typeface="Times New Roman" panose="02020603050405020304" pitchFamily="18" charset="0"/>
                  </a:rPr>
                  <a:t>Ⅱ</a:t>
                </a:r>
                <a:endParaRPr lang="ko-KR" altLang="en-US" sz="3600" spc="-136" dirty="0">
                  <a:ln w="12700">
                    <a:solidFill>
                      <a:prstClr val="black">
                        <a:alpha val="0"/>
                      </a:prstClr>
                    </a:solidFill>
                  </a:ln>
                  <a:gradFill>
                    <a:gsLst>
                      <a:gs pos="0">
                        <a:srgbClr val="5B9BD5">
                          <a:lumMod val="75000"/>
                        </a:srgbClr>
                      </a:gs>
                      <a:gs pos="100000">
                        <a:srgbClr val="5B9BD5">
                          <a:lumMod val="75000"/>
                        </a:srgbClr>
                      </a:gs>
                    </a:gsLst>
                    <a:lin ang="5400000" scaled="1"/>
                  </a:gradFill>
                  <a:effectLst>
                    <a:reflection blurRad="6350" stA="22000" endPos="38000" dist="25400" dir="5400000" sy="-100000" algn="bl" rotWithShape="0"/>
                  </a:effectLst>
                  <a:latin typeface="Times New Roman" panose="020206030504050203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1B97C59-4C0E-4FE2-958C-A95535D7A6D1}"/>
                </a:ext>
              </a:extLst>
            </p:cNvPr>
            <p:cNvGrpSpPr/>
            <p:nvPr/>
          </p:nvGrpSpPr>
          <p:grpSpPr>
            <a:xfrm>
              <a:off x="4532656" y="1729999"/>
              <a:ext cx="2610984" cy="1376627"/>
              <a:chOff x="4532656" y="1729999"/>
              <a:chExt cx="2610984" cy="137662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F3DF5-4A51-41E4-9F05-372FDDFFDA9D}"/>
                  </a:ext>
                </a:extLst>
              </p:cNvPr>
              <p:cNvSpPr txBox="1"/>
              <p:nvPr/>
            </p:nvSpPr>
            <p:spPr>
              <a:xfrm>
                <a:off x="5128665" y="2537752"/>
                <a:ext cx="2014975" cy="568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 latinLnBrk="1">
                  <a:lnSpc>
                    <a:spcPct val="150000"/>
                  </a:lnSpc>
                  <a:spcBef>
                    <a:spcPts val="1800"/>
                  </a:spcBef>
                  <a:spcAft>
                    <a:spcPts val="300"/>
                  </a:spcAft>
                </a:pPr>
                <a:r>
                  <a:rPr lang="en-US" sz="2800" b="1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latin typeface="Times New Roman" panose="02020603050405020304" pitchFamily="18" charset="0"/>
                    <a:ea typeface="KoPub돋움체 Bold" panose="02020603020101020101" pitchFamily="18" charset="-127"/>
                    <a:cs typeface="Times New Roman" panose="02020603050405020304" pitchFamily="18" charset="0"/>
                  </a:rPr>
                  <a:t>Methodology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EBFA5B-FD8B-46BC-B6B6-5FFE3587C90F}"/>
                  </a:ext>
                </a:extLst>
              </p:cNvPr>
              <p:cNvSpPr txBox="1"/>
              <p:nvPr/>
            </p:nvSpPr>
            <p:spPr>
              <a:xfrm>
                <a:off x="4532656" y="1729999"/>
                <a:ext cx="385017" cy="548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latinLnBrk="1">
                  <a:spcBef>
                    <a:spcPts val="1996"/>
                  </a:spcBef>
                </a:pPr>
                <a:r>
                  <a:rPr lang="en-US" altLang="ko-KR" sz="3600" dirty="0">
                    <a:ln w="12700">
                      <a:solidFill>
                        <a:prstClr val="black">
                          <a:alpha val="0"/>
                        </a:prstClr>
                      </a:solidFill>
                    </a:ln>
                    <a:gradFill>
                      <a:gsLst>
                        <a:gs pos="0">
                          <a:srgbClr val="5B9BD5">
                            <a:lumMod val="75000"/>
                          </a:srgbClr>
                        </a:gs>
                        <a:gs pos="100000">
                          <a:srgbClr val="5B9BD5">
                            <a:lumMod val="75000"/>
                          </a:srgbClr>
                        </a:gs>
                      </a:gsLst>
                      <a:lin ang="5400000" scaled="1"/>
                    </a:gradFill>
                    <a:effectLst>
                      <a:reflection blurRad="6350" stA="22000" endPos="38000" dist="25400" dir="5400000" sy="-100000" algn="bl" rotWithShape="0"/>
                    </a:effectLst>
                    <a:latin typeface="Times New Roman" panose="02020603050405020304" pitchFamily="18" charset="0"/>
                    <a:ea typeface="NSimSun" panose="02010609030101010101" pitchFamily="49" charset="-122"/>
                    <a:cs typeface="Times New Roman" panose="02020603050405020304" pitchFamily="18" charset="0"/>
                  </a:rPr>
                  <a:t>Ⅰ</a:t>
                </a:r>
                <a:endParaRPr lang="ko-KR" altLang="en-US" sz="3600" dirty="0">
                  <a:ln w="12700">
                    <a:solidFill>
                      <a:prstClr val="black">
                        <a:alpha val="0"/>
                      </a:prstClr>
                    </a:solidFill>
                  </a:ln>
                  <a:gradFill>
                    <a:gsLst>
                      <a:gs pos="0">
                        <a:srgbClr val="5B9BD5">
                          <a:lumMod val="75000"/>
                        </a:srgbClr>
                      </a:gs>
                      <a:gs pos="100000">
                        <a:srgbClr val="5B9BD5">
                          <a:lumMod val="75000"/>
                        </a:srgbClr>
                      </a:gs>
                    </a:gsLst>
                    <a:lin ang="5400000" scaled="1"/>
                  </a:gradFill>
                  <a:effectLst>
                    <a:reflection blurRad="6350" stA="22000" endPos="38000" dist="25400" dir="5400000" sy="-100000" algn="bl" rotWithShape="0"/>
                  </a:effectLst>
                  <a:latin typeface="Times New Roman" panose="020206030504050203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FA6C2C5-7E00-490A-9408-5ED176B0B794}"/>
                </a:ext>
              </a:extLst>
            </p:cNvPr>
            <p:cNvGrpSpPr/>
            <p:nvPr/>
          </p:nvGrpSpPr>
          <p:grpSpPr>
            <a:xfrm>
              <a:off x="4532656" y="3645047"/>
              <a:ext cx="4952864" cy="1484684"/>
              <a:chOff x="4532656" y="3645047"/>
              <a:chExt cx="4952864" cy="148468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4F2C5C-654F-4A5B-9958-C44EE5BA2DD8}"/>
                  </a:ext>
                </a:extLst>
              </p:cNvPr>
              <p:cNvSpPr txBox="1"/>
              <p:nvPr/>
            </p:nvSpPr>
            <p:spPr>
              <a:xfrm>
                <a:off x="4532656" y="3645047"/>
                <a:ext cx="385017" cy="548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latinLnBrk="1">
                  <a:spcBef>
                    <a:spcPts val="1996"/>
                  </a:spcBef>
                </a:pPr>
                <a:r>
                  <a:rPr lang="en-US" altLang="ko-KR" sz="3600" spc="-136" dirty="0">
                    <a:ln w="12700">
                      <a:solidFill>
                        <a:prstClr val="black">
                          <a:alpha val="0"/>
                        </a:prstClr>
                      </a:solidFill>
                    </a:ln>
                    <a:gradFill>
                      <a:gsLst>
                        <a:gs pos="0">
                          <a:srgbClr val="5B9BD5">
                            <a:lumMod val="75000"/>
                          </a:srgbClr>
                        </a:gs>
                        <a:gs pos="100000">
                          <a:srgbClr val="5B9BD5">
                            <a:lumMod val="75000"/>
                          </a:srgbClr>
                        </a:gs>
                      </a:gsLst>
                      <a:lin ang="5400000" scaled="1"/>
                    </a:gradFill>
                    <a:effectLst>
                      <a:reflection blurRad="6350" stA="22000" endPos="38000" dist="25400" dir="5400000" sy="-100000" algn="bl" rotWithShape="0"/>
                    </a:effectLst>
                    <a:latin typeface="Times New Roman" panose="02020603050405020304" pitchFamily="18" charset="0"/>
                    <a:ea typeface="맑은 고딕" panose="020B0503020000020004" pitchFamily="34" charset="-127"/>
                    <a:cs typeface="Times New Roman" panose="02020603050405020304" pitchFamily="18" charset="0"/>
                  </a:rPr>
                  <a:t>Ⅲ</a:t>
                </a:r>
                <a:endParaRPr lang="ko-KR" altLang="en-US" sz="3600" spc="-136" dirty="0">
                  <a:ln w="12700">
                    <a:solidFill>
                      <a:prstClr val="black">
                        <a:alpha val="0"/>
                      </a:prstClr>
                    </a:solidFill>
                  </a:ln>
                  <a:gradFill>
                    <a:gsLst>
                      <a:gs pos="0">
                        <a:srgbClr val="5B9BD5">
                          <a:lumMod val="75000"/>
                        </a:srgbClr>
                      </a:gs>
                      <a:gs pos="100000">
                        <a:srgbClr val="5B9BD5">
                          <a:lumMod val="75000"/>
                        </a:srgbClr>
                      </a:gs>
                    </a:gsLst>
                    <a:lin ang="5400000" scaled="1"/>
                  </a:gradFill>
                  <a:effectLst>
                    <a:reflection blurRad="6350" stA="22000" endPos="38000" dist="25400" dir="5400000" sy="-100000" algn="bl" rotWithShape="0"/>
                  </a:effectLst>
                  <a:latin typeface="Times New Roman" panose="020206030504050203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F15722-A0E1-4E80-B916-EA2F51024A30}"/>
                  </a:ext>
                </a:extLst>
              </p:cNvPr>
              <p:cNvSpPr txBox="1"/>
              <p:nvPr/>
            </p:nvSpPr>
            <p:spPr>
              <a:xfrm>
                <a:off x="5123150" y="4698844"/>
                <a:ext cx="436237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ko-KR"/>
                </a:defPPr>
                <a:lvl1pPr>
                  <a:spcBef>
                    <a:spcPts val="1996"/>
                  </a:spcBef>
                  <a:defRPr sz="240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2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  <a:cs typeface="KoPubWorld돋움체 Bold" panose="00000800000000000000" pitchFamily="2" charset="-127"/>
                  </a:defRPr>
                </a:lvl1pPr>
              </a:lstStyle>
              <a:p>
                <a:pPr latinLnBrk="1"/>
                <a:r>
                  <a:rPr lang="en-US" altLang="ko-KR" sz="2800" b="1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latin typeface="Times New Roman" panose="02020603050405020304" pitchFamily="18" charset="0"/>
                    <a:ea typeface="KoPub돋움체 Bold" panose="02020603020101020101" pitchFamily="18" charset="-127"/>
                    <a:cs typeface="Times New Roman" panose="02020603050405020304" pitchFamily="18" charset="0"/>
                  </a:rPr>
                  <a:t>Conclusion</a:t>
                </a:r>
                <a:endParaRPr lang="ko-KR" altLang="en-US" sz="28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KoPub돋움체 Bold" panose="02020603020101020101" pitchFamily="18" charset="-127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1CAEAB-21B6-4D14-8B2B-160D175DE737}"/>
                </a:ext>
              </a:extLst>
            </p:cNvPr>
            <p:cNvSpPr txBox="1"/>
            <p:nvPr/>
          </p:nvSpPr>
          <p:spPr>
            <a:xfrm>
              <a:off x="4531758" y="4639883"/>
              <a:ext cx="385017" cy="548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latinLnBrk="1">
                <a:spcBef>
                  <a:spcPts val="1996"/>
                </a:spcBef>
              </a:pPr>
              <a:r>
                <a:rPr lang="en-US" altLang="ko-KR" sz="3600" spc="-136" dirty="0">
                  <a:ln w="12700">
                    <a:solidFill>
                      <a:prstClr val="black">
                        <a:alpha val="0"/>
                      </a:prstClr>
                    </a:solidFill>
                  </a:ln>
                  <a:gradFill>
                    <a:gsLst>
                      <a:gs pos="0">
                        <a:srgbClr val="5B9BD5">
                          <a:lumMod val="75000"/>
                        </a:srgbClr>
                      </a:gs>
                      <a:gs pos="100000">
                        <a:srgbClr val="5B9BD5">
                          <a:lumMod val="75000"/>
                        </a:srgbClr>
                      </a:gs>
                    </a:gsLst>
                    <a:lin ang="5400000" scaled="1"/>
                  </a:gradFill>
                  <a:effectLst>
                    <a:reflection blurRad="6350" stA="22000" endPos="38000" dist="25400" dir="5400000" sy="-100000" algn="bl" rotWithShape="0"/>
                  </a:effectLst>
                  <a:latin typeface="Times New Roman" panose="020206030504050203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Ⅳ</a:t>
              </a:r>
              <a:endParaRPr lang="ko-KR" altLang="en-US" sz="3600" spc="-136" dirty="0">
                <a:ln w="12700">
                  <a:solidFill>
                    <a:prstClr val="black">
                      <a:alpha val="0"/>
                    </a:prstClr>
                  </a:solidFill>
                </a:ln>
                <a:gradFill>
                  <a:gsLst>
                    <a:gs pos="0">
                      <a:srgbClr val="5B9BD5">
                        <a:lumMod val="75000"/>
                      </a:srgbClr>
                    </a:gs>
                    <a:gs pos="100000">
                      <a:srgbClr val="5B9BD5">
                        <a:lumMod val="75000"/>
                      </a:srgbClr>
                    </a:gs>
                  </a:gsLst>
                  <a:lin ang="5400000" scaled="1"/>
                </a:gradFill>
                <a:effectLst>
                  <a:reflection blurRad="6350" stA="22000" endPos="38000" dist="25400" dir="5400000" sy="-100000" algn="bl" rotWithShape="0"/>
                </a:effectLst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6FF3DF5-4A51-41E4-9F05-372FDDFFDA9D}"/>
              </a:ext>
            </a:extLst>
          </p:cNvPr>
          <p:cNvSpPr txBox="1"/>
          <p:nvPr/>
        </p:nvSpPr>
        <p:spPr>
          <a:xfrm>
            <a:off x="6295333" y="1959891"/>
            <a:ext cx="19507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atinLnBrk="1">
              <a:spcBef>
                <a:spcPts val="1996"/>
              </a:spcBef>
            </a:pPr>
            <a:r>
              <a:rPr lang="en-US" altLang="ko-KR" sz="28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Introduction</a:t>
            </a:r>
            <a:endParaRPr lang="ko-KR" altLang="en-US" sz="28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KoPub돋움체 Bold" panose="00000800000000000000" pitchFamily="2" charset="-127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76EAE9-70C4-AD06-6F3B-3BA981CEA47C}"/>
              </a:ext>
            </a:extLst>
          </p:cNvPr>
          <p:cNvSpPr txBox="1"/>
          <p:nvPr/>
        </p:nvSpPr>
        <p:spPr>
          <a:xfrm>
            <a:off x="1871833" y="2711957"/>
            <a:ext cx="2229072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 latinLnBrk="1"/>
            <a:r>
              <a:rPr lang="en-US" altLang="ko-KR" sz="3600" spc="91" dirty="0">
                <a:ln>
                  <a:solidFill>
                    <a:prstClr val="black">
                      <a:alpha val="0"/>
                    </a:prstClr>
                  </a:solidFill>
                </a:ln>
                <a:gradFill>
                  <a:gsLst>
                    <a:gs pos="42000">
                      <a:srgbClr val="5B9BD5">
                        <a:lumMod val="50000"/>
                      </a:srgbClr>
                    </a:gs>
                    <a:gs pos="53000">
                      <a:srgbClr val="5B9BD5">
                        <a:lumMod val="75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KoPub돋움체 Bold" panose="02020603020101020101" pitchFamily="18" charset="-127"/>
                <a:cs typeface="Times New Roman" panose="02020603050405020304" pitchFamily="18" charset="0"/>
              </a:rPr>
              <a:t>Contents</a:t>
            </a:r>
            <a:endParaRPr lang="ko-KR" altLang="en-US" sz="3600" spc="91" dirty="0">
              <a:ln>
                <a:solidFill>
                  <a:prstClr val="black">
                    <a:alpha val="0"/>
                  </a:prstClr>
                </a:solidFill>
              </a:ln>
              <a:gradFill>
                <a:gsLst>
                  <a:gs pos="42000">
                    <a:srgbClr val="5B9BD5">
                      <a:lumMod val="50000"/>
                    </a:srgbClr>
                  </a:gs>
                  <a:gs pos="53000">
                    <a:srgbClr val="5B9BD5">
                      <a:lumMod val="75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KoPub돋움체 Bold" panose="0202060302010102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05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BB67E6-F3AE-B95C-6823-6E475D8421C0}"/>
                  </a:ext>
                </a:extLst>
              </p:cNvPr>
              <p:cNvSpPr txBox="1"/>
              <p:nvPr/>
            </p:nvSpPr>
            <p:spPr>
              <a:xfrm>
                <a:off x="244853" y="4562743"/>
                <a:ext cx="10072854" cy="190231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This method which was proposed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by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  <a:hlinkClick r:id="rId2" action="ppaction://hlinkfile" tooltip="Eckhardt, 2008 #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Eckhardt (2008)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,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considers a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scatter plot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of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daily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streamflow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𝐣</m:t>
                        </m:r>
                        <m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𝐣</m:t>
                        </m:r>
                      </m:sub>
                    </m:sSub>
                  </m:oMath>
                </a14:m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during a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recession period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of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 least five days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During the data period, all points should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lie on a line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through the origin with slope </a:t>
                </a:r>
                <a14:m>
                  <m:oMath xmlns:m="http://schemas.openxmlformats.org/officeDocument/2006/math">
                    <m:r>
                      <a:rPr kumimoji="0" lang="en-GB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 this study, </a:t>
                </a:r>
                <a14:m>
                  <m:oMath xmlns:m="http://schemas.openxmlformats.org/officeDocument/2006/math">
                    <m:r>
                      <a:rPr kumimoji="0" lang="en-GB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was calculated using this method by analysing the time series  from 2008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2019.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BB67E6-F3AE-B95C-6823-6E475D842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3" y="4562743"/>
                <a:ext cx="10072854" cy="1902316"/>
              </a:xfrm>
              <a:prstGeom prst="rect">
                <a:avLst/>
              </a:prstGeom>
              <a:blipFill>
                <a:blip r:embed="rId3"/>
                <a:stretch>
                  <a:fillRect l="-60" r="-121" b="-188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84A558-826A-30ED-DBA5-157FD2087BE1}"/>
                  </a:ext>
                </a:extLst>
              </p:cNvPr>
              <p:cNvSpPr txBox="1"/>
              <p:nvPr/>
            </p:nvSpPr>
            <p:spPr>
              <a:xfrm>
                <a:off x="244853" y="4087711"/>
                <a:ext cx="10072853" cy="36933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lvl="0" algn="ctr">
                  <a:defRPr b="1" ker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lvl="0"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Second method: scatter plot </a:t>
                </a:r>
                <a:r>
                  <a:rPr lang="en-US" sz="20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during the recession periods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84A558-826A-30ED-DBA5-157FD2087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3" y="4087711"/>
                <a:ext cx="1007285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772EAA6-1F23-FF07-BBC0-FCBF9F07F0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6" r="13290" b="22447"/>
          <a:stretch/>
        </p:blipFill>
        <p:spPr>
          <a:xfrm>
            <a:off x="8359953" y="1655060"/>
            <a:ext cx="3318640" cy="225218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B649F9-FF80-76BE-1C23-DDFEFE8B6CB7}"/>
                  </a:ext>
                </a:extLst>
              </p:cNvPr>
              <p:cNvSpPr txBox="1"/>
              <p:nvPr/>
            </p:nvSpPr>
            <p:spPr>
              <a:xfrm>
                <a:off x="8115345" y="968449"/>
                <a:ext cx="3835151" cy="631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Figure A2.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Scatter plot of streamflow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during recession periods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B649F9-FF80-76BE-1C23-DDFEFE8B6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45" y="968449"/>
                <a:ext cx="3835151" cy="631327"/>
              </a:xfrm>
              <a:prstGeom prst="rect">
                <a:avLst/>
              </a:prstGeom>
              <a:blipFill>
                <a:blip r:embed="rId6"/>
                <a:stretch>
                  <a:fillRect l="-795" t="-2913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Delay 12"/>
          <p:cNvSpPr/>
          <p:nvPr/>
        </p:nvSpPr>
        <p:spPr>
          <a:xfrm rot="5400000">
            <a:off x="2484256" y="296346"/>
            <a:ext cx="1675812" cy="3027210"/>
          </a:xfrm>
          <a:prstGeom prst="flowChartDelay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33116" y="2797064"/>
            <a:ext cx="1807490" cy="955987"/>
          </a:xfrm>
          <a:prstGeom prst="ellipse">
            <a:avLst/>
          </a:prstGeom>
          <a:solidFill>
            <a:srgbClr val="00206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52288" y="2892601"/>
                <a:ext cx="1788318" cy="779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14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 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400" b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en-US" sz="1400" b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400" b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400" b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4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during the recession periods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288" y="2892601"/>
                <a:ext cx="1788318" cy="779444"/>
              </a:xfrm>
              <a:prstGeom prst="rect">
                <a:avLst/>
              </a:prstGeom>
              <a:blipFill>
                <a:blip r:embed="rId7"/>
                <a:stretch>
                  <a:fillRect t="-1575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10743" y="2047668"/>
            <a:ext cx="1807490" cy="9559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24691" y="2099345"/>
                <a:ext cx="1780196" cy="1008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Statistical distribution 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kumimoji="0" lang="en-US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during the dry period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691" y="2099345"/>
                <a:ext cx="1780196" cy="1008161"/>
              </a:xfrm>
              <a:prstGeom prst="rect">
                <a:avLst/>
              </a:prstGeom>
              <a:blipFill>
                <a:blip r:embed="rId8"/>
                <a:stretch>
                  <a:fillRect t="-602" r="-2740" b="-5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4697396" y="2101936"/>
            <a:ext cx="1807490" cy="9559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40198" y="1145483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Methods to Estimate 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7B8B5-FFAF-D4DE-7420-77370537A977}"/>
              </a:ext>
            </a:extLst>
          </p:cNvPr>
          <p:cNvSpPr/>
          <p:nvPr/>
        </p:nvSpPr>
        <p:spPr>
          <a:xfrm>
            <a:off x="2369612" y="1668708"/>
            <a:ext cx="1881177" cy="856954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Recession constant (𝜶)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793" y="2141996"/>
            <a:ext cx="1747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Recession curve analysis using master curve</a:t>
            </a:r>
          </a:p>
        </p:txBody>
      </p:sp>
      <p:sp>
        <p:nvSpPr>
          <p:cNvPr id="16" name="Google Shape;327;p28">
            <a:extLst>
              <a:ext uri="{FF2B5EF4-FFF2-40B4-BE49-F238E27FC236}">
                <a16:creationId xmlns:a16="http://schemas.microsoft.com/office/drawing/2014/main" id="{A6E4CDAA-CF2D-E865-64B5-9F7086E32E7A}"/>
              </a:ext>
            </a:extLst>
          </p:cNvPr>
          <p:cNvSpPr txBox="1">
            <a:spLocks/>
          </p:cNvSpPr>
          <p:nvPr/>
        </p:nvSpPr>
        <p:spPr>
          <a:xfrm>
            <a:off x="1191769" y="360532"/>
            <a:ext cx="80529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9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Parameters Estimated in Eckhardt 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90"/>
              <a:buFont typeface="Arial"/>
              <a:buNone/>
              <a:tabLst/>
              <a:defRPr/>
            </a:pPr>
            <a:endParaRPr kumimoji="0" lang="en-US" sz="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EA0362-442A-22DA-ED0F-CDED986AD4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54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BB67E6-F3AE-B95C-6823-6E475D8421C0}"/>
                  </a:ext>
                </a:extLst>
              </p:cNvPr>
              <p:cNvSpPr txBox="1"/>
              <p:nvPr/>
            </p:nvSpPr>
            <p:spPr>
              <a:xfrm>
                <a:off x="244852" y="4661219"/>
                <a:ext cx="10390323" cy="177484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third method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used to calculate </a:t>
                </a:r>
                <a14:m>
                  <m:oMath xmlns:m="http://schemas.openxmlformats.org/officeDocument/2006/math">
                    <m:r>
                      <a:rPr kumimoji="0" 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involved the calculation of the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daily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ratio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kumimoji="0" lang="en-US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kumimoji="0" lang="en-US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during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recession days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Using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time-series of daily streamflow from 2015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2019 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mean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value of the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statistically-analyzed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ratio was considered as </a:t>
                </a:r>
                <a14:m>
                  <m:oMath xmlns:m="http://schemas.openxmlformats.org/officeDocument/2006/math">
                    <m:r>
                      <a:rPr kumimoji="0" lang="en-GB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BB67E6-F3AE-B95C-6823-6E475D842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2" y="4661219"/>
                <a:ext cx="10390323" cy="1774845"/>
              </a:xfrm>
              <a:prstGeom prst="rect">
                <a:avLst/>
              </a:prstGeom>
              <a:blipFill>
                <a:blip r:embed="rId2"/>
                <a:stretch>
                  <a:fillRect l="-58" b="-101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84A558-826A-30ED-DBA5-157FD2087BE1}"/>
                  </a:ext>
                </a:extLst>
              </p:cNvPr>
              <p:cNvSpPr txBox="1"/>
              <p:nvPr/>
            </p:nvSpPr>
            <p:spPr>
              <a:xfrm>
                <a:off x="244853" y="4143983"/>
                <a:ext cx="10390321" cy="39600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lvl="0" algn="ctr">
                  <a:defRPr b="1" ker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The third method: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statistical distribution </a:t>
                </a:r>
                <a:r>
                  <a:rPr lang="en-US" sz="2000" dirty="0"/>
                  <a:t>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000" dirty="0"/>
                  <a:t> during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the dry period	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84A558-826A-30ED-DBA5-157FD2087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3" y="4143983"/>
                <a:ext cx="10390321" cy="39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Delay 12"/>
          <p:cNvSpPr/>
          <p:nvPr/>
        </p:nvSpPr>
        <p:spPr>
          <a:xfrm rot="5400000">
            <a:off x="2484256" y="366686"/>
            <a:ext cx="1675812" cy="3027210"/>
          </a:xfrm>
          <a:prstGeom prst="flowChartDelay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33116" y="2867404"/>
            <a:ext cx="1807490" cy="9559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52287" y="2962941"/>
                <a:ext cx="1875327" cy="81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Scatter 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kumimoji="0" lang="en-US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during the recession periods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287" y="2962941"/>
                <a:ext cx="1875327" cy="813108"/>
              </a:xfrm>
              <a:prstGeom prst="rect">
                <a:avLst/>
              </a:prstGeom>
              <a:blipFill>
                <a:blip r:embed="rId4"/>
                <a:stretch>
                  <a:fillRect r="-974"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10743" y="2118008"/>
            <a:ext cx="1807490" cy="9559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97396" y="2172276"/>
            <a:ext cx="1807490" cy="955987"/>
          </a:xfrm>
          <a:prstGeom prst="ellipse">
            <a:avLst/>
          </a:prstGeom>
          <a:solidFill>
            <a:srgbClr val="00206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40198" y="1215823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Methods to Estimate 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57B8B5-FFAF-D4DE-7420-77370537A977}"/>
              </a:ext>
            </a:extLst>
          </p:cNvPr>
          <p:cNvSpPr/>
          <p:nvPr/>
        </p:nvSpPr>
        <p:spPr>
          <a:xfrm>
            <a:off x="2369612" y="1739048"/>
            <a:ext cx="1881177" cy="856954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Recession constant (𝜶)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793" y="2212336"/>
            <a:ext cx="1747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Recession curve analysis using master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24691" y="2169685"/>
                <a:ext cx="1780196" cy="1008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Statistical distribution analysis </a:t>
                </a:r>
                <a:r>
                  <a:rPr lang="en-US" sz="14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400" b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en-US" sz="1400" b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400" b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b="1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400" b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en-US" sz="1400" b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during the dry period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691" y="2169685"/>
                <a:ext cx="1780196" cy="1008161"/>
              </a:xfrm>
              <a:prstGeom prst="rect">
                <a:avLst/>
              </a:prstGeom>
              <a:blipFill>
                <a:blip r:embed="rId6"/>
                <a:stretch>
                  <a:fillRect t="-1212" r="-2740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E0D9714-E796-3F47-CC76-5F08203FED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7" t="8292" r="11477" b="8822"/>
          <a:stretch/>
        </p:blipFill>
        <p:spPr>
          <a:xfrm>
            <a:off x="8331757" y="1895244"/>
            <a:ext cx="2948308" cy="215468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6BC5CF-FFE2-1506-46F2-FB209EA0E85D}"/>
                  </a:ext>
                </a:extLst>
              </p:cNvPr>
              <p:cNvSpPr txBox="1"/>
              <p:nvPr/>
            </p:nvSpPr>
            <p:spPr>
              <a:xfrm>
                <a:off x="8244748" y="992446"/>
                <a:ext cx="3400914" cy="944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Figure A3.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Statistical distribution analysis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𝒋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during the dry period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6BC5CF-FFE2-1506-46F2-FB209EA0E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748" y="992446"/>
                <a:ext cx="3400914" cy="944939"/>
              </a:xfrm>
              <a:prstGeom prst="rect">
                <a:avLst/>
              </a:prstGeom>
              <a:blipFill>
                <a:blip r:embed="rId8"/>
                <a:stretch>
                  <a:fillRect l="-896" t="-20000" b="-4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327;p28">
            <a:extLst>
              <a:ext uri="{FF2B5EF4-FFF2-40B4-BE49-F238E27FC236}">
                <a16:creationId xmlns:a16="http://schemas.microsoft.com/office/drawing/2014/main" id="{1C90D66B-DB52-3109-74AF-E4C65D453F81}"/>
              </a:ext>
            </a:extLst>
          </p:cNvPr>
          <p:cNvSpPr txBox="1">
            <a:spLocks/>
          </p:cNvSpPr>
          <p:nvPr/>
        </p:nvSpPr>
        <p:spPr>
          <a:xfrm>
            <a:off x="1191769" y="360532"/>
            <a:ext cx="80529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9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Parameters Estimated in Eckhardt 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90"/>
              <a:buFont typeface="Arial"/>
              <a:buNone/>
              <a:tabLst/>
              <a:defRPr/>
            </a:pPr>
            <a:endParaRPr kumimoji="0" lang="en-US" sz="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FFFF1C1-C009-214A-069A-E73A5F0D7D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0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6CB665-661C-91F2-2261-CB45853F4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A3D13F-3FF0-4C3A-5795-13C7782DC91B}"/>
              </a:ext>
            </a:extLst>
          </p:cNvPr>
          <p:cNvSpPr/>
          <p:nvPr/>
        </p:nvSpPr>
        <p:spPr>
          <a:xfrm>
            <a:off x="1070020" y="3626939"/>
            <a:ext cx="10438750" cy="212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9B1BF3-895D-F483-CB33-B57AD1D6B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19983"/>
              </p:ext>
            </p:extLst>
          </p:nvPr>
        </p:nvGraphicFramePr>
        <p:xfrm>
          <a:off x="3562283" y="4495930"/>
          <a:ext cx="4977765" cy="1219200"/>
        </p:xfrm>
        <a:graphic>
          <a:graphicData uri="http://schemas.openxmlformats.org/drawingml/2006/table">
            <a:tbl>
              <a:tblPr firstRow="1" bandRow="1"/>
              <a:tblGrid>
                <a:gridCol w="995553">
                  <a:extLst>
                    <a:ext uri="{9D8B030D-6E8A-4147-A177-3AD203B41FA5}">
                      <a16:colId xmlns:a16="http://schemas.microsoft.com/office/drawing/2014/main" val="974610841"/>
                    </a:ext>
                  </a:extLst>
                </a:gridCol>
                <a:gridCol w="995553">
                  <a:extLst>
                    <a:ext uri="{9D8B030D-6E8A-4147-A177-3AD203B41FA5}">
                      <a16:colId xmlns:a16="http://schemas.microsoft.com/office/drawing/2014/main" val="3181472357"/>
                    </a:ext>
                  </a:extLst>
                </a:gridCol>
                <a:gridCol w="995553">
                  <a:extLst>
                    <a:ext uri="{9D8B030D-6E8A-4147-A177-3AD203B41FA5}">
                      <a16:colId xmlns:a16="http://schemas.microsoft.com/office/drawing/2014/main" val="831476540"/>
                    </a:ext>
                  </a:extLst>
                </a:gridCol>
                <a:gridCol w="995553">
                  <a:extLst>
                    <a:ext uri="{9D8B030D-6E8A-4147-A177-3AD203B41FA5}">
                      <a16:colId xmlns:a16="http://schemas.microsoft.com/office/drawing/2014/main" val="1628383211"/>
                    </a:ext>
                  </a:extLst>
                </a:gridCol>
                <a:gridCol w="995553">
                  <a:extLst>
                    <a:ext uri="{9D8B030D-6E8A-4147-A177-3AD203B41FA5}">
                      <a16:colId xmlns:a16="http://schemas.microsoft.com/office/drawing/2014/main" val="1774750027"/>
                    </a:ext>
                  </a:extLst>
                </a:gridCol>
              </a:tblGrid>
              <a:tr h="166285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BFI 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6975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</a:p>
                  </a:txBody>
                  <a:tcPr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98213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MBF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61481"/>
                  </a:ext>
                </a:extLst>
              </a:tr>
              <a:tr h="25927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Eckhardt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426020"/>
                  </a:ext>
                </a:extLst>
              </a:tr>
            </a:tbl>
          </a:graphicData>
        </a:graphic>
      </p:graphicFrame>
      <p:sp>
        <p:nvSpPr>
          <p:cNvPr id="10" name="직사각형 16">
            <a:extLst>
              <a:ext uri="{FF2B5EF4-FFF2-40B4-BE49-F238E27FC236}">
                <a16:creationId xmlns:a16="http://schemas.microsoft.com/office/drawing/2014/main" id="{304342FF-5E31-72DA-A239-F0E7AFC70435}"/>
              </a:ext>
            </a:extLst>
          </p:cNvPr>
          <p:cNvSpPr/>
          <p:nvPr/>
        </p:nvSpPr>
        <p:spPr>
          <a:xfrm>
            <a:off x="3778228" y="4166948"/>
            <a:ext cx="476182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-91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Table A2. </a:t>
            </a:r>
            <a:r>
              <a:rPr kumimoji="0" lang="en-US" altLang="ko-KR" sz="1600" b="1" i="0" u="none" strike="noStrike" kern="1200" cap="none" spc="-91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The percentage of  BFI value for selected methods</a:t>
            </a:r>
            <a:endParaRPr kumimoji="0" lang="en-US" altLang="ko-KR" sz="1600" b="1" i="0" u="none" strike="noStrike" kern="1200" cap="none" spc="-91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KoPub돋움체 Bold" panose="02020603020101020101" charset="-127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999E05-8399-6C11-A901-6DA5283212F2}"/>
              </a:ext>
            </a:extLst>
          </p:cNvPr>
          <p:cNvSpPr/>
          <p:nvPr/>
        </p:nvSpPr>
        <p:spPr>
          <a:xfrm>
            <a:off x="1070020" y="1033069"/>
            <a:ext cx="10438750" cy="212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직사각형 16">
            <a:extLst>
              <a:ext uri="{FF2B5EF4-FFF2-40B4-BE49-F238E27FC236}">
                <a16:creationId xmlns:a16="http://schemas.microsoft.com/office/drawing/2014/main" id="{C37DC684-7811-47C0-7650-57B9AC9E560E}"/>
              </a:ext>
            </a:extLst>
          </p:cNvPr>
          <p:cNvSpPr/>
          <p:nvPr/>
        </p:nvSpPr>
        <p:spPr>
          <a:xfrm>
            <a:off x="2981294" y="1756514"/>
            <a:ext cx="6056786" cy="2462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-91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Table A1. </a:t>
            </a:r>
            <a:r>
              <a:rPr kumimoji="0" lang="en-US" altLang="ko-KR" sz="1600" b="1" i="0" u="none" strike="noStrike" kern="1200" cap="none" spc="-91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Eckhardt method performance with sensitivity analysis of the α value </a:t>
            </a:r>
            <a:endParaRPr kumimoji="0" lang="en-US" altLang="ko-KR" sz="1600" b="1" i="0" u="none" strike="noStrike" kern="1200" cap="none" spc="-91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KoPub돋움체 Bold" panose="02020603020101020101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B4A5F85D-BEC6-F263-6806-FA58A36AC6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0341391"/>
                  </p:ext>
                </p:extLst>
              </p:nvPr>
            </p:nvGraphicFramePr>
            <p:xfrm>
              <a:off x="1610500" y="2020356"/>
              <a:ext cx="9239038" cy="944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13164">
                      <a:extLst>
                        <a:ext uri="{9D8B030D-6E8A-4147-A177-3AD203B41FA5}">
                          <a16:colId xmlns:a16="http://schemas.microsoft.com/office/drawing/2014/main" val="1260821492"/>
                        </a:ext>
                      </a:extLst>
                    </a:gridCol>
                    <a:gridCol w="1140543">
                      <a:extLst>
                        <a:ext uri="{9D8B030D-6E8A-4147-A177-3AD203B41FA5}">
                          <a16:colId xmlns:a16="http://schemas.microsoft.com/office/drawing/2014/main" val="4192231783"/>
                        </a:ext>
                      </a:extLst>
                    </a:gridCol>
                    <a:gridCol w="609090">
                      <a:extLst>
                        <a:ext uri="{9D8B030D-6E8A-4147-A177-3AD203B41FA5}">
                          <a16:colId xmlns:a16="http://schemas.microsoft.com/office/drawing/2014/main" val="125896407"/>
                        </a:ext>
                      </a:extLst>
                    </a:gridCol>
                    <a:gridCol w="699766">
                      <a:extLst>
                        <a:ext uri="{9D8B030D-6E8A-4147-A177-3AD203B41FA5}">
                          <a16:colId xmlns:a16="http://schemas.microsoft.com/office/drawing/2014/main" val="3736730920"/>
                        </a:ext>
                      </a:extLst>
                    </a:gridCol>
                    <a:gridCol w="699766">
                      <a:extLst>
                        <a:ext uri="{9D8B030D-6E8A-4147-A177-3AD203B41FA5}">
                          <a16:colId xmlns:a16="http://schemas.microsoft.com/office/drawing/2014/main" val="1039571515"/>
                        </a:ext>
                      </a:extLst>
                    </a:gridCol>
                    <a:gridCol w="699766">
                      <a:extLst>
                        <a:ext uri="{9D8B030D-6E8A-4147-A177-3AD203B41FA5}">
                          <a16:colId xmlns:a16="http://schemas.microsoft.com/office/drawing/2014/main" val="2901242363"/>
                        </a:ext>
                      </a:extLst>
                    </a:gridCol>
                    <a:gridCol w="699766">
                      <a:extLst>
                        <a:ext uri="{9D8B030D-6E8A-4147-A177-3AD203B41FA5}">
                          <a16:colId xmlns:a16="http://schemas.microsoft.com/office/drawing/2014/main" val="1833716427"/>
                        </a:ext>
                      </a:extLst>
                    </a:gridCol>
                    <a:gridCol w="699766">
                      <a:extLst>
                        <a:ext uri="{9D8B030D-6E8A-4147-A177-3AD203B41FA5}">
                          <a16:colId xmlns:a16="http://schemas.microsoft.com/office/drawing/2014/main" val="2831366165"/>
                        </a:ext>
                      </a:extLst>
                    </a:gridCol>
                    <a:gridCol w="699766">
                      <a:extLst>
                        <a:ext uri="{9D8B030D-6E8A-4147-A177-3AD203B41FA5}">
                          <a16:colId xmlns:a16="http://schemas.microsoft.com/office/drawing/2014/main" val="3032758157"/>
                        </a:ext>
                      </a:extLst>
                    </a:gridCol>
                    <a:gridCol w="622829">
                      <a:extLst>
                        <a:ext uri="{9D8B030D-6E8A-4147-A177-3AD203B41FA5}">
                          <a16:colId xmlns:a16="http://schemas.microsoft.com/office/drawing/2014/main" val="2312355874"/>
                        </a:ext>
                      </a:extLst>
                    </a:gridCol>
                    <a:gridCol w="627408">
                      <a:extLst>
                        <a:ext uri="{9D8B030D-6E8A-4147-A177-3AD203B41FA5}">
                          <a16:colId xmlns:a16="http://schemas.microsoft.com/office/drawing/2014/main" val="1647661386"/>
                        </a:ext>
                      </a:extLst>
                    </a:gridCol>
                    <a:gridCol w="627408">
                      <a:extLst>
                        <a:ext uri="{9D8B030D-6E8A-4147-A177-3AD203B41FA5}">
                          <a16:colId xmlns:a16="http://schemas.microsoft.com/office/drawing/2014/main" val="3610043894"/>
                        </a:ext>
                      </a:extLst>
                    </a:gridCol>
                  </a:tblGrid>
                  <a:tr h="212245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Method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Variable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10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7169200"/>
                      </a:ext>
                    </a:extLst>
                  </a:tr>
                  <a:tr h="24108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0.80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0.82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0.84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0.86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0.88</a:t>
                          </a:r>
                          <a:endParaRPr lang="en-US" sz="18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0.90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0.92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0.94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0.96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0.98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226496"/>
                      </a:ext>
                    </a:extLst>
                  </a:tr>
                  <a:tr h="110433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Eckhardt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Arial" panose="020B0604020202020204" pitchFamily="34" charset="0"/>
                                      </a:rPr>
                                      <m:t>𝐁𝐅𝐈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Arial" panose="020B0604020202020204" pitchFamily="34" charset="0"/>
                                      </a:rPr>
                                      <m:t>𝐦𝐚𝐱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0.981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0.978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0.974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0.966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0.956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0.941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0.846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0.534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0.271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1851047"/>
                      </a:ext>
                    </a:extLst>
                  </a:tr>
                  <a:tr h="6444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3975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BFI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0.980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0.977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0.972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0.963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0.951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0.934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0.837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0.497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0.262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0.023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65994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B4A5F85D-BEC6-F263-6806-FA58A36AC6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0341391"/>
                  </p:ext>
                </p:extLst>
              </p:nvPr>
            </p:nvGraphicFramePr>
            <p:xfrm>
              <a:off x="1610500" y="2020356"/>
              <a:ext cx="9239038" cy="944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13164">
                      <a:extLst>
                        <a:ext uri="{9D8B030D-6E8A-4147-A177-3AD203B41FA5}">
                          <a16:colId xmlns:a16="http://schemas.microsoft.com/office/drawing/2014/main" val="1260821492"/>
                        </a:ext>
                      </a:extLst>
                    </a:gridCol>
                    <a:gridCol w="1140543">
                      <a:extLst>
                        <a:ext uri="{9D8B030D-6E8A-4147-A177-3AD203B41FA5}">
                          <a16:colId xmlns:a16="http://schemas.microsoft.com/office/drawing/2014/main" val="4192231783"/>
                        </a:ext>
                      </a:extLst>
                    </a:gridCol>
                    <a:gridCol w="609090">
                      <a:extLst>
                        <a:ext uri="{9D8B030D-6E8A-4147-A177-3AD203B41FA5}">
                          <a16:colId xmlns:a16="http://schemas.microsoft.com/office/drawing/2014/main" val="125896407"/>
                        </a:ext>
                      </a:extLst>
                    </a:gridCol>
                    <a:gridCol w="699766">
                      <a:extLst>
                        <a:ext uri="{9D8B030D-6E8A-4147-A177-3AD203B41FA5}">
                          <a16:colId xmlns:a16="http://schemas.microsoft.com/office/drawing/2014/main" val="3736730920"/>
                        </a:ext>
                      </a:extLst>
                    </a:gridCol>
                    <a:gridCol w="699766">
                      <a:extLst>
                        <a:ext uri="{9D8B030D-6E8A-4147-A177-3AD203B41FA5}">
                          <a16:colId xmlns:a16="http://schemas.microsoft.com/office/drawing/2014/main" val="1039571515"/>
                        </a:ext>
                      </a:extLst>
                    </a:gridCol>
                    <a:gridCol w="699766">
                      <a:extLst>
                        <a:ext uri="{9D8B030D-6E8A-4147-A177-3AD203B41FA5}">
                          <a16:colId xmlns:a16="http://schemas.microsoft.com/office/drawing/2014/main" val="2901242363"/>
                        </a:ext>
                      </a:extLst>
                    </a:gridCol>
                    <a:gridCol w="699766">
                      <a:extLst>
                        <a:ext uri="{9D8B030D-6E8A-4147-A177-3AD203B41FA5}">
                          <a16:colId xmlns:a16="http://schemas.microsoft.com/office/drawing/2014/main" val="1833716427"/>
                        </a:ext>
                      </a:extLst>
                    </a:gridCol>
                    <a:gridCol w="699766">
                      <a:extLst>
                        <a:ext uri="{9D8B030D-6E8A-4147-A177-3AD203B41FA5}">
                          <a16:colId xmlns:a16="http://schemas.microsoft.com/office/drawing/2014/main" val="2831366165"/>
                        </a:ext>
                      </a:extLst>
                    </a:gridCol>
                    <a:gridCol w="699766">
                      <a:extLst>
                        <a:ext uri="{9D8B030D-6E8A-4147-A177-3AD203B41FA5}">
                          <a16:colId xmlns:a16="http://schemas.microsoft.com/office/drawing/2014/main" val="3032758157"/>
                        </a:ext>
                      </a:extLst>
                    </a:gridCol>
                    <a:gridCol w="622829">
                      <a:extLst>
                        <a:ext uri="{9D8B030D-6E8A-4147-A177-3AD203B41FA5}">
                          <a16:colId xmlns:a16="http://schemas.microsoft.com/office/drawing/2014/main" val="2312355874"/>
                        </a:ext>
                      </a:extLst>
                    </a:gridCol>
                    <a:gridCol w="627408">
                      <a:extLst>
                        <a:ext uri="{9D8B030D-6E8A-4147-A177-3AD203B41FA5}">
                          <a16:colId xmlns:a16="http://schemas.microsoft.com/office/drawing/2014/main" val="1647661386"/>
                        </a:ext>
                      </a:extLst>
                    </a:gridCol>
                    <a:gridCol w="627408">
                      <a:extLst>
                        <a:ext uri="{9D8B030D-6E8A-4147-A177-3AD203B41FA5}">
                          <a16:colId xmlns:a16="http://schemas.microsoft.com/office/drawing/2014/main" val="3610043894"/>
                        </a:ext>
                      </a:extLst>
                    </a:gridCol>
                  </a:tblGrid>
                  <a:tr h="213360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Method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Variable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10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7169200"/>
                      </a:ext>
                    </a:extLst>
                  </a:tr>
                  <a:tr h="2438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0.80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0.82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0.84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0.86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0.88</a:t>
                          </a:r>
                          <a:endParaRPr lang="en-US" sz="18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0.90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0.92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0.94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0.96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0.98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226496"/>
                      </a:ext>
                    </a:extLst>
                  </a:tr>
                  <a:tr h="243840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Eckhardt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4064" t="-204878" r="-587166" b="-14634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0.981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0.978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0.974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0.966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0.956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0.941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0.846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0.534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0.271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1851047"/>
                      </a:ext>
                    </a:extLst>
                  </a:tr>
                  <a:tr h="2438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3975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BFI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0.980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0.977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0.972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0.963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0.951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0.934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0.837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0.497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0.262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a:t>0.023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65994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AB4589F-C3B9-5ECB-E7BB-B3BC62CCCC14}"/>
              </a:ext>
            </a:extLst>
          </p:cNvPr>
          <p:cNvSpPr txBox="1"/>
          <p:nvPr/>
        </p:nvSpPr>
        <p:spPr>
          <a:xfrm>
            <a:off x="2337987" y="3677194"/>
            <a:ext cx="7784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Comparison of  the BFI Value of MBF and Eckhardt Method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EAF8B-877A-2DE7-E16B-5A050FD5E8F6}"/>
              </a:ext>
            </a:extLst>
          </p:cNvPr>
          <p:cNvSpPr txBox="1"/>
          <p:nvPr/>
        </p:nvSpPr>
        <p:spPr>
          <a:xfrm>
            <a:off x="2720541" y="1194737"/>
            <a:ext cx="7018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 of the α Value in Eckhardt Method</a:t>
            </a:r>
          </a:p>
        </p:txBody>
      </p:sp>
    </p:spTree>
    <p:extLst>
      <p:ext uri="{BB962C8B-B14F-4D97-AF65-F5344CB8AC3E}">
        <p14:creationId xmlns:p14="http://schemas.microsoft.com/office/powerpoint/2010/main" val="35378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0">
            <a:extLst>
              <a:ext uri="{FF2B5EF4-FFF2-40B4-BE49-F238E27FC236}">
                <a16:creationId xmlns:a16="http://schemas.microsoft.com/office/drawing/2014/main" id="{9E09998C-3E79-5146-9A40-BD25B5EB4DC4}"/>
              </a:ext>
            </a:extLst>
          </p:cNvPr>
          <p:cNvSpPr/>
          <p:nvPr/>
        </p:nvSpPr>
        <p:spPr>
          <a:xfrm>
            <a:off x="1219820" y="485276"/>
            <a:ext cx="2430152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Background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FD75DCC-5A59-6154-46DB-C20AE456579C}"/>
              </a:ext>
            </a:extLst>
          </p:cNvPr>
          <p:cNvSpPr/>
          <p:nvPr/>
        </p:nvSpPr>
        <p:spPr>
          <a:xfrm>
            <a:off x="3685792" y="3133478"/>
            <a:ext cx="377902" cy="48335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F6DD5BE-7F6E-EDAA-F9D3-8A3DC82BBA52}"/>
              </a:ext>
            </a:extLst>
          </p:cNvPr>
          <p:cNvSpPr/>
          <p:nvPr/>
        </p:nvSpPr>
        <p:spPr>
          <a:xfrm>
            <a:off x="7170067" y="3129359"/>
            <a:ext cx="377902" cy="48335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057671-DB5A-39A1-257F-3F8B210FA034}"/>
              </a:ext>
            </a:extLst>
          </p:cNvPr>
          <p:cNvSpPr/>
          <p:nvPr/>
        </p:nvSpPr>
        <p:spPr>
          <a:xfrm>
            <a:off x="7595613" y="2016703"/>
            <a:ext cx="4438100" cy="32075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1E9FD4-7F47-1887-8C39-FE0428F07817}"/>
              </a:ext>
            </a:extLst>
          </p:cNvPr>
          <p:cNvSpPr/>
          <p:nvPr/>
        </p:nvSpPr>
        <p:spPr>
          <a:xfrm>
            <a:off x="132641" y="2014442"/>
            <a:ext cx="3463636" cy="32075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081098-A148-40C0-0A34-01AEC3530718}"/>
              </a:ext>
            </a:extLst>
          </p:cNvPr>
          <p:cNvSpPr/>
          <p:nvPr/>
        </p:nvSpPr>
        <p:spPr>
          <a:xfrm>
            <a:off x="211144" y="3095136"/>
            <a:ext cx="3292770" cy="32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Precipitation Reduction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A2EA8E-58D4-B7C7-AC04-E0AC3644F737}"/>
              </a:ext>
            </a:extLst>
          </p:cNvPr>
          <p:cNvSpPr/>
          <p:nvPr/>
        </p:nvSpPr>
        <p:spPr>
          <a:xfrm>
            <a:off x="211144" y="3483409"/>
            <a:ext cx="3292770" cy="32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Temperature Increase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FAC720-BE8A-99F9-DEFF-5ACA841D375F}"/>
              </a:ext>
            </a:extLst>
          </p:cNvPr>
          <p:cNvSpPr/>
          <p:nvPr/>
        </p:nvSpPr>
        <p:spPr>
          <a:xfrm>
            <a:off x="211143" y="3871682"/>
            <a:ext cx="3292771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Water Consumption Increase in the Agricultural Area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120349-C4B8-CDC0-1430-42653E8B9359}"/>
              </a:ext>
            </a:extLst>
          </p:cNvPr>
          <p:cNvSpPr/>
          <p:nvPr/>
        </p:nvSpPr>
        <p:spPr>
          <a:xfrm>
            <a:off x="211143" y="4525979"/>
            <a:ext cx="3292771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Overuse of Groundwater Resources for Irrigation Purpose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A3086F-A2EF-99A3-A043-2411DF1E8C3D}"/>
              </a:ext>
            </a:extLst>
          </p:cNvPr>
          <p:cNvSpPr/>
          <p:nvPr/>
        </p:nvSpPr>
        <p:spPr>
          <a:xfrm>
            <a:off x="211143" y="2104558"/>
            <a:ext cx="3292771" cy="548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Factors of Water Level Reduction in the Urmia Lake</a:t>
            </a:r>
          </a:p>
        </p:txBody>
      </p:sp>
      <p:sp>
        <p:nvSpPr>
          <p:cNvPr id="38" name="Right Arrow 24">
            <a:extLst>
              <a:ext uri="{FF2B5EF4-FFF2-40B4-BE49-F238E27FC236}">
                <a16:creationId xmlns:a16="http://schemas.microsoft.com/office/drawing/2014/main" id="{72F070BE-B0AB-33D7-D981-9EA9DD3FD237}"/>
              </a:ext>
            </a:extLst>
          </p:cNvPr>
          <p:cNvSpPr/>
          <p:nvPr/>
        </p:nvSpPr>
        <p:spPr>
          <a:xfrm rot="5400000">
            <a:off x="1713028" y="2558236"/>
            <a:ext cx="302862" cy="61460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E477472-1566-81E4-132E-2DA755C7E115}"/>
              </a:ext>
            </a:extLst>
          </p:cNvPr>
          <p:cNvSpPr/>
          <p:nvPr/>
        </p:nvSpPr>
        <p:spPr>
          <a:xfrm>
            <a:off x="4122286" y="2014441"/>
            <a:ext cx="2961314" cy="3207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Vaheddoost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and Aksoy (2018) demonstrated that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water level of Urmia Lake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depends on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discharge of groundwater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and that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70%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of the runoff from rivers that drain into the lake is composed of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baseflow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caused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groundwater discharge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5144BB-8FBA-6F6F-D052-A3497D974978}"/>
              </a:ext>
            </a:extLst>
          </p:cNvPr>
          <p:cNvSpPr/>
          <p:nvPr/>
        </p:nvSpPr>
        <p:spPr>
          <a:xfrm>
            <a:off x="7691692" y="2089713"/>
            <a:ext cx="4219938" cy="503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Accurate Baseflow Estimates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15C88C-D1F0-A465-EDFD-7CAFDAEB3ED8}"/>
              </a:ext>
            </a:extLst>
          </p:cNvPr>
          <p:cNvSpPr/>
          <p:nvPr/>
        </p:nvSpPr>
        <p:spPr>
          <a:xfrm>
            <a:off x="7691692" y="3586236"/>
            <a:ext cx="421993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Consumption Prediction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ACC5DA-1CDF-2FA9-7AA9-216FAF39983C}"/>
              </a:ext>
            </a:extLst>
          </p:cNvPr>
          <p:cNvSpPr/>
          <p:nvPr/>
        </p:nvSpPr>
        <p:spPr>
          <a:xfrm>
            <a:off x="7691692" y="3032393"/>
            <a:ext cx="4219937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Resources Management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70526C1-7545-5B1C-7F2D-AE78DB44CE42}"/>
              </a:ext>
            </a:extLst>
          </p:cNvPr>
          <p:cNvSpPr/>
          <p:nvPr/>
        </p:nvSpPr>
        <p:spPr>
          <a:xfrm>
            <a:off x="7682127" y="4124490"/>
            <a:ext cx="421993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Flow Forecasting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94BE28-2B1B-6C14-85BD-AD275C7D986E}"/>
              </a:ext>
            </a:extLst>
          </p:cNvPr>
          <p:cNvSpPr/>
          <p:nvPr/>
        </p:nvSpPr>
        <p:spPr>
          <a:xfrm>
            <a:off x="7691692" y="4672716"/>
            <a:ext cx="4219935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Control</a:t>
            </a:r>
          </a:p>
        </p:txBody>
      </p:sp>
      <p:sp>
        <p:nvSpPr>
          <p:cNvPr id="45" name="Right Arrow 24">
            <a:extLst>
              <a:ext uri="{FF2B5EF4-FFF2-40B4-BE49-F238E27FC236}">
                <a16:creationId xmlns:a16="http://schemas.microsoft.com/office/drawing/2014/main" id="{0B7AEF83-7B0B-7C36-4DBB-FEBCC0DD1AF6}"/>
              </a:ext>
            </a:extLst>
          </p:cNvPr>
          <p:cNvSpPr/>
          <p:nvPr/>
        </p:nvSpPr>
        <p:spPr>
          <a:xfrm rot="5400000">
            <a:off x="9610716" y="2505640"/>
            <a:ext cx="319486" cy="61460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B2992A-E29D-6375-76A7-5ED72A6B2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0">
            <a:extLst>
              <a:ext uri="{FF2B5EF4-FFF2-40B4-BE49-F238E27FC236}">
                <a16:creationId xmlns:a16="http://schemas.microsoft.com/office/drawing/2014/main" id="{9E09998C-3E79-5146-9A40-BD25B5EB4DC4}"/>
              </a:ext>
            </a:extLst>
          </p:cNvPr>
          <p:cNvSpPr/>
          <p:nvPr/>
        </p:nvSpPr>
        <p:spPr>
          <a:xfrm>
            <a:off x="1219820" y="485276"/>
            <a:ext cx="8505534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Types of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Baseflow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Separation Methods with the Main Objective of 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Study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E7D312-EACE-3577-D43B-473C4145AC68}"/>
              </a:ext>
            </a:extLst>
          </p:cNvPr>
          <p:cNvSpPr/>
          <p:nvPr/>
        </p:nvSpPr>
        <p:spPr>
          <a:xfrm>
            <a:off x="543348" y="4845945"/>
            <a:ext cx="10777887" cy="1625954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latinLnBrk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roles of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baseflow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on water level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the Urmia Lake, based on the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between changes in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baseflow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groundwater level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1">
            <a:extLst>
              <a:ext uri="{FF2B5EF4-FFF2-40B4-BE49-F238E27FC236}">
                <a16:creationId xmlns:a16="http://schemas.microsoft.com/office/drawing/2014/main" id="{0B2BB3AF-A067-8316-9DBB-BF276D6809E6}"/>
              </a:ext>
            </a:extLst>
          </p:cNvPr>
          <p:cNvSpPr/>
          <p:nvPr/>
        </p:nvSpPr>
        <p:spPr>
          <a:xfrm>
            <a:off x="543348" y="4512415"/>
            <a:ext cx="3751459" cy="457200"/>
          </a:xfrm>
          <a:prstGeom prst="roundRect">
            <a:avLst/>
          </a:prstGeom>
          <a:gradFill>
            <a:gsLst>
              <a:gs pos="0">
                <a:schemeClr val="accent5"/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-91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The Main Objective</a:t>
            </a:r>
            <a:r>
              <a:rPr kumimoji="0" lang="en-US" altLang="ko-KR" sz="2000" b="1" i="0" u="none" strike="noStrike" kern="0" cap="none" spc="-91" normalizeH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 of This </a:t>
            </a:r>
            <a:r>
              <a:rPr lang="en-US" altLang="ko-KR" sz="2000" b="1" kern="0" spc="-9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Study</a:t>
            </a:r>
            <a:endParaRPr kumimoji="0" lang="en-US" sz="2000" b="1" i="0" u="none" strike="noStrike" kern="0" cap="none" spc="-91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KoPub돋움체 Bold" panose="02020603020101020101" charset="-127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B2992A-E29D-6375-76A7-5ED72A6B2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C79EFE-D788-F604-B950-81341744CF10}"/>
              </a:ext>
            </a:extLst>
          </p:cNvPr>
          <p:cNvSpPr/>
          <p:nvPr/>
        </p:nvSpPr>
        <p:spPr>
          <a:xfrm>
            <a:off x="576347" y="1492467"/>
            <a:ext cx="10744887" cy="288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37E5BC-F222-2C2C-756E-5E94A3E870EF}"/>
              </a:ext>
            </a:extLst>
          </p:cNvPr>
          <p:cNvSpPr/>
          <p:nvPr/>
        </p:nvSpPr>
        <p:spPr>
          <a:xfrm>
            <a:off x="672428" y="1720745"/>
            <a:ext cx="4219938" cy="3995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Baseflow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Separation Methods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D511E0-9512-DA4B-DBDE-EEBC1011CE4A}"/>
              </a:ext>
            </a:extLst>
          </p:cNvPr>
          <p:cNvSpPr/>
          <p:nvPr/>
        </p:nvSpPr>
        <p:spPr>
          <a:xfrm>
            <a:off x="672428" y="3217268"/>
            <a:ext cx="4219936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Non-Tracer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Method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B97B2B-7F38-772A-956C-D6464AB8F0EA}"/>
              </a:ext>
            </a:extLst>
          </p:cNvPr>
          <p:cNvSpPr/>
          <p:nvPr/>
        </p:nvSpPr>
        <p:spPr>
          <a:xfrm>
            <a:off x="672428" y="2663425"/>
            <a:ext cx="4219937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Method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3FE967-C77F-270C-913C-7E265DEA2834}"/>
              </a:ext>
            </a:extLst>
          </p:cNvPr>
          <p:cNvSpPr/>
          <p:nvPr/>
        </p:nvSpPr>
        <p:spPr>
          <a:xfrm>
            <a:off x="5170921" y="3224115"/>
            <a:ext cx="2890728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Method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16AC1D-F18B-200B-E9CD-0B99965461A7}"/>
              </a:ext>
            </a:extLst>
          </p:cNvPr>
          <p:cNvSpPr/>
          <p:nvPr/>
        </p:nvSpPr>
        <p:spPr>
          <a:xfrm>
            <a:off x="5170921" y="3794160"/>
            <a:ext cx="2890728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Filter Method</a:t>
            </a:r>
          </a:p>
        </p:txBody>
      </p:sp>
      <p:sp>
        <p:nvSpPr>
          <p:cNvPr id="50" name="Right Arrow 24">
            <a:extLst>
              <a:ext uri="{FF2B5EF4-FFF2-40B4-BE49-F238E27FC236}">
                <a16:creationId xmlns:a16="http://schemas.microsoft.com/office/drawing/2014/main" id="{E521D259-E1B2-5255-F3AA-85B12D257058}"/>
              </a:ext>
            </a:extLst>
          </p:cNvPr>
          <p:cNvSpPr/>
          <p:nvPr/>
        </p:nvSpPr>
        <p:spPr>
          <a:xfrm rot="5400000">
            <a:off x="2552997" y="2098217"/>
            <a:ext cx="396395" cy="61460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4F83DF0-4103-39F7-E61B-757D9A0711BA}"/>
              </a:ext>
            </a:extLst>
          </p:cNvPr>
          <p:cNvCxnSpPr>
            <a:cxnSpLocks/>
            <a:stCxn id="27" idx="3"/>
            <a:endCxn id="48" idx="1"/>
          </p:cNvCxnSpPr>
          <p:nvPr/>
        </p:nvCxnSpPr>
        <p:spPr>
          <a:xfrm>
            <a:off x="4892364" y="3445868"/>
            <a:ext cx="278557" cy="6847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1BD28B-EEB0-1EE6-8EFF-A00B75DC11B1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6616285" y="3681315"/>
            <a:ext cx="0" cy="112845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B2BBE8C-72B9-F316-4E69-4415329EAE83}"/>
              </a:ext>
            </a:extLst>
          </p:cNvPr>
          <p:cNvSpPr txBox="1"/>
          <p:nvPr/>
        </p:nvSpPr>
        <p:spPr>
          <a:xfrm>
            <a:off x="3058498" y="101480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Baseflow Separation Methods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156681-FB1B-1F41-4808-403002AD3789}"/>
              </a:ext>
            </a:extLst>
          </p:cNvPr>
          <p:cNvSpPr/>
          <p:nvPr/>
        </p:nvSpPr>
        <p:spPr>
          <a:xfrm>
            <a:off x="5170921" y="2638961"/>
            <a:ext cx="2890728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Balance Filter (MBF)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19E1342-7365-0A33-7014-F89C4F8C970E}"/>
              </a:ext>
            </a:extLst>
          </p:cNvPr>
          <p:cNvCxnSpPr/>
          <p:nvPr/>
        </p:nvCxnSpPr>
        <p:spPr>
          <a:xfrm>
            <a:off x="4885377" y="2867561"/>
            <a:ext cx="278557" cy="6847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95C4109-11B3-C982-23B7-113364515739}"/>
              </a:ext>
            </a:extLst>
          </p:cNvPr>
          <p:cNvSpPr/>
          <p:nvPr/>
        </p:nvSpPr>
        <p:spPr>
          <a:xfrm>
            <a:off x="8340135" y="3793560"/>
            <a:ext cx="2819659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Eckhardt Method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70B30F5-D009-956C-DAAA-43C679EDDBD1}"/>
              </a:ext>
            </a:extLst>
          </p:cNvPr>
          <p:cNvCxnSpPr/>
          <p:nvPr/>
        </p:nvCxnSpPr>
        <p:spPr>
          <a:xfrm>
            <a:off x="8065228" y="4046925"/>
            <a:ext cx="278557" cy="6847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31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0">
            <a:extLst>
              <a:ext uri="{FF2B5EF4-FFF2-40B4-BE49-F238E27FC236}">
                <a16:creationId xmlns:a16="http://schemas.microsoft.com/office/drawing/2014/main" id="{22C1AD62-9035-838C-CB69-342C4A3A5BB7}"/>
              </a:ext>
            </a:extLst>
          </p:cNvPr>
          <p:cNvSpPr/>
          <p:nvPr/>
        </p:nvSpPr>
        <p:spPr>
          <a:xfrm>
            <a:off x="1300204" y="485276"/>
            <a:ext cx="5126403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Study Area with Basic Information about Data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711390-7E7E-F638-BBB2-8654E3C76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34"/>
          <a:stretch/>
        </p:blipFill>
        <p:spPr>
          <a:xfrm>
            <a:off x="6349042" y="1102474"/>
            <a:ext cx="5741013" cy="1897793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617A814-332E-2733-18EC-0FD5E8A3B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4" y="1226588"/>
            <a:ext cx="5895042" cy="45552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804" y="1162622"/>
            <a:ext cx="5515155" cy="475592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23906-7E3C-754D-6D28-6FC84CF4CD67}"/>
              </a:ext>
            </a:extLst>
          </p:cNvPr>
          <p:cNvSpPr txBox="1"/>
          <p:nvPr/>
        </p:nvSpPr>
        <p:spPr>
          <a:xfrm>
            <a:off x="6195012" y="3146217"/>
            <a:ext cx="5895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91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Table 1. </a:t>
            </a:r>
            <a:r>
              <a:rPr kumimoji="0" lang="en-US" sz="1600" b="1" i="0" u="none" strike="noStrike" kern="1200" cap="none" spc="-91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Average streamflow during the considered data period at nine hydrometric stations in the Urmia Lake basin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33AC0D-1000-0E2E-A7D6-F9E90F2A6109}"/>
              </a:ext>
            </a:extLst>
          </p:cNvPr>
          <p:cNvSpPr/>
          <p:nvPr/>
        </p:nvSpPr>
        <p:spPr>
          <a:xfrm>
            <a:off x="309695" y="5965878"/>
            <a:ext cx="5533264" cy="406995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-91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Figure 1. </a:t>
            </a:r>
            <a:r>
              <a:rPr lang="en-US" altLang="ko-KR" sz="1600" b="1" spc="-9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Location of Hydrometric Stations in the Urmia Lake Basin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889050-48CE-A717-C92C-D72DD122D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A3348-F4C6-DD22-460F-D70E88766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369" y="3730992"/>
            <a:ext cx="4914187" cy="27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0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5100" y="1301101"/>
            <a:ext cx="11853731" cy="5112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80579" y="1112745"/>
            <a:ext cx="8998371" cy="402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Google Shape;327;p28">
            <a:extLst>
              <a:ext uri="{FF2B5EF4-FFF2-40B4-BE49-F238E27FC236}">
                <a16:creationId xmlns:a16="http://schemas.microsoft.com/office/drawing/2014/main" id="{6D17911B-7108-C877-C15A-094B1971BA0F}"/>
              </a:ext>
            </a:extLst>
          </p:cNvPr>
          <p:cNvSpPr txBox="1">
            <a:spLocks/>
          </p:cNvSpPr>
          <p:nvPr/>
        </p:nvSpPr>
        <p:spPr>
          <a:xfrm>
            <a:off x="4639" y="1047115"/>
            <a:ext cx="97502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9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Methodology of this Study, Focusing on Evaluating Baseflow Separation Methods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8045C4-6A30-B872-35A7-1541067E7329}"/>
              </a:ext>
            </a:extLst>
          </p:cNvPr>
          <p:cNvSpPr/>
          <p:nvPr/>
        </p:nvSpPr>
        <p:spPr>
          <a:xfrm>
            <a:off x="8361508" y="2815142"/>
            <a:ext cx="3571495" cy="1455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1F59F4-05D1-E900-E482-1C22510E59C9}"/>
                  </a:ext>
                </a:extLst>
              </p:cNvPr>
              <p:cNvSpPr txBox="1"/>
              <p:nvPr/>
            </p:nvSpPr>
            <p:spPr>
              <a:xfrm>
                <a:off x="9089124" y="3629781"/>
                <a:ext cx="3106757" cy="495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BFI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𝒎𝒆𝒂𝒏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𝒅𝒂𝒊𝒍𝒚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𝒎𝒆𝒂𝒏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𝒅𝒂𝒊𝒍𝒚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1F59F4-05D1-E900-E482-1C22510E5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124" y="3629781"/>
                <a:ext cx="3106757" cy="495328"/>
              </a:xfrm>
              <a:prstGeom prst="rect">
                <a:avLst/>
              </a:prstGeom>
              <a:blipFill>
                <a:blip r:embed="rId3"/>
                <a:stretch>
                  <a:fillRect l="-5098" b="-85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5028710-AA7E-C3F1-EB4B-7C962009BC2F}"/>
              </a:ext>
            </a:extLst>
          </p:cNvPr>
          <p:cNvSpPr txBox="1"/>
          <p:nvPr/>
        </p:nvSpPr>
        <p:spPr>
          <a:xfrm>
            <a:off x="8418175" y="2926674"/>
            <a:ext cx="3571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BFI is the ratio of the total daily baseflow to the total daily streamflow: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25E5AB-B177-42E8-DBA0-3514270FB059}"/>
              </a:ext>
            </a:extLst>
          </p:cNvPr>
          <p:cNvSpPr/>
          <p:nvPr/>
        </p:nvSpPr>
        <p:spPr>
          <a:xfrm>
            <a:off x="8361508" y="4400850"/>
            <a:ext cx="3571495" cy="191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1681E8-3806-5A08-CB53-C161ACAE7874}"/>
                  </a:ext>
                </a:extLst>
              </p:cNvPr>
              <p:cNvSpPr txBox="1"/>
              <p:nvPr/>
            </p:nvSpPr>
            <p:spPr>
              <a:xfrm>
                <a:off x="8449191" y="4900790"/>
                <a:ext cx="3423335" cy="5010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d>
                                <m:dPr>
                                  <m:ctrlP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.(</m:t>
                          </m:r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  <m:d>
                            <m:dPr>
                              <m:ctrlP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d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e>
                            <m:sub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b>
                          </m:sSub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1681E8-3806-5A08-CB53-C161ACAE7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191" y="4900790"/>
                <a:ext cx="3423335" cy="501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430EBD26-2B12-BA53-080C-000DFC576DB2}"/>
              </a:ext>
            </a:extLst>
          </p:cNvPr>
          <p:cNvSpPr txBox="1"/>
          <p:nvPr/>
        </p:nvSpPr>
        <p:spPr>
          <a:xfrm>
            <a:off x="8352630" y="5469778"/>
            <a:ext cx="3580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 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1600" b="1" i="1" u="none" strike="noStrike" kern="1200" cap="none" spc="0" normalizeH="0" baseline="-2500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is the number of pairs with a tie in variable 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 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is the number of pairs with a tie in variable y.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E372CA-C11D-EEE5-61F3-243060496DDF}"/>
              </a:ext>
            </a:extLst>
          </p:cNvPr>
          <p:cNvSpPr txBox="1"/>
          <p:nvPr/>
        </p:nvSpPr>
        <p:spPr>
          <a:xfrm>
            <a:off x="8347295" y="4470559"/>
            <a:ext cx="33367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Kendall-Tau coefficient:</a:t>
            </a:r>
          </a:p>
        </p:txBody>
      </p:sp>
      <p:sp>
        <p:nvSpPr>
          <p:cNvPr id="16" name="Google Shape;327;p28">
            <a:extLst>
              <a:ext uri="{FF2B5EF4-FFF2-40B4-BE49-F238E27FC236}">
                <a16:creationId xmlns:a16="http://schemas.microsoft.com/office/drawing/2014/main" id="{BA9DAD55-3940-0E2B-0CEF-6CF5C79CD986}"/>
              </a:ext>
            </a:extLst>
          </p:cNvPr>
          <p:cNvSpPr txBox="1">
            <a:spLocks/>
          </p:cNvSpPr>
          <p:nvPr/>
        </p:nvSpPr>
        <p:spPr>
          <a:xfrm>
            <a:off x="829616" y="436252"/>
            <a:ext cx="1095522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9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Baseflow Separation, Evaluation, and Relationships with Groundwater and Lake Water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22FB1DB-E43C-3137-E33E-6B0485DAF6A1}"/>
                  </a:ext>
                </a:extLst>
              </p:cNvPr>
              <p:cNvSpPr/>
              <p:nvPr/>
            </p:nvSpPr>
            <p:spPr>
              <a:xfrm>
                <a:off x="338274" y="1695240"/>
                <a:ext cx="9040675" cy="110851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342900" marR="0" lvl="0" indent="-3429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Baseflow estimation through the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MBF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method and the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Eckhardt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method</a:t>
                </a:r>
              </a:p>
              <a:p>
                <a:pPr marL="914400" marR="0" lvl="0" indent="-3429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Analyze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ECbaseflow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and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ECrunoff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to estimate baseflow </a:t>
                </a:r>
                <a:r>
                  <a:rPr lang="en-US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n-US" sz="20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MBF</a:t>
                </a:r>
                <a:r>
                  <a:rPr lang="en-US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method</a:t>
                </a:r>
              </a:p>
              <a:p>
                <a:pPr marL="914400" marR="0" lvl="0" indent="-3429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 </a:t>
                </a:r>
                <a:r>
                  <a:rPr lang="en-US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(𝜶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𝑩𝑭𝑰</m:t>
                        </m:r>
                      </m:e>
                      <m:sub>
                        <m:r>
                          <a:rPr lang="en-US" sz="20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estimated in the </a:t>
                </a:r>
                <a:r>
                  <a:rPr lang="en-US" sz="20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Eckhardt</a:t>
                </a:r>
                <a:r>
                  <a:rPr lang="en-US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Method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22FB1DB-E43C-3137-E33E-6B0485DAF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74" y="1695240"/>
                <a:ext cx="9040675" cy="1108515"/>
              </a:xfrm>
              <a:prstGeom prst="rect">
                <a:avLst/>
              </a:prstGeom>
              <a:blipFill>
                <a:blip r:embed="rId5"/>
                <a:stretch>
                  <a:fillRect l="-538" r="-135" b="-4891"/>
                </a:stretch>
              </a:blip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C471BFC-0200-460D-05F9-BB160955D7E6}"/>
              </a:ext>
            </a:extLst>
          </p:cNvPr>
          <p:cNvSpPr/>
          <p:nvPr/>
        </p:nvSpPr>
        <p:spPr>
          <a:xfrm>
            <a:off x="444716" y="1518298"/>
            <a:ext cx="411327" cy="2582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C452E5-0104-067D-8E9E-738A7B91EC48}"/>
              </a:ext>
            </a:extLst>
          </p:cNvPr>
          <p:cNvSpPr/>
          <p:nvPr/>
        </p:nvSpPr>
        <p:spPr>
          <a:xfrm>
            <a:off x="380579" y="3096169"/>
            <a:ext cx="7880888" cy="20757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Analysis on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comparison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results in baseflow separation methods with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BFI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values</a:t>
            </a:r>
          </a:p>
          <a:p>
            <a:pPr marL="9144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Analyze statistics of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BFI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value estimated using two selected methods</a:t>
            </a:r>
          </a:p>
          <a:p>
            <a:pPr marL="9144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Comparison amount of </a:t>
            </a: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BFI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value for 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MBF and the Eckhardt methods at </a:t>
            </a: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stations</a:t>
            </a: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CE824D-A5CF-772E-BF49-37284336A74F}"/>
              </a:ext>
            </a:extLst>
          </p:cNvPr>
          <p:cNvSpPr/>
          <p:nvPr/>
        </p:nvSpPr>
        <p:spPr>
          <a:xfrm>
            <a:off x="444716" y="2992111"/>
            <a:ext cx="411327" cy="2582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0C0799-F960-A3ED-70AE-8C7C9ED95F82}"/>
              </a:ext>
            </a:extLst>
          </p:cNvPr>
          <p:cNvSpPr/>
          <p:nvPr/>
        </p:nvSpPr>
        <p:spPr>
          <a:xfrm>
            <a:off x="380579" y="5444109"/>
            <a:ext cx="7862904" cy="8406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Evaluation of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relationships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between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baseflow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groundwater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lake water level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the Kendall-Tau coefficient.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C263DD-380B-A906-FA4E-D97C9071FBF9}"/>
              </a:ext>
            </a:extLst>
          </p:cNvPr>
          <p:cNvSpPr/>
          <p:nvPr/>
        </p:nvSpPr>
        <p:spPr>
          <a:xfrm>
            <a:off x="509291" y="5267167"/>
            <a:ext cx="411327" cy="2582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C59852-B574-B621-968C-2DFD35A39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D44C34-53E7-CBBE-372D-733AD3EACF27}"/>
              </a:ext>
            </a:extLst>
          </p:cNvPr>
          <p:cNvSpPr txBox="1"/>
          <p:nvPr/>
        </p:nvSpPr>
        <p:spPr>
          <a:xfrm>
            <a:off x="6575750" y="-5684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Parameters Estimated in Eckhardt Method</a:t>
            </a:r>
          </a:p>
        </p:txBody>
      </p:sp>
    </p:spTree>
    <p:extLst>
      <p:ext uri="{BB962C8B-B14F-4D97-AF65-F5344CB8AC3E}">
        <p14:creationId xmlns:p14="http://schemas.microsoft.com/office/powerpoint/2010/main" val="3806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0">
            <a:extLst>
              <a:ext uri="{FF2B5EF4-FFF2-40B4-BE49-F238E27FC236}">
                <a16:creationId xmlns:a16="http://schemas.microsoft.com/office/drawing/2014/main" id="{22C1AD62-9035-838C-CB69-342C4A3A5BB7}"/>
              </a:ext>
            </a:extLst>
          </p:cNvPr>
          <p:cNvSpPr/>
          <p:nvPr/>
        </p:nvSpPr>
        <p:spPr>
          <a:xfrm>
            <a:off x="1300204" y="485276"/>
            <a:ext cx="3324628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Baseflow Separation Methods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3D4B5A-DB46-D02C-45DF-66F2DE891D91}"/>
                  </a:ext>
                </a:extLst>
              </p:cNvPr>
              <p:cNvSpPr txBox="1"/>
              <p:nvPr/>
            </p:nvSpPr>
            <p:spPr>
              <a:xfrm>
                <a:off x="1952912" y="1463488"/>
                <a:ext cx="8038896" cy="659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en-US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𝐛𝐚𝐬𝐞𝐟𝐥𝐨𝐰</m:t>
                          </m:r>
                          <m:r>
                            <a:rPr kumimoji="0" lang="en-US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𝐭</m:t>
                          </m:r>
                        </m:sub>
                      </m:sSub>
                      <m:r>
                        <a:rPr kumimoji="0" lang="en-US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𝐐</m:t>
                          </m:r>
                        </m:e>
                        <m:sub>
                          <m:r>
                            <a:rPr kumimoji="0" lang="en-US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𝐬𝐭𝐫𝐞𝐚𝐦𝐟𝐥𝐨𝐰</m:t>
                          </m:r>
                          <m:r>
                            <a:rPr kumimoji="0" lang="en-US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𝐭</m:t>
                          </m:r>
                        </m:sub>
                      </m:sSub>
                      <m:f>
                        <m:fPr>
                          <m:ctrlP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𝐄𝐂</m:t>
                              </m:r>
                            </m:e>
                            <m:sub>
                              <m:r>
                                <a:rPr kumimoji="0" lang="en-US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𝐭</m:t>
                              </m:r>
                            </m:sub>
                          </m:sSub>
                          <m:r>
                            <a:rPr kumimoji="0" lang="en-US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𝐄𝐂</m:t>
                              </m:r>
                            </m:e>
                            <m:sub>
                              <m:r>
                                <a:rPr kumimoji="0" lang="en-US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𝐫𝐮𝐧𝐨𝐟𝐟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𝐄𝐂</m:t>
                              </m:r>
                            </m:e>
                            <m:sub>
                              <m:r>
                                <a:rPr kumimoji="0" lang="en-US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𝐛𝐚𝐬𝐞𝐟𝐥𝐨𝐰</m:t>
                              </m:r>
                            </m:sub>
                          </m:sSub>
                          <m:r>
                            <a:rPr kumimoji="0" lang="en-US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𝐄𝐂</m:t>
                              </m:r>
                            </m:e>
                            <m:sub>
                              <m:r>
                                <a:rPr kumimoji="0" lang="en-US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𝐫𝐮𝐧𝐨𝐟𝐟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3D4B5A-DB46-D02C-45DF-66F2DE891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12" y="1463488"/>
                <a:ext cx="8038896" cy="6594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8677B26-FE71-02DB-E501-324B2ABEAFE6}"/>
              </a:ext>
            </a:extLst>
          </p:cNvPr>
          <p:cNvSpPr txBox="1"/>
          <p:nvPr/>
        </p:nvSpPr>
        <p:spPr>
          <a:xfrm>
            <a:off x="2938654" y="951983"/>
            <a:ext cx="655923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Baseflow Estimation by the Mass Balance Filter (MBF)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AE1FDD-07C9-D8BF-5E0B-F8C0C000BBC3}"/>
              </a:ext>
            </a:extLst>
          </p:cNvPr>
          <p:cNvSpPr/>
          <p:nvPr/>
        </p:nvSpPr>
        <p:spPr>
          <a:xfrm>
            <a:off x="645301" y="2360122"/>
            <a:ext cx="5920342" cy="40126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latinLnBrk="1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GB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GB" b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streamflow,t</a:t>
            </a:r>
            <a:r>
              <a:rPr lang="en-GB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GB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</a:t>
            </a:r>
            <a:r>
              <a:rPr lang="en-GB" b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 the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streamflow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conductivity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streamflow at time </a:t>
            </a:r>
            <a:r>
              <a:rPr lang="en-GB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</a:t>
            </a:r>
            <a:endParaRPr lang="en-GB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 latinLnBrk="1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ECrunoff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ECbaseflow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the equation correspond </a:t>
            </a:r>
            <a:b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the EC values of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runoff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baseflow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components.</a:t>
            </a:r>
          </a:p>
          <a:p>
            <a:pPr marL="285750" indent="-285750" algn="just" latinLnBrk="1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ECbaseflow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ECrunoff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estimated during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periods of extreme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low-flow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high-flow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A113B1-CD51-9F46-630E-3912CDEA4324}"/>
              </a:ext>
            </a:extLst>
          </p:cNvPr>
          <p:cNvSpPr txBox="1"/>
          <p:nvPr/>
        </p:nvSpPr>
        <p:spPr>
          <a:xfrm>
            <a:off x="7724250" y="5394512"/>
            <a:ext cx="3822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-9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KoPub돋움체 Bold" panose="02020603020101020101" charset="-127"/>
                <a:cs typeface="Times New Roman" panose="02020603050405020304" pitchFamily="18" charset="0"/>
              </a:rPr>
              <a:t>Figure 2.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Daily average streamflow and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stream conductivity (Stewart et al., 2007)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C08E4-6D72-B586-B05A-A49367DDE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49E1B7-E865-4DDA-3F5C-90E2FA505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717" y="2376852"/>
            <a:ext cx="4365982" cy="30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0">
            <a:extLst>
              <a:ext uri="{FF2B5EF4-FFF2-40B4-BE49-F238E27FC236}">
                <a16:creationId xmlns:a16="http://schemas.microsoft.com/office/drawing/2014/main" id="{22C1AD62-9035-838C-CB69-342C4A3A5BB7}"/>
              </a:ext>
            </a:extLst>
          </p:cNvPr>
          <p:cNvSpPr/>
          <p:nvPr/>
        </p:nvSpPr>
        <p:spPr>
          <a:xfrm>
            <a:off x="1300204" y="485276"/>
            <a:ext cx="3324628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Baseflow Separation Methods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385836-D0D2-E720-EC56-5A3AE56C23E8}"/>
                  </a:ext>
                </a:extLst>
              </p:cNvPr>
              <p:cNvSpPr txBox="1"/>
              <p:nvPr/>
            </p:nvSpPr>
            <p:spPr>
              <a:xfrm>
                <a:off x="239790" y="2718044"/>
                <a:ext cx="7645090" cy="374794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kumimoji="0" lang="en-US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the streamflow at time step t</a:t>
                </a:r>
              </a:p>
              <a:p>
                <a:pPr marL="285750" lvl="0" indent="-285750" algn="just">
                  <a:lnSpc>
                    <a:spcPct val="250000"/>
                  </a:lnSpc>
                  <a:buFont typeface="Wingdings" panose="05000000000000000000" pitchFamily="2" charset="2"/>
                  <a:buChar char="q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the baseflow at time step t 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the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baseflow at time step (t-1) 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lang="en-US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α: the recession constant 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𝑩𝑭𝑰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the maximum value among the ratios of baseflow to streamflow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385836-D0D2-E720-EC56-5A3AE56C2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0" y="2718044"/>
                <a:ext cx="7645090" cy="3747949"/>
              </a:xfrm>
              <a:prstGeom prst="rect">
                <a:avLst/>
              </a:prstGeom>
              <a:blipFill>
                <a:blip r:embed="rId3"/>
                <a:stretch>
                  <a:fillRect l="-318" b="-1129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56E03731-30A0-8BFB-2B07-FA46EE13D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788" y="2749590"/>
            <a:ext cx="3499722" cy="3147637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500CEE0-F02E-7413-7592-6B21BA6A1D30}"/>
                  </a:ext>
                </a:extLst>
              </p:cNvPr>
              <p:cNvSpPr/>
              <p:nvPr/>
            </p:nvSpPr>
            <p:spPr>
              <a:xfrm>
                <a:off x="7944418" y="5928773"/>
                <a:ext cx="31069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GB" sz="16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3</a:t>
                </a:r>
                <a:r>
                  <a:rPr lang="en-GB" sz="16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Recession Constant (</a:t>
                </a:r>
                <a14:m>
                  <m:oMath xmlns:m="http://schemas.openxmlformats.org/officeDocument/2006/math">
                    <m:r>
                      <a:rPr lang="en-GB" sz="1600" b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GB" sz="16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1600" b="1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500CEE0-F02E-7413-7592-6B21BA6A1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418" y="5928773"/>
                <a:ext cx="3106940" cy="338554"/>
              </a:xfrm>
              <a:prstGeom prst="rect">
                <a:avLst/>
              </a:prstGeom>
              <a:blipFill>
                <a:blip r:embed="rId5"/>
                <a:stretch>
                  <a:fillRect l="-588" t="-5455" r="-392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377504-2E52-D571-57E6-0C5C4B6E4E4F}"/>
                  </a:ext>
                </a:extLst>
              </p:cNvPr>
              <p:cNvSpPr txBox="1"/>
              <p:nvPr/>
            </p:nvSpPr>
            <p:spPr>
              <a:xfrm>
                <a:off x="2861947" y="1690647"/>
                <a:ext cx="6097508" cy="68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)</m:t>
                          </m:r>
                        </m:sub>
                      </m:sSub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Arial" panose="020B0604020202020204" pitchFamily="34" charset="0"/>
                                    </a:rPr>
                                    <m:t>𝑩𝑭𝑰</m:t>
                                  </m:r>
                                </m:e>
                                <m:sub>
                                  <m:r>
                                    <a:rPr kumimoji="0" lang="en-US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Arial" panose="020B0604020202020204" pitchFamily="34" charset="0"/>
                                    </a:rPr>
                                    <m:t>𝒎𝒂𝒙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𝜶</m:t>
                          </m:r>
                          <m:sSub>
                            <m:sSubPr>
                              <m:ctrlP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𝒃</m:t>
                              </m:r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 (</m:t>
                              </m:r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)</m:t>
                              </m:r>
                            </m:sub>
                          </m:sSub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+(</m:t>
                          </m:r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𝛂</m:t>
                          </m:r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𝑩𝑭𝑰</m:t>
                              </m:r>
                            </m:e>
                            <m:sub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𝒎𝒂𝒙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𝐭</m:t>
                              </m:r>
                            </m:sub>
                          </m:sSub>
                        </m:num>
                        <m:den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𝜶</m:t>
                          </m:r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𝑩𝑭𝑰</m:t>
                              </m:r>
                            </m:e>
                            <m:sub>
                              <m:r>
                                <a:rPr kumimoji="0" lang="en-US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Arial" panose="020B0604020202020204" pitchFamily="34" charset="0"/>
                                </a:rPr>
                                <m:t>𝒎𝒂𝒙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377504-2E52-D571-57E6-0C5C4B6E4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947" y="1690647"/>
                <a:ext cx="6097508" cy="688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0CC0FF0-1EE0-8A46-F7DB-2BF93DCD1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70B10-BF30-0BF2-EB93-45F983D2A3D9}"/>
              </a:ext>
            </a:extLst>
          </p:cNvPr>
          <p:cNvSpPr txBox="1"/>
          <p:nvPr/>
        </p:nvSpPr>
        <p:spPr>
          <a:xfrm>
            <a:off x="2938654" y="951983"/>
            <a:ext cx="655923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Baseflow Estimation by the Eckhardt Method</a:t>
            </a:r>
          </a:p>
        </p:txBody>
      </p:sp>
    </p:spTree>
    <p:extLst>
      <p:ext uri="{BB962C8B-B14F-4D97-AF65-F5344CB8AC3E}">
        <p14:creationId xmlns:p14="http://schemas.microsoft.com/office/powerpoint/2010/main" val="402531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8DA060-2FA9-6595-7F02-C5579A27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562" y="50749"/>
            <a:ext cx="1081000" cy="4909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A0721F-158A-23B3-F76A-04632871E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890" y="1008943"/>
            <a:ext cx="4126115" cy="2420057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2E4E62-6752-2556-C554-E7155C335E1B}"/>
              </a:ext>
            </a:extLst>
          </p:cNvPr>
          <p:cNvSpPr txBox="1"/>
          <p:nvPr/>
        </p:nvSpPr>
        <p:spPr>
          <a:xfrm>
            <a:off x="8212690" y="3509418"/>
            <a:ext cx="35357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4.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Methods to estimate 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03D8DC-D2E1-A5B1-B6CB-1D273F06B7D7}"/>
                  </a:ext>
                </a:extLst>
              </p:cNvPr>
              <p:cNvSpPr/>
              <p:nvPr/>
            </p:nvSpPr>
            <p:spPr>
              <a:xfrm>
                <a:off x="101171" y="1403903"/>
                <a:ext cx="7370664" cy="220994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342900" marR="0" lvl="0" indent="-34290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AutoNum type="alphaLcParenBoth"/>
                  <a:tabLst>
                    <a:tab pos="168275" algn="l"/>
                  </a:tabLst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First method: recession curve analysis using master curve</a:t>
                </a:r>
              </a:p>
              <a:p>
                <a:pPr marL="625475" marR="0" lvl="0" indent="-28575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168275" algn="l"/>
                  </a:tabLst>
                  <a:defRPr/>
                </a:pPr>
                <a:r>
                  <a:rPr lang="en-US" sz="16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Averaging daily streamflow and using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exponent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to find the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best fits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(b) Second method: scatter 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e>
                      <m:sub>
                        <m:r>
                          <a:rPr kumimoji="0" lang="en-US" sz="16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  <m:r>
                          <a:rPr kumimoji="0" lang="en-US" sz="16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6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e>
                      <m:sub>
                        <m:r>
                          <a:rPr kumimoji="0" lang="en-US" sz="16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during the recession periods</a:t>
                </a:r>
              </a:p>
              <a:p>
                <a:pPr marL="625475" marR="0" lvl="0" indent="-28575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scatter plot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of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daily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streamflow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𝐣</m:t>
                        </m:r>
                        <m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𝐣</m:t>
                        </m:r>
                      </m:sub>
                    </m:sSub>
                  </m:oMath>
                </a14:m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during a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recession period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of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 least five days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(c) 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The third method: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statistical distribution 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e>
                      <m:sub>
                        <m:r>
                          <a:rPr kumimoji="0" lang="en-US" sz="16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  <m:r>
                          <a:rPr kumimoji="0" lang="en-US" sz="16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6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0" lang="en-US" sz="1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e>
                      <m:sub>
                        <m:r>
                          <a:rPr kumimoji="0" lang="en-US" sz="16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during the dry period</a:t>
                </a:r>
              </a:p>
              <a:p>
                <a:pPr marL="625475" marR="0" lvl="0" indent="-28575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daily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ratio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kumimoji="0" lang="en-US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kumimoji="0" lang="en-US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during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recession days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03D8DC-D2E1-A5B1-B6CB-1D273F06B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" y="1403903"/>
                <a:ext cx="7370664" cy="2209944"/>
              </a:xfrm>
              <a:prstGeom prst="rect">
                <a:avLst/>
              </a:prstGeom>
              <a:blipFill>
                <a:blip r:embed="rId4"/>
                <a:stretch>
                  <a:fillRect l="-329"/>
                </a:stretch>
              </a:blip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2B279B9-9B81-02F0-BE6D-AFFB7CFCF1BA}"/>
              </a:ext>
            </a:extLst>
          </p:cNvPr>
          <p:cNvSpPr/>
          <p:nvPr/>
        </p:nvSpPr>
        <p:spPr>
          <a:xfrm>
            <a:off x="101171" y="937076"/>
            <a:ext cx="7370664" cy="4158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Methods to Estimate 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9028DB-A9D7-366E-F1A0-C1E9D41FC833}"/>
                  </a:ext>
                </a:extLst>
              </p:cNvPr>
              <p:cNvSpPr txBox="1"/>
              <p:nvPr/>
            </p:nvSpPr>
            <p:spPr>
              <a:xfrm>
                <a:off x="112706" y="4086516"/>
                <a:ext cx="7359129" cy="2513252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This method is an algorithm that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proposed by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Collischon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and Fan (2013). This method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iterates in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reverse direction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dividing the baseflow in the next time step with the α parameter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obtain the maximum daily baseflow:</a:t>
                </a:r>
              </a:p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en-US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𝜶</m:t>
                          </m:r>
                        </m:den>
                      </m:f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(</m:t>
                      </m:r>
                      <m:sSub>
                        <m:sSubPr>
                          <m:ctrlP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𝒂𝒏𝒅</m:t>
                      </m:r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𝑩𝑭𝑰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obtained by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dividing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total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baseflow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streamflow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𝑩𝑭𝑰</m:t>
                          </m:r>
                        </m:e>
                        <m:sub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kumimoji="0" lang="en-US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US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0" lang="en-US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en-US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kumimoji="0" lang="en-US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US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0" lang="en-US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kumimoji="0" lang="en-US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9028DB-A9D7-366E-F1A0-C1E9D41FC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6" y="4086516"/>
                <a:ext cx="7359129" cy="2513252"/>
              </a:xfrm>
              <a:prstGeom prst="rect">
                <a:avLst/>
              </a:prstGeom>
              <a:blipFill>
                <a:blip r:embed="rId5"/>
                <a:stretch>
                  <a:fillRect l="-248" t="-240"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96B026-10D6-07AC-24A0-09C139CF514F}"/>
                  </a:ext>
                </a:extLst>
              </p:cNvPr>
              <p:cNvSpPr txBox="1"/>
              <p:nvPr/>
            </p:nvSpPr>
            <p:spPr>
              <a:xfrm>
                <a:off x="101171" y="3656847"/>
                <a:ext cx="7370664" cy="39600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lvl="0" algn="ctr">
                  <a:defRPr b="1" ker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>
                  <a:defRPr/>
                </a:pPr>
                <a:r>
                  <a:rPr lang="en-US" sz="2000" kern="1200" dirty="0">
                    <a:solidFill>
                      <a:schemeClr val="bg1"/>
                    </a:solidFill>
                  </a:rPr>
                  <a:t>The Backward Filter Method for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𝑩𝑭𝑰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𝒎𝒂𝒙</m:t>
                        </m:r>
                      </m:sub>
                    </m:sSub>
                  </m:oMath>
                </a14:m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96B026-10D6-07AC-24A0-09C139CF5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" y="3656847"/>
                <a:ext cx="7370664" cy="396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1B618878-646E-AC89-88C8-448AFDA07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769" y="4026584"/>
            <a:ext cx="4871823" cy="1912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B6C767-AAB1-D6C3-9658-9A89F8448850}"/>
                  </a:ext>
                </a:extLst>
              </p:cNvPr>
              <p:cNvSpPr txBox="1"/>
              <p:nvPr/>
            </p:nvSpPr>
            <p:spPr>
              <a:xfrm>
                <a:off x="7730890" y="6024219"/>
                <a:ext cx="424370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Figure 5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The backward filter method for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𝑩𝑭𝑰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B6C767-AAB1-D6C3-9658-9A89F844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90" y="6024219"/>
                <a:ext cx="4243702" cy="584775"/>
              </a:xfrm>
              <a:prstGeom prst="rect">
                <a:avLst/>
              </a:prstGeom>
              <a:blipFill>
                <a:blip r:embed="rId8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Google Shape;327;p28">
            <a:extLst>
              <a:ext uri="{FF2B5EF4-FFF2-40B4-BE49-F238E27FC236}">
                <a16:creationId xmlns:a16="http://schemas.microsoft.com/office/drawing/2014/main" id="{6CC36132-56EE-2BAC-16A7-431D6CEEFA3B}"/>
              </a:ext>
            </a:extLst>
          </p:cNvPr>
          <p:cNvSpPr txBox="1">
            <a:spLocks/>
          </p:cNvSpPr>
          <p:nvPr/>
        </p:nvSpPr>
        <p:spPr>
          <a:xfrm>
            <a:off x="1173107" y="435180"/>
            <a:ext cx="80529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9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Parameters Estimated in the Eckhardt 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90"/>
              <a:buFont typeface="Arial"/>
              <a:buNone/>
              <a:tabLst/>
              <a:defRPr/>
            </a:pPr>
            <a:endParaRPr kumimoji="0" lang="en-US" sz="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A0071-020F-C0A5-B7B9-300F57FCEAFA}"/>
              </a:ext>
            </a:extLst>
          </p:cNvPr>
          <p:cNvSpPr/>
          <p:nvPr/>
        </p:nvSpPr>
        <p:spPr>
          <a:xfrm>
            <a:off x="9993086" y="2211355"/>
            <a:ext cx="1604865" cy="103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2760</Words>
  <Application>Microsoft Office PowerPoint</Application>
  <PresentationFormat>Widescreen</PresentationFormat>
  <Paragraphs>294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맑은 고딕</vt:lpstr>
      <vt:lpstr>08서울남산체 EB</vt:lpstr>
      <vt:lpstr>Arial</vt:lpstr>
      <vt:lpstr>Brush Script MT</vt:lpstr>
      <vt:lpstr>Calibri</vt:lpstr>
      <vt:lpstr>Calibri Light</vt:lpstr>
      <vt:lpstr>Cambria Math</vt:lpstr>
      <vt:lpstr>Iskoola Pota</vt:lpstr>
      <vt:lpstr>KoPub돋움체 Bold</vt:lpstr>
      <vt:lpstr>Times New Roman</vt:lpstr>
      <vt:lpstr>Wingdings</vt:lpstr>
      <vt:lpstr>1_Office 테마</vt:lpstr>
      <vt:lpstr>2_Office 테마</vt:lpstr>
      <vt:lpstr>Office 테마</vt:lpstr>
      <vt:lpstr>3_Office 테마</vt:lpstr>
      <vt:lpstr>4_Office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Roles of Baseflow on Water Level in Lake Urmia, Iran</dc:title>
  <dc:creator>Somayeh Moghimi</dc:creator>
  <cp:lastModifiedBy>admin</cp:lastModifiedBy>
  <cp:revision>294</cp:revision>
  <cp:lastPrinted>2022-05-17T14:21:07Z</cp:lastPrinted>
  <dcterms:created xsi:type="dcterms:W3CDTF">2022-05-13T01:38:38Z</dcterms:created>
  <dcterms:modified xsi:type="dcterms:W3CDTF">2022-05-24T15:47:41Z</dcterms:modified>
</cp:coreProperties>
</file>