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5" r:id="rId2"/>
  </p:sldMasterIdLst>
  <p:notesMasterIdLst>
    <p:notesMasterId r:id="rId10"/>
  </p:notesMasterIdLst>
  <p:handoutMasterIdLst>
    <p:handoutMasterId r:id="rId11"/>
  </p:handoutMasterIdLst>
  <p:sldIdLst>
    <p:sldId id="369" r:id="rId3"/>
    <p:sldId id="375" r:id="rId4"/>
    <p:sldId id="387" r:id="rId5"/>
    <p:sldId id="378" r:id="rId6"/>
    <p:sldId id="379" r:id="rId7"/>
    <p:sldId id="384" r:id="rId8"/>
    <p:sldId id="372" r:id="rId9"/>
  </p:sldIdLst>
  <p:sldSz cx="9144000" cy="6858000" type="screen4x3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5" autoAdjust="0"/>
  </p:normalViewPr>
  <p:slideViewPr>
    <p:cSldViewPr>
      <p:cViewPr varScale="1">
        <p:scale>
          <a:sx n="120" d="100"/>
          <a:sy n="120" d="100"/>
        </p:scale>
        <p:origin x="12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04D3-5153-49A0-B290-6FA42BF214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D9D6A-C64F-4505-94DF-9FA9C9C83F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697E9C1-0EE7-4D9B-94CA-9376DA31F276}" type="datetimeFigureOut">
              <a:rPr lang="nl-BE"/>
              <a:pPr>
                <a:defRPr/>
              </a:pPr>
              <a:t>24/05/2022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585BE-5CD6-499B-BAC5-F39B1BD1B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7787B-514D-4FC3-9D01-8E400B635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F0DE025-AFB3-4743-88C1-B9AC0F353900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2B9DD-1E3F-4BE2-A51B-7832249D7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7D189-E159-42E9-9B61-A06A07AF61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8F91F5-E6F4-4A75-8BB9-6C29CF8EDFFF}" type="datetimeFigureOut">
              <a:rPr lang="nl-BE"/>
              <a:pPr>
                <a:defRPr/>
              </a:pPr>
              <a:t>24/05/2022</a:t>
            </a:fld>
            <a:endParaRPr lang="nl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CF9145-14CD-40E1-8D37-83C4B5EF7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9C0BE4-CF86-42CD-AE5F-5DEE6B152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E2726-2CD9-41A4-9D4A-3710628293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E41CC-56EF-4230-AF1D-3A36F4993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186D92-0E1D-4632-95E7-7059ACBACE2F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99B658C-05BE-48BE-A524-AF10FF125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2FA4E7C-CB32-479A-A534-906E5A5E94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F6FAA17-1663-4901-BA1E-16850A4D4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123DEC-BD27-44A3-86B3-780539C6A14D}" type="slidenum">
              <a:rPr lang="fr-BE" altLang="en-BE"/>
              <a:pPr>
                <a:spcBef>
                  <a:spcPct val="0"/>
                </a:spcBef>
              </a:pPr>
              <a:t>1</a:t>
            </a:fld>
            <a:endParaRPr lang="fr-BE" altLang="en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68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664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92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251FC56-75F0-4AF5-B02B-D422134B00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57788"/>
            <a:ext cx="22098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51688" y="6077712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313688" y="6083808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2075688" y="6080760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FD3A-8AA4-4B09-8B73-405FF74F8C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233863" y="4038600"/>
            <a:ext cx="4681537" cy="685800"/>
          </a:xfrm>
          <a:prstGeom prst="rect">
            <a:avLst/>
          </a:prstGeom>
        </p:spPr>
        <p:txBody>
          <a:bodyPr/>
          <a:lstStyle>
            <a:lvl1pPr algn="l" eaLnBrk="1" fontAlgn="base" hangingPunct="1">
              <a:spcBef>
                <a:spcPct val="0"/>
              </a:spcBef>
              <a:spcAft>
                <a:spcPct val="0"/>
              </a:spcAft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sz="1900"/>
              <a:t>SUBTITLE</a:t>
            </a:r>
          </a:p>
          <a:p>
            <a:pPr>
              <a:defRPr/>
            </a:pPr>
            <a:r>
              <a:rPr lang="nl-BE"/>
              <a:t>Authors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9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CC318054-DC15-4837-ACEE-382CF6B0A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95B1-9FED-412B-BAF6-B51826210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294C-5B0B-445A-9774-7544F1E3A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87FA-C561-4279-BA00-E4689D221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36BC4-463F-4D8D-A527-67037A8C0634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1424129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F268497C-A253-4B92-A9B2-FC5C6CF3F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4A4A5-7BF6-42B2-A350-B8CEC07D2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93E00-303E-416D-B479-2E3BFBD26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D7D5-311C-41F2-9572-2A3C5E388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FB7A74-168F-47A5-A978-402E4E880AD1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52211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CAC5C-501D-4D7F-8B04-30530F67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793D-2D86-4046-BD4D-E84A85D2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1EE4E-4E9F-41AE-AF89-8758660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1E4BEB-E570-4724-8F66-8E220001C0C3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3470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E898B-BBD7-466E-8A53-CBE06009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1E961-B749-475C-8A6F-8A4CA2BA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19E0-317C-4E92-8BD9-D7C370C3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06A224-E36B-43FF-BC8E-E38012F65D87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27921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FD6C-98A6-46D1-8FF2-162D53BD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08A7-E6A7-4D41-B626-F2B804B1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FCB63-7AD7-40C7-B3F4-AE8A6046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597C27-9ECC-43D3-81D6-3183F659ED9F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103173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88" y="112474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3DEB8-C88D-4672-BAD9-3E8741CE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AB09-19E0-4FF6-9187-7E289B7F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05ED4-BDE0-4028-B06B-F6ECBBBE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612B51-A6DF-4013-B8CE-18EE7259514B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2766183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8F2-4614-4DD5-8742-26AFA919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69632-0F85-478A-9EB0-34C810FE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54B3-EFAA-489A-AA9A-C704484F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C8DDFC-6B0E-410F-904C-F34193E1C728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71345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22166"/>
            <a:ext cx="8784976" cy="490399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4" y="-4045742"/>
            <a:ext cx="1052513" cy="91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5" name="Content Placeholder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0392" y="51115"/>
            <a:ext cx="949115" cy="94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71249"/>
            <a:ext cx="858365" cy="3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9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1557338"/>
            <a:ext cx="2057400" cy="456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557338"/>
            <a:ext cx="6019800" cy="456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E00A-F0EF-4702-AB88-FC113A79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4BB1-C279-41D3-A95F-4E06A1E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27F5-C093-4AFC-BA39-3DBF0C4D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489F6E-CD66-4A84-BD86-F6DBBFA073B3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87330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82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193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15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0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1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14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0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.png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C011C-CE1C-4B97-B401-1863E026A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91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  <a:endParaRPr lang="nl-BE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C6AFED-E23F-4BCB-9CCC-C87DD3EF2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90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8186D1D-BA7F-4F22-BB71-B95058BF93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9875" cy="1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04BAFE4F-F662-4A07-8181-79227F98B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052513"/>
            <a:ext cx="82296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r-FR" altLang="en-US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B31E86C-507A-4A32-A34B-DE74729F8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844675"/>
            <a:ext cx="82296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r-FR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DF8465-EA3D-4757-A787-97981D8107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050" y="6381750"/>
            <a:ext cx="1457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1DB14-F0DF-4EB2-AF03-130932B95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381750"/>
            <a:ext cx="43195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9A96A-6774-4A1F-AC00-0DE65119BA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381750"/>
            <a:ext cx="1522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  <p:pic>
        <p:nvPicPr>
          <p:cNvPr id="2056" name="Picture 18" descr="logobelspo">
            <a:extLst>
              <a:ext uri="{FF2B5EF4-FFF2-40B4-BE49-F238E27FC236}">
                <a16:creationId xmlns:a16="http://schemas.microsoft.com/office/drawing/2014/main" id="{C7A4CC48-A973-444A-B99B-9607B84E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>
            <a:extLst>
              <a:ext uri="{FF2B5EF4-FFF2-40B4-BE49-F238E27FC236}">
                <a16:creationId xmlns:a16="http://schemas.microsoft.com/office/drawing/2014/main" id="{A1F89ED9-D9E5-4B2F-9094-8A035A88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165850"/>
            <a:ext cx="466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SSvry2">
            <a:extLst>
              <a:ext uri="{FF2B5EF4-FFF2-40B4-BE49-F238E27FC236}">
                <a16:creationId xmlns:a16="http://schemas.microsoft.com/office/drawing/2014/main" id="{88FE0D8A-8D04-464D-B093-F7943BA5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1016">
            <a:off x="468313" y="131763"/>
            <a:ext cx="11874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p8543_3aa8ed0ae6c0228f99c794a4a936bd57picard_200">
            <a:extLst>
              <a:ext uri="{FF2B5EF4-FFF2-40B4-BE49-F238E27FC236}">
                <a16:creationId xmlns:a16="http://schemas.microsoft.com/office/drawing/2014/main" id="{6081FBEE-D055-4E74-B751-63F519A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0900">
            <a:off x="7667625" y="17463"/>
            <a:ext cx="7254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soleil_1">
            <a:extLst>
              <a:ext uri="{FF2B5EF4-FFF2-40B4-BE49-F238E27FC236}">
                <a16:creationId xmlns:a16="http://schemas.microsoft.com/office/drawing/2014/main" id="{50001D9A-822F-4AEC-8577-A9AF29CD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16920" r="21921" b="18459"/>
          <a:stretch>
            <a:fillRect/>
          </a:stretch>
        </p:blipFill>
        <p:spPr bwMode="auto">
          <a:xfrm>
            <a:off x="8534400" y="17463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BUSOC-invert">
            <a:extLst>
              <a:ext uri="{FF2B5EF4-FFF2-40B4-BE49-F238E27FC236}">
                <a16:creationId xmlns:a16="http://schemas.microsoft.com/office/drawing/2014/main" id="{775CCB87-BB9E-4520-BE5D-664E170B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463"/>
            <a:ext cx="9350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>
            <a:extLst>
              <a:ext uri="{FF2B5EF4-FFF2-40B4-BE49-F238E27FC236}">
                <a16:creationId xmlns:a16="http://schemas.microsoft.com/office/drawing/2014/main" id="{91C5E802-936A-4238-BA6B-E5892470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BE" altLang="en-US" sz="1600" i="1">
              <a:solidFill>
                <a:srgbClr val="33CCFF"/>
              </a:solidFill>
              <a:latin typeface="Nasalization Rg"/>
            </a:endParaRPr>
          </a:p>
          <a:p>
            <a:pPr algn="ctr" eaLnBrk="1" hangingPunct="1">
              <a:defRPr/>
            </a:pPr>
            <a:r>
              <a:rPr lang="fr-BE" altLang="en-US" sz="1600" b="1">
                <a:solidFill>
                  <a:srgbClr val="FFFFFF"/>
                </a:solidFill>
                <a:latin typeface="Nasalization Rg"/>
              </a:rPr>
              <a:t> Belgian User Support &amp; Operations Centre</a:t>
            </a:r>
            <a:endParaRPr lang="fr-FR" altLang="en-US" sz="1600" b="1">
              <a:solidFill>
                <a:srgbClr val="FFFFFF"/>
              </a:solidFill>
              <a:latin typeface="Nasalization Rg"/>
            </a:endParaRPr>
          </a:p>
        </p:txBody>
      </p:sp>
      <p:pic>
        <p:nvPicPr>
          <p:cNvPr id="2063" name="Picture 22" descr="mars_hubble">
            <a:extLst>
              <a:ext uri="{FF2B5EF4-FFF2-40B4-BE49-F238E27FC236}">
                <a16:creationId xmlns:a16="http://schemas.microsoft.com/office/drawing/2014/main" id="{D2D13E81-C815-4203-83AA-63603583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1" descr="logo-sa">
            <a:extLst>
              <a:ext uri="{FF2B5EF4-FFF2-40B4-BE49-F238E27FC236}">
                <a16:creationId xmlns:a16="http://schemas.microsoft.com/office/drawing/2014/main" id="{12C39EE9-DA70-479D-A3FE-A3676C34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006850"/>
            <a:ext cx="6397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t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t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1.emf"/><Relationship Id="rId10" Type="http://schemas.openxmlformats.org/officeDocument/2006/relationships/image" Target="../media/image29.tif"/><Relationship Id="rId4" Type="http://schemas.openxmlformats.org/officeDocument/2006/relationships/image" Target="../media/image21.png"/><Relationship Id="rId9" Type="http://schemas.openxmlformats.org/officeDocument/2006/relationships/image" Target="../media/image2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>
            <a:extLst>
              <a:ext uri="{FF2B5EF4-FFF2-40B4-BE49-F238E27FC236}">
                <a16:creationId xmlns:a16="http://schemas.microsoft.com/office/drawing/2014/main" id="{8AF86D1E-DF2B-4842-81D9-EA6716B257A0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788"/>
            <a:ext cx="9144000" cy="4560888"/>
            <a:chOff x="92483" y="-122346"/>
            <a:chExt cx="8933633" cy="4170579"/>
          </a:xfrm>
        </p:grpSpPr>
        <p:pic>
          <p:nvPicPr>
            <p:cNvPr id="15369" name="Picture 6" descr="NASA2">
              <a:extLst>
                <a:ext uri="{FF2B5EF4-FFF2-40B4-BE49-F238E27FC236}">
                  <a16:creationId xmlns:a16="http://schemas.microsoft.com/office/drawing/2014/main" id="{7869A388-429A-4FEE-84AB-22DCAA611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31023" r="29178" b="37860"/>
            <a:stretch>
              <a:fillRect/>
            </a:stretch>
          </p:blipFill>
          <p:spPr bwMode="auto">
            <a:xfrm>
              <a:off x="92483" y="-122346"/>
              <a:ext cx="8933633" cy="417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0" name="Picture 7" descr="ORB_bulle">
              <a:extLst>
                <a:ext uri="{FF2B5EF4-FFF2-40B4-BE49-F238E27FC236}">
                  <a16:creationId xmlns:a16="http://schemas.microsoft.com/office/drawing/2014/main" id="{E33326F1-EC8A-4ADE-B16E-9B704B4E1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28588"/>
              <a:ext cx="2882900" cy="286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1" name="Picture 8" descr="IASB_Bulle">
              <a:extLst>
                <a:ext uri="{FF2B5EF4-FFF2-40B4-BE49-F238E27FC236}">
                  <a16:creationId xmlns:a16="http://schemas.microsoft.com/office/drawing/2014/main" id="{84B65759-9FEA-4729-BAD1-7C847933E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1786944"/>
              <a:ext cx="2162175" cy="215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2" name="Picture 9" descr="IRM_Bulle">
              <a:extLst>
                <a:ext uri="{FF2B5EF4-FFF2-40B4-BE49-F238E27FC236}">
                  <a16:creationId xmlns:a16="http://schemas.microsoft.com/office/drawing/2014/main" id="{B60AF757-E053-4E71-A766-B61C11A94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7200">
              <a:off x="4262438" y="739775"/>
              <a:ext cx="2008187" cy="199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5363" name="Picture 5">
            <a:extLst>
              <a:ext uri="{FF2B5EF4-FFF2-40B4-BE49-F238E27FC236}">
                <a16:creationId xmlns:a16="http://schemas.microsoft.com/office/drawing/2014/main" id="{24E385ED-69A0-4A0D-87F9-425564B3F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10463"/>
            <a:ext cx="4337959" cy="422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Placeholder 10">
            <a:extLst>
              <a:ext uri="{FF2B5EF4-FFF2-40B4-BE49-F238E27FC236}">
                <a16:creationId xmlns:a16="http://schemas.microsoft.com/office/drawing/2014/main" id="{269C196B-16F1-469A-98A9-06BD493D6903}"/>
              </a:ext>
            </a:extLst>
          </p:cNvPr>
          <p:cNvSpPr txBox="1">
            <a:spLocks/>
          </p:cNvSpPr>
          <p:nvPr/>
        </p:nvSpPr>
        <p:spPr bwMode="auto">
          <a:xfrm>
            <a:off x="145602" y="2420888"/>
            <a:ext cx="371568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2300" dirty="0">
                <a:solidFill>
                  <a:srgbClr val="FFFFFF"/>
                </a:solidFill>
                <a:ea typeface="Open Sans" panose="020B0606030504020204" pitchFamily="34" charset="0"/>
              </a:rPr>
              <a:t>SO</a:t>
            </a:r>
            <a:r>
              <a:rPr lang="en-US" altLang="en-US" sz="2300" baseline="-25000" dirty="0">
                <a:solidFill>
                  <a:srgbClr val="FFFFFF"/>
                </a:solidFill>
                <a:ea typeface="Open Sans" panose="020B0606030504020204" pitchFamily="34" charset="0"/>
              </a:rPr>
              <a:t>2</a:t>
            </a:r>
            <a:r>
              <a:rPr lang="en-US" altLang="en-US" sz="2300" dirty="0">
                <a:solidFill>
                  <a:srgbClr val="FFFFFF"/>
                </a:solidFill>
                <a:ea typeface="Open Sans" panose="020B0606030504020204" pitchFamily="34" charset="0"/>
              </a:rPr>
              <a:t>, SO</a:t>
            </a:r>
            <a:r>
              <a:rPr lang="en-US" altLang="en-US" sz="2300" baseline="-25000" dirty="0">
                <a:solidFill>
                  <a:srgbClr val="FFFFFF"/>
                </a:solidFill>
                <a:ea typeface="Open Sans" panose="020B0606030504020204" pitchFamily="34" charset="0"/>
              </a:rPr>
              <a:t>3</a:t>
            </a:r>
            <a:r>
              <a:rPr lang="en-US" altLang="en-US" sz="2300" dirty="0">
                <a:solidFill>
                  <a:srgbClr val="FFFFFF"/>
                </a:solidFill>
                <a:ea typeface="Open Sans" panose="020B0606030504020204" pitchFamily="34" charset="0"/>
              </a:rPr>
              <a:t>, OCS, H</a:t>
            </a:r>
            <a:r>
              <a:rPr lang="en-US" altLang="en-US" sz="2300" baseline="-25000" dirty="0">
                <a:solidFill>
                  <a:srgbClr val="FFFFFF"/>
                </a:solidFill>
                <a:ea typeface="Open Sans" panose="020B0606030504020204" pitchFamily="34" charset="0"/>
              </a:rPr>
              <a:t>2</a:t>
            </a:r>
            <a:r>
              <a:rPr lang="en-US" altLang="en-US" sz="2300" dirty="0">
                <a:solidFill>
                  <a:srgbClr val="FFFFFF"/>
                </a:solidFill>
                <a:ea typeface="Open Sans" panose="020B0606030504020204" pitchFamily="34" charset="0"/>
              </a:rPr>
              <a:t>S, and other trace gases in the Venus mesosphere from SOIR on board Venus Express: detection and upper limit profiles</a:t>
            </a:r>
          </a:p>
        </p:txBody>
      </p:sp>
      <p:sp>
        <p:nvSpPr>
          <p:cNvPr id="15365" name="Slide Number Placeholder 5">
            <a:extLst>
              <a:ext uri="{FF2B5EF4-FFF2-40B4-BE49-F238E27FC236}">
                <a16:creationId xmlns:a16="http://schemas.microsoft.com/office/drawing/2014/main" id="{000EF1CC-84E6-4124-8533-0789FE68DE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xfrm>
            <a:off x="3995738" y="4267200"/>
            <a:ext cx="5148262" cy="96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en-US" sz="1800" dirty="0">
                <a:solidFill>
                  <a:srgbClr val="254F77"/>
                </a:solidFill>
              </a:rPr>
              <a:t>A. </a:t>
            </a:r>
            <a:r>
              <a:rPr lang="nl-BE" altLang="en-US" sz="1800" dirty="0" smtClean="0">
                <a:solidFill>
                  <a:srgbClr val="254F77"/>
                </a:solidFill>
              </a:rPr>
              <a:t>Mahieux, </a:t>
            </a:r>
            <a:r>
              <a:rPr lang="nl-BE" altLang="en-US" sz="1800" dirty="0">
                <a:solidFill>
                  <a:srgbClr val="254F77"/>
                </a:solidFill>
              </a:rPr>
              <a:t>S. </a:t>
            </a:r>
            <a:r>
              <a:rPr lang="nl-BE" altLang="en-US" sz="1800" dirty="0" smtClean="0">
                <a:solidFill>
                  <a:srgbClr val="254F77"/>
                </a:solidFill>
              </a:rPr>
              <a:t>Robert, </a:t>
            </a:r>
            <a:r>
              <a:rPr lang="nl-BE" altLang="en-US" sz="1800" dirty="0">
                <a:solidFill>
                  <a:srgbClr val="254F77"/>
                </a:solidFill>
              </a:rPr>
              <a:t>F. </a:t>
            </a:r>
            <a:r>
              <a:rPr lang="nl-BE" altLang="en-US" sz="1800" dirty="0" smtClean="0">
                <a:solidFill>
                  <a:srgbClr val="254F77"/>
                </a:solidFill>
              </a:rPr>
              <a:t>Mills, </a:t>
            </a:r>
            <a:r>
              <a:rPr lang="nl-BE" altLang="en-US" sz="1800" dirty="0">
                <a:solidFill>
                  <a:srgbClr val="254F77"/>
                </a:solidFill>
              </a:rPr>
              <a:t>L. </a:t>
            </a:r>
            <a:r>
              <a:rPr lang="nl-BE" altLang="en-US" sz="1800" dirty="0" smtClean="0">
                <a:solidFill>
                  <a:srgbClr val="254F77"/>
                </a:solidFill>
              </a:rPr>
              <a:t>Trompet, </a:t>
            </a:r>
            <a:r>
              <a:rPr lang="nl-BE" altLang="en-US" sz="1800" dirty="0">
                <a:solidFill>
                  <a:srgbClr val="254F77"/>
                </a:solidFill>
              </a:rPr>
              <a:t>S. </a:t>
            </a:r>
            <a:r>
              <a:rPr lang="nl-BE" altLang="en-US" sz="1800" dirty="0" err="1" smtClean="0">
                <a:solidFill>
                  <a:srgbClr val="254F77"/>
                </a:solidFill>
              </a:rPr>
              <a:t>Aoki</a:t>
            </a:r>
            <a:r>
              <a:rPr lang="nl-BE" altLang="en-US" sz="1800" dirty="0" smtClean="0">
                <a:solidFill>
                  <a:srgbClr val="254F77"/>
                </a:solidFill>
              </a:rPr>
              <a:t>, </a:t>
            </a:r>
            <a:r>
              <a:rPr lang="nl-BE" altLang="en-US" sz="1800" dirty="0">
                <a:solidFill>
                  <a:srgbClr val="254F77"/>
                </a:solidFill>
              </a:rPr>
              <a:t>A. </a:t>
            </a:r>
            <a:r>
              <a:rPr lang="nl-BE" altLang="en-US" sz="1800" dirty="0" smtClean="0">
                <a:solidFill>
                  <a:srgbClr val="254F77"/>
                </a:solidFill>
              </a:rPr>
              <a:t>Piccialli, </a:t>
            </a:r>
            <a:r>
              <a:rPr lang="nl-BE" altLang="en-US" sz="1800" dirty="0">
                <a:solidFill>
                  <a:srgbClr val="254F77"/>
                </a:solidFill>
              </a:rPr>
              <a:t>K. L. </a:t>
            </a:r>
            <a:r>
              <a:rPr lang="nl-BE" altLang="en-US" sz="1800" dirty="0" err="1" smtClean="0">
                <a:solidFill>
                  <a:srgbClr val="254F77"/>
                </a:solidFill>
              </a:rPr>
              <a:t>Jessup</a:t>
            </a:r>
            <a:r>
              <a:rPr lang="nl-BE" altLang="en-US" sz="1800" dirty="0" smtClean="0">
                <a:solidFill>
                  <a:srgbClr val="254F77"/>
                </a:solidFill>
              </a:rPr>
              <a:t>, </a:t>
            </a:r>
            <a:r>
              <a:rPr lang="nl-BE" altLang="en-US" sz="1800" dirty="0">
                <a:solidFill>
                  <a:srgbClr val="254F77"/>
                </a:solidFill>
              </a:rPr>
              <a:t>A.C. </a:t>
            </a:r>
            <a:r>
              <a:rPr lang="nl-BE" altLang="en-US" sz="1800" dirty="0" smtClean="0">
                <a:solidFill>
                  <a:srgbClr val="254F77"/>
                </a:solidFill>
              </a:rPr>
              <a:t>Vandaele</a:t>
            </a:r>
            <a:endParaRPr lang="en-US" altLang="en-US" sz="1800" dirty="0">
              <a:solidFill>
                <a:srgbClr val="254F77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>
            <a:fillRect/>
          </a:stretch>
        </p:blipFill>
        <p:spPr>
          <a:xfrm>
            <a:off x="552450" y="6076950"/>
            <a:ext cx="639763" cy="64135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3"/>
    </mc:Choice>
    <mc:Fallback>
      <p:transition spd="slow" advTm="1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BE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Introduction: SOIR/VEx</a:t>
            </a:r>
            <a:endParaRPr lang="en-US" altLang="en-B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SOIR/VEx was </a:t>
            </a:r>
            <a:r>
              <a:rPr lang="en-US" dirty="0"/>
              <a:t>an infrared spectrometer</a:t>
            </a:r>
          </a:p>
          <a:p>
            <a:pPr lvl="1"/>
            <a:r>
              <a:rPr lang="en-US" dirty="0"/>
              <a:t>Echelle grating </a:t>
            </a:r>
            <a:r>
              <a:rPr lang="en-US" dirty="0" smtClean="0"/>
              <a:t>spectrometer, very </a:t>
            </a:r>
            <a:r>
              <a:rPr lang="en-US" dirty="0"/>
              <a:t>high orders (101 to 194)</a:t>
            </a:r>
          </a:p>
          <a:p>
            <a:pPr lvl="1"/>
            <a:r>
              <a:rPr lang="en-US" dirty="0"/>
              <a:t>Sensitive in the 2.2 </a:t>
            </a:r>
            <a:r>
              <a:rPr lang="en-US" dirty="0" smtClean="0"/>
              <a:t>- </a:t>
            </a:r>
            <a:r>
              <a:rPr lang="en-US" dirty="0"/>
              <a:t>4.4 µm (2200 </a:t>
            </a:r>
            <a:r>
              <a:rPr lang="en-US" dirty="0" smtClean="0"/>
              <a:t>- </a:t>
            </a:r>
            <a:r>
              <a:rPr lang="en-US" dirty="0"/>
              <a:t>4400 cm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Spectral </a:t>
            </a:r>
            <a:r>
              <a:rPr lang="en-US" dirty="0"/>
              <a:t>sampling </a:t>
            </a:r>
            <a:r>
              <a:rPr lang="en-US" dirty="0" smtClean="0"/>
              <a:t>0.06 – 0.12 cm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lvl="1"/>
            <a:r>
              <a:rPr lang="en-US" dirty="0" smtClean="0"/>
              <a:t>Spectral </a:t>
            </a:r>
            <a:r>
              <a:rPr lang="en-US" dirty="0"/>
              <a:t>resolution </a:t>
            </a:r>
            <a:r>
              <a:rPr lang="en-US" dirty="0" smtClean="0"/>
              <a:t>0.11 – 0.21 cm</a:t>
            </a:r>
            <a:r>
              <a:rPr lang="en-US" baseline="30000" dirty="0" smtClean="0"/>
              <a:t>-1</a:t>
            </a:r>
            <a:endParaRPr lang="en-US" dirty="0"/>
          </a:p>
          <a:p>
            <a:endParaRPr lang="en-US" sz="1200" dirty="0" smtClean="0"/>
          </a:p>
          <a:p>
            <a:r>
              <a:rPr lang="en-US" dirty="0" smtClean="0"/>
              <a:t>SOIR/VEx performed </a:t>
            </a:r>
            <a:r>
              <a:rPr lang="en-US" dirty="0"/>
              <a:t>solar occultations </a:t>
            </a:r>
            <a:endParaRPr lang="en-US" dirty="0" smtClean="0"/>
          </a:p>
          <a:p>
            <a:pPr lvl="1"/>
            <a:r>
              <a:rPr lang="en-US" dirty="0" smtClean="0"/>
              <a:t>Terminator (6AM </a:t>
            </a:r>
            <a:r>
              <a:rPr lang="en-US" dirty="0"/>
              <a:t>and </a:t>
            </a:r>
            <a:r>
              <a:rPr lang="en-US" dirty="0" smtClean="0"/>
              <a:t>6PM), all </a:t>
            </a:r>
            <a:r>
              <a:rPr lang="en-US" dirty="0"/>
              <a:t>latitudes </a:t>
            </a:r>
            <a:r>
              <a:rPr lang="en-US" dirty="0" smtClean="0"/>
              <a:t>covered</a:t>
            </a:r>
            <a:endParaRPr lang="en-US" dirty="0"/>
          </a:p>
          <a:p>
            <a:endParaRPr lang="en-US" sz="1200" dirty="0" smtClean="0"/>
          </a:p>
          <a:p>
            <a:r>
              <a:rPr lang="en-US" dirty="0" smtClean="0"/>
              <a:t>Four </a:t>
            </a:r>
            <a:r>
              <a:rPr lang="en-US" dirty="0"/>
              <a:t>spectral regions </a:t>
            </a:r>
            <a:r>
              <a:rPr lang="en-US" dirty="0" smtClean="0"/>
              <a:t>scanned </a:t>
            </a:r>
            <a:r>
              <a:rPr lang="en-US" dirty="0"/>
              <a:t>simultaneously </a:t>
            </a:r>
            <a:endParaRPr lang="en-US" dirty="0" smtClean="0"/>
          </a:p>
          <a:p>
            <a:pPr lvl="1"/>
            <a:r>
              <a:rPr lang="en-US" dirty="0" smtClean="0"/>
              <a:t>Previously measured CO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&amp; T°, </a:t>
            </a:r>
            <a:r>
              <a:rPr lang="en-US" dirty="0"/>
              <a:t>CO, H</a:t>
            </a:r>
            <a:r>
              <a:rPr lang="en-US" baseline="-25000" dirty="0"/>
              <a:t>2</a:t>
            </a:r>
            <a:r>
              <a:rPr lang="en-US" dirty="0"/>
              <a:t>O/HDO, HCl, </a:t>
            </a:r>
            <a:r>
              <a:rPr lang="en-US" dirty="0" smtClean="0"/>
              <a:t>HF, SO</a:t>
            </a:r>
            <a:r>
              <a:rPr lang="en-US" baseline="-25000" dirty="0" smtClean="0"/>
              <a:t>2</a:t>
            </a:r>
            <a:r>
              <a:rPr lang="en-US" dirty="0" smtClean="0"/>
              <a:t> &amp; aerosols</a:t>
            </a:r>
          </a:p>
          <a:p>
            <a:pPr lvl="1"/>
            <a:r>
              <a:rPr lang="en-US" dirty="0" smtClean="0"/>
              <a:t>In this work: SO</a:t>
            </a:r>
            <a:r>
              <a:rPr lang="en-US" baseline="-25000" dirty="0" smtClean="0"/>
              <a:t>2</a:t>
            </a:r>
            <a:r>
              <a:rPr lang="en-US" dirty="0" smtClean="0"/>
              <a:t>, OCS, SO</a:t>
            </a:r>
            <a:r>
              <a:rPr lang="en-US" baseline="-25000" dirty="0" smtClean="0"/>
              <a:t>3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S, &amp; no detection: HOCl</a:t>
            </a:r>
            <a:endParaRPr lang="en-US" baseline="-25000" dirty="0" smtClean="0"/>
          </a:p>
        </p:txBody>
      </p:sp>
      <p:pic>
        <p:nvPicPr>
          <p:cNvPr id="9" name="Picture 25" descr="DSC02119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r="946"/>
          <a:stretch/>
        </p:blipFill>
        <p:spPr bwMode="auto">
          <a:xfrm>
            <a:off x="7058737" y="2132856"/>
            <a:ext cx="1867376" cy="182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77"/>
    </mc:Choice>
    <mc:Fallback>
      <p:transition spd="slow" advTm="7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BE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Retrieval procedure</a:t>
            </a:r>
            <a:endParaRPr lang="en-US" altLang="en-B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 of the slant density from </a:t>
            </a:r>
            <a:br>
              <a:rPr lang="en-US" dirty="0" smtClean="0"/>
            </a:br>
            <a:r>
              <a:rPr lang="en-US" dirty="0" smtClean="0"/>
              <a:t>each spectrum</a:t>
            </a:r>
          </a:p>
          <a:p>
            <a:r>
              <a:rPr lang="en-US" dirty="0" smtClean="0"/>
              <a:t>Criterions for detection:</a:t>
            </a:r>
          </a:p>
          <a:p>
            <a:pPr lvl="1"/>
            <a:r>
              <a:rPr lang="en-US" dirty="0" smtClean="0"/>
              <a:t>Adding the minor species </a:t>
            </a:r>
            <a:br>
              <a:rPr lang="en-US" dirty="0" smtClean="0"/>
            </a:br>
            <a:r>
              <a:rPr lang="en-US" dirty="0" smtClean="0"/>
              <a:t>reduces the RMS by 5%</a:t>
            </a:r>
          </a:p>
          <a:p>
            <a:pPr lvl="1"/>
            <a:r>
              <a:rPr lang="en-US" dirty="0" smtClean="0"/>
              <a:t>Retrieved slant column of </a:t>
            </a:r>
            <a:br>
              <a:rPr lang="en-US" dirty="0" smtClean="0"/>
            </a:br>
            <a:r>
              <a:rPr lang="en-US" dirty="0" smtClean="0"/>
              <a:t>minor species is larger than upper limit of detection by factor 2.3</a:t>
            </a:r>
          </a:p>
          <a:p>
            <a:pPr lvl="1"/>
            <a:r>
              <a:rPr lang="en-US" dirty="0" smtClean="0"/>
              <a:t>The spectral correlation between measured and fitted spectra adding the minor species is larger than without it</a:t>
            </a:r>
          </a:p>
          <a:p>
            <a:pPr lvl="1"/>
            <a:r>
              <a:rPr lang="en-US" dirty="0" smtClean="0"/>
              <a:t>The mean measured transmittance is larger than 0.01</a:t>
            </a:r>
          </a:p>
          <a:p>
            <a:r>
              <a:rPr lang="en-US" dirty="0" smtClean="0"/>
              <a:t>Tikhonov regularization method to compute local number density + uncertainty</a:t>
            </a:r>
            <a:endParaRPr lang="en-US" dirty="0"/>
          </a:p>
        </p:txBody>
      </p:sp>
      <p:pic>
        <p:nvPicPr>
          <p:cNvPr id="246" name="Picture 60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54" y="1117554"/>
            <a:ext cx="4371977" cy="245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2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36"/>
    </mc:Choice>
    <mc:Fallback>
      <p:transition spd="slow" advTm="7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BE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Example of retrieval for SO</a:t>
            </a:r>
            <a:r>
              <a:rPr lang="en-US" altLang="en-BE" sz="3200" baseline="-25000" dirty="0" smtClean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en-US" altLang="en-BE" sz="3200" baseline="-2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967" r="1641" b="2236"/>
          <a:stretch/>
        </p:blipFill>
        <p:spPr>
          <a:xfrm>
            <a:off x="107504" y="1321955"/>
            <a:ext cx="8928992" cy="498736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2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30"/>
    </mc:Choice>
    <mc:Fallback>
      <p:transition spd="slow" advTm="6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BE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Vertical profiles</a:t>
            </a:r>
            <a:endParaRPr lang="en-US" altLang="en-B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71652"/>
            <a:ext cx="4680000" cy="20247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71653"/>
            <a:ext cx="4680000" cy="2024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84604"/>
            <a:ext cx="4680000" cy="2024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329636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literature: Belyaev et al. (2012), </a:t>
            </a:r>
            <a:r>
              <a:rPr lang="en-US" sz="1400" dirty="0" err="1" smtClean="0"/>
              <a:t>Evdokimova</a:t>
            </a:r>
            <a:r>
              <a:rPr lang="en-US" sz="1400" dirty="0" smtClean="0"/>
              <a:t> et al. (2020), Sandor et al. (2010)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9992" y="3257242"/>
            <a:ext cx="4423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OCS literature: Krasnopolsky (2018)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416592" y="3573016"/>
            <a:ext cx="437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Color code: Red for Equatorial, Blue for Polar.</a:t>
            </a:r>
          </a:p>
          <a:p>
            <a:pPr algn="ctr"/>
            <a:r>
              <a:rPr lang="en-US" dirty="0" smtClean="0"/>
              <a:t>Covers 2006 – 2014 time period.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52" y="4221088"/>
            <a:ext cx="4680000" cy="21645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87"/>
    </mc:Choice>
    <mc:Fallback>
      <p:transition spd="slow" advTm="9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BE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Conclusions and future work</a:t>
            </a:r>
            <a:endParaRPr lang="en-US" altLang="en-B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SOIR was sensitive to SO</a:t>
            </a:r>
            <a:r>
              <a:rPr lang="en-US" baseline="-25000" dirty="0" smtClean="0"/>
              <a:t>2</a:t>
            </a:r>
            <a:r>
              <a:rPr lang="en-US" dirty="0" smtClean="0"/>
              <a:t>, OCS, SO</a:t>
            </a:r>
            <a:r>
              <a:rPr lang="en-US" baseline="-25000" dirty="0" smtClean="0"/>
              <a:t>3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S</a:t>
            </a:r>
          </a:p>
          <a:p>
            <a:r>
              <a:rPr lang="en-US" dirty="0" smtClean="0"/>
              <a:t>Detections are 13% for SO</a:t>
            </a:r>
            <a:r>
              <a:rPr lang="en-US" baseline="-25000" dirty="0" smtClean="0"/>
              <a:t>2</a:t>
            </a:r>
            <a:r>
              <a:rPr lang="en-US" dirty="0" smtClean="0"/>
              <a:t>, 17% for OCS, 23% for SO</a:t>
            </a:r>
            <a:r>
              <a:rPr lang="en-US" baseline="-25000" dirty="0" smtClean="0"/>
              <a:t>3</a:t>
            </a:r>
            <a:r>
              <a:rPr lang="en-US" dirty="0" smtClean="0"/>
              <a:t>, and 9% for H</a:t>
            </a:r>
            <a:r>
              <a:rPr lang="en-US" baseline="-25000" dirty="0" smtClean="0"/>
              <a:t>2</a:t>
            </a:r>
            <a:r>
              <a:rPr lang="en-US" dirty="0" smtClean="0"/>
              <a:t>S of the whole database</a:t>
            </a:r>
          </a:p>
          <a:p>
            <a:r>
              <a:rPr lang="en-US" dirty="0" smtClean="0"/>
              <a:t>No HOCl detection (only 4 observations)</a:t>
            </a:r>
          </a:p>
          <a:p>
            <a:r>
              <a:rPr lang="en-US" dirty="0" smtClean="0"/>
              <a:t>Paper to be published over summer: </a:t>
            </a:r>
            <a:r>
              <a:rPr lang="en-US" i="1" dirty="0" smtClean="0"/>
              <a:t>Detection </a:t>
            </a:r>
            <a:r>
              <a:rPr lang="en-US" i="1" dirty="0"/>
              <a:t>of SO</a:t>
            </a:r>
            <a:r>
              <a:rPr lang="en-US" i="1" baseline="-25000" dirty="0"/>
              <a:t>2</a:t>
            </a:r>
            <a:r>
              <a:rPr lang="en-US" i="1" dirty="0"/>
              <a:t>, OCS, H</a:t>
            </a:r>
            <a:r>
              <a:rPr lang="en-US" i="1" baseline="-25000" dirty="0"/>
              <a:t>2</a:t>
            </a:r>
            <a:r>
              <a:rPr lang="en-US" i="1" dirty="0"/>
              <a:t>S, and SO</a:t>
            </a:r>
            <a:r>
              <a:rPr lang="en-US" i="1" baseline="-25000" dirty="0"/>
              <a:t>3</a:t>
            </a:r>
            <a:r>
              <a:rPr lang="en-US" i="1" dirty="0"/>
              <a:t>, and upper limits of HOCl, </a:t>
            </a:r>
            <a:r>
              <a:rPr lang="en-US" i="1" dirty="0" smtClean="0"/>
              <a:t>CS, </a:t>
            </a:r>
            <a:r>
              <a:rPr lang="en-US" i="1" dirty="0"/>
              <a:t>and CS</a:t>
            </a:r>
            <a:r>
              <a:rPr lang="en-US" i="1" baseline="-25000" dirty="0"/>
              <a:t>2</a:t>
            </a:r>
            <a:r>
              <a:rPr lang="en-US" i="1" dirty="0"/>
              <a:t> in the Venus lower-mesosphere using SOIR on board Venus </a:t>
            </a:r>
            <a:r>
              <a:rPr lang="en-US" i="1" dirty="0" smtClean="0"/>
              <a:t>Express</a:t>
            </a:r>
            <a:r>
              <a:rPr lang="en-US" dirty="0" smtClean="0"/>
              <a:t> @ Icarus</a:t>
            </a:r>
            <a:endParaRPr lang="en-US" dirty="0"/>
          </a:p>
          <a:p>
            <a:r>
              <a:rPr lang="en-US" dirty="0" smtClean="0"/>
              <a:t>Future work include study of 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CO, O</a:t>
            </a:r>
            <a:r>
              <a:rPr lang="pt-BR" baseline="-25000" dirty="0"/>
              <a:t>3</a:t>
            </a:r>
            <a:r>
              <a:rPr lang="pt-BR" dirty="0"/>
              <a:t>, NH</a:t>
            </a:r>
            <a:r>
              <a:rPr lang="pt-BR" baseline="-25000" dirty="0"/>
              <a:t>3</a:t>
            </a:r>
            <a:r>
              <a:rPr lang="pt-BR" dirty="0"/>
              <a:t>, HCN, N</a:t>
            </a:r>
            <a:r>
              <a:rPr lang="pt-BR" baseline="-25000" dirty="0"/>
              <a:t>2</a:t>
            </a:r>
            <a:r>
              <a:rPr lang="pt-BR" dirty="0"/>
              <a:t>O, NO</a:t>
            </a:r>
            <a:r>
              <a:rPr lang="pt-BR" baseline="-25000" dirty="0"/>
              <a:t>2</a:t>
            </a:r>
            <a:r>
              <a:rPr lang="pt-BR" dirty="0"/>
              <a:t>, </a:t>
            </a:r>
            <a:r>
              <a:rPr lang="pt-BR" dirty="0" smtClean="0"/>
              <a:t>HO</a:t>
            </a:r>
            <a:r>
              <a:rPr lang="pt-BR" baseline="-25000" dirty="0" smtClean="0"/>
              <a:t>2</a:t>
            </a:r>
            <a:endParaRPr lang="en-US" baseline="-25000" dirty="0" smtClean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8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41"/>
    </mc:Choice>
    <mc:Fallback>
      <p:transition spd="slow" advTm="4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276C68D7-37A5-4783-8EB8-A0F1B31BA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6" r="25078" b="21704"/>
          <a:stretch>
            <a:fillRect/>
          </a:stretch>
        </p:blipFill>
        <p:spPr bwMode="auto">
          <a:xfrm>
            <a:off x="0" y="0"/>
            <a:ext cx="9144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B935CC7B-5B07-4F98-851B-63736424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545" y="5513388"/>
            <a:ext cx="43056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 smtClean="0">
                <a:solidFill>
                  <a:schemeClr val="tx2"/>
                </a:solidFill>
                <a:ea typeface="Open Sans" panose="020B0606030504020204" pitchFamily="34" charset="0"/>
              </a:rPr>
              <a:t>planetary.aeronomie.be </a:t>
            </a:r>
            <a:r>
              <a:rPr lang="en-US" altLang="nl-BE" sz="2800" dirty="0">
                <a:solidFill>
                  <a:schemeClr val="tx2"/>
                </a:solidFill>
                <a:ea typeface="Open Sans" panose="020B0606030504020204" pitchFamily="34" charset="0"/>
              </a:rPr>
              <a:t/>
            </a:r>
            <a:br>
              <a:rPr lang="en-US" altLang="nl-BE" sz="2800" dirty="0">
                <a:solidFill>
                  <a:schemeClr val="tx2"/>
                </a:solidFill>
                <a:ea typeface="Open Sans" panose="020B0606030504020204" pitchFamily="34" charset="0"/>
              </a:rPr>
            </a:br>
            <a:endParaRPr lang="en-US" altLang="nl-BE" sz="1000" dirty="0">
              <a:solidFill>
                <a:schemeClr val="tx2"/>
              </a:solidFill>
              <a:ea typeface="Open Sans" panose="020B06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2000" b="1" dirty="0" smtClean="0">
                <a:solidFill>
                  <a:schemeClr val="tx2"/>
                </a:solidFill>
                <a:ea typeface="Open Sans" panose="020B0606030504020204" pitchFamily="34" charset="0"/>
              </a:rPr>
              <a:t>arnaud.mahieux@aeronomie.be</a:t>
            </a:r>
            <a:endParaRPr lang="en-US" altLang="en-US" sz="2000" b="1" dirty="0">
              <a:ea typeface="Open Sans" panose="020B0606030504020204" pitchFamily="34" charset="0"/>
            </a:endParaRP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D3F7FEF2-D30D-460E-A034-085BE3484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344613"/>
            <a:ext cx="405923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91A30-5DF5-4F92-95B3-92CEF0C04B0A}"/>
              </a:ext>
            </a:extLst>
          </p:cNvPr>
          <p:cNvSpPr txBox="1"/>
          <p:nvPr/>
        </p:nvSpPr>
        <p:spPr>
          <a:xfrm>
            <a:off x="3262317" y="2767013"/>
            <a:ext cx="277652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4000" cap="small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</a:t>
            </a: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you! </a:t>
            </a:r>
            <a:b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info?</a:t>
            </a:r>
            <a:endParaRPr lang="nl-BE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"/>
    </mc:Choice>
    <mc:Fallback>
      <p:transition spd="slow" advTm="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_Template2018_4-3.ppt  -  Compatibility Mode" id="{37EC530C-5523-45A4-81E5-1C211CD8EA90}" vid="{4772F63A-5D2C-479C-AFE0-0B6EC4EE0890}"/>
    </a:ext>
  </a:extLst>
</a:theme>
</file>

<file path=ppt/theme/theme2.xml><?xml version="1.0" encoding="utf-8"?>
<a:theme xmlns:a="http://schemas.openxmlformats.org/drawingml/2006/main" name="B.USOC_template_V1.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Nasalization Rg"/>
        <a:ea typeface=""/>
        <a:cs typeface="Arial"/>
      </a:majorFont>
      <a:minorFont>
        <a:latin typeface="Nasalization Rg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RA-IASB_Template2018_4-3.ppt  -  Compatibility Mode" id="{37EC530C-5523-45A4-81E5-1C211CD8EA90}" vid="{B485C4B8-2457-4CE6-9410-19A3D001A6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00000001002_BIRA-IASB_Template2018_4-3</Template>
  <TotalTime>1920</TotalTime>
  <Words>410</Words>
  <Application>Microsoft Office PowerPoint</Application>
  <PresentationFormat>On-screen Show (4:3)</PresentationFormat>
  <Paragraphs>39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Gill Sans MT</vt:lpstr>
      <vt:lpstr>Nasalization Rg</vt:lpstr>
      <vt:lpstr>Open Sans</vt:lpstr>
      <vt:lpstr>Verdana</vt:lpstr>
      <vt:lpstr>Office Theme</vt:lpstr>
      <vt:lpstr>B.USOC_template_V1.0</vt:lpstr>
      <vt:lpstr>PowerPoint Presentation</vt:lpstr>
      <vt:lpstr>Introduction: SOIR/VEx</vt:lpstr>
      <vt:lpstr>Retrieval procedure</vt:lpstr>
      <vt:lpstr>Example of retrieval for SO3</vt:lpstr>
      <vt:lpstr>Vertical profiles</vt:lpstr>
      <vt:lpstr>Conclusions and 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Lamort</dc:creator>
  <cp:lastModifiedBy>Arnaud Mahieux</cp:lastModifiedBy>
  <cp:revision>47</cp:revision>
  <cp:lastPrinted>2018-02-05T11:38:42Z</cp:lastPrinted>
  <dcterms:created xsi:type="dcterms:W3CDTF">2019-10-07T07:49:04Z</dcterms:created>
  <dcterms:modified xsi:type="dcterms:W3CDTF">2022-05-24T15:05:16Z</dcterms:modified>
</cp:coreProperties>
</file>