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xml" ContentType="application/vnd.openxmlformats-officedocument.presentationml.tags+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16"/>
  </p:notesMasterIdLst>
  <p:sldIdLst>
    <p:sldId id="334" r:id="rId2"/>
    <p:sldId id="294" r:id="rId3"/>
    <p:sldId id="347" r:id="rId4"/>
    <p:sldId id="337" r:id="rId5"/>
    <p:sldId id="338" r:id="rId6"/>
    <p:sldId id="339" r:id="rId7"/>
    <p:sldId id="340" r:id="rId8"/>
    <p:sldId id="341" r:id="rId9"/>
    <p:sldId id="342" r:id="rId10"/>
    <p:sldId id="343" r:id="rId11"/>
    <p:sldId id="323" r:id="rId12"/>
    <p:sldId id="345" r:id="rId13"/>
    <p:sldId id="266" r:id="rId14"/>
    <p:sldId id="346"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3062BC"/>
    <a:srgbClr val="000000"/>
    <a:srgbClr val="FF0000"/>
    <a:srgbClr val="C549A0"/>
    <a:srgbClr val="9C30FF"/>
    <a:srgbClr val="9C30A0"/>
    <a:srgbClr val="7030A0"/>
    <a:srgbClr val="B196D2"/>
    <a:srgbClr val="FB72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4868"/>
    <p:restoredTop sz="95827"/>
  </p:normalViewPr>
  <p:slideViewPr>
    <p:cSldViewPr snapToGrid="0" snapToObjects="1">
      <p:cViewPr>
        <p:scale>
          <a:sx n="80" d="100"/>
          <a:sy n="80" d="100"/>
        </p:scale>
        <p:origin x="696" y="784"/>
      </p:cViewPr>
      <p:guideLst/>
    </p:cSldViewPr>
  </p:slideViewPr>
  <p:notesTextViewPr>
    <p:cViewPr>
      <p:scale>
        <a:sx n="1" d="1"/>
        <a:sy n="1" d="1"/>
      </p:scale>
      <p:origin x="0" y="0"/>
    </p:cViewPr>
  </p:notesTextViewPr>
  <p:sorterViewPr>
    <p:cViewPr>
      <p:scale>
        <a:sx n="80" d="100"/>
        <a:sy n="8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1EB00B-857E-E743-BA28-051CDBDD26EA}" type="datetimeFigureOut">
              <a:rPr lang="en-US" smtClean="0"/>
              <a:t>5/16/22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ADBD919-7CEA-D941-8D98-76F15455F635}" type="slidenum">
              <a:rPr lang="en-US" smtClean="0"/>
              <a:t>‹#›</a:t>
            </a:fld>
            <a:endParaRPr lang="en-US"/>
          </a:p>
        </p:txBody>
      </p:sp>
    </p:spTree>
    <p:extLst>
      <p:ext uri="{BB962C8B-B14F-4D97-AF65-F5344CB8AC3E}">
        <p14:creationId xmlns:p14="http://schemas.microsoft.com/office/powerpoint/2010/main" val="489119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BD919-7CEA-D941-8D98-76F15455F635}" type="slidenum">
              <a:rPr lang="en-US" smtClean="0"/>
              <a:t>2</a:t>
            </a:fld>
            <a:endParaRPr lang="en-US"/>
          </a:p>
        </p:txBody>
      </p:sp>
    </p:spTree>
    <p:extLst>
      <p:ext uri="{BB962C8B-B14F-4D97-AF65-F5344CB8AC3E}">
        <p14:creationId xmlns:p14="http://schemas.microsoft.com/office/powerpoint/2010/main" val="36584613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ADBD919-7CEA-D941-8D98-76F15455F635}" type="slidenum">
              <a:rPr lang="en-US" smtClean="0"/>
              <a:t>11</a:t>
            </a:fld>
            <a:endParaRPr lang="en-US"/>
          </a:p>
        </p:txBody>
      </p:sp>
    </p:spTree>
    <p:extLst>
      <p:ext uri="{BB962C8B-B14F-4D97-AF65-F5344CB8AC3E}">
        <p14:creationId xmlns:p14="http://schemas.microsoft.com/office/powerpoint/2010/main" val="33412321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BD919-7CEA-D941-8D98-76F15455F635}" type="slidenum">
              <a:rPr lang="en-US" smtClean="0"/>
              <a:t>12</a:t>
            </a:fld>
            <a:endParaRPr lang="en-US"/>
          </a:p>
        </p:txBody>
      </p:sp>
    </p:spTree>
    <p:extLst>
      <p:ext uri="{BB962C8B-B14F-4D97-AF65-F5344CB8AC3E}">
        <p14:creationId xmlns:p14="http://schemas.microsoft.com/office/powerpoint/2010/main" val="920599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BD919-7CEA-D941-8D98-76F15455F635}" type="slidenum">
              <a:rPr lang="en-US" smtClean="0"/>
              <a:t>14</a:t>
            </a:fld>
            <a:endParaRPr lang="en-US"/>
          </a:p>
        </p:txBody>
      </p:sp>
    </p:spTree>
    <p:extLst>
      <p:ext uri="{BB962C8B-B14F-4D97-AF65-F5344CB8AC3E}">
        <p14:creationId xmlns:p14="http://schemas.microsoft.com/office/powerpoint/2010/main" val="1647147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BD919-7CEA-D941-8D98-76F15455F635}" type="slidenum">
              <a:rPr lang="en-US" smtClean="0"/>
              <a:t>3</a:t>
            </a:fld>
            <a:endParaRPr lang="en-US"/>
          </a:p>
        </p:txBody>
      </p:sp>
    </p:spTree>
    <p:extLst>
      <p:ext uri="{BB962C8B-B14F-4D97-AF65-F5344CB8AC3E}">
        <p14:creationId xmlns:p14="http://schemas.microsoft.com/office/powerpoint/2010/main" val="21243721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ADBD919-7CEA-D941-8D98-76F15455F635}" type="slidenum">
              <a:rPr lang="en-US" smtClean="0"/>
              <a:t>4</a:t>
            </a:fld>
            <a:endParaRPr lang="en-US"/>
          </a:p>
        </p:txBody>
      </p:sp>
    </p:spTree>
    <p:extLst>
      <p:ext uri="{BB962C8B-B14F-4D97-AF65-F5344CB8AC3E}">
        <p14:creationId xmlns:p14="http://schemas.microsoft.com/office/powerpoint/2010/main" val="5994139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EADBD919-7CEA-D941-8D98-76F15455F635}" type="slidenum">
              <a:rPr lang="en-US" smtClean="0"/>
              <a:t>5</a:t>
            </a:fld>
            <a:endParaRPr lang="en-US"/>
          </a:p>
        </p:txBody>
      </p:sp>
    </p:spTree>
    <p:extLst>
      <p:ext uri="{BB962C8B-B14F-4D97-AF65-F5344CB8AC3E}">
        <p14:creationId xmlns:p14="http://schemas.microsoft.com/office/powerpoint/2010/main" val="1097334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BD919-7CEA-D941-8D98-76F15455F635}" type="slidenum">
              <a:rPr lang="en-US" smtClean="0"/>
              <a:t>6</a:t>
            </a:fld>
            <a:endParaRPr lang="en-US"/>
          </a:p>
        </p:txBody>
      </p:sp>
    </p:spTree>
    <p:extLst>
      <p:ext uri="{BB962C8B-B14F-4D97-AF65-F5344CB8AC3E}">
        <p14:creationId xmlns:p14="http://schemas.microsoft.com/office/powerpoint/2010/main" val="15739542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BD919-7CEA-D941-8D98-76F15455F635}" type="slidenum">
              <a:rPr lang="en-US" smtClean="0"/>
              <a:t>7</a:t>
            </a:fld>
            <a:endParaRPr lang="en-US"/>
          </a:p>
        </p:txBody>
      </p:sp>
    </p:spTree>
    <p:extLst>
      <p:ext uri="{BB962C8B-B14F-4D97-AF65-F5344CB8AC3E}">
        <p14:creationId xmlns:p14="http://schemas.microsoft.com/office/powerpoint/2010/main" val="23689242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BD919-7CEA-D941-8D98-76F15455F635}" type="slidenum">
              <a:rPr lang="en-US" smtClean="0"/>
              <a:t>8</a:t>
            </a:fld>
            <a:endParaRPr lang="en-US"/>
          </a:p>
        </p:txBody>
      </p:sp>
    </p:spTree>
    <p:extLst>
      <p:ext uri="{BB962C8B-B14F-4D97-AF65-F5344CB8AC3E}">
        <p14:creationId xmlns:p14="http://schemas.microsoft.com/office/powerpoint/2010/main" val="1716654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BD919-7CEA-D941-8D98-76F15455F635}" type="slidenum">
              <a:rPr lang="en-US" smtClean="0"/>
              <a:t>9</a:t>
            </a:fld>
            <a:endParaRPr lang="en-US"/>
          </a:p>
        </p:txBody>
      </p:sp>
    </p:spTree>
    <p:extLst>
      <p:ext uri="{BB962C8B-B14F-4D97-AF65-F5344CB8AC3E}">
        <p14:creationId xmlns:p14="http://schemas.microsoft.com/office/powerpoint/2010/main" val="30081113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ADBD919-7CEA-D941-8D98-76F15455F635}" type="slidenum">
              <a:rPr lang="en-US" smtClean="0"/>
              <a:t>10</a:t>
            </a:fld>
            <a:endParaRPr lang="en-US"/>
          </a:p>
        </p:txBody>
      </p:sp>
    </p:spTree>
    <p:extLst>
      <p:ext uri="{BB962C8B-B14F-4D97-AF65-F5344CB8AC3E}">
        <p14:creationId xmlns:p14="http://schemas.microsoft.com/office/powerpoint/2010/main" val="11745655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A2BEFFB-46E7-8942-89D9-FB44CBBA1E4E}" type="datetimeFigureOut">
              <a:rPr lang="en-US" smtClean="0"/>
              <a:t>5/16/22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54081-A0B7-6C45-94E1-2297F1C72622}" type="slidenum">
              <a:rPr lang="en-US" smtClean="0"/>
              <a:t>‹#›</a:t>
            </a:fld>
            <a:endParaRPr lang="en-US"/>
          </a:p>
        </p:txBody>
      </p:sp>
    </p:spTree>
    <p:extLst>
      <p:ext uri="{BB962C8B-B14F-4D97-AF65-F5344CB8AC3E}">
        <p14:creationId xmlns:p14="http://schemas.microsoft.com/office/powerpoint/2010/main" val="3131545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2BEFFB-46E7-8942-89D9-FB44CBBA1E4E}" type="datetimeFigureOut">
              <a:rPr lang="en-US" smtClean="0"/>
              <a:t>5/16/22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54081-A0B7-6C45-94E1-2297F1C72622}" type="slidenum">
              <a:rPr lang="en-US" smtClean="0"/>
              <a:t>‹#›</a:t>
            </a:fld>
            <a:endParaRPr lang="en-US"/>
          </a:p>
        </p:txBody>
      </p:sp>
    </p:spTree>
    <p:extLst>
      <p:ext uri="{BB962C8B-B14F-4D97-AF65-F5344CB8AC3E}">
        <p14:creationId xmlns:p14="http://schemas.microsoft.com/office/powerpoint/2010/main" val="1600300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2BEFFB-46E7-8942-89D9-FB44CBBA1E4E}" type="datetimeFigureOut">
              <a:rPr lang="en-US" smtClean="0"/>
              <a:t>5/16/22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54081-A0B7-6C45-94E1-2297F1C72622}" type="slidenum">
              <a:rPr lang="en-US" smtClean="0"/>
              <a:t>‹#›</a:t>
            </a:fld>
            <a:endParaRPr lang="en-US"/>
          </a:p>
        </p:txBody>
      </p:sp>
    </p:spTree>
    <p:extLst>
      <p:ext uri="{BB962C8B-B14F-4D97-AF65-F5344CB8AC3E}">
        <p14:creationId xmlns:p14="http://schemas.microsoft.com/office/powerpoint/2010/main" val="34879723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A2BEFFB-46E7-8942-89D9-FB44CBBA1E4E}" type="datetimeFigureOut">
              <a:rPr lang="en-US" smtClean="0"/>
              <a:t>5/16/22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54081-A0B7-6C45-94E1-2297F1C72622}" type="slidenum">
              <a:rPr lang="en-US" smtClean="0"/>
              <a:t>‹#›</a:t>
            </a:fld>
            <a:endParaRPr lang="en-US"/>
          </a:p>
        </p:txBody>
      </p:sp>
    </p:spTree>
    <p:extLst>
      <p:ext uri="{BB962C8B-B14F-4D97-AF65-F5344CB8AC3E}">
        <p14:creationId xmlns:p14="http://schemas.microsoft.com/office/powerpoint/2010/main" val="27143911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A2BEFFB-46E7-8942-89D9-FB44CBBA1E4E}" type="datetimeFigureOut">
              <a:rPr lang="en-US" smtClean="0"/>
              <a:t>5/16/22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B054081-A0B7-6C45-94E1-2297F1C72622}" type="slidenum">
              <a:rPr lang="en-US" smtClean="0"/>
              <a:t>‹#›</a:t>
            </a:fld>
            <a:endParaRPr lang="en-US"/>
          </a:p>
        </p:txBody>
      </p:sp>
    </p:spTree>
    <p:extLst>
      <p:ext uri="{BB962C8B-B14F-4D97-AF65-F5344CB8AC3E}">
        <p14:creationId xmlns:p14="http://schemas.microsoft.com/office/powerpoint/2010/main" val="3252675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A2BEFFB-46E7-8942-89D9-FB44CBBA1E4E}" type="datetimeFigureOut">
              <a:rPr lang="en-US" smtClean="0"/>
              <a:t>5/16/22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54081-A0B7-6C45-94E1-2297F1C72622}" type="slidenum">
              <a:rPr lang="en-US" smtClean="0"/>
              <a:t>‹#›</a:t>
            </a:fld>
            <a:endParaRPr lang="en-US"/>
          </a:p>
        </p:txBody>
      </p:sp>
    </p:spTree>
    <p:extLst>
      <p:ext uri="{BB962C8B-B14F-4D97-AF65-F5344CB8AC3E}">
        <p14:creationId xmlns:p14="http://schemas.microsoft.com/office/powerpoint/2010/main" val="1067419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A2BEFFB-46E7-8942-89D9-FB44CBBA1E4E}" type="datetimeFigureOut">
              <a:rPr lang="en-US" smtClean="0"/>
              <a:t>5/16/22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B054081-A0B7-6C45-94E1-2297F1C72622}" type="slidenum">
              <a:rPr lang="en-US" smtClean="0"/>
              <a:t>‹#›</a:t>
            </a:fld>
            <a:endParaRPr lang="en-US"/>
          </a:p>
        </p:txBody>
      </p:sp>
    </p:spTree>
    <p:extLst>
      <p:ext uri="{BB962C8B-B14F-4D97-AF65-F5344CB8AC3E}">
        <p14:creationId xmlns:p14="http://schemas.microsoft.com/office/powerpoint/2010/main" val="2043824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A2BEFFB-46E7-8942-89D9-FB44CBBA1E4E}" type="datetimeFigureOut">
              <a:rPr lang="en-US" smtClean="0"/>
              <a:t>5/16/22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B054081-A0B7-6C45-94E1-2297F1C72622}" type="slidenum">
              <a:rPr lang="en-US" smtClean="0"/>
              <a:t>‹#›</a:t>
            </a:fld>
            <a:endParaRPr lang="en-US"/>
          </a:p>
        </p:txBody>
      </p:sp>
    </p:spTree>
    <p:extLst>
      <p:ext uri="{BB962C8B-B14F-4D97-AF65-F5344CB8AC3E}">
        <p14:creationId xmlns:p14="http://schemas.microsoft.com/office/powerpoint/2010/main" val="27743984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BEFFB-46E7-8942-89D9-FB44CBBA1E4E}" type="datetimeFigureOut">
              <a:rPr lang="en-US" smtClean="0"/>
              <a:t>5/16/22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B054081-A0B7-6C45-94E1-2297F1C72622}" type="slidenum">
              <a:rPr lang="en-US" smtClean="0"/>
              <a:t>‹#›</a:t>
            </a:fld>
            <a:endParaRPr lang="en-US"/>
          </a:p>
        </p:txBody>
      </p:sp>
    </p:spTree>
    <p:extLst>
      <p:ext uri="{BB962C8B-B14F-4D97-AF65-F5344CB8AC3E}">
        <p14:creationId xmlns:p14="http://schemas.microsoft.com/office/powerpoint/2010/main" val="570931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2BEFFB-46E7-8942-89D9-FB44CBBA1E4E}" type="datetimeFigureOut">
              <a:rPr lang="en-US" smtClean="0"/>
              <a:t>5/16/22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54081-A0B7-6C45-94E1-2297F1C72622}" type="slidenum">
              <a:rPr lang="en-US" smtClean="0"/>
              <a:t>‹#›</a:t>
            </a:fld>
            <a:endParaRPr lang="en-US"/>
          </a:p>
        </p:txBody>
      </p:sp>
    </p:spTree>
    <p:extLst>
      <p:ext uri="{BB962C8B-B14F-4D97-AF65-F5344CB8AC3E}">
        <p14:creationId xmlns:p14="http://schemas.microsoft.com/office/powerpoint/2010/main" val="7902662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A2BEFFB-46E7-8942-89D9-FB44CBBA1E4E}" type="datetimeFigureOut">
              <a:rPr lang="en-US" smtClean="0"/>
              <a:t>5/16/22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B054081-A0B7-6C45-94E1-2297F1C72622}" type="slidenum">
              <a:rPr lang="en-US" smtClean="0"/>
              <a:t>‹#›</a:t>
            </a:fld>
            <a:endParaRPr lang="en-US"/>
          </a:p>
        </p:txBody>
      </p:sp>
    </p:spTree>
    <p:extLst>
      <p:ext uri="{BB962C8B-B14F-4D97-AF65-F5344CB8AC3E}">
        <p14:creationId xmlns:p14="http://schemas.microsoft.com/office/powerpoint/2010/main" val="27706220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A2BEFFB-46E7-8942-89D9-FB44CBBA1E4E}" type="datetimeFigureOut">
              <a:rPr lang="en-US" smtClean="0"/>
              <a:t>5/16/22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054081-A0B7-6C45-94E1-2297F1C72622}" type="slidenum">
              <a:rPr lang="en-US" smtClean="0"/>
              <a:t>‹#›</a:t>
            </a:fld>
            <a:endParaRPr lang="en-US"/>
          </a:p>
        </p:txBody>
      </p:sp>
    </p:spTree>
    <p:extLst>
      <p:ext uri="{BB962C8B-B14F-4D97-AF65-F5344CB8AC3E}">
        <p14:creationId xmlns:p14="http://schemas.microsoft.com/office/powerpoint/2010/main" val="3063665707"/>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tiff"/></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3.xml"/><Relationship Id="rId4" Type="http://schemas.openxmlformats.org/officeDocument/2006/relationships/image" Target="../media/image18.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hyperlink" Target="https://doi.org/10.5670/oceanog.2021.supplement.02-03"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hyperlink" Target="https://doi.org/10.5194/bg-19-437-2022" TargetMode="External"/><Relationship Id="rId4" Type="http://schemas.openxmlformats.org/officeDocument/2006/relationships/image" Target="../media/image10.tiff"/></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738B5F4-4AA1-2F40-B2D8-270C6B1AFC87}"/>
              </a:ext>
            </a:extLst>
          </p:cNvPr>
          <p:cNvPicPr>
            <a:picLocks noChangeAspect="1"/>
          </p:cNvPicPr>
          <p:nvPr/>
        </p:nvPicPr>
        <p:blipFill>
          <a:blip r:embed="rId2"/>
          <a:srcRect/>
          <a:stretch/>
        </p:blipFill>
        <p:spPr>
          <a:xfrm>
            <a:off x="6516353" y="2701635"/>
            <a:ext cx="5702238" cy="4276679"/>
          </a:xfrm>
          <a:prstGeom prst="rect">
            <a:avLst/>
          </a:prstGeom>
        </p:spPr>
      </p:pic>
      <p:sp>
        <p:nvSpPr>
          <p:cNvPr id="2" name="Title 1">
            <a:extLst>
              <a:ext uri="{FF2B5EF4-FFF2-40B4-BE49-F238E27FC236}">
                <a16:creationId xmlns:a16="http://schemas.microsoft.com/office/drawing/2014/main" id="{98FA84F0-2BC6-3B47-8984-A329D7501A19}"/>
              </a:ext>
            </a:extLst>
          </p:cNvPr>
          <p:cNvSpPr>
            <a:spLocks noGrp="1"/>
          </p:cNvSpPr>
          <p:nvPr>
            <p:ph type="ctrTitle"/>
          </p:nvPr>
        </p:nvSpPr>
        <p:spPr>
          <a:xfrm>
            <a:off x="361507" y="59967"/>
            <a:ext cx="11857083" cy="934163"/>
          </a:xfrm>
        </p:spPr>
        <p:txBody>
          <a:bodyPr>
            <a:normAutofit/>
          </a:bodyPr>
          <a:lstStyle/>
          <a:p>
            <a:pPr algn="l"/>
            <a:r>
              <a:rPr lang="en-US" sz="4400" b="1" dirty="0">
                <a:latin typeface="+mn-lt"/>
              </a:rPr>
              <a:t>Ventilation and oxygen export in the Labrador Sea</a:t>
            </a:r>
          </a:p>
        </p:txBody>
      </p:sp>
      <p:sp>
        <p:nvSpPr>
          <p:cNvPr id="6" name="Content Placeholder 2">
            <a:extLst>
              <a:ext uri="{FF2B5EF4-FFF2-40B4-BE49-F238E27FC236}">
                <a16:creationId xmlns:a16="http://schemas.microsoft.com/office/drawing/2014/main" id="{6E4A5A66-DCBC-BD49-A83B-9D63635B2F67}"/>
              </a:ext>
            </a:extLst>
          </p:cNvPr>
          <p:cNvSpPr txBox="1">
            <a:spLocks/>
          </p:cNvSpPr>
          <p:nvPr/>
        </p:nvSpPr>
        <p:spPr>
          <a:xfrm>
            <a:off x="361507" y="1163113"/>
            <a:ext cx="11267785" cy="119219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b="1" dirty="0" err="1"/>
              <a:t>Jannes</a:t>
            </a:r>
            <a:r>
              <a:rPr lang="en-US" b="1" dirty="0"/>
              <a:t> Koelling</a:t>
            </a:r>
            <a:r>
              <a:rPr lang="en-US" b="1" baseline="30000" dirty="0"/>
              <a:t>1</a:t>
            </a:r>
            <a:r>
              <a:rPr lang="en-US" b="1" dirty="0"/>
              <a:t> (</a:t>
            </a:r>
            <a:r>
              <a:rPr lang="en-US" b="1" dirty="0" err="1"/>
              <a:t>j.koelling@dal.ca</a:t>
            </a:r>
            <a:r>
              <a:rPr lang="en-US" b="1" dirty="0"/>
              <a:t>), </a:t>
            </a:r>
            <a:r>
              <a:rPr lang="en-US" dirty="0" err="1"/>
              <a:t>Dariia</a:t>
            </a:r>
            <a:r>
              <a:rPr lang="en-US" dirty="0"/>
              <a:t> Atamanchuk</a:t>
            </a:r>
            <a:r>
              <a:rPr lang="en-US" b="1" baseline="30000" dirty="0"/>
              <a:t>1</a:t>
            </a:r>
            <a:r>
              <a:rPr lang="en-US" dirty="0"/>
              <a:t>, Johannes Karstensen</a:t>
            </a:r>
            <a:r>
              <a:rPr lang="en-US" b="1" baseline="30000" dirty="0"/>
              <a:t>2</a:t>
            </a:r>
            <a:r>
              <a:rPr lang="en-US" dirty="0"/>
              <a:t>, Patricia Handmann</a:t>
            </a:r>
            <a:r>
              <a:rPr lang="en-US" b="1" baseline="30000" dirty="0"/>
              <a:t>2</a:t>
            </a:r>
            <a:r>
              <a:rPr lang="en-US" dirty="0"/>
              <a:t>, Douglas Wallace</a:t>
            </a:r>
            <a:r>
              <a:rPr lang="en-US" b="1" baseline="30000" dirty="0"/>
              <a:t>1</a:t>
            </a:r>
          </a:p>
          <a:p>
            <a:pPr algn="l"/>
            <a:r>
              <a:rPr lang="en-US" sz="1400" baseline="30000" dirty="0"/>
              <a:t>1 </a:t>
            </a:r>
            <a:r>
              <a:rPr lang="en-US" sz="1400" dirty="0"/>
              <a:t>Department of Oceanography, Dalhousie University, Canada; </a:t>
            </a:r>
            <a:r>
              <a:rPr lang="en-US" sz="1400" baseline="30000" dirty="0"/>
              <a:t>2 </a:t>
            </a:r>
            <a:r>
              <a:rPr lang="en-US" sz="1400" dirty="0"/>
              <a:t>GEOMAR Helmholtz Centre for Ocean Research Kiel, Germany</a:t>
            </a:r>
          </a:p>
        </p:txBody>
      </p:sp>
      <p:pic>
        <p:nvPicPr>
          <p:cNvPr id="3" name="Picture 2">
            <a:extLst>
              <a:ext uri="{FF2B5EF4-FFF2-40B4-BE49-F238E27FC236}">
                <a16:creationId xmlns:a16="http://schemas.microsoft.com/office/drawing/2014/main" id="{5BFCF593-0499-3148-BAE8-42A912BBCCFF}"/>
              </a:ext>
            </a:extLst>
          </p:cNvPr>
          <p:cNvPicPr>
            <a:picLocks noChangeAspect="1"/>
          </p:cNvPicPr>
          <p:nvPr/>
        </p:nvPicPr>
        <p:blipFill rotWithShape="1">
          <a:blip r:embed="rId3"/>
          <a:srcRect l="1" t="34780" r="-601" b="30238"/>
          <a:stretch/>
        </p:blipFill>
        <p:spPr>
          <a:xfrm>
            <a:off x="185044" y="3281205"/>
            <a:ext cx="2686494" cy="934163"/>
          </a:xfrm>
          <a:prstGeom prst="rect">
            <a:avLst/>
          </a:prstGeom>
        </p:spPr>
      </p:pic>
      <p:pic>
        <p:nvPicPr>
          <p:cNvPr id="4" name="Picture 3">
            <a:extLst>
              <a:ext uri="{FF2B5EF4-FFF2-40B4-BE49-F238E27FC236}">
                <a16:creationId xmlns:a16="http://schemas.microsoft.com/office/drawing/2014/main" id="{200E3C92-9BE6-004C-8D3C-D341FD2FD79E}"/>
              </a:ext>
            </a:extLst>
          </p:cNvPr>
          <p:cNvPicPr>
            <a:picLocks noChangeAspect="1"/>
          </p:cNvPicPr>
          <p:nvPr/>
        </p:nvPicPr>
        <p:blipFill>
          <a:blip r:embed="rId4"/>
          <a:stretch>
            <a:fillRect/>
          </a:stretch>
        </p:blipFill>
        <p:spPr>
          <a:xfrm>
            <a:off x="3132443" y="3030261"/>
            <a:ext cx="2418010" cy="1343339"/>
          </a:xfrm>
          <a:prstGeom prst="rect">
            <a:avLst/>
          </a:prstGeom>
        </p:spPr>
      </p:pic>
      <p:sp>
        <p:nvSpPr>
          <p:cNvPr id="12" name="TextBox 11">
            <a:extLst>
              <a:ext uri="{FF2B5EF4-FFF2-40B4-BE49-F238E27FC236}">
                <a16:creationId xmlns:a16="http://schemas.microsoft.com/office/drawing/2014/main" id="{985DE94B-55A5-CA4C-9118-7B0979E8FE3E}"/>
              </a:ext>
            </a:extLst>
          </p:cNvPr>
          <p:cNvSpPr txBox="1"/>
          <p:nvPr/>
        </p:nvSpPr>
        <p:spPr>
          <a:xfrm>
            <a:off x="38203" y="5048556"/>
            <a:ext cx="6362598" cy="1815882"/>
          </a:xfrm>
          <a:prstGeom prst="rect">
            <a:avLst/>
          </a:prstGeom>
          <a:noFill/>
        </p:spPr>
        <p:txBody>
          <a:bodyPr wrap="square" rtlCol="0">
            <a:spAutoFit/>
          </a:bodyPr>
          <a:lstStyle/>
          <a:p>
            <a:r>
              <a:rPr lang="en-CA" sz="1400" b="1" i="1" dirty="0"/>
              <a:t>Acknowledgements:</a:t>
            </a:r>
          </a:p>
          <a:p>
            <a:r>
              <a:rPr lang="en-CA" sz="1400" i="1" dirty="0"/>
              <a:t>This research has been supported by the Canada Excellence Research Chairs, Government of Canada (Ocean Science and Technology grant), the Canada First Research Excellence Fund (Ocean Frontier Institute grant), the Horizon 2020 (Blue-Action (grant no. 727852) and </a:t>
            </a:r>
            <a:r>
              <a:rPr lang="en-CA" sz="1400" i="1" dirty="0" err="1"/>
              <a:t>EuroSea</a:t>
            </a:r>
            <a:r>
              <a:rPr lang="en-CA" sz="1400" i="1" dirty="0"/>
              <a:t> (grant no. 862626)), and the </a:t>
            </a:r>
            <a:r>
              <a:rPr lang="en-CA" sz="1400" i="1" dirty="0" err="1"/>
              <a:t>Bundesministerium</a:t>
            </a:r>
            <a:r>
              <a:rPr lang="en-CA" sz="1400" i="1" dirty="0"/>
              <a:t> </a:t>
            </a:r>
            <a:r>
              <a:rPr lang="en-CA" sz="1400" i="1" dirty="0" err="1"/>
              <a:t>für</a:t>
            </a:r>
            <a:r>
              <a:rPr lang="en-CA" sz="1400" i="1" dirty="0"/>
              <a:t> </a:t>
            </a:r>
            <a:r>
              <a:rPr lang="en-CA" sz="1400" i="1" dirty="0" err="1"/>
              <a:t>Forschung</a:t>
            </a:r>
            <a:r>
              <a:rPr lang="en-CA" sz="1400" i="1" dirty="0"/>
              <a:t> und </a:t>
            </a:r>
            <a:r>
              <a:rPr lang="en-CA" sz="1400" i="1" dirty="0" err="1"/>
              <a:t>Technologie</a:t>
            </a:r>
            <a:r>
              <a:rPr lang="en-CA" sz="1400" i="1" dirty="0"/>
              <a:t> (RACE grant). </a:t>
            </a:r>
            <a:r>
              <a:rPr lang="en-CA" sz="1400" i="1" dirty="0" err="1"/>
              <a:t>Jannes</a:t>
            </a:r>
            <a:r>
              <a:rPr lang="en-CA" sz="1400" i="1" dirty="0"/>
              <a:t> </a:t>
            </a:r>
            <a:r>
              <a:rPr lang="en-CA" sz="1400" i="1" dirty="0" err="1"/>
              <a:t>Koelling</a:t>
            </a:r>
            <a:r>
              <a:rPr lang="en-CA" sz="1400" i="1" dirty="0"/>
              <a:t> was funded by the Ocean Frontier Institute through the International Postdoctoral Fellowship.</a:t>
            </a:r>
          </a:p>
        </p:txBody>
      </p:sp>
    </p:spTree>
    <p:extLst>
      <p:ext uri="{BB962C8B-B14F-4D97-AF65-F5344CB8AC3E}">
        <p14:creationId xmlns:p14="http://schemas.microsoft.com/office/powerpoint/2010/main" val="2957489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7C95353-69F3-C64B-A70C-AC9C0F9E9772}"/>
              </a:ext>
            </a:extLst>
          </p:cNvPr>
          <p:cNvPicPr>
            <a:picLocks noChangeAspect="1"/>
          </p:cNvPicPr>
          <p:nvPr/>
        </p:nvPicPr>
        <p:blipFill>
          <a:blip r:embed="rId4"/>
          <a:stretch>
            <a:fillRect/>
          </a:stretch>
        </p:blipFill>
        <p:spPr>
          <a:xfrm>
            <a:off x="203200" y="1303391"/>
            <a:ext cx="11558427" cy="5080000"/>
          </a:xfrm>
          <a:prstGeom prst="rect">
            <a:avLst/>
          </a:prstGeom>
        </p:spPr>
      </p:pic>
      <p:sp>
        <p:nvSpPr>
          <p:cNvPr id="12" name="Rectangle 11">
            <a:extLst>
              <a:ext uri="{FF2B5EF4-FFF2-40B4-BE49-F238E27FC236}">
                <a16:creationId xmlns:a16="http://schemas.microsoft.com/office/drawing/2014/main" id="{C8CC8127-8232-FA4B-A77B-61983BF8455A}"/>
              </a:ext>
            </a:extLst>
          </p:cNvPr>
          <p:cNvSpPr/>
          <p:nvPr/>
        </p:nvSpPr>
        <p:spPr>
          <a:xfrm>
            <a:off x="2281094" y="5906337"/>
            <a:ext cx="6303035" cy="307777"/>
          </a:xfrm>
          <a:prstGeom prst="rect">
            <a:avLst/>
          </a:prstGeom>
        </p:spPr>
        <p:txBody>
          <a:bodyPr wrap="square">
            <a:spAutoFit/>
          </a:bodyPr>
          <a:lstStyle/>
          <a:p>
            <a:r>
              <a:rPr lang="en-CA" sz="1400" i="1" dirty="0"/>
              <a:t>Atamanchuk et al., (2021)</a:t>
            </a:r>
            <a:endParaRPr lang="en-US" sz="1400" i="1" dirty="0"/>
          </a:p>
        </p:txBody>
      </p:sp>
      <p:pic>
        <p:nvPicPr>
          <p:cNvPr id="4" name="Picture 3">
            <a:extLst>
              <a:ext uri="{FF2B5EF4-FFF2-40B4-BE49-F238E27FC236}">
                <a16:creationId xmlns:a16="http://schemas.microsoft.com/office/drawing/2014/main" id="{53E682C5-7EF6-E74E-B43C-54B87AA65B45}"/>
              </a:ext>
            </a:extLst>
          </p:cNvPr>
          <p:cNvPicPr>
            <a:picLocks noChangeAspect="1"/>
          </p:cNvPicPr>
          <p:nvPr/>
        </p:nvPicPr>
        <p:blipFill>
          <a:blip r:embed="rId5"/>
          <a:stretch>
            <a:fillRect/>
          </a:stretch>
        </p:blipFill>
        <p:spPr>
          <a:xfrm>
            <a:off x="203200" y="91535"/>
            <a:ext cx="10458824" cy="1422400"/>
          </a:xfrm>
          <a:prstGeom prst="rect">
            <a:avLst/>
          </a:prstGeom>
        </p:spPr>
      </p:pic>
      <p:sp>
        <p:nvSpPr>
          <p:cNvPr id="13" name="TextBox 12">
            <a:extLst>
              <a:ext uri="{FF2B5EF4-FFF2-40B4-BE49-F238E27FC236}">
                <a16:creationId xmlns:a16="http://schemas.microsoft.com/office/drawing/2014/main" id="{A562FBC3-CEDD-F34A-9098-07A07A2FC41B}"/>
              </a:ext>
            </a:extLst>
          </p:cNvPr>
          <p:cNvSpPr txBox="1"/>
          <p:nvPr/>
        </p:nvSpPr>
        <p:spPr>
          <a:xfrm>
            <a:off x="5607170" y="-1552755"/>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932BFECE-AF6D-EC4D-8533-CF6527DA36BC}"/>
              </a:ext>
            </a:extLst>
          </p:cNvPr>
          <p:cNvSpPr txBox="1"/>
          <p:nvPr/>
        </p:nvSpPr>
        <p:spPr>
          <a:xfrm>
            <a:off x="5434642" y="-1621766"/>
            <a:ext cx="184731" cy="369332"/>
          </a:xfrm>
          <a:prstGeom prst="rect">
            <a:avLst/>
          </a:prstGeom>
          <a:noFill/>
        </p:spPr>
        <p:txBody>
          <a:bodyPr wrap="none" rtlCol="0">
            <a:spAutoFit/>
          </a:bodyPr>
          <a:lstStyle/>
          <a:p>
            <a:endParaRPr lang="en-US" dirty="0"/>
          </a:p>
        </p:txBody>
      </p:sp>
    </p:spTree>
    <p:custDataLst>
      <p:tags r:id="rId1"/>
    </p:custDataLst>
    <p:extLst>
      <p:ext uri="{BB962C8B-B14F-4D97-AF65-F5344CB8AC3E}">
        <p14:creationId xmlns:p14="http://schemas.microsoft.com/office/powerpoint/2010/main" val="38708629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49023-A3C8-334D-9B8F-D1C84E7CAD9A}"/>
              </a:ext>
            </a:extLst>
          </p:cNvPr>
          <p:cNvSpPr>
            <a:spLocks noGrp="1"/>
          </p:cNvSpPr>
          <p:nvPr>
            <p:ph idx="1"/>
          </p:nvPr>
        </p:nvSpPr>
        <p:spPr>
          <a:xfrm>
            <a:off x="8275519" y="535760"/>
            <a:ext cx="3916481" cy="3594661"/>
          </a:xfrm>
        </p:spPr>
        <p:txBody>
          <a:bodyPr>
            <a:normAutofit/>
          </a:bodyPr>
          <a:lstStyle/>
          <a:p>
            <a:r>
              <a:rPr lang="en-US" sz="2400" b="1" dirty="0"/>
              <a:t>What is the variability of O2 (and O2 transport) in the LSW layer?</a:t>
            </a:r>
          </a:p>
          <a:p>
            <a:r>
              <a:rPr lang="en-US" sz="2400" dirty="0"/>
              <a:t>Use data at sensor depths to fill in at depths between</a:t>
            </a:r>
          </a:p>
        </p:txBody>
      </p:sp>
      <p:pic>
        <p:nvPicPr>
          <p:cNvPr id="8" name="Picture 7">
            <a:extLst>
              <a:ext uri="{FF2B5EF4-FFF2-40B4-BE49-F238E27FC236}">
                <a16:creationId xmlns:a16="http://schemas.microsoft.com/office/drawing/2014/main" id="{E8C04F1B-D198-7647-9E92-969C0DE41F63}"/>
              </a:ext>
            </a:extLst>
          </p:cNvPr>
          <p:cNvPicPr>
            <a:picLocks noChangeAspect="1"/>
          </p:cNvPicPr>
          <p:nvPr/>
        </p:nvPicPr>
        <p:blipFill rotWithShape="1">
          <a:blip r:embed="rId3"/>
          <a:srcRect r="2097" b="53883"/>
          <a:stretch/>
        </p:blipFill>
        <p:spPr>
          <a:xfrm>
            <a:off x="117566" y="471592"/>
            <a:ext cx="8063943" cy="2849122"/>
          </a:xfrm>
          <a:prstGeom prst="rect">
            <a:avLst/>
          </a:prstGeom>
        </p:spPr>
      </p:pic>
      <p:sp>
        <p:nvSpPr>
          <p:cNvPr id="2" name="Rectangle 1">
            <a:extLst>
              <a:ext uri="{FF2B5EF4-FFF2-40B4-BE49-F238E27FC236}">
                <a16:creationId xmlns:a16="http://schemas.microsoft.com/office/drawing/2014/main" id="{6BAE5282-5D57-8746-9E64-CFC6FEAE36E9}"/>
              </a:ext>
            </a:extLst>
          </p:cNvPr>
          <p:cNvSpPr/>
          <p:nvPr/>
        </p:nvSpPr>
        <p:spPr>
          <a:xfrm>
            <a:off x="1961725" y="946484"/>
            <a:ext cx="4326780" cy="882316"/>
          </a:xfrm>
          <a:prstGeom prst="rect">
            <a:avLst/>
          </a:prstGeom>
          <a:solidFill>
            <a:srgbClr val="00FF00">
              <a:alpha val="74902"/>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5842300-17A3-664B-B8C2-9C343144B697}"/>
              </a:ext>
            </a:extLst>
          </p:cNvPr>
          <p:cNvPicPr>
            <a:picLocks noChangeAspect="1"/>
          </p:cNvPicPr>
          <p:nvPr/>
        </p:nvPicPr>
        <p:blipFill>
          <a:blip r:embed="rId4"/>
          <a:srcRect/>
          <a:stretch/>
        </p:blipFill>
        <p:spPr>
          <a:xfrm>
            <a:off x="522098" y="3845553"/>
            <a:ext cx="10285803" cy="3078858"/>
          </a:xfrm>
          <a:prstGeom prst="rect">
            <a:avLst/>
          </a:prstGeom>
        </p:spPr>
      </p:pic>
      <p:pic>
        <p:nvPicPr>
          <p:cNvPr id="7" name="Picture 6">
            <a:extLst>
              <a:ext uri="{FF2B5EF4-FFF2-40B4-BE49-F238E27FC236}">
                <a16:creationId xmlns:a16="http://schemas.microsoft.com/office/drawing/2014/main" id="{631A3288-BE1F-454E-9864-8DD1FD7405B5}"/>
              </a:ext>
            </a:extLst>
          </p:cNvPr>
          <p:cNvPicPr>
            <a:picLocks noChangeAspect="1"/>
          </p:cNvPicPr>
          <p:nvPr/>
        </p:nvPicPr>
        <p:blipFill rotWithShape="1">
          <a:blip r:embed="rId5"/>
          <a:srcRect l="4489" t="92901" r="14513" b="-32"/>
          <a:stretch/>
        </p:blipFill>
        <p:spPr>
          <a:xfrm>
            <a:off x="522098" y="3404504"/>
            <a:ext cx="6680807" cy="441049"/>
          </a:xfrm>
          <a:prstGeom prst="rect">
            <a:avLst/>
          </a:prstGeom>
        </p:spPr>
      </p:pic>
      <p:sp>
        <p:nvSpPr>
          <p:cNvPr id="10" name="TextBox 9">
            <a:extLst>
              <a:ext uri="{FF2B5EF4-FFF2-40B4-BE49-F238E27FC236}">
                <a16:creationId xmlns:a16="http://schemas.microsoft.com/office/drawing/2014/main" id="{A171DF39-4430-A949-8715-9C00149FFE73}"/>
              </a:ext>
            </a:extLst>
          </p:cNvPr>
          <p:cNvSpPr txBox="1"/>
          <p:nvPr/>
        </p:nvSpPr>
        <p:spPr>
          <a:xfrm>
            <a:off x="1961724" y="83386"/>
            <a:ext cx="4695750" cy="646331"/>
          </a:xfrm>
          <a:prstGeom prst="rect">
            <a:avLst/>
          </a:prstGeom>
          <a:solidFill>
            <a:schemeClr val="bg1"/>
          </a:solidFill>
          <a:ln w="28575">
            <a:solidFill>
              <a:schemeClr val="tx1"/>
            </a:solidFill>
          </a:ln>
        </p:spPr>
        <p:txBody>
          <a:bodyPr wrap="square" rtlCol="0">
            <a:spAutoFit/>
          </a:bodyPr>
          <a:lstStyle/>
          <a:p>
            <a:r>
              <a:rPr lang="en-US" sz="3600" b="1" dirty="0"/>
              <a:t>Interannual variability</a:t>
            </a:r>
          </a:p>
        </p:txBody>
      </p:sp>
    </p:spTree>
    <p:extLst>
      <p:ext uri="{BB962C8B-B14F-4D97-AF65-F5344CB8AC3E}">
        <p14:creationId xmlns:p14="http://schemas.microsoft.com/office/powerpoint/2010/main" val="862530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562FBC3-CEDD-F34A-9098-07A07A2FC41B}"/>
              </a:ext>
            </a:extLst>
          </p:cNvPr>
          <p:cNvSpPr txBox="1"/>
          <p:nvPr/>
        </p:nvSpPr>
        <p:spPr>
          <a:xfrm>
            <a:off x="5623212" y="-858669"/>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932BFECE-AF6D-EC4D-8533-CF6527DA36BC}"/>
              </a:ext>
            </a:extLst>
          </p:cNvPr>
          <p:cNvSpPr txBox="1"/>
          <p:nvPr/>
        </p:nvSpPr>
        <p:spPr>
          <a:xfrm>
            <a:off x="5450684" y="-927680"/>
            <a:ext cx="184731" cy="369332"/>
          </a:xfrm>
          <a:prstGeom prst="rect">
            <a:avLst/>
          </a:prstGeom>
          <a:noFill/>
        </p:spPr>
        <p:txBody>
          <a:bodyPr wrap="none" rtlCol="0">
            <a:spAutoFit/>
          </a:bodyPr>
          <a:lstStyle/>
          <a:p>
            <a:endParaRPr lang="en-US" dirty="0"/>
          </a:p>
        </p:txBody>
      </p:sp>
      <p:pic>
        <p:nvPicPr>
          <p:cNvPr id="11" name="Picture 10">
            <a:extLst>
              <a:ext uri="{FF2B5EF4-FFF2-40B4-BE49-F238E27FC236}">
                <a16:creationId xmlns:a16="http://schemas.microsoft.com/office/drawing/2014/main" id="{F8736CDA-14DB-A84F-89CD-38082A916261}"/>
              </a:ext>
            </a:extLst>
          </p:cNvPr>
          <p:cNvPicPr>
            <a:picLocks noChangeAspect="1"/>
          </p:cNvPicPr>
          <p:nvPr/>
        </p:nvPicPr>
        <p:blipFill rotWithShape="1">
          <a:blip r:embed="rId4"/>
          <a:srcRect t="15394" r="7653" b="19734"/>
          <a:stretch/>
        </p:blipFill>
        <p:spPr>
          <a:xfrm>
            <a:off x="455098" y="424388"/>
            <a:ext cx="10336227" cy="5445763"/>
          </a:xfrm>
          <a:prstGeom prst="rect">
            <a:avLst/>
          </a:prstGeom>
        </p:spPr>
      </p:pic>
      <p:sp>
        <p:nvSpPr>
          <p:cNvPr id="12" name="Content Placeholder 2">
            <a:extLst>
              <a:ext uri="{FF2B5EF4-FFF2-40B4-BE49-F238E27FC236}">
                <a16:creationId xmlns:a16="http://schemas.microsoft.com/office/drawing/2014/main" id="{C93E14CF-DD47-0341-978A-2C7A18609E55}"/>
              </a:ext>
            </a:extLst>
          </p:cNvPr>
          <p:cNvSpPr txBox="1">
            <a:spLocks/>
          </p:cNvSpPr>
          <p:nvPr/>
        </p:nvSpPr>
        <p:spPr>
          <a:xfrm>
            <a:off x="334741" y="5934319"/>
            <a:ext cx="11522518" cy="9236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Decadal variability in oxygen content </a:t>
            </a:r>
            <a:r>
              <a:rPr lang="en-US" sz="1800" i="1" dirty="0"/>
              <a:t>(see also: </a:t>
            </a:r>
            <a:r>
              <a:rPr lang="en-US" sz="1800" i="1" dirty="0" err="1"/>
              <a:t>Stendardo</a:t>
            </a:r>
            <a:r>
              <a:rPr lang="en-US" sz="1800" i="1" dirty="0"/>
              <a:t> &amp; Gruber, 2012, van </a:t>
            </a:r>
            <a:r>
              <a:rPr lang="en-US" sz="1800" i="1" dirty="0" err="1"/>
              <a:t>Aken</a:t>
            </a:r>
            <a:r>
              <a:rPr lang="en-US" sz="1800" i="1" dirty="0"/>
              <a:t> et al., 2011)</a:t>
            </a:r>
          </a:p>
          <a:p>
            <a:r>
              <a:rPr lang="en-US" sz="2400" dirty="0"/>
              <a:t>“Reservoir” effect – implications for gas exchange and export?</a:t>
            </a:r>
          </a:p>
          <a:p>
            <a:endParaRPr lang="en-US" dirty="0"/>
          </a:p>
        </p:txBody>
      </p:sp>
      <p:sp>
        <p:nvSpPr>
          <p:cNvPr id="4" name="TextBox 3">
            <a:extLst>
              <a:ext uri="{FF2B5EF4-FFF2-40B4-BE49-F238E27FC236}">
                <a16:creationId xmlns:a16="http://schemas.microsoft.com/office/drawing/2014/main" id="{D5F95318-58C2-974D-821C-CBFCB82A3B16}"/>
              </a:ext>
            </a:extLst>
          </p:cNvPr>
          <p:cNvSpPr txBox="1"/>
          <p:nvPr/>
        </p:nvSpPr>
        <p:spPr>
          <a:xfrm rot="16200000">
            <a:off x="-920322" y="2791092"/>
            <a:ext cx="3576761" cy="523220"/>
          </a:xfrm>
          <a:prstGeom prst="rect">
            <a:avLst/>
          </a:prstGeom>
          <a:noFill/>
        </p:spPr>
        <p:txBody>
          <a:bodyPr wrap="square" rtlCol="0">
            <a:spAutoFit/>
          </a:bodyPr>
          <a:lstStyle/>
          <a:p>
            <a:r>
              <a:rPr lang="en-US" sz="2800" b="1" dirty="0"/>
              <a:t>Central Labrador Sea</a:t>
            </a:r>
          </a:p>
        </p:txBody>
      </p:sp>
      <p:sp>
        <p:nvSpPr>
          <p:cNvPr id="15" name="TextBox 14">
            <a:extLst>
              <a:ext uri="{FF2B5EF4-FFF2-40B4-BE49-F238E27FC236}">
                <a16:creationId xmlns:a16="http://schemas.microsoft.com/office/drawing/2014/main" id="{BB0ED001-57E1-9043-BCD3-AA80833D942F}"/>
              </a:ext>
            </a:extLst>
          </p:cNvPr>
          <p:cNvSpPr txBox="1"/>
          <p:nvPr/>
        </p:nvSpPr>
        <p:spPr>
          <a:xfrm>
            <a:off x="1961724" y="83386"/>
            <a:ext cx="3753853" cy="646331"/>
          </a:xfrm>
          <a:prstGeom prst="rect">
            <a:avLst/>
          </a:prstGeom>
          <a:solidFill>
            <a:schemeClr val="bg1"/>
          </a:solidFill>
          <a:ln w="28575">
            <a:solidFill>
              <a:schemeClr val="tx1"/>
            </a:solidFill>
          </a:ln>
        </p:spPr>
        <p:txBody>
          <a:bodyPr wrap="square" rtlCol="0">
            <a:spAutoFit/>
          </a:bodyPr>
          <a:lstStyle/>
          <a:p>
            <a:r>
              <a:rPr lang="en-US" sz="3600" b="1" dirty="0"/>
              <a:t>Decadal variability</a:t>
            </a:r>
          </a:p>
        </p:txBody>
      </p:sp>
      <p:cxnSp>
        <p:nvCxnSpPr>
          <p:cNvPr id="16" name="Straight Arrow Connector 15">
            <a:extLst>
              <a:ext uri="{FF2B5EF4-FFF2-40B4-BE49-F238E27FC236}">
                <a16:creationId xmlns:a16="http://schemas.microsoft.com/office/drawing/2014/main" id="{4458B7B8-F6B3-2A4D-A887-6B2A2DDC3B0F}"/>
              </a:ext>
            </a:extLst>
          </p:cNvPr>
          <p:cNvCxnSpPr>
            <a:cxnSpLocks/>
          </p:cNvCxnSpPr>
          <p:nvPr/>
        </p:nvCxnSpPr>
        <p:spPr>
          <a:xfrm flipV="1">
            <a:off x="7015396" y="1704992"/>
            <a:ext cx="999460" cy="2338129"/>
          </a:xfrm>
          <a:prstGeom prst="straightConnector1">
            <a:avLst/>
          </a:prstGeom>
          <a:ln w="76200">
            <a:solidFill>
              <a:srgbClr val="00FF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C0A193F-98D2-704E-953C-AD9681B1AA2E}"/>
              </a:ext>
            </a:extLst>
          </p:cNvPr>
          <p:cNvCxnSpPr>
            <a:cxnSpLocks/>
          </p:cNvCxnSpPr>
          <p:nvPr/>
        </p:nvCxnSpPr>
        <p:spPr>
          <a:xfrm>
            <a:off x="8182613" y="1800202"/>
            <a:ext cx="864507" cy="2041030"/>
          </a:xfrm>
          <a:prstGeom prst="straightConnector1">
            <a:avLst/>
          </a:prstGeom>
          <a:ln w="76200">
            <a:solidFill>
              <a:srgbClr val="C549A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4E3B67F-F9F0-6C48-BBBF-32C1DF3C790B}"/>
              </a:ext>
            </a:extLst>
          </p:cNvPr>
          <p:cNvSpPr txBox="1"/>
          <p:nvPr/>
        </p:nvSpPr>
        <p:spPr>
          <a:xfrm>
            <a:off x="6009638" y="976748"/>
            <a:ext cx="1856509" cy="646331"/>
          </a:xfrm>
          <a:prstGeom prst="rect">
            <a:avLst/>
          </a:prstGeom>
          <a:solidFill>
            <a:schemeClr val="bg1"/>
          </a:solidFill>
        </p:spPr>
        <p:txBody>
          <a:bodyPr wrap="square" rtlCol="0">
            <a:spAutoFit/>
          </a:bodyPr>
          <a:lstStyle/>
          <a:p>
            <a:r>
              <a:rPr lang="en-US" b="1" dirty="0"/>
              <a:t>Gas exchange &gt; O2 export</a:t>
            </a:r>
          </a:p>
        </p:txBody>
      </p:sp>
      <p:sp>
        <p:nvSpPr>
          <p:cNvPr id="19" name="TextBox 18">
            <a:extLst>
              <a:ext uri="{FF2B5EF4-FFF2-40B4-BE49-F238E27FC236}">
                <a16:creationId xmlns:a16="http://schemas.microsoft.com/office/drawing/2014/main" id="{B67EB0D5-8C09-B64E-9E31-DD34398A1245}"/>
              </a:ext>
            </a:extLst>
          </p:cNvPr>
          <p:cNvSpPr txBox="1"/>
          <p:nvPr/>
        </p:nvSpPr>
        <p:spPr>
          <a:xfrm>
            <a:off x="8846559" y="1264321"/>
            <a:ext cx="1856509" cy="646331"/>
          </a:xfrm>
          <a:prstGeom prst="rect">
            <a:avLst/>
          </a:prstGeom>
          <a:solidFill>
            <a:schemeClr val="bg1"/>
          </a:solidFill>
        </p:spPr>
        <p:txBody>
          <a:bodyPr wrap="square" rtlCol="0">
            <a:spAutoFit/>
          </a:bodyPr>
          <a:lstStyle/>
          <a:p>
            <a:r>
              <a:rPr lang="en-US" b="1" dirty="0"/>
              <a:t>Gas exchange &lt; O2 export</a:t>
            </a:r>
          </a:p>
        </p:txBody>
      </p:sp>
    </p:spTree>
    <p:custDataLst>
      <p:tags r:id="rId1"/>
    </p:custDataLst>
    <p:extLst>
      <p:ext uri="{BB962C8B-B14F-4D97-AF65-F5344CB8AC3E}">
        <p14:creationId xmlns:p14="http://schemas.microsoft.com/office/powerpoint/2010/main" val="802960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CF23DB7F-2759-C545-B662-CC39A5A99665}"/>
              </a:ext>
            </a:extLst>
          </p:cNvPr>
          <p:cNvPicPr>
            <a:picLocks noChangeAspect="1"/>
          </p:cNvPicPr>
          <p:nvPr/>
        </p:nvPicPr>
        <p:blipFill>
          <a:blip r:embed="rId2"/>
          <a:srcRect/>
          <a:stretch/>
        </p:blipFill>
        <p:spPr>
          <a:xfrm>
            <a:off x="228934" y="3297103"/>
            <a:ext cx="4615473" cy="3461605"/>
          </a:xfrm>
          <a:prstGeom prst="rect">
            <a:avLst/>
          </a:prstGeom>
        </p:spPr>
      </p:pic>
      <p:sp>
        <p:nvSpPr>
          <p:cNvPr id="10" name="Content Placeholder 2">
            <a:extLst>
              <a:ext uri="{FF2B5EF4-FFF2-40B4-BE49-F238E27FC236}">
                <a16:creationId xmlns:a16="http://schemas.microsoft.com/office/drawing/2014/main" id="{6F5A0FBA-C7C7-6446-872F-46E601B9CBFA}"/>
              </a:ext>
            </a:extLst>
          </p:cNvPr>
          <p:cNvSpPr txBox="1">
            <a:spLocks/>
          </p:cNvSpPr>
          <p:nvPr/>
        </p:nvSpPr>
        <p:spPr>
          <a:xfrm>
            <a:off x="0" y="643432"/>
            <a:ext cx="11850771" cy="64632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Oxygen measurements at 53N - exit of the Labrador Sea</a:t>
            </a:r>
          </a:p>
          <a:p>
            <a:r>
              <a:rPr lang="en-US" sz="2400" dirty="0"/>
              <a:t>Property changes at 600m indicative of different water masses: </a:t>
            </a:r>
            <a:r>
              <a:rPr lang="en-US" sz="2400" dirty="0" err="1"/>
              <a:t>Irminger</a:t>
            </a:r>
            <a:r>
              <a:rPr lang="en-US" sz="2400" dirty="0"/>
              <a:t> Water (IW) and Labrador Sea Water (LSW)</a:t>
            </a:r>
          </a:p>
          <a:p>
            <a:r>
              <a:rPr lang="en-US" sz="2400" dirty="0"/>
              <a:t>Increased oxygen levels due to direct export of new Labrador Sea Water</a:t>
            </a:r>
          </a:p>
          <a:p>
            <a:r>
              <a:rPr lang="en-US" sz="2400" dirty="0"/>
              <a:t>1.6 </a:t>
            </a:r>
            <a:r>
              <a:rPr lang="en-US" sz="2400" dirty="0" err="1"/>
              <a:t>Tmol</a:t>
            </a:r>
            <a:r>
              <a:rPr lang="en-US" sz="2400" dirty="0"/>
              <a:t>/year of southward oxygen export from recently ventilated LSW (50% of uptake)</a:t>
            </a:r>
          </a:p>
          <a:p>
            <a:r>
              <a:rPr lang="en-US" sz="2400" dirty="0"/>
              <a:t>Interannual/decadal variability</a:t>
            </a:r>
          </a:p>
          <a:p>
            <a:endParaRPr lang="en-US" sz="2400" dirty="0"/>
          </a:p>
        </p:txBody>
      </p:sp>
      <p:sp>
        <p:nvSpPr>
          <p:cNvPr id="4" name="TextBox 3">
            <a:extLst>
              <a:ext uri="{FF2B5EF4-FFF2-40B4-BE49-F238E27FC236}">
                <a16:creationId xmlns:a16="http://schemas.microsoft.com/office/drawing/2014/main" id="{940E3272-75D1-7B4A-8D22-63DF51EBD37E}"/>
              </a:ext>
            </a:extLst>
          </p:cNvPr>
          <p:cNvSpPr txBox="1"/>
          <p:nvPr/>
        </p:nvSpPr>
        <p:spPr>
          <a:xfrm>
            <a:off x="11520906" y="4978400"/>
            <a:ext cx="184731" cy="369332"/>
          </a:xfrm>
          <a:prstGeom prst="rect">
            <a:avLst/>
          </a:prstGeom>
          <a:noFill/>
        </p:spPr>
        <p:txBody>
          <a:bodyPr wrap="none" rtlCol="0">
            <a:spAutoFit/>
          </a:bodyPr>
          <a:lstStyle/>
          <a:p>
            <a:endParaRPr lang="en-US" dirty="0"/>
          </a:p>
        </p:txBody>
      </p:sp>
      <p:sp>
        <p:nvSpPr>
          <p:cNvPr id="8" name="Title 1">
            <a:extLst>
              <a:ext uri="{FF2B5EF4-FFF2-40B4-BE49-F238E27FC236}">
                <a16:creationId xmlns:a16="http://schemas.microsoft.com/office/drawing/2014/main" id="{776DDD56-FB40-D942-A5D2-97EBF5049FCE}"/>
              </a:ext>
            </a:extLst>
          </p:cNvPr>
          <p:cNvSpPr txBox="1">
            <a:spLocks/>
          </p:cNvSpPr>
          <p:nvPr/>
        </p:nvSpPr>
        <p:spPr>
          <a:xfrm>
            <a:off x="76886" y="99292"/>
            <a:ext cx="6217587" cy="544139"/>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sz="3200" b="1" u="sng" dirty="0"/>
              <a:t>Summary</a:t>
            </a:r>
          </a:p>
        </p:txBody>
      </p:sp>
      <p:pic>
        <p:nvPicPr>
          <p:cNvPr id="19" name="Picture 4">
            <a:extLst>
              <a:ext uri="{FF2B5EF4-FFF2-40B4-BE49-F238E27FC236}">
                <a16:creationId xmlns:a16="http://schemas.microsoft.com/office/drawing/2014/main" id="{0D4DB67D-93A7-F845-8325-C970FA784601}"/>
              </a:ext>
            </a:extLst>
          </p:cNvPr>
          <p:cNvPicPr>
            <a:picLocks noChangeAspect="1" noChangeArrowheads="1"/>
          </p:cNvPicPr>
          <p:nvPr/>
        </p:nvPicPr>
        <p:blipFill>
          <a:blip r:embed="rId3"/>
          <a:srcRect/>
          <a:stretch/>
        </p:blipFill>
        <p:spPr bwMode="auto">
          <a:xfrm>
            <a:off x="4800876" y="3691297"/>
            <a:ext cx="3649843" cy="273738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0" name="TextBox 19">
            <a:extLst>
              <a:ext uri="{FF2B5EF4-FFF2-40B4-BE49-F238E27FC236}">
                <a16:creationId xmlns:a16="http://schemas.microsoft.com/office/drawing/2014/main" id="{D4CE2D1D-927D-5D44-B1EC-F6A31AEBE13A}"/>
              </a:ext>
            </a:extLst>
          </p:cNvPr>
          <p:cNvSpPr txBox="1"/>
          <p:nvPr/>
        </p:nvSpPr>
        <p:spPr>
          <a:xfrm>
            <a:off x="6014012" y="4566239"/>
            <a:ext cx="731566" cy="338554"/>
          </a:xfrm>
          <a:prstGeom prst="rect">
            <a:avLst/>
          </a:prstGeom>
          <a:solidFill>
            <a:schemeClr val="bg1"/>
          </a:solidFill>
          <a:ln w="28575">
            <a:solidFill>
              <a:schemeClr val="tx1"/>
            </a:solidFill>
          </a:ln>
        </p:spPr>
        <p:txBody>
          <a:bodyPr wrap="square" rtlCol="0">
            <a:spAutoFit/>
          </a:bodyPr>
          <a:lstStyle/>
          <a:p>
            <a:r>
              <a:rPr lang="en-US" sz="800" b="1" dirty="0"/>
              <a:t>O2 uptake: 3.2 </a:t>
            </a:r>
            <a:r>
              <a:rPr lang="en-US" sz="800" b="1" dirty="0" err="1"/>
              <a:t>Tmol</a:t>
            </a:r>
            <a:endParaRPr lang="en-US" sz="800" b="1" dirty="0"/>
          </a:p>
        </p:txBody>
      </p:sp>
      <p:sp>
        <p:nvSpPr>
          <p:cNvPr id="21" name="TextBox 20">
            <a:extLst>
              <a:ext uri="{FF2B5EF4-FFF2-40B4-BE49-F238E27FC236}">
                <a16:creationId xmlns:a16="http://schemas.microsoft.com/office/drawing/2014/main" id="{DC4B6415-EB54-B14E-A934-EB92B60D2C25}"/>
              </a:ext>
            </a:extLst>
          </p:cNvPr>
          <p:cNvSpPr txBox="1"/>
          <p:nvPr/>
        </p:nvSpPr>
        <p:spPr>
          <a:xfrm>
            <a:off x="6307445" y="5823284"/>
            <a:ext cx="636703" cy="337683"/>
          </a:xfrm>
          <a:prstGeom prst="rect">
            <a:avLst/>
          </a:prstGeom>
          <a:solidFill>
            <a:schemeClr val="bg1"/>
          </a:solidFill>
          <a:ln w="28575">
            <a:solidFill>
              <a:schemeClr val="tx1"/>
            </a:solidFill>
          </a:ln>
        </p:spPr>
        <p:txBody>
          <a:bodyPr wrap="square" rtlCol="0">
            <a:spAutoFit/>
          </a:bodyPr>
          <a:lstStyle/>
          <a:p>
            <a:r>
              <a:rPr lang="en-US" sz="800" b="1" dirty="0"/>
              <a:t>O2 export: -1.6 </a:t>
            </a:r>
            <a:r>
              <a:rPr lang="en-US" sz="800" b="1" dirty="0" err="1"/>
              <a:t>Tmol</a:t>
            </a:r>
            <a:endParaRPr lang="en-US" sz="800" b="1" dirty="0"/>
          </a:p>
        </p:txBody>
      </p:sp>
      <p:pic>
        <p:nvPicPr>
          <p:cNvPr id="12" name="Picture 11">
            <a:extLst>
              <a:ext uri="{FF2B5EF4-FFF2-40B4-BE49-F238E27FC236}">
                <a16:creationId xmlns:a16="http://schemas.microsoft.com/office/drawing/2014/main" id="{2139B4F0-44DF-4943-972B-E4EEAD34E6C1}"/>
              </a:ext>
            </a:extLst>
          </p:cNvPr>
          <p:cNvPicPr>
            <a:picLocks noChangeAspect="1"/>
          </p:cNvPicPr>
          <p:nvPr/>
        </p:nvPicPr>
        <p:blipFill rotWithShape="1">
          <a:blip r:embed="rId4"/>
          <a:srcRect l="4638" t="11672" r="5889" b="5738"/>
          <a:stretch/>
        </p:blipFill>
        <p:spPr>
          <a:xfrm>
            <a:off x="8208616" y="3794375"/>
            <a:ext cx="3953999" cy="2737382"/>
          </a:xfrm>
          <a:prstGeom prst="rect">
            <a:avLst/>
          </a:prstGeom>
        </p:spPr>
      </p:pic>
    </p:spTree>
    <p:extLst>
      <p:ext uri="{BB962C8B-B14F-4D97-AF65-F5344CB8AC3E}">
        <p14:creationId xmlns:p14="http://schemas.microsoft.com/office/powerpoint/2010/main" val="3461580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A562FBC3-CEDD-F34A-9098-07A07A2FC41B}"/>
              </a:ext>
            </a:extLst>
          </p:cNvPr>
          <p:cNvSpPr txBox="1"/>
          <p:nvPr/>
        </p:nvSpPr>
        <p:spPr>
          <a:xfrm>
            <a:off x="5607170" y="-1552755"/>
            <a:ext cx="184731" cy="369332"/>
          </a:xfrm>
          <a:prstGeom prst="rect">
            <a:avLst/>
          </a:prstGeom>
          <a:noFill/>
        </p:spPr>
        <p:txBody>
          <a:bodyPr wrap="none" rtlCol="0">
            <a:spAutoFit/>
          </a:bodyPr>
          <a:lstStyle/>
          <a:p>
            <a:endParaRPr lang="en-US" dirty="0"/>
          </a:p>
        </p:txBody>
      </p:sp>
      <p:sp>
        <p:nvSpPr>
          <p:cNvPr id="14" name="TextBox 13">
            <a:extLst>
              <a:ext uri="{FF2B5EF4-FFF2-40B4-BE49-F238E27FC236}">
                <a16:creationId xmlns:a16="http://schemas.microsoft.com/office/drawing/2014/main" id="{932BFECE-AF6D-EC4D-8533-CF6527DA36BC}"/>
              </a:ext>
            </a:extLst>
          </p:cNvPr>
          <p:cNvSpPr txBox="1"/>
          <p:nvPr/>
        </p:nvSpPr>
        <p:spPr>
          <a:xfrm>
            <a:off x="5434642" y="-1621766"/>
            <a:ext cx="184731" cy="369332"/>
          </a:xfrm>
          <a:prstGeom prst="rect">
            <a:avLst/>
          </a:prstGeom>
          <a:noFill/>
        </p:spPr>
        <p:txBody>
          <a:bodyPr wrap="none" rtlCol="0">
            <a:spAutoFit/>
          </a:bodyPr>
          <a:lstStyle/>
          <a:p>
            <a:endParaRPr lang="en-US" dirty="0"/>
          </a:p>
        </p:txBody>
      </p:sp>
      <p:sp>
        <p:nvSpPr>
          <p:cNvPr id="2" name="TextBox 1">
            <a:extLst>
              <a:ext uri="{FF2B5EF4-FFF2-40B4-BE49-F238E27FC236}">
                <a16:creationId xmlns:a16="http://schemas.microsoft.com/office/drawing/2014/main" id="{A7AF724D-E57B-3346-BEEA-BC87557C55FB}"/>
              </a:ext>
            </a:extLst>
          </p:cNvPr>
          <p:cNvSpPr txBox="1"/>
          <p:nvPr/>
        </p:nvSpPr>
        <p:spPr>
          <a:xfrm>
            <a:off x="429491" y="1451392"/>
            <a:ext cx="11333018" cy="5406608"/>
          </a:xfrm>
          <a:prstGeom prst="rect">
            <a:avLst/>
          </a:prstGeom>
          <a:noFill/>
        </p:spPr>
        <p:txBody>
          <a:bodyPr wrap="square" rtlCol="0">
            <a:spAutoFit/>
          </a:bodyPr>
          <a:lstStyle/>
          <a:p>
            <a:pPr>
              <a:spcAft>
                <a:spcPts val="400"/>
              </a:spcAft>
            </a:pPr>
            <a:r>
              <a:rPr lang="en-CA" sz="3200" b="1" u="sng" dirty="0"/>
              <a:t>References</a:t>
            </a:r>
            <a:endParaRPr lang="en-CA" sz="1400" dirty="0"/>
          </a:p>
          <a:p>
            <a:pPr>
              <a:spcAft>
                <a:spcPts val="400"/>
              </a:spcAft>
            </a:pPr>
            <a:r>
              <a:rPr lang="en-CA" sz="1400" dirty="0"/>
              <a:t>Atamanchuk, D., </a:t>
            </a:r>
            <a:r>
              <a:rPr lang="en-CA" sz="1400" dirty="0" err="1"/>
              <a:t>Koelling</a:t>
            </a:r>
            <a:r>
              <a:rPr lang="en-CA" sz="1400" dirty="0"/>
              <a:t>, J., Send, U. and Wallace, D.W.R., 2020. Rapid transfer of oxygen to the deep ocean mediated by bubbles. </a:t>
            </a:r>
            <a:r>
              <a:rPr lang="en-CA" sz="1400" i="1" dirty="0"/>
              <a:t>Nature Geoscience</a:t>
            </a:r>
            <a:r>
              <a:rPr lang="en-CA" sz="1400" dirty="0"/>
              <a:t>, </a:t>
            </a:r>
            <a:r>
              <a:rPr lang="en-CA" sz="1400" i="1" dirty="0"/>
              <a:t>13</a:t>
            </a:r>
            <a:r>
              <a:rPr lang="en-CA" sz="1400" dirty="0"/>
              <a:t>(3), pp.232-237.</a:t>
            </a:r>
          </a:p>
          <a:p>
            <a:pPr>
              <a:spcAft>
                <a:spcPts val="400"/>
              </a:spcAft>
            </a:pPr>
            <a:r>
              <a:rPr lang="en-CA" sz="1400" dirty="0"/>
              <a:t>Atamanchuk, D., J. Palter, H. Palevsky, I. Le Bras, J. </a:t>
            </a:r>
            <a:r>
              <a:rPr lang="en-CA" sz="1400" dirty="0" err="1"/>
              <a:t>Koelling</a:t>
            </a:r>
            <a:r>
              <a:rPr lang="en-CA" sz="1400" dirty="0"/>
              <a:t>, and D. Nicholson. 2021. Linking oxygen and carbon uptake with the meridional overturning circulation using a transport mooring array. </a:t>
            </a:r>
            <a:r>
              <a:rPr lang="en-CA" sz="1400" i="1" dirty="0"/>
              <a:t>Supplement to Oceanography 34(4), </a:t>
            </a:r>
            <a:r>
              <a:rPr lang="en-CA" sz="1400" dirty="0">
                <a:hlinkClick r:id="rId4"/>
              </a:rPr>
              <a:t>https://doi.org/10.5670/oceanog.2021.supplement.02-03</a:t>
            </a:r>
            <a:r>
              <a:rPr lang="en-CA" sz="1400" dirty="0"/>
              <a:t>.</a:t>
            </a:r>
          </a:p>
          <a:p>
            <a:pPr>
              <a:spcAft>
                <a:spcPts val="400"/>
              </a:spcAft>
            </a:pPr>
            <a:r>
              <a:rPr lang="en-CA" sz="1400" dirty="0"/>
              <a:t>Huang, J., Huang, J., Liu, X., Li, C., Ding, L. and Yu, H., 2018. The global oxygen budget and its future projection. </a:t>
            </a:r>
            <a:r>
              <a:rPr lang="en-CA" sz="1400" i="1" dirty="0"/>
              <a:t>Science Bulletin</a:t>
            </a:r>
            <a:r>
              <a:rPr lang="en-CA" sz="1400" dirty="0"/>
              <a:t>, </a:t>
            </a:r>
            <a:r>
              <a:rPr lang="en-CA" sz="1400" i="1" dirty="0"/>
              <a:t>63</a:t>
            </a:r>
            <a:r>
              <a:rPr lang="en-CA" sz="1400" dirty="0"/>
              <a:t>(18), pp.1180-1186.</a:t>
            </a:r>
          </a:p>
          <a:p>
            <a:pPr>
              <a:spcAft>
                <a:spcPts val="400"/>
              </a:spcAft>
            </a:pPr>
            <a:r>
              <a:rPr lang="en-CA" sz="1400" dirty="0" err="1"/>
              <a:t>Koelling</a:t>
            </a:r>
            <a:r>
              <a:rPr lang="en-CA" sz="1400" dirty="0"/>
              <a:t>, J., Wallace, D.W., Send, U. and </a:t>
            </a:r>
            <a:r>
              <a:rPr lang="en-CA" sz="1400" dirty="0" err="1"/>
              <a:t>Karstensen</a:t>
            </a:r>
            <a:r>
              <a:rPr lang="en-CA" sz="1400" dirty="0"/>
              <a:t>, J., 2017. Intense oceanic uptake of oxygen during 2014–2015 winter convection in the Labrador Sea. </a:t>
            </a:r>
            <a:r>
              <a:rPr lang="en-CA" sz="1400" i="1" dirty="0"/>
              <a:t>Geophysical Research Letters</a:t>
            </a:r>
            <a:r>
              <a:rPr lang="en-CA" sz="1400" dirty="0"/>
              <a:t>, </a:t>
            </a:r>
            <a:r>
              <a:rPr lang="en-CA" sz="1400" i="1" dirty="0"/>
              <a:t>44</a:t>
            </a:r>
            <a:r>
              <a:rPr lang="en-CA" sz="1400" dirty="0"/>
              <a:t>(15), pp.7855-7864.</a:t>
            </a:r>
          </a:p>
          <a:p>
            <a:pPr>
              <a:spcAft>
                <a:spcPts val="400"/>
              </a:spcAft>
            </a:pPr>
            <a:r>
              <a:rPr lang="en-CA" sz="1400" dirty="0" err="1"/>
              <a:t>Koelling</a:t>
            </a:r>
            <a:r>
              <a:rPr lang="en-CA" sz="1400" dirty="0"/>
              <a:t>, J., Atamanchuk, D., </a:t>
            </a:r>
            <a:r>
              <a:rPr lang="en-CA" sz="1400" dirty="0" err="1"/>
              <a:t>Karstensen</a:t>
            </a:r>
            <a:r>
              <a:rPr lang="en-CA" sz="1400" dirty="0"/>
              <a:t>, J., </a:t>
            </a:r>
            <a:r>
              <a:rPr lang="en-CA" sz="1400" dirty="0" err="1"/>
              <a:t>Handmann</a:t>
            </a:r>
            <a:r>
              <a:rPr lang="en-CA" sz="1400" dirty="0"/>
              <a:t>, P. and Wallace, D.W., 2022. Oxygen export to the deep ocean following Labrador Sea Water formation. </a:t>
            </a:r>
            <a:r>
              <a:rPr lang="en-CA" sz="1400" i="1" dirty="0" err="1"/>
              <a:t>Biogeosciences</a:t>
            </a:r>
            <a:r>
              <a:rPr lang="en-CA" sz="1400" dirty="0"/>
              <a:t>, </a:t>
            </a:r>
            <a:r>
              <a:rPr lang="en-CA" sz="1400" i="1" dirty="0"/>
              <a:t>19</a:t>
            </a:r>
            <a:r>
              <a:rPr lang="en-CA" sz="1400" dirty="0"/>
              <a:t>(2), pp.437-454.</a:t>
            </a:r>
          </a:p>
          <a:p>
            <a:pPr>
              <a:spcAft>
                <a:spcPts val="400"/>
              </a:spcAft>
            </a:pPr>
            <a:r>
              <a:rPr lang="en-CA" sz="1400" dirty="0" err="1"/>
              <a:t>Kortzinger</a:t>
            </a:r>
            <a:r>
              <a:rPr lang="en-CA" sz="1400" dirty="0"/>
              <a:t>, A., </a:t>
            </a:r>
            <a:r>
              <a:rPr lang="en-CA" sz="1400" dirty="0" err="1"/>
              <a:t>Schimanski</a:t>
            </a:r>
            <a:r>
              <a:rPr lang="en-CA" sz="1400" dirty="0"/>
              <a:t>, J., Send, U. and Wallace, D., 2004. The ocean takes a deep breath. </a:t>
            </a:r>
            <a:r>
              <a:rPr lang="en-CA" sz="1400" i="1" dirty="0"/>
              <a:t>Science</a:t>
            </a:r>
            <a:r>
              <a:rPr lang="en-CA" sz="1400" dirty="0"/>
              <a:t>, </a:t>
            </a:r>
            <a:r>
              <a:rPr lang="en-CA" sz="1400" i="1" dirty="0"/>
              <a:t>306</a:t>
            </a:r>
            <a:r>
              <a:rPr lang="en-CA" sz="1400" dirty="0"/>
              <a:t>(5700), pp.1337-1337.</a:t>
            </a:r>
          </a:p>
          <a:p>
            <a:pPr>
              <a:spcAft>
                <a:spcPts val="400"/>
              </a:spcAft>
            </a:pPr>
            <a:r>
              <a:rPr lang="en-CA" sz="1400" dirty="0" err="1"/>
              <a:t>Körtzinger</a:t>
            </a:r>
            <a:r>
              <a:rPr lang="en-CA" sz="1400" dirty="0"/>
              <a:t>, A., Send, U., Wallace, D.W., </a:t>
            </a:r>
            <a:r>
              <a:rPr lang="en-CA" sz="1400" dirty="0" err="1"/>
              <a:t>Karstensen</a:t>
            </a:r>
            <a:r>
              <a:rPr lang="en-CA" sz="1400" dirty="0"/>
              <a:t>, J. and </a:t>
            </a:r>
            <a:r>
              <a:rPr lang="en-CA" sz="1400" dirty="0" err="1"/>
              <a:t>DeGrandpre</a:t>
            </a:r>
            <a:r>
              <a:rPr lang="en-CA" sz="1400" dirty="0"/>
              <a:t>, M., 2008. Seasonal cycle of O2 and pCO2 in the central Labrador Sea: Atmospheric, biological, and physical implications. </a:t>
            </a:r>
            <a:r>
              <a:rPr lang="en-CA" sz="1400" i="1" dirty="0"/>
              <a:t>Global Biogeochemical Cycles</a:t>
            </a:r>
            <a:r>
              <a:rPr lang="en-CA" sz="1400" dirty="0"/>
              <a:t>, </a:t>
            </a:r>
            <a:r>
              <a:rPr lang="en-CA" sz="1400" i="1" dirty="0"/>
              <a:t>22</a:t>
            </a:r>
            <a:r>
              <a:rPr lang="en-CA" sz="1400" dirty="0"/>
              <a:t>(1).</a:t>
            </a:r>
          </a:p>
          <a:p>
            <a:pPr>
              <a:spcAft>
                <a:spcPts val="400"/>
              </a:spcAft>
            </a:pPr>
            <a:r>
              <a:rPr lang="en-CA" sz="1400" dirty="0" err="1"/>
              <a:t>Stendardo</a:t>
            </a:r>
            <a:r>
              <a:rPr lang="en-CA" sz="1400" dirty="0"/>
              <a:t>, I. and Gruber, N., 2012. Oxygen trends over five decades in the North Atlantic. </a:t>
            </a:r>
            <a:r>
              <a:rPr lang="en-CA" sz="1400" i="1" dirty="0"/>
              <a:t>Journal of Geophysical Research: Oceans</a:t>
            </a:r>
            <a:r>
              <a:rPr lang="en-CA" sz="1400" dirty="0"/>
              <a:t>, </a:t>
            </a:r>
            <a:r>
              <a:rPr lang="en-CA" sz="1400" i="1" dirty="0"/>
              <a:t>117</a:t>
            </a:r>
            <a:r>
              <a:rPr lang="en-CA" sz="1400" dirty="0"/>
              <a:t>(C11).</a:t>
            </a:r>
          </a:p>
          <a:p>
            <a:pPr>
              <a:spcAft>
                <a:spcPts val="400"/>
              </a:spcAft>
            </a:pPr>
            <a:r>
              <a:rPr lang="en-CA" sz="1400" dirty="0"/>
              <a:t>Talley, L.D., 2013. Closure of the global overturning circulation through the Indian, Pacific, and Southern Oceans: Schematics and transports. </a:t>
            </a:r>
            <a:r>
              <a:rPr lang="en-CA" sz="1400" i="1" dirty="0"/>
              <a:t>Oceanography</a:t>
            </a:r>
            <a:r>
              <a:rPr lang="en-CA" sz="1400" dirty="0"/>
              <a:t>, </a:t>
            </a:r>
            <a:r>
              <a:rPr lang="en-CA" sz="1400" i="1" dirty="0"/>
              <a:t>26</a:t>
            </a:r>
            <a:r>
              <a:rPr lang="en-CA" sz="1400" dirty="0"/>
              <a:t>(1), pp.80-97.</a:t>
            </a:r>
          </a:p>
          <a:p>
            <a:pPr>
              <a:spcAft>
                <a:spcPts val="400"/>
              </a:spcAft>
            </a:pPr>
            <a:r>
              <a:rPr lang="en-CA" sz="1400" dirty="0"/>
              <a:t>van </a:t>
            </a:r>
            <a:r>
              <a:rPr lang="en-CA" sz="1400" dirty="0" err="1"/>
              <a:t>Aken</a:t>
            </a:r>
            <a:r>
              <a:rPr lang="en-CA" sz="1400" dirty="0"/>
              <a:t>, H.M., de Jong, M.F. and </a:t>
            </a:r>
            <a:r>
              <a:rPr lang="en-CA" sz="1400" dirty="0" err="1"/>
              <a:t>Yashayaev</a:t>
            </a:r>
            <a:r>
              <a:rPr lang="en-CA" sz="1400" dirty="0"/>
              <a:t>, I., 2011. Decadal and multi-decadal variability of Labrador Sea Water in the north-western North Atlantic Ocean derived from tracer distributions: Heat budget, ventilation, and advection. </a:t>
            </a:r>
            <a:r>
              <a:rPr lang="en-CA" sz="1400" i="1" dirty="0"/>
              <a:t>Deep Sea Research Part I: Oceanographic Research Papers</a:t>
            </a:r>
            <a:r>
              <a:rPr lang="en-CA" sz="1400" dirty="0"/>
              <a:t>, </a:t>
            </a:r>
            <a:r>
              <a:rPr lang="en-CA" sz="1400" i="1" dirty="0"/>
              <a:t>58</a:t>
            </a:r>
            <a:r>
              <a:rPr lang="en-CA" sz="1400" dirty="0"/>
              <a:t>(5), pp.505-523.</a:t>
            </a:r>
          </a:p>
          <a:p>
            <a:pPr>
              <a:spcAft>
                <a:spcPts val="400"/>
              </a:spcAft>
            </a:pPr>
            <a:r>
              <a:rPr lang="en-CA" sz="1400" dirty="0"/>
              <a:t>Wolf, M.K., </a:t>
            </a:r>
            <a:r>
              <a:rPr lang="en-CA" sz="1400" dirty="0" err="1"/>
              <a:t>Hamme</a:t>
            </a:r>
            <a:r>
              <a:rPr lang="en-CA" sz="1400" dirty="0"/>
              <a:t>, R.C., Gilbert, D., </a:t>
            </a:r>
            <a:r>
              <a:rPr lang="en-CA" sz="1400" dirty="0" err="1"/>
              <a:t>Yashayaev</a:t>
            </a:r>
            <a:r>
              <a:rPr lang="en-CA" sz="1400" dirty="0"/>
              <a:t>, I. and Thierry, V., 2018. Oxygen saturation surrounding deep water formation events in the Labrador Sea from Argo‐O2 data. </a:t>
            </a:r>
            <a:r>
              <a:rPr lang="en-CA" sz="1400" i="1" dirty="0"/>
              <a:t>Global Biogeochemical Cycles</a:t>
            </a:r>
            <a:r>
              <a:rPr lang="en-CA" sz="1400" dirty="0"/>
              <a:t>, </a:t>
            </a:r>
            <a:r>
              <a:rPr lang="en-CA" sz="1400" i="1" dirty="0"/>
              <a:t>32</a:t>
            </a:r>
            <a:r>
              <a:rPr lang="en-CA" sz="1400" dirty="0"/>
              <a:t>(4), pp.635-653.</a:t>
            </a:r>
            <a:endParaRPr lang="en-US" sz="1400" dirty="0"/>
          </a:p>
        </p:txBody>
      </p:sp>
      <p:sp>
        <p:nvSpPr>
          <p:cNvPr id="10" name="Title 1">
            <a:extLst>
              <a:ext uri="{FF2B5EF4-FFF2-40B4-BE49-F238E27FC236}">
                <a16:creationId xmlns:a16="http://schemas.microsoft.com/office/drawing/2014/main" id="{1AE76E2A-A6F1-AB42-AA0E-9058AA99271E}"/>
              </a:ext>
            </a:extLst>
          </p:cNvPr>
          <p:cNvSpPr txBox="1">
            <a:spLocks/>
          </p:cNvSpPr>
          <p:nvPr/>
        </p:nvSpPr>
        <p:spPr>
          <a:xfrm>
            <a:off x="2987206" y="113192"/>
            <a:ext cx="6217587" cy="1091713"/>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b="1" dirty="0">
                <a:latin typeface="+mn-lt"/>
              </a:rPr>
              <a:t>Thank you!</a:t>
            </a:r>
          </a:p>
        </p:txBody>
      </p:sp>
    </p:spTree>
    <p:custDataLst>
      <p:tags r:id="rId1"/>
    </p:custDataLst>
    <p:extLst>
      <p:ext uri="{BB962C8B-B14F-4D97-AF65-F5344CB8AC3E}">
        <p14:creationId xmlns:p14="http://schemas.microsoft.com/office/powerpoint/2010/main" val="18138279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49023-A3C8-334D-9B8F-D1C84E7CAD9A}"/>
              </a:ext>
            </a:extLst>
          </p:cNvPr>
          <p:cNvSpPr>
            <a:spLocks noGrp="1"/>
          </p:cNvSpPr>
          <p:nvPr>
            <p:ph idx="1"/>
          </p:nvPr>
        </p:nvSpPr>
        <p:spPr>
          <a:xfrm>
            <a:off x="76886" y="3865418"/>
            <a:ext cx="5547170" cy="2889528"/>
          </a:xfrm>
        </p:spPr>
        <p:txBody>
          <a:bodyPr>
            <a:normAutofit/>
          </a:bodyPr>
          <a:lstStyle/>
          <a:p>
            <a:r>
              <a:rPr lang="en-US" sz="2400" dirty="0"/>
              <a:t>Lab Sea is one of a few regions where atmospheric oxygen can reach deep ocean</a:t>
            </a:r>
          </a:p>
          <a:p>
            <a:r>
              <a:rPr lang="en-US" sz="2400" dirty="0"/>
              <a:t>Strong wintertime uptake during convection</a:t>
            </a:r>
          </a:p>
          <a:p>
            <a:r>
              <a:rPr lang="en-US" sz="2400" dirty="0"/>
              <a:t>Important for global ventilation</a:t>
            </a:r>
          </a:p>
        </p:txBody>
      </p:sp>
      <p:pic>
        <p:nvPicPr>
          <p:cNvPr id="5" name="Picture 4">
            <a:extLst>
              <a:ext uri="{FF2B5EF4-FFF2-40B4-BE49-F238E27FC236}">
                <a16:creationId xmlns:a16="http://schemas.microsoft.com/office/drawing/2014/main" id="{38E5A759-538E-1A41-8209-F7162ACEF4C3}"/>
              </a:ext>
            </a:extLst>
          </p:cNvPr>
          <p:cNvPicPr>
            <a:picLocks noChangeAspect="1"/>
          </p:cNvPicPr>
          <p:nvPr/>
        </p:nvPicPr>
        <p:blipFill rotWithShape="1">
          <a:blip r:embed="rId3"/>
          <a:srcRect r="168" b="41888"/>
          <a:stretch/>
        </p:blipFill>
        <p:spPr>
          <a:xfrm>
            <a:off x="2862272" y="103054"/>
            <a:ext cx="9153256" cy="2486429"/>
          </a:xfrm>
          <a:prstGeom prst="rect">
            <a:avLst/>
          </a:prstGeom>
        </p:spPr>
      </p:pic>
      <p:pic>
        <p:nvPicPr>
          <p:cNvPr id="7" name="Picture 6">
            <a:extLst>
              <a:ext uri="{FF2B5EF4-FFF2-40B4-BE49-F238E27FC236}">
                <a16:creationId xmlns:a16="http://schemas.microsoft.com/office/drawing/2014/main" id="{F2C9515A-FCC1-0346-BA6B-2A24F8CC6A65}"/>
              </a:ext>
            </a:extLst>
          </p:cNvPr>
          <p:cNvPicPr>
            <a:picLocks noChangeAspect="1"/>
          </p:cNvPicPr>
          <p:nvPr/>
        </p:nvPicPr>
        <p:blipFill rotWithShape="1">
          <a:blip r:embed="rId3"/>
          <a:srcRect t="95356" r="2692"/>
          <a:stretch/>
        </p:blipFill>
        <p:spPr>
          <a:xfrm>
            <a:off x="2839452" y="2537586"/>
            <a:ext cx="8921800" cy="198683"/>
          </a:xfrm>
          <a:prstGeom prst="rect">
            <a:avLst/>
          </a:prstGeom>
        </p:spPr>
      </p:pic>
      <p:sp>
        <p:nvSpPr>
          <p:cNvPr id="12" name="Oval 11">
            <a:extLst>
              <a:ext uri="{FF2B5EF4-FFF2-40B4-BE49-F238E27FC236}">
                <a16:creationId xmlns:a16="http://schemas.microsoft.com/office/drawing/2014/main" id="{815AA988-FB28-9C44-8589-56555D78FC88}"/>
              </a:ext>
            </a:extLst>
          </p:cNvPr>
          <p:cNvSpPr/>
          <p:nvPr/>
        </p:nvSpPr>
        <p:spPr>
          <a:xfrm>
            <a:off x="5752706" y="199004"/>
            <a:ext cx="6100627" cy="135832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03FD285-9DD7-A547-A19A-F7F5A9F9F9A1}"/>
              </a:ext>
            </a:extLst>
          </p:cNvPr>
          <p:cNvSpPr txBox="1"/>
          <p:nvPr/>
        </p:nvSpPr>
        <p:spPr>
          <a:xfrm>
            <a:off x="76886" y="2923414"/>
            <a:ext cx="5957197" cy="646331"/>
          </a:xfrm>
          <a:prstGeom prst="rect">
            <a:avLst/>
          </a:prstGeom>
          <a:noFill/>
        </p:spPr>
        <p:txBody>
          <a:bodyPr wrap="square" rtlCol="0">
            <a:spAutoFit/>
          </a:bodyPr>
          <a:lstStyle/>
          <a:p>
            <a:r>
              <a:rPr lang="en-US" b="1" i="1" dirty="0"/>
              <a:t>Top: </a:t>
            </a:r>
            <a:r>
              <a:rPr lang="en-US" i="1" dirty="0"/>
              <a:t>O2 and CO2 uptake from </a:t>
            </a:r>
            <a:r>
              <a:rPr lang="en-US" i="1" dirty="0" err="1"/>
              <a:t>Atamanchuk</a:t>
            </a:r>
            <a:r>
              <a:rPr lang="en-US" i="1" dirty="0"/>
              <a:t> et al. (2020)</a:t>
            </a:r>
          </a:p>
          <a:p>
            <a:r>
              <a:rPr lang="en-US" b="1" i="1" dirty="0"/>
              <a:t>Right: </a:t>
            </a:r>
            <a:r>
              <a:rPr lang="en-US" i="1" dirty="0"/>
              <a:t>Modeled mean O2 uptake, from Huang et al. (2018) </a:t>
            </a:r>
          </a:p>
        </p:txBody>
      </p:sp>
      <p:sp>
        <p:nvSpPr>
          <p:cNvPr id="14" name="TextBox 13">
            <a:extLst>
              <a:ext uri="{FF2B5EF4-FFF2-40B4-BE49-F238E27FC236}">
                <a16:creationId xmlns:a16="http://schemas.microsoft.com/office/drawing/2014/main" id="{2348BE1C-9CC8-C343-8A0C-FFE92628AFFC}"/>
              </a:ext>
            </a:extLst>
          </p:cNvPr>
          <p:cNvSpPr txBox="1"/>
          <p:nvPr/>
        </p:nvSpPr>
        <p:spPr>
          <a:xfrm>
            <a:off x="160430" y="100138"/>
            <a:ext cx="2871528" cy="707886"/>
          </a:xfrm>
          <a:prstGeom prst="rect">
            <a:avLst/>
          </a:prstGeom>
          <a:solidFill>
            <a:schemeClr val="bg1"/>
          </a:solidFill>
          <a:ln w="28575">
            <a:solidFill>
              <a:schemeClr val="tx1"/>
            </a:solidFill>
          </a:ln>
        </p:spPr>
        <p:txBody>
          <a:bodyPr wrap="square" rtlCol="0">
            <a:spAutoFit/>
          </a:bodyPr>
          <a:lstStyle/>
          <a:p>
            <a:r>
              <a:rPr lang="en-US" sz="4000" b="1" dirty="0"/>
              <a:t>Introduction</a:t>
            </a:r>
          </a:p>
        </p:txBody>
      </p:sp>
      <p:pic>
        <p:nvPicPr>
          <p:cNvPr id="15" name="Picture 14">
            <a:extLst>
              <a:ext uri="{FF2B5EF4-FFF2-40B4-BE49-F238E27FC236}">
                <a16:creationId xmlns:a16="http://schemas.microsoft.com/office/drawing/2014/main" id="{537FF08E-3EDF-1943-A85B-3DEC3F696A01}"/>
              </a:ext>
            </a:extLst>
          </p:cNvPr>
          <p:cNvPicPr>
            <a:picLocks noChangeAspect="1"/>
          </p:cNvPicPr>
          <p:nvPr/>
        </p:nvPicPr>
        <p:blipFill rotWithShape="1">
          <a:blip r:embed="rId4"/>
          <a:srcRect t="10669" r="3817" b="3760"/>
          <a:stretch/>
        </p:blipFill>
        <p:spPr>
          <a:xfrm>
            <a:off x="5806474" y="2841859"/>
            <a:ext cx="6209054" cy="3794948"/>
          </a:xfrm>
          <a:prstGeom prst="rect">
            <a:avLst/>
          </a:prstGeom>
        </p:spPr>
      </p:pic>
      <p:sp>
        <p:nvSpPr>
          <p:cNvPr id="16" name="Oval 15">
            <a:extLst>
              <a:ext uri="{FF2B5EF4-FFF2-40B4-BE49-F238E27FC236}">
                <a16:creationId xmlns:a16="http://schemas.microsoft.com/office/drawing/2014/main" id="{603EDD73-3EA6-1043-A579-901734C394E2}"/>
              </a:ext>
            </a:extLst>
          </p:cNvPr>
          <p:cNvSpPr/>
          <p:nvPr/>
        </p:nvSpPr>
        <p:spPr>
          <a:xfrm>
            <a:off x="8209015" y="3097158"/>
            <a:ext cx="543860" cy="47258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516181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749023-A3C8-334D-9B8F-D1C84E7CAD9A}"/>
              </a:ext>
            </a:extLst>
          </p:cNvPr>
          <p:cNvSpPr>
            <a:spLocks noGrp="1"/>
          </p:cNvSpPr>
          <p:nvPr>
            <p:ph idx="1"/>
          </p:nvPr>
        </p:nvSpPr>
        <p:spPr>
          <a:xfrm>
            <a:off x="76886" y="3865418"/>
            <a:ext cx="5547170" cy="2889528"/>
          </a:xfrm>
        </p:spPr>
        <p:txBody>
          <a:bodyPr>
            <a:normAutofit/>
          </a:bodyPr>
          <a:lstStyle/>
          <a:p>
            <a:r>
              <a:rPr lang="en-US" sz="2400" dirty="0"/>
              <a:t>Lab Sea is one of a few regions where atmospheric oxygen can reach deep ocean</a:t>
            </a:r>
          </a:p>
          <a:p>
            <a:r>
              <a:rPr lang="en-US" sz="2400" dirty="0"/>
              <a:t>Strong wintertime uptake during convection</a:t>
            </a:r>
          </a:p>
          <a:p>
            <a:r>
              <a:rPr lang="en-US" sz="2400" dirty="0"/>
              <a:t>Important for global ventilation</a:t>
            </a:r>
          </a:p>
        </p:txBody>
      </p:sp>
      <p:pic>
        <p:nvPicPr>
          <p:cNvPr id="5" name="Picture 4">
            <a:extLst>
              <a:ext uri="{FF2B5EF4-FFF2-40B4-BE49-F238E27FC236}">
                <a16:creationId xmlns:a16="http://schemas.microsoft.com/office/drawing/2014/main" id="{38E5A759-538E-1A41-8209-F7162ACEF4C3}"/>
              </a:ext>
            </a:extLst>
          </p:cNvPr>
          <p:cNvPicPr>
            <a:picLocks noChangeAspect="1"/>
          </p:cNvPicPr>
          <p:nvPr/>
        </p:nvPicPr>
        <p:blipFill rotWithShape="1">
          <a:blip r:embed="rId3"/>
          <a:srcRect r="168" b="41888"/>
          <a:stretch/>
        </p:blipFill>
        <p:spPr>
          <a:xfrm>
            <a:off x="2862272" y="103054"/>
            <a:ext cx="9153256" cy="2486429"/>
          </a:xfrm>
          <a:prstGeom prst="rect">
            <a:avLst/>
          </a:prstGeom>
        </p:spPr>
      </p:pic>
      <p:pic>
        <p:nvPicPr>
          <p:cNvPr id="7" name="Picture 6">
            <a:extLst>
              <a:ext uri="{FF2B5EF4-FFF2-40B4-BE49-F238E27FC236}">
                <a16:creationId xmlns:a16="http://schemas.microsoft.com/office/drawing/2014/main" id="{F2C9515A-FCC1-0346-BA6B-2A24F8CC6A65}"/>
              </a:ext>
            </a:extLst>
          </p:cNvPr>
          <p:cNvPicPr>
            <a:picLocks noChangeAspect="1"/>
          </p:cNvPicPr>
          <p:nvPr/>
        </p:nvPicPr>
        <p:blipFill rotWithShape="1">
          <a:blip r:embed="rId3"/>
          <a:srcRect t="95356" r="2692"/>
          <a:stretch/>
        </p:blipFill>
        <p:spPr>
          <a:xfrm>
            <a:off x="2839452" y="2537586"/>
            <a:ext cx="8921800" cy="198683"/>
          </a:xfrm>
          <a:prstGeom prst="rect">
            <a:avLst/>
          </a:prstGeom>
        </p:spPr>
      </p:pic>
      <p:sp>
        <p:nvSpPr>
          <p:cNvPr id="6" name="TextBox 5">
            <a:extLst>
              <a:ext uri="{FF2B5EF4-FFF2-40B4-BE49-F238E27FC236}">
                <a16:creationId xmlns:a16="http://schemas.microsoft.com/office/drawing/2014/main" id="{903FD285-9DD7-A547-A19A-F7F5A9F9F9A1}"/>
              </a:ext>
            </a:extLst>
          </p:cNvPr>
          <p:cNvSpPr txBox="1"/>
          <p:nvPr/>
        </p:nvSpPr>
        <p:spPr>
          <a:xfrm>
            <a:off x="76886" y="2923414"/>
            <a:ext cx="5957197" cy="646331"/>
          </a:xfrm>
          <a:prstGeom prst="rect">
            <a:avLst/>
          </a:prstGeom>
          <a:noFill/>
        </p:spPr>
        <p:txBody>
          <a:bodyPr wrap="square" rtlCol="0">
            <a:spAutoFit/>
          </a:bodyPr>
          <a:lstStyle/>
          <a:p>
            <a:r>
              <a:rPr lang="en-US" b="1" i="1" dirty="0"/>
              <a:t>Top: </a:t>
            </a:r>
            <a:r>
              <a:rPr lang="en-US" i="1" dirty="0"/>
              <a:t>O2 and CO2 uptake from </a:t>
            </a:r>
            <a:r>
              <a:rPr lang="en-US" i="1" dirty="0" err="1"/>
              <a:t>Atamanchuk</a:t>
            </a:r>
            <a:r>
              <a:rPr lang="en-US" i="1" dirty="0"/>
              <a:t> et al. (2020)</a:t>
            </a:r>
          </a:p>
          <a:p>
            <a:r>
              <a:rPr lang="en-US" b="1" i="1" dirty="0"/>
              <a:t>Right: </a:t>
            </a:r>
            <a:r>
              <a:rPr lang="en-US" i="1" dirty="0"/>
              <a:t>Atlantic O2 section, from Talley (2013)</a:t>
            </a:r>
          </a:p>
        </p:txBody>
      </p:sp>
      <p:pic>
        <p:nvPicPr>
          <p:cNvPr id="9" name="Picture 8">
            <a:extLst>
              <a:ext uri="{FF2B5EF4-FFF2-40B4-BE49-F238E27FC236}">
                <a16:creationId xmlns:a16="http://schemas.microsoft.com/office/drawing/2014/main" id="{7C568E29-E0F8-104E-9D46-64C7FF3E8413}"/>
              </a:ext>
            </a:extLst>
          </p:cNvPr>
          <p:cNvPicPr>
            <a:picLocks noChangeAspect="1"/>
          </p:cNvPicPr>
          <p:nvPr/>
        </p:nvPicPr>
        <p:blipFill>
          <a:blip r:embed="rId4"/>
          <a:stretch>
            <a:fillRect/>
          </a:stretch>
        </p:blipFill>
        <p:spPr>
          <a:xfrm>
            <a:off x="5624056" y="2736269"/>
            <a:ext cx="6429141" cy="4020131"/>
          </a:xfrm>
          <a:prstGeom prst="rect">
            <a:avLst/>
          </a:prstGeom>
        </p:spPr>
      </p:pic>
      <p:sp>
        <p:nvSpPr>
          <p:cNvPr id="14" name="TextBox 13">
            <a:extLst>
              <a:ext uri="{FF2B5EF4-FFF2-40B4-BE49-F238E27FC236}">
                <a16:creationId xmlns:a16="http://schemas.microsoft.com/office/drawing/2014/main" id="{2348BE1C-9CC8-C343-8A0C-FFE92628AFFC}"/>
              </a:ext>
            </a:extLst>
          </p:cNvPr>
          <p:cNvSpPr txBox="1"/>
          <p:nvPr/>
        </p:nvSpPr>
        <p:spPr>
          <a:xfrm>
            <a:off x="160430" y="100138"/>
            <a:ext cx="2871528" cy="707886"/>
          </a:xfrm>
          <a:prstGeom prst="rect">
            <a:avLst/>
          </a:prstGeom>
          <a:solidFill>
            <a:schemeClr val="bg1"/>
          </a:solidFill>
          <a:ln w="28575">
            <a:solidFill>
              <a:schemeClr val="tx1"/>
            </a:solidFill>
          </a:ln>
        </p:spPr>
        <p:txBody>
          <a:bodyPr wrap="square" rtlCol="0">
            <a:spAutoFit/>
          </a:bodyPr>
          <a:lstStyle/>
          <a:p>
            <a:r>
              <a:rPr lang="en-US" sz="4000" b="1" dirty="0"/>
              <a:t>Introduction</a:t>
            </a:r>
          </a:p>
        </p:txBody>
      </p:sp>
      <p:sp>
        <p:nvSpPr>
          <p:cNvPr id="10" name="Oval 9">
            <a:extLst>
              <a:ext uri="{FF2B5EF4-FFF2-40B4-BE49-F238E27FC236}">
                <a16:creationId xmlns:a16="http://schemas.microsoft.com/office/drawing/2014/main" id="{750E81F2-4C81-B14B-A7DF-2AD2E42D7AE1}"/>
              </a:ext>
            </a:extLst>
          </p:cNvPr>
          <p:cNvSpPr/>
          <p:nvPr/>
        </p:nvSpPr>
        <p:spPr>
          <a:xfrm>
            <a:off x="5905106" y="351404"/>
            <a:ext cx="6100627" cy="135832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15AA988-FB28-9C44-8589-56555D78FC88}"/>
              </a:ext>
            </a:extLst>
          </p:cNvPr>
          <p:cNvSpPr/>
          <p:nvPr/>
        </p:nvSpPr>
        <p:spPr>
          <a:xfrm>
            <a:off x="7122696" y="3660383"/>
            <a:ext cx="5277852" cy="1906227"/>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31856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97159789-DA55-384D-80EB-FB8C553417A1}"/>
              </a:ext>
            </a:extLst>
          </p:cNvPr>
          <p:cNvPicPr>
            <a:picLocks noChangeAspect="1" noChangeArrowheads="1"/>
          </p:cNvPicPr>
          <p:nvPr/>
        </p:nvPicPr>
        <p:blipFill rotWithShape="1">
          <a:blip r:embed="rId3"/>
          <a:srcRect r="3980" b="1554"/>
          <a:stretch/>
        </p:blipFill>
        <p:spPr bwMode="auto">
          <a:xfrm>
            <a:off x="-76200" y="885363"/>
            <a:ext cx="6172199" cy="474609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ontent Placeholder 2">
            <a:extLst>
              <a:ext uri="{FF2B5EF4-FFF2-40B4-BE49-F238E27FC236}">
                <a16:creationId xmlns:a16="http://schemas.microsoft.com/office/drawing/2014/main" id="{6E749023-A3C8-334D-9B8F-D1C84E7CAD9A}"/>
              </a:ext>
            </a:extLst>
          </p:cNvPr>
          <p:cNvSpPr>
            <a:spLocks noGrp="1"/>
          </p:cNvSpPr>
          <p:nvPr>
            <p:ph idx="1"/>
          </p:nvPr>
        </p:nvSpPr>
        <p:spPr>
          <a:xfrm>
            <a:off x="5912070" y="299545"/>
            <a:ext cx="6413680" cy="6558455"/>
          </a:xfrm>
        </p:spPr>
        <p:txBody>
          <a:bodyPr>
            <a:normAutofit/>
          </a:bodyPr>
          <a:lstStyle/>
          <a:p>
            <a:pPr marL="0" indent="0">
              <a:buNone/>
            </a:pPr>
            <a:r>
              <a:rPr lang="en-US" sz="2400" b="1" dirty="0"/>
              <a:t>Ventilation (O2 uptake) during deep convection</a:t>
            </a:r>
          </a:p>
          <a:p>
            <a:pPr lvl="1"/>
            <a:r>
              <a:rPr lang="en-US" sz="2000" dirty="0" err="1"/>
              <a:t>Körtzinger</a:t>
            </a:r>
            <a:r>
              <a:rPr lang="en-US" sz="2000" dirty="0"/>
              <a:t> et al. (2004, 2008)</a:t>
            </a:r>
          </a:p>
          <a:p>
            <a:pPr lvl="1"/>
            <a:r>
              <a:rPr lang="en-US" sz="2000" dirty="0" err="1"/>
              <a:t>Koelling</a:t>
            </a:r>
            <a:r>
              <a:rPr lang="en-US" sz="2000" dirty="0"/>
              <a:t> et al. (2017)</a:t>
            </a:r>
          </a:p>
          <a:p>
            <a:pPr lvl="1"/>
            <a:r>
              <a:rPr lang="en-US" sz="2000" dirty="0"/>
              <a:t>Wolf et al. (2018)</a:t>
            </a:r>
          </a:p>
          <a:p>
            <a:pPr lvl="1"/>
            <a:r>
              <a:rPr lang="en-US" sz="2000" dirty="0" err="1"/>
              <a:t>Atamanchuk</a:t>
            </a:r>
            <a:r>
              <a:rPr lang="en-US" sz="2000" dirty="0"/>
              <a:t> et al. (2020)</a:t>
            </a:r>
          </a:p>
          <a:p>
            <a:endParaRPr lang="en-US" sz="2400" dirty="0"/>
          </a:p>
        </p:txBody>
      </p:sp>
      <p:sp>
        <p:nvSpPr>
          <p:cNvPr id="6" name="TextBox 5">
            <a:extLst>
              <a:ext uri="{FF2B5EF4-FFF2-40B4-BE49-F238E27FC236}">
                <a16:creationId xmlns:a16="http://schemas.microsoft.com/office/drawing/2014/main" id="{903FD285-9DD7-A547-A19A-F7F5A9F9F9A1}"/>
              </a:ext>
            </a:extLst>
          </p:cNvPr>
          <p:cNvSpPr txBox="1"/>
          <p:nvPr/>
        </p:nvSpPr>
        <p:spPr>
          <a:xfrm>
            <a:off x="200111" y="5878006"/>
            <a:ext cx="5268245" cy="523220"/>
          </a:xfrm>
          <a:prstGeom prst="rect">
            <a:avLst/>
          </a:prstGeom>
          <a:noFill/>
        </p:spPr>
        <p:txBody>
          <a:bodyPr wrap="square" rtlCol="0">
            <a:spAutoFit/>
          </a:bodyPr>
          <a:lstStyle/>
          <a:p>
            <a:r>
              <a:rPr lang="en-US" sz="1400" i="1" dirty="0"/>
              <a:t>Schematic showing the boundary current (black) and region of ventilation (green shading)</a:t>
            </a:r>
          </a:p>
        </p:txBody>
      </p:sp>
      <p:sp>
        <p:nvSpPr>
          <p:cNvPr id="7" name="TextBox 6">
            <a:extLst>
              <a:ext uri="{FF2B5EF4-FFF2-40B4-BE49-F238E27FC236}">
                <a16:creationId xmlns:a16="http://schemas.microsoft.com/office/drawing/2014/main" id="{45752049-BF08-9046-B6E1-F8F8947EAB7E}"/>
              </a:ext>
            </a:extLst>
          </p:cNvPr>
          <p:cNvSpPr txBox="1"/>
          <p:nvPr/>
        </p:nvSpPr>
        <p:spPr>
          <a:xfrm>
            <a:off x="2834233" y="2993997"/>
            <a:ext cx="1314593" cy="584775"/>
          </a:xfrm>
          <a:prstGeom prst="rect">
            <a:avLst/>
          </a:prstGeom>
          <a:solidFill>
            <a:schemeClr val="bg1"/>
          </a:solidFill>
          <a:ln w="28575">
            <a:solidFill>
              <a:schemeClr val="tx1"/>
            </a:solidFill>
          </a:ln>
        </p:spPr>
        <p:txBody>
          <a:bodyPr wrap="square" rtlCol="0">
            <a:spAutoFit/>
          </a:bodyPr>
          <a:lstStyle/>
          <a:p>
            <a:r>
              <a:rPr lang="en-US" sz="1600" b="1" dirty="0"/>
              <a:t>O2 uptake: 3.2 </a:t>
            </a:r>
            <a:r>
              <a:rPr lang="en-US" sz="1600" b="1" dirty="0" err="1"/>
              <a:t>Tmol</a:t>
            </a:r>
            <a:r>
              <a:rPr lang="en-US" sz="1600" b="1" dirty="0"/>
              <a:t>/</a:t>
            </a:r>
            <a:r>
              <a:rPr lang="en-US" sz="1600" b="1" dirty="0" err="1"/>
              <a:t>yr</a:t>
            </a:r>
            <a:endParaRPr lang="en-US" sz="1600" b="1" dirty="0"/>
          </a:p>
        </p:txBody>
      </p:sp>
    </p:spTree>
    <p:extLst>
      <p:ext uri="{BB962C8B-B14F-4D97-AF65-F5344CB8AC3E}">
        <p14:creationId xmlns:p14="http://schemas.microsoft.com/office/powerpoint/2010/main" val="3081512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a:extLst>
              <a:ext uri="{FF2B5EF4-FFF2-40B4-BE49-F238E27FC236}">
                <a16:creationId xmlns:a16="http://schemas.microsoft.com/office/drawing/2014/main" id="{97159789-DA55-384D-80EB-FB8C553417A1}"/>
              </a:ext>
            </a:extLst>
          </p:cNvPr>
          <p:cNvPicPr>
            <a:picLocks noChangeAspect="1" noChangeArrowheads="1"/>
          </p:cNvPicPr>
          <p:nvPr/>
        </p:nvPicPr>
        <p:blipFill rotWithShape="1">
          <a:blip r:embed="rId3"/>
          <a:srcRect r="3980" b="-1750"/>
          <a:stretch/>
        </p:blipFill>
        <p:spPr bwMode="auto">
          <a:xfrm>
            <a:off x="-76200" y="885363"/>
            <a:ext cx="6172199" cy="490539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Content Placeholder 2">
            <a:extLst>
              <a:ext uri="{FF2B5EF4-FFF2-40B4-BE49-F238E27FC236}">
                <a16:creationId xmlns:a16="http://schemas.microsoft.com/office/drawing/2014/main" id="{6E749023-A3C8-334D-9B8F-D1C84E7CAD9A}"/>
              </a:ext>
            </a:extLst>
          </p:cNvPr>
          <p:cNvSpPr>
            <a:spLocks noGrp="1"/>
          </p:cNvSpPr>
          <p:nvPr>
            <p:ph idx="1"/>
          </p:nvPr>
        </p:nvSpPr>
        <p:spPr>
          <a:xfrm>
            <a:off x="6096000" y="333632"/>
            <a:ext cx="6229749" cy="1777277"/>
          </a:xfrm>
        </p:spPr>
        <p:txBody>
          <a:bodyPr>
            <a:normAutofit lnSpcReduction="10000"/>
          </a:bodyPr>
          <a:lstStyle/>
          <a:p>
            <a:r>
              <a:rPr lang="en-US" sz="2400" dirty="0"/>
              <a:t>O2 at 600m (LSW layer) at exit of Labrador Sea</a:t>
            </a:r>
          </a:p>
          <a:p>
            <a:r>
              <a:rPr lang="en-US" sz="2400" b="1" dirty="0"/>
              <a:t>How/when is LSW exported out of the basin?</a:t>
            </a:r>
          </a:p>
          <a:p>
            <a:r>
              <a:rPr lang="en-US" sz="2400" b="1" dirty="0"/>
              <a:t>What is the associated oxygen export?</a:t>
            </a:r>
          </a:p>
          <a:p>
            <a:r>
              <a:rPr lang="en-US" sz="2400" b="1" dirty="0"/>
              <a:t>Interannual/decadal variability?</a:t>
            </a:r>
          </a:p>
          <a:p>
            <a:endParaRPr lang="en-US" sz="2400" b="1" dirty="0"/>
          </a:p>
          <a:p>
            <a:pPr marL="0" indent="0">
              <a:buNone/>
            </a:pPr>
            <a:endParaRPr lang="en-US" sz="2400" dirty="0"/>
          </a:p>
        </p:txBody>
      </p:sp>
      <p:sp>
        <p:nvSpPr>
          <p:cNvPr id="6" name="TextBox 5">
            <a:extLst>
              <a:ext uri="{FF2B5EF4-FFF2-40B4-BE49-F238E27FC236}">
                <a16:creationId xmlns:a16="http://schemas.microsoft.com/office/drawing/2014/main" id="{903FD285-9DD7-A547-A19A-F7F5A9F9F9A1}"/>
              </a:ext>
            </a:extLst>
          </p:cNvPr>
          <p:cNvSpPr txBox="1"/>
          <p:nvPr/>
        </p:nvSpPr>
        <p:spPr>
          <a:xfrm>
            <a:off x="200111" y="5878006"/>
            <a:ext cx="5268245" cy="738664"/>
          </a:xfrm>
          <a:prstGeom prst="rect">
            <a:avLst/>
          </a:prstGeom>
          <a:noFill/>
        </p:spPr>
        <p:txBody>
          <a:bodyPr wrap="square" rtlCol="0">
            <a:spAutoFit/>
          </a:bodyPr>
          <a:lstStyle/>
          <a:p>
            <a:r>
              <a:rPr lang="en-US" sz="1400" i="1" dirty="0"/>
              <a:t>Schematic showing the boundary current (black) and region of ventilation and LSW input into boundary current (green shading and arrows)</a:t>
            </a:r>
          </a:p>
        </p:txBody>
      </p:sp>
      <p:pic>
        <p:nvPicPr>
          <p:cNvPr id="8" name="Picture 7">
            <a:extLst>
              <a:ext uri="{FF2B5EF4-FFF2-40B4-BE49-F238E27FC236}">
                <a16:creationId xmlns:a16="http://schemas.microsoft.com/office/drawing/2014/main" id="{E8C04F1B-D198-7647-9E92-969C0DE41F63}"/>
              </a:ext>
            </a:extLst>
          </p:cNvPr>
          <p:cNvPicPr>
            <a:picLocks noChangeAspect="1"/>
          </p:cNvPicPr>
          <p:nvPr/>
        </p:nvPicPr>
        <p:blipFill>
          <a:blip r:embed="rId4"/>
          <a:srcRect/>
          <a:stretch/>
        </p:blipFill>
        <p:spPr>
          <a:xfrm>
            <a:off x="6095999" y="2357454"/>
            <a:ext cx="5555674" cy="4166755"/>
          </a:xfrm>
          <a:prstGeom prst="rect">
            <a:avLst/>
          </a:prstGeom>
        </p:spPr>
      </p:pic>
      <p:sp>
        <p:nvSpPr>
          <p:cNvPr id="12" name="TextBox 11">
            <a:extLst>
              <a:ext uri="{FF2B5EF4-FFF2-40B4-BE49-F238E27FC236}">
                <a16:creationId xmlns:a16="http://schemas.microsoft.com/office/drawing/2014/main" id="{4355E282-4223-AC4F-B985-AF09C2B39677}"/>
              </a:ext>
            </a:extLst>
          </p:cNvPr>
          <p:cNvSpPr txBox="1"/>
          <p:nvPr/>
        </p:nvSpPr>
        <p:spPr>
          <a:xfrm>
            <a:off x="5763970" y="6462977"/>
            <a:ext cx="6428029" cy="307777"/>
          </a:xfrm>
          <a:prstGeom prst="rect">
            <a:avLst/>
          </a:prstGeom>
          <a:noFill/>
        </p:spPr>
        <p:txBody>
          <a:bodyPr wrap="square" rtlCol="0">
            <a:spAutoFit/>
          </a:bodyPr>
          <a:lstStyle/>
          <a:p>
            <a:r>
              <a:rPr lang="en-US" sz="1400" i="1" dirty="0"/>
              <a:t>Mean O2 and S along mooring section and location of O2 sensors</a:t>
            </a:r>
          </a:p>
        </p:txBody>
      </p:sp>
      <p:sp>
        <p:nvSpPr>
          <p:cNvPr id="9" name="TextBox 8">
            <a:extLst>
              <a:ext uri="{FF2B5EF4-FFF2-40B4-BE49-F238E27FC236}">
                <a16:creationId xmlns:a16="http://schemas.microsoft.com/office/drawing/2014/main" id="{B243B6BE-3CF3-1B44-8D99-7809BC9BA1B3}"/>
              </a:ext>
            </a:extLst>
          </p:cNvPr>
          <p:cNvSpPr txBox="1"/>
          <p:nvPr/>
        </p:nvSpPr>
        <p:spPr>
          <a:xfrm>
            <a:off x="2834233" y="2993997"/>
            <a:ext cx="1314593" cy="584775"/>
          </a:xfrm>
          <a:prstGeom prst="rect">
            <a:avLst/>
          </a:prstGeom>
          <a:solidFill>
            <a:schemeClr val="bg1"/>
          </a:solidFill>
          <a:ln w="28575">
            <a:solidFill>
              <a:schemeClr val="tx1"/>
            </a:solidFill>
          </a:ln>
        </p:spPr>
        <p:txBody>
          <a:bodyPr wrap="square" rtlCol="0">
            <a:spAutoFit/>
          </a:bodyPr>
          <a:lstStyle/>
          <a:p>
            <a:r>
              <a:rPr lang="en-US" sz="1600" b="1" dirty="0"/>
              <a:t>O2 uptake: 3.2 </a:t>
            </a:r>
            <a:r>
              <a:rPr lang="en-US" sz="1600" b="1" dirty="0" err="1"/>
              <a:t>Tmol</a:t>
            </a:r>
            <a:r>
              <a:rPr lang="en-US" sz="1600" b="1" dirty="0"/>
              <a:t>/</a:t>
            </a:r>
            <a:r>
              <a:rPr lang="en-US" sz="1600" b="1" dirty="0" err="1"/>
              <a:t>yr</a:t>
            </a:r>
            <a:endParaRPr lang="en-US" sz="1600" b="1" dirty="0"/>
          </a:p>
        </p:txBody>
      </p:sp>
      <p:sp>
        <p:nvSpPr>
          <p:cNvPr id="10" name="TextBox 9">
            <a:extLst>
              <a:ext uri="{FF2B5EF4-FFF2-40B4-BE49-F238E27FC236}">
                <a16:creationId xmlns:a16="http://schemas.microsoft.com/office/drawing/2014/main" id="{6A9FCEE5-C9BA-6447-8344-2AD982B0B337}"/>
              </a:ext>
            </a:extLst>
          </p:cNvPr>
          <p:cNvSpPr txBox="1"/>
          <p:nvPr/>
        </p:nvSpPr>
        <p:spPr>
          <a:xfrm>
            <a:off x="2082151" y="4555179"/>
            <a:ext cx="1109623" cy="584775"/>
          </a:xfrm>
          <a:prstGeom prst="rect">
            <a:avLst/>
          </a:prstGeom>
          <a:solidFill>
            <a:schemeClr val="bg1"/>
          </a:solidFill>
          <a:ln w="28575">
            <a:solidFill>
              <a:schemeClr val="tx1"/>
            </a:solidFill>
          </a:ln>
        </p:spPr>
        <p:txBody>
          <a:bodyPr wrap="square" rtlCol="0">
            <a:spAutoFit/>
          </a:bodyPr>
          <a:lstStyle/>
          <a:p>
            <a:r>
              <a:rPr lang="en-US" sz="1600" b="1" dirty="0">
                <a:solidFill>
                  <a:srgbClr val="FF0000"/>
                </a:solidFill>
              </a:rPr>
              <a:t>O2 export: ? </a:t>
            </a:r>
            <a:r>
              <a:rPr lang="en-US" sz="1600" b="1" dirty="0" err="1">
                <a:solidFill>
                  <a:srgbClr val="FF0000"/>
                </a:solidFill>
              </a:rPr>
              <a:t>Tmol</a:t>
            </a:r>
            <a:endParaRPr lang="en-US" sz="1600" b="1" dirty="0">
              <a:solidFill>
                <a:srgbClr val="FF0000"/>
              </a:solidFill>
            </a:endParaRPr>
          </a:p>
        </p:txBody>
      </p:sp>
    </p:spTree>
    <p:extLst>
      <p:ext uri="{BB962C8B-B14F-4D97-AF65-F5344CB8AC3E}">
        <p14:creationId xmlns:p14="http://schemas.microsoft.com/office/powerpoint/2010/main" val="2545150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DBFDBFB-41E2-124C-B9DB-921CFECB9A8C}"/>
              </a:ext>
            </a:extLst>
          </p:cNvPr>
          <p:cNvPicPr>
            <a:picLocks noChangeAspect="1"/>
          </p:cNvPicPr>
          <p:nvPr/>
        </p:nvPicPr>
        <p:blipFill>
          <a:blip r:embed="rId3"/>
          <a:srcRect/>
          <a:stretch/>
        </p:blipFill>
        <p:spPr>
          <a:xfrm>
            <a:off x="3456450" y="-229650"/>
            <a:ext cx="8093158" cy="6069869"/>
          </a:xfrm>
          <a:prstGeom prst="rect">
            <a:avLst/>
          </a:prstGeom>
        </p:spPr>
      </p:pic>
      <p:sp>
        <p:nvSpPr>
          <p:cNvPr id="6" name="Content Placeholder 2">
            <a:extLst>
              <a:ext uri="{FF2B5EF4-FFF2-40B4-BE49-F238E27FC236}">
                <a16:creationId xmlns:a16="http://schemas.microsoft.com/office/drawing/2014/main" id="{175ACF8A-0E44-E14F-9FA3-574523C3928B}"/>
              </a:ext>
            </a:extLst>
          </p:cNvPr>
          <p:cNvSpPr txBox="1">
            <a:spLocks/>
          </p:cNvSpPr>
          <p:nvPr/>
        </p:nvSpPr>
        <p:spPr>
          <a:xfrm>
            <a:off x="177113" y="5840219"/>
            <a:ext cx="11522518" cy="101778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Monthly histograms of O2 at K9 show annual cycle</a:t>
            </a:r>
          </a:p>
          <a:p>
            <a:r>
              <a:rPr lang="en-US" sz="2400" dirty="0"/>
              <a:t>Shift from primarily IW to primarily LSW</a:t>
            </a:r>
          </a:p>
          <a:p>
            <a:endParaRPr lang="en-US" sz="2400" dirty="0"/>
          </a:p>
          <a:p>
            <a:endParaRPr lang="en-US" dirty="0"/>
          </a:p>
        </p:txBody>
      </p:sp>
      <p:sp>
        <p:nvSpPr>
          <p:cNvPr id="5" name="TextBox 4">
            <a:extLst>
              <a:ext uri="{FF2B5EF4-FFF2-40B4-BE49-F238E27FC236}">
                <a16:creationId xmlns:a16="http://schemas.microsoft.com/office/drawing/2014/main" id="{7BA6E463-3D63-864F-98F9-2B5655AE31EC}"/>
              </a:ext>
            </a:extLst>
          </p:cNvPr>
          <p:cNvSpPr txBox="1"/>
          <p:nvPr/>
        </p:nvSpPr>
        <p:spPr>
          <a:xfrm>
            <a:off x="11232834" y="5026183"/>
            <a:ext cx="910759" cy="400110"/>
          </a:xfrm>
          <a:prstGeom prst="rect">
            <a:avLst/>
          </a:prstGeom>
          <a:solidFill>
            <a:schemeClr val="bg1"/>
          </a:solidFill>
          <a:ln w="28575">
            <a:solidFill>
              <a:schemeClr val="tx1"/>
            </a:solidFill>
          </a:ln>
        </p:spPr>
        <p:txBody>
          <a:bodyPr wrap="square" rtlCol="0">
            <a:spAutoFit/>
          </a:bodyPr>
          <a:lstStyle/>
          <a:p>
            <a:r>
              <a:rPr lang="en-US" sz="2000" b="1" dirty="0">
                <a:solidFill>
                  <a:srgbClr val="7030A0"/>
                </a:solidFill>
              </a:rPr>
              <a:t>LSW</a:t>
            </a:r>
          </a:p>
        </p:txBody>
      </p:sp>
      <p:sp>
        <p:nvSpPr>
          <p:cNvPr id="9" name="TextBox 8">
            <a:extLst>
              <a:ext uri="{FF2B5EF4-FFF2-40B4-BE49-F238E27FC236}">
                <a16:creationId xmlns:a16="http://schemas.microsoft.com/office/drawing/2014/main" id="{2C760160-87B1-1045-9927-B4666780051B}"/>
              </a:ext>
            </a:extLst>
          </p:cNvPr>
          <p:cNvSpPr txBox="1"/>
          <p:nvPr/>
        </p:nvSpPr>
        <p:spPr>
          <a:xfrm>
            <a:off x="11232834" y="135467"/>
            <a:ext cx="538524" cy="400110"/>
          </a:xfrm>
          <a:prstGeom prst="rect">
            <a:avLst/>
          </a:prstGeom>
          <a:solidFill>
            <a:schemeClr val="bg1"/>
          </a:solidFill>
          <a:ln w="28575">
            <a:solidFill>
              <a:schemeClr val="tx1"/>
            </a:solidFill>
          </a:ln>
        </p:spPr>
        <p:txBody>
          <a:bodyPr wrap="square" rtlCol="0">
            <a:spAutoFit/>
          </a:bodyPr>
          <a:lstStyle/>
          <a:p>
            <a:r>
              <a:rPr lang="en-US" sz="2000" b="1" dirty="0">
                <a:solidFill>
                  <a:srgbClr val="00B050"/>
                </a:solidFill>
              </a:rPr>
              <a:t>IW</a:t>
            </a:r>
          </a:p>
        </p:txBody>
      </p:sp>
      <p:sp>
        <p:nvSpPr>
          <p:cNvPr id="10" name="TextBox 9">
            <a:extLst>
              <a:ext uri="{FF2B5EF4-FFF2-40B4-BE49-F238E27FC236}">
                <a16:creationId xmlns:a16="http://schemas.microsoft.com/office/drawing/2014/main" id="{09015845-14FE-8E49-9888-1453DD28CC4C}"/>
              </a:ext>
            </a:extLst>
          </p:cNvPr>
          <p:cNvSpPr txBox="1"/>
          <p:nvPr/>
        </p:nvSpPr>
        <p:spPr>
          <a:xfrm>
            <a:off x="8397529" y="5730925"/>
            <a:ext cx="3673642" cy="923330"/>
          </a:xfrm>
          <a:prstGeom prst="rect">
            <a:avLst/>
          </a:prstGeom>
          <a:solidFill>
            <a:schemeClr val="bg1"/>
          </a:solidFill>
        </p:spPr>
        <p:txBody>
          <a:bodyPr wrap="square" rtlCol="0">
            <a:spAutoFit/>
          </a:bodyPr>
          <a:lstStyle/>
          <a:p>
            <a:r>
              <a:rPr lang="en-US" i="1" dirty="0"/>
              <a:t>Monthly histograms of O2 concentrations; color shows spiciness (measure of T/S variability)</a:t>
            </a:r>
          </a:p>
        </p:txBody>
      </p:sp>
      <p:sp>
        <p:nvSpPr>
          <p:cNvPr id="2" name="Oval 1">
            <a:extLst>
              <a:ext uri="{FF2B5EF4-FFF2-40B4-BE49-F238E27FC236}">
                <a16:creationId xmlns:a16="http://schemas.microsoft.com/office/drawing/2014/main" id="{A148426D-55B4-6C4B-9B46-B137BA35677A}"/>
              </a:ext>
            </a:extLst>
          </p:cNvPr>
          <p:cNvSpPr/>
          <p:nvPr/>
        </p:nvSpPr>
        <p:spPr>
          <a:xfrm>
            <a:off x="6030078" y="2065283"/>
            <a:ext cx="2238703" cy="296090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DF48E142-4ACE-934E-9340-6C53CC268258}"/>
              </a:ext>
            </a:extLst>
          </p:cNvPr>
          <p:cNvSpPr txBox="1"/>
          <p:nvPr/>
        </p:nvSpPr>
        <p:spPr>
          <a:xfrm>
            <a:off x="8268781" y="2391498"/>
            <a:ext cx="1965569" cy="584775"/>
          </a:xfrm>
          <a:prstGeom prst="rect">
            <a:avLst/>
          </a:prstGeom>
          <a:solidFill>
            <a:schemeClr val="bg1"/>
          </a:solidFill>
          <a:ln w="28575">
            <a:solidFill>
              <a:schemeClr val="tx1"/>
            </a:solidFill>
          </a:ln>
        </p:spPr>
        <p:txBody>
          <a:bodyPr wrap="square" rtlCol="0">
            <a:spAutoFit/>
          </a:bodyPr>
          <a:lstStyle/>
          <a:p>
            <a:r>
              <a:rPr lang="en-US" sz="1600" b="1" dirty="0"/>
              <a:t>“Pulse” of newly ventilated LSW</a:t>
            </a:r>
          </a:p>
        </p:txBody>
      </p:sp>
      <p:pic>
        <p:nvPicPr>
          <p:cNvPr id="13" name="Picture 12">
            <a:extLst>
              <a:ext uri="{FF2B5EF4-FFF2-40B4-BE49-F238E27FC236}">
                <a16:creationId xmlns:a16="http://schemas.microsoft.com/office/drawing/2014/main" id="{A2DEF727-DBFB-ED4F-99B2-D9687708625D}"/>
              </a:ext>
            </a:extLst>
          </p:cNvPr>
          <p:cNvPicPr>
            <a:picLocks noChangeAspect="1"/>
          </p:cNvPicPr>
          <p:nvPr/>
        </p:nvPicPr>
        <p:blipFill>
          <a:blip r:embed="rId4"/>
          <a:stretch>
            <a:fillRect/>
          </a:stretch>
        </p:blipFill>
        <p:spPr>
          <a:xfrm>
            <a:off x="92805" y="77735"/>
            <a:ext cx="1892470" cy="1892470"/>
          </a:xfrm>
          <a:prstGeom prst="rect">
            <a:avLst/>
          </a:prstGeom>
        </p:spPr>
      </p:pic>
      <p:sp>
        <p:nvSpPr>
          <p:cNvPr id="14" name="TextBox 13">
            <a:extLst>
              <a:ext uri="{FF2B5EF4-FFF2-40B4-BE49-F238E27FC236}">
                <a16:creationId xmlns:a16="http://schemas.microsoft.com/office/drawing/2014/main" id="{B4188BDB-74CE-D643-8459-1A92A7DFEA9F}"/>
              </a:ext>
            </a:extLst>
          </p:cNvPr>
          <p:cNvSpPr txBox="1"/>
          <p:nvPr/>
        </p:nvSpPr>
        <p:spPr>
          <a:xfrm>
            <a:off x="1779433" y="135467"/>
            <a:ext cx="3595589" cy="1015663"/>
          </a:xfrm>
          <a:prstGeom prst="rect">
            <a:avLst/>
          </a:prstGeom>
          <a:noFill/>
        </p:spPr>
        <p:txBody>
          <a:bodyPr wrap="square" rtlCol="0">
            <a:spAutoFit/>
          </a:bodyPr>
          <a:lstStyle/>
          <a:p>
            <a:r>
              <a:rPr lang="en-CA" sz="1200" dirty="0" err="1"/>
              <a:t>Koelling</a:t>
            </a:r>
            <a:r>
              <a:rPr lang="en-CA" sz="1200" dirty="0"/>
              <a:t>, J., Atamanchuk, D., </a:t>
            </a:r>
            <a:r>
              <a:rPr lang="en-CA" sz="1200" dirty="0" err="1"/>
              <a:t>Karstensen</a:t>
            </a:r>
            <a:r>
              <a:rPr lang="en-CA" sz="1200" dirty="0"/>
              <a:t>, J., </a:t>
            </a:r>
            <a:r>
              <a:rPr lang="en-CA" sz="1200" dirty="0" err="1"/>
              <a:t>Handmann</a:t>
            </a:r>
            <a:r>
              <a:rPr lang="en-CA" sz="1200" dirty="0"/>
              <a:t>, P., and Wallace, D. W. R.: Oxygen export to the deep ocean following Labrador Sea Water formation, </a:t>
            </a:r>
            <a:r>
              <a:rPr lang="en-CA" sz="1200" dirty="0" err="1"/>
              <a:t>Biogeosciences</a:t>
            </a:r>
            <a:r>
              <a:rPr lang="en-CA" sz="1200" dirty="0"/>
              <a:t>, 19, 437–454, </a:t>
            </a:r>
            <a:r>
              <a:rPr lang="en-US" sz="1200" i="1" dirty="0">
                <a:hlinkClick r:id="rId5"/>
              </a:rPr>
              <a:t>https://doi.org/10.5194/bg-19-437-2022</a:t>
            </a:r>
            <a:r>
              <a:rPr lang="en-CA" sz="1200" dirty="0"/>
              <a:t>, 2022.</a:t>
            </a:r>
            <a:endParaRPr lang="en-US" sz="1200" i="1" dirty="0"/>
          </a:p>
        </p:txBody>
      </p:sp>
    </p:spTree>
    <p:extLst>
      <p:ext uri="{BB962C8B-B14F-4D97-AF65-F5344CB8AC3E}">
        <p14:creationId xmlns:p14="http://schemas.microsoft.com/office/powerpoint/2010/main" val="875729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ACBE9D9A-9B29-9A4C-99F0-0FBF46B43004}"/>
              </a:ext>
            </a:extLst>
          </p:cNvPr>
          <p:cNvSpPr txBox="1">
            <a:spLocks/>
          </p:cNvSpPr>
          <p:nvPr/>
        </p:nvSpPr>
        <p:spPr>
          <a:xfrm>
            <a:off x="177112" y="4828890"/>
            <a:ext cx="12014887" cy="202911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Estimate of oxygen export from LS: 1.6 </a:t>
            </a:r>
            <a:r>
              <a:rPr lang="en-US" b="1" dirty="0" err="1"/>
              <a:t>Tmol</a:t>
            </a:r>
            <a:r>
              <a:rPr lang="en-US" b="1" dirty="0"/>
              <a:t>/year (50% of uptake in interior)</a:t>
            </a:r>
          </a:p>
          <a:p>
            <a:r>
              <a:rPr lang="en-US" b="1" dirty="0"/>
              <a:t>Supplies an estimated 42-71% of of oxygen demand in the </a:t>
            </a:r>
            <a:r>
              <a:rPr lang="en-US" b="1" dirty="0" err="1"/>
              <a:t>uNADW</a:t>
            </a:r>
            <a:r>
              <a:rPr lang="en-US" b="1" dirty="0"/>
              <a:t> layer in N. Atlantic</a:t>
            </a:r>
          </a:p>
          <a:p>
            <a:endParaRPr lang="en-US" b="1" dirty="0"/>
          </a:p>
        </p:txBody>
      </p:sp>
      <p:pic>
        <p:nvPicPr>
          <p:cNvPr id="7" name="Picture 6">
            <a:extLst>
              <a:ext uri="{FF2B5EF4-FFF2-40B4-BE49-F238E27FC236}">
                <a16:creationId xmlns:a16="http://schemas.microsoft.com/office/drawing/2014/main" id="{03D28D53-0FA9-1A48-9C14-29E383FC9C5E}"/>
              </a:ext>
            </a:extLst>
          </p:cNvPr>
          <p:cNvPicPr>
            <a:picLocks noChangeAspect="1"/>
          </p:cNvPicPr>
          <p:nvPr/>
        </p:nvPicPr>
        <p:blipFill>
          <a:blip r:embed="rId3"/>
          <a:srcRect/>
          <a:stretch/>
        </p:blipFill>
        <p:spPr>
          <a:xfrm>
            <a:off x="360705" y="415"/>
            <a:ext cx="6437410" cy="4828058"/>
          </a:xfrm>
          <a:prstGeom prst="rect">
            <a:avLst/>
          </a:prstGeom>
        </p:spPr>
      </p:pic>
      <p:cxnSp>
        <p:nvCxnSpPr>
          <p:cNvPr id="3" name="Straight Arrow Connector 2">
            <a:extLst>
              <a:ext uri="{FF2B5EF4-FFF2-40B4-BE49-F238E27FC236}">
                <a16:creationId xmlns:a16="http://schemas.microsoft.com/office/drawing/2014/main" id="{53DA93C7-846C-B64E-B206-368F13BCD87F}"/>
              </a:ext>
            </a:extLst>
          </p:cNvPr>
          <p:cNvCxnSpPr>
            <a:cxnSpLocks/>
          </p:cNvCxnSpPr>
          <p:nvPr/>
        </p:nvCxnSpPr>
        <p:spPr>
          <a:xfrm flipV="1">
            <a:off x="1565564" y="1217505"/>
            <a:ext cx="498763" cy="2620204"/>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A47192D-507C-7D43-A727-322119870007}"/>
              </a:ext>
            </a:extLst>
          </p:cNvPr>
          <p:cNvSpPr txBox="1"/>
          <p:nvPr/>
        </p:nvSpPr>
        <p:spPr>
          <a:xfrm>
            <a:off x="6403806" y="199431"/>
            <a:ext cx="3979901" cy="1077218"/>
          </a:xfrm>
          <a:prstGeom prst="rect">
            <a:avLst/>
          </a:prstGeom>
          <a:noFill/>
        </p:spPr>
        <p:txBody>
          <a:bodyPr wrap="square" rtlCol="0">
            <a:spAutoFit/>
          </a:bodyPr>
          <a:lstStyle/>
          <a:p>
            <a:r>
              <a:rPr lang="en-US" sz="1600" i="1" dirty="0"/>
              <a:t>Annual cycle of O2 at </a:t>
            </a:r>
            <a:r>
              <a:rPr lang="en-US" sz="1600" i="1" dirty="0" err="1"/>
              <a:t>Seacycler</a:t>
            </a:r>
            <a:r>
              <a:rPr lang="en-US" sz="1600" i="1" dirty="0"/>
              <a:t> mooring in the interior Lab Sea (top) and K9 (bottom), and time series of percent of total LSW export into boundary current (middle) </a:t>
            </a:r>
          </a:p>
        </p:txBody>
      </p:sp>
      <p:sp>
        <p:nvSpPr>
          <p:cNvPr id="20" name="Content Placeholder 2">
            <a:extLst>
              <a:ext uri="{FF2B5EF4-FFF2-40B4-BE49-F238E27FC236}">
                <a16:creationId xmlns:a16="http://schemas.microsoft.com/office/drawing/2014/main" id="{03CAFAAA-E887-8744-B8F0-CDA30800F51E}"/>
              </a:ext>
            </a:extLst>
          </p:cNvPr>
          <p:cNvSpPr txBox="1">
            <a:spLocks/>
          </p:cNvSpPr>
          <p:nvPr/>
        </p:nvSpPr>
        <p:spPr>
          <a:xfrm>
            <a:off x="6933028" y="1612498"/>
            <a:ext cx="4950688" cy="306301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Onset of convection in Lab Sea -&gt;</a:t>
            </a:r>
          </a:p>
          <a:p>
            <a:pPr marL="0" indent="0">
              <a:buNone/>
            </a:pPr>
            <a:r>
              <a:rPr lang="en-US" sz="2400" b="1" dirty="0"/>
              <a:t>Input of LSW into BC -&gt;</a:t>
            </a:r>
          </a:p>
          <a:p>
            <a:pPr marL="0" indent="0">
              <a:buNone/>
            </a:pPr>
            <a:r>
              <a:rPr lang="en-US" sz="2400" b="1" dirty="0"/>
              <a:t>Arrival of LSW (high O2) at 53N</a:t>
            </a:r>
          </a:p>
          <a:p>
            <a:endParaRPr lang="en-US" b="1" dirty="0"/>
          </a:p>
        </p:txBody>
      </p:sp>
      <p:sp>
        <p:nvSpPr>
          <p:cNvPr id="8" name="TextBox 7">
            <a:extLst>
              <a:ext uri="{FF2B5EF4-FFF2-40B4-BE49-F238E27FC236}">
                <a16:creationId xmlns:a16="http://schemas.microsoft.com/office/drawing/2014/main" id="{AE348D2A-024E-7B45-8A54-5A5AFC626A14}"/>
              </a:ext>
            </a:extLst>
          </p:cNvPr>
          <p:cNvSpPr txBox="1"/>
          <p:nvPr/>
        </p:nvSpPr>
        <p:spPr>
          <a:xfrm>
            <a:off x="2664082" y="163884"/>
            <a:ext cx="2186921" cy="338554"/>
          </a:xfrm>
          <a:prstGeom prst="rect">
            <a:avLst/>
          </a:prstGeom>
          <a:solidFill>
            <a:schemeClr val="bg1"/>
          </a:solidFill>
          <a:ln w="28575">
            <a:solidFill>
              <a:schemeClr val="tx1"/>
            </a:solidFill>
          </a:ln>
        </p:spPr>
        <p:txBody>
          <a:bodyPr wrap="square" rtlCol="0">
            <a:spAutoFit/>
          </a:bodyPr>
          <a:lstStyle/>
          <a:p>
            <a:r>
              <a:rPr lang="en-US" sz="1600" b="1" dirty="0"/>
              <a:t>K9 (boundary current)</a:t>
            </a:r>
          </a:p>
        </p:txBody>
      </p:sp>
      <p:sp>
        <p:nvSpPr>
          <p:cNvPr id="9" name="TextBox 8">
            <a:extLst>
              <a:ext uri="{FF2B5EF4-FFF2-40B4-BE49-F238E27FC236}">
                <a16:creationId xmlns:a16="http://schemas.microsoft.com/office/drawing/2014/main" id="{6DA98091-853C-B348-BDAF-15866847696B}"/>
              </a:ext>
            </a:extLst>
          </p:cNvPr>
          <p:cNvSpPr txBox="1"/>
          <p:nvPr/>
        </p:nvSpPr>
        <p:spPr>
          <a:xfrm>
            <a:off x="2664082" y="2041946"/>
            <a:ext cx="1965569" cy="338554"/>
          </a:xfrm>
          <a:prstGeom prst="rect">
            <a:avLst/>
          </a:prstGeom>
          <a:solidFill>
            <a:schemeClr val="bg1"/>
          </a:solidFill>
          <a:ln w="28575">
            <a:solidFill>
              <a:schemeClr val="tx1"/>
            </a:solidFill>
          </a:ln>
        </p:spPr>
        <p:txBody>
          <a:bodyPr wrap="square" rtlCol="0">
            <a:spAutoFit/>
          </a:bodyPr>
          <a:lstStyle/>
          <a:p>
            <a:r>
              <a:rPr lang="en-US" sz="1600" b="1" dirty="0"/>
              <a:t>LSW Input from Argo</a:t>
            </a:r>
          </a:p>
        </p:txBody>
      </p:sp>
      <p:sp>
        <p:nvSpPr>
          <p:cNvPr id="10" name="TextBox 9">
            <a:extLst>
              <a:ext uri="{FF2B5EF4-FFF2-40B4-BE49-F238E27FC236}">
                <a16:creationId xmlns:a16="http://schemas.microsoft.com/office/drawing/2014/main" id="{6790F234-130E-B24C-9803-4340E2302286}"/>
              </a:ext>
            </a:extLst>
          </p:cNvPr>
          <p:cNvSpPr txBox="1"/>
          <p:nvPr/>
        </p:nvSpPr>
        <p:spPr>
          <a:xfrm>
            <a:off x="2664082" y="4102201"/>
            <a:ext cx="2186921" cy="338554"/>
          </a:xfrm>
          <a:prstGeom prst="rect">
            <a:avLst/>
          </a:prstGeom>
          <a:solidFill>
            <a:schemeClr val="bg1"/>
          </a:solidFill>
          <a:ln w="28575">
            <a:solidFill>
              <a:schemeClr val="tx1"/>
            </a:solidFill>
          </a:ln>
        </p:spPr>
        <p:txBody>
          <a:bodyPr wrap="square" rtlCol="0">
            <a:spAutoFit/>
          </a:bodyPr>
          <a:lstStyle/>
          <a:p>
            <a:r>
              <a:rPr lang="en-US" sz="1600" b="1" dirty="0" err="1"/>
              <a:t>Seacycler</a:t>
            </a:r>
            <a:r>
              <a:rPr lang="en-US" sz="1600" b="1" dirty="0"/>
              <a:t> (interior LS)</a:t>
            </a:r>
          </a:p>
        </p:txBody>
      </p:sp>
    </p:spTree>
    <p:extLst>
      <p:ext uri="{BB962C8B-B14F-4D97-AF65-F5344CB8AC3E}">
        <p14:creationId xmlns:p14="http://schemas.microsoft.com/office/powerpoint/2010/main" val="7956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D28D53-0FA9-1A48-9C14-29E383FC9C5E}"/>
              </a:ext>
            </a:extLst>
          </p:cNvPr>
          <p:cNvPicPr>
            <a:picLocks noChangeAspect="1"/>
          </p:cNvPicPr>
          <p:nvPr/>
        </p:nvPicPr>
        <p:blipFill rotWithShape="1">
          <a:blip r:embed="rId3"/>
          <a:srcRect t="2574" r="4144"/>
          <a:stretch/>
        </p:blipFill>
        <p:spPr>
          <a:xfrm>
            <a:off x="1630218" y="176462"/>
            <a:ext cx="8765066" cy="6681537"/>
          </a:xfrm>
          <a:prstGeom prst="rect">
            <a:avLst/>
          </a:prstGeom>
        </p:spPr>
      </p:pic>
      <p:sp>
        <p:nvSpPr>
          <p:cNvPr id="9" name="TextBox 8">
            <a:extLst>
              <a:ext uri="{FF2B5EF4-FFF2-40B4-BE49-F238E27FC236}">
                <a16:creationId xmlns:a16="http://schemas.microsoft.com/office/drawing/2014/main" id="{4C674B57-93AF-C242-9B50-814048918B3A}"/>
              </a:ext>
            </a:extLst>
          </p:cNvPr>
          <p:cNvSpPr txBox="1"/>
          <p:nvPr/>
        </p:nvSpPr>
        <p:spPr>
          <a:xfrm>
            <a:off x="4924925" y="2224626"/>
            <a:ext cx="1475875" cy="707886"/>
          </a:xfrm>
          <a:prstGeom prst="rect">
            <a:avLst/>
          </a:prstGeom>
          <a:solidFill>
            <a:schemeClr val="bg1"/>
          </a:solidFill>
          <a:ln w="28575">
            <a:solidFill>
              <a:schemeClr val="tx1"/>
            </a:solidFill>
          </a:ln>
        </p:spPr>
        <p:txBody>
          <a:bodyPr wrap="square" rtlCol="0">
            <a:spAutoFit/>
          </a:bodyPr>
          <a:lstStyle/>
          <a:p>
            <a:r>
              <a:rPr lang="en-US" sz="2000" b="1" dirty="0"/>
              <a:t>O2 uptake: 3.2 </a:t>
            </a:r>
            <a:r>
              <a:rPr lang="en-US" sz="2000" b="1" dirty="0" err="1"/>
              <a:t>Tmol</a:t>
            </a:r>
            <a:endParaRPr lang="en-US" sz="2000" b="1" dirty="0"/>
          </a:p>
        </p:txBody>
      </p:sp>
      <p:sp>
        <p:nvSpPr>
          <p:cNvPr id="10" name="TextBox 9">
            <a:extLst>
              <a:ext uri="{FF2B5EF4-FFF2-40B4-BE49-F238E27FC236}">
                <a16:creationId xmlns:a16="http://schemas.microsoft.com/office/drawing/2014/main" id="{91127DFA-1733-694B-B501-777CB1975E2B}"/>
              </a:ext>
            </a:extLst>
          </p:cNvPr>
          <p:cNvSpPr txBox="1"/>
          <p:nvPr/>
        </p:nvSpPr>
        <p:spPr>
          <a:xfrm>
            <a:off x="5282834" y="5196843"/>
            <a:ext cx="1326513" cy="707886"/>
          </a:xfrm>
          <a:prstGeom prst="rect">
            <a:avLst/>
          </a:prstGeom>
          <a:solidFill>
            <a:schemeClr val="bg1"/>
          </a:solidFill>
          <a:ln w="28575">
            <a:solidFill>
              <a:schemeClr val="tx1"/>
            </a:solidFill>
          </a:ln>
        </p:spPr>
        <p:txBody>
          <a:bodyPr wrap="square" rtlCol="0">
            <a:spAutoFit/>
          </a:bodyPr>
          <a:lstStyle/>
          <a:p>
            <a:r>
              <a:rPr lang="en-US" sz="2000" b="1" dirty="0"/>
              <a:t>O2 export: -1.6 </a:t>
            </a:r>
            <a:r>
              <a:rPr lang="en-US" sz="2000" b="1" dirty="0" err="1"/>
              <a:t>Tmol</a:t>
            </a:r>
            <a:endParaRPr lang="en-US" sz="2000" b="1" dirty="0"/>
          </a:p>
        </p:txBody>
      </p:sp>
      <p:sp>
        <p:nvSpPr>
          <p:cNvPr id="4" name="TextBox 3">
            <a:extLst>
              <a:ext uri="{FF2B5EF4-FFF2-40B4-BE49-F238E27FC236}">
                <a16:creationId xmlns:a16="http://schemas.microsoft.com/office/drawing/2014/main" id="{2DFBC327-D3D3-DD47-BD51-25756E6828E9}"/>
              </a:ext>
            </a:extLst>
          </p:cNvPr>
          <p:cNvSpPr txBox="1"/>
          <p:nvPr/>
        </p:nvSpPr>
        <p:spPr>
          <a:xfrm>
            <a:off x="1058779" y="176462"/>
            <a:ext cx="5037221" cy="707886"/>
          </a:xfrm>
          <a:prstGeom prst="rect">
            <a:avLst/>
          </a:prstGeom>
          <a:solidFill>
            <a:schemeClr val="bg1"/>
          </a:solidFill>
          <a:ln w="28575">
            <a:solidFill>
              <a:schemeClr val="tx1"/>
            </a:solidFill>
          </a:ln>
        </p:spPr>
        <p:txBody>
          <a:bodyPr wrap="square" rtlCol="0">
            <a:spAutoFit/>
          </a:bodyPr>
          <a:lstStyle/>
          <a:p>
            <a:r>
              <a:rPr lang="en-US" sz="4000" b="1" dirty="0"/>
              <a:t>Annual Oxygen budget</a:t>
            </a:r>
          </a:p>
        </p:txBody>
      </p:sp>
    </p:spTree>
    <p:extLst>
      <p:ext uri="{BB962C8B-B14F-4D97-AF65-F5344CB8AC3E}">
        <p14:creationId xmlns:p14="http://schemas.microsoft.com/office/powerpoint/2010/main" val="23030877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3D28D53-0FA9-1A48-9C14-29E383FC9C5E}"/>
              </a:ext>
            </a:extLst>
          </p:cNvPr>
          <p:cNvPicPr>
            <a:picLocks noChangeAspect="1"/>
          </p:cNvPicPr>
          <p:nvPr/>
        </p:nvPicPr>
        <p:blipFill rotWithShape="1">
          <a:blip r:embed="rId4"/>
          <a:srcRect r="3968"/>
          <a:stretch/>
        </p:blipFill>
        <p:spPr>
          <a:xfrm>
            <a:off x="1630218" y="0"/>
            <a:ext cx="8781108" cy="6858000"/>
          </a:xfrm>
          <a:prstGeom prst="rect">
            <a:avLst/>
          </a:prstGeom>
        </p:spPr>
      </p:pic>
      <p:sp>
        <p:nvSpPr>
          <p:cNvPr id="2" name="TextBox 1">
            <a:extLst>
              <a:ext uri="{FF2B5EF4-FFF2-40B4-BE49-F238E27FC236}">
                <a16:creationId xmlns:a16="http://schemas.microsoft.com/office/drawing/2014/main" id="{044C09B8-DA26-E541-B510-50FB96E7E56D}"/>
              </a:ext>
            </a:extLst>
          </p:cNvPr>
          <p:cNvSpPr txBox="1"/>
          <p:nvPr/>
        </p:nvSpPr>
        <p:spPr>
          <a:xfrm>
            <a:off x="4924925" y="2224626"/>
            <a:ext cx="1475875" cy="707886"/>
          </a:xfrm>
          <a:prstGeom prst="rect">
            <a:avLst/>
          </a:prstGeom>
          <a:solidFill>
            <a:schemeClr val="bg1"/>
          </a:solidFill>
          <a:ln w="28575">
            <a:solidFill>
              <a:schemeClr val="tx1"/>
            </a:solidFill>
          </a:ln>
        </p:spPr>
        <p:txBody>
          <a:bodyPr wrap="square" rtlCol="0">
            <a:spAutoFit/>
          </a:bodyPr>
          <a:lstStyle/>
          <a:p>
            <a:r>
              <a:rPr lang="en-US" sz="2000" b="1" dirty="0"/>
              <a:t>O2 uptake: 3.2 </a:t>
            </a:r>
            <a:r>
              <a:rPr lang="en-US" sz="2000" b="1" dirty="0" err="1"/>
              <a:t>Tmol</a:t>
            </a:r>
            <a:endParaRPr lang="en-US" sz="2000" b="1" dirty="0"/>
          </a:p>
        </p:txBody>
      </p:sp>
      <p:sp>
        <p:nvSpPr>
          <p:cNvPr id="5" name="TextBox 4">
            <a:extLst>
              <a:ext uri="{FF2B5EF4-FFF2-40B4-BE49-F238E27FC236}">
                <a16:creationId xmlns:a16="http://schemas.microsoft.com/office/drawing/2014/main" id="{3EEFA293-68C9-0340-BC31-808E18247BDB}"/>
              </a:ext>
            </a:extLst>
          </p:cNvPr>
          <p:cNvSpPr txBox="1"/>
          <p:nvPr/>
        </p:nvSpPr>
        <p:spPr>
          <a:xfrm>
            <a:off x="10411326" y="1562906"/>
            <a:ext cx="1700464" cy="1015663"/>
          </a:xfrm>
          <a:prstGeom prst="rect">
            <a:avLst/>
          </a:prstGeom>
          <a:solidFill>
            <a:schemeClr val="bg1"/>
          </a:solidFill>
          <a:ln w="28575">
            <a:solidFill>
              <a:schemeClr val="tx1"/>
            </a:solidFill>
          </a:ln>
        </p:spPr>
        <p:txBody>
          <a:bodyPr wrap="square" rtlCol="0">
            <a:spAutoFit/>
          </a:bodyPr>
          <a:lstStyle/>
          <a:p>
            <a:r>
              <a:rPr lang="en-US" sz="2000" b="1" dirty="0"/>
              <a:t>O2 uptake in </a:t>
            </a:r>
            <a:r>
              <a:rPr lang="en-US" sz="2000" b="1" dirty="0" err="1"/>
              <a:t>Irminger</a:t>
            </a:r>
            <a:r>
              <a:rPr lang="en-US" sz="2000" b="1" dirty="0"/>
              <a:t> Sea: </a:t>
            </a:r>
            <a:r>
              <a:rPr lang="en-US" sz="2000" b="1" dirty="0">
                <a:solidFill>
                  <a:srgbClr val="FF0000"/>
                </a:solidFill>
              </a:rPr>
              <a:t>? </a:t>
            </a:r>
            <a:r>
              <a:rPr lang="en-US" sz="2000" b="1" dirty="0" err="1">
                <a:solidFill>
                  <a:srgbClr val="FF0000"/>
                </a:solidFill>
              </a:rPr>
              <a:t>Tmol</a:t>
            </a:r>
            <a:endParaRPr lang="en-US" sz="2000" b="1" dirty="0">
              <a:solidFill>
                <a:srgbClr val="FF0000"/>
              </a:solidFill>
            </a:endParaRPr>
          </a:p>
        </p:txBody>
      </p:sp>
      <p:sp>
        <p:nvSpPr>
          <p:cNvPr id="6" name="TextBox 5">
            <a:extLst>
              <a:ext uri="{FF2B5EF4-FFF2-40B4-BE49-F238E27FC236}">
                <a16:creationId xmlns:a16="http://schemas.microsoft.com/office/drawing/2014/main" id="{9279863E-CE18-DC42-9FDC-185A55BE1A9D}"/>
              </a:ext>
            </a:extLst>
          </p:cNvPr>
          <p:cNvSpPr txBox="1"/>
          <p:nvPr/>
        </p:nvSpPr>
        <p:spPr>
          <a:xfrm>
            <a:off x="6400800" y="3075057"/>
            <a:ext cx="2149643" cy="707886"/>
          </a:xfrm>
          <a:prstGeom prst="rect">
            <a:avLst/>
          </a:prstGeom>
          <a:solidFill>
            <a:schemeClr val="bg1"/>
          </a:solidFill>
          <a:ln w="28575">
            <a:solidFill>
              <a:schemeClr val="tx1"/>
            </a:solidFill>
          </a:ln>
        </p:spPr>
        <p:txBody>
          <a:bodyPr wrap="square" rtlCol="0">
            <a:spAutoFit/>
          </a:bodyPr>
          <a:lstStyle/>
          <a:p>
            <a:r>
              <a:rPr lang="en-US" sz="2000" b="1" dirty="0"/>
              <a:t>Other O2 export: </a:t>
            </a:r>
            <a:r>
              <a:rPr lang="en-US" sz="2000" b="1" dirty="0">
                <a:solidFill>
                  <a:srgbClr val="FF0000"/>
                </a:solidFill>
              </a:rPr>
              <a:t>? </a:t>
            </a:r>
            <a:r>
              <a:rPr lang="en-US" sz="2000" b="1" dirty="0" err="1">
                <a:solidFill>
                  <a:srgbClr val="FF0000"/>
                </a:solidFill>
              </a:rPr>
              <a:t>Tmol</a:t>
            </a:r>
            <a:endParaRPr lang="en-US" sz="2000" b="1" dirty="0">
              <a:solidFill>
                <a:srgbClr val="FF0000"/>
              </a:solidFill>
            </a:endParaRPr>
          </a:p>
        </p:txBody>
      </p:sp>
      <p:sp>
        <p:nvSpPr>
          <p:cNvPr id="9" name="TextBox 8">
            <a:extLst>
              <a:ext uri="{FF2B5EF4-FFF2-40B4-BE49-F238E27FC236}">
                <a16:creationId xmlns:a16="http://schemas.microsoft.com/office/drawing/2014/main" id="{7EC0C3DC-EEFD-3E44-91BF-28A5C6422FD6}"/>
              </a:ext>
            </a:extLst>
          </p:cNvPr>
          <p:cNvSpPr txBox="1"/>
          <p:nvPr/>
        </p:nvSpPr>
        <p:spPr>
          <a:xfrm>
            <a:off x="1058779" y="176462"/>
            <a:ext cx="5037221" cy="707886"/>
          </a:xfrm>
          <a:prstGeom prst="rect">
            <a:avLst/>
          </a:prstGeom>
          <a:solidFill>
            <a:schemeClr val="bg1"/>
          </a:solidFill>
          <a:ln w="28575">
            <a:solidFill>
              <a:schemeClr val="tx1"/>
            </a:solidFill>
          </a:ln>
        </p:spPr>
        <p:txBody>
          <a:bodyPr wrap="square" rtlCol="0">
            <a:spAutoFit/>
          </a:bodyPr>
          <a:lstStyle/>
          <a:p>
            <a:r>
              <a:rPr lang="en-US" sz="4000" b="1" dirty="0"/>
              <a:t>Annual Oxygen budget</a:t>
            </a:r>
          </a:p>
        </p:txBody>
      </p:sp>
      <p:sp>
        <p:nvSpPr>
          <p:cNvPr id="10" name="TextBox 9">
            <a:extLst>
              <a:ext uri="{FF2B5EF4-FFF2-40B4-BE49-F238E27FC236}">
                <a16:creationId xmlns:a16="http://schemas.microsoft.com/office/drawing/2014/main" id="{4A037042-99A7-3440-8627-A0A924B59937}"/>
              </a:ext>
            </a:extLst>
          </p:cNvPr>
          <p:cNvSpPr txBox="1"/>
          <p:nvPr/>
        </p:nvSpPr>
        <p:spPr>
          <a:xfrm>
            <a:off x="6400800" y="3875836"/>
            <a:ext cx="2149643" cy="400110"/>
          </a:xfrm>
          <a:prstGeom prst="rect">
            <a:avLst/>
          </a:prstGeom>
          <a:solidFill>
            <a:schemeClr val="bg1"/>
          </a:solidFill>
          <a:ln w="28575">
            <a:solidFill>
              <a:schemeClr val="tx1"/>
            </a:solidFill>
          </a:ln>
        </p:spPr>
        <p:txBody>
          <a:bodyPr wrap="square" rtlCol="0">
            <a:spAutoFit/>
          </a:bodyPr>
          <a:lstStyle/>
          <a:p>
            <a:r>
              <a:rPr lang="en-US" sz="2000" b="1" dirty="0"/>
              <a:t>Biology: </a:t>
            </a:r>
            <a:r>
              <a:rPr lang="en-US" sz="2000" b="1" dirty="0">
                <a:solidFill>
                  <a:srgbClr val="FF0000"/>
                </a:solidFill>
              </a:rPr>
              <a:t>? </a:t>
            </a:r>
            <a:r>
              <a:rPr lang="en-US" sz="2000" b="1" dirty="0" err="1">
                <a:solidFill>
                  <a:srgbClr val="FF0000"/>
                </a:solidFill>
              </a:rPr>
              <a:t>Tmol</a:t>
            </a:r>
            <a:endParaRPr lang="en-US" sz="2000" b="1" dirty="0">
              <a:solidFill>
                <a:srgbClr val="FF0000"/>
              </a:solidFill>
            </a:endParaRPr>
          </a:p>
        </p:txBody>
      </p:sp>
      <p:sp>
        <p:nvSpPr>
          <p:cNvPr id="11" name="TextBox 10">
            <a:extLst>
              <a:ext uri="{FF2B5EF4-FFF2-40B4-BE49-F238E27FC236}">
                <a16:creationId xmlns:a16="http://schemas.microsoft.com/office/drawing/2014/main" id="{B7544E4D-003B-4542-A82D-561940FDE333}"/>
              </a:ext>
            </a:extLst>
          </p:cNvPr>
          <p:cNvSpPr txBox="1"/>
          <p:nvPr/>
        </p:nvSpPr>
        <p:spPr>
          <a:xfrm>
            <a:off x="5282834" y="5196843"/>
            <a:ext cx="1326513" cy="707886"/>
          </a:xfrm>
          <a:prstGeom prst="rect">
            <a:avLst/>
          </a:prstGeom>
          <a:solidFill>
            <a:schemeClr val="bg1"/>
          </a:solidFill>
          <a:ln w="28575">
            <a:solidFill>
              <a:schemeClr val="tx1"/>
            </a:solidFill>
          </a:ln>
        </p:spPr>
        <p:txBody>
          <a:bodyPr wrap="square" rtlCol="0">
            <a:spAutoFit/>
          </a:bodyPr>
          <a:lstStyle/>
          <a:p>
            <a:r>
              <a:rPr lang="en-US" sz="2000" b="1" dirty="0"/>
              <a:t>O2 export: -1.6 </a:t>
            </a:r>
            <a:r>
              <a:rPr lang="en-US" sz="2000" b="1" dirty="0" err="1"/>
              <a:t>Tmol</a:t>
            </a:r>
            <a:endParaRPr lang="en-US" sz="2000" b="1" dirty="0"/>
          </a:p>
        </p:txBody>
      </p:sp>
    </p:spTree>
    <p:custDataLst>
      <p:tags r:id="rId1"/>
    </p:custDataLst>
    <p:extLst>
      <p:ext uri="{BB962C8B-B14F-4D97-AF65-F5344CB8AC3E}">
        <p14:creationId xmlns:p14="http://schemas.microsoft.com/office/powerpoint/2010/main" val="19219847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39.5"/>
</p:tagLst>
</file>

<file path=ppt/tags/tag2.xml><?xml version="1.0" encoding="utf-8"?>
<p:tagLst xmlns:a="http://schemas.openxmlformats.org/drawingml/2006/main" xmlns:r="http://schemas.openxmlformats.org/officeDocument/2006/relationships" xmlns:p="http://schemas.openxmlformats.org/presentationml/2006/main">
  <p:tag name="TIMING" val="|39.5"/>
</p:tagLst>
</file>

<file path=ppt/tags/tag3.xml><?xml version="1.0" encoding="utf-8"?>
<p:tagLst xmlns:a="http://schemas.openxmlformats.org/drawingml/2006/main" xmlns:r="http://schemas.openxmlformats.org/officeDocument/2006/relationships" xmlns:p="http://schemas.openxmlformats.org/presentationml/2006/main">
  <p:tag name="TIMING" val="|39.5"/>
</p:tagLst>
</file>

<file path=ppt/tags/tag4.xml><?xml version="1.0" encoding="utf-8"?>
<p:tagLst xmlns:a="http://schemas.openxmlformats.org/drawingml/2006/main" xmlns:r="http://schemas.openxmlformats.org/officeDocument/2006/relationships" xmlns:p="http://schemas.openxmlformats.org/presentationml/2006/main">
  <p:tag name="TIMING" val="|39.5"/>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41385</TotalTime>
  <Words>1328</Words>
  <Application>Microsoft Macintosh PowerPoint</Application>
  <PresentationFormat>Widescreen</PresentationFormat>
  <Paragraphs>103</Paragraphs>
  <Slides>14</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Calibri Light</vt:lpstr>
      <vt:lpstr>Office Theme</vt:lpstr>
      <vt:lpstr>Ventilation and oxygen export in the Labrador Sea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Jannes Koelling</dc:creator>
  <cp:lastModifiedBy>Jannes Koelling</cp:lastModifiedBy>
  <cp:revision>162</cp:revision>
  <dcterms:created xsi:type="dcterms:W3CDTF">2021-01-18T19:26:12Z</dcterms:created>
  <dcterms:modified xsi:type="dcterms:W3CDTF">2022-05-19T03:05:58Z</dcterms:modified>
</cp:coreProperties>
</file>