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7" r:id="rId2"/>
  </p:sldMasterIdLst>
  <p:notesMasterIdLst>
    <p:notesMasterId r:id="rId13"/>
  </p:notesMasterIdLst>
  <p:sldIdLst>
    <p:sldId id="258" r:id="rId3"/>
    <p:sldId id="298" r:id="rId4"/>
    <p:sldId id="304" r:id="rId5"/>
    <p:sldId id="297" r:id="rId6"/>
    <p:sldId id="301" r:id="rId7"/>
    <p:sldId id="305" r:id="rId8"/>
    <p:sldId id="295" r:id="rId9"/>
    <p:sldId id="307" r:id="rId10"/>
    <p:sldId id="306" r:id="rId11"/>
    <p:sldId id="30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B5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F4C35-FA51-4CED-A9F3-D8C6C44AFEDA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B495D-CD62-4D15-924B-C14C97692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519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5E4A4-7C5F-4470-97D3-333C4B63E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F28EBD-E25B-4187-98ED-4426082D9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A3A21E-F23C-4D67-8767-3C7C24F7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0FD98-B34E-4F06-BCD0-DB43B005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D4BF4-8AFA-4645-BCBC-379FE5FB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333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9E014D-D9ED-43A1-B1B4-12C7C3A4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263D7C-8624-4B7F-A67B-9B7081B5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BECB65-D917-453E-A358-4621E973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6F790-2C8D-4331-9E0B-21D657B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56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3BA9BF-A6BE-49E5-A8E8-EE22060A8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F4978E-EB89-4BF8-A00C-F2CEAC3B6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AC6A8E-A292-4F8C-93F6-4F5E93B2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27A3C6-2763-4BD3-BCF5-BEEA1711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A2C84-9AB0-4CC6-A6BB-6BF156A9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832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5373A-A91E-430F-89D8-BC35F70128E9}"/>
              </a:ext>
            </a:extLst>
          </p:cNvPr>
          <p:cNvSpPr/>
          <p:nvPr userDrawn="1"/>
        </p:nvSpPr>
        <p:spPr>
          <a:xfrm>
            <a:off x="0" y="-1"/>
            <a:ext cx="12192000" cy="54000"/>
          </a:xfrm>
          <a:prstGeom prst="rect">
            <a:avLst/>
          </a:prstGeom>
          <a:solidFill>
            <a:srgbClr val="1B5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06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38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58DB2-3993-4D46-A898-99AA72BF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571"/>
            <a:ext cx="8154785" cy="50707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69294E-950E-479D-BD43-99F2DB5C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AFB5E-EC4F-4E8D-9C48-F41C127E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075" y="6537324"/>
            <a:ext cx="838200" cy="365125"/>
          </a:xfrm>
        </p:spPr>
        <p:txBody>
          <a:bodyPr/>
          <a:lstStyle/>
          <a:p>
            <a:r>
              <a:rPr lang="fr-BE" dirty="0"/>
              <a:t>May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7DAFC-43B5-4BEE-BB5A-C7F74876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8989" y="6546848"/>
            <a:ext cx="4505498" cy="365125"/>
          </a:xfrm>
        </p:spPr>
        <p:txBody>
          <a:bodyPr/>
          <a:lstStyle/>
          <a:p>
            <a:r>
              <a:rPr lang="en-US" dirty="0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3364D3-EFF9-4D4C-A563-22E65740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0735B55-8CF1-4E42-8453-7F5A62694523}"/>
              </a:ext>
            </a:extLst>
          </p:cNvPr>
          <p:cNvSpPr txBox="1">
            <a:spLocks/>
          </p:cNvSpPr>
          <p:nvPr userDrawn="1"/>
        </p:nvSpPr>
        <p:spPr>
          <a:xfrm>
            <a:off x="2691332" y="6537323"/>
            <a:ext cx="2861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ACEFE20-3CB6-476C-AB13-872D3BD0D1E4}"/>
              </a:ext>
            </a:extLst>
          </p:cNvPr>
          <p:cNvSpPr txBox="1">
            <a:spLocks/>
          </p:cNvSpPr>
          <p:nvPr userDrawn="1"/>
        </p:nvSpPr>
        <p:spPr>
          <a:xfrm>
            <a:off x="2558979" y="6546848"/>
            <a:ext cx="248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benoit.loucheur@uclouvain.be</a:t>
            </a:r>
          </a:p>
        </p:txBody>
      </p:sp>
    </p:spTree>
    <p:extLst>
      <p:ext uri="{BB962C8B-B14F-4D97-AF65-F5344CB8AC3E}">
        <p14:creationId xmlns:p14="http://schemas.microsoft.com/office/powerpoint/2010/main" val="316604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10453D-35CB-4A18-90C8-3086FC89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4BF2E-0547-4AFD-ABF1-BB591E6B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17400-8C0D-4B9F-BC9D-D2D09BEB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EACBF-4D2A-4A98-86F5-D88B3813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D77869-8A6E-7644-593F-CDF8724D0140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7148945" cy="59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40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6E954D-A953-4D64-924D-F244CB259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BC0B82-54BA-41C4-BFBF-819E058E0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5F19-5C0D-4607-8C63-C7440C2B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F7DA4F-AB19-494F-86FD-6CDCC3BD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4A6AD9-6060-41A8-840E-8FA8622E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73F04AA-35A8-45F0-9B08-998F5B5D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148945" cy="59915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139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889478-B637-45EC-A676-D82240156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EDA895-02D3-4888-BC0B-DB8947926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FF5B48-49D0-4174-AC60-8E14CE449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959F9F-F8D3-4D27-B592-5749BF31E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A0DA23-F9BE-443B-B1D8-2382B1E9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8371AA-91B1-4AC1-A447-C74FDBC1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42D5A5-6850-43DF-BB47-0D47371F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36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CBF98-FDEC-4E48-B35A-F319EF31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9CB23B-CCB4-4BAE-A962-451BB20C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D6B3FD-40AB-41CA-8443-FADFB8A9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6BBDC-9817-40CD-9C63-FA3E8B81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7BB69B-14E9-429C-B27A-05836FA2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5119FE-52C3-47AD-853B-186167BD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E428CC-00B5-4078-8D45-3A186375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233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873A2-4F03-4CEE-BEFD-2756340E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F5AAF-17C7-42ED-B9BF-E93CF453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EEFFE8-A504-4552-A828-F6CA32961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05D76C-0AAF-401E-AB36-B08F897E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7D84A2-218E-4606-A53E-84AC59B0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6029CD-7276-4E67-BDF2-694F063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122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F87A4-3DEB-45F4-ABD1-EE60C8A6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161722-EC50-4B31-9E64-0DE635878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DD7375-D335-46CB-B28A-1D27FCCCD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30F42C-C21E-4BF4-B4FC-B85E5416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BB8D18-7ACD-4F32-8351-11B7481F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Automatic correction and completion of weather time series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29E20B-193B-4E43-BFE3-43035085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336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553EEF-4B2E-4347-A1BD-E94AE54D7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6CF4F-8429-462C-99F7-656D09EC5409}"/>
              </a:ext>
            </a:extLst>
          </p:cNvPr>
          <p:cNvSpPr/>
          <p:nvPr userDrawn="1"/>
        </p:nvSpPr>
        <p:spPr>
          <a:xfrm>
            <a:off x="0" y="6581775"/>
            <a:ext cx="12192000" cy="276225"/>
          </a:xfrm>
          <a:prstGeom prst="rect">
            <a:avLst/>
          </a:prstGeom>
          <a:solidFill>
            <a:srgbClr val="1B5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16B9BA-E976-4429-894A-FD0ADF1D9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75" y="6537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BE" dirty="0" err="1"/>
              <a:t>February</a:t>
            </a:r>
            <a:r>
              <a:rPr lang="fr-BE" dirty="0"/>
              <a:t>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B706E7-1245-4C8E-B0EC-DA21B8994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3225" y="65468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Automatic correction and completion of weather time series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2873F6-E6B9-4E76-8327-7CFB18BD3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8025" y="6537323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1E8D5C69-8AF0-4477-A31A-0079511DA275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6A1FA8FC-DE5E-ED34-7479-807155BA250C}"/>
              </a:ext>
            </a:extLst>
          </p:cNvPr>
          <p:cNvSpPr/>
          <p:nvPr userDrawn="1"/>
        </p:nvSpPr>
        <p:spPr>
          <a:xfrm>
            <a:off x="0" y="307207"/>
            <a:ext cx="8163098" cy="573942"/>
          </a:xfrm>
          <a:prstGeom prst="round1Rect">
            <a:avLst>
              <a:gd name="adj" fmla="val 35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33AC57C-6A9C-258C-2596-DC996B4707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48164" y="227949"/>
            <a:ext cx="3158061" cy="7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150AF5-5473-4818-BD29-415C4A5F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D5C802-5E05-4B16-A904-583BF6736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26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48.svg"/><Relationship Id="rId4" Type="http://schemas.openxmlformats.org/officeDocument/2006/relationships/image" Target="../media/image46.sv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EF53DE-C372-45E1-9160-2312C8C5EDF5}"/>
              </a:ext>
            </a:extLst>
          </p:cNvPr>
          <p:cNvSpPr/>
          <p:nvPr/>
        </p:nvSpPr>
        <p:spPr>
          <a:xfrm>
            <a:off x="0" y="1065402"/>
            <a:ext cx="12192000" cy="5792598"/>
          </a:xfrm>
          <a:prstGeom prst="rect">
            <a:avLst/>
          </a:prstGeom>
          <a:solidFill>
            <a:srgbClr val="1B5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D2062EB8-2400-4FD8-920A-9224F7122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4" t="6849" r="7680" b="4099"/>
          <a:stretch/>
        </p:blipFill>
        <p:spPr>
          <a:xfrm>
            <a:off x="11296127" y="3041"/>
            <a:ext cx="782972" cy="1023492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4BD0F40-8BC5-4057-860B-2AC5A6818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45517"/>
            <a:ext cx="3158061" cy="73245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004BBE6-E58B-4614-A962-540C8F19B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0200" y="145517"/>
            <a:ext cx="1920204" cy="73854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D053E8A-7F20-4E9F-BF31-9757D6B507EE}"/>
              </a:ext>
            </a:extLst>
          </p:cNvPr>
          <p:cNvSpPr txBox="1"/>
          <p:nvPr/>
        </p:nvSpPr>
        <p:spPr>
          <a:xfrm>
            <a:off x="219075" y="1385812"/>
            <a:ext cx="11753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Gap </a:t>
            </a:r>
            <a:r>
              <a:rPr lang="fr-FR" sz="5400" dirty="0" err="1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filling</a:t>
            </a:r>
            <a:r>
              <a:rPr lang="fr-FR" sz="5400" dirty="0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 in air </a:t>
            </a:r>
            <a:r>
              <a:rPr lang="fr-FR" sz="5400" dirty="0" err="1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temperature</a:t>
            </a:r>
            <a:r>
              <a:rPr lang="fr-FR" sz="5400" dirty="0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 </a:t>
            </a:r>
            <a:r>
              <a:rPr lang="fr-FR" sz="5400" dirty="0" err="1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series</a:t>
            </a:r>
            <a:r>
              <a:rPr lang="fr-FR" sz="5400" dirty="0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 by matrix </a:t>
            </a:r>
            <a:r>
              <a:rPr lang="fr-FR" sz="5400" dirty="0" err="1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completion</a:t>
            </a:r>
            <a:r>
              <a:rPr lang="fr-FR" sz="5400" dirty="0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 </a:t>
            </a:r>
            <a:r>
              <a:rPr lang="fr-FR" sz="5400" dirty="0" err="1">
                <a:solidFill>
                  <a:schemeClr val="bg1"/>
                </a:solidFill>
                <a:latin typeface="Georgia Pro" panose="02040502050405020303" pitchFamily="18" charset="0"/>
                <a:cs typeface="Angsana New" panose="020B0502040204020203" pitchFamily="18" charset="-34"/>
              </a:rPr>
              <a:t>methods</a:t>
            </a:r>
            <a:endParaRPr lang="fr-BE" sz="5400" dirty="0">
              <a:solidFill>
                <a:schemeClr val="bg1"/>
              </a:solidFill>
              <a:latin typeface="Georgia Pro" panose="02040502050405020303" pitchFamily="18" charset="0"/>
              <a:cs typeface="Angsana New" panose="020B0502040204020203" pitchFamily="18" charset="-34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6340612-94EF-4FD6-843A-8563D318B6EF}"/>
              </a:ext>
            </a:extLst>
          </p:cNvPr>
          <p:cNvSpPr txBox="1"/>
          <p:nvPr/>
        </p:nvSpPr>
        <p:spPr>
          <a:xfrm>
            <a:off x="219075" y="6138029"/>
            <a:ext cx="181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23 May 2022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53A9C31-701A-483F-AA67-7904512E9BBA}"/>
              </a:ext>
            </a:extLst>
          </p:cNvPr>
          <p:cNvSpPr txBox="1"/>
          <p:nvPr/>
        </p:nvSpPr>
        <p:spPr>
          <a:xfrm>
            <a:off x="2852737" y="3700091"/>
            <a:ext cx="648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Benoît Loucheur</a:t>
            </a:r>
            <a:endParaRPr lang="fr-BE" sz="2800" b="1" dirty="0">
              <a:solidFill>
                <a:schemeClr val="bg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BF559FE-4A60-4BAC-8CC1-414C2066E368}"/>
              </a:ext>
            </a:extLst>
          </p:cNvPr>
          <p:cNvSpPr txBox="1"/>
          <p:nvPr/>
        </p:nvSpPr>
        <p:spPr>
          <a:xfrm>
            <a:off x="2852737" y="4598959"/>
            <a:ext cx="83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Pierre-Antoine Absil (</a:t>
            </a:r>
            <a:r>
              <a:rPr lang="fr-FR" sz="2000" dirty="0" err="1">
                <a:solidFill>
                  <a:schemeClr val="bg1"/>
                </a:solidFill>
              </a:rPr>
              <a:t>UCLouvain</a:t>
            </a:r>
            <a:r>
              <a:rPr lang="fr-FR" sz="2000" dirty="0">
                <a:solidFill>
                  <a:schemeClr val="bg1"/>
                </a:solidFill>
              </a:rPr>
              <a:t>) , Michel Journée (IRM)</a:t>
            </a:r>
            <a:endParaRPr lang="fr-BE" sz="2000" dirty="0">
              <a:solidFill>
                <a:schemeClr val="bg1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A95F3557-A703-46B1-71C1-0B598E0EE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2936" y="5682132"/>
            <a:ext cx="36766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8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F9336A-E856-9785-25D8-2BA74AA9C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5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4000" dirty="0"/>
          </a:p>
          <a:p>
            <a:pPr algn="ctr"/>
            <a:endParaRPr lang="fr-BE" sz="4000" dirty="0"/>
          </a:p>
          <a:p>
            <a:pPr algn="ctr"/>
            <a:r>
              <a:rPr lang="fr-BE" sz="4000" dirty="0" err="1"/>
              <a:t>Thank</a:t>
            </a:r>
            <a:r>
              <a:rPr lang="fr-BE" sz="4000" dirty="0"/>
              <a:t> </a:t>
            </a:r>
            <a:r>
              <a:rPr lang="fr-BE" sz="4000" dirty="0" err="1"/>
              <a:t>you</a:t>
            </a:r>
            <a:r>
              <a:rPr lang="fr-BE" sz="4000" dirty="0"/>
              <a:t> for </a:t>
            </a:r>
            <a:r>
              <a:rPr lang="fr-BE" sz="4000" dirty="0" err="1"/>
              <a:t>you</a:t>
            </a:r>
            <a:r>
              <a:rPr lang="fr-BE" sz="4000" dirty="0"/>
              <a:t> attention!</a:t>
            </a:r>
          </a:p>
          <a:p>
            <a:pPr algn="ctr"/>
            <a:r>
              <a:rPr lang="fr-BE" sz="4000" dirty="0"/>
              <a:t>	</a:t>
            </a:r>
          </a:p>
          <a:p>
            <a:pPr algn="ctr"/>
            <a:r>
              <a:rPr lang="fr-BE" sz="2000" dirty="0"/>
              <a:t>benoit.loucheur@uclouvain.be</a:t>
            </a:r>
          </a:p>
          <a:p>
            <a:pPr algn="ctr"/>
            <a:endParaRPr lang="fr-BE" sz="4000" dirty="0"/>
          </a:p>
          <a:p>
            <a:pPr algn="ctr"/>
            <a:endParaRPr lang="fr-BE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56A04A-4D9D-2C19-1410-3C30DF81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2" y="3623737"/>
            <a:ext cx="2071279" cy="275914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62E4490-9361-6865-2137-8C0795446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4652" y="3662723"/>
            <a:ext cx="2348276" cy="2739654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966C5AD2-A54B-A152-F56A-BE70E4846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8262" y="3296494"/>
            <a:ext cx="3158061" cy="732458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13195B79-7762-FE2D-8029-B239B04FC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8026" y="4335666"/>
            <a:ext cx="1920204" cy="738540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A4D8FC2C-812E-4941-D5C7-226FB86CE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4214" y="5202321"/>
            <a:ext cx="1087827" cy="13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1529C-A37C-B195-2424-03315E6D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Context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80562-C6C7-2584-4E16-40624476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May 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E1B41-8EF0-6376-3486-9B1479EA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40B20-CCE1-1D2E-74CF-12237EEA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2</a:t>
            </a:fld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20B076C-10AB-BE4B-53DF-453484B82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727" t="11869" r="13025" b="10670"/>
          <a:stretch/>
        </p:blipFill>
        <p:spPr>
          <a:xfrm>
            <a:off x="5087663" y="1173514"/>
            <a:ext cx="6266139" cy="511426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8CC4A18-56E7-57CF-D730-2478AAEF63B0}"/>
              </a:ext>
            </a:extLst>
          </p:cNvPr>
          <p:cNvGrpSpPr/>
          <p:nvPr/>
        </p:nvGrpSpPr>
        <p:grpSpPr>
          <a:xfrm>
            <a:off x="803273" y="1173514"/>
            <a:ext cx="3598877" cy="5114263"/>
            <a:chOff x="838198" y="1510018"/>
            <a:chExt cx="3598877" cy="4127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84BD72-37AD-1CE0-FE30-72CD7D8F2631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C31561FF-1A1A-2183-0265-C3178B7DE12B}"/>
                </a:ext>
              </a:extLst>
            </p:cNvPr>
            <p:cNvCxnSpPr/>
            <p:nvPr/>
          </p:nvCxnSpPr>
          <p:spPr>
            <a:xfrm>
              <a:off x="838198" y="1895912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AD3C1E00-F483-26E2-410C-688C2D8D81CF}"/>
              </a:ext>
            </a:extLst>
          </p:cNvPr>
          <p:cNvSpPr txBox="1"/>
          <p:nvPr/>
        </p:nvSpPr>
        <p:spPr>
          <a:xfrm>
            <a:off x="803272" y="1244005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Manual Station</a:t>
            </a:r>
          </a:p>
        </p:txBody>
      </p:sp>
      <p:pic>
        <p:nvPicPr>
          <p:cNvPr id="13" name="Image 12" descr="Une image contenant herbe, blanc&#10;&#10;Description générée automatiquement">
            <a:extLst>
              <a:ext uri="{FF2B5EF4-FFF2-40B4-BE49-F238E27FC236}">
                <a16:creationId xmlns:a16="http://schemas.microsoft.com/office/drawing/2014/main" id="{7DF5354E-D137-9A94-8175-54E3504CA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3757610"/>
            <a:ext cx="2310797" cy="231079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2DD25A7-EE5D-D30E-9633-21E6076D123E}"/>
              </a:ext>
            </a:extLst>
          </p:cNvPr>
          <p:cNvSpPr txBox="1"/>
          <p:nvPr/>
        </p:nvSpPr>
        <p:spPr>
          <a:xfrm>
            <a:off x="1135380" y="1872245"/>
            <a:ext cx="3002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oldest climate network in Belgium</a:t>
            </a:r>
          </a:p>
          <a:p>
            <a:pPr algn="ctr"/>
            <a:endParaRPr lang="en-US" dirty="0"/>
          </a:p>
          <a:p>
            <a:pPr algn="ctr"/>
            <a:r>
              <a:rPr lang="fr-BE" dirty="0"/>
              <a:t>Minimum and Maximum </a:t>
            </a:r>
            <a:r>
              <a:rPr lang="fr-BE" dirty="0" err="1"/>
              <a:t>daily</a:t>
            </a:r>
            <a:r>
              <a:rPr lang="fr-BE" dirty="0"/>
              <a:t> </a:t>
            </a:r>
            <a:r>
              <a:rPr lang="fr-BE" dirty="0" err="1"/>
              <a:t>temperature</a:t>
            </a:r>
            <a:endParaRPr lang="fr-BE" dirty="0"/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172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1529C-A37C-B195-2424-03315E6D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Data </a:t>
            </a:r>
            <a:r>
              <a:rPr lang="fr-BE" dirty="0" err="1"/>
              <a:t>availability</a:t>
            </a:r>
            <a:r>
              <a:rPr lang="fr-BE" dirty="0"/>
              <a:t> : </a:t>
            </a:r>
            <a:r>
              <a:rPr lang="fr-BE" dirty="0" err="1"/>
              <a:t>Dream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80562-C6C7-2584-4E16-40624476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May 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E1B41-8EF0-6376-3486-9B1479EA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40B20-CCE1-1D2E-74CF-12237EEA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3</a:t>
            </a:fld>
            <a:endParaRPr lang="fr-BE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096DA4EF-E5B7-6730-E459-17E537A93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1" b="9270"/>
          <a:stretch/>
        </p:blipFill>
        <p:spPr>
          <a:xfrm rot="16200000">
            <a:off x="3625200" y="-371987"/>
            <a:ext cx="4654172" cy="7601974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396146A-2FCA-8C17-9276-539757FABF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601" t="95268" r="27661" b="940"/>
          <a:stretch/>
        </p:blipFill>
        <p:spPr>
          <a:xfrm>
            <a:off x="5266594" y="5924707"/>
            <a:ext cx="1475929" cy="2600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5253E4-CB24-B1FD-F243-1AA17EA7577A}"/>
              </a:ext>
            </a:extLst>
          </p:cNvPr>
          <p:cNvSpPr/>
          <p:nvPr/>
        </p:nvSpPr>
        <p:spPr>
          <a:xfrm>
            <a:off x="5074920" y="5812023"/>
            <a:ext cx="1798320" cy="467549"/>
          </a:xfrm>
          <a:prstGeom prst="rect">
            <a:avLst/>
          </a:prstGeom>
          <a:noFill/>
          <a:ln w="28575">
            <a:solidFill>
              <a:srgbClr val="1B5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1030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1529C-A37C-B195-2424-03315E6D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Data </a:t>
            </a:r>
            <a:r>
              <a:rPr lang="fr-BE" dirty="0" err="1"/>
              <a:t>availability</a:t>
            </a:r>
            <a:r>
              <a:rPr lang="fr-BE" dirty="0"/>
              <a:t> : Reality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80562-C6C7-2584-4E16-40624476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May 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E1B41-8EF0-6376-3486-9B1479EA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40B20-CCE1-1D2E-74CF-12237EEA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4</a:t>
            </a:fld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B5648457-976B-1446-53B4-FFAF1EE2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-22" r="-1" b="9261"/>
          <a:stretch/>
        </p:blipFill>
        <p:spPr>
          <a:xfrm rot="16200000">
            <a:off x="3626325" y="-370800"/>
            <a:ext cx="4654800" cy="76032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60095A2-F4CD-D641-9C80-C9D9D7E10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46" t="92606" b="1465"/>
          <a:stretch/>
        </p:blipFill>
        <p:spPr>
          <a:xfrm>
            <a:off x="3827317" y="5843636"/>
            <a:ext cx="3484419" cy="406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A2DEF2-1A01-9CE0-C428-27C28CE05272}"/>
              </a:ext>
            </a:extLst>
          </p:cNvPr>
          <p:cNvSpPr/>
          <p:nvPr/>
        </p:nvSpPr>
        <p:spPr>
          <a:xfrm>
            <a:off x="3718560" y="5812023"/>
            <a:ext cx="3779519" cy="467549"/>
          </a:xfrm>
          <a:prstGeom prst="rect">
            <a:avLst/>
          </a:prstGeom>
          <a:noFill/>
          <a:ln w="28575">
            <a:solidFill>
              <a:srgbClr val="1B5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6D22E0-B921-D254-E19B-F64E0CAC89A7}"/>
              </a:ext>
            </a:extLst>
          </p:cNvPr>
          <p:cNvGrpSpPr/>
          <p:nvPr/>
        </p:nvGrpSpPr>
        <p:grpSpPr>
          <a:xfrm>
            <a:off x="9809228" y="2623706"/>
            <a:ext cx="2310521" cy="1533421"/>
            <a:chOff x="838198" y="1510018"/>
            <a:chExt cx="3598877" cy="41273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E40BA8-51DB-3B96-D749-4C61FD7477A3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33CCD197-A311-3E16-CE6B-4AECED2BDCA4}"/>
                </a:ext>
              </a:extLst>
            </p:cNvPr>
            <p:cNvCxnSpPr>
              <a:cxnSpLocks/>
            </p:cNvCxnSpPr>
            <p:nvPr/>
          </p:nvCxnSpPr>
          <p:spPr>
            <a:xfrm>
              <a:off x="838198" y="2406575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17DA51CF-393C-95F6-9D84-55895B778871}"/>
              </a:ext>
            </a:extLst>
          </p:cNvPr>
          <p:cNvSpPr txBox="1"/>
          <p:nvPr/>
        </p:nvSpPr>
        <p:spPr>
          <a:xfrm>
            <a:off x="9165048" y="2591933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Goal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8AF358-23F0-FCFF-F549-99D4D5439DBF}"/>
              </a:ext>
            </a:extLst>
          </p:cNvPr>
          <p:cNvSpPr txBox="1"/>
          <p:nvPr/>
        </p:nvSpPr>
        <p:spPr>
          <a:xfrm>
            <a:off x="9906207" y="2983709"/>
            <a:ext cx="2116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Complete the </a:t>
            </a:r>
            <a:r>
              <a:rPr lang="fr-BE" dirty="0" err="1"/>
              <a:t>missing</a:t>
            </a:r>
            <a:r>
              <a:rPr lang="fr-BE" dirty="0"/>
              <a:t> values </a:t>
            </a:r>
            <a:r>
              <a:rPr lang="en-US" dirty="0"/>
              <a:t>using matrix completion methods</a:t>
            </a:r>
            <a:r>
              <a:rPr lang="fr-BE" dirty="0"/>
              <a:t> </a:t>
            </a:r>
          </a:p>
        </p:txBody>
      </p:sp>
      <p:cxnSp>
        <p:nvCxnSpPr>
          <p:cNvPr id="9" name="Connecteur : en arc 8">
            <a:extLst>
              <a:ext uri="{FF2B5EF4-FFF2-40B4-BE49-F238E27FC236}">
                <a16:creationId xmlns:a16="http://schemas.microsoft.com/office/drawing/2014/main" id="{11B2BF52-5DEC-23CA-4A53-2DA415EB2C3B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>
            <a:off x="2152124" y="1416051"/>
            <a:ext cx="1613426" cy="622301"/>
          </a:xfrm>
          <a:prstGeom prst="curved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ADEAF5C-33CD-9151-8B82-ED9B5183301B}"/>
              </a:ext>
            </a:extLst>
          </p:cNvPr>
          <p:cNvSpPr txBox="1"/>
          <p:nvPr/>
        </p:nvSpPr>
        <p:spPr>
          <a:xfrm>
            <a:off x="600075" y="1202173"/>
            <a:ext cx="211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~10 </a:t>
            </a:r>
            <a:r>
              <a:rPr lang="fr-BE" dirty="0" err="1"/>
              <a:t>years</a:t>
            </a:r>
            <a:endParaRPr lang="fr-BE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99BB0DE-846E-2D4D-9DD2-E94979A14900}"/>
              </a:ext>
            </a:extLst>
          </p:cNvPr>
          <p:cNvSpPr txBox="1"/>
          <p:nvPr/>
        </p:nvSpPr>
        <p:spPr>
          <a:xfrm>
            <a:off x="818784" y="4319714"/>
            <a:ext cx="211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~2 </a:t>
            </a:r>
            <a:r>
              <a:rPr lang="fr-BE" dirty="0" err="1"/>
              <a:t>years</a:t>
            </a:r>
            <a:endParaRPr lang="fr-BE" dirty="0"/>
          </a:p>
        </p:txBody>
      </p: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14DE6CA8-52B4-57BC-D10E-074FE88E1A1D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2317072" y="3883956"/>
            <a:ext cx="3653022" cy="643656"/>
          </a:xfrm>
          <a:prstGeom prst="curved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5B25472-B173-4BAD-E7FF-A28FD8EEBBE7}"/>
              </a:ext>
            </a:extLst>
          </p:cNvPr>
          <p:cNvSpPr/>
          <p:nvPr/>
        </p:nvSpPr>
        <p:spPr>
          <a:xfrm>
            <a:off x="3765550" y="1263650"/>
            <a:ext cx="308736" cy="15494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94D7DF-3CC9-B484-051D-E72FDFDB28EB}"/>
              </a:ext>
            </a:extLst>
          </p:cNvPr>
          <p:cNvSpPr/>
          <p:nvPr/>
        </p:nvSpPr>
        <p:spPr>
          <a:xfrm>
            <a:off x="5970094" y="3583873"/>
            <a:ext cx="168768" cy="6001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31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1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1529C-A37C-B195-2424-03315E6D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Graph-Matrix </a:t>
            </a:r>
            <a:r>
              <a:rPr lang="fr-BE" dirty="0" err="1"/>
              <a:t>Representation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80562-C6C7-2584-4E16-40624476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May 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E1B41-8EF0-6376-3486-9B1479EA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40B20-CCE1-1D2E-74CF-12237EEA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5</a:t>
            </a:fld>
            <a:endParaRPr lang="fr-BE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99E33D7-DD23-2721-91C1-7ADFD106F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351" y="2341929"/>
            <a:ext cx="3877758" cy="314120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E491957B-05FE-4454-5407-88ADE4EDC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9552" y="2455204"/>
            <a:ext cx="3117660" cy="291465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E0576F9-998E-2406-B067-59BEA1146DB9}"/>
              </a:ext>
            </a:extLst>
          </p:cNvPr>
          <p:cNvGrpSpPr/>
          <p:nvPr/>
        </p:nvGrpSpPr>
        <p:grpSpPr>
          <a:xfrm>
            <a:off x="762864" y="1933575"/>
            <a:ext cx="3968245" cy="3619500"/>
            <a:chOff x="838198" y="1510018"/>
            <a:chExt cx="3598877" cy="41273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A75129-AD22-CA1D-4F16-00B6B3A01E20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CEB0941-1E58-A055-D972-ED0DFF8C83F4}"/>
                </a:ext>
              </a:extLst>
            </p:cNvPr>
            <p:cNvCxnSpPr/>
            <p:nvPr/>
          </p:nvCxnSpPr>
          <p:spPr>
            <a:xfrm>
              <a:off x="838198" y="1895912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C22C7C1-6AA5-8668-4B02-C5EFFDF1385D}"/>
              </a:ext>
            </a:extLst>
          </p:cNvPr>
          <p:cNvSpPr txBox="1"/>
          <p:nvPr/>
        </p:nvSpPr>
        <p:spPr>
          <a:xfrm>
            <a:off x="947547" y="1906847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Graph </a:t>
            </a:r>
            <a:r>
              <a:rPr lang="fr-BE" sz="2000" b="1" dirty="0" err="1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Representation</a:t>
            </a:r>
            <a:endParaRPr lang="fr-BE" sz="2000" b="1" dirty="0"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91BD401-5191-B657-C57B-2F9CF033F3FF}"/>
              </a:ext>
            </a:extLst>
          </p:cNvPr>
          <p:cNvGrpSpPr/>
          <p:nvPr/>
        </p:nvGrpSpPr>
        <p:grpSpPr>
          <a:xfrm>
            <a:off x="6394260" y="1929131"/>
            <a:ext cx="3968245" cy="3619500"/>
            <a:chOff x="838198" y="1510018"/>
            <a:chExt cx="3598877" cy="41273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5D51DF-DDA1-B31E-051D-84A33AE9D99E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78F0E90-FEC8-5AF9-01B9-DAD2821305AA}"/>
                </a:ext>
              </a:extLst>
            </p:cNvPr>
            <p:cNvCxnSpPr/>
            <p:nvPr/>
          </p:nvCxnSpPr>
          <p:spPr>
            <a:xfrm>
              <a:off x="838198" y="1895912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5160C53-EE23-D2F5-D215-F46AEE2825CC}"/>
              </a:ext>
            </a:extLst>
          </p:cNvPr>
          <p:cNvSpPr txBox="1"/>
          <p:nvPr/>
        </p:nvSpPr>
        <p:spPr>
          <a:xfrm>
            <a:off x="6588470" y="1885842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Matrix </a:t>
            </a:r>
            <a:r>
              <a:rPr lang="fr-BE" sz="2000" b="1" dirty="0" err="1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Representation</a:t>
            </a:r>
            <a:endParaRPr lang="fr-BE" sz="2000" b="1" dirty="0"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017AD02-8FB8-B67A-CD61-97CEBCAC64ED}"/>
              </a:ext>
            </a:extLst>
          </p:cNvPr>
          <p:cNvCxnSpPr>
            <a:cxnSpLocks/>
          </p:cNvCxnSpPr>
          <p:nvPr/>
        </p:nvCxnSpPr>
        <p:spPr>
          <a:xfrm flipV="1">
            <a:off x="4731109" y="3738881"/>
            <a:ext cx="1663151" cy="4444"/>
          </a:xfrm>
          <a:prstGeom prst="straightConnector1">
            <a:avLst/>
          </a:prstGeom>
          <a:ln w="28575" cap="flat">
            <a:solidFill>
              <a:schemeClr val="accent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1529C-A37C-B195-2424-03315E6D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Graph-Matrix </a:t>
            </a:r>
            <a:r>
              <a:rPr lang="fr-BE" dirty="0" err="1"/>
              <a:t>Representation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80562-C6C7-2584-4E16-40624476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May 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E1B41-8EF0-6376-3486-9B1479EA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40B20-CCE1-1D2E-74CF-12237EEA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6</a:t>
            </a:fld>
            <a:endParaRPr lang="fr-BE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E0576F9-998E-2406-B067-59BEA1146DB9}"/>
              </a:ext>
            </a:extLst>
          </p:cNvPr>
          <p:cNvGrpSpPr/>
          <p:nvPr/>
        </p:nvGrpSpPr>
        <p:grpSpPr>
          <a:xfrm>
            <a:off x="762864" y="1933575"/>
            <a:ext cx="3968245" cy="3619500"/>
            <a:chOff x="838198" y="1510018"/>
            <a:chExt cx="3598877" cy="41273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A75129-AD22-CA1D-4F16-00B6B3A01E20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CEB0941-1E58-A055-D972-ED0DFF8C83F4}"/>
                </a:ext>
              </a:extLst>
            </p:cNvPr>
            <p:cNvCxnSpPr/>
            <p:nvPr/>
          </p:nvCxnSpPr>
          <p:spPr>
            <a:xfrm>
              <a:off x="838198" y="1895912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C22C7C1-6AA5-8668-4B02-C5EFFDF1385D}"/>
              </a:ext>
            </a:extLst>
          </p:cNvPr>
          <p:cNvSpPr txBox="1"/>
          <p:nvPr/>
        </p:nvSpPr>
        <p:spPr>
          <a:xfrm>
            <a:off x="947547" y="1906847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Graph </a:t>
            </a:r>
            <a:r>
              <a:rPr lang="fr-BE" sz="2000" b="1" dirty="0" err="1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Representation</a:t>
            </a:r>
            <a:endParaRPr lang="fr-BE" sz="2000" b="1" dirty="0"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91BD401-5191-B657-C57B-2F9CF033F3FF}"/>
              </a:ext>
            </a:extLst>
          </p:cNvPr>
          <p:cNvGrpSpPr/>
          <p:nvPr/>
        </p:nvGrpSpPr>
        <p:grpSpPr>
          <a:xfrm>
            <a:off x="6394260" y="1929131"/>
            <a:ext cx="3968245" cy="3619500"/>
            <a:chOff x="838198" y="1510018"/>
            <a:chExt cx="3598877" cy="41273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5D51DF-DDA1-B31E-051D-84A33AE9D99E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78F0E90-FEC8-5AF9-01B9-DAD2821305AA}"/>
                </a:ext>
              </a:extLst>
            </p:cNvPr>
            <p:cNvCxnSpPr/>
            <p:nvPr/>
          </p:nvCxnSpPr>
          <p:spPr>
            <a:xfrm>
              <a:off x="838198" y="1895912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5160C53-EE23-D2F5-D215-F46AEE2825CC}"/>
              </a:ext>
            </a:extLst>
          </p:cNvPr>
          <p:cNvSpPr txBox="1"/>
          <p:nvPr/>
        </p:nvSpPr>
        <p:spPr>
          <a:xfrm>
            <a:off x="6588470" y="1885842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Matrix </a:t>
            </a:r>
            <a:r>
              <a:rPr lang="fr-BE" sz="2000" b="1" dirty="0" err="1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Representation</a:t>
            </a:r>
            <a:endParaRPr lang="fr-BE" sz="2000" b="1" dirty="0"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456D199D-ED59-A219-5985-297F345E5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200" y="2343600"/>
            <a:ext cx="3877200" cy="314280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FB4A6E05-F516-D15E-6164-D043B3044A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18400" y="2455200"/>
            <a:ext cx="3117600" cy="2916000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7A0753A-7956-A016-CFFD-85F851386FC4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 flipV="1">
            <a:off x="4731109" y="3738881"/>
            <a:ext cx="1663151" cy="4444"/>
          </a:xfrm>
          <a:prstGeom prst="straightConnector1">
            <a:avLst/>
          </a:prstGeom>
          <a:ln w="28575" cap="flat">
            <a:solidFill>
              <a:schemeClr val="accent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6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06EB9-C88F-E9C5-751B-34CA9144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Matrix </a:t>
            </a:r>
            <a:r>
              <a:rPr lang="fr-BE" dirty="0" err="1"/>
              <a:t>Completion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AE3B7-6676-978E-3588-1033D9FC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May 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91836-6208-D48D-E405-4B5E6EF1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5E25D-2F5C-51E7-6224-B9190A13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7</a:t>
            </a:fld>
            <a:endParaRPr lang="fr-BE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E18C149-17D9-505E-8E79-7DECC41EC9F3}"/>
              </a:ext>
            </a:extLst>
          </p:cNvPr>
          <p:cNvGrpSpPr/>
          <p:nvPr/>
        </p:nvGrpSpPr>
        <p:grpSpPr>
          <a:xfrm>
            <a:off x="175935" y="1927135"/>
            <a:ext cx="3968245" cy="3619500"/>
            <a:chOff x="838198" y="1510018"/>
            <a:chExt cx="3598877" cy="41273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4F8637-124D-C525-028D-71AC965FF483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806C792-1E28-3028-8C51-847CB1DCF274}"/>
                </a:ext>
              </a:extLst>
            </p:cNvPr>
            <p:cNvCxnSpPr/>
            <p:nvPr/>
          </p:nvCxnSpPr>
          <p:spPr>
            <a:xfrm>
              <a:off x="838198" y="1895912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85A5D1D-9D4B-5E59-EE31-9F759E748D4F}"/>
              </a:ext>
            </a:extLst>
          </p:cNvPr>
          <p:cNvSpPr txBox="1"/>
          <p:nvPr/>
        </p:nvSpPr>
        <p:spPr>
          <a:xfrm>
            <a:off x="370145" y="1883846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Input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16D56410-FDD7-B08B-B65F-40E8FA470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075" y="2453204"/>
            <a:ext cx="3117600" cy="29160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569A861-9B06-0D2B-7C98-06CFE4EBA518}"/>
              </a:ext>
            </a:extLst>
          </p:cNvPr>
          <p:cNvGrpSpPr/>
          <p:nvPr/>
        </p:nvGrpSpPr>
        <p:grpSpPr>
          <a:xfrm>
            <a:off x="8047822" y="1927135"/>
            <a:ext cx="3968245" cy="3619500"/>
            <a:chOff x="838198" y="1510018"/>
            <a:chExt cx="3598877" cy="41273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99B9A5-7D1C-DBCB-440B-CD83C605A5A5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59DEF7E-2133-16F7-FCD8-6D90CBF6A957}"/>
                </a:ext>
              </a:extLst>
            </p:cNvPr>
            <p:cNvCxnSpPr/>
            <p:nvPr/>
          </p:nvCxnSpPr>
          <p:spPr>
            <a:xfrm>
              <a:off x="838198" y="1895912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B3C3D82-F46F-D02A-951E-41081A41F792}"/>
              </a:ext>
            </a:extLst>
          </p:cNvPr>
          <p:cNvSpPr txBox="1"/>
          <p:nvPr/>
        </p:nvSpPr>
        <p:spPr>
          <a:xfrm>
            <a:off x="8242032" y="1883846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Output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6706BB8E-FCAC-F9EE-A070-D5DFAF937C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82670" y="2448090"/>
            <a:ext cx="3117600" cy="291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F46FB6-8A68-E735-521D-C229AA854114}"/>
              </a:ext>
            </a:extLst>
          </p:cNvPr>
          <p:cNvSpPr/>
          <p:nvPr/>
        </p:nvSpPr>
        <p:spPr>
          <a:xfrm>
            <a:off x="5121563" y="3505462"/>
            <a:ext cx="1948873" cy="801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Matrix </a:t>
            </a:r>
            <a:r>
              <a:rPr lang="fr-BE" dirty="0" err="1"/>
              <a:t>Completion</a:t>
            </a:r>
            <a:r>
              <a:rPr lang="fr-BE" dirty="0"/>
              <a:t> </a:t>
            </a:r>
            <a:r>
              <a:rPr lang="fr-BE" dirty="0" err="1"/>
              <a:t>method</a:t>
            </a:r>
            <a:endParaRPr lang="fr-BE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3C04E0C-5A3C-2F4E-2261-565CD11E9E39}"/>
              </a:ext>
            </a:extLst>
          </p:cNvPr>
          <p:cNvCxnSpPr>
            <a:endCxn id="19" idx="1"/>
          </p:cNvCxnSpPr>
          <p:nvPr/>
        </p:nvCxnSpPr>
        <p:spPr>
          <a:xfrm>
            <a:off x="4144180" y="3906089"/>
            <a:ext cx="97738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43BC02E-3B4E-A731-FAE5-539C91AF186C}"/>
              </a:ext>
            </a:extLst>
          </p:cNvPr>
          <p:cNvCxnSpPr/>
          <p:nvPr/>
        </p:nvCxnSpPr>
        <p:spPr>
          <a:xfrm>
            <a:off x="7070436" y="3906088"/>
            <a:ext cx="97738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06EB9-C88F-E9C5-751B-34CA9144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Matrix </a:t>
            </a:r>
            <a:r>
              <a:rPr lang="fr-BE" dirty="0" err="1"/>
              <a:t>Completion</a:t>
            </a:r>
            <a:r>
              <a:rPr lang="fr-BE" dirty="0"/>
              <a:t> </a:t>
            </a:r>
            <a:r>
              <a:rPr lang="fr-BE" dirty="0" err="1"/>
              <a:t>methods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AE3B7-6676-978E-3588-1033D9FC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May 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91836-6208-D48D-E405-4B5E6EF1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5E25D-2F5C-51E7-6224-B9190A13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8</a:t>
            </a:fld>
            <a:endParaRPr lang="fr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1167E9-5E68-3D24-18B8-D8C5B8D97484}"/>
              </a:ext>
            </a:extLst>
          </p:cNvPr>
          <p:cNvSpPr/>
          <p:nvPr/>
        </p:nvSpPr>
        <p:spPr>
          <a:xfrm>
            <a:off x="320963" y="3505462"/>
            <a:ext cx="1948873" cy="801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Matrix </a:t>
            </a:r>
            <a:r>
              <a:rPr lang="fr-BE" dirty="0" err="1"/>
              <a:t>Completion</a:t>
            </a:r>
            <a:r>
              <a:rPr lang="fr-BE" dirty="0"/>
              <a:t> </a:t>
            </a:r>
            <a:r>
              <a:rPr lang="fr-BE" dirty="0" err="1"/>
              <a:t>method</a:t>
            </a:r>
            <a:endParaRPr lang="fr-BE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9F2ABE7-111D-C505-DAD5-6565D8BBC033}"/>
              </a:ext>
            </a:extLst>
          </p:cNvPr>
          <p:cNvCxnSpPr/>
          <p:nvPr/>
        </p:nvCxnSpPr>
        <p:spPr>
          <a:xfrm>
            <a:off x="2269836" y="3906089"/>
            <a:ext cx="97738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C6AAF20-616B-7633-4E12-5DE67DBDBA6D}"/>
              </a:ext>
            </a:extLst>
          </p:cNvPr>
          <p:cNvSpPr/>
          <p:nvPr/>
        </p:nvSpPr>
        <p:spPr>
          <a:xfrm>
            <a:off x="3244272" y="3505461"/>
            <a:ext cx="1948873" cy="801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Optimization</a:t>
            </a:r>
            <a:r>
              <a:rPr lang="fr-BE" dirty="0"/>
              <a:t> </a:t>
            </a:r>
            <a:r>
              <a:rPr lang="fr-BE" dirty="0" err="1"/>
              <a:t>Problem</a:t>
            </a:r>
            <a:endParaRPr lang="fr-BE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E9AF9B2A-4BEF-3FC6-543F-F713233738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446" r="27529"/>
          <a:stretch/>
        </p:blipFill>
        <p:spPr>
          <a:xfrm>
            <a:off x="5924549" y="1146191"/>
            <a:ext cx="3079750" cy="639391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CE1185F8-539D-CF3C-6CAE-75D184E5B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343" r="11324"/>
          <a:stretch/>
        </p:blipFill>
        <p:spPr>
          <a:xfrm>
            <a:off x="5924549" y="2795354"/>
            <a:ext cx="5289551" cy="654261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0F62D67A-BE45-7B68-D0E2-C49AB2495B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23" r="24553"/>
          <a:stretch/>
        </p:blipFill>
        <p:spPr>
          <a:xfrm>
            <a:off x="5924549" y="2025736"/>
            <a:ext cx="3702050" cy="475826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EC5BF401-E8E7-547E-FBB2-164451C11C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396" r="7288"/>
          <a:stretch/>
        </p:blipFill>
        <p:spPr>
          <a:xfrm>
            <a:off x="5924549" y="3743407"/>
            <a:ext cx="5835651" cy="654265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CF5AA321-D74C-D068-D1C6-1B575B0584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4683" r="14065"/>
          <a:stretch/>
        </p:blipFill>
        <p:spPr>
          <a:xfrm>
            <a:off x="5918199" y="4648692"/>
            <a:ext cx="4873627" cy="1144957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CD60BF26-F6C5-95DF-91F9-954622ACA1D7}"/>
              </a:ext>
            </a:extLst>
          </p:cNvPr>
          <p:cNvSpPr/>
          <p:nvPr/>
        </p:nvSpPr>
        <p:spPr>
          <a:xfrm>
            <a:off x="5706000" y="146588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91BC4BD-1D46-7332-657B-5C90377AABDB}"/>
              </a:ext>
            </a:extLst>
          </p:cNvPr>
          <p:cNvSpPr/>
          <p:nvPr/>
        </p:nvSpPr>
        <p:spPr>
          <a:xfrm>
            <a:off x="5706550" y="231828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9BF6EF0-F1A0-060A-08FD-3A0EF44FF0A0}"/>
              </a:ext>
            </a:extLst>
          </p:cNvPr>
          <p:cNvSpPr/>
          <p:nvPr/>
        </p:nvSpPr>
        <p:spPr>
          <a:xfrm>
            <a:off x="5706550" y="317669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9181DA2-7EDC-2D37-2772-5F9175B80795}"/>
              </a:ext>
            </a:extLst>
          </p:cNvPr>
          <p:cNvSpPr/>
          <p:nvPr/>
        </p:nvSpPr>
        <p:spPr>
          <a:xfrm>
            <a:off x="5706000" y="407053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013BDF0-2DA1-1F32-5730-F4AC6007DE73}"/>
              </a:ext>
            </a:extLst>
          </p:cNvPr>
          <p:cNvSpPr/>
          <p:nvPr/>
        </p:nvSpPr>
        <p:spPr>
          <a:xfrm>
            <a:off x="5706000" y="502303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0B4C3D1-06EA-ED5A-D799-969652649DA5}"/>
              </a:ext>
            </a:extLst>
          </p:cNvPr>
          <p:cNvSpPr/>
          <p:nvPr/>
        </p:nvSpPr>
        <p:spPr>
          <a:xfrm>
            <a:off x="5670000" y="6213664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Graphique 38">
            <a:extLst>
              <a:ext uri="{FF2B5EF4-FFF2-40B4-BE49-F238E27FC236}">
                <a16:creationId xmlns:a16="http://schemas.microsoft.com/office/drawing/2014/main" id="{B30C7A0F-D63A-0FDC-68FD-0A71D82DC89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47730" t="-16783" r="47283" b="-11178"/>
          <a:stretch/>
        </p:blipFill>
        <p:spPr>
          <a:xfrm>
            <a:off x="5862314" y="5879132"/>
            <a:ext cx="534768" cy="507076"/>
          </a:xfrm>
          <a:prstGeom prst="rect">
            <a:avLst/>
          </a:prstGeom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9B513AB4-9990-E8DD-E8F1-673600C06AB3}"/>
              </a:ext>
            </a:extLst>
          </p:cNvPr>
          <p:cNvCxnSpPr>
            <a:cxnSpLocks/>
            <a:stCxn id="24" idx="3"/>
            <a:endCxn id="32" idx="3"/>
          </p:cNvCxnSpPr>
          <p:nvPr/>
        </p:nvCxnSpPr>
        <p:spPr>
          <a:xfrm flipV="1">
            <a:off x="5193145" y="1527342"/>
            <a:ext cx="523399" cy="2378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35CE97D-B4B4-EB9C-0FB2-F9A02E62D6B2}"/>
              </a:ext>
            </a:extLst>
          </p:cNvPr>
          <p:cNvCxnSpPr>
            <a:cxnSpLocks/>
            <a:stCxn id="24" idx="3"/>
            <a:endCxn id="33" idx="3"/>
          </p:cNvCxnSpPr>
          <p:nvPr/>
        </p:nvCxnSpPr>
        <p:spPr>
          <a:xfrm flipV="1">
            <a:off x="5193145" y="2379742"/>
            <a:ext cx="523949" cy="152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4A9E99E0-872E-A4DD-E3D9-C7CCAB49C559}"/>
              </a:ext>
            </a:extLst>
          </p:cNvPr>
          <p:cNvCxnSpPr>
            <a:stCxn id="24" idx="3"/>
            <a:endCxn id="34" idx="3"/>
          </p:cNvCxnSpPr>
          <p:nvPr/>
        </p:nvCxnSpPr>
        <p:spPr>
          <a:xfrm flipV="1">
            <a:off x="5193145" y="3238154"/>
            <a:ext cx="523949" cy="667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88EAB9A-1FBE-4FB2-AC38-D6FBA8EDC62B}"/>
              </a:ext>
            </a:extLst>
          </p:cNvPr>
          <p:cNvCxnSpPr>
            <a:cxnSpLocks/>
            <a:stCxn id="24" idx="3"/>
            <a:endCxn id="35" idx="2"/>
          </p:cNvCxnSpPr>
          <p:nvPr/>
        </p:nvCxnSpPr>
        <p:spPr>
          <a:xfrm>
            <a:off x="5193145" y="3906089"/>
            <a:ext cx="512855" cy="20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32AA7503-75A7-B39B-E292-43525F126CB0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>
          <a:xfrm>
            <a:off x="5193145" y="3906089"/>
            <a:ext cx="523399" cy="1127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0BFA4E31-9FB1-695E-6359-852EFD78DF54}"/>
              </a:ext>
            </a:extLst>
          </p:cNvPr>
          <p:cNvCxnSpPr>
            <a:cxnSpLocks/>
            <a:stCxn id="24" idx="3"/>
            <a:endCxn id="37" idx="0"/>
          </p:cNvCxnSpPr>
          <p:nvPr/>
        </p:nvCxnSpPr>
        <p:spPr>
          <a:xfrm>
            <a:off x="5193145" y="3906089"/>
            <a:ext cx="512855" cy="230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06EB9-C88F-E9C5-751B-34CA9144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AE3B7-6676-978E-3588-1033D9FC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May 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91836-6208-D48D-E405-4B5E6EF1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Gap filling in air temperature series by matrix completion methods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5E25D-2F5C-51E7-6224-B9190A13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5C69-8AF0-4477-A31A-0079511DA275}" type="slidenum">
              <a:rPr lang="fr-BE" smtClean="0"/>
              <a:t>9</a:t>
            </a:fld>
            <a:endParaRPr lang="fr-BE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EACA4CC1-5137-7F3D-0F38-F98E79F8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94" y="2090344"/>
            <a:ext cx="4910595" cy="1610922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65D7A84E-F938-C3A3-CBA3-F2C767931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8989" y="2090344"/>
            <a:ext cx="4910400" cy="161092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384199CD-BFC2-88AE-572E-2E3DA03073BC}"/>
              </a:ext>
            </a:extLst>
          </p:cNvPr>
          <p:cNvGrpSpPr/>
          <p:nvPr/>
        </p:nvGrpSpPr>
        <p:grpSpPr>
          <a:xfrm>
            <a:off x="3800474" y="4395691"/>
            <a:ext cx="4429126" cy="1684420"/>
            <a:chOff x="838197" y="1510018"/>
            <a:chExt cx="3598878" cy="412738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A0EE4F-583B-8D17-2ADA-B8F20A461977}"/>
                </a:ext>
              </a:extLst>
            </p:cNvPr>
            <p:cNvSpPr/>
            <p:nvPr/>
          </p:nvSpPr>
          <p:spPr>
            <a:xfrm>
              <a:off x="838198" y="1510018"/>
              <a:ext cx="3598877" cy="4127384"/>
            </a:xfrm>
            <a:prstGeom prst="rect">
              <a:avLst/>
            </a:prstGeom>
            <a:noFill/>
            <a:ln w="28575">
              <a:solidFill>
                <a:srgbClr val="1B5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462E262-2783-AFCB-B972-036F26CAC594}"/>
                </a:ext>
              </a:extLst>
            </p:cNvPr>
            <p:cNvCxnSpPr/>
            <p:nvPr/>
          </p:nvCxnSpPr>
          <p:spPr>
            <a:xfrm>
              <a:off x="838197" y="2330581"/>
              <a:ext cx="3598877" cy="0"/>
            </a:xfrm>
            <a:prstGeom prst="line">
              <a:avLst/>
            </a:prstGeom>
            <a:ln w="28575">
              <a:solidFill>
                <a:srgbClr val="1B5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63C61EC7-C1B8-F9F9-A869-C0A7AA25DA5A}"/>
              </a:ext>
            </a:extLst>
          </p:cNvPr>
          <p:cNvSpPr txBox="1"/>
          <p:nvPr/>
        </p:nvSpPr>
        <p:spPr>
          <a:xfrm>
            <a:off x="4215597" y="4370680"/>
            <a:ext cx="359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1A80277-826D-B3AF-0F29-1320ED80FDF5}"/>
              </a:ext>
            </a:extLst>
          </p:cNvPr>
          <p:cNvSpPr txBox="1"/>
          <p:nvPr/>
        </p:nvSpPr>
        <p:spPr>
          <a:xfrm>
            <a:off x="4513895" y="4879781"/>
            <a:ext cx="300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Matrix Completion </a:t>
            </a:r>
            <a:r>
              <a:rPr lang="en-US" dirty="0"/>
              <a:t>methods can be up to 40% more efficient than the </a:t>
            </a:r>
            <a:r>
              <a:rPr lang="en-US" dirty="0">
                <a:solidFill>
                  <a:srgbClr val="0000FF"/>
                </a:solidFill>
              </a:rPr>
              <a:t>state of the art</a:t>
            </a:r>
            <a:r>
              <a:rPr lang="en-US" dirty="0"/>
              <a:t>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975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228</Words>
  <Application>Microsoft Office PowerPoint</Application>
  <PresentationFormat>Grand écran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 Pro</vt:lpstr>
      <vt:lpstr>Thème Office</vt:lpstr>
      <vt:lpstr>Conception personnalisée</vt:lpstr>
      <vt:lpstr>Présentation PowerPoint</vt:lpstr>
      <vt:lpstr>Context</vt:lpstr>
      <vt:lpstr>Data availability : Dream</vt:lpstr>
      <vt:lpstr>Data availability : Reality</vt:lpstr>
      <vt:lpstr>Graph-Matrix Representation</vt:lpstr>
      <vt:lpstr>Graph-Matrix Representation</vt:lpstr>
      <vt:lpstr>Matrix Completion</vt:lpstr>
      <vt:lpstr>Matrix Completion methods</vt:lpstr>
      <vt:lpstr>Results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Loucheur</dc:creator>
  <cp:lastModifiedBy>Benoît Loucheur</cp:lastModifiedBy>
  <cp:revision>299</cp:revision>
  <dcterms:created xsi:type="dcterms:W3CDTF">2021-10-05T09:41:37Z</dcterms:created>
  <dcterms:modified xsi:type="dcterms:W3CDTF">2022-05-22T03:23:41Z</dcterms:modified>
</cp:coreProperties>
</file>