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337" r:id="rId3"/>
    <p:sldId id="331" r:id="rId4"/>
    <p:sldId id="259" r:id="rId5"/>
    <p:sldId id="313" r:id="rId6"/>
    <p:sldId id="333" r:id="rId7"/>
    <p:sldId id="332" r:id="rId8"/>
    <p:sldId id="311" r:id="rId9"/>
    <p:sldId id="312" r:id="rId10"/>
    <p:sldId id="340" r:id="rId11"/>
    <p:sldId id="336" r:id="rId12"/>
    <p:sldId id="339" r:id="rId13"/>
    <p:sldId id="338" r:id="rId14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olet Kanyiginya" initials="VK" lastIdx="1" clrIdx="0">
    <p:extLst>
      <p:ext uri="{19B8F6BF-5375-455C-9EA6-DF929625EA0E}">
        <p15:presenceInfo xmlns:p15="http://schemas.microsoft.com/office/powerpoint/2012/main" userId="S::Violet.Kanyiginya@vub.be::a42991cb-9358-4688-ab70-8e8cf678e0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99"/>
    <a:srgbClr val="C3FBC8"/>
    <a:srgbClr val="0033CC"/>
    <a:srgbClr val="CC0099"/>
    <a:srgbClr val="99FFCC"/>
    <a:srgbClr val="156D54"/>
    <a:srgbClr val="C71401"/>
    <a:srgbClr val="FFE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6" y="3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38018456291689"/>
          <c:y val="5.9827612696083513E-2"/>
          <c:w val="0.70020118518216312"/>
          <c:h val="0.8474866011109211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30-463B-8A1C-0491F3DB79D9}"/>
              </c:ext>
            </c:extLst>
          </c:dPt>
          <c:dPt>
            <c:idx val="1"/>
            <c:bubble3D val="0"/>
            <c:spPr>
              <a:solidFill>
                <a:srgbClr val="00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30-463B-8A1C-0491F3DB79D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30-463B-8A1C-0491F3DB79D9}"/>
              </c:ext>
            </c:extLst>
          </c:dPt>
          <c:dPt>
            <c:idx val="3"/>
            <c:bubble3D val="0"/>
            <c:spPr>
              <a:solidFill>
                <a:srgbClr val="66FF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F30-463B-8A1C-0491F3DB79D9}"/>
              </c:ext>
            </c:extLst>
          </c:dPt>
          <c:dPt>
            <c:idx val="4"/>
            <c:bubble3D val="0"/>
            <c:spPr>
              <a:solidFill>
                <a:srgbClr val="FF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F30-463B-8A1C-0491F3DB79D9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F30-463B-8A1C-0491F3DB79D9}"/>
              </c:ext>
            </c:extLst>
          </c:dPt>
          <c:dLbls>
            <c:dLbl>
              <c:idx val="0"/>
              <c:layout>
                <c:manualLayout>
                  <c:x val="0.12742634698752545"/>
                  <c:y val="9.7032188185380938E-2"/>
                </c:manualLayout>
              </c:layout>
              <c:tx>
                <c:rich>
                  <a:bodyPr/>
                  <a:lstStyle/>
                  <a:p>
                    <a:fld id="{AD1EC933-495F-4CD1-AD94-E140980874B7}" type="VALUE">
                      <a:rPr lang="en-US" sz="1600" b="1"/>
                      <a:pPr/>
                      <a:t>[VALUE]</a:t>
                    </a:fld>
                    <a:endParaRPr lang="en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81647940074907E-2"/>
                      <c:h val="7.982328407579188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F30-463B-8A1C-0491F3DB79D9}"/>
                </c:ext>
              </c:extLst>
            </c:dLbl>
            <c:dLbl>
              <c:idx val="1"/>
              <c:layout>
                <c:manualLayout>
                  <c:x val="-9.9936595004276166E-2"/>
                  <c:y val="4.3202818825728975E-2"/>
                </c:manualLayout>
              </c:layout>
              <c:tx>
                <c:rich>
                  <a:bodyPr/>
                  <a:lstStyle/>
                  <a:p>
                    <a:fld id="{D9222874-5212-4B5C-B3D5-C98CA898680C}" type="VALUE">
                      <a:rPr lang="en-US" sz="1600" b="1"/>
                      <a:pPr/>
                      <a:t>[VALUE]</a:t>
                    </a:fld>
                    <a:endParaRPr lang="en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F30-463B-8A1C-0491F3DB79D9}"/>
                </c:ext>
              </c:extLst>
            </c:dLbl>
            <c:dLbl>
              <c:idx val="2"/>
              <c:layout>
                <c:manualLayout>
                  <c:x val="-9.7320770296971323E-2"/>
                  <c:y val="-7.1318717865746228E-2"/>
                </c:manualLayout>
              </c:layout>
              <c:tx>
                <c:rich>
                  <a:bodyPr/>
                  <a:lstStyle/>
                  <a:p>
                    <a:fld id="{5DF6241D-F016-43A9-9D3D-0BC35C7F392D}" type="VALUE">
                      <a:rPr lang="en-US" sz="1600" b="1"/>
                      <a:pPr/>
                      <a:t>[VALUE]</a:t>
                    </a:fld>
                    <a:endParaRPr lang="en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F30-463B-8A1C-0491F3DB79D9}"/>
                </c:ext>
              </c:extLst>
            </c:dLbl>
            <c:dLbl>
              <c:idx val="3"/>
              <c:layout>
                <c:manualLayout>
                  <c:x val="-0.10773098587395674"/>
                  <c:y val="-0.1086908690869087"/>
                </c:manualLayout>
              </c:layout>
              <c:tx>
                <c:rich>
                  <a:bodyPr/>
                  <a:lstStyle/>
                  <a:p>
                    <a:fld id="{9DFC80D6-9681-425B-8606-D395541ECFF9}" type="VALUE">
                      <a:rPr lang="en-US" sz="1600" b="1"/>
                      <a:pPr/>
                      <a:t>[VALUE]</a:t>
                    </a:fld>
                    <a:endParaRPr lang="en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F30-463B-8A1C-0491F3DB79D9}"/>
                </c:ext>
              </c:extLst>
            </c:dLbl>
            <c:dLbl>
              <c:idx val="4"/>
              <c:layout>
                <c:manualLayout>
                  <c:x val="-7.5248459111150481E-2"/>
                  <c:y val="-0.10419081278206561"/>
                </c:manualLayout>
              </c:layout>
              <c:tx>
                <c:rich>
                  <a:bodyPr/>
                  <a:lstStyle/>
                  <a:p>
                    <a:fld id="{3976F3D5-0C7E-44AF-AA46-4C54D3297AF8}" type="VALUE">
                      <a:rPr lang="en-US" sz="1200" b="1"/>
                      <a:pPr/>
                      <a:t>[VALUE]</a:t>
                    </a:fld>
                    <a:endParaRPr lang="en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F30-463B-8A1C-0491F3DB79D9}"/>
                </c:ext>
              </c:extLst>
            </c:dLbl>
            <c:dLbl>
              <c:idx val="5"/>
              <c:layout>
                <c:manualLayout>
                  <c:x val="9.9938069539060426E-2"/>
                  <c:y val="-8.8938263905130668E-2"/>
                </c:manualLayout>
              </c:layout>
              <c:tx>
                <c:rich>
                  <a:bodyPr/>
                  <a:lstStyle/>
                  <a:p>
                    <a:fld id="{2E5E9C9E-5473-4E6A-A14E-CC6346C3678E}" type="VALUE">
                      <a:rPr lang="en-US" sz="1600" b="1"/>
                      <a:pPr/>
                      <a:t>[VALUE]</a:t>
                    </a:fld>
                    <a:endParaRPr lang="en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F30-463B-8A1C-0491F3DB79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Sheet2!$B$1:$G$1</c:f>
              <c:strCache>
                <c:ptCount val="6"/>
                <c:pt idx="0">
                  <c:v>Landslides</c:v>
                </c:pt>
                <c:pt idx="1">
                  <c:v>Floods</c:v>
                </c:pt>
                <c:pt idx="2">
                  <c:v>Hailstorm</c:v>
                </c:pt>
                <c:pt idx="3">
                  <c:v>Windstorm</c:v>
                </c:pt>
                <c:pt idx="4">
                  <c:v>Pests &amp; diseases</c:v>
                </c:pt>
                <c:pt idx="5">
                  <c:v>Lightning</c:v>
                </c:pt>
              </c:strCache>
            </c:strRef>
          </c:cat>
          <c:val>
            <c:numRef>
              <c:f>Sheet2!$B$2:$G$2</c:f>
              <c:numCache>
                <c:formatCode>General</c:formatCode>
                <c:ptCount val="6"/>
                <c:pt idx="0">
                  <c:v>142</c:v>
                </c:pt>
                <c:pt idx="1">
                  <c:v>69</c:v>
                </c:pt>
                <c:pt idx="2">
                  <c:v>15</c:v>
                </c:pt>
                <c:pt idx="3">
                  <c:v>20</c:v>
                </c:pt>
                <c:pt idx="4">
                  <c:v>17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F30-463B-8A1C-0491F3DB79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</c:legendEntry>
      <c:layout>
        <c:manualLayout>
          <c:xMode val="edge"/>
          <c:yMode val="edge"/>
          <c:x val="1.7944313489476236E-3"/>
          <c:y val="0.89050702474525034"/>
          <c:w val="0.99820549116753665"/>
          <c:h val="0.109492993351261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990898580155508E-2"/>
          <c:y val="2.6915095258794229E-2"/>
          <c:w val="0.86782931785504114"/>
          <c:h val="0.83313826647970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trends!$F$43</c:f>
              <c:strCache>
                <c:ptCount val="1"/>
                <c:pt idx="0">
                  <c:v>Number of records in 2years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32-4AEB-925A-F8FC21F2FD76}"/>
              </c:ext>
            </c:extLst>
          </c:dPt>
          <c:dPt>
            <c:idx val="1"/>
            <c:invertIfNegative val="0"/>
            <c:bubble3D val="0"/>
            <c:spPr>
              <a:solidFill>
                <a:srgbClr val="99CC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32-4AEB-925A-F8FC21F2FD76}"/>
              </c:ext>
            </c:extLst>
          </c:dPt>
          <c:dPt>
            <c:idx val="2"/>
            <c:invertIfNegative val="0"/>
            <c:bubble3D val="0"/>
            <c:spPr>
              <a:solidFill>
                <a:srgbClr val="0E19A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32-4AEB-925A-F8FC21F2FD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trends!$E$44:$E$46</c:f>
              <c:strCache>
                <c:ptCount val="3"/>
                <c:pt idx="0">
                  <c:v>Geo-observers</c:v>
                </c:pt>
                <c:pt idx="1">
                  <c:v>Field survey</c:v>
                </c:pt>
                <c:pt idx="2">
                  <c:v>Archives &amp; literature</c:v>
                </c:pt>
              </c:strCache>
            </c:strRef>
          </c:cat>
          <c:val>
            <c:numRef>
              <c:f>trends!$F$44:$F$46</c:f>
              <c:numCache>
                <c:formatCode>General</c:formatCode>
                <c:ptCount val="3"/>
                <c:pt idx="0">
                  <c:v>266</c:v>
                </c:pt>
                <c:pt idx="1">
                  <c:v>177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32-4AEB-925A-F8FC21F2F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4337951"/>
        <c:axId val="1554339615"/>
      </c:barChart>
      <c:catAx>
        <c:axId val="155433795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sz="1400" b="1" dirty="0"/>
                  <a:t>Source of inventory</a:t>
                </a:r>
              </a:p>
            </c:rich>
          </c:tx>
          <c:layout>
            <c:manualLayout>
              <c:xMode val="edge"/>
              <c:yMode val="edge"/>
              <c:x val="0.41813182608331506"/>
              <c:y val="0.942504561211346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accent4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554339615"/>
        <c:crosses val="autoZero"/>
        <c:auto val="1"/>
        <c:lblAlgn val="ctr"/>
        <c:lblOffset val="100"/>
        <c:noMultiLvlLbl val="0"/>
      </c:catAx>
      <c:valAx>
        <c:axId val="155433961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accent4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554337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568616506761533E-2"/>
          <c:y val="4.0522038857484094E-2"/>
          <c:w val="0.94338765670186187"/>
          <c:h val="0.80707113751403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Sheet2!$B$17</c:f>
              <c:strCache>
                <c:ptCount val="1"/>
                <c:pt idx="0">
                  <c:v>Number of events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Sheet2!$A$18:$A$29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Sheet2!$B$18:$B$29</c:f>
              <c:numCache>
                <c:formatCode>General</c:formatCode>
                <c:ptCount val="12"/>
                <c:pt idx="0">
                  <c:v>19</c:v>
                </c:pt>
                <c:pt idx="1">
                  <c:v>18</c:v>
                </c:pt>
                <c:pt idx="2">
                  <c:v>15</c:v>
                </c:pt>
                <c:pt idx="3">
                  <c:v>8</c:v>
                </c:pt>
                <c:pt idx="4">
                  <c:v>20</c:v>
                </c:pt>
                <c:pt idx="5">
                  <c:v>6</c:v>
                </c:pt>
                <c:pt idx="6">
                  <c:v>0</c:v>
                </c:pt>
                <c:pt idx="7">
                  <c:v>5</c:v>
                </c:pt>
                <c:pt idx="8">
                  <c:v>10</c:v>
                </c:pt>
                <c:pt idx="9">
                  <c:v>37</c:v>
                </c:pt>
                <c:pt idx="10">
                  <c:v>28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D4-4F3F-B53F-C3E0AE7822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95022912"/>
        <c:axId val="995023328"/>
      </c:barChart>
      <c:lineChart>
        <c:grouping val="standard"/>
        <c:varyColors val="0"/>
        <c:ser>
          <c:idx val="1"/>
          <c:order val="1"/>
          <c:tx>
            <c:strRef>
              <c:f>Sheet2!$C$17</c:f>
              <c:strCache>
                <c:ptCount val="1"/>
                <c:pt idx="0">
                  <c:v>Rainfall/mm</c:v>
                </c:pt>
              </c:strCache>
            </c:strRef>
          </c:tx>
          <c:spPr>
            <a:ln w="28575" cap="rnd">
              <a:solidFill>
                <a:srgbClr val="463AE4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Sheet2!$A$18:$A$29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Sheet2!$C$18:$C$29</c:f>
              <c:numCache>
                <c:formatCode>General</c:formatCode>
                <c:ptCount val="12"/>
                <c:pt idx="0">
                  <c:v>9</c:v>
                </c:pt>
                <c:pt idx="1">
                  <c:v>13</c:v>
                </c:pt>
                <c:pt idx="2">
                  <c:v>14</c:v>
                </c:pt>
                <c:pt idx="3">
                  <c:v>18</c:v>
                </c:pt>
                <c:pt idx="4">
                  <c:v>9</c:v>
                </c:pt>
                <c:pt idx="5">
                  <c:v>6</c:v>
                </c:pt>
                <c:pt idx="6">
                  <c:v>2</c:v>
                </c:pt>
                <c:pt idx="7">
                  <c:v>5</c:v>
                </c:pt>
                <c:pt idx="8">
                  <c:v>10</c:v>
                </c:pt>
                <c:pt idx="9">
                  <c:v>19</c:v>
                </c:pt>
                <c:pt idx="10">
                  <c:v>15</c:v>
                </c:pt>
                <c:pt idx="11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D4-4F3F-B53F-C3E0AE7822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5022912"/>
        <c:axId val="995023328"/>
      </c:lineChart>
      <c:catAx>
        <c:axId val="99502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995023328"/>
        <c:crosses val="autoZero"/>
        <c:auto val="1"/>
        <c:lblAlgn val="ctr"/>
        <c:lblOffset val="100"/>
        <c:noMultiLvlLbl val="0"/>
      </c:catAx>
      <c:valAx>
        <c:axId val="995023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995022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</c:legendEntry>
      <c:layout>
        <c:manualLayout>
          <c:xMode val="edge"/>
          <c:yMode val="edge"/>
          <c:x val="0.22586094798770734"/>
          <c:y val="0.91689467680874437"/>
          <c:w val="0.54436741700468882"/>
          <c:h val="8.31052972314512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E21BC-D6B9-42B9-B1AC-5ED34CB30CDD}" type="datetimeFigureOut">
              <a:rPr lang="en-BE" smtClean="0"/>
              <a:t>26/05/2022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667BB-8255-4785-8970-3A1EC33BA54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61905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4B161-85CE-4C07-BCA1-D5D53CAC7C15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26510-0F31-4D94-A929-1469092227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F2357BD-774B-43A5-B399-91D5E0128AB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980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4B161-85CE-4C07-BCA1-D5D53CAC7C15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26510-0F31-4D94-A929-1469092227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F2357BD-774B-43A5-B399-91D5E0128AB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980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667BB-8255-4785-8970-3A1EC33BA54F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81773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667BB-8255-4785-8970-3A1EC33BA54F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7302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667BB-8255-4785-8970-3A1EC33BA54F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52349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667BB-8255-4785-8970-3A1EC33BA54F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21881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667BB-8255-4785-8970-3A1EC33BA54F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3536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9715-BA72-4334-AA32-0A68A15D41F4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327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042BC-AB27-43C7-9DF9-0A5B44F1B200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4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45E39-DFA8-4A6A-95A7-0DDB6741F9BC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71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B6D8-692A-4C85-85FA-2EDF8E0ED42B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95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7EF72-434D-4CD8-A426-24FCAC059F12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2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6CF4-1347-46FE-8EE3-56F2F1D76005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37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8A9F-8EE7-431D-B382-F91BD5164CE5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46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B6E2-6605-4693-B214-C30E67615F57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79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F3D32-05A9-4929-A177-33E356103BCC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7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C369-35A9-482A-BAA1-835E34AA5B33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80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46E28-47B5-4C22-9003-CBA9B58C88EC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RESULTS</a:t>
            </a:r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25F68-E808-423A-8FCA-AA3BAD12936F}" type="datetime1">
              <a:rPr lang="en-US" smtClean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51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mailto:Violet.Kanyiginya@vub.b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11555-C14C-4892-B072-F3995120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372" y="6186162"/>
            <a:ext cx="753232" cy="61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FB81C6-D1F2-4955-899B-C5DD341C24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1120" y="6198872"/>
            <a:ext cx="1472951" cy="6120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FD302E-994F-4D7F-B747-C60E2DB87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217" y="6186162"/>
            <a:ext cx="1721608" cy="61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D8278-B3F7-4E08-AC59-CBE8D4F57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58" y="6186162"/>
            <a:ext cx="2523716" cy="61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D69C4A-AD9D-4736-8F55-69BC89D82A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9971" y="6198872"/>
            <a:ext cx="2639255" cy="61200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72FCD6-6BED-4368-AC97-4FEAB8D48A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5" y="1160344"/>
            <a:ext cx="10574867" cy="488780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8534" y="3321231"/>
            <a:ext cx="5465172" cy="14926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bg1"/>
                </a:solidFill>
              </a:rPr>
              <a:t>Violet Kanyiginya, PhD student- RMCA, VUB, MUST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bg1"/>
                </a:solidFill>
              </a:rPr>
              <a:t>Dr. Olivier </a:t>
            </a:r>
            <a:r>
              <a:rPr lang="en-US" sz="1800" b="1" i="1" dirty="0" err="1">
                <a:solidFill>
                  <a:schemeClr val="bg1"/>
                </a:solidFill>
              </a:rPr>
              <a:t>Dewitte</a:t>
            </a:r>
            <a:r>
              <a:rPr lang="en-US" sz="1800" b="1" i="1" dirty="0">
                <a:solidFill>
                  <a:schemeClr val="bg1"/>
                </a:solidFill>
              </a:rPr>
              <a:t>, promoter, RMCA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bg1"/>
                </a:solidFill>
              </a:rPr>
              <a:t>Prof. Matthieu </a:t>
            </a:r>
            <a:r>
              <a:rPr lang="en-US" sz="1800" b="1" i="1" dirty="0" err="1">
                <a:solidFill>
                  <a:schemeClr val="bg1"/>
                </a:solidFill>
              </a:rPr>
              <a:t>Kervyn</a:t>
            </a:r>
            <a:r>
              <a:rPr lang="en-US" sz="1800" b="1" i="1" dirty="0">
                <a:solidFill>
                  <a:schemeClr val="bg1"/>
                </a:solidFill>
              </a:rPr>
              <a:t>, promoter, VUB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bg1"/>
                </a:solidFill>
              </a:rPr>
              <a:t>Dr. Ronald </a:t>
            </a:r>
            <a:r>
              <a:rPr lang="en-US" sz="1800" b="1" i="1" dirty="0" err="1">
                <a:solidFill>
                  <a:schemeClr val="bg1"/>
                </a:solidFill>
              </a:rPr>
              <a:t>Twongyirwe</a:t>
            </a:r>
            <a:r>
              <a:rPr lang="en-US" sz="1800" b="1" i="1" dirty="0">
                <a:solidFill>
                  <a:schemeClr val="bg1"/>
                </a:solidFill>
              </a:rPr>
              <a:t>, promoter, MUST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algn="l"/>
            <a:endParaRPr lang="en-US" sz="1700" dirty="0"/>
          </a:p>
          <a:p>
            <a:pPr algn="l"/>
            <a:endParaRPr lang="en-US" sz="17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B39F4-59C5-4065-91D9-5EE3D244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09D4410-5F6D-44D5-8BA5-B8BDBA736A73}"/>
              </a:ext>
            </a:extLst>
          </p:cNvPr>
          <p:cNvSpPr txBox="1">
            <a:spLocks/>
          </p:cNvSpPr>
          <p:nvPr/>
        </p:nvSpPr>
        <p:spPr>
          <a:xfrm>
            <a:off x="170258" y="125013"/>
            <a:ext cx="11830834" cy="9663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sz="3100" b="1" dirty="0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Understanding natural hazards in a changing landscape: A citizen science approach in </a:t>
            </a:r>
            <a:r>
              <a:rPr lang="en-US" sz="3100" b="1" dirty="0" err="1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Kigezi</a:t>
            </a:r>
            <a:r>
              <a:rPr lang="en-US" sz="3100" b="1" dirty="0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highlands, southwestern Uganda</a:t>
            </a:r>
            <a:endParaRPr lang="en-US" sz="2000" b="1" dirty="0">
              <a:solidFill>
                <a:srgbClr val="0033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723A7AC-5EFC-4AC1-8CC8-6747FE3701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144" y="4268964"/>
            <a:ext cx="1256345" cy="175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1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40D4-56B7-4818-BE36-14A8D382F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" y="72262"/>
            <a:ext cx="12042199" cy="68311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Natural hazard distribution and interactions</a:t>
            </a:r>
            <a:endParaRPr lang="en-BE" sz="3200" b="1" dirty="0">
              <a:solidFill>
                <a:srgbClr val="0033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444A1-7798-4DC8-839F-AA36C58B4347}"/>
              </a:ext>
            </a:extLst>
          </p:cNvPr>
          <p:cNvSpPr txBox="1"/>
          <p:nvPr/>
        </p:nvSpPr>
        <p:spPr>
          <a:xfrm>
            <a:off x="80011" y="4961817"/>
            <a:ext cx="5625548" cy="8939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28600" indent="-228600" fontAlgn="t">
              <a:lnSpc>
                <a:spcPct val="115000"/>
              </a:lnSpc>
              <a:spcBef>
                <a:spcPts val="1000"/>
              </a:spcBef>
              <a:buFontTx/>
              <a:buChar char="-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Rainfall is the main trigger; &gt;90% occurrences in the peak rainy season</a:t>
            </a:r>
            <a:endParaRPr lang="nl-BE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A616580-47CD-4BC8-B8F4-BA37996B2FAB}"/>
              </a:ext>
            </a:extLst>
          </p:cNvPr>
          <p:cNvGraphicFramePr/>
          <p:nvPr/>
        </p:nvGraphicFramePr>
        <p:xfrm>
          <a:off x="69790" y="848958"/>
          <a:ext cx="6495253" cy="4003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F5D5B10-E696-405F-B394-02D1F906CBE0}"/>
              </a:ext>
            </a:extLst>
          </p:cNvPr>
          <p:cNvSpPr txBox="1"/>
          <p:nvPr/>
        </p:nvSpPr>
        <p:spPr>
          <a:xfrm>
            <a:off x="436679" y="944270"/>
            <a:ext cx="25207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Number of events recorded in 2020 versus rainfall</a:t>
            </a:r>
            <a:endParaRPr lang="en-BE" sz="1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3472C-2F41-406D-942B-8A1B3562D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7523" y="6409861"/>
            <a:ext cx="48701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2AD60-F227-4BFD-9E0D-0F7FD195CCC8}"/>
              </a:ext>
            </a:extLst>
          </p:cNvPr>
          <p:cNvSpPr txBox="1"/>
          <p:nvPr/>
        </p:nvSpPr>
        <p:spPr>
          <a:xfrm>
            <a:off x="6643127" y="848958"/>
            <a:ext cx="5479083" cy="19061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28600" indent="-228600" fontAlgn="t">
              <a:lnSpc>
                <a:spcPct val="115000"/>
              </a:lnSpc>
              <a:spcBef>
                <a:spcPts val="1000"/>
              </a:spcBef>
              <a:buFontTx/>
              <a:buChar char="-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hazard interactions characterized</a:t>
            </a:r>
          </a:p>
          <a:p>
            <a:pPr marL="228600" indent="-228600" fontAlgn="t">
              <a:lnSpc>
                <a:spcPct val="115000"/>
              </a:lnSpc>
              <a:spcBef>
                <a:spcPts val="1000"/>
              </a:spcBef>
              <a:buFontTx/>
              <a:buChar char="-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40% primary directly triggered other hazards</a:t>
            </a:r>
          </a:p>
          <a:p>
            <a:pPr marL="228600" indent="-228600" fontAlgn="t">
              <a:lnSpc>
                <a:spcPct val="115000"/>
              </a:lnSpc>
              <a:spcBef>
                <a:spcPts val="1000"/>
              </a:spcBef>
              <a:buFontTx/>
              <a:buChar char="-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 hazards/processes increased the probability of secondary hazards occurring </a:t>
            </a:r>
            <a:endParaRPr lang="en-BE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AC06A6-5004-45A1-9BE0-07231441DE17}"/>
              </a:ext>
            </a:extLst>
          </p:cNvPr>
          <p:cNvGrpSpPr/>
          <p:nvPr/>
        </p:nvGrpSpPr>
        <p:grpSpPr>
          <a:xfrm>
            <a:off x="6347508" y="3243615"/>
            <a:ext cx="5752798" cy="3517510"/>
            <a:chOff x="6347508" y="3243615"/>
            <a:chExt cx="5752798" cy="3517510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88E124F-1E1B-4AA7-93DF-931CCA9D3269}"/>
                </a:ext>
              </a:extLst>
            </p:cNvPr>
            <p:cNvGrpSpPr/>
            <p:nvPr/>
          </p:nvGrpSpPr>
          <p:grpSpPr>
            <a:xfrm>
              <a:off x="6665029" y="3243615"/>
              <a:ext cx="5435277" cy="1616117"/>
              <a:chOff x="6649265" y="3325070"/>
              <a:chExt cx="5435277" cy="161611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27F47FC-6E66-4469-A344-C10FFBBBB480}"/>
                  </a:ext>
                </a:extLst>
              </p:cNvPr>
              <p:cNvGrpSpPr/>
              <p:nvPr/>
            </p:nvGrpSpPr>
            <p:grpSpPr>
              <a:xfrm>
                <a:off x="6649265" y="3325070"/>
                <a:ext cx="5435277" cy="1616117"/>
                <a:chOff x="846008" y="3201133"/>
                <a:chExt cx="5435277" cy="1616117"/>
              </a:xfrm>
            </p:grpSpPr>
            <p:sp>
              <p:nvSpPr>
                <p:cNvPr id="16" name="Google Shape;101;p14">
                  <a:extLst>
                    <a:ext uri="{FF2B5EF4-FFF2-40B4-BE49-F238E27FC236}">
                      <a16:creationId xmlns:a16="http://schemas.microsoft.com/office/drawing/2014/main" id="{57DB5200-88F9-4EED-8CE8-4660D45812D5}"/>
                    </a:ext>
                  </a:extLst>
                </p:cNvPr>
                <p:cNvSpPr/>
                <p:nvPr/>
              </p:nvSpPr>
              <p:spPr>
                <a:xfrm>
                  <a:off x="846008" y="3765593"/>
                  <a:ext cx="983406" cy="53886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 cap="flat" cmpd="sng">
                  <a:solidFill>
                    <a:schemeClr val="tx2">
                      <a:lumMod val="75000"/>
                      <a:lumOff val="2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2000" b="1" dirty="0">
                      <a:latin typeface="Calibri"/>
                      <a:ea typeface="Calibri"/>
                      <a:cs typeface="Calibri"/>
                      <a:sym typeface="Calibri"/>
                    </a:rPr>
                    <a:t>Storm</a:t>
                  </a:r>
                  <a:endParaRPr sz="2000" b="1" dirty="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106;p14">
                  <a:extLst>
                    <a:ext uri="{FF2B5EF4-FFF2-40B4-BE49-F238E27FC236}">
                      <a16:creationId xmlns:a16="http://schemas.microsoft.com/office/drawing/2014/main" id="{FEFB4097-2FFA-4C90-BE3A-D5BFB755B86C}"/>
                    </a:ext>
                  </a:extLst>
                </p:cNvPr>
                <p:cNvSpPr/>
                <p:nvPr/>
              </p:nvSpPr>
              <p:spPr>
                <a:xfrm>
                  <a:off x="5252354" y="4282320"/>
                  <a:ext cx="1028931" cy="53493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 cap="flat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2000" b="1" dirty="0">
                      <a:latin typeface="Calibri"/>
                      <a:ea typeface="Calibri"/>
                      <a:cs typeface="Calibri"/>
                      <a:sym typeface="Calibri"/>
                    </a:rPr>
                    <a:t>Floods</a:t>
                  </a:r>
                  <a:endParaRPr sz="2000" b="1" dirty="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8" name="Google Shape;107;p14">
                  <a:extLst>
                    <a:ext uri="{FF2B5EF4-FFF2-40B4-BE49-F238E27FC236}">
                      <a16:creationId xmlns:a16="http://schemas.microsoft.com/office/drawing/2014/main" id="{ACE9842C-1210-44E8-8163-0F45805F5A38}"/>
                    </a:ext>
                  </a:extLst>
                </p:cNvPr>
                <p:cNvCxnSpPr>
                  <a:cxnSpLocks/>
                  <a:stCxn id="21" idx="3"/>
                  <a:endCxn id="17" idx="1"/>
                </p:cNvCxnSpPr>
                <p:nvPr/>
              </p:nvCxnSpPr>
              <p:spPr>
                <a:xfrm>
                  <a:off x="4308064" y="4547818"/>
                  <a:ext cx="944290" cy="1967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19" name="Google Shape;108;p14">
                  <a:extLst>
                    <a:ext uri="{FF2B5EF4-FFF2-40B4-BE49-F238E27FC236}">
                      <a16:creationId xmlns:a16="http://schemas.microsoft.com/office/drawing/2014/main" id="{681A338F-8511-48A2-A0F5-47D0C9D8371C}"/>
                    </a:ext>
                  </a:extLst>
                </p:cNvPr>
                <p:cNvSpPr txBox="1"/>
                <p:nvPr/>
              </p:nvSpPr>
              <p:spPr>
                <a:xfrm rot="20078561">
                  <a:off x="1792703" y="3371123"/>
                  <a:ext cx="1012789" cy="3012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500" dirty="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Triggers</a:t>
                  </a:r>
                  <a:endParaRPr sz="15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" name="Google Shape;101;p14">
                  <a:extLst>
                    <a:ext uri="{FF2B5EF4-FFF2-40B4-BE49-F238E27FC236}">
                      <a16:creationId xmlns:a16="http://schemas.microsoft.com/office/drawing/2014/main" id="{8C075D70-C5AD-4556-99F3-6B1577A31FBF}"/>
                    </a:ext>
                  </a:extLst>
                </p:cNvPr>
                <p:cNvSpPr/>
                <p:nvPr/>
              </p:nvSpPr>
              <p:spPr>
                <a:xfrm>
                  <a:off x="2832911" y="3201133"/>
                  <a:ext cx="1475153" cy="53886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38100" cap="flat" cmpd="sng">
                  <a:solidFill>
                    <a:schemeClr val="tx2">
                      <a:lumMod val="75000"/>
                      <a:lumOff val="2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2000" b="1" dirty="0">
                      <a:latin typeface="Calibri"/>
                      <a:ea typeface="Calibri"/>
                      <a:cs typeface="Calibri"/>
                      <a:sym typeface="Calibri"/>
                    </a:rPr>
                    <a:t>(Flash) floods </a:t>
                  </a:r>
                  <a:endParaRPr sz="2000" b="1" dirty="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01;p14">
                  <a:extLst>
                    <a:ext uri="{FF2B5EF4-FFF2-40B4-BE49-F238E27FC236}">
                      <a16:creationId xmlns:a16="http://schemas.microsoft.com/office/drawing/2014/main" id="{B497714B-062A-43E3-B5AD-7B7B4FFEC2E0}"/>
                    </a:ext>
                  </a:extLst>
                </p:cNvPr>
                <p:cNvSpPr/>
                <p:nvPr/>
              </p:nvSpPr>
              <p:spPr>
                <a:xfrm>
                  <a:off x="2832911" y="4278385"/>
                  <a:ext cx="1475153" cy="53886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38100" cap="flat" cmpd="sng">
                  <a:solidFill>
                    <a:schemeClr val="tx2">
                      <a:lumMod val="75000"/>
                      <a:lumOff val="2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2000" b="1" dirty="0">
                      <a:latin typeface="Calibri"/>
                      <a:ea typeface="Calibri"/>
                      <a:cs typeface="Calibri"/>
                      <a:sym typeface="Calibri"/>
                    </a:rPr>
                    <a:t>Landslides</a:t>
                  </a:r>
                  <a:endParaRPr sz="2000" b="1" dirty="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22" name="Google Shape;104;p14">
                  <a:extLst>
                    <a:ext uri="{FF2B5EF4-FFF2-40B4-BE49-F238E27FC236}">
                      <a16:creationId xmlns:a16="http://schemas.microsoft.com/office/drawing/2014/main" id="{7F855BCE-CC0A-4502-87B4-C6AB8044EEA5}"/>
                    </a:ext>
                  </a:extLst>
                </p:cNvPr>
                <p:cNvCxnSpPr>
                  <a:cxnSpLocks/>
                  <a:stCxn id="16" idx="3"/>
                  <a:endCxn id="21" idx="1"/>
                </p:cNvCxnSpPr>
                <p:nvPr/>
              </p:nvCxnSpPr>
              <p:spPr>
                <a:xfrm>
                  <a:off x="1829414" y="4035026"/>
                  <a:ext cx="1003497" cy="51279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</p:grpSp>
          <p:cxnSp>
            <p:nvCxnSpPr>
              <p:cNvPr id="23" name="Google Shape;104;p14">
                <a:extLst>
                  <a:ext uri="{FF2B5EF4-FFF2-40B4-BE49-F238E27FC236}">
                    <a16:creationId xmlns:a16="http://schemas.microsoft.com/office/drawing/2014/main" id="{C2F73AEB-A463-4695-9A62-9A5FA34086F1}"/>
                  </a:ext>
                </a:extLst>
              </p:cNvPr>
              <p:cNvCxnSpPr>
                <a:cxnSpLocks/>
                <a:stCxn id="16" idx="3"/>
              </p:cNvCxnSpPr>
              <p:nvPr/>
            </p:nvCxnSpPr>
            <p:spPr>
              <a:xfrm flipV="1">
                <a:off x="7632671" y="3521319"/>
                <a:ext cx="1022273" cy="637644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5" name="Google Shape;108;p14">
                <a:extLst>
                  <a:ext uri="{FF2B5EF4-FFF2-40B4-BE49-F238E27FC236}">
                    <a16:creationId xmlns:a16="http://schemas.microsoft.com/office/drawing/2014/main" id="{FF696872-5BEA-4882-A804-F128FEEA6357}"/>
                  </a:ext>
                </a:extLst>
              </p:cNvPr>
              <p:cNvSpPr txBox="1"/>
              <p:nvPr/>
            </p:nvSpPr>
            <p:spPr>
              <a:xfrm>
                <a:off x="10167349" y="4624736"/>
                <a:ext cx="792939" cy="301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5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Triggers</a:t>
                </a:r>
                <a:endParaRPr sz="15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08;p14">
                <a:extLst>
                  <a:ext uri="{FF2B5EF4-FFF2-40B4-BE49-F238E27FC236}">
                    <a16:creationId xmlns:a16="http://schemas.microsoft.com/office/drawing/2014/main" id="{32D2F37B-5D18-4493-87BA-FEFDEB4329CF}"/>
                  </a:ext>
                </a:extLst>
              </p:cNvPr>
              <p:cNvSpPr txBox="1"/>
              <p:nvPr/>
            </p:nvSpPr>
            <p:spPr>
              <a:xfrm rot="1810253">
                <a:off x="7597973" y="4362837"/>
                <a:ext cx="946456" cy="312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5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Triggers</a:t>
                </a:r>
                <a:endParaRPr sz="15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6" name="Google Shape;107;p14">
                <a:extLst>
                  <a:ext uri="{FF2B5EF4-FFF2-40B4-BE49-F238E27FC236}">
                    <a16:creationId xmlns:a16="http://schemas.microsoft.com/office/drawing/2014/main" id="{CBB24EC6-A281-4EF0-9CD9-19DD7004F9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82668" y="3876972"/>
                <a:ext cx="0" cy="53838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036EC23-0110-45EB-AC28-3DF895E58EAF}"/>
                </a:ext>
              </a:extLst>
            </p:cNvPr>
            <p:cNvGrpSpPr/>
            <p:nvPr/>
          </p:nvGrpSpPr>
          <p:grpSpPr>
            <a:xfrm>
              <a:off x="6347508" y="5390492"/>
              <a:ext cx="5737034" cy="1370633"/>
              <a:chOff x="5659322" y="5324299"/>
              <a:chExt cx="5737034" cy="1370633"/>
            </a:xfrm>
          </p:grpSpPr>
          <p:sp>
            <p:nvSpPr>
              <p:cNvPr id="29" name="Google Shape;101;p14">
                <a:extLst>
                  <a:ext uri="{FF2B5EF4-FFF2-40B4-BE49-F238E27FC236}">
                    <a16:creationId xmlns:a16="http://schemas.microsoft.com/office/drawing/2014/main" id="{992B04A7-37A5-4885-BF52-8EA4FD986C42}"/>
                  </a:ext>
                </a:extLst>
              </p:cNvPr>
              <p:cNvSpPr/>
              <p:nvPr/>
            </p:nvSpPr>
            <p:spPr>
              <a:xfrm>
                <a:off x="5659322" y="5602150"/>
                <a:ext cx="2385067" cy="962984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38100" cap="flat" cmpd="sng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 dirty="0">
                    <a:latin typeface="Calibri"/>
                    <a:ea typeface="Calibri"/>
                    <a:cs typeface="Calibri"/>
                    <a:sym typeface="Calibri"/>
                  </a:rPr>
                  <a:t>Road undercuts, vegetation removal</a:t>
                </a:r>
                <a:endParaRPr sz="2000" b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1" name="Google Shape;104;p14">
                <a:extLst>
                  <a:ext uri="{FF2B5EF4-FFF2-40B4-BE49-F238E27FC236}">
                    <a16:creationId xmlns:a16="http://schemas.microsoft.com/office/drawing/2014/main" id="{F4987A51-D5E2-4EC5-973D-C60811BA8794}"/>
                  </a:ext>
                </a:extLst>
              </p:cNvPr>
              <p:cNvCxnSpPr>
                <a:cxnSpLocks/>
                <a:stCxn id="29" idx="3"/>
                <a:endCxn id="60" idx="1"/>
              </p:cNvCxnSpPr>
              <p:nvPr/>
            </p:nvCxnSpPr>
            <p:spPr>
              <a:xfrm flipV="1">
                <a:off x="8044389" y="5591764"/>
                <a:ext cx="1923795" cy="491878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33" name="Google Shape;104;p14">
                <a:extLst>
                  <a:ext uri="{FF2B5EF4-FFF2-40B4-BE49-F238E27FC236}">
                    <a16:creationId xmlns:a16="http://schemas.microsoft.com/office/drawing/2014/main" id="{3AD0FEC9-ED37-414C-A78C-ECD2DA119616}"/>
                  </a:ext>
                </a:extLst>
              </p:cNvPr>
              <p:cNvCxnSpPr>
                <a:cxnSpLocks/>
                <a:endCxn id="47" idx="1"/>
              </p:cNvCxnSpPr>
              <p:nvPr/>
            </p:nvCxnSpPr>
            <p:spPr>
              <a:xfrm>
                <a:off x="8059585" y="6194955"/>
                <a:ext cx="1908600" cy="230545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47" name="Google Shape;101;p14">
                <a:extLst>
                  <a:ext uri="{FF2B5EF4-FFF2-40B4-BE49-F238E27FC236}">
                    <a16:creationId xmlns:a16="http://schemas.microsoft.com/office/drawing/2014/main" id="{A0BA53BC-805C-4283-8C87-83F602FE65A4}"/>
                  </a:ext>
                </a:extLst>
              </p:cNvPr>
              <p:cNvSpPr/>
              <p:nvPr/>
            </p:nvSpPr>
            <p:spPr>
              <a:xfrm>
                <a:off x="9968185" y="6156067"/>
                <a:ext cx="1428171" cy="538865"/>
              </a:xfrm>
              <a:prstGeom prst="roundRect">
                <a:avLst>
                  <a:gd name="adj" fmla="val 16667"/>
                </a:avLst>
              </a:prstGeom>
              <a:solidFill>
                <a:schemeClr val="tx2">
                  <a:lumMod val="25000"/>
                  <a:lumOff val="75000"/>
                </a:schemeClr>
              </a:solidFill>
              <a:ln w="38100" cap="flat" cmpd="sng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 dirty="0">
                    <a:latin typeface="Calibri"/>
                    <a:ea typeface="Calibri"/>
                    <a:cs typeface="Calibri"/>
                    <a:sym typeface="Calibri"/>
                  </a:rPr>
                  <a:t>Landslides</a:t>
                </a:r>
                <a:endParaRPr sz="2000" b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06;p14">
                <a:extLst>
                  <a:ext uri="{FF2B5EF4-FFF2-40B4-BE49-F238E27FC236}">
                    <a16:creationId xmlns:a16="http://schemas.microsoft.com/office/drawing/2014/main" id="{9AFC0467-2805-4C12-9548-4B95C9FC129E}"/>
                  </a:ext>
                </a:extLst>
              </p:cNvPr>
              <p:cNvSpPr/>
              <p:nvPr/>
            </p:nvSpPr>
            <p:spPr>
              <a:xfrm>
                <a:off x="9968184" y="5324299"/>
                <a:ext cx="1428171" cy="534930"/>
              </a:xfrm>
              <a:prstGeom prst="roundRect">
                <a:avLst>
                  <a:gd name="adj" fmla="val 16667"/>
                </a:avLst>
              </a:prstGeom>
              <a:solidFill>
                <a:schemeClr val="tx2">
                  <a:lumMod val="25000"/>
                  <a:lumOff val="75000"/>
                </a:schemeClr>
              </a:solidFill>
              <a:ln w="38100" cap="flat" cmpd="sng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GB" sz="2000" b="1" dirty="0">
                    <a:latin typeface="Calibri"/>
                    <a:ea typeface="Calibri"/>
                    <a:cs typeface="Calibri"/>
                    <a:sym typeface="Calibri"/>
                  </a:rPr>
                  <a:t>(Flash) floods </a:t>
                </a:r>
              </a:p>
            </p:txBody>
          </p:sp>
          <p:sp>
            <p:nvSpPr>
              <p:cNvPr id="80" name="Google Shape;108;p14">
                <a:extLst>
                  <a:ext uri="{FF2B5EF4-FFF2-40B4-BE49-F238E27FC236}">
                    <a16:creationId xmlns:a16="http://schemas.microsoft.com/office/drawing/2014/main" id="{42040819-53C2-4638-89B6-1543907B7EBB}"/>
                  </a:ext>
                </a:extLst>
              </p:cNvPr>
              <p:cNvSpPr txBox="1"/>
              <p:nvPr/>
            </p:nvSpPr>
            <p:spPr>
              <a:xfrm rot="150693">
                <a:off x="8272347" y="5966152"/>
                <a:ext cx="1943190" cy="2630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5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Increase probability</a:t>
                </a:r>
                <a:endParaRPr sz="15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905EFC-6A80-48F0-BE9C-57F43A44ED3C}"/>
                </a:ext>
              </a:extLst>
            </p:cNvPr>
            <p:cNvSpPr txBox="1"/>
            <p:nvPr/>
          </p:nvSpPr>
          <p:spPr>
            <a:xfrm>
              <a:off x="6713239" y="3250714"/>
              <a:ext cx="598304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i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E.g.1 </a:t>
              </a:r>
              <a:endParaRPr lang="en-BE" sz="16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8BCB6AB-8931-454A-9AE8-8BED3C1AD025}"/>
                </a:ext>
              </a:extLst>
            </p:cNvPr>
            <p:cNvSpPr txBox="1"/>
            <p:nvPr/>
          </p:nvSpPr>
          <p:spPr>
            <a:xfrm>
              <a:off x="6643127" y="5305148"/>
              <a:ext cx="598304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i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E.g.</a:t>
              </a:r>
              <a:r>
                <a:rPr lang="en-US" sz="1600" i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1600" i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BE" sz="16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27E02C3-1BD9-4995-BD62-83CB608D76D7}"/>
              </a:ext>
            </a:extLst>
          </p:cNvPr>
          <p:cNvSpPr txBox="1"/>
          <p:nvPr/>
        </p:nvSpPr>
        <p:spPr>
          <a:xfrm>
            <a:off x="893880" y="1979029"/>
            <a:ext cx="27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C00000"/>
                </a:solidFill>
              </a:rPr>
              <a:t>Data collection affected by COVID-19</a:t>
            </a:r>
            <a:endParaRPr lang="en-BE" sz="1600" b="1" i="1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550683-A588-415E-ADA5-FC929BF67906}"/>
              </a:ext>
            </a:extLst>
          </p:cNvPr>
          <p:cNvCxnSpPr>
            <a:cxnSpLocks/>
          </p:cNvCxnSpPr>
          <p:nvPr/>
        </p:nvCxnSpPr>
        <p:spPr>
          <a:xfrm flipH="1">
            <a:off x="2133600" y="2487561"/>
            <a:ext cx="285135" cy="110722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70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7E8813A-608F-499B-B958-0D814EF4930B}"/>
              </a:ext>
            </a:extLst>
          </p:cNvPr>
          <p:cNvGrpSpPr/>
          <p:nvPr/>
        </p:nvGrpSpPr>
        <p:grpSpPr>
          <a:xfrm>
            <a:off x="6516398" y="2346437"/>
            <a:ext cx="5388563" cy="4375038"/>
            <a:chOff x="6334125" y="1837036"/>
            <a:chExt cx="4952817" cy="43732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A39CBB-57FF-4AF5-A6E1-F41335EB3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561" t="-67" r="6839" b="28548"/>
            <a:stretch/>
          </p:blipFill>
          <p:spPr>
            <a:xfrm>
              <a:off x="6334125" y="1837036"/>
              <a:ext cx="4952817" cy="43732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90962CF-5947-45FD-87EE-3337E7CAD75E}"/>
                </a:ext>
              </a:extLst>
            </p:cNvPr>
            <p:cNvSpPr/>
            <p:nvPr/>
          </p:nvSpPr>
          <p:spPr>
            <a:xfrm rot="18635896">
              <a:off x="7552188" y="2005129"/>
              <a:ext cx="2370867" cy="405157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6EE74-5F92-4BA6-B980-6112B4BE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34D87508-2429-4B8B-931D-A19D10517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15" y="2353025"/>
            <a:ext cx="6378539" cy="4504975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FAE4268-D36B-464D-867B-4794B39FDC4D}"/>
              </a:ext>
            </a:extLst>
          </p:cNvPr>
          <p:cNvSpPr txBox="1"/>
          <p:nvPr/>
        </p:nvSpPr>
        <p:spPr>
          <a:xfrm>
            <a:off x="137859" y="6519446"/>
            <a:ext cx="18205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C000"/>
                </a:solidFill>
              </a:rPr>
              <a:t>October 1954</a:t>
            </a:r>
            <a:endParaRPr lang="nl-BE" sz="1600" b="1" i="1" dirty="0">
              <a:solidFill>
                <a:srgbClr val="FFC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0913B6-DB48-497E-A956-87144F38E09A}"/>
              </a:ext>
            </a:extLst>
          </p:cNvPr>
          <p:cNvSpPr txBox="1"/>
          <p:nvPr/>
        </p:nvSpPr>
        <p:spPr>
          <a:xfrm>
            <a:off x="6585776" y="6451772"/>
            <a:ext cx="1178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C000"/>
                </a:solidFill>
              </a:rPr>
              <a:t>July 2019</a:t>
            </a:r>
            <a:endParaRPr lang="nl-BE" sz="1600" b="1" i="1" dirty="0">
              <a:solidFill>
                <a:srgbClr val="FFC000"/>
              </a:solidFill>
            </a:endParaRPr>
          </a:p>
        </p:txBody>
      </p:sp>
      <p:pic>
        <p:nvPicPr>
          <p:cNvPr id="1030" name="Picture 6" descr="north arrow icon design vector isolated on white background Stock Vector  Image &amp; Art - Alamy">
            <a:extLst>
              <a:ext uri="{FF2B5EF4-FFF2-40B4-BE49-F238E27FC236}">
                <a16:creationId xmlns:a16="http://schemas.microsoft.com/office/drawing/2014/main" id="{4A44AD18-AA48-4CFC-99FD-15B94FF5E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1" t="17447" r="31372" b="26016"/>
          <a:stretch/>
        </p:blipFill>
        <p:spPr bwMode="auto">
          <a:xfrm>
            <a:off x="137859" y="2444958"/>
            <a:ext cx="222311" cy="3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north arrow icon design vector isolated on white background Stock Vector  Image &amp; Art - Alamy">
            <a:extLst>
              <a:ext uri="{FF2B5EF4-FFF2-40B4-BE49-F238E27FC236}">
                <a16:creationId xmlns:a16="http://schemas.microsoft.com/office/drawing/2014/main" id="{D0398CD5-2588-4F9A-B627-827F9A48B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1" t="17447" r="31372" b="26016"/>
          <a:stretch/>
        </p:blipFill>
        <p:spPr bwMode="auto">
          <a:xfrm>
            <a:off x="11341510" y="2474431"/>
            <a:ext cx="222311" cy="3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38CB4D-1CA9-4242-8749-4E21E517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59" y="165081"/>
            <a:ext cx="5308784" cy="672655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0033CC"/>
                </a:solidFill>
              </a:rPr>
            </a:br>
            <a:r>
              <a:rPr lang="en-US" sz="3100" b="1" dirty="0">
                <a:solidFill>
                  <a:srgbClr val="0033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landscape change</a:t>
            </a:r>
            <a:br>
              <a:rPr lang="en-US" b="1" dirty="0">
                <a:solidFill>
                  <a:srgbClr val="0033CC"/>
                </a:solidFill>
              </a:rPr>
            </a:br>
            <a:endParaRPr lang="en-BE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4B1938-286D-4745-B558-97DDC9EDF029}"/>
              </a:ext>
            </a:extLst>
          </p:cNvPr>
          <p:cNvSpPr/>
          <p:nvPr/>
        </p:nvSpPr>
        <p:spPr>
          <a:xfrm rot="18635896">
            <a:off x="2780514" y="2634484"/>
            <a:ext cx="2338634" cy="41940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5AE336-6189-4EC6-8807-C23FBC046415}"/>
              </a:ext>
            </a:extLst>
          </p:cNvPr>
          <p:cNvGrpSpPr/>
          <p:nvPr/>
        </p:nvGrpSpPr>
        <p:grpSpPr>
          <a:xfrm>
            <a:off x="1419255" y="742229"/>
            <a:ext cx="10588874" cy="1610796"/>
            <a:chOff x="1354842" y="681144"/>
            <a:chExt cx="10588874" cy="161079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41B2021-F515-4A70-B05E-069AF7311047}"/>
                </a:ext>
              </a:extLst>
            </p:cNvPr>
            <p:cNvGrpSpPr/>
            <p:nvPr/>
          </p:nvGrpSpPr>
          <p:grpSpPr>
            <a:xfrm>
              <a:off x="1354842" y="681144"/>
              <a:ext cx="10588874" cy="1610796"/>
              <a:chOff x="-491770" y="3345990"/>
              <a:chExt cx="10588874" cy="175635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F0A2C74-C92B-42B1-878C-7A92C961BA37}"/>
                  </a:ext>
                </a:extLst>
              </p:cNvPr>
              <p:cNvSpPr/>
              <p:nvPr/>
            </p:nvSpPr>
            <p:spPr>
              <a:xfrm>
                <a:off x="3722341" y="3345990"/>
                <a:ext cx="6374763" cy="175635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3399"/>
                    </a:solidFill>
                  </a:rPr>
                  <a:t>Deforestation (e.g. natural tree species to eucalyptus)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3399"/>
                    </a:solidFill>
                    <a:cs typeface="Times New Roman" panose="02020603050405020304" pitchFamily="18" charset="0"/>
                  </a:rPr>
                  <a:t>Increased cultivation of hillslopes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3399"/>
                    </a:solidFill>
                    <a:cs typeface="Times New Roman" panose="02020603050405020304" pitchFamily="18" charset="0"/>
                  </a:rPr>
                  <a:t>Drainage of wetlands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3399"/>
                    </a:solidFill>
                    <a:cs typeface="Times New Roman" panose="02020603050405020304" pitchFamily="18" charset="0"/>
                  </a:rPr>
                  <a:t>Road construction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3399"/>
                    </a:solidFill>
                    <a:cs typeface="Times New Roman" panose="02020603050405020304" pitchFamily="18" charset="0"/>
                  </a:rPr>
                  <a:t>Management practices abandoned (terraces &amp; fallowing)</a:t>
                </a:r>
                <a:endParaRPr lang="en-US" sz="2000" dirty="0">
                  <a:solidFill>
                    <a:srgbClr val="003399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5CBFD20-4300-4747-AE57-1B25F7B10682}"/>
                  </a:ext>
                </a:extLst>
              </p:cNvPr>
              <p:cNvSpPr/>
              <p:nvPr/>
            </p:nvSpPr>
            <p:spPr>
              <a:xfrm>
                <a:off x="-491770" y="3779949"/>
                <a:ext cx="2830289" cy="66275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28600" indent="-228600" algn="ctr" fontAlgn="t">
                  <a:lnSpc>
                    <a:spcPct val="150000"/>
                  </a:lnSpc>
                  <a:spcBef>
                    <a:spcPts val="1000"/>
                  </a:spcBef>
                </a:pPr>
                <a:r>
                  <a:rPr lang="en-US" sz="2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Population increase </a:t>
                </a: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69A5B2A-92EC-4457-B466-CCF03F79254C}"/>
                </a:ext>
              </a:extLst>
            </p:cNvPr>
            <p:cNvCxnSpPr>
              <a:cxnSpLocks/>
            </p:cNvCxnSpPr>
            <p:nvPr/>
          </p:nvCxnSpPr>
          <p:spPr>
            <a:xfrm rot="21360000">
              <a:off x="4185131" y="1383052"/>
              <a:ext cx="1383822" cy="103490"/>
            </a:xfrm>
            <a:prstGeom prst="straightConnector1">
              <a:avLst/>
            </a:prstGeom>
            <a:ln w="41275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93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D752B-53C1-408C-AC58-144E9C5CF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A176F07-AB63-497C-B6DE-6D96B4E50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672" y="1156841"/>
            <a:ext cx="5014607" cy="454431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9EA0B-C0EA-4EBA-B64F-A1D979781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17"/>
          <a:stretch/>
        </p:blipFill>
        <p:spPr>
          <a:xfrm>
            <a:off x="5484653" y="1166619"/>
            <a:ext cx="6515675" cy="4534539"/>
          </a:xfrm>
          <a:prstGeom prst="rect">
            <a:avLst/>
          </a:prstGeom>
        </p:spPr>
      </p:pic>
      <p:pic>
        <p:nvPicPr>
          <p:cNvPr id="18" name="Picture 17" descr="North Arrow Vector Art, Icons, and Graphics for Free Download">
            <a:extLst>
              <a:ext uri="{FF2B5EF4-FFF2-40B4-BE49-F238E27FC236}">
                <a16:creationId xmlns:a16="http://schemas.microsoft.com/office/drawing/2014/main" id="{0956141A-0A27-4280-BEED-1C257C2C91C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1" t="19500" r="10518" b="34500"/>
          <a:stretch/>
        </p:blipFill>
        <p:spPr bwMode="auto">
          <a:xfrm>
            <a:off x="11464569" y="2463118"/>
            <a:ext cx="343360" cy="2734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North Arrow Vector Art, Icons, and Graphics for Free Download">
            <a:extLst>
              <a:ext uri="{FF2B5EF4-FFF2-40B4-BE49-F238E27FC236}">
                <a16:creationId xmlns:a16="http://schemas.microsoft.com/office/drawing/2014/main" id="{4393653B-FFE3-4400-B3FB-A0E03167D34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1" t="19500" r="10518" b="34500"/>
          <a:stretch/>
        </p:blipFill>
        <p:spPr bwMode="auto">
          <a:xfrm>
            <a:off x="4713024" y="2360872"/>
            <a:ext cx="343360" cy="2734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5F545FF7-F781-4DE7-9EFD-CC235972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98" y="371344"/>
            <a:ext cx="9686801" cy="758332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0033CC"/>
                </a:solidFill>
              </a:rPr>
            </a:br>
            <a:r>
              <a:rPr lang="en-US" sz="3600" b="1" dirty="0">
                <a:solidFill>
                  <a:srgbClr val="0033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Reconstructing multi-decadal landscape change</a:t>
            </a:r>
            <a:br>
              <a:rPr lang="en-US" b="1" dirty="0">
                <a:solidFill>
                  <a:srgbClr val="0033CC"/>
                </a:solidFill>
              </a:rPr>
            </a:br>
            <a:endParaRPr lang="en-BE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64E4AD-593E-4960-AD7F-A83D345D3C19}"/>
              </a:ext>
            </a:extLst>
          </p:cNvPr>
          <p:cNvSpPr txBox="1"/>
          <p:nvPr/>
        </p:nvSpPr>
        <p:spPr>
          <a:xfrm>
            <a:off x="511581" y="5307580"/>
            <a:ext cx="18205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C000"/>
                </a:solidFill>
              </a:rPr>
              <a:t>October 1954</a:t>
            </a:r>
            <a:endParaRPr lang="nl-BE" sz="1600" b="1" i="1" dirty="0">
              <a:solidFill>
                <a:srgbClr val="FFC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23BA7C-4B69-41DB-9783-21E047F7D556}"/>
              </a:ext>
            </a:extLst>
          </p:cNvPr>
          <p:cNvSpPr txBox="1"/>
          <p:nvPr/>
        </p:nvSpPr>
        <p:spPr>
          <a:xfrm>
            <a:off x="5591620" y="5316590"/>
            <a:ext cx="18205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C000"/>
                </a:solidFill>
              </a:rPr>
              <a:t>August 2021</a:t>
            </a:r>
            <a:endParaRPr lang="nl-BE" sz="1600" b="1" i="1" dirty="0">
              <a:solidFill>
                <a:srgbClr val="FFC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0C586B-F49D-4F3A-928E-BB666447AE87}"/>
              </a:ext>
            </a:extLst>
          </p:cNvPr>
          <p:cNvSpPr txBox="1"/>
          <p:nvPr/>
        </p:nvSpPr>
        <p:spPr>
          <a:xfrm>
            <a:off x="4014117" y="5871643"/>
            <a:ext cx="4163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Wetland conversion</a:t>
            </a:r>
            <a:endParaRPr lang="nl-BE" sz="2400" b="1" dirty="0"/>
          </a:p>
        </p:txBody>
      </p:sp>
    </p:spTree>
    <p:extLst>
      <p:ext uri="{BB962C8B-B14F-4D97-AF65-F5344CB8AC3E}">
        <p14:creationId xmlns:p14="http://schemas.microsoft.com/office/powerpoint/2010/main" val="3307517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1EC0D-C084-4375-AD18-443B45D6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40" y="136525"/>
            <a:ext cx="10515600" cy="77169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33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Conclusion </a:t>
            </a:r>
            <a:endParaRPr lang="en-BE" sz="3600" b="1" dirty="0">
              <a:solidFill>
                <a:srgbClr val="0033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EC5C-C9BE-4E13-A8C6-788EA074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Content Placeholder 4" descr="A farm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8546BA1D-A9FE-441F-A829-1CB712860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" y="1136822"/>
            <a:ext cx="12082519" cy="558465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06CFE2-4040-479F-B181-CF40293CF462}"/>
              </a:ext>
            </a:extLst>
          </p:cNvPr>
          <p:cNvSpPr txBox="1">
            <a:spLocks/>
          </p:cNvSpPr>
          <p:nvPr/>
        </p:nvSpPr>
        <p:spPr>
          <a:xfrm>
            <a:off x="117947" y="3876062"/>
            <a:ext cx="9110720" cy="28293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15000"/>
              </a:lnSpc>
              <a:buFontTx/>
              <a:buChar char="-"/>
            </a:pPr>
            <a:r>
              <a:rPr lang="en-US" sz="4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growth has played a significant role in accelerating land use/cover changes &amp; possibly influenced the patterns of natural hazards</a:t>
            </a:r>
          </a:p>
          <a:p>
            <a:pPr fontAlgn="t">
              <a:lnSpc>
                <a:spcPct val="115000"/>
              </a:lnSpc>
              <a:buFontTx/>
              <a:buChar char="-"/>
            </a:pPr>
            <a:r>
              <a:rPr lang="en-US" sz="4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 added on data collected by citizen-led approaches in understanding natural hazards interactions</a:t>
            </a:r>
          </a:p>
          <a:p>
            <a:pPr fontAlgn="t">
              <a:lnSpc>
                <a:spcPct val="115000"/>
              </a:lnSpc>
              <a:buFontTx/>
              <a:buChar char="-"/>
            </a:pPr>
            <a:r>
              <a:rPr lang="en-US" sz="4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Raised community’s awareness on prevailing natural hazards in the region </a:t>
            </a:r>
          </a:p>
          <a:p>
            <a:pPr fontAlgn="t">
              <a:lnSpc>
                <a:spcPct val="115000"/>
              </a:lnSpc>
              <a:buFontTx/>
              <a:buChar char="-"/>
            </a:pPr>
            <a:r>
              <a:rPr lang="en-US" sz="4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be considered in developing early warning systems for Disaster Risk Reduction</a:t>
            </a:r>
            <a:endParaRPr lang="en-US" sz="4800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D6BF5-39AF-483F-8B50-A6F02A573633}"/>
              </a:ext>
            </a:extLst>
          </p:cNvPr>
          <p:cNvSpPr txBox="1"/>
          <p:nvPr/>
        </p:nvSpPr>
        <p:spPr>
          <a:xfrm>
            <a:off x="6231466" y="3198323"/>
            <a:ext cx="5520267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Violet.Kanyiginya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@vub.be</a:t>
            </a:r>
            <a:endParaRPr lang="en-GB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0EDFD2-CBD6-4ACD-80A2-723DEE73CF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" t="1715" r="5428" b="8376"/>
          <a:stretch/>
        </p:blipFill>
        <p:spPr>
          <a:xfrm>
            <a:off x="9632804" y="4282142"/>
            <a:ext cx="2332859" cy="20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25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B39F4-59C5-4065-91D9-5EE3D244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C97D8D3A-5393-4AF9-B3F9-853F1F3C9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"/>
          <a:stretch/>
        </p:blipFill>
        <p:spPr>
          <a:xfrm>
            <a:off x="180583" y="1398153"/>
            <a:ext cx="7545800" cy="4914265"/>
          </a:xfrm>
          <a:prstGeom prst="rect">
            <a:avLst/>
          </a:prstGeom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06ADD9D9-4498-4A15-BFC7-BC9632CB50BC}"/>
              </a:ext>
            </a:extLst>
          </p:cNvPr>
          <p:cNvSpPr txBox="1">
            <a:spLocks/>
          </p:cNvSpPr>
          <p:nvPr/>
        </p:nvSpPr>
        <p:spPr>
          <a:xfrm>
            <a:off x="7804856" y="1398153"/>
            <a:ext cx="4340917" cy="49282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t">
              <a:lnSpc>
                <a:spcPct val="115000"/>
              </a:lnSpc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Tropical mountainous region</a:t>
            </a:r>
          </a:p>
          <a:p>
            <a:pPr marR="0" lvl="0" fontAlgn="t">
              <a:lnSpc>
                <a:spcPct val="115000"/>
              </a:lnSpc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Steep topography</a:t>
            </a:r>
          </a:p>
          <a:p>
            <a:pPr marR="0" lvl="0" fontAlgn="t">
              <a:lnSpc>
                <a:spcPct val="115000"/>
              </a:lnSpc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rainfall 990-1540 mm</a:t>
            </a:r>
          </a:p>
          <a:p>
            <a:pPr marR="0" lvl="0" fontAlgn="t">
              <a:lnSpc>
                <a:spcPct val="115000"/>
              </a:lnSpc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Alternating dry &amp; wet seasons</a:t>
            </a:r>
          </a:p>
          <a:p>
            <a:pPr marR="0" lvl="0" fontAlgn="t">
              <a:lnSpc>
                <a:spcPct val="115000"/>
              </a:lnSpc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weathering </a:t>
            </a:r>
          </a:p>
          <a:p>
            <a:pPr marR="0" lvl="0" fontAlgn="t">
              <a:lnSpc>
                <a:spcPct val="115000"/>
              </a:lnSpc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population density</a:t>
            </a:r>
          </a:p>
          <a:p>
            <a:pPr marR="0" lvl="0" fontAlgn="t">
              <a:lnSpc>
                <a:spcPct val="115000"/>
              </a:lnSpc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human-induced land use changes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D1AA01-F0D6-4B13-A05E-2212DB17A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583" y="262467"/>
            <a:ext cx="9144000" cy="965199"/>
          </a:xfrm>
        </p:spPr>
        <p:txBody>
          <a:bodyPr>
            <a:normAutofit fontScale="90000"/>
          </a:bodyPr>
          <a:lstStyle/>
          <a:p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characteristics</a:t>
            </a:r>
            <a:endParaRPr lang="en-BE" sz="4000" dirty="0"/>
          </a:p>
        </p:txBody>
      </p:sp>
    </p:spTree>
    <p:extLst>
      <p:ext uri="{BB962C8B-B14F-4D97-AF65-F5344CB8AC3E}">
        <p14:creationId xmlns:p14="http://schemas.microsoft.com/office/powerpoint/2010/main" val="2651175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6DA1643D-1074-4EA8-9913-25792DA1A29E}"/>
              </a:ext>
            </a:extLst>
          </p:cNvPr>
          <p:cNvSpPr txBox="1">
            <a:spLocks/>
          </p:cNvSpPr>
          <p:nvPr/>
        </p:nvSpPr>
        <p:spPr>
          <a:xfrm>
            <a:off x="9609667" y="245807"/>
            <a:ext cx="2512917" cy="63663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15000"/>
              </a:lnSpc>
              <a:buFontTx/>
              <a:buChar char="-"/>
              <a:defRPr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Among the most exposed regions to natural hazards in the country</a:t>
            </a:r>
          </a:p>
          <a:p>
            <a:pPr marL="0" indent="0" fontAlgn="t">
              <a:lnSpc>
                <a:spcPct val="115000"/>
              </a:lnSpc>
              <a:buNone/>
              <a:defRPr/>
            </a:pP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15000"/>
              </a:lnSpc>
              <a:buFontTx/>
              <a:buChar char="-"/>
              <a:defRPr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studies in the region</a:t>
            </a:r>
          </a:p>
          <a:p>
            <a:pPr marL="0" indent="0" fontAlgn="t">
              <a:lnSpc>
                <a:spcPct val="115000"/>
              </a:lnSpc>
              <a:buNone/>
              <a:defRPr/>
            </a:pP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fontAlgn="t">
              <a:lnSpc>
                <a:spcPct val="115000"/>
              </a:lnSpc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Detailed inventories is key for understanding hazard interactions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grass, different&#10;&#10;Description automatically generated">
            <a:extLst>
              <a:ext uri="{FF2B5EF4-FFF2-40B4-BE49-F238E27FC236}">
                <a16:creationId xmlns:a16="http://schemas.microsoft.com/office/drawing/2014/main" id="{FEAC0134-4A88-4B82-81D7-8C34216CB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2045" r="1959" b="34238"/>
          <a:stretch/>
        </p:blipFill>
        <p:spPr>
          <a:xfrm>
            <a:off x="31409" y="245807"/>
            <a:ext cx="9578258" cy="63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46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C5D61-E6B7-472C-BBC9-9DCA8D8BE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752164"/>
            <a:ext cx="2737319" cy="1325563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sz="3600" b="1" dirty="0">
                <a:solidFill>
                  <a:srgbClr val="003399"/>
                </a:solidFill>
                <a:latin typeface="+mn-lt"/>
                <a:cs typeface="Aharoni" panose="02010803020104030203" pitchFamily="2" charset="-79"/>
              </a:rPr>
              <a:t>Objectives</a:t>
            </a:r>
            <a:r>
              <a:rPr lang="en-US" b="1" dirty="0"/>
              <a:t> </a:t>
            </a:r>
            <a:br>
              <a:rPr lang="en-US" dirty="0"/>
            </a:b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39995-F5DC-41F0-82A4-40354C4AE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6867" y="423334"/>
            <a:ext cx="8305800" cy="56641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AutoNum type="roman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a comprehensive inventory of natural hazards, evaluate their spatial-temporal distribution and interactions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AutoNum type="roman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Investigate multi-decadal landscape dynamics in relation to landslides and flood hazards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AutoNum type="roman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flash flood frequency and magnitude in selected watersheds 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39A3143B-7591-4E20-86E5-DD17A8577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2275705"/>
            <a:ext cx="2523068" cy="272431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35982-ABE7-48BF-9071-5962CD17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43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91" y="150347"/>
            <a:ext cx="10515600" cy="835711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7" name="Oval 46"/>
          <p:cNvSpPr/>
          <p:nvPr/>
        </p:nvSpPr>
        <p:spPr>
          <a:xfrm>
            <a:off x="4018220" y="1838062"/>
            <a:ext cx="1599164" cy="871930"/>
          </a:xfrm>
          <a:prstGeom prst="ellipse">
            <a:avLst/>
          </a:prstGeom>
          <a:solidFill>
            <a:schemeClr val="bg1"/>
          </a:solidFill>
          <a:ln w="158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FontAwesome" pitchFamily="2" charset="0"/>
              </a:rPr>
              <a:t>15 Geo-observers</a:t>
            </a:r>
          </a:p>
        </p:txBody>
      </p:sp>
      <p:sp>
        <p:nvSpPr>
          <p:cNvPr id="51" name="Oval 50"/>
          <p:cNvSpPr/>
          <p:nvPr/>
        </p:nvSpPr>
        <p:spPr>
          <a:xfrm>
            <a:off x="6096000" y="1855818"/>
            <a:ext cx="1468799" cy="842266"/>
          </a:xfrm>
          <a:prstGeom prst="ellipse">
            <a:avLst/>
          </a:prstGeom>
          <a:solidFill>
            <a:schemeClr val="bg1"/>
          </a:solidFill>
          <a:ln w="158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FontAwesome" pitchFamily="2" charset="0"/>
              </a:rPr>
              <a:t>8 River watchers</a:t>
            </a:r>
          </a:p>
        </p:txBody>
      </p:sp>
      <p:sp>
        <p:nvSpPr>
          <p:cNvPr id="54" name="Oval 53"/>
          <p:cNvSpPr/>
          <p:nvPr/>
        </p:nvSpPr>
        <p:spPr>
          <a:xfrm>
            <a:off x="8054133" y="1823440"/>
            <a:ext cx="1746402" cy="871930"/>
          </a:xfrm>
          <a:prstGeom prst="ellipse">
            <a:avLst/>
          </a:prstGeom>
          <a:solidFill>
            <a:schemeClr val="bg1"/>
          </a:solidFill>
          <a:ln w="158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FontAwesome" pitchFamily="2" charset="0"/>
              </a:rPr>
              <a:t>104 senior citizens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1065" y="3700125"/>
            <a:ext cx="282642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</a:rPr>
              <a:t>Methodology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097160" y="4040698"/>
            <a:ext cx="6173839" cy="102624"/>
          </a:xfrm>
          <a:prstGeom prst="rect">
            <a:avLst/>
          </a:prstGeom>
          <a:solidFill>
            <a:srgbClr val="295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4279928" y="2695370"/>
            <a:ext cx="469055" cy="1447952"/>
          </a:xfrm>
          <a:custGeom>
            <a:avLst/>
            <a:gdLst>
              <a:gd name="connsiteX0" fmla="*/ 377986 w 457186"/>
              <a:gd name="connsiteY0" fmla="*/ 0 h 1377050"/>
              <a:gd name="connsiteX1" fmla="*/ 457186 w 457186"/>
              <a:gd name="connsiteY1" fmla="*/ 0 h 1377050"/>
              <a:gd name="connsiteX2" fmla="*/ 457186 w 457186"/>
              <a:gd name="connsiteY2" fmla="*/ 974562 h 1377050"/>
              <a:gd name="connsiteX3" fmla="*/ 54698 w 457186"/>
              <a:gd name="connsiteY3" fmla="*/ 1377050 h 1377050"/>
              <a:gd name="connsiteX4" fmla="*/ 0 w 457186"/>
              <a:gd name="connsiteY4" fmla="*/ 1377050 h 1377050"/>
              <a:gd name="connsiteX5" fmla="*/ 0 w 457186"/>
              <a:gd name="connsiteY5" fmla="*/ 1285873 h 1377050"/>
              <a:gd name="connsiteX6" fmla="*/ 70747 w 457186"/>
              <a:gd name="connsiteY6" fmla="*/ 1285873 h 1377050"/>
              <a:gd name="connsiteX7" fmla="*/ 377986 w 457186"/>
              <a:gd name="connsiteY7" fmla="*/ 978634 h 13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186" h="1377050">
                <a:moveTo>
                  <a:pt x="377986" y="0"/>
                </a:moveTo>
                <a:lnTo>
                  <a:pt x="457186" y="0"/>
                </a:lnTo>
                <a:lnTo>
                  <a:pt x="457186" y="974562"/>
                </a:lnTo>
                <a:cubicBezTo>
                  <a:pt x="457186" y="1196850"/>
                  <a:pt x="276986" y="1377050"/>
                  <a:pt x="54698" y="1377050"/>
                </a:cubicBezTo>
                <a:lnTo>
                  <a:pt x="0" y="1377050"/>
                </a:lnTo>
                <a:lnTo>
                  <a:pt x="0" y="1285873"/>
                </a:lnTo>
                <a:lnTo>
                  <a:pt x="70747" y="1285873"/>
                </a:lnTo>
                <a:cubicBezTo>
                  <a:pt x="240430" y="1285873"/>
                  <a:pt x="377986" y="1148317"/>
                  <a:pt x="377986" y="978634"/>
                </a:cubicBezTo>
                <a:close/>
              </a:path>
            </a:pathLst>
          </a:custGeom>
          <a:solidFill>
            <a:srgbClr val="295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6442323" y="2709992"/>
            <a:ext cx="469055" cy="1432984"/>
          </a:xfrm>
          <a:custGeom>
            <a:avLst/>
            <a:gdLst>
              <a:gd name="connsiteX0" fmla="*/ 377986 w 457186"/>
              <a:gd name="connsiteY0" fmla="*/ 0 h 1377050"/>
              <a:gd name="connsiteX1" fmla="*/ 457186 w 457186"/>
              <a:gd name="connsiteY1" fmla="*/ 0 h 1377050"/>
              <a:gd name="connsiteX2" fmla="*/ 457186 w 457186"/>
              <a:gd name="connsiteY2" fmla="*/ 974562 h 1377050"/>
              <a:gd name="connsiteX3" fmla="*/ 54698 w 457186"/>
              <a:gd name="connsiteY3" fmla="*/ 1377050 h 1377050"/>
              <a:gd name="connsiteX4" fmla="*/ 0 w 457186"/>
              <a:gd name="connsiteY4" fmla="*/ 1377050 h 1377050"/>
              <a:gd name="connsiteX5" fmla="*/ 0 w 457186"/>
              <a:gd name="connsiteY5" fmla="*/ 1285873 h 1377050"/>
              <a:gd name="connsiteX6" fmla="*/ 70747 w 457186"/>
              <a:gd name="connsiteY6" fmla="*/ 1285873 h 1377050"/>
              <a:gd name="connsiteX7" fmla="*/ 377986 w 457186"/>
              <a:gd name="connsiteY7" fmla="*/ 978634 h 13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186" h="1377050">
                <a:moveTo>
                  <a:pt x="377986" y="0"/>
                </a:moveTo>
                <a:lnTo>
                  <a:pt x="457186" y="0"/>
                </a:lnTo>
                <a:lnTo>
                  <a:pt x="457186" y="974562"/>
                </a:lnTo>
                <a:cubicBezTo>
                  <a:pt x="457186" y="1196850"/>
                  <a:pt x="276986" y="1377050"/>
                  <a:pt x="54698" y="1377050"/>
                </a:cubicBezTo>
                <a:lnTo>
                  <a:pt x="0" y="1377050"/>
                </a:lnTo>
                <a:lnTo>
                  <a:pt x="0" y="1285873"/>
                </a:lnTo>
                <a:lnTo>
                  <a:pt x="70747" y="1285873"/>
                </a:lnTo>
                <a:cubicBezTo>
                  <a:pt x="240430" y="1285873"/>
                  <a:pt x="377986" y="1148317"/>
                  <a:pt x="377986" y="978634"/>
                </a:cubicBezTo>
                <a:close/>
              </a:path>
            </a:pathLst>
          </a:custGeom>
          <a:solidFill>
            <a:srgbClr val="295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8456147" y="2695370"/>
            <a:ext cx="457186" cy="1447606"/>
          </a:xfrm>
          <a:custGeom>
            <a:avLst/>
            <a:gdLst>
              <a:gd name="connsiteX0" fmla="*/ 377986 w 457186"/>
              <a:gd name="connsiteY0" fmla="*/ 0 h 1377050"/>
              <a:gd name="connsiteX1" fmla="*/ 457186 w 457186"/>
              <a:gd name="connsiteY1" fmla="*/ 0 h 1377050"/>
              <a:gd name="connsiteX2" fmla="*/ 457186 w 457186"/>
              <a:gd name="connsiteY2" fmla="*/ 974562 h 1377050"/>
              <a:gd name="connsiteX3" fmla="*/ 54698 w 457186"/>
              <a:gd name="connsiteY3" fmla="*/ 1377050 h 1377050"/>
              <a:gd name="connsiteX4" fmla="*/ 0 w 457186"/>
              <a:gd name="connsiteY4" fmla="*/ 1377050 h 1377050"/>
              <a:gd name="connsiteX5" fmla="*/ 0 w 457186"/>
              <a:gd name="connsiteY5" fmla="*/ 1285873 h 1377050"/>
              <a:gd name="connsiteX6" fmla="*/ 70747 w 457186"/>
              <a:gd name="connsiteY6" fmla="*/ 1285873 h 1377050"/>
              <a:gd name="connsiteX7" fmla="*/ 377986 w 457186"/>
              <a:gd name="connsiteY7" fmla="*/ 978634 h 13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186" h="1377050">
                <a:moveTo>
                  <a:pt x="377986" y="0"/>
                </a:moveTo>
                <a:lnTo>
                  <a:pt x="457186" y="0"/>
                </a:lnTo>
                <a:lnTo>
                  <a:pt x="457186" y="974562"/>
                </a:lnTo>
                <a:cubicBezTo>
                  <a:pt x="457186" y="1196850"/>
                  <a:pt x="276986" y="1377050"/>
                  <a:pt x="54698" y="1377050"/>
                </a:cubicBezTo>
                <a:lnTo>
                  <a:pt x="0" y="1377050"/>
                </a:lnTo>
                <a:lnTo>
                  <a:pt x="0" y="1285873"/>
                </a:lnTo>
                <a:lnTo>
                  <a:pt x="70747" y="1285873"/>
                </a:lnTo>
                <a:cubicBezTo>
                  <a:pt x="240430" y="1285873"/>
                  <a:pt x="377986" y="1148317"/>
                  <a:pt x="377986" y="978634"/>
                </a:cubicBezTo>
                <a:close/>
              </a:path>
            </a:pathLst>
          </a:custGeom>
          <a:solidFill>
            <a:srgbClr val="295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 flipV="1">
            <a:off x="4010877" y="4046326"/>
            <a:ext cx="471673" cy="1284331"/>
          </a:xfrm>
          <a:custGeom>
            <a:avLst/>
            <a:gdLst>
              <a:gd name="connsiteX0" fmla="*/ 377986 w 457186"/>
              <a:gd name="connsiteY0" fmla="*/ 0 h 1377050"/>
              <a:gd name="connsiteX1" fmla="*/ 457186 w 457186"/>
              <a:gd name="connsiteY1" fmla="*/ 0 h 1377050"/>
              <a:gd name="connsiteX2" fmla="*/ 457186 w 457186"/>
              <a:gd name="connsiteY2" fmla="*/ 974562 h 1377050"/>
              <a:gd name="connsiteX3" fmla="*/ 54698 w 457186"/>
              <a:gd name="connsiteY3" fmla="*/ 1377050 h 1377050"/>
              <a:gd name="connsiteX4" fmla="*/ 0 w 457186"/>
              <a:gd name="connsiteY4" fmla="*/ 1377050 h 1377050"/>
              <a:gd name="connsiteX5" fmla="*/ 0 w 457186"/>
              <a:gd name="connsiteY5" fmla="*/ 1285873 h 1377050"/>
              <a:gd name="connsiteX6" fmla="*/ 70747 w 457186"/>
              <a:gd name="connsiteY6" fmla="*/ 1285873 h 1377050"/>
              <a:gd name="connsiteX7" fmla="*/ 377986 w 457186"/>
              <a:gd name="connsiteY7" fmla="*/ 978634 h 13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186" h="1377050">
                <a:moveTo>
                  <a:pt x="377986" y="0"/>
                </a:moveTo>
                <a:lnTo>
                  <a:pt x="457186" y="0"/>
                </a:lnTo>
                <a:lnTo>
                  <a:pt x="457186" y="974562"/>
                </a:lnTo>
                <a:cubicBezTo>
                  <a:pt x="457186" y="1196850"/>
                  <a:pt x="276986" y="1377050"/>
                  <a:pt x="54698" y="1377050"/>
                </a:cubicBezTo>
                <a:lnTo>
                  <a:pt x="0" y="1377050"/>
                </a:lnTo>
                <a:lnTo>
                  <a:pt x="0" y="1285873"/>
                </a:lnTo>
                <a:lnTo>
                  <a:pt x="70747" y="1285873"/>
                </a:lnTo>
                <a:cubicBezTo>
                  <a:pt x="240430" y="1285873"/>
                  <a:pt x="377986" y="1148317"/>
                  <a:pt x="377986" y="978634"/>
                </a:cubicBezTo>
                <a:close/>
              </a:path>
            </a:pathLst>
          </a:custGeom>
          <a:solidFill>
            <a:srgbClr val="295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 flipV="1">
            <a:off x="6634912" y="4051441"/>
            <a:ext cx="457186" cy="1380744"/>
          </a:xfrm>
          <a:custGeom>
            <a:avLst/>
            <a:gdLst>
              <a:gd name="connsiteX0" fmla="*/ 377986 w 457186"/>
              <a:gd name="connsiteY0" fmla="*/ 0 h 1377050"/>
              <a:gd name="connsiteX1" fmla="*/ 457186 w 457186"/>
              <a:gd name="connsiteY1" fmla="*/ 0 h 1377050"/>
              <a:gd name="connsiteX2" fmla="*/ 457186 w 457186"/>
              <a:gd name="connsiteY2" fmla="*/ 974562 h 1377050"/>
              <a:gd name="connsiteX3" fmla="*/ 54698 w 457186"/>
              <a:gd name="connsiteY3" fmla="*/ 1377050 h 1377050"/>
              <a:gd name="connsiteX4" fmla="*/ 0 w 457186"/>
              <a:gd name="connsiteY4" fmla="*/ 1377050 h 1377050"/>
              <a:gd name="connsiteX5" fmla="*/ 0 w 457186"/>
              <a:gd name="connsiteY5" fmla="*/ 1285873 h 1377050"/>
              <a:gd name="connsiteX6" fmla="*/ 70747 w 457186"/>
              <a:gd name="connsiteY6" fmla="*/ 1285873 h 1377050"/>
              <a:gd name="connsiteX7" fmla="*/ 377986 w 457186"/>
              <a:gd name="connsiteY7" fmla="*/ 978634 h 13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186" h="1377050">
                <a:moveTo>
                  <a:pt x="377986" y="0"/>
                </a:moveTo>
                <a:lnTo>
                  <a:pt x="457186" y="0"/>
                </a:lnTo>
                <a:lnTo>
                  <a:pt x="457186" y="974562"/>
                </a:lnTo>
                <a:cubicBezTo>
                  <a:pt x="457186" y="1196850"/>
                  <a:pt x="276986" y="1377050"/>
                  <a:pt x="54698" y="1377050"/>
                </a:cubicBezTo>
                <a:lnTo>
                  <a:pt x="0" y="1377050"/>
                </a:lnTo>
                <a:lnTo>
                  <a:pt x="0" y="1285873"/>
                </a:lnTo>
                <a:lnTo>
                  <a:pt x="70747" y="1285873"/>
                </a:lnTo>
                <a:cubicBezTo>
                  <a:pt x="240430" y="1285873"/>
                  <a:pt x="377986" y="1148317"/>
                  <a:pt x="377986" y="978634"/>
                </a:cubicBezTo>
                <a:close/>
              </a:path>
            </a:pathLst>
          </a:custGeom>
          <a:solidFill>
            <a:srgbClr val="295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 flipV="1">
            <a:off x="9220722" y="4040698"/>
            <a:ext cx="504000" cy="1380744"/>
          </a:xfrm>
          <a:custGeom>
            <a:avLst/>
            <a:gdLst>
              <a:gd name="connsiteX0" fmla="*/ 377986 w 457186"/>
              <a:gd name="connsiteY0" fmla="*/ 0 h 1377050"/>
              <a:gd name="connsiteX1" fmla="*/ 457186 w 457186"/>
              <a:gd name="connsiteY1" fmla="*/ 0 h 1377050"/>
              <a:gd name="connsiteX2" fmla="*/ 457186 w 457186"/>
              <a:gd name="connsiteY2" fmla="*/ 974562 h 1377050"/>
              <a:gd name="connsiteX3" fmla="*/ 54698 w 457186"/>
              <a:gd name="connsiteY3" fmla="*/ 1377050 h 1377050"/>
              <a:gd name="connsiteX4" fmla="*/ 0 w 457186"/>
              <a:gd name="connsiteY4" fmla="*/ 1377050 h 1377050"/>
              <a:gd name="connsiteX5" fmla="*/ 0 w 457186"/>
              <a:gd name="connsiteY5" fmla="*/ 1285873 h 1377050"/>
              <a:gd name="connsiteX6" fmla="*/ 70747 w 457186"/>
              <a:gd name="connsiteY6" fmla="*/ 1285873 h 1377050"/>
              <a:gd name="connsiteX7" fmla="*/ 377986 w 457186"/>
              <a:gd name="connsiteY7" fmla="*/ 978634 h 13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186" h="1377050">
                <a:moveTo>
                  <a:pt x="377986" y="0"/>
                </a:moveTo>
                <a:lnTo>
                  <a:pt x="457186" y="0"/>
                </a:lnTo>
                <a:lnTo>
                  <a:pt x="457186" y="974562"/>
                </a:lnTo>
                <a:cubicBezTo>
                  <a:pt x="457186" y="1196850"/>
                  <a:pt x="276986" y="1377050"/>
                  <a:pt x="54698" y="1377050"/>
                </a:cubicBezTo>
                <a:lnTo>
                  <a:pt x="0" y="1377050"/>
                </a:lnTo>
                <a:lnTo>
                  <a:pt x="0" y="1285873"/>
                </a:lnTo>
                <a:lnTo>
                  <a:pt x="70747" y="1285873"/>
                </a:lnTo>
                <a:cubicBezTo>
                  <a:pt x="240430" y="1285873"/>
                  <a:pt x="377986" y="1148317"/>
                  <a:pt x="377986" y="978634"/>
                </a:cubicBezTo>
                <a:close/>
              </a:path>
            </a:pathLst>
          </a:custGeom>
          <a:solidFill>
            <a:srgbClr val="295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5A899A6-7D0F-4A92-BE78-AFAF15D9B0D7}"/>
              </a:ext>
            </a:extLst>
          </p:cNvPr>
          <p:cNvSpPr/>
          <p:nvPr/>
        </p:nvSpPr>
        <p:spPr>
          <a:xfrm>
            <a:off x="8456147" y="5374767"/>
            <a:ext cx="2177985" cy="1173993"/>
          </a:xfrm>
          <a:prstGeom prst="ellipse">
            <a:avLst/>
          </a:prstGeom>
          <a:solidFill>
            <a:schemeClr val="bg1"/>
          </a:solidFill>
          <a:ln w="158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3399"/>
                </a:solidFill>
              </a:rPr>
              <a:t>1954 aerial photographs, </a:t>
            </a:r>
            <a:endParaRPr lang="en-BE" sz="1600" b="1" dirty="0">
              <a:solidFill>
                <a:srgbClr val="003399"/>
              </a:solidFill>
            </a:endParaRPr>
          </a:p>
          <a:p>
            <a:pPr algn="ctr"/>
            <a:r>
              <a:rPr lang="en-US" sz="1600" b="1" dirty="0">
                <a:solidFill>
                  <a:srgbClr val="003399"/>
                </a:solidFill>
              </a:rPr>
              <a:t>catchment characterization </a:t>
            </a:r>
            <a:endParaRPr lang="en-BE" sz="1600" b="1" dirty="0">
              <a:solidFill>
                <a:srgbClr val="003399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BED853E-EAA1-47C9-82D4-E1B4AE53912A}"/>
              </a:ext>
            </a:extLst>
          </p:cNvPr>
          <p:cNvSpPr/>
          <p:nvPr/>
        </p:nvSpPr>
        <p:spPr>
          <a:xfrm>
            <a:off x="5995287" y="5401733"/>
            <a:ext cx="2018665" cy="1147027"/>
          </a:xfrm>
          <a:prstGeom prst="ellipse">
            <a:avLst/>
          </a:prstGeom>
          <a:solidFill>
            <a:schemeClr val="bg1"/>
          </a:solidFill>
          <a:ln w="158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3399"/>
                </a:solidFill>
              </a:rPr>
              <a:t>Discharge measurement, rain gauges 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D85AF6E-AFA6-415A-87E1-F59764CC842A}"/>
              </a:ext>
            </a:extLst>
          </p:cNvPr>
          <p:cNvSpPr/>
          <p:nvPr/>
        </p:nvSpPr>
        <p:spPr>
          <a:xfrm>
            <a:off x="2799818" y="5258801"/>
            <a:ext cx="2485805" cy="1289959"/>
          </a:xfrm>
          <a:prstGeom prst="ellipse">
            <a:avLst/>
          </a:prstGeom>
          <a:solidFill>
            <a:schemeClr val="bg1"/>
          </a:solidFill>
          <a:ln w="158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3399"/>
                </a:solidFill>
              </a:rPr>
              <a:t>Reports, literature &amp; archives, satellite images, field surveys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4D7D2C-55B2-48EE-82DD-019A4DE5CA11}"/>
              </a:ext>
            </a:extLst>
          </p:cNvPr>
          <p:cNvSpPr txBox="1"/>
          <p:nvPr/>
        </p:nvSpPr>
        <p:spPr>
          <a:xfrm>
            <a:off x="3687097" y="466656"/>
            <a:ext cx="187099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CC00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</a:rPr>
              <a:t>Comprehensive inventory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15D145-F31F-49C6-9CD0-13AC011C1FD6}"/>
              </a:ext>
            </a:extLst>
          </p:cNvPr>
          <p:cNvSpPr txBox="1"/>
          <p:nvPr/>
        </p:nvSpPr>
        <p:spPr>
          <a:xfrm>
            <a:off x="5750407" y="466656"/>
            <a:ext cx="2213477" cy="646331"/>
          </a:xfrm>
          <a:prstGeom prst="rect">
            <a:avLst/>
          </a:prstGeom>
          <a:noFill/>
          <a:ln w="15875">
            <a:solidFill>
              <a:srgbClr val="CC00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</a:rPr>
              <a:t>Monitoring daily stream water levels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F03593-E11C-47A3-8F5B-66C71BFED3E5}"/>
              </a:ext>
            </a:extLst>
          </p:cNvPr>
          <p:cNvSpPr txBox="1"/>
          <p:nvPr/>
        </p:nvSpPr>
        <p:spPr>
          <a:xfrm>
            <a:off x="8156201" y="464692"/>
            <a:ext cx="2412614" cy="646331"/>
          </a:xfrm>
          <a:prstGeom prst="rect">
            <a:avLst/>
          </a:prstGeom>
          <a:noFill/>
          <a:ln w="15875">
            <a:solidFill>
              <a:srgbClr val="CC00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</a:rPr>
              <a:t>Tracing multi-decadal landscape change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4960C636-ABDD-42C5-9D35-7B95D42629B3}"/>
              </a:ext>
            </a:extLst>
          </p:cNvPr>
          <p:cNvSpPr/>
          <p:nvPr/>
        </p:nvSpPr>
        <p:spPr>
          <a:xfrm>
            <a:off x="261929" y="1528799"/>
            <a:ext cx="3111135" cy="1490456"/>
          </a:xfrm>
          <a:prstGeom prst="flowChartDecision">
            <a:avLst/>
          </a:prstGeom>
          <a:solidFill>
            <a:schemeClr val="bg1"/>
          </a:solidFill>
          <a:ln w="38100">
            <a:solidFill>
              <a:srgbClr val="C714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>
                <a:solidFill>
                  <a:srgbClr val="003399"/>
                </a:solidFill>
              </a:rPr>
              <a:t>Participatory citizen scientists</a:t>
            </a:r>
            <a:endParaRPr lang="en-BE" sz="2000" b="1" dirty="0">
              <a:solidFill>
                <a:srgbClr val="00339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B9601B-556C-42A2-9515-D4D4882DA39A}"/>
              </a:ext>
            </a:extLst>
          </p:cNvPr>
          <p:cNvSpPr/>
          <p:nvPr/>
        </p:nvSpPr>
        <p:spPr>
          <a:xfrm>
            <a:off x="3687097" y="1527342"/>
            <a:ext cx="6881718" cy="1418413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88B7CC-5D32-4C3E-9A18-BD2BA9DB207F}"/>
              </a:ext>
            </a:extLst>
          </p:cNvPr>
          <p:cNvCxnSpPr>
            <a:cxnSpLocks/>
          </p:cNvCxnSpPr>
          <p:nvPr/>
        </p:nvCxnSpPr>
        <p:spPr>
          <a:xfrm flipV="1">
            <a:off x="3344613" y="2285078"/>
            <a:ext cx="432000" cy="0"/>
          </a:xfrm>
          <a:prstGeom prst="straightConnector1">
            <a:avLst/>
          </a:prstGeom>
          <a:ln w="38100">
            <a:solidFill>
              <a:srgbClr val="C71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0B6F8C8-34DE-4285-AEBA-D938B388A571}"/>
              </a:ext>
            </a:extLst>
          </p:cNvPr>
          <p:cNvSpPr/>
          <p:nvPr/>
        </p:nvSpPr>
        <p:spPr>
          <a:xfrm rot="10800000">
            <a:off x="4602261" y="1098333"/>
            <a:ext cx="144000" cy="71045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6F310D98-589C-47BA-BF06-56A9B0EF40A5}"/>
              </a:ext>
            </a:extLst>
          </p:cNvPr>
          <p:cNvSpPr/>
          <p:nvPr/>
        </p:nvSpPr>
        <p:spPr>
          <a:xfrm rot="10800000">
            <a:off x="6767378" y="1129331"/>
            <a:ext cx="144000" cy="71045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57FB5D63-C734-4BF9-9505-CB0AFCAB025B}"/>
              </a:ext>
            </a:extLst>
          </p:cNvPr>
          <p:cNvSpPr/>
          <p:nvPr/>
        </p:nvSpPr>
        <p:spPr>
          <a:xfrm rot="10800000">
            <a:off x="8969878" y="1117872"/>
            <a:ext cx="144000" cy="71045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973DF-01C5-49D4-9125-6B9C69A48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03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025BD-A16B-4679-B5BD-7A07005B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data collection &amp; validation processes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88041F-DF50-41D2-BA88-62BCD8FA4EEE}"/>
              </a:ext>
            </a:extLst>
          </p:cNvPr>
          <p:cNvSpPr txBox="1">
            <a:spLocks/>
          </p:cNvSpPr>
          <p:nvPr/>
        </p:nvSpPr>
        <p:spPr>
          <a:xfrm>
            <a:off x="78170" y="5218472"/>
            <a:ext cx="6127168" cy="1259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lnSpc>
                <a:spcPct val="115000"/>
              </a:lnSpc>
              <a:buNone/>
            </a:pPr>
            <a:r>
              <a:rPr lang="en-US" sz="2400" dirty="0">
                <a:solidFill>
                  <a:srgbClr val="0000FF"/>
                </a:solidFill>
                <a:cs typeface="Times New Roman" panose="02020603050405020304" pitchFamily="18" charset="0"/>
              </a:rPr>
              <a:t>Data collected: </a:t>
            </a:r>
            <a:r>
              <a:rPr lang="en-US" sz="2400" dirty="0">
                <a:solidFill>
                  <a:srgbClr val="0033CC"/>
                </a:solidFill>
                <a:cs typeface="Times New Roman" panose="02020603050405020304" pitchFamily="18" charset="0"/>
              </a:rPr>
              <a:t>Location, date and time of occurrence, description of hazard, impacts, pictures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5C48D9-141C-402D-8E37-15176C9CE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11944" r="2822"/>
          <a:stretch/>
        </p:blipFill>
        <p:spPr bwMode="auto">
          <a:xfrm>
            <a:off x="78170" y="1700867"/>
            <a:ext cx="6127168" cy="31378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D2010-C686-45A3-A03B-23531A4D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3DA24DCD-F093-4755-8354-7BD05ADC56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 t="1617" r="11098" b="1240"/>
          <a:stretch/>
        </p:blipFill>
        <p:spPr>
          <a:xfrm>
            <a:off x="6283510" y="1700867"/>
            <a:ext cx="5830319" cy="455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59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different, various, several&#10;&#10;Description automatically generated">
            <a:extLst>
              <a:ext uri="{FF2B5EF4-FFF2-40B4-BE49-F238E27FC236}">
                <a16:creationId xmlns:a16="http://schemas.microsoft.com/office/drawing/2014/main" id="{9BF539E0-97F9-4AF4-8453-5D089BF5F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t="1080" r="1186" b="1462"/>
          <a:stretch/>
        </p:blipFill>
        <p:spPr>
          <a:xfrm>
            <a:off x="65184" y="106017"/>
            <a:ext cx="6654653" cy="66459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E13FF6-BA35-4479-9E0E-55B42B3BBD23}"/>
              </a:ext>
            </a:extLst>
          </p:cNvPr>
          <p:cNvSpPr txBox="1">
            <a:spLocks/>
          </p:cNvSpPr>
          <p:nvPr/>
        </p:nvSpPr>
        <p:spPr>
          <a:xfrm>
            <a:off x="6787978" y="106017"/>
            <a:ext cx="5338838" cy="6645965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FF"/>
                </a:solidFill>
              </a:rPr>
              <a:t>Tracing multi-decadal landscape change</a:t>
            </a:r>
            <a:endParaRPr lang="en-BE" sz="24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25000"/>
              </a:lnSpc>
              <a:buFontTx/>
              <a:buChar char="-"/>
            </a:pPr>
            <a:r>
              <a:rPr lang="en-US" sz="2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Interviews &amp; FGDs with the senior (70-98 years) in 8 study watersheds</a:t>
            </a:r>
          </a:p>
          <a:p>
            <a:pPr fontAlgn="t">
              <a:lnSpc>
                <a:spcPct val="125000"/>
              </a:lnSpc>
              <a:buFontTx/>
              <a:buChar char="-"/>
            </a:pPr>
            <a:endParaRPr lang="en-US" sz="26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25000"/>
              </a:lnSpc>
              <a:buFontTx/>
              <a:buChar char="-"/>
            </a:pPr>
            <a:r>
              <a:rPr lang="en-US" sz="2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Historical timelines constructed and used during  the interviews</a:t>
            </a:r>
          </a:p>
          <a:p>
            <a:pPr fontAlgn="t">
              <a:lnSpc>
                <a:spcPct val="125000"/>
              </a:lnSpc>
              <a:buFontTx/>
              <a:buChar char="-"/>
            </a:pPr>
            <a:endParaRPr lang="en-US" sz="26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25000"/>
              </a:lnSpc>
              <a:buFontTx/>
              <a:buChar char="-"/>
            </a:pPr>
            <a:r>
              <a:rPr lang="en-US" sz="2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Participatory mapping was applied to highlight the LULC changes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08C7AF-0F58-4965-9879-71C9F236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877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40D4-56B7-4818-BE36-14A8D382F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33" y="228599"/>
            <a:ext cx="12108779" cy="547344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b="1" dirty="0">
                <a:solidFill>
                  <a:srgbClr val="0033CC"/>
                </a:solidFill>
              </a:rPr>
            </a:br>
            <a:r>
              <a:rPr lang="en-US" sz="3600" b="1" dirty="0">
                <a:solidFill>
                  <a:srgbClr val="0033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Natural hazards recorded and their distribution</a:t>
            </a:r>
            <a:br>
              <a:rPr lang="en-US" b="1" dirty="0">
                <a:solidFill>
                  <a:srgbClr val="0033CC"/>
                </a:solidFill>
              </a:rPr>
            </a:br>
            <a:endParaRPr lang="en-BE" b="1" dirty="0">
              <a:solidFill>
                <a:srgbClr val="0033CC"/>
              </a:solidFill>
            </a:endParaRP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18FF172B-7253-4CBE-81B5-4BF9FB6B6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5439701"/>
              </p:ext>
            </p:extLst>
          </p:nvPr>
        </p:nvGraphicFramePr>
        <p:xfrm>
          <a:off x="39533" y="872123"/>
          <a:ext cx="4870397" cy="4127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F63F9-5AEE-4313-8704-056FCF86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E522E3D-B4A3-41AA-8250-DACE3FE59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r="5014" b="392"/>
          <a:stretch/>
        </p:blipFill>
        <p:spPr>
          <a:xfrm>
            <a:off x="4993326" y="872123"/>
            <a:ext cx="7154985" cy="5484227"/>
          </a:xfrm>
          <a:prstGeom prst="rect">
            <a:avLst/>
          </a:prstGeom>
        </p:spPr>
      </p:pic>
      <p:sp>
        <p:nvSpPr>
          <p:cNvPr id="11" name="Explosion: 14 Points 10">
            <a:extLst>
              <a:ext uri="{FF2B5EF4-FFF2-40B4-BE49-F238E27FC236}">
                <a16:creationId xmlns:a16="http://schemas.microsoft.com/office/drawing/2014/main" id="{2E06A39A-1246-4310-A686-204007506725}"/>
              </a:ext>
            </a:extLst>
          </p:cNvPr>
          <p:cNvSpPr/>
          <p:nvPr/>
        </p:nvSpPr>
        <p:spPr>
          <a:xfrm>
            <a:off x="39533" y="5033103"/>
            <a:ext cx="4870397" cy="1761824"/>
          </a:xfrm>
          <a:prstGeom prst="irregularSeal2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Rockwell" panose="02060603020205020403" pitchFamily="18" charset="0"/>
              </a:rPr>
              <a:t>266 hazard occurrences in in 2 years </a:t>
            </a:r>
          </a:p>
        </p:txBody>
      </p:sp>
    </p:spTree>
    <p:extLst>
      <p:ext uri="{BB962C8B-B14F-4D97-AF65-F5344CB8AC3E}">
        <p14:creationId xmlns:p14="http://schemas.microsoft.com/office/powerpoint/2010/main" val="1076369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40D4-56B7-4818-BE36-14A8D382F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87161"/>
            <a:ext cx="11515724" cy="71064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Reliability and value  added by geo-observers data</a:t>
            </a:r>
            <a:endParaRPr lang="en-BE" sz="3200" b="1" dirty="0">
              <a:solidFill>
                <a:srgbClr val="0033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946016C-E28B-42CF-8B62-E6042F5773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51660"/>
              </p:ext>
            </p:extLst>
          </p:nvPr>
        </p:nvGraphicFramePr>
        <p:xfrm>
          <a:off x="176741" y="1341978"/>
          <a:ext cx="6781799" cy="4115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10659-258B-410B-923C-34CC310E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221FA-920D-4A47-852D-3917F60B1F4C}"/>
              </a:ext>
            </a:extLst>
          </p:cNvPr>
          <p:cNvSpPr txBox="1"/>
          <p:nvPr/>
        </p:nvSpPr>
        <p:spPr>
          <a:xfrm>
            <a:off x="2705861" y="1341978"/>
            <a:ext cx="3857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/>
              <a:t>Natural hazards recorded in 2years from different sources</a:t>
            </a:r>
            <a:endParaRPr lang="nl-BE" sz="16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993805-A84D-4AFB-B966-D1207CDC6CD5}"/>
              </a:ext>
            </a:extLst>
          </p:cNvPr>
          <p:cNvSpPr txBox="1">
            <a:spLocks/>
          </p:cNvSpPr>
          <p:nvPr/>
        </p:nvSpPr>
        <p:spPr>
          <a:xfrm>
            <a:off x="7146926" y="1341978"/>
            <a:ext cx="4911726" cy="4115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15000"/>
              </a:lnSpc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Proximity to the affected area &amp;  real-time reporting</a:t>
            </a:r>
          </a:p>
          <a:p>
            <a:pPr fontAlgn="t">
              <a:lnSpc>
                <a:spcPct val="115000"/>
              </a:lnSpc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Inclusive reporting (small and large events)</a:t>
            </a:r>
          </a:p>
          <a:p>
            <a:pPr fontAlgn="t">
              <a:lnSpc>
                <a:spcPct val="115000"/>
              </a:lnSpc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data is georeferenced and detailed</a:t>
            </a:r>
          </a:p>
          <a:p>
            <a:pPr fontAlgn="t">
              <a:lnSpc>
                <a:spcPct val="115000"/>
              </a:lnSpc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Reliable in hazard vulnerability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15287398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7969</TotalTime>
  <Words>536</Words>
  <Application>Microsoft Office PowerPoint</Application>
  <PresentationFormat>Widescreen</PresentationFormat>
  <Paragraphs>120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Aharoni</vt:lpstr>
      <vt:lpstr>Arial</vt:lpstr>
      <vt:lpstr>Calibri</vt:lpstr>
      <vt:lpstr>Calibri Light</vt:lpstr>
      <vt:lpstr>FontAwesome</vt:lpstr>
      <vt:lpstr>Rockwell</vt:lpstr>
      <vt:lpstr>Times New Roman</vt:lpstr>
      <vt:lpstr>Wingdings</vt:lpstr>
      <vt:lpstr>1_Office Theme</vt:lpstr>
      <vt:lpstr>PowerPoint Presentation</vt:lpstr>
      <vt:lpstr>  Region characteristics</vt:lpstr>
      <vt:lpstr>PowerPoint Presentation</vt:lpstr>
      <vt:lpstr> Objectives  </vt:lpstr>
      <vt:lpstr> </vt:lpstr>
      <vt:lpstr>The data collection &amp; validation processes</vt:lpstr>
      <vt:lpstr>PowerPoint Presentation</vt:lpstr>
      <vt:lpstr> Natural hazards recorded and their distribution </vt:lpstr>
      <vt:lpstr>Reliability and value  added by geo-observers data</vt:lpstr>
      <vt:lpstr>Natural hazard distribution and interactions</vt:lpstr>
      <vt:lpstr> The landscape change </vt:lpstr>
      <vt:lpstr> Reconstructing multi-decadal landscape change 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Inventory and preliminary assessment of natural hazards in Kigezi highlands, South Western Uganda</dc:title>
  <dc:creator>Violet Kanyiginya</dc:creator>
  <cp:lastModifiedBy>Violet Kanyiginya</cp:lastModifiedBy>
  <cp:revision>358</cp:revision>
  <dcterms:created xsi:type="dcterms:W3CDTF">2021-10-25T13:24:26Z</dcterms:created>
  <dcterms:modified xsi:type="dcterms:W3CDTF">2022-05-26T07:25:23Z</dcterms:modified>
</cp:coreProperties>
</file>