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8" r:id="rId1"/>
    <p:sldMasterId id="2147483700" r:id="rId2"/>
  </p:sldMasterIdLst>
  <p:notesMasterIdLst>
    <p:notesMasterId r:id="rId19"/>
  </p:notesMasterIdLst>
  <p:handoutMasterIdLst>
    <p:handoutMasterId r:id="rId20"/>
  </p:handoutMasterIdLst>
  <p:sldIdLst>
    <p:sldId id="277" r:id="rId3"/>
    <p:sldId id="284" r:id="rId4"/>
    <p:sldId id="305" r:id="rId5"/>
    <p:sldId id="287" r:id="rId6"/>
    <p:sldId id="308" r:id="rId7"/>
    <p:sldId id="310" r:id="rId8"/>
    <p:sldId id="337" r:id="rId9"/>
    <p:sldId id="288" r:id="rId10"/>
    <p:sldId id="338" r:id="rId11"/>
    <p:sldId id="342" r:id="rId12"/>
    <p:sldId id="339" r:id="rId13"/>
    <p:sldId id="340" r:id="rId14"/>
    <p:sldId id="300" r:id="rId15"/>
    <p:sldId id="341" r:id="rId16"/>
    <p:sldId id="261" r:id="rId17"/>
    <p:sldId id="34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CB95D6-3194-7111-08D5-5ABEB4E59DFF}" name="CLEMENT LOPEZ" initials="CL" userId="S::lopezcle@ms.ugr.es::1259d121-6b5f-4f13-9f10-46afdb691c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nripsc" initials="E" lastIdx="2" clrIdx="0">
    <p:extLst>
      <p:ext uri="{19B8F6BF-5375-455C-9EA6-DF929625EA0E}">
        <p15:presenceInfo xmlns:p15="http://schemas.microsoft.com/office/powerpoint/2012/main" userId="Enrips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077"/>
    <a:srgbClr val="D9DFE2"/>
    <a:srgbClr val="00FF00"/>
    <a:srgbClr val="41AEBD"/>
    <a:srgbClr val="AFDFEA"/>
    <a:srgbClr val="31B431"/>
    <a:srgbClr val="21586E"/>
    <a:srgbClr val="194657"/>
    <a:srgbClr val="D9D9D9"/>
    <a:srgbClr val="BDCA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0" autoAdjust="0"/>
    <p:restoredTop sz="57885" autoAdjust="0"/>
  </p:normalViewPr>
  <p:slideViewPr>
    <p:cSldViewPr snapToGrid="0">
      <p:cViewPr varScale="1">
        <p:scale>
          <a:sx n="38" d="100"/>
          <a:sy n="38" d="100"/>
        </p:scale>
        <p:origin x="1746"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S"/>
              <a:t>Test</a:t>
            </a:r>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633A7B-9699-4D1B-897F-8B53539A5589}" type="datetimeFigureOut">
              <a:rPr lang="es-ES" smtClean="0"/>
              <a:t>24/05/2022</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D7267-0EEE-4E44-AA07-CC62B054CF05}" type="slidenum">
              <a:rPr lang="es-ES" smtClean="0"/>
              <a:t>‹#›</a:t>
            </a:fld>
            <a:endParaRPr lang="es-ES"/>
          </a:p>
        </p:txBody>
      </p:sp>
    </p:spTree>
    <p:extLst>
      <p:ext uri="{BB962C8B-B14F-4D97-AF65-F5344CB8AC3E}">
        <p14:creationId xmlns:p14="http://schemas.microsoft.com/office/powerpoint/2010/main" val="743461092"/>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S"/>
              <a:t>Test</a:t>
            </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CAB4D-321C-4C12-B338-36BF23919C78}" type="datetimeFigureOut">
              <a:rPr lang="es-ES" smtClean="0"/>
              <a:t>24/05/2022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9CF86-DE29-4481-9D3A-07EDCEACC2CE}" type="slidenum">
              <a:rPr lang="es-ES" smtClean="0"/>
              <a:t>‹#›</a:t>
            </a:fld>
            <a:endParaRPr lang="es-ES"/>
          </a:p>
        </p:txBody>
      </p:sp>
    </p:spTree>
    <p:extLst>
      <p:ext uri="{BB962C8B-B14F-4D97-AF65-F5344CB8AC3E}">
        <p14:creationId xmlns:p14="http://schemas.microsoft.com/office/powerpoint/2010/main" val="2607548323"/>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noProof="0" dirty="0"/>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2021773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noProof="0" dirty="0"/>
              <a:t>In spite of this uncertainty, the GM provided relevant information on the mechanisms driving the process. </a:t>
            </a:r>
          </a:p>
          <a:p>
            <a:pPr marL="171450" indent="-171450">
              <a:buFont typeface="Arial" panose="020B0604020202020204" pitchFamily="34" charset="0"/>
              <a:buChar char="•"/>
            </a:pPr>
            <a:r>
              <a:rPr lang="en-US" i="0" noProof="0" dirty="0"/>
              <a:t>By zooming on a summer period, you can see here in yellow that the gradient of </a:t>
            </a:r>
            <a:r>
              <a:rPr lang="en-US" b="0" i="1" noProof="0" dirty="0" err="1"/>
              <a:t>X</a:t>
            </a:r>
            <a:r>
              <a:rPr lang="en-US" b="0" baseline="-25000" noProof="0" dirty="0" err="1"/>
              <a:t>h</a:t>
            </a:r>
            <a:r>
              <a:rPr lang="en-US" b="0" baseline="-25000" noProof="0" dirty="0"/>
              <a:t> </a:t>
            </a:r>
            <a:r>
              <a:rPr lang="en-US" i="0" noProof="0" dirty="0"/>
              <a:t>inverted at night </a:t>
            </a:r>
          </a:p>
          <a:p>
            <a:pPr marL="171450" indent="-171450">
              <a:buFont typeface="Arial" panose="020B0604020202020204" pitchFamily="34" charset="0"/>
              <a:buChar char="•"/>
            </a:pPr>
            <a:r>
              <a:rPr lang="en-US" i="0" noProof="0" dirty="0"/>
              <a:t>And it happened simultaneously with a </a:t>
            </a:r>
            <a:r>
              <a:rPr lang="en-US" sz="120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 in temp. and radiation. So, we attributed it to the reduced capacity of cold air to hold water vapor. </a:t>
            </a:r>
          </a:p>
          <a:p>
            <a:pPr marL="171450" indent="-171450">
              <a:buFont typeface="Arial" panose="020B0604020202020204" pitchFamily="34" charset="0"/>
              <a:buChar char="•"/>
            </a:pPr>
            <a:r>
              <a:rPr lang="en-US" sz="1200" i="0" noProof="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However, no WVA was observed during a similar dry period in winter. By comparing the 2 periods, we found that 2 other conditions were necessary: </a:t>
            </a:r>
          </a:p>
          <a:p>
            <a:pPr marL="628650" lvl="1" indent="-171450">
              <a:buFont typeface="Arial" panose="020B0604020202020204" pitchFamily="34" charset="0"/>
              <a:buChar char="•"/>
            </a:pPr>
            <a:r>
              <a:rPr lang="en-US" sz="1200" i="0" noProof="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A substantial avg. atmosphere </a:t>
            </a:r>
            <a:r>
              <a:rPr lang="en-US" b="0" i="1" noProof="0" dirty="0" err="1"/>
              <a:t>X</a:t>
            </a:r>
            <a:r>
              <a:rPr lang="en-US" b="0" baseline="-25000" noProof="0" dirty="0" err="1"/>
              <a:t>h</a:t>
            </a:r>
            <a:r>
              <a:rPr lang="en-US" b="0" baseline="-25000" noProof="0" dirty="0"/>
              <a:t> </a:t>
            </a:r>
            <a:r>
              <a:rPr lang="en-US" b="0" baseline="0" noProof="0" dirty="0"/>
              <a:t>that could only be reached in summer</a:t>
            </a:r>
          </a:p>
          <a:p>
            <a:pPr marL="628650" lvl="1" indent="-171450">
              <a:buFont typeface="Arial" panose="020B0604020202020204" pitchFamily="34" charset="0"/>
              <a:buChar char="•"/>
            </a:pPr>
            <a:r>
              <a:rPr lang="en-US" b="0" i="0" baseline="0" noProof="0" dirty="0"/>
              <a:t>A substantial increase in </a:t>
            </a:r>
            <a:r>
              <a:rPr lang="en-US" sz="1200" i="0" noProof="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this variable </a:t>
            </a:r>
            <a:r>
              <a:rPr lang="en-US" b="0" baseline="0" noProof="0" dirty="0"/>
              <a:t>at night</a:t>
            </a:r>
          </a:p>
          <a:p>
            <a:pPr marL="171450" indent="-171450">
              <a:buFont typeface="Arial" panose="020B0604020202020204" pitchFamily="34" charset="0"/>
              <a:buChar char="•"/>
            </a:pPr>
            <a:r>
              <a:rPr lang="en-US" b="0" baseline="0" noProof="0" dirty="0"/>
              <a:t>In the published paper, we propose mechanisms that can explain those conditions. </a:t>
            </a:r>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278695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noProof="0" dirty="0"/>
              <a:t>Probably the most striking finding of this study was the existence of a coupling between water vapor and CO2 fluxes on a diel scale</a:t>
            </a:r>
            <a:endParaRPr lang="en-US" b="0" noProof="0" dirty="0"/>
          </a:p>
          <a:p>
            <a:pPr marL="171450" indent="-171450">
              <a:buFont typeface="Arial" panose="020B0604020202020204" pitchFamily="34" charset="0"/>
              <a:buChar char="•"/>
            </a:pPr>
            <a:r>
              <a:rPr lang="en-US" b="0" noProof="0" dirty="0"/>
              <a:t>During this summer period, both CO2 and water vapor fluxes became &lt;0 at night, revealing an uptake of both gases by soil.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noProof="0" dirty="0"/>
              <a:t>In addition, the hysteresis could be well modelled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noProof="0" dirty="0"/>
              <a:t>And the model provided good predictions of the CO2 flux.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noProof="0" dirty="0"/>
              <a:t>So, this is in agreement with the assumption of WVA potentially driving the CO2 uptake.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b="0" i="0" dirty="0"/>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2534789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noProof="0" dirty="0"/>
              <a:t>We also found that the soil CO2 uptake </a:t>
            </a:r>
            <a:r>
              <a:rPr lang="en-US" sz="1200" noProof="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 with the soil specific surface area in early succession stages, </a:t>
            </a:r>
          </a:p>
          <a:p>
            <a:pPr marL="171450" indent="-171450">
              <a:buFont typeface="Arial" panose="020B0604020202020204" pitchFamily="34" charset="0"/>
              <a:buChar char="•"/>
            </a:pPr>
            <a:r>
              <a:rPr lang="en-US" sz="1200" noProof="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S</a:t>
            </a:r>
            <a:r>
              <a:rPr lang="en-US" noProof="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uggesting that a process of CO2 adsorption could be involved.</a:t>
            </a:r>
            <a:endParaRPr lang="en-US" b="0" noProof="0" dirty="0"/>
          </a:p>
          <a:p>
            <a:pPr marL="171450" indent="-171450">
              <a:buFont typeface="Arial" panose="020B0604020202020204" pitchFamily="34" charset="0"/>
              <a:buChar char="•"/>
            </a:pPr>
            <a:r>
              <a:rPr lang="en-US" b="0" baseline="0" noProof="0" dirty="0"/>
              <a:t>To our knowledge, it is the first time that it is evidenced </a:t>
            </a:r>
            <a:r>
              <a:rPr lang="en-US" b="0" i="1" baseline="0" noProof="0" dirty="0"/>
              <a:t>in-situ.</a:t>
            </a:r>
          </a:p>
          <a:p>
            <a:pPr marL="171450" indent="-171450">
              <a:buFont typeface="Arial" panose="020B0604020202020204" pitchFamily="34" charset="0"/>
              <a:buChar char="•"/>
            </a:pPr>
            <a:r>
              <a:rPr lang="en-US" b="0" i="0" baseline="0" noProof="0" dirty="0"/>
              <a:t>In addition, the clay fraction, which is the main contributor to spec. surf. area., was correlated with the reactive surface area of calcite.</a:t>
            </a:r>
          </a:p>
          <a:p>
            <a:pPr marL="171450" indent="-171450">
              <a:buFont typeface="Arial" panose="020B0604020202020204" pitchFamily="34" charset="0"/>
              <a:buChar char="•"/>
            </a:pPr>
            <a:r>
              <a:rPr lang="en-US" b="0" i="0" baseline="0" noProof="0" dirty="0"/>
              <a:t>That suggests that CO2 and/or water vapor could interact with clay-size calcite particles which are highly reactive. </a:t>
            </a:r>
          </a:p>
          <a:p>
            <a:pPr marL="171450" indent="-171450">
              <a:buFont typeface="Arial" panose="020B0604020202020204" pitchFamily="34" charset="0"/>
              <a:buChar char="•"/>
            </a:pPr>
            <a:r>
              <a:rPr lang="en-US" b="0" i="0" baseline="0" noProof="0" dirty="0"/>
              <a:t>We also found that in early succession stages, the soil spec. surf. area </a:t>
            </a:r>
            <a:r>
              <a:rPr lang="en-US" sz="1200" noProof="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 following the order of the succession</a:t>
            </a:r>
            <a:r>
              <a:rPr lang="en-US" sz="1200" b="0" i="0" baseline="0" noProof="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 suggesting that biocrusts could favor the CO2 uptake through different mechanisms. </a:t>
            </a:r>
            <a:endParaRPr lang="en-US" b="0" i="0" baseline="0" noProof="0" dirty="0"/>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367267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effectLst/>
                <a:latin typeface="Calibri" panose="020F0502020204030204" pitchFamily="34" charset="0"/>
                <a:ea typeface="Calibri" panose="020F0502020204030204" pitchFamily="34" charset="0"/>
              </a:rPr>
              <a:t>In conclusion: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effectLst/>
                <a:latin typeface="Calibri" panose="020F0502020204030204" pitchFamily="34" charset="0"/>
                <a:ea typeface="Calibri" panose="020F0502020204030204" pitchFamily="34" charset="0"/>
              </a:rPr>
              <a:t>The GM has several advantages to estimate WVA. Among others, it has a low-cost and provides more direct estimates of WVA compared to the traditional method that uses lysimeters.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effectLst/>
                <a:latin typeface="Calibri" panose="020F0502020204030204" pitchFamily="34" charset="0"/>
                <a:ea typeface="Calibri" panose="020F0502020204030204" pitchFamily="34" charset="0"/>
              </a:rPr>
              <a:t>A standardized procedure to calibrate the diffusion coefficient of water vapor is still lacking and would improve the accuracy of the estimates. We suggest that could be done by combining the GM with lysimeter measurements.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effectLst/>
                <a:latin typeface="Calibri" panose="020F0502020204030204" pitchFamily="34" charset="0"/>
                <a:ea typeface="Calibri" panose="020F0502020204030204" pitchFamily="34" charset="0"/>
              </a:rPr>
              <a:t>It seems likely that WVA drives the nocturnal CO2 uptake by enhancing different geochemical processes.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effectLst/>
                <a:latin typeface="Calibri" panose="020F0502020204030204" pitchFamily="34" charset="0"/>
                <a:ea typeface="Calibri" panose="020F0502020204030204" pitchFamily="34" charset="0"/>
              </a:rPr>
              <a:t>But a biotic origin should not be discounted yet.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effectLst/>
                <a:latin typeface="Calibri" panose="020F0502020204030204" pitchFamily="34" charset="0"/>
                <a:ea typeface="Calibri" panose="020F0502020204030204" pitchFamily="34" charset="0"/>
              </a:rPr>
              <a:t>We think these results leave the door open for novel multidisciplinary research.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effectLst/>
                <a:latin typeface="Calibri" panose="020F0502020204030204" pitchFamily="34" charset="0"/>
                <a:ea typeface="Calibri" panose="020F0502020204030204" pitchFamily="34" charset="0"/>
              </a:rPr>
              <a:t>More investigation is needed on this topic since water vapor and CO2 sinks could grow with climate exchange.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200" noProof="0" dirty="0">
              <a:effectLst/>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2656024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Questions</a:t>
            </a:r>
            <a:r>
              <a:rPr lang="es-ES"/>
              <a:t>?</a:t>
            </a:r>
            <a:endParaRPr lang="es-ES" dirty="0"/>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241696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126004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b="0" u="none" dirty="0"/>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391135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trike="noStrike" noProof="0" dirty="0"/>
              <a:t>WVA is the movement of water vapor from atmosphere to soil, forming liquid water on soil particles.</a:t>
            </a:r>
          </a:p>
          <a:p>
            <a:pPr marL="171450" indent="-171450">
              <a:buFont typeface="Arial" panose="020B0604020202020204" pitchFamily="34" charset="0"/>
              <a:buChar char="•"/>
            </a:pPr>
            <a:r>
              <a:rPr lang="en-US" strike="noStrike" noProof="0" dirty="0"/>
              <a:t>It is important to not confound it with </a:t>
            </a:r>
            <a:r>
              <a:rPr lang="en-US" strike="noStrike" noProof="0" dirty="0" err="1"/>
              <a:t>ABsorption</a:t>
            </a:r>
            <a:r>
              <a:rPr lang="en-US" strike="noStrike" noProof="0" dirty="0"/>
              <a:t>. </a:t>
            </a:r>
            <a:r>
              <a:rPr lang="en-US" strike="noStrike" noProof="0" dirty="0" err="1"/>
              <a:t>ADsorption</a:t>
            </a:r>
            <a:r>
              <a:rPr lang="en-US" strike="noStrike" noProof="0" dirty="0"/>
              <a:t> is a surface process whereas </a:t>
            </a:r>
            <a:r>
              <a:rPr lang="en-US" strike="noStrike" noProof="0" dirty="0" err="1"/>
              <a:t>ABsorption</a:t>
            </a:r>
            <a:r>
              <a:rPr lang="en-US" strike="noStrike" noProof="0" dirty="0"/>
              <a:t> is an uptake. </a:t>
            </a:r>
          </a:p>
          <a:p>
            <a:pPr marL="171450" indent="-171450">
              <a:buFont typeface="Arial" panose="020B0604020202020204" pitchFamily="34" charset="0"/>
              <a:buChar char="•"/>
            </a:pPr>
            <a:r>
              <a:rPr lang="en-US" strike="noStrike" noProof="0" dirty="0"/>
              <a:t>There is now evidence that WVA has been overlooked in drylands.</a:t>
            </a:r>
          </a:p>
          <a:p>
            <a:pPr marL="171450" indent="-171450">
              <a:buFont typeface="Arial" panose="020B0604020202020204" pitchFamily="34" charset="0"/>
              <a:buChar char="•"/>
            </a:pPr>
            <a:r>
              <a:rPr lang="en-US" strike="noStrike" noProof="0" dirty="0"/>
              <a:t>And many questions and uncertainties remain about it. </a:t>
            </a:r>
          </a:p>
          <a:p>
            <a:pPr marL="171450" indent="-171450">
              <a:buFont typeface="Arial" panose="020B0604020202020204" pitchFamily="34" charset="0"/>
              <a:buChar char="•"/>
            </a:pPr>
            <a:r>
              <a:rPr lang="en-US" strike="noStrike" noProof="0" dirty="0"/>
              <a:t>The process has commonly been reported to occur at night </a:t>
            </a:r>
          </a:p>
          <a:p>
            <a:pPr marL="171450" lvl="0" indent="-171450">
              <a:buFont typeface="Arial" panose="020B0604020202020204" pitchFamily="34" charset="0"/>
              <a:buChar char="•"/>
            </a:pPr>
            <a:r>
              <a:rPr lang="en-US" strike="noStrike" noProof="0" dirty="0"/>
              <a:t>So, we raised the assumption according to which WVA could drive the CO2 uptake that has been increasingly reported in drylands worldwide.</a:t>
            </a:r>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2129281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4064361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noProof="0" dirty="0"/>
              <a:t>In the Tabernas Desert in Spain, </a:t>
            </a:r>
          </a:p>
          <a:p>
            <a:pPr marL="171450" indent="-171450">
              <a:buFont typeface="Arial" panose="020B0604020202020204" pitchFamily="34" charset="0"/>
              <a:buChar char="•"/>
            </a:pPr>
            <a:r>
              <a:rPr lang="en-US" noProof="0" dirty="0"/>
              <a:t>We installed a network of sensors to measure continuously over 2 years some environmental variables in each step of the ecological succession of biological soil crusts (also called biocrusts). </a:t>
            </a:r>
          </a:p>
          <a:p>
            <a:r>
              <a:rPr lang="en-US" noProof="0" dirty="0"/>
              <a:t>The most important measured variables were:</a:t>
            </a:r>
          </a:p>
          <a:p>
            <a:pPr marL="171450" indent="-171450">
              <a:buFont typeface="Arial" panose="020B0604020202020204" pitchFamily="34" charset="0"/>
              <a:buChar char="•"/>
            </a:pPr>
            <a:r>
              <a:rPr lang="en-US" noProof="0" dirty="0"/>
              <a:t>The relative humidity and CO2 molar fraction in topsoil and atmosphere. </a:t>
            </a:r>
          </a:p>
          <a:p>
            <a:pPr marL="171450" indent="-171450">
              <a:buFont typeface="Arial" panose="020B0604020202020204" pitchFamily="34" charset="0"/>
              <a:buChar char="•"/>
            </a:pPr>
            <a:r>
              <a:rPr lang="en-US" noProof="0" dirty="0"/>
              <a:t>As well as the soil water content and soil temperature. </a:t>
            </a:r>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345347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noProof="0" dirty="0"/>
              <a:t>Then we estimated water vapor and CO2 fluxes between soil and atmosphere by applying the gradient method based on Fick´s first law. </a:t>
            </a:r>
          </a:p>
          <a:p>
            <a:pPr marL="171450" indent="-171450">
              <a:buFont typeface="Arial" panose="020B0604020202020204" pitchFamily="34" charset="0"/>
              <a:buChar char="•"/>
            </a:pPr>
            <a:r>
              <a:rPr lang="en-US" i="0" noProof="0" dirty="0"/>
              <a:t>A critical variable in this equation is the diffusion coefficient </a:t>
            </a:r>
            <a:r>
              <a:rPr lang="en-US" i="1" noProof="0" dirty="0" err="1"/>
              <a:t>k</a:t>
            </a:r>
            <a:r>
              <a:rPr lang="en-US" i="0" baseline="-25000" noProof="0" dirty="0" err="1"/>
              <a:t>s</a:t>
            </a:r>
            <a:r>
              <a:rPr lang="en-US" i="0" baseline="-25000" noProof="0" dirty="0"/>
              <a:t> </a:t>
            </a:r>
          </a:p>
          <a:p>
            <a:pPr marL="171450" indent="-171450">
              <a:buFont typeface="Arial" panose="020B0604020202020204" pitchFamily="34" charset="0"/>
              <a:buChar char="•"/>
            </a:pPr>
            <a:r>
              <a:rPr lang="en-US" i="0" strike="noStrike" baseline="0" noProof="0" dirty="0"/>
              <a:t>For CO2, it was </a:t>
            </a:r>
            <a:r>
              <a:rPr lang="en-US" i="0" baseline="0" noProof="0" dirty="0"/>
              <a:t>modelled empirically according to a recommended protocol. For water vapor, it was estimated from two general models. </a:t>
            </a:r>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1325582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noProof="0" dirty="0"/>
              <a:t>Regarding the statistical analysis, a data exploration revealed the existence of a hysteresis loop between CO2 and water fluxes.</a:t>
            </a:r>
          </a:p>
          <a:p>
            <a:pPr marL="171450" indent="-171450">
              <a:buFont typeface="Arial" panose="020B0604020202020204" pitchFamily="34" charset="0"/>
              <a:buChar char="•"/>
            </a:pPr>
            <a:r>
              <a:rPr lang="en-US" noProof="0" dirty="0"/>
              <a:t>It was apparently possible to model it with 2 sigmoid functions.</a:t>
            </a:r>
          </a:p>
          <a:p>
            <a:pPr marL="171450" indent="-171450">
              <a:buFont typeface="Arial" panose="020B0604020202020204" pitchFamily="34" charset="0"/>
              <a:buChar char="•"/>
            </a:pPr>
            <a:r>
              <a:rPr lang="en-US" noProof="0" dirty="0"/>
              <a:t>So, we tried to fit this 4-parameter logistic model to predict the CO2 flux from the water vapor flux. </a:t>
            </a:r>
          </a:p>
          <a:p>
            <a:pPr marL="171450" indent="-171450">
              <a:buFont typeface="Arial" panose="020B0604020202020204" pitchFamily="34" charset="0"/>
              <a:buChar char="•"/>
            </a:pPr>
            <a:r>
              <a:rPr lang="en-US" noProof="0" dirty="0"/>
              <a:t>In addition, we analyzed relationships between pairs of variables. </a:t>
            </a:r>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2261370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167849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noProof="0" dirty="0"/>
              <a:t>WVA periods were identified for the first time with the GM. </a:t>
            </a:r>
          </a:p>
          <a:p>
            <a:pPr marL="0" indent="0">
              <a:buFont typeface="Arial" panose="020B0604020202020204" pitchFamily="34" charset="0"/>
              <a:buNone/>
            </a:pPr>
            <a:r>
              <a:rPr lang="en-US" b="0" noProof="0" dirty="0"/>
              <a:t>In this fig. you can see from top to bottom the time series of </a:t>
            </a:r>
            <a:r>
              <a:rPr lang="en-US" b="0" i="1" noProof="0" dirty="0" err="1"/>
              <a:t>X</a:t>
            </a:r>
            <a:r>
              <a:rPr lang="en-US" b="0" baseline="-25000" noProof="0" dirty="0" err="1"/>
              <a:t>h</a:t>
            </a:r>
            <a:r>
              <a:rPr lang="en-US" b="0" noProof="0" dirty="0"/>
              <a:t>, </a:t>
            </a:r>
            <a:r>
              <a:rPr lang="en-US" b="0" i="1" noProof="0" dirty="0" err="1"/>
              <a:t>F</a:t>
            </a:r>
            <a:r>
              <a:rPr lang="en-US" b="0" baseline="-25000" noProof="0" dirty="0" err="1"/>
              <a:t>h</a:t>
            </a:r>
            <a:r>
              <a:rPr lang="en-US" b="0" noProof="0" dirty="0"/>
              <a:t>, SWC and </a:t>
            </a:r>
            <a:r>
              <a:rPr lang="en-US" b="0" i="1" noProof="0" dirty="0"/>
              <a:t>T</a:t>
            </a:r>
            <a:r>
              <a:rPr lang="en-US" b="0" baseline="-25000" noProof="0" dirty="0"/>
              <a:t>s</a:t>
            </a:r>
            <a:r>
              <a:rPr lang="en-US" b="0" noProof="0" dirty="0"/>
              <a:t>. </a:t>
            </a:r>
          </a:p>
          <a:p>
            <a:pPr marL="171450" indent="-171450">
              <a:buFont typeface="Arial" panose="020B0604020202020204" pitchFamily="34" charset="0"/>
              <a:buChar char="•"/>
            </a:pPr>
            <a:r>
              <a:rPr lang="en-US" b="0" noProof="0" dirty="0"/>
              <a:t>As you can see in yellow in the 1</a:t>
            </a:r>
            <a:r>
              <a:rPr lang="en-US" b="0" baseline="30000" noProof="0" dirty="0"/>
              <a:t>st</a:t>
            </a:r>
            <a:r>
              <a:rPr lang="en-US" b="0" noProof="0" dirty="0"/>
              <a:t> panel, we found an inversion of the soil-atmosphere gradient of </a:t>
            </a:r>
            <a:r>
              <a:rPr lang="en-US" b="0" i="1" noProof="0" dirty="0" err="1"/>
              <a:t>X</a:t>
            </a:r>
            <a:r>
              <a:rPr lang="en-US" b="0" baseline="-25000" noProof="0" dirty="0" err="1"/>
              <a:t>h</a:t>
            </a:r>
            <a:r>
              <a:rPr lang="en-US" b="0" baseline="-25000" noProof="0" dirty="0"/>
              <a:t> </a:t>
            </a:r>
            <a:r>
              <a:rPr lang="en-US" b="0" baseline="0" noProof="0" dirty="0"/>
              <a:t>in summer. </a:t>
            </a:r>
          </a:p>
          <a:p>
            <a:pPr marL="171450" indent="-171450">
              <a:buFont typeface="Arial" panose="020B0604020202020204" pitchFamily="34" charset="0"/>
              <a:buChar char="•"/>
            </a:pPr>
            <a:r>
              <a:rPr lang="en-US" b="0" baseline="0" noProof="0" dirty="0"/>
              <a:t>That led to negative water vapor fluxes, meaning that water vapor was flowing from atmosphere to soil. That is actually WVA!</a:t>
            </a:r>
          </a:p>
          <a:p>
            <a:pPr marL="171450" indent="-171450">
              <a:buFont typeface="Arial" panose="020B0604020202020204" pitchFamily="34" charset="0"/>
              <a:buChar char="•"/>
            </a:pPr>
            <a:r>
              <a:rPr lang="en-US" b="0" noProof="0" dirty="0"/>
              <a:t>However, the estimates were considerably impacted by the choice of the diffusion model. </a:t>
            </a:r>
          </a:p>
        </p:txBody>
      </p:sp>
      <p:sp>
        <p:nvSpPr>
          <p:cNvPr id="4" name="Header Placeholder 3"/>
          <p:cNvSpPr>
            <a:spLocks noGrp="1"/>
          </p:cNvSpPr>
          <p:nvPr>
            <p:ph type="hdr" sz="quarter"/>
          </p:nvPr>
        </p:nvSpPr>
        <p:spPr/>
        <p:txBody>
          <a:bodyPr/>
          <a:lstStyle/>
          <a:p>
            <a:r>
              <a:rPr lang="es-ES"/>
              <a:t>Test</a:t>
            </a:r>
          </a:p>
        </p:txBody>
      </p:sp>
    </p:spTree>
    <p:extLst>
      <p:ext uri="{BB962C8B-B14F-4D97-AF65-F5344CB8AC3E}">
        <p14:creationId xmlns:p14="http://schemas.microsoft.com/office/powerpoint/2010/main" val="310778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r>
              <a:rPr lang="es-ES"/>
              <a:t>25/05/2022</a:t>
            </a:r>
          </a:p>
        </p:txBody>
      </p:sp>
      <p:sp>
        <p:nvSpPr>
          <p:cNvPr id="5" name="Marcador de pie de página 4"/>
          <p:cNvSpPr>
            <a:spLocks noGrp="1"/>
          </p:cNvSpPr>
          <p:nvPr>
            <p:ph type="ftr" sz="quarter" idx="11"/>
          </p:nvPr>
        </p:nvSpPr>
        <p:spPr/>
        <p:txBody>
          <a:bodyPr/>
          <a:lstStyle/>
          <a:p>
            <a:r>
              <a:rPr lang="es-ES"/>
              <a:t>EGU22 - Soil gases : production, consumption and transport processes (SSS8.3)</a:t>
            </a:r>
          </a:p>
        </p:txBody>
      </p:sp>
      <p:sp>
        <p:nvSpPr>
          <p:cNvPr id="6" name="Marcador de número de diapositiva 5"/>
          <p:cNvSpPr>
            <a:spLocks noGrp="1"/>
          </p:cNvSpPr>
          <p:nvPr>
            <p:ph type="sldNum" sz="quarter" idx="12"/>
          </p:nvPr>
        </p:nvSpPr>
        <p:spPr/>
        <p:txBody>
          <a:bodyPr/>
          <a:lstStyle/>
          <a:p>
            <a:fld id="{68F73661-A655-4A17-AFA1-39250062E9C2}" type="slidenum">
              <a:rPr lang="es-ES" smtClean="0"/>
              <a:t>‹#›</a:t>
            </a:fld>
            <a:endParaRPr lang="es-ES"/>
          </a:p>
        </p:txBody>
      </p:sp>
    </p:spTree>
    <p:extLst>
      <p:ext uri="{BB962C8B-B14F-4D97-AF65-F5344CB8AC3E}">
        <p14:creationId xmlns:p14="http://schemas.microsoft.com/office/powerpoint/2010/main" val="106286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r>
              <a:rPr lang="es-ES"/>
              <a:t>25/05/2022</a:t>
            </a:r>
          </a:p>
        </p:txBody>
      </p:sp>
      <p:sp>
        <p:nvSpPr>
          <p:cNvPr id="5" name="Marcador de pie de página 4"/>
          <p:cNvSpPr>
            <a:spLocks noGrp="1"/>
          </p:cNvSpPr>
          <p:nvPr>
            <p:ph type="ftr" sz="quarter" idx="11"/>
          </p:nvPr>
        </p:nvSpPr>
        <p:spPr/>
        <p:txBody>
          <a:bodyPr/>
          <a:lstStyle/>
          <a:p>
            <a:r>
              <a:rPr lang="es-ES"/>
              <a:t>EGU22 - Soil gases : production, consumption and transport processes (SSS8.3)</a:t>
            </a:r>
          </a:p>
        </p:txBody>
      </p:sp>
      <p:sp>
        <p:nvSpPr>
          <p:cNvPr id="6" name="Marcador de número de diapositiva 5"/>
          <p:cNvSpPr>
            <a:spLocks noGrp="1"/>
          </p:cNvSpPr>
          <p:nvPr>
            <p:ph type="sldNum" sz="quarter" idx="12"/>
          </p:nvPr>
        </p:nvSpPr>
        <p:spPr/>
        <p:txBody>
          <a:bodyPr/>
          <a:lstStyle/>
          <a:p>
            <a:fld id="{68F73661-A655-4A17-AFA1-39250062E9C2}" type="slidenum">
              <a:rPr lang="es-ES" smtClean="0"/>
              <a:t>‹#›</a:t>
            </a:fld>
            <a:endParaRPr lang="es-ES"/>
          </a:p>
        </p:txBody>
      </p:sp>
    </p:spTree>
    <p:extLst>
      <p:ext uri="{BB962C8B-B14F-4D97-AF65-F5344CB8AC3E}">
        <p14:creationId xmlns:p14="http://schemas.microsoft.com/office/powerpoint/2010/main" val="226520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7" name="Date Placeholder 6"/>
          <p:cNvSpPr>
            <a:spLocks noGrp="1"/>
          </p:cNvSpPr>
          <p:nvPr>
            <p:ph type="dt" sz="half" idx="10"/>
          </p:nvPr>
        </p:nvSpPr>
        <p:spPr/>
        <p:txBody>
          <a:bodyPr/>
          <a:lstStyle/>
          <a:p>
            <a:r>
              <a:rPr lang="es-ES"/>
              <a:t>25/05/2022</a:t>
            </a:r>
            <a:endParaRPr lang="en-US" dirty="0"/>
          </a:p>
        </p:txBody>
      </p:sp>
      <p:sp>
        <p:nvSpPr>
          <p:cNvPr id="8" name="Footer Placeholder 7"/>
          <p:cNvSpPr>
            <a:spLocks noGrp="1"/>
          </p:cNvSpPr>
          <p:nvPr>
            <p:ph type="ftr" sz="quarter" idx="11"/>
          </p:nvPr>
        </p:nvSpPr>
        <p:spPr/>
        <p:txBody>
          <a:bodyPr/>
          <a:lstStyle/>
          <a:p>
            <a:r>
              <a:rPr lang="en-US"/>
              <a:t>EGU22 - Soil gases : production, consumption and transport processes (SSS8.3)</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05457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S"/>
              <a:t>25/05/2022</a:t>
            </a:r>
            <a:endParaRPr lang="en-US" dirty="0"/>
          </a:p>
        </p:txBody>
      </p:sp>
      <p:sp>
        <p:nvSpPr>
          <p:cNvPr id="5" name="Footer Placeholder 4"/>
          <p:cNvSpPr>
            <a:spLocks noGrp="1"/>
          </p:cNvSpPr>
          <p:nvPr>
            <p:ph type="ftr" sz="quarter" idx="11"/>
          </p:nvPr>
        </p:nvSpPr>
        <p:spPr/>
        <p:txBody>
          <a:bodyPr/>
          <a:lstStyle/>
          <a:p>
            <a:r>
              <a:rPr lang="en-US" dirty="0"/>
              <a:t>EGU22 - Soil gases : production, consumption and transport processes (SSS8.3)</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79481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a:t>Haga clic para modificar el estilo de título del patrón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r>
              <a:rPr lang="es-ES"/>
              <a:t>25/05/2022</a:t>
            </a:r>
            <a:endParaRPr lang="en-US" dirty="0"/>
          </a:p>
        </p:txBody>
      </p:sp>
      <p:sp>
        <p:nvSpPr>
          <p:cNvPr id="5" name="Footer Placeholder 4"/>
          <p:cNvSpPr>
            <a:spLocks noGrp="1"/>
          </p:cNvSpPr>
          <p:nvPr>
            <p:ph type="ftr" sz="quarter" idx="11"/>
          </p:nvPr>
        </p:nvSpPr>
        <p:spPr/>
        <p:txBody>
          <a:bodyPr/>
          <a:lstStyle/>
          <a:p>
            <a:r>
              <a:rPr lang="en-US"/>
              <a:t>EGU22 - Soil gases : production, consumption and transport processes (SSS8.3)</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59070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r>
              <a:rPr lang="es-ES"/>
              <a:t>25/05/2022</a:t>
            </a:r>
            <a:endParaRPr lang="en-US" dirty="0"/>
          </a:p>
        </p:txBody>
      </p:sp>
      <p:sp>
        <p:nvSpPr>
          <p:cNvPr id="6" name="Footer Placeholder 5"/>
          <p:cNvSpPr>
            <a:spLocks noGrp="1"/>
          </p:cNvSpPr>
          <p:nvPr>
            <p:ph type="ftr" sz="quarter" idx="11"/>
          </p:nvPr>
        </p:nvSpPr>
        <p:spPr/>
        <p:txBody>
          <a:bodyPr/>
          <a:lstStyle/>
          <a:p>
            <a:r>
              <a:rPr lang="en-US"/>
              <a:t>EGU22 - Soil gases : production, consumption and transport processes (SSS8.3)</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12507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120000" y="2505075"/>
            <a:ext cx="50252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a:t>Editar el estilo de texto del patrón</a:t>
            </a:r>
          </a:p>
        </p:txBody>
      </p:sp>
      <p:sp>
        <p:nvSpPr>
          <p:cNvPr id="6" name="Content Placeholder 5"/>
          <p:cNvSpPr>
            <a:spLocks noGrp="1"/>
          </p:cNvSpPr>
          <p:nvPr>
            <p:ph sz="quarter" idx="4"/>
          </p:nvPr>
        </p:nvSpPr>
        <p:spPr>
          <a:xfrm>
            <a:off x="6319840" y="2505075"/>
            <a:ext cx="503554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r>
              <a:rPr lang="es-ES"/>
              <a:t>25/05/2022</a:t>
            </a:r>
            <a:endParaRPr lang="en-US" dirty="0"/>
          </a:p>
        </p:txBody>
      </p:sp>
      <p:sp>
        <p:nvSpPr>
          <p:cNvPr id="8" name="Footer Placeholder 7"/>
          <p:cNvSpPr>
            <a:spLocks noGrp="1"/>
          </p:cNvSpPr>
          <p:nvPr>
            <p:ph type="ftr" sz="quarter" idx="11"/>
          </p:nvPr>
        </p:nvSpPr>
        <p:spPr/>
        <p:txBody>
          <a:bodyPr/>
          <a:lstStyle/>
          <a:p>
            <a:r>
              <a:rPr lang="en-US"/>
              <a:t>EGU22 - Soil gases : production, consumption and transport processes (SSS8.3)</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79944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S"/>
              <a:t>25/05/2022</a:t>
            </a:r>
            <a:endParaRPr lang="en-US" dirty="0"/>
          </a:p>
        </p:txBody>
      </p:sp>
      <p:sp>
        <p:nvSpPr>
          <p:cNvPr id="4" name="Footer Placeholder 3"/>
          <p:cNvSpPr>
            <a:spLocks noGrp="1"/>
          </p:cNvSpPr>
          <p:nvPr>
            <p:ph type="ftr" sz="quarter" idx="11"/>
          </p:nvPr>
        </p:nvSpPr>
        <p:spPr/>
        <p:txBody>
          <a:bodyPr/>
          <a:lstStyle/>
          <a:p>
            <a:r>
              <a:rPr lang="en-US"/>
              <a:t>EGU22 - Soil gases : production, consumption and transport processes (SSS8.3)</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00012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S"/>
              <a:t>25/05/2022</a:t>
            </a:r>
            <a:endParaRPr lang="en-US" dirty="0"/>
          </a:p>
        </p:txBody>
      </p:sp>
      <p:sp>
        <p:nvSpPr>
          <p:cNvPr id="3" name="Footer Placeholder 2"/>
          <p:cNvSpPr>
            <a:spLocks noGrp="1"/>
          </p:cNvSpPr>
          <p:nvPr>
            <p:ph type="ftr" sz="quarter" idx="11"/>
          </p:nvPr>
        </p:nvSpPr>
        <p:spPr/>
        <p:txBody>
          <a:bodyPr/>
          <a:lstStyle/>
          <a:p>
            <a:r>
              <a:rPr lang="en-US"/>
              <a:t>EGU22 - Soil gases : production, consumption and transport processes (SSS8.3)</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53025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r>
              <a:rPr lang="es-ES"/>
              <a:t>25/05/2022</a:t>
            </a:r>
            <a:endParaRPr lang="en-US" dirty="0"/>
          </a:p>
        </p:txBody>
      </p:sp>
      <p:sp>
        <p:nvSpPr>
          <p:cNvPr id="6" name="Footer Placeholder 5"/>
          <p:cNvSpPr>
            <a:spLocks noGrp="1"/>
          </p:cNvSpPr>
          <p:nvPr>
            <p:ph type="ftr" sz="quarter" idx="11"/>
          </p:nvPr>
        </p:nvSpPr>
        <p:spPr/>
        <p:txBody>
          <a:bodyPr/>
          <a:lstStyle/>
          <a:p>
            <a:r>
              <a:rPr lang="en-US"/>
              <a:t>EGU22 - Soil gases : production, consumption and transport processes (SSS8.3)</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41433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r>
              <a:rPr lang="es-ES"/>
              <a:t>25/05/2022</a:t>
            </a:r>
            <a:endParaRPr lang="en-US" dirty="0"/>
          </a:p>
        </p:txBody>
      </p:sp>
      <p:sp>
        <p:nvSpPr>
          <p:cNvPr id="6" name="Footer Placeholder 5"/>
          <p:cNvSpPr>
            <a:spLocks noGrp="1"/>
          </p:cNvSpPr>
          <p:nvPr>
            <p:ph type="ftr" sz="quarter" idx="11"/>
          </p:nvPr>
        </p:nvSpPr>
        <p:spPr/>
        <p:txBody>
          <a:bodyPr/>
          <a:lstStyle/>
          <a:p>
            <a:r>
              <a:rPr lang="en-US"/>
              <a:t>EGU22 - Soil gases : production, consumption and transport processes (SSS8.3)</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9671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r>
              <a:rPr lang="es-ES"/>
              <a:t>25/05/2022</a:t>
            </a:r>
          </a:p>
        </p:txBody>
      </p:sp>
      <p:sp>
        <p:nvSpPr>
          <p:cNvPr id="5" name="Marcador de pie de página 4"/>
          <p:cNvSpPr>
            <a:spLocks noGrp="1"/>
          </p:cNvSpPr>
          <p:nvPr>
            <p:ph type="ftr" sz="quarter" idx="11"/>
          </p:nvPr>
        </p:nvSpPr>
        <p:spPr/>
        <p:txBody>
          <a:bodyPr/>
          <a:lstStyle/>
          <a:p>
            <a:r>
              <a:rPr lang="es-ES"/>
              <a:t>EGU22 - Soil gases : production, consumption and transport processes (SSS8.3)</a:t>
            </a:r>
          </a:p>
        </p:txBody>
      </p:sp>
      <p:sp>
        <p:nvSpPr>
          <p:cNvPr id="6" name="Marcador de número de diapositiva 5"/>
          <p:cNvSpPr>
            <a:spLocks noGrp="1"/>
          </p:cNvSpPr>
          <p:nvPr>
            <p:ph type="sldNum" sz="quarter" idx="12"/>
          </p:nvPr>
        </p:nvSpPr>
        <p:spPr/>
        <p:txBody>
          <a:bodyPr/>
          <a:lstStyle/>
          <a:p>
            <a:fld id="{68F73661-A655-4A17-AFA1-39250062E9C2}" type="slidenum">
              <a:rPr lang="es-ES" smtClean="0"/>
              <a:t>‹#›</a:t>
            </a:fld>
            <a:endParaRPr lang="es-ES"/>
          </a:p>
        </p:txBody>
      </p:sp>
    </p:spTree>
    <p:extLst>
      <p:ext uri="{BB962C8B-B14F-4D97-AF65-F5344CB8AC3E}">
        <p14:creationId xmlns:p14="http://schemas.microsoft.com/office/powerpoint/2010/main" val="1890870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r>
              <a:rPr lang="es-ES"/>
              <a:t>25/05/2022</a:t>
            </a:r>
            <a:endParaRPr lang="en-US" dirty="0"/>
          </a:p>
        </p:txBody>
      </p:sp>
      <p:sp>
        <p:nvSpPr>
          <p:cNvPr id="6" name="Footer Placeholder 5"/>
          <p:cNvSpPr>
            <a:spLocks noGrp="1"/>
          </p:cNvSpPr>
          <p:nvPr>
            <p:ph type="ftr" sz="quarter" idx="11"/>
          </p:nvPr>
        </p:nvSpPr>
        <p:spPr/>
        <p:txBody>
          <a:bodyPr/>
          <a:lstStyle/>
          <a:p>
            <a:r>
              <a:rPr lang="en-US"/>
              <a:t>EGU22 - Soil gases : production, consumption and transport processes (SSS8.3)</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88155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r>
              <a:rPr lang="es-ES"/>
              <a:t>25/05/2022</a:t>
            </a:r>
            <a:endParaRPr lang="en-US" dirty="0"/>
          </a:p>
        </p:txBody>
      </p:sp>
      <p:sp>
        <p:nvSpPr>
          <p:cNvPr id="6" name="Footer Placeholder 5"/>
          <p:cNvSpPr>
            <a:spLocks noGrp="1"/>
          </p:cNvSpPr>
          <p:nvPr>
            <p:ph type="ftr" sz="quarter" idx="11"/>
          </p:nvPr>
        </p:nvSpPr>
        <p:spPr/>
        <p:txBody>
          <a:bodyPr/>
          <a:lstStyle/>
          <a:p>
            <a:r>
              <a:rPr lang="en-US"/>
              <a:t>EGU22 - Soil gases : production, consumption and transport processes (SSS8.3)</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89098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r>
              <a:rPr lang="es-ES"/>
              <a:t>25/05/2022</a:t>
            </a:r>
            <a:endParaRPr lang="en-US" dirty="0"/>
          </a:p>
        </p:txBody>
      </p:sp>
      <p:sp>
        <p:nvSpPr>
          <p:cNvPr id="6" name="Footer Placeholder 5"/>
          <p:cNvSpPr>
            <a:spLocks noGrp="1"/>
          </p:cNvSpPr>
          <p:nvPr>
            <p:ph type="ftr" sz="quarter" idx="11"/>
          </p:nvPr>
        </p:nvSpPr>
        <p:spPr/>
        <p:txBody>
          <a:bodyPr/>
          <a:lstStyle/>
          <a:p>
            <a:r>
              <a:rPr lang="en-US"/>
              <a:t>EGU22 - Soil gases : production, consumption and transport processes (SSS8.3)</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74210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r>
              <a:rPr lang="es-ES"/>
              <a:t>25/05/2022</a:t>
            </a:r>
            <a:endParaRPr lang="en-US" dirty="0"/>
          </a:p>
        </p:txBody>
      </p:sp>
      <p:sp>
        <p:nvSpPr>
          <p:cNvPr id="6" name="Footer Placeholder 5"/>
          <p:cNvSpPr>
            <a:spLocks noGrp="1"/>
          </p:cNvSpPr>
          <p:nvPr>
            <p:ph type="ftr" sz="quarter" idx="11"/>
          </p:nvPr>
        </p:nvSpPr>
        <p:spPr/>
        <p:txBody>
          <a:bodyPr/>
          <a:lstStyle/>
          <a:p>
            <a:r>
              <a:rPr lang="en-US"/>
              <a:t>EGU22 - Soil gases : production, consumption and transport processes (SSS8.3)</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37968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a:t>Editar el estilo de texto del patrón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a:t>Editar el estilo de texto del patrón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r>
              <a:rPr lang="es-ES"/>
              <a:t>25/05/2022</a:t>
            </a:r>
            <a:endParaRPr lang="en-US" dirty="0"/>
          </a:p>
        </p:txBody>
      </p:sp>
      <p:sp>
        <p:nvSpPr>
          <p:cNvPr id="4" name="Footer Placeholder 3"/>
          <p:cNvSpPr>
            <a:spLocks noGrp="1"/>
          </p:cNvSpPr>
          <p:nvPr>
            <p:ph type="ftr" sz="quarter" idx="11"/>
          </p:nvPr>
        </p:nvSpPr>
        <p:spPr/>
        <p:txBody>
          <a:bodyPr/>
          <a:lstStyle/>
          <a:p>
            <a:r>
              <a:rPr lang="en-US"/>
              <a:t>EGU22 - Soil gases : production, consumption and transport processes (SSS8.3)</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07014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r>
              <a:rPr lang="es-ES"/>
              <a:t>25/05/2022</a:t>
            </a:r>
            <a:endParaRPr lang="en-US" dirty="0"/>
          </a:p>
        </p:txBody>
      </p:sp>
      <p:sp>
        <p:nvSpPr>
          <p:cNvPr id="4" name="Footer Placeholder 3"/>
          <p:cNvSpPr>
            <a:spLocks noGrp="1"/>
          </p:cNvSpPr>
          <p:nvPr>
            <p:ph type="ftr" sz="quarter" idx="11"/>
          </p:nvPr>
        </p:nvSpPr>
        <p:spPr/>
        <p:txBody>
          <a:bodyPr/>
          <a:lstStyle/>
          <a:p>
            <a:r>
              <a:rPr lang="en-US"/>
              <a:t>EGU22 - Soil gases : production, consumption and transport processes (SSS8.3)</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64687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S"/>
              <a:t>25/05/2022</a:t>
            </a:r>
            <a:endParaRPr lang="en-US" dirty="0"/>
          </a:p>
        </p:txBody>
      </p:sp>
      <p:sp>
        <p:nvSpPr>
          <p:cNvPr id="5" name="Footer Placeholder 4"/>
          <p:cNvSpPr>
            <a:spLocks noGrp="1"/>
          </p:cNvSpPr>
          <p:nvPr>
            <p:ph type="ftr" sz="quarter" idx="11"/>
          </p:nvPr>
        </p:nvSpPr>
        <p:spPr/>
        <p:txBody>
          <a:bodyPr/>
          <a:lstStyle/>
          <a:p>
            <a:r>
              <a:rPr lang="en-US"/>
              <a:t>EGU22 - Soil gases : production, consumption and transport processes (SSS8.3)</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51142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S"/>
              <a:t>25/05/2022</a:t>
            </a:r>
            <a:endParaRPr lang="en-US" dirty="0"/>
          </a:p>
        </p:txBody>
      </p:sp>
      <p:sp>
        <p:nvSpPr>
          <p:cNvPr id="5" name="Footer Placeholder 4"/>
          <p:cNvSpPr>
            <a:spLocks noGrp="1"/>
          </p:cNvSpPr>
          <p:nvPr>
            <p:ph type="ftr" sz="quarter" idx="11"/>
          </p:nvPr>
        </p:nvSpPr>
        <p:spPr/>
        <p:txBody>
          <a:bodyPr/>
          <a:lstStyle/>
          <a:p>
            <a:r>
              <a:rPr lang="en-US"/>
              <a:t>EGU22 - Soil gases : production, consumption and transport processes (SSS8.3)</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6476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r>
              <a:rPr lang="es-ES"/>
              <a:t>25/05/2022</a:t>
            </a:r>
          </a:p>
        </p:txBody>
      </p:sp>
      <p:sp>
        <p:nvSpPr>
          <p:cNvPr id="5" name="Marcador de pie de página 4"/>
          <p:cNvSpPr>
            <a:spLocks noGrp="1"/>
          </p:cNvSpPr>
          <p:nvPr>
            <p:ph type="ftr" sz="quarter" idx="11"/>
          </p:nvPr>
        </p:nvSpPr>
        <p:spPr/>
        <p:txBody>
          <a:bodyPr/>
          <a:lstStyle/>
          <a:p>
            <a:r>
              <a:rPr lang="es-ES"/>
              <a:t>EGU22 - Soil gases : production, consumption and transport processes (SSS8.3)</a:t>
            </a:r>
          </a:p>
        </p:txBody>
      </p:sp>
      <p:sp>
        <p:nvSpPr>
          <p:cNvPr id="6" name="Marcador de número de diapositiva 5"/>
          <p:cNvSpPr>
            <a:spLocks noGrp="1"/>
          </p:cNvSpPr>
          <p:nvPr>
            <p:ph type="sldNum" sz="quarter" idx="12"/>
          </p:nvPr>
        </p:nvSpPr>
        <p:spPr/>
        <p:txBody>
          <a:bodyPr/>
          <a:lstStyle/>
          <a:p>
            <a:fld id="{68F73661-A655-4A17-AFA1-39250062E9C2}" type="slidenum">
              <a:rPr lang="es-ES" smtClean="0"/>
              <a:t>‹#›</a:t>
            </a:fld>
            <a:endParaRPr lang="es-ES"/>
          </a:p>
        </p:txBody>
      </p:sp>
    </p:spTree>
    <p:extLst>
      <p:ext uri="{BB962C8B-B14F-4D97-AF65-F5344CB8AC3E}">
        <p14:creationId xmlns:p14="http://schemas.microsoft.com/office/powerpoint/2010/main" val="323474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r>
              <a:rPr lang="es-ES"/>
              <a:t>25/05/2022</a:t>
            </a:r>
          </a:p>
        </p:txBody>
      </p:sp>
      <p:sp>
        <p:nvSpPr>
          <p:cNvPr id="6" name="Marcador de pie de página 5"/>
          <p:cNvSpPr>
            <a:spLocks noGrp="1"/>
          </p:cNvSpPr>
          <p:nvPr>
            <p:ph type="ftr" sz="quarter" idx="11"/>
          </p:nvPr>
        </p:nvSpPr>
        <p:spPr/>
        <p:txBody>
          <a:bodyPr/>
          <a:lstStyle/>
          <a:p>
            <a:r>
              <a:rPr lang="es-ES"/>
              <a:t>EGU22 - Soil gases : production, consumption and transport processes (SSS8.3)</a:t>
            </a:r>
          </a:p>
        </p:txBody>
      </p:sp>
      <p:sp>
        <p:nvSpPr>
          <p:cNvPr id="7" name="Marcador de número de diapositiva 6"/>
          <p:cNvSpPr>
            <a:spLocks noGrp="1"/>
          </p:cNvSpPr>
          <p:nvPr>
            <p:ph type="sldNum" sz="quarter" idx="12"/>
          </p:nvPr>
        </p:nvSpPr>
        <p:spPr/>
        <p:txBody>
          <a:bodyPr/>
          <a:lstStyle/>
          <a:p>
            <a:fld id="{68F73661-A655-4A17-AFA1-39250062E9C2}" type="slidenum">
              <a:rPr lang="es-ES" smtClean="0"/>
              <a:t>‹#›</a:t>
            </a:fld>
            <a:endParaRPr lang="es-ES"/>
          </a:p>
        </p:txBody>
      </p:sp>
    </p:spTree>
    <p:extLst>
      <p:ext uri="{BB962C8B-B14F-4D97-AF65-F5344CB8AC3E}">
        <p14:creationId xmlns:p14="http://schemas.microsoft.com/office/powerpoint/2010/main" val="112544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r>
              <a:rPr lang="es-ES"/>
              <a:t>25/05/2022</a:t>
            </a:r>
          </a:p>
        </p:txBody>
      </p:sp>
      <p:sp>
        <p:nvSpPr>
          <p:cNvPr id="8" name="Marcador de pie de página 7"/>
          <p:cNvSpPr>
            <a:spLocks noGrp="1"/>
          </p:cNvSpPr>
          <p:nvPr>
            <p:ph type="ftr" sz="quarter" idx="11"/>
          </p:nvPr>
        </p:nvSpPr>
        <p:spPr/>
        <p:txBody>
          <a:bodyPr/>
          <a:lstStyle/>
          <a:p>
            <a:r>
              <a:rPr lang="es-ES"/>
              <a:t>EGU22 - Soil gases : production, consumption and transport processes (SSS8.3)</a:t>
            </a:r>
          </a:p>
        </p:txBody>
      </p:sp>
      <p:sp>
        <p:nvSpPr>
          <p:cNvPr id="9" name="Marcador de número de diapositiva 8"/>
          <p:cNvSpPr>
            <a:spLocks noGrp="1"/>
          </p:cNvSpPr>
          <p:nvPr>
            <p:ph type="sldNum" sz="quarter" idx="12"/>
          </p:nvPr>
        </p:nvSpPr>
        <p:spPr/>
        <p:txBody>
          <a:bodyPr/>
          <a:lstStyle/>
          <a:p>
            <a:fld id="{68F73661-A655-4A17-AFA1-39250062E9C2}" type="slidenum">
              <a:rPr lang="es-ES" smtClean="0"/>
              <a:t>‹#›</a:t>
            </a:fld>
            <a:endParaRPr lang="es-ES"/>
          </a:p>
        </p:txBody>
      </p:sp>
    </p:spTree>
    <p:extLst>
      <p:ext uri="{BB962C8B-B14F-4D97-AF65-F5344CB8AC3E}">
        <p14:creationId xmlns:p14="http://schemas.microsoft.com/office/powerpoint/2010/main" val="350330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r>
              <a:rPr lang="es-ES"/>
              <a:t>25/05/2022</a:t>
            </a:r>
          </a:p>
        </p:txBody>
      </p:sp>
      <p:sp>
        <p:nvSpPr>
          <p:cNvPr id="4" name="Marcador de pie de página 3"/>
          <p:cNvSpPr>
            <a:spLocks noGrp="1"/>
          </p:cNvSpPr>
          <p:nvPr>
            <p:ph type="ftr" sz="quarter" idx="11"/>
          </p:nvPr>
        </p:nvSpPr>
        <p:spPr/>
        <p:txBody>
          <a:bodyPr/>
          <a:lstStyle/>
          <a:p>
            <a:r>
              <a:rPr lang="es-ES"/>
              <a:t>EGU22 - Soil gases : production, consumption and transport processes (SSS8.3)</a:t>
            </a:r>
          </a:p>
        </p:txBody>
      </p:sp>
      <p:sp>
        <p:nvSpPr>
          <p:cNvPr id="5" name="Marcador de número de diapositiva 4"/>
          <p:cNvSpPr>
            <a:spLocks noGrp="1"/>
          </p:cNvSpPr>
          <p:nvPr>
            <p:ph type="sldNum" sz="quarter" idx="12"/>
          </p:nvPr>
        </p:nvSpPr>
        <p:spPr/>
        <p:txBody>
          <a:bodyPr/>
          <a:lstStyle/>
          <a:p>
            <a:fld id="{68F73661-A655-4A17-AFA1-39250062E9C2}" type="slidenum">
              <a:rPr lang="es-ES" smtClean="0"/>
              <a:t>‹#›</a:t>
            </a:fld>
            <a:endParaRPr lang="es-ES"/>
          </a:p>
        </p:txBody>
      </p:sp>
    </p:spTree>
    <p:extLst>
      <p:ext uri="{BB962C8B-B14F-4D97-AF65-F5344CB8AC3E}">
        <p14:creationId xmlns:p14="http://schemas.microsoft.com/office/powerpoint/2010/main" val="32230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
              <a:t>25/05/2022</a:t>
            </a:r>
          </a:p>
        </p:txBody>
      </p:sp>
      <p:sp>
        <p:nvSpPr>
          <p:cNvPr id="3" name="Marcador de pie de página 2"/>
          <p:cNvSpPr>
            <a:spLocks noGrp="1"/>
          </p:cNvSpPr>
          <p:nvPr>
            <p:ph type="ftr" sz="quarter" idx="11"/>
          </p:nvPr>
        </p:nvSpPr>
        <p:spPr/>
        <p:txBody>
          <a:bodyPr/>
          <a:lstStyle/>
          <a:p>
            <a:r>
              <a:rPr lang="es-ES"/>
              <a:t>EGU22 - Soil gases : production, consumption and transport processes (SSS8.3)</a:t>
            </a:r>
          </a:p>
        </p:txBody>
      </p:sp>
      <p:sp>
        <p:nvSpPr>
          <p:cNvPr id="4" name="Marcador de número de diapositiva 3"/>
          <p:cNvSpPr>
            <a:spLocks noGrp="1"/>
          </p:cNvSpPr>
          <p:nvPr>
            <p:ph type="sldNum" sz="quarter" idx="12"/>
          </p:nvPr>
        </p:nvSpPr>
        <p:spPr/>
        <p:txBody>
          <a:bodyPr/>
          <a:lstStyle/>
          <a:p>
            <a:fld id="{68F73661-A655-4A17-AFA1-39250062E9C2}" type="slidenum">
              <a:rPr lang="es-ES" smtClean="0"/>
              <a:t>‹#›</a:t>
            </a:fld>
            <a:endParaRPr lang="es-ES"/>
          </a:p>
        </p:txBody>
      </p:sp>
    </p:spTree>
    <p:extLst>
      <p:ext uri="{BB962C8B-B14F-4D97-AF65-F5344CB8AC3E}">
        <p14:creationId xmlns:p14="http://schemas.microsoft.com/office/powerpoint/2010/main" val="94427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r>
              <a:rPr lang="es-ES"/>
              <a:t>25/05/2022</a:t>
            </a:r>
          </a:p>
        </p:txBody>
      </p:sp>
      <p:sp>
        <p:nvSpPr>
          <p:cNvPr id="6" name="Marcador de pie de página 5"/>
          <p:cNvSpPr>
            <a:spLocks noGrp="1"/>
          </p:cNvSpPr>
          <p:nvPr>
            <p:ph type="ftr" sz="quarter" idx="11"/>
          </p:nvPr>
        </p:nvSpPr>
        <p:spPr/>
        <p:txBody>
          <a:bodyPr/>
          <a:lstStyle/>
          <a:p>
            <a:r>
              <a:rPr lang="es-ES"/>
              <a:t>EGU22 - Soil gases : production, consumption and transport processes (SSS8.3)</a:t>
            </a:r>
          </a:p>
        </p:txBody>
      </p:sp>
      <p:sp>
        <p:nvSpPr>
          <p:cNvPr id="7" name="Marcador de número de diapositiva 6"/>
          <p:cNvSpPr>
            <a:spLocks noGrp="1"/>
          </p:cNvSpPr>
          <p:nvPr>
            <p:ph type="sldNum" sz="quarter" idx="12"/>
          </p:nvPr>
        </p:nvSpPr>
        <p:spPr/>
        <p:txBody>
          <a:bodyPr/>
          <a:lstStyle/>
          <a:p>
            <a:fld id="{68F73661-A655-4A17-AFA1-39250062E9C2}" type="slidenum">
              <a:rPr lang="es-ES" smtClean="0"/>
              <a:t>‹#›</a:t>
            </a:fld>
            <a:endParaRPr lang="es-ES"/>
          </a:p>
        </p:txBody>
      </p:sp>
    </p:spTree>
    <p:extLst>
      <p:ext uri="{BB962C8B-B14F-4D97-AF65-F5344CB8AC3E}">
        <p14:creationId xmlns:p14="http://schemas.microsoft.com/office/powerpoint/2010/main" val="250732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r>
              <a:rPr lang="es-ES"/>
              <a:t>25/05/2022</a:t>
            </a:r>
          </a:p>
        </p:txBody>
      </p:sp>
      <p:sp>
        <p:nvSpPr>
          <p:cNvPr id="6" name="Marcador de pie de página 5"/>
          <p:cNvSpPr>
            <a:spLocks noGrp="1"/>
          </p:cNvSpPr>
          <p:nvPr>
            <p:ph type="ftr" sz="quarter" idx="11"/>
          </p:nvPr>
        </p:nvSpPr>
        <p:spPr/>
        <p:txBody>
          <a:bodyPr/>
          <a:lstStyle/>
          <a:p>
            <a:r>
              <a:rPr lang="es-ES"/>
              <a:t>EGU22 - Soil gases : production, consumption and transport processes (SSS8.3)</a:t>
            </a:r>
          </a:p>
        </p:txBody>
      </p:sp>
      <p:sp>
        <p:nvSpPr>
          <p:cNvPr id="7" name="Marcador de número de diapositiva 6"/>
          <p:cNvSpPr>
            <a:spLocks noGrp="1"/>
          </p:cNvSpPr>
          <p:nvPr>
            <p:ph type="sldNum" sz="quarter" idx="12"/>
          </p:nvPr>
        </p:nvSpPr>
        <p:spPr/>
        <p:txBody>
          <a:bodyPr/>
          <a:lstStyle/>
          <a:p>
            <a:fld id="{68F73661-A655-4A17-AFA1-39250062E9C2}" type="slidenum">
              <a:rPr lang="es-ES" smtClean="0"/>
              <a:t>‹#›</a:t>
            </a:fld>
            <a:endParaRPr lang="es-ES"/>
          </a:p>
        </p:txBody>
      </p:sp>
    </p:spTree>
    <p:extLst>
      <p:ext uri="{BB962C8B-B14F-4D97-AF65-F5344CB8AC3E}">
        <p14:creationId xmlns:p14="http://schemas.microsoft.com/office/powerpoint/2010/main" val="228768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a:t>25/05/2022</a:t>
            </a:r>
          </a:p>
        </p:txBody>
      </p:sp>
      <p:sp>
        <p:nvSpPr>
          <p:cNvPr id="5" name="Marcador de pie de página 4"/>
          <p:cNvSpPr>
            <a:spLocks noGrp="1"/>
          </p:cNvSpPr>
          <p:nvPr>
            <p:ph type="ftr" sz="quarter" idx="3"/>
          </p:nvPr>
        </p:nvSpPr>
        <p:spPr>
          <a:xfrm>
            <a:off x="3512344" y="6356350"/>
            <a:ext cx="51673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dirty="0"/>
              <a:t>EGU22 - </a:t>
            </a:r>
            <a:r>
              <a:rPr lang="es-ES" dirty="0" err="1"/>
              <a:t>Soil</a:t>
            </a:r>
            <a:r>
              <a:rPr lang="es-ES" dirty="0"/>
              <a:t> gases : </a:t>
            </a:r>
            <a:r>
              <a:rPr lang="es-ES" dirty="0" err="1"/>
              <a:t>production</a:t>
            </a:r>
            <a:r>
              <a:rPr lang="es-ES" dirty="0"/>
              <a:t>, </a:t>
            </a:r>
            <a:r>
              <a:rPr lang="es-ES" dirty="0" err="1"/>
              <a:t>consumption</a:t>
            </a:r>
            <a:r>
              <a:rPr lang="es-ES" dirty="0"/>
              <a:t> and </a:t>
            </a:r>
            <a:r>
              <a:rPr lang="es-ES" dirty="0" err="1"/>
              <a:t>transport</a:t>
            </a:r>
            <a:r>
              <a:rPr lang="es-ES" dirty="0"/>
              <a:t> </a:t>
            </a:r>
            <a:r>
              <a:rPr lang="es-ES" dirty="0" err="1"/>
              <a:t>processes</a:t>
            </a:r>
            <a:r>
              <a:rPr lang="es-ES" dirty="0"/>
              <a:t> (SSS8.3)</a:t>
            </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3661-A655-4A17-AFA1-39250062E9C2}" type="slidenum">
              <a:rPr lang="es-ES" smtClean="0"/>
              <a:t>‹#›</a:t>
            </a:fld>
            <a:endParaRPr lang="es-ES"/>
          </a:p>
        </p:txBody>
      </p:sp>
    </p:spTree>
    <p:extLst>
      <p:ext uri="{BB962C8B-B14F-4D97-AF65-F5344CB8AC3E}">
        <p14:creationId xmlns:p14="http://schemas.microsoft.com/office/powerpoint/2010/main" val="86703868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9"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Calibri" panose="020F0502020204030204" pitchFamily="34" charset="0"/>
                <a:cs typeface="Calibri" panose="020F0502020204030204" pitchFamily="34" charset="0"/>
              </a:defRPr>
            </a:lvl1pPr>
          </a:lstStyle>
          <a:p>
            <a:r>
              <a:rPr lang="es-ES"/>
              <a:t>25/05/2022</a:t>
            </a:r>
            <a:endParaRPr lang="en-US" dirty="0"/>
          </a:p>
        </p:txBody>
      </p:sp>
      <p:sp>
        <p:nvSpPr>
          <p:cNvPr id="5" name="Footer Placeholder 4"/>
          <p:cNvSpPr>
            <a:spLocks noGrp="1"/>
          </p:cNvSpPr>
          <p:nvPr>
            <p:ph type="ftr" sz="quarter" idx="3"/>
          </p:nvPr>
        </p:nvSpPr>
        <p:spPr>
          <a:xfrm>
            <a:off x="3371850" y="6356350"/>
            <a:ext cx="54483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Calibri" panose="020F0502020204030204" pitchFamily="34" charset="0"/>
                <a:cs typeface="Calibri" panose="020F0502020204030204" pitchFamily="34" charset="0"/>
              </a:defRPr>
            </a:lvl1pPr>
          </a:lstStyle>
          <a:p>
            <a:r>
              <a:rPr lang="en-US"/>
              <a:t>EGU22 - Soil gases : production, consumption and transport processes (SSS8.3)</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Calibri" panose="020F0502020204030204" pitchFamily="34" charset="0"/>
                <a:cs typeface="Calibri" panose="020F0502020204030204" pitchFamily="34" charset="0"/>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638333020"/>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hyperlink" Target="https://www.sciencedirect.com/science/article/pii/S0048969722008385#gts0010" TargetMode="External"/><Relationship Id="rId4" Type="http://schemas.openxmlformats.org/officeDocument/2006/relationships/hyperlink" Target="https://www.sciencedirect.com/science/article/pii/S0048969722008385#gts000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80.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E9C99F-F593-4932-B280-9E06C9B28DEE}"/>
              </a:ext>
            </a:extLst>
          </p:cNvPr>
          <p:cNvSpPr>
            <a:spLocks/>
          </p:cNvSpPr>
          <p:nvPr/>
        </p:nvSpPr>
        <p:spPr>
          <a:xfrm>
            <a:off x="0" y="0"/>
            <a:ext cx="12192000" cy="3333754"/>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itle 1">
            <a:extLst>
              <a:ext uri="{FF2B5EF4-FFF2-40B4-BE49-F238E27FC236}">
                <a16:creationId xmlns:a16="http://schemas.microsoft.com/office/drawing/2014/main" id="{597BDA98-520F-4400-9A8F-11C9B0B8F417}"/>
              </a:ext>
            </a:extLst>
          </p:cNvPr>
          <p:cNvSpPr>
            <a:spLocks noGrp="1"/>
          </p:cNvSpPr>
          <p:nvPr>
            <p:ph type="ctrTitle"/>
          </p:nvPr>
        </p:nvSpPr>
        <p:spPr>
          <a:xfrm>
            <a:off x="60363" y="3486146"/>
            <a:ext cx="12071275" cy="910709"/>
          </a:xfrm>
        </p:spPr>
        <p:txBody>
          <a:bodyPr>
            <a:noAutofit/>
          </a:bodyPr>
          <a:lstStyle/>
          <a:p>
            <a:pPr algn="ctr"/>
            <a:r>
              <a:rPr lang="en-US" sz="2300" cap="small" spc="0">
                <a:solidFill>
                  <a:srgbClr val="FDD077"/>
                </a:solidFill>
              </a:rPr>
              <a:t>The Water Vapor Adsorption by Dry Soils Potentially Links the Water and Carbon Cycles: </a:t>
            </a:r>
            <a:br>
              <a:rPr lang="en-US" sz="2300" cap="small" spc="0">
                <a:solidFill>
                  <a:srgbClr val="FDD077"/>
                </a:solidFill>
              </a:rPr>
            </a:br>
            <a:r>
              <a:rPr lang="en-US" sz="2300" cap="small" spc="0">
                <a:solidFill>
                  <a:srgbClr val="FDD077"/>
                </a:solidFill>
              </a:rPr>
              <a:t>Insight from a Semiarid Crusted Ecosystem</a:t>
            </a:r>
            <a:br>
              <a:rPr lang="en-US" sz="2300" cap="small" spc="0">
                <a:solidFill>
                  <a:srgbClr val="AFDFEA"/>
                </a:solidFill>
              </a:rPr>
            </a:br>
            <a:br>
              <a:rPr lang="en-US" sz="2300" cap="small" spc="0">
                <a:solidFill>
                  <a:srgbClr val="AFDFEA"/>
                </a:solidFill>
              </a:rPr>
            </a:br>
            <a:br>
              <a:rPr lang="en-US" sz="2300">
                <a:solidFill>
                  <a:srgbClr val="FDD077"/>
                </a:solidFill>
              </a:rPr>
            </a:br>
            <a:r>
              <a:rPr lang="en-US" sz="2300" cap="small" spc="0">
                <a:solidFill>
                  <a:srgbClr val="AFDFEA"/>
                </a:solidFill>
              </a:rPr>
              <a:t> </a:t>
            </a:r>
          </a:p>
        </p:txBody>
      </p:sp>
      <p:sp>
        <p:nvSpPr>
          <p:cNvPr id="10" name="TextBox 9">
            <a:extLst>
              <a:ext uri="{FF2B5EF4-FFF2-40B4-BE49-F238E27FC236}">
                <a16:creationId xmlns:a16="http://schemas.microsoft.com/office/drawing/2014/main" id="{D7F84AA5-ACDF-4C7E-8CB9-A596CB5CE809}"/>
              </a:ext>
            </a:extLst>
          </p:cNvPr>
          <p:cNvSpPr txBox="1"/>
          <p:nvPr/>
        </p:nvSpPr>
        <p:spPr>
          <a:xfrm>
            <a:off x="2238374" y="4206359"/>
            <a:ext cx="8239125" cy="400110"/>
          </a:xfrm>
          <a:prstGeom prst="rect">
            <a:avLst/>
          </a:prstGeom>
          <a:noFill/>
        </p:spPr>
        <p:txBody>
          <a:bodyPr wrap="square">
            <a:spAutoFit/>
          </a:bodyPr>
          <a:lstStyle/>
          <a:p>
            <a:pPr algn="ctr"/>
            <a:r>
              <a:rPr lang="es-ES" sz="2000" cap="small" spc="0" dirty="0">
                <a:solidFill>
                  <a:srgbClr val="AFDFEA"/>
                </a:solidFill>
              </a:rPr>
              <a:t>Clément Lopez-Canfin</a:t>
            </a:r>
            <a:r>
              <a:rPr lang="es-ES" sz="2000" cap="small" spc="0" baseline="30000" dirty="0">
                <a:solidFill>
                  <a:srgbClr val="AFDFEA"/>
                </a:solidFill>
              </a:rPr>
              <a:t>1</a:t>
            </a:r>
            <a:r>
              <a:rPr lang="es-ES" sz="2000" cap="small" spc="0" dirty="0">
                <a:solidFill>
                  <a:srgbClr val="AFDFEA"/>
                </a:solidFill>
              </a:rPr>
              <a:t>, Roberto Lázaro</a:t>
            </a:r>
            <a:r>
              <a:rPr lang="es-ES" sz="2000" cap="small" spc="0" baseline="30000" dirty="0">
                <a:solidFill>
                  <a:srgbClr val="AFDFEA"/>
                </a:solidFill>
              </a:rPr>
              <a:t>2</a:t>
            </a:r>
            <a:r>
              <a:rPr lang="es-ES" sz="2000" cap="small" spc="0" dirty="0">
                <a:solidFill>
                  <a:srgbClr val="AFDFEA"/>
                </a:solidFill>
              </a:rPr>
              <a:t>, Enrique P. Sánchez-Cañete</a:t>
            </a:r>
            <a:r>
              <a:rPr lang="es-ES" sz="2000" cap="small" spc="0" baseline="30000" dirty="0">
                <a:solidFill>
                  <a:srgbClr val="AFDFEA"/>
                </a:solidFill>
              </a:rPr>
              <a:t>1,3</a:t>
            </a:r>
            <a:endParaRPr lang="es-ES" sz="2000" cap="small" dirty="0">
              <a:solidFill>
                <a:srgbClr val="AFDFEA"/>
              </a:solidFill>
            </a:endParaRPr>
          </a:p>
        </p:txBody>
      </p:sp>
      <p:cxnSp>
        <p:nvCxnSpPr>
          <p:cNvPr id="12" name="Straight Connector 11">
            <a:extLst>
              <a:ext uri="{FF2B5EF4-FFF2-40B4-BE49-F238E27FC236}">
                <a16:creationId xmlns:a16="http://schemas.microsoft.com/office/drawing/2014/main" id="{6995435E-F4AC-4B35-9D04-FF8FB1456BFB}"/>
              </a:ext>
            </a:extLst>
          </p:cNvPr>
          <p:cNvCxnSpPr>
            <a:cxnSpLocks/>
          </p:cNvCxnSpPr>
          <p:nvPr/>
        </p:nvCxnSpPr>
        <p:spPr>
          <a:xfrm>
            <a:off x="523875" y="3495675"/>
            <a:ext cx="110193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D74EE1-A94B-445F-A02B-811FAE4BBC20}"/>
              </a:ext>
            </a:extLst>
          </p:cNvPr>
          <p:cNvCxnSpPr>
            <a:cxnSpLocks/>
          </p:cNvCxnSpPr>
          <p:nvPr/>
        </p:nvCxnSpPr>
        <p:spPr>
          <a:xfrm>
            <a:off x="523875" y="4187309"/>
            <a:ext cx="1101936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2EB826-336B-4EA6-BAAE-D2087D3BBD21}"/>
              </a:ext>
            </a:extLst>
          </p:cNvPr>
          <p:cNvSpPr txBox="1"/>
          <p:nvPr/>
        </p:nvSpPr>
        <p:spPr>
          <a:xfrm>
            <a:off x="974762" y="4840068"/>
            <a:ext cx="10242476" cy="923330"/>
          </a:xfrm>
          <a:prstGeom prst="rect">
            <a:avLst/>
          </a:prstGeom>
          <a:noFill/>
        </p:spPr>
        <p:txBody>
          <a:bodyPr wrap="square">
            <a:spAutoFit/>
          </a:bodyPr>
          <a:lstStyle/>
          <a:p>
            <a:pPr algn="ctr"/>
            <a:r>
              <a:rPr lang="en-US" baseline="30000">
                <a:solidFill>
                  <a:srgbClr val="AFDFEA"/>
                </a:solidFill>
              </a:rPr>
              <a:t>1</a:t>
            </a:r>
            <a:r>
              <a:rPr lang="en-US">
                <a:solidFill>
                  <a:srgbClr val="AFDFEA"/>
                </a:solidFill>
              </a:rPr>
              <a:t>University of Granada, Faculty of Science, Applied Physics, Granada, Spain (lopezcle@ugr.es)</a:t>
            </a:r>
          </a:p>
          <a:p>
            <a:pPr algn="ctr"/>
            <a:r>
              <a:rPr lang="en-US" baseline="30000">
                <a:solidFill>
                  <a:srgbClr val="AFDFEA"/>
                </a:solidFill>
              </a:rPr>
              <a:t>2</a:t>
            </a:r>
            <a:r>
              <a:rPr lang="en-US">
                <a:solidFill>
                  <a:srgbClr val="AFDFEA"/>
                </a:solidFill>
              </a:rPr>
              <a:t>Experimental Station of Arid Zones (EEZA-CSIC), Desertification and Geo-Ecology, Almería, Spain</a:t>
            </a:r>
          </a:p>
          <a:p>
            <a:pPr algn="ctr"/>
            <a:r>
              <a:rPr lang="en-US" baseline="30000">
                <a:solidFill>
                  <a:srgbClr val="AFDFEA"/>
                </a:solidFill>
              </a:rPr>
              <a:t>3</a:t>
            </a:r>
            <a:r>
              <a:rPr lang="en-US">
                <a:solidFill>
                  <a:srgbClr val="AFDFEA"/>
                </a:solidFill>
              </a:rPr>
              <a:t>Inter-University Institute for Earth System Research (IISTA-CEAMA), Granada, Spain</a:t>
            </a:r>
          </a:p>
        </p:txBody>
      </p:sp>
      <p:pic>
        <p:nvPicPr>
          <p:cNvPr id="16" name="Picture 15" descr="Logo, company name&#10;&#10;Description automatically generated">
            <a:extLst>
              <a:ext uri="{FF2B5EF4-FFF2-40B4-BE49-F238E27FC236}">
                <a16:creationId xmlns:a16="http://schemas.microsoft.com/office/drawing/2014/main" id="{1062C7A8-4F61-433F-AC31-095D1621F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924" y="5822110"/>
            <a:ext cx="2381899" cy="835865"/>
          </a:xfrm>
          <a:prstGeom prst="rect">
            <a:avLst/>
          </a:prstGeom>
        </p:spPr>
      </p:pic>
      <p:sp>
        <p:nvSpPr>
          <p:cNvPr id="17" name="Rectangle 16">
            <a:extLst>
              <a:ext uri="{FF2B5EF4-FFF2-40B4-BE49-F238E27FC236}">
                <a16:creationId xmlns:a16="http://schemas.microsoft.com/office/drawing/2014/main" id="{83468239-4D9C-4081-A04B-0F6BD9E1F182}"/>
              </a:ext>
            </a:extLst>
          </p:cNvPr>
          <p:cNvSpPr/>
          <p:nvPr/>
        </p:nvSpPr>
        <p:spPr>
          <a:xfrm>
            <a:off x="7667319" y="5822110"/>
            <a:ext cx="4524681" cy="835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Picture 17" descr="Logo&#10;&#10;Description automatically generated">
            <a:extLst>
              <a:ext uri="{FF2B5EF4-FFF2-40B4-BE49-F238E27FC236}">
                <a16:creationId xmlns:a16="http://schemas.microsoft.com/office/drawing/2014/main" id="{9748329D-44C3-4631-81A3-ED28A50356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129" y="5511283"/>
            <a:ext cx="1974108" cy="1397347"/>
          </a:xfrm>
          <a:prstGeom prst="rect">
            <a:avLst/>
          </a:prstGeom>
        </p:spPr>
      </p:pic>
      <p:pic>
        <p:nvPicPr>
          <p:cNvPr id="19" name="Picture 18" descr="Logo, company name&#10;&#10;Description automatically generated">
            <a:extLst>
              <a:ext uri="{FF2B5EF4-FFF2-40B4-BE49-F238E27FC236}">
                <a16:creationId xmlns:a16="http://schemas.microsoft.com/office/drawing/2014/main" id="{A6AEFB9E-2F83-422F-A205-C7031D9D0F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60920" y="5822110"/>
            <a:ext cx="847857" cy="835865"/>
          </a:xfrm>
          <a:prstGeom prst="rect">
            <a:avLst/>
          </a:prstGeom>
          <a:noFill/>
          <a:ln>
            <a:noFill/>
          </a:ln>
        </p:spPr>
      </p:pic>
      <p:pic>
        <p:nvPicPr>
          <p:cNvPr id="20" name="Picture 19" descr="Text&#10;&#10;Description automatically generated with medium confidence">
            <a:extLst>
              <a:ext uri="{FF2B5EF4-FFF2-40B4-BE49-F238E27FC236}">
                <a16:creationId xmlns:a16="http://schemas.microsoft.com/office/drawing/2014/main" id="{25902E6D-E750-4BED-AA7D-69089ADF24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5" y="5795902"/>
            <a:ext cx="2862590" cy="882631"/>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496D4973-47E6-4341-9AD1-6AEEB8F8B3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2374" y="5822110"/>
            <a:ext cx="2454945" cy="835865"/>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724C8336-11F2-02F3-4968-C1818BB2AC75}"/>
              </a:ext>
            </a:extLst>
          </p:cNvPr>
          <p:cNvPicPr>
            <a:picLocks noChangeAspect="1"/>
          </p:cNvPicPr>
          <p:nvPr/>
        </p:nvPicPr>
        <p:blipFill>
          <a:blip r:embed="rId10"/>
          <a:stretch>
            <a:fillRect/>
          </a:stretch>
        </p:blipFill>
        <p:spPr>
          <a:xfrm>
            <a:off x="0" y="-1"/>
            <a:ext cx="1547102" cy="2060892"/>
          </a:xfrm>
          <a:prstGeom prst="rect">
            <a:avLst/>
          </a:prstGeom>
        </p:spPr>
      </p:pic>
      <p:pic>
        <p:nvPicPr>
          <p:cNvPr id="3" name="Picture 2" descr="Qr code&#10;&#10;Description automatically generated">
            <a:extLst>
              <a:ext uri="{FF2B5EF4-FFF2-40B4-BE49-F238E27FC236}">
                <a16:creationId xmlns:a16="http://schemas.microsoft.com/office/drawing/2014/main" id="{B04FBF77-4574-2F33-BDB5-33BDAD3D9FDF}"/>
              </a:ext>
            </a:extLst>
          </p:cNvPr>
          <p:cNvPicPr>
            <a:picLocks noChangeAspect="1"/>
          </p:cNvPicPr>
          <p:nvPr/>
        </p:nvPicPr>
        <p:blipFill>
          <a:blip r:embed="rId11"/>
          <a:stretch>
            <a:fillRect/>
          </a:stretch>
        </p:blipFill>
        <p:spPr>
          <a:xfrm>
            <a:off x="10817708" y="12154"/>
            <a:ext cx="1374292" cy="1374292"/>
          </a:xfrm>
          <a:prstGeom prst="rect">
            <a:avLst/>
          </a:prstGeom>
        </p:spPr>
      </p:pic>
      <p:pic>
        <p:nvPicPr>
          <p:cNvPr id="8" name="Picture 7" descr="Logo&#10;&#10;Description automatically generated">
            <a:extLst>
              <a:ext uri="{FF2B5EF4-FFF2-40B4-BE49-F238E27FC236}">
                <a16:creationId xmlns:a16="http://schemas.microsoft.com/office/drawing/2014/main" id="{8C15B433-112E-AB48-7892-7E70F140C490}"/>
              </a:ext>
            </a:extLst>
          </p:cNvPr>
          <p:cNvPicPr>
            <a:picLocks noChangeAspect="1"/>
          </p:cNvPicPr>
          <p:nvPr/>
        </p:nvPicPr>
        <p:blipFill>
          <a:blip r:embed="rId12"/>
          <a:stretch>
            <a:fillRect/>
          </a:stretch>
        </p:blipFill>
        <p:spPr>
          <a:xfrm>
            <a:off x="10821551" y="1405494"/>
            <a:ext cx="1381978" cy="1934768"/>
          </a:xfrm>
          <a:prstGeom prst="rect">
            <a:avLst/>
          </a:prstGeom>
        </p:spPr>
      </p:pic>
    </p:spTree>
    <p:extLst>
      <p:ext uri="{BB962C8B-B14F-4D97-AF65-F5344CB8AC3E}">
        <p14:creationId xmlns:p14="http://schemas.microsoft.com/office/powerpoint/2010/main" val="3842708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wing plant">
            <a:extLst>
              <a:ext uri="{FF2B5EF4-FFF2-40B4-BE49-F238E27FC236}">
                <a16:creationId xmlns:a16="http://schemas.microsoft.com/office/drawing/2014/main" id="{0475C82F-A603-49E4-B51B-EE74A73FEA86}"/>
              </a:ext>
            </a:extLst>
          </p:cNvPr>
          <p:cNvPicPr>
            <a:picLocks noChangeAspect="1"/>
          </p:cNvPicPr>
          <p:nvPr/>
        </p:nvPicPr>
        <p:blipFill rotWithShape="1">
          <a:blip r:embed="rId3">
            <a:duotone>
              <a:prstClr val="black"/>
              <a:schemeClr val="tx2">
                <a:tint val="45000"/>
                <a:satMod val="400000"/>
              </a:schemeClr>
            </a:duotone>
            <a:alphaModFix amt="12000"/>
          </a:blip>
          <a:srcRect t="15730"/>
          <a:stretch/>
        </p:blipFill>
        <p:spPr>
          <a:xfrm>
            <a:off x="20" y="0"/>
            <a:ext cx="12191980" cy="6858000"/>
          </a:xfrm>
          <a:prstGeom prst="rect">
            <a:avLst/>
          </a:prstGeom>
        </p:spPr>
      </p:pic>
      <p:sp>
        <p:nvSpPr>
          <p:cNvPr id="7" name="Date Placeholder 6">
            <a:extLst>
              <a:ext uri="{FF2B5EF4-FFF2-40B4-BE49-F238E27FC236}">
                <a16:creationId xmlns:a16="http://schemas.microsoft.com/office/drawing/2014/main" id="{86E07F6C-685D-43BC-A1A1-8E7AF47BF36A}"/>
              </a:ext>
            </a:extLst>
          </p:cNvPr>
          <p:cNvSpPr>
            <a:spLocks noGrp="1"/>
          </p:cNvSpPr>
          <p:nvPr>
            <p:ph type="dt" sz="half" idx="10"/>
          </p:nvPr>
        </p:nvSpPr>
        <p:spPr/>
        <p:txBody>
          <a:bodyPr/>
          <a:lstStyle/>
          <a:p>
            <a:r>
              <a:rPr lang="es-ES"/>
              <a:t>25/05/2022</a:t>
            </a:r>
            <a:endParaRPr lang="en-US" dirty="0"/>
          </a:p>
        </p:txBody>
      </p:sp>
      <p:sp>
        <p:nvSpPr>
          <p:cNvPr id="8" name="Footer Placeholder 7">
            <a:extLst>
              <a:ext uri="{FF2B5EF4-FFF2-40B4-BE49-F238E27FC236}">
                <a16:creationId xmlns:a16="http://schemas.microsoft.com/office/drawing/2014/main" id="{1326BA59-58FA-48FC-B9ED-3E20D6CAD9F4}"/>
              </a:ext>
            </a:extLst>
          </p:cNvPr>
          <p:cNvSpPr>
            <a:spLocks noGrp="1"/>
          </p:cNvSpPr>
          <p:nvPr>
            <p:ph type="ftr" sz="quarter" idx="11"/>
          </p:nvPr>
        </p:nvSpPr>
        <p:spPr/>
        <p:txBody>
          <a:bodyPr/>
          <a:lstStyle/>
          <a:p>
            <a:r>
              <a:rPr lang="en-US"/>
              <a:t>EGU22 - Soil gases : production, consumption and transport processes (SSS8.3)</a:t>
            </a:r>
            <a:endParaRPr lang="en-US" dirty="0"/>
          </a:p>
        </p:txBody>
      </p:sp>
      <p:sp>
        <p:nvSpPr>
          <p:cNvPr id="9" name="Slide Number Placeholder 8">
            <a:extLst>
              <a:ext uri="{FF2B5EF4-FFF2-40B4-BE49-F238E27FC236}">
                <a16:creationId xmlns:a16="http://schemas.microsoft.com/office/drawing/2014/main" id="{C964D6E7-8F1C-4377-B3C4-DE9657ECA188}"/>
              </a:ext>
            </a:extLst>
          </p:cNvPr>
          <p:cNvSpPr>
            <a:spLocks noGrp="1"/>
          </p:cNvSpPr>
          <p:nvPr>
            <p:ph type="sldNum" sz="quarter" idx="12"/>
          </p:nvPr>
        </p:nvSpPr>
        <p:spPr/>
        <p:txBody>
          <a:bodyPr/>
          <a:lstStyle/>
          <a:p>
            <a:fld id="{D57F1E4F-1CFF-5643-939E-02111984F565}" type="slidenum">
              <a:rPr lang="en-US" smtClean="0"/>
              <a:t>10</a:t>
            </a:fld>
            <a:endParaRPr lang="en-US" dirty="0"/>
          </a:p>
        </p:txBody>
      </p:sp>
      <p:sp>
        <p:nvSpPr>
          <p:cNvPr id="16" name="CuadroTexto 8">
            <a:extLst>
              <a:ext uri="{FF2B5EF4-FFF2-40B4-BE49-F238E27FC236}">
                <a16:creationId xmlns:a16="http://schemas.microsoft.com/office/drawing/2014/main" id="{062C3EFE-1C5C-45AC-8A3E-589D19E292DD}"/>
              </a:ext>
            </a:extLst>
          </p:cNvPr>
          <p:cNvSpPr txBox="1"/>
          <p:nvPr/>
        </p:nvSpPr>
        <p:spPr>
          <a:xfrm>
            <a:off x="0" y="0"/>
            <a:ext cx="8329313" cy="461665"/>
          </a:xfrm>
          <a:prstGeom prst="rect">
            <a:avLst/>
          </a:prstGeom>
          <a:noFill/>
        </p:spPr>
        <p:txBody>
          <a:bodyPr wrap="square" rtlCol="0">
            <a:spAutoFit/>
          </a:bodyPr>
          <a:lstStyle/>
          <a:p>
            <a:pPr marL="514350" indent="-514350">
              <a:buFont typeface="+mj-lt"/>
              <a:buAutoNum type="romanUcPeriod" startAt="3"/>
            </a:pPr>
            <a:r>
              <a:rPr lang="es-ES" sz="2400" cap="small" dirty="0" err="1">
                <a:solidFill>
                  <a:schemeClr val="accent6">
                    <a:lumMod val="60000"/>
                    <a:lumOff val="40000"/>
                  </a:schemeClr>
                </a:solidFill>
              </a:rPr>
              <a:t>Results</a:t>
            </a:r>
            <a:r>
              <a:rPr lang="es-ES" sz="2400" cap="small" dirty="0">
                <a:solidFill>
                  <a:schemeClr val="accent6">
                    <a:lumMod val="60000"/>
                    <a:lumOff val="40000"/>
                  </a:schemeClr>
                </a:solidFill>
              </a:rPr>
              <a:t> and </a:t>
            </a:r>
            <a:r>
              <a:rPr lang="es-ES" sz="2400" cap="small" dirty="0" err="1">
                <a:solidFill>
                  <a:schemeClr val="accent6">
                    <a:lumMod val="60000"/>
                    <a:lumOff val="40000"/>
                  </a:schemeClr>
                </a:solidFill>
              </a:rPr>
              <a:t>Discussion</a:t>
            </a:r>
            <a:endParaRPr lang="es-ES" sz="2400" cap="small" dirty="0">
              <a:solidFill>
                <a:schemeClr val="accent6">
                  <a:lumMod val="60000"/>
                  <a:lumOff val="40000"/>
                </a:schemeClr>
              </a:solidFill>
            </a:endParaRPr>
          </a:p>
        </p:txBody>
      </p:sp>
      <p:cxnSp>
        <p:nvCxnSpPr>
          <p:cNvPr id="17" name="Conector recto 9">
            <a:extLst>
              <a:ext uri="{FF2B5EF4-FFF2-40B4-BE49-F238E27FC236}">
                <a16:creationId xmlns:a16="http://schemas.microsoft.com/office/drawing/2014/main" id="{89964418-1566-4EF8-8D15-72F7E7380B1A}"/>
              </a:ext>
            </a:extLst>
          </p:cNvPr>
          <p:cNvCxnSpPr>
            <a:cxnSpLocks/>
          </p:cNvCxnSpPr>
          <p:nvPr/>
        </p:nvCxnSpPr>
        <p:spPr>
          <a:xfrm flipH="1">
            <a:off x="128887" y="429830"/>
            <a:ext cx="345251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Content Placeholder 14">
            <a:extLst>
              <a:ext uri="{FF2B5EF4-FFF2-40B4-BE49-F238E27FC236}">
                <a16:creationId xmlns:a16="http://schemas.microsoft.com/office/drawing/2014/main" id="{52FD17BF-46DF-4E16-A000-022DF4010F98}"/>
              </a:ext>
            </a:extLst>
          </p:cNvPr>
          <p:cNvSpPr txBox="1">
            <a:spLocks/>
          </p:cNvSpPr>
          <p:nvPr/>
        </p:nvSpPr>
        <p:spPr>
          <a:xfrm>
            <a:off x="128888" y="579802"/>
            <a:ext cx="8723999" cy="5233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s-ES" sz="2200" dirty="0" err="1">
                <a:solidFill>
                  <a:srgbClr val="FDD077"/>
                </a:solidFill>
                <a:effectLst/>
                <a:latin typeface="Calibri" panose="020F0502020204030204" pitchFamily="34" charset="0"/>
                <a:ea typeface="SimSun" panose="02010600030101010101" pitchFamily="2" charset="-122"/>
              </a:rPr>
              <a:t>The</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gradient</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method</a:t>
            </a:r>
            <a:r>
              <a:rPr lang="es-ES" sz="2200" dirty="0">
                <a:solidFill>
                  <a:srgbClr val="FDD077"/>
                </a:solidFill>
                <a:effectLst/>
                <a:latin typeface="Calibri" panose="020F0502020204030204" pitchFamily="34" charset="0"/>
                <a:ea typeface="SimSun" panose="02010600030101010101" pitchFamily="2" charset="-122"/>
              </a:rPr>
              <a:t> (GM) as a novel </a:t>
            </a:r>
            <a:r>
              <a:rPr lang="es-ES" sz="2200" dirty="0" err="1">
                <a:solidFill>
                  <a:srgbClr val="FDD077"/>
                </a:solidFill>
                <a:effectLst/>
                <a:latin typeface="Calibri" panose="020F0502020204030204" pitchFamily="34" charset="0"/>
                <a:ea typeface="SimSun" panose="02010600030101010101" pitchFamily="2" charset="-122"/>
              </a:rPr>
              <a:t>approach</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to</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estimate</a:t>
            </a:r>
            <a:r>
              <a:rPr lang="es-ES" sz="2200" dirty="0">
                <a:solidFill>
                  <a:srgbClr val="FDD077"/>
                </a:solidFill>
                <a:effectLst/>
                <a:latin typeface="Calibri" panose="020F0502020204030204" pitchFamily="34" charset="0"/>
                <a:ea typeface="SimSun" panose="02010600030101010101" pitchFamily="2" charset="-122"/>
              </a:rPr>
              <a:t> WVA </a:t>
            </a:r>
            <a:r>
              <a:rPr lang="es-ES" sz="2200" dirty="0" err="1">
                <a:solidFill>
                  <a:srgbClr val="FDD077"/>
                </a:solidFill>
                <a:effectLst/>
                <a:latin typeface="Calibri" panose="020F0502020204030204" pitchFamily="34" charset="0"/>
                <a:ea typeface="SimSun" panose="02010600030101010101" pitchFamily="2" charset="-122"/>
              </a:rPr>
              <a:t>by</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soil</a:t>
            </a:r>
            <a:endParaRPr lang="es-ES" sz="2200" dirty="0">
              <a:solidFill>
                <a:srgbClr val="FDD077"/>
              </a:solidFill>
              <a:latin typeface="Calibri" panose="020F0502020204030204" pitchFamily="34" charset="0"/>
              <a:ea typeface="SimSun" panose="02010600030101010101" pitchFamily="2" charset="-122"/>
            </a:endParaRPr>
          </a:p>
          <a:p>
            <a:pPr marL="457200" lvl="1" indent="0" algn="just">
              <a:buNone/>
            </a:pPr>
            <a:endParaRPr lang="en-US" sz="1800" dirty="0">
              <a:solidFill>
                <a:srgbClr val="D9DFE2"/>
              </a:solidFill>
              <a:effectLst/>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a:p>
            <a:pPr marL="457200" lvl="1" indent="0" algn="just">
              <a:buNone/>
            </a:pPr>
            <a:endParaRPr lang="en-US" sz="1800" dirty="0">
              <a:effectLst/>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p:txBody>
      </p:sp>
      <p:pic>
        <p:nvPicPr>
          <p:cNvPr id="33" name="Picture 32" descr="A picture containing chart&#10;&#10;Description automatically generated">
            <a:extLst>
              <a:ext uri="{FF2B5EF4-FFF2-40B4-BE49-F238E27FC236}">
                <a16:creationId xmlns:a16="http://schemas.microsoft.com/office/drawing/2014/main" id="{7013E867-574E-4A65-BE5B-EAC260E4E796}"/>
              </a:ext>
            </a:extLst>
          </p:cNvPr>
          <p:cNvPicPr>
            <a:picLocks noChangeAspect="1"/>
          </p:cNvPicPr>
          <p:nvPr/>
        </p:nvPicPr>
        <p:blipFill rotWithShape="1">
          <a:blip r:embed="rId4">
            <a:extLst>
              <a:ext uri="{28A0092B-C50C-407E-A947-70E740481C1C}">
                <a14:useLocalDpi xmlns:a14="http://schemas.microsoft.com/office/drawing/2010/main" val="0"/>
              </a:ext>
            </a:extLst>
          </a:blip>
          <a:srcRect t="24799" r="49782"/>
          <a:stretch/>
        </p:blipFill>
        <p:spPr bwMode="auto">
          <a:xfrm>
            <a:off x="434376" y="1039383"/>
            <a:ext cx="4763265" cy="4949474"/>
          </a:xfrm>
          <a:prstGeom prst="rect">
            <a:avLst/>
          </a:prstGeom>
          <a:noFill/>
          <a:ln>
            <a:noFill/>
          </a:ln>
        </p:spPr>
      </p:pic>
      <p:sp>
        <p:nvSpPr>
          <p:cNvPr id="19" name="Rectangle 18">
            <a:extLst>
              <a:ext uri="{FF2B5EF4-FFF2-40B4-BE49-F238E27FC236}">
                <a16:creationId xmlns:a16="http://schemas.microsoft.com/office/drawing/2014/main" id="{D545D6E2-B529-4EB3-9768-D4F04A0F0468}"/>
              </a:ext>
            </a:extLst>
          </p:cNvPr>
          <p:cNvSpPr/>
          <p:nvPr/>
        </p:nvSpPr>
        <p:spPr>
          <a:xfrm>
            <a:off x="5197621" y="3311190"/>
            <a:ext cx="6994340" cy="1938992"/>
          </a:xfrm>
          <a:prstGeom prst="rect">
            <a:avLst/>
          </a:prstGeom>
        </p:spPr>
        <p:txBody>
          <a:bodyPr wrap="square">
            <a:spAutoFit/>
          </a:bodyPr>
          <a:lstStyle/>
          <a:p>
            <a:pPr marL="285750" indent="-285750">
              <a:buFont typeface="Wingdings" panose="05000000000000000000" pitchFamily="2" charset="2"/>
              <a:buChar char="§"/>
            </a:pPr>
            <a:r>
              <a:rPr lang="en-US" sz="2200" dirty="0">
                <a:solidFill>
                  <a:srgbClr val="D9DFE2"/>
                </a:solidFill>
                <a:latin typeface="Calibri" panose="020F0502020204030204" pitchFamily="34" charset="0"/>
                <a:ea typeface="SimSun" panose="02010600030101010101" pitchFamily="2" charset="-122"/>
              </a:rPr>
              <a:t>No WVA during similar dry period in winter </a:t>
            </a:r>
            <a:r>
              <a:rPr lang="en-US" sz="2200" dirty="0">
                <a:solidFill>
                  <a:srgbClr val="D9DFE2"/>
                </a:solidFill>
                <a:latin typeface="Calibri" panose="020F0502020204030204" pitchFamily="34" charset="0"/>
                <a:ea typeface="SimSun" panose="02010600030101010101" pitchFamily="2" charset="-122"/>
                <a:sym typeface="Wingdings" panose="05000000000000000000" pitchFamily="2" charset="2"/>
              </a:rPr>
              <a:t> </a:t>
            </a:r>
            <a:r>
              <a:rPr lang="en-US" sz="2200" dirty="0">
                <a:solidFill>
                  <a:srgbClr val="D9DFE2"/>
                </a:solidFill>
                <a:latin typeface="Calibri" panose="020F0502020204030204" pitchFamily="34" charset="0"/>
                <a:ea typeface="SimSun" panose="02010600030101010101" pitchFamily="2" charset="-122"/>
              </a:rPr>
              <a:t>2 additional necessary </a:t>
            </a:r>
            <a:r>
              <a:rPr lang="en-US" sz="2200" dirty="0">
                <a:solidFill>
                  <a:srgbClr val="FDD077"/>
                </a:solidFill>
                <a:latin typeface="Calibri" panose="020F0502020204030204" pitchFamily="34" charset="0"/>
                <a:ea typeface="SimSun" panose="02010600030101010101" pitchFamily="2" charset="-122"/>
              </a:rPr>
              <a:t>conditions</a:t>
            </a:r>
            <a:r>
              <a:rPr lang="en-US" sz="2200" dirty="0">
                <a:solidFill>
                  <a:srgbClr val="D9DFE2"/>
                </a:solidFill>
                <a:latin typeface="Calibri" panose="020F0502020204030204" pitchFamily="34" charset="0"/>
                <a:ea typeface="SimSun" panose="02010600030101010101" pitchFamily="2" charset="-122"/>
              </a:rPr>
              <a:t>:</a:t>
            </a:r>
          </a:p>
          <a:p>
            <a:pPr lvl="1"/>
            <a:endParaRPr lang="en-US" sz="1400" dirty="0">
              <a:solidFill>
                <a:srgbClr val="D9DFE2"/>
              </a:solidFill>
              <a:latin typeface="Calibri" panose="020F0502020204030204" pitchFamily="34" charset="0"/>
              <a:ea typeface="SimSun" panose="02010600030101010101" pitchFamily="2" charset="-122"/>
            </a:endParaRPr>
          </a:p>
          <a:p>
            <a:r>
              <a:rPr lang="en-GB" sz="2200" dirty="0">
                <a:solidFill>
                  <a:srgbClr val="D9DFE2"/>
                </a:solidFill>
                <a:latin typeface="Calibri" panose="020F0502020204030204" pitchFamily="34" charset="0"/>
                <a:cs typeface="Calibri" panose="020F0502020204030204" pitchFamily="34" charset="0"/>
              </a:rPr>
              <a:t> </a:t>
            </a:r>
          </a:p>
          <a:p>
            <a:pPr marL="342900" indent="-342900">
              <a:buFont typeface="Wingdings" panose="05000000000000000000" pitchFamily="2" charset="2"/>
              <a:buChar char="§"/>
            </a:pPr>
            <a:endParaRPr lang="en-GB" sz="2000" dirty="0">
              <a:solidFill>
                <a:srgbClr val="D9DFE2"/>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en-GB" sz="2000" dirty="0">
              <a:solidFill>
                <a:srgbClr val="D9DFE2"/>
              </a:solidFill>
              <a:latin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257F26A7-A890-F43C-65CF-C8420E8656C3}"/>
              </a:ext>
            </a:extLst>
          </p:cNvPr>
          <p:cNvCxnSpPr>
            <a:cxnSpLocks/>
          </p:cNvCxnSpPr>
          <p:nvPr/>
        </p:nvCxnSpPr>
        <p:spPr>
          <a:xfrm flipH="1">
            <a:off x="4382746" y="1692322"/>
            <a:ext cx="926233" cy="296507"/>
          </a:xfrm>
          <a:prstGeom prst="straightConnector1">
            <a:avLst/>
          </a:prstGeom>
          <a:ln w="76200">
            <a:solidFill>
              <a:schemeClr val="bg1">
                <a:alpha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769FC04-FDA2-07F0-3B97-C86C5B1837C8}"/>
              </a:ext>
            </a:extLst>
          </p:cNvPr>
          <p:cNvCxnSpPr>
            <a:cxnSpLocks/>
          </p:cNvCxnSpPr>
          <p:nvPr/>
        </p:nvCxnSpPr>
        <p:spPr>
          <a:xfrm flipH="1">
            <a:off x="4253877" y="2606722"/>
            <a:ext cx="1053288" cy="769288"/>
          </a:xfrm>
          <a:prstGeom prst="straightConnector1">
            <a:avLst/>
          </a:prstGeom>
          <a:ln w="76200">
            <a:solidFill>
              <a:schemeClr val="bg1">
                <a:alpha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47B156-E8EE-7901-16D5-9772A62C2184}"/>
              </a:ext>
            </a:extLst>
          </p:cNvPr>
          <p:cNvCxnSpPr>
            <a:cxnSpLocks/>
          </p:cNvCxnSpPr>
          <p:nvPr/>
        </p:nvCxnSpPr>
        <p:spPr>
          <a:xfrm flipH="1">
            <a:off x="4253878" y="2606722"/>
            <a:ext cx="1053287" cy="3153949"/>
          </a:xfrm>
          <a:prstGeom prst="straightConnector1">
            <a:avLst/>
          </a:prstGeom>
          <a:ln w="76200">
            <a:solidFill>
              <a:schemeClr val="bg1">
                <a:alpha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BD8CB87-468A-F210-C285-D963B12C9F7D}"/>
              </a:ext>
            </a:extLst>
          </p:cNvPr>
          <p:cNvSpPr txBox="1"/>
          <p:nvPr/>
        </p:nvSpPr>
        <p:spPr>
          <a:xfrm>
            <a:off x="5873218" y="4497574"/>
            <a:ext cx="2502569" cy="646331"/>
          </a:xfrm>
          <a:prstGeom prst="rect">
            <a:avLst/>
          </a:prstGeom>
          <a:noFill/>
          <a:ln w="38100">
            <a:solidFill>
              <a:srgbClr val="FDD077"/>
            </a:solidFill>
          </a:ln>
        </p:spPr>
        <p:txBody>
          <a:bodyPr wrap="square">
            <a:spAutoFit/>
          </a:bodyPr>
          <a:lstStyle/>
          <a:p>
            <a:pPr lvl="1"/>
            <a:r>
              <a:rPr lang="en-US" sz="1800" dirty="0">
                <a:solidFill>
                  <a:srgbClr val="FDD077"/>
                </a:solidFill>
                <a:latin typeface="Calibri" panose="020F0502020204030204" pitchFamily="34" charset="0"/>
                <a:ea typeface="SimSun" panose="02010600030101010101" pitchFamily="2" charset="-122"/>
              </a:rPr>
              <a:t>Substantial avg. atmosphere </a:t>
            </a:r>
            <a:r>
              <a:rPr lang="el-GR" sz="1800" i="1" dirty="0">
                <a:solidFill>
                  <a:srgbClr val="FDD077"/>
                </a:solidFill>
                <a:latin typeface="Calibri" panose="020F0502020204030204" pitchFamily="34" charset="0"/>
                <a:ea typeface="SimSun" panose="02010600030101010101" pitchFamily="2" charset="-122"/>
              </a:rPr>
              <a:t>χ</a:t>
            </a:r>
            <a:r>
              <a:rPr lang="en-US" sz="1800" baseline="-25000" dirty="0">
                <a:solidFill>
                  <a:srgbClr val="FDD077"/>
                </a:solidFill>
                <a:latin typeface="Calibri" panose="020F0502020204030204" pitchFamily="34" charset="0"/>
                <a:ea typeface="SimSun" panose="02010600030101010101" pitchFamily="2" charset="-122"/>
              </a:rPr>
              <a:t>h</a:t>
            </a:r>
          </a:p>
        </p:txBody>
      </p:sp>
      <p:sp>
        <p:nvSpPr>
          <p:cNvPr id="38" name="TextBox 37">
            <a:extLst>
              <a:ext uri="{FF2B5EF4-FFF2-40B4-BE49-F238E27FC236}">
                <a16:creationId xmlns:a16="http://schemas.microsoft.com/office/drawing/2014/main" id="{C24678CF-7A5E-A893-D397-12FD3ABE3A8D}"/>
              </a:ext>
            </a:extLst>
          </p:cNvPr>
          <p:cNvSpPr txBox="1"/>
          <p:nvPr/>
        </p:nvSpPr>
        <p:spPr>
          <a:xfrm>
            <a:off x="9066149" y="4497574"/>
            <a:ext cx="2502570" cy="646331"/>
          </a:xfrm>
          <a:prstGeom prst="rect">
            <a:avLst/>
          </a:prstGeom>
          <a:noFill/>
          <a:ln w="38100">
            <a:solidFill>
              <a:srgbClr val="FDD077"/>
            </a:solidFill>
          </a:ln>
        </p:spPr>
        <p:txBody>
          <a:bodyPr wrap="square">
            <a:spAutoFit/>
          </a:bodyPr>
          <a:lstStyle/>
          <a:p>
            <a:pPr lvl="1"/>
            <a:r>
              <a:rPr lang="en-US" sz="1800" dirty="0">
                <a:solidFill>
                  <a:srgbClr val="FDD077"/>
                </a:solidFill>
                <a:latin typeface="Calibri" panose="020F0502020204030204" pitchFamily="34" charset="0"/>
                <a:ea typeface="SimSun" panose="02010600030101010101" pitchFamily="2" charset="-122"/>
              </a:rPr>
              <a:t>Sharp atmosphere </a:t>
            </a:r>
            <a:r>
              <a:rPr lang="el-GR" sz="1800" i="1" dirty="0">
                <a:solidFill>
                  <a:srgbClr val="FDD077"/>
                </a:solidFill>
                <a:latin typeface="Calibri" panose="020F0502020204030204" pitchFamily="34" charset="0"/>
                <a:ea typeface="SimSun" panose="02010600030101010101" pitchFamily="2" charset="-122"/>
              </a:rPr>
              <a:t>χ</a:t>
            </a:r>
            <a:r>
              <a:rPr lang="en-US" sz="1800" baseline="-25000" dirty="0">
                <a:solidFill>
                  <a:srgbClr val="FDD077"/>
                </a:solidFill>
                <a:latin typeface="Calibri" panose="020F0502020204030204" pitchFamily="34" charset="0"/>
                <a:ea typeface="SimSun" panose="02010600030101010101" pitchFamily="2" charset="-122"/>
              </a:rPr>
              <a:t>h </a:t>
            </a:r>
            <a:r>
              <a:rPr lang="en-US" sz="1800" dirty="0">
                <a:solidFill>
                  <a:srgbClr val="FDD077"/>
                </a:solidFill>
                <a:effectLst/>
                <a:latin typeface="Calibri" panose="020F0502020204030204" pitchFamily="34" charset="0"/>
                <a:ea typeface="SimSun" panose="02010600030101010101" pitchFamily="2" charset="-122"/>
                <a:cs typeface="Times New Roman" panose="02020603050405020304" pitchFamily="18" charset="0"/>
              </a:rPr>
              <a:t>↗ at night</a:t>
            </a:r>
          </a:p>
        </p:txBody>
      </p:sp>
      <p:cxnSp>
        <p:nvCxnSpPr>
          <p:cNvPr id="39" name="Straight Arrow Connector 38">
            <a:extLst>
              <a:ext uri="{FF2B5EF4-FFF2-40B4-BE49-F238E27FC236}">
                <a16:creationId xmlns:a16="http://schemas.microsoft.com/office/drawing/2014/main" id="{E008DF4E-D0FC-2F5D-7054-157E83F2D588}"/>
              </a:ext>
            </a:extLst>
          </p:cNvPr>
          <p:cNvCxnSpPr>
            <a:cxnSpLocks/>
          </p:cNvCxnSpPr>
          <p:nvPr/>
        </p:nvCxnSpPr>
        <p:spPr>
          <a:xfrm flipH="1">
            <a:off x="7205264" y="4047374"/>
            <a:ext cx="1540042" cy="304800"/>
          </a:xfrm>
          <a:prstGeom prst="straightConnector1">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FC460AE-E100-9A24-E2E4-AA5D1F608A4D}"/>
              </a:ext>
            </a:extLst>
          </p:cNvPr>
          <p:cNvCxnSpPr>
            <a:cxnSpLocks/>
          </p:cNvCxnSpPr>
          <p:nvPr/>
        </p:nvCxnSpPr>
        <p:spPr>
          <a:xfrm>
            <a:off x="8745306" y="4047374"/>
            <a:ext cx="1588168" cy="304800"/>
          </a:xfrm>
          <a:prstGeom prst="straightConnector1">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97161FC-C8C3-A8A3-9C44-ED174BDDAA45}"/>
              </a:ext>
            </a:extLst>
          </p:cNvPr>
          <p:cNvSpPr txBox="1"/>
          <p:nvPr/>
        </p:nvSpPr>
        <p:spPr>
          <a:xfrm>
            <a:off x="8606884" y="5264822"/>
            <a:ext cx="3798377" cy="584775"/>
          </a:xfrm>
          <a:prstGeom prst="rect">
            <a:avLst/>
          </a:prstGeom>
          <a:noFill/>
        </p:spPr>
        <p:txBody>
          <a:bodyPr wrap="square">
            <a:spAutoFit/>
          </a:bodyPr>
          <a:lstStyle/>
          <a:p>
            <a:pPr marL="342900" indent="-342900">
              <a:buFont typeface="Wingdings" panose="05000000000000000000" pitchFamily="2" charset="2"/>
              <a:buChar char="Ø"/>
            </a:pPr>
            <a:r>
              <a:rPr lang="en-US" sz="1600" dirty="0">
                <a:solidFill>
                  <a:srgbClr val="D9DFE2"/>
                </a:solidFill>
                <a:latin typeface="Calibri" panose="020F0502020204030204" pitchFamily="34" charset="0"/>
                <a:ea typeface="SimSun" panose="02010600030101010101" pitchFamily="2" charset="-122"/>
                <a:cs typeface="Times New Roman" panose="02020603050405020304" pitchFamily="18" charset="0"/>
              </a:rPr>
              <a:t>Boundary layer stable stratification</a:t>
            </a:r>
          </a:p>
          <a:p>
            <a:pPr marL="342900" indent="-342900">
              <a:buFont typeface="Wingdings" panose="05000000000000000000" pitchFamily="2" charset="2"/>
              <a:buChar char="Ø"/>
            </a:pPr>
            <a:r>
              <a:rPr lang="en-US" sz="1600" dirty="0">
                <a:solidFill>
                  <a:srgbClr val="D9DFE2"/>
                </a:solidFill>
                <a:latin typeface="Calibri" panose="020F0502020204030204" pitchFamily="34" charset="0"/>
                <a:ea typeface="SimSun" panose="02010600030101010101" pitchFamily="2" charset="-122"/>
                <a:cs typeface="Times New Roman" panose="02020603050405020304" pitchFamily="18" charset="0"/>
              </a:rPr>
              <a:t>Katabatic winds</a:t>
            </a:r>
          </a:p>
        </p:txBody>
      </p:sp>
      <p:sp>
        <p:nvSpPr>
          <p:cNvPr id="44" name="TextBox 43">
            <a:extLst>
              <a:ext uri="{FF2B5EF4-FFF2-40B4-BE49-F238E27FC236}">
                <a16:creationId xmlns:a16="http://schemas.microsoft.com/office/drawing/2014/main" id="{A6226914-48AC-0383-8F3A-61985F4D6B4C}"/>
              </a:ext>
            </a:extLst>
          </p:cNvPr>
          <p:cNvSpPr txBox="1"/>
          <p:nvPr/>
        </p:nvSpPr>
        <p:spPr>
          <a:xfrm>
            <a:off x="5406345" y="5247376"/>
            <a:ext cx="3413805" cy="830997"/>
          </a:xfrm>
          <a:prstGeom prst="rect">
            <a:avLst/>
          </a:prstGeom>
          <a:noFill/>
        </p:spPr>
        <p:txBody>
          <a:bodyPr wrap="square">
            <a:spAutoFit/>
          </a:bodyPr>
          <a:lstStyle/>
          <a:p>
            <a:pPr marL="342900" indent="-342900">
              <a:buFont typeface="Wingdings" panose="05000000000000000000" pitchFamily="2" charset="2"/>
              <a:buChar char="Ø"/>
            </a:pPr>
            <a:r>
              <a:rPr lang="en-US" sz="1600" dirty="0">
                <a:solidFill>
                  <a:srgbClr val="D9DFE2"/>
                </a:solidFill>
                <a:latin typeface="Calibri" panose="020F0502020204030204" pitchFamily="34" charset="0"/>
                <a:ea typeface="SimSun" panose="02010600030101010101" pitchFamily="2" charset="-122"/>
              </a:rPr>
              <a:t>More evaporation in summer</a:t>
            </a:r>
          </a:p>
          <a:p>
            <a:pPr marL="342900" indent="-342900">
              <a:buFont typeface="Wingdings" panose="05000000000000000000" pitchFamily="2" charset="2"/>
              <a:buChar char="Ø"/>
            </a:pPr>
            <a:r>
              <a:rPr lang="en-US" sz="160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 capacity to store water vapor </a:t>
            </a:r>
          </a:p>
          <a:p>
            <a:pPr marL="342900" indent="-342900">
              <a:buFont typeface="Wingdings" panose="05000000000000000000" pitchFamily="2" charset="2"/>
              <a:buChar char="Ø"/>
            </a:pPr>
            <a:r>
              <a:rPr lang="en-US" sz="1600" dirty="0">
                <a:solidFill>
                  <a:srgbClr val="D9DFE2"/>
                </a:solidFill>
                <a:latin typeface="Calibri" panose="020F0502020204030204" pitchFamily="34" charset="0"/>
                <a:ea typeface="SimSun" panose="02010600030101010101" pitchFamily="2" charset="-122"/>
                <a:cs typeface="Times New Roman" panose="02020603050405020304" pitchFamily="18" charset="0"/>
              </a:rPr>
              <a:t>Coastal effect?</a:t>
            </a:r>
            <a:endParaRPr lang="en-US" sz="1600" dirty="0">
              <a:solidFill>
                <a:srgbClr val="D9DFE2"/>
              </a:solidFill>
              <a:latin typeface="Calibri" panose="020F0502020204030204" pitchFamily="34" charset="0"/>
              <a:ea typeface="SimSun" panose="02010600030101010101" pitchFamily="2" charset="-122"/>
            </a:endParaRPr>
          </a:p>
        </p:txBody>
      </p:sp>
      <p:sp>
        <p:nvSpPr>
          <p:cNvPr id="22" name="TextBox 21">
            <a:extLst>
              <a:ext uri="{FF2B5EF4-FFF2-40B4-BE49-F238E27FC236}">
                <a16:creationId xmlns:a16="http://schemas.microsoft.com/office/drawing/2014/main" id="{78F6EB94-781B-EBB4-AA8E-E5EC57E0C958}"/>
              </a:ext>
            </a:extLst>
          </p:cNvPr>
          <p:cNvSpPr txBox="1"/>
          <p:nvPr/>
        </p:nvSpPr>
        <p:spPr>
          <a:xfrm>
            <a:off x="5197640" y="1047512"/>
            <a:ext cx="6994339" cy="430887"/>
          </a:xfrm>
          <a:prstGeom prst="rect">
            <a:avLst/>
          </a:prstGeom>
          <a:noFill/>
        </p:spPr>
        <p:txBody>
          <a:bodyPr wrap="square">
            <a:spAutoFit/>
          </a:bodyPr>
          <a:lstStyle/>
          <a:p>
            <a:pPr algn="ctr"/>
            <a:r>
              <a:rPr lang="en-GB" sz="2200" dirty="0">
                <a:solidFill>
                  <a:srgbClr val="FDD077"/>
                </a:solidFill>
                <a:latin typeface="Calibri" panose="020F0502020204030204" pitchFamily="34" charset="0"/>
                <a:cs typeface="Calibri" panose="020F0502020204030204" pitchFamily="34" charset="0"/>
              </a:rPr>
              <a:t>Provided information on mechanisms driving WVA</a:t>
            </a:r>
          </a:p>
        </p:txBody>
      </p:sp>
      <p:sp>
        <p:nvSpPr>
          <p:cNvPr id="23" name="TextBox 22">
            <a:extLst>
              <a:ext uri="{FF2B5EF4-FFF2-40B4-BE49-F238E27FC236}">
                <a16:creationId xmlns:a16="http://schemas.microsoft.com/office/drawing/2014/main" id="{51017D83-78C8-3F82-CCE9-2C44802A27B6}"/>
              </a:ext>
            </a:extLst>
          </p:cNvPr>
          <p:cNvSpPr txBox="1"/>
          <p:nvPr/>
        </p:nvSpPr>
        <p:spPr>
          <a:xfrm>
            <a:off x="5197620" y="1499818"/>
            <a:ext cx="6994359" cy="430887"/>
          </a:xfrm>
          <a:prstGeom prst="rect">
            <a:avLst/>
          </a:prstGeom>
          <a:noFill/>
        </p:spPr>
        <p:txBody>
          <a:bodyPr wrap="square">
            <a:spAutoFit/>
          </a:bodyPr>
          <a:lstStyle/>
          <a:p>
            <a:pPr marL="342900" indent="-342900">
              <a:buFont typeface="Wingdings" panose="05000000000000000000" pitchFamily="2" charset="2"/>
              <a:buChar char="§"/>
            </a:pPr>
            <a:r>
              <a:rPr lang="en-US" sz="220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Inversion of </a:t>
            </a:r>
            <a:r>
              <a:rPr lang="el-GR" sz="2200" i="1"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χ</a:t>
            </a:r>
            <a:r>
              <a:rPr lang="es-ES" sz="2200" baseline="-2500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h </a:t>
            </a:r>
            <a:r>
              <a:rPr lang="es-ES" sz="2200" dirty="0" err="1">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gradient</a:t>
            </a:r>
            <a:r>
              <a:rPr lang="es-ES" sz="220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 at </a:t>
            </a:r>
            <a:r>
              <a:rPr lang="es-ES" sz="2200" dirty="0" err="1">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night</a:t>
            </a:r>
            <a:r>
              <a:rPr lang="es-ES" sz="2200" baseline="-2500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 </a:t>
            </a:r>
          </a:p>
        </p:txBody>
      </p:sp>
      <p:sp>
        <p:nvSpPr>
          <p:cNvPr id="25" name="TextBox 24">
            <a:extLst>
              <a:ext uri="{FF2B5EF4-FFF2-40B4-BE49-F238E27FC236}">
                <a16:creationId xmlns:a16="http://schemas.microsoft.com/office/drawing/2014/main" id="{E6C48B6D-0616-1774-0D13-7A06DC1E0253}"/>
              </a:ext>
            </a:extLst>
          </p:cNvPr>
          <p:cNvSpPr txBox="1"/>
          <p:nvPr/>
        </p:nvSpPr>
        <p:spPr>
          <a:xfrm>
            <a:off x="5197620" y="2282579"/>
            <a:ext cx="6994380" cy="769441"/>
          </a:xfrm>
          <a:prstGeom prst="rect">
            <a:avLst/>
          </a:prstGeom>
          <a:noFill/>
        </p:spPr>
        <p:txBody>
          <a:bodyPr wrap="square">
            <a:spAutoFit/>
          </a:bodyPr>
          <a:lstStyle/>
          <a:p>
            <a:pPr marL="342900" indent="-342900">
              <a:buFont typeface="Wingdings" panose="05000000000000000000" pitchFamily="2" charset="2"/>
              <a:buChar char="§"/>
            </a:pPr>
            <a:r>
              <a:rPr lang="en-US" sz="220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Simultaneously with ↘</a:t>
            </a:r>
            <a:r>
              <a:rPr lang="en-GB" sz="2200" dirty="0">
                <a:solidFill>
                  <a:srgbClr val="D9DFE2"/>
                </a:solidFill>
                <a:latin typeface="Calibri" panose="020F0502020204030204" pitchFamily="34" charset="0"/>
                <a:cs typeface="Calibri" panose="020F0502020204030204" pitchFamily="34" charset="0"/>
              </a:rPr>
              <a:t> in temperature and PAR </a:t>
            </a:r>
          </a:p>
          <a:p>
            <a:r>
              <a:rPr lang="en-GB" sz="2200" dirty="0">
                <a:solidFill>
                  <a:srgbClr val="D9DFE2"/>
                </a:solidFill>
                <a:latin typeface="Calibri" panose="020F0502020204030204" pitchFamily="34" charset="0"/>
                <a:cs typeface="Calibri" panose="020F0502020204030204" pitchFamily="34" charset="0"/>
                <a:sym typeface="Wingdings" panose="05000000000000000000" pitchFamily="2" charset="2"/>
              </a:rPr>
              <a:t>   </a:t>
            </a:r>
            <a:r>
              <a:rPr lang="en-US" sz="2200" dirty="0">
                <a:solidFill>
                  <a:srgbClr val="D9DFE2"/>
                </a:solidFill>
                <a:latin typeface="Calibri" panose="020F0502020204030204" pitchFamily="34" charset="0"/>
                <a:ea typeface="SimSun" panose="02010600030101010101" pitchFamily="2" charset="-122"/>
                <a:cs typeface="Times New Roman" panose="02020603050405020304" pitchFamily="18" charset="0"/>
                <a:sym typeface="Wingdings" panose="05000000000000000000" pitchFamily="2" charset="2"/>
              </a:rPr>
              <a:t>reduced </a:t>
            </a:r>
            <a:r>
              <a:rPr lang="en-GB" sz="2200" dirty="0">
                <a:solidFill>
                  <a:srgbClr val="D9DFE2"/>
                </a:solidFill>
                <a:latin typeface="Calibri" panose="020F0502020204030204" pitchFamily="34" charset="0"/>
                <a:cs typeface="Calibri" panose="020F0502020204030204" pitchFamily="34" charset="0"/>
              </a:rPr>
              <a:t>capacity of cold air to hold water vapor at night</a:t>
            </a:r>
          </a:p>
        </p:txBody>
      </p:sp>
    </p:spTree>
    <p:extLst>
      <p:ext uri="{BB962C8B-B14F-4D97-AF65-F5344CB8AC3E}">
        <p14:creationId xmlns:p14="http://schemas.microsoft.com/office/powerpoint/2010/main" val="3766012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fade">
                                      <p:cBhvr>
                                        <p:cTn id="15" dur="500"/>
                                        <p:tgtEl>
                                          <p:spTgt spid="2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fade">
                                      <p:cBhvr>
                                        <p:cTn id="26" dur="500"/>
                                        <p:tgtEl>
                                          <p:spTgt spid="2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500"/>
                                        <p:tgtEl>
                                          <p:spTgt spid="25">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37" grpId="0" animBg="1"/>
      <p:bldP spid="38" grpId="0" animBg="1"/>
      <p:bldP spid="42" grpId="0"/>
      <p:bldP spid="44"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wing plant">
            <a:extLst>
              <a:ext uri="{FF2B5EF4-FFF2-40B4-BE49-F238E27FC236}">
                <a16:creationId xmlns:a16="http://schemas.microsoft.com/office/drawing/2014/main" id="{0475C82F-A603-49E4-B51B-EE74A73FEA86}"/>
              </a:ext>
            </a:extLst>
          </p:cNvPr>
          <p:cNvPicPr>
            <a:picLocks noChangeAspect="1"/>
          </p:cNvPicPr>
          <p:nvPr/>
        </p:nvPicPr>
        <p:blipFill rotWithShape="1">
          <a:blip r:embed="rId3">
            <a:duotone>
              <a:prstClr val="black"/>
              <a:schemeClr val="tx2">
                <a:tint val="45000"/>
                <a:satMod val="400000"/>
              </a:schemeClr>
            </a:duotone>
            <a:alphaModFix amt="12000"/>
          </a:blip>
          <a:srcRect t="15730"/>
          <a:stretch/>
        </p:blipFill>
        <p:spPr>
          <a:xfrm>
            <a:off x="20" y="0"/>
            <a:ext cx="12191980" cy="6858000"/>
          </a:xfrm>
          <a:prstGeom prst="rect">
            <a:avLst/>
          </a:prstGeom>
        </p:spPr>
      </p:pic>
      <p:sp>
        <p:nvSpPr>
          <p:cNvPr id="7" name="Date Placeholder 6">
            <a:extLst>
              <a:ext uri="{FF2B5EF4-FFF2-40B4-BE49-F238E27FC236}">
                <a16:creationId xmlns:a16="http://schemas.microsoft.com/office/drawing/2014/main" id="{86E07F6C-685D-43BC-A1A1-8E7AF47BF36A}"/>
              </a:ext>
            </a:extLst>
          </p:cNvPr>
          <p:cNvSpPr>
            <a:spLocks noGrp="1"/>
          </p:cNvSpPr>
          <p:nvPr>
            <p:ph type="dt" sz="half" idx="10"/>
          </p:nvPr>
        </p:nvSpPr>
        <p:spPr/>
        <p:txBody>
          <a:bodyPr/>
          <a:lstStyle/>
          <a:p>
            <a:r>
              <a:rPr lang="es-ES"/>
              <a:t>25/05/2022</a:t>
            </a:r>
            <a:endParaRPr lang="en-US" dirty="0"/>
          </a:p>
        </p:txBody>
      </p:sp>
      <p:sp>
        <p:nvSpPr>
          <p:cNvPr id="8" name="Footer Placeholder 7">
            <a:extLst>
              <a:ext uri="{FF2B5EF4-FFF2-40B4-BE49-F238E27FC236}">
                <a16:creationId xmlns:a16="http://schemas.microsoft.com/office/drawing/2014/main" id="{1326BA59-58FA-48FC-B9ED-3E20D6CAD9F4}"/>
              </a:ext>
            </a:extLst>
          </p:cNvPr>
          <p:cNvSpPr>
            <a:spLocks noGrp="1"/>
          </p:cNvSpPr>
          <p:nvPr>
            <p:ph type="ftr" sz="quarter" idx="11"/>
          </p:nvPr>
        </p:nvSpPr>
        <p:spPr/>
        <p:txBody>
          <a:bodyPr/>
          <a:lstStyle/>
          <a:p>
            <a:r>
              <a:rPr lang="en-US" dirty="0"/>
              <a:t>EGU22 - Soil gases : production, consumption and transport processes (SSS8.3)</a:t>
            </a:r>
          </a:p>
        </p:txBody>
      </p:sp>
      <p:sp>
        <p:nvSpPr>
          <p:cNvPr id="9" name="Slide Number Placeholder 8">
            <a:extLst>
              <a:ext uri="{FF2B5EF4-FFF2-40B4-BE49-F238E27FC236}">
                <a16:creationId xmlns:a16="http://schemas.microsoft.com/office/drawing/2014/main" id="{C964D6E7-8F1C-4377-B3C4-DE9657ECA188}"/>
              </a:ext>
            </a:extLst>
          </p:cNvPr>
          <p:cNvSpPr>
            <a:spLocks noGrp="1"/>
          </p:cNvSpPr>
          <p:nvPr>
            <p:ph type="sldNum" sz="quarter" idx="12"/>
          </p:nvPr>
        </p:nvSpPr>
        <p:spPr/>
        <p:txBody>
          <a:bodyPr/>
          <a:lstStyle/>
          <a:p>
            <a:fld id="{D57F1E4F-1CFF-5643-939E-02111984F565}" type="slidenum">
              <a:rPr lang="en-US" smtClean="0"/>
              <a:t>11</a:t>
            </a:fld>
            <a:endParaRPr lang="en-US" dirty="0"/>
          </a:p>
        </p:txBody>
      </p:sp>
      <p:sp>
        <p:nvSpPr>
          <p:cNvPr id="16" name="CuadroTexto 8">
            <a:extLst>
              <a:ext uri="{FF2B5EF4-FFF2-40B4-BE49-F238E27FC236}">
                <a16:creationId xmlns:a16="http://schemas.microsoft.com/office/drawing/2014/main" id="{062C3EFE-1C5C-45AC-8A3E-589D19E292DD}"/>
              </a:ext>
            </a:extLst>
          </p:cNvPr>
          <p:cNvSpPr txBox="1"/>
          <p:nvPr/>
        </p:nvSpPr>
        <p:spPr>
          <a:xfrm>
            <a:off x="0" y="0"/>
            <a:ext cx="8329313" cy="461665"/>
          </a:xfrm>
          <a:prstGeom prst="rect">
            <a:avLst/>
          </a:prstGeom>
          <a:noFill/>
        </p:spPr>
        <p:txBody>
          <a:bodyPr wrap="square" rtlCol="0">
            <a:spAutoFit/>
          </a:bodyPr>
          <a:lstStyle/>
          <a:p>
            <a:pPr marL="514350" indent="-514350">
              <a:buFont typeface="+mj-lt"/>
              <a:buAutoNum type="romanUcPeriod" startAt="3"/>
            </a:pPr>
            <a:r>
              <a:rPr lang="es-ES" sz="2400" cap="small" dirty="0" err="1">
                <a:solidFill>
                  <a:schemeClr val="accent6">
                    <a:lumMod val="60000"/>
                    <a:lumOff val="40000"/>
                  </a:schemeClr>
                </a:solidFill>
              </a:rPr>
              <a:t>Results</a:t>
            </a:r>
            <a:r>
              <a:rPr lang="es-ES" sz="2400" cap="small" dirty="0">
                <a:solidFill>
                  <a:schemeClr val="accent6">
                    <a:lumMod val="60000"/>
                    <a:lumOff val="40000"/>
                  </a:schemeClr>
                </a:solidFill>
              </a:rPr>
              <a:t> and </a:t>
            </a:r>
            <a:r>
              <a:rPr lang="es-ES" sz="2400" cap="small" dirty="0" err="1">
                <a:solidFill>
                  <a:schemeClr val="accent6">
                    <a:lumMod val="60000"/>
                    <a:lumOff val="40000"/>
                  </a:schemeClr>
                </a:solidFill>
              </a:rPr>
              <a:t>Discussion</a:t>
            </a:r>
            <a:endParaRPr lang="es-ES" sz="2400" cap="small" dirty="0">
              <a:solidFill>
                <a:schemeClr val="accent6">
                  <a:lumMod val="60000"/>
                  <a:lumOff val="40000"/>
                </a:schemeClr>
              </a:solidFill>
            </a:endParaRPr>
          </a:p>
        </p:txBody>
      </p:sp>
      <p:cxnSp>
        <p:nvCxnSpPr>
          <p:cNvPr id="17" name="Conector recto 9">
            <a:extLst>
              <a:ext uri="{FF2B5EF4-FFF2-40B4-BE49-F238E27FC236}">
                <a16:creationId xmlns:a16="http://schemas.microsoft.com/office/drawing/2014/main" id="{89964418-1566-4EF8-8D15-72F7E7380B1A}"/>
              </a:ext>
            </a:extLst>
          </p:cNvPr>
          <p:cNvCxnSpPr>
            <a:cxnSpLocks/>
          </p:cNvCxnSpPr>
          <p:nvPr/>
        </p:nvCxnSpPr>
        <p:spPr>
          <a:xfrm flipH="1">
            <a:off x="128887" y="429830"/>
            <a:ext cx="345251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Content Placeholder 14">
            <a:extLst>
              <a:ext uri="{FF2B5EF4-FFF2-40B4-BE49-F238E27FC236}">
                <a16:creationId xmlns:a16="http://schemas.microsoft.com/office/drawing/2014/main" id="{52FD17BF-46DF-4E16-A000-022DF4010F98}"/>
              </a:ext>
            </a:extLst>
          </p:cNvPr>
          <p:cNvSpPr txBox="1">
            <a:spLocks/>
          </p:cNvSpPr>
          <p:nvPr/>
        </p:nvSpPr>
        <p:spPr>
          <a:xfrm>
            <a:off x="128888" y="446682"/>
            <a:ext cx="11224912" cy="5449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s-ES" sz="2200" dirty="0" err="1">
                <a:solidFill>
                  <a:srgbClr val="FDD077"/>
                </a:solidFill>
                <a:effectLst/>
                <a:latin typeface="Calibri" panose="020F0502020204030204" pitchFamily="34" charset="0"/>
                <a:ea typeface="SimSun" panose="02010600030101010101" pitchFamily="2" charset="-122"/>
              </a:rPr>
              <a:t>Coupling</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between</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water</a:t>
            </a:r>
            <a:r>
              <a:rPr lang="es-ES" sz="2200" dirty="0">
                <a:solidFill>
                  <a:srgbClr val="FDD077"/>
                </a:solidFill>
                <a:effectLst/>
                <a:latin typeface="Calibri" panose="020F0502020204030204" pitchFamily="34" charset="0"/>
                <a:ea typeface="SimSun" panose="02010600030101010101" pitchFamily="2" charset="-122"/>
              </a:rPr>
              <a:t> vapor and CO</a:t>
            </a:r>
            <a:r>
              <a:rPr lang="es-ES" sz="2200" baseline="-25000" dirty="0">
                <a:solidFill>
                  <a:srgbClr val="FDD077"/>
                </a:solidFill>
                <a:effectLst/>
                <a:latin typeface="Calibri" panose="020F0502020204030204" pitchFamily="34" charset="0"/>
                <a:ea typeface="SimSun" panose="02010600030101010101" pitchFamily="2" charset="-122"/>
              </a:rPr>
              <a:t>2</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fluxes</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on</a:t>
            </a:r>
            <a:r>
              <a:rPr lang="es-ES" sz="2200" dirty="0">
                <a:solidFill>
                  <a:srgbClr val="FDD077"/>
                </a:solidFill>
                <a:effectLst/>
                <a:latin typeface="Calibri" panose="020F0502020204030204" pitchFamily="34" charset="0"/>
                <a:ea typeface="SimSun" panose="02010600030101010101" pitchFamily="2" charset="-122"/>
              </a:rPr>
              <a:t> a </a:t>
            </a:r>
            <a:r>
              <a:rPr lang="es-ES" sz="2200" dirty="0" err="1">
                <a:solidFill>
                  <a:srgbClr val="FDD077"/>
                </a:solidFill>
                <a:effectLst/>
                <a:latin typeface="Calibri" panose="020F0502020204030204" pitchFamily="34" charset="0"/>
                <a:ea typeface="SimSun" panose="02010600030101010101" pitchFamily="2" charset="-122"/>
              </a:rPr>
              <a:t>diel</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scale</a:t>
            </a:r>
            <a:r>
              <a:rPr lang="es-ES" sz="2200" dirty="0">
                <a:solidFill>
                  <a:srgbClr val="FDD077"/>
                </a:solidFill>
                <a:effectLst/>
                <a:latin typeface="Calibri" panose="020F0502020204030204" pitchFamily="34" charset="0"/>
                <a:ea typeface="SimSun" panose="02010600030101010101" pitchFamily="2" charset="-122"/>
              </a:rPr>
              <a:t> </a:t>
            </a:r>
            <a:endParaRPr lang="es-ES" sz="2200" dirty="0">
              <a:solidFill>
                <a:srgbClr val="FDD077"/>
              </a:solidFill>
              <a:latin typeface="Calibri" panose="020F0502020204030204" pitchFamily="34" charset="0"/>
              <a:ea typeface="SimSun" panose="02010600030101010101" pitchFamily="2" charset="-122"/>
            </a:endParaRPr>
          </a:p>
          <a:p>
            <a:pPr marL="457200" lvl="1" indent="0" algn="just">
              <a:buNone/>
            </a:pPr>
            <a:endParaRPr lang="en-US" sz="1800" dirty="0">
              <a:solidFill>
                <a:srgbClr val="D9DFE2"/>
              </a:solidFill>
              <a:effectLst/>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a:p>
            <a:pPr marL="457200" lvl="1" indent="0" algn="just">
              <a:buNone/>
            </a:pPr>
            <a:endParaRPr lang="en-US" sz="1800" dirty="0">
              <a:effectLst/>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p:txBody>
      </p:sp>
      <p:sp>
        <p:nvSpPr>
          <p:cNvPr id="57" name="TextBox 56">
            <a:extLst>
              <a:ext uri="{FF2B5EF4-FFF2-40B4-BE49-F238E27FC236}">
                <a16:creationId xmlns:a16="http://schemas.microsoft.com/office/drawing/2014/main" id="{7C323998-CB64-433D-9C37-653873CFB4E9}"/>
              </a:ext>
            </a:extLst>
          </p:cNvPr>
          <p:cNvSpPr txBox="1"/>
          <p:nvPr/>
        </p:nvSpPr>
        <p:spPr>
          <a:xfrm>
            <a:off x="5912827" y="1467759"/>
            <a:ext cx="6450636" cy="984885"/>
          </a:xfrm>
          <a:prstGeom prst="rect">
            <a:avLst/>
          </a:prstGeom>
          <a:noFill/>
        </p:spPr>
        <p:txBody>
          <a:bodyPr wrap="square">
            <a:spAutoFit/>
          </a:bodyPr>
          <a:lstStyle/>
          <a:p>
            <a:pPr marL="285750" indent="-285750">
              <a:buFont typeface="Wingdings" panose="05000000000000000000" pitchFamily="2" charset="2"/>
              <a:buChar char="§"/>
            </a:pPr>
            <a:r>
              <a:rPr lang="en-US" sz="2200" i="1" dirty="0">
                <a:solidFill>
                  <a:srgbClr val="D9DFE2"/>
                </a:solidFill>
                <a:effectLst/>
                <a:latin typeface="Calibri" panose="020F0502020204030204" pitchFamily="34" charset="0"/>
                <a:ea typeface="SimSun" panose="02010600030101010101" pitchFamily="2" charset="-122"/>
              </a:rPr>
              <a:t>F</a:t>
            </a:r>
            <a:r>
              <a:rPr lang="en-US" sz="2200" baseline="-25000" dirty="0">
                <a:solidFill>
                  <a:srgbClr val="D9DFE2"/>
                </a:solidFill>
                <a:effectLst/>
                <a:latin typeface="Calibri" panose="020F0502020204030204" pitchFamily="34" charset="0"/>
                <a:ea typeface="SimSun" panose="02010600030101010101" pitchFamily="2" charset="-122"/>
              </a:rPr>
              <a:t>c </a:t>
            </a:r>
            <a:r>
              <a:rPr lang="en-US" sz="2200" dirty="0">
                <a:solidFill>
                  <a:srgbClr val="D9DFE2"/>
                </a:solidFill>
                <a:effectLst/>
                <a:latin typeface="Calibri" panose="020F0502020204030204" pitchFamily="34" charset="0"/>
                <a:ea typeface="SimSun" panose="02010600030101010101" pitchFamily="2" charset="-122"/>
              </a:rPr>
              <a:t>and </a:t>
            </a:r>
            <a:r>
              <a:rPr lang="en-US" sz="2200" i="1" dirty="0" err="1">
                <a:solidFill>
                  <a:srgbClr val="D9DFE2"/>
                </a:solidFill>
                <a:effectLst/>
                <a:latin typeface="Calibri" panose="020F0502020204030204" pitchFamily="34" charset="0"/>
                <a:ea typeface="SimSun" panose="02010600030101010101" pitchFamily="2" charset="-122"/>
              </a:rPr>
              <a:t>F</a:t>
            </a:r>
            <a:r>
              <a:rPr lang="en-US" sz="2200" baseline="-25000" dirty="0" err="1">
                <a:solidFill>
                  <a:srgbClr val="D9DFE2"/>
                </a:solidFill>
                <a:effectLst/>
                <a:latin typeface="Calibri" panose="020F0502020204030204" pitchFamily="34" charset="0"/>
                <a:ea typeface="SimSun" panose="02010600030101010101" pitchFamily="2" charset="-122"/>
              </a:rPr>
              <a:t>h</a:t>
            </a:r>
            <a:r>
              <a:rPr lang="en-US" sz="2200" dirty="0">
                <a:solidFill>
                  <a:srgbClr val="D9DFE2"/>
                </a:solidFill>
                <a:effectLst/>
                <a:latin typeface="Calibri" panose="020F0502020204030204" pitchFamily="34" charset="0"/>
                <a:ea typeface="SimSun" panose="02010600030101010101" pitchFamily="2" charset="-122"/>
              </a:rPr>
              <a:t> both negative at night </a:t>
            </a:r>
            <a:r>
              <a:rPr lang="en-US" sz="2200" dirty="0">
                <a:solidFill>
                  <a:srgbClr val="D9DFE2"/>
                </a:solidFill>
                <a:effectLst/>
                <a:latin typeface="Calibri" panose="020F0502020204030204" pitchFamily="34" charset="0"/>
                <a:ea typeface="SimSun" panose="02010600030101010101" pitchFamily="2" charset="-122"/>
                <a:sym typeface="Wingdings" panose="05000000000000000000" pitchFamily="2" charset="2"/>
              </a:rPr>
              <a:t> Uptake</a:t>
            </a:r>
            <a:endParaRPr lang="en-US" sz="2200" dirty="0">
              <a:solidFill>
                <a:srgbClr val="D9DFE2"/>
              </a:solidFill>
              <a:latin typeface="Calibri" panose="020F0502020204030204" pitchFamily="34" charset="0"/>
              <a:ea typeface="SimSun" panose="02010600030101010101" pitchFamily="2" charset="-122"/>
            </a:endParaRPr>
          </a:p>
          <a:p>
            <a:endParaRPr lang="en-US" sz="2200" dirty="0">
              <a:effectLst/>
              <a:latin typeface="Calibri" panose="020F0502020204030204" pitchFamily="34" charset="0"/>
              <a:ea typeface="SimSun" panose="02010600030101010101" pitchFamily="2" charset="-122"/>
            </a:endParaRPr>
          </a:p>
          <a:p>
            <a:pPr marL="742950" lvl="1" indent="-285750">
              <a:buFont typeface="Wingdings" panose="05000000000000000000" pitchFamily="2" charset="2"/>
              <a:buChar char="§"/>
            </a:pPr>
            <a:endParaRPr lang="en-US" sz="1400" dirty="0">
              <a:solidFill>
                <a:srgbClr val="D9DFE2"/>
              </a:solidFill>
              <a:latin typeface="Calibri" panose="020F0502020204030204" pitchFamily="34" charset="0"/>
              <a:ea typeface="SimSun" panose="02010600030101010101" pitchFamily="2" charset="-122"/>
            </a:endParaRPr>
          </a:p>
        </p:txBody>
      </p:sp>
      <p:pic>
        <p:nvPicPr>
          <p:cNvPr id="27" name="Picture 26" descr="A picture containing text&#10;&#10;Description automatically generated">
            <a:extLst>
              <a:ext uri="{FF2B5EF4-FFF2-40B4-BE49-F238E27FC236}">
                <a16:creationId xmlns:a16="http://schemas.microsoft.com/office/drawing/2014/main" id="{14B79336-6FB5-4E4F-A5C7-6C9D28678409}"/>
              </a:ext>
            </a:extLst>
          </p:cNvPr>
          <p:cNvPicPr>
            <a:picLocks noChangeAspect="1"/>
          </p:cNvPicPr>
          <p:nvPr/>
        </p:nvPicPr>
        <p:blipFill rotWithShape="1">
          <a:blip r:embed="rId4">
            <a:extLst>
              <a:ext uri="{28A0092B-C50C-407E-A947-70E740481C1C}">
                <a14:useLocalDpi xmlns:a14="http://schemas.microsoft.com/office/drawing/2010/main" val="0"/>
              </a:ext>
            </a:extLst>
          </a:blip>
          <a:srcRect b="49213"/>
          <a:stretch/>
        </p:blipFill>
        <p:spPr bwMode="auto">
          <a:xfrm>
            <a:off x="489900" y="908347"/>
            <a:ext cx="5251444" cy="1846801"/>
          </a:xfrm>
          <a:prstGeom prst="rect">
            <a:avLst/>
          </a:prstGeom>
          <a:ln>
            <a:noFill/>
          </a:ln>
          <a:effectLst>
            <a:outerShdw blurRad="190500" algn="tl" rotWithShape="0">
              <a:srgbClr val="000000">
                <a:alpha val="70000"/>
              </a:srgbClr>
            </a:outerShdw>
          </a:effectLst>
        </p:spPr>
      </p:pic>
      <p:sp>
        <p:nvSpPr>
          <p:cNvPr id="30" name="TextBox 29">
            <a:extLst>
              <a:ext uri="{FF2B5EF4-FFF2-40B4-BE49-F238E27FC236}">
                <a16:creationId xmlns:a16="http://schemas.microsoft.com/office/drawing/2014/main" id="{54D75214-6590-4C8E-9D1C-90B4B6DA277E}"/>
              </a:ext>
            </a:extLst>
          </p:cNvPr>
          <p:cNvSpPr txBox="1"/>
          <p:nvPr/>
        </p:nvSpPr>
        <p:spPr>
          <a:xfrm>
            <a:off x="4547909" y="2953512"/>
            <a:ext cx="3492042" cy="1323439"/>
          </a:xfrm>
          <a:prstGeom prst="rect">
            <a:avLst/>
          </a:prstGeom>
          <a:noFill/>
        </p:spPr>
        <p:txBody>
          <a:bodyPr wrap="square">
            <a:spAutoFit/>
          </a:bodyPr>
          <a:lstStyle/>
          <a:p>
            <a:pPr marL="285750" indent="-285750">
              <a:buFont typeface="Wingdings" panose="05000000000000000000" pitchFamily="2" charset="2"/>
              <a:buChar char="§"/>
            </a:pPr>
            <a:r>
              <a:rPr lang="en-US" sz="2000" dirty="0">
                <a:solidFill>
                  <a:srgbClr val="FDD077"/>
                </a:solidFill>
                <a:latin typeface="Calibri" panose="020F0502020204030204" pitchFamily="34" charset="0"/>
                <a:ea typeface="SimSun" panose="02010600030101010101" pitchFamily="2" charset="-122"/>
              </a:rPr>
              <a:t>Hysteresis </a:t>
            </a:r>
            <a:r>
              <a:rPr lang="en-US" sz="2000" dirty="0">
                <a:solidFill>
                  <a:srgbClr val="D9DFE2"/>
                </a:solidFill>
                <a:latin typeface="Calibri" panose="020F0502020204030204" pitchFamily="34" charset="0"/>
                <a:ea typeface="SimSun" panose="02010600030101010101" pitchFamily="2" charset="-122"/>
              </a:rPr>
              <a:t>well modelled</a:t>
            </a:r>
          </a:p>
          <a:p>
            <a:pPr marL="285750" indent="-285750">
              <a:buFont typeface="Wingdings" panose="05000000000000000000" pitchFamily="2" charset="2"/>
              <a:buChar char="§"/>
            </a:pPr>
            <a:endParaRPr lang="en-US" sz="2000" dirty="0">
              <a:solidFill>
                <a:srgbClr val="D9DFE2"/>
              </a:solidFill>
              <a:latin typeface="Calibri" panose="020F0502020204030204" pitchFamily="34" charset="0"/>
              <a:ea typeface="SimSun" panose="02010600030101010101" pitchFamily="2" charset="-122"/>
            </a:endParaRPr>
          </a:p>
          <a:p>
            <a:pPr marL="285750" indent="-285750">
              <a:buFont typeface="Wingdings" panose="05000000000000000000" pitchFamily="2" charset="2"/>
              <a:buChar char="§"/>
            </a:pPr>
            <a:endParaRPr lang="en-US" sz="2000" dirty="0">
              <a:solidFill>
                <a:srgbClr val="D9DFE2"/>
              </a:solidFill>
              <a:latin typeface="Calibri" panose="020F0502020204030204" pitchFamily="34" charset="0"/>
              <a:ea typeface="SimSun" panose="02010600030101010101" pitchFamily="2" charset="-122"/>
            </a:endParaRPr>
          </a:p>
          <a:p>
            <a:endParaRPr lang="en-US" sz="2000" dirty="0">
              <a:effectLst/>
              <a:latin typeface="Calibri" panose="020F0502020204030204" pitchFamily="34" charset="0"/>
              <a:ea typeface="SimSun" panose="02010600030101010101" pitchFamily="2" charset="-122"/>
            </a:endParaRPr>
          </a:p>
        </p:txBody>
      </p:sp>
      <p:pic>
        <p:nvPicPr>
          <p:cNvPr id="19" name="Picture 18" descr="Chart, line chart&#10;&#10;Description automatically generated">
            <a:extLst>
              <a:ext uri="{FF2B5EF4-FFF2-40B4-BE49-F238E27FC236}">
                <a16:creationId xmlns:a16="http://schemas.microsoft.com/office/drawing/2014/main" id="{0E4CB25D-DE3A-43CC-B7BC-6DFD7FA51CEA}"/>
              </a:ext>
            </a:extLst>
          </p:cNvPr>
          <p:cNvPicPr>
            <a:picLocks noChangeAspect="1"/>
          </p:cNvPicPr>
          <p:nvPr/>
        </p:nvPicPr>
        <p:blipFill rotWithShape="1">
          <a:blip r:embed="rId5">
            <a:extLst>
              <a:ext uri="{28A0092B-C50C-407E-A947-70E740481C1C}">
                <a14:useLocalDpi xmlns:a14="http://schemas.microsoft.com/office/drawing/2010/main" val="0"/>
              </a:ext>
            </a:extLst>
          </a:blip>
          <a:srcRect b="32626"/>
          <a:stretch/>
        </p:blipFill>
        <p:spPr bwMode="auto">
          <a:xfrm>
            <a:off x="489900" y="2913809"/>
            <a:ext cx="4054804" cy="3397051"/>
          </a:xfrm>
          <a:prstGeom prst="rect">
            <a:avLst/>
          </a:prstGeom>
          <a:noFill/>
          <a:ln>
            <a:noFill/>
          </a:ln>
        </p:spPr>
      </p:pic>
      <p:pic>
        <p:nvPicPr>
          <p:cNvPr id="15" name="Picture 14" descr="Chart, line chart&#10;&#10;Description automatically generated">
            <a:extLst>
              <a:ext uri="{FF2B5EF4-FFF2-40B4-BE49-F238E27FC236}">
                <a16:creationId xmlns:a16="http://schemas.microsoft.com/office/drawing/2014/main" id="{67E815A4-F958-9213-F716-A8EE26ECBC3E}"/>
              </a:ext>
            </a:extLst>
          </p:cNvPr>
          <p:cNvPicPr>
            <a:picLocks noChangeAspect="1"/>
          </p:cNvPicPr>
          <p:nvPr/>
        </p:nvPicPr>
        <p:blipFill rotWithShape="1">
          <a:blip r:embed="rId6"/>
          <a:srcRect t="66070" r="49653"/>
          <a:stretch/>
        </p:blipFill>
        <p:spPr>
          <a:xfrm>
            <a:off x="7965831" y="2953512"/>
            <a:ext cx="4036539" cy="3400417"/>
          </a:xfrm>
          <a:prstGeom prst="rect">
            <a:avLst/>
          </a:prstGeom>
        </p:spPr>
      </p:pic>
      <p:cxnSp>
        <p:nvCxnSpPr>
          <p:cNvPr id="18" name="Straight Arrow Connector 17">
            <a:extLst>
              <a:ext uri="{FF2B5EF4-FFF2-40B4-BE49-F238E27FC236}">
                <a16:creationId xmlns:a16="http://schemas.microsoft.com/office/drawing/2014/main" id="{1E564649-04A4-7554-B07D-DDD9B31DEEF1}"/>
              </a:ext>
            </a:extLst>
          </p:cNvPr>
          <p:cNvCxnSpPr>
            <a:cxnSpLocks/>
          </p:cNvCxnSpPr>
          <p:nvPr/>
        </p:nvCxnSpPr>
        <p:spPr>
          <a:xfrm>
            <a:off x="6824133" y="4329473"/>
            <a:ext cx="1077135" cy="0"/>
          </a:xfrm>
          <a:prstGeom prst="straightConnector1">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368D1FE5-3D40-45C3-0A41-C4DF85715A08}"/>
              </a:ext>
            </a:extLst>
          </p:cNvPr>
          <p:cNvCxnSpPr>
            <a:cxnSpLocks/>
          </p:cNvCxnSpPr>
          <p:nvPr/>
        </p:nvCxnSpPr>
        <p:spPr>
          <a:xfrm rot="10800000" flipV="1">
            <a:off x="4544704" y="3301997"/>
            <a:ext cx="866080" cy="231053"/>
          </a:xfrm>
          <a:prstGeom prst="bentConnector3">
            <a:avLst>
              <a:gd name="adj1" fmla="val -2790"/>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3520B5A-049C-5E53-42F7-58E2C1E226A8}"/>
              </a:ext>
            </a:extLst>
          </p:cNvPr>
          <p:cNvSpPr txBox="1"/>
          <p:nvPr/>
        </p:nvSpPr>
        <p:spPr>
          <a:xfrm>
            <a:off x="4544704" y="4105638"/>
            <a:ext cx="2276224" cy="400110"/>
          </a:xfrm>
          <a:prstGeom prst="rect">
            <a:avLst/>
          </a:prstGeom>
          <a:noFill/>
        </p:spPr>
        <p:txBody>
          <a:bodyPr wrap="square">
            <a:spAutoFit/>
          </a:bodyPr>
          <a:lstStyle/>
          <a:p>
            <a:pPr marL="285750" indent="-285750">
              <a:buFont typeface="Wingdings" panose="05000000000000000000" pitchFamily="2" charset="2"/>
              <a:buChar char="§"/>
            </a:pPr>
            <a:r>
              <a:rPr lang="en-US" sz="2000" dirty="0">
                <a:solidFill>
                  <a:srgbClr val="D9DFE2"/>
                </a:solidFill>
                <a:latin typeface="Calibri" panose="020F0502020204030204" pitchFamily="34" charset="0"/>
                <a:ea typeface="SimSun" panose="02010600030101010101" pitchFamily="2" charset="-122"/>
              </a:rPr>
              <a:t>Good predictions</a:t>
            </a:r>
          </a:p>
        </p:txBody>
      </p:sp>
      <p:sp>
        <p:nvSpPr>
          <p:cNvPr id="22" name="TextBox 21">
            <a:extLst>
              <a:ext uri="{FF2B5EF4-FFF2-40B4-BE49-F238E27FC236}">
                <a16:creationId xmlns:a16="http://schemas.microsoft.com/office/drawing/2014/main" id="{A5ADE22E-82D2-9644-7FE6-6C7966F47E24}"/>
              </a:ext>
            </a:extLst>
          </p:cNvPr>
          <p:cNvSpPr txBox="1"/>
          <p:nvPr/>
        </p:nvSpPr>
        <p:spPr>
          <a:xfrm>
            <a:off x="4544704" y="4972704"/>
            <a:ext cx="3417922" cy="1323439"/>
          </a:xfrm>
          <a:prstGeom prst="rect">
            <a:avLst/>
          </a:prstGeom>
          <a:noFill/>
        </p:spPr>
        <p:txBody>
          <a:bodyPr wrap="square">
            <a:spAutoFit/>
          </a:bodyPr>
          <a:lstStyle/>
          <a:p>
            <a:pPr marL="285750" indent="-285750">
              <a:buFont typeface="Wingdings" panose="05000000000000000000" pitchFamily="2" charset="2"/>
              <a:buChar char="§"/>
            </a:pPr>
            <a:r>
              <a:rPr lang="en-US" sz="2000" dirty="0">
                <a:solidFill>
                  <a:srgbClr val="FDD077"/>
                </a:solidFill>
                <a:latin typeface="Calibri" panose="020F0502020204030204" pitchFamily="34" charset="0"/>
                <a:ea typeface="SimSun" panose="02010600030101010101" pitchFamily="2" charset="-122"/>
              </a:rPr>
              <a:t>In agreement with the assumption of WVA potentially driving the CO</a:t>
            </a:r>
            <a:r>
              <a:rPr lang="en-US" sz="2000" baseline="-25000" dirty="0">
                <a:solidFill>
                  <a:srgbClr val="FDD077"/>
                </a:solidFill>
                <a:latin typeface="Calibri" panose="020F0502020204030204" pitchFamily="34" charset="0"/>
                <a:ea typeface="SimSun" panose="02010600030101010101" pitchFamily="2" charset="-122"/>
              </a:rPr>
              <a:t>2</a:t>
            </a:r>
            <a:r>
              <a:rPr lang="en-US" sz="2000" dirty="0">
                <a:solidFill>
                  <a:srgbClr val="FDD077"/>
                </a:solidFill>
                <a:latin typeface="Calibri" panose="020F0502020204030204" pitchFamily="34" charset="0"/>
                <a:ea typeface="SimSun" panose="02010600030101010101" pitchFamily="2" charset="-122"/>
              </a:rPr>
              <a:t> uptake </a:t>
            </a:r>
            <a:endParaRPr lang="en-US" sz="2000" dirty="0">
              <a:solidFill>
                <a:srgbClr val="FDD077"/>
              </a:solidFill>
              <a:effectLst/>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381129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7" grpId="0"/>
      <p:bldP spid="30"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wing plant">
            <a:extLst>
              <a:ext uri="{FF2B5EF4-FFF2-40B4-BE49-F238E27FC236}">
                <a16:creationId xmlns:a16="http://schemas.microsoft.com/office/drawing/2014/main" id="{0475C82F-A603-49E4-B51B-EE74A73FEA86}"/>
              </a:ext>
            </a:extLst>
          </p:cNvPr>
          <p:cNvPicPr>
            <a:picLocks noChangeAspect="1"/>
          </p:cNvPicPr>
          <p:nvPr/>
        </p:nvPicPr>
        <p:blipFill rotWithShape="1">
          <a:blip r:embed="rId3">
            <a:duotone>
              <a:prstClr val="black"/>
              <a:schemeClr val="tx2">
                <a:tint val="45000"/>
                <a:satMod val="400000"/>
              </a:schemeClr>
            </a:duotone>
            <a:alphaModFix amt="12000"/>
          </a:blip>
          <a:srcRect t="15730"/>
          <a:stretch/>
        </p:blipFill>
        <p:spPr>
          <a:xfrm>
            <a:off x="20" y="0"/>
            <a:ext cx="12191980" cy="6858000"/>
          </a:xfrm>
          <a:prstGeom prst="rect">
            <a:avLst/>
          </a:prstGeom>
        </p:spPr>
      </p:pic>
      <p:sp>
        <p:nvSpPr>
          <p:cNvPr id="7" name="Date Placeholder 6">
            <a:extLst>
              <a:ext uri="{FF2B5EF4-FFF2-40B4-BE49-F238E27FC236}">
                <a16:creationId xmlns:a16="http://schemas.microsoft.com/office/drawing/2014/main" id="{86E07F6C-685D-43BC-A1A1-8E7AF47BF36A}"/>
              </a:ext>
            </a:extLst>
          </p:cNvPr>
          <p:cNvSpPr>
            <a:spLocks noGrp="1"/>
          </p:cNvSpPr>
          <p:nvPr>
            <p:ph type="dt" sz="half" idx="10"/>
          </p:nvPr>
        </p:nvSpPr>
        <p:spPr/>
        <p:txBody>
          <a:bodyPr/>
          <a:lstStyle/>
          <a:p>
            <a:r>
              <a:rPr lang="es-ES"/>
              <a:t>25/05/2022</a:t>
            </a:r>
            <a:endParaRPr lang="en-US" dirty="0"/>
          </a:p>
        </p:txBody>
      </p:sp>
      <p:sp>
        <p:nvSpPr>
          <p:cNvPr id="8" name="Footer Placeholder 7">
            <a:extLst>
              <a:ext uri="{FF2B5EF4-FFF2-40B4-BE49-F238E27FC236}">
                <a16:creationId xmlns:a16="http://schemas.microsoft.com/office/drawing/2014/main" id="{1326BA59-58FA-48FC-B9ED-3E20D6CAD9F4}"/>
              </a:ext>
            </a:extLst>
          </p:cNvPr>
          <p:cNvSpPr>
            <a:spLocks noGrp="1"/>
          </p:cNvSpPr>
          <p:nvPr>
            <p:ph type="ftr" sz="quarter" idx="11"/>
          </p:nvPr>
        </p:nvSpPr>
        <p:spPr/>
        <p:txBody>
          <a:bodyPr/>
          <a:lstStyle/>
          <a:p>
            <a:r>
              <a:rPr lang="en-US" dirty="0"/>
              <a:t>EGU22 - Soil gases : production, consumption and transport processes (SSS8.3)</a:t>
            </a:r>
          </a:p>
        </p:txBody>
      </p:sp>
      <p:sp>
        <p:nvSpPr>
          <p:cNvPr id="9" name="Slide Number Placeholder 8">
            <a:extLst>
              <a:ext uri="{FF2B5EF4-FFF2-40B4-BE49-F238E27FC236}">
                <a16:creationId xmlns:a16="http://schemas.microsoft.com/office/drawing/2014/main" id="{C964D6E7-8F1C-4377-B3C4-DE9657ECA188}"/>
              </a:ext>
            </a:extLst>
          </p:cNvPr>
          <p:cNvSpPr>
            <a:spLocks noGrp="1"/>
          </p:cNvSpPr>
          <p:nvPr>
            <p:ph type="sldNum" sz="quarter" idx="12"/>
          </p:nvPr>
        </p:nvSpPr>
        <p:spPr/>
        <p:txBody>
          <a:bodyPr/>
          <a:lstStyle/>
          <a:p>
            <a:fld id="{D57F1E4F-1CFF-5643-939E-02111984F565}" type="slidenum">
              <a:rPr lang="en-US" smtClean="0"/>
              <a:t>12</a:t>
            </a:fld>
            <a:endParaRPr lang="en-US" dirty="0"/>
          </a:p>
        </p:txBody>
      </p:sp>
      <p:sp>
        <p:nvSpPr>
          <p:cNvPr id="16" name="CuadroTexto 8">
            <a:extLst>
              <a:ext uri="{FF2B5EF4-FFF2-40B4-BE49-F238E27FC236}">
                <a16:creationId xmlns:a16="http://schemas.microsoft.com/office/drawing/2014/main" id="{062C3EFE-1C5C-45AC-8A3E-589D19E292DD}"/>
              </a:ext>
            </a:extLst>
          </p:cNvPr>
          <p:cNvSpPr txBox="1"/>
          <p:nvPr/>
        </p:nvSpPr>
        <p:spPr>
          <a:xfrm>
            <a:off x="0" y="0"/>
            <a:ext cx="8329313" cy="461665"/>
          </a:xfrm>
          <a:prstGeom prst="rect">
            <a:avLst/>
          </a:prstGeom>
          <a:noFill/>
        </p:spPr>
        <p:txBody>
          <a:bodyPr wrap="square" rtlCol="0">
            <a:spAutoFit/>
          </a:bodyPr>
          <a:lstStyle/>
          <a:p>
            <a:pPr marL="514350" indent="-514350">
              <a:buFont typeface="+mj-lt"/>
              <a:buAutoNum type="romanUcPeriod" startAt="3"/>
            </a:pPr>
            <a:r>
              <a:rPr lang="es-ES" sz="2400" cap="small" dirty="0" err="1">
                <a:solidFill>
                  <a:schemeClr val="accent6">
                    <a:lumMod val="60000"/>
                    <a:lumOff val="40000"/>
                  </a:schemeClr>
                </a:solidFill>
              </a:rPr>
              <a:t>Results</a:t>
            </a:r>
            <a:r>
              <a:rPr lang="es-ES" sz="2400" cap="small" dirty="0">
                <a:solidFill>
                  <a:schemeClr val="accent6">
                    <a:lumMod val="60000"/>
                    <a:lumOff val="40000"/>
                  </a:schemeClr>
                </a:solidFill>
              </a:rPr>
              <a:t> and </a:t>
            </a:r>
            <a:r>
              <a:rPr lang="es-ES" sz="2400" cap="small" dirty="0" err="1">
                <a:solidFill>
                  <a:schemeClr val="accent6">
                    <a:lumMod val="60000"/>
                    <a:lumOff val="40000"/>
                  </a:schemeClr>
                </a:solidFill>
              </a:rPr>
              <a:t>Discussion</a:t>
            </a:r>
            <a:endParaRPr lang="es-ES" sz="2400" cap="small" dirty="0">
              <a:solidFill>
                <a:schemeClr val="accent6">
                  <a:lumMod val="60000"/>
                  <a:lumOff val="40000"/>
                </a:schemeClr>
              </a:solidFill>
            </a:endParaRPr>
          </a:p>
        </p:txBody>
      </p:sp>
      <p:cxnSp>
        <p:nvCxnSpPr>
          <p:cNvPr id="17" name="Conector recto 9">
            <a:extLst>
              <a:ext uri="{FF2B5EF4-FFF2-40B4-BE49-F238E27FC236}">
                <a16:creationId xmlns:a16="http://schemas.microsoft.com/office/drawing/2014/main" id="{89964418-1566-4EF8-8D15-72F7E7380B1A}"/>
              </a:ext>
            </a:extLst>
          </p:cNvPr>
          <p:cNvCxnSpPr>
            <a:cxnSpLocks/>
          </p:cNvCxnSpPr>
          <p:nvPr/>
        </p:nvCxnSpPr>
        <p:spPr>
          <a:xfrm flipH="1">
            <a:off x="128887" y="429830"/>
            <a:ext cx="345251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Content Placeholder 14">
            <a:extLst>
              <a:ext uri="{FF2B5EF4-FFF2-40B4-BE49-F238E27FC236}">
                <a16:creationId xmlns:a16="http://schemas.microsoft.com/office/drawing/2014/main" id="{52FD17BF-46DF-4E16-A000-022DF4010F98}"/>
              </a:ext>
            </a:extLst>
          </p:cNvPr>
          <p:cNvSpPr txBox="1">
            <a:spLocks/>
          </p:cNvSpPr>
          <p:nvPr/>
        </p:nvSpPr>
        <p:spPr>
          <a:xfrm>
            <a:off x="-341200" y="732371"/>
            <a:ext cx="12192000" cy="461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200" dirty="0" err="1">
                <a:solidFill>
                  <a:srgbClr val="FDD077"/>
                </a:solidFill>
                <a:effectLst/>
                <a:latin typeface="Calibri" panose="020F0502020204030204" pitchFamily="34" charset="0"/>
                <a:ea typeface="SimSun" panose="02010600030101010101" pitchFamily="2" charset="-122"/>
              </a:rPr>
              <a:t>Effect</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of</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soil</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properties</a:t>
            </a:r>
            <a:r>
              <a:rPr lang="es-ES" sz="2200" dirty="0">
                <a:solidFill>
                  <a:srgbClr val="FDD077"/>
                </a:solidFill>
                <a:effectLst/>
                <a:latin typeface="Calibri" panose="020F0502020204030204" pitchFamily="34" charset="0"/>
                <a:ea typeface="SimSun" panose="02010600030101010101" pitchFamily="2" charset="-122"/>
              </a:rPr>
              <a:t> and </a:t>
            </a:r>
            <a:r>
              <a:rPr lang="es-ES" sz="2200" dirty="0" err="1">
                <a:solidFill>
                  <a:srgbClr val="FDD077"/>
                </a:solidFill>
                <a:effectLst/>
                <a:latin typeface="Calibri" panose="020F0502020204030204" pitchFamily="34" charset="0"/>
                <a:ea typeface="SimSun" panose="02010600030101010101" pitchFamily="2" charset="-122"/>
              </a:rPr>
              <a:t>biocrusts</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succession</a:t>
            </a:r>
            <a:r>
              <a:rPr lang="es-ES" sz="2200" dirty="0">
                <a:solidFill>
                  <a:srgbClr val="FDD077"/>
                </a:solidFill>
                <a:effectLst/>
                <a:latin typeface="Calibri" panose="020F0502020204030204" pitchFamily="34" charset="0"/>
                <a:ea typeface="SimSun" panose="02010600030101010101" pitchFamily="2" charset="-122"/>
              </a:rPr>
              <a:t> </a:t>
            </a:r>
            <a:r>
              <a:rPr lang="es-ES" sz="2200" dirty="0" err="1">
                <a:solidFill>
                  <a:srgbClr val="FDD077"/>
                </a:solidFill>
                <a:effectLst/>
                <a:latin typeface="Calibri" panose="020F0502020204030204" pitchFamily="34" charset="0"/>
                <a:ea typeface="SimSun" panose="02010600030101010101" pitchFamily="2" charset="-122"/>
              </a:rPr>
              <a:t>on</a:t>
            </a:r>
            <a:r>
              <a:rPr lang="es-ES" sz="2200" dirty="0">
                <a:solidFill>
                  <a:srgbClr val="FDD077"/>
                </a:solidFill>
                <a:effectLst/>
                <a:latin typeface="Calibri" panose="020F0502020204030204" pitchFamily="34" charset="0"/>
                <a:ea typeface="SimSun" panose="02010600030101010101" pitchFamily="2" charset="-122"/>
              </a:rPr>
              <a:t> WVA</a:t>
            </a:r>
            <a:endParaRPr lang="en-US" sz="1800" dirty="0">
              <a:solidFill>
                <a:srgbClr val="D9DFE2"/>
              </a:solidFill>
              <a:effectLst/>
              <a:latin typeface="Calibri" panose="020F0502020204030204" pitchFamily="34" charset="0"/>
              <a:ea typeface="Calibri" panose="020F0502020204030204" pitchFamily="34" charset="0"/>
            </a:endParaRPr>
          </a:p>
          <a:p>
            <a:pPr marL="457200" lvl="1" indent="0" algn="ctr">
              <a:buNone/>
            </a:pPr>
            <a:endParaRPr lang="en-US" sz="1800" dirty="0">
              <a:latin typeface="Calibri" panose="020F0502020204030204" pitchFamily="34" charset="0"/>
              <a:ea typeface="Calibri" panose="020F0502020204030204" pitchFamily="34" charset="0"/>
            </a:endParaRPr>
          </a:p>
          <a:p>
            <a:pPr marL="457200" lvl="1" indent="0" algn="ctr">
              <a:buNone/>
            </a:pPr>
            <a:endParaRPr lang="en-US" sz="1800" dirty="0">
              <a:effectLst/>
              <a:latin typeface="Calibri" panose="020F0502020204030204" pitchFamily="34" charset="0"/>
              <a:ea typeface="Calibri" panose="020F0502020204030204" pitchFamily="34" charset="0"/>
            </a:endParaRPr>
          </a:p>
          <a:p>
            <a:pPr marL="457200" lvl="1" indent="0" algn="ctr">
              <a:buNone/>
            </a:pPr>
            <a:endParaRPr lang="en-US" sz="1800" dirty="0">
              <a:latin typeface="Calibri" panose="020F0502020204030204" pitchFamily="34" charset="0"/>
              <a:ea typeface="Calibri" panose="020F0502020204030204" pitchFamily="34" charset="0"/>
            </a:endParaRPr>
          </a:p>
          <a:p>
            <a:pPr marL="457200" lvl="1" indent="0" algn="ctr">
              <a:buNone/>
            </a:pPr>
            <a:endParaRPr lang="en-US" sz="1800" dirty="0">
              <a:latin typeface="Calibri" panose="020F0502020204030204" pitchFamily="34" charset="0"/>
              <a:ea typeface="Calibri" panose="020F0502020204030204" pitchFamily="34" charset="0"/>
            </a:endParaRPr>
          </a:p>
          <a:p>
            <a:pPr marL="457200" lvl="1" indent="0" algn="ctr">
              <a:buNone/>
            </a:pPr>
            <a:endParaRPr lang="en-US" sz="1800" dirty="0">
              <a:latin typeface="Calibri" panose="020F0502020204030204" pitchFamily="34" charset="0"/>
              <a:ea typeface="Calibri" panose="020F0502020204030204" pitchFamily="34" charset="0"/>
            </a:endParaRPr>
          </a:p>
        </p:txBody>
      </p:sp>
      <p:pic>
        <p:nvPicPr>
          <p:cNvPr id="20" name="Picture 19">
            <a:extLst>
              <a:ext uri="{FF2B5EF4-FFF2-40B4-BE49-F238E27FC236}">
                <a16:creationId xmlns:a16="http://schemas.microsoft.com/office/drawing/2014/main" id="{7E5FDDA6-556C-4002-B2AD-85FADBB6F45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0381" y="1636093"/>
            <a:ext cx="3310872" cy="3151344"/>
          </a:xfrm>
          <a:prstGeom prst="rect">
            <a:avLst/>
          </a:prstGeom>
          <a:noFill/>
          <a:ln>
            <a:noFill/>
          </a:ln>
        </p:spPr>
      </p:pic>
      <p:pic>
        <p:nvPicPr>
          <p:cNvPr id="21" name="Picture 20">
            <a:extLst>
              <a:ext uri="{FF2B5EF4-FFF2-40B4-BE49-F238E27FC236}">
                <a16:creationId xmlns:a16="http://schemas.microsoft.com/office/drawing/2014/main" id="{EB7002F0-7A6C-488D-A55E-E491BB10AA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152"/>
          <a:stretch/>
        </p:blipFill>
        <p:spPr bwMode="auto">
          <a:xfrm>
            <a:off x="5897890" y="1631253"/>
            <a:ext cx="3147055" cy="3156184"/>
          </a:xfrm>
          <a:prstGeom prst="rect">
            <a:avLst/>
          </a:prstGeom>
          <a:noFill/>
          <a:ln>
            <a:noFill/>
          </a:ln>
        </p:spPr>
      </p:pic>
      <p:sp>
        <p:nvSpPr>
          <p:cNvPr id="22" name="TextBox 21">
            <a:extLst>
              <a:ext uri="{FF2B5EF4-FFF2-40B4-BE49-F238E27FC236}">
                <a16:creationId xmlns:a16="http://schemas.microsoft.com/office/drawing/2014/main" id="{DC4B97F8-7663-4E4C-BB2B-81B13D19F0F4}"/>
              </a:ext>
            </a:extLst>
          </p:cNvPr>
          <p:cNvSpPr txBox="1"/>
          <p:nvPr/>
        </p:nvSpPr>
        <p:spPr>
          <a:xfrm>
            <a:off x="16042" y="3970256"/>
            <a:ext cx="2500381" cy="1056700"/>
          </a:xfrm>
          <a:prstGeom prst="rect">
            <a:avLst/>
          </a:prstGeom>
          <a:noFill/>
        </p:spPr>
        <p:txBody>
          <a:bodyPr wrap="square">
            <a:spAutoFit/>
          </a:bodyPr>
          <a:lstStyle/>
          <a:p>
            <a:pPr marL="285750" indent="-285750">
              <a:buFont typeface="Wingdings" panose="05000000000000000000" pitchFamily="2" charset="2"/>
              <a:buChar char="§"/>
            </a:pPr>
            <a:r>
              <a:rPr lang="en-US" dirty="0">
                <a:solidFill>
                  <a:srgbClr val="D9DFE2"/>
                </a:solidFill>
                <a:latin typeface="Calibri" panose="020F0502020204030204" pitchFamily="34" charset="0"/>
                <a:ea typeface="SimSun" panose="02010600030101010101" pitchFamily="2" charset="-122"/>
                <a:cs typeface="Times New Roman" panose="02020603050405020304" pitchFamily="18" charset="0"/>
              </a:rPr>
              <a:t>Evidenced for the 1</a:t>
            </a:r>
            <a:r>
              <a:rPr lang="en-US" baseline="30000" dirty="0">
                <a:solidFill>
                  <a:srgbClr val="D9DFE2"/>
                </a:solidFill>
                <a:latin typeface="Calibri" panose="020F0502020204030204" pitchFamily="34" charset="0"/>
                <a:ea typeface="SimSun" panose="02010600030101010101" pitchFamily="2" charset="-122"/>
                <a:cs typeface="Times New Roman" panose="02020603050405020304" pitchFamily="18" charset="0"/>
              </a:rPr>
              <a:t>st</a:t>
            </a:r>
            <a:r>
              <a:rPr lang="en-US" dirty="0">
                <a:solidFill>
                  <a:srgbClr val="D9DFE2"/>
                </a:solidFill>
                <a:latin typeface="Calibri" panose="020F0502020204030204" pitchFamily="34" charset="0"/>
                <a:ea typeface="SimSun" panose="02010600030101010101" pitchFamily="2" charset="-122"/>
                <a:cs typeface="Times New Roman" panose="02020603050405020304" pitchFamily="18" charset="0"/>
              </a:rPr>
              <a:t> time </a:t>
            </a:r>
            <a:r>
              <a:rPr lang="en-US" i="1" dirty="0">
                <a:solidFill>
                  <a:srgbClr val="D9DFE2"/>
                </a:solidFill>
                <a:latin typeface="Calibri" panose="020F0502020204030204" pitchFamily="34" charset="0"/>
                <a:ea typeface="SimSun" panose="02010600030101010101" pitchFamily="2" charset="-122"/>
                <a:cs typeface="Times New Roman" panose="02020603050405020304" pitchFamily="18" charset="0"/>
              </a:rPr>
              <a:t>in-situ</a:t>
            </a:r>
            <a:endParaRPr lang="en-US" dirty="0">
              <a:solidFill>
                <a:srgbClr val="D9DFE2"/>
              </a:solidFill>
              <a:latin typeface="Calibri" panose="020F0502020204030204" pitchFamily="34" charset="0"/>
              <a:ea typeface="SimSun" panose="02010600030101010101" pitchFamily="2" charset="-122"/>
              <a:cs typeface="Times New Roman" panose="02020603050405020304" pitchFamily="18" charset="0"/>
            </a:endParaRPr>
          </a:p>
          <a:p>
            <a:endParaRPr lang="en-US" sz="1600" baseline="-25000" dirty="0">
              <a:solidFill>
                <a:srgbClr val="D9DFE2"/>
              </a:solidFill>
              <a:latin typeface="Calibri" panose="020F0502020204030204" pitchFamily="34" charset="0"/>
              <a:ea typeface="SimSun" panose="02010600030101010101" pitchFamily="2" charset="-122"/>
              <a:cs typeface="Times New Roman" panose="02020603050405020304" pitchFamily="18" charset="0"/>
            </a:endParaRPr>
          </a:p>
          <a:p>
            <a:pPr marL="285750" indent="-285750">
              <a:buFont typeface="Wingdings" panose="05000000000000000000" pitchFamily="2" charset="2"/>
              <a:buChar char="§"/>
            </a:pPr>
            <a:endParaRPr lang="en-US" sz="1600" dirty="0">
              <a:solidFill>
                <a:srgbClr val="D9DFE2"/>
              </a:solidFill>
              <a:latin typeface="Calibri" panose="020F0502020204030204" pitchFamily="34" charset="0"/>
              <a:ea typeface="SimSun" panose="02010600030101010101" pitchFamily="2" charset="-122"/>
            </a:endParaRPr>
          </a:p>
        </p:txBody>
      </p:sp>
      <p:sp>
        <p:nvSpPr>
          <p:cNvPr id="23" name="TextBox 22">
            <a:extLst>
              <a:ext uri="{FF2B5EF4-FFF2-40B4-BE49-F238E27FC236}">
                <a16:creationId xmlns:a16="http://schemas.microsoft.com/office/drawing/2014/main" id="{805ED251-196B-43C2-A3CA-97149A570240}"/>
              </a:ext>
            </a:extLst>
          </p:cNvPr>
          <p:cNvSpPr txBox="1"/>
          <p:nvPr/>
        </p:nvSpPr>
        <p:spPr>
          <a:xfrm>
            <a:off x="2475767" y="4720106"/>
            <a:ext cx="6569178" cy="1600438"/>
          </a:xfrm>
          <a:prstGeom prst="rect">
            <a:avLst/>
          </a:prstGeom>
          <a:noFill/>
        </p:spPr>
        <p:txBody>
          <a:bodyPr wrap="square">
            <a:spAutoFit/>
          </a:bodyPr>
          <a:lstStyle/>
          <a:p>
            <a:pPr marL="285750" indent="-285750">
              <a:buFont typeface="Wingdings" panose="05000000000000000000" pitchFamily="2" charset="2"/>
              <a:buChar char="Ø"/>
            </a:pPr>
            <a:endParaRPr lang="en-US" sz="1600" dirty="0">
              <a:solidFill>
                <a:srgbClr val="D9DFE2"/>
              </a:solidFill>
              <a:latin typeface="Calibri" panose="020F0502020204030204" pitchFamily="34" charset="0"/>
              <a:ea typeface="SimSun" panose="02010600030101010101" pitchFamily="2" charset="-122"/>
              <a:cs typeface="Times New Roman" panose="02020603050405020304" pitchFamily="18" charset="0"/>
            </a:endParaRPr>
          </a:p>
          <a:p>
            <a:pPr marL="285750" indent="-285750" algn="ctr">
              <a:buFont typeface="Wingdings" panose="05000000000000000000" pitchFamily="2" charset="2"/>
              <a:buChar char="Ø"/>
            </a:pPr>
            <a:r>
              <a:rPr lang="en-US" sz="2200" dirty="0">
                <a:solidFill>
                  <a:srgbClr val="FDD077"/>
                </a:solidFill>
                <a:latin typeface="Calibri" panose="020F0502020204030204" pitchFamily="34" charset="0"/>
                <a:ea typeface="SimSun" panose="02010600030101010101" pitchFamily="2" charset="-122"/>
                <a:cs typeface="Times New Roman" panose="02020603050405020304" pitchFamily="18" charset="0"/>
              </a:rPr>
              <a:t>In early stages, </a:t>
            </a:r>
            <a:r>
              <a:rPr lang="en-US" sz="2200" i="1" dirty="0">
                <a:solidFill>
                  <a:srgbClr val="FDD077"/>
                </a:solidFill>
                <a:effectLst/>
                <a:latin typeface="Calibri" panose="020F0502020204030204" pitchFamily="34" charset="0"/>
                <a:ea typeface="SimSun" panose="02010600030101010101" pitchFamily="2" charset="-122"/>
                <a:cs typeface="Times New Roman" panose="02020603050405020304" pitchFamily="18" charset="0"/>
              </a:rPr>
              <a:t>SSA</a:t>
            </a:r>
            <a:r>
              <a:rPr lang="en-US" sz="2200" baseline="-25000" dirty="0">
                <a:solidFill>
                  <a:srgbClr val="FDD077"/>
                </a:solidFill>
                <a:effectLst/>
                <a:latin typeface="Calibri" panose="020F0502020204030204" pitchFamily="34" charset="0"/>
                <a:ea typeface="SimSun" panose="02010600030101010101" pitchFamily="2" charset="-122"/>
                <a:cs typeface="Times New Roman" panose="02020603050405020304" pitchFamily="18" charset="0"/>
              </a:rPr>
              <a:t>s </a:t>
            </a:r>
            <a:r>
              <a:rPr lang="en-US" sz="2200" dirty="0">
                <a:solidFill>
                  <a:srgbClr val="FDD077"/>
                </a:solidFill>
                <a:latin typeface="Calibri" panose="020F0502020204030204" pitchFamily="34" charset="0"/>
                <a:ea typeface="SimSun" panose="02010600030101010101" pitchFamily="2" charset="-122"/>
                <a:cs typeface="Times New Roman" panose="02020603050405020304" pitchFamily="18" charset="0"/>
              </a:rPr>
              <a:t>↗ </a:t>
            </a:r>
            <a:r>
              <a:rPr lang="en-US" sz="2200"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rPr>
              <a:t>following su</a:t>
            </a:r>
            <a:r>
              <a:rPr lang="en-US" sz="2200" dirty="0">
                <a:solidFill>
                  <a:srgbClr val="D9DFE2"/>
                </a:solidFill>
                <a:latin typeface="Calibri" panose="020F0502020204030204" pitchFamily="34" charset="0"/>
                <a:ea typeface="SimSun" panose="02010600030101010101" pitchFamily="2" charset="-122"/>
                <a:cs typeface="Times New Roman" panose="02020603050405020304" pitchFamily="18" charset="0"/>
              </a:rPr>
              <a:t>ccession: accumulation by biocrusts? E.g. interception of fine particles or biomineralization</a:t>
            </a:r>
            <a:endParaRPr lang="en-US" sz="1600" dirty="0">
              <a:solidFill>
                <a:srgbClr val="D9DFE2"/>
              </a:solidFill>
              <a:latin typeface="Calibri" panose="020F0502020204030204" pitchFamily="34" charset="0"/>
              <a:ea typeface="SimSun" panose="02010600030101010101" pitchFamily="2" charset="-122"/>
              <a:cs typeface="Times New Roman" panose="02020603050405020304" pitchFamily="18" charset="0"/>
            </a:endParaRPr>
          </a:p>
          <a:p>
            <a:pPr marL="285750" indent="-285750">
              <a:buFont typeface="Wingdings" panose="05000000000000000000" pitchFamily="2" charset="2"/>
              <a:buChar char="§"/>
            </a:pPr>
            <a:endParaRPr lang="en-US" sz="1600" dirty="0">
              <a:solidFill>
                <a:srgbClr val="D9DFE2"/>
              </a:solidFill>
              <a:latin typeface="Calibri" panose="020F0502020204030204" pitchFamily="34" charset="0"/>
              <a:ea typeface="SimSun" panose="02010600030101010101" pitchFamily="2" charset="-122"/>
            </a:endParaRPr>
          </a:p>
        </p:txBody>
      </p:sp>
      <p:sp>
        <p:nvSpPr>
          <p:cNvPr id="24" name="TextBox 23">
            <a:extLst>
              <a:ext uri="{FF2B5EF4-FFF2-40B4-BE49-F238E27FC236}">
                <a16:creationId xmlns:a16="http://schemas.microsoft.com/office/drawing/2014/main" id="{7E7E366D-C8C5-4726-8AB3-8B3373528462}"/>
              </a:ext>
            </a:extLst>
          </p:cNvPr>
          <p:cNvSpPr txBox="1"/>
          <p:nvPr/>
        </p:nvSpPr>
        <p:spPr>
          <a:xfrm>
            <a:off x="8999205" y="3230725"/>
            <a:ext cx="3208817" cy="1384995"/>
          </a:xfrm>
          <a:prstGeom prst="rect">
            <a:avLst/>
          </a:prstGeom>
          <a:noFill/>
        </p:spPr>
        <p:txBody>
          <a:bodyPr wrap="square">
            <a:spAutoFit/>
          </a:bodyPr>
          <a:lstStyle/>
          <a:p>
            <a:endParaRPr lang="en-US" baseline="-25000" dirty="0">
              <a:solidFill>
                <a:srgbClr val="FDD077"/>
              </a:solidFill>
              <a:effectLst/>
              <a:latin typeface="Calibri" panose="020F0502020204030204" pitchFamily="34" charset="0"/>
              <a:ea typeface="SimSun" panose="02010600030101010101" pitchFamily="2" charset="-122"/>
              <a:cs typeface="Times New Roman" panose="02020603050405020304" pitchFamily="18" charset="0"/>
            </a:endParaRPr>
          </a:p>
          <a:p>
            <a:pPr marL="285750" indent="-285750">
              <a:buFont typeface="Wingdings" panose="05000000000000000000" pitchFamily="2" charset="2"/>
              <a:buChar char="§"/>
            </a:pPr>
            <a:r>
              <a:rPr lang="en-US" dirty="0">
                <a:solidFill>
                  <a:srgbClr val="D9DFE2"/>
                </a:solidFill>
                <a:latin typeface="Calibri" panose="020F0502020204030204" pitchFamily="34" charset="0"/>
                <a:ea typeface="SimSun" panose="02010600030101010101" pitchFamily="2" charset="-122"/>
                <a:cs typeface="Times New Roman" panose="02020603050405020304" pitchFamily="18" charset="0"/>
              </a:rPr>
              <a:t>Adsorbed CO</a:t>
            </a:r>
            <a:r>
              <a:rPr lang="en-US" baseline="-25000" dirty="0">
                <a:solidFill>
                  <a:srgbClr val="D9DFE2"/>
                </a:solidFill>
                <a:latin typeface="Calibri" panose="020F0502020204030204" pitchFamily="34" charset="0"/>
                <a:ea typeface="SimSun" panose="02010600030101010101" pitchFamily="2" charset="-122"/>
                <a:cs typeface="Times New Roman" panose="02020603050405020304" pitchFamily="18" charset="0"/>
              </a:rPr>
              <a:t>2 </a:t>
            </a:r>
            <a:r>
              <a:rPr lang="en-US" dirty="0">
                <a:solidFill>
                  <a:srgbClr val="D9DFE2"/>
                </a:solidFill>
                <a:latin typeface="Calibri" panose="020F0502020204030204" pitchFamily="34" charset="0"/>
                <a:ea typeface="SimSun" panose="02010600030101010101" pitchFamily="2" charset="-122"/>
                <a:cs typeface="Times New Roman" panose="02020603050405020304" pitchFamily="18" charset="0"/>
              </a:rPr>
              <a:t>and/or water vapor interacts with </a:t>
            </a:r>
            <a:r>
              <a:rPr lang="en-US" dirty="0">
                <a:solidFill>
                  <a:srgbClr val="FDD077"/>
                </a:solidFill>
                <a:latin typeface="Calibri" panose="020F0502020204030204" pitchFamily="34" charset="0"/>
                <a:ea typeface="SimSun" panose="02010600030101010101" pitchFamily="2" charset="-122"/>
                <a:cs typeface="Times New Roman" panose="02020603050405020304" pitchFamily="18" charset="0"/>
              </a:rPr>
              <a:t>highly reactive clay-size CaCO</a:t>
            </a:r>
            <a:r>
              <a:rPr lang="en-US" baseline="-25000" dirty="0">
                <a:solidFill>
                  <a:srgbClr val="FDD077"/>
                </a:solidFill>
                <a:latin typeface="Calibri" panose="020F0502020204030204" pitchFamily="34" charset="0"/>
                <a:ea typeface="SimSun" panose="02010600030101010101" pitchFamily="2" charset="-122"/>
                <a:cs typeface="Times New Roman" panose="02020603050405020304" pitchFamily="18" charset="0"/>
              </a:rPr>
              <a:t>3 </a:t>
            </a:r>
            <a:r>
              <a:rPr lang="en-US" dirty="0">
                <a:solidFill>
                  <a:srgbClr val="D9DFE2"/>
                </a:solidFill>
                <a:effectLst/>
                <a:latin typeface="Calibri" panose="020F0502020204030204" pitchFamily="34" charset="0"/>
                <a:ea typeface="SimSun" panose="02010600030101010101" pitchFamily="2" charset="-122"/>
              </a:rPr>
              <a:t>[</a:t>
            </a:r>
            <a:r>
              <a:rPr lang="en-US" i="1" dirty="0" err="1">
                <a:solidFill>
                  <a:srgbClr val="D9DFE2"/>
                </a:solidFill>
                <a:effectLst/>
                <a:latin typeface="Calibri" panose="020F0502020204030204" pitchFamily="34" charset="0"/>
                <a:ea typeface="SimSun" panose="02010600030101010101" pitchFamily="2" charset="-122"/>
              </a:rPr>
              <a:t>Loeppert</a:t>
            </a:r>
            <a:r>
              <a:rPr lang="en-US" i="1" dirty="0">
                <a:solidFill>
                  <a:srgbClr val="D9DFE2"/>
                </a:solidFill>
                <a:effectLst/>
                <a:latin typeface="Calibri" panose="020F0502020204030204" pitchFamily="34" charset="0"/>
                <a:ea typeface="SimSun" panose="02010600030101010101" pitchFamily="2" charset="-122"/>
              </a:rPr>
              <a:t> &amp; Suarez</a:t>
            </a:r>
            <a:r>
              <a:rPr lang="en-US" dirty="0">
                <a:solidFill>
                  <a:srgbClr val="D9DFE2"/>
                </a:solidFill>
                <a:effectLst/>
                <a:latin typeface="Calibri" panose="020F0502020204030204" pitchFamily="34" charset="0"/>
                <a:ea typeface="SimSun" panose="02010600030101010101" pitchFamily="2" charset="-122"/>
              </a:rPr>
              <a:t>, 1996]</a:t>
            </a:r>
            <a:r>
              <a:rPr lang="en-US" dirty="0">
                <a:solidFill>
                  <a:srgbClr val="D9DFE2"/>
                </a:solidFill>
                <a:latin typeface="Calibri" panose="020F0502020204030204" pitchFamily="34" charset="0"/>
                <a:ea typeface="SimSun" panose="02010600030101010101" pitchFamily="2" charset="-122"/>
                <a:cs typeface="Times New Roman" panose="02020603050405020304" pitchFamily="18" charset="0"/>
              </a:rPr>
              <a:t>?</a:t>
            </a:r>
            <a:endParaRPr lang="en-US" sz="1600" dirty="0">
              <a:solidFill>
                <a:srgbClr val="D9DFE2"/>
              </a:solidFill>
              <a:latin typeface="Calibri" panose="020F0502020204030204" pitchFamily="34" charset="0"/>
              <a:ea typeface="SimSun" panose="02010600030101010101" pitchFamily="2" charset="-122"/>
            </a:endParaRPr>
          </a:p>
        </p:txBody>
      </p:sp>
      <p:cxnSp>
        <p:nvCxnSpPr>
          <p:cNvPr id="26" name="Straight Arrow Connector 25">
            <a:extLst>
              <a:ext uri="{FF2B5EF4-FFF2-40B4-BE49-F238E27FC236}">
                <a16:creationId xmlns:a16="http://schemas.microsoft.com/office/drawing/2014/main" id="{81DCA507-793C-412A-B646-FEC43F517A61}"/>
              </a:ext>
            </a:extLst>
          </p:cNvPr>
          <p:cNvCxnSpPr>
            <a:cxnSpLocks/>
          </p:cNvCxnSpPr>
          <p:nvPr/>
        </p:nvCxnSpPr>
        <p:spPr>
          <a:xfrm flipV="1">
            <a:off x="3863617" y="3020378"/>
            <a:ext cx="1149405" cy="1142551"/>
          </a:xfrm>
          <a:prstGeom prst="straightConnector1">
            <a:avLst/>
          </a:prstGeom>
          <a:ln w="76200">
            <a:solidFill>
              <a:srgbClr val="31B43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4A8CCFE-5A73-EDAA-3F13-4EF7825C83D9}"/>
              </a:ext>
            </a:extLst>
          </p:cNvPr>
          <p:cNvSpPr txBox="1"/>
          <p:nvPr/>
        </p:nvSpPr>
        <p:spPr>
          <a:xfrm>
            <a:off x="0" y="1721454"/>
            <a:ext cx="2475767" cy="646331"/>
          </a:xfrm>
          <a:prstGeom prst="rect">
            <a:avLst/>
          </a:prstGeom>
          <a:noFill/>
        </p:spPr>
        <p:txBody>
          <a:bodyPr wrap="square">
            <a:spAutoFit/>
          </a:bodyPr>
          <a:lstStyle/>
          <a:p>
            <a:pPr marL="285750" indent="-285750">
              <a:buFont typeface="Wingdings" panose="05000000000000000000" pitchFamily="2" charset="2"/>
              <a:buChar char="§"/>
            </a:pPr>
            <a:r>
              <a:rPr lang="en-US" dirty="0">
                <a:solidFill>
                  <a:srgbClr val="FDD077"/>
                </a:solidFill>
                <a:latin typeface="Calibri" panose="020F0502020204030204" pitchFamily="34" charset="0"/>
                <a:ea typeface="SimSun" panose="02010600030101010101" pitchFamily="2" charset="-122"/>
              </a:rPr>
              <a:t>Soil CO</a:t>
            </a:r>
            <a:r>
              <a:rPr lang="en-US" baseline="-25000" dirty="0">
                <a:solidFill>
                  <a:srgbClr val="FDD077"/>
                </a:solidFill>
                <a:latin typeface="Calibri" panose="020F0502020204030204" pitchFamily="34" charset="0"/>
                <a:ea typeface="SimSun" panose="02010600030101010101" pitchFamily="2" charset="-122"/>
              </a:rPr>
              <a:t>2</a:t>
            </a:r>
            <a:r>
              <a:rPr lang="en-US" dirty="0">
                <a:solidFill>
                  <a:srgbClr val="FDD077"/>
                </a:solidFill>
                <a:latin typeface="Calibri" panose="020F0502020204030204" pitchFamily="34" charset="0"/>
                <a:ea typeface="SimSun" panose="02010600030101010101" pitchFamily="2" charset="-122"/>
              </a:rPr>
              <a:t> uptake </a:t>
            </a:r>
            <a:r>
              <a:rPr lang="en-US" dirty="0">
                <a:solidFill>
                  <a:srgbClr val="FDD077"/>
                </a:solidFill>
                <a:effectLst/>
                <a:latin typeface="Calibri" panose="020F0502020204030204" pitchFamily="34" charset="0"/>
                <a:ea typeface="SimSun" panose="02010600030101010101" pitchFamily="2" charset="-122"/>
                <a:cs typeface="Times New Roman" panose="02020603050405020304" pitchFamily="18" charset="0"/>
              </a:rPr>
              <a:t>↗ with </a:t>
            </a:r>
            <a:r>
              <a:rPr lang="en-US" i="1" dirty="0">
                <a:solidFill>
                  <a:srgbClr val="FDD077"/>
                </a:solidFill>
                <a:effectLst/>
                <a:latin typeface="Calibri" panose="020F0502020204030204" pitchFamily="34" charset="0"/>
                <a:ea typeface="SimSun" panose="02010600030101010101" pitchFamily="2" charset="-122"/>
                <a:cs typeface="Times New Roman" panose="02020603050405020304" pitchFamily="18" charset="0"/>
              </a:rPr>
              <a:t>SSA</a:t>
            </a:r>
            <a:r>
              <a:rPr lang="en-US" baseline="-25000" dirty="0">
                <a:solidFill>
                  <a:srgbClr val="FDD077"/>
                </a:solidFill>
                <a:effectLst/>
                <a:latin typeface="Calibri" panose="020F0502020204030204" pitchFamily="34" charset="0"/>
                <a:ea typeface="SimSun" panose="02010600030101010101" pitchFamily="2" charset="-122"/>
                <a:cs typeface="Times New Roman" panose="02020603050405020304" pitchFamily="18" charset="0"/>
              </a:rPr>
              <a:t>s</a:t>
            </a:r>
          </a:p>
        </p:txBody>
      </p:sp>
      <p:sp>
        <p:nvSpPr>
          <p:cNvPr id="19" name="TextBox 18">
            <a:extLst>
              <a:ext uri="{FF2B5EF4-FFF2-40B4-BE49-F238E27FC236}">
                <a16:creationId xmlns:a16="http://schemas.microsoft.com/office/drawing/2014/main" id="{D277C059-60EA-C2F0-4715-1965A3BF89A2}"/>
              </a:ext>
            </a:extLst>
          </p:cNvPr>
          <p:cNvSpPr txBox="1"/>
          <p:nvPr/>
        </p:nvSpPr>
        <p:spPr>
          <a:xfrm>
            <a:off x="16042" y="2953551"/>
            <a:ext cx="2475767" cy="369332"/>
          </a:xfrm>
          <a:prstGeom prst="rect">
            <a:avLst/>
          </a:prstGeom>
          <a:noFill/>
        </p:spPr>
        <p:txBody>
          <a:bodyPr wrap="square">
            <a:spAutoFit/>
          </a:bodyPr>
          <a:lstStyle/>
          <a:p>
            <a:pPr marL="285750" indent="-285750">
              <a:buFont typeface="Wingdings" panose="05000000000000000000" pitchFamily="2" charset="2"/>
              <a:buChar char="§"/>
            </a:pPr>
            <a:r>
              <a:rPr lang="en-US" dirty="0">
                <a:solidFill>
                  <a:srgbClr val="D9DFE2"/>
                </a:solidFill>
                <a:latin typeface="Calibri" panose="020F0502020204030204" pitchFamily="34" charset="0"/>
                <a:ea typeface="SimSun" panose="02010600030101010101" pitchFamily="2" charset="-122"/>
              </a:rPr>
              <a:t>CO</a:t>
            </a:r>
            <a:r>
              <a:rPr lang="en-US" baseline="-25000" dirty="0">
                <a:solidFill>
                  <a:srgbClr val="D9DFE2"/>
                </a:solidFill>
                <a:latin typeface="Calibri" panose="020F0502020204030204" pitchFamily="34" charset="0"/>
                <a:ea typeface="SimSun" panose="02010600030101010101" pitchFamily="2" charset="-122"/>
              </a:rPr>
              <a:t>2  </a:t>
            </a:r>
            <a:r>
              <a:rPr lang="en-US" dirty="0">
                <a:solidFill>
                  <a:srgbClr val="D9DFE2"/>
                </a:solidFill>
                <a:latin typeface="Calibri" panose="020F0502020204030204" pitchFamily="34" charset="0"/>
                <a:ea typeface="SimSun" panose="02010600030101010101" pitchFamily="2" charset="-122"/>
              </a:rPr>
              <a:t>adsorption?</a:t>
            </a:r>
            <a:endParaRPr lang="en-US" dirty="0">
              <a:solidFill>
                <a:srgbClr val="D9DFE2"/>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7" name="TextBox 26">
            <a:extLst>
              <a:ext uri="{FF2B5EF4-FFF2-40B4-BE49-F238E27FC236}">
                <a16:creationId xmlns:a16="http://schemas.microsoft.com/office/drawing/2014/main" id="{CE12042A-5689-8E00-0022-F78CDD79848E}"/>
              </a:ext>
            </a:extLst>
          </p:cNvPr>
          <p:cNvSpPr txBox="1"/>
          <p:nvPr/>
        </p:nvSpPr>
        <p:spPr>
          <a:xfrm>
            <a:off x="8999205" y="1718096"/>
            <a:ext cx="3233711" cy="923330"/>
          </a:xfrm>
          <a:prstGeom prst="rect">
            <a:avLst/>
          </a:prstGeom>
          <a:noFill/>
        </p:spPr>
        <p:txBody>
          <a:bodyPr wrap="square">
            <a:spAutoFit/>
          </a:bodyPr>
          <a:lstStyle/>
          <a:p>
            <a:pPr marL="285750" indent="-285750">
              <a:buFont typeface="Wingdings" panose="05000000000000000000" pitchFamily="2" charset="2"/>
              <a:buChar char="§"/>
            </a:pPr>
            <a:r>
              <a:rPr lang="en-US" dirty="0">
                <a:solidFill>
                  <a:srgbClr val="FDD077"/>
                </a:solidFill>
                <a:latin typeface="Calibri" panose="020F0502020204030204" pitchFamily="34" charset="0"/>
                <a:ea typeface="SimSun" panose="02010600030101010101" pitchFamily="2" charset="-122"/>
                <a:cs typeface="Times New Roman" panose="02020603050405020304" pitchFamily="18" charset="0"/>
              </a:rPr>
              <a:t>Clay fraction </a:t>
            </a:r>
            <a:r>
              <a:rPr lang="en-US" dirty="0">
                <a:solidFill>
                  <a:srgbClr val="D9DFE2"/>
                </a:solidFill>
                <a:latin typeface="Calibri" panose="020F0502020204030204" pitchFamily="34" charset="0"/>
                <a:ea typeface="SimSun" panose="02010600030101010101" pitchFamily="2" charset="-122"/>
                <a:cs typeface="Times New Roman" panose="02020603050405020304" pitchFamily="18" charset="0"/>
              </a:rPr>
              <a:t>(main contributor to</a:t>
            </a:r>
            <a:r>
              <a:rPr lang="en-US" dirty="0">
                <a:solidFill>
                  <a:srgbClr val="FDD077"/>
                </a:solidFill>
                <a:latin typeface="Calibri" panose="020F0502020204030204" pitchFamily="34" charset="0"/>
                <a:ea typeface="SimSun" panose="02010600030101010101" pitchFamily="2" charset="-122"/>
                <a:cs typeface="Times New Roman" panose="02020603050405020304" pitchFamily="18" charset="0"/>
              </a:rPr>
              <a:t> </a:t>
            </a:r>
            <a:r>
              <a:rPr lang="en-US" i="1" dirty="0">
                <a:solidFill>
                  <a:srgbClr val="D9DFE2"/>
                </a:solidFill>
                <a:latin typeface="Calibri" panose="020F0502020204030204" pitchFamily="34" charset="0"/>
                <a:ea typeface="SimSun" panose="02010600030101010101" pitchFamily="2" charset="-122"/>
              </a:rPr>
              <a:t>SSA</a:t>
            </a:r>
            <a:r>
              <a:rPr lang="en-US" baseline="-25000" dirty="0">
                <a:solidFill>
                  <a:srgbClr val="D9DFE2"/>
                </a:solidFill>
                <a:latin typeface="Calibri" panose="020F0502020204030204" pitchFamily="34" charset="0"/>
                <a:ea typeface="SimSun" panose="02010600030101010101" pitchFamily="2" charset="-122"/>
              </a:rPr>
              <a:t>s</a:t>
            </a:r>
            <a:r>
              <a:rPr lang="en-US" dirty="0">
                <a:solidFill>
                  <a:srgbClr val="D9DFE2"/>
                </a:solidFill>
                <a:latin typeface="Calibri" panose="020F0502020204030204" pitchFamily="34" charset="0"/>
                <a:ea typeface="SimSun" panose="02010600030101010101" pitchFamily="2" charset="-122"/>
              </a:rPr>
              <a:t>) </a:t>
            </a:r>
            <a:r>
              <a:rPr lang="en-US" dirty="0">
                <a:solidFill>
                  <a:srgbClr val="FDD077"/>
                </a:solidFill>
                <a:latin typeface="Calibri" panose="020F0502020204030204" pitchFamily="34" charset="0"/>
                <a:ea typeface="SimSun" panose="02010600030101010101" pitchFamily="2" charset="-122"/>
                <a:cs typeface="Times New Roman" panose="02020603050405020304" pitchFamily="18" charset="0"/>
              </a:rPr>
              <a:t>correlated with RSA of CaCO</a:t>
            </a:r>
            <a:r>
              <a:rPr lang="en-US" baseline="-25000" dirty="0">
                <a:solidFill>
                  <a:srgbClr val="FDD077"/>
                </a:solidFill>
                <a:latin typeface="Calibri" panose="020F0502020204030204" pitchFamily="34" charset="0"/>
                <a:ea typeface="SimSun" panose="02010600030101010101" pitchFamily="2" charset="-122"/>
                <a:cs typeface="Times New Roman" panose="02020603050405020304" pitchFamily="18" charset="0"/>
              </a:rPr>
              <a:t>3</a:t>
            </a:r>
          </a:p>
        </p:txBody>
      </p:sp>
    </p:spTree>
    <p:extLst>
      <p:ext uri="{BB962C8B-B14F-4D97-AF65-F5344CB8AC3E}">
        <p14:creationId xmlns:p14="http://schemas.microsoft.com/office/powerpoint/2010/main" val="1830798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18" grpId="0"/>
      <p:bldP spid="19"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39EE50-C467-40B6-B792-147B404399E6}"/>
              </a:ext>
            </a:extLst>
          </p:cNvPr>
          <p:cNvSpPr>
            <a:spLocks noGrp="1"/>
          </p:cNvSpPr>
          <p:nvPr>
            <p:ph type="subTitle" idx="1"/>
          </p:nvPr>
        </p:nvSpPr>
        <p:spPr/>
        <p:txBody>
          <a:bodyPr>
            <a:normAutofit/>
          </a:bodyPr>
          <a:lstStyle/>
          <a:p>
            <a:pPr marL="571500" indent="-571500">
              <a:buFont typeface="+mj-lt"/>
              <a:buAutoNum type="romanUcPeriod" startAt="4"/>
            </a:pPr>
            <a:r>
              <a:rPr lang="es-ES" sz="3000" b="1" dirty="0">
                <a:latin typeface="Calibri" panose="020F0502020204030204" pitchFamily="34" charset="0"/>
                <a:ea typeface="Times New Roman" panose="02020603050405020304" pitchFamily="18" charset="0"/>
                <a:cs typeface="Times New Roman" panose="02020603050405020304" pitchFamily="18" charset="0"/>
              </a:rPr>
              <a:t>CONCLUSIONS</a:t>
            </a:r>
            <a:endParaRPr lang="es-ES" sz="3000" b="1" dirty="0">
              <a:effectLst/>
              <a:latin typeface="Calisto MT" panose="02040603050505030304" pitchFamily="18"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2E8AE6A5-606E-464B-9190-25383AC08650}"/>
              </a:ext>
            </a:extLst>
          </p:cNvPr>
          <p:cNvSpPr>
            <a:spLocks noGrp="1"/>
          </p:cNvSpPr>
          <p:nvPr>
            <p:ph type="dt" sz="half" idx="10"/>
          </p:nvPr>
        </p:nvSpPr>
        <p:spPr/>
        <p:txBody>
          <a:bodyPr/>
          <a:lstStyle/>
          <a:p>
            <a:r>
              <a:rPr lang="es-ES" dirty="0"/>
              <a:t>25/05/2022</a:t>
            </a:r>
            <a:endParaRPr lang="en-US" dirty="0"/>
          </a:p>
        </p:txBody>
      </p:sp>
      <p:sp>
        <p:nvSpPr>
          <p:cNvPr id="5" name="Footer Placeholder 4">
            <a:extLst>
              <a:ext uri="{FF2B5EF4-FFF2-40B4-BE49-F238E27FC236}">
                <a16:creationId xmlns:a16="http://schemas.microsoft.com/office/drawing/2014/main" id="{87295782-C955-40A6-A8F0-D664CDBBC6D6}"/>
              </a:ext>
            </a:extLst>
          </p:cNvPr>
          <p:cNvSpPr>
            <a:spLocks noGrp="1"/>
          </p:cNvSpPr>
          <p:nvPr>
            <p:ph type="ftr" sz="quarter" idx="11"/>
          </p:nvPr>
        </p:nvSpPr>
        <p:spPr/>
        <p:txBody>
          <a:bodyPr/>
          <a:lstStyle/>
          <a:p>
            <a:r>
              <a:rPr lang="en-US" dirty="0"/>
              <a:t>EGU22 - Soil gases : production, consumption and transport processes (SSS8.3)</a:t>
            </a:r>
          </a:p>
        </p:txBody>
      </p:sp>
      <p:sp>
        <p:nvSpPr>
          <p:cNvPr id="6" name="Slide Number Placeholder 5">
            <a:extLst>
              <a:ext uri="{FF2B5EF4-FFF2-40B4-BE49-F238E27FC236}">
                <a16:creationId xmlns:a16="http://schemas.microsoft.com/office/drawing/2014/main" id="{04363E35-A8FC-47CA-9BD7-D252B0970456}"/>
              </a:ext>
            </a:extLst>
          </p:cNvPr>
          <p:cNvSpPr>
            <a:spLocks noGrp="1"/>
          </p:cNvSpPr>
          <p:nvPr>
            <p:ph type="sldNum" sz="quarter" idx="12"/>
          </p:nvPr>
        </p:nvSpPr>
        <p:spPr/>
        <p:txBody>
          <a:bodyPr/>
          <a:lstStyle/>
          <a:p>
            <a:fld id="{D57F1E4F-1CFF-5643-939E-02111984F565}" type="slidenum">
              <a:rPr lang="en-US" smtClean="0"/>
              <a:t>13</a:t>
            </a:fld>
            <a:endParaRPr lang="en-US" dirty="0"/>
          </a:p>
        </p:txBody>
      </p:sp>
      <p:sp>
        <p:nvSpPr>
          <p:cNvPr id="7" name="Rectangle 6">
            <a:extLst>
              <a:ext uri="{FF2B5EF4-FFF2-40B4-BE49-F238E27FC236}">
                <a16:creationId xmlns:a16="http://schemas.microsoft.com/office/drawing/2014/main" id="{CF24CE58-71FD-40F0-B606-68BE95438990}"/>
              </a:ext>
            </a:extLst>
          </p:cNvPr>
          <p:cNvSpPr>
            <a:spLocks/>
          </p:cNvSpPr>
          <p:nvPr/>
        </p:nvSpPr>
        <p:spPr>
          <a:xfrm>
            <a:off x="0" y="0"/>
            <a:ext cx="12192000" cy="3333754"/>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0327333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wing plant">
            <a:extLst>
              <a:ext uri="{FF2B5EF4-FFF2-40B4-BE49-F238E27FC236}">
                <a16:creationId xmlns:a16="http://schemas.microsoft.com/office/drawing/2014/main" id="{0475C82F-A603-49E4-B51B-EE74A73FEA86}"/>
              </a:ext>
            </a:extLst>
          </p:cNvPr>
          <p:cNvPicPr>
            <a:picLocks noChangeAspect="1"/>
          </p:cNvPicPr>
          <p:nvPr/>
        </p:nvPicPr>
        <p:blipFill rotWithShape="1">
          <a:blip r:embed="rId3">
            <a:duotone>
              <a:prstClr val="black"/>
              <a:schemeClr val="tx2">
                <a:tint val="45000"/>
                <a:satMod val="400000"/>
              </a:schemeClr>
            </a:duotone>
            <a:alphaModFix amt="12000"/>
          </a:blip>
          <a:srcRect t="15730"/>
          <a:stretch/>
        </p:blipFill>
        <p:spPr>
          <a:xfrm>
            <a:off x="-23180" y="0"/>
            <a:ext cx="12191980" cy="6858000"/>
          </a:xfrm>
          <a:prstGeom prst="rect">
            <a:avLst/>
          </a:prstGeom>
          <a:ln>
            <a:noFill/>
          </a:ln>
          <a:effectLst>
            <a:outerShdw blurRad="190500" algn="tl" rotWithShape="0">
              <a:srgbClr val="000000">
                <a:alpha val="70000"/>
              </a:srgbClr>
            </a:outerShdw>
          </a:effectLst>
        </p:spPr>
      </p:pic>
      <p:sp>
        <p:nvSpPr>
          <p:cNvPr id="7" name="Date Placeholder 6">
            <a:extLst>
              <a:ext uri="{FF2B5EF4-FFF2-40B4-BE49-F238E27FC236}">
                <a16:creationId xmlns:a16="http://schemas.microsoft.com/office/drawing/2014/main" id="{86E07F6C-685D-43BC-A1A1-8E7AF47BF36A}"/>
              </a:ext>
            </a:extLst>
          </p:cNvPr>
          <p:cNvSpPr>
            <a:spLocks noGrp="1"/>
          </p:cNvSpPr>
          <p:nvPr>
            <p:ph type="dt" sz="half" idx="10"/>
          </p:nvPr>
        </p:nvSpPr>
        <p:spPr/>
        <p:txBody>
          <a:bodyPr/>
          <a:lstStyle/>
          <a:p>
            <a:r>
              <a:rPr lang="es-ES" dirty="0"/>
              <a:t>25/05/2022</a:t>
            </a:r>
            <a:endParaRPr lang="en-US" dirty="0"/>
          </a:p>
        </p:txBody>
      </p:sp>
      <p:sp>
        <p:nvSpPr>
          <p:cNvPr id="8" name="Footer Placeholder 7">
            <a:extLst>
              <a:ext uri="{FF2B5EF4-FFF2-40B4-BE49-F238E27FC236}">
                <a16:creationId xmlns:a16="http://schemas.microsoft.com/office/drawing/2014/main" id="{1326BA59-58FA-48FC-B9ED-3E20D6CAD9F4}"/>
              </a:ext>
            </a:extLst>
          </p:cNvPr>
          <p:cNvSpPr>
            <a:spLocks noGrp="1"/>
          </p:cNvSpPr>
          <p:nvPr>
            <p:ph type="ftr" sz="quarter" idx="11"/>
          </p:nvPr>
        </p:nvSpPr>
        <p:spPr/>
        <p:txBody>
          <a:bodyPr/>
          <a:lstStyle/>
          <a:p>
            <a:r>
              <a:rPr lang="en-US" dirty="0"/>
              <a:t>EGU22 - Soil gases : production, consumption and transport processes (SSS8.3)</a:t>
            </a:r>
          </a:p>
        </p:txBody>
      </p:sp>
      <p:sp>
        <p:nvSpPr>
          <p:cNvPr id="9" name="Slide Number Placeholder 8">
            <a:extLst>
              <a:ext uri="{FF2B5EF4-FFF2-40B4-BE49-F238E27FC236}">
                <a16:creationId xmlns:a16="http://schemas.microsoft.com/office/drawing/2014/main" id="{C964D6E7-8F1C-4377-B3C4-DE9657ECA188}"/>
              </a:ext>
            </a:extLst>
          </p:cNvPr>
          <p:cNvSpPr>
            <a:spLocks noGrp="1"/>
          </p:cNvSpPr>
          <p:nvPr>
            <p:ph type="sldNum" sz="quarter" idx="12"/>
          </p:nvPr>
        </p:nvSpPr>
        <p:spPr/>
        <p:txBody>
          <a:bodyPr/>
          <a:lstStyle/>
          <a:p>
            <a:fld id="{D57F1E4F-1CFF-5643-939E-02111984F565}" type="slidenum">
              <a:rPr lang="en-US" smtClean="0"/>
              <a:t>14</a:t>
            </a:fld>
            <a:endParaRPr lang="en-US" dirty="0"/>
          </a:p>
        </p:txBody>
      </p:sp>
      <p:sp>
        <p:nvSpPr>
          <p:cNvPr id="16" name="CuadroTexto 8">
            <a:extLst>
              <a:ext uri="{FF2B5EF4-FFF2-40B4-BE49-F238E27FC236}">
                <a16:creationId xmlns:a16="http://schemas.microsoft.com/office/drawing/2014/main" id="{062C3EFE-1C5C-45AC-8A3E-589D19E292DD}"/>
              </a:ext>
            </a:extLst>
          </p:cNvPr>
          <p:cNvSpPr txBox="1"/>
          <p:nvPr/>
        </p:nvSpPr>
        <p:spPr>
          <a:xfrm>
            <a:off x="-95534" y="0"/>
            <a:ext cx="8329313" cy="461665"/>
          </a:xfrm>
          <a:prstGeom prst="rect">
            <a:avLst/>
          </a:prstGeom>
          <a:noFill/>
        </p:spPr>
        <p:txBody>
          <a:bodyPr wrap="square" rtlCol="0">
            <a:spAutoFit/>
          </a:bodyPr>
          <a:lstStyle/>
          <a:p>
            <a:pPr marL="514350" indent="-514350">
              <a:buFont typeface="+mj-lt"/>
              <a:buAutoNum type="romanUcPeriod" startAt="3"/>
            </a:pPr>
            <a:r>
              <a:rPr lang="es-ES" sz="2400" cap="small" dirty="0" err="1">
                <a:solidFill>
                  <a:schemeClr val="accent6">
                    <a:lumMod val="60000"/>
                    <a:lumOff val="40000"/>
                  </a:schemeClr>
                </a:solidFill>
              </a:rPr>
              <a:t>Conclusions</a:t>
            </a:r>
            <a:endParaRPr lang="es-ES" sz="2400" cap="small" dirty="0">
              <a:solidFill>
                <a:schemeClr val="accent6">
                  <a:lumMod val="60000"/>
                  <a:lumOff val="40000"/>
                </a:schemeClr>
              </a:solidFill>
            </a:endParaRPr>
          </a:p>
        </p:txBody>
      </p:sp>
      <p:cxnSp>
        <p:nvCxnSpPr>
          <p:cNvPr id="17" name="Conector recto 9">
            <a:extLst>
              <a:ext uri="{FF2B5EF4-FFF2-40B4-BE49-F238E27FC236}">
                <a16:creationId xmlns:a16="http://schemas.microsoft.com/office/drawing/2014/main" id="{89964418-1566-4EF8-8D15-72F7E7380B1A}"/>
              </a:ext>
            </a:extLst>
          </p:cNvPr>
          <p:cNvCxnSpPr>
            <a:cxnSpLocks/>
          </p:cNvCxnSpPr>
          <p:nvPr/>
        </p:nvCxnSpPr>
        <p:spPr>
          <a:xfrm flipH="1">
            <a:off x="128887" y="429830"/>
            <a:ext cx="208091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Content Placeholder 14">
            <a:extLst>
              <a:ext uri="{FF2B5EF4-FFF2-40B4-BE49-F238E27FC236}">
                <a16:creationId xmlns:a16="http://schemas.microsoft.com/office/drawing/2014/main" id="{52FD17BF-46DF-4E16-A000-022DF4010F98}"/>
              </a:ext>
            </a:extLst>
          </p:cNvPr>
          <p:cNvSpPr txBox="1">
            <a:spLocks/>
          </p:cNvSpPr>
          <p:nvPr/>
        </p:nvSpPr>
        <p:spPr>
          <a:xfrm>
            <a:off x="128887" y="541337"/>
            <a:ext cx="11949382" cy="5886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sz="2500" cap="small" dirty="0">
              <a:solidFill>
                <a:schemeClr val="accent6">
                  <a:lumMod val="60000"/>
                  <a:lumOff val="40000"/>
                </a:schemeClr>
              </a:solidFill>
            </a:endParaRPr>
          </a:p>
        </p:txBody>
      </p:sp>
      <p:sp>
        <p:nvSpPr>
          <p:cNvPr id="15" name="Content Placeholder 14">
            <a:extLst>
              <a:ext uri="{FF2B5EF4-FFF2-40B4-BE49-F238E27FC236}">
                <a16:creationId xmlns:a16="http://schemas.microsoft.com/office/drawing/2014/main" id="{99736785-5B71-4284-8515-A95D74FA385C}"/>
              </a:ext>
            </a:extLst>
          </p:cNvPr>
          <p:cNvSpPr txBox="1">
            <a:spLocks/>
          </p:cNvSpPr>
          <p:nvPr/>
        </p:nvSpPr>
        <p:spPr>
          <a:xfrm>
            <a:off x="34153" y="5709018"/>
            <a:ext cx="12120560" cy="9837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n-US" sz="2200" dirty="0">
                <a:solidFill>
                  <a:srgbClr val="D9DFE2"/>
                </a:solidFill>
                <a:latin typeface="Calibri" panose="020F0502020204030204" pitchFamily="34" charset="0"/>
                <a:ea typeface="SimSun" panose="02010600030101010101" pitchFamily="2" charset="-122"/>
              </a:rPr>
              <a:t>More investigation is needed since w</a:t>
            </a:r>
            <a:r>
              <a:rPr lang="en-US" sz="2200" dirty="0">
                <a:solidFill>
                  <a:srgbClr val="D9DFE2"/>
                </a:solidFill>
                <a:effectLst/>
                <a:latin typeface="Calibri" panose="020F0502020204030204" pitchFamily="34" charset="0"/>
                <a:ea typeface="SimSun" panose="02010600030101010101" pitchFamily="2" charset="-122"/>
              </a:rPr>
              <a:t>ater vapor and CO</a:t>
            </a:r>
            <a:r>
              <a:rPr lang="en-US" sz="2200" baseline="-25000" dirty="0">
                <a:solidFill>
                  <a:srgbClr val="D9DFE2"/>
                </a:solidFill>
                <a:effectLst/>
                <a:latin typeface="Calibri" panose="020F0502020204030204" pitchFamily="34" charset="0"/>
                <a:ea typeface="SimSun" panose="02010600030101010101" pitchFamily="2" charset="-122"/>
              </a:rPr>
              <a:t>2 </a:t>
            </a:r>
            <a:r>
              <a:rPr lang="en-US" sz="2200" dirty="0">
                <a:solidFill>
                  <a:srgbClr val="D9DFE2"/>
                </a:solidFill>
                <a:effectLst/>
                <a:latin typeface="Calibri" panose="020F0502020204030204" pitchFamily="34" charset="0"/>
                <a:ea typeface="SimSun" panose="02010600030101010101" pitchFamily="2" charset="-122"/>
              </a:rPr>
              <a:t>sinks could grow with </a:t>
            </a:r>
            <a:r>
              <a:rPr lang="en-US" sz="2200" dirty="0">
                <a:solidFill>
                  <a:srgbClr val="FDD077"/>
                </a:solidFill>
                <a:effectLst/>
                <a:latin typeface="Calibri" panose="020F0502020204030204" pitchFamily="34" charset="0"/>
                <a:ea typeface="SimSun" panose="02010600030101010101" pitchFamily="2" charset="-122"/>
              </a:rPr>
              <a:t>climate change</a:t>
            </a:r>
          </a:p>
        </p:txBody>
      </p:sp>
      <p:sp>
        <p:nvSpPr>
          <p:cNvPr id="18" name="Content Placeholder 14">
            <a:extLst>
              <a:ext uri="{FF2B5EF4-FFF2-40B4-BE49-F238E27FC236}">
                <a16:creationId xmlns:a16="http://schemas.microsoft.com/office/drawing/2014/main" id="{E4B2AAE4-9F8E-ACE6-EAC4-0FF23B26FE06}"/>
              </a:ext>
            </a:extLst>
          </p:cNvPr>
          <p:cNvSpPr txBox="1">
            <a:spLocks/>
          </p:cNvSpPr>
          <p:nvPr/>
        </p:nvSpPr>
        <p:spPr>
          <a:xfrm>
            <a:off x="0" y="568590"/>
            <a:ext cx="12136602" cy="5476825"/>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2200" dirty="0">
              <a:latin typeface="Calibri" panose="020F0502020204030204" pitchFamily="34" charset="0"/>
              <a:ea typeface="SimSun" panose="02010600030101010101" pitchFamily="2" charset="-122"/>
            </a:endParaRPr>
          </a:p>
        </p:txBody>
      </p:sp>
      <p:cxnSp>
        <p:nvCxnSpPr>
          <p:cNvPr id="34" name="Straight Connector 33">
            <a:extLst>
              <a:ext uri="{FF2B5EF4-FFF2-40B4-BE49-F238E27FC236}">
                <a16:creationId xmlns:a16="http://schemas.microsoft.com/office/drawing/2014/main" id="{A3EDDE5B-06E2-C711-407A-9DF1318F46DA}"/>
              </a:ext>
            </a:extLst>
          </p:cNvPr>
          <p:cNvCxnSpPr>
            <a:cxnSpLocks/>
            <a:endCxn id="36" idx="0"/>
          </p:cNvCxnSpPr>
          <p:nvPr/>
        </p:nvCxnSpPr>
        <p:spPr>
          <a:xfrm flipH="1">
            <a:off x="658264" y="927524"/>
            <a:ext cx="4085318" cy="770455"/>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8F4937-C9B1-A985-51F4-06BAFC9F12D2}"/>
              </a:ext>
            </a:extLst>
          </p:cNvPr>
          <p:cNvCxnSpPr>
            <a:cxnSpLocks/>
            <a:endCxn id="39" idx="0"/>
          </p:cNvCxnSpPr>
          <p:nvPr/>
        </p:nvCxnSpPr>
        <p:spPr>
          <a:xfrm>
            <a:off x="4698250" y="927126"/>
            <a:ext cx="1552724" cy="771234"/>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7B26719-82BC-799E-C2C0-E208D4AD0182}"/>
              </a:ext>
            </a:extLst>
          </p:cNvPr>
          <p:cNvSpPr txBox="1"/>
          <p:nvPr/>
        </p:nvSpPr>
        <p:spPr>
          <a:xfrm>
            <a:off x="350066" y="1697979"/>
            <a:ext cx="616396" cy="369332"/>
          </a:xfrm>
          <a:prstGeom prst="rect">
            <a:avLst/>
          </a:prstGeom>
          <a:noFill/>
          <a:ln>
            <a:solidFill>
              <a:srgbClr val="FDD077"/>
            </a:solidFill>
          </a:ln>
        </p:spPr>
        <p:txBody>
          <a:bodyPr wrap="square">
            <a:spAutoFit/>
          </a:bodyPr>
          <a:lstStyle/>
          <a:p>
            <a:pPr algn="ctr"/>
            <a:r>
              <a:rPr lang="en-US" sz="1800" dirty="0">
                <a:solidFill>
                  <a:srgbClr val="D9DFE2"/>
                </a:solidFill>
                <a:effectLst/>
                <a:latin typeface="Calibri" panose="020F0502020204030204" pitchFamily="34" charset="0"/>
                <a:ea typeface="SimSun" panose="02010600030101010101" pitchFamily="2" charset="-122"/>
              </a:rPr>
              <a:t>Easy</a:t>
            </a:r>
            <a:endParaRPr lang="es-ES" dirty="0">
              <a:solidFill>
                <a:srgbClr val="D9DFE2"/>
              </a:solidFill>
            </a:endParaRPr>
          </a:p>
        </p:txBody>
      </p:sp>
      <p:sp>
        <p:nvSpPr>
          <p:cNvPr id="37" name="TextBox 36">
            <a:extLst>
              <a:ext uri="{FF2B5EF4-FFF2-40B4-BE49-F238E27FC236}">
                <a16:creationId xmlns:a16="http://schemas.microsoft.com/office/drawing/2014/main" id="{1D12E393-5DD6-CEAB-470C-3B3BA55ACB21}"/>
              </a:ext>
            </a:extLst>
          </p:cNvPr>
          <p:cNvSpPr txBox="1"/>
          <p:nvPr/>
        </p:nvSpPr>
        <p:spPr>
          <a:xfrm>
            <a:off x="1090145" y="1708012"/>
            <a:ext cx="1896302" cy="369332"/>
          </a:xfrm>
          <a:prstGeom prst="rect">
            <a:avLst/>
          </a:prstGeom>
          <a:noFill/>
          <a:ln>
            <a:solidFill>
              <a:srgbClr val="FDD077"/>
            </a:solidFill>
          </a:ln>
        </p:spPr>
        <p:txBody>
          <a:bodyPr wrap="square">
            <a:spAutoFit/>
          </a:bodyPr>
          <a:lstStyle/>
          <a:p>
            <a:pPr algn="ctr"/>
            <a:r>
              <a:rPr lang="en-US" sz="1800" dirty="0">
                <a:solidFill>
                  <a:srgbClr val="D9DFE2"/>
                </a:solidFill>
                <a:effectLst/>
                <a:latin typeface="Calibri" panose="020F0502020204030204" pitchFamily="34" charset="0"/>
                <a:ea typeface="SimSun" panose="02010600030101010101" pitchFamily="2" charset="-122"/>
              </a:rPr>
              <a:t>Low perturbation</a:t>
            </a:r>
            <a:endParaRPr lang="es-ES" dirty="0">
              <a:solidFill>
                <a:srgbClr val="D9DFE2"/>
              </a:solidFill>
            </a:endParaRPr>
          </a:p>
        </p:txBody>
      </p:sp>
      <p:sp>
        <p:nvSpPr>
          <p:cNvPr id="38" name="TextBox 37">
            <a:extLst>
              <a:ext uri="{FF2B5EF4-FFF2-40B4-BE49-F238E27FC236}">
                <a16:creationId xmlns:a16="http://schemas.microsoft.com/office/drawing/2014/main" id="{ACB40291-E3B9-5944-E279-199F71BE1E2B}"/>
              </a:ext>
            </a:extLst>
          </p:cNvPr>
          <p:cNvSpPr txBox="1"/>
          <p:nvPr/>
        </p:nvSpPr>
        <p:spPr>
          <a:xfrm>
            <a:off x="3089928" y="1708870"/>
            <a:ext cx="2273705" cy="369332"/>
          </a:xfrm>
          <a:prstGeom prst="rect">
            <a:avLst/>
          </a:prstGeom>
          <a:noFill/>
          <a:ln>
            <a:solidFill>
              <a:srgbClr val="FDD077"/>
            </a:solidFill>
          </a:ln>
        </p:spPr>
        <p:txBody>
          <a:bodyPr wrap="square">
            <a:spAutoFit/>
          </a:bodyPr>
          <a:lstStyle/>
          <a:p>
            <a:pPr algn="ctr"/>
            <a:r>
              <a:rPr lang="en-US" dirty="0">
                <a:solidFill>
                  <a:srgbClr val="D9DFE2"/>
                </a:solidFill>
                <a:latin typeface="Calibri" panose="020F0502020204030204" pitchFamily="34" charset="0"/>
                <a:ea typeface="SimSun" panose="02010600030101010101" pitchFamily="2" charset="-122"/>
              </a:rPr>
              <a:t>Long-term continuous</a:t>
            </a:r>
            <a:endParaRPr lang="es-ES" dirty="0">
              <a:solidFill>
                <a:srgbClr val="D9DFE2"/>
              </a:solidFill>
            </a:endParaRPr>
          </a:p>
        </p:txBody>
      </p:sp>
      <p:sp>
        <p:nvSpPr>
          <p:cNvPr id="39" name="TextBox 38">
            <a:extLst>
              <a:ext uri="{FF2B5EF4-FFF2-40B4-BE49-F238E27FC236}">
                <a16:creationId xmlns:a16="http://schemas.microsoft.com/office/drawing/2014/main" id="{C946A559-8A7E-624D-E27D-FFEDFAA7432D}"/>
              </a:ext>
            </a:extLst>
          </p:cNvPr>
          <p:cNvSpPr txBox="1"/>
          <p:nvPr/>
        </p:nvSpPr>
        <p:spPr>
          <a:xfrm>
            <a:off x="5455673" y="1698360"/>
            <a:ext cx="1590601" cy="369332"/>
          </a:xfrm>
          <a:prstGeom prst="rect">
            <a:avLst/>
          </a:prstGeom>
          <a:noFill/>
          <a:ln>
            <a:solidFill>
              <a:srgbClr val="FDD077"/>
            </a:solidFill>
          </a:ln>
        </p:spPr>
        <p:txBody>
          <a:bodyPr wrap="square">
            <a:spAutoFit/>
          </a:bodyPr>
          <a:lstStyle/>
          <a:p>
            <a:pPr algn="ctr"/>
            <a:r>
              <a:rPr lang="en-US" sz="1800" dirty="0">
                <a:solidFill>
                  <a:srgbClr val="D9DFE2"/>
                </a:solidFill>
                <a:effectLst/>
                <a:latin typeface="Calibri" panose="020F0502020204030204" pitchFamily="34" charset="0"/>
                <a:ea typeface="SimSun" panose="02010600030101010101" pitchFamily="2" charset="-122"/>
              </a:rPr>
              <a:t>Understanding</a:t>
            </a:r>
            <a:endParaRPr lang="es-ES" dirty="0">
              <a:solidFill>
                <a:srgbClr val="D9DFE2"/>
              </a:solidFill>
            </a:endParaRPr>
          </a:p>
        </p:txBody>
      </p:sp>
      <p:sp>
        <p:nvSpPr>
          <p:cNvPr id="40" name="TextBox 39">
            <a:extLst>
              <a:ext uri="{FF2B5EF4-FFF2-40B4-BE49-F238E27FC236}">
                <a16:creationId xmlns:a16="http://schemas.microsoft.com/office/drawing/2014/main" id="{69AFD05C-4D85-A30B-48B3-EF9DD244CB76}"/>
              </a:ext>
            </a:extLst>
          </p:cNvPr>
          <p:cNvSpPr txBox="1"/>
          <p:nvPr/>
        </p:nvSpPr>
        <p:spPr>
          <a:xfrm>
            <a:off x="7155899" y="1709936"/>
            <a:ext cx="1043059" cy="369332"/>
          </a:xfrm>
          <a:prstGeom prst="rect">
            <a:avLst/>
          </a:prstGeom>
          <a:noFill/>
          <a:ln>
            <a:solidFill>
              <a:srgbClr val="FDD077"/>
            </a:solidFill>
          </a:ln>
        </p:spPr>
        <p:txBody>
          <a:bodyPr wrap="square">
            <a:spAutoFit/>
          </a:bodyPr>
          <a:lstStyle/>
          <a:p>
            <a:pPr algn="ctr"/>
            <a:r>
              <a:rPr lang="en-US" sz="1800" b="1" dirty="0">
                <a:solidFill>
                  <a:srgbClr val="FDD077"/>
                </a:solidFill>
                <a:effectLst/>
                <a:latin typeface="Calibri" panose="020F0502020204030204" pitchFamily="34" charset="0"/>
                <a:ea typeface="SimSun" panose="02010600030101010101" pitchFamily="2" charset="-122"/>
              </a:rPr>
              <a:t>Low-cost</a:t>
            </a:r>
            <a:endParaRPr lang="es-ES" b="1" dirty="0">
              <a:solidFill>
                <a:srgbClr val="FDD077"/>
              </a:solidFill>
            </a:endParaRPr>
          </a:p>
        </p:txBody>
      </p:sp>
      <p:sp>
        <p:nvSpPr>
          <p:cNvPr id="41" name="TextBox 40">
            <a:extLst>
              <a:ext uri="{FF2B5EF4-FFF2-40B4-BE49-F238E27FC236}">
                <a16:creationId xmlns:a16="http://schemas.microsoft.com/office/drawing/2014/main" id="{7FBE4AC2-09DA-A2C0-20EC-3AEE4A86B0DA}"/>
              </a:ext>
            </a:extLst>
          </p:cNvPr>
          <p:cNvSpPr txBox="1"/>
          <p:nvPr/>
        </p:nvSpPr>
        <p:spPr>
          <a:xfrm>
            <a:off x="8300529" y="1699903"/>
            <a:ext cx="1737229" cy="369332"/>
          </a:xfrm>
          <a:prstGeom prst="rect">
            <a:avLst/>
          </a:prstGeom>
          <a:noFill/>
          <a:ln>
            <a:solidFill>
              <a:srgbClr val="FDD077"/>
            </a:solidFill>
          </a:ln>
        </p:spPr>
        <p:txBody>
          <a:bodyPr wrap="square">
            <a:spAutoFit/>
          </a:bodyPr>
          <a:lstStyle/>
          <a:p>
            <a:pPr algn="ctr"/>
            <a:r>
              <a:rPr lang="en-US" sz="1800" dirty="0" err="1">
                <a:solidFill>
                  <a:srgbClr val="D9DFE2"/>
                </a:solidFill>
                <a:effectLst/>
                <a:latin typeface="Calibri" panose="020F0502020204030204" pitchFamily="34" charset="0"/>
                <a:ea typeface="SimSun" panose="02010600030101010101" pitchFamily="2" charset="-122"/>
              </a:rPr>
              <a:t>Spatio</a:t>
            </a:r>
            <a:r>
              <a:rPr lang="en-US" sz="1800" dirty="0">
                <a:solidFill>
                  <a:srgbClr val="D9DFE2"/>
                </a:solidFill>
                <a:effectLst/>
                <a:latin typeface="Calibri" panose="020F0502020204030204" pitchFamily="34" charset="0"/>
                <a:ea typeface="SimSun" panose="02010600030101010101" pitchFamily="2" charset="-122"/>
              </a:rPr>
              <a:t>-temporal</a:t>
            </a:r>
            <a:endParaRPr lang="es-ES" dirty="0">
              <a:solidFill>
                <a:srgbClr val="D9DFE2"/>
              </a:solidFill>
            </a:endParaRPr>
          </a:p>
        </p:txBody>
      </p:sp>
      <p:sp>
        <p:nvSpPr>
          <p:cNvPr id="42" name="TextBox 41">
            <a:extLst>
              <a:ext uri="{FF2B5EF4-FFF2-40B4-BE49-F238E27FC236}">
                <a16:creationId xmlns:a16="http://schemas.microsoft.com/office/drawing/2014/main" id="{92B3D73D-3558-D448-3A73-6B144852E81E}"/>
              </a:ext>
            </a:extLst>
          </p:cNvPr>
          <p:cNvSpPr txBox="1"/>
          <p:nvPr/>
        </p:nvSpPr>
        <p:spPr>
          <a:xfrm>
            <a:off x="10124311" y="1708967"/>
            <a:ext cx="1758960" cy="369332"/>
          </a:xfrm>
          <a:prstGeom prst="rect">
            <a:avLst/>
          </a:prstGeom>
          <a:noFill/>
          <a:ln>
            <a:solidFill>
              <a:srgbClr val="FDD077"/>
            </a:solidFill>
          </a:ln>
        </p:spPr>
        <p:txBody>
          <a:bodyPr wrap="square">
            <a:spAutoFit/>
          </a:bodyPr>
          <a:lstStyle/>
          <a:p>
            <a:pPr algn="ctr"/>
            <a:r>
              <a:rPr lang="en-US" b="1" dirty="0">
                <a:solidFill>
                  <a:srgbClr val="FDD077"/>
                </a:solidFill>
                <a:latin typeface="Calibri" panose="020F0502020204030204" pitchFamily="34" charset="0"/>
                <a:ea typeface="SimSun" panose="02010600030101010101" pitchFamily="2" charset="-122"/>
              </a:rPr>
              <a:t>Direct estimates</a:t>
            </a:r>
            <a:endParaRPr lang="es-ES" b="1" dirty="0">
              <a:solidFill>
                <a:srgbClr val="FDD077"/>
              </a:solidFill>
            </a:endParaRPr>
          </a:p>
        </p:txBody>
      </p:sp>
      <p:cxnSp>
        <p:nvCxnSpPr>
          <p:cNvPr id="43" name="Straight Connector 42">
            <a:extLst>
              <a:ext uri="{FF2B5EF4-FFF2-40B4-BE49-F238E27FC236}">
                <a16:creationId xmlns:a16="http://schemas.microsoft.com/office/drawing/2014/main" id="{902BE14D-0F56-ED74-3C76-D64B11F2F254}"/>
              </a:ext>
            </a:extLst>
          </p:cNvPr>
          <p:cNvCxnSpPr>
            <a:cxnSpLocks/>
            <a:endCxn id="37" idx="0"/>
          </p:cNvCxnSpPr>
          <p:nvPr/>
        </p:nvCxnSpPr>
        <p:spPr>
          <a:xfrm flipH="1">
            <a:off x="2038296" y="929936"/>
            <a:ext cx="2687253" cy="778076"/>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BB1D5A2-091D-D5D8-6265-37A7ECE0477F}"/>
              </a:ext>
            </a:extLst>
          </p:cNvPr>
          <p:cNvCxnSpPr>
            <a:cxnSpLocks/>
            <a:endCxn id="38" idx="0"/>
          </p:cNvCxnSpPr>
          <p:nvPr/>
        </p:nvCxnSpPr>
        <p:spPr>
          <a:xfrm flipH="1">
            <a:off x="4226781" y="935613"/>
            <a:ext cx="498640" cy="773257"/>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D233A7-3D52-B36E-9207-2A4A44369EC1}"/>
              </a:ext>
            </a:extLst>
          </p:cNvPr>
          <p:cNvCxnSpPr>
            <a:cxnSpLocks/>
            <a:endCxn id="40" idx="0"/>
          </p:cNvCxnSpPr>
          <p:nvPr/>
        </p:nvCxnSpPr>
        <p:spPr>
          <a:xfrm>
            <a:off x="4725421" y="927126"/>
            <a:ext cx="2952008" cy="782810"/>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95A8F45-BC4C-ADD3-C0E9-58BDC63525E8}"/>
              </a:ext>
            </a:extLst>
          </p:cNvPr>
          <p:cNvCxnSpPr>
            <a:cxnSpLocks/>
          </p:cNvCxnSpPr>
          <p:nvPr/>
        </p:nvCxnSpPr>
        <p:spPr>
          <a:xfrm>
            <a:off x="4698250" y="926639"/>
            <a:ext cx="5984701" cy="764743"/>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FC49A07-EAA5-6C70-A61D-0FFB166685A6}"/>
              </a:ext>
            </a:extLst>
          </p:cNvPr>
          <p:cNvCxnSpPr>
            <a:cxnSpLocks/>
            <a:endCxn id="41" idx="0"/>
          </p:cNvCxnSpPr>
          <p:nvPr/>
        </p:nvCxnSpPr>
        <p:spPr>
          <a:xfrm>
            <a:off x="4725421" y="927020"/>
            <a:ext cx="4443723" cy="772883"/>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889FDDC-EDE4-F461-7181-9FDC6CF8E810}"/>
              </a:ext>
            </a:extLst>
          </p:cNvPr>
          <p:cNvCxnSpPr>
            <a:cxnSpLocks/>
            <a:endCxn id="51" idx="0"/>
          </p:cNvCxnSpPr>
          <p:nvPr/>
        </p:nvCxnSpPr>
        <p:spPr>
          <a:xfrm>
            <a:off x="8619504" y="3453447"/>
            <a:ext cx="2131103" cy="780053"/>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C03D6A1-66C3-FC79-4AE1-B0FD379BE8C6}"/>
              </a:ext>
            </a:extLst>
          </p:cNvPr>
          <p:cNvSpPr txBox="1"/>
          <p:nvPr/>
        </p:nvSpPr>
        <p:spPr>
          <a:xfrm>
            <a:off x="5534743" y="4227110"/>
            <a:ext cx="1896302" cy="369332"/>
          </a:xfrm>
          <a:prstGeom prst="rect">
            <a:avLst/>
          </a:prstGeom>
          <a:noFill/>
          <a:ln>
            <a:solidFill>
              <a:srgbClr val="FDD077"/>
            </a:solidFill>
          </a:ln>
        </p:spPr>
        <p:txBody>
          <a:bodyPr wrap="square">
            <a:spAutoFit/>
          </a:bodyPr>
          <a:lstStyle/>
          <a:p>
            <a:pPr algn="ctr"/>
            <a:r>
              <a:rPr lang="en-US" sz="1800" dirty="0">
                <a:solidFill>
                  <a:srgbClr val="D9DFE2"/>
                </a:solidFill>
                <a:effectLst/>
                <a:latin typeface="Calibri" panose="020F0502020204030204" pitchFamily="34" charset="0"/>
                <a:ea typeface="SimSun" panose="02010600030101010101" pitchFamily="2" charset="-122"/>
              </a:rPr>
              <a:t>CO</a:t>
            </a:r>
            <a:r>
              <a:rPr lang="en-US" sz="1800" baseline="-25000" dirty="0">
                <a:solidFill>
                  <a:srgbClr val="D9DFE2"/>
                </a:solidFill>
                <a:effectLst/>
                <a:latin typeface="Calibri" panose="020F0502020204030204" pitchFamily="34" charset="0"/>
                <a:ea typeface="SimSun" panose="02010600030101010101" pitchFamily="2" charset="-122"/>
              </a:rPr>
              <a:t>2 </a:t>
            </a:r>
            <a:r>
              <a:rPr lang="en-US" sz="1800" dirty="0">
                <a:solidFill>
                  <a:srgbClr val="D9DFE2"/>
                </a:solidFill>
                <a:effectLst/>
                <a:latin typeface="Calibri" panose="020F0502020204030204" pitchFamily="34" charset="0"/>
                <a:ea typeface="SimSun" panose="02010600030101010101" pitchFamily="2" charset="-122"/>
              </a:rPr>
              <a:t>dissolution</a:t>
            </a:r>
            <a:endParaRPr lang="es-ES" dirty="0">
              <a:solidFill>
                <a:srgbClr val="D9DFE2"/>
              </a:solidFill>
            </a:endParaRPr>
          </a:p>
        </p:txBody>
      </p:sp>
      <p:sp>
        <p:nvSpPr>
          <p:cNvPr id="50" name="TextBox 49">
            <a:extLst>
              <a:ext uri="{FF2B5EF4-FFF2-40B4-BE49-F238E27FC236}">
                <a16:creationId xmlns:a16="http://schemas.microsoft.com/office/drawing/2014/main" id="{143224B0-C22E-8213-9AA5-531DC907535B}"/>
              </a:ext>
            </a:extLst>
          </p:cNvPr>
          <p:cNvSpPr txBox="1"/>
          <p:nvPr/>
        </p:nvSpPr>
        <p:spPr>
          <a:xfrm>
            <a:off x="7478214" y="4233500"/>
            <a:ext cx="2273705" cy="369332"/>
          </a:xfrm>
          <a:prstGeom prst="rect">
            <a:avLst/>
          </a:prstGeom>
          <a:noFill/>
          <a:ln>
            <a:solidFill>
              <a:srgbClr val="FDD077"/>
            </a:solidFill>
          </a:ln>
        </p:spPr>
        <p:txBody>
          <a:bodyPr wrap="square">
            <a:spAutoFit/>
          </a:bodyPr>
          <a:lstStyle/>
          <a:p>
            <a:pPr algn="ctr"/>
            <a:r>
              <a:rPr lang="en-US" dirty="0">
                <a:solidFill>
                  <a:srgbClr val="D9DFE2"/>
                </a:solidFill>
                <a:latin typeface="Calibri" panose="020F0502020204030204" pitchFamily="34" charset="0"/>
                <a:ea typeface="SimSun" panose="02010600030101010101" pitchFamily="2" charset="-122"/>
              </a:rPr>
              <a:t>Mineral reactions</a:t>
            </a:r>
            <a:endParaRPr lang="es-ES" dirty="0">
              <a:solidFill>
                <a:srgbClr val="D9DFE2"/>
              </a:solidFill>
            </a:endParaRPr>
          </a:p>
        </p:txBody>
      </p:sp>
      <p:sp>
        <p:nvSpPr>
          <p:cNvPr id="51" name="TextBox 50">
            <a:extLst>
              <a:ext uri="{FF2B5EF4-FFF2-40B4-BE49-F238E27FC236}">
                <a16:creationId xmlns:a16="http://schemas.microsoft.com/office/drawing/2014/main" id="{63364F6D-C948-BC92-E4C7-9D2A86F54BA5}"/>
              </a:ext>
            </a:extLst>
          </p:cNvPr>
          <p:cNvSpPr txBox="1"/>
          <p:nvPr/>
        </p:nvSpPr>
        <p:spPr>
          <a:xfrm>
            <a:off x="9803471" y="4233500"/>
            <a:ext cx="1894271" cy="369332"/>
          </a:xfrm>
          <a:prstGeom prst="rect">
            <a:avLst/>
          </a:prstGeom>
          <a:noFill/>
          <a:ln>
            <a:solidFill>
              <a:srgbClr val="FDD077"/>
            </a:solidFill>
          </a:ln>
        </p:spPr>
        <p:txBody>
          <a:bodyPr wrap="square">
            <a:spAutoFit/>
          </a:bodyPr>
          <a:lstStyle/>
          <a:p>
            <a:pPr algn="ctr"/>
            <a:r>
              <a:rPr lang="en-US" sz="1800" dirty="0">
                <a:solidFill>
                  <a:srgbClr val="D9DFE2"/>
                </a:solidFill>
                <a:effectLst/>
                <a:latin typeface="Calibri" panose="020F0502020204030204" pitchFamily="34" charset="0"/>
                <a:ea typeface="SimSun" panose="02010600030101010101" pitchFamily="2" charset="-122"/>
              </a:rPr>
              <a:t>CO</a:t>
            </a:r>
            <a:r>
              <a:rPr lang="en-US" sz="1800" baseline="-25000" dirty="0">
                <a:solidFill>
                  <a:srgbClr val="D9DFE2"/>
                </a:solidFill>
                <a:effectLst/>
                <a:latin typeface="Calibri" panose="020F0502020204030204" pitchFamily="34" charset="0"/>
                <a:ea typeface="SimSun" panose="02010600030101010101" pitchFamily="2" charset="-122"/>
              </a:rPr>
              <a:t>2</a:t>
            </a:r>
            <a:r>
              <a:rPr lang="en-US" sz="1800" dirty="0">
                <a:solidFill>
                  <a:srgbClr val="D9DFE2"/>
                </a:solidFill>
                <a:effectLst/>
                <a:latin typeface="Calibri" panose="020F0502020204030204" pitchFamily="34" charset="0"/>
                <a:ea typeface="SimSun" panose="02010600030101010101" pitchFamily="2" charset="-122"/>
              </a:rPr>
              <a:t> co-adsorption</a:t>
            </a:r>
            <a:endParaRPr lang="es-ES" dirty="0">
              <a:solidFill>
                <a:srgbClr val="D9DFE2"/>
              </a:solidFill>
            </a:endParaRPr>
          </a:p>
        </p:txBody>
      </p:sp>
      <p:cxnSp>
        <p:nvCxnSpPr>
          <p:cNvPr id="52" name="Straight Connector 51">
            <a:extLst>
              <a:ext uri="{FF2B5EF4-FFF2-40B4-BE49-F238E27FC236}">
                <a16:creationId xmlns:a16="http://schemas.microsoft.com/office/drawing/2014/main" id="{6CA0911A-B3C4-3030-9957-4156E5E2DB01}"/>
              </a:ext>
            </a:extLst>
          </p:cNvPr>
          <p:cNvCxnSpPr>
            <a:cxnSpLocks/>
            <a:endCxn id="49" idx="0"/>
          </p:cNvCxnSpPr>
          <p:nvPr/>
        </p:nvCxnSpPr>
        <p:spPr>
          <a:xfrm flipH="1">
            <a:off x="6482894" y="3453447"/>
            <a:ext cx="2127706" cy="773663"/>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B9CEA6-D704-3FC9-C488-1BD19FBC2A35}"/>
              </a:ext>
            </a:extLst>
          </p:cNvPr>
          <p:cNvCxnSpPr>
            <a:cxnSpLocks/>
            <a:endCxn id="50" idx="0"/>
          </p:cNvCxnSpPr>
          <p:nvPr/>
        </p:nvCxnSpPr>
        <p:spPr>
          <a:xfrm>
            <a:off x="8610600" y="3453447"/>
            <a:ext cx="4467" cy="780053"/>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150C8A2-2AD8-EC19-56F1-5058A07A2FA3}"/>
              </a:ext>
            </a:extLst>
          </p:cNvPr>
          <p:cNvSpPr txBox="1"/>
          <p:nvPr/>
        </p:nvSpPr>
        <p:spPr>
          <a:xfrm>
            <a:off x="18111" y="537658"/>
            <a:ext cx="8099194" cy="430887"/>
          </a:xfrm>
          <a:prstGeom prst="rect">
            <a:avLst/>
          </a:prstGeom>
          <a:noFill/>
        </p:spPr>
        <p:txBody>
          <a:bodyPr wrap="square">
            <a:spAutoFit/>
          </a:bodyPr>
          <a:lstStyle/>
          <a:p>
            <a:pPr algn="just">
              <a:buFont typeface="Wingdings" panose="05000000000000000000" pitchFamily="2" charset="2"/>
              <a:buChar char="§"/>
            </a:pPr>
            <a:r>
              <a:rPr lang="en-US" sz="2200" dirty="0">
                <a:latin typeface="Calibri" panose="020F0502020204030204" pitchFamily="34" charset="0"/>
                <a:ea typeface="SimSun" panose="02010600030101010101" pitchFamily="2" charset="-122"/>
              </a:rPr>
              <a:t> </a:t>
            </a:r>
            <a:r>
              <a:rPr lang="en-US" sz="2200" dirty="0">
                <a:solidFill>
                  <a:srgbClr val="D9DFE2"/>
                </a:solidFill>
                <a:latin typeface="Calibri" panose="020F0502020204030204" pitchFamily="34" charset="0"/>
                <a:ea typeface="SimSun" panose="02010600030101010101" pitchFamily="2" charset="-122"/>
              </a:rPr>
              <a:t>The </a:t>
            </a:r>
            <a:r>
              <a:rPr lang="en-US" sz="2200" dirty="0">
                <a:solidFill>
                  <a:srgbClr val="D9DFE2"/>
                </a:solidFill>
                <a:effectLst/>
                <a:latin typeface="Calibri" panose="020F0502020204030204" pitchFamily="34" charset="0"/>
                <a:ea typeface="SimSun" panose="02010600030101010101" pitchFamily="2" charset="-122"/>
              </a:rPr>
              <a:t>gradient method has s</a:t>
            </a:r>
            <a:r>
              <a:rPr lang="en-US" sz="2200" dirty="0">
                <a:solidFill>
                  <a:srgbClr val="D9DFE2"/>
                </a:solidFill>
                <a:latin typeface="Calibri" panose="020F0502020204030204" pitchFamily="34" charset="0"/>
                <a:ea typeface="SimSun" panose="02010600030101010101" pitchFamily="2" charset="-122"/>
              </a:rPr>
              <a:t>everal </a:t>
            </a:r>
            <a:r>
              <a:rPr lang="en-US" sz="2200" dirty="0">
                <a:solidFill>
                  <a:srgbClr val="FDD077"/>
                </a:solidFill>
                <a:latin typeface="Calibri" panose="020F0502020204030204" pitchFamily="34" charset="0"/>
                <a:ea typeface="SimSun" panose="02010600030101010101" pitchFamily="2" charset="-122"/>
              </a:rPr>
              <a:t>a</a:t>
            </a:r>
            <a:r>
              <a:rPr lang="en-US" sz="2200" dirty="0">
                <a:solidFill>
                  <a:srgbClr val="FDD077"/>
                </a:solidFill>
                <a:effectLst/>
                <a:latin typeface="Calibri" panose="020F0502020204030204" pitchFamily="34" charset="0"/>
                <a:ea typeface="SimSun" panose="02010600030101010101" pitchFamily="2" charset="-122"/>
              </a:rPr>
              <a:t>dvantages </a:t>
            </a:r>
            <a:r>
              <a:rPr lang="en-US" sz="2200" dirty="0">
                <a:solidFill>
                  <a:srgbClr val="D9DFE2"/>
                </a:solidFill>
                <a:effectLst/>
                <a:latin typeface="Calibri" panose="020F0502020204030204" pitchFamily="34" charset="0"/>
                <a:ea typeface="SimSun" panose="02010600030101010101" pitchFamily="2" charset="-122"/>
              </a:rPr>
              <a:t>to estimate WVA</a:t>
            </a:r>
          </a:p>
        </p:txBody>
      </p:sp>
      <p:sp>
        <p:nvSpPr>
          <p:cNvPr id="56" name="TextBox 55">
            <a:extLst>
              <a:ext uri="{FF2B5EF4-FFF2-40B4-BE49-F238E27FC236}">
                <a16:creationId xmlns:a16="http://schemas.microsoft.com/office/drawing/2014/main" id="{86A257AC-CC80-37F6-4525-AA6BE52FCABD}"/>
              </a:ext>
            </a:extLst>
          </p:cNvPr>
          <p:cNvSpPr txBox="1"/>
          <p:nvPr/>
        </p:nvSpPr>
        <p:spPr>
          <a:xfrm>
            <a:off x="34153" y="2338618"/>
            <a:ext cx="11807903" cy="430887"/>
          </a:xfrm>
          <a:prstGeom prst="rect">
            <a:avLst/>
          </a:prstGeom>
          <a:noFill/>
        </p:spPr>
        <p:txBody>
          <a:bodyPr wrap="square">
            <a:spAutoFit/>
          </a:bodyPr>
          <a:lstStyle/>
          <a:p>
            <a:pPr algn="just">
              <a:buFont typeface="Wingdings" panose="05000000000000000000" pitchFamily="2" charset="2"/>
              <a:buChar char="§"/>
            </a:pPr>
            <a:r>
              <a:rPr lang="en-US" sz="2200" dirty="0">
                <a:solidFill>
                  <a:srgbClr val="D9DFE2"/>
                </a:solidFill>
                <a:latin typeface="Calibri" panose="020F0502020204030204" pitchFamily="34" charset="0"/>
                <a:ea typeface="SimSun" panose="02010600030101010101" pitchFamily="2" charset="-122"/>
              </a:rPr>
              <a:t> A standardized procedure to calibrate </a:t>
            </a:r>
            <a:r>
              <a:rPr lang="en-US" sz="2200" i="1" dirty="0" err="1">
                <a:solidFill>
                  <a:srgbClr val="D9DFE2"/>
                </a:solidFill>
                <a:latin typeface="Calibri" panose="020F0502020204030204" pitchFamily="34" charset="0"/>
                <a:ea typeface="SimSun" panose="02010600030101010101" pitchFamily="2" charset="-122"/>
              </a:rPr>
              <a:t>k</a:t>
            </a:r>
            <a:r>
              <a:rPr lang="en-US" sz="2200" baseline="-25000" dirty="0" err="1">
                <a:solidFill>
                  <a:srgbClr val="D9DFE2"/>
                </a:solidFill>
                <a:latin typeface="Calibri" panose="020F0502020204030204" pitchFamily="34" charset="0"/>
                <a:ea typeface="SimSun" panose="02010600030101010101" pitchFamily="2" charset="-122"/>
              </a:rPr>
              <a:t>s</a:t>
            </a:r>
            <a:r>
              <a:rPr lang="en-US" sz="2200" baseline="-25000" dirty="0">
                <a:solidFill>
                  <a:srgbClr val="D9DFE2"/>
                </a:solidFill>
                <a:latin typeface="Calibri" panose="020F0502020204030204" pitchFamily="34" charset="0"/>
                <a:ea typeface="SimSun" panose="02010600030101010101" pitchFamily="2" charset="-122"/>
              </a:rPr>
              <a:t> </a:t>
            </a:r>
            <a:r>
              <a:rPr lang="en-US" sz="2200" dirty="0">
                <a:solidFill>
                  <a:srgbClr val="D9DFE2"/>
                </a:solidFill>
                <a:latin typeface="Calibri" panose="020F0502020204030204" pitchFamily="34" charset="0"/>
                <a:ea typeface="SimSun" panose="02010600030101010101" pitchFamily="2" charset="-122"/>
              </a:rPr>
              <a:t>would improve the accuracy of estimates </a:t>
            </a:r>
            <a:r>
              <a:rPr lang="en-US" sz="2200" dirty="0">
                <a:solidFill>
                  <a:srgbClr val="D9DFE2"/>
                </a:solidFill>
                <a:latin typeface="Calibri" panose="020F0502020204030204" pitchFamily="34" charset="0"/>
                <a:ea typeface="SimSun" panose="02010600030101010101" pitchFamily="2" charset="-122"/>
                <a:sym typeface="Wingdings" panose="05000000000000000000" pitchFamily="2" charset="2"/>
              </a:rPr>
              <a:t> </a:t>
            </a:r>
            <a:r>
              <a:rPr lang="en-US" sz="2200" dirty="0">
                <a:solidFill>
                  <a:srgbClr val="FDD077"/>
                </a:solidFill>
                <a:latin typeface="Calibri" panose="020F0502020204030204" pitchFamily="34" charset="0"/>
                <a:ea typeface="SimSun" panose="02010600030101010101" pitchFamily="2" charset="-122"/>
                <a:sym typeface="Wingdings" panose="05000000000000000000" pitchFamily="2" charset="2"/>
              </a:rPr>
              <a:t>Lysimeters</a:t>
            </a:r>
            <a:r>
              <a:rPr lang="en-US" sz="2200" dirty="0">
                <a:solidFill>
                  <a:srgbClr val="D9DFE2"/>
                </a:solidFill>
                <a:latin typeface="Calibri" panose="020F0502020204030204" pitchFamily="34" charset="0"/>
                <a:ea typeface="SimSun" panose="02010600030101010101" pitchFamily="2" charset="-122"/>
                <a:sym typeface="Wingdings" panose="05000000000000000000" pitchFamily="2" charset="2"/>
              </a:rPr>
              <a:t>?</a:t>
            </a:r>
            <a:endParaRPr lang="en-US" sz="2200" baseline="-25000" dirty="0">
              <a:solidFill>
                <a:srgbClr val="D9DFE2"/>
              </a:solidFill>
              <a:latin typeface="Calibri" panose="020F0502020204030204" pitchFamily="34" charset="0"/>
              <a:ea typeface="SimSun" panose="02010600030101010101" pitchFamily="2" charset="-122"/>
            </a:endParaRPr>
          </a:p>
        </p:txBody>
      </p:sp>
      <p:sp>
        <p:nvSpPr>
          <p:cNvPr id="57" name="TextBox 56">
            <a:extLst>
              <a:ext uri="{FF2B5EF4-FFF2-40B4-BE49-F238E27FC236}">
                <a16:creationId xmlns:a16="http://schemas.microsoft.com/office/drawing/2014/main" id="{930EB639-2B26-46AC-10F3-1663DE20169A}"/>
              </a:ext>
            </a:extLst>
          </p:cNvPr>
          <p:cNvSpPr txBox="1"/>
          <p:nvPr/>
        </p:nvSpPr>
        <p:spPr>
          <a:xfrm>
            <a:off x="34153" y="3056143"/>
            <a:ext cx="11791860" cy="430887"/>
          </a:xfrm>
          <a:prstGeom prst="rect">
            <a:avLst/>
          </a:prstGeom>
          <a:noFill/>
        </p:spPr>
        <p:txBody>
          <a:bodyPr wrap="square">
            <a:spAutoFit/>
          </a:bodyPr>
          <a:lstStyle/>
          <a:p>
            <a:pPr algn="just">
              <a:buFont typeface="Wingdings" panose="05000000000000000000" pitchFamily="2" charset="2"/>
              <a:buChar char="§"/>
            </a:pPr>
            <a:r>
              <a:rPr lang="en-US" sz="2200" dirty="0">
                <a:solidFill>
                  <a:srgbClr val="D9DFE2"/>
                </a:solidFill>
                <a:effectLst/>
                <a:latin typeface="Calibri" panose="020F0502020204030204" pitchFamily="34" charset="0"/>
                <a:ea typeface="SimSun" panose="02010600030101010101" pitchFamily="2" charset="-122"/>
              </a:rPr>
              <a:t> WVA is l</a:t>
            </a:r>
            <a:r>
              <a:rPr lang="en-US" sz="2200" dirty="0">
                <a:solidFill>
                  <a:srgbClr val="FDD077"/>
                </a:solidFill>
                <a:effectLst/>
                <a:latin typeface="Calibri" panose="020F0502020204030204" pitchFamily="34" charset="0"/>
                <a:ea typeface="SimSun" panose="02010600030101010101" pitchFamily="2" charset="-122"/>
              </a:rPr>
              <a:t>ikely</a:t>
            </a:r>
            <a:r>
              <a:rPr lang="en-US" sz="2200" dirty="0">
                <a:effectLst/>
                <a:latin typeface="Calibri" panose="020F0502020204030204" pitchFamily="34" charset="0"/>
                <a:ea typeface="SimSun" panose="02010600030101010101" pitchFamily="2" charset="-122"/>
              </a:rPr>
              <a:t> </a:t>
            </a:r>
            <a:r>
              <a:rPr lang="en-US" sz="2200" dirty="0">
                <a:solidFill>
                  <a:srgbClr val="D9DFE2"/>
                </a:solidFill>
                <a:effectLst/>
                <a:latin typeface="Calibri" panose="020F0502020204030204" pitchFamily="34" charset="0"/>
                <a:ea typeface="SimSun" panose="02010600030101010101" pitchFamily="2" charset="-122"/>
              </a:rPr>
              <a:t>to drive the nocturnal CO</a:t>
            </a:r>
            <a:r>
              <a:rPr lang="en-US" sz="2200" baseline="-25000" dirty="0">
                <a:solidFill>
                  <a:srgbClr val="D9DFE2"/>
                </a:solidFill>
                <a:effectLst/>
                <a:latin typeface="Calibri" panose="020F0502020204030204" pitchFamily="34" charset="0"/>
                <a:ea typeface="SimSun" panose="02010600030101010101" pitchFamily="2" charset="-122"/>
              </a:rPr>
              <a:t>2</a:t>
            </a:r>
            <a:r>
              <a:rPr lang="en-US" sz="2200" dirty="0">
                <a:solidFill>
                  <a:srgbClr val="D9DFE2"/>
                </a:solidFill>
                <a:effectLst/>
                <a:latin typeface="Calibri" panose="020F0502020204030204" pitchFamily="34" charset="0"/>
                <a:ea typeface="SimSun" panose="02010600030101010101" pitchFamily="2" charset="-122"/>
              </a:rPr>
              <a:t> uptake by enhancing</a:t>
            </a:r>
            <a:r>
              <a:rPr lang="en-US" sz="2200" dirty="0">
                <a:effectLst/>
                <a:latin typeface="Calibri" panose="020F0502020204030204" pitchFamily="34" charset="0"/>
                <a:ea typeface="SimSun" panose="02010600030101010101" pitchFamily="2" charset="-122"/>
              </a:rPr>
              <a:t> </a:t>
            </a:r>
            <a:r>
              <a:rPr lang="en-US" sz="2200" dirty="0">
                <a:solidFill>
                  <a:srgbClr val="FDD077"/>
                </a:solidFill>
                <a:effectLst/>
                <a:latin typeface="Calibri" panose="020F0502020204030204" pitchFamily="34" charset="0"/>
                <a:ea typeface="SimSun" panose="02010600030101010101" pitchFamily="2" charset="-122"/>
              </a:rPr>
              <a:t>geochemical processes…</a:t>
            </a:r>
          </a:p>
        </p:txBody>
      </p:sp>
      <p:sp>
        <p:nvSpPr>
          <p:cNvPr id="58" name="TextBox 57">
            <a:extLst>
              <a:ext uri="{FF2B5EF4-FFF2-40B4-BE49-F238E27FC236}">
                <a16:creationId xmlns:a16="http://schemas.microsoft.com/office/drawing/2014/main" id="{2F302A92-FB01-0472-6018-9D56DFC7A4A4}"/>
              </a:ext>
            </a:extLst>
          </p:cNvPr>
          <p:cNvSpPr txBox="1"/>
          <p:nvPr/>
        </p:nvSpPr>
        <p:spPr>
          <a:xfrm>
            <a:off x="184150" y="4179138"/>
            <a:ext cx="6296526" cy="430887"/>
          </a:xfrm>
          <a:prstGeom prst="rect">
            <a:avLst/>
          </a:prstGeom>
          <a:noFill/>
        </p:spPr>
        <p:txBody>
          <a:bodyPr wrap="square">
            <a:spAutoFit/>
          </a:bodyPr>
          <a:lstStyle/>
          <a:p>
            <a:r>
              <a:rPr lang="en-US" sz="2200" dirty="0">
                <a:solidFill>
                  <a:srgbClr val="D9DFE2"/>
                </a:solidFill>
                <a:latin typeface="Calibri" panose="020F0502020204030204" pitchFamily="34" charset="0"/>
                <a:ea typeface="SimSun" panose="02010600030101010101" pitchFamily="2" charset="-122"/>
              </a:rPr>
              <a:t> and/or </a:t>
            </a:r>
            <a:r>
              <a:rPr lang="en-US" sz="2200" dirty="0">
                <a:solidFill>
                  <a:srgbClr val="FDD077"/>
                </a:solidFill>
                <a:latin typeface="Calibri" panose="020F0502020204030204" pitchFamily="34" charset="0"/>
                <a:ea typeface="SimSun" panose="02010600030101010101" pitchFamily="2" charset="-122"/>
              </a:rPr>
              <a:t>dark microbial CO</a:t>
            </a:r>
            <a:r>
              <a:rPr lang="en-US" sz="2200" baseline="-25000" dirty="0">
                <a:solidFill>
                  <a:srgbClr val="FDD077"/>
                </a:solidFill>
                <a:latin typeface="Calibri" panose="020F0502020204030204" pitchFamily="34" charset="0"/>
                <a:ea typeface="SimSun" panose="02010600030101010101" pitchFamily="2" charset="-122"/>
              </a:rPr>
              <a:t>2</a:t>
            </a:r>
            <a:r>
              <a:rPr lang="en-US" sz="2200" dirty="0">
                <a:solidFill>
                  <a:srgbClr val="FDD077"/>
                </a:solidFill>
                <a:latin typeface="Calibri" panose="020F0502020204030204" pitchFamily="34" charset="0"/>
                <a:ea typeface="SimSun" panose="02010600030101010101" pitchFamily="2" charset="-122"/>
              </a:rPr>
              <a:t> fixation</a:t>
            </a:r>
            <a:r>
              <a:rPr lang="en-US" sz="2200" dirty="0">
                <a:solidFill>
                  <a:srgbClr val="D9DFE2"/>
                </a:solidFill>
                <a:latin typeface="Calibri" panose="020F0502020204030204" pitchFamily="34" charset="0"/>
                <a:ea typeface="SimSun" panose="02010600030101010101" pitchFamily="2" charset="-122"/>
              </a:rPr>
              <a:t>?</a:t>
            </a:r>
            <a:endParaRPr lang="es-ES" sz="2200" dirty="0">
              <a:solidFill>
                <a:srgbClr val="D9DFE2"/>
              </a:solidFill>
            </a:endParaRPr>
          </a:p>
        </p:txBody>
      </p:sp>
      <p:sp>
        <p:nvSpPr>
          <p:cNvPr id="59" name="TextBox 58">
            <a:extLst>
              <a:ext uri="{FF2B5EF4-FFF2-40B4-BE49-F238E27FC236}">
                <a16:creationId xmlns:a16="http://schemas.microsoft.com/office/drawing/2014/main" id="{9CF57CC8-41F6-F961-EA78-3D4D8B7949F4}"/>
              </a:ext>
            </a:extLst>
          </p:cNvPr>
          <p:cNvSpPr txBox="1"/>
          <p:nvPr/>
        </p:nvSpPr>
        <p:spPr>
          <a:xfrm>
            <a:off x="34153" y="5023435"/>
            <a:ext cx="9692475" cy="430887"/>
          </a:xfrm>
          <a:prstGeom prst="rect">
            <a:avLst/>
          </a:prstGeom>
          <a:noFill/>
        </p:spPr>
        <p:txBody>
          <a:bodyPr wrap="square">
            <a:spAutoFit/>
          </a:bodyPr>
          <a:lstStyle/>
          <a:p>
            <a:pPr algn="just">
              <a:buFont typeface="Wingdings" panose="05000000000000000000" pitchFamily="2" charset="2"/>
              <a:buChar char="§"/>
              <a:tabLst>
                <a:tab pos="3048000" algn="l"/>
              </a:tabLst>
            </a:pPr>
            <a:r>
              <a:rPr lang="en-US" sz="2200" dirty="0">
                <a:solidFill>
                  <a:srgbClr val="D9DFE2"/>
                </a:solidFill>
                <a:latin typeface="Calibri" panose="020F0502020204030204" pitchFamily="34" charset="0"/>
                <a:ea typeface="SimSun" panose="02010600030101010101" pitchFamily="2" charset="-122"/>
              </a:rPr>
              <a:t> L</a:t>
            </a:r>
            <a:r>
              <a:rPr lang="en-US" sz="2200" dirty="0">
                <a:solidFill>
                  <a:srgbClr val="D9DFE2"/>
                </a:solidFill>
                <a:effectLst/>
                <a:latin typeface="Calibri" panose="020F0502020204030204" pitchFamily="34" charset="0"/>
                <a:ea typeface="SimSun" panose="02010600030101010101" pitchFamily="2" charset="-122"/>
              </a:rPr>
              <a:t>eaves the door open for novel </a:t>
            </a:r>
            <a:r>
              <a:rPr lang="en-US" sz="2200" dirty="0">
                <a:solidFill>
                  <a:srgbClr val="FDD077"/>
                </a:solidFill>
                <a:effectLst/>
                <a:latin typeface="Calibri" panose="020F0502020204030204" pitchFamily="34" charset="0"/>
                <a:ea typeface="SimSun" panose="02010600030101010101" pitchFamily="2" charset="-122"/>
              </a:rPr>
              <a:t>multidisciplinary research</a:t>
            </a:r>
          </a:p>
        </p:txBody>
      </p:sp>
    </p:spTree>
    <p:extLst>
      <p:ext uri="{BB962C8B-B14F-4D97-AF65-F5344CB8AC3E}">
        <p14:creationId xmlns:p14="http://schemas.microsoft.com/office/powerpoint/2010/main" val="2874759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par>
                                <p:cTn id="60" presetID="10"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par>
                                <p:cTn id="63" presetID="10" presetClass="entr" presetSubtype="0"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500"/>
                                        <p:tgtEl>
                                          <p:spTgt spid="5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500"/>
                                        <p:tgtEl>
                                          <p:spTgt spid="5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500"/>
                                        <p:tgtEl>
                                          <p:spTgt spid="5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6" grpId="0" animBg="1"/>
      <p:bldP spid="37" grpId="0" animBg="1"/>
      <p:bldP spid="38" grpId="0" animBg="1"/>
      <p:bldP spid="39" grpId="0" animBg="1"/>
      <p:bldP spid="40" grpId="0" animBg="1"/>
      <p:bldP spid="41" grpId="0" animBg="1"/>
      <p:bldP spid="42" grpId="0" animBg="1"/>
      <p:bldP spid="49" grpId="0" animBg="1"/>
      <p:bldP spid="50" grpId="0" animBg="1"/>
      <p:bldP spid="51" grpId="0" animBg="1"/>
      <p:bldP spid="32" grpId="0"/>
      <p:bldP spid="56" grpId="0"/>
      <p:bldP spid="57" grpId="0"/>
      <p:bldP spid="58"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E9C99F-F593-4932-B280-9E06C9B28DEE}"/>
              </a:ext>
            </a:extLst>
          </p:cNvPr>
          <p:cNvSpPr>
            <a:spLocks/>
          </p:cNvSpPr>
          <p:nvPr/>
        </p:nvSpPr>
        <p:spPr>
          <a:xfrm>
            <a:off x="0" y="0"/>
            <a:ext cx="12192000" cy="3429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1">
            <a:extLst>
              <a:ext uri="{FF2B5EF4-FFF2-40B4-BE49-F238E27FC236}">
                <a16:creationId xmlns:a16="http://schemas.microsoft.com/office/drawing/2014/main" id="{5030CC4F-8BDC-4E60-9031-36D88719DD9F}"/>
              </a:ext>
            </a:extLst>
          </p:cNvPr>
          <p:cNvSpPr>
            <a:spLocks noGrp="1"/>
          </p:cNvSpPr>
          <p:nvPr>
            <p:ph type="ctrTitle"/>
          </p:nvPr>
        </p:nvSpPr>
        <p:spPr>
          <a:xfrm>
            <a:off x="854532" y="4216378"/>
            <a:ext cx="9144000" cy="1641490"/>
          </a:xfrm>
        </p:spPr>
        <p:txBody>
          <a:bodyPr>
            <a:noAutofit/>
          </a:bodyPr>
          <a:lstStyle/>
          <a:p>
            <a:pPr algn="l"/>
            <a:r>
              <a:rPr lang="es-ES" sz="4000" spc="0" dirty="0">
                <a:solidFill>
                  <a:srgbClr val="FDD077"/>
                </a:solidFill>
              </a:rPr>
              <a:t>THANK YOU!</a:t>
            </a:r>
            <a:br>
              <a:rPr lang="es-ES" sz="4000" spc="0" dirty="0">
                <a:solidFill>
                  <a:srgbClr val="FDD077"/>
                </a:solidFill>
              </a:rPr>
            </a:br>
            <a:endParaRPr lang="es-ES" sz="4000" spc="0" baseline="-25000" dirty="0"/>
          </a:p>
        </p:txBody>
      </p:sp>
      <p:sp>
        <p:nvSpPr>
          <p:cNvPr id="9" name="Subtitle 2">
            <a:extLst>
              <a:ext uri="{FF2B5EF4-FFF2-40B4-BE49-F238E27FC236}">
                <a16:creationId xmlns:a16="http://schemas.microsoft.com/office/drawing/2014/main" id="{AE1646A0-EC72-45B9-BF82-82D4CE56D686}"/>
              </a:ext>
            </a:extLst>
          </p:cNvPr>
          <p:cNvSpPr>
            <a:spLocks noGrp="1"/>
          </p:cNvSpPr>
          <p:nvPr>
            <p:ph type="subTitle" idx="1"/>
          </p:nvPr>
        </p:nvSpPr>
        <p:spPr>
          <a:xfrm>
            <a:off x="854532" y="3446024"/>
            <a:ext cx="9144000" cy="754025"/>
          </a:xfrm>
        </p:spPr>
        <p:txBody>
          <a:bodyPr>
            <a:normAutofit/>
          </a:bodyPr>
          <a:lstStyle/>
          <a:p>
            <a:pPr algn="l"/>
            <a:r>
              <a:rPr lang="es-ES" sz="3000" b="1" dirty="0">
                <a:latin typeface="Calibri" panose="020F0502020204030204" pitchFamily="34" charset="0"/>
                <a:ea typeface="Times New Roman" panose="02020603050405020304" pitchFamily="18" charset="0"/>
                <a:cs typeface="Times New Roman" panose="02020603050405020304" pitchFamily="18" charset="0"/>
              </a:rPr>
              <a:t>THAT´S ALL FOLKS!</a:t>
            </a:r>
            <a:endParaRPr lang="es-ES" sz="3000" b="1" dirty="0">
              <a:effectLst/>
              <a:latin typeface="Calisto MT" panose="0204060305050503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73CBFB2-960F-4F9F-887A-AAD4584A23EB}"/>
              </a:ext>
            </a:extLst>
          </p:cNvPr>
          <p:cNvSpPr txBox="1"/>
          <p:nvPr/>
        </p:nvSpPr>
        <p:spPr>
          <a:xfrm>
            <a:off x="200029" y="5850387"/>
            <a:ext cx="11715750" cy="538609"/>
          </a:xfrm>
          <a:prstGeom prst="rect">
            <a:avLst/>
          </a:prstGeom>
          <a:noFill/>
        </p:spPr>
        <p:txBody>
          <a:bodyPr wrap="square">
            <a:spAutoFit/>
          </a:bodyPr>
          <a:lstStyle/>
          <a:p>
            <a:pPr algn="just"/>
            <a:r>
              <a:rPr lang="en-US" sz="1450" dirty="0">
                <a:solidFill>
                  <a:srgbClr val="D9DFE2"/>
                </a:solidFill>
              </a:rPr>
              <a:t>This work was funded by the research project </a:t>
            </a:r>
            <a:r>
              <a:rPr lang="en-US" sz="1450" dirty="0">
                <a:solidFill>
                  <a:srgbClr val="FDD077"/>
                </a:solidFill>
                <a:hlinkClick r:id="rId4">
                  <a:extLst>
                    <a:ext uri="{A12FA001-AC4F-418D-AE19-62706E023703}">
                      <ahyp:hlinkClr xmlns:ahyp="http://schemas.microsoft.com/office/drawing/2018/hyperlinkcolor" val="tx"/>
                    </a:ext>
                  </a:extLst>
                </a:hlinkClick>
              </a:rPr>
              <a:t>CGL2016-78075-P</a:t>
            </a:r>
            <a:r>
              <a:rPr lang="en-US" sz="1450" dirty="0">
                <a:solidFill>
                  <a:srgbClr val="D9DFE2"/>
                </a:solidFill>
              </a:rPr>
              <a:t>, Biocrust </a:t>
            </a:r>
            <a:r>
              <a:rPr lang="en-US" sz="1450" dirty="0" err="1">
                <a:solidFill>
                  <a:srgbClr val="D9DFE2"/>
                </a:solidFill>
              </a:rPr>
              <a:t>Dinamics</a:t>
            </a:r>
            <a:r>
              <a:rPr lang="en-US" sz="1450" dirty="0">
                <a:solidFill>
                  <a:srgbClr val="D9DFE2"/>
                </a:solidFill>
              </a:rPr>
              <a:t> (DINCOS), of the Spanish National Program of Scientific and Technical Research, and by the ICAERSA research project (</a:t>
            </a:r>
            <a:r>
              <a:rPr lang="en-US" sz="1450" dirty="0">
                <a:solidFill>
                  <a:srgbClr val="FDD077"/>
                </a:solidFill>
                <a:hlinkClick r:id="rId5">
                  <a:extLst>
                    <a:ext uri="{A12FA001-AC4F-418D-AE19-62706E023703}">
                      <ahyp:hlinkClr xmlns:ahyp="http://schemas.microsoft.com/office/drawing/2018/hyperlinkcolor" val="tx"/>
                    </a:ext>
                  </a:extLst>
                </a:hlinkClick>
              </a:rPr>
              <a:t>P18-RT-3629</a:t>
            </a:r>
            <a:r>
              <a:rPr lang="en-US" sz="1450" dirty="0">
                <a:solidFill>
                  <a:srgbClr val="D9DFE2"/>
                </a:solidFill>
              </a:rPr>
              <a:t>) of the Andalusian Regional Government including European Union ERDF funds.</a:t>
            </a:r>
            <a:endParaRPr lang="es-ES" sz="1450" dirty="0">
              <a:solidFill>
                <a:srgbClr val="D9DFE2"/>
              </a:solidFill>
            </a:endParaRPr>
          </a:p>
        </p:txBody>
      </p:sp>
      <p:sp>
        <p:nvSpPr>
          <p:cNvPr id="10" name="Rectangle 9">
            <a:extLst>
              <a:ext uri="{FF2B5EF4-FFF2-40B4-BE49-F238E27FC236}">
                <a16:creationId xmlns:a16="http://schemas.microsoft.com/office/drawing/2014/main" id="{7CF690A0-CD27-F13E-548D-C81421A4256C}"/>
              </a:ext>
            </a:extLst>
          </p:cNvPr>
          <p:cNvSpPr>
            <a:spLocks/>
          </p:cNvSpPr>
          <p:nvPr/>
        </p:nvSpPr>
        <p:spPr>
          <a:xfrm>
            <a:off x="4295779" y="3607930"/>
            <a:ext cx="7620000" cy="1911126"/>
          </a:xfrm>
          <a:prstGeom prst="rect">
            <a:avLst/>
          </a:prstGeom>
          <a:blipFill dpi="0" rotWithShape="1">
            <a:blip r:embed="rId6"/>
            <a:srcRect/>
            <a:stretch>
              <a:fillRect t="-26178" b="-2329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0">
            <a:extLst>
              <a:ext uri="{FF2B5EF4-FFF2-40B4-BE49-F238E27FC236}">
                <a16:creationId xmlns:a16="http://schemas.microsoft.com/office/drawing/2014/main" id="{8D8A70A1-DF7E-7F8A-C325-2AD943763740}"/>
              </a:ext>
            </a:extLst>
          </p:cNvPr>
          <p:cNvSpPr txBox="1"/>
          <p:nvPr/>
        </p:nvSpPr>
        <p:spPr>
          <a:xfrm>
            <a:off x="4190819" y="5488536"/>
            <a:ext cx="1789595" cy="369332"/>
          </a:xfrm>
          <a:prstGeom prst="rect">
            <a:avLst/>
          </a:prstGeom>
          <a:noFill/>
        </p:spPr>
        <p:txBody>
          <a:bodyPr wrap="square">
            <a:spAutoFit/>
          </a:bodyPr>
          <a:lstStyle/>
          <a:p>
            <a:pPr algn="ctr"/>
            <a:r>
              <a:rPr lang="es-ES" dirty="0">
                <a:solidFill>
                  <a:srgbClr val="AFDFEA"/>
                </a:solidFill>
              </a:rPr>
              <a:t>lopezcle@ugr.es</a:t>
            </a:r>
          </a:p>
        </p:txBody>
      </p:sp>
      <p:sp>
        <p:nvSpPr>
          <p:cNvPr id="3" name="Thought Bubble: Cloud 2">
            <a:extLst>
              <a:ext uri="{FF2B5EF4-FFF2-40B4-BE49-F238E27FC236}">
                <a16:creationId xmlns:a16="http://schemas.microsoft.com/office/drawing/2014/main" id="{9D7F2B6C-B89A-B4CF-AA62-6B5C2C6221E6}"/>
              </a:ext>
            </a:extLst>
          </p:cNvPr>
          <p:cNvSpPr/>
          <p:nvPr/>
        </p:nvSpPr>
        <p:spPr>
          <a:xfrm rot="2532502">
            <a:off x="7289638" y="307352"/>
            <a:ext cx="2035078" cy="998254"/>
          </a:xfrm>
          <a:prstGeom prst="cloudCallout">
            <a:avLst/>
          </a:prstGeom>
          <a:solidFill>
            <a:srgbClr val="D9DF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500" dirty="0">
                <a:solidFill>
                  <a:schemeClr val="bg1"/>
                </a:solidFill>
              </a:rPr>
              <a:t>???</a:t>
            </a:r>
          </a:p>
        </p:txBody>
      </p:sp>
      <p:sp>
        <p:nvSpPr>
          <p:cNvPr id="12" name="Date Placeholder 6">
            <a:extLst>
              <a:ext uri="{FF2B5EF4-FFF2-40B4-BE49-F238E27FC236}">
                <a16:creationId xmlns:a16="http://schemas.microsoft.com/office/drawing/2014/main" id="{4DC9C9FA-729B-F886-1050-987D96AED04F}"/>
              </a:ext>
            </a:extLst>
          </p:cNvPr>
          <p:cNvSpPr>
            <a:spLocks noGrp="1"/>
          </p:cNvSpPr>
          <p:nvPr>
            <p:ph type="dt" sz="half" idx="10"/>
          </p:nvPr>
        </p:nvSpPr>
        <p:spPr>
          <a:xfrm>
            <a:off x="838200" y="6356350"/>
            <a:ext cx="2743200" cy="365125"/>
          </a:xfrm>
        </p:spPr>
        <p:txBody>
          <a:bodyPr/>
          <a:lstStyle/>
          <a:p>
            <a:r>
              <a:rPr lang="es-ES" dirty="0"/>
              <a:t>25/05/2022</a:t>
            </a:r>
            <a:endParaRPr lang="en-US" dirty="0"/>
          </a:p>
        </p:txBody>
      </p:sp>
      <p:sp>
        <p:nvSpPr>
          <p:cNvPr id="13" name="Footer Placeholder 7">
            <a:extLst>
              <a:ext uri="{FF2B5EF4-FFF2-40B4-BE49-F238E27FC236}">
                <a16:creationId xmlns:a16="http://schemas.microsoft.com/office/drawing/2014/main" id="{15CD48EC-736C-31F2-632A-0979A0999ED5}"/>
              </a:ext>
            </a:extLst>
          </p:cNvPr>
          <p:cNvSpPr>
            <a:spLocks noGrp="1"/>
          </p:cNvSpPr>
          <p:nvPr>
            <p:ph type="ftr" sz="quarter" idx="11"/>
          </p:nvPr>
        </p:nvSpPr>
        <p:spPr>
          <a:xfrm>
            <a:off x="3371850" y="6356350"/>
            <a:ext cx="5448300" cy="365125"/>
          </a:xfrm>
        </p:spPr>
        <p:txBody>
          <a:bodyPr/>
          <a:lstStyle/>
          <a:p>
            <a:r>
              <a:rPr lang="en-US" dirty="0"/>
              <a:t>EGU22 - Soil gases : production, consumption and transport processes (SSS8.3)</a:t>
            </a:r>
          </a:p>
        </p:txBody>
      </p:sp>
      <p:sp>
        <p:nvSpPr>
          <p:cNvPr id="14" name="Slide Number Placeholder 8">
            <a:extLst>
              <a:ext uri="{FF2B5EF4-FFF2-40B4-BE49-F238E27FC236}">
                <a16:creationId xmlns:a16="http://schemas.microsoft.com/office/drawing/2014/main" id="{9FD4157E-21EF-8B2F-7795-0682E61016D5}"/>
              </a:ext>
            </a:extLst>
          </p:cNvPr>
          <p:cNvSpPr>
            <a:spLocks noGrp="1"/>
          </p:cNvSpPr>
          <p:nvPr>
            <p:ph type="sldNum" sz="quarter" idx="12"/>
          </p:nvPr>
        </p:nvSpPr>
        <p:spPr>
          <a:xfrm>
            <a:off x="8610600" y="6356350"/>
            <a:ext cx="2743200" cy="365125"/>
          </a:xfrm>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119635299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wing plant">
            <a:extLst>
              <a:ext uri="{FF2B5EF4-FFF2-40B4-BE49-F238E27FC236}">
                <a16:creationId xmlns:a16="http://schemas.microsoft.com/office/drawing/2014/main" id="{0475C82F-A603-49E4-B51B-EE74A73FEA86}"/>
              </a:ext>
            </a:extLst>
          </p:cNvPr>
          <p:cNvPicPr>
            <a:picLocks noChangeAspect="1"/>
          </p:cNvPicPr>
          <p:nvPr/>
        </p:nvPicPr>
        <p:blipFill rotWithShape="1">
          <a:blip r:embed="rId3">
            <a:duotone>
              <a:prstClr val="black"/>
              <a:schemeClr val="tx2">
                <a:tint val="45000"/>
                <a:satMod val="400000"/>
              </a:schemeClr>
            </a:duotone>
            <a:alphaModFix amt="12000"/>
          </a:blip>
          <a:srcRect t="15730"/>
          <a:stretch/>
        </p:blipFill>
        <p:spPr>
          <a:xfrm>
            <a:off x="20" y="1"/>
            <a:ext cx="12191980" cy="6858000"/>
          </a:xfrm>
          <a:prstGeom prst="rect">
            <a:avLst/>
          </a:prstGeom>
        </p:spPr>
      </p:pic>
      <p:sp>
        <p:nvSpPr>
          <p:cNvPr id="7" name="Date Placeholder 6">
            <a:extLst>
              <a:ext uri="{FF2B5EF4-FFF2-40B4-BE49-F238E27FC236}">
                <a16:creationId xmlns:a16="http://schemas.microsoft.com/office/drawing/2014/main" id="{86E07F6C-685D-43BC-A1A1-8E7AF47BF36A}"/>
              </a:ext>
            </a:extLst>
          </p:cNvPr>
          <p:cNvSpPr>
            <a:spLocks noGrp="1"/>
          </p:cNvSpPr>
          <p:nvPr>
            <p:ph type="dt" sz="half" idx="10"/>
          </p:nvPr>
        </p:nvSpPr>
        <p:spPr/>
        <p:txBody>
          <a:bodyPr/>
          <a:lstStyle/>
          <a:p>
            <a:r>
              <a:rPr lang="es-ES"/>
              <a:t>25/05/2022</a:t>
            </a:r>
            <a:endParaRPr lang="en-US" dirty="0"/>
          </a:p>
        </p:txBody>
      </p:sp>
      <p:sp>
        <p:nvSpPr>
          <p:cNvPr id="8" name="Footer Placeholder 7">
            <a:extLst>
              <a:ext uri="{FF2B5EF4-FFF2-40B4-BE49-F238E27FC236}">
                <a16:creationId xmlns:a16="http://schemas.microsoft.com/office/drawing/2014/main" id="{1326BA59-58FA-48FC-B9ED-3E20D6CAD9F4}"/>
              </a:ext>
            </a:extLst>
          </p:cNvPr>
          <p:cNvSpPr>
            <a:spLocks noGrp="1"/>
          </p:cNvSpPr>
          <p:nvPr>
            <p:ph type="ftr" sz="quarter" idx="11"/>
          </p:nvPr>
        </p:nvSpPr>
        <p:spPr/>
        <p:txBody>
          <a:bodyPr/>
          <a:lstStyle/>
          <a:p>
            <a:r>
              <a:rPr lang="en-US"/>
              <a:t>EGU22 - Soil gases : production, consumption and transport processes (SSS8.3)</a:t>
            </a:r>
            <a:endParaRPr lang="en-US" dirty="0"/>
          </a:p>
        </p:txBody>
      </p:sp>
      <p:sp>
        <p:nvSpPr>
          <p:cNvPr id="9" name="Slide Number Placeholder 8">
            <a:extLst>
              <a:ext uri="{FF2B5EF4-FFF2-40B4-BE49-F238E27FC236}">
                <a16:creationId xmlns:a16="http://schemas.microsoft.com/office/drawing/2014/main" id="{C964D6E7-8F1C-4377-B3C4-DE9657ECA188}"/>
              </a:ext>
            </a:extLst>
          </p:cNvPr>
          <p:cNvSpPr>
            <a:spLocks noGrp="1"/>
          </p:cNvSpPr>
          <p:nvPr>
            <p:ph type="sldNum" sz="quarter" idx="12"/>
          </p:nvPr>
        </p:nvSpPr>
        <p:spPr/>
        <p:txBody>
          <a:bodyPr/>
          <a:lstStyle/>
          <a:p>
            <a:fld id="{D57F1E4F-1CFF-5643-939E-02111984F565}" type="slidenum">
              <a:rPr lang="en-US" smtClean="0"/>
              <a:t>16</a:t>
            </a:fld>
            <a:endParaRPr lang="en-US" dirty="0"/>
          </a:p>
        </p:txBody>
      </p:sp>
      <p:sp>
        <p:nvSpPr>
          <p:cNvPr id="13" name="Content Placeholder 14">
            <a:extLst>
              <a:ext uri="{FF2B5EF4-FFF2-40B4-BE49-F238E27FC236}">
                <a16:creationId xmlns:a16="http://schemas.microsoft.com/office/drawing/2014/main" id="{52FD17BF-46DF-4E16-A000-022DF4010F98}"/>
              </a:ext>
            </a:extLst>
          </p:cNvPr>
          <p:cNvSpPr txBox="1">
            <a:spLocks/>
          </p:cNvSpPr>
          <p:nvPr/>
        </p:nvSpPr>
        <p:spPr>
          <a:xfrm>
            <a:off x="128885" y="440130"/>
            <a:ext cx="11934227" cy="58117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2925" indent="-542925" algn="just">
              <a:lnSpc>
                <a:spcPct val="100000"/>
              </a:lnSpc>
              <a:spcBef>
                <a:spcPts val="0"/>
              </a:spcBef>
              <a:buNone/>
            </a:pPr>
            <a:r>
              <a:rPr lang="en-US" sz="1450" dirty="0" err="1">
                <a:effectLst/>
                <a:latin typeface="Calibri" panose="020F0502020204030204" pitchFamily="34" charset="0"/>
                <a:ea typeface="SimSun" panose="02010600030101010101" pitchFamily="2" charset="-122"/>
                <a:cs typeface="Times New Roman" panose="02020603050405020304" pitchFamily="18" charset="0"/>
              </a:rPr>
              <a:t>Agam</a:t>
            </a:r>
            <a:r>
              <a:rPr lang="en-US" sz="1450" dirty="0">
                <a:effectLst/>
                <a:latin typeface="Calibri" panose="020F0502020204030204" pitchFamily="34" charset="0"/>
                <a:ea typeface="SimSun" panose="02010600030101010101" pitchFamily="2" charset="-122"/>
                <a:cs typeface="Times New Roman" panose="02020603050405020304" pitchFamily="18" charset="0"/>
              </a:rPr>
              <a:t>, N., &amp; Berliner, P. R. (2006). Dew formation and water vapor adsorption in semi-arid environments—a review. </a:t>
            </a:r>
            <a:r>
              <a:rPr lang="en-US" sz="1450" i="1" dirty="0">
                <a:effectLst/>
                <a:latin typeface="Calibri" panose="020F0502020204030204" pitchFamily="34" charset="0"/>
                <a:ea typeface="SimSun" panose="02010600030101010101" pitchFamily="2" charset="-122"/>
                <a:cs typeface="Times New Roman" panose="02020603050405020304" pitchFamily="18" charset="0"/>
              </a:rPr>
              <a:t>Journal of Arid Environments</a:t>
            </a:r>
            <a:r>
              <a:rPr lang="en-US" sz="1450" dirty="0">
                <a:effectLst/>
                <a:latin typeface="Calibri" panose="020F0502020204030204" pitchFamily="34" charset="0"/>
                <a:ea typeface="SimSun" panose="02010600030101010101" pitchFamily="2" charset="-122"/>
                <a:cs typeface="Times New Roman" panose="02020603050405020304" pitchFamily="18" charset="0"/>
              </a:rPr>
              <a:t>, </a:t>
            </a:r>
            <a:r>
              <a:rPr lang="en-US" sz="1450" i="1" dirty="0">
                <a:effectLst/>
                <a:latin typeface="Calibri" panose="020F0502020204030204" pitchFamily="34" charset="0"/>
                <a:ea typeface="SimSun" panose="02010600030101010101" pitchFamily="2" charset="-122"/>
                <a:cs typeface="Times New Roman" panose="02020603050405020304" pitchFamily="18" charset="0"/>
              </a:rPr>
              <a:t>65</a:t>
            </a:r>
            <a:r>
              <a:rPr lang="en-US" sz="1450" dirty="0">
                <a:effectLst/>
                <a:latin typeface="Calibri" panose="020F0502020204030204" pitchFamily="34" charset="0"/>
                <a:ea typeface="SimSun" panose="02010600030101010101" pitchFamily="2" charset="-122"/>
                <a:cs typeface="Times New Roman" panose="02020603050405020304" pitchFamily="18" charset="0"/>
              </a:rPr>
              <a:t>(4), 572–590.</a:t>
            </a:r>
          </a:p>
          <a:p>
            <a:pPr marL="542925" indent="-542925" algn="just">
              <a:lnSpc>
                <a:spcPct val="100000"/>
              </a:lnSpc>
              <a:spcBef>
                <a:spcPts val="0"/>
              </a:spcBef>
              <a:buNone/>
            </a:pPr>
            <a:r>
              <a:rPr lang="en-US" sz="1450" dirty="0" err="1">
                <a:effectLst/>
                <a:latin typeface="Calibri" panose="020F0502020204030204" pitchFamily="34" charset="0"/>
                <a:ea typeface="SimSun" panose="02010600030101010101" pitchFamily="2" charset="-122"/>
                <a:cs typeface="Times New Roman" panose="02020603050405020304" pitchFamily="18" charset="0"/>
              </a:rPr>
              <a:t>Bittelli</a:t>
            </a:r>
            <a:r>
              <a:rPr lang="en-US" sz="1450" dirty="0">
                <a:effectLst/>
                <a:latin typeface="Calibri" panose="020F0502020204030204" pitchFamily="34" charset="0"/>
                <a:ea typeface="SimSun" panose="02010600030101010101" pitchFamily="2" charset="-122"/>
                <a:cs typeface="Times New Roman" panose="02020603050405020304" pitchFamily="18" charset="0"/>
              </a:rPr>
              <a:t>, M., Campbell, G.S., Tomei, F., 2015. Soil physics with Python: transport in the soil-plant-atmosphere system. OUP Oxford. </a:t>
            </a:r>
            <a:r>
              <a:rPr lang="es-ES" sz="1450" dirty="0" err="1">
                <a:effectLst/>
                <a:latin typeface="Calibri" panose="020F0502020204030204" pitchFamily="34" charset="0"/>
                <a:ea typeface="Calibri" panose="020F0502020204030204" pitchFamily="34" charset="0"/>
                <a:cs typeface="Calibri" panose="020F0502020204030204" pitchFamily="34" charset="0"/>
              </a:rPr>
              <a:t>Buttersack</a:t>
            </a:r>
            <a:r>
              <a:rPr lang="es-ES" sz="1450" dirty="0">
                <a:effectLst/>
                <a:latin typeface="Calibri" panose="020F0502020204030204" pitchFamily="34" charset="0"/>
                <a:ea typeface="Calibri" panose="020F0502020204030204" pitchFamily="34" charset="0"/>
                <a:cs typeface="Calibri" panose="020F0502020204030204" pitchFamily="34" charset="0"/>
              </a:rPr>
              <a:t>, C., 2019. </a:t>
            </a:r>
            <a:r>
              <a:rPr lang="es-ES" sz="1450" dirty="0" err="1">
                <a:effectLst/>
                <a:latin typeface="Calibri" panose="020F0502020204030204" pitchFamily="34" charset="0"/>
                <a:ea typeface="Calibri" panose="020F0502020204030204" pitchFamily="34" charset="0"/>
                <a:cs typeface="Calibri" panose="020F0502020204030204" pitchFamily="34" charset="0"/>
              </a:rPr>
              <a:t>Modeling</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of</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type</a:t>
            </a:r>
            <a:r>
              <a:rPr lang="es-ES" sz="1450" dirty="0">
                <a:effectLst/>
                <a:latin typeface="Calibri" panose="020F0502020204030204" pitchFamily="34" charset="0"/>
                <a:ea typeface="Calibri" panose="020F0502020204030204" pitchFamily="34" charset="0"/>
                <a:cs typeface="Calibri" panose="020F0502020204030204" pitchFamily="34" charset="0"/>
              </a:rPr>
              <a:t> IV and V sigmoidal </a:t>
            </a:r>
            <a:r>
              <a:rPr lang="es-ES" sz="1450" dirty="0" err="1">
                <a:effectLst/>
                <a:latin typeface="Calibri" panose="020F0502020204030204" pitchFamily="34" charset="0"/>
                <a:ea typeface="Calibri" panose="020F0502020204030204" pitchFamily="34" charset="0"/>
                <a:cs typeface="Calibri" panose="020F0502020204030204" pitchFamily="34" charset="0"/>
              </a:rPr>
              <a:t>adsorption</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isotherms</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Phys</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Chem</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Chem</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Phys</a:t>
            </a:r>
            <a:r>
              <a:rPr lang="es-ES" sz="1450" dirty="0">
                <a:effectLst/>
                <a:latin typeface="Calibri" panose="020F0502020204030204" pitchFamily="34" charset="0"/>
                <a:ea typeface="Calibri" panose="020F0502020204030204" pitchFamily="34" charset="0"/>
                <a:cs typeface="Calibri" panose="020F0502020204030204" pitchFamily="34" charset="0"/>
              </a:rPr>
              <a:t>. 21, 5614–5626. </a:t>
            </a:r>
          </a:p>
          <a:p>
            <a:pPr marL="542925" indent="-542925" algn="just">
              <a:lnSpc>
                <a:spcPct val="100000"/>
              </a:lnSpc>
              <a:spcBef>
                <a:spcPts val="0"/>
              </a:spcBef>
              <a:buNone/>
            </a:pPr>
            <a:r>
              <a:rPr lang="es-ES" sz="1450" dirty="0">
                <a:effectLst/>
                <a:latin typeface="Calibri" panose="020F0502020204030204" pitchFamily="34" charset="0"/>
                <a:ea typeface="Calibri" panose="020F0502020204030204" pitchFamily="34" charset="0"/>
                <a:cs typeface="Calibri" panose="020F0502020204030204" pitchFamily="34" charset="0"/>
              </a:rPr>
              <a:t>Cueva, A., Volkmann, T.H.M., van </a:t>
            </a:r>
            <a:r>
              <a:rPr lang="es-ES" sz="1450" dirty="0" err="1">
                <a:effectLst/>
                <a:latin typeface="Calibri" panose="020F0502020204030204" pitchFamily="34" charset="0"/>
                <a:ea typeface="Calibri" panose="020F0502020204030204" pitchFamily="34" charset="0"/>
                <a:cs typeface="Calibri" panose="020F0502020204030204" pitchFamily="34" charset="0"/>
              </a:rPr>
              <a:t>Haren</a:t>
            </a:r>
            <a:r>
              <a:rPr lang="es-ES" sz="1450" dirty="0">
                <a:effectLst/>
                <a:latin typeface="Calibri" panose="020F0502020204030204" pitchFamily="34" charset="0"/>
                <a:ea typeface="Calibri" panose="020F0502020204030204" pitchFamily="34" charset="0"/>
                <a:cs typeface="Calibri" panose="020F0502020204030204" pitchFamily="34" charset="0"/>
              </a:rPr>
              <a:t>, J., </a:t>
            </a:r>
            <a:r>
              <a:rPr lang="es-ES" sz="1450" dirty="0" err="1">
                <a:effectLst/>
                <a:latin typeface="Calibri" panose="020F0502020204030204" pitchFamily="34" charset="0"/>
                <a:ea typeface="Calibri" panose="020F0502020204030204" pitchFamily="34" charset="0"/>
                <a:cs typeface="Calibri" panose="020F0502020204030204" pitchFamily="34" charset="0"/>
              </a:rPr>
              <a:t>Troch</a:t>
            </a:r>
            <a:r>
              <a:rPr lang="es-ES" sz="1450" dirty="0">
                <a:effectLst/>
                <a:latin typeface="Calibri" panose="020F0502020204030204" pitchFamily="34" charset="0"/>
                <a:ea typeface="Calibri" panose="020F0502020204030204" pitchFamily="34" charset="0"/>
                <a:cs typeface="Calibri" panose="020F0502020204030204" pitchFamily="34" charset="0"/>
              </a:rPr>
              <a:t>, P.A., Meredith, L.K., 2019. </a:t>
            </a:r>
            <a:r>
              <a:rPr lang="es-ES" sz="1450" dirty="0" err="1">
                <a:effectLst/>
                <a:latin typeface="Calibri" panose="020F0502020204030204" pitchFamily="34" charset="0"/>
                <a:ea typeface="Calibri" panose="020F0502020204030204" pitchFamily="34" charset="0"/>
                <a:cs typeface="Calibri" panose="020F0502020204030204" pitchFamily="34" charset="0"/>
              </a:rPr>
              <a:t>Reconciling</a:t>
            </a:r>
            <a:r>
              <a:rPr lang="es-ES" sz="1450" dirty="0">
                <a:effectLst/>
                <a:latin typeface="Calibri" panose="020F0502020204030204" pitchFamily="34" charset="0"/>
                <a:ea typeface="Calibri" panose="020F0502020204030204" pitchFamily="34" charset="0"/>
                <a:cs typeface="Calibri" panose="020F0502020204030204" pitchFamily="34" charset="0"/>
              </a:rPr>
              <a:t> Negative </a:t>
            </a:r>
            <a:r>
              <a:rPr lang="es-ES" sz="1450" dirty="0" err="1">
                <a:effectLst/>
                <a:latin typeface="Calibri" panose="020F0502020204030204" pitchFamily="34" charset="0"/>
                <a:ea typeface="Calibri" panose="020F0502020204030204" pitchFamily="34" charset="0"/>
                <a:cs typeface="Calibri" panose="020F0502020204030204" pitchFamily="34" charset="0"/>
              </a:rPr>
              <a:t>Soil</a:t>
            </a:r>
            <a:r>
              <a:rPr lang="es-ES" sz="1450" dirty="0">
                <a:effectLst/>
                <a:latin typeface="Calibri" panose="020F0502020204030204" pitchFamily="34" charset="0"/>
                <a:ea typeface="Calibri" panose="020F0502020204030204" pitchFamily="34" charset="0"/>
                <a:cs typeface="Calibri" panose="020F0502020204030204" pitchFamily="34" charset="0"/>
              </a:rPr>
              <a:t> CO2 </a:t>
            </a:r>
            <a:r>
              <a:rPr lang="es-ES" sz="1450" dirty="0" err="1">
                <a:effectLst/>
                <a:latin typeface="Calibri" panose="020F0502020204030204" pitchFamily="34" charset="0"/>
                <a:ea typeface="Calibri" panose="020F0502020204030204" pitchFamily="34" charset="0"/>
                <a:cs typeface="Calibri" panose="020F0502020204030204" pitchFamily="34" charset="0"/>
              </a:rPr>
              <a:t>Fluxes</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Insights</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from</a:t>
            </a:r>
            <a:r>
              <a:rPr lang="es-ES" sz="1450" dirty="0">
                <a:effectLst/>
                <a:latin typeface="Calibri" panose="020F0502020204030204" pitchFamily="34" charset="0"/>
                <a:ea typeface="Calibri" panose="020F0502020204030204" pitchFamily="34" charset="0"/>
                <a:cs typeface="Calibri" panose="020F0502020204030204" pitchFamily="34" charset="0"/>
              </a:rPr>
              <a:t> a </a:t>
            </a:r>
            <a:r>
              <a:rPr lang="es-ES" sz="1450" dirty="0" err="1">
                <a:effectLst/>
                <a:latin typeface="Calibri" panose="020F0502020204030204" pitchFamily="34" charset="0"/>
                <a:ea typeface="Calibri" panose="020F0502020204030204" pitchFamily="34" charset="0"/>
                <a:cs typeface="Calibri" panose="020F0502020204030204" pitchFamily="34" charset="0"/>
              </a:rPr>
              <a:t>Large-Scale</a:t>
            </a:r>
            <a:r>
              <a:rPr lang="es-ES" sz="1450" dirty="0">
                <a:effectLst/>
                <a:latin typeface="Calibri" panose="020F0502020204030204" pitchFamily="34" charset="0"/>
                <a:ea typeface="Calibri" panose="020F0502020204030204" pitchFamily="34" charset="0"/>
                <a:cs typeface="Calibri" panose="020F0502020204030204" pitchFamily="34" charset="0"/>
              </a:rPr>
              <a:t> Experimental </a:t>
            </a:r>
            <a:r>
              <a:rPr lang="es-ES" sz="1450" dirty="0" err="1">
                <a:effectLst/>
                <a:latin typeface="Calibri" panose="020F0502020204030204" pitchFamily="34" charset="0"/>
                <a:ea typeface="Calibri" panose="020F0502020204030204" pitchFamily="34" charset="0"/>
                <a:cs typeface="Calibri" panose="020F0502020204030204" pitchFamily="34" charset="0"/>
              </a:rPr>
              <a:t>Hillslope</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Soil</a:t>
            </a:r>
            <a:r>
              <a:rPr lang="es-ES" sz="1450" dirty="0">
                <a:effectLst/>
                <a:latin typeface="Calibri" panose="020F0502020204030204" pitchFamily="34" charset="0"/>
                <a:ea typeface="Calibri" panose="020F0502020204030204" pitchFamily="34" charset="0"/>
                <a:cs typeface="Calibri" panose="020F0502020204030204" pitchFamily="34" charset="0"/>
              </a:rPr>
              <a:t> </a:t>
            </a:r>
            <a:r>
              <a:rPr lang="es-ES" sz="1450" dirty="0" err="1">
                <a:effectLst/>
                <a:latin typeface="Calibri" panose="020F0502020204030204" pitchFamily="34" charset="0"/>
                <a:ea typeface="Calibri" panose="020F0502020204030204" pitchFamily="34" charset="0"/>
                <a:cs typeface="Calibri" panose="020F0502020204030204" pitchFamily="34" charset="0"/>
              </a:rPr>
              <a:t>Syst</a:t>
            </a:r>
            <a:r>
              <a:rPr lang="es-ES" sz="1450" dirty="0">
                <a:effectLst/>
                <a:latin typeface="Calibri" panose="020F0502020204030204" pitchFamily="34" charset="0"/>
                <a:ea typeface="Calibri" panose="020F0502020204030204" pitchFamily="34" charset="0"/>
                <a:cs typeface="Calibri" panose="020F0502020204030204" pitchFamily="34" charset="0"/>
              </a:rPr>
              <a:t>. 2019, Vol. 3, Page 10 3, 10. </a:t>
            </a:r>
          </a:p>
          <a:p>
            <a:pPr marL="542925" indent="-542925" algn="just">
              <a:lnSpc>
                <a:spcPct val="100000"/>
              </a:lnSpc>
              <a:spcBef>
                <a:spcPts val="0"/>
              </a:spcBef>
              <a:buNone/>
            </a:pPr>
            <a:r>
              <a:rPr lang="en-US" sz="1450" dirty="0">
                <a:effectLst/>
                <a:latin typeface="Calibri" panose="020F0502020204030204" pitchFamily="34" charset="0"/>
                <a:ea typeface="SimSun" panose="02010600030101010101" pitchFamily="2" charset="-122"/>
                <a:cs typeface="Times New Roman" panose="02020603050405020304" pitchFamily="18" charset="0"/>
              </a:rPr>
              <a:t>Davidson, G. R., Phillips-Housley, A., &amp; Stevens, M. T. (2013). Soil-zone adsorption of atmospheric CO2 as a terrestrial carbon sink.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Geochimica</a:t>
            </a:r>
            <a:r>
              <a:rPr lang="en-US" sz="1450" dirty="0">
                <a:effectLst/>
                <a:latin typeface="Calibri" panose="020F0502020204030204" pitchFamily="34" charset="0"/>
                <a:ea typeface="SimSun" panose="02010600030101010101" pitchFamily="2" charset="-122"/>
                <a:cs typeface="Times New Roman" panose="02020603050405020304" pitchFamily="18" charset="0"/>
              </a:rPr>
              <a:t> et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Cosmochimica</a:t>
            </a:r>
            <a:r>
              <a:rPr lang="en-US" sz="1450" dirty="0">
                <a:effectLst/>
                <a:latin typeface="Calibri" panose="020F0502020204030204" pitchFamily="34" charset="0"/>
                <a:ea typeface="SimSun" panose="02010600030101010101" pitchFamily="2" charset="-122"/>
                <a:cs typeface="Times New Roman" panose="02020603050405020304" pitchFamily="18" charset="0"/>
              </a:rPr>
              <a:t> Acta, 106, 44–50.</a:t>
            </a:r>
          </a:p>
          <a:p>
            <a:pPr marL="542925" indent="-542925" algn="just">
              <a:lnSpc>
                <a:spcPct val="100000"/>
              </a:lnSpc>
              <a:spcBef>
                <a:spcPts val="0"/>
              </a:spcBef>
              <a:buNone/>
            </a:pPr>
            <a:r>
              <a:rPr lang="en-US" sz="1450" dirty="0">
                <a:effectLst/>
                <a:latin typeface="Calibri" panose="020F0502020204030204" pitchFamily="34" charset="0"/>
                <a:ea typeface="Calibri" panose="020F0502020204030204" pitchFamily="34" charset="0"/>
              </a:rPr>
              <a:t>Fa, K.-Y., Zhang, Y.-Q., Wu, B., Qin, S.-G., Liu, Z., &amp; She, W.-W. (2016). Patterns and possible mechanisms of soil CO2 uptake in sandy soil. </a:t>
            </a:r>
            <a:r>
              <a:rPr lang="en-US" sz="1450" i="1" dirty="0">
                <a:effectLst/>
                <a:latin typeface="Calibri" panose="020F0502020204030204" pitchFamily="34" charset="0"/>
                <a:ea typeface="Calibri" panose="020F0502020204030204" pitchFamily="34" charset="0"/>
              </a:rPr>
              <a:t>Science of the Total Environment</a:t>
            </a:r>
            <a:r>
              <a:rPr lang="en-US" sz="1450" dirty="0">
                <a:effectLst/>
                <a:latin typeface="Calibri" panose="020F0502020204030204" pitchFamily="34" charset="0"/>
                <a:ea typeface="Calibri" panose="020F0502020204030204" pitchFamily="34" charset="0"/>
              </a:rPr>
              <a:t>, </a:t>
            </a:r>
            <a:r>
              <a:rPr lang="en-US" sz="1450" i="1" dirty="0">
                <a:effectLst/>
                <a:latin typeface="Calibri" panose="020F0502020204030204" pitchFamily="34" charset="0"/>
                <a:ea typeface="Calibri" panose="020F0502020204030204" pitchFamily="34" charset="0"/>
              </a:rPr>
              <a:t>544</a:t>
            </a:r>
            <a:r>
              <a:rPr lang="en-US" sz="1450" dirty="0">
                <a:effectLst/>
                <a:latin typeface="Calibri" panose="020F0502020204030204" pitchFamily="34" charset="0"/>
                <a:ea typeface="Calibri" panose="020F0502020204030204" pitchFamily="34" charset="0"/>
              </a:rPr>
              <a:t>, 587–594. </a:t>
            </a:r>
          </a:p>
          <a:p>
            <a:pPr marL="542925" indent="-542925" algn="just">
              <a:lnSpc>
                <a:spcPct val="100000"/>
              </a:lnSpc>
              <a:spcBef>
                <a:spcPts val="0"/>
              </a:spcBef>
              <a:buNone/>
            </a:pPr>
            <a:r>
              <a:rPr lang="en-US" sz="1450" dirty="0" err="1">
                <a:effectLst/>
                <a:latin typeface="Calibri" panose="020F0502020204030204" pitchFamily="34" charset="0"/>
                <a:ea typeface="Calibri" panose="020F0502020204030204" pitchFamily="34" charset="0"/>
              </a:rPr>
              <a:t>Hamerlynck</a:t>
            </a:r>
            <a:r>
              <a:rPr lang="en-US" sz="1450" dirty="0">
                <a:effectLst/>
                <a:latin typeface="Calibri" panose="020F0502020204030204" pitchFamily="34" charset="0"/>
                <a:ea typeface="Calibri" panose="020F0502020204030204" pitchFamily="34" charset="0"/>
              </a:rPr>
              <a:t>, E. P., Scott, R. L., Sánchez-Cañete, E. P., &amp; Barron-Gafford, G. A. (2013). Nocturnal soil CO2 uptake and its relationship to subsurface soil and ecosystem carbon fluxes in a Chihuahuan Desert shrubland. </a:t>
            </a:r>
            <a:r>
              <a:rPr lang="en-US" sz="1450" i="1" dirty="0">
                <a:effectLst/>
                <a:latin typeface="Calibri" panose="020F0502020204030204" pitchFamily="34" charset="0"/>
                <a:ea typeface="Calibri" panose="020F0502020204030204" pitchFamily="34" charset="0"/>
              </a:rPr>
              <a:t>Journal of Geophysical Research: </a:t>
            </a:r>
            <a:r>
              <a:rPr lang="en-US" sz="1450" i="1" dirty="0" err="1">
                <a:effectLst/>
                <a:latin typeface="Calibri" panose="020F0502020204030204" pitchFamily="34" charset="0"/>
                <a:ea typeface="Calibri" panose="020F0502020204030204" pitchFamily="34" charset="0"/>
              </a:rPr>
              <a:t>Biogeosciences</a:t>
            </a:r>
            <a:r>
              <a:rPr lang="en-US" sz="1450" dirty="0">
                <a:effectLst/>
                <a:latin typeface="Calibri" panose="020F0502020204030204" pitchFamily="34" charset="0"/>
                <a:ea typeface="Calibri" panose="020F0502020204030204" pitchFamily="34" charset="0"/>
              </a:rPr>
              <a:t>, </a:t>
            </a:r>
            <a:r>
              <a:rPr lang="en-US" sz="1450" i="1" dirty="0">
                <a:effectLst/>
                <a:latin typeface="Calibri" panose="020F0502020204030204" pitchFamily="34" charset="0"/>
                <a:ea typeface="Calibri" panose="020F0502020204030204" pitchFamily="34" charset="0"/>
              </a:rPr>
              <a:t>118</a:t>
            </a:r>
            <a:r>
              <a:rPr lang="en-US" sz="1450" dirty="0">
                <a:effectLst/>
                <a:latin typeface="Calibri" panose="020F0502020204030204" pitchFamily="34" charset="0"/>
                <a:ea typeface="Calibri" panose="020F0502020204030204" pitchFamily="34" charset="0"/>
              </a:rPr>
              <a:t>(4), 1593–1603. </a:t>
            </a:r>
          </a:p>
          <a:p>
            <a:pPr marL="542925" indent="-542925" algn="just">
              <a:lnSpc>
                <a:spcPct val="100000"/>
              </a:lnSpc>
              <a:spcBef>
                <a:spcPts val="0"/>
              </a:spcBef>
              <a:buNone/>
            </a:pPr>
            <a:r>
              <a:rPr lang="en-US" sz="1450" dirty="0">
                <a:effectLst/>
                <a:latin typeface="Calibri" panose="020F0502020204030204" pitchFamily="34" charset="0"/>
                <a:ea typeface="SimSun" panose="02010600030101010101" pitchFamily="2" charset="-122"/>
                <a:cs typeface="Times New Roman" panose="02020603050405020304" pitchFamily="18" charset="0"/>
              </a:rPr>
              <a:t>Kool, D., Agra, E.,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Drabkin</a:t>
            </a:r>
            <a:r>
              <a:rPr lang="en-US" sz="1450" dirty="0">
                <a:effectLst/>
                <a:latin typeface="Calibri" panose="020F0502020204030204" pitchFamily="34" charset="0"/>
                <a:ea typeface="SimSun" panose="02010600030101010101" pitchFamily="2" charset="-122"/>
                <a:cs typeface="Times New Roman" panose="02020603050405020304" pitchFamily="18" charset="0"/>
              </a:rPr>
              <a:t>, A., Duncan, A.,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Fendinat</a:t>
            </a:r>
            <a:r>
              <a:rPr lang="en-US" sz="1450" dirty="0">
                <a:effectLst/>
                <a:latin typeface="Calibri" panose="020F0502020204030204" pitchFamily="34" charset="0"/>
                <a:ea typeface="SimSun" panose="02010600030101010101" pitchFamily="2" charset="-122"/>
                <a:cs typeface="Times New Roman" panose="02020603050405020304" pitchFamily="18" charset="0"/>
              </a:rPr>
              <a:t>, P. P., Leduc, S.,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Lupovitch</a:t>
            </a:r>
            <a:r>
              <a:rPr lang="en-US" sz="1450" dirty="0">
                <a:effectLst/>
                <a:latin typeface="Calibri" panose="020F0502020204030204" pitchFamily="34" charset="0"/>
                <a:ea typeface="SimSun" panose="02010600030101010101" pitchFamily="2" charset="-122"/>
                <a:cs typeface="Times New Roman" panose="02020603050405020304" pitchFamily="18" charset="0"/>
              </a:rPr>
              <a:t>, G.,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Nambwandja</a:t>
            </a:r>
            <a:r>
              <a:rPr lang="en-US" sz="1450" dirty="0">
                <a:effectLst/>
                <a:latin typeface="Calibri" panose="020F0502020204030204" pitchFamily="34" charset="0"/>
                <a:ea typeface="SimSun" panose="02010600030101010101" pitchFamily="2" charset="-122"/>
                <a:cs typeface="Times New Roman" panose="02020603050405020304" pitchFamily="18" charset="0"/>
              </a:rPr>
              <a:t>, A. N.,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Ndilenga</a:t>
            </a:r>
            <a:r>
              <a:rPr lang="en-US" sz="1450" dirty="0">
                <a:effectLst/>
                <a:latin typeface="Calibri" panose="020F0502020204030204" pitchFamily="34" charset="0"/>
                <a:ea typeface="SimSun" panose="02010600030101010101" pitchFamily="2" charset="-122"/>
                <a:cs typeface="Times New Roman" panose="02020603050405020304" pitchFamily="18" charset="0"/>
              </a:rPr>
              <a:t>, N. S., &amp;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Thị</a:t>
            </a:r>
            <a:r>
              <a:rPr lang="en-US" sz="1450" dirty="0">
                <a:effectLst/>
                <a:latin typeface="Calibri" panose="020F0502020204030204" pitchFamily="34" charset="0"/>
                <a:ea typeface="SimSun" panose="02010600030101010101" pitchFamily="2" charset="-122"/>
                <a:cs typeface="Times New Roman" panose="02020603050405020304" pitchFamily="18" charset="0"/>
              </a:rPr>
              <a:t>, T. N. (2021). The overlooked non-rainfall water input sibling of fog and dew: Daily water vapor adsorption on a! Nara hummock in the Namib Sand Sea. </a:t>
            </a:r>
            <a:r>
              <a:rPr lang="en-US" sz="1450" i="1" dirty="0">
                <a:effectLst/>
                <a:latin typeface="Calibri" panose="020F0502020204030204" pitchFamily="34" charset="0"/>
                <a:ea typeface="SimSun" panose="02010600030101010101" pitchFamily="2" charset="-122"/>
                <a:cs typeface="Times New Roman" panose="02020603050405020304" pitchFamily="18" charset="0"/>
              </a:rPr>
              <a:t>Journal of Hydrology</a:t>
            </a:r>
            <a:r>
              <a:rPr lang="en-US" sz="1450" dirty="0">
                <a:effectLst/>
                <a:latin typeface="Calibri" panose="020F0502020204030204" pitchFamily="34" charset="0"/>
                <a:ea typeface="SimSun" panose="02010600030101010101" pitchFamily="2" charset="-122"/>
                <a:cs typeface="Times New Roman" panose="02020603050405020304" pitchFamily="18" charset="0"/>
              </a:rPr>
              <a:t>, </a:t>
            </a:r>
            <a:r>
              <a:rPr lang="en-US" sz="1450" i="1" dirty="0">
                <a:effectLst/>
                <a:latin typeface="Calibri" panose="020F0502020204030204" pitchFamily="34" charset="0"/>
                <a:ea typeface="SimSun" panose="02010600030101010101" pitchFamily="2" charset="-122"/>
                <a:cs typeface="Times New Roman" panose="02020603050405020304" pitchFamily="18" charset="0"/>
              </a:rPr>
              <a:t>598</a:t>
            </a:r>
            <a:r>
              <a:rPr lang="en-US" sz="1450" dirty="0">
                <a:effectLst/>
                <a:latin typeface="Calibri" panose="020F0502020204030204" pitchFamily="34" charset="0"/>
                <a:ea typeface="SimSun" panose="02010600030101010101" pitchFamily="2" charset="-122"/>
                <a:cs typeface="Times New Roman" panose="02020603050405020304" pitchFamily="18" charset="0"/>
              </a:rPr>
              <a:t>, 126420.</a:t>
            </a:r>
            <a:endParaRPr lang="es-ES" sz="1450" dirty="0">
              <a:effectLst/>
              <a:latin typeface="Calisto MT" panose="02040603050505030304" pitchFamily="18" charset="0"/>
              <a:ea typeface="SimSun" panose="02010600030101010101" pitchFamily="2" charset="-122"/>
              <a:cs typeface="Times New Roman" panose="02020603050405020304" pitchFamily="18" charset="0"/>
            </a:endParaRPr>
          </a:p>
          <a:p>
            <a:pPr marL="542925" indent="-542925" algn="just">
              <a:lnSpc>
                <a:spcPct val="100000"/>
              </a:lnSpc>
              <a:spcBef>
                <a:spcPts val="0"/>
              </a:spcBef>
              <a:buNone/>
            </a:pPr>
            <a:r>
              <a:rPr lang="es-ES" sz="1450" dirty="0" err="1">
                <a:effectLst/>
                <a:latin typeface="Calibri" panose="020F0502020204030204" pitchFamily="34" charset="0"/>
                <a:ea typeface="SimSun" panose="02010600030101010101" pitchFamily="2" charset="-122"/>
                <a:cs typeface="Times New Roman" panose="02020603050405020304" pitchFamily="18" charset="0"/>
              </a:rPr>
              <a:t>Kosmas</a:t>
            </a:r>
            <a:r>
              <a:rPr lang="es-ES" sz="1450" dirty="0">
                <a:effectLst/>
                <a:latin typeface="Calibri" panose="020F0502020204030204" pitchFamily="34" charset="0"/>
                <a:ea typeface="SimSun" panose="02010600030101010101" pitchFamily="2" charset="-122"/>
                <a:cs typeface="Times New Roman" panose="02020603050405020304" pitchFamily="18" charset="0"/>
              </a:rPr>
              <a:t>, C., </a:t>
            </a:r>
            <a:r>
              <a:rPr lang="es-ES" sz="1450" dirty="0" err="1">
                <a:effectLst/>
                <a:latin typeface="Calibri" panose="020F0502020204030204" pitchFamily="34" charset="0"/>
                <a:ea typeface="SimSun" panose="02010600030101010101" pitchFamily="2" charset="-122"/>
                <a:cs typeface="Times New Roman" panose="02020603050405020304" pitchFamily="18" charset="0"/>
              </a:rPr>
              <a:t>Danalatos</a:t>
            </a:r>
            <a:r>
              <a:rPr lang="es-ES" sz="1450" dirty="0">
                <a:effectLst/>
                <a:latin typeface="Calibri" panose="020F0502020204030204" pitchFamily="34" charset="0"/>
                <a:ea typeface="SimSun" panose="02010600030101010101" pitchFamily="2" charset="-122"/>
                <a:cs typeface="Times New Roman" panose="02020603050405020304" pitchFamily="18" charset="0"/>
              </a:rPr>
              <a:t>, N. G., </a:t>
            </a:r>
            <a:r>
              <a:rPr lang="es-ES" sz="1450" dirty="0" err="1">
                <a:effectLst/>
                <a:latin typeface="Calibri" panose="020F0502020204030204" pitchFamily="34" charset="0"/>
                <a:ea typeface="SimSun" panose="02010600030101010101" pitchFamily="2" charset="-122"/>
                <a:cs typeface="Times New Roman" panose="02020603050405020304" pitchFamily="18" charset="0"/>
              </a:rPr>
              <a:t>Poesen</a:t>
            </a:r>
            <a:r>
              <a:rPr lang="es-ES" sz="1450" dirty="0">
                <a:effectLst/>
                <a:latin typeface="Calibri" panose="020F0502020204030204" pitchFamily="34" charset="0"/>
                <a:ea typeface="SimSun" panose="02010600030101010101" pitchFamily="2" charset="-122"/>
                <a:cs typeface="Times New Roman" panose="02020603050405020304" pitchFamily="18" charset="0"/>
              </a:rPr>
              <a:t>, J., &amp; Van </a:t>
            </a:r>
            <a:r>
              <a:rPr lang="es-ES" sz="1450" dirty="0" err="1">
                <a:effectLst/>
                <a:latin typeface="Calibri" panose="020F0502020204030204" pitchFamily="34" charset="0"/>
                <a:ea typeface="SimSun" panose="02010600030101010101" pitchFamily="2" charset="-122"/>
                <a:cs typeface="Times New Roman" panose="02020603050405020304" pitchFamily="18" charset="0"/>
              </a:rPr>
              <a:t>Wesemael</a:t>
            </a:r>
            <a:r>
              <a:rPr lang="es-ES" sz="1450" dirty="0">
                <a:effectLst/>
                <a:latin typeface="Calibri" panose="020F0502020204030204" pitchFamily="34" charset="0"/>
                <a:ea typeface="SimSun" panose="02010600030101010101" pitchFamily="2" charset="-122"/>
                <a:cs typeface="Times New Roman" panose="02020603050405020304" pitchFamily="18" charset="0"/>
              </a:rPr>
              <a:t>, B. (1998). </a:t>
            </a:r>
            <a:r>
              <a:rPr lang="en-US" sz="1450" dirty="0">
                <a:effectLst/>
                <a:latin typeface="Calibri" panose="020F0502020204030204" pitchFamily="34" charset="0"/>
                <a:ea typeface="SimSun" panose="02010600030101010101" pitchFamily="2" charset="-122"/>
                <a:cs typeface="Times New Roman" panose="02020603050405020304" pitchFamily="18" charset="0"/>
              </a:rPr>
              <a:t>The effect of water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vapour</a:t>
            </a:r>
            <a:r>
              <a:rPr lang="en-US" sz="1450" dirty="0">
                <a:effectLst/>
                <a:latin typeface="Calibri" panose="020F0502020204030204" pitchFamily="34" charset="0"/>
                <a:ea typeface="SimSun" panose="02010600030101010101" pitchFamily="2" charset="-122"/>
                <a:cs typeface="Times New Roman" panose="02020603050405020304" pitchFamily="18" charset="0"/>
              </a:rPr>
              <a:t> adsorption on soil moisture content under Mediterranean climatic conditions. </a:t>
            </a:r>
            <a:r>
              <a:rPr lang="en-US" sz="1450" i="1" dirty="0">
                <a:effectLst/>
                <a:latin typeface="Calibri" panose="020F0502020204030204" pitchFamily="34" charset="0"/>
                <a:ea typeface="SimSun" panose="02010600030101010101" pitchFamily="2" charset="-122"/>
                <a:cs typeface="Times New Roman" panose="02020603050405020304" pitchFamily="18" charset="0"/>
              </a:rPr>
              <a:t>Agricultural Water Management</a:t>
            </a:r>
            <a:r>
              <a:rPr lang="en-US" sz="1450" dirty="0">
                <a:effectLst/>
                <a:latin typeface="Calibri" panose="020F0502020204030204" pitchFamily="34" charset="0"/>
                <a:ea typeface="SimSun" panose="02010600030101010101" pitchFamily="2" charset="-122"/>
                <a:cs typeface="Times New Roman" panose="02020603050405020304" pitchFamily="18" charset="0"/>
              </a:rPr>
              <a:t>, </a:t>
            </a:r>
            <a:r>
              <a:rPr lang="en-US" sz="1450" i="1" dirty="0">
                <a:effectLst/>
                <a:latin typeface="Calibri" panose="020F0502020204030204" pitchFamily="34" charset="0"/>
                <a:ea typeface="SimSun" panose="02010600030101010101" pitchFamily="2" charset="-122"/>
                <a:cs typeface="Times New Roman" panose="02020603050405020304" pitchFamily="18" charset="0"/>
              </a:rPr>
              <a:t>36</a:t>
            </a:r>
            <a:r>
              <a:rPr lang="en-US" sz="1450" dirty="0">
                <a:effectLst/>
                <a:latin typeface="Calibri" panose="020F0502020204030204" pitchFamily="34" charset="0"/>
                <a:ea typeface="SimSun" panose="02010600030101010101" pitchFamily="2" charset="-122"/>
                <a:cs typeface="Times New Roman" panose="02020603050405020304" pitchFamily="18" charset="0"/>
              </a:rPr>
              <a:t>(2), 157–168.</a:t>
            </a:r>
          </a:p>
          <a:p>
            <a:pPr marL="542925" indent="-542925" algn="just">
              <a:lnSpc>
                <a:spcPct val="100000"/>
              </a:lnSpc>
              <a:spcBef>
                <a:spcPts val="0"/>
              </a:spcBef>
              <a:buNone/>
            </a:pPr>
            <a:r>
              <a:rPr lang="en-US" sz="1450" dirty="0" err="1">
                <a:effectLst/>
                <a:latin typeface="Calibri" panose="020F0502020204030204" pitchFamily="34" charset="0"/>
                <a:ea typeface="SimSun" panose="02010600030101010101" pitchFamily="2" charset="-122"/>
                <a:cs typeface="Times New Roman" panose="02020603050405020304" pitchFamily="18" charset="0"/>
              </a:rPr>
              <a:t>Loeppert</a:t>
            </a:r>
            <a:r>
              <a:rPr lang="en-US" sz="1450" dirty="0">
                <a:effectLst/>
                <a:latin typeface="Calibri" panose="020F0502020204030204" pitchFamily="34" charset="0"/>
                <a:ea typeface="SimSun" panose="02010600030101010101" pitchFamily="2" charset="-122"/>
                <a:cs typeface="Times New Roman" panose="02020603050405020304" pitchFamily="18" charset="0"/>
              </a:rPr>
              <a:t>, R. H., &amp; Suarez, D. L. (1996). Carbonate and gypsum. Methods of Soil Analysis: Part 3 Chemical Methods, 5, 437–474. </a:t>
            </a:r>
          </a:p>
          <a:p>
            <a:pPr marL="542925" indent="-542925" algn="just">
              <a:lnSpc>
                <a:spcPct val="100000"/>
              </a:lnSpc>
              <a:spcBef>
                <a:spcPts val="0"/>
              </a:spcBef>
              <a:buNone/>
            </a:pPr>
            <a:r>
              <a:rPr lang="en-US" sz="1450" dirty="0">
                <a:effectLst/>
                <a:latin typeface="Calibri" panose="020F0502020204030204" pitchFamily="34" charset="0"/>
                <a:ea typeface="Calibri" panose="020F0502020204030204" pitchFamily="34" charset="0"/>
                <a:cs typeface="Times New Roman" panose="02020603050405020304" pitchFamily="18" charset="0"/>
              </a:rPr>
              <a:t>Ma, J., Wang, Z.-Y., Stevenson, B. A., Zheng, X.-J., &amp; Li, Y. (2013). An inorganic CO2 diffusion and dissolution process explains negative CO2 fluxes in saline/alkaline soils. </a:t>
            </a:r>
            <a:r>
              <a:rPr lang="en-US" sz="1450" i="1" dirty="0">
                <a:effectLst/>
                <a:latin typeface="Calibri" panose="020F0502020204030204" pitchFamily="34" charset="0"/>
                <a:ea typeface="Calibri" panose="020F0502020204030204" pitchFamily="34" charset="0"/>
                <a:cs typeface="Times New Roman" panose="02020603050405020304" pitchFamily="18" charset="0"/>
              </a:rPr>
              <a:t>Scientific Reports</a:t>
            </a:r>
            <a:r>
              <a:rPr lang="en-US" sz="1450" dirty="0">
                <a:effectLst/>
                <a:latin typeface="Calibri" panose="020F0502020204030204" pitchFamily="34" charset="0"/>
                <a:ea typeface="Calibri" panose="020F0502020204030204" pitchFamily="34" charset="0"/>
                <a:cs typeface="Times New Roman" panose="02020603050405020304" pitchFamily="18" charset="0"/>
              </a:rPr>
              <a:t>, </a:t>
            </a:r>
            <a:r>
              <a:rPr lang="en-US" sz="1450" i="1" dirty="0">
                <a:effectLst/>
                <a:latin typeface="Calibri" panose="020F0502020204030204" pitchFamily="34" charset="0"/>
                <a:ea typeface="Calibri" panose="020F0502020204030204" pitchFamily="34" charset="0"/>
                <a:cs typeface="Times New Roman" panose="02020603050405020304" pitchFamily="18" charset="0"/>
              </a:rPr>
              <a:t>3</a:t>
            </a:r>
            <a:r>
              <a:rPr lang="en-US" sz="1450" dirty="0">
                <a:effectLst/>
                <a:latin typeface="Calibri" panose="020F0502020204030204" pitchFamily="34" charset="0"/>
                <a:ea typeface="Calibri" panose="020F0502020204030204" pitchFamily="34" charset="0"/>
                <a:cs typeface="Times New Roman" panose="02020603050405020304" pitchFamily="18" charset="0"/>
              </a:rPr>
              <a:t>, 2025. </a:t>
            </a:r>
          </a:p>
          <a:p>
            <a:pPr marL="542925" indent="-542925" algn="just">
              <a:lnSpc>
                <a:spcPct val="100000"/>
              </a:lnSpc>
              <a:spcBef>
                <a:spcPts val="0"/>
              </a:spcBef>
              <a:buNone/>
            </a:pPr>
            <a:r>
              <a:rPr lang="en-US" sz="1450" dirty="0">
                <a:effectLst/>
                <a:latin typeface="Calibri" panose="020F0502020204030204" pitchFamily="34" charset="0"/>
                <a:ea typeface="SimSun" panose="02010600030101010101" pitchFamily="2" charset="-122"/>
                <a:cs typeface="Times New Roman" panose="02020603050405020304" pitchFamily="18" charset="0"/>
              </a:rPr>
              <a:t>McHugh, T. A., Morrissey, E. M., Reed, S. C.,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Hungate</a:t>
            </a:r>
            <a:r>
              <a:rPr lang="en-US" sz="1450" dirty="0">
                <a:effectLst/>
                <a:latin typeface="Calibri" panose="020F0502020204030204" pitchFamily="34" charset="0"/>
                <a:ea typeface="SimSun" panose="02010600030101010101" pitchFamily="2" charset="-122"/>
                <a:cs typeface="Times New Roman" panose="02020603050405020304" pitchFamily="18" charset="0"/>
              </a:rPr>
              <a:t>, B. A., &amp; Schwartz, E. (2015). Water from air: an overlooked source of moisture in arid and semiarid regions. </a:t>
            </a:r>
            <a:r>
              <a:rPr lang="en-US" sz="1450" i="1" dirty="0">
                <a:effectLst/>
                <a:latin typeface="Calibri" panose="020F0502020204030204" pitchFamily="34" charset="0"/>
                <a:ea typeface="SimSun" panose="02010600030101010101" pitchFamily="2" charset="-122"/>
                <a:cs typeface="Times New Roman" panose="02020603050405020304" pitchFamily="18" charset="0"/>
              </a:rPr>
              <a:t>Scientific Reports</a:t>
            </a:r>
            <a:r>
              <a:rPr lang="en-US" sz="1450" dirty="0">
                <a:effectLst/>
                <a:latin typeface="Calibri" panose="020F0502020204030204" pitchFamily="34" charset="0"/>
                <a:ea typeface="SimSun" panose="02010600030101010101" pitchFamily="2" charset="-122"/>
                <a:cs typeface="Times New Roman" panose="02020603050405020304" pitchFamily="18" charset="0"/>
              </a:rPr>
              <a:t>, </a:t>
            </a:r>
            <a:r>
              <a:rPr lang="en-US" sz="1450" i="1" dirty="0">
                <a:effectLst/>
                <a:latin typeface="Calibri" panose="020F0502020204030204" pitchFamily="34" charset="0"/>
                <a:ea typeface="SimSun" panose="02010600030101010101" pitchFamily="2" charset="-122"/>
                <a:cs typeface="Times New Roman" panose="02020603050405020304" pitchFamily="18" charset="0"/>
              </a:rPr>
              <a:t>5</a:t>
            </a:r>
            <a:r>
              <a:rPr lang="en-US" sz="1450" dirty="0">
                <a:effectLst/>
                <a:latin typeface="Calibri" panose="020F0502020204030204" pitchFamily="34" charset="0"/>
                <a:ea typeface="SimSun" panose="02010600030101010101" pitchFamily="2" charset="-122"/>
                <a:cs typeface="Times New Roman" panose="02020603050405020304" pitchFamily="18" charset="0"/>
              </a:rPr>
              <a:t>(1), 1–6.</a:t>
            </a:r>
          </a:p>
          <a:p>
            <a:pPr marL="542925" indent="-542925" algn="just">
              <a:lnSpc>
                <a:spcPct val="100000"/>
              </a:lnSpc>
              <a:spcBef>
                <a:spcPts val="0"/>
              </a:spcBef>
              <a:buNone/>
            </a:pPr>
            <a:r>
              <a:rPr lang="en-US" sz="1450" dirty="0">
                <a:effectLst/>
                <a:latin typeface="Calibri" panose="020F0502020204030204" pitchFamily="34" charset="0"/>
                <a:ea typeface="SimSun" panose="02010600030101010101" pitchFamily="2" charset="-122"/>
                <a:cs typeface="Times New Roman" panose="02020603050405020304" pitchFamily="18" charset="0"/>
              </a:rPr>
              <a:t>Pinheiro, J. C., &amp; Bates, D. M. (2000). Mixed-Effects Models in S and S-Plus. Springer-Verlag New York.</a:t>
            </a:r>
          </a:p>
          <a:p>
            <a:pPr marL="542925" indent="-542925" algn="just">
              <a:lnSpc>
                <a:spcPct val="100000"/>
              </a:lnSpc>
              <a:spcBef>
                <a:spcPts val="0"/>
              </a:spcBef>
              <a:buNone/>
            </a:pPr>
            <a:r>
              <a:rPr lang="en-US" sz="1450" dirty="0">
                <a:effectLst/>
                <a:latin typeface="Calibri" panose="020F0502020204030204" pitchFamily="34" charset="0"/>
                <a:ea typeface="SimSun" panose="02010600030101010101" pitchFamily="2" charset="-122"/>
                <a:cs typeface="Times New Roman" panose="02020603050405020304" pitchFamily="18" charset="0"/>
              </a:rPr>
              <a:t>Sánchez‐Cañete, E. P., Scott, R. L., van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Haren</a:t>
            </a:r>
            <a:r>
              <a:rPr lang="en-US" sz="1450" dirty="0">
                <a:effectLst/>
                <a:latin typeface="Calibri" panose="020F0502020204030204" pitchFamily="34" charset="0"/>
                <a:ea typeface="SimSun" panose="02010600030101010101" pitchFamily="2" charset="-122"/>
                <a:cs typeface="Times New Roman" panose="02020603050405020304" pitchFamily="18" charset="0"/>
              </a:rPr>
              <a:t>, J., &amp; Barron‐Gafford, G. A. (2017). Improving the accuracy of the gradient method for determining soil carbon dioxide efflux. </a:t>
            </a:r>
            <a:r>
              <a:rPr lang="en-US" sz="1450" i="1" dirty="0">
                <a:effectLst/>
                <a:latin typeface="Calibri" panose="020F0502020204030204" pitchFamily="34" charset="0"/>
                <a:ea typeface="SimSun" panose="02010600030101010101" pitchFamily="2" charset="-122"/>
                <a:cs typeface="Times New Roman" panose="02020603050405020304" pitchFamily="18" charset="0"/>
              </a:rPr>
              <a:t>Journal of Geophysical Research: </a:t>
            </a:r>
            <a:r>
              <a:rPr lang="en-US" sz="1450" i="1" dirty="0" err="1">
                <a:effectLst/>
                <a:latin typeface="Calibri" panose="020F0502020204030204" pitchFamily="34" charset="0"/>
                <a:ea typeface="SimSun" panose="02010600030101010101" pitchFamily="2" charset="-122"/>
                <a:cs typeface="Times New Roman" panose="02020603050405020304" pitchFamily="18" charset="0"/>
              </a:rPr>
              <a:t>Biogeosciences</a:t>
            </a:r>
            <a:r>
              <a:rPr lang="en-US" sz="1450" dirty="0">
                <a:effectLst/>
                <a:latin typeface="Calibri" panose="020F0502020204030204" pitchFamily="34" charset="0"/>
                <a:ea typeface="SimSun" panose="02010600030101010101" pitchFamily="2" charset="-122"/>
                <a:cs typeface="Times New Roman" panose="02020603050405020304" pitchFamily="18" charset="0"/>
              </a:rPr>
              <a:t>, </a:t>
            </a:r>
            <a:r>
              <a:rPr lang="en-US" sz="1450" i="1" dirty="0">
                <a:effectLst/>
                <a:latin typeface="Calibri" panose="020F0502020204030204" pitchFamily="34" charset="0"/>
                <a:ea typeface="SimSun" panose="02010600030101010101" pitchFamily="2" charset="-122"/>
                <a:cs typeface="Times New Roman" panose="02020603050405020304" pitchFamily="18" charset="0"/>
              </a:rPr>
              <a:t>122</a:t>
            </a:r>
            <a:r>
              <a:rPr lang="en-US" sz="1450" dirty="0">
                <a:effectLst/>
                <a:latin typeface="Calibri" panose="020F0502020204030204" pitchFamily="34" charset="0"/>
                <a:ea typeface="SimSun" panose="02010600030101010101" pitchFamily="2" charset="-122"/>
                <a:cs typeface="Times New Roman" panose="02020603050405020304" pitchFamily="18" charset="0"/>
              </a:rPr>
              <a:t>(1), 50–64.</a:t>
            </a:r>
            <a:endParaRPr lang="es-ES" sz="1450" dirty="0">
              <a:effectLst/>
              <a:latin typeface="Calisto MT" panose="02040603050505030304" pitchFamily="18" charset="0"/>
              <a:ea typeface="SimSun" panose="02010600030101010101" pitchFamily="2" charset="-122"/>
              <a:cs typeface="Times New Roman" panose="02020603050405020304" pitchFamily="18" charset="0"/>
            </a:endParaRPr>
          </a:p>
          <a:p>
            <a:pPr marL="542925" indent="-542925" algn="just">
              <a:lnSpc>
                <a:spcPct val="100000"/>
              </a:lnSpc>
              <a:spcBef>
                <a:spcPts val="0"/>
              </a:spcBef>
              <a:buNone/>
            </a:pPr>
            <a:r>
              <a:rPr lang="en-US" sz="1450" dirty="0">
                <a:effectLst/>
                <a:latin typeface="Calibri" panose="020F0502020204030204" pitchFamily="34" charset="0"/>
                <a:ea typeface="SimSun" panose="02010600030101010101" pitchFamily="2" charset="-122"/>
                <a:cs typeface="Times New Roman" panose="02020603050405020304" pitchFamily="18" charset="0"/>
              </a:rPr>
              <a:t>Xu, X., </a:t>
            </a:r>
            <a:r>
              <a:rPr lang="en-US" sz="1450" dirty="0" err="1">
                <a:effectLst/>
                <a:latin typeface="Calibri" panose="020F0502020204030204" pitchFamily="34" charset="0"/>
                <a:ea typeface="SimSun" panose="02010600030101010101" pitchFamily="2" charset="-122"/>
                <a:cs typeface="Times New Roman" panose="02020603050405020304" pitchFamily="18" charset="0"/>
              </a:rPr>
              <a:t>Nieber</a:t>
            </a:r>
            <a:r>
              <a:rPr lang="en-US" sz="1450" dirty="0">
                <a:effectLst/>
                <a:latin typeface="Calibri" panose="020F0502020204030204" pitchFamily="34" charset="0"/>
                <a:ea typeface="SimSun" panose="02010600030101010101" pitchFamily="2" charset="-122"/>
                <a:cs typeface="Times New Roman" panose="02020603050405020304" pitchFamily="18" charset="0"/>
              </a:rPr>
              <a:t>, J.L., Gupta, S.C., 1992. Compaction effect on the gas diffusion coefficient in soils. Soil Sci. Soc. Am. J. 56, 1743–1750.</a:t>
            </a:r>
          </a:p>
          <a:p>
            <a:pPr marL="542925" indent="-542925" algn="just">
              <a:lnSpc>
                <a:spcPct val="100000"/>
              </a:lnSpc>
              <a:spcBef>
                <a:spcPts val="0"/>
              </a:spcBef>
              <a:buNone/>
            </a:pPr>
            <a:endParaRPr lang="en-US" sz="1450" dirty="0">
              <a:latin typeface="Calibri" panose="020F0502020204030204" pitchFamily="34" charset="0"/>
              <a:ea typeface="SimSun" panose="02010600030101010101" pitchFamily="2" charset="-122"/>
              <a:cs typeface="Times New Roman" panose="02020603050405020304" pitchFamily="18" charset="0"/>
            </a:endParaRPr>
          </a:p>
          <a:p>
            <a:pPr marL="542925" indent="-542925" algn="just">
              <a:lnSpc>
                <a:spcPct val="100000"/>
              </a:lnSpc>
              <a:spcBef>
                <a:spcPts val="0"/>
              </a:spcBef>
              <a:buNone/>
            </a:pPr>
            <a:endParaRPr lang="es-ES" sz="1450" dirty="0">
              <a:effectLst/>
              <a:latin typeface="Calisto MT" panose="02040603050505030304" pitchFamily="18" charset="0"/>
              <a:ea typeface="SimSun" panose="02010600030101010101" pitchFamily="2" charset="-122"/>
              <a:cs typeface="Times New Roman" panose="02020603050405020304" pitchFamily="18" charset="0"/>
            </a:endParaRPr>
          </a:p>
          <a:p>
            <a:pPr marL="542925" indent="-542925" algn="just">
              <a:lnSpc>
                <a:spcPct val="125000"/>
              </a:lnSpc>
              <a:spcAft>
                <a:spcPts val="800"/>
              </a:spcAft>
              <a:buNone/>
            </a:pPr>
            <a:endParaRPr lang="es-ES" sz="1800" dirty="0">
              <a:effectLst/>
              <a:latin typeface="Calisto MT" panose="02040603050505030304" pitchFamily="18" charset="0"/>
              <a:ea typeface="SimSun" panose="02010600030101010101" pitchFamily="2" charset="-122"/>
              <a:cs typeface="Times New Roman" panose="02020603050405020304" pitchFamily="18" charset="0"/>
            </a:endParaRPr>
          </a:p>
        </p:txBody>
      </p:sp>
      <p:sp>
        <p:nvSpPr>
          <p:cNvPr id="21" name="CuadroTexto 8">
            <a:extLst>
              <a:ext uri="{FF2B5EF4-FFF2-40B4-BE49-F238E27FC236}">
                <a16:creationId xmlns:a16="http://schemas.microsoft.com/office/drawing/2014/main" id="{827F2D2E-8E88-22FD-48C4-54E5EF57AFAA}"/>
              </a:ext>
            </a:extLst>
          </p:cNvPr>
          <p:cNvSpPr txBox="1"/>
          <p:nvPr/>
        </p:nvSpPr>
        <p:spPr>
          <a:xfrm>
            <a:off x="15539" y="0"/>
            <a:ext cx="12284947" cy="446276"/>
          </a:xfrm>
          <a:prstGeom prst="rect">
            <a:avLst/>
          </a:prstGeom>
          <a:noFill/>
        </p:spPr>
        <p:txBody>
          <a:bodyPr wrap="square" rtlCol="0">
            <a:spAutoFit/>
          </a:bodyPr>
          <a:lstStyle/>
          <a:p>
            <a:r>
              <a:rPr lang="es-ES" sz="2300" cap="small" dirty="0" err="1">
                <a:solidFill>
                  <a:schemeClr val="accent6">
                    <a:lumMod val="60000"/>
                    <a:lumOff val="40000"/>
                  </a:schemeClr>
                </a:solidFill>
              </a:rPr>
              <a:t>References</a:t>
            </a:r>
            <a:endParaRPr lang="es-ES" sz="2300" cap="small" dirty="0">
              <a:solidFill>
                <a:schemeClr val="accent6">
                  <a:lumMod val="60000"/>
                  <a:lumOff val="40000"/>
                </a:schemeClr>
              </a:solidFill>
            </a:endParaRPr>
          </a:p>
        </p:txBody>
      </p:sp>
      <p:cxnSp>
        <p:nvCxnSpPr>
          <p:cNvPr id="22" name="Conector recto 9">
            <a:extLst>
              <a:ext uri="{FF2B5EF4-FFF2-40B4-BE49-F238E27FC236}">
                <a16:creationId xmlns:a16="http://schemas.microsoft.com/office/drawing/2014/main" id="{8488ECE9-BB0B-9B2C-C6DD-41D1F27E07FD}"/>
              </a:ext>
            </a:extLst>
          </p:cNvPr>
          <p:cNvCxnSpPr>
            <a:cxnSpLocks/>
          </p:cNvCxnSpPr>
          <p:nvPr/>
        </p:nvCxnSpPr>
        <p:spPr>
          <a:xfrm flipH="1">
            <a:off x="128887" y="429830"/>
            <a:ext cx="134345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27442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39EE50-C467-40B6-B792-147B404399E6}"/>
              </a:ext>
            </a:extLst>
          </p:cNvPr>
          <p:cNvSpPr>
            <a:spLocks noGrp="1"/>
          </p:cNvSpPr>
          <p:nvPr>
            <p:ph type="subTitle" idx="1"/>
          </p:nvPr>
        </p:nvSpPr>
        <p:spPr/>
        <p:txBody>
          <a:bodyPr>
            <a:normAutofit/>
          </a:bodyPr>
          <a:lstStyle/>
          <a:p>
            <a:pPr marL="571500" indent="-571500">
              <a:buFont typeface="+mj-lt"/>
              <a:buAutoNum type="romanUcPeriod"/>
            </a:pPr>
            <a:r>
              <a:rPr lang="es-ES" sz="3000" b="1" dirty="0">
                <a:latin typeface="Calibri" panose="020F0502020204030204" pitchFamily="34" charset="0"/>
                <a:ea typeface="Times New Roman" panose="02020603050405020304" pitchFamily="18" charset="0"/>
                <a:cs typeface="Times New Roman" panose="02020603050405020304" pitchFamily="18" charset="0"/>
              </a:rPr>
              <a:t>INTRODUCTION</a:t>
            </a:r>
            <a:endParaRPr lang="es-ES" sz="3000" b="1" dirty="0">
              <a:effectLst/>
              <a:latin typeface="Calisto MT" panose="02040603050505030304" pitchFamily="18"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2E8AE6A5-606E-464B-9190-25383AC08650}"/>
              </a:ext>
            </a:extLst>
          </p:cNvPr>
          <p:cNvSpPr>
            <a:spLocks noGrp="1"/>
          </p:cNvSpPr>
          <p:nvPr>
            <p:ph type="dt" sz="half" idx="10"/>
          </p:nvPr>
        </p:nvSpPr>
        <p:spPr/>
        <p:txBody>
          <a:bodyPr/>
          <a:lstStyle/>
          <a:p>
            <a:r>
              <a:rPr lang="es-ES"/>
              <a:t>25/05/2022</a:t>
            </a:r>
            <a:endParaRPr lang="en-US" dirty="0"/>
          </a:p>
        </p:txBody>
      </p:sp>
      <p:sp>
        <p:nvSpPr>
          <p:cNvPr id="5" name="Footer Placeholder 4">
            <a:extLst>
              <a:ext uri="{FF2B5EF4-FFF2-40B4-BE49-F238E27FC236}">
                <a16:creationId xmlns:a16="http://schemas.microsoft.com/office/drawing/2014/main" id="{87295782-C955-40A6-A8F0-D664CDBBC6D6}"/>
              </a:ext>
            </a:extLst>
          </p:cNvPr>
          <p:cNvSpPr>
            <a:spLocks noGrp="1"/>
          </p:cNvSpPr>
          <p:nvPr>
            <p:ph type="ftr" sz="quarter" idx="11"/>
          </p:nvPr>
        </p:nvSpPr>
        <p:spPr/>
        <p:txBody>
          <a:bodyPr/>
          <a:lstStyle/>
          <a:p>
            <a:r>
              <a:rPr lang="en-US"/>
              <a:t>EGU22 - Soil gases : production, consumption and transport processes (SSS8.3)</a:t>
            </a:r>
            <a:endParaRPr lang="en-US" dirty="0"/>
          </a:p>
        </p:txBody>
      </p:sp>
      <p:sp>
        <p:nvSpPr>
          <p:cNvPr id="6" name="Slide Number Placeholder 5">
            <a:extLst>
              <a:ext uri="{FF2B5EF4-FFF2-40B4-BE49-F238E27FC236}">
                <a16:creationId xmlns:a16="http://schemas.microsoft.com/office/drawing/2014/main" id="{04363E35-A8FC-47CA-9BD7-D252B0970456}"/>
              </a:ext>
            </a:extLst>
          </p:cNvPr>
          <p:cNvSpPr>
            <a:spLocks noGrp="1"/>
          </p:cNvSpPr>
          <p:nvPr>
            <p:ph type="sldNum" sz="quarter" idx="12"/>
          </p:nvPr>
        </p:nvSpPr>
        <p:spPr/>
        <p:txBody>
          <a:bodyPr/>
          <a:lstStyle/>
          <a:p>
            <a:fld id="{D57F1E4F-1CFF-5643-939E-02111984F565}" type="slidenum">
              <a:rPr lang="en-US" smtClean="0"/>
              <a:t>2</a:t>
            </a:fld>
            <a:endParaRPr lang="en-US" dirty="0"/>
          </a:p>
        </p:txBody>
      </p:sp>
      <p:sp>
        <p:nvSpPr>
          <p:cNvPr id="7" name="Rectangle 6">
            <a:extLst>
              <a:ext uri="{FF2B5EF4-FFF2-40B4-BE49-F238E27FC236}">
                <a16:creationId xmlns:a16="http://schemas.microsoft.com/office/drawing/2014/main" id="{CF24CE58-71FD-40F0-B606-68BE95438990}"/>
              </a:ext>
            </a:extLst>
          </p:cNvPr>
          <p:cNvSpPr>
            <a:spLocks/>
          </p:cNvSpPr>
          <p:nvPr/>
        </p:nvSpPr>
        <p:spPr>
          <a:xfrm>
            <a:off x="0" y="0"/>
            <a:ext cx="12192000" cy="3333754"/>
          </a:xfrm>
          <a:prstGeom prst="rect">
            <a:avLst/>
          </a:prstGeom>
          <a:blipFill dpi="0" rotWithShape="1">
            <a:blip r:embed="rId3" cstate="print">
              <a:extLst>
                <a:ext uri="{BEBA8EAE-BF5A-486C-A8C5-ECC9F3942E4B}">
                  <a14:imgProps xmlns:a14="http://schemas.microsoft.com/office/drawing/2010/main">
                    <a14:imgLayer r:embed="rId4">
                      <a14:imgEffect>
                        <a14:brightnessContrast bright="45000" contrast="10000"/>
                      </a14:imgEffect>
                    </a14:imgLayer>
                  </a14:imgProps>
                </a:ex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8121685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wing plant">
            <a:extLst>
              <a:ext uri="{FF2B5EF4-FFF2-40B4-BE49-F238E27FC236}">
                <a16:creationId xmlns:a16="http://schemas.microsoft.com/office/drawing/2014/main" id="{0475C82F-A603-49E4-B51B-EE74A73FEA86}"/>
              </a:ext>
            </a:extLst>
          </p:cNvPr>
          <p:cNvPicPr>
            <a:picLocks noChangeAspect="1"/>
          </p:cNvPicPr>
          <p:nvPr/>
        </p:nvPicPr>
        <p:blipFill rotWithShape="1">
          <a:blip r:embed="rId3">
            <a:duotone>
              <a:prstClr val="black"/>
              <a:schemeClr val="tx2">
                <a:tint val="45000"/>
                <a:satMod val="400000"/>
              </a:schemeClr>
            </a:duotone>
            <a:alphaModFix amt="12000"/>
          </a:blip>
          <a:srcRect t="15730"/>
          <a:stretch/>
        </p:blipFill>
        <p:spPr>
          <a:xfrm>
            <a:off x="1662" y="0"/>
            <a:ext cx="12191980" cy="6858000"/>
          </a:xfrm>
          <a:prstGeom prst="rect">
            <a:avLst/>
          </a:prstGeom>
        </p:spPr>
      </p:pic>
      <p:sp>
        <p:nvSpPr>
          <p:cNvPr id="15" name="Content Placeholder 14">
            <a:extLst>
              <a:ext uri="{FF2B5EF4-FFF2-40B4-BE49-F238E27FC236}">
                <a16:creationId xmlns:a16="http://schemas.microsoft.com/office/drawing/2014/main" id="{FA2703EE-DB9D-4A69-B474-703F8012DB9F}"/>
              </a:ext>
            </a:extLst>
          </p:cNvPr>
          <p:cNvSpPr>
            <a:spLocks noGrp="1"/>
          </p:cNvSpPr>
          <p:nvPr>
            <p:ph idx="1"/>
          </p:nvPr>
        </p:nvSpPr>
        <p:spPr>
          <a:xfrm>
            <a:off x="128956" y="790867"/>
            <a:ext cx="7775607" cy="744745"/>
          </a:xfrm>
        </p:spPr>
        <p:txBody>
          <a:bodyPr>
            <a:normAutofit/>
          </a:bodyPr>
          <a:lstStyle/>
          <a:p>
            <a:pPr algn="just">
              <a:buFont typeface="Wingdings" panose="05000000000000000000" pitchFamily="2" charset="2"/>
              <a:buChar char="§"/>
            </a:pPr>
            <a:r>
              <a:rPr lang="en-US" sz="2200" dirty="0">
                <a:solidFill>
                  <a:srgbClr val="D9DFE2"/>
                </a:solidFill>
                <a:sym typeface="Wingdings" panose="05000000000000000000" pitchFamily="2" charset="2"/>
              </a:rPr>
              <a:t>Water vapor adsorption (</a:t>
            </a:r>
            <a:r>
              <a:rPr lang="en-US" sz="2200" dirty="0">
                <a:solidFill>
                  <a:srgbClr val="FDD077"/>
                </a:solidFill>
                <a:sym typeface="Wingdings" panose="05000000000000000000" pitchFamily="2" charset="2"/>
              </a:rPr>
              <a:t>WVA</a:t>
            </a:r>
            <a:r>
              <a:rPr lang="en-US" sz="2200" dirty="0">
                <a:solidFill>
                  <a:srgbClr val="D9DFE2"/>
                </a:solidFill>
                <a:sym typeface="Wingdings" panose="05000000000000000000" pitchFamily="2" charset="2"/>
              </a:rPr>
              <a:t>) = water vapor movement from atmosphere to soil, forming liquid water on soil particles</a:t>
            </a:r>
          </a:p>
        </p:txBody>
      </p:sp>
      <p:sp>
        <p:nvSpPr>
          <p:cNvPr id="7" name="Date Placeholder 6">
            <a:extLst>
              <a:ext uri="{FF2B5EF4-FFF2-40B4-BE49-F238E27FC236}">
                <a16:creationId xmlns:a16="http://schemas.microsoft.com/office/drawing/2014/main" id="{86E07F6C-685D-43BC-A1A1-8E7AF47BF36A}"/>
              </a:ext>
            </a:extLst>
          </p:cNvPr>
          <p:cNvSpPr>
            <a:spLocks noGrp="1"/>
          </p:cNvSpPr>
          <p:nvPr>
            <p:ph type="dt" sz="half" idx="10"/>
          </p:nvPr>
        </p:nvSpPr>
        <p:spPr/>
        <p:txBody>
          <a:bodyPr/>
          <a:lstStyle/>
          <a:p>
            <a:r>
              <a:rPr lang="es-ES"/>
              <a:t>25/05/2022</a:t>
            </a:r>
            <a:endParaRPr lang="en-US" dirty="0"/>
          </a:p>
        </p:txBody>
      </p:sp>
      <p:sp>
        <p:nvSpPr>
          <p:cNvPr id="8" name="Footer Placeholder 7">
            <a:extLst>
              <a:ext uri="{FF2B5EF4-FFF2-40B4-BE49-F238E27FC236}">
                <a16:creationId xmlns:a16="http://schemas.microsoft.com/office/drawing/2014/main" id="{1326BA59-58FA-48FC-B9ED-3E20D6CAD9F4}"/>
              </a:ext>
            </a:extLst>
          </p:cNvPr>
          <p:cNvSpPr>
            <a:spLocks noGrp="1"/>
          </p:cNvSpPr>
          <p:nvPr>
            <p:ph type="ftr" sz="quarter" idx="11"/>
          </p:nvPr>
        </p:nvSpPr>
        <p:spPr/>
        <p:txBody>
          <a:bodyPr/>
          <a:lstStyle/>
          <a:p>
            <a:r>
              <a:rPr lang="en-US"/>
              <a:t>EGU22 - Soil gases : production, consumption and transport processes (SSS8.3)</a:t>
            </a:r>
            <a:endParaRPr lang="en-US" dirty="0"/>
          </a:p>
        </p:txBody>
      </p:sp>
      <p:sp>
        <p:nvSpPr>
          <p:cNvPr id="9" name="Slide Number Placeholder 8">
            <a:extLst>
              <a:ext uri="{FF2B5EF4-FFF2-40B4-BE49-F238E27FC236}">
                <a16:creationId xmlns:a16="http://schemas.microsoft.com/office/drawing/2014/main" id="{C964D6E7-8F1C-4377-B3C4-DE9657ECA188}"/>
              </a:ext>
            </a:extLst>
          </p:cNvPr>
          <p:cNvSpPr>
            <a:spLocks noGrp="1"/>
          </p:cNvSpPr>
          <p:nvPr>
            <p:ph type="sldNum" sz="quarter" idx="12"/>
          </p:nvPr>
        </p:nvSpPr>
        <p:spPr/>
        <p:txBody>
          <a:bodyPr/>
          <a:lstStyle/>
          <a:p>
            <a:fld id="{D57F1E4F-1CFF-5643-939E-02111984F565}" type="slidenum">
              <a:rPr lang="en-US" smtClean="0"/>
              <a:t>3</a:t>
            </a:fld>
            <a:endParaRPr lang="en-US" dirty="0"/>
          </a:p>
        </p:txBody>
      </p:sp>
      <p:sp>
        <p:nvSpPr>
          <p:cNvPr id="16" name="CuadroTexto 8">
            <a:extLst>
              <a:ext uri="{FF2B5EF4-FFF2-40B4-BE49-F238E27FC236}">
                <a16:creationId xmlns:a16="http://schemas.microsoft.com/office/drawing/2014/main" id="{062C3EFE-1C5C-45AC-8A3E-589D19E292DD}"/>
              </a:ext>
            </a:extLst>
          </p:cNvPr>
          <p:cNvSpPr txBox="1"/>
          <p:nvPr/>
        </p:nvSpPr>
        <p:spPr>
          <a:xfrm>
            <a:off x="-46453" y="0"/>
            <a:ext cx="12284947" cy="446276"/>
          </a:xfrm>
          <a:prstGeom prst="rect">
            <a:avLst/>
          </a:prstGeom>
          <a:noFill/>
        </p:spPr>
        <p:txBody>
          <a:bodyPr wrap="square" rtlCol="0">
            <a:spAutoFit/>
          </a:bodyPr>
          <a:lstStyle/>
          <a:p>
            <a:pPr marL="514350" indent="-514350" algn="ctr">
              <a:buFont typeface="+mj-lt"/>
              <a:buAutoNum type="romanUcPeriod"/>
            </a:pPr>
            <a:r>
              <a:rPr lang="es-ES" sz="2300" cap="small" dirty="0" err="1">
                <a:solidFill>
                  <a:schemeClr val="accent6">
                    <a:lumMod val="60000"/>
                    <a:lumOff val="40000"/>
                  </a:schemeClr>
                </a:solidFill>
              </a:rPr>
              <a:t>Introduction</a:t>
            </a:r>
            <a:r>
              <a:rPr lang="es-ES" sz="2300" cap="small" dirty="0">
                <a:solidFill>
                  <a:schemeClr val="accent6">
                    <a:lumMod val="60000"/>
                    <a:lumOff val="40000"/>
                  </a:schemeClr>
                </a:solidFill>
              </a:rPr>
              <a:t> : </a:t>
            </a:r>
            <a:r>
              <a:rPr lang="es-ES" sz="2300" cap="small" dirty="0" err="1">
                <a:solidFill>
                  <a:schemeClr val="accent6">
                    <a:lumMod val="60000"/>
                    <a:lumOff val="40000"/>
                  </a:schemeClr>
                </a:solidFill>
              </a:rPr>
              <a:t>Water</a:t>
            </a:r>
            <a:r>
              <a:rPr lang="es-ES" sz="2300" cap="small" dirty="0">
                <a:solidFill>
                  <a:schemeClr val="accent6">
                    <a:lumMod val="60000"/>
                    <a:lumOff val="40000"/>
                  </a:schemeClr>
                </a:solidFill>
              </a:rPr>
              <a:t> Vapor </a:t>
            </a:r>
            <a:r>
              <a:rPr lang="es-ES" sz="2300" cap="small" dirty="0" err="1">
                <a:solidFill>
                  <a:schemeClr val="accent6">
                    <a:lumMod val="60000"/>
                    <a:lumOff val="40000"/>
                  </a:schemeClr>
                </a:solidFill>
              </a:rPr>
              <a:t>Adsorption</a:t>
            </a:r>
            <a:r>
              <a:rPr lang="es-ES" sz="2300" cap="small" dirty="0">
                <a:solidFill>
                  <a:schemeClr val="accent6">
                    <a:lumMod val="60000"/>
                    <a:lumOff val="40000"/>
                  </a:schemeClr>
                </a:solidFill>
              </a:rPr>
              <a:t> </a:t>
            </a:r>
            <a:r>
              <a:rPr lang="es-ES" sz="2300" cap="small" dirty="0" err="1">
                <a:solidFill>
                  <a:schemeClr val="accent6">
                    <a:lumMod val="60000"/>
                    <a:lumOff val="40000"/>
                  </a:schemeClr>
                </a:solidFill>
              </a:rPr>
              <a:t>by</a:t>
            </a:r>
            <a:r>
              <a:rPr lang="es-ES" sz="2300" cap="small" dirty="0">
                <a:solidFill>
                  <a:schemeClr val="accent6">
                    <a:lumMod val="60000"/>
                    <a:lumOff val="40000"/>
                  </a:schemeClr>
                </a:solidFill>
              </a:rPr>
              <a:t> </a:t>
            </a:r>
            <a:r>
              <a:rPr lang="es-ES" sz="2300" cap="small" dirty="0" err="1">
                <a:solidFill>
                  <a:schemeClr val="accent6">
                    <a:lumMod val="60000"/>
                    <a:lumOff val="40000"/>
                  </a:schemeClr>
                </a:solidFill>
              </a:rPr>
              <a:t>Dry</a:t>
            </a:r>
            <a:r>
              <a:rPr lang="es-ES" sz="2300" cap="small" dirty="0">
                <a:solidFill>
                  <a:schemeClr val="accent6">
                    <a:lumMod val="60000"/>
                    <a:lumOff val="40000"/>
                  </a:schemeClr>
                </a:solidFill>
              </a:rPr>
              <a:t> </a:t>
            </a:r>
            <a:r>
              <a:rPr lang="es-ES" sz="2300" cap="small" dirty="0" err="1">
                <a:solidFill>
                  <a:schemeClr val="accent6">
                    <a:lumMod val="60000"/>
                    <a:lumOff val="40000"/>
                  </a:schemeClr>
                </a:solidFill>
              </a:rPr>
              <a:t>Soils</a:t>
            </a:r>
            <a:r>
              <a:rPr lang="es-ES" sz="2300" cap="small" dirty="0">
                <a:solidFill>
                  <a:schemeClr val="accent6">
                    <a:lumMod val="60000"/>
                    <a:lumOff val="40000"/>
                  </a:schemeClr>
                </a:solidFill>
              </a:rPr>
              <a:t>, </a:t>
            </a:r>
            <a:r>
              <a:rPr lang="es-ES" sz="2300" cap="small" dirty="0" err="1">
                <a:solidFill>
                  <a:schemeClr val="accent6">
                    <a:lumMod val="60000"/>
                    <a:lumOff val="40000"/>
                  </a:schemeClr>
                </a:solidFill>
              </a:rPr>
              <a:t>an</a:t>
            </a:r>
            <a:r>
              <a:rPr lang="es-ES" sz="2300" cap="small" dirty="0">
                <a:solidFill>
                  <a:schemeClr val="accent6">
                    <a:lumMod val="60000"/>
                    <a:lumOff val="40000"/>
                  </a:schemeClr>
                </a:solidFill>
              </a:rPr>
              <a:t> </a:t>
            </a:r>
            <a:r>
              <a:rPr lang="es-ES" sz="2300" cap="small" dirty="0" err="1">
                <a:solidFill>
                  <a:schemeClr val="accent6">
                    <a:lumMod val="60000"/>
                    <a:lumOff val="40000"/>
                  </a:schemeClr>
                </a:solidFill>
              </a:rPr>
              <a:t>Overlooked</a:t>
            </a:r>
            <a:r>
              <a:rPr lang="es-ES" sz="2300" cap="small" dirty="0">
                <a:solidFill>
                  <a:schemeClr val="accent6">
                    <a:lumMod val="60000"/>
                    <a:lumOff val="40000"/>
                  </a:schemeClr>
                </a:solidFill>
              </a:rPr>
              <a:t> </a:t>
            </a:r>
            <a:r>
              <a:rPr lang="es-ES" sz="2300" cap="small" dirty="0" err="1">
                <a:solidFill>
                  <a:schemeClr val="accent6">
                    <a:lumMod val="60000"/>
                    <a:lumOff val="40000"/>
                  </a:schemeClr>
                </a:solidFill>
              </a:rPr>
              <a:t>Water</a:t>
            </a:r>
            <a:r>
              <a:rPr lang="es-ES" sz="2300" cap="small" dirty="0">
                <a:solidFill>
                  <a:schemeClr val="accent6">
                    <a:lumMod val="60000"/>
                    <a:lumOff val="40000"/>
                  </a:schemeClr>
                </a:solidFill>
              </a:rPr>
              <a:t> Input in </a:t>
            </a:r>
            <a:r>
              <a:rPr lang="es-ES" sz="2300" cap="small" dirty="0" err="1">
                <a:solidFill>
                  <a:schemeClr val="accent6">
                    <a:lumMod val="60000"/>
                    <a:lumOff val="40000"/>
                  </a:schemeClr>
                </a:solidFill>
              </a:rPr>
              <a:t>Drylands</a:t>
            </a:r>
            <a:endParaRPr lang="es-ES" sz="2300" cap="small" dirty="0">
              <a:solidFill>
                <a:schemeClr val="accent6">
                  <a:lumMod val="60000"/>
                  <a:lumOff val="40000"/>
                </a:schemeClr>
              </a:solidFill>
            </a:endParaRPr>
          </a:p>
        </p:txBody>
      </p:sp>
      <p:cxnSp>
        <p:nvCxnSpPr>
          <p:cNvPr id="17" name="Conector recto 9">
            <a:extLst>
              <a:ext uri="{FF2B5EF4-FFF2-40B4-BE49-F238E27FC236}">
                <a16:creationId xmlns:a16="http://schemas.microsoft.com/office/drawing/2014/main" id="{89964418-1566-4EF8-8D15-72F7E7380B1A}"/>
              </a:ext>
            </a:extLst>
          </p:cNvPr>
          <p:cNvCxnSpPr>
            <a:cxnSpLocks/>
          </p:cNvCxnSpPr>
          <p:nvPr/>
        </p:nvCxnSpPr>
        <p:spPr>
          <a:xfrm flipH="1">
            <a:off x="128887" y="429830"/>
            <a:ext cx="11914724"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A042F726-B865-4191-B3BE-7F234261D9EF}"/>
              </a:ext>
            </a:extLst>
          </p:cNvPr>
          <p:cNvPicPr>
            <a:picLocks noChangeAspect="1"/>
          </p:cNvPicPr>
          <p:nvPr/>
        </p:nvPicPr>
        <p:blipFill>
          <a:blip r:embed="rId4"/>
          <a:stretch>
            <a:fillRect/>
          </a:stretch>
        </p:blipFill>
        <p:spPr>
          <a:xfrm>
            <a:off x="775918" y="1660782"/>
            <a:ext cx="456028" cy="456028"/>
          </a:xfrm>
          <a:prstGeom prst="rect">
            <a:avLst/>
          </a:prstGeom>
        </p:spPr>
      </p:pic>
      <p:cxnSp>
        <p:nvCxnSpPr>
          <p:cNvPr id="13" name="Straight Arrow Connector 12">
            <a:extLst>
              <a:ext uri="{FF2B5EF4-FFF2-40B4-BE49-F238E27FC236}">
                <a16:creationId xmlns:a16="http://schemas.microsoft.com/office/drawing/2014/main" id="{CD001243-213B-4038-BBF4-95AE3F2585A7}"/>
              </a:ext>
            </a:extLst>
          </p:cNvPr>
          <p:cNvCxnSpPr>
            <a:cxnSpLocks/>
          </p:cNvCxnSpPr>
          <p:nvPr/>
        </p:nvCxnSpPr>
        <p:spPr>
          <a:xfrm>
            <a:off x="4479685" y="1933063"/>
            <a:ext cx="3676338" cy="0"/>
          </a:xfrm>
          <a:prstGeom prst="straightConnector1">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F70EE7-D9CA-7963-6FCE-AB7670EBC29C}"/>
              </a:ext>
            </a:extLst>
          </p:cNvPr>
          <p:cNvSpPr txBox="1"/>
          <p:nvPr/>
        </p:nvSpPr>
        <p:spPr>
          <a:xfrm>
            <a:off x="143699" y="4458902"/>
            <a:ext cx="11904601" cy="1785104"/>
          </a:xfrm>
          <a:prstGeom prst="rect">
            <a:avLst/>
          </a:prstGeom>
          <a:noFill/>
        </p:spPr>
        <p:txBody>
          <a:bodyPr wrap="square">
            <a:spAutoFit/>
          </a:bodyPr>
          <a:lstStyle/>
          <a:p>
            <a:pPr algn="just">
              <a:buFont typeface="Wingdings" panose="05000000000000000000" pitchFamily="2" charset="2"/>
              <a:buChar char="§"/>
            </a:pPr>
            <a:r>
              <a:rPr lang="en-US" sz="2200" dirty="0">
                <a:solidFill>
                  <a:srgbClr val="D9DFE2"/>
                </a:solidFill>
                <a:effectLst/>
                <a:latin typeface="Calibri" panose="020F0502020204030204" pitchFamily="34" charset="0"/>
                <a:ea typeface="SimSun" panose="02010600030101010101" pitchFamily="2" charset="-122"/>
              </a:rPr>
              <a:t> WVA commonly reported to </a:t>
            </a:r>
            <a:r>
              <a:rPr lang="en-US" sz="2200" dirty="0">
                <a:solidFill>
                  <a:srgbClr val="FDD077"/>
                </a:solidFill>
                <a:effectLst/>
                <a:latin typeface="Calibri" panose="020F0502020204030204" pitchFamily="34" charset="0"/>
                <a:ea typeface="SimSun" panose="02010600030101010101" pitchFamily="2" charset="-122"/>
              </a:rPr>
              <a:t>occur at night </a:t>
            </a:r>
            <a:r>
              <a:rPr lang="en-US" sz="2200" dirty="0">
                <a:solidFill>
                  <a:srgbClr val="D9DFE2"/>
                </a:solidFill>
                <a:effectLst/>
                <a:latin typeface="Calibri" panose="020F0502020204030204" pitchFamily="34" charset="0"/>
                <a:ea typeface="SimSun" panose="02010600030101010101" pitchFamily="2" charset="-122"/>
              </a:rPr>
              <a:t>when the soil-atmosphere water vapor pressure gradient inverts [</a:t>
            </a:r>
            <a:r>
              <a:rPr lang="en-US" sz="2200" i="1" dirty="0" err="1">
                <a:solidFill>
                  <a:srgbClr val="D9DFE2"/>
                </a:solidFill>
                <a:effectLst/>
                <a:latin typeface="Calibri" panose="020F0502020204030204" pitchFamily="34" charset="0"/>
                <a:ea typeface="SimSun" panose="02010600030101010101" pitchFamily="2" charset="-122"/>
              </a:rPr>
              <a:t>Agam</a:t>
            </a:r>
            <a:r>
              <a:rPr lang="en-US" sz="2200" i="1" dirty="0">
                <a:solidFill>
                  <a:srgbClr val="D9DFE2"/>
                </a:solidFill>
                <a:effectLst/>
                <a:latin typeface="Calibri" panose="020F0502020204030204" pitchFamily="34" charset="0"/>
                <a:ea typeface="SimSun" panose="02010600030101010101" pitchFamily="2" charset="-122"/>
              </a:rPr>
              <a:t> &amp; Berliner</a:t>
            </a:r>
            <a:r>
              <a:rPr lang="en-US" sz="2200" dirty="0">
                <a:solidFill>
                  <a:srgbClr val="D9DFE2"/>
                </a:solidFill>
                <a:effectLst/>
                <a:latin typeface="Calibri" panose="020F0502020204030204" pitchFamily="34" charset="0"/>
                <a:ea typeface="SimSun" panose="02010600030101010101" pitchFamily="2" charset="-122"/>
              </a:rPr>
              <a:t>, 2006; </a:t>
            </a:r>
            <a:r>
              <a:rPr lang="en-US" sz="2200" i="1" dirty="0">
                <a:solidFill>
                  <a:srgbClr val="D9DFE2"/>
                </a:solidFill>
                <a:effectLst/>
                <a:latin typeface="Calibri" panose="020F0502020204030204" pitchFamily="34" charset="0"/>
                <a:ea typeface="SimSun" panose="02010600030101010101" pitchFamily="2" charset="-122"/>
              </a:rPr>
              <a:t>Kool et al.</a:t>
            </a:r>
            <a:r>
              <a:rPr lang="en-US" sz="2200" dirty="0">
                <a:solidFill>
                  <a:srgbClr val="D9DFE2"/>
                </a:solidFill>
                <a:effectLst/>
                <a:latin typeface="Calibri" panose="020F0502020204030204" pitchFamily="34" charset="0"/>
                <a:ea typeface="SimSun" panose="02010600030101010101" pitchFamily="2" charset="-122"/>
              </a:rPr>
              <a:t>, 2021; </a:t>
            </a:r>
            <a:r>
              <a:rPr lang="en-US" sz="2200" i="1" dirty="0">
                <a:solidFill>
                  <a:srgbClr val="D9DFE2"/>
                </a:solidFill>
                <a:effectLst/>
                <a:latin typeface="Calibri" panose="020F0502020204030204" pitchFamily="34" charset="0"/>
                <a:ea typeface="SimSun" panose="02010600030101010101" pitchFamily="2" charset="-122"/>
              </a:rPr>
              <a:t>Kosmas et al.</a:t>
            </a:r>
            <a:r>
              <a:rPr lang="en-US" sz="2200" dirty="0">
                <a:solidFill>
                  <a:srgbClr val="D9DFE2"/>
                </a:solidFill>
                <a:effectLst/>
                <a:latin typeface="Calibri" panose="020F0502020204030204" pitchFamily="34" charset="0"/>
                <a:ea typeface="SimSun" panose="02010600030101010101" pitchFamily="2" charset="-122"/>
              </a:rPr>
              <a:t>, 1998]</a:t>
            </a:r>
          </a:p>
          <a:p>
            <a:pPr algn="just">
              <a:buFont typeface="Wingdings" panose="05000000000000000000" pitchFamily="2" charset="2"/>
              <a:buChar char="§"/>
            </a:pPr>
            <a:endParaRPr lang="en-US" sz="2200" dirty="0">
              <a:solidFill>
                <a:srgbClr val="D9DFE2"/>
              </a:solidFill>
              <a:latin typeface="Calibri" panose="020F0502020204030204" pitchFamily="34" charset="0"/>
              <a:ea typeface="SimSun" panose="02010600030101010101" pitchFamily="2" charset="-122"/>
            </a:endParaRPr>
          </a:p>
          <a:p>
            <a:pPr algn="just">
              <a:buFont typeface="Wingdings" panose="05000000000000000000" pitchFamily="2" charset="2"/>
              <a:buChar char="§"/>
            </a:pPr>
            <a:r>
              <a:rPr lang="en-US" sz="2200" dirty="0">
                <a:solidFill>
                  <a:srgbClr val="D9DFE2"/>
                </a:solidFill>
                <a:effectLst/>
                <a:latin typeface="Calibri" panose="020F0502020204030204" pitchFamily="34" charset="0"/>
                <a:ea typeface="SimSun" panose="02010600030101010101" pitchFamily="2" charset="-122"/>
              </a:rPr>
              <a:t> </a:t>
            </a:r>
            <a:r>
              <a:rPr lang="en-US" sz="2200" u="sng" dirty="0">
                <a:solidFill>
                  <a:srgbClr val="D9DFE2"/>
                </a:solidFill>
                <a:effectLst/>
                <a:latin typeface="Calibri" panose="020F0502020204030204" pitchFamily="34" charset="0"/>
                <a:ea typeface="SimSun" panose="02010600030101010101" pitchFamily="2" charset="-122"/>
              </a:rPr>
              <a:t>Assumption:</a:t>
            </a:r>
            <a:r>
              <a:rPr lang="en-US" sz="2200" dirty="0">
                <a:solidFill>
                  <a:srgbClr val="D9DFE2"/>
                </a:solidFill>
                <a:effectLst/>
                <a:latin typeface="Calibri" panose="020F0502020204030204" pitchFamily="34" charset="0"/>
                <a:ea typeface="SimSun" panose="02010600030101010101" pitchFamily="2" charset="-122"/>
              </a:rPr>
              <a:t> WVA drives the </a:t>
            </a:r>
            <a:r>
              <a:rPr lang="en-US" sz="2200" dirty="0">
                <a:solidFill>
                  <a:srgbClr val="FDD077"/>
                </a:solidFill>
                <a:latin typeface="Calibri" panose="020F0502020204030204" pitchFamily="34" charset="0"/>
                <a:ea typeface="SimSun" panose="02010600030101010101" pitchFamily="2" charset="-122"/>
              </a:rPr>
              <a:t>n</a:t>
            </a:r>
            <a:r>
              <a:rPr lang="en-US" sz="2200" dirty="0">
                <a:solidFill>
                  <a:srgbClr val="FDD077"/>
                </a:solidFill>
                <a:effectLst/>
                <a:latin typeface="Calibri" panose="020F0502020204030204" pitchFamily="34" charset="0"/>
                <a:ea typeface="SimSun" panose="02010600030101010101" pitchFamily="2" charset="-122"/>
              </a:rPr>
              <a:t>octurnal CO</a:t>
            </a:r>
            <a:r>
              <a:rPr lang="en-US" sz="2200" baseline="-25000" dirty="0">
                <a:solidFill>
                  <a:srgbClr val="FDD077"/>
                </a:solidFill>
                <a:effectLst/>
                <a:latin typeface="Calibri" panose="020F0502020204030204" pitchFamily="34" charset="0"/>
                <a:ea typeface="SimSun" panose="02010600030101010101" pitchFamily="2" charset="-122"/>
              </a:rPr>
              <a:t>2</a:t>
            </a:r>
            <a:r>
              <a:rPr lang="en-US" sz="2200" dirty="0">
                <a:solidFill>
                  <a:srgbClr val="FDD077"/>
                </a:solidFill>
                <a:effectLst/>
                <a:latin typeface="Calibri" panose="020F0502020204030204" pitchFamily="34" charset="0"/>
                <a:ea typeface="SimSun" panose="02010600030101010101" pitchFamily="2" charset="-122"/>
              </a:rPr>
              <a:t> uptake </a:t>
            </a:r>
            <a:r>
              <a:rPr lang="en-US" sz="2200" dirty="0">
                <a:solidFill>
                  <a:srgbClr val="D9DFE2"/>
                </a:solidFill>
                <a:effectLst/>
                <a:latin typeface="Calibri" panose="020F0502020204030204" pitchFamily="34" charset="0"/>
                <a:ea typeface="SimSun" panose="02010600030101010101" pitchFamily="2" charset="-122"/>
              </a:rPr>
              <a:t>increasingly reported in </a:t>
            </a:r>
            <a:r>
              <a:rPr lang="en-US" sz="2200" dirty="0">
                <a:solidFill>
                  <a:srgbClr val="FDD077"/>
                </a:solidFill>
                <a:effectLst/>
                <a:latin typeface="Calibri" panose="020F0502020204030204" pitchFamily="34" charset="0"/>
                <a:ea typeface="SimSun" panose="02010600030101010101" pitchFamily="2" charset="-122"/>
              </a:rPr>
              <a:t>drylands</a:t>
            </a:r>
            <a:r>
              <a:rPr lang="en-US" sz="2200" dirty="0">
                <a:solidFill>
                  <a:srgbClr val="D9DFE2"/>
                </a:solidFill>
                <a:effectLst/>
                <a:latin typeface="Calibri" panose="020F0502020204030204" pitchFamily="34" charset="0"/>
                <a:ea typeface="SimSun" panose="02010600030101010101" pitchFamily="2" charset="-122"/>
              </a:rPr>
              <a:t> worldwide [</a:t>
            </a:r>
            <a:r>
              <a:rPr lang="en-US" sz="2200" dirty="0">
                <a:solidFill>
                  <a:srgbClr val="D9DFE2"/>
                </a:solidFill>
                <a:latin typeface="Calibri" panose="020F0502020204030204" pitchFamily="34" charset="0"/>
                <a:ea typeface="SimSun" panose="02010600030101010101" pitchFamily="2" charset="-122"/>
              </a:rPr>
              <a:t>e.g. Cueva et al., 2019; </a:t>
            </a:r>
            <a:r>
              <a:rPr lang="en-US" sz="2200" i="1" dirty="0">
                <a:solidFill>
                  <a:srgbClr val="D9DFE2"/>
                </a:solidFill>
                <a:latin typeface="Calibri" panose="020F0502020204030204" pitchFamily="34" charset="0"/>
                <a:ea typeface="SimSun" panose="02010600030101010101" pitchFamily="2" charset="-122"/>
              </a:rPr>
              <a:t>Fa et al.</a:t>
            </a:r>
            <a:r>
              <a:rPr lang="en-US" sz="2200" dirty="0">
                <a:solidFill>
                  <a:srgbClr val="D9DFE2"/>
                </a:solidFill>
                <a:latin typeface="Calibri" panose="020F0502020204030204" pitchFamily="34" charset="0"/>
                <a:ea typeface="SimSun" panose="02010600030101010101" pitchFamily="2" charset="-122"/>
              </a:rPr>
              <a:t>, 2016; </a:t>
            </a:r>
            <a:r>
              <a:rPr lang="en-US" sz="2200" i="1" dirty="0" err="1">
                <a:solidFill>
                  <a:srgbClr val="D9DFE2"/>
                </a:solidFill>
                <a:latin typeface="Calibri" panose="020F0502020204030204" pitchFamily="34" charset="0"/>
                <a:ea typeface="SimSun" panose="02010600030101010101" pitchFamily="2" charset="-122"/>
              </a:rPr>
              <a:t>Hamerlynck</a:t>
            </a:r>
            <a:r>
              <a:rPr lang="en-US" sz="2200" i="1" dirty="0">
                <a:solidFill>
                  <a:srgbClr val="D9DFE2"/>
                </a:solidFill>
                <a:latin typeface="Calibri" panose="020F0502020204030204" pitchFamily="34" charset="0"/>
                <a:ea typeface="SimSun" panose="02010600030101010101" pitchFamily="2" charset="-122"/>
              </a:rPr>
              <a:t> et al.</a:t>
            </a:r>
            <a:r>
              <a:rPr lang="en-US" sz="2200" dirty="0">
                <a:solidFill>
                  <a:srgbClr val="D9DFE2"/>
                </a:solidFill>
                <a:latin typeface="Calibri" panose="020F0502020204030204" pitchFamily="34" charset="0"/>
                <a:ea typeface="SimSun" panose="02010600030101010101" pitchFamily="2" charset="-122"/>
              </a:rPr>
              <a:t>, 2013; </a:t>
            </a:r>
            <a:r>
              <a:rPr lang="en-US" sz="2200" i="1" dirty="0">
                <a:solidFill>
                  <a:srgbClr val="D9DFE2"/>
                </a:solidFill>
                <a:latin typeface="Calibri" panose="020F0502020204030204" pitchFamily="34" charset="0"/>
                <a:ea typeface="SimSun" panose="02010600030101010101" pitchFamily="2" charset="-122"/>
              </a:rPr>
              <a:t>Ma et al.</a:t>
            </a:r>
            <a:r>
              <a:rPr lang="en-US" sz="2200" dirty="0">
                <a:solidFill>
                  <a:srgbClr val="D9DFE2"/>
                </a:solidFill>
                <a:latin typeface="Calibri" panose="020F0502020204030204" pitchFamily="34" charset="0"/>
                <a:ea typeface="SimSun" panose="02010600030101010101" pitchFamily="2" charset="-122"/>
              </a:rPr>
              <a:t>, 2013</a:t>
            </a:r>
            <a:r>
              <a:rPr lang="en-US" sz="2200" dirty="0">
                <a:solidFill>
                  <a:srgbClr val="D9DFE2"/>
                </a:solidFill>
                <a:effectLst/>
                <a:latin typeface="Calibri" panose="020F0502020204030204" pitchFamily="34" charset="0"/>
                <a:ea typeface="SimSun" panose="02010600030101010101" pitchFamily="2" charset="-122"/>
              </a:rPr>
              <a:t>]</a:t>
            </a:r>
          </a:p>
        </p:txBody>
      </p:sp>
      <p:cxnSp>
        <p:nvCxnSpPr>
          <p:cNvPr id="19" name="Straight Arrow Connector 18">
            <a:extLst>
              <a:ext uri="{FF2B5EF4-FFF2-40B4-BE49-F238E27FC236}">
                <a16:creationId xmlns:a16="http://schemas.microsoft.com/office/drawing/2014/main" id="{34122C54-A783-B3C4-05A8-C07AC5136ED2}"/>
              </a:ext>
            </a:extLst>
          </p:cNvPr>
          <p:cNvCxnSpPr>
            <a:cxnSpLocks/>
          </p:cNvCxnSpPr>
          <p:nvPr/>
        </p:nvCxnSpPr>
        <p:spPr>
          <a:xfrm flipH="1">
            <a:off x="1476953" y="3071808"/>
            <a:ext cx="2751272" cy="725150"/>
          </a:xfrm>
          <a:prstGeom prst="straightConnector1">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635DB8-30F7-D53D-CA7B-CCEF59E76118}"/>
              </a:ext>
            </a:extLst>
          </p:cNvPr>
          <p:cNvCxnSpPr>
            <a:cxnSpLocks/>
          </p:cNvCxnSpPr>
          <p:nvPr/>
        </p:nvCxnSpPr>
        <p:spPr>
          <a:xfrm>
            <a:off x="4228225" y="3043232"/>
            <a:ext cx="0" cy="753726"/>
          </a:xfrm>
          <a:prstGeom prst="straightConnector1">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E7F1CCD-6504-78C5-28F6-F157DCE67911}"/>
              </a:ext>
            </a:extLst>
          </p:cNvPr>
          <p:cNvCxnSpPr>
            <a:cxnSpLocks/>
          </p:cNvCxnSpPr>
          <p:nvPr/>
        </p:nvCxnSpPr>
        <p:spPr>
          <a:xfrm>
            <a:off x="4228225" y="3071542"/>
            <a:ext cx="3313345" cy="725416"/>
          </a:xfrm>
          <a:prstGeom prst="straightConnector1">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F13B6D-7618-806B-099D-8826B8F7AA1C}"/>
              </a:ext>
            </a:extLst>
          </p:cNvPr>
          <p:cNvSpPr txBox="1"/>
          <p:nvPr/>
        </p:nvSpPr>
        <p:spPr>
          <a:xfrm>
            <a:off x="453588" y="3869480"/>
            <a:ext cx="2046730" cy="430887"/>
          </a:xfrm>
          <a:prstGeom prst="rect">
            <a:avLst/>
          </a:prstGeom>
          <a:noFill/>
          <a:ln w="28575">
            <a:solidFill>
              <a:srgbClr val="FDD077"/>
            </a:solidFill>
          </a:ln>
        </p:spPr>
        <p:txBody>
          <a:bodyPr wrap="square">
            <a:spAutoFit/>
          </a:bodyPr>
          <a:lstStyle/>
          <a:p>
            <a:pPr algn="ctr"/>
            <a:r>
              <a:rPr lang="en-US" sz="2200" dirty="0">
                <a:solidFill>
                  <a:srgbClr val="D9DFE2"/>
                </a:solidFill>
                <a:effectLst/>
                <a:latin typeface="Calibri" panose="020F0502020204030204" pitchFamily="34" charset="0"/>
                <a:ea typeface="SimSun" panose="02010600030101010101" pitchFamily="2" charset="-122"/>
              </a:rPr>
              <a:t>Few estimates </a:t>
            </a:r>
          </a:p>
        </p:txBody>
      </p:sp>
      <p:sp>
        <p:nvSpPr>
          <p:cNvPr id="34" name="TextBox 33">
            <a:extLst>
              <a:ext uri="{FF2B5EF4-FFF2-40B4-BE49-F238E27FC236}">
                <a16:creationId xmlns:a16="http://schemas.microsoft.com/office/drawing/2014/main" id="{7807D13D-5A7C-12E3-236B-02A3C7C404EB}"/>
              </a:ext>
            </a:extLst>
          </p:cNvPr>
          <p:cNvSpPr txBox="1"/>
          <p:nvPr/>
        </p:nvSpPr>
        <p:spPr>
          <a:xfrm>
            <a:off x="2728628" y="3869480"/>
            <a:ext cx="3171617" cy="430887"/>
          </a:xfrm>
          <a:prstGeom prst="rect">
            <a:avLst/>
          </a:prstGeom>
          <a:noFill/>
          <a:ln w="28575">
            <a:solidFill>
              <a:srgbClr val="FDD077"/>
            </a:solidFill>
          </a:ln>
        </p:spPr>
        <p:txBody>
          <a:bodyPr wrap="square">
            <a:spAutoFit/>
          </a:bodyPr>
          <a:lstStyle/>
          <a:p>
            <a:pPr algn="ctr"/>
            <a:r>
              <a:rPr lang="en-US" sz="2200" dirty="0">
                <a:solidFill>
                  <a:srgbClr val="D9DFE2"/>
                </a:solidFill>
                <a:effectLst/>
                <a:latin typeface="Calibri" panose="020F0502020204030204" pitchFamily="34" charset="0"/>
                <a:ea typeface="SimSun" panose="02010600030101010101" pitchFamily="2" charset="-122"/>
              </a:rPr>
              <a:t>Underlying mechanisms?</a:t>
            </a:r>
          </a:p>
        </p:txBody>
      </p:sp>
      <p:sp>
        <p:nvSpPr>
          <p:cNvPr id="35" name="TextBox 34">
            <a:extLst>
              <a:ext uri="{FF2B5EF4-FFF2-40B4-BE49-F238E27FC236}">
                <a16:creationId xmlns:a16="http://schemas.microsoft.com/office/drawing/2014/main" id="{603495A0-B62B-6C7E-217D-51EA5F376E80}"/>
              </a:ext>
            </a:extLst>
          </p:cNvPr>
          <p:cNvSpPr txBox="1"/>
          <p:nvPr/>
        </p:nvSpPr>
        <p:spPr>
          <a:xfrm>
            <a:off x="6126480" y="3869480"/>
            <a:ext cx="5299910" cy="430887"/>
          </a:xfrm>
          <a:prstGeom prst="rect">
            <a:avLst/>
          </a:prstGeom>
          <a:noFill/>
          <a:ln w="28575">
            <a:solidFill>
              <a:srgbClr val="FDD077"/>
            </a:solidFill>
          </a:ln>
        </p:spPr>
        <p:txBody>
          <a:bodyPr wrap="square">
            <a:spAutoFit/>
          </a:bodyPr>
          <a:lstStyle/>
          <a:p>
            <a:pPr algn="ctr"/>
            <a:r>
              <a:rPr lang="en-US" sz="2200" dirty="0">
                <a:solidFill>
                  <a:srgbClr val="D9DFE2"/>
                </a:solidFill>
                <a:effectLst/>
                <a:latin typeface="Calibri" panose="020F0502020204030204" pitchFamily="34" charset="0"/>
                <a:ea typeface="SimSun" panose="02010600030101010101" pitchFamily="2" charset="-122"/>
              </a:rPr>
              <a:t>Affects ecosystem processes and C cycle?</a:t>
            </a:r>
          </a:p>
        </p:txBody>
      </p:sp>
      <p:sp>
        <p:nvSpPr>
          <p:cNvPr id="2" name="Oval 1">
            <a:extLst>
              <a:ext uri="{FF2B5EF4-FFF2-40B4-BE49-F238E27FC236}">
                <a16:creationId xmlns:a16="http://schemas.microsoft.com/office/drawing/2014/main" id="{F1FE9EE2-92B9-187F-4B86-EF357239BBAD}"/>
              </a:ext>
            </a:extLst>
          </p:cNvPr>
          <p:cNvSpPr/>
          <p:nvPr/>
        </p:nvSpPr>
        <p:spPr>
          <a:xfrm>
            <a:off x="8286863" y="1166325"/>
            <a:ext cx="1569493" cy="1533475"/>
          </a:xfrm>
          <a:prstGeom prst="ellipse">
            <a:avLst/>
          </a:prstGeom>
          <a:solidFill>
            <a:srgbClr val="FDD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Oval 20">
            <a:extLst>
              <a:ext uri="{FF2B5EF4-FFF2-40B4-BE49-F238E27FC236}">
                <a16:creationId xmlns:a16="http://schemas.microsoft.com/office/drawing/2014/main" id="{D480AD0C-FB8E-9450-8A4A-68D4668665BF}"/>
              </a:ext>
            </a:extLst>
          </p:cNvPr>
          <p:cNvSpPr/>
          <p:nvPr/>
        </p:nvSpPr>
        <p:spPr>
          <a:xfrm>
            <a:off x="10349509" y="1166325"/>
            <a:ext cx="1569493" cy="1533475"/>
          </a:xfrm>
          <a:prstGeom prst="ellipse">
            <a:avLst/>
          </a:prstGeom>
          <a:solidFill>
            <a:srgbClr val="FDD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DD077"/>
              </a:solidFill>
            </a:endParaRPr>
          </a:p>
        </p:txBody>
      </p:sp>
      <p:sp>
        <p:nvSpPr>
          <p:cNvPr id="22" name="Oval 21">
            <a:extLst>
              <a:ext uri="{FF2B5EF4-FFF2-40B4-BE49-F238E27FC236}">
                <a16:creationId xmlns:a16="http://schemas.microsoft.com/office/drawing/2014/main" id="{41C3A72A-73B0-E73E-6286-73B3C05A4403}"/>
              </a:ext>
            </a:extLst>
          </p:cNvPr>
          <p:cNvSpPr/>
          <p:nvPr/>
        </p:nvSpPr>
        <p:spPr>
          <a:xfrm>
            <a:off x="8634230" y="2645113"/>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Oval 22">
            <a:extLst>
              <a:ext uri="{FF2B5EF4-FFF2-40B4-BE49-F238E27FC236}">
                <a16:creationId xmlns:a16="http://schemas.microsoft.com/office/drawing/2014/main" id="{134BA1E0-4D2C-1B14-D528-9B17FAADFD4B}"/>
              </a:ext>
            </a:extLst>
          </p:cNvPr>
          <p:cNvSpPr/>
          <p:nvPr/>
        </p:nvSpPr>
        <p:spPr>
          <a:xfrm>
            <a:off x="9071609" y="2705712"/>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Oval 24">
            <a:extLst>
              <a:ext uri="{FF2B5EF4-FFF2-40B4-BE49-F238E27FC236}">
                <a16:creationId xmlns:a16="http://schemas.microsoft.com/office/drawing/2014/main" id="{A3DA6D71-A816-F748-7337-C1396B0634FC}"/>
              </a:ext>
            </a:extLst>
          </p:cNvPr>
          <p:cNvSpPr/>
          <p:nvPr/>
        </p:nvSpPr>
        <p:spPr>
          <a:xfrm>
            <a:off x="8292189" y="2426035"/>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Oval 25">
            <a:extLst>
              <a:ext uri="{FF2B5EF4-FFF2-40B4-BE49-F238E27FC236}">
                <a16:creationId xmlns:a16="http://schemas.microsoft.com/office/drawing/2014/main" id="{E0105A16-B264-4DE2-F4D1-938E0867A8A9}"/>
              </a:ext>
            </a:extLst>
          </p:cNvPr>
          <p:cNvSpPr/>
          <p:nvPr/>
        </p:nvSpPr>
        <p:spPr>
          <a:xfrm>
            <a:off x="9436775" y="2581600"/>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Oval 26">
            <a:extLst>
              <a:ext uri="{FF2B5EF4-FFF2-40B4-BE49-F238E27FC236}">
                <a16:creationId xmlns:a16="http://schemas.microsoft.com/office/drawing/2014/main" id="{2A721A5F-6EB2-65EE-BA42-2D3E5AD61E41}"/>
              </a:ext>
            </a:extLst>
          </p:cNvPr>
          <p:cNvSpPr/>
          <p:nvPr/>
        </p:nvSpPr>
        <p:spPr>
          <a:xfrm>
            <a:off x="9708399" y="2330674"/>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Oval 27">
            <a:extLst>
              <a:ext uri="{FF2B5EF4-FFF2-40B4-BE49-F238E27FC236}">
                <a16:creationId xmlns:a16="http://schemas.microsoft.com/office/drawing/2014/main" id="{15CB95D6-8FE3-BF3F-9EF9-BAEC87DF5539}"/>
              </a:ext>
            </a:extLst>
          </p:cNvPr>
          <p:cNvSpPr/>
          <p:nvPr/>
        </p:nvSpPr>
        <p:spPr>
          <a:xfrm>
            <a:off x="8109286" y="2073520"/>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Oval 29">
            <a:extLst>
              <a:ext uri="{FF2B5EF4-FFF2-40B4-BE49-F238E27FC236}">
                <a16:creationId xmlns:a16="http://schemas.microsoft.com/office/drawing/2014/main" id="{6481FD53-BFF9-C809-4128-08D32BFD3EBB}"/>
              </a:ext>
            </a:extLst>
          </p:cNvPr>
          <p:cNvSpPr/>
          <p:nvPr/>
        </p:nvSpPr>
        <p:spPr>
          <a:xfrm>
            <a:off x="8109286" y="1605458"/>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Oval 30">
            <a:extLst>
              <a:ext uri="{FF2B5EF4-FFF2-40B4-BE49-F238E27FC236}">
                <a16:creationId xmlns:a16="http://schemas.microsoft.com/office/drawing/2014/main" id="{B88DE02F-6A3B-D4A5-3F72-24419F2B009A}"/>
              </a:ext>
            </a:extLst>
          </p:cNvPr>
          <p:cNvSpPr/>
          <p:nvPr/>
        </p:nvSpPr>
        <p:spPr>
          <a:xfrm>
            <a:off x="8320514" y="1249632"/>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Oval 31">
            <a:extLst>
              <a:ext uri="{FF2B5EF4-FFF2-40B4-BE49-F238E27FC236}">
                <a16:creationId xmlns:a16="http://schemas.microsoft.com/office/drawing/2014/main" id="{2055FAFA-C5E1-6EC7-8FD0-AE90D76B86D3}"/>
              </a:ext>
            </a:extLst>
          </p:cNvPr>
          <p:cNvSpPr/>
          <p:nvPr/>
        </p:nvSpPr>
        <p:spPr>
          <a:xfrm>
            <a:off x="8737167" y="999184"/>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Oval 32">
            <a:extLst>
              <a:ext uri="{FF2B5EF4-FFF2-40B4-BE49-F238E27FC236}">
                <a16:creationId xmlns:a16="http://schemas.microsoft.com/office/drawing/2014/main" id="{1E199A5B-CDC6-EFBD-1BCD-44F6E3B3DD91}"/>
              </a:ext>
            </a:extLst>
          </p:cNvPr>
          <p:cNvSpPr/>
          <p:nvPr/>
        </p:nvSpPr>
        <p:spPr>
          <a:xfrm>
            <a:off x="9192052" y="1000850"/>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Oval 35">
            <a:extLst>
              <a:ext uri="{FF2B5EF4-FFF2-40B4-BE49-F238E27FC236}">
                <a16:creationId xmlns:a16="http://schemas.microsoft.com/office/drawing/2014/main" id="{78227B38-75A0-A95E-3382-CFB65238C480}"/>
              </a:ext>
            </a:extLst>
          </p:cNvPr>
          <p:cNvSpPr/>
          <p:nvPr/>
        </p:nvSpPr>
        <p:spPr>
          <a:xfrm>
            <a:off x="9794121" y="1511339"/>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Oval 38">
            <a:extLst>
              <a:ext uri="{FF2B5EF4-FFF2-40B4-BE49-F238E27FC236}">
                <a16:creationId xmlns:a16="http://schemas.microsoft.com/office/drawing/2014/main" id="{C693C91A-E098-92A1-9F15-064C21B71B4A}"/>
              </a:ext>
            </a:extLst>
          </p:cNvPr>
          <p:cNvSpPr/>
          <p:nvPr/>
        </p:nvSpPr>
        <p:spPr>
          <a:xfrm>
            <a:off x="9552381" y="1199286"/>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Oval 39">
            <a:extLst>
              <a:ext uri="{FF2B5EF4-FFF2-40B4-BE49-F238E27FC236}">
                <a16:creationId xmlns:a16="http://schemas.microsoft.com/office/drawing/2014/main" id="{43D5D8F4-C109-F4E5-F4AF-F194218B2E42}"/>
              </a:ext>
            </a:extLst>
          </p:cNvPr>
          <p:cNvSpPr/>
          <p:nvPr/>
        </p:nvSpPr>
        <p:spPr>
          <a:xfrm>
            <a:off x="9856037" y="1932075"/>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Oval 40">
            <a:extLst>
              <a:ext uri="{FF2B5EF4-FFF2-40B4-BE49-F238E27FC236}">
                <a16:creationId xmlns:a16="http://schemas.microsoft.com/office/drawing/2014/main" id="{EB0CA457-D746-4A2A-22FD-C7BFE7EBEFEF}"/>
              </a:ext>
            </a:extLst>
          </p:cNvPr>
          <p:cNvSpPr/>
          <p:nvPr/>
        </p:nvSpPr>
        <p:spPr>
          <a:xfrm>
            <a:off x="10459417" y="2137579"/>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Oval 41">
            <a:extLst>
              <a:ext uri="{FF2B5EF4-FFF2-40B4-BE49-F238E27FC236}">
                <a16:creationId xmlns:a16="http://schemas.microsoft.com/office/drawing/2014/main" id="{7BCA200D-9E7B-EF5D-5951-5D2A2C141F19}"/>
              </a:ext>
            </a:extLst>
          </p:cNvPr>
          <p:cNvSpPr/>
          <p:nvPr/>
        </p:nvSpPr>
        <p:spPr>
          <a:xfrm>
            <a:off x="10526061" y="1741353"/>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Oval 42">
            <a:extLst>
              <a:ext uri="{FF2B5EF4-FFF2-40B4-BE49-F238E27FC236}">
                <a16:creationId xmlns:a16="http://schemas.microsoft.com/office/drawing/2014/main" id="{EAA8ECB2-E2A1-5000-F219-F8A1E64D42A4}"/>
              </a:ext>
            </a:extLst>
          </p:cNvPr>
          <p:cNvSpPr/>
          <p:nvPr/>
        </p:nvSpPr>
        <p:spPr>
          <a:xfrm>
            <a:off x="10775199" y="2232940"/>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Oval 43">
            <a:extLst>
              <a:ext uri="{FF2B5EF4-FFF2-40B4-BE49-F238E27FC236}">
                <a16:creationId xmlns:a16="http://schemas.microsoft.com/office/drawing/2014/main" id="{9B28804B-FD07-00F0-E705-BCE57C86E365}"/>
              </a:ext>
            </a:extLst>
          </p:cNvPr>
          <p:cNvSpPr/>
          <p:nvPr/>
        </p:nvSpPr>
        <p:spPr>
          <a:xfrm>
            <a:off x="11072018" y="2446549"/>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Oval 44">
            <a:extLst>
              <a:ext uri="{FF2B5EF4-FFF2-40B4-BE49-F238E27FC236}">
                <a16:creationId xmlns:a16="http://schemas.microsoft.com/office/drawing/2014/main" id="{8E01EF63-DCE5-2C03-07E2-8B8FE9D0D2B1}"/>
              </a:ext>
            </a:extLst>
          </p:cNvPr>
          <p:cNvSpPr/>
          <p:nvPr/>
        </p:nvSpPr>
        <p:spPr>
          <a:xfrm>
            <a:off x="10691387" y="1422526"/>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Oval 45">
            <a:extLst>
              <a:ext uri="{FF2B5EF4-FFF2-40B4-BE49-F238E27FC236}">
                <a16:creationId xmlns:a16="http://schemas.microsoft.com/office/drawing/2014/main" id="{A1CAA550-3FA6-F595-0CF0-FA1A7C2352EF}"/>
              </a:ext>
            </a:extLst>
          </p:cNvPr>
          <p:cNvSpPr/>
          <p:nvPr/>
        </p:nvSpPr>
        <p:spPr>
          <a:xfrm>
            <a:off x="11198314" y="2051393"/>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Oval 46">
            <a:extLst>
              <a:ext uri="{FF2B5EF4-FFF2-40B4-BE49-F238E27FC236}">
                <a16:creationId xmlns:a16="http://schemas.microsoft.com/office/drawing/2014/main" id="{9BDDCF66-4395-4D70-7FAA-E3CEC96166B6}"/>
              </a:ext>
            </a:extLst>
          </p:cNvPr>
          <p:cNvSpPr/>
          <p:nvPr/>
        </p:nvSpPr>
        <p:spPr>
          <a:xfrm>
            <a:off x="11072018" y="1342038"/>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Oval 47">
            <a:extLst>
              <a:ext uri="{FF2B5EF4-FFF2-40B4-BE49-F238E27FC236}">
                <a16:creationId xmlns:a16="http://schemas.microsoft.com/office/drawing/2014/main" id="{45E775CF-AD40-718C-FADB-CB71D41FD7D9}"/>
              </a:ext>
            </a:extLst>
          </p:cNvPr>
          <p:cNvSpPr/>
          <p:nvPr/>
        </p:nvSpPr>
        <p:spPr>
          <a:xfrm>
            <a:off x="10937724" y="1784230"/>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Oval 48">
            <a:extLst>
              <a:ext uri="{FF2B5EF4-FFF2-40B4-BE49-F238E27FC236}">
                <a16:creationId xmlns:a16="http://schemas.microsoft.com/office/drawing/2014/main" id="{15C51739-6626-CDF4-1986-C3EADB238CBB}"/>
              </a:ext>
            </a:extLst>
          </p:cNvPr>
          <p:cNvSpPr/>
          <p:nvPr/>
        </p:nvSpPr>
        <p:spPr>
          <a:xfrm>
            <a:off x="11474226" y="1524303"/>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Oval 49">
            <a:extLst>
              <a:ext uri="{FF2B5EF4-FFF2-40B4-BE49-F238E27FC236}">
                <a16:creationId xmlns:a16="http://schemas.microsoft.com/office/drawing/2014/main" id="{F77F6501-154A-EB11-21E3-F074CD442CD8}"/>
              </a:ext>
            </a:extLst>
          </p:cNvPr>
          <p:cNvSpPr/>
          <p:nvPr/>
        </p:nvSpPr>
        <p:spPr>
          <a:xfrm>
            <a:off x="11474226" y="2235183"/>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Oval 50">
            <a:extLst>
              <a:ext uri="{FF2B5EF4-FFF2-40B4-BE49-F238E27FC236}">
                <a16:creationId xmlns:a16="http://schemas.microsoft.com/office/drawing/2014/main" id="{21779187-5784-268E-B049-5788AB5BC833}"/>
              </a:ext>
            </a:extLst>
          </p:cNvPr>
          <p:cNvSpPr/>
          <p:nvPr/>
        </p:nvSpPr>
        <p:spPr>
          <a:xfrm>
            <a:off x="11601702" y="1878185"/>
            <a:ext cx="205874" cy="190722"/>
          </a:xfrm>
          <a:prstGeom prst="ellipse">
            <a:avLst/>
          </a:prstGeom>
          <a:solidFill>
            <a:srgbClr val="41A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TextBox 55">
            <a:extLst>
              <a:ext uri="{FF2B5EF4-FFF2-40B4-BE49-F238E27FC236}">
                <a16:creationId xmlns:a16="http://schemas.microsoft.com/office/drawing/2014/main" id="{86D38CEB-E9E3-1B45-C36C-6824332B0FA8}"/>
              </a:ext>
            </a:extLst>
          </p:cNvPr>
          <p:cNvSpPr txBox="1"/>
          <p:nvPr/>
        </p:nvSpPr>
        <p:spPr>
          <a:xfrm>
            <a:off x="97029" y="2659164"/>
            <a:ext cx="8239071" cy="430887"/>
          </a:xfrm>
          <a:prstGeom prst="rect">
            <a:avLst/>
          </a:prstGeom>
          <a:noFill/>
        </p:spPr>
        <p:txBody>
          <a:bodyPr wrap="square">
            <a:spAutoFit/>
          </a:bodyPr>
          <a:lstStyle/>
          <a:p>
            <a:pPr algn="just">
              <a:buFont typeface="Wingdings" panose="05000000000000000000" pitchFamily="2" charset="2"/>
              <a:buChar char="§"/>
            </a:pPr>
            <a:r>
              <a:rPr lang="en-US" sz="2200" dirty="0">
                <a:solidFill>
                  <a:srgbClr val="FDD077"/>
                </a:solidFill>
                <a:latin typeface="Calibri" panose="020F0502020204030204" pitchFamily="34" charset="0"/>
                <a:ea typeface="SimSun" panose="02010600030101010101" pitchFamily="2" charset="-122"/>
              </a:rPr>
              <a:t> O</a:t>
            </a:r>
            <a:r>
              <a:rPr lang="en-US" sz="2200" dirty="0">
                <a:solidFill>
                  <a:srgbClr val="FDD077"/>
                </a:solidFill>
                <a:effectLst/>
                <a:latin typeface="Calibri" panose="020F0502020204030204" pitchFamily="34" charset="0"/>
                <a:ea typeface="SimSun" panose="02010600030101010101" pitchFamily="2" charset="-122"/>
              </a:rPr>
              <a:t>verlooked</a:t>
            </a:r>
            <a:r>
              <a:rPr lang="en-US" sz="2200" dirty="0">
                <a:solidFill>
                  <a:srgbClr val="D9DFE2"/>
                </a:solidFill>
                <a:effectLst/>
                <a:latin typeface="Calibri" panose="020F0502020204030204" pitchFamily="34" charset="0"/>
                <a:ea typeface="SimSun" panose="02010600030101010101" pitchFamily="2" charset="-122"/>
              </a:rPr>
              <a:t> in drylands [</a:t>
            </a:r>
            <a:r>
              <a:rPr lang="en-US" sz="2200" i="1" dirty="0" err="1">
                <a:solidFill>
                  <a:srgbClr val="D9DFE2"/>
                </a:solidFill>
                <a:effectLst/>
                <a:latin typeface="Calibri" panose="020F0502020204030204" pitchFamily="34" charset="0"/>
                <a:ea typeface="SimSun" panose="02010600030101010101" pitchFamily="2" charset="-122"/>
              </a:rPr>
              <a:t>Agam</a:t>
            </a:r>
            <a:r>
              <a:rPr lang="en-US" sz="2200" i="1" dirty="0">
                <a:solidFill>
                  <a:srgbClr val="D9DFE2"/>
                </a:solidFill>
                <a:effectLst/>
                <a:latin typeface="Calibri" panose="020F0502020204030204" pitchFamily="34" charset="0"/>
                <a:ea typeface="SimSun" panose="02010600030101010101" pitchFamily="2" charset="-122"/>
              </a:rPr>
              <a:t> &amp; Berliner</a:t>
            </a:r>
            <a:r>
              <a:rPr lang="en-US" sz="2200" dirty="0">
                <a:solidFill>
                  <a:srgbClr val="D9DFE2"/>
                </a:solidFill>
                <a:effectLst/>
                <a:latin typeface="Calibri" panose="020F0502020204030204" pitchFamily="34" charset="0"/>
                <a:ea typeface="SimSun" panose="02010600030101010101" pitchFamily="2" charset="-122"/>
              </a:rPr>
              <a:t>, 2006; </a:t>
            </a:r>
            <a:r>
              <a:rPr lang="en-US" sz="2200" i="1" dirty="0">
                <a:solidFill>
                  <a:srgbClr val="D9DFE2"/>
                </a:solidFill>
                <a:effectLst/>
                <a:latin typeface="Calibri" panose="020F0502020204030204" pitchFamily="34" charset="0"/>
                <a:ea typeface="SimSun" panose="02010600030101010101" pitchFamily="2" charset="-122"/>
              </a:rPr>
              <a:t>McHugh et al.</a:t>
            </a:r>
            <a:r>
              <a:rPr lang="en-US" sz="2200" dirty="0">
                <a:solidFill>
                  <a:srgbClr val="D9DFE2"/>
                </a:solidFill>
                <a:effectLst/>
                <a:latin typeface="Calibri" panose="020F0502020204030204" pitchFamily="34" charset="0"/>
                <a:ea typeface="SimSun" panose="02010600030101010101" pitchFamily="2" charset="-122"/>
              </a:rPr>
              <a:t>, 2015]</a:t>
            </a:r>
          </a:p>
        </p:txBody>
      </p:sp>
      <p:sp>
        <p:nvSpPr>
          <p:cNvPr id="57" name="TextBox 56">
            <a:extLst>
              <a:ext uri="{FF2B5EF4-FFF2-40B4-BE49-F238E27FC236}">
                <a16:creationId xmlns:a16="http://schemas.microsoft.com/office/drawing/2014/main" id="{3DD9C77C-8120-5A6C-B7D2-6125127F4691}"/>
              </a:ext>
            </a:extLst>
          </p:cNvPr>
          <p:cNvSpPr txBox="1"/>
          <p:nvPr/>
        </p:nvSpPr>
        <p:spPr>
          <a:xfrm>
            <a:off x="1321157" y="1676643"/>
            <a:ext cx="3158528" cy="430887"/>
          </a:xfrm>
          <a:prstGeom prst="rect">
            <a:avLst/>
          </a:prstGeom>
          <a:noFill/>
        </p:spPr>
        <p:txBody>
          <a:bodyPr wrap="square">
            <a:spAutoFit/>
          </a:bodyPr>
          <a:lstStyle/>
          <a:p>
            <a:pPr marL="0" indent="0" algn="just">
              <a:buNone/>
            </a:pPr>
            <a:r>
              <a:rPr lang="es-ES" sz="2200" dirty="0" err="1">
                <a:solidFill>
                  <a:srgbClr val="FDD077"/>
                </a:solidFill>
                <a:sym typeface="Wingdings" panose="05000000000000000000" pitchFamily="2" charset="2"/>
              </a:rPr>
              <a:t>Ad</a:t>
            </a:r>
            <a:r>
              <a:rPr lang="es-ES" sz="2200" dirty="0" err="1">
                <a:solidFill>
                  <a:srgbClr val="D9DFE2"/>
                </a:solidFill>
                <a:sym typeface="Wingdings" panose="05000000000000000000" pitchFamily="2" charset="2"/>
              </a:rPr>
              <a:t>sorption</a:t>
            </a:r>
            <a:r>
              <a:rPr lang="es-ES" sz="2200" dirty="0">
                <a:solidFill>
                  <a:srgbClr val="D9DFE2"/>
                </a:solidFill>
                <a:sym typeface="Wingdings" panose="05000000000000000000" pitchFamily="2" charset="2"/>
              </a:rPr>
              <a:t>  </a:t>
            </a:r>
            <a:r>
              <a:rPr lang="es-ES" sz="2200" dirty="0">
                <a:solidFill>
                  <a:srgbClr val="FDD077"/>
                </a:solidFill>
                <a:sym typeface="Wingdings" panose="05000000000000000000" pitchFamily="2" charset="2"/>
              </a:rPr>
              <a:t>≠</a:t>
            </a:r>
            <a:r>
              <a:rPr lang="es-ES" sz="2200" dirty="0">
                <a:solidFill>
                  <a:srgbClr val="D9DFE2"/>
                </a:solidFill>
                <a:sym typeface="Wingdings" panose="05000000000000000000" pitchFamily="2" charset="2"/>
              </a:rPr>
              <a:t> </a:t>
            </a:r>
            <a:r>
              <a:rPr lang="es-ES" sz="2200" dirty="0" err="1">
                <a:solidFill>
                  <a:srgbClr val="FDD077"/>
                </a:solidFill>
                <a:sym typeface="Wingdings" panose="05000000000000000000" pitchFamily="2" charset="2"/>
              </a:rPr>
              <a:t>Ab</a:t>
            </a:r>
            <a:r>
              <a:rPr lang="es-ES" sz="2200" dirty="0" err="1">
                <a:solidFill>
                  <a:srgbClr val="D9DFE2"/>
                </a:solidFill>
                <a:sym typeface="Wingdings" panose="05000000000000000000" pitchFamily="2" charset="2"/>
              </a:rPr>
              <a:t>sorption</a:t>
            </a:r>
            <a:endParaRPr lang="en-US" sz="2200" dirty="0">
              <a:latin typeface="Calibri" panose="020F0502020204030204" pitchFamily="34" charset="0"/>
              <a:ea typeface="SimSun" panose="02010600030101010101" pitchFamily="2" charset="-122"/>
              <a:sym typeface="Wingdings" panose="05000000000000000000" pitchFamily="2" charset="2"/>
            </a:endParaRPr>
          </a:p>
        </p:txBody>
      </p:sp>
      <p:sp>
        <p:nvSpPr>
          <p:cNvPr id="52" name="TextBox 51">
            <a:extLst>
              <a:ext uri="{FF2B5EF4-FFF2-40B4-BE49-F238E27FC236}">
                <a16:creationId xmlns:a16="http://schemas.microsoft.com/office/drawing/2014/main" id="{4A616E45-2661-8169-0FBE-B7AEB012171C}"/>
              </a:ext>
            </a:extLst>
          </p:cNvPr>
          <p:cNvSpPr txBox="1"/>
          <p:nvPr/>
        </p:nvSpPr>
        <p:spPr>
          <a:xfrm>
            <a:off x="8247463" y="595775"/>
            <a:ext cx="3814602" cy="430887"/>
          </a:xfrm>
          <a:prstGeom prst="rect">
            <a:avLst/>
          </a:prstGeom>
          <a:noFill/>
        </p:spPr>
        <p:txBody>
          <a:bodyPr wrap="square">
            <a:spAutoFit/>
          </a:bodyPr>
          <a:lstStyle/>
          <a:p>
            <a:pPr marL="0" indent="0" algn="just">
              <a:buNone/>
            </a:pPr>
            <a:r>
              <a:rPr lang="es-ES" sz="2200" dirty="0" err="1">
                <a:solidFill>
                  <a:srgbClr val="FDD077"/>
                </a:solidFill>
                <a:sym typeface="Wingdings" panose="05000000000000000000" pitchFamily="2" charset="2"/>
              </a:rPr>
              <a:t>Ad</a:t>
            </a:r>
            <a:r>
              <a:rPr lang="es-ES" sz="2200" dirty="0" err="1">
                <a:solidFill>
                  <a:srgbClr val="D9DFE2"/>
                </a:solidFill>
                <a:sym typeface="Wingdings" panose="05000000000000000000" pitchFamily="2" charset="2"/>
              </a:rPr>
              <a:t>sorption</a:t>
            </a:r>
            <a:r>
              <a:rPr lang="es-ES" sz="2200" dirty="0">
                <a:solidFill>
                  <a:srgbClr val="D9DFE2"/>
                </a:solidFill>
                <a:sym typeface="Wingdings" panose="05000000000000000000" pitchFamily="2" charset="2"/>
              </a:rPr>
              <a:t>  </a:t>
            </a:r>
            <a:r>
              <a:rPr lang="es-ES" sz="2200" dirty="0">
                <a:solidFill>
                  <a:srgbClr val="FDD077"/>
                </a:solidFill>
                <a:sym typeface="Wingdings" panose="05000000000000000000" pitchFamily="2" charset="2"/>
              </a:rPr>
              <a:t>     </a:t>
            </a:r>
            <a:r>
              <a:rPr lang="es-ES" sz="2200" dirty="0">
                <a:solidFill>
                  <a:srgbClr val="D9DFE2"/>
                </a:solidFill>
                <a:sym typeface="Wingdings" panose="05000000000000000000" pitchFamily="2" charset="2"/>
              </a:rPr>
              <a:t>         </a:t>
            </a:r>
            <a:r>
              <a:rPr lang="es-ES" sz="2200" dirty="0" err="1">
                <a:solidFill>
                  <a:srgbClr val="FDD077"/>
                </a:solidFill>
                <a:sym typeface="Wingdings" panose="05000000000000000000" pitchFamily="2" charset="2"/>
              </a:rPr>
              <a:t>Ab</a:t>
            </a:r>
            <a:r>
              <a:rPr lang="es-ES" sz="2200" dirty="0" err="1">
                <a:solidFill>
                  <a:srgbClr val="D9DFE2"/>
                </a:solidFill>
                <a:sym typeface="Wingdings" panose="05000000000000000000" pitchFamily="2" charset="2"/>
              </a:rPr>
              <a:t>sorption</a:t>
            </a:r>
            <a:endParaRPr lang="en-US" sz="2200" dirty="0">
              <a:latin typeface="Calibri" panose="020F0502020204030204" pitchFamily="34" charset="0"/>
              <a:ea typeface="SimSun" panose="02010600030101010101" pitchFamily="2" charset="-122"/>
              <a:sym typeface="Wingdings" panose="05000000000000000000" pitchFamily="2" charset="2"/>
            </a:endParaRPr>
          </a:p>
        </p:txBody>
      </p:sp>
    </p:spTree>
    <p:extLst>
      <p:ext uri="{BB962C8B-B14F-4D97-AF65-F5344CB8AC3E}">
        <p14:creationId xmlns:p14="http://schemas.microsoft.com/office/powerpoint/2010/main" val="3634661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fade">
                                      <p:cBhvr>
                                        <p:cTn id="99" dur="500"/>
                                        <p:tgtEl>
                                          <p:spTgt spid="5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6">
                                            <p:txEl>
                                              <p:pRg st="0" end="0"/>
                                            </p:txEl>
                                          </p:spTgt>
                                        </p:tgtEl>
                                        <p:attrNameLst>
                                          <p:attrName>style.visibility</p:attrName>
                                        </p:attrNameLst>
                                      </p:cBhvr>
                                      <p:to>
                                        <p:strVal val="visible"/>
                                      </p:to>
                                    </p:set>
                                    <p:animEffect transition="in" filter="fade">
                                      <p:cBhvr>
                                        <p:cTn id="104" dur="500"/>
                                        <p:tgtEl>
                                          <p:spTgt spid="56">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500"/>
                                        <p:tgtEl>
                                          <p:spTgt spid="1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500"/>
                                        <p:tgtEl>
                                          <p:spTgt spid="29"/>
                                        </p:tgtEl>
                                      </p:cBhvr>
                                    </p:animEffect>
                                  </p:childTnLst>
                                </p:cTn>
                              </p:par>
                              <p:par>
                                <p:cTn id="113" presetID="10" presetClass="entr" presetSubtype="0" fill="hold" nodeType="with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fade">
                                      <p:cBhvr>
                                        <p:cTn id="115" dur="500"/>
                                        <p:tgtEl>
                                          <p:spTgt spid="2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500"/>
                                        <p:tgtEl>
                                          <p:spTgt spid="34"/>
                                        </p:tgtEl>
                                      </p:cBhvr>
                                    </p:animEffect>
                                  </p:childTnLst>
                                </p:cTn>
                              </p:par>
                              <p:par>
                                <p:cTn id="119" presetID="10" presetClass="entr" presetSubtype="0" fill="hold" nodeType="with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fade">
                                      <p:cBhvr>
                                        <p:cTn id="121" dur="500"/>
                                        <p:tgtEl>
                                          <p:spTgt spid="2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fade">
                                      <p:cBhvr>
                                        <p:cTn id="124" dur="500"/>
                                        <p:tgtEl>
                                          <p:spTgt spid="35"/>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8">
                                            <p:txEl>
                                              <p:pRg st="0" end="0"/>
                                            </p:txEl>
                                          </p:spTgt>
                                        </p:tgtEl>
                                        <p:attrNameLst>
                                          <p:attrName>style.visibility</p:attrName>
                                        </p:attrNameLst>
                                      </p:cBhvr>
                                      <p:to>
                                        <p:strVal val="visible"/>
                                      </p:to>
                                    </p:set>
                                    <p:animEffect transition="in" filter="fade">
                                      <p:cBhvr>
                                        <p:cTn id="129" dur="500"/>
                                        <p:tgtEl>
                                          <p:spTgt spid="1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8">
                                            <p:txEl>
                                              <p:pRg st="2" end="2"/>
                                            </p:txEl>
                                          </p:spTgt>
                                        </p:tgtEl>
                                        <p:attrNameLst>
                                          <p:attrName>style.visibility</p:attrName>
                                        </p:attrNameLst>
                                      </p:cBhvr>
                                      <p:to>
                                        <p:strVal val="visible"/>
                                      </p:to>
                                    </p:set>
                                    <p:animEffect transition="in" filter="fade">
                                      <p:cBhvr>
                                        <p:cTn id="134"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P spid="35" grpId="0" animBg="1"/>
      <p:bldP spid="2" grpId="0" animBg="1"/>
      <p:bldP spid="21" grpId="0" animBg="1"/>
      <p:bldP spid="22" grpId="0" animBg="1"/>
      <p:bldP spid="23" grpId="0" animBg="1"/>
      <p:bldP spid="25" grpId="0" animBg="1"/>
      <p:bldP spid="26" grpId="0" animBg="1"/>
      <p:bldP spid="27" grpId="0" animBg="1"/>
      <p:bldP spid="28" grpId="0" animBg="1"/>
      <p:bldP spid="30" grpId="0" animBg="1"/>
      <p:bldP spid="31" grpId="0" animBg="1"/>
      <p:bldP spid="32" grpId="0" animBg="1"/>
      <p:bldP spid="33" grpId="0" animBg="1"/>
      <p:bldP spid="36"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7"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39EE50-C467-40B6-B792-147B404399E6}"/>
              </a:ext>
            </a:extLst>
          </p:cNvPr>
          <p:cNvSpPr>
            <a:spLocks noGrp="1"/>
          </p:cNvSpPr>
          <p:nvPr>
            <p:ph type="subTitle" idx="1"/>
          </p:nvPr>
        </p:nvSpPr>
        <p:spPr/>
        <p:txBody>
          <a:bodyPr>
            <a:normAutofit/>
          </a:bodyPr>
          <a:lstStyle/>
          <a:p>
            <a:pPr marL="571500" indent="-571500">
              <a:buFont typeface="+mj-lt"/>
              <a:buAutoNum type="romanUcPeriod" startAt="2"/>
            </a:pPr>
            <a:r>
              <a:rPr lang="es-ES" sz="3000" b="1" dirty="0">
                <a:latin typeface="Calibri" panose="020F0502020204030204" pitchFamily="34" charset="0"/>
                <a:ea typeface="Times New Roman" panose="02020603050405020304" pitchFamily="18" charset="0"/>
                <a:cs typeface="Times New Roman" panose="02020603050405020304" pitchFamily="18" charset="0"/>
              </a:rPr>
              <a:t>MATERIAL AND METHODS</a:t>
            </a:r>
            <a:endParaRPr lang="es-ES" sz="3000" b="1" dirty="0">
              <a:effectLst/>
              <a:latin typeface="Calisto MT" panose="02040603050505030304" pitchFamily="18"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2E8AE6A5-606E-464B-9190-25383AC08650}"/>
              </a:ext>
            </a:extLst>
          </p:cNvPr>
          <p:cNvSpPr>
            <a:spLocks noGrp="1"/>
          </p:cNvSpPr>
          <p:nvPr>
            <p:ph type="dt" sz="half" idx="10"/>
          </p:nvPr>
        </p:nvSpPr>
        <p:spPr/>
        <p:txBody>
          <a:bodyPr/>
          <a:lstStyle/>
          <a:p>
            <a:r>
              <a:rPr lang="es-ES"/>
              <a:t>25/05/2022</a:t>
            </a:r>
            <a:endParaRPr lang="en-US" dirty="0"/>
          </a:p>
        </p:txBody>
      </p:sp>
      <p:sp>
        <p:nvSpPr>
          <p:cNvPr id="5" name="Footer Placeholder 4">
            <a:extLst>
              <a:ext uri="{FF2B5EF4-FFF2-40B4-BE49-F238E27FC236}">
                <a16:creationId xmlns:a16="http://schemas.microsoft.com/office/drawing/2014/main" id="{87295782-C955-40A6-A8F0-D664CDBBC6D6}"/>
              </a:ext>
            </a:extLst>
          </p:cNvPr>
          <p:cNvSpPr>
            <a:spLocks noGrp="1"/>
          </p:cNvSpPr>
          <p:nvPr>
            <p:ph type="ftr" sz="quarter" idx="11"/>
          </p:nvPr>
        </p:nvSpPr>
        <p:spPr/>
        <p:txBody>
          <a:bodyPr/>
          <a:lstStyle/>
          <a:p>
            <a:r>
              <a:rPr lang="en-US"/>
              <a:t>EGU22 - Soil gases : production, consumption and transport processes (SSS8.3)</a:t>
            </a:r>
            <a:endParaRPr lang="en-US" dirty="0"/>
          </a:p>
        </p:txBody>
      </p:sp>
      <p:sp>
        <p:nvSpPr>
          <p:cNvPr id="6" name="Slide Number Placeholder 5">
            <a:extLst>
              <a:ext uri="{FF2B5EF4-FFF2-40B4-BE49-F238E27FC236}">
                <a16:creationId xmlns:a16="http://schemas.microsoft.com/office/drawing/2014/main" id="{04363E35-A8FC-47CA-9BD7-D252B0970456}"/>
              </a:ext>
            </a:extLst>
          </p:cNvPr>
          <p:cNvSpPr>
            <a:spLocks noGrp="1"/>
          </p:cNvSpPr>
          <p:nvPr>
            <p:ph type="sldNum" sz="quarter" idx="12"/>
          </p:nvPr>
        </p:nvSpPr>
        <p:spPr/>
        <p:txBody>
          <a:bodyPr/>
          <a:lstStyle/>
          <a:p>
            <a:fld id="{D57F1E4F-1CFF-5643-939E-02111984F565}" type="slidenum">
              <a:rPr lang="en-US" smtClean="0"/>
              <a:t>4</a:t>
            </a:fld>
            <a:endParaRPr lang="en-US" dirty="0"/>
          </a:p>
        </p:txBody>
      </p:sp>
      <p:sp>
        <p:nvSpPr>
          <p:cNvPr id="7" name="Rectangle 6">
            <a:extLst>
              <a:ext uri="{FF2B5EF4-FFF2-40B4-BE49-F238E27FC236}">
                <a16:creationId xmlns:a16="http://schemas.microsoft.com/office/drawing/2014/main" id="{CF24CE58-71FD-40F0-B606-68BE95438990}"/>
              </a:ext>
            </a:extLst>
          </p:cNvPr>
          <p:cNvSpPr>
            <a:spLocks/>
          </p:cNvSpPr>
          <p:nvPr/>
        </p:nvSpPr>
        <p:spPr>
          <a:xfrm>
            <a:off x="0" y="0"/>
            <a:ext cx="12192000" cy="333375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0039281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wing plant">
            <a:extLst>
              <a:ext uri="{FF2B5EF4-FFF2-40B4-BE49-F238E27FC236}">
                <a16:creationId xmlns:a16="http://schemas.microsoft.com/office/drawing/2014/main" id="{0475C82F-A603-49E4-B51B-EE74A73FEA86}"/>
              </a:ext>
            </a:extLst>
          </p:cNvPr>
          <p:cNvPicPr>
            <a:picLocks noChangeAspect="1"/>
          </p:cNvPicPr>
          <p:nvPr/>
        </p:nvPicPr>
        <p:blipFill rotWithShape="1">
          <a:blip r:embed="rId3">
            <a:duotone>
              <a:prstClr val="black"/>
              <a:schemeClr val="tx2">
                <a:tint val="45000"/>
                <a:satMod val="400000"/>
              </a:schemeClr>
            </a:duotone>
            <a:alphaModFix amt="12000"/>
          </a:blip>
          <a:srcRect t="15730"/>
          <a:stretch/>
        </p:blipFill>
        <p:spPr>
          <a:xfrm>
            <a:off x="20" y="1"/>
            <a:ext cx="12191980" cy="6858000"/>
          </a:xfrm>
          <a:prstGeom prst="rect">
            <a:avLst/>
          </a:prstGeom>
        </p:spPr>
      </p:pic>
      <p:sp>
        <p:nvSpPr>
          <p:cNvPr id="15" name="Content Placeholder 14">
            <a:extLst>
              <a:ext uri="{FF2B5EF4-FFF2-40B4-BE49-F238E27FC236}">
                <a16:creationId xmlns:a16="http://schemas.microsoft.com/office/drawing/2014/main" id="{FA2703EE-DB9D-4A69-B474-703F8012DB9F}"/>
              </a:ext>
            </a:extLst>
          </p:cNvPr>
          <p:cNvSpPr>
            <a:spLocks noGrp="1"/>
          </p:cNvSpPr>
          <p:nvPr>
            <p:ph idx="1"/>
          </p:nvPr>
        </p:nvSpPr>
        <p:spPr>
          <a:xfrm>
            <a:off x="128887" y="541337"/>
            <a:ext cx="8024513" cy="5886834"/>
          </a:xfrm>
        </p:spPr>
        <p:txBody>
          <a:bodyPr>
            <a:normAutofit/>
          </a:bodyPr>
          <a:lstStyle/>
          <a:p>
            <a:pPr algn="just">
              <a:buFont typeface="Wingdings" panose="05000000000000000000" pitchFamily="2" charset="2"/>
              <a:buChar char="§"/>
            </a:pPr>
            <a:r>
              <a:rPr lang="en-US" sz="2200" dirty="0">
                <a:effectLst/>
                <a:latin typeface="Calibri" panose="020F0502020204030204" pitchFamily="34" charset="0"/>
                <a:ea typeface="SimSun" panose="02010600030101010101" pitchFamily="2" charset="-122"/>
              </a:rPr>
              <a:t>In the Tabernas Desert (</a:t>
            </a:r>
            <a:r>
              <a:rPr lang="en-US" sz="2200" dirty="0">
                <a:solidFill>
                  <a:srgbClr val="FDD077"/>
                </a:solidFill>
                <a:effectLst/>
                <a:latin typeface="Calibri" panose="020F0502020204030204" pitchFamily="34" charset="0"/>
                <a:ea typeface="SimSun" panose="02010600030101010101" pitchFamily="2" charset="-122"/>
              </a:rPr>
              <a:t>driest</a:t>
            </a:r>
            <a:r>
              <a:rPr lang="en-US" sz="2200" dirty="0">
                <a:effectLst/>
                <a:latin typeface="Calibri" panose="020F0502020204030204" pitchFamily="34" charset="0"/>
                <a:ea typeface="SimSun" panose="02010600030101010101" pitchFamily="2" charset="-122"/>
              </a:rPr>
              <a:t> </a:t>
            </a:r>
            <a:r>
              <a:rPr lang="en-US" sz="2200" dirty="0">
                <a:solidFill>
                  <a:srgbClr val="D9DFE2"/>
                </a:solidFill>
                <a:effectLst/>
                <a:latin typeface="Calibri" panose="020F0502020204030204" pitchFamily="34" charset="0"/>
                <a:ea typeface="SimSun" panose="02010600030101010101" pitchFamily="2" charset="-122"/>
              </a:rPr>
              <a:t>part of Europe):</a:t>
            </a:r>
          </a:p>
          <a:p>
            <a:pPr algn="just">
              <a:buFont typeface="Wingdings" panose="05000000000000000000" pitchFamily="2" charset="2"/>
              <a:buChar char="§"/>
            </a:pPr>
            <a:endParaRPr lang="en-US" sz="2200" dirty="0">
              <a:effectLst/>
              <a:latin typeface="Calibri" panose="020F0502020204030204" pitchFamily="34" charset="0"/>
              <a:ea typeface="SimSun" panose="02010600030101010101" pitchFamily="2" charset="-122"/>
            </a:endParaRPr>
          </a:p>
          <a:p>
            <a:pPr algn="just">
              <a:buFont typeface="Wingdings" panose="05000000000000000000" pitchFamily="2" charset="2"/>
              <a:buChar char="§"/>
            </a:pPr>
            <a:endParaRPr lang="en-US" sz="2200" dirty="0">
              <a:effectLst/>
              <a:latin typeface="Calibri" panose="020F0502020204030204" pitchFamily="34" charset="0"/>
              <a:ea typeface="SimSun" panose="02010600030101010101" pitchFamily="2" charset="-122"/>
            </a:endParaRPr>
          </a:p>
        </p:txBody>
      </p:sp>
      <p:sp>
        <p:nvSpPr>
          <p:cNvPr id="7" name="Date Placeholder 6">
            <a:extLst>
              <a:ext uri="{FF2B5EF4-FFF2-40B4-BE49-F238E27FC236}">
                <a16:creationId xmlns:a16="http://schemas.microsoft.com/office/drawing/2014/main" id="{86E07F6C-685D-43BC-A1A1-8E7AF47BF36A}"/>
              </a:ext>
            </a:extLst>
          </p:cNvPr>
          <p:cNvSpPr>
            <a:spLocks noGrp="1"/>
          </p:cNvSpPr>
          <p:nvPr>
            <p:ph type="dt" sz="half" idx="10"/>
          </p:nvPr>
        </p:nvSpPr>
        <p:spPr/>
        <p:txBody>
          <a:bodyPr/>
          <a:lstStyle/>
          <a:p>
            <a:r>
              <a:rPr lang="es-ES"/>
              <a:t>25/05/2022</a:t>
            </a:r>
            <a:endParaRPr lang="en-US" dirty="0"/>
          </a:p>
        </p:txBody>
      </p:sp>
      <p:sp>
        <p:nvSpPr>
          <p:cNvPr id="8" name="Footer Placeholder 7">
            <a:extLst>
              <a:ext uri="{FF2B5EF4-FFF2-40B4-BE49-F238E27FC236}">
                <a16:creationId xmlns:a16="http://schemas.microsoft.com/office/drawing/2014/main" id="{1326BA59-58FA-48FC-B9ED-3E20D6CAD9F4}"/>
              </a:ext>
            </a:extLst>
          </p:cNvPr>
          <p:cNvSpPr>
            <a:spLocks noGrp="1"/>
          </p:cNvSpPr>
          <p:nvPr>
            <p:ph type="ftr" sz="quarter" idx="11"/>
          </p:nvPr>
        </p:nvSpPr>
        <p:spPr/>
        <p:txBody>
          <a:bodyPr/>
          <a:lstStyle/>
          <a:p>
            <a:r>
              <a:rPr lang="en-US"/>
              <a:t>EGU22 - Soil gases : production, consumption and transport processes (SSS8.3)</a:t>
            </a:r>
            <a:endParaRPr lang="en-US" dirty="0"/>
          </a:p>
        </p:txBody>
      </p:sp>
      <p:sp>
        <p:nvSpPr>
          <p:cNvPr id="9" name="Slide Number Placeholder 8">
            <a:extLst>
              <a:ext uri="{FF2B5EF4-FFF2-40B4-BE49-F238E27FC236}">
                <a16:creationId xmlns:a16="http://schemas.microsoft.com/office/drawing/2014/main" id="{C964D6E7-8F1C-4377-B3C4-DE9657ECA188}"/>
              </a:ext>
            </a:extLst>
          </p:cNvPr>
          <p:cNvSpPr>
            <a:spLocks noGrp="1"/>
          </p:cNvSpPr>
          <p:nvPr>
            <p:ph type="sldNum" sz="quarter" idx="12"/>
          </p:nvPr>
        </p:nvSpPr>
        <p:spPr/>
        <p:txBody>
          <a:bodyPr/>
          <a:lstStyle/>
          <a:p>
            <a:fld id="{D57F1E4F-1CFF-5643-939E-02111984F565}" type="slidenum">
              <a:rPr lang="en-US" smtClean="0"/>
              <a:t>5</a:t>
            </a:fld>
            <a:endParaRPr lang="en-US" dirty="0"/>
          </a:p>
        </p:txBody>
      </p:sp>
      <p:sp>
        <p:nvSpPr>
          <p:cNvPr id="16" name="CuadroTexto 8">
            <a:extLst>
              <a:ext uri="{FF2B5EF4-FFF2-40B4-BE49-F238E27FC236}">
                <a16:creationId xmlns:a16="http://schemas.microsoft.com/office/drawing/2014/main" id="{062C3EFE-1C5C-45AC-8A3E-589D19E292DD}"/>
              </a:ext>
            </a:extLst>
          </p:cNvPr>
          <p:cNvSpPr txBox="1"/>
          <p:nvPr/>
        </p:nvSpPr>
        <p:spPr>
          <a:xfrm>
            <a:off x="52193" y="0"/>
            <a:ext cx="12284947" cy="446276"/>
          </a:xfrm>
          <a:prstGeom prst="rect">
            <a:avLst/>
          </a:prstGeom>
          <a:noFill/>
        </p:spPr>
        <p:txBody>
          <a:bodyPr wrap="square" rtlCol="0">
            <a:spAutoFit/>
          </a:bodyPr>
          <a:lstStyle/>
          <a:p>
            <a:pPr marL="514350" indent="-514350">
              <a:buFont typeface="+mj-lt"/>
              <a:buAutoNum type="romanUcPeriod" startAt="2"/>
            </a:pPr>
            <a:r>
              <a:rPr lang="es-ES" sz="2300" cap="small" dirty="0">
                <a:solidFill>
                  <a:schemeClr val="accent6">
                    <a:lumMod val="60000"/>
                    <a:lumOff val="40000"/>
                  </a:schemeClr>
                </a:solidFill>
              </a:rPr>
              <a:t>General </a:t>
            </a:r>
            <a:r>
              <a:rPr lang="es-ES" sz="2300" cap="small" dirty="0" err="1">
                <a:solidFill>
                  <a:schemeClr val="accent6">
                    <a:lumMod val="60000"/>
                    <a:lumOff val="40000"/>
                  </a:schemeClr>
                </a:solidFill>
              </a:rPr>
              <a:t>Methodology</a:t>
            </a:r>
            <a:r>
              <a:rPr lang="es-ES" sz="2300" cap="small" dirty="0">
                <a:solidFill>
                  <a:schemeClr val="accent6">
                    <a:lumMod val="60000"/>
                    <a:lumOff val="40000"/>
                  </a:schemeClr>
                </a:solidFill>
              </a:rPr>
              <a:t>: </a:t>
            </a:r>
            <a:r>
              <a:rPr lang="es-ES" sz="2300" cap="small" dirty="0" err="1">
                <a:solidFill>
                  <a:schemeClr val="accent6">
                    <a:lumMod val="60000"/>
                    <a:lumOff val="40000"/>
                  </a:schemeClr>
                </a:solidFill>
              </a:rPr>
              <a:t>Environmental</a:t>
            </a:r>
            <a:r>
              <a:rPr lang="es-ES" sz="2300" cap="small" dirty="0">
                <a:solidFill>
                  <a:schemeClr val="accent6">
                    <a:lumMod val="60000"/>
                    <a:lumOff val="40000"/>
                  </a:schemeClr>
                </a:solidFill>
              </a:rPr>
              <a:t> </a:t>
            </a:r>
            <a:r>
              <a:rPr lang="es-ES" sz="2300" cap="small" dirty="0" err="1">
                <a:solidFill>
                  <a:schemeClr val="accent6">
                    <a:lumMod val="60000"/>
                    <a:lumOff val="40000"/>
                  </a:schemeClr>
                </a:solidFill>
              </a:rPr>
              <a:t>Measurements</a:t>
            </a:r>
            <a:endParaRPr lang="es-ES" sz="2300" cap="small" dirty="0">
              <a:solidFill>
                <a:schemeClr val="accent6">
                  <a:lumMod val="60000"/>
                  <a:lumOff val="40000"/>
                </a:schemeClr>
              </a:solidFill>
            </a:endParaRPr>
          </a:p>
        </p:txBody>
      </p:sp>
      <p:cxnSp>
        <p:nvCxnSpPr>
          <p:cNvPr id="17" name="Conector recto 9">
            <a:extLst>
              <a:ext uri="{FF2B5EF4-FFF2-40B4-BE49-F238E27FC236}">
                <a16:creationId xmlns:a16="http://schemas.microsoft.com/office/drawing/2014/main" id="{89964418-1566-4EF8-8D15-72F7E7380B1A}"/>
              </a:ext>
            </a:extLst>
          </p:cNvPr>
          <p:cNvCxnSpPr>
            <a:cxnSpLocks/>
          </p:cNvCxnSpPr>
          <p:nvPr/>
        </p:nvCxnSpPr>
        <p:spPr>
          <a:xfrm flipH="1">
            <a:off x="128887" y="429829"/>
            <a:ext cx="7200381" cy="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3959562-02F4-47E7-864B-3FA656F10A97}"/>
              </a:ext>
            </a:extLst>
          </p:cNvPr>
          <p:cNvSpPr txBox="1"/>
          <p:nvPr/>
        </p:nvSpPr>
        <p:spPr>
          <a:xfrm>
            <a:off x="8955330" y="1781803"/>
            <a:ext cx="3381809" cy="2031325"/>
          </a:xfrm>
          <a:prstGeom prst="rect">
            <a:avLst/>
          </a:prstGeom>
          <a:noFill/>
        </p:spPr>
        <p:txBody>
          <a:bodyPr wrap="square" rtlCol="0">
            <a:spAutoFit/>
          </a:bodyPr>
          <a:lstStyle/>
          <a:p>
            <a:r>
              <a:rPr lang="en-US" dirty="0">
                <a:solidFill>
                  <a:schemeClr val="accent6">
                    <a:lumMod val="60000"/>
                    <a:lumOff val="40000"/>
                  </a:schemeClr>
                </a:solidFill>
                <a:latin typeface="Calibri" panose="020F0502020204030204" pitchFamily="34" charset="0"/>
                <a:cs typeface="Calibri" panose="020F0502020204030204" pitchFamily="34" charset="0"/>
              </a:rPr>
              <a:t>+ Additional measurements:</a:t>
            </a:r>
          </a:p>
          <a:p>
            <a:pPr marL="285750" indent="-285750">
              <a:buFont typeface="Wingdings" panose="05000000000000000000" pitchFamily="2" charset="2"/>
              <a:buChar char="§"/>
            </a:pPr>
            <a:r>
              <a:rPr lang="en-US" dirty="0">
                <a:solidFill>
                  <a:srgbClr val="D9DFE2"/>
                </a:solidFill>
                <a:latin typeface="Calibri" panose="020F0502020204030204" pitchFamily="34" charset="0"/>
                <a:cs typeface="Calibri" panose="020F0502020204030204" pitchFamily="34" charset="0"/>
              </a:rPr>
              <a:t>Surface temperature (</a:t>
            </a:r>
            <a:r>
              <a:rPr lang="en-US" i="1" dirty="0" err="1">
                <a:solidFill>
                  <a:srgbClr val="D9DFE2"/>
                </a:solidFill>
                <a:latin typeface="Calibri" panose="020F0502020204030204" pitchFamily="34" charset="0"/>
                <a:cs typeface="Calibri" panose="020F0502020204030204" pitchFamily="34" charset="0"/>
              </a:rPr>
              <a:t>T</a:t>
            </a:r>
            <a:r>
              <a:rPr lang="en-US" baseline="-25000" dirty="0" err="1">
                <a:solidFill>
                  <a:srgbClr val="D9DFE2"/>
                </a:solidFill>
                <a:latin typeface="Calibri" panose="020F0502020204030204" pitchFamily="34" charset="0"/>
                <a:cs typeface="Calibri" panose="020F0502020204030204" pitchFamily="34" charset="0"/>
              </a:rPr>
              <a:t>surf</a:t>
            </a:r>
            <a:r>
              <a:rPr lang="en-US" dirty="0">
                <a:solidFill>
                  <a:srgbClr val="D9DFE2"/>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
            </a:pPr>
            <a:r>
              <a:rPr lang="en-US" dirty="0">
                <a:solidFill>
                  <a:srgbClr val="D9DFE2"/>
                </a:solidFill>
                <a:latin typeface="Calibri" panose="020F0502020204030204" pitchFamily="34" charset="0"/>
                <a:cs typeface="Calibri" panose="020F0502020204030204" pitchFamily="34" charset="0"/>
              </a:rPr>
              <a:t>Atmosphere temperature (</a:t>
            </a:r>
            <a:r>
              <a:rPr lang="en-US" i="1" dirty="0">
                <a:solidFill>
                  <a:srgbClr val="D9DFE2"/>
                </a:solidFill>
                <a:latin typeface="Calibri" panose="020F0502020204030204" pitchFamily="34" charset="0"/>
                <a:cs typeface="Calibri" panose="020F0502020204030204" pitchFamily="34" charset="0"/>
              </a:rPr>
              <a:t>T</a:t>
            </a:r>
            <a:r>
              <a:rPr lang="en-US" baseline="-25000" dirty="0">
                <a:solidFill>
                  <a:srgbClr val="D9DFE2"/>
                </a:solidFill>
                <a:latin typeface="Calibri" panose="020F0502020204030204" pitchFamily="34" charset="0"/>
                <a:cs typeface="Calibri" panose="020F0502020204030204" pitchFamily="34" charset="0"/>
              </a:rPr>
              <a:t>a</a:t>
            </a:r>
            <a:r>
              <a:rPr lang="en-US" dirty="0">
                <a:solidFill>
                  <a:srgbClr val="D9DFE2"/>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
            </a:pPr>
            <a:r>
              <a:rPr lang="en-US" dirty="0">
                <a:solidFill>
                  <a:srgbClr val="D9DFE2"/>
                </a:solidFill>
                <a:latin typeface="Calibri" panose="020F0502020204030204" pitchFamily="34" charset="0"/>
                <a:cs typeface="Calibri" panose="020F0502020204030204" pitchFamily="34" charset="0"/>
              </a:rPr>
              <a:t>Photosynthetically Active Radiation (PAR)</a:t>
            </a:r>
          </a:p>
          <a:p>
            <a:pPr marL="285750" indent="-285750">
              <a:buFont typeface="Wingdings" panose="05000000000000000000" pitchFamily="2" charset="2"/>
              <a:buChar char="§"/>
            </a:pPr>
            <a:r>
              <a:rPr lang="en-US" dirty="0">
                <a:solidFill>
                  <a:srgbClr val="D9DFE2"/>
                </a:solidFill>
                <a:latin typeface="Calibri" panose="020F0502020204030204" pitchFamily="34" charset="0"/>
                <a:cs typeface="Calibri" panose="020F0502020204030204" pitchFamily="34" charset="0"/>
              </a:rPr>
              <a:t>Precipitation </a:t>
            </a:r>
          </a:p>
          <a:p>
            <a:endParaRPr lang="en-US" dirty="0">
              <a:solidFill>
                <a:schemeClr val="accent6">
                  <a:lumMod val="60000"/>
                  <a:lumOff val="40000"/>
                </a:schemeClr>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B4E4E512-B2C2-4FCC-A154-BEA5DC5E966D}"/>
              </a:ext>
            </a:extLst>
          </p:cNvPr>
          <p:cNvSpPr txBox="1"/>
          <p:nvPr/>
        </p:nvSpPr>
        <p:spPr>
          <a:xfrm>
            <a:off x="9111510" y="4147894"/>
            <a:ext cx="3381809" cy="2031325"/>
          </a:xfrm>
          <a:prstGeom prst="rect">
            <a:avLst/>
          </a:prstGeom>
          <a:noFill/>
        </p:spPr>
        <p:txBody>
          <a:bodyPr wrap="square" rtlCol="0">
            <a:spAutoFit/>
          </a:bodyPr>
          <a:lstStyle/>
          <a:p>
            <a:r>
              <a:rPr lang="en-US" dirty="0">
                <a:solidFill>
                  <a:schemeClr val="accent6">
                    <a:lumMod val="60000"/>
                    <a:lumOff val="40000"/>
                  </a:schemeClr>
                </a:solidFill>
                <a:latin typeface="Calibri" panose="020F0502020204030204" pitchFamily="34" charset="0"/>
                <a:cs typeface="Calibri" panose="020F0502020204030204" pitchFamily="34" charset="0"/>
              </a:rPr>
              <a:t>Data-logging:</a:t>
            </a:r>
          </a:p>
          <a:p>
            <a:pPr marL="285750" indent="-285750">
              <a:buFont typeface="Wingdings" panose="05000000000000000000" pitchFamily="2" charset="2"/>
              <a:buChar char="§"/>
            </a:pPr>
            <a:r>
              <a:rPr lang="en-US" dirty="0">
                <a:solidFill>
                  <a:srgbClr val="D9DFE2"/>
                </a:solidFill>
                <a:latin typeface="Calibri" panose="020F0502020204030204" pitchFamily="34" charset="0"/>
                <a:cs typeface="Calibri" panose="020F0502020204030204" pitchFamily="34" charset="0"/>
              </a:rPr>
              <a:t>During ~ 2 years</a:t>
            </a:r>
          </a:p>
          <a:p>
            <a:pPr marL="285750" indent="-285750">
              <a:buFont typeface="Wingdings" panose="05000000000000000000" pitchFamily="2" charset="2"/>
              <a:buChar char="§"/>
            </a:pPr>
            <a:r>
              <a:rPr lang="en-US" dirty="0">
                <a:solidFill>
                  <a:srgbClr val="D9DFE2"/>
                </a:solidFill>
                <a:latin typeface="Calibri" panose="020F0502020204030204" pitchFamily="34" charset="0"/>
                <a:cs typeface="Calibri" panose="020F0502020204030204" pitchFamily="34" charset="0"/>
              </a:rPr>
              <a:t>Every 30 s</a:t>
            </a:r>
          </a:p>
          <a:p>
            <a:pPr marL="285750" indent="-285750">
              <a:buFont typeface="Wingdings" panose="05000000000000000000" pitchFamily="2" charset="2"/>
              <a:buChar char="§"/>
            </a:pPr>
            <a:r>
              <a:rPr lang="en-US" dirty="0">
                <a:solidFill>
                  <a:srgbClr val="D9DFE2"/>
                </a:solidFill>
                <a:latin typeface="Calibri" panose="020F0502020204030204" pitchFamily="34" charset="0"/>
                <a:cs typeface="Calibri" panose="020F0502020204030204" pitchFamily="34" charset="0"/>
              </a:rPr>
              <a:t>20-min averages</a:t>
            </a:r>
          </a:p>
          <a:p>
            <a:pPr marL="285750" indent="-285750">
              <a:buFont typeface="Wingdings" panose="05000000000000000000" pitchFamily="2" charset="2"/>
              <a:buChar char="§"/>
            </a:pPr>
            <a:r>
              <a:rPr lang="en-US" dirty="0">
                <a:solidFill>
                  <a:srgbClr val="D9DFE2"/>
                </a:solidFill>
                <a:latin typeface="Calibri" panose="020F0502020204030204" pitchFamily="34" charset="0"/>
                <a:cs typeface="Calibri" panose="020F0502020204030204" pitchFamily="34" charset="0"/>
              </a:rPr>
              <a:t>Precipitation: on-off (event) </a:t>
            </a:r>
          </a:p>
          <a:p>
            <a:pPr marL="285750" indent="-285750">
              <a:buFont typeface="Wingdings" panose="05000000000000000000" pitchFamily="2" charset="2"/>
              <a:buChar char="§"/>
            </a:pPr>
            <a:endParaRPr lang="en-US" dirty="0">
              <a:solidFill>
                <a:srgbClr val="D9DFE2"/>
              </a:solidFill>
              <a:latin typeface="Calibri" panose="020F0502020204030204" pitchFamily="34" charset="0"/>
              <a:cs typeface="Calibri" panose="020F0502020204030204" pitchFamily="34" charset="0"/>
            </a:endParaRPr>
          </a:p>
          <a:p>
            <a:endParaRPr lang="en-US" dirty="0">
              <a:solidFill>
                <a:schemeClr val="accent6">
                  <a:lumMod val="60000"/>
                  <a:lumOff val="40000"/>
                </a:schemeClr>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9D4FF19-738B-4EE2-877A-2031D36FFB37}"/>
              </a:ext>
            </a:extLst>
          </p:cNvPr>
          <p:cNvPicPr>
            <a:picLocks noChangeAspect="1"/>
          </p:cNvPicPr>
          <p:nvPr/>
        </p:nvPicPr>
        <p:blipFill>
          <a:blip r:embed="rId4"/>
          <a:stretch>
            <a:fillRect/>
          </a:stretch>
        </p:blipFill>
        <p:spPr>
          <a:xfrm>
            <a:off x="27669" y="859775"/>
            <a:ext cx="8986512" cy="5647128"/>
          </a:xfrm>
          <a:prstGeom prst="rect">
            <a:avLst/>
          </a:prstGeom>
        </p:spPr>
      </p:pic>
    </p:spTree>
    <p:extLst>
      <p:ext uri="{BB962C8B-B14F-4D97-AF65-F5344CB8AC3E}">
        <p14:creationId xmlns:p14="http://schemas.microsoft.com/office/powerpoint/2010/main" val="19129228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wing plant">
            <a:extLst>
              <a:ext uri="{FF2B5EF4-FFF2-40B4-BE49-F238E27FC236}">
                <a16:creationId xmlns:a16="http://schemas.microsoft.com/office/drawing/2014/main" id="{0475C82F-A603-49E4-B51B-EE74A73FEA86}"/>
              </a:ext>
            </a:extLst>
          </p:cNvPr>
          <p:cNvPicPr>
            <a:picLocks noChangeAspect="1"/>
          </p:cNvPicPr>
          <p:nvPr/>
        </p:nvPicPr>
        <p:blipFill rotWithShape="1">
          <a:blip r:embed="rId3">
            <a:duotone>
              <a:prstClr val="black"/>
              <a:schemeClr val="tx2">
                <a:tint val="45000"/>
                <a:satMod val="400000"/>
              </a:schemeClr>
            </a:duotone>
            <a:alphaModFix amt="12000"/>
          </a:blip>
          <a:srcRect t="15730"/>
          <a:stretch/>
        </p:blipFill>
        <p:spPr>
          <a:xfrm>
            <a:off x="20" y="0"/>
            <a:ext cx="12191980" cy="6858000"/>
          </a:xfrm>
          <a:prstGeom prst="rect">
            <a:avLst/>
          </a:prstGeom>
        </p:spPr>
      </p:pic>
      <p:sp>
        <p:nvSpPr>
          <p:cNvPr id="7" name="Date Placeholder 6">
            <a:extLst>
              <a:ext uri="{FF2B5EF4-FFF2-40B4-BE49-F238E27FC236}">
                <a16:creationId xmlns:a16="http://schemas.microsoft.com/office/drawing/2014/main" id="{86E07F6C-685D-43BC-A1A1-8E7AF47BF36A}"/>
              </a:ext>
            </a:extLst>
          </p:cNvPr>
          <p:cNvSpPr>
            <a:spLocks noGrp="1"/>
          </p:cNvSpPr>
          <p:nvPr>
            <p:ph type="dt" sz="half" idx="10"/>
          </p:nvPr>
        </p:nvSpPr>
        <p:spPr/>
        <p:txBody>
          <a:bodyPr/>
          <a:lstStyle/>
          <a:p>
            <a:r>
              <a:rPr lang="es-ES"/>
              <a:t>25/05/2022</a:t>
            </a:r>
            <a:endParaRPr lang="en-US" dirty="0"/>
          </a:p>
        </p:txBody>
      </p:sp>
      <p:sp>
        <p:nvSpPr>
          <p:cNvPr id="8" name="Footer Placeholder 7">
            <a:extLst>
              <a:ext uri="{FF2B5EF4-FFF2-40B4-BE49-F238E27FC236}">
                <a16:creationId xmlns:a16="http://schemas.microsoft.com/office/drawing/2014/main" id="{1326BA59-58FA-48FC-B9ED-3E20D6CAD9F4}"/>
              </a:ext>
            </a:extLst>
          </p:cNvPr>
          <p:cNvSpPr>
            <a:spLocks noGrp="1"/>
          </p:cNvSpPr>
          <p:nvPr>
            <p:ph type="ftr" sz="quarter" idx="11"/>
          </p:nvPr>
        </p:nvSpPr>
        <p:spPr/>
        <p:txBody>
          <a:bodyPr/>
          <a:lstStyle/>
          <a:p>
            <a:r>
              <a:rPr lang="en-US"/>
              <a:t>EGU22 - Soil gases : production, consumption and transport processes (SSS8.3)</a:t>
            </a:r>
            <a:endParaRPr lang="en-US" dirty="0"/>
          </a:p>
        </p:txBody>
      </p:sp>
      <p:sp>
        <p:nvSpPr>
          <p:cNvPr id="9" name="Slide Number Placeholder 8">
            <a:extLst>
              <a:ext uri="{FF2B5EF4-FFF2-40B4-BE49-F238E27FC236}">
                <a16:creationId xmlns:a16="http://schemas.microsoft.com/office/drawing/2014/main" id="{C964D6E7-8F1C-4377-B3C4-DE9657ECA188}"/>
              </a:ext>
            </a:extLst>
          </p:cNvPr>
          <p:cNvSpPr>
            <a:spLocks noGrp="1"/>
          </p:cNvSpPr>
          <p:nvPr>
            <p:ph type="sldNum" sz="quarter" idx="12"/>
          </p:nvPr>
        </p:nvSpPr>
        <p:spPr/>
        <p:txBody>
          <a:bodyPr/>
          <a:lstStyle/>
          <a:p>
            <a:fld id="{D57F1E4F-1CFF-5643-939E-02111984F565}" type="slidenum">
              <a:rPr lang="en-US" smtClean="0"/>
              <a:t>6</a:t>
            </a:fld>
            <a:endParaRPr lang="en-US" dirty="0"/>
          </a:p>
        </p:txBody>
      </p:sp>
      <p:sp>
        <p:nvSpPr>
          <p:cNvPr id="16" name="CuadroTexto 8">
            <a:extLst>
              <a:ext uri="{FF2B5EF4-FFF2-40B4-BE49-F238E27FC236}">
                <a16:creationId xmlns:a16="http://schemas.microsoft.com/office/drawing/2014/main" id="{062C3EFE-1C5C-45AC-8A3E-589D19E292DD}"/>
              </a:ext>
            </a:extLst>
          </p:cNvPr>
          <p:cNvSpPr txBox="1"/>
          <p:nvPr/>
        </p:nvSpPr>
        <p:spPr>
          <a:xfrm>
            <a:off x="52193" y="0"/>
            <a:ext cx="12284947" cy="446276"/>
          </a:xfrm>
          <a:prstGeom prst="rect">
            <a:avLst/>
          </a:prstGeom>
          <a:noFill/>
        </p:spPr>
        <p:txBody>
          <a:bodyPr wrap="square" rtlCol="0">
            <a:spAutoFit/>
          </a:bodyPr>
          <a:lstStyle/>
          <a:p>
            <a:pPr marL="514350" indent="-514350">
              <a:buFont typeface="+mj-lt"/>
              <a:buAutoNum type="romanUcPeriod" startAt="2"/>
            </a:pPr>
            <a:r>
              <a:rPr lang="es-ES" sz="2300" cap="small" dirty="0">
                <a:solidFill>
                  <a:schemeClr val="accent6">
                    <a:lumMod val="60000"/>
                    <a:lumOff val="40000"/>
                  </a:schemeClr>
                </a:solidFill>
              </a:rPr>
              <a:t>Material and </a:t>
            </a:r>
            <a:r>
              <a:rPr lang="es-ES" sz="2300" cap="small" dirty="0" err="1">
                <a:solidFill>
                  <a:schemeClr val="accent6">
                    <a:lumMod val="60000"/>
                    <a:lumOff val="40000"/>
                  </a:schemeClr>
                </a:solidFill>
              </a:rPr>
              <a:t>Methods</a:t>
            </a:r>
            <a:r>
              <a:rPr lang="es-ES" sz="2300" cap="small" dirty="0">
                <a:solidFill>
                  <a:schemeClr val="accent6">
                    <a:lumMod val="60000"/>
                    <a:lumOff val="40000"/>
                  </a:schemeClr>
                </a:solidFill>
              </a:rPr>
              <a:t>: </a:t>
            </a:r>
            <a:r>
              <a:rPr lang="es-ES" sz="2300" cap="small" dirty="0" err="1">
                <a:solidFill>
                  <a:schemeClr val="accent6">
                    <a:lumMod val="60000"/>
                    <a:lumOff val="40000"/>
                  </a:schemeClr>
                </a:solidFill>
              </a:rPr>
              <a:t>Fluxes</a:t>
            </a:r>
            <a:r>
              <a:rPr lang="es-ES" sz="2300" cap="small" dirty="0">
                <a:solidFill>
                  <a:schemeClr val="accent6">
                    <a:lumMod val="60000"/>
                    <a:lumOff val="40000"/>
                  </a:schemeClr>
                </a:solidFill>
              </a:rPr>
              <a:t> </a:t>
            </a:r>
            <a:r>
              <a:rPr lang="es-ES" sz="2300" cap="small" dirty="0" err="1">
                <a:solidFill>
                  <a:schemeClr val="accent6">
                    <a:lumMod val="60000"/>
                    <a:lumOff val="40000"/>
                  </a:schemeClr>
                </a:solidFill>
              </a:rPr>
              <a:t>Estimation</a:t>
            </a:r>
            <a:endParaRPr lang="es-ES" sz="2300" cap="small" dirty="0">
              <a:solidFill>
                <a:schemeClr val="accent6">
                  <a:lumMod val="60000"/>
                  <a:lumOff val="40000"/>
                </a:schemeClr>
              </a:solidFill>
            </a:endParaRPr>
          </a:p>
        </p:txBody>
      </p:sp>
      <p:cxnSp>
        <p:nvCxnSpPr>
          <p:cNvPr id="17" name="Conector recto 9">
            <a:extLst>
              <a:ext uri="{FF2B5EF4-FFF2-40B4-BE49-F238E27FC236}">
                <a16:creationId xmlns:a16="http://schemas.microsoft.com/office/drawing/2014/main" id="{89964418-1566-4EF8-8D15-72F7E7380B1A}"/>
              </a:ext>
            </a:extLst>
          </p:cNvPr>
          <p:cNvCxnSpPr>
            <a:cxnSpLocks/>
          </p:cNvCxnSpPr>
          <p:nvPr/>
        </p:nvCxnSpPr>
        <p:spPr>
          <a:xfrm flipH="1" flipV="1">
            <a:off x="128887" y="429830"/>
            <a:ext cx="5735885" cy="1644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C076330C-6BEC-4D6C-AAC4-C233B5CB19BE}"/>
              </a:ext>
            </a:extLst>
          </p:cNvPr>
          <p:cNvSpPr txBox="1">
            <a:spLocks/>
          </p:cNvSpPr>
          <p:nvPr/>
        </p:nvSpPr>
        <p:spPr>
          <a:xfrm>
            <a:off x="52193" y="535384"/>
            <a:ext cx="11094781" cy="38334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200" b="1" dirty="0">
                <a:solidFill>
                  <a:srgbClr val="D9DFE2"/>
                </a:solidFill>
                <a:cs typeface="Times New Roman" panose="02020603050405020304" pitchFamily="18" charset="0"/>
              </a:rPr>
              <a:t>By applying the </a:t>
            </a:r>
            <a:r>
              <a:rPr lang="en-GB" sz="2200" b="1" dirty="0">
                <a:solidFill>
                  <a:srgbClr val="FDD077"/>
                </a:solidFill>
                <a:cs typeface="Times New Roman" panose="02020603050405020304" pitchFamily="18" charset="0"/>
              </a:rPr>
              <a:t>gradient method </a:t>
            </a:r>
            <a:r>
              <a:rPr lang="en-GB" sz="2200" b="1" dirty="0">
                <a:solidFill>
                  <a:srgbClr val="D9DFE2"/>
                </a:solidFill>
                <a:cs typeface="Times New Roman" panose="02020603050405020304" pitchFamily="18" charset="0"/>
              </a:rPr>
              <a:t>based on </a:t>
            </a:r>
            <a:r>
              <a:rPr lang="en-GB" sz="2200" b="1" dirty="0">
                <a:solidFill>
                  <a:srgbClr val="FDD077"/>
                </a:solidFill>
                <a:cs typeface="Times New Roman" panose="02020603050405020304" pitchFamily="18" charset="0"/>
              </a:rPr>
              <a:t>Fick´s first law</a:t>
            </a:r>
            <a:r>
              <a:rPr lang="en-GB" sz="2200" b="1" dirty="0">
                <a:solidFill>
                  <a:srgbClr val="D9DFE2"/>
                </a:solidFill>
                <a:cs typeface="Times New Roman" panose="02020603050405020304" pitchFamily="18" charset="0"/>
              </a:rPr>
              <a:t>:</a:t>
            </a:r>
          </a:p>
          <a:p>
            <a:pPr marL="0" indent="0" algn="just">
              <a:buFont typeface="Arial" panose="020B0604020202020204" pitchFamily="34" charset="0"/>
              <a:buNone/>
            </a:pPr>
            <a:endParaRPr lang="en-GB" dirty="0">
              <a:solidFill>
                <a:srgbClr val="D9DFE2"/>
              </a:solidFill>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B165400-FB2E-463E-A912-F516880AC32C}"/>
                  </a:ext>
                </a:extLst>
              </p:cNvPr>
              <p:cNvSpPr/>
              <p:nvPr/>
            </p:nvSpPr>
            <p:spPr>
              <a:xfrm>
                <a:off x="4854921" y="2589164"/>
                <a:ext cx="2220280" cy="707886"/>
              </a:xfrm>
              <a:prstGeom prst="rect">
                <a:avLst/>
              </a:prstGeom>
              <a:ln w="38100">
                <a:solidFill>
                  <a:srgbClr val="FDD077"/>
                </a:solidFill>
              </a:ln>
            </p:spPr>
            <p:txBody>
              <a:bodyPr wrap="square">
                <a:spAutoFit/>
              </a:bodyPr>
              <a:lstStyle/>
              <a:p>
                <a:pPr algn="ctr"/>
                <a:r>
                  <a:rPr lang="en-GB" sz="2000" i="1" dirty="0">
                    <a:solidFill>
                      <a:srgbClr val="FDD077"/>
                    </a:solidFill>
                  </a:rPr>
                  <a:t>F </a:t>
                </a:r>
                <a14:m>
                  <m:oMath xmlns:m="http://schemas.openxmlformats.org/officeDocument/2006/math">
                    <m:r>
                      <a:rPr lang="en-GB" sz="2000" b="0" i="1">
                        <a:solidFill>
                          <a:srgbClr val="FDD077"/>
                        </a:solidFill>
                        <a:latin typeface="Cambria Math" panose="02040503050406030204" pitchFamily="18" charset="0"/>
                      </a:rPr>
                      <m:t>=−</m:t>
                    </m:r>
                    <m:sSub>
                      <m:sSubPr>
                        <m:ctrlPr>
                          <a:rPr lang="en-GB" sz="2000" i="1">
                            <a:solidFill>
                              <a:srgbClr val="FDD077"/>
                            </a:solidFill>
                            <a:latin typeface="Cambria Math" panose="02040503050406030204" pitchFamily="18" charset="0"/>
                          </a:rPr>
                        </m:ctrlPr>
                      </m:sSubPr>
                      <m:e>
                        <m:r>
                          <a:rPr lang="en-GB" sz="2000" b="0" i="1">
                            <a:solidFill>
                              <a:srgbClr val="FDD077"/>
                            </a:solidFill>
                            <a:latin typeface="Cambria Math" panose="02040503050406030204" pitchFamily="18" charset="0"/>
                          </a:rPr>
                          <m:t>𝜌</m:t>
                        </m:r>
                      </m:e>
                      <m:sub>
                        <m:r>
                          <m:rPr>
                            <m:sty m:val="p"/>
                          </m:rPr>
                          <a:rPr lang="en-GB" sz="2000" b="0" i="0">
                            <a:solidFill>
                              <a:srgbClr val="FDD077"/>
                            </a:solidFill>
                            <a:latin typeface="Cambria Math" panose="02040503050406030204" pitchFamily="18" charset="0"/>
                          </a:rPr>
                          <m:t>a</m:t>
                        </m:r>
                      </m:sub>
                    </m:sSub>
                    <m:sSub>
                      <m:sSubPr>
                        <m:ctrlPr>
                          <a:rPr lang="en-GB" sz="2000" b="1" i="1">
                            <a:solidFill>
                              <a:srgbClr val="FDD077"/>
                            </a:solidFill>
                            <a:latin typeface="Cambria Math" panose="02040503050406030204" pitchFamily="18" charset="0"/>
                          </a:rPr>
                        </m:ctrlPr>
                      </m:sSubPr>
                      <m:e>
                        <m:r>
                          <a:rPr lang="en-GB" sz="2000" b="1" i="1">
                            <a:solidFill>
                              <a:srgbClr val="FDD077"/>
                            </a:solidFill>
                            <a:latin typeface="Cambria Math" panose="02040503050406030204" pitchFamily="18" charset="0"/>
                          </a:rPr>
                          <m:t>𝒌</m:t>
                        </m:r>
                      </m:e>
                      <m:sub>
                        <m:r>
                          <a:rPr lang="en-GB" sz="2000" b="1" i="0">
                            <a:solidFill>
                              <a:srgbClr val="FDD077"/>
                            </a:solidFill>
                            <a:latin typeface="Cambria Math" panose="02040503050406030204" pitchFamily="18" charset="0"/>
                          </a:rPr>
                          <m:t>𝐬</m:t>
                        </m:r>
                      </m:sub>
                    </m:sSub>
                    <m:f>
                      <m:fPr>
                        <m:ctrlPr>
                          <a:rPr lang="en-GB" sz="2000" i="1">
                            <a:solidFill>
                              <a:srgbClr val="FDD077"/>
                            </a:solidFill>
                            <a:latin typeface="Cambria Math" panose="02040503050406030204" pitchFamily="18" charset="0"/>
                          </a:rPr>
                        </m:ctrlPr>
                      </m:fPr>
                      <m:num>
                        <m:r>
                          <m:rPr>
                            <m:sty m:val="p"/>
                          </m:rPr>
                          <a:rPr lang="en-GB" sz="2000" b="0" i="0">
                            <a:solidFill>
                              <a:srgbClr val="FDD077"/>
                            </a:solidFill>
                            <a:latin typeface="Cambria Math" panose="02040503050406030204" pitchFamily="18" charset="0"/>
                          </a:rPr>
                          <m:t>d</m:t>
                        </m:r>
                        <m:r>
                          <a:rPr lang="el-GR" sz="2000" b="0" i="1" smtClean="0">
                            <a:solidFill>
                              <a:srgbClr val="FDD077"/>
                            </a:solidFill>
                            <a:latin typeface="Cambria Math" panose="02040503050406030204" pitchFamily="18" charset="0"/>
                          </a:rPr>
                          <m:t>𝜒</m:t>
                        </m:r>
                      </m:num>
                      <m:den>
                        <m:r>
                          <m:rPr>
                            <m:sty m:val="p"/>
                          </m:rPr>
                          <a:rPr lang="en-GB" sz="2000" b="0" i="0">
                            <a:solidFill>
                              <a:srgbClr val="FDD077"/>
                            </a:solidFill>
                            <a:latin typeface="Cambria Math" panose="02040503050406030204" pitchFamily="18" charset="0"/>
                          </a:rPr>
                          <m:t>d</m:t>
                        </m:r>
                        <m:r>
                          <a:rPr lang="en-GB" sz="2000" b="0" i="1">
                            <a:solidFill>
                              <a:srgbClr val="FDD077"/>
                            </a:solidFill>
                            <a:latin typeface="Cambria Math" panose="02040503050406030204" pitchFamily="18" charset="0"/>
                          </a:rPr>
                          <m:t>𝑧</m:t>
                        </m:r>
                      </m:den>
                    </m:f>
                  </m:oMath>
                </a14:m>
                <a:r>
                  <a:rPr lang="en-GB" sz="4000" dirty="0">
                    <a:solidFill>
                      <a:srgbClr val="FDD077"/>
                    </a:solidFill>
                  </a:rPr>
                  <a:t>	</a:t>
                </a:r>
              </a:p>
            </p:txBody>
          </p:sp>
        </mc:Choice>
        <mc:Fallback xmlns="">
          <p:sp>
            <p:nvSpPr>
              <p:cNvPr id="18" name="Rectangle 17">
                <a:extLst>
                  <a:ext uri="{FF2B5EF4-FFF2-40B4-BE49-F238E27FC236}">
                    <a16:creationId xmlns:a16="http://schemas.microsoft.com/office/drawing/2014/main" id="{CB165400-FB2E-463E-A912-F516880AC32C}"/>
                  </a:ext>
                </a:extLst>
              </p:cNvPr>
              <p:cNvSpPr>
                <a:spLocks noRot="1" noChangeAspect="1" noMove="1" noResize="1" noEditPoints="1" noAdjustHandles="1" noChangeArrowheads="1" noChangeShapeType="1" noTextEdit="1"/>
              </p:cNvSpPr>
              <p:nvPr/>
            </p:nvSpPr>
            <p:spPr>
              <a:xfrm>
                <a:off x="4854921" y="2589164"/>
                <a:ext cx="2220280" cy="707886"/>
              </a:xfrm>
              <a:prstGeom prst="rect">
                <a:avLst/>
              </a:prstGeom>
              <a:blipFill>
                <a:blip r:embed="rId5"/>
                <a:stretch>
                  <a:fillRect b="-2459"/>
                </a:stretch>
              </a:blipFill>
              <a:ln w="38100">
                <a:solidFill>
                  <a:srgbClr val="FDD077"/>
                </a:solidFill>
              </a:ln>
            </p:spPr>
            <p:txBody>
              <a:bodyPr/>
              <a:lstStyle/>
              <a:p>
                <a:r>
                  <a:rPr lang="es-ES">
                    <a:noFill/>
                  </a:rPr>
                  <a:t> </a:t>
                </a:r>
              </a:p>
            </p:txBody>
          </p:sp>
        </mc:Fallback>
      </mc:AlternateContent>
      <p:sp>
        <p:nvSpPr>
          <p:cNvPr id="19" name="Rectangle 18">
            <a:extLst>
              <a:ext uri="{FF2B5EF4-FFF2-40B4-BE49-F238E27FC236}">
                <a16:creationId xmlns:a16="http://schemas.microsoft.com/office/drawing/2014/main" id="{AFED3AE7-37D6-44D0-9EFD-F494FBFA87E1}"/>
              </a:ext>
            </a:extLst>
          </p:cNvPr>
          <p:cNvSpPr/>
          <p:nvPr/>
        </p:nvSpPr>
        <p:spPr>
          <a:xfrm>
            <a:off x="805147" y="3875996"/>
            <a:ext cx="3999621" cy="400110"/>
          </a:xfrm>
          <a:prstGeom prst="rect">
            <a:avLst/>
          </a:prstGeom>
        </p:spPr>
        <p:txBody>
          <a:bodyPr wrap="none">
            <a:spAutoFit/>
          </a:bodyPr>
          <a:lstStyle/>
          <a:p>
            <a:r>
              <a:rPr lang="en-GB" sz="2000" dirty="0">
                <a:solidFill>
                  <a:srgbClr val="D9DFE2"/>
                </a:solidFill>
                <a:latin typeface="Calibri" panose="020F0502020204030204" pitchFamily="34" charset="0"/>
                <a:cs typeface="Calibri" panose="020F0502020204030204" pitchFamily="34" charset="0"/>
              </a:rPr>
              <a:t>Average air molar density (µmol m</a:t>
            </a:r>
            <a:r>
              <a:rPr lang="en-GB" sz="2000" baseline="30000" dirty="0">
                <a:solidFill>
                  <a:srgbClr val="D9DFE2"/>
                </a:solidFill>
                <a:latin typeface="Calibri" panose="020F0502020204030204" pitchFamily="34" charset="0"/>
                <a:cs typeface="Calibri" panose="020F0502020204030204" pitchFamily="34" charset="0"/>
              </a:rPr>
              <a:t>-3</a:t>
            </a:r>
            <a:r>
              <a:rPr lang="en-GB" sz="2000" dirty="0">
                <a:solidFill>
                  <a:srgbClr val="D9DFE2"/>
                </a:solidFill>
                <a:latin typeface="Calibri" panose="020F0502020204030204" pitchFamily="34" charset="0"/>
                <a:cs typeface="Calibri" panose="020F0502020204030204" pitchFamily="34" charset="0"/>
              </a:rPr>
              <a:t>)</a:t>
            </a:r>
          </a:p>
        </p:txBody>
      </p:sp>
      <p:sp>
        <p:nvSpPr>
          <p:cNvPr id="21" name="Rectangle 20">
            <a:extLst>
              <a:ext uri="{FF2B5EF4-FFF2-40B4-BE49-F238E27FC236}">
                <a16:creationId xmlns:a16="http://schemas.microsoft.com/office/drawing/2014/main" id="{A9648B4D-815C-4F81-A89B-F2016174086C}"/>
              </a:ext>
            </a:extLst>
          </p:cNvPr>
          <p:cNvSpPr/>
          <p:nvPr/>
        </p:nvSpPr>
        <p:spPr>
          <a:xfrm>
            <a:off x="3693379" y="4099883"/>
            <a:ext cx="4802918" cy="707886"/>
          </a:xfrm>
          <a:prstGeom prst="rect">
            <a:avLst/>
          </a:prstGeom>
        </p:spPr>
        <p:txBody>
          <a:bodyPr wrap="none">
            <a:spAutoFit/>
          </a:bodyPr>
          <a:lstStyle/>
          <a:p>
            <a:pPr algn="ctr"/>
            <a:r>
              <a:rPr lang="en-GB" sz="2000" b="1" dirty="0">
                <a:solidFill>
                  <a:srgbClr val="FDD077"/>
                </a:solidFill>
                <a:latin typeface="Calibri" panose="020F0502020204030204" pitchFamily="34" charset="0"/>
                <a:cs typeface="Calibri" panose="020F0502020204030204" pitchFamily="34" charset="0"/>
              </a:rPr>
              <a:t>Diffusion coefficient </a:t>
            </a:r>
          </a:p>
          <a:p>
            <a:pPr algn="ctr"/>
            <a:r>
              <a:rPr lang="en-GB" sz="2000" b="1" dirty="0">
                <a:solidFill>
                  <a:srgbClr val="FDD077"/>
                </a:solidFill>
                <a:latin typeface="Calibri" panose="020F0502020204030204" pitchFamily="34" charset="0"/>
                <a:cs typeface="Calibri" panose="020F0502020204030204" pitchFamily="34" charset="0"/>
              </a:rPr>
              <a:t>or empirical soil transfer coefficient (m</a:t>
            </a:r>
            <a:r>
              <a:rPr lang="en-GB" sz="2000" b="1" baseline="30000" dirty="0">
                <a:solidFill>
                  <a:srgbClr val="FDD077"/>
                </a:solidFill>
                <a:latin typeface="Calibri" panose="020F0502020204030204" pitchFamily="34" charset="0"/>
                <a:cs typeface="Calibri" panose="020F0502020204030204" pitchFamily="34" charset="0"/>
              </a:rPr>
              <a:t>2 </a:t>
            </a:r>
            <a:r>
              <a:rPr lang="en-GB" sz="2000" b="1" dirty="0">
                <a:solidFill>
                  <a:srgbClr val="FDD077"/>
                </a:solidFill>
                <a:latin typeface="Calibri" panose="020F0502020204030204" pitchFamily="34" charset="0"/>
                <a:cs typeface="Calibri" panose="020F0502020204030204" pitchFamily="34" charset="0"/>
              </a:rPr>
              <a:t>s</a:t>
            </a:r>
            <a:r>
              <a:rPr lang="en-GB" sz="2000" b="1" baseline="30000" dirty="0">
                <a:solidFill>
                  <a:srgbClr val="FDD077"/>
                </a:solidFill>
                <a:latin typeface="Calibri" panose="020F0502020204030204" pitchFamily="34" charset="0"/>
                <a:cs typeface="Calibri" panose="020F0502020204030204" pitchFamily="34" charset="0"/>
              </a:rPr>
              <a:t>-1</a:t>
            </a:r>
            <a:r>
              <a:rPr lang="en-GB" sz="2000" b="1" dirty="0">
                <a:solidFill>
                  <a:srgbClr val="FDD077"/>
                </a:solidFill>
                <a:latin typeface="Calibri" panose="020F0502020204030204" pitchFamily="34" charset="0"/>
                <a:cs typeface="Calibri" panose="020F0502020204030204" pitchFamily="34" charset="0"/>
              </a:rPr>
              <a:t>)</a:t>
            </a:r>
            <a:r>
              <a:rPr lang="en-GB" b="1" dirty="0">
                <a:solidFill>
                  <a:srgbClr val="FDD077"/>
                </a:solidFill>
                <a:latin typeface="Calibri" panose="020F0502020204030204" pitchFamily="34" charset="0"/>
                <a:cs typeface="Calibri" panose="020F0502020204030204" pitchFamily="34" charset="0"/>
              </a:rPr>
              <a:t> </a:t>
            </a:r>
          </a:p>
        </p:txBody>
      </p:sp>
      <p:sp>
        <p:nvSpPr>
          <p:cNvPr id="22" name="Rectangle 21">
            <a:extLst>
              <a:ext uri="{FF2B5EF4-FFF2-40B4-BE49-F238E27FC236}">
                <a16:creationId xmlns:a16="http://schemas.microsoft.com/office/drawing/2014/main" id="{67932A97-39A8-43B1-86BC-8C4F18891091}"/>
              </a:ext>
            </a:extLst>
          </p:cNvPr>
          <p:cNvSpPr/>
          <p:nvPr/>
        </p:nvSpPr>
        <p:spPr>
          <a:xfrm>
            <a:off x="7997587" y="1790919"/>
            <a:ext cx="3640881" cy="1323439"/>
          </a:xfrm>
          <a:prstGeom prst="rect">
            <a:avLst/>
          </a:prstGeom>
        </p:spPr>
        <p:txBody>
          <a:bodyPr wrap="square">
            <a:spAutoFit/>
          </a:bodyPr>
          <a:lstStyle/>
          <a:p>
            <a:pPr algn="ctr"/>
            <a:r>
              <a:rPr lang="en-GB" sz="2000" dirty="0">
                <a:solidFill>
                  <a:srgbClr val="FDD077"/>
                </a:solidFill>
                <a:latin typeface="Calibri" panose="020F0502020204030204" pitchFamily="34" charset="0"/>
                <a:cs typeface="Calibri" panose="020F0502020204030204" pitchFamily="34" charset="0"/>
              </a:rPr>
              <a:t>Gradient</a:t>
            </a:r>
            <a:r>
              <a:rPr lang="en-GB" sz="2000" dirty="0">
                <a:solidFill>
                  <a:srgbClr val="D9DFE2"/>
                </a:solidFill>
                <a:latin typeface="Calibri" panose="020F0502020204030204" pitchFamily="34" charset="0"/>
                <a:cs typeface="Calibri" panose="020F0502020204030204" pitchFamily="34" charset="0"/>
              </a:rPr>
              <a:t> in water vapor or CO</a:t>
            </a:r>
            <a:r>
              <a:rPr lang="en-GB" sz="2000" baseline="-25000" dirty="0">
                <a:solidFill>
                  <a:srgbClr val="D9DFE2"/>
                </a:solidFill>
                <a:latin typeface="Calibri" panose="020F0502020204030204" pitchFamily="34" charset="0"/>
                <a:cs typeface="Calibri" panose="020F0502020204030204" pitchFamily="34" charset="0"/>
              </a:rPr>
              <a:t>2</a:t>
            </a:r>
            <a:r>
              <a:rPr lang="en-GB" sz="2000" dirty="0">
                <a:solidFill>
                  <a:srgbClr val="D9DFE2"/>
                </a:solidFill>
                <a:latin typeface="Calibri" panose="020F0502020204030204" pitchFamily="34" charset="0"/>
                <a:cs typeface="Calibri" panose="020F0502020204030204" pitchFamily="34" charset="0"/>
              </a:rPr>
              <a:t> molar fraction between atmosphere and soil (mmol mol</a:t>
            </a:r>
            <a:r>
              <a:rPr lang="en-GB" sz="2000" baseline="30000" dirty="0">
                <a:solidFill>
                  <a:srgbClr val="D9DFE2"/>
                </a:solidFill>
                <a:latin typeface="Calibri" panose="020F0502020204030204" pitchFamily="34" charset="0"/>
                <a:cs typeface="Calibri" panose="020F0502020204030204" pitchFamily="34" charset="0"/>
              </a:rPr>
              <a:t>-1  </a:t>
            </a:r>
            <a:r>
              <a:rPr lang="en-GB" sz="2000" dirty="0">
                <a:solidFill>
                  <a:srgbClr val="D9DFE2"/>
                </a:solidFill>
                <a:latin typeface="Calibri" panose="020F0502020204030204" pitchFamily="34" charset="0"/>
                <a:cs typeface="Calibri" panose="020F0502020204030204" pitchFamily="34" charset="0"/>
              </a:rPr>
              <a:t>and µmol mol</a:t>
            </a:r>
            <a:r>
              <a:rPr lang="en-GB" sz="2000" baseline="30000" dirty="0">
                <a:solidFill>
                  <a:srgbClr val="D9DFE2"/>
                </a:solidFill>
                <a:latin typeface="Calibri" panose="020F0502020204030204" pitchFamily="34" charset="0"/>
                <a:cs typeface="Calibri" panose="020F0502020204030204" pitchFamily="34" charset="0"/>
              </a:rPr>
              <a:t>-1</a:t>
            </a:r>
            <a:r>
              <a:rPr lang="en-GB" sz="2000" dirty="0">
                <a:solidFill>
                  <a:srgbClr val="D9DFE2"/>
                </a:solidFill>
                <a:latin typeface="Calibri" panose="020F0502020204030204" pitchFamily="34" charset="0"/>
                <a:cs typeface="Calibri" panose="020F0502020204030204" pitchFamily="34" charset="0"/>
              </a:rPr>
              <a:t>, respectively)</a:t>
            </a:r>
          </a:p>
        </p:txBody>
      </p:sp>
      <p:sp>
        <p:nvSpPr>
          <p:cNvPr id="23" name="Rectangle 22">
            <a:extLst>
              <a:ext uri="{FF2B5EF4-FFF2-40B4-BE49-F238E27FC236}">
                <a16:creationId xmlns:a16="http://schemas.microsoft.com/office/drawing/2014/main" id="{4E83CB72-9E65-4783-A659-F536FEA2BE41}"/>
              </a:ext>
            </a:extLst>
          </p:cNvPr>
          <p:cNvSpPr/>
          <p:nvPr/>
        </p:nvSpPr>
        <p:spPr>
          <a:xfrm>
            <a:off x="7944506" y="3902405"/>
            <a:ext cx="3263805" cy="400110"/>
          </a:xfrm>
          <a:prstGeom prst="rect">
            <a:avLst/>
          </a:prstGeom>
        </p:spPr>
        <p:txBody>
          <a:bodyPr wrap="square">
            <a:spAutoFit/>
          </a:bodyPr>
          <a:lstStyle/>
          <a:p>
            <a:r>
              <a:rPr lang="en-GB" sz="2000" dirty="0">
                <a:solidFill>
                  <a:srgbClr val="D9DFE2"/>
                </a:solidFill>
                <a:latin typeface="Calibri" panose="020F0502020204030204" pitchFamily="34" charset="0"/>
                <a:cs typeface="Calibri" panose="020F0502020204030204" pitchFamily="34" charset="0"/>
              </a:rPr>
              <a:t>Depth (m)</a:t>
            </a:r>
          </a:p>
        </p:txBody>
      </p:sp>
      <p:sp>
        <p:nvSpPr>
          <p:cNvPr id="24" name="Rectangle 23">
            <a:extLst>
              <a:ext uri="{FF2B5EF4-FFF2-40B4-BE49-F238E27FC236}">
                <a16:creationId xmlns:a16="http://schemas.microsoft.com/office/drawing/2014/main" id="{80C6BF6E-B667-4EE7-A5A9-64CBB768F650}"/>
              </a:ext>
            </a:extLst>
          </p:cNvPr>
          <p:cNvSpPr/>
          <p:nvPr/>
        </p:nvSpPr>
        <p:spPr>
          <a:xfrm>
            <a:off x="808272" y="1800677"/>
            <a:ext cx="3208892" cy="1015663"/>
          </a:xfrm>
          <a:prstGeom prst="rect">
            <a:avLst/>
          </a:prstGeom>
        </p:spPr>
        <p:txBody>
          <a:bodyPr wrap="none">
            <a:spAutoFit/>
          </a:bodyPr>
          <a:lstStyle/>
          <a:p>
            <a:pPr algn="ctr"/>
            <a:r>
              <a:rPr lang="en-GB" sz="2000" dirty="0">
                <a:solidFill>
                  <a:srgbClr val="D9DFE2"/>
                </a:solidFill>
                <a:latin typeface="Calibri" panose="020F0502020204030204" pitchFamily="34" charset="0"/>
                <a:cs typeface="Calibri" panose="020F0502020204030204" pitchFamily="34" charset="0"/>
              </a:rPr>
              <a:t>Soil-atmosphere water vapor</a:t>
            </a:r>
          </a:p>
          <a:p>
            <a:pPr algn="ctr"/>
            <a:r>
              <a:rPr lang="en-GB" sz="2000" dirty="0">
                <a:solidFill>
                  <a:srgbClr val="D9DFE2"/>
                </a:solidFill>
                <a:latin typeface="Calibri" panose="020F0502020204030204" pitchFamily="34" charset="0"/>
                <a:cs typeface="Calibri" panose="020F0502020204030204" pitchFamily="34" charset="0"/>
              </a:rPr>
              <a:t>or CO</a:t>
            </a:r>
            <a:r>
              <a:rPr lang="en-GB" sz="2000" baseline="-25000" dirty="0">
                <a:solidFill>
                  <a:srgbClr val="D9DFE2"/>
                </a:solidFill>
                <a:latin typeface="Calibri" panose="020F0502020204030204" pitchFamily="34" charset="0"/>
                <a:cs typeface="Calibri" panose="020F0502020204030204" pitchFamily="34" charset="0"/>
              </a:rPr>
              <a:t>2</a:t>
            </a:r>
            <a:r>
              <a:rPr lang="en-GB" sz="2000" dirty="0">
                <a:solidFill>
                  <a:srgbClr val="D9DFE2"/>
                </a:solidFill>
                <a:latin typeface="Calibri" panose="020F0502020204030204" pitchFamily="34" charset="0"/>
                <a:cs typeface="Calibri" panose="020F0502020204030204" pitchFamily="34" charset="0"/>
              </a:rPr>
              <a:t> flux (mmol m</a:t>
            </a:r>
            <a:r>
              <a:rPr lang="en-GB" sz="2000" baseline="30000" dirty="0">
                <a:solidFill>
                  <a:srgbClr val="D9DFE2"/>
                </a:solidFill>
                <a:latin typeface="Calibri" panose="020F0502020204030204" pitchFamily="34" charset="0"/>
                <a:cs typeface="Calibri" panose="020F0502020204030204" pitchFamily="34" charset="0"/>
              </a:rPr>
              <a:t>-2</a:t>
            </a:r>
            <a:r>
              <a:rPr lang="en-GB" sz="2000" dirty="0">
                <a:solidFill>
                  <a:srgbClr val="D9DFE2"/>
                </a:solidFill>
                <a:latin typeface="Calibri" panose="020F0502020204030204" pitchFamily="34" charset="0"/>
                <a:cs typeface="Calibri" panose="020F0502020204030204" pitchFamily="34" charset="0"/>
              </a:rPr>
              <a:t> s</a:t>
            </a:r>
            <a:r>
              <a:rPr lang="en-GB" sz="2000" baseline="30000" dirty="0">
                <a:solidFill>
                  <a:srgbClr val="D9DFE2"/>
                </a:solidFill>
                <a:latin typeface="Calibri" panose="020F0502020204030204" pitchFamily="34" charset="0"/>
                <a:cs typeface="Calibri" panose="020F0502020204030204" pitchFamily="34" charset="0"/>
              </a:rPr>
              <a:t>-1  </a:t>
            </a:r>
            <a:r>
              <a:rPr lang="en-GB" sz="2000" dirty="0">
                <a:solidFill>
                  <a:srgbClr val="D9DFE2"/>
                </a:solidFill>
                <a:latin typeface="Calibri" panose="020F0502020204030204" pitchFamily="34" charset="0"/>
                <a:cs typeface="Calibri" panose="020F0502020204030204" pitchFamily="34" charset="0"/>
              </a:rPr>
              <a:t>and</a:t>
            </a:r>
          </a:p>
          <a:p>
            <a:pPr algn="ctr"/>
            <a:r>
              <a:rPr lang="en-GB" sz="2000" dirty="0">
                <a:solidFill>
                  <a:srgbClr val="D9DFE2"/>
                </a:solidFill>
                <a:latin typeface="Calibri" panose="020F0502020204030204" pitchFamily="34" charset="0"/>
                <a:cs typeface="Calibri" panose="020F0502020204030204" pitchFamily="34" charset="0"/>
              </a:rPr>
              <a:t>µmol m</a:t>
            </a:r>
            <a:r>
              <a:rPr lang="en-GB" sz="2000" baseline="30000" dirty="0">
                <a:solidFill>
                  <a:srgbClr val="D9DFE2"/>
                </a:solidFill>
                <a:latin typeface="Calibri" panose="020F0502020204030204" pitchFamily="34" charset="0"/>
                <a:cs typeface="Calibri" panose="020F0502020204030204" pitchFamily="34" charset="0"/>
              </a:rPr>
              <a:t>-2</a:t>
            </a:r>
            <a:r>
              <a:rPr lang="en-GB" sz="2000" dirty="0">
                <a:solidFill>
                  <a:srgbClr val="D9DFE2"/>
                </a:solidFill>
                <a:latin typeface="Calibri" panose="020F0502020204030204" pitchFamily="34" charset="0"/>
                <a:cs typeface="Calibri" panose="020F0502020204030204" pitchFamily="34" charset="0"/>
              </a:rPr>
              <a:t> s</a:t>
            </a:r>
            <a:r>
              <a:rPr lang="en-GB" sz="2000" baseline="30000" dirty="0">
                <a:solidFill>
                  <a:srgbClr val="D9DFE2"/>
                </a:solidFill>
                <a:latin typeface="Calibri" panose="020F0502020204030204" pitchFamily="34" charset="0"/>
                <a:cs typeface="Calibri" panose="020F0502020204030204" pitchFamily="34" charset="0"/>
              </a:rPr>
              <a:t>-1</a:t>
            </a:r>
            <a:r>
              <a:rPr lang="en-GB" sz="2000" dirty="0">
                <a:solidFill>
                  <a:srgbClr val="D9DFE2"/>
                </a:solidFill>
                <a:latin typeface="Calibri" panose="020F0502020204030204" pitchFamily="34" charset="0"/>
                <a:cs typeface="Calibri" panose="020F0502020204030204" pitchFamily="34" charset="0"/>
              </a:rPr>
              <a:t>, respectively)</a:t>
            </a:r>
          </a:p>
        </p:txBody>
      </p:sp>
      <p:cxnSp>
        <p:nvCxnSpPr>
          <p:cNvPr id="25" name="Straight Arrow Connector 24">
            <a:extLst>
              <a:ext uri="{FF2B5EF4-FFF2-40B4-BE49-F238E27FC236}">
                <a16:creationId xmlns:a16="http://schemas.microsoft.com/office/drawing/2014/main" id="{55878ED4-A3FE-46A2-9D4E-D1DC00717513}"/>
              </a:ext>
            </a:extLst>
          </p:cNvPr>
          <p:cNvCxnSpPr>
            <a:cxnSpLocks/>
            <a:stCxn id="24" idx="3"/>
          </p:cNvCxnSpPr>
          <p:nvPr/>
        </p:nvCxnSpPr>
        <p:spPr>
          <a:xfrm>
            <a:off x="4017164" y="2308509"/>
            <a:ext cx="991564" cy="673495"/>
          </a:xfrm>
          <a:prstGeom prst="straightConnector1">
            <a:avLst/>
          </a:prstGeom>
          <a:ln w="28575">
            <a:solidFill>
              <a:srgbClr val="FDD077"/>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31353D8-5C87-4DC1-820C-1F305CF5393F}"/>
              </a:ext>
            </a:extLst>
          </p:cNvPr>
          <p:cNvCxnSpPr>
            <a:cxnSpLocks/>
          </p:cNvCxnSpPr>
          <p:nvPr/>
        </p:nvCxnSpPr>
        <p:spPr>
          <a:xfrm flipV="1">
            <a:off x="4752373" y="3197436"/>
            <a:ext cx="911448" cy="921627"/>
          </a:xfrm>
          <a:prstGeom prst="straightConnector1">
            <a:avLst/>
          </a:prstGeom>
          <a:ln w="28575">
            <a:solidFill>
              <a:srgbClr val="FDD077"/>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D49932E6-58DD-40FC-9A4E-03731C8C6038}"/>
              </a:ext>
            </a:extLst>
          </p:cNvPr>
          <p:cNvCxnSpPr>
            <a:cxnSpLocks/>
          </p:cNvCxnSpPr>
          <p:nvPr/>
        </p:nvCxnSpPr>
        <p:spPr>
          <a:xfrm flipV="1">
            <a:off x="6094831" y="3189969"/>
            <a:ext cx="1169" cy="886082"/>
          </a:xfrm>
          <a:prstGeom prst="straightConnector1">
            <a:avLst/>
          </a:prstGeom>
          <a:ln w="28575">
            <a:solidFill>
              <a:srgbClr val="FDD077"/>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61ECC92A-5632-4ED6-AA90-92EBAD33BAA2}"/>
              </a:ext>
            </a:extLst>
          </p:cNvPr>
          <p:cNvCxnSpPr>
            <a:cxnSpLocks/>
            <a:stCxn id="22" idx="1"/>
          </p:cNvCxnSpPr>
          <p:nvPr/>
        </p:nvCxnSpPr>
        <p:spPr>
          <a:xfrm flipH="1">
            <a:off x="6469039" y="2452639"/>
            <a:ext cx="1528548" cy="440686"/>
          </a:xfrm>
          <a:prstGeom prst="straightConnector1">
            <a:avLst/>
          </a:prstGeom>
          <a:ln w="28575">
            <a:solidFill>
              <a:srgbClr val="FDD077"/>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259B9910-7235-4056-BF39-130BDCD3CAFC}"/>
              </a:ext>
            </a:extLst>
          </p:cNvPr>
          <p:cNvCxnSpPr>
            <a:cxnSpLocks/>
            <a:stCxn id="23" idx="1"/>
          </p:cNvCxnSpPr>
          <p:nvPr/>
        </p:nvCxnSpPr>
        <p:spPr>
          <a:xfrm flipH="1" flipV="1">
            <a:off x="6469039" y="3203617"/>
            <a:ext cx="1475467" cy="898843"/>
          </a:xfrm>
          <a:prstGeom prst="straightConnector1">
            <a:avLst/>
          </a:prstGeom>
          <a:ln w="28575">
            <a:solidFill>
              <a:srgbClr val="FDD077"/>
            </a:solidFill>
            <a:tailEnd type="triangle"/>
          </a:ln>
        </p:spPr>
        <p:style>
          <a:lnRef idx="1">
            <a:schemeClr val="dk1"/>
          </a:lnRef>
          <a:fillRef idx="0">
            <a:schemeClr val="dk1"/>
          </a:fillRef>
          <a:effectRef idx="0">
            <a:schemeClr val="dk1"/>
          </a:effectRef>
          <a:fontRef idx="minor">
            <a:schemeClr val="tx1"/>
          </a:fontRef>
        </p:style>
      </p:cxnSp>
      <p:pic>
        <p:nvPicPr>
          <p:cNvPr id="30" name="Picture 29" descr="C:\Fotos\perfiles\IMG_1385.JPG">
            <a:extLst>
              <a:ext uri="{FF2B5EF4-FFF2-40B4-BE49-F238E27FC236}">
                <a16:creationId xmlns:a16="http://schemas.microsoft.com/office/drawing/2014/main" id="{0E05565A-9A04-420D-9C93-26B5BA6F75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6098" y="902995"/>
            <a:ext cx="1216481" cy="162197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F0C94B91-D869-4FC1-964F-EFFC196E04C9}"/>
              </a:ext>
            </a:extLst>
          </p:cNvPr>
          <p:cNvSpPr txBox="1"/>
          <p:nvPr/>
        </p:nvSpPr>
        <p:spPr>
          <a:xfrm>
            <a:off x="1220235" y="5601981"/>
            <a:ext cx="4379348" cy="646331"/>
          </a:xfrm>
          <a:prstGeom prst="rect">
            <a:avLst/>
          </a:prstGeom>
          <a:noFill/>
        </p:spPr>
        <p:txBody>
          <a:bodyPr wrap="square">
            <a:spAutoFit/>
          </a:bodyPr>
          <a:lstStyle/>
          <a:p>
            <a:pPr algn="ctr"/>
            <a:r>
              <a:rPr lang="en-GB" i="1" dirty="0" err="1">
                <a:solidFill>
                  <a:srgbClr val="FDD077"/>
                </a:solidFill>
                <a:latin typeface="Calibri" panose="020F0502020204030204" pitchFamily="34" charset="0"/>
                <a:cs typeface="Calibri" panose="020F0502020204030204" pitchFamily="34" charset="0"/>
              </a:rPr>
              <a:t>k</a:t>
            </a:r>
            <a:r>
              <a:rPr lang="en-GB" baseline="-25000" dirty="0" err="1">
                <a:solidFill>
                  <a:srgbClr val="FDD077"/>
                </a:solidFill>
                <a:latin typeface="Calibri" panose="020F0502020204030204" pitchFamily="34" charset="0"/>
                <a:cs typeface="Calibri" panose="020F0502020204030204" pitchFamily="34" charset="0"/>
              </a:rPr>
              <a:t>s</a:t>
            </a:r>
            <a:r>
              <a:rPr lang="en-GB" baseline="-25000" dirty="0">
                <a:solidFill>
                  <a:srgbClr val="FDD077"/>
                </a:solidFill>
                <a:latin typeface="Calibri" panose="020F0502020204030204" pitchFamily="34" charset="0"/>
                <a:cs typeface="Calibri" panose="020F0502020204030204" pitchFamily="34" charset="0"/>
              </a:rPr>
              <a:t> </a:t>
            </a:r>
            <a:r>
              <a:rPr lang="en-GB" dirty="0">
                <a:solidFill>
                  <a:srgbClr val="FDD077"/>
                </a:solidFill>
                <a:latin typeface="Calibri" panose="020F0502020204030204" pitchFamily="34" charset="0"/>
                <a:cs typeface="Calibri" panose="020F0502020204030204" pitchFamily="34" charset="0"/>
              </a:rPr>
              <a:t>for CO</a:t>
            </a:r>
            <a:r>
              <a:rPr lang="en-GB" baseline="-25000" dirty="0">
                <a:solidFill>
                  <a:srgbClr val="FDD077"/>
                </a:solidFill>
                <a:latin typeface="Calibri" panose="020F0502020204030204" pitchFamily="34" charset="0"/>
                <a:cs typeface="Calibri" panose="020F0502020204030204" pitchFamily="34" charset="0"/>
              </a:rPr>
              <a:t>2</a:t>
            </a:r>
            <a:r>
              <a:rPr lang="en-GB" dirty="0">
                <a:solidFill>
                  <a:srgbClr val="FDD077"/>
                </a:solidFill>
                <a:latin typeface="Calibri" panose="020F0502020204030204" pitchFamily="34" charset="0"/>
                <a:cs typeface="Calibri" panose="020F0502020204030204" pitchFamily="34" charset="0"/>
              </a:rPr>
              <a:t>: </a:t>
            </a:r>
            <a:r>
              <a:rPr lang="en-GB" dirty="0">
                <a:solidFill>
                  <a:srgbClr val="D9DFE2"/>
                </a:solidFill>
                <a:latin typeface="Calibri" panose="020F0502020204030204" pitchFamily="34" charset="0"/>
                <a:cs typeface="Calibri" panose="020F0502020204030204" pitchFamily="34" charset="0"/>
              </a:rPr>
              <a:t>modelled empirically according to </a:t>
            </a:r>
            <a:r>
              <a:rPr lang="en-GB" sz="1800" dirty="0">
                <a:solidFill>
                  <a:srgbClr val="D9DFE2"/>
                </a:solidFill>
                <a:latin typeface="Calibri" panose="020F0502020204030204" pitchFamily="34" charset="0"/>
                <a:cs typeface="Calibri" panose="020F0502020204030204" pitchFamily="34" charset="0"/>
              </a:rPr>
              <a:t>Sánchez‐Cañete</a:t>
            </a:r>
            <a:r>
              <a:rPr lang="en-GB" sz="1800" i="1" dirty="0">
                <a:solidFill>
                  <a:srgbClr val="D9DFE2"/>
                </a:solidFill>
                <a:latin typeface="Calibri" panose="020F0502020204030204" pitchFamily="34" charset="0"/>
                <a:cs typeface="Calibri" panose="020F0502020204030204" pitchFamily="34" charset="0"/>
              </a:rPr>
              <a:t> et al.</a:t>
            </a:r>
            <a:r>
              <a:rPr lang="en-GB" i="1" dirty="0">
                <a:solidFill>
                  <a:srgbClr val="D9DFE2"/>
                </a:solidFill>
                <a:latin typeface="Calibri" panose="020F0502020204030204" pitchFamily="34" charset="0"/>
                <a:cs typeface="Calibri" panose="020F0502020204030204" pitchFamily="34" charset="0"/>
              </a:rPr>
              <a:t> </a:t>
            </a:r>
            <a:r>
              <a:rPr lang="en-GB" dirty="0">
                <a:solidFill>
                  <a:srgbClr val="D9DFE2"/>
                </a:solidFill>
                <a:latin typeface="Calibri" panose="020F0502020204030204" pitchFamily="34" charset="0"/>
                <a:cs typeface="Calibri" panose="020F0502020204030204" pitchFamily="34" charset="0"/>
              </a:rPr>
              <a:t>[</a:t>
            </a:r>
            <a:r>
              <a:rPr lang="en-GB" sz="1800" dirty="0">
                <a:solidFill>
                  <a:srgbClr val="D9DFE2"/>
                </a:solidFill>
                <a:latin typeface="Calibri" panose="020F0502020204030204" pitchFamily="34" charset="0"/>
                <a:cs typeface="Calibri" panose="020F0502020204030204" pitchFamily="34" charset="0"/>
              </a:rPr>
              <a:t>2017</a:t>
            </a:r>
            <a:r>
              <a:rPr lang="en-GB" dirty="0">
                <a:solidFill>
                  <a:srgbClr val="D9DFE2"/>
                </a:solidFill>
                <a:latin typeface="Calibri" panose="020F0502020204030204" pitchFamily="34" charset="0"/>
                <a:cs typeface="Calibri" panose="020F0502020204030204" pitchFamily="34" charset="0"/>
              </a:rPr>
              <a:t>]</a:t>
            </a:r>
            <a:endParaRPr lang="en-GB" sz="1800" dirty="0">
              <a:solidFill>
                <a:srgbClr val="D9DFE2"/>
              </a:solidFill>
              <a:latin typeface="Calibri" panose="020F0502020204030204" pitchFamily="34" charset="0"/>
              <a:cs typeface="Calibri" panose="020F0502020204030204" pitchFamily="34" charset="0"/>
            </a:endParaRPr>
          </a:p>
        </p:txBody>
      </p:sp>
      <p:cxnSp>
        <p:nvCxnSpPr>
          <p:cNvPr id="39" name="Straight Arrow Connector 38">
            <a:extLst>
              <a:ext uri="{FF2B5EF4-FFF2-40B4-BE49-F238E27FC236}">
                <a16:creationId xmlns:a16="http://schemas.microsoft.com/office/drawing/2014/main" id="{C3409B15-B3BC-4E6E-A3F2-F6669F5C3A32}"/>
              </a:ext>
            </a:extLst>
          </p:cNvPr>
          <p:cNvCxnSpPr>
            <a:cxnSpLocks/>
            <a:stCxn id="21" idx="2"/>
            <a:endCxn id="38" idx="0"/>
          </p:cNvCxnSpPr>
          <p:nvPr/>
        </p:nvCxnSpPr>
        <p:spPr>
          <a:xfrm flipH="1">
            <a:off x="3409909" y="4807769"/>
            <a:ext cx="2684929" cy="794212"/>
          </a:xfrm>
          <a:prstGeom prst="straightConnector1">
            <a:avLst/>
          </a:prstGeom>
          <a:ln w="28575">
            <a:solidFill>
              <a:srgbClr val="D9DFE2"/>
            </a:solidFill>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4C08B2F2-C0FB-4A84-A3B2-CB7C1FCF1ED9}"/>
              </a:ext>
            </a:extLst>
          </p:cNvPr>
          <p:cNvSpPr txBox="1"/>
          <p:nvPr/>
        </p:nvSpPr>
        <p:spPr>
          <a:xfrm>
            <a:off x="6570810" y="5621317"/>
            <a:ext cx="5067659" cy="646331"/>
          </a:xfrm>
          <a:prstGeom prst="rect">
            <a:avLst/>
          </a:prstGeom>
          <a:noFill/>
        </p:spPr>
        <p:txBody>
          <a:bodyPr wrap="square">
            <a:spAutoFit/>
          </a:bodyPr>
          <a:lstStyle/>
          <a:p>
            <a:pPr algn="ctr"/>
            <a:r>
              <a:rPr lang="en-GB" i="1" dirty="0" err="1">
                <a:solidFill>
                  <a:srgbClr val="FDD077"/>
                </a:solidFill>
                <a:latin typeface="Calibri" panose="020F0502020204030204" pitchFamily="34" charset="0"/>
                <a:cs typeface="Calibri" panose="020F0502020204030204" pitchFamily="34" charset="0"/>
              </a:rPr>
              <a:t>k</a:t>
            </a:r>
            <a:r>
              <a:rPr lang="en-GB" baseline="-25000" dirty="0" err="1">
                <a:solidFill>
                  <a:srgbClr val="FDD077"/>
                </a:solidFill>
                <a:latin typeface="Calibri" panose="020F0502020204030204" pitchFamily="34" charset="0"/>
                <a:cs typeface="Calibri" panose="020F0502020204030204" pitchFamily="34" charset="0"/>
              </a:rPr>
              <a:t>s</a:t>
            </a:r>
            <a:r>
              <a:rPr lang="en-GB" baseline="-25000" dirty="0">
                <a:solidFill>
                  <a:srgbClr val="FDD077"/>
                </a:solidFill>
                <a:latin typeface="Calibri" panose="020F0502020204030204" pitchFamily="34" charset="0"/>
                <a:cs typeface="Calibri" panose="020F0502020204030204" pitchFamily="34" charset="0"/>
              </a:rPr>
              <a:t> </a:t>
            </a:r>
            <a:r>
              <a:rPr lang="en-GB" dirty="0">
                <a:solidFill>
                  <a:srgbClr val="FDD077"/>
                </a:solidFill>
                <a:latin typeface="Calibri" panose="020F0502020204030204" pitchFamily="34" charset="0"/>
                <a:cs typeface="Calibri" panose="020F0502020204030204" pitchFamily="34" charset="0"/>
              </a:rPr>
              <a:t>for water vapor: </a:t>
            </a:r>
            <a:r>
              <a:rPr lang="en-GB" dirty="0">
                <a:solidFill>
                  <a:srgbClr val="D9DFE2"/>
                </a:solidFill>
                <a:latin typeface="Calibri" panose="020F0502020204030204" pitchFamily="34" charset="0"/>
                <a:cs typeface="Calibri" panose="020F0502020204030204" pitchFamily="34" charset="0"/>
              </a:rPr>
              <a:t>estimated from general models [</a:t>
            </a:r>
            <a:r>
              <a:rPr lang="en-GB" i="1" dirty="0" err="1">
                <a:solidFill>
                  <a:srgbClr val="D9DFE2"/>
                </a:solidFill>
                <a:latin typeface="Calibri" panose="020F0502020204030204" pitchFamily="34" charset="0"/>
                <a:cs typeface="Calibri" panose="020F0502020204030204" pitchFamily="34" charset="0"/>
              </a:rPr>
              <a:t>Bittelli</a:t>
            </a:r>
            <a:r>
              <a:rPr lang="en-GB" i="1" dirty="0">
                <a:solidFill>
                  <a:srgbClr val="D9DFE2"/>
                </a:solidFill>
                <a:latin typeface="Calibri" panose="020F0502020204030204" pitchFamily="34" charset="0"/>
                <a:cs typeface="Calibri" panose="020F0502020204030204" pitchFamily="34" charset="0"/>
              </a:rPr>
              <a:t> et al.</a:t>
            </a:r>
            <a:r>
              <a:rPr lang="en-GB" dirty="0">
                <a:solidFill>
                  <a:srgbClr val="D9DFE2"/>
                </a:solidFill>
                <a:latin typeface="Calibri" panose="020F0502020204030204" pitchFamily="34" charset="0"/>
                <a:cs typeface="Calibri" panose="020F0502020204030204" pitchFamily="34" charset="0"/>
              </a:rPr>
              <a:t>, 2015; </a:t>
            </a:r>
            <a:r>
              <a:rPr lang="en-GB" i="1" dirty="0">
                <a:solidFill>
                  <a:srgbClr val="D9DFE2"/>
                </a:solidFill>
                <a:latin typeface="Calibri" panose="020F0502020204030204" pitchFamily="34" charset="0"/>
                <a:cs typeface="Calibri" panose="020F0502020204030204" pitchFamily="34" charset="0"/>
              </a:rPr>
              <a:t>Xu et al. </a:t>
            </a:r>
            <a:r>
              <a:rPr lang="en-GB" dirty="0">
                <a:solidFill>
                  <a:srgbClr val="D9DFE2"/>
                </a:solidFill>
                <a:latin typeface="Calibri" panose="020F0502020204030204" pitchFamily="34" charset="0"/>
                <a:cs typeface="Calibri" panose="020F0502020204030204" pitchFamily="34" charset="0"/>
              </a:rPr>
              <a:t>1992]</a:t>
            </a:r>
            <a:endParaRPr lang="en-GB" sz="1800" dirty="0">
              <a:solidFill>
                <a:srgbClr val="D9DFE2"/>
              </a:solidFill>
              <a:latin typeface="Calibri" panose="020F0502020204030204" pitchFamily="34" charset="0"/>
              <a:cs typeface="Calibri" panose="020F0502020204030204" pitchFamily="34" charset="0"/>
            </a:endParaRPr>
          </a:p>
        </p:txBody>
      </p:sp>
      <p:cxnSp>
        <p:nvCxnSpPr>
          <p:cNvPr id="45" name="Straight Arrow Connector 44">
            <a:extLst>
              <a:ext uri="{FF2B5EF4-FFF2-40B4-BE49-F238E27FC236}">
                <a16:creationId xmlns:a16="http://schemas.microsoft.com/office/drawing/2014/main" id="{CD10B198-C782-4EE3-BD52-75EEC4226D37}"/>
              </a:ext>
            </a:extLst>
          </p:cNvPr>
          <p:cNvCxnSpPr>
            <a:cxnSpLocks/>
            <a:stCxn id="21" idx="2"/>
            <a:endCxn id="43" idx="0"/>
          </p:cNvCxnSpPr>
          <p:nvPr/>
        </p:nvCxnSpPr>
        <p:spPr>
          <a:xfrm>
            <a:off x="6094838" y="4807769"/>
            <a:ext cx="3009802" cy="813548"/>
          </a:xfrm>
          <a:prstGeom prst="straightConnector1">
            <a:avLst/>
          </a:prstGeom>
          <a:ln w="28575">
            <a:solidFill>
              <a:srgbClr val="D9DFE2"/>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55446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p:bldP spid="21" grpId="0"/>
      <p:bldP spid="22" grpId="0"/>
      <p:bldP spid="23" grpId="0"/>
      <p:bldP spid="24" grpId="0"/>
      <p:bldP spid="38"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wing plant">
            <a:extLst>
              <a:ext uri="{FF2B5EF4-FFF2-40B4-BE49-F238E27FC236}">
                <a16:creationId xmlns:a16="http://schemas.microsoft.com/office/drawing/2014/main" id="{0475C82F-A603-49E4-B51B-EE74A73FEA86}"/>
              </a:ext>
            </a:extLst>
          </p:cNvPr>
          <p:cNvPicPr>
            <a:picLocks noChangeAspect="1"/>
          </p:cNvPicPr>
          <p:nvPr/>
        </p:nvPicPr>
        <p:blipFill rotWithShape="1">
          <a:blip r:embed="rId3">
            <a:duotone>
              <a:prstClr val="black"/>
              <a:schemeClr val="tx2">
                <a:tint val="45000"/>
                <a:satMod val="400000"/>
              </a:schemeClr>
            </a:duotone>
            <a:alphaModFix amt="12000"/>
          </a:blip>
          <a:srcRect t="15730"/>
          <a:stretch/>
        </p:blipFill>
        <p:spPr>
          <a:xfrm>
            <a:off x="20" y="1"/>
            <a:ext cx="12191980" cy="6858000"/>
          </a:xfrm>
          <a:prstGeom prst="rect">
            <a:avLst/>
          </a:prstGeom>
        </p:spPr>
      </p:pic>
      <p:sp>
        <p:nvSpPr>
          <p:cNvPr id="7" name="Date Placeholder 6">
            <a:extLst>
              <a:ext uri="{FF2B5EF4-FFF2-40B4-BE49-F238E27FC236}">
                <a16:creationId xmlns:a16="http://schemas.microsoft.com/office/drawing/2014/main" id="{86E07F6C-685D-43BC-A1A1-8E7AF47BF36A}"/>
              </a:ext>
            </a:extLst>
          </p:cNvPr>
          <p:cNvSpPr>
            <a:spLocks noGrp="1"/>
          </p:cNvSpPr>
          <p:nvPr>
            <p:ph type="dt" sz="half" idx="10"/>
          </p:nvPr>
        </p:nvSpPr>
        <p:spPr/>
        <p:txBody>
          <a:bodyPr/>
          <a:lstStyle/>
          <a:p>
            <a:r>
              <a:rPr lang="es-ES"/>
              <a:t>25/05/2022</a:t>
            </a:r>
            <a:endParaRPr lang="en-US" dirty="0"/>
          </a:p>
        </p:txBody>
      </p:sp>
      <p:sp>
        <p:nvSpPr>
          <p:cNvPr id="8" name="Footer Placeholder 7">
            <a:extLst>
              <a:ext uri="{FF2B5EF4-FFF2-40B4-BE49-F238E27FC236}">
                <a16:creationId xmlns:a16="http://schemas.microsoft.com/office/drawing/2014/main" id="{1326BA59-58FA-48FC-B9ED-3E20D6CAD9F4}"/>
              </a:ext>
            </a:extLst>
          </p:cNvPr>
          <p:cNvSpPr>
            <a:spLocks noGrp="1"/>
          </p:cNvSpPr>
          <p:nvPr>
            <p:ph type="ftr" sz="quarter" idx="11"/>
          </p:nvPr>
        </p:nvSpPr>
        <p:spPr/>
        <p:txBody>
          <a:bodyPr/>
          <a:lstStyle/>
          <a:p>
            <a:r>
              <a:rPr lang="en-US"/>
              <a:t>EGU22 - Soil gases : production, consumption and transport processes (SSS8.3)</a:t>
            </a:r>
            <a:endParaRPr lang="en-US" dirty="0"/>
          </a:p>
        </p:txBody>
      </p:sp>
      <p:sp>
        <p:nvSpPr>
          <p:cNvPr id="9" name="Slide Number Placeholder 8">
            <a:extLst>
              <a:ext uri="{FF2B5EF4-FFF2-40B4-BE49-F238E27FC236}">
                <a16:creationId xmlns:a16="http://schemas.microsoft.com/office/drawing/2014/main" id="{C964D6E7-8F1C-4377-B3C4-DE9657ECA188}"/>
              </a:ext>
            </a:extLst>
          </p:cNvPr>
          <p:cNvSpPr>
            <a:spLocks noGrp="1"/>
          </p:cNvSpPr>
          <p:nvPr>
            <p:ph type="sldNum" sz="quarter" idx="12"/>
          </p:nvPr>
        </p:nvSpPr>
        <p:spPr/>
        <p:txBody>
          <a:bodyPr/>
          <a:lstStyle/>
          <a:p>
            <a:fld id="{D57F1E4F-1CFF-5643-939E-02111984F565}" type="slidenum">
              <a:rPr lang="en-US" smtClean="0"/>
              <a:t>7</a:t>
            </a:fld>
            <a:endParaRPr lang="en-US" dirty="0"/>
          </a:p>
        </p:txBody>
      </p:sp>
      <p:sp>
        <p:nvSpPr>
          <p:cNvPr id="13" name="Content Placeholder 14">
            <a:extLst>
              <a:ext uri="{FF2B5EF4-FFF2-40B4-BE49-F238E27FC236}">
                <a16:creationId xmlns:a16="http://schemas.microsoft.com/office/drawing/2014/main" id="{52FD17BF-46DF-4E16-A000-022DF4010F98}"/>
              </a:ext>
            </a:extLst>
          </p:cNvPr>
          <p:cNvSpPr txBox="1">
            <a:spLocks/>
          </p:cNvSpPr>
          <p:nvPr/>
        </p:nvSpPr>
        <p:spPr>
          <a:xfrm>
            <a:off x="128888" y="700719"/>
            <a:ext cx="8200426" cy="5288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1800" dirty="0">
              <a:solidFill>
                <a:srgbClr val="D9DFE2"/>
              </a:solidFill>
              <a:latin typeface="Calibri" panose="020F0502020204030204" pitchFamily="34" charset="0"/>
              <a:ea typeface="SimSun" panose="02010600030101010101" pitchFamily="2" charset="-122"/>
              <a:cs typeface="Calibri" panose="020F0502020204030204" pitchFamily="34" charset="0"/>
            </a:endParaRPr>
          </a:p>
        </p:txBody>
      </p:sp>
      <p:sp>
        <p:nvSpPr>
          <p:cNvPr id="15" name="Content Placeholder 14">
            <a:extLst>
              <a:ext uri="{FF2B5EF4-FFF2-40B4-BE49-F238E27FC236}">
                <a16:creationId xmlns:a16="http://schemas.microsoft.com/office/drawing/2014/main" id="{862136CE-D511-4862-9730-7D249488C24C}"/>
              </a:ext>
            </a:extLst>
          </p:cNvPr>
          <p:cNvSpPr txBox="1">
            <a:spLocks/>
          </p:cNvSpPr>
          <p:nvPr/>
        </p:nvSpPr>
        <p:spPr>
          <a:xfrm>
            <a:off x="128887" y="619282"/>
            <a:ext cx="6041266" cy="5370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pPr>
            <a:endParaRPr lang="en-US" sz="1800" dirty="0">
              <a:solidFill>
                <a:srgbClr val="FDD077"/>
              </a:solidFill>
              <a:effectLst/>
              <a:latin typeface="Calibri" panose="020F0502020204030204" pitchFamily="34" charset="0"/>
              <a:ea typeface="Calibri" panose="020F0502020204030204" pitchFamily="34" charset="0"/>
            </a:endParaRPr>
          </a:p>
          <a:p>
            <a:pPr marL="457200" lvl="1" indent="0" algn="just">
              <a:buNone/>
            </a:pPr>
            <a:endParaRPr lang="en-US" sz="1800" dirty="0">
              <a:solidFill>
                <a:srgbClr val="FDD077"/>
              </a:solidFill>
              <a:latin typeface="Calibri" panose="020F0502020204030204" pitchFamily="34" charset="0"/>
              <a:ea typeface="Calibri" panose="020F0502020204030204" pitchFamily="34" charset="0"/>
            </a:endParaRPr>
          </a:p>
          <a:p>
            <a:pPr marL="914400" lvl="1" indent="-457200" algn="just">
              <a:buFont typeface="+mj-lt"/>
              <a:buAutoNum type="arabicParenR" startAt="4"/>
            </a:pPr>
            <a:endParaRPr lang="en-US" sz="1800" dirty="0">
              <a:solidFill>
                <a:srgbClr val="FDD077"/>
              </a:solidFill>
              <a:latin typeface="Calibri" panose="020F0502020204030204" pitchFamily="34" charset="0"/>
              <a:ea typeface="Calibri" panose="020F0502020204030204" pitchFamily="34" charset="0"/>
            </a:endParaRPr>
          </a:p>
          <a:p>
            <a:pPr marL="457200" lvl="1" indent="0" algn="just">
              <a:buNone/>
            </a:pPr>
            <a:endParaRPr lang="en-US" sz="1800" dirty="0">
              <a:solidFill>
                <a:srgbClr val="FDD077"/>
              </a:solidFill>
              <a:effectLst/>
              <a:latin typeface="Calibri" panose="020F0502020204030204" pitchFamily="34" charset="0"/>
              <a:ea typeface="Calibri" panose="020F0502020204030204" pitchFamily="34" charset="0"/>
            </a:endParaRPr>
          </a:p>
          <a:p>
            <a:pPr marL="457200" lvl="1" indent="0" algn="just">
              <a:buNone/>
            </a:pPr>
            <a:endParaRPr lang="en-US" sz="1800" dirty="0">
              <a:solidFill>
                <a:srgbClr val="FDD077"/>
              </a:solidFill>
              <a:effectLst/>
              <a:latin typeface="Calibri" panose="020F0502020204030204" pitchFamily="34" charset="0"/>
              <a:ea typeface="Calibri" panose="020F0502020204030204" pitchFamily="34" charset="0"/>
            </a:endParaRPr>
          </a:p>
          <a:p>
            <a:pPr marL="457200" lvl="1" indent="0" algn="just">
              <a:buNone/>
            </a:pPr>
            <a:endParaRPr lang="en-US" sz="1800" dirty="0">
              <a:solidFill>
                <a:srgbClr val="FDD077"/>
              </a:solidFill>
              <a:latin typeface="Calibri" panose="020F0502020204030204" pitchFamily="34" charset="0"/>
              <a:ea typeface="SimSun" panose="02010600030101010101" pitchFamily="2" charset="-122"/>
              <a:cs typeface="Calibri" panose="020F0502020204030204" pitchFamily="34" charset="0"/>
            </a:endParaRPr>
          </a:p>
        </p:txBody>
      </p:sp>
      <p:sp>
        <p:nvSpPr>
          <p:cNvPr id="39" name="TextBox 38">
            <a:extLst>
              <a:ext uri="{FF2B5EF4-FFF2-40B4-BE49-F238E27FC236}">
                <a16:creationId xmlns:a16="http://schemas.microsoft.com/office/drawing/2014/main" id="{69DC96E9-4B9A-45B6-895F-369EBFE1E955}"/>
              </a:ext>
            </a:extLst>
          </p:cNvPr>
          <p:cNvSpPr txBox="1"/>
          <p:nvPr/>
        </p:nvSpPr>
        <p:spPr>
          <a:xfrm>
            <a:off x="329770" y="1057383"/>
            <a:ext cx="4024513" cy="430887"/>
          </a:xfrm>
          <a:prstGeom prst="rect">
            <a:avLst/>
          </a:prstGeom>
          <a:noFill/>
        </p:spPr>
        <p:txBody>
          <a:bodyPr wrap="square">
            <a:spAutoFit/>
          </a:bodyPr>
          <a:lstStyle/>
          <a:p>
            <a:pPr algn="ctr"/>
            <a:r>
              <a:rPr lang="en-US" sz="2200" dirty="0">
                <a:solidFill>
                  <a:srgbClr val="FDD077"/>
                </a:solidFill>
                <a:effectLst/>
                <a:latin typeface="Calibri" panose="020F0502020204030204" pitchFamily="34" charset="0"/>
                <a:ea typeface="SimSun" panose="02010600030101010101" pitchFamily="2" charset="-122"/>
                <a:sym typeface="Wingdings" panose="05000000000000000000" pitchFamily="2" charset="2"/>
              </a:rPr>
              <a:t>Data exploration:</a:t>
            </a:r>
            <a:endParaRPr lang="es-ES" sz="2200" dirty="0">
              <a:solidFill>
                <a:srgbClr val="FDD077"/>
              </a:solidFill>
            </a:endParaRPr>
          </a:p>
        </p:txBody>
      </p:sp>
      <p:pic>
        <p:nvPicPr>
          <p:cNvPr id="43" name="Picture 42">
            <a:extLst>
              <a:ext uri="{FF2B5EF4-FFF2-40B4-BE49-F238E27FC236}">
                <a16:creationId xmlns:a16="http://schemas.microsoft.com/office/drawing/2014/main" id="{E13EE0E0-0496-4849-B94C-632238C90963}"/>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bwMode="auto">
          <a:xfrm>
            <a:off x="255141" y="1513480"/>
            <a:ext cx="4145476" cy="4155219"/>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92B4C8D-750C-4A36-9AE3-8795584D3DFC}"/>
                  </a:ext>
                </a:extLst>
              </p:cNvPr>
              <p:cNvSpPr txBox="1"/>
              <p:nvPr/>
            </p:nvSpPr>
            <p:spPr>
              <a:xfrm>
                <a:off x="6333290" y="3042324"/>
                <a:ext cx="3797571" cy="1085297"/>
              </a:xfrm>
              <a:prstGeom prst="rect">
                <a:avLst/>
              </a:prstGeom>
              <a:noFill/>
              <a:ln w="38100">
                <a:solidFill>
                  <a:srgbClr val="FDD077"/>
                </a:solidFill>
              </a:ln>
            </p:spPr>
            <p:txBody>
              <a:bodyPr wrap="square">
                <a:spAutoFit/>
              </a:bodyPr>
              <a:lstStyle/>
              <a:p>
                <a:pPr algn="ctr">
                  <a:lnSpc>
                    <a:spcPct val="125000"/>
                  </a:lnSpc>
                  <a:spcAft>
                    <a:spcPts val="800"/>
                  </a:spcAft>
                </a:pPr>
                <a14:m>
                  <m:oMath xmlns:m="http://schemas.openxmlformats.org/officeDocument/2006/math">
                    <m:sSub>
                      <m:sSubPr>
                        <m:ctrlPr>
                          <a:rPr lang="es-ES" sz="2200" i="1" smtClean="0">
                            <a:solidFill>
                              <a:srgbClr val="D9DFE2"/>
                            </a:solidFill>
                            <a:effectLst/>
                            <a:latin typeface="Cambria Math" panose="02040503050406030204" pitchFamily="18" charset="0"/>
                            <a:ea typeface="SimSun" panose="02010600030101010101" pitchFamily="2" charset="-122"/>
                            <a:cs typeface="Calibri" panose="020F0502020204030204" pitchFamily="34" charset="0"/>
                          </a:rPr>
                        </m:ctrlPr>
                      </m:sSubPr>
                      <m:e>
                        <m:r>
                          <a:rPr lang="es-E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t>𝐹</m:t>
                        </m:r>
                      </m:e>
                      <m:sub>
                        <m:r>
                          <m:rPr>
                            <m:sty m:val="p"/>
                          </m:rPr>
                          <a:rPr lang="es-ES" sz="2200" b="0" i="0" smtClean="0">
                            <a:solidFill>
                              <a:srgbClr val="D9DFE2"/>
                            </a:solidFill>
                            <a:effectLst/>
                            <a:latin typeface="Cambria Math" panose="02040503050406030204" pitchFamily="18" charset="0"/>
                            <a:ea typeface="SimSun" panose="02010600030101010101" pitchFamily="2" charset="-122"/>
                            <a:cs typeface="Calibri" panose="020F0502020204030204" pitchFamily="34" charset="0"/>
                          </a:rPr>
                          <m:t>c</m:t>
                        </m:r>
                      </m:sub>
                    </m:sSub>
                    <m:r>
                      <a:rPr lang="en-US" sz="2200" i="1" smtClean="0">
                        <a:solidFill>
                          <a:srgbClr val="D9DFE2"/>
                        </a:solidFill>
                        <a:effectLst/>
                        <a:latin typeface="Cambria Math" panose="02040503050406030204" pitchFamily="18" charset="0"/>
                        <a:ea typeface="SimSun" panose="02010600030101010101" pitchFamily="2" charset="-122"/>
                        <a:cs typeface="Calibri" panose="020F0502020204030204" pitchFamily="34" charset="0"/>
                      </a:rPr>
                      <m:t> =</m:t>
                    </m:r>
                    <m:sSub>
                      <m:sSubPr>
                        <m:ctrlPr>
                          <a:rPr lang="es-ES" sz="2200" i="1" smtClean="0">
                            <a:solidFill>
                              <a:srgbClr val="FDD077"/>
                            </a:solidFill>
                            <a:effectLst/>
                            <a:latin typeface="Cambria Math" panose="02040503050406030204" pitchFamily="18" charset="0"/>
                            <a:ea typeface="SimSun" panose="02010600030101010101" pitchFamily="2" charset="-122"/>
                            <a:cs typeface="Calibri" panose="020F0502020204030204" pitchFamily="34" charset="0"/>
                          </a:rPr>
                        </m:ctrlPr>
                      </m:sSubPr>
                      <m:e>
                        <m:r>
                          <a:rPr lang="es-ES" sz="2200" i="1">
                            <a:solidFill>
                              <a:srgbClr val="FDD077"/>
                            </a:solidFill>
                            <a:effectLst/>
                            <a:latin typeface="Cambria Math" panose="02040503050406030204" pitchFamily="18" charset="0"/>
                            <a:ea typeface="SimSun" panose="02010600030101010101" pitchFamily="2" charset="-122"/>
                            <a:cs typeface="Calibri" panose="020F0502020204030204" pitchFamily="34" charset="0"/>
                          </a:rPr>
                          <m:t>𝜙</m:t>
                        </m:r>
                      </m:e>
                      <m:sub>
                        <m:r>
                          <a:rPr lang="en-US" sz="2200" i="1">
                            <a:solidFill>
                              <a:srgbClr val="FDD077"/>
                            </a:solidFill>
                            <a:effectLst/>
                            <a:latin typeface="Cambria Math" panose="02040503050406030204" pitchFamily="18" charset="0"/>
                            <a:ea typeface="SimSun" panose="02010600030101010101" pitchFamily="2" charset="-122"/>
                            <a:cs typeface="Calibri" panose="020F0502020204030204" pitchFamily="34" charset="0"/>
                          </a:rPr>
                          <m:t>1</m:t>
                        </m:r>
                      </m:sub>
                    </m:sSub>
                    <m:r>
                      <a:rPr lang="en-US" sz="2200" i="1" smtClean="0">
                        <a:solidFill>
                          <a:srgbClr val="D9DFE2"/>
                        </a:solidFill>
                        <a:effectLst/>
                        <a:latin typeface="Cambria Math" panose="02040503050406030204" pitchFamily="18" charset="0"/>
                        <a:ea typeface="SimSun" panose="02010600030101010101" pitchFamily="2" charset="-122"/>
                        <a:cs typeface="Calibri" panose="020F0502020204030204" pitchFamily="34" charset="0"/>
                      </a:rPr>
                      <m:t>+</m:t>
                    </m:r>
                    <m:f>
                      <m:fPr>
                        <m:ctrlPr>
                          <a:rPr lang="es-ES" sz="2200" i="1" smtClean="0">
                            <a:solidFill>
                              <a:srgbClr val="D9DFE2"/>
                            </a:solidFill>
                            <a:effectLst/>
                            <a:latin typeface="Cambria Math" panose="02040503050406030204" pitchFamily="18" charset="0"/>
                            <a:ea typeface="SimSun" panose="02010600030101010101" pitchFamily="2" charset="-122"/>
                            <a:cs typeface="Calibri" panose="020F0502020204030204" pitchFamily="34" charset="0"/>
                          </a:rPr>
                        </m:ctrlPr>
                      </m:fPr>
                      <m:num>
                        <m:sSub>
                          <m:sSubPr>
                            <m:ctrlPr>
                              <a:rPr lang="es-E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ctrlPr>
                          </m:sSubPr>
                          <m:e>
                            <m:sSub>
                              <m:sSubPr>
                                <m:ctrlPr>
                                  <a:rPr lang="es-ES" sz="2200" i="1" smtClean="0">
                                    <a:solidFill>
                                      <a:srgbClr val="FDD077"/>
                                    </a:solidFill>
                                    <a:effectLst/>
                                    <a:latin typeface="Cambria Math" panose="02040503050406030204" pitchFamily="18" charset="0"/>
                                    <a:ea typeface="SimSun" panose="02010600030101010101" pitchFamily="2" charset="-122"/>
                                    <a:cs typeface="Calibri" panose="020F0502020204030204" pitchFamily="34" charset="0"/>
                                  </a:rPr>
                                </m:ctrlPr>
                              </m:sSubPr>
                              <m:e>
                                <m:r>
                                  <a:rPr lang="es-ES" sz="2200" i="1">
                                    <a:solidFill>
                                      <a:srgbClr val="FDD077"/>
                                    </a:solidFill>
                                    <a:effectLst/>
                                    <a:latin typeface="Cambria Math" panose="02040503050406030204" pitchFamily="18" charset="0"/>
                                    <a:ea typeface="SimSun" panose="02010600030101010101" pitchFamily="2" charset="-122"/>
                                    <a:cs typeface="Calibri" panose="020F0502020204030204" pitchFamily="34" charset="0"/>
                                  </a:rPr>
                                  <m:t>𝜙</m:t>
                                </m:r>
                              </m:e>
                              <m:sub>
                                <m:r>
                                  <a:rPr lang="en-US" sz="2200" i="1">
                                    <a:solidFill>
                                      <a:srgbClr val="FDD077"/>
                                    </a:solidFill>
                                    <a:effectLst/>
                                    <a:latin typeface="Cambria Math" panose="02040503050406030204" pitchFamily="18" charset="0"/>
                                    <a:ea typeface="SimSun" panose="02010600030101010101" pitchFamily="2" charset="-122"/>
                                    <a:cs typeface="Calibri" panose="020F0502020204030204" pitchFamily="34" charset="0"/>
                                  </a:rPr>
                                  <m:t>2</m:t>
                                </m:r>
                              </m:sub>
                            </m:sSub>
                            <m:r>
                              <a:rPr lang="en-U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t>−</m:t>
                            </m:r>
                            <m:r>
                              <a:rPr lang="es-E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t>𝜙</m:t>
                            </m:r>
                          </m:e>
                          <m:sub>
                            <m:r>
                              <a:rPr lang="en-U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t>1</m:t>
                            </m:r>
                          </m:sub>
                        </m:sSub>
                      </m:num>
                      <m:den>
                        <m:r>
                          <a:rPr lang="en-U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t>1+</m:t>
                        </m:r>
                        <m:r>
                          <m:rPr>
                            <m:sty m:val="p"/>
                          </m:rPr>
                          <a:rPr lang="en-US" sz="2200">
                            <a:solidFill>
                              <a:srgbClr val="D9DFE2"/>
                            </a:solidFill>
                            <a:effectLst/>
                            <a:latin typeface="Cambria Math" panose="02040503050406030204" pitchFamily="18" charset="0"/>
                            <a:ea typeface="SimSun" panose="02010600030101010101" pitchFamily="2" charset="-122"/>
                            <a:cs typeface="Calibri" panose="020F0502020204030204" pitchFamily="34" charset="0"/>
                          </a:rPr>
                          <m:t>exp</m:t>
                        </m:r>
                        <m:r>
                          <a:rPr lang="en-US" sz="2200">
                            <a:solidFill>
                              <a:srgbClr val="D9DFE2"/>
                            </a:solidFill>
                            <a:effectLst/>
                            <a:latin typeface="Cambria Math" panose="02040503050406030204" pitchFamily="18" charset="0"/>
                            <a:ea typeface="SimSun" panose="02010600030101010101" pitchFamily="2" charset="-122"/>
                            <a:cs typeface="Calibri" panose="020F0502020204030204" pitchFamily="34" charset="0"/>
                          </a:rPr>
                          <m:t>⁡</m:t>
                        </m:r>
                        <m:r>
                          <a:rPr lang="en-U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t>[</m:t>
                        </m:r>
                        <m:d>
                          <m:dPr>
                            <m:ctrlPr>
                              <a:rPr lang="es-E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ctrlPr>
                          </m:dPr>
                          <m:e>
                            <m:sSub>
                              <m:sSubPr>
                                <m:ctrlPr>
                                  <a:rPr lang="es-ES" sz="2200" i="1" smtClean="0">
                                    <a:solidFill>
                                      <a:srgbClr val="FDD077"/>
                                    </a:solidFill>
                                    <a:effectLst/>
                                    <a:latin typeface="Cambria Math" panose="02040503050406030204" pitchFamily="18" charset="0"/>
                                    <a:ea typeface="SimSun" panose="02010600030101010101" pitchFamily="2" charset="-122"/>
                                    <a:cs typeface="Calibri" panose="020F0502020204030204" pitchFamily="34" charset="0"/>
                                  </a:rPr>
                                </m:ctrlPr>
                              </m:sSubPr>
                              <m:e>
                                <m:r>
                                  <a:rPr lang="es-ES" sz="2200" i="1">
                                    <a:solidFill>
                                      <a:srgbClr val="FDD077"/>
                                    </a:solidFill>
                                    <a:effectLst/>
                                    <a:latin typeface="Cambria Math" panose="02040503050406030204" pitchFamily="18" charset="0"/>
                                    <a:ea typeface="SimSun" panose="02010600030101010101" pitchFamily="2" charset="-122"/>
                                    <a:cs typeface="Calibri" panose="020F0502020204030204" pitchFamily="34" charset="0"/>
                                  </a:rPr>
                                  <m:t>𝜙</m:t>
                                </m:r>
                              </m:e>
                              <m:sub>
                                <m:r>
                                  <a:rPr lang="en-US" sz="2200" i="1">
                                    <a:solidFill>
                                      <a:srgbClr val="FDD077"/>
                                    </a:solidFill>
                                    <a:effectLst/>
                                    <a:latin typeface="Cambria Math" panose="02040503050406030204" pitchFamily="18" charset="0"/>
                                    <a:ea typeface="SimSun" panose="02010600030101010101" pitchFamily="2" charset="-122"/>
                                    <a:cs typeface="Calibri" panose="020F0502020204030204" pitchFamily="34" charset="0"/>
                                  </a:rPr>
                                  <m:t>3</m:t>
                                </m:r>
                              </m:sub>
                            </m:sSub>
                            <m:r>
                              <a:rPr lang="en-U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t>−</m:t>
                            </m:r>
                            <m:sSub>
                              <m:sSubPr>
                                <m:ctrlPr>
                                  <a:rPr lang="es-E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ctrlPr>
                              </m:sSubPr>
                              <m:e>
                                <m:r>
                                  <a:rPr lang="es-E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t>𝐹</m:t>
                                </m:r>
                              </m:e>
                              <m:sub>
                                <m:r>
                                  <m:rPr>
                                    <m:sty m:val="p"/>
                                  </m:rPr>
                                  <a:rPr lang="es-ES" sz="2200" b="0" i="0" smtClean="0">
                                    <a:solidFill>
                                      <a:srgbClr val="D9DFE2"/>
                                    </a:solidFill>
                                    <a:effectLst/>
                                    <a:latin typeface="Cambria Math" panose="02040503050406030204" pitchFamily="18" charset="0"/>
                                    <a:ea typeface="SimSun" panose="02010600030101010101" pitchFamily="2" charset="-122"/>
                                    <a:cs typeface="Calibri" panose="020F0502020204030204" pitchFamily="34" charset="0"/>
                                  </a:rPr>
                                  <m:t>h</m:t>
                                </m:r>
                              </m:sub>
                            </m:sSub>
                          </m:e>
                        </m:d>
                        <m:r>
                          <a:rPr lang="en-U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t>/</m:t>
                        </m:r>
                        <m:sSub>
                          <m:sSubPr>
                            <m:ctrlPr>
                              <a:rPr lang="es-ES" sz="2200" i="1" smtClean="0">
                                <a:solidFill>
                                  <a:srgbClr val="FDD077"/>
                                </a:solidFill>
                                <a:effectLst/>
                                <a:latin typeface="Cambria Math" panose="02040503050406030204" pitchFamily="18" charset="0"/>
                                <a:ea typeface="SimSun" panose="02010600030101010101" pitchFamily="2" charset="-122"/>
                                <a:cs typeface="Calibri" panose="020F0502020204030204" pitchFamily="34" charset="0"/>
                              </a:rPr>
                            </m:ctrlPr>
                          </m:sSubPr>
                          <m:e>
                            <m:r>
                              <a:rPr lang="es-ES" sz="2200" i="1">
                                <a:solidFill>
                                  <a:srgbClr val="FDD077"/>
                                </a:solidFill>
                                <a:effectLst/>
                                <a:latin typeface="Cambria Math" panose="02040503050406030204" pitchFamily="18" charset="0"/>
                                <a:ea typeface="SimSun" panose="02010600030101010101" pitchFamily="2" charset="-122"/>
                                <a:cs typeface="Calibri" panose="020F0502020204030204" pitchFamily="34" charset="0"/>
                              </a:rPr>
                              <m:t>𝜙</m:t>
                            </m:r>
                          </m:e>
                          <m:sub>
                            <m:r>
                              <a:rPr lang="en-US" sz="2200" i="1">
                                <a:solidFill>
                                  <a:srgbClr val="FDD077"/>
                                </a:solidFill>
                                <a:effectLst/>
                                <a:latin typeface="Cambria Math" panose="02040503050406030204" pitchFamily="18" charset="0"/>
                                <a:ea typeface="SimSun" panose="02010600030101010101" pitchFamily="2" charset="-122"/>
                                <a:cs typeface="Calibri" panose="020F0502020204030204" pitchFamily="34" charset="0"/>
                              </a:rPr>
                              <m:t>4</m:t>
                            </m:r>
                          </m:sub>
                        </m:sSub>
                        <m:r>
                          <a:rPr lang="en-US" sz="2200" i="1">
                            <a:solidFill>
                              <a:srgbClr val="D9DFE2"/>
                            </a:solidFill>
                            <a:effectLst/>
                            <a:latin typeface="Cambria Math" panose="02040503050406030204" pitchFamily="18" charset="0"/>
                            <a:ea typeface="SimSun" panose="02010600030101010101" pitchFamily="2" charset="-122"/>
                            <a:cs typeface="Calibri" panose="020F0502020204030204" pitchFamily="34" charset="0"/>
                          </a:rPr>
                          <m:t>]</m:t>
                        </m:r>
                      </m:den>
                    </m:f>
                  </m:oMath>
                </a14:m>
                <a:r>
                  <a:rPr lang="en-US" sz="1800" dirty="0">
                    <a:solidFill>
                      <a:srgbClr val="D9DFE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ES" sz="1800" dirty="0">
                  <a:solidFill>
                    <a:srgbClr val="D9DFE2"/>
                  </a:solidFill>
                  <a:effectLst/>
                  <a:latin typeface="Calisto MT" panose="02040603050505030304" pitchFamily="18" charset="0"/>
                  <a:ea typeface="SimSun" panose="02010600030101010101" pitchFamily="2" charset="-122"/>
                  <a:cs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F92B4C8D-750C-4A36-9AE3-8795584D3DFC}"/>
                  </a:ext>
                </a:extLst>
              </p:cNvPr>
              <p:cNvSpPr txBox="1">
                <a:spLocks noRot="1" noChangeAspect="1" noMove="1" noResize="1" noEditPoints="1" noAdjustHandles="1" noChangeArrowheads="1" noChangeShapeType="1" noTextEdit="1"/>
              </p:cNvSpPr>
              <p:nvPr/>
            </p:nvSpPr>
            <p:spPr>
              <a:xfrm>
                <a:off x="6333290" y="3042324"/>
                <a:ext cx="3797571" cy="1085297"/>
              </a:xfrm>
              <a:prstGeom prst="rect">
                <a:avLst/>
              </a:prstGeom>
              <a:blipFill>
                <a:blip r:embed="rId5"/>
                <a:stretch>
                  <a:fillRect/>
                </a:stretch>
              </a:blipFill>
              <a:ln w="38100">
                <a:solidFill>
                  <a:srgbClr val="FDD077"/>
                </a:solidFill>
              </a:ln>
            </p:spPr>
            <p:txBody>
              <a:bodyPr/>
              <a:lstStyle/>
              <a:p>
                <a:r>
                  <a:rPr lang="es-ES">
                    <a:noFill/>
                  </a:rPr>
                  <a:t> </a:t>
                </a:r>
              </a:p>
            </p:txBody>
          </p:sp>
        </mc:Fallback>
      </mc:AlternateContent>
      <p:sp>
        <p:nvSpPr>
          <p:cNvPr id="51" name="Rectangle 50">
            <a:extLst>
              <a:ext uri="{FF2B5EF4-FFF2-40B4-BE49-F238E27FC236}">
                <a16:creationId xmlns:a16="http://schemas.microsoft.com/office/drawing/2014/main" id="{1E2F02C9-ADE6-4946-8559-47574967209A}"/>
              </a:ext>
            </a:extLst>
          </p:cNvPr>
          <p:cNvSpPr/>
          <p:nvPr/>
        </p:nvSpPr>
        <p:spPr>
          <a:xfrm>
            <a:off x="4473927" y="2640283"/>
            <a:ext cx="2458237" cy="307777"/>
          </a:xfrm>
          <a:prstGeom prst="rect">
            <a:avLst/>
          </a:prstGeom>
        </p:spPr>
        <p:txBody>
          <a:bodyPr wrap="none">
            <a:spAutoFit/>
          </a:bodyPr>
          <a:lstStyle>
            <a:defPPr>
              <a:defRPr lang="en-US"/>
            </a:defPPr>
            <a:lvl1pPr marL="0" algn="l" defTabSz="1753865" rtl="0" eaLnBrk="1" latinLnBrk="0" hangingPunct="1">
              <a:defRPr sz="6905" kern="1200">
                <a:solidFill>
                  <a:schemeClr val="tx1"/>
                </a:solidFill>
                <a:latin typeface="+mn-lt"/>
                <a:ea typeface="+mn-ea"/>
                <a:cs typeface="+mn-cs"/>
              </a:defRPr>
            </a:lvl1pPr>
            <a:lvl2pPr marL="1753865" algn="l" defTabSz="1753865" rtl="0" eaLnBrk="1" latinLnBrk="0" hangingPunct="1">
              <a:defRPr sz="6905" kern="1200">
                <a:solidFill>
                  <a:schemeClr val="tx1"/>
                </a:solidFill>
                <a:latin typeface="+mn-lt"/>
                <a:ea typeface="+mn-ea"/>
                <a:cs typeface="+mn-cs"/>
              </a:defRPr>
            </a:lvl2pPr>
            <a:lvl3pPr marL="3507730" algn="l" defTabSz="1753865" rtl="0" eaLnBrk="1" latinLnBrk="0" hangingPunct="1">
              <a:defRPr sz="6905" kern="1200">
                <a:solidFill>
                  <a:schemeClr val="tx1"/>
                </a:solidFill>
                <a:latin typeface="+mn-lt"/>
                <a:ea typeface="+mn-ea"/>
                <a:cs typeface="+mn-cs"/>
              </a:defRPr>
            </a:lvl3pPr>
            <a:lvl4pPr marL="5261595" algn="l" defTabSz="1753865" rtl="0" eaLnBrk="1" latinLnBrk="0" hangingPunct="1">
              <a:defRPr sz="6905" kern="1200">
                <a:solidFill>
                  <a:schemeClr val="tx1"/>
                </a:solidFill>
                <a:latin typeface="+mn-lt"/>
                <a:ea typeface="+mn-ea"/>
                <a:cs typeface="+mn-cs"/>
              </a:defRPr>
            </a:lvl4pPr>
            <a:lvl5pPr marL="7015460" algn="l" defTabSz="1753865" rtl="0" eaLnBrk="1" latinLnBrk="0" hangingPunct="1">
              <a:defRPr sz="6905" kern="1200">
                <a:solidFill>
                  <a:schemeClr val="tx1"/>
                </a:solidFill>
                <a:latin typeface="+mn-lt"/>
                <a:ea typeface="+mn-ea"/>
                <a:cs typeface="+mn-cs"/>
              </a:defRPr>
            </a:lvl5pPr>
            <a:lvl6pPr marL="8769325" algn="l" defTabSz="1753865" rtl="0" eaLnBrk="1" latinLnBrk="0" hangingPunct="1">
              <a:defRPr sz="6905" kern="1200">
                <a:solidFill>
                  <a:schemeClr val="tx1"/>
                </a:solidFill>
                <a:latin typeface="+mn-lt"/>
                <a:ea typeface="+mn-ea"/>
                <a:cs typeface="+mn-cs"/>
              </a:defRPr>
            </a:lvl6pPr>
            <a:lvl7pPr marL="10523190" algn="l" defTabSz="1753865" rtl="0" eaLnBrk="1" latinLnBrk="0" hangingPunct="1">
              <a:defRPr sz="6905" kern="1200">
                <a:solidFill>
                  <a:schemeClr val="tx1"/>
                </a:solidFill>
                <a:latin typeface="+mn-lt"/>
                <a:ea typeface="+mn-ea"/>
                <a:cs typeface="+mn-cs"/>
              </a:defRPr>
            </a:lvl7pPr>
            <a:lvl8pPr marL="12277054" algn="l" defTabSz="1753865" rtl="0" eaLnBrk="1" latinLnBrk="0" hangingPunct="1">
              <a:defRPr sz="6905" kern="1200">
                <a:solidFill>
                  <a:schemeClr val="tx1"/>
                </a:solidFill>
                <a:latin typeface="+mn-lt"/>
                <a:ea typeface="+mn-ea"/>
                <a:cs typeface="+mn-cs"/>
              </a:defRPr>
            </a:lvl8pPr>
            <a:lvl9pPr marL="14030919" algn="l" defTabSz="1753865" rtl="0" eaLnBrk="1" latinLnBrk="0" hangingPunct="1">
              <a:defRPr sz="6905" kern="1200">
                <a:solidFill>
                  <a:schemeClr val="tx1"/>
                </a:solidFill>
                <a:latin typeface="+mn-lt"/>
                <a:ea typeface="+mn-ea"/>
                <a:cs typeface="+mn-cs"/>
              </a:defRPr>
            </a:lvl9pPr>
          </a:lstStyle>
          <a:p>
            <a:r>
              <a:rPr lang="en-US" sz="1400" dirty="0">
                <a:solidFill>
                  <a:srgbClr val="D9DFE2"/>
                </a:solidFill>
                <a:latin typeface="Calibri" panose="020F0502020204030204" pitchFamily="34" charset="0"/>
                <a:ea typeface="Calibri" panose="020F0502020204030204" pitchFamily="34" charset="0"/>
              </a:rPr>
              <a:t>Horizontal asymptote as </a:t>
            </a:r>
            <a:r>
              <a:rPr lang="en-US" sz="1400" i="1" dirty="0" err="1">
                <a:solidFill>
                  <a:srgbClr val="D9DFE2"/>
                </a:solidFill>
                <a:latin typeface="Calibri" panose="020F0502020204030204" pitchFamily="34" charset="0"/>
                <a:ea typeface="Calibri" panose="020F0502020204030204" pitchFamily="34" charset="0"/>
              </a:rPr>
              <a:t>F</a:t>
            </a:r>
            <a:r>
              <a:rPr lang="en-US" sz="1400" baseline="-25000" dirty="0" err="1">
                <a:solidFill>
                  <a:srgbClr val="D9DFE2"/>
                </a:solidFill>
                <a:latin typeface="Calibri" panose="020F0502020204030204" pitchFamily="34" charset="0"/>
                <a:ea typeface="Calibri" panose="020F0502020204030204" pitchFamily="34" charset="0"/>
              </a:rPr>
              <a:t>h</a:t>
            </a:r>
            <a:r>
              <a:rPr lang="en-US" sz="1400" baseline="-25000" dirty="0">
                <a:solidFill>
                  <a:srgbClr val="D9DFE2"/>
                </a:solidFill>
                <a:latin typeface="Calibri" panose="020F0502020204030204" pitchFamily="34" charset="0"/>
                <a:ea typeface="Calibri" panose="020F0502020204030204" pitchFamily="34" charset="0"/>
              </a:rPr>
              <a:t> </a:t>
            </a:r>
            <a:r>
              <a:rPr lang="en-US" sz="1400" baseline="-25000" dirty="0">
                <a:solidFill>
                  <a:srgbClr val="D9DFE2"/>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400" baseline="-25000" dirty="0">
                <a:solidFill>
                  <a:srgbClr val="D9DFE2"/>
                </a:solidFill>
                <a:latin typeface="Calibri" panose="020F0502020204030204" pitchFamily="34" charset="0"/>
                <a:ea typeface="Calibri" panose="020F0502020204030204" pitchFamily="34" charset="0"/>
              </a:rPr>
              <a:t> </a:t>
            </a:r>
            <a:r>
              <a:rPr lang="en-US" sz="1400" dirty="0">
                <a:solidFill>
                  <a:srgbClr val="D9DFE2"/>
                </a:solidFill>
                <a:latin typeface="Calibri" panose="020F0502020204030204" pitchFamily="34" charset="0"/>
                <a:ea typeface="Calibri" panose="020F0502020204030204" pitchFamily="34" charset="0"/>
              </a:rPr>
              <a:t>∞</a:t>
            </a:r>
            <a:endParaRPr lang="en-US" sz="1400" dirty="0">
              <a:solidFill>
                <a:srgbClr val="D9DFE2"/>
              </a:solidFill>
            </a:endParaRPr>
          </a:p>
        </p:txBody>
      </p:sp>
      <p:sp>
        <p:nvSpPr>
          <p:cNvPr id="52" name="Rectangle 51">
            <a:extLst>
              <a:ext uri="{FF2B5EF4-FFF2-40B4-BE49-F238E27FC236}">
                <a16:creationId xmlns:a16="http://schemas.microsoft.com/office/drawing/2014/main" id="{F24C50D2-0B1F-4A57-B5B7-B16A016F8ECC}"/>
              </a:ext>
            </a:extLst>
          </p:cNvPr>
          <p:cNvSpPr/>
          <p:nvPr/>
        </p:nvSpPr>
        <p:spPr>
          <a:xfrm>
            <a:off x="10261987" y="2601981"/>
            <a:ext cx="1798206" cy="523220"/>
          </a:xfrm>
          <a:prstGeom prst="rect">
            <a:avLst/>
          </a:prstGeom>
        </p:spPr>
        <p:txBody>
          <a:bodyPr wrap="square">
            <a:spAutoFit/>
          </a:bodyPr>
          <a:lstStyle>
            <a:defPPr>
              <a:defRPr lang="en-US"/>
            </a:defPPr>
            <a:lvl1pPr marL="0" algn="l" defTabSz="1753865" rtl="0" eaLnBrk="1" latinLnBrk="0" hangingPunct="1">
              <a:defRPr sz="6905" kern="1200">
                <a:solidFill>
                  <a:schemeClr val="tx1"/>
                </a:solidFill>
                <a:latin typeface="+mn-lt"/>
                <a:ea typeface="+mn-ea"/>
                <a:cs typeface="+mn-cs"/>
              </a:defRPr>
            </a:lvl1pPr>
            <a:lvl2pPr marL="1753865" algn="l" defTabSz="1753865" rtl="0" eaLnBrk="1" latinLnBrk="0" hangingPunct="1">
              <a:defRPr sz="6905" kern="1200">
                <a:solidFill>
                  <a:schemeClr val="tx1"/>
                </a:solidFill>
                <a:latin typeface="+mn-lt"/>
                <a:ea typeface="+mn-ea"/>
                <a:cs typeface="+mn-cs"/>
              </a:defRPr>
            </a:lvl2pPr>
            <a:lvl3pPr marL="3507730" algn="l" defTabSz="1753865" rtl="0" eaLnBrk="1" latinLnBrk="0" hangingPunct="1">
              <a:defRPr sz="6905" kern="1200">
                <a:solidFill>
                  <a:schemeClr val="tx1"/>
                </a:solidFill>
                <a:latin typeface="+mn-lt"/>
                <a:ea typeface="+mn-ea"/>
                <a:cs typeface="+mn-cs"/>
              </a:defRPr>
            </a:lvl3pPr>
            <a:lvl4pPr marL="5261595" algn="l" defTabSz="1753865" rtl="0" eaLnBrk="1" latinLnBrk="0" hangingPunct="1">
              <a:defRPr sz="6905" kern="1200">
                <a:solidFill>
                  <a:schemeClr val="tx1"/>
                </a:solidFill>
                <a:latin typeface="+mn-lt"/>
                <a:ea typeface="+mn-ea"/>
                <a:cs typeface="+mn-cs"/>
              </a:defRPr>
            </a:lvl4pPr>
            <a:lvl5pPr marL="7015460" algn="l" defTabSz="1753865" rtl="0" eaLnBrk="1" latinLnBrk="0" hangingPunct="1">
              <a:defRPr sz="6905" kern="1200">
                <a:solidFill>
                  <a:schemeClr val="tx1"/>
                </a:solidFill>
                <a:latin typeface="+mn-lt"/>
                <a:ea typeface="+mn-ea"/>
                <a:cs typeface="+mn-cs"/>
              </a:defRPr>
            </a:lvl5pPr>
            <a:lvl6pPr marL="8769325" algn="l" defTabSz="1753865" rtl="0" eaLnBrk="1" latinLnBrk="0" hangingPunct="1">
              <a:defRPr sz="6905" kern="1200">
                <a:solidFill>
                  <a:schemeClr val="tx1"/>
                </a:solidFill>
                <a:latin typeface="+mn-lt"/>
                <a:ea typeface="+mn-ea"/>
                <a:cs typeface="+mn-cs"/>
              </a:defRPr>
            </a:lvl6pPr>
            <a:lvl7pPr marL="10523190" algn="l" defTabSz="1753865" rtl="0" eaLnBrk="1" latinLnBrk="0" hangingPunct="1">
              <a:defRPr sz="6905" kern="1200">
                <a:solidFill>
                  <a:schemeClr val="tx1"/>
                </a:solidFill>
                <a:latin typeface="+mn-lt"/>
                <a:ea typeface="+mn-ea"/>
                <a:cs typeface="+mn-cs"/>
              </a:defRPr>
            </a:lvl7pPr>
            <a:lvl8pPr marL="12277054" algn="l" defTabSz="1753865" rtl="0" eaLnBrk="1" latinLnBrk="0" hangingPunct="1">
              <a:defRPr sz="6905" kern="1200">
                <a:solidFill>
                  <a:schemeClr val="tx1"/>
                </a:solidFill>
                <a:latin typeface="+mn-lt"/>
                <a:ea typeface="+mn-ea"/>
                <a:cs typeface="+mn-cs"/>
              </a:defRPr>
            </a:lvl8pPr>
            <a:lvl9pPr marL="14030919" algn="l" defTabSz="1753865" rtl="0" eaLnBrk="1" latinLnBrk="0" hangingPunct="1">
              <a:defRPr sz="6905" kern="1200">
                <a:solidFill>
                  <a:schemeClr val="tx1"/>
                </a:solidFill>
                <a:latin typeface="+mn-lt"/>
                <a:ea typeface="+mn-ea"/>
                <a:cs typeface="+mn-cs"/>
              </a:defRPr>
            </a:lvl9pPr>
          </a:lstStyle>
          <a:p>
            <a:r>
              <a:rPr lang="en-US" sz="1400" dirty="0">
                <a:solidFill>
                  <a:srgbClr val="D9DFE2"/>
                </a:solidFill>
                <a:latin typeface="Calibri" panose="020F0502020204030204" pitchFamily="34" charset="0"/>
                <a:ea typeface="Calibri" panose="020F0502020204030204" pitchFamily="34" charset="0"/>
              </a:rPr>
              <a:t>Horizontal asymptote as </a:t>
            </a:r>
            <a:r>
              <a:rPr lang="en-US" sz="1400" i="1" dirty="0" err="1">
                <a:solidFill>
                  <a:srgbClr val="D9DFE2"/>
                </a:solidFill>
                <a:latin typeface="Calibri" panose="020F0502020204030204" pitchFamily="34" charset="0"/>
                <a:ea typeface="Calibri" panose="020F0502020204030204" pitchFamily="34" charset="0"/>
              </a:rPr>
              <a:t>F</a:t>
            </a:r>
            <a:r>
              <a:rPr lang="en-US" sz="1400" baseline="-25000" dirty="0" err="1">
                <a:solidFill>
                  <a:srgbClr val="D9DFE2"/>
                </a:solidFill>
                <a:latin typeface="Calibri" panose="020F0502020204030204" pitchFamily="34" charset="0"/>
                <a:ea typeface="Calibri" panose="020F0502020204030204" pitchFamily="34" charset="0"/>
              </a:rPr>
              <a:t>h</a:t>
            </a:r>
            <a:r>
              <a:rPr lang="en-US" sz="1400" baseline="-25000" dirty="0">
                <a:solidFill>
                  <a:srgbClr val="D9DFE2"/>
                </a:solidFill>
                <a:latin typeface="Calibri" panose="020F0502020204030204" pitchFamily="34" charset="0"/>
                <a:ea typeface="Calibri" panose="020F0502020204030204" pitchFamily="34" charset="0"/>
              </a:rPr>
              <a:t> </a:t>
            </a:r>
            <a:r>
              <a:rPr lang="en-US" sz="1400" baseline="-25000" dirty="0">
                <a:solidFill>
                  <a:srgbClr val="D9DFE2"/>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400" baseline="-25000" dirty="0">
                <a:solidFill>
                  <a:srgbClr val="D9DFE2"/>
                </a:solidFill>
                <a:latin typeface="Calibri" panose="020F0502020204030204" pitchFamily="34" charset="0"/>
                <a:ea typeface="Calibri" panose="020F0502020204030204" pitchFamily="34" charset="0"/>
              </a:rPr>
              <a:t> </a:t>
            </a:r>
            <a:r>
              <a:rPr lang="en-US" sz="1400" dirty="0">
                <a:solidFill>
                  <a:srgbClr val="D9DFE2"/>
                </a:solidFill>
                <a:latin typeface="Calibri" panose="020F0502020204030204" pitchFamily="34" charset="0"/>
                <a:ea typeface="Calibri" panose="020F0502020204030204" pitchFamily="34" charset="0"/>
              </a:rPr>
              <a:t>-∞</a:t>
            </a:r>
            <a:endParaRPr lang="en-US" sz="1400" dirty="0">
              <a:solidFill>
                <a:srgbClr val="D9DFE2"/>
              </a:solidFill>
            </a:endParaRPr>
          </a:p>
        </p:txBody>
      </p:sp>
      <p:sp>
        <p:nvSpPr>
          <p:cNvPr id="53" name="Rectangle 52">
            <a:extLst>
              <a:ext uri="{FF2B5EF4-FFF2-40B4-BE49-F238E27FC236}">
                <a16:creationId xmlns:a16="http://schemas.microsoft.com/office/drawing/2014/main" id="{EC83BFD7-1C40-416F-AD89-D07FFB2A1CC7}"/>
              </a:ext>
            </a:extLst>
          </p:cNvPr>
          <p:cNvSpPr/>
          <p:nvPr/>
        </p:nvSpPr>
        <p:spPr>
          <a:xfrm>
            <a:off x="4516951" y="4321088"/>
            <a:ext cx="2372188" cy="307777"/>
          </a:xfrm>
          <a:prstGeom prst="rect">
            <a:avLst/>
          </a:prstGeom>
        </p:spPr>
        <p:txBody>
          <a:bodyPr wrap="none">
            <a:spAutoFit/>
          </a:bodyPr>
          <a:lstStyle>
            <a:defPPr>
              <a:defRPr lang="en-US"/>
            </a:defPPr>
            <a:lvl1pPr marL="0" algn="l" defTabSz="1753865" rtl="0" eaLnBrk="1" latinLnBrk="0" hangingPunct="1">
              <a:defRPr sz="6905" kern="1200">
                <a:solidFill>
                  <a:schemeClr val="tx1"/>
                </a:solidFill>
                <a:latin typeface="+mn-lt"/>
                <a:ea typeface="+mn-ea"/>
                <a:cs typeface="+mn-cs"/>
              </a:defRPr>
            </a:lvl1pPr>
            <a:lvl2pPr marL="1753865" algn="l" defTabSz="1753865" rtl="0" eaLnBrk="1" latinLnBrk="0" hangingPunct="1">
              <a:defRPr sz="6905" kern="1200">
                <a:solidFill>
                  <a:schemeClr val="tx1"/>
                </a:solidFill>
                <a:latin typeface="+mn-lt"/>
                <a:ea typeface="+mn-ea"/>
                <a:cs typeface="+mn-cs"/>
              </a:defRPr>
            </a:lvl2pPr>
            <a:lvl3pPr marL="3507730" algn="l" defTabSz="1753865" rtl="0" eaLnBrk="1" latinLnBrk="0" hangingPunct="1">
              <a:defRPr sz="6905" kern="1200">
                <a:solidFill>
                  <a:schemeClr val="tx1"/>
                </a:solidFill>
                <a:latin typeface="+mn-lt"/>
                <a:ea typeface="+mn-ea"/>
                <a:cs typeface="+mn-cs"/>
              </a:defRPr>
            </a:lvl3pPr>
            <a:lvl4pPr marL="5261595" algn="l" defTabSz="1753865" rtl="0" eaLnBrk="1" latinLnBrk="0" hangingPunct="1">
              <a:defRPr sz="6905" kern="1200">
                <a:solidFill>
                  <a:schemeClr val="tx1"/>
                </a:solidFill>
                <a:latin typeface="+mn-lt"/>
                <a:ea typeface="+mn-ea"/>
                <a:cs typeface="+mn-cs"/>
              </a:defRPr>
            </a:lvl4pPr>
            <a:lvl5pPr marL="7015460" algn="l" defTabSz="1753865" rtl="0" eaLnBrk="1" latinLnBrk="0" hangingPunct="1">
              <a:defRPr sz="6905" kern="1200">
                <a:solidFill>
                  <a:schemeClr val="tx1"/>
                </a:solidFill>
                <a:latin typeface="+mn-lt"/>
                <a:ea typeface="+mn-ea"/>
                <a:cs typeface="+mn-cs"/>
              </a:defRPr>
            </a:lvl5pPr>
            <a:lvl6pPr marL="8769325" algn="l" defTabSz="1753865" rtl="0" eaLnBrk="1" latinLnBrk="0" hangingPunct="1">
              <a:defRPr sz="6905" kern="1200">
                <a:solidFill>
                  <a:schemeClr val="tx1"/>
                </a:solidFill>
                <a:latin typeface="+mn-lt"/>
                <a:ea typeface="+mn-ea"/>
                <a:cs typeface="+mn-cs"/>
              </a:defRPr>
            </a:lvl6pPr>
            <a:lvl7pPr marL="10523190" algn="l" defTabSz="1753865" rtl="0" eaLnBrk="1" latinLnBrk="0" hangingPunct="1">
              <a:defRPr sz="6905" kern="1200">
                <a:solidFill>
                  <a:schemeClr val="tx1"/>
                </a:solidFill>
                <a:latin typeface="+mn-lt"/>
                <a:ea typeface="+mn-ea"/>
                <a:cs typeface="+mn-cs"/>
              </a:defRPr>
            </a:lvl7pPr>
            <a:lvl8pPr marL="12277054" algn="l" defTabSz="1753865" rtl="0" eaLnBrk="1" latinLnBrk="0" hangingPunct="1">
              <a:defRPr sz="6905" kern="1200">
                <a:solidFill>
                  <a:schemeClr val="tx1"/>
                </a:solidFill>
                <a:latin typeface="+mn-lt"/>
                <a:ea typeface="+mn-ea"/>
                <a:cs typeface="+mn-cs"/>
              </a:defRPr>
            </a:lvl8pPr>
            <a:lvl9pPr marL="14030919" algn="l" defTabSz="1753865" rtl="0" eaLnBrk="1" latinLnBrk="0" hangingPunct="1">
              <a:defRPr sz="6905" kern="1200">
                <a:solidFill>
                  <a:schemeClr val="tx1"/>
                </a:solidFill>
                <a:latin typeface="+mn-lt"/>
                <a:ea typeface="+mn-ea"/>
                <a:cs typeface="+mn-cs"/>
              </a:defRPr>
            </a:lvl9pPr>
          </a:lstStyle>
          <a:p>
            <a:r>
              <a:rPr lang="en-US" sz="1400" i="1" dirty="0" err="1">
                <a:solidFill>
                  <a:srgbClr val="D9DFE2"/>
                </a:solidFill>
                <a:latin typeface="Calibri" panose="020F0502020204030204" pitchFamily="34" charset="0"/>
                <a:ea typeface="Calibri" panose="020F0502020204030204" pitchFamily="34" charset="0"/>
              </a:rPr>
              <a:t>F</a:t>
            </a:r>
            <a:r>
              <a:rPr lang="en-US" sz="1400" baseline="-25000" dirty="0" err="1">
                <a:solidFill>
                  <a:srgbClr val="D9DFE2"/>
                </a:solidFill>
                <a:latin typeface="Calibri" panose="020F0502020204030204" pitchFamily="34" charset="0"/>
                <a:ea typeface="Calibri" panose="020F0502020204030204" pitchFamily="34" charset="0"/>
              </a:rPr>
              <a:t>h</a:t>
            </a:r>
            <a:r>
              <a:rPr lang="en-US" sz="1400" baseline="-25000" dirty="0">
                <a:solidFill>
                  <a:srgbClr val="D9DFE2"/>
                </a:solidFill>
                <a:latin typeface="Calibri" panose="020F0502020204030204" pitchFamily="34" charset="0"/>
                <a:ea typeface="Calibri" panose="020F0502020204030204" pitchFamily="34" charset="0"/>
              </a:rPr>
              <a:t> </a:t>
            </a:r>
            <a:r>
              <a:rPr lang="en-US" sz="1400" dirty="0">
                <a:solidFill>
                  <a:srgbClr val="D9DFE2"/>
                </a:solidFill>
                <a:latin typeface="Calibri" panose="020F0502020204030204" pitchFamily="34" charset="0"/>
                <a:ea typeface="Calibri" panose="020F0502020204030204" pitchFamily="34" charset="0"/>
              </a:rPr>
              <a:t>value at the inflection point</a:t>
            </a:r>
            <a:endParaRPr lang="en-US" sz="1400" dirty="0">
              <a:solidFill>
                <a:srgbClr val="D9DFE2"/>
              </a:solidFill>
            </a:endParaRPr>
          </a:p>
        </p:txBody>
      </p:sp>
      <p:sp>
        <p:nvSpPr>
          <p:cNvPr id="54" name="Rectangle 53">
            <a:extLst>
              <a:ext uri="{FF2B5EF4-FFF2-40B4-BE49-F238E27FC236}">
                <a16:creationId xmlns:a16="http://schemas.microsoft.com/office/drawing/2014/main" id="{0ECFA844-FA1B-4B77-9DAC-03193965F0B7}"/>
              </a:ext>
            </a:extLst>
          </p:cNvPr>
          <p:cNvSpPr/>
          <p:nvPr/>
        </p:nvSpPr>
        <p:spPr>
          <a:xfrm>
            <a:off x="10229793" y="4109665"/>
            <a:ext cx="1848699" cy="523220"/>
          </a:xfrm>
          <a:prstGeom prst="rect">
            <a:avLst/>
          </a:prstGeom>
        </p:spPr>
        <p:txBody>
          <a:bodyPr wrap="square">
            <a:spAutoFit/>
          </a:bodyPr>
          <a:lstStyle>
            <a:defPPr>
              <a:defRPr lang="en-US"/>
            </a:defPPr>
            <a:lvl1pPr marL="0" algn="l" defTabSz="1753865" rtl="0" eaLnBrk="1" latinLnBrk="0" hangingPunct="1">
              <a:defRPr sz="6905" kern="1200">
                <a:solidFill>
                  <a:schemeClr val="tx1"/>
                </a:solidFill>
                <a:latin typeface="+mn-lt"/>
                <a:ea typeface="+mn-ea"/>
                <a:cs typeface="+mn-cs"/>
              </a:defRPr>
            </a:lvl1pPr>
            <a:lvl2pPr marL="1753865" algn="l" defTabSz="1753865" rtl="0" eaLnBrk="1" latinLnBrk="0" hangingPunct="1">
              <a:defRPr sz="6905" kern="1200">
                <a:solidFill>
                  <a:schemeClr val="tx1"/>
                </a:solidFill>
                <a:latin typeface="+mn-lt"/>
                <a:ea typeface="+mn-ea"/>
                <a:cs typeface="+mn-cs"/>
              </a:defRPr>
            </a:lvl2pPr>
            <a:lvl3pPr marL="3507730" algn="l" defTabSz="1753865" rtl="0" eaLnBrk="1" latinLnBrk="0" hangingPunct="1">
              <a:defRPr sz="6905" kern="1200">
                <a:solidFill>
                  <a:schemeClr val="tx1"/>
                </a:solidFill>
                <a:latin typeface="+mn-lt"/>
                <a:ea typeface="+mn-ea"/>
                <a:cs typeface="+mn-cs"/>
              </a:defRPr>
            </a:lvl3pPr>
            <a:lvl4pPr marL="5261595" algn="l" defTabSz="1753865" rtl="0" eaLnBrk="1" latinLnBrk="0" hangingPunct="1">
              <a:defRPr sz="6905" kern="1200">
                <a:solidFill>
                  <a:schemeClr val="tx1"/>
                </a:solidFill>
                <a:latin typeface="+mn-lt"/>
                <a:ea typeface="+mn-ea"/>
                <a:cs typeface="+mn-cs"/>
              </a:defRPr>
            </a:lvl4pPr>
            <a:lvl5pPr marL="7015460" algn="l" defTabSz="1753865" rtl="0" eaLnBrk="1" latinLnBrk="0" hangingPunct="1">
              <a:defRPr sz="6905" kern="1200">
                <a:solidFill>
                  <a:schemeClr val="tx1"/>
                </a:solidFill>
                <a:latin typeface="+mn-lt"/>
                <a:ea typeface="+mn-ea"/>
                <a:cs typeface="+mn-cs"/>
              </a:defRPr>
            </a:lvl5pPr>
            <a:lvl6pPr marL="8769325" algn="l" defTabSz="1753865" rtl="0" eaLnBrk="1" latinLnBrk="0" hangingPunct="1">
              <a:defRPr sz="6905" kern="1200">
                <a:solidFill>
                  <a:schemeClr val="tx1"/>
                </a:solidFill>
                <a:latin typeface="+mn-lt"/>
                <a:ea typeface="+mn-ea"/>
                <a:cs typeface="+mn-cs"/>
              </a:defRPr>
            </a:lvl6pPr>
            <a:lvl7pPr marL="10523190" algn="l" defTabSz="1753865" rtl="0" eaLnBrk="1" latinLnBrk="0" hangingPunct="1">
              <a:defRPr sz="6905" kern="1200">
                <a:solidFill>
                  <a:schemeClr val="tx1"/>
                </a:solidFill>
                <a:latin typeface="+mn-lt"/>
                <a:ea typeface="+mn-ea"/>
                <a:cs typeface="+mn-cs"/>
              </a:defRPr>
            </a:lvl7pPr>
            <a:lvl8pPr marL="12277054" algn="l" defTabSz="1753865" rtl="0" eaLnBrk="1" latinLnBrk="0" hangingPunct="1">
              <a:defRPr sz="6905" kern="1200">
                <a:solidFill>
                  <a:schemeClr val="tx1"/>
                </a:solidFill>
                <a:latin typeface="+mn-lt"/>
                <a:ea typeface="+mn-ea"/>
                <a:cs typeface="+mn-cs"/>
              </a:defRPr>
            </a:lvl8pPr>
            <a:lvl9pPr marL="14030919" algn="l" defTabSz="1753865" rtl="0" eaLnBrk="1" latinLnBrk="0" hangingPunct="1">
              <a:defRPr sz="6905" kern="1200">
                <a:solidFill>
                  <a:schemeClr val="tx1"/>
                </a:solidFill>
                <a:latin typeface="+mn-lt"/>
                <a:ea typeface="+mn-ea"/>
                <a:cs typeface="+mn-cs"/>
              </a:defRPr>
            </a:lvl9pPr>
          </a:lstStyle>
          <a:p>
            <a:r>
              <a:rPr lang="en-US" sz="1400" dirty="0">
                <a:solidFill>
                  <a:srgbClr val="D9DFE2"/>
                </a:solidFill>
                <a:latin typeface="Calibri" panose="020F0502020204030204" pitchFamily="34" charset="0"/>
                <a:ea typeface="Calibri" panose="020F0502020204030204" pitchFamily="34" charset="0"/>
              </a:rPr>
              <a:t>Scale parameter on the </a:t>
            </a:r>
            <a:r>
              <a:rPr lang="en-US" sz="1400" i="1" dirty="0">
                <a:solidFill>
                  <a:srgbClr val="D9DFE2"/>
                </a:solidFill>
                <a:latin typeface="Calibri" panose="020F0502020204030204" pitchFamily="34" charset="0"/>
                <a:ea typeface="Calibri" panose="020F0502020204030204" pitchFamily="34" charset="0"/>
              </a:rPr>
              <a:t>x</a:t>
            </a:r>
            <a:r>
              <a:rPr lang="en-US" sz="1400" dirty="0">
                <a:solidFill>
                  <a:srgbClr val="D9DFE2"/>
                </a:solidFill>
                <a:latin typeface="Calibri" panose="020F0502020204030204" pitchFamily="34" charset="0"/>
                <a:ea typeface="Calibri" panose="020F0502020204030204" pitchFamily="34" charset="0"/>
              </a:rPr>
              <a:t>-axis</a:t>
            </a:r>
            <a:endParaRPr lang="en-US" sz="1400" dirty="0">
              <a:solidFill>
                <a:srgbClr val="D9DFE2"/>
              </a:solidFill>
            </a:endParaRPr>
          </a:p>
        </p:txBody>
      </p:sp>
      <p:cxnSp>
        <p:nvCxnSpPr>
          <p:cNvPr id="55" name="Straight Connector 54">
            <a:extLst>
              <a:ext uri="{FF2B5EF4-FFF2-40B4-BE49-F238E27FC236}">
                <a16:creationId xmlns:a16="http://schemas.microsoft.com/office/drawing/2014/main" id="{573EBEA7-A6AE-4791-A5DB-FA09F80DB770}"/>
              </a:ext>
            </a:extLst>
          </p:cNvPr>
          <p:cNvCxnSpPr>
            <a:cxnSpLocks/>
            <a:stCxn id="51" idx="3"/>
          </p:cNvCxnSpPr>
          <p:nvPr/>
        </p:nvCxnSpPr>
        <p:spPr>
          <a:xfrm>
            <a:off x="6932164" y="2794172"/>
            <a:ext cx="361874" cy="577209"/>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52FCC17-F6FA-4891-87B6-4E5E21889611}"/>
              </a:ext>
            </a:extLst>
          </p:cNvPr>
          <p:cNvCxnSpPr>
            <a:cxnSpLocks/>
          </p:cNvCxnSpPr>
          <p:nvPr/>
        </p:nvCxnSpPr>
        <p:spPr>
          <a:xfrm flipH="1">
            <a:off x="8691188" y="2833833"/>
            <a:ext cx="1593266" cy="468736"/>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D26B45-9482-4C15-832A-C3DD7B1AAE43}"/>
              </a:ext>
            </a:extLst>
          </p:cNvPr>
          <p:cNvCxnSpPr>
            <a:cxnSpLocks/>
          </p:cNvCxnSpPr>
          <p:nvPr/>
        </p:nvCxnSpPr>
        <p:spPr>
          <a:xfrm flipV="1">
            <a:off x="6889139" y="3792834"/>
            <a:ext cx="1882180" cy="649208"/>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200E7BD-E68A-435E-9AFD-1AE366143E91}"/>
              </a:ext>
            </a:extLst>
          </p:cNvPr>
          <p:cNvCxnSpPr>
            <a:cxnSpLocks/>
          </p:cNvCxnSpPr>
          <p:nvPr/>
        </p:nvCxnSpPr>
        <p:spPr>
          <a:xfrm flipH="1" flipV="1">
            <a:off x="9637486" y="3799408"/>
            <a:ext cx="571683" cy="535430"/>
          </a:xfrm>
          <a:prstGeom prst="line">
            <a:avLst/>
          </a:prstGeom>
          <a:ln w="28575">
            <a:solidFill>
              <a:srgbClr val="FDD07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A7F3CA3-2A86-4916-91BA-B81B83C07B17}"/>
              </a:ext>
            </a:extLst>
          </p:cNvPr>
          <p:cNvSpPr txBox="1"/>
          <p:nvPr/>
        </p:nvSpPr>
        <p:spPr>
          <a:xfrm>
            <a:off x="7063290" y="2308574"/>
            <a:ext cx="2982386" cy="400110"/>
          </a:xfrm>
          <a:prstGeom prst="rect">
            <a:avLst/>
          </a:prstGeom>
          <a:noFill/>
          <a:ln w="28575">
            <a:solidFill>
              <a:srgbClr val="D9DFE2"/>
            </a:solidFill>
          </a:ln>
        </p:spPr>
        <p:txBody>
          <a:bodyPr wrap="square">
            <a:spAutoFit/>
          </a:bodyPr>
          <a:lstStyle/>
          <a:p>
            <a:pPr algn="ctr"/>
            <a:r>
              <a:rPr lang="es-ES" sz="2000" dirty="0">
                <a:solidFill>
                  <a:srgbClr val="D9DFE2"/>
                </a:solidFill>
                <a:latin typeface="Calibri" panose="020F0502020204030204" pitchFamily="34" charset="0"/>
                <a:cs typeface="Calibri" panose="020F0502020204030204" pitchFamily="34" charset="0"/>
              </a:rPr>
              <a:t>4-parameter </a:t>
            </a:r>
            <a:r>
              <a:rPr lang="es-ES" sz="2000" dirty="0" err="1">
                <a:solidFill>
                  <a:srgbClr val="D9DFE2"/>
                </a:solidFill>
                <a:latin typeface="Calibri" panose="020F0502020204030204" pitchFamily="34" charset="0"/>
                <a:cs typeface="Calibri" panose="020F0502020204030204" pitchFamily="34" charset="0"/>
              </a:rPr>
              <a:t>logistic</a:t>
            </a:r>
            <a:r>
              <a:rPr lang="es-ES" sz="2000" dirty="0">
                <a:solidFill>
                  <a:srgbClr val="D9DFE2"/>
                </a:solidFill>
                <a:latin typeface="Calibri" panose="020F0502020204030204" pitchFamily="34" charset="0"/>
                <a:cs typeface="Calibri" panose="020F0502020204030204" pitchFamily="34" charset="0"/>
              </a:rPr>
              <a:t> </a:t>
            </a:r>
            <a:r>
              <a:rPr lang="es-ES" sz="2000" dirty="0" err="1">
                <a:solidFill>
                  <a:srgbClr val="D9DFE2"/>
                </a:solidFill>
                <a:latin typeface="Calibri" panose="020F0502020204030204" pitchFamily="34" charset="0"/>
                <a:cs typeface="Calibri" panose="020F0502020204030204" pitchFamily="34" charset="0"/>
              </a:rPr>
              <a:t>model</a:t>
            </a:r>
            <a:endParaRPr lang="es-ES" sz="2000" dirty="0">
              <a:solidFill>
                <a:srgbClr val="D9DFE2"/>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83A48544-157B-4375-BC27-3FE275B4DA05}"/>
              </a:ext>
            </a:extLst>
          </p:cNvPr>
          <p:cNvSpPr txBox="1"/>
          <p:nvPr/>
        </p:nvSpPr>
        <p:spPr>
          <a:xfrm>
            <a:off x="10201002" y="3495933"/>
            <a:ext cx="2376316" cy="323165"/>
          </a:xfrm>
          <a:prstGeom prst="rect">
            <a:avLst/>
          </a:prstGeom>
          <a:noFill/>
        </p:spPr>
        <p:txBody>
          <a:bodyPr wrap="square">
            <a:spAutoFit/>
          </a:bodyPr>
          <a:lstStyle/>
          <a:p>
            <a:r>
              <a:rPr lang="en-US" sz="1500" dirty="0">
                <a:solidFill>
                  <a:srgbClr val="FDD077"/>
                </a:solidFill>
                <a:effectLst/>
                <a:latin typeface="Calibri" panose="020F0502020204030204" pitchFamily="34" charset="0"/>
                <a:ea typeface="Calibri" panose="020F0502020204030204" pitchFamily="34" charset="0"/>
              </a:rPr>
              <a:t>[</a:t>
            </a:r>
            <a:r>
              <a:rPr lang="en-US" sz="1500" i="1" dirty="0">
                <a:solidFill>
                  <a:srgbClr val="FDD077"/>
                </a:solidFill>
                <a:effectLst/>
                <a:latin typeface="Calibri" panose="020F0502020204030204" pitchFamily="34" charset="0"/>
                <a:ea typeface="Calibri" panose="020F0502020204030204" pitchFamily="34" charset="0"/>
              </a:rPr>
              <a:t>Pinheiro &amp; Bates</a:t>
            </a:r>
            <a:r>
              <a:rPr lang="en-US" sz="1500" dirty="0">
                <a:solidFill>
                  <a:srgbClr val="FDD077"/>
                </a:solidFill>
                <a:effectLst/>
                <a:latin typeface="Calibri" panose="020F0502020204030204" pitchFamily="34" charset="0"/>
                <a:ea typeface="Calibri" panose="020F0502020204030204" pitchFamily="34" charset="0"/>
              </a:rPr>
              <a:t>, 2000]</a:t>
            </a:r>
            <a:endParaRPr lang="es-ES" sz="1500" dirty="0">
              <a:solidFill>
                <a:srgbClr val="FDD077"/>
              </a:solidFill>
            </a:endParaRPr>
          </a:p>
        </p:txBody>
      </p:sp>
      <p:sp>
        <p:nvSpPr>
          <p:cNvPr id="68" name="Rectangle 67">
            <a:extLst>
              <a:ext uri="{FF2B5EF4-FFF2-40B4-BE49-F238E27FC236}">
                <a16:creationId xmlns:a16="http://schemas.microsoft.com/office/drawing/2014/main" id="{A086508E-942C-49F6-B236-095C7534F2EF}"/>
              </a:ext>
            </a:extLst>
          </p:cNvPr>
          <p:cNvSpPr/>
          <p:nvPr/>
        </p:nvSpPr>
        <p:spPr>
          <a:xfrm>
            <a:off x="9469700" y="5125595"/>
            <a:ext cx="2647584" cy="400110"/>
          </a:xfrm>
          <a:prstGeom prst="rect">
            <a:avLst/>
          </a:prstGeom>
          <a:ln w="38100">
            <a:solidFill>
              <a:srgbClr val="D9DFE2"/>
            </a:solidFill>
          </a:ln>
        </p:spPr>
        <p:txBody>
          <a:bodyPr wrap="none">
            <a:spAutoFit/>
          </a:bodyPr>
          <a:lstStyle>
            <a:defPPr>
              <a:defRPr lang="en-US"/>
            </a:defPPr>
            <a:lvl1pPr marL="0" algn="l" defTabSz="1753865" rtl="0" eaLnBrk="1" latinLnBrk="0" hangingPunct="1">
              <a:defRPr sz="6905" kern="1200">
                <a:solidFill>
                  <a:schemeClr val="tx1"/>
                </a:solidFill>
                <a:latin typeface="+mn-lt"/>
                <a:ea typeface="+mn-ea"/>
                <a:cs typeface="+mn-cs"/>
              </a:defRPr>
            </a:lvl1pPr>
            <a:lvl2pPr marL="1753865" algn="l" defTabSz="1753865" rtl="0" eaLnBrk="1" latinLnBrk="0" hangingPunct="1">
              <a:defRPr sz="6905" kern="1200">
                <a:solidFill>
                  <a:schemeClr val="tx1"/>
                </a:solidFill>
                <a:latin typeface="+mn-lt"/>
                <a:ea typeface="+mn-ea"/>
                <a:cs typeface="+mn-cs"/>
              </a:defRPr>
            </a:lvl2pPr>
            <a:lvl3pPr marL="3507730" algn="l" defTabSz="1753865" rtl="0" eaLnBrk="1" latinLnBrk="0" hangingPunct="1">
              <a:defRPr sz="6905" kern="1200">
                <a:solidFill>
                  <a:schemeClr val="tx1"/>
                </a:solidFill>
                <a:latin typeface="+mn-lt"/>
                <a:ea typeface="+mn-ea"/>
                <a:cs typeface="+mn-cs"/>
              </a:defRPr>
            </a:lvl3pPr>
            <a:lvl4pPr marL="5261595" algn="l" defTabSz="1753865" rtl="0" eaLnBrk="1" latinLnBrk="0" hangingPunct="1">
              <a:defRPr sz="6905" kern="1200">
                <a:solidFill>
                  <a:schemeClr val="tx1"/>
                </a:solidFill>
                <a:latin typeface="+mn-lt"/>
                <a:ea typeface="+mn-ea"/>
                <a:cs typeface="+mn-cs"/>
              </a:defRPr>
            </a:lvl4pPr>
            <a:lvl5pPr marL="7015460" algn="l" defTabSz="1753865" rtl="0" eaLnBrk="1" latinLnBrk="0" hangingPunct="1">
              <a:defRPr sz="6905" kern="1200">
                <a:solidFill>
                  <a:schemeClr val="tx1"/>
                </a:solidFill>
                <a:latin typeface="+mn-lt"/>
                <a:ea typeface="+mn-ea"/>
                <a:cs typeface="+mn-cs"/>
              </a:defRPr>
            </a:lvl5pPr>
            <a:lvl6pPr marL="8769325" algn="l" defTabSz="1753865" rtl="0" eaLnBrk="1" latinLnBrk="0" hangingPunct="1">
              <a:defRPr sz="6905" kern="1200">
                <a:solidFill>
                  <a:schemeClr val="tx1"/>
                </a:solidFill>
                <a:latin typeface="+mn-lt"/>
                <a:ea typeface="+mn-ea"/>
                <a:cs typeface="+mn-cs"/>
              </a:defRPr>
            </a:lvl6pPr>
            <a:lvl7pPr marL="10523190" algn="l" defTabSz="1753865" rtl="0" eaLnBrk="1" latinLnBrk="0" hangingPunct="1">
              <a:defRPr sz="6905" kern="1200">
                <a:solidFill>
                  <a:schemeClr val="tx1"/>
                </a:solidFill>
                <a:latin typeface="+mn-lt"/>
                <a:ea typeface="+mn-ea"/>
                <a:cs typeface="+mn-cs"/>
              </a:defRPr>
            </a:lvl7pPr>
            <a:lvl8pPr marL="12277054" algn="l" defTabSz="1753865" rtl="0" eaLnBrk="1" latinLnBrk="0" hangingPunct="1">
              <a:defRPr sz="6905" kern="1200">
                <a:solidFill>
                  <a:schemeClr val="tx1"/>
                </a:solidFill>
                <a:latin typeface="+mn-lt"/>
                <a:ea typeface="+mn-ea"/>
                <a:cs typeface="+mn-cs"/>
              </a:defRPr>
            </a:lvl8pPr>
            <a:lvl9pPr marL="14030919" algn="l" defTabSz="1753865" rtl="0" eaLnBrk="1" latinLnBrk="0" hangingPunct="1">
              <a:defRPr sz="6905" kern="1200">
                <a:solidFill>
                  <a:schemeClr val="tx1"/>
                </a:solidFill>
                <a:latin typeface="+mn-lt"/>
                <a:ea typeface="+mn-ea"/>
                <a:cs typeface="+mn-cs"/>
              </a:defRPr>
            </a:lvl9pPr>
          </a:lstStyle>
          <a:p>
            <a:r>
              <a:rPr lang="en-US" sz="2000" dirty="0">
                <a:solidFill>
                  <a:srgbClr val="D9DFE2"/>
                </a:solidFill>
                <a:latin typeface="Calibri" panose="020F0502020204030204" pitchFamily="34" charset="0"/>
                <a:ea typeface="Calibri" panose="020F0502020204030204" pitchFamily="34" charset="0"/>
              </a:rPr>
              <a:t>+ pairwise relationships</a:t>
            </a:r>
          </a:p>
        </p:txBody>
      </p:sp>
      <p:sp>
        <p:nvSpPr>
          <p:cNvPr id="27" name="TextBox 26">
            <a:extLst>
              <a:ext uri="{FF2B5EF4-FFF2-40B4-BE49-F238E27FC236}">
                <a16:creationId xmlns:a16="http://schemas.microsoft.com/office/drawing/2014/main" id="{C5A54685-8BB6-40A2-98C1-6357C69F8C4D}"/>
              </a:ext>
            </a:extLst>
          </p:cNvPr>
          <p:cNvSpPr txBox="1"/>
          <p:nvPr/>
        </p:nvSpPr>
        <p:spPr>
          <a:xfrm>
            <a:off x="5270902" y="1232457"/>
            <a:ext cx="6197600" cy="430887"/>
          </a:xfrm>
          <a:prstGeom prst="rect">
            <a:avLst/>
          </a:prstGeom>
          <a:noFill/>
        </p:spPr>
        <p:txBody>
          <a:bodyPr wrap="square">
            <a:spAutoFit/>
          </a:bodyPr>
          <a:lstStyle/>
          <a:p>
            <a:pPr marL="457200" lvl="1" indent="0" algn="just">
              <a:buNone/>
            </a:pPr>
            <a:r>
              <a:rPr lang="en-US" sz="2200" dirty="0">
                <a:solidFill>
                  <a:srgbClr val="FDD077"/>
                </a:solidFill>
                <a:effectLst/>
                <a:latin typeface="Calibri" panose="020F0502020204030204" pitchFamily="34" charset="0"/>
                <a:ea typeface="Calibri" panose="020F0502020204030204" pitchFamily="34" charset="0"/>
              </a:rPr>
              <a:t>Two sigmoid functions </a:t>
            </a:r>
            <a:r>
              <a:rPr lang="en-US" sz="2200" dirty="0">
                <a:solidFill>
                  <a:srgbClr val="FDD077"/>
                </a:solidFill>
                <a:latin typeface="Calibri" panose="020F0502020204030204" pitchFamily="34" charset="0"/>
                <a:ea typeface="Calibri" panose="020F0502020204030204" pitchFamily="34" charset="0"/>
              </a:rPr>
              <a:t>(</a:t>
            </a:r>
            <a:r>
              <a:rPr lang="en-US" sz="2200" dirty="0">
                <a:solidFill>
                  <a:srgbClr val="FDD077"/>
                </a:solidFill>
                <a:effectLst/>
                <a:latin typeface="Calibri" panose="020F0502020204030204" pitchFamily="34" charset="0"/>
                <a:ea typeface="SimSun" panose="02010600030101010101" pitchFamily="2" charset="-122"/>
                <a:cs typeface="Times New Roman" panose="02020603050405020304" pitchFamily="18" charset="0"/>
              </a:rPr>
              <a:t>↗</a:t>
            </a:r>
            <a:r>
              <a:rPr lang="en-US" sz="2200" dirty="0">
                <a:solidFill>
                  <a:srgbClr val="FDD077"/>
                </a:solidFill>
                <a:latin typeface="Calibri" panose="020F0502020204030204" pitchFamily="34" charset="0"/>
                <a:ea typeface="Calibri" panose="020F0502020204030204" pitchFamily="34" charset="0"/>
              </a:rPr>
              <a:t> and </a:t>
            </a:r>
            <a:r>
              <a:rPr lang="en-US" sz="2200" dirty="0">
                <a:solidFill>
                  <a:srgbClr val="FDD077"/>
                </a:solidFill>
                <a:effectLst/>
                <a:latin typeface="Calibri" panose="020F0502020204030204" pitchFamily="34" charset="0"/>
                <a:ea typeface="SimSun" panose="02010600030101010101" pitchFamily="2" charset="-122"/>
                <a:cs typeface="Times New Roman" panose="02020603050405020304" pitchFamily="18" charset="0"/>
              </a:rPr>
              <a:t>↘ in </a:t>
            </a:r>
            <a:r>
              <a:rPr lang="en-US" sz="2200" dirty="0">
                <a:solidFill>
                  <a:srgbClr val="FDD077"/>
                </a:solidFill>
                <a:effectLst/>
                <a:latin typeface="Calibri" panose="020F0502020204030204" pitchFamily="34" charset="0"/>
                <a:ea typeface="SimSun" panose="02010600030101010101" pitchFamily="2" charset="-122"/>
              </a:rPr>
              <a:t>fluxes</a:t>
            </a:r>
            <a:r>
              <a:rPr lang="en-US" sz="2200" dirty="0">
                <a:solidFill>
                  <a:srgbClr val="FDD077"/>
                </a:solidFill>
                <a:latin typeface="Calibri" panose="020F0502020204030204" pitchFamily="34" charset="0"/>
                <a:ea typeface="Calibri" panose="020F0502020204030204" pitchFamily="34" charset="0"/>
              </a:rPr>
              <a:t>)</a:t>
            </a:r>
            <a:r>
              <a:rPr lang="en-US" sz="2200" dirty="0">
                <a:solidFill>
                  <a:srgbClr val="FDD077"/>
                </a:solidFill>
                <a:effectLst/>
                <a:latin typeface="Calibri" panose="020F0502020204030204" pitchFamily="34" charset="0"/>
                <a:ea typeface="Calibri" panose="020F0502020204030204" pitchFamily="34" charset="0"/>
              </a:rPr>
              <a:t>: </a:t>
            </a:r>
          </a:p>
        </p:txBody>
      </p:sp>
      <p:sp>
        <p:nvSpPr>
          <p:cNvPr id="25" name="CuadroTexto 8">
            <a:extLst>
              <a:ext uri="{FF2B5EF4-FFF2-40B4-BE49-F238E27FC236}">
                <a16:creationId xmlns:a16="http://schemas.microsoft.com/office/drawing/2014/main" id="{E8B3E0B4-03BD-C69E-3810-C429B1D1BE6A}"/>
              </a:ext>
            </a:extLst>
          </p:cNvPr>
          <p:cNvSpPr txBox="1"/>
          <p:nvPr/>
        </p:nvSpPr>
        <p:spPr>
          <a:xfrm>
            <a:off x="52193" y="0"/>
            <a:ext cx="12284947" cy="446276"/>
          </a:xfrm>
          <a:prstGeom prst="rect">
            <a:avLst/>
          </a:prstGeom>
          <a:noFill/>
        </p:spPr>
        <p:txBody>
          <a:bodyPr wrap="square" rtlCol="0">
            <a:spAutoFit/>
          </a:bodyPr>
          <a:lstStyle/>
          <a:p>
            <a:pPr marL="514350" indent="-514350">
              <a:buFont typeface="+mj-lt"/>
              <a:buAutoNum type="romanUcPeriod" startAt="2"/>
            </a:pPr>
            <a:r>
              <a:rPr lang="en-US" sz="2300" cap="small" dirty="0">
                <a:solidFill>
                  <a:schemeClr val="accent6">
                    <a:lumMod val="60000"/>
                    <a:lumOff val="40000"/>
                  </a:schemeClr>
                </a:solidFill>
              </a:rPr>
              <a:t>Material and Methods: Statistical Analysis </a:t>
            </a:r>
          </a:p>
        </p:txBody>
      </p:sp>
      <p:cxnSp>
        <p:nvCxnSpPr>
          <p:cNvPr id="26" name="Conector recto 9">
            <a:extLst>
              <a:ext uri="{FF2B5EF4-FFF2-40B4-BE49-F238E27FC236}">
                <a16:creationId xmlns:a16="http://schemas.microsoft.com/office/drawing/2014/main" id="{ABF2B391-1543-59F9-FD92-7FEEE334695A}"/>
              </a:ext>
            </a:extLst>
          </p:cNvPr>
          <p:cNvCxnSpPr>
            <a:cxnSpLocks/>
          </p:cNvCxnSpPr>
          <p:nvPr/>
        </p:nvCxnSpPr>
        <p:spPr>
          <a:xfrm flipH="1" flipV="1">
            <a:off x="144385" y="429830"/>
            <a:ext cx="5865513" cy="1285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0EA00E2F-75D5-0A80-D385-8AFB7A61AC5A}"/>
              </a:ext>
            </a:extLst>
          </p:cNvPr>
          <p:cNvCxnSpPr>
            <a:cxnSpLocks/>
          </p:cNvCxnSpPr>
          <p:nvPr/>
        </p:nvCxnSpPr>
        <p:spPr>
          <a:xfrm>
            <a:off x="566057" y="5621436"/>
            <a:ext cx="631372" cy="414204"/>
          </a:xfrm>
          <a:prstGeom prst="bentConnector3">
            <a:avLst>
              <a:gd name="adj1" fmla="val -1724"/>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3F440AA-5C26-5E34-119B-D5054943E4B2}"/>
              </a:ext>
            </a:extLst>
          </p:cNvPr>
          <p:cNvSpPr txBox="1"/>
          <p:nvPr/>
        </p:nvSpPr>
        <p:spPr>
          <a:xfrm>
            <a:off x="1282754" y="5786879"/>
            <a:ext cx="2166259" cy="430887"/>
          </a:xfrm>
          <a:prstGeom prst="rect">
            <a:avLst/>
          </a:prstGeom>
          <a:noFill/>
          <a:ln w="38100">
            <a:solidFill>
              <a:srgbClr val="FDD077"/>
            </a:solidFill>
          </a:ln>
        </p:spPr>
        <p:txBody>
          <a:bodyPr wrap="square">
            <a:spAutoFit/>
          </a:bodyPr>
          <a:lstStyle/>
          <a:p>
            <a:pPr algn="ctr"/>
            <a:r>
              <a:rPr lang="en-US" sz="2200" dirty="0">
                <a:solidFill>
                  <a:srgbClr val="D9DFE2"/>
                </a:solidFill>
                <a:latin typeface="Calibri" panose="020F0502020204030204" pitchFamily="34" charset="0"/>
                <a:cs typeface="Calibri" panose="020F0502020204030204" pitchFamily="34" charset="0"/>
              </a:rPr>
              <a:t>Hysteresis loop</a:t>
            </a:r>
          </a:p>
        </p:txBody>
      </p:sp>
    </p:spTree>
    <p:extLst>
      <p:ext uri="{BB962C8B-B14F-4D97-AF65-F5344CB8AC3E}">
        <p14:creationId xmlns:p14="http://schemas.microsoft.com/office/powerpoint/2010/main" val="13345902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fade">
                                      <p:cBhvr>
                                        <p:cTn id="6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animBg="1"/>
      <p:bldP spid="51" grpId="0"/>
      <p:bldP spid="52" grpId="0"/>
      <p:bldP spid="53" grpId="0"/>
      <p:bldP spid="54" grpId="0"/>
      <p:bldP spid="64" grpId="0" animBg="1"/>
      <p:bldP spid="65" grpId="0"/>
      <p:bldP spid="68" grpId="0" animBg="1"/>
      <p:bldP spid="27"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39EE50-C467-40B6-B792-147B404399E6}"/>
              </a:ext>
            </a:extLst>
          </p:cNvPr>
          <p:cNvSpPr>
            <a:spLocks noGrp="1"/>
          </p:cNvSpPr>
          <p:nvPr>
            <p:ph type="subTitle" idx="1"/>
          </p:nvPr>
        </p:nvSpPr>
        <p:spPr/>
        <p:txBody>
          <a:bodyPr>
            <a:normAutofit/>
          </a:bodyPr>
          <a:lstStyle/>
          <a:p>
            <a:pPr marL="571500" indent="-571500">
              <a:buFont typeface="+mj-lt"/>
              <a:buAutoNum type="romanUcPeriod" startAt="3"/>
            </a:pPr>
            <a:r>
              <a:rPr lang="es-ES" sz="3000" b="1" dirty="0">
                <a:latin typeface="Calibri" panose="020F0502020204030204" pitchFamily="34" charset="0"/>
                <a:ea typeface="Times New Roman" panose="02020603050405020304" pitchFamily="18" charset="0"/>
                <a:cs typeface="Times New Roman" panose="02020603050405020304" pitchFamily="18" charset="0"/>
              </a:rPr>
              <a:t>RESULTS AND DISCUSSION</a:t>
            </a:r>
            <a:endParaRPr lang="es-ES" sz="3000" b="1" dirty="0">
              <a:effectLst/>
              <a:latin typeface="Calisto MT" panose="02040603050505030304" pitchFamily="18"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2E8AE6A5-606E-464B-9190-25383AC08650}"/>
              </a:ext>
            </a:extLst>
          </p:cNvPr>
          <p:cNvSpPr>
            <a:spLocks noGrp="1"/>
          </p:cNvSpPr>
          <p:nvPr>
            <p:ph type="dt" sz="half" idx="10"/>
          </p:nvPr>
        </p:nvSpPr>
        <p:spPr/>
        <p:txBody>
          <a:bodyPr/>
          <a:lstStyle/>
          <a:p>
            <a:r>
              <a:rPr lang="es-ES"/>
              <a:t>25/05/2022</a:t>
            </a:r>
            <a:endParaRPr lang="en-US" dirty="0"/>
          </a:p>
        </p:txBody>
      </p:sp>
      <p:sp>
        <p:nvSpPr>
          <p:cNvPr id="5" name="Footer Placeholder 4">
            <a:extLst>
              <a:ext uri="{FF2B5EF4-FFF2-40B4-BE49-F238E27FC236}">
                <a16:creationId xmlns:a16="http://schemas.microsoft.com/office/drawing/2014/main" id="{87295782-C955-40A6-A8F0-D664CDBBC6D6}"/>
              </a:ext>
            </a:extLst>
          </p:cNvPr>
          <p:cNvSpPr>
            <a:spLocks noGrp="1"/>
          </p:cNvSpPr>
          <p:nvPr>
            <p:ph type="ftr" sz="quarter" idx="11"/>
          </p:nvPr>
        </p:nvSpPr>
        <p:spPr/>
        <p:txBody>
          <a:bodyPr/>
          <a:lstStyle/>
          <a:p>
            <a:r>
              <a:rPr lang="en-US"/>
              <a:t>EGU22 - Soil gases : production, consumption and transport processes (SSS8.3)</a:t>
            </a:r>
            <a:endParaRPr lang="en-US" dirty="0"/>
          </a:p>
        </p:txBody>
      </p:sp>
      <p:sp>
        <p:nvSpPr>
          <p:cNvPr id="6" name="Slide Number Placeholder 5">
            <a:extLst>
              <a:ext uri="{FF2B5EF4-FFF2-40B4-BE49-F238E27FC236}">
                <a16:creationId xmlns:a16="http://schemas.microsoft.com/office/drawing/2014/main" id="{04363E35-A8FC-47CA-9BD7-D252B0970456}"/>
              </a:ext>
            </a:extLst>
          </p:cNvPr>
          <p:cNvSpPr>
            <a:spLocks noGrp="1"/>
          </p:cNvSpPr>
          <p:nvPr>
            <p:ph type="sldNum" sz="quarter" idx="12"/>
          </p:nvPr>
        </p:nvSpPr>
        <p:spPr/>
        <p:txBody>
          <a:bodyPr/>
          <a:lstStyle/>
          <a:p>
            <a:fld id="{D57F1E4F-1CFF-5643-939E-02111984F565}" type="slidenum">
              <a:rPr lang="en-US" smtClean="0"/>
              <a:t>8</a:t>
            </a:fld>
            <a:endParaRPr lang="en-US" dirty="0"/>
          </a:p>
        </p:txBody>
      </p:sp>
      <p:sp>
        <p:nvSpPr>
          <p:cNvPr id="7" name="Rectangle 6">
            <a:extLst>
              <a:ext uri="{FF2B5EF4-FFF2-40B4-BE49-F238E27FC236}">
                <a16:creationId xmlns:a16="http://schemas.microsoft.com/office/drawing/2014/main" id="{CF24CE58-71FD-40F0-B606-68BE95438990}"/>
              </a:ext>
            </a:extLst>
          </p:cNvPr>
          <p:cNvSpPr>
            <a:spLocks/>
          </p:cNvSpPr>
          <p:nvPr/>
        </p:nvSpPr>
        <p:spPr>
          <a:xfrm>
            <a:off x="0" y="0"/>
            <a:ext cx="12192000" cy="3333754"/>
          </a:xfrm>
          <a:prstGeom prst="rect">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5349358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wing plant">
            <a:extLst>
              <a:ext uri="{FF2B5EF4-FFF2-40B4-BE49-F238E27FC236}">
                <a16:creationId xmlns:a16="http://schemas.microsoft.com/office/drawing/2014/main" id="{0475C82F-A603-49E4-B51B-EE74A73FEA86}"/>
              </a:ext>
            </a:extLst>
          </p:cNvPr>
          <p:cNvPicPr>
            <a:picLocks noChangeAspect="1"/>
          </p:cNvPicPr>
          <p:nvPr/>
        </p:nvPicPr>
        <p:blipFill rotWithShape="1">
          <a:blip r:embed="rId3">
            <a:duotone>
              <a:prstClr val="black"/>
              <a:schemeClr val="tx2">
                <a:tint val="45000"/>
                <a:satMod val="400000"/>
              </a:schemeClr>
            </a:duotone>
            <a:alphaModFix amt="12000"/>
          </a:blip>
          <a:srcRect t="15730"/>
          <a:stretch/>
        </p:blipFill>
        <p:spPr>
          <a:xfrm>
            <a:off x="20" y="0"/>
            <a:ext cx="12191980" cy="6858000"/>
          </a:xfrm>
          <a:prstGeom prst="rect">
            <a:avLst/>
          </a:prstGeom>
        </p:spPr>
      </p:pic>
      <p:sp>
        <p:nvSpPr>
          <p:cNvPr id="7" name="Date Placeholder 6">
            <a:extLst>
              <a:ext uri="{FF2B5EF4-FFF2-40B4-BE49-F238E27FC236}">
                <a16:creationId xmlns:a16="http://schemas.microsoft.com/office/drawing/2014/main" id="{86E07F6C-685D-43BC-A1A1-8E7AF47BF36A}"/>
              </a:ext>
            </a:extLst>
          </p:cNvPr>
          <p:cNvSpPr>
            <a:spLocks noGrp="1"/>
          </p:cNvSpPr>
          <p:nvPr>
            <p:ph type="dt" sz="half" idx="10"/>
          </p:nvPr>
        </p:nvSpPr>
        <p:spPr/>
        <p:txBody>
          <a:bodyPr/>
          <a:lstStyle/>
          <a:p>
            <a:r>
              <a:rPr lang="es-ES"/>
              <a:t>25/05/2022</a:t>
            </a:r>
            <a:endParaRPr lang="en-US" dirty="0"/>
          </a:p>
        </p:txBody>
      </p:sp>
      <p:sp>
        <p:nvSpPr>
          <p:cNvPr id="8" name="Footer Placeholder 7">
            <a:extLst>
              <a:ext uri="{FF2B5EF4-FFF2-40B4-BE49-F238E27FC236}">
                <a16:creationId xmlns:a16="http://schemas.microsoft.com/office/drawing/2014/main" id="{1326BA59-58FA-48FC-B9ED-3E20D6CAD9F4}"/>
              </a:ext>
            </a:extLst>
          </p:cNvPr>
          <p:cNvSpPr>
            <a:spLocks noGrp="1"/>
          </p:cNvSpPr>
          <p:nvPr>
            <p:ph type="ftr" sz="quarter" idx="11"/>
          </p:nvPr>
        </p:nvSpPr>
        <p:spPr/>
        <p:txBody>
          <a:bodyPr/>
          <a:lstStyle/>
          <a:p>
            <a:r>
              <a:rPr lang="en-US"/>
              <a:t>EGU22 - Soil gases : production, consumption and transport processes (SSS8.3)</a:t>
            </a:r>
            <a:endParaRPr lang="en-US" dirty="0"/>
          </a:p>
        </p:txBody>
      </p:sp>
      <p:sp>
        <p:nvSpPr>
          <p:cNvPr id="9" name="Slide Number Placeholder 8">
            <a:extLst>
              <a:ext uri="{FF2B5EF4-FFF2-40B4-BE49-F238E27FC236}">
                <a16:creationId xmlns:a16="http://schemas.microsoft.com/office/drawing/2014/main" id="{C964D6E7-8F1C-4377-B3C4-DE9657ECA188}"/>
              </a:ext>
            </a:extLst>
          </p:cNvPr>
          <p:cNvSpPr>
            <a:spLocks noGrp="1"/>
          </p:cNvSpPr>
          <p:nvPr>
            <p:ph type="sldNum" sz="quarter" idx="12"/>
          </p:nvPr>
        </p:nvSpPr>
        <p:spPr/>
        <p:txBody>
          <a:bodyPr/>
          <a:lstStyle/>
          <a:p>
            <a:fld id="{D57F1E4F-1CFF-5643-939E-02111984F565}" type="slidenum">
              <a:rPr lang="en-US" smtClean="0"/>
              <a:t>9</a:t>
            </a:fld>
            <a:endParaRPr lang="en-US" dirty="0"/>
          </a:p>
        </p:txBody>
      </p:sp>
      <p:sp>
        <p:nvSpPr>
          <p:cNvPr id="16" name="CuadroTexto 8">
            <a:extLst>
              <a:ext uri="{FF2B5EF4-FFF2-40B4-BE49-F238E27FC236}">
                <a16:creationId xmlns:a16="http://schemas.microsoft.com/office/drawing/2014/main" id="{062C3EFE-1C5C-45AC-8A3E-589D19E292DD}"/>
              </a:ext>
            </a:extLst>
          </p:cNvPr>
          <p:cNvSpPr txBox="1"/>
          <p:nvPr/>
        </p:nvSpPr>
        <p:spPr>
          <a:xfrm>
            <a:off x="0" y="0"/>
            <a:ext cx="8329313" cy="461665"/>
          </a:xfrm>
          <a:prstGeom prst="rect">
            <a:avLst/>
          </a:prstGeom>
          <a:noFill/>
        </p:spPr>
        <p:txBody>
          <a:bodyPr wrap="square" rtlCol="0">
            <a:spAutoFit/>
          </a:bodyPr>
          <a:lstStyle/>
          <a:p>
            <a:pPr marL="514350" indent="-514350">
              <a:buFont typeface="+mj-lt"/>
              <a:buAutoNum type="romanUcPeriod" startAt="3"/>
            </a:pPr>
            <a:r>
              <a:rPr lang="en-GB" sz="2400" cap="small" dirty="0">
                <a:solidFill>
                  <a:schemeClr val="accent6">
                    <a:lumMod val="60000"/>
                    <a:lumOff val="40000"/>
                  </a:schemeClr>
                </a:solidFill>
              </a:rPr>
              <a:t>Results and Discussion</a:t>
            </a:r>
          </a:p>
        </p:txBody>
      </p:sp>
      <p:cxnSp>
        <p:nvCxnSpPr>
          <p:cNvPr id="17" name="Conector recto 9">
            <a:extLst>
              <a:ext uri="{FF2B5EF4-FFF2-40B4-BE49-F238E27FC236}">
                <a16:creationId xmlns:a16="http://schemas.microsoft.com/office/drawing/2014/main" id="{89964418-1566-4EF8-8D15-72F7E7380B1A}"/>
              </a:ext>
            </a:extLst>
          </p:cNvPr>
          <p:cNvCxnSpPr>
            <a:cxnSpLocks/>
          </p:cNvCxnSpPr>
          <p:nvPr/>
        </p:nvCxnSpPr>
        <p:spPr>
          <a:xfrm flipH="1">
            <a:off x="128887" y="429830"/>
            <a:ext cx="345251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Content Placeholder 14">
            <a:extLst>
              <a:ext uri="{FF2B5EF4-FFF2-40B4-BE49-F238E27FC236}">
                <a16:creationId xmlns:a16="http://schemas.microsoft.com/office/drawing/2014/main" id="{52FD17BF-46DF-4E16-A000-022DF4010F98}"/>
              </a:ext>
            </a:extLst>
          </p:cNvPr>
          <p:cNvSpPr txBox="1">
            <a:spLocks/>
          </p:cNvSpPr>
          <p:nvPr/>
        </p:nvSpPr>
        <p:spPr>
          <a:xfrm>
            <a:off x="128888" y="649090"/>
            <a:ext cx="11224912" cy="441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n-GB" sz="2200" dirty="0">
                <a:solidFill>
                  <a:srgbClr val="FDD077"/>
                </a:solidFill>
                <a:effectLst/>
                <a:latin typeface="Calibri" panose="020F0502020204030204" pitchFamily="34" charset="0"/>
                <a:ea typeface="SimSun" panose="02010600030101010101" pitchFamily="2" charset="-122"/>
              </a:rPr>
              <a:t>The gradient method (GM) as a novel approach to estimate WVA by soil</a:t>
            </a:r>
            <a:endParaRPr lang="en-GB" sz="2200" dirty="0">
              <a:solidFill>
                <a:srgbClr val="FDD077"/>
              </a:solidFill>
              <a:latin typeface="Calibri" panose="020F0502020204030204" pitchFamily="34" charset="0"/>
              <a:ea typeface="SimSun" panose="02010600030101010101" pitchFamily="2" charset="-122"/>
            </a:endParaRPr>
          </a:p>
          <a:p>
            <a:pPr marL="457200" lvl="1" indent="0" algn="just">
              <a:buNone/>
            </a:pPr>
            <a:endParaRPr lang="en-US" sz="1800" dirty="0">
              <a:solidFill>
                <a:srgbClr val="D9DFE2"/>
              </a:solidFill>
              <a:effectLst/>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a:p>
            <a:pPr marL="457200" lvl="1" indent="0" algn="just">
              <a:buNone/>
            </a:pPr>
            <a:endParaRPr lang="en-US" sz="1800" dirty="0">
              <a:effectLst/>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a:p>
            <a:pPr marL="457200" lvl="1" indent="0" algn="just">
              <a:buNone/>
            </a:pPr>
            <a:endParaRPr lang="en-US" sz="1800" dirty="0">
              <a:latin typeface="Calibri" panose="020F0502020204030204" pitchFamily="34" charset="0"/>
              <a:ea typeface="Calibri" panose="020F0502020204030204" pitchFamily="34" charset="0"/>
            </a:endParaRPr>
          </a:p>
        </p:txBody>
      </p:sp>
      <p:pic>
        <p:nvPicPr>
          <p:cNvPr id="23" name="Picture 22">
            <a:extLst>
              <a:ext uri="{FF2B5EF4-FFF2-40B4-BE49-F238E27FC236}">
                <a16:creationId xmlns:a16="http://schemas.microsoft.com/office/drawing/2014/main" id="{B61A9F3F-2A4D-46F2-BB35-5B8E28081D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961" b="50335"/>
          <a:stretch/>
        </p:blipFill>
        <p:spPr bwMode="auto">
          <a:xfrm>
            <a:off x="266318" y="1133888"/>
            <a:ext cx="5473297" cy="2555768"/>
          </a:xfrm>
          <a:prstGeom prst="rect">
            <a:avLst/>
          </a:prstGeom>
          <a:ln>
            <a:noFill/>
          </a:ln>
          <a:effectLst>
            <a:outerShdw blurRad="190500" algn="tl" rotWithShape="0">
              <a:srgbClr val="000000">
                <a:alpha val="70000"/>
              </a:srgbClr>
            </a:outerShdw>
          </a:effectLst>
        </p:spPr>
      </p:pic>
      <p:pic>
        <p:nvPicPr>
          <p:cNvPr id="29" name="Picture 28">
            <a:extLst>
              <a:ext uri="{FF2B5EF4-FFF2-40B4-BE49-F238E27FC236}">
                <a16:creationId xmlns:a16="http://schemas.microsoft.com/office/drawing/2014/main" id="{2CA1AA6A-5E85-4176-8A34-C3D051D3D8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967"/>
          <a:stretch/>
        </p:blipFill>
        <p:spPr bwMode="auto">
          <a:xfrm>
            <a:off x="266318" y="3690442"/>
            <a:ext cx="5473297" cy="2581522"/>
          </a:xfrm>
          <a:prstGeom prst="rect">
            <a:avLst/>
          </a:prstGeom>
          <a:ln>
            <a:noFill/>
          </a:ln>
          <a:effectLst>
            <a:outerShdw blurRad="190500" algn="tl" rotWithShape="0">
              <a:srgbClr val="000000">
                <a:alpha val="70000"/>
              </a:srgbClr>
            </a:outerShdw>
          </a:effectLst>
        </p:spPr>
      </p:pic>
      <p:sp>
        <p:nvSpPr>
          <p:cNvPr id="19" name="Rectangle 18">
            <a:extLst>
              <a:ext uri="{FF2B5EF4-FFF2-40B4-BE49-F238E27FC236}">
                <a16:creationId xmlns:a16="http://schemas.microsoft.com/office/drawing/2014/main" id="{D545D6E2-B529-4EB3-9768-D4F04A0F0468}"/>
              </a:ext>
            </a:extLst>
          </p:cNvPr>
          <p:cNvSpPr/>
          <p:nvPr/>
        </p:nvSpPr>
        <p:spPr>
          <a:xfrm>
            <a:off x="5739616" y="1082935"/>
            <a:ext cx="6452384" cy="430887"/>
          </a:xfrm>
          <a:prstGeom prst="rect">
            <a:avLst/>
          </a:prstGeom>
        </p:spPr>
        <p:txBody>
          <a:bodyPr wrap="square">
            <a:spAutoFit/>
          </a:bodyPr>
          <a:lstStyle/>
          <a:p>
            <a:pPr algn="ctr"/>
            <a:r>
              <a:rPr lang="en-GB" sz="2200" dirty="0">
                <a:solidFill>
                  <a:srgbClr val="FDD077"/>
                </a:solidFill>
                <a:effectLst/>
                <a:latin typeface="Calibri" panose="020F0502020204030204" pitchFamily="34" charset="0"/>
                <a:ea typeface="SimSun" panose="02010600030101010101" pitchFamily="2" charset="-122"/>
              </a:rPr>
              <a:t>WVA periods identified for the 1</a:t>
            </a:r>
            <a:r>
              <a:rPr lang="en-GB" sz="2200" baseline="30000" dirty="0">
                <a:solidFill>
                  <a:srgbClr val="FDD077"/>
                </a:solidFill>
                <a:effectLst/>
                <a:latin typeface="Calibri" panose="020F0502020204030204" pitchFamily="34" charset="0"/>
                <a:ea typeface="SimSun" panose="02010600030101010101" pitchFamily="2" charset="-122"/>
              </a:rPr>
              <a:t>st</a:t>
            </a:r>
            <a:r>
              <a:rPr lang="en-GB" sz="2200" dirty="0">
                <a:solidFill>
                  <a:srgbClr val="FDD077"/>
                </a:solidFill>
                <a:effectLst/>
                <a:latin typeface="Calibri" panose="020F0502020204030204" pitchFamily="34" charset="0"/>
                <a:ea typeface="SimSun" panose="02010600030101010101" pitchFamily="2" charset="-122"/>
              </a:rPr>
              <a:t> time with the GM</a:t>
            </a:r>
            <a:endParaRPr lang="en-GB" sz="2200" dirty="0">
              <a:solidFill>
                <a:srgbClr val="FDD077"/>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0" name="TextBox 19">
            <a:extLst>
              <a:ext uri="{FF2B5EF4-FFF2-40B4-BE49-F238E27FC236}">
                <a16:creationId xmlns:a16="http://schemas.microsoft.com/office/drawing/2014/main" id="{29FA1864-6DFF-1D78-60C8-178D674C74EA}"/>
              </a:ext>
            </a:extLst>
          </p:cNvPr>
          <p:cNvSpPr txBox="1"/>
          <p:nvPr/>
        </p:nvSpPr>
        <p:spPr>
          <a:xfrm>
            <a:off x="6111491" y="4405175"/>
            <a:ext cx="2502569" cy="923330"/>
          </a:xfrm>
          <a:prstGeom prst="rect">
            <a:avLst/>
          </a:prstGeom>
          <a:noFill/>
          <a:ln w="38100">
            <a:solidFill>
              <a:srgbClr val="FDD077"/>
            </a:solidFill>
          </a:ln>
        </p:spPr>
        <p:txBody>
          <a:bodyPr wrap="square">
            <a:spAutoFit/>
          </a:bodyPr>
          <a:lstStyle/>
          <a:p>
            <a:pPr lvl="1" algn="ctr"/>
            <a:r>
              <a:rPr lang="en-GB" sz="1800" dirty="0" err="1">
                <a:solidFill>
                  <a:srgbClr val="D9DFE2"/>
                </a:solidFill>
                <a:latin typeface="Calibri" panose="020F0502020204030204" pitchFamily="34" charset="0"/>
                <a:ea typeface="SimSun" panose="02010600030101010101" pitchFamily="2" charset="-122"/>
                <a:cs typeface="Times New Roman" panose="02020603050405020304" pitchFamily="18" charset="0"/>
              </a:rPr>
              <a:t>Bittelli</a:t>
            </a:r>
            <a:r>
              <a:rPr lang="en-GB" sz="1800" dirty="0">
                <a:solidFill>
                  <a:srgbClr val="D9DFE2"/>
                </a:solidFill>
                <a:latin typeface="Calibri" panose="020F0502020204030204" pitchFamily="34" charset="0"/>
                <a:ea typeface="SimSun" panose="02010600030101010101" pitchFamily="2" charset="-122"/>
                <a:cs typeface="Times New Roman" panose="02020603050405020304" pitchFamily="18" charset="0"/>
              </a:rPr>
              <a:t> </a:t>
            </a:r>
            <a:r>
              <a:rPr lang="en-GB" sz="1800" i="1" dirty="0">
                <a:solidFill>
                  <a:srgbClr val="D9DFE2"/>
                </a:solidFill>
                <a:latin typeface="Calibri" panose="020F0502020204030204" pitchFamily="34" charset="0"/>
                <a:ea typeface="SimSun" panose="02010600030101010101" pitchFamily="2" charset="-122"/>
                <a:cs typeface="Times New Roman" panose="02020603050405020304" pitchFamily="18" charset="0"/>
              </a:rPr>
              <a:t>et al. </a:t>
            </a:r>
            <a:r>
              <a:rPr lang="en-GB" sz="1800" dirty="0">
                <a:solidFill>
                  <a:srgbClr val="D9DFE2"/>
                </a:solidFill>
                <a:latin typeface="Calibri" panose="020F0502020204030204" pitchFamily="34" charset="0"/>
                <a:ea typeface="SimSun" panose="02010600030101010101" pitchFamily="2" charset="-122"/>
                <a:cs typeface="Times New Roman" panose="02020603050405020304" pitchFamily="18" charset="0"/>
              </a:rPr>
              <a:t>[2015]: </a:t>
            </a:r>
          </a:p>
          <a:p>
            <a:pPr lvl="1" algn="ctr"/>
            <a:r>
              <a:rPr lang="en-GB" sz="1800" dirty="0">
                <a:solidFill>
                  <a:srgbClr val="D9DFE2"/>
                </a:solidFill>
                <a:latin typeface="Calibri" panose="020F0502020204030204" pitchFamily="34" charset="0"/>
                <a:ea typeface="SimSun" panose="02010600030101010101" pitchFamily="2" charset="-122"/>
                <a:cs typeface="Times New Roman" panose="02020603050405020304" pitchFamily="18" charset="0"/>
              </a:rPr>
              <a:t>0.2-0.9% of annual precipitation </a:t>
            </a:r>
          </a:p>
        </p:txBody>
      </p:sp>
      <p:sp>
        <p:nvSpPr>
          <p:cNvPr id="21" name="TextBox 20">
            <a:extLst>
              <a:ext uri="{FF2B5EF4-FFF2-40B4-BE49-F238E27FC236}">
                <a16:creationId xmlns:a16="http://schemas.microsoft.com/office/drawing/2014/main" id="{811F98C8-CC94-1561-D49B-C6667E4E8CB5}"/>
              </a:ext>
            </a:extLst>
          </p:cNvPr>
          <p:cNvSpPr txBox="1"/>
          <p:nvPr/>
        </p:nvSpPr>
        <p:spPr>
          <a:xfrm>
            <a:off x="9304421" y="4405175"/>
            <a:ext cx="2502568" cy="923330"/>
          </a:xfrm>
          <a:prstGeom prst="rect">
            <a:avLst/>
          </a:prstGeom>
          <a:noFill/>
          <a:ln w="38100">
            <a:solidFill>
              <a:srgbClr val="FDD077"/>
            </a:solidFill>
          </a:ln>
        </p:spPr>
        <p:txBody>
          <a:bodyPr wrap="square">
            <a:spAutoFit/>
          </a:bodyPr>
          <a:lstStyle/>
          <a:p>
            <a:pPr lvl="1" algn="ctr"/>
            <a:r>
              <a:rPr lang="en-GB" sz="1800" dirty="0">
                <a:solidFill>
                  <a:srgbClr val="D9DFE2"/>
                </a:solidFill>
                <a:latin typeface="Calibri" panose="020F0502020204030204" pitchFamily="34" charset="0"/>
                <a:ea typeface="SimSun" panose="02010600030101010101" pitchFamily="2" charset="-122"/>
                <a:cs typeface="Times New Roman" panose="02020603050405020304" pitchFamily="18" charset="0"/>
              </a:rPr>
              <a:t>Xu </a:t>
            </a:r>
            <a:r>
              <a:rPr lang="en-GB" sz="1800" i="1" dirty="0">
                <a:solidFill>
                  <a:srgbClr val="D9DFE2"/>
                </a:solidFill>
                <a:latin typeface="Calibri" panose="020F0502020204030204" pitchFamily="34" charset="0"/>
                <a:ea typeface="SimSun" panose="02010600030101010101" pitchFamily="2" charset="-122"/>
                <a:cs typeface="Times New Roman" panose="02020603050405020304" pitchFamily="18" charset="0"/>
              </a:rPr>
              <a:t>et al. </a:t>
            </a:r>
            <a:r>
              <a:rPr lang="en-GB" sz="1800" dirty="0">
                <a:solidFill>
                  <a:srgbClr val="D9DFE2"/>
                </a:solidFill>
                <a:latin typeface="Calibri" panose="020F0502020204030204" pitchFamily="34" charset="0"/>
                <a:ea typeface="SimSun" panose="02010600030101010101" pitchFamily="2" charset="-122"/>
                <a:cs typeface="Times New Roman" panose="02020603050405020304" pitchFamily="18" charset="0"/>
              </a:rPr>
              <a:t>[</a:t>
            </a:r>
            <a:r>
              <a:rPr lang="en-GB" dirty="0">
                <a:solidFill>
                  <a:srgbClr val="D9DFE2"/>
                </a:solidFill>
                <a:latin typeface="Calibri" panose="020F0502020204030204" pitchFamily="34" charset="0"/>
                <a:ea typeface="SimSun" panose="02010600030101010101" pitchFamily="2" charset="-122"/>
                <a:cs typeface="Times New Roman" panose="02020603050405020304" pitchFamily="18" charset="0"/>
              </a:rPr>
              <a:t>1992</a:t>
            </a:r>
            <a:r>
              <a:rPr lang="en-GB" sz="1800" dirty="0">
                <a:solidFill>
                  <a:srgbClr val="D9DFE2"/>
                </a:solidFill>
                <a:latin typeface="Calibri" panose="020F0502020204030204" pitchFamily="34" charset="0"/>
                <a:ea typeface="SimSun" panose="02010600030101010101" pitchFamily="2" charset="-122"/>
                <a:cs typeface="Times New Roman" panose="02020603050405020304" pitchFamily="18" charset="0"/>
              </a:rPr>
              <a:t>]: </a:t>
            </a:r>
          </a:p>
          <a:p>
            <a:pPr lvl="1" algn="ctr"/>
            <a:r>
              <a:rPr lang="en-GB" sz="1800" dirty="0">
                <a:solidFill>
                  <a:srgbClr val="D9DFE2"/>
                </a:solidFill>
                <a:latin typeface="Calibri" panose="020F0502020204030204" pitchFamily="34" charset="0"/>
                <a:ea typeface="SimSun" panose="02010600030101010101" pitchFamily="2" charset="-122"/>
                <a:cs typeface="Times New Roman" panose="02020603050405020304" pitchFamily="18" charset="0"/>
              </a:rPr>
              <a:t>0.8-2.8% of annual precipitation </a:t>
            </a:r>
          </a:p>
        </p:txBody>
      </p:sp>
      <p:cxnSp>
        <p:nvCxnSpPr>
          <p:cNvPr id="22" name="Straight Arrow Connector 21">
            <a:extLst>
              <a:ext uri="{FF2B5EF4-FFF2-40B4-BE49-F238E27FC236}">
                <a16:creationId xmlns:a16="http://schemas.microsoft.com/office/drawing/2014/main" id="{D4EEBAF0-164C-27CD-88F7-AE54F4819751}"/>
              </a:ext>
            </a:extLst>
          </p:cNvPr>
          <p:cNvCxnSpPr>
            <a:cxnSpLocks/>
          </p:cNvCxnSpPr>
          <p:nvPr/>
        </p:nvCxnSpPr>
        <p:spPr>
          <a:xfrm flipH="1">
            <a:off x="7443537" y="3794078"/>
            <a:ext cx="1540042" cy="465697"/>
          </a:xfrm>
          <a:prstGeom prst="straightConnector1">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F887947-D415-79E7-7630-B266D25BC620}"/>
              </a:ext>
            </a:extLst>
          </p:cNvPr>
          <p:cNvCxnSpPr>
            <a:cxnSpLocks/>
          </p:cNvCxnSpPr>
          <p:nvPr/>
        </p:nvCxnSpPr>
        <p:spPr>
          <a:xfrm>
            <a:off x="8983579" y="3794078"/>
            <a:ext cx="1588168" cy="465697"/>
          </a:xfrm>
          <a:prstGeom prst="straightConnector1">
            <a:avLst/>
          </a:prstGeom>
          <a:ln w="57150">
            <a:solidFill>
              <a:srgbClr val="FDD07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2EB3F62-644E-EDEE-04C4-2D650FEC7290}"/>
              </a:ext>
            </a:extLst>
          </p:cNvPr>
          <p:cNvCxnSpPr>
            <a:cxnSpLocks/>
          </p:cNvCxnSpPr>
          <p:nvPr/>
        </p:nvCxnSpPr>
        <p:spPr>
          <a:xfrm flipH="1">
            <a:off x="4726857" y="2775284"/>
            <a:ext cx="1186264" cy="603679"/>
          </a:xfrm>
          <a:prstGeom prst="straightConnector1">
            <a:avLst/>
          </a:prstGeom>
          <a:ln w="76200">
            <a:solidFill>
              <a:schemeClr val="bg1">
                <a:alpha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A609BB-7913-D95F-070A-69FC222916E1}"/>
              </a:ext>
            </a:extLst>
          </p:cNvPr>
          <p:cNvCxnSpPr>
            <a:cxnSpLocks/>
          </p:cNvCxnSpPr>
          <p:nvPr/>
        </p:nvCxnSpPr>
        <p:spPr>
          <a:xfrm flipH="1">
            <a:off x="2061149" y="2775284"/>
            <a:ext cx="3851972" cy="603679"/>
          </a:xfrm>
          <a:prstGeom prst="straightConnector1">
            <a:avLst/>
          </a:prstGeom>
          <a:ln w="76200">
            <a:solidFill>
              <a:schemeClr val="bg1">
                <a:alpha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0B2B483-E198-3538-C975-542500E94CAE}"/>
              </a:ext>
            </a:extLst>
          </p:cNvPr>
          <p:cNvSpPr txBox="1"/>
          <p:nvPr/>
        </p:nvSpPr>
        <p:spPr>
          <a:xfrm>
            <a:off x="5913121" y="5390120"/>
            <a:ext cx="6208294" cy="707886"/>
          </a:xfrm>
          <a:prstGeom prst="rect">
            <a:avLst/>
          </a:prstGeom>
          <a:noFill/>
        </p:spPr>
        <p:txBody>
          <a:bodyPr wrap="square">
            <a:spAutoFit/>
          </a:bodyPr>
          <a:lstStyle/>
          <a:p>
            <a:endParaRPr lang="en-GB" sz="1800" dirty="0">
              <a:solidFill>
                <a:srgbClr val="D9DFE2"/>
              </a:solidFill>
              <a:latin typeface="Calibri" panose="020F0502020204030204" pitchFamily="34" charset="0"/>
              <a:ea typeface="SimSun" panose="02010600030101010101" pitchFamily="2" charset="-122"/>
              <a:cs typeface="Times New Roman" panose="02020603050405020304" pitchFamily="18" charset="0"/>
            </a:endParaRPr>
          </a:p>
          <a:p>
            <a:pPr marL="342900" indent="-342900">
              <a:buFont typeface="Wingdings" panose="05000000000000000000" pitchFamily="2" charset="2"/>
              <a:buChar char="§"/>
            </a:pPr>
            <a:r>
              <a:rPr lang="en-GB" sz="2200" dirty="0">
                <a:solidFill>
                  <a:srgbClr val="D9DFE2"/>
                </a:solidFill>
                <a:latin typeface="Calibri" panose="020F0502020204030204" pitchFamily="34" charset="0"/>
                <a:ea typeface="SimSun" panose="02010600030101010101" pitchFamily="2" charset="-122"/>
                <a:cs typeface="Times New Roman" panose="02020603050405020304" pitchFamily="18" charset="0"/>
              </a:rPr>
              <a:t>Not neglectable + main water source in summer</a:t>
            </a:r>
            <a:endParaRPr lang="en-GB" sz="2200" dirty="0">
              <a:solidFill>
                <a:srgbClr val="D9DFE2"/>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79F493A7-D8FD-EDE8-809B-A968B2EFAB96}"/>
              </a:ext>
            </a:extLst>
          </p:cNvPr>
          <p:cNvSpPr txBox="1"/>
          <p:nvPr/>
        </p:nvSpPr>
        <p:spPr>
          <a:xfrm>
            <a:off x="5913247" y="1612724"/>
            <a:ext cx="6336630" cy="769441"/>
          </a:xfrm>
          <a:prstGeom prst="rect">
            <a:avLst/>
          </a:prstGeom>
          <a:noFill/>
        </p:spPr>
        <p:txBody>
          <a:bodyPr wrap="square">
            <a:spAutoFit/>
          </a:bodyPr>
          <a:lstStyle/>
          <a:p>
            <a:pPr marL="342900" indent="-342900">
              <a:buFont typeface="Wingdings" panose="05000000000000000000" pitchFamily="2" charset="2"/>
              <a:buChar char="§"/>
            </a:pPr>
            <a:r>
              <a:rPr lang="en-US" sz="2200" dirty="0">
                <a:solidFill>
                  <a:srgbClr val="D9DFE2"/>
                </a:solidFill>
              </a:rPr>
              <a:t>Inversion of </a:t>
            </a:r>
            <a:r>
              <a:rPr lang="el-GR" sz="2200" i="1" dirty="0">
                <a:solidFill>
                  <a:srgbClr val="D9DFE2"/>
                </a:solidFill>
                <a:latin typeface="Calibri" panose="020F0502020204030204" pitchFamily="34" charset="0"/>
                <a:ea typeface="SimSun" panose="02010600030101010101" pitchFamily="2" charset="-122"/>
                <a:cs typeface="Times New Roman" panose="02020603050405020304" pitchFamily="18" charset="0"/>
              </a:rPr>
              <a:t>χ</a:t>
            </a:r>
            <a:r>
              <a:rPr lang="es-ES" sz="2200" baseline="-25000" dirty="0">
                <a:solidFill>
                  <a:srgbClr val="D9DFE2"/>
                </a:solidFill>
                <a:latin typeface="Calibri" panose="020F0502020204030204" pitchFamily="34" charset="0"/>
                <a:ea typeface="SimSun" panose="02010600030101010101" pitchFamily="2" charset="-122"/>
                <a:cs typeface="Times New Roman" panose="02020603050405020304" pitchFamily="18" charset="0"/>
              </a:rPr>
              <a:t>h</a:t>
            </a:r>
            <a:r>
              <a:rPr lang="en-US" sz="2200" baseline="-25000" dirty="0">
                <a:solidFill>
                  <a:srgbClr val="D9DFE2"/>
                </a:solidFill>
              </a:rPr>
              <a:t> </a:t>
            </a:r>
            <a:r>
              <a:rPr lang="en-US" sz="2200" dirty="0">
                <a:solidFill>
                  <a:srgbClr val="D9DFE2"/>
                </a:solidFill>
              </a:rPr>
              <a:t>gradient </a:t>
            </a:r>
            <a:r>
              <a:rPr lang="en-GB" sz="2200" dirty="0">
                <a:solidFill>
                  <a:srgbClr val="D9DFE2"/>
                </a:solidFill>
                <a:latin typeface="Calibri" panose="020F0502020204030204" pitchFamily="34" charset="0"/>
                <a:ea typeface="SimSun" panose="02010600030101010101" pitchFamily="2" charset="-122"/>
                <a:cs typeface="Times New Roman" panose="02020603050405020304" pitchFamily="18" charset="0"/>
              </a:rPr>
              <a:t>during hot and dry periods </a:t>
            </a:r>
          </a:p>
          <a:p>
            <a:r>
              <a:rPr lang="en-GB" sz="2200" dirty="0">
                <a:solidFill>
                  <a:srgbClr val="D9DFE2"/>
                </a:solidFill>
                <a:latin typeface="Calibri" panose="020F0502020204030204" pitchFamily="34" charset="0"/>
                <a:ea typeface="SimSun" panose="02010600030101010101" pitchFamily="2" charset="-122"/>
                <a:cs typeface="Times New Roman" panose="02020603050405020304" pitchFamily="18" charset="0"/>
                <a:sym typeface="Wingdings" panose="05000000000000000000" pitchFamily="2" charset="2"/>
              </a:rPr>
              <a:t>      </a:t>
            </a:r>
            <a:r>
              <a:rPr lang="en-GB" sz="2200" dirty="0">
                <a:solidFill>
                  <a:srgbClr val="FDD077"/>
                </a:solidFill>
                <a:latin typeface="Calibri" panose="020F0502020204030204" pitchFamily="34" charset="0"/>
                <a:ea typeface="SimSun" panose="02010600030101010101" pitchFamily="2" charset="-122"/>
                <a:cs typeface="Times New Roman" panose="02020603050405020304" pitchFamily="18" charset="0"/>
                <a:sym typeface="Wingdings" panose="05000000000000000000" pitchFamily="2" charset="2"/>
              </a:rPr>
              <a:t>summer</a:t>
            </a:r>
            <a:r>
              <a:rPr lang="en-GB" sz="2200" dirty="0">
                <a:solidFill>
                  <a:srgbClr val="FDD077"/>
                </a:solidFill>
                <a:latin typeface="Calibri" panose="020F0502020204030204" pitchFamily="34" charset="0"/>
                <a:ea typeface="SimSun" panose="02010600030101010101" pitchFamily="2" charset="-122"/>
                <a:cs typeface="Times New Roman" panose="02020603050405020304" pitchFamily="18" charset="0"/>
              </a:rPr>
              <a:t> </a:t>
            </a:r>
          </a:p>
        </p:txBody>
      </p:sp>
      <p:sp>
        <p:nvSpPr>
          <p:cNvPr id="28" name="TextBox 27">
            <a:extLst>
              <a:ext uri="{FF2B5EF4-FFF2-40B4-BE49-F238E27FC236}">
                <a16:creationId xmlns:a16="http://schemas.microsoft.com/office/drawing/2014/main" id="{ABA3D36F-4D74-A0CD-1221-E767AB9B5BFC}"/>
              </a:ext>
            </a:extLst>
          </p:cNvPr>
          <p:cNvSpPr txBox="1"/>
          <p:nvPr/>
        </p:nvSpPr>
        <p:spPr>
          <a:xfrm>
            <a:off x="5913121" y="2524910"/>
            <a:ext cx="6336630" cy="769441"/>
          </a:xfrm>
          <a:prstGeom prst="rect">
            <a:avLst/>
          </a:prstGeom>
          <a:noFill/>
        </p:spPr>
        <p:txBody>
          <a:bodyPr wrap="square">
            <a:spAutoFit/>
          </a:bodyPr>
          <a:lstStyle/>
          <a:p>
            <a:pPr marL="342900" indent="-342900">
              <a:buFont typeface="Wingdings" panose="05000000000000000000" pitchFamily="2" charset="2"/>
              <a:buChar char="Ø"/>
            </a:pPr>
            <a:r>
              <a:rPr lang="en-GB" sz="2200" dirty="0">
                <a:solidFill>
                  <a:srgbClr val="FDD077"/>
                </a:solidFill>
                <a:latin typeface="Calibri" panose="020F0502020204030204" pitchFamily="34" charset="0"/>
                <a:ea typeface="SimSun" panose="02010600030101010101" pitchFamily="2" charset="-122"/>
                <a:cs typeface="Times New Roman" panose="02020603050405020304" pitchFamily="18" charset="0"/>
              </a:rPr>
              <a:t>Negative </a:t>
            </a:r>
            <a:r>
              <a:rPr lang="en-GB" sz="2200" i="1" dirty="0" err="1">
                <a:solidFill>
                  <a:srgbClr val="FDD077"/>
                </a:solidFill>
                <a:latin typeface="Calibri" panose="020F0502020204030204" pitchFamily="34" charset="0"/>
                <a:ea typeface="SimSun" panose="02010600030101010101" pitchFamily="2" charset="-122"/>
                <a:cs typeface="Times New Roman" panose="02020603050405020304" pitchFamily="18" charset="0"/>
              </a:rPr>
              <a:t>F</a:t>
            </a:r>
            <a:r>
              <a:rPr lang="en-GB" sz="2200" baseline="-25000" dirty="0" err="1">
                <a:solidFill>
                  <a:srgbClr val="FDD077"/>
                </a:solidFill>
                <a:latin typeface="Calibri" panose="020F0502020204030204" pitchFamily="34" charset="0"/>
                <a:ea typeface="SimSun" panose="02010600030101010101" pitchFamily="2" charset="-122"/>
                <a:cs typeface="Times New Roman" panose="02020603050405020304" pitchFamily="18" charset="0"/>
              </a:rPr>
              <a:t>h</a:t>
            </a:r>
            <a:r>
              <a:rPr lang="en-GB" sz="2200" i="1" baseline="-25000" dirty="0">
                <a:solidFill>
                  <a:srgbClr val="FDD077"/>
                </a:solidFill>
                <a:latin typeface="Calibri" panose="020F0502020204030204" pitchFamily="34" charset="0"/>
                <a:ea typeface="SimSun" panose="02010600030101010101" pitchFamily="2" charset="-122"/>
                <a:cs typeface="Times New Roman" panose="02020603050405020304" pitchFamily="18" charset="0"/>
              </a:rPr>
              <a:t> </a:t>
            </a:r>
            <a:r>
              <a:rPr lang="en-GB" sz="2200" i="1" dirty="0">
                <a:solidFill>
                  <a:srgbClr val="FDD077"/>
                </a:solidFill>
                <a:latin typeface="Calibri" panose="020F0502020204030204" pitchFamily="34" charset="0"/>
                <a:ea typeface="SimSun" panose="02010600030101010101" pitchFamily="2" charset="-122"/>
                <a:cs typeface="Times New Roman" panose="02020603050405020304" pitchFamily="18" charset="0"/>
              </a:rPr>
              <a:t> </a:t>
            </a:r>
            <a:r>
              <a:rPr lang="en-GB" sz="2200" dirty="0">
                <a:solidFill>
                  <a:srgbClr val="D9DFE2"/>
                </a:solidFill>
                <a:latin typeface="Calibri" panose="020F0502020204030204" pitchFamily="34" charset="0"/>
                <a:ea typeface="SimSun" panose="02010600030101010101" pitchFamily="2" charset="-122"/>
                <a:cs typeface="Times New Roman" panose="02020603050405020304" pitchFamily="18" charset="0"/>
              </a:rPr>
              <a:t>= water vapor movement from atmosphere to soil </a:t>
            </a:r>
            <a:r>
              <a:rPr lang="en-GB" sz="2200" dirty="0">
                <a:solidFill>
                  <a:srgbClr val="D9DFE2"/>
                </a:solidFill>
                <a:latin typeface="Calibri" panose="020F0502020204030204" pitchFamily="34" charset="0"/>
                <a:ea typeface="SimSun" panose="02010600030101010101" pitchFamily="2" charset="-122"/>
                <a:cs typeface="Times New Roman" panose="02020603050405020304" pitchFamily="18" charset="0"/>
                <a:sym typeface="Wingdings" panose="05000000000000000000" pitchFamily="2" charset="2"/>
              </a:rPr>
              <a:t> this is WVA!</a:t>
            </a:r>
          </a:p>
        </p:txBody>
      </p:sp>
      <p:sp>
        <p:nvSpPr>
          <p:cNvPr id="30" name="TextBox 29">
            <a:extLst>
              <a:ext uri="{FF2B5EF4-FFF2-40B4-BE49-F238E27FC236}">
                <a16:creationId xmlns:a16="http://schemas.microsoft.com/office/drawing/2014/main" id="{E86D26C8-6227-D243-5637-3BA38A807C12}"/>
              </a:ext>
            </a:extLst>
          </p:cNvPr>
          <p:cNvSpPr txBox="1"/>
          <p:nvPr/>
        </p:nvSpPr>
        <p:spPr>
          <a:xfrm>
            <a:off x="5913121" y="3409357"/>
            <a:ext cx="6336630" cy="769441"/>
          </a:xfrm>
          <a:prstGeom prst="rect">
            <a:avLst/>
          </a:prstGeom>
          <a:noFill/>
        </p:spPr>
        <p:txBody>
          <a:bodyPr wrap="square">
            <a:spAutoFit/>
          </a:bodyPr>
          <a:lstStyle/>
          <a:p>
            <a:pPr marL="342900" indent="-342900">
              <a:buFont typeface="Wingdings" panose="05000000000000000000" pitchFamily="2" charset="2"/>
              <a:buChar char="§"/>
            </a:pPr>
            <a:r>
              <a:rPr lang="en-GB" sz="2200" dirty="0">
                <a:solidFill>
                  <a:srgbClr val="D9DFE2"/>
                </a:solidFill>
                <a:latin typeface="Calibri" panose="020F0502020204030204" pitchFamily="34" charset="0"/>
                <a:ea typeface="SimSun" panose="02010600030101010101" pitchFamily="2" charset="-122"/>
                <a:cs typeface="Times New Roman" panose="02020603050405020304" pitchFamily="18" charset="0"/>
              </a:rPr>
              <a:t>Estimates considerably impacted by </a:t>
            </a:r>
            <a:r>
              <a:rPr lang="en-GB" sz="2200" dirty="0">
                <a:solidFill>
                  <a:srgbClr val="FDD077"/>
                </a:solidFill>
                <a:latin typeface="Calibri" panose="020F0502020204030204" pitchFamily="34" charset="0"/>
                <a:ea typeface="SimSun" panose="02010600030101010101" pitchFamily="2" charset="-122"/>
                <a:cs typeface="Times New Roman" panose="02020603050405020304" pitchFamily="18" charset="0"/>
              </a:rPr>
              <a:t>diffusion model </a:t>
            </a:r>
            <a:r>
              <a:rPr lang="en-GB" sz="2200" dirty="0">
                <a:solidFill>
                  <a:srgbClr val="D9DFE2"/>
                </a:solidFill>
                <a:latin typeface="Calibri" panose="020F0502020204030204" pitchFamily="34" charset="0"/>
                <a:ea typeface="SimSun" panose="02010600030101010101" pitchFamily="2" charset="-122"/>
                <a:cs typeface="Times New Roman" panose="02020603050405020304" pitchFamily="18" charset="0"/>
              </a:rPr>
              <a:t>choice</a:t>
            </a:r>
          </a:p>
        </p:txBody>
      </p:sp>
      <p:cxnSp>
        <p:nvCxnSpPr>
          <p:cNvPr id="31" name="Straight Arrow Connector 30">
            <a:extLst>
              <a:ext uri="{FF2B5EF4-FFF2-40B4-BE49-F238E27FC236}">
                <a16:creationId xmlns:a16="http://schemas.microsoft.com/office/drawing/2014/main" id="{59BFF61D-2D9C-596A-CF9A-6FF5F0824FCB}"/>
              </a:ext>
            </a:extLst>
          </p:cNvPr>
          <p:cNvCxnSpPr>
            <a:cxnSpLocks/>
          </p:cNvCxnSpPr>
          <p:nvPr/>
        </p:nvCxnSpPr>
        <p:spPr>
          <a:xfrm flipH="1">
            <a:off x="1967948" y="1808922"/>
            <a:ext cx="3945173" cy="268356"/>
          </a:xfrm>
          <a:prstGeom prst="straightConnector1">
            <a:avLst/>
          </a:prstGeom>
          <a:ln w="76200">
            <a:solidFill>
              <a:schemeClr val="bg1">
                <a:alpha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E4F29EE-DC2C-26DF-7E02-E126A26AD60E}"/>
              </a:ext>
            </a:extLst>
          </p:cNvPr>
          <p:cNvCxnSpPr>
            <a:cxnSpLocks/>
          </p:cNvCxnSpPr>
          <p:nvPr/>
        </p:nvCxnSpPr>
        <p:spPr>
          <a:xfrm flipH="1">
            <a:off x="4581939" y="1808922"/>
            <a:ext cx="1331182" cy="268356"/>
          </a:xfrm>
          <a:prstGeom prst="straightConnector1">
            <a:avLst/>
          </a:prstGeom>
          <a:ln w="76200">
            <a:solidFill>
              <a:schemeClr val="bg1">
                <a:alpha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896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fade">
                                      <p:cBhvr>
                                        <p:cTn id="21" dur="500"/>
                                        <p:tgtEl>
                                          <p:spTgt spid="2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xEl>
                                              <p:pRg st="1" end="1"/>
                                            </p:txEl>
                                          </p:spTgt>
                                        </p:tgtEl>
                                        <p:attrNameLst>
                                          <p:attrName>style.visibility</p:attrName>
                                        </p:attrNameLst>
                                      </p:cBhvr>
                                      <p:to>
                                        <p:strVal val="visible"/>
                                      </p:to>
                                    </p:set>
                                    <p:animEffect transition="in" filter="fade">
                                      <p:cBhvr>
                                        <p:cTn id="24" dur="500"/>
                                        <p:tgtEl>
                                          <p:spTgt spid="27">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0">
                                            <p:txEl>
                                              <p:pRg st="0" end="0"/>
                                            </p:txEl>
                                          </p:spTgt>
                                        </p:tgtEl>
                                        <p:attrNameLst>
                                          <p:attrName>style.visibility</p:attrName>
                                        </p:attrNameLst>
                                      </p:cBhvr>
                                      <p:to>
                                        <p:strVal val="visible"/>
                                      </p:to>
                                    </p:set>
                                    <p:animEffect transition="in" filter="fade">
                                      <p:cBhvr>
                                        <p:cTn id="46" dur="500"/>
                                        <p:tgtEl>
                                          <p:spTgt spid="30">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nodeType="withEffect">
                                  <p:stCondLst>
                                    <p:cond delay="0"/>
                                  </p:stCondLst>
                                  <p:childTnLst>
                                    <p:set>
                                      <p:cBhvr>
                                        <p:cTn id="60" dur="1" fill="hold">
                                          <p:stCondLst>
                                            <p:cond delay="0"/>
                                          </p:stCondLst>
                                        </p:cTn>
                                        <p:tgtEl>
                                          <p:spTgt spid="26">
                                            <p:txEl>
                                              <p:pRg st="1" end="1"/>
                                            </p:txEl>
                                          </p:spTgt>
                                        </p:tgtEl>
                                        <p:attrNameLst>
                                          <p:attrName>style.visibility</p:attrName>
                                        </p:attrNameLst>
                                      </p:cBhvr>
                                      <p:to>
                                        <p:strVal val="visible"/>
                                      </p:to>
                                    </p:set>
                                    <p:animEffect transition="in" filter="fade">
                                      <p:cBhvr>
                                        <p:cTn id="61"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8" grpId="0"/>
    </p:bld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fundidad">
  <a:themeElements>
    <a:clrScheme name="Profundidad">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undidad">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undidad">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33036</TotalTime>
  <Words>2786</Words>
  <Application>Microsoft Office PowerPoint</Application>
  <PresentationFormat>Widescreen</PresentationFormat>
  <Paragraphs>269</Paragraphs>
  <Slides>16</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Calibri Light</vt:lpstr>
      <vt:lpstr>Calisto MT</vt:lpstr>
      <vt:lpstr>Cambria Math</vt:lpstr>
      <vt:lpstr>Corbel</vt:lpstr>
      <vt:lpstr>Wingdings</vt:lpstr>
      <vt:lpstr>Diseño personalizado</vt:lpstr>
      <vt:lpstr>Profundidad</vt:lpstr>
      <vt:lpstr>The Water Vapor Adsorption by Dry Soils Potentially Links the Water and Carbon Cycles:  Insight from a Semiarid Crusted Ecosystem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Alberto Ruiz</dc:creator>
  <cp:lastModifiedBy>CLEMENT LOPEZ</cp:lastModifiedBy>
  <cp:revision>579</cp:revision>
  <dcterms:created xsi:type="dcterms:W3CDTF">2018-12-17T10:16:52Z</dcterms:created>
  <dcterms:modified xsi:type="dcterms:W3CDTF">2022-05-24T08:57:32Z</dcterms:modified>
</cp:coreProperties>
</file>