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843C0C"/>
    <a:srgbClr val="9B0B0B"/>
    <a:srgbClr val="116DD3"/>
    <a:srgbClr val="A5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510F-E1F3-4AEF-967F-2BA938E10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5FE46-BF2F-4430-925C-14D31B4D4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E3E5-D96D-4772-BD1A-C849B5D3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CFEA-29BB-42B2-9461-3DEF0D2D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250D-6177-49B4-8292-C14958C4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375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B6C8-4F0B-41DD-93B7-268D6AD9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5431A-A8AD-4A8F-900B-BA5324F9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469B-BE1E-44F7-AF3B-C585335B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144F-C4FA-4F9C-8F4B-1D2944BA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6FBE-9C0B-46F9-A85A-61AAAC4C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24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847F7-F756-4F76-B71B-4D7765DC9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7FB38-EE4A-444C-BE9E-35F411833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B6880-894C-414A-A921-AC4113A9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36DE2-1FC9-4EBA-AAC9-413BD857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AE5F5-03EB-4146-91D6-9DA28479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60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7966-FDA3-46FE-8F11-8DE420FA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9820-3B5D-4DA2-A252-A5A29542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A33D-3FA8-4C46-830F-9810FB5E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A49C-C562-40B1-9A68-67E05A14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5E913-2F29-4A11-838E-83FB0929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477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DD0C-B64C-43A5-8407-353E0B15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D18F5-B551-4B76-BCA3-FE38C9574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19EA-A840-4D85-B76B-96B2A222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B2D9-90C3-4357-B9ED-3908B646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333C0-2AF7-466B-AECA-532B6D79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810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8A89-243C-496F-8876-BAAB76F5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E1C9-30A0-4B05-8FF0-93042AEB1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01CCF-9E52-40FD-9A06-8E4E7A4A5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AF1F0-F093-48C4-870D-E900A9CF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1AB7D-940D-4A84-93F3-87B87CF9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E052-FEC6-49E7-93AC-47EB9F99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26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9BC9-FE58-4998-BB6D-2C9B359F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12252-8E25-4974-A4BC-45776ABE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67007-7001-4927-84D4-7BCD32F8A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709DF-1AB0-4B6E-BE40-1A7063337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74DC2-A195-4125-8D58-AE217269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9667E-0821-4B62-89AD-6C048ED9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E70B0-7664-4E93-9E50-92BD9FDB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E2CFA-DE78-4206-879C-5AE5FE57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380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E03E-9213-4780-80E1-7F9E9E39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1630A-6F34-460C-8556-132114F3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E2B03-B7FF-4D7B-81DB-71BDA58E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DC629-0681-4FD9-85C5-DF691586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2230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3962F-39F5-4491-BA76-27B4AA4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1D9F1-304D-46F0-982B-B078C75D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37FD-8DF1-492C-ABD9-9004C61E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94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EDB4-7A09-4392-98A3-2C918106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4082-7D26-4776-B72E-5BDCC5F1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A6317-9A7E-4CB3-8370-CC38AF8EB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0E3B3-69C7-41F1-8B00-8D5CC00A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3134F-976C-4E83-8A1C-2E6E1D7A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547AE-00A5-44BE-9CF4-DB757AF0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824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F71B-4281-4DB4-B839-9CCC2500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69900-BD9E-457E-83B6-F44398A75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D57CD-E55C-4130-B98C-E77B9FECE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0E354-623C-409A-9579-9AB576A7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75C27-84D6-4B33-A1DD-9FC04917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4B651-40FA-4EF9-B0AF-B0C3F457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434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CA88D-2B82-4AEE-8AEA-B5A17484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50B79-9095-4CBF-905F-AEE40E734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59D4-59EE-4A2F-B714-35D6ABF3E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2FC2-0AD0-4210-87AC-A0AEA45F8425}" type="datetimeFigureOut">
              <a:rPr lang="en-DE" smtClean="0"/>
              <a:t>19/05/2022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3AC2-E8E7-4328-A12A-2F9C5F64B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F1ED9-7BA5-4A18-8AFB-0C05327A2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B9D6-D766-40DA-A7F0-B338EF75413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2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FF82-294B-4C20-9342-F7AEDAFDB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82" y="449725"/>
            <a:ext cx="11711836" cy="1276371"/>
          </a:xfrm>
        </p:spPr>
        <p:txBody>
          <a:bodyPr>
            <a:noAutofit/>
          </a:bodyPr>
          <a:lstStyle/>
          <a:p>
            <a:pPr algn="l">
              <a:tabLst>
                <a:tab pos="269875" algn="l"/>
              </a:tabLs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Mediterranean heat injection to the North Atlantic delayed the intensification of Northern Hemisphere glaciations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D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23D80-B4F7-4817-BD1D-6577C509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82" y="2016530"/>
            <a:ext cx="4688910" cy="317918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tabLst>
                <a:tab pos="627063" algn="l"/>
              </a:tabLst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André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Bahr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Stefanie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Kaboth-Bahr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Christian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Stepanek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Maria Carolina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Amorim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Catunda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Cyrus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Karas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Martin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Ziegler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Ángela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García-Gallardo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Patrick </a:t>
            </a:r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Grunert</a:t>
            </a:r>
            <a:r>
              <a:rPr lang="de-DE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pPr algn="l"/>
            <a:endParaRPr lang="de-DE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Heidelberg University, Germany</a:t>
            </a: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2 - University of Potsdam, Germany</a:t>
            </a: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AWI Bremerhaven, Germany</a:t>
            </a: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4 - Universidad de Santiago de Chile, Chile</a:t>
            </a: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5 - Utrecht University, The Netherlands</a:t>
            </a:r>
          </a:p>
          <a:p>
            <a:pPr algn="l"/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6 - </a:t>
            </a:r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Universidad Nacional Autónoma de México,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Mexico</a:t>
            </a:r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City,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Mexico</a:t>
            </a:r>
            <a:endParaRPr lang="es-ES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–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Cologne</a:t>
            </a:r>
            <a:r>
              <a:rPr lang="es-E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sz="20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</a:t>
            </a:r>
            <a:endParaRPr lang="de-DE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de-DE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DE" sz="20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53061-26D6-4B26-BD86-9C2631C93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57" y="2090546"/>
            <a:ext cx="6811861" cy="30619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25777-A7C3-4298-80D2-2A0E6CC6F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" y="5927201"/>
            <a:ext cx="1261108" cy="661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70FA4A-E5F7-4B7A-A2A0-FF0F3FF2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5898794"/>
            <a:ext cx="743010" cy="743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A4DFFC-1467-4509-9B87-242B00FA2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95" y="5979195"/>
            <a:ext cx="1218091" cy="51159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54637C9-D885-4DAE-9331-0163FF240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051" y="5842429"/>
            <a:ext cx="760399" cy="905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F3838C-3356-4D92-9659-03E7F16A1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01" y="5858501"/>
            <a:ext cx="858982" cy="858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439667-CA3C-4AED-98F6-1042227D5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08" y="5858501"/>
            <a:ext cx="764105" cy="8589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C9427-4D1C-4EFE-8C9D-54772BEEB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89" y="5903025"/>
            <a:ext cx="1480160" cy="7308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12BFE8-A3CB-4FCA-B98F-3D8B215B96D7}"/>
              </a:ext>
            </a:extLst>
          </p:cNvPr>
          <p:cNvCxnSpPr/>
          <p:nvPr/>
        </p:nvCxnSpPr>
        <p:spPr>
          <a:xfrm>
            <a:off x="240082" y="1538514"/>
            <a:ext cx="11711836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6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61419EE-386C-4AF4-883C-2CA327C9E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8"/>
          <a:stretch/>
        </p:blipFill>
        <p:spPr>
          <a:xfrm>
            <a:off x="312884" y="1523999"/>
            <a:ext cx="6200650" cy="50120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8DC66-EC54-4186-B411-790515CB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33" y="-96807"/>
            <a:ext cx="10889343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conundrum: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latitude warming despite lower 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3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levels </a:t>
            </a:r>
            <a:endParaRPr lang="en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6475A-2ECB-4035-AE38-C11DC0A28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8" t="17738" r="33065" b="18813"/>
          <a:stretch/>
        </p:blipFill>
        <p:spPr>
          <a:xfrm>
            <a:off x="6726476" y="1809685"/>
            <a:ext cx="5292247" cy="43513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65CE3B-C561-4524-9564-E517B81DE422}"/>
              </a:ext>
            </a:extLst>
          </p:cNvPr>
          <p:cNvSpPr/>
          <p:nvPr/>
        </p:nvSpPr>
        <p:spPr>
          <a:xfrm>
            <a:off x="10390340" y="2993721"/>
            <a:ext cx="212942" cy="212942"/>
          </a:xfrm>
          <a:prstGeom prst="ellipse">
            <a:avLst/>
          </a:prstGeom>
          <a:solidFill>
            <a:srgbClr val="116D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B1B2E2-E3C0-473D-BBD3-FF7EA831D570}"/>
              </a:ext>
            </a:extLst>
          </p:cNvPr>
          <p:cNvSpPr/>
          <p:nvPr/>
        </p:nvSpPr>
        <p:spPr>
          <a:xfrm>
            <a:off x="9350677" y="4580351"/>
            <a:ext cx="212942" cy="212942"/>
          </a:xfrm>
          <a:prstGeom prst="ellipse">
            <a:avLst/>
          </a:prstGeom>
          <a:solidFill>
            <a:srgbClr val="9B0B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0C705-51A0-4CF7-B1A5-027BF9A5351F}"/>
              </a:ext>
            </a:extLst>
          </p:cNvPr>
          <p:cNvSpPr txBox="1"/>
          <p:nvPr/>
        </p:nvSpPr>
        <p:spPr>
          <a:xfrm>
            <a:off x="8519654" y="450215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U1313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39AD-CF71-4796-9AE2-B7DEDD265772}"/>
              </a:ext>
            </a:extLst>
          </p:cNvPr>
          <p:cNvSpPr txBox="1"/>
          <p:nvPr/>
        </p:nvSpPr>
        <p:spPr>
          <a:xfrm>
            <a:off x="9854616" y="29117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982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7B5A8-FCED-41FD-A4F4-144565F1C5A5}"/>
              </a:ext>
            </a:extLst>
          </p:cNvPr>
          <p:cNvSpPr txBox="1"/>
          <p:nvPr/>
        </p:nvSpPr>
        <p:spPr>
          <a:xfrm>
            <a:off x="10390240" y="6382189"/>
            <a:ext cx="1434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WOA18</a:t>
            </a:r>
            <a:endParaRPr lang="en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C835A-60E8-485C-BF65-D933CE22D486}"/>
              </a:ext>
            </a:extLst>
          </p:cNvPr>
          <p:cNvSpPr txBox="1"/>
          <p:nvPr/>
        </p:nvSpPr>
        <p:spPr>
          <a:xfrm>
            <a:off x="4340283" y="6382189"/>
            <a:ext cx="211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Kaboth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-Bahr et al., 2021</a:t>
            </a:r>
            <a:endParaRPr lang="en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83E0BC-C0AD-4057-B93C-9A08083A7F09}"/>
              </a:ext>
            </a:extLst>
          </p:cNvPr>
          <p:cNvCxnSpPr/>
          <p:nvPr/>
        </p:nvCxnSpPr>
        <p:spPr>
          <a:xfrm>
            <a:off x="240082" y="1219198"/>
            <a:ext cx="11711836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5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E85633F-C554-48BD-A287-91164552F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13571"/>
          <a:stretch/>
        </p:blipFill>
        <p:spPr bwMode="auto">
          <a:xfrm>
            <a:off x="5468902" y="2918564"/>
            <a:ext cx="6543366" cy="3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B517F-0A39-4B57-A324-A3B68F0AE5C8}"/>
              </a:ext>
            </a:extLst>
          </p:cNvPr>
          <p:cNvSpPr txBox="1"/>
          <p:nvPr/>
        </p:nvSpPr>
        <p:spPr>
          <a:xfrm rot="16200000">
            <a:off x="11085249" y="52074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latin typeface="Arial" panose="020B0604020202020204" pitchFamily="34" charset="0"/>
                <a:cs typeface="Arial" panose="020B0604020202020204" pitchFamily="34" charset="0"/>
              </a:rPr>
              <a:t>Marino, 2008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1B0AC-98DF-410D-8364-9E597641B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76" t="30777" r="34195" b="32237"/>
          <a:stretch/>
        </p:blipFill>
        <p:spPr>
          <a:xfrm>
            <a:off x="5588000" y="35174"/>
            <a:ext cx="5957471" cy="2928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C3ACB5-8DFB-42BC-B21F-5FC98DB4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5" y="365465"/>
            <a:ext cx="4315247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heat source: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Mediterranean Outflow Water (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MOW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86A62C-D796-4D4D-AF0D-0682B416A9D2}"/>
              </a:ext>
            </a:extLst>
          </p:cNvPr>
          <p:cNvSpPr/>
          <p:nvPr/>
        </p:nvSpPr>
        <p:spPr>
          <a:xfrm>
            <a:off x="6110514" y="1521742"/>
            <a:ext cx="4630057" cy="634992"/>
          </a:xfrm>
          <a:custGeom>
            <a:avLst/>
            <a:gdLst>
              <a:gd name="connsiteX0" fmla="*/ 4630057 w 4630057"/>
              <a:gd name="connsiteY0" fmla="*/ 611858 h 634992"/>
              <a:gd name="connsiteX1" fmla="*/ 3918857 w 4630057"/>
              <a:gd name="connsiteY1" fmla="*/ 626372 h 634992"/>
              <a:gd name="connsiteX2" fmla="*/ 3222172 w 4630057"/>
              <a:gd name="connsiteY2" fmla="*/ 495744 h 634992"/>
              <a:gd name="connsiteX3" fmla="*/ 2481943 w 4630057"/>
              <a:gd name="connsiteY3" fmla="*/ 437687 h 634992"/>
              <a:gd name="connsiteX4" fmla="*/ 2119086 w 4630057"/>
              <a:gd name="connsiteY4" fmla="*/ 31287 h 634992"/>
              <a:gd name="connsiteX5" fmla="*/ 1378857 w 4630057"/>
              <a:gd name="connsiteY5" fmla="*/ 60315 h 634992"/>
              <a:gd name="connsiteX6" fmla="*/ 638629 w 4630057"/>
              <a:gd name="connsiteY6" fmla="*/ 321572 h 634992"/>
              <a:gd name="connsiteX7" fmla="*/ 0 w 4630057"/>
              <a:gd name="connsiteY7" fmla="*/ 321572 h 6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0057" h="634992">
                <a:moveTo>
                  <a:pt x="4630057" y="611858"/>
                </a:moveTo>
                <a:cubicBezTo>
                  <a:pt x="4391780" y="628791"/>
                  <a:pt x="4153504" y="645724"/>
                  <a:pt x="3918857" y="626372"/>
                </a:cubicBezTo>
                <a:cubicBezTo>
                  <a:pt x="3684209" y="607020"/>
                  <a:pt x="3461658" y="527191"/>
                  <a:pt x="3222172" y="495744"/>
                </a:cubicBezTo>
                <a:cubicBezTo>
                  <a:pt x="2982686" y="464297"/>
                  <a:pt x="2665791" y="515096"/>
                  <a:pt x="2481943" y="437687"/>
                </a:cubicBezTo>
                <a:cubicBezTo>
                  <a:pt x="2298095" y="360277"/>
                  <a:pt x="2302934" y="94182"/>
                  <a:pt x="2119086" y="31287"/>
                </a:cubicBezTo>
                <a:cubicBezTo>
                  <a:pt x="1935238" y="-31608"/>
                  <a:pt x="1625600" y="11934"/>
                  <a:pt x="1378857" y="60315"/>
                </a:cubicBezTo>
                <a:cubicBezTo>
                  <a:pt x="1132114" y="108696"/>
                  <a:pt x="868438" y="278029"/>
                  <a:pt x="638629" y="321572"/>
                </a:cubicBezTo>
                <a:cubicBezTo>
                  <a:pt x="408819" y="365115"/>
                  <a:pt x="204409" y="343343"/>
                  <a:pt x="0" y="321572"/>
                </a:cubicBezTo>
              </a:path>
            </a:pathLst>
          </a:custGeom>
          <a:noFill/>
          <a:ln w="28575">
            <a:solidFill>
              <a:srgbClr val="9B0B0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80510-B282-425F-AB00-B5E1A988F74D}"/>
              </a:ext>
            </a:extLst>
          </p:cNvPr>
          <p:cNvSpPr txBox="1"/>
          <p:nvPr/>
        </p:nvSpPr>
        <p:spPr>
          <a:xfrm>
            <a:off x="5286625" y="1654572"/>
            <a:ext cx="806631" cy="369332"/>
          </a:xfrm>
          <a:prstGeom prst="rect">
            <a:avLst/>
          </a:prstGeom>
          <a:solidFill>
            <a:srgbClr val="FFC000"/>
          </a:solidFill>
          <a:ln>
            <a:solidFill>
              <a:srgbClr val="9B0B0B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MOW</a:t>
            </a:r>
            <a:endParaRPr lang="en-DE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8D643-2BFB-41B1-90DF-14DA26FC1009}"/>
              </a:ext>
            </a:extLst>
          </p:cNvPr>
          <p:cNvCxnSpPr>
            <a:cxnSpLocks/>
          </p:cNvCxnSpPr>
          <p:nvPr/>
        </p:nvCxnSpPr>
        <p:spPr>
          <a:xfrm>
            <a:off x="300432" y="1828800"/>
            <a:ext cx="4750539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B09A2-F82F-4ADD-91F1-49929BD7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" t="2250" r="4446"/>
          <a:stretch/>
        </p:blipFill>
        <p:spPr>
          <a:xfrm>
            <a:off x="4519245" y="2141001"/>
            <a:ext cx="7620000" cy="4535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ED8F0-BDBA-4C8E-8F86-3C1A98810C9B}"/>
              </a:ext>
            </a:extLst>
          </p:cNvPr>
          <p:cNvSpPr txBox="1"/>
          <p:nvPr/>
        </p:nvSpPr>
        <p:spPr>
          <a:xfrm>
            <a:off x="516197" y="6369095"/>
            <a:ext cx="348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latin typeface="Arial" panose="020B0604020202020204" pitchFamily="34" charset="0"/>
                <a:cs typeface="Arial" panose="020B0604020202020204" pitchFamily="34" charset="0"/>
              </a:rPr>
              <a:t>Kaboth-Bahr et al., 2016, Marine Geology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8C22A-5108-4CDC-AB86-16D9BF2C6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0" t="15901" r="11744"/>
          <a:stretch/>
        </p:blipFill>
        <p:spPr>
          <a:xfrm>
            <a:off x="0" y="683786"/>
            <a:ext cx="5797590" cy="36263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605046-2DE6-4912-85B9-A7A9F95C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7125"/>
            <a:ext cx="5355771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MOW flow path in the Gulf of Cadiz </a:t>
            </a:r>
            <a:endParaRPr lang="en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6FAEF0-446E-4E11-9AF3-EA60701654DF}"/>
              </a:ext>
            </a:extLst>
          </p:cNvPr>
          <p:cNvCxnSpPr>
            <a:cxnSpLocks/>
          </p:cNvCxnSpPr>
          <p:nvPr/>
        </p:nvCxnSpPr>
        <p:spPr>
          <a:xfrm>
            <a:off x="5921829" y="1538514"/>
            <a:ext cx="6030089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5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943C63D-411C-41CC-8CBF-EF4AD8479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8" t="43373" r="12811" b="-2883"/>
          <a:stretch/>
        </p:blipFill>
        <p:spPr>
          <a:xfrm>
            <a:off x="5591470" y="1981200"/>
            <a:ext cx="6601120" cy="4308181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B1DB1F3-C105-4B9C-B94B-110DA0D1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2" y="1951705"/>
            <a:ext cx="4714206" cy="37587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4098D13-1CFA-41A3-9A46-9FF9AA282157}"/>
              </a:ext>
            </a:extLst>
          </p:cNvPr>
          <p:cNvSpPr/>
          <p:nvPr/>
        </p:nvSpPr>
        <p:spPr>
          <a:xfrm rot="16200000">
            <a:off x="1797583" y="5463111"/>
            <a:ext cx="695195" cy="118997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9205D-CAD6-4556-82A8-FC82DEA509AB}"/>
              </a:ext>
            </a:extLst>
          </p:cNvPr>
          <p:cNvSpPr txBox="1"/>
          <p:nvPr/>
        </p:nvSpPr>
        <p:spPr>
          <a:xfrm>
            <a:off x="1252702" y="642296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Vigorous MOW</a:t>
            </a:r>
            <a:endParaRPr lang="en-DE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92FC4A-A733-49B5-8AC7-DF635B11A823}"/>
              </a:ext>
            </a:extLst>
          </p:cNvPr>
          <p:cNvSpPr/>
          <p:nvPr/>
        </p:nvSpPr>
        <p:spPr>
          <a:xfrm>
            <a:off x="5173249" y="2862196"/>
            <a:ext cx="1417529" cy="1816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443D2-4652-4D8C-BC1C-E6D6272F2B28}"/>
              </a:ext>
            </a:extLst>
          </p:cNvPr>
          <p:cNvSpPr txBox="1"/>
          <p:nvPr/>
        </p:nvSpPr>
        <p:spPr>
          <a:xfrm>
            <a:off x="4858760" y="255982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Gibraltar</a:t>
            </a:r>
            <a:endParaRPr lang="en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B33079-310D-45FB-BF1F-9442F2A0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7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Modelled effect of a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salinified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MOW (45 PSU)</a:t>
            </a:r>
            <a:endParaRPr lang="en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F6562-740B-44A8-B974-F28F821D1DA4}"/>
              </a:ext>
            </a:extLst>
          </p:cNvPr>
          <p:cNvSpPr/>
          <p:nvPr/>
        </p:nvSpPr>
        <p:spPr>
          <a:xfrm>
            <a:off x="7739091" y="1869781"/>
            <a:ext cx="284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Model: COSMOS PlioMIP2</a:t>
            </a:r>
            <a:endParaRPr lang="en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BE694-E131-42AB-B46E-9053D2D95199}"/>
              </a:ext>
            </a:extLst>
          </p:cNvPr>
          <p:cNvSpPr txBox="1"/>
          <p:nvPr/>
        </p:nvSpPr>
        <p:spPr>
          <a:xfrm>
            <a:off x="10081677" y="6405695"/>
            <a:ext cx="211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Kaboth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-Bahr et al., 2021</a:t>
            </a:r>
            <a:endParaRPr lang="en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3E0F20-516B-432B-9C7E-F03FC4336A8C}"/>
              </a:ext>
            </a:extLst>
          </p:cNvPr>
          <p:cNvSpPr/>
          <p:nvPr/>
        </p:nvSpPr>
        <p:spPr>
          <a:xfrm>
            <a:off x="11353800" y="4513943"/>
            <a:ext cx="388257" cy="31931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CB3F74-359C-49A1-9725-DE49478DF73D}"/>
              </a:ext>
            </a:extLst>
          </p:cNvPr>
          <p:cNvCxnSpPr/>
          <p:nvPr/>
        </p:nvCxnSpPr>
        <p:spPr>
          <a:xfrm>
            <a:off x="185495" y="1324296"/>
            <a:ext cx="11711836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9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3E14A6-F0FB-4CFA-9C54-2BF695927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886" y="1358708"/>
            <a:ext cx="6914268" cy="5325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FB348-A8DA-4C37-9FDF-60900A2C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subsurface heat channel warming up the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Atlantic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60E1EF-10FE-4FAE-A935-5A7511EE916E}"/>
              </a:ext>
            </a:extLst>
          </p:cNvPr>
          <p:cNvSpPr/>
          <p:nvPr/>
        </p:nvSpPr>
        <p:spPr>
          <a:xfrm>
            <a:off x="8135655" y="2899775"/>
            <a:ext cx="212942" cy="212942"/>
          </a:xfrm>
          <a:prstGeom prst="ellipse">
            <a:avLst/>
          </a:prstGeom>
          <a:solidFill>
            <a:srgbClr val="116D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466-6E8B-460D-973F-F98CB53AFDF7}"/>
              </a:ext>
            </a:extLst>
          </p:cNvPr>
          <p:cNvSpPr txBox="1"/>
          <p:nvPr/>
        </p:nvSpPr>
        <p:spPr>
          <a:xfrm>
            <a:off x="7599931" y="28178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982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A1D99-87D8-4C7E-8E6A-7162B029547D}"/>
              </a:ext>
            </a:extLst>
          </p:cNvPr>
          <p:cNvSpPr txBox="1"/>
          <p:nvPr/>
        </p:nvSpPr>
        <p:spPr>
          <a:xfrm>
            <a:off x="8924759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modified after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Kaboth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-Bahr et al., 2021</a:t>
            </a:r>
            <a:endParaRPr lang="en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ED05D-5252-4BA2-B8A3-5D0DE8EACE3C}"/>
              </a:ext>
            </a:extLst>
          </p:cNvPr>
          <p:cNvCxnSpPr/>
          <p:nvPr/>
        </p:nvCxnSpPr>
        <p:spPr>
          <a:xfrm>
            <a:off x="240082" y="1407888"/>
            <a:ext cx="11711836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5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Mediterranean heat injection to the North Atlantic delayed the intensification of Northern Hemisphere glaciations   </vt:lpstr>
      <vt:lpstr>The conundrum:  High latitude warming despite lower pCO2 levels </vt:lpstr>
      <vt:lpstr>The heat source:  Mediterranean Outflow Water (MOW)</vt:lpstr>
      <vt:lpstr>MOW flow path in the Gulf of Cadiz </vt:lpstr>
      <vt:lpstr>Modelled effect of a salinified MOW (45 PSU)</vt:lpstr>
      <vt:lpstr>A subsurface heat channel warming up the  North Atlantic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heat injection to the North Atlantic delayed the intensification of Northern Hemisphere glaciations</dc:title>
  <dc:creator>André Bahr</dc:creator>
  <cp:lastModifiedBy>André Bahr</cp:lastModifiedBy>
  <cp:revision>16</cp:revision>
  <dcterms:created xsi:type="dcterms:W3CDTF">2022-05-19T12:48:56Z</dcterms:created>
  <dcterms:modified xsi:type="dcterms:W3CDTF">2022-05-19T18:17:56Z</dcterms:modified>
</cp:coreProperties>
</file>