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5" r:id="rId2"/>
    <p:sldMasterId id="2147483777" r:id="rId3"/>
    <p:sldMasterId id="2147483789" r:id="rId4"/>
    <p:sldMasterId id="2147483801" r:id="rId5"/>
    <p:sldMasterId id="2147483813" r:id="rId6"/>
    <p:sldMasterId id="2147483825" r:id="rId7"/>
    <p:sldMasterId id="2147483837" r:id="rId8"/>
    <p:sldMasterId id="2147483849" r:id="rId9"/>
  </p:sldMasterIdLst>
  <p:notesMasterIdLst>
    <p:notesMasterId r:id="rId54"/>
  </p:notesMasterIdLst>
  <p:handoutMasterIdLst>
    <p:handoutMasterId r:id="rId55"/>
  </p:handoutMasterIdLst>
  <p:sldIdLst>
    <p:sldId id="657" r:id="rId10"/>
    <p:sldId id="650" r:id="rId11"/>
    <p:sldId id="620" r:id="rId12"/>
    <p:sldId id="624" r:id="rId13"/>
    <p:sldId id="647" r:id="rId14"/>
    <p:sldId id="656" r:id="rId15"/>
    <p:sldId id="640" r:id="rId16"/>
    <p:sldId id="629" r:id="rId17"/>
    <p:sldId id="658" r:id="rId18"/>
    <p:sldId id="542" r:id="rId19"/>
    <p:sldId id="655" r:id="rId20"/>
    <p:sldId id="648" r:id="rId21"/>
    <p:sldId id="651" r:id="rId22"/>
    <p:sldId id="653" r:id="rId23"/>
    <p:sldId id="654" r:id="rId24"/>
    <p:sldId id="652" r:id="rId25"/>
    <p:sldId id="636" r:id="rId26"/>
    <p:sldId id="625" r:id="rId27"/>
    <p:sldId id="644" r:id="rId28"/>
    <p:sldId id="621" r:id="rId29"/>
    <p:sldId id="622" r:id="rId30"/>
    <p:sldId id="623" r:id="rId31"/>
    <p:sldId id="626" r:id="rId32"/>
    <p:sldId id="630" r:id="rId33"/>
    <p:sldId id="635" r:id="rId34"/>
    <p:sldId id="645" r:id="rId35"/>
    <p:sldId id="609" r:id="rId36"/>
    <p:sldId id="598" r:id="rId37"/>
    <p:sldId id="641" r:id="rId38"/>
    <p:sldId id="610" r:id="rId39"/>
    <p:sldId id="611" r:id="rId40"/>
    <p:sldId id="612" r:id="rId41"/>
    <p:sldId id="642" r:id="rId42"/>
    <p:sldId id="631" r:id="rId43"/>
    <p:sldId id="632" r:id="rId44"/>
    <p:sldId id="639" r:id="rId45"/>
    <p:sldId id="638" r:id="rId46"/>
    <p:sldId id="643" r:id="rId47"/>
    <p:sldId id="633" r:id="rId48"/>
    <p:sldId id="634" r:id="rId49"/>
    <p:sldId id="613" r:id="rId50"/>
    <p:sldId id="614" r:id="rId51"/>
    <p:sldId id="615" r:id="rId52"/>
    <p:sldId id="649" r:id="rId53"/>
  </p:sldIdLst>
  <p:sldSz cx="12187238"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7045100-1993-4713-BC60-377D0129D327}">
          <p14:sldIdLst>
            <p14:sldId id="657"/>
            <p14:sldId id="650"/>
            <p14:sldId id="620"/>
            <p14:sldId id="624"/>
            <p14:sldId id="647"/>
            <p14:sldId id="656"/>
            <p14:sldId id="640"/>
            <p14:sldId id="629"/>
            <p14:sldId id="658"/>
            <p14:sldId id="542"/>
            <p14:sldId id="655"/>
            <p14:sldId id="648"/>
            <p14:sldId id="651"/>
            <p14:sldId id="653"/>
            <p14:sldId id="654"/>
            <p14:sldId id="652"/>
            <p14:sldId id="636"/>
            <p14:sldId id="625"/>
            <p14:sldId id="644"/>
            <p14:sldId id="621"/>
            <p14:sldId id="622"/>
            <p14:sldId id="623"/>
            <p14:sldId id="626"/>
            <p14:sldId id="630"/>
            <p14:sldId id="635"/>
            <p14:sldId id="645"/>
            <p14:sldId id="609"/>
            <p14:sldId id="598"/>
            <p14:sldId id="641"/>
            <p14:sldId id="610"/>
            <p14:sldId id="611"/>
            <p14:sldId id="612"/>
            <p14:sldId id="642"/>
            <p14:sldId id="631"/>
            <p14:sldId id="632"/>
            <p14:sldId id="639"/>
            <p14:sldId id="638"/>
            <p14:sldId id="643"/>
            <p14:sldId id="633"/>
            <p14:sldId id="634"/>
            <p14:sldId id="613"/>
            <p14:sldId id="614"/>
            <p14:sldId id="615"/>
            <p14:sldId id="649"/>
          </p14:sldIdLst>
        </p14:section>
      </p14:sectionLst>
    </p:ext>
    <p:ext uri="{EFAFB233-063F-42B5-8137-9DF3F51BA10A}">
      <p15:sldGuideLst xmlns:p15="http://schemas.microsoft.com/office/powerpoint/2012/main">
        <p15:guide id="1" orient="horz" pos="391">
          <p15:clr>
            <a:srgbClr val="A4A3A4"/>
          </p15:clr>
        </p15:guide>
        <p15:guide id="2" orient="horz" pos="1275">
          <p15:clr>
            <a:srgbClr val="A4A3A4"/>
          </p15:clr>
        </p15:guide>
        <p15:guide id="3" orient="horz" pos="3929">
          <p15:clr>
            <a:srgbClr val="A4A3A4"/>
          </p15:clr>
        </p15:guide>
        <p15:guide id="4" orient="horz" pos="2160">
          <p15:clr>
            <a:srgbClr val="A4A3A4"/>
          </p15:clr>
        </p15:guide>
        <p15:guide id="5" orient="horz" pos="3045">
          <p15:clr>
            <a:srgbClr val="A4A3A4"/>
          </p15:clr>
        </p15:guide>
        <p15:guide id="6" orient="horz" pos="4269">
          <p15:clr>
            <a:srgbClr val="A4A3A4"/>
          </p15:clr>
        </p15:guide>
        <p15:guide id="7" orient="horz" pos="3997" userDrawn="1">
          <p15:clr>
            <a:srgbClr val="A4A3A4"/>
          </p15:clr>
        </p15:guide>
        <p15:guide id="8" pos="91">
          <p15:clr>
            <a:srgbClr val="A4A3A4"/>
          </p15:clr>
        </p15:guide>
        <p15:guide id="9" pos="7585">
          <p15:clr>
            <a:srgbClr val="A4A3A4"/>
          </p15:clr>
        </p15:guide>
        <p15:guide id="10" pos="3839">
          <p15:clr>
            <a:srgbClr val="A4A3A4"/>
          </p15:clr>
        </p15:guide>
        <p15:guide id="11" pos="204">
          <p15:clr>
            <a:srgbClr val="A4A3A4"/>
          </p15:clr>
        </p15:guide>
        <p15:guide id="12" pos="7472">
          <p15:clr>
            <a:srgbClr val="A4A3A4"/>
          </p15:clr>
        </p15:guide>
        <p15:guide id="13" orient="horz" pos="482">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2" autoAdjust="0"/>
    <p:restoredTop sz="70603" autoAdjust="0"/>
  </p:normalViewPr>
  <p:slideViewPr>
    <p:cSldViewPr snapToObjects="1">
      <p:cViewPr varScale="1">
        <p:scale>
          <a:sx n="61" d="100"/>
          <a:sy n="61" d="100"/>
        </p:scale>
        <p:origin x="1255" y="62"/>
      </p:cViewPr>
      <p:guideLst>
        <p:guide orient="horz" pos="391"/>
        <p:guide orient="horz" pos="1275"/>
        <p:guide orient="horz" pos="3929"/>
        <p:guide orient="horz" pos="2160"/>
        <p:guide orient="horz" pos="3045"/>
        <p:guide orient="horz" pos="4269"/>
        <p:guide orient="horz" pos="3997"/>
        <p:guide pos="91"/>
        <p:guide pos="7585"/>
        <p:guide pos="3839"/>
        <p:guide pos="204"/>
        <p:guide pos="7472"/>
        <p:guide orient="horz" pos="482"/>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49" d="100"/>
          <a:sy n="49" d="100"/>
        </p:scale>
        <p:origin x="-2958" y="-11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dirty="0">
              <a:latin typeface="Arial" panose="020B0604020202020204" pitchFamily="34" charset="0"/>
            </a:endParaRPr>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986A4B46-F6A6-DA4E-8415-64807F0B23D2}" type="datetimeFigureOut">
              <a:rPr lang="de-DE" smtClean="0">
                <a:latin typeface="Arial" panose="020B0604020202020204" pitchFamily="34" charset="0"/>
              </a:rPr>
              <a:pPr/>
              <a:t>23.05.2022</a:t>
            </a:fld>
            <a:endParaRPr lang="de-DE" dirty="0">
              <a:latin typeface="Arial" panose="020B0604020202020204" pitchFamily="34" charset="0"/>
            </a:endParaRPr>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dirty="0">
              <a:latin typeface="Arial" panose="020B0604020202020204" pitchFamily="34" charset="0"/>
            </a:endParaRPr>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2B048993-9816-0246-B1D2-4028350D98C2}" type="slidenum">
              <a:rPr lang="de-DE" smtClean="0">
                <a:latin typeface="Arial" panose="020B0604020202020204" pitchFamily="34" charset="0"/>
              </a:rPr>
              <a:pPr/>
              <a:t>‹#›</a:t>
            </a:fld>
            <a:endParaRPr lang="de-DE" dirty="0">
              <a:latin typeface="Arial" panose="020B0604020202020204" pitchFamily="34" charset="0"/>
            </a:endParaRPr>
          </a:p>
        </p:txBody>
      </p:sp>
    </p:spTree>
    <p:extLst>
      <p:ext uri="{BB962C8B-B14F-4D97-AF65-F5344CB8AC3E}">
        <p14:creationId xmlns:p14="http://schemas.microsoft.com/office/powerpoint/2010/main" val="2195302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6363" cy="511731"/>
          </a:xfrm>
          <a:prstGeom prst="rect">
            <a:avLst/>
          </a:prstGeom>
        </p:spPr>
        <p:txBody>
          <a:bodyPr vert="horz" lIns="99040" tIns="49520" rIns="99040" bIns="49520" rtlCol="0"/>
          <a:lstStyle>
            <a:lvl1pPr algn="l">
              <a:defRPr sz="1300">
                <a:latin typeface="Arial" panose="020B0604020202020204" pitchFamily="34" charset="0"/>
              </a:defRPr>
            </a:lvl1pPr>
          </a:lstStyle>
          <a:p>
            <a:endParaRPr lang="de-CH" dirty="0"/>
          </a:p>
        </p:txBody>
      </p:sp>
      <p:sp>
        <p:nvSpPr>
          <p:cNvPr id="3" name="Datumsplatzhalter 2"/>
          <p:cNvSpPr>
            <a:spLocks noGrp="1"/>
          </p:cNvSpPr>
          <p:nvPr>
            <p:ph type="dt" idx="1"/>
          </p:nvPr>
        </p:nvSpPr>
        <p:spPr>
          <a:xfrm>
            <a:off x="4021295" y="1"/>
            <a:ext cx="3076363" cy="511731"/>
          </a:xfrm>
          <a:prstGeom prst="rect">
            <a:avLst/>
          </a:prstGeom>
        </p:spPr>
        <p:txBody>
          <a:bodyPr vert="horz" lIns="99040" tIns="49520" rIns="99040" bIns="49520" rtlCol="0"/>
          <a:lstStyle>
            <a:lvl1pPr algn="r">
              <a:defRPr sz="1300">
                <a:latin typeface="Arial" panose="020B0604020202020204" pitchFamily="34" charset="0"/>
              </a:defRPr>
            </a:lvl1pPr>
          </a:lstStyle>
          <a:p>
            <a:fld id="{BCDB334D-D17F-49C4-91DD-37BB7E818209}" type="datetimeFigureOut">
              <a:rPr lang="de-CH" smtClean="0"/>
              <a:pPr/>
              <a:t>23.05.2022</a:t>
            </a:fld>
            <a:endParaRPr lang="de-CH" dirty="0"/>
          </a:p>
        </p:txBody>
      </p:sp>
      <p:sp>
        <p:nvSpPr>
          <p:cNvPr id="4" name="Folienbildplatzhalter 3"/>
          <p:cNvSpPr>
            <a:spLocks noGrp="1" noRot="1" noChangeAspect="1"/>
          </p:cNvSpPr>
          <p:nvPr>
            <p:ph type="sldImg" idx="2"/>
          </p:nvPr>
        </p:nvSpPr>
        <p:spPr>
          <a:xfrm>
            <a:off x="141288" y="768350"/>
            <a:ext cx="6816725" cy="3836988"/>
          </a:xfrm>
          <a:prstGeom prst="rect">
            <a:avLst/>
          </a:prstGeom>
          <a:noFill/>
          <a:ln w="12700">
            <a:solidFill>
              <a:prstClr val="black"/>
            </a:solidFill>
          </a:ln>
        </p:spPr>
        <p:txBody>
          <a:bodyPr vert="horz" lIns="99040" tIns="49520" rIns="99040" bIns="49520" rtlCol="0" anchor="ctr"/>
          <a:lstStyle/>
          <a:p>
            <a:endParaRPr lang="de-CH" dirty="0"/>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9040" tIns="49520" rIns="99040" bIns="495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1" y="9721107"/>
            <a:ext cx="3076363" cy="511731"/>
          </a:xfrm>
          <a:prstGeom prst="rect">
            <a:avLst/>
          </a:prstGeom>
        </p:spPr>
        <p:txBody>
          <a:bodyPr vert="horz" lIns="99040" tIns="49520" rIns="99040" bIns="49520" rtlCol="0" anchor="b"/>
          <a:lstStyle>
            <a:lvl1pPr algn="l">
              <a:defRPr sz="1300">
                <a:latin typeface="Arial" panose="020B0604020202020204" pitchFamily="34" charset="0"/>
              </a:defRPr>
            </a:lvl1pPr>
          </a:lstStyle>
          <a:p>
            <a:endParaRPr lang="de-CH" dirty="0"/>
          </a:p>
        </p:txBody>
      </p:sp>
      <p:sp>
        <p:nvSpPr>
          <p:cNvPr id="7" name="Foliennummernplatzhalter 6"/>
          <p:cNvSpPr>
            <a:spLocks noGrp="1"/>
          </p:cNvSpPr>
          <p:nvPr>
            <p:ph type="sldNum" sz="quarter" idx="5"/>
          </p:nvPr>
        </p:nvSpPr>
        <p:spPr>
          <a:xfrm>
            <a:off x="4021295" y="9721107"/>
            <a:ext cx="3076363" cy="511731"/>
          </a:xfrm>
          <a:prstGeom prst="rect">
            <a:avLst/>
          </a:prstGeom>
        </p:spPr>
        <p:txBody>
          <a:bodyPr vert="horz" lIns="99040" tIns="49520" rIns="99040" bIns="49520" rtlCol="0" anchor="b"/>
          <a:lstStyle>
            <a:lvl1pPr algn="r">
              <a:defRPr sz="1300">
                <a:latin typeface="Arial" panose="020B0604020202020204" pitchFamily="34" charset="0"/>
              </a:defRPr>
            </a:lvl1pPr>
          </a:lstStyle>
          <a:p>
            <a:fld id="{A51C0C35-A9A2-4EFD-9BAF-1E52E29E03D1}" type="slidenum">
              <a:rPr lang="de-CH" smtClean="0"/>
              <a:pPr/>
              <a:t>‹#›</a:t>
            </a:fld>
            <a:endParaRPr lang="de-CH" dirty="0"/>
          </a:p>
        </p:txBody>
      </p:sp>
    </p:spTree>
    <p:extLst>
      <p:ext uri="{BB962C8B-B14F-4D97-AF65-F5344CB8AC3E}">
        <p14:creationId xmlns:p14="http://schemas.microsoft.com/office/powerpoint/2010/main" val="2773599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spiegel.de/wissenschaft/mensch/klimakrise-heute-geborene-kinder-koennten-siebenmal-mehr-hitzewellen-erleben-a-7546b8cd-35a1-4e56-924a-44d6ec1758f3" TargetMode="External"/><Relationship Id="rId3" Type="http://schemas.openxmlformats.org/officeDocument/2006/relationships/hyperlink" Target="https://www.washingtonpost.com/climate-environment/2021/09/26/change-disasters-kids-science-study/" TargetMode="External"/><Relationship Id="rId7" Type="http://schemas.openxmlformats.org/officeDocument/2006/relationships/hyperlink" Target="https://www.thetimes.co.uk/article/climate-change-todays-children-will-face-twice-as-many-droughts-n5dvmcgmz?utm_medium=Social&amp;utm_source=Twitter#Echobox=163272332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independent.co.uk/climate-change/news/children-climate-crisis-heatwaves-study-b1926526.html" TargetMode="External"/><Relationship Id="rId5" Type="http://schemas.openxmlformats.org/officeDocument/2006/relationships/hyperlink" Target="https://www.bbc.com/news/av/science-environment-58677993" TargetMode="External"/><Relationship Id="rId4" Type="http://schemas.openxmlformats.org/officeDocument/2006/relationships/hyperlink" Target="https://www.theguardian.com/environment/2021/sep/27/children-set-for-more-climate-disasters-than-their-grandparents-research-show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ata.worldbank.org/indicator/SP.DYN.LE00.I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1</a:t>
            </a:fld>
            <a:endParaRPr lang="de-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t>And on </a:t>
            </a:r>
            <a:r>
              <a:rPr lang="nl-BE" dirty="0" err="1"/>
              <a:t>that</a:t>
            </a:r>
            <a:r>
              <a:rPr lang="nl-BE" dirty="0"/>
              <a:t> </a:t>
            </a:r>
            <a:r>
              <a:rPr lang="nl-BE" dirty="0" err="1"/>
              <a:t>note</a:t>
            </a:r>
            <a:r>
              <a:rPr lang="nl-BE" dirty="0"/>
              <a:t>,</a:t>
            </a:r>
            <a:r>
              <a:rPr lang="nl-BE" baseline="0" dirty="0"/>
              <a:t> I </a:t>
            </a:r>
            <a:r>
              <a:rPr lang="nl-BE" baseline="0" dirty="0" err="1"/>
              <a:t>will</a:t>
            </a:r>
            <a:r>
              <a:rPr lang="nl-BE" baseline="0" dirty="0"/>
              <a:t> end </a:t>
            </a:r>
            <a:r>
              <a:rPr lang="nl-BE" baseline="0" dirty="0" err="1"/>
              <a:t>my</a:t>
            </a:r>
            <a:r>
              <a:rPr lang="nl-BE" baseline="0" dirty="0"/>
              <a:t> </a:t>
            </a:r>
            <a:r>
              <a:rPr lang="nl-BE" baseline="0" dirty="0" err="1"/>
              <a:t>presentation</a:t>
            </a:r>
            <a:r>
              <a:rPr lang="nl-BE" baseline="0" dirty="0"/>
              <a:t> </a:t>
            </a:r>
            <a:r>
              <a:rPr lang="nl-BE" baseline="0" dirty="0" err="1"/>
              <a:t>and</a:t>
            </a:r>
            <a:r>
              <a:rPr lang="nl-BE" baseline="0" dirty="0"/>
              <a:t> </a:t>
            </a:r>
            <a:r>
              <a:rPr lang="nl-BE" baseline="0" dirty="0" err="1"/>
              <a:t>happily</a:t>
            </a:r>
            <a:r>
              <a:rPr lang="nl-BE" baseline="0" dirty="0"/>
              <a:t> take </a:t>
            </a:r>
            <a:r>
              <a:rPr lang="nl-BE" baseline="0" dirty="0" err="1"/>
              <a:t>questions</a:t>
            </a:r>
            <a:r>
              <a:rPr lang="nl-BE" baseline="0" dirty="0"/>
              <a:t> </a:t>
            </a:r>
            <a:r>
              <a:rPr lang="nl-BE" baseline="0" dirty="0" err="1"/>
              <a:t>from</a:t>
            </a:r>
            <a:r>
              <a:rPr lang="nl-BE" baseline="0" dirty="0"/>
              <a:t> </a:t>
            </a:r>
            <a:r>
              <a:rPr lang="nl-BE" baseline="0" dirty="0" err="1"/>
              <a:t>you</a:t>
            </a:r>
            <a:r>
              <a:rPr lang="nl-BE" baseline="0" dirty="0"/>
              <a:t>! </a:t>
            </a:r>
            <a:r>
              <a:rPr lang="nl-BE" baseline="0" dirty="0" err="1"/>
              <a:t>Thanks</a:t>
            </a:r>
            <a:r>
              <a:rPr lang="nl-BE" baseline="0" dirty="0"/>
              <a:t> a lot </a:t>
            </a:r>
            <a:r>
              <a:rPr lang="nl-BE" baseline="0" dirty="0" err="1"/>
              <a:t>for</a:t>
            </a:r>
            <a:r>
              <a:rPr lang="nl-BE" baseline="0" dirty="0"/>
              <a:t> </a:t>
            </a:r>
            <a:r>
              <a:rPr lang="nl-BE" baseline="0" dirty="0" err="1"/>
              <a:t>your</a:t>
            </a:r>
            <a:r>
              <a:rPr lang="nl-BE" baseline="0" dirty="0"/>
              <a:t> attention!</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https://www.bailiwickexpress.com/jsy/news/artist-teases-new-look-vandalised-climate-change-mural/</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10</a:t>
            </a:fld>
            <a:endParaRPr lang="de-CH" dirty="0"/>
          </a:p>
        </p:txBody>
      </p:sp>
    </p:spTree>
    <p:extLst>
      <p:ext uri="{BB962C8B-B14F-4D97-AF65-F5344CB8AC3E}">
        <p14:creationId xmlns:p14="http://schemas.microsoft.com/office/powerpoint/2010/main" val="197149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Carbon brief: nr 13</a:t>
            </a:r>
          </a:p>
        </p:txBody>
      </p:sp>
      <p:sp>
        <p:nvSpPr>
          <p:cNvPr id="4" name="Slide Number Placeholder 3"/>
          <p:cNvSpPr>
            <a:spLocks noGrp="1"/>
          </p:cNvSpPr>
          <p:nvPr>
            <p:ph type="sldNum" sz="quarter" idx="5"/>
          </p:nvPr>
        </p:nvSpPr>
        <p:spPr/>
        <p:txBody>
          <a:bodyPr/>
          <a:lstStyle/>
          <a:p>
            <a:fld id="{A51C0C35-A9A2-4EFD-9BAF-1E52E29E03D1}" type="slidenum">
              <a:rPr lang="de-CH" smtClean="0"/>
              <a:pPr/>
              <a:t>11</a:t>
            </a:fld>
            <a:endParaRPr lang="de-CH" dirty="0"/>
          </a:p>
        </p:txBody>
      </p:sp>
    </p:spTree>
    <p:extLst>
      <p:ext uri="{BB962C8B-B14F-4D97-AF65-F5344CB8AC3E}">
        <p14:creationId xmlns:p14="http://schemas.microsoft.com/office/powerpoint/2010/main" val="3535679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 </a:t>
            </a:r>
            <a:r>
              <a:rPr lang="en-GB" dirty="0" err="1"/>
              <a:t>studie</a:t>
            </a:r>
            <a:r>
              <a:rPr lang="en-GB" dirty="0"/>
              <a:t> heft heel wat </a:t>
            </a:r>
            <a:r>
              <a:rPr lang="en-GB" dirty="0" err="1"/>
              <a:t>internationale</a:t>
            </a:r>
            <a:r>
              <a:rPr lang="en-GB" dirty="0"/>
              <a:t> </a:t>
            </a:r>
            <a:r>
              <a:rPr lang="en-GB" dirty="0" err="1"/>
              <a:t>weerklank</a:t>
            </a:r>
            <a:r>
              <a:rPr lang="en-GB" dirty="0"/>
              <a:t> </a:t>
            </a:r>
            <a:r>
              <a:rPr lang="en-GB" dirty="0" err="1"/>
              <a:t>gekregen</a:t>
            </a:r>
            <a:r>
              <a:rPr lang="en-GB" dirty="0"/>
              <a:t>, met in </a:t>
            </a:r>
            <a:r>
              <a:rPr lang="en-GB" dirty="0" err="1"/>
              <a:t>totaal</a:t>
            </a:r>
            <a:r>
              <a:rPr lang="en-GB" dirty="0"/>
              <a:t> </a:t>
            </a:r>
            <a:r>
              <a:rPr lang="en-GB" dirty="0" err="1"/>
              <a:t>meer</a:t>
            </a:r>
            <a:r>
              <a:rPr lang="en-GB" dirty="0"/>
              <a:t> dan 270 media-</a:t>
            </a:r>
            <a:r>
              <a:rPr lang="en-GB" dirty="0" err="1"/>
              <a:t>artikels</a:t>
            </a:r>
            <a:r>
              <a:rPr lang="en-GB" dirty="0"/>
              <a:t> over </a:t>
            </a:r>
            <a:r>
              <a:rPr lang="en-GB" dirty="0" err="1"/>
              <a:t>deze</a:t>
            </a:r>
            <a:r>
              <a:rPr lang="en-GB" dirty="0"/>
              <a:t> </a:t>
            </a:r>
            <a:r>
              <a:rPr lang="en-GB" dirty="0" err="1"/>
              <a:t>studie</a:t>
            </a:r>
            <a:r>
              <a:rPr lang="en-GB" dirty="0"/>
              <a:t>, </a:t>
            </a:r>
            <a:r>
              <a:rPr lang="en-GB" dirty="0" err="1"/>
              <a:t>waaronder</a:t>
            </a:r>
            <a:r>
              <a:rPr lang="en-GB" dirty="0"/>
              <a:t> </a:t>
            </a:r>
            <a:r>
              <a:rPr lang="en-GB" dirty="0" err="1"/>
              <a:t>stukken</a:t>
            </a:r>
            <a:r>
              <a:rPr lang="en-GB" dirty="0"/>
              <a:t> in </a:t>
            </a:r>
            <a:r>
              <a:rPr lang="nl-BE" sz="1800" u="sng" dirty="0">
                <a:solidFill>
                  <a:srgbClr val="0563C1"/>
                </a:solidFill>
                <a:effectLst/>
                <a:latin typeface="Calibri" panose="020F0502020204030204" pitchFamily="34" charset="0"/>
                <a:ea typeface="Calibri" panose="020F0502020204030204" pitchFamily="34" charset="0"/>
                <a:hlinkClick r:id="rId3"/>
              </a:rPr>
              <a:t>The Washington Post</a:t>
            </a:r>
            <a:r>
              <a:rPr lang="nl-BE" sz="1800" dirty="0">
                <a:effectLst/>
                <a:latin typeface="Calibri" panose="020F0502020204030204" pitchFamily="34" charset="0"/>
                <a:ea typeface="Calibri" panose="020F0502020204030204" pitchFamily="34" charset="0"/>
              </a:rPr>
              <a:t>, </a:t>
            </a:r>
            <a:r>
              <a:rPr lang="nl-BE" sz="1800" u="sng" dirty="0">
                <a:solidFill>
                  <a:srgbClr val="0563C1"/>
                </a:solidFill>
                <a:effectLst/>
                <a:latin typeface="Calibri" panose="020F0502020204030204" pitchFamily="34" charset="0"/>
                <a:ea typeface="Calibri" panose="020F0502020204030204" pitchFamily="34" charset="0"/>
                <a:hlinkClick r:id="rId4"/>
              </a:rPr>
              <a:t>The </a:t>
            </a:r>
            <a:r>
              <a:rPr lang="nl-BE" sz="1800" u="sng" dirty="0" err="1">
                <a:solidFill>
                  <a:srgbClr val="0563C1"/>
                </a:solidFill>
                <a:effectLst/>
                <a:latin typeface="Calibri" panose="020F0502020204030204" pitchFamily="34" charset="0"/>
                <a:ea typeface="Calibri" panose="020F0502020204030204" pitchFamily="34" charset="0"/>
                <a:hlinkClick r:id="rId4"/>
              </a:rPr>
              <a:t>Guardian</a:t>
            </a:r>
            <a:r>
              <a:rPr lang="nl-BE" sz="1800" dirty="0">
                <a:effectLst/>
                <a:latin typeface="Calibri" panose="020F0502020204030204" pitchFamily="34" charset="0"/>
                <a:ea typeface="Calibri" panose="020F0502020204030204" pitchFamily="34" charset="0"/>
              </a:rPr>
              <a:t>, </a:t>
            </a:r>
            <a:r>
              <a:rPr lang="nl-BE" sz="1800" u="sng" dirty="0">
                <a:solidFill>
                  <a:srgbClr val="0563C1"/>
                </a:solidFill>
                <a:effectLst/>
                <a:latin typeface="Calibri" panose="020F0502020204030204" pitchFamily="34" charset="0"/>
                <a:ea typeface="Calibri" panose="020F0502020204030204" pitchFamily="34" charset="0"/>
                <a:hlinkClick r:id="rId5"/>
              </a:rPr>
              <a:t>BBC World</a:t>
            </a:r>
            <a:r>
              <a:rPr lang="nl-BE" sz="1800" dirty="0">
                <a:effectLst/>
                <a:latin typeface="Calibri" panose="020F0502020204030204" pitchFamily="34" charset="0"/>
                <a:ea typeface="Calibri" panose="020F0502020204030204" pitchFamily="34" charset="0"/>
              </a:rPr>
              <a:t>, </a:t>
            </a:r>
            <a:r>
              <a:rPr lang="nl-BE" sz="1800" u="sng" dirty="0">
                <a:solidFill>
                  <a:srgbClr val="0563C1"/>
                </a:solidFill>
                <a:effectLst/>
                <a:latin typeface="Calibri" panose="020F0502020204030204" pitchFamily="34" charset="0"/>
                <a:ea typeface="Calibri" panose="020F0502020204030204" pitchFamily="34" charset="0"/>
                <a:hlinkClick r:id="rId6"/>
              </a:rPr>
              <a:t>The Independent</a:t>
            </a:r>
            <a:r>
              <a:rPr lang="nl-BE" sz="1800" dirty="0">
                <a:effectLst/>
                <a:latin typeface="Calibri" panose="020F0502020204030204" pitchFamily="34" charset="0"/>
                <a:ea typeface="Calibri" panose="020F0502020204030204" pitchFamily="34" charset="0"/>
              </a:rPr>
              <a:t>, </a:t>
            </a:r>
            <a:r>
              <a:rPr lang="nl-BE" sz="1800" u="sng" dirty="0">
                <a:solidFill>
                  <a:srgbClr val="0563C1"/>
                </a:solidFill>
                <a:effectLst/>
                <a:latin typeface="Calibri" panose="020F0502020204030204" pitchFamily="34" charset="0"/>
                <a:ea typeface="Calibri" panose="020F0502020204030204" pitchFamily="34" charset="0"/>
                <a:hlinkClick r:id="rId7"/>
              </a:rPr>
              <a:t>The Times</a:t>
            </a:r>
            <a:r>
              <a:rPr lang="nl-BE" sz="1800" dirty="0">
                <a:effectLst/>
                <a:latin typeface="Calibri" panose="020F0502020204030204" pitchFamily="34" charset="0"/>
                <a:ea typeface="Calibri" panose="020F0502020204030204" pitchFamily="34" charset="0"/>
              </a:rPr>
              <a:t>, </a:t>
            </a:r>
            <a:r>
              <a:rPr lang="nl-BE" sz="1800" u="sng" dirty="0">
                <a:solidFill>
                  <a:srgbClr val="0563C1"/>
                </a:solidFill>
                <a:effectLst/>
                <a:latin typeface="Calibri" panose="020F0502020204030204" pitchFamily="34" charset="0"/>
                <a:ea typeface="Calibri" panose="020F0502020204030204" pitchFamily="34" charset="0"/>
                <a:hlinkClick r:id="rId8"/>
              </a:rPr>
              <a:t>Der Spiegel</a:t>
            </a:r>
            <a:r>
              <a:rPr lang="nl-BE" sz="1800" u="sng" dirty="0">
                <a:solidFill>
                  <a:srgbClr val="0563C1"/>
                </a:solidFill>
                <a:effectLst/>
                <a:latin typeface="Calibri" panose="020F0502020204030204" pitchFamily="34" charset="0"/>
                <a:ea typeface="Calibri" panose="020F0502020204030204" pitchFamily="34" charset="0"/>
              </a:rPr>
              <a:t>. </a:t>
            </a:r>
          </a:p>
          <a:p>
            <a:endParaRPr lang="nl-BE" sz="1800" u="sng" dirty="0">
              <a:solidFill>
                <a:srgbClr val="0563C1"/>
              </a:solidFill>
              <a:effectLst/>
              <a:latin typeface="Calibri" panose="020F0502020204030204" pitchFamily="34" charset="0"/>
            </a:endParaRPr>
          </a:p>
          <a:p>
            <a:r>
              <a:rPr lang="nl-BE" sz="1800" u="sng" dirty="0">
                <a:solidFill>
                  <a:srgbClr val="0563C1"/>
                </a:solidFill>
                <a:effectLst/>
                <a:latin typeface="Calibri" panose="020F0502020204030204" pitchFamily="34" charset="0"/>
              </a:rPr>
              <a:t>Op de website myclimatefuture.info kan je zelf uitzoeken wat klimaatverandering voor jou betekent.</a:t>
            </a:r>
          </a:p>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12</a:t>
            </a:fld>
            <a:endParaRPr lang="de-CH" dirty="0"/>
          </a:p>
        </p:txBody>
      </p:sp>
    </p:spTree>
    <p:extLst>
      <p:ext uri="{BB962C8B-B14F-4D97-AF65-F5344CB8AC3E}">
        <p14:creationId xmlns:p14="http://schemas.microsoft.com/office/powerpoint/2010/main" val="62356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Carbon brief: nr 13</a:t>
            </a:r>
          </a:p>
        </p:txBody>
      </p:sp>
      <p:sp>
        <p:nvSpPr>
          <p:cNvPr id="4" name="Slide Number Placeholder 3"/>
          <p:cNvSpPr>
            <a:spLocks noGrp="1"/>
          </p:cNvSpPr>
          <p:nvPr>
            <p:ph type="sldNum" sz="quarter" idx="5"/>
          </p:nvPr>
        </p:nvSpPr>
        <p:spPr/>
        <p:txBody>
          <a:bodyPr/>
          <a:lstStyle/>
          <a:p>
            <a:fld id="{A51C0C35-A9A2-4EFD-9BAF-1E52E29E03D1}" type="slidenum">
              <a:rPr lang="de-CH" smtClean="0"/>
              <a:pPr/>
              <a:t>13</a:t>
            </a:fld>
            <a:endParaRPr lang="de-CH" dirty="0"/>
          </a:p>
        </p:txBody>
      </p:sp>
    </p:spTree>
    <p:extLst>
      <p:ext uri="{BB962C8B-B14F-4D97-AF65-F5344CB8AC3E}">
        <p14:creationId xmlns:p14="http://schemas.microsoft.com/office/powerpoint/2010/main" val="1135476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The first </a:t>
            </a:r>
            <a:r>
              <a:rPr lang="nl-BE" dirty="0" err="1"/>
              <a:t>reason</a:t>
            </a:r>
            <a:r>
              <a:rPr lang="nl-BE" dirty="0"/>
              <a:t> is </a:t>
            </a:r>
            <a:r>
              <a:rPr lang="nl-BE" dirty="0" err="1"/>
              <a:t>that</a:t>
            </a:r>
            <a:r>
              <a:rPr lang="nl-BE" dirty="0"/>
              <a:t> </a:t>
            </a:r>
            <a:r>
              <a:rPr lang="nl-BE" dirty="0" err="1"/>
              <a:t>it</a:t>
            </a:r>
            <a:r>
              <a:rPr lang="nl-BE" dirty="0"/>
              <a:t> is a question of </a:t>
            </a:r>
            <a:r>
              <a:rPr lang="nl-BE" dirty="0" err="1"/>
              <a:t>enormous</a:t>
            </a:r>
            <a:r>
              <a:rPr lang="nl-BE" dirty="0"/>
              <a:t> </a:t>
            </a:r>
            <a:r>
              <a:rPr lang="nl-BE" dirty="0" err="1"/>
              <a:t>societal</a:t>
            </a:r>
            <a:r>
              <a:rPr lang="nl-BE" dirty="0"/>
              <a:t> </a:t>
            </a:r>
            <a:r>
              <a:rPr lang="nl-BE" dirty="0" err="1"/>
              <a:t>relevance</a:t>
            </a:r>
            <a:r>
              <a:rPr lang="nl-BE" dirty="0"/>
              <a:t>. </a:t>
            </a:r>
          </a:p>
          <a:p>
            <a:endParaRPr lang="nl-BE" dirty="0"/>
          </a:p>
          <a:p>
            <a:r>
              <a:rPr lang="nl-BE" dirty="0" err="1"/>
              <a:t>Since</a:t>
            </a:r>
            <a:r>
              <a:rPr lang="nl-BE" dirty="0"/>
              <a:t> late 2018, </a:t>
            </a:r>
            <a:r>
              <a:rPr lang="en-US" dirty="0"/>
              <a:t>Young people from around the world have been leading climate demonstrations. These young people are organizing school strikes, worldwide protest marches and recently even hunger strikes to demand more ambitious climate action.</a:t>
            </a:r>
          </a:p>
          <a:p>
            <a:endParaRPr lang="en-US" dirty="0"/>
          </a:p>
          <a:p>
            <a:r>
              <a:rPr lang="en-US" dirty="0"/>
              <a:t>Meanwhile, governments fail to reduce CO2 emissions. In fact, the climate pledges made by countries around the world currently put us on a path to 2,4°C warming by the end of the century, which is way more than what these same countries stipulate in the Paris Climate Agreement.</a:t>
            </a:r>
            <a:endParaRPr lang="nl-BE" dirty="0"/>
          </a:p>
          <a:p>
            <a:endParaRPr lang="nl-BE" dirty="0"/>
          </a:p>
          <a:p>
            <a:r>
              <a:rPr lang="nl-BE" dirty="0"/>
              <a:t>The absence of </a:t>
            </a:r>
            <a:r>
              <a:rPr lang="nl-BE" dirty="0" err="1"/>
              <a:t>sufficiently</a:t>
            </a:r>
            <a:r>
              <a:rPr lang="nl-BE" dirty="0"/>
              <a:t> </a:t>
            </a:r>
            <a:r>
              <a:rPr lang="nl-BE" dirty="0" err="1"/>
              <a:t>ambitious</a:t>
            </a:r>
            <a:r>
              <a:rPr lang="nl-BE" dirty="0"/>
              <a:t> </a:t>
            </a:r>
            <a:r>
              <a:rPr lang="nl-BE" dirty="0" err="1"/>
              <a:t>climate</a:t>
            </a:r>
            <a:r>
              <a:rPr lang="nl-BE" dirty="0"/>
              <a:t> </a:t>
            </a:r>
            <a:r>
              <a:rPr lang="nl-BE" dirty="0" err="1"/>
              <a:t>policies</a:t>
            </a:r>
            <a:r>
              <a:rPr lang="nl-BE" dirty="0"/>
              <a:t> </a:t>
            </a:r>
            <a:r>
              <a:rPr lang="nl-BE" dirty="0" err="1"/>
              <a:t>holds</a:t>
            </a:r>
            <a:r>
              <a:rPr lang="nl-BE" dirty="0"/>
              <a:t> </a:t>
            </a:r>
            <a:r>
              <a:rPr lang="nl-BE" dirty="0" err="1"/>
              <a:t>the</a:t>
            </a:r>
            <a:r>
              <a:rPr lang="nl-BE" dirty="0"/>
              <a:t> risk of </a:t>
            </a:r>
            <a:r>
              <a:rPr lang="nl-BE" dirty="0" err="1"/>
              <a:t>turning</a:t>
            </a:r>
            <a:r>
              <a:rPr lang="nl-BE" dirty="0"/>
              <a:t> </a:t>
            </a:r>
            <a:r>
              <a:rPr lang="nl-BE" dirty="0" err="1"/>
              <a:t>into</a:t>
            </a:r>
            <a:r>
              <a:rPr lang="nl-BE" dirty="0"/>
              <a:t> a </a:t>
            </a:r>
            <a:r>
              <a:rPr lang="nl-BE" dirty="0" err="1"/>
              <a:t>generation</a:t>
            </a:r>
            <a:r>
              <a:rPr lang="nl-BE" dirty="0"/>
              <a:t> conflict. Young </a:t>
            </a:r>
            <a:r>
              <a:rPr lang="nl-BE" dirty="0" err="1"/>
              <a:t>people</a:t>
            </a:r>
            <a:r>
              <a:rPr lang="nl-BE" dirty="0"/>
              <a:t> face </a:t>
            </a:r>
            <a:r>
              <a:rPr lang="nl-BE" dirty="0" err="1"/>
              <a:t>the</a:t>
            </a:r>
            <a:r>
              <a:rPr lang="nl-BE" dirty="0"/>
              <a:t> </a:t>
            </a:r>
            <a:r>
              <a:rPr lang="nl-BE" dirty="0" err="1"/>
              <a:t>consequences</a:t>
            </a:r>
            <a:r>
              <a:rPr lang="nl-BE" dirty="0"/>
              <a:t> of </a:t>
            </a:r>
            <a:r>
              <a:rPr lang="nl-BE" dirty="0" err="1"/>
              <a:t>decision</a:t>
            </a:r>
            <a:r>
              <a:rPr lang="nl-BE" dirty="0"/>
              <a:t>-making </a:t>
            </a:r>
            <a:r>
              <a:rPr lang="nl-BE" dirty="0" err="1"/>
              <a:t>by</a:t>
            </a:r>
            <a:r>
              <a:rPr lang="nl-BE" dirty="0"/>
              <a:t> </a:t>
            </a:r>
            <a:r>
              <a:rPr lang="nl-BE" dirty="0" err="1"/>
              <a:t>older</a:t>
            </a:r>
            <a:r>
              <a:rPr lang="nl-BE" dirty="0"/>
              <a:t> </a:t>
            </a:r>
            <a:r>
              <a:rPr lang="nl-BE" dirty="0" err="1"/>
              <a:t>people</a:t>
            </a:r>
            <a:r>
              <a:rPr lang="nl-BE" dirty="0"/>
              <a:t> </a:t>
            </a:r>
            <a:r>
              <a:rPr lang="nl-BE" dirty="0" err="1"/>
              <a:t>who</a:t>
            </a:r>
            <a:r>
              <a:rPr lang="nl-BE" dirty="0"/>
              <a:t> </a:t>
            </a:r>
            <a:r>
              <a:rPr lang="nl-BE" dirty="0" err="1"/>
              <a:t>may</a:t>
            </a:r>
            <a:r>
              <a:rPr lang="nl-BE" dirty="0"/>
              <a:t> </a:t>
            </a:r>
            <a:r>
              <a:rPr lang="nl-BE" dirty="0" err="1"/>
              <a:t>themselves</a:t>
            </a:r>
            <a:r>
              <a:rPr lang="nl-BE" dirty="0"/>
              <a:t> </a:t>
            </a:r>
            <a:r>
              <a:rPr lang="nl-BE" dirty="0" err="1"/>
              <a:t>not</a:t>
            </a:r>
            <a:r>
              <a:rPr lang="nl-BE" dirty="0"/>
              <a:t> </a:t>
            </a:r>
            <a:r>
              <a:rPr lang="nl-BE" dirty="0" err="1"/>
              <a:t>experience</a:t>
            </a:r>
            <a:r>
              <a:rPr lang="nl-BE" dirty="0"/>
              <a:t> </a:t>
            </a:r>
            <a:r>
              <a:rPr lang="nl-BE" dirty="0" err="1"/>
              <a:t>the</a:t>
            </a:r>
            <a:r>
              <a:rPr lang="nl-BE" dirty="0"/>
              <a:t> long-term </a:t>
            </a:r>
            <a:r>
              <a:rPr lang="nl-BE" dirty="0" err="1"/>
              <a:t>effects</a:t>
            </a:r>
            <a:r>
              <a:rPr lang="nl-BE" dirty="0"/>
              <a:t> of </a:t>
            </a:r>
            <a:r>
              <a:rPr lang="nl-BE" dirty="0" err="1"/>
              <a:t>climate</a:t>
            </a:r>
            <a:r>
              <a:rPr lang="nl-BE" dirty="0"/>
              <a:t> change. </a:t>
            </a:r>
          </a:p>
          <a:p>
            <a:endParaRPr lang="nl-BE" dirty="0"/>
          </a:p>
          <a:p>
            <a:r>
              <a:rPr lang="nl-BE" dirty="0"/>
              <a:t>Or, </a:t>
            </a:r>
            <a:r>
              <a:rPr lang="nl-BE" dirty="0" err="1"/>
              <a:t>to</a:t>
            </a:r>
            <a:r>
              <a:rPr lang="nl-BE" dirty="0"/>
              <a:t> put in </a:t>
            </a:r>
            <a:r>
              <a:rPr lang="nl-BE" dirty="0" err="1"/>
              <a:t>simpler</a:t>
            </a:r>
            <a:r>
              <a:rPr lang="nl-BE" dirty="0"/>
              <a:t> </a:t>
            </a:r>
            <a:r>
              <a:rPr lang="nl-BE" dirty="0" err="1"/>
              <a:t>terms</a:t>
            </a:r>
            <a:r>
              <a:rPr lang="nl-BE" dirty="0"/>
              <a:t>: ‘OK, Boomer’</a:t>
            </a:r>
          </a:p>
          <a:p>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14</a:t>
            </a:fld>
            <a:endParaRPr lang="de-CH" dirty="0"/>
          </a:p>
        </p:txBody>
      </p:sp>
    </p:spTree>
    <p:extLst>
      <p:ext uri="{BB962C8B-B14F-4D97-AF65-F5344CB8AC3E}">
        <p14:creationId xmlns:p14="http://schemas.microsoft.com/office/powerpoint/2010/main" val="2151651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 second </a:t>
            </a:r>
            <a:r>
              <a:rPr lang="nl-BE" dirty="0" err="1"/>
              <a:t>reason</a:t>
            </a:r>
            <a:r>
              <a:rPr lang="nl-BE" dirty="0"/>
              <a:t> </a:t>
            </a:r>
            <a:r>
              <a:rPr lang="nl-BE" dirty="0" err="1"/>
              <a:t>why</a:t>
            </a:r>
            <a:r>
              <a:rPr lang="nl-BE" dirty="0"/>
              <a:t> </a:t>
            </a:r>
            <a:r>
              <a:rPr lang="nl-BE" dirty="0" err="1"/>
              <a:t>this</a:t>
            </a:r>
            <a:r>
              <a:rPr lang="nl-BE" dirty="0"/>
              <a:t> question </a:t>
            </a:r>
            <a:r>
              <a:rPr lang="nl-BE" dirty="0" err="1"/>
              <a:t>matters</a:t>
            </a:r>
            <a:r>
              <a:rPr lang="nl-BE" dirty="0"/>
              <a:t> is </a:t>
            </a:r>
            <a:r>
              <a:rPr lang="nl-BE" dirty="0" err="1"/>
              <a:t>climate</a:t>
            </a:r>
            <a:r>
              <a:rPr lang="nl-BE" dirty="0"/>
              <a:t> </a:t>
            </a:r>
            <a:r>
              <a:rPr lang="nl-BE" dirty="0" err="1"/>
              <a:t>litigation</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People </a:t>
            </a:r>
            <a:r>
              <a:rPr lang="nl-BE" dirty="0" err="1"/>
              <a:t>from</a:t>
            </a:r>
            <a:r>
              <a:rPr lang="nl-BE" dirty="0"/>
              <a:t> </a:t>
            </a:r>
            <a:r>
              <a:rPr lang="nl-BE" dirty="0" err="1"/>
              <a:t>around</a:t>
            </a:r>
            <a:r>
              <a:rPr lang="nl-BE" dirty="0"/>
              <a:t> </a:t>
            </a:r>
            <a:r>
              <a:rPr lang="nl-BE" dirty="0" err="1"/>
              <a:t>the</a:t>
            </a:r>
            <a:r>
              <a:rPr lang="nl-BE" dirty="0"/>
              <a:t> </a:t>
            </a:r>
            <a:r>
              <a:rPr lang="nl-BE" dirty="0" err="1"/>
              <a:t>world</a:t>
            </a:r>
            <a:r>
              <a:rPr lang="nl-BE" dirty="0"/>
              <a:t> are </a:t>
            </a:r>
            <a:r>
              <a:rPr lang="nl-BE" dirty="0" err="1"/>
              <a:t>today</a:t>
            </a:r>
            <a:r>
              <a:rPr lang="nl-BE" dirty="0"/>
              <a:t> </a:t>
            </a:r>
            <a:r>
              <a:rPr lang="nl-BE" dirty="0" err="1"/>
              <a:t>suing</a:t>
            </a:r>
            <a:r>
              <a:rPr lang="nl-BE" dirty="0"/>
              <a:t> </a:t>
            </a:r>
            <a:r>
              <a:rPr lang="nl-BE" dirty="0" err="1"/>
              <a:t>fossil</a:t>
            </a:r>
            <a:r>
              <a:rPr lang="nl-BE" dirty="0"/>
              <a:t> </a:t>
            </a:r>
            <a:r>
              <a:rPr lang="nl-BE" dirty="0" err="1"/>
              <a:t>fuel</a:t>
            </a:r>
            <a:r>
              <a:rPr lang="nl-BE" dirty="0"/>
              <a:t> companies </a:t>
            </a:r>
            <a:r>
              <a:rPr lang="nl-BE" dirty="0" err="1"/>
              <a:t>for</a:t>
            </a:r>
            <a:r>
              <a:rPr lang="nl-BE" dirty="0"/>
              <a:t> </a:t>
            </a:r>
            <a:r>
              <a:rPr lang="nl-BE" dirty="0" err="1"/>
              <a:t>their</a:t>
            </a:r>
            <a:r>
              <a:rPr lang="nl-BE" dirty="0"/>
              <a:t> </a:t>
            </a:r>
            <a:r>
              <a:rPr lang="nl-BE" dirty="0" err="1"/>
              <a:t>contribution</a:t>
            </a:r>
            <a:r>
              <a:rPr lang="nl-BE" dirty="0"/>
              <a:t> </a:t>
            </a:r>
            <a:r>
              <a:rPr lang="nl-BE" dirty="0" err="1"/>
              <a:t>to</a:t>
            </a:r>
            <a:r>
              <a:rPr lang="nl-BE" dirty="0"/>
              <a:t> </a:t>
            </a:r>
            <a:r>
              <a:rPr lang="nl-BE" dirty="0" err="1"/>
              <a:t>the</a:t>
            </a:r>
            <a:r>
              <a:rPr lang="nl-BE" dirty="0"/>
              <a:t> </a:t>
            </a:r>
            <a:r>
              <a:rPr lang="nl-BE" dirty="0" err="1"/>
              <a:t>climate</a:t>
            </a:r>
            <a:r>
              <a:rPr lang="nl-BE" dirty="0"/>
              <a:t> crisis as well as </a:t>
            </a:r>
            <a:r>
              <a:rPr lang="nl-BE" dirty="0" err="1"/>
              <a:t>governments</a:t>
            </a:r>
            <a:r>
              <a:rPr lang="nl-BE" dirty="0"/>
              <a:t> </a:t>
            </a:r>
            <a:r>
              <a:rPr lang="nl-BE" dirty="0" err="1"/>
              <a:t>for</a:t>
            </a:r>
            <a:r>
              <a:rPr lang="nl-BE" dirty="0"/>
              <a:t> </a:t>
            </a:r>
            <a:r>
              <a:rPr lang="nl-BE" dirty="0" err="1"/>
              <a:t>their</a:t>
            </a:r>
            <a:r>
              <a:rPr lang="nl-BE" dirty="0"/>
              <a:t> </a:t>
            </a:r>
            <a:r>
              <a:rPr lang="nl-BE" dirty="0" err="1"/>
              <a:t>lack</a:t>
            </a:r>
            <a:r>
              <a:rPr lang="nl-BE" dirty="0"/>
              <a:t> of </a:t>
            </a:r>
            <a:r>
              <a:rPr lang="nl-BE" dirty="0" err="1"/>
              <a:t>climate</a:t>
            </a:r>
            <a:r>
              <a:rPr lang="nl-BE" dirty="0"/>
              <a:t> action.</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Every week new cases </a:t>
            </a:r>
            <a:r>
              <a:rPr lang="nl-BE" dirty="0" err="1"/>
              <a:t>appear</a:t>
            </a:r>
            <a:r>
              <a:rPr lang="nl-BE" dirty="0"/>
              <a:t> in </a:t>
            </a:r>
            <a:r>
              <a:rPr lang="nl-BE" dirty="0" err="1"/>
              <a:t>the</a:t>
            </a:r>
            <a:r>
              <a:rPr lang="nl-BE" dirty="0"/>
              <a:t> media. National </a:t>
            </a:r>
            <a:r>
              <a:rPr lang="nl-BE" dirty="0" err="1"/>
              <a:t>governments</a:t>
            </a:r>
            <a:r>
              <a:rPr lang="nl-BE" dirty="0"/>
              <a:t> of The Netherlands, Germany, France and Belgium </a:t>
            </a:r>
            <a:r>
              <a:rPr lang="nl-BE" dirty="0" err="1"/>
              <a:t>were</a:t>
            </a:r>
            <a:r>
              <a:rPr lang="nl-BE" dirty="0"/>
              <a:t> </a:t>
            </a:r>
            <a:r>
              <a:rPr lang="nl-BE" dirty="0" err="1"/>
              <a:t>already</a:t>
            </a:r>
            <a:r>
              <a:rPr lang="nl-BE" dirty="0"/>
              <a:t> </a:t>
            </a:r>
            <a:r>
              <a:rPr lang="nl-BE" dirty="0" err="1"/>
              <a:t>convicted</a:t>
            </a:r>
            <a:r>
              <a:rPr lang="nl-BE" dirty="0"/>
              <a:t> in court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Now</a:t>
            </a:r>
            <a:r>
              <a:rPr lang="nl-BE" dirty="0"/>
              <a:t> in </a:t>
            </a:r>
            <a:r>
              <a:rPr lang="nl-BE" dirty="0" err="1"/>
              <a:t>several</a:t>
            </a:r>
            <a:r>
              <a:rPr lang="nl-BE" dirty="0"/>
              <a:t> cases, </a:t>
            </a:r>
            <a:r>
              <a:rPr lang="nl-BE" dirty="0" err="1"/>
              <a:t>such</a:t>
            </a:r>
            <a:r>
              <a:rPr lang="nl-BE" dirty="0"/>
              <a:t> </a:t>
            </a:r>
            <a:r>
              <a:rPr lang="nl-BE" dirty="0" err="1"/>
              <a:t>lawsuits</a:t>
            </a:r>
            <a:r>
              <a:rPr lang="nl-BE" dirty="0"/>
              <a:t> are </a:t>
            </a:r>
            <a:r>
              <a:rPr lang="nl-BE" dirty="0" err="1"/>
              <a:t>started</a:t>
            </a:r>
            <a:r>
              <a:rPr lang="nl-BE" dirty="0"/>
              <a:t> </a:t>
            </a:r>
            <a:r>
              <a:rPr lang="nl-BE" dirty="0" err="1"/>
              <a:t>by</a:t>
            </a:r>
            <a:r>
              <a:rPr lang="nl-BE" dirty="0"/>
              <a:t> </a:t>
            </a:r>
            <a:r>
              <a:rPr lang="nl-BE" dirty="0" err="1"/>
              <a:t>young</a:t>
            </a:r>
            <a:r>
              <a:rPr lang="nl-BE" dirty="0"/>
              <a:t> </a:t>
            </a:r>
            <a:r>
              <a:rPr lang="nl-BE" dirty="0" err="1"/>
              <a:t>people</a:t>
            </a:r>
            <a:r>
              <a:rPr lang="en-US" dirty="0"/>
              <a:t>, who claim that countries’ failure to tackle the climate crisis constitutes a violation of child rights</a:t>
            </a:r>
            <a:r>
              <a:rPr lang="nl-BE" dirty="0"/>
              <a:t>.</a:t>
            </a:r>
          </a:p>
          <a:p>
            <a:endParaRPr lang="nl-BE" dirty="0"/>
          </a:p>
          <a:p>
            <a:r>
              <a:rPr lang="nl-BE" dirty="0" err="1"/>
              <a:t>So</a:t>
            </a:r>
            <a:r>
              <a:rPr lang="nl-BE" dirty="0"/>
              <a:t>, </a:t>
            </a:r>
            <a:r>
              <a:rPr lang="nl-BE" dirty="0" err="1"/>
              <a:t>asking</a:t>
            </a:r>
            <a:r>
              <a:rPr lang="nl-BE" dirty="0"/>
              <a:t> </a:t>
            </a:r>
            <a:r>
              <a:rPr lang="nl-BE" dirty="0" err="1"/>
              <a:t>how</a:t>
            </a:r>
            <a:r>
              <a:rPr lang="nl-BE" dirty="0"/>
              <a:t> </a:t>
            </a:r>
            <a:r>
              <a:rPr lang="nl-BE" dirty="0" err="1"/>
              <a:t>many</a:t>
            </a:r>
            <a:r>
              <a:rPr lang="nl-BE" dirty="0"/>
              <a:t> more </a:t>
            </a:r>
            <a:r>
              <a:rPr lang="nl-BE" dirty="0" err="1"/>
              <a:t>climate</a:t>
            </a:r>
            <a:r>
              <a:rPr lang="nl-BE" dirty="0"/>
              <a:t> </a:t>
            </a:r>
            <a:r>
              <a:rPr lang="nl-BE" dirty="0" err="1"/>
              <a:t>extremes</a:t>
            </a:r>
            <a:r>
              <a:rPr lang="nl-BE" dirty="0"/>
              <a:t> a </a:t>
            </a:r>
            <a:r>
              <a:rPr lang="nl-BE" dirty="0" err="1"/>
              <a:t>young</a:t>
            </a:r>
            <a:r>
              <a:rPr lang="nl-BE" dirty="0"/>
              <a:t> person </a:t>
            </a:r>
            <a:r>
              <a:rPr lang="nl-BE" dirty="0" err="1"/>
              <a:t>will</a:t>
            </a:r>
            <a:r>
              <a:rPr lang="nl-BE" dirty="0"/>
              <a:t> </a:t>
            </a:r>
            <a:r>
              <a:rPr lang="nl-BE" dirty="0" err="1"/>
              <a:t>experience</a:t>
            </a:r>
            <a:r>
              <a:rPr lang="nl-BE" dirty="0"/>
              <a:t>, is </a:t>
            </a:r>
            <a:r>
              <a:rPr lang="nl-BE" dirty="0" err="1"/>
              <a:t>not</a:t>
            </a:r>
            <a:r>
              <a:rPr lang="nl-BE" dirty="0"/>
              <a:t> </a:t>
            </a:r>
            <a:r>
              <a:rPr lang="nl-BE" dirty="0" err="1"/>
              <a:t>only</a:t>
            </a:r>
            <a:r>
              <a:rPr lang="nl-BE" dirty="0"/>
              <a:t> a question of </a:t>
            </a:r>
            <a:r>
              <a:rPr lang="nl-BE" dirty="0" err="1"/>
              <a:t>societal</a:t>
            </a:r>
            <a:r>
              <a:rPr lang="nl-BE" dirty="0"/>
              <a:t> </a:t>
            </a:r>
            <a:r>
              <a:rPr lang="nl-BE" dirty="0" err="1"/>
              <a:t>relevance</a:t>
            </a:r>
            <a:r>
              <a:rPr lang="nl-BE" dirty="0"/>
              <a:t>, </a:t>
            </a:r>
            <a:r>
              <a:rPr lang="nl-BE" dirty="0" err="1"/>
              <a:t>it</a:t>
            </a:r>
            <a:r>
              <a:rPr lang="nl-BE" dirty="0"/>
              <a:t> is </a:t>
            </a:r>
            <a:r>
              <a:rPr lang="nl-BE" dirty="0" err="1"/>
              <a:t>also</a:t>
            </a:r>
            <a:r>
              <a:rPr lang="nl-BE" dirty="0"/>
              <a:t> </a:t>
            </a:r>
            <a:r>
              <a:rPr lang="nl-BE" dirty="0" err="1"/>
              <a:t>an</a:t>
            </a:r>
            <a:r>
              <a:rPr lang="nl-BE" dirty="0"/>
              <a:t> important </a:t>
            </a:r>
            <a:r>
              <a:rPr lang="nl-BE" dirty="0" err="1"/>
              <a:t>legal</a:t>
            </a:r>
            <a:r>
              <a:rPr lang="nl-BE" dirty="0"/>
              <a:t> question. </a:t>
            </a:r>
            <a:r>
              <a:rPr lang="nl-BE" dirty="0" err="1"/>
              <a:t>Because</a:t>
            </a:r>
            <a:r>
              <a:rPr lang="nl-BE" dirty="0"/>
              <a:t> </a:t>
            </a:r>
            <a:r>
              <a:rPr lang="nl-BE" dirty="0" err="1"/>
              <a:t>if</a:t>
            </a:r>
            <a:r>
              <a:rPr lang="nl-BE" dirty="0"/>
              <a:t> a 15-year </a:t>
            </a:r>
            <a:r>
              <a:rPr lang="nl-BE" dirty="0" err="1"/>
              <a:t>old</a:t>
            </a:r>
            <a:r>
              <a:rPr lang="nl-BE" dirty="0"/>
              <a:t> </a:t>
            </a:r>
            <a:r>
              <a:rPr lang="nl-BE" dirty="0" err="1"/>
              <a:t>will</a:t>
            </a:r>
            <a:r>
              <a:rPr lang="nl-BE" dirty="0"/>
              <a:t> </a:t>
            </a:r>
            <a:r>
              <a:rPr lang="nl-BE" dirty="0" err="1"/>
              <a:t>experience</a:t>
            </a:r>
            <a:r>
              <a:rPr lang="nl-BE" dirty="0"/>
              <a:t> more impacts </a:t>
            </a:r>
            <a:r>
              <a:rPr lang="nl-BE" dirty="0" err="1"/>
              <a:t>from</a:t>
            </a:r>
            <a:r>
              <a:rPr lang="nl-BE" dirty="0"/>
              <a:t> </a:t>
            </a:r>
            <a:r>
              <a:rPr lang="nl-BE" dirty="0" err="1"/>
              <a:t>climate</a:t>
            </a:r>
            <a:r>
              <a:rPr lang="nl-BE" dirty="0"/>
              <a:t> change </a:t>
            </a:r>
            <a:r>
              <a:rPr lang="nl-BE" dirty="0" err="1"/>
              <a:t>than</a:t>
            </a:r>
            <a:r>
              <a:rPr lang="nl-BE" dirty="0"/>
              <a:t> a 60-year </a:t>
            </a:r>
            <a:r>
              <a:rPr lang="nl-BE" dirty="0" err="1"/>
              <a:t>old</a:t>
            </a:r>
            <a:r>
              <a:rPr lang="nl-BE" dirty="0"/>
              <a:t>, </a:t>
            </a:r>
            <a:r>
              <a:rPr lang="nl-BE" dirty="0" err="1"/>
              <a:t>that</a:t>
            </a:r>
            <a:r>
              <a:rPr lang="nl-BE" dirty="0"/>
              <a:t> </a:t>
            </a:r>
            <a:r>
              <a:rPr lang="nl-BE" dirty="0" err="1"/>
              <a:t>young</a:t>
            </a:r>
            <a:r>
              <a:rPr lang="nl-BE" dirty="0"/>
              <a:t> person is </a:t>
            </a:r>
            <a:r>
              <a:rPr lang="nl-BE" dirty="0" err="1"/>
              <a:t>also</a:t>
            </a:r>
            <a:r>
              <a:rPr lang="nl-BE" dirty="0"/>
              <a:t> </a:t>
            </a:r>
            <a:r>
              <a:rPr lang="nl-BE" dirty="0" err="1"/>
              <a:t>better</a:t>
            </a:r>
            <a:r>
              <a:rPr lang="nl-BE" dirty="0"/>
              <a:t> </a:t>
            </a:r>
            <a:r>
              <a:rPr lang="nl-BE" dirty="0" err="1"/>
              <a:t>positioned</a:t>
            </a:r>
            <a:r>
              <a:rPr lang="nl-BE" dirty="0"/>
              <a:t> </a:t>
            </a:r>
            <a:r>
              <a:rPr lang="nl-BE" dirty="0" err="1"/>
              <a:t>to</a:t>
            </a:r>
            <a:r>
              <a:rPr lang="nl-BE" dirty="0"/>
              <a:t> start a </a:t>
            </a:r>
            <a:r>
              <a:rPr lang="nl-BE" dirty="0" err="1"/>
              <a:t>law</a:t>
            </a:r>
            <a:r>
              <a:rPr lang="nl-BE" dirty="0"/>
              <a:t> </a:t>
            </a:r>
            <a:r>
              <a:rPr lang="nl-BE" dirty="0" err="1"/>
              <a:t>suit</a:t>
            </a:r>
            <a:r>
              <a:rPr lang="nl-BE" dirty="0"/>
              <a:t>.</a:t>
            </a:r>
          </a:p>
          <a:p>
            <a:endParaRPr lang="nl-BE" dirty="0"/>
          </a:p>
          <a:p>
            <a:r>
              <a:rPr lang="nl-BE" dirty="0"/>
              <a:t>(https://weshare.unicef.org/Folder/2AM408TVA60S)</a:t>
            </a:r>
          </a:p>
          <a:p>
            <a:endParaRPr lang="nl-BE" dirty="0"/>
          </a:p>
          <a:p>
            <a:endParaRPr lang="nl-BE" dirty="0"/>
          </a:p>
          <a:p>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15</a:t>
            </a:fld>
            <a:endParaRPr lang="de-CH" dirty="0"/>
          </a:p>
        </p:txBody>
      </p:sp>
    </p:spTree>
    <p:extLst>
      <p:ext uri="{BB962C8B-B14F-4D97-AF65-F5344CB8AC3E}">
        <p14:creationId xmlns:p14="http://schemas.microsoft.com/office/powerpoint/2010/main" val="98076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It gets even more interesting when we group the countries according to their income. </a:t>
            </a:r>
          </a:p>
          <a:p>
            <a:endParaRPr lang="en-GB" b="0" dirty="0"/>
          </a:p>
          <a:p>
            <a:r>
              <a:rPr lang="en-GB" b="0" dirty="0"/>
              <a:t>In this case we see that there’s a substantial increase in life-accumulated exposure for low income countries.</a:t>
            </a:r>
          </a:p>
          <a:p>
            <a:endParaRPr lang="en-GB" dirty="0"/>
          </a:p>
          <a:p>
            <a:r>
              <a:rPr lang="en-GB" dirty="0"/>
              <a:t>Importantly, this analysis is just looking at ‘one average person’, i.e. one average member of that cohort in that particular region</a:t>
            </a:r>
            <a:endParaRPr lang="en-GB" b="0"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16</a:t>
            </a:fld>
            <a:endParaRPr lang="de-CH" dirty="0"/>
          </a:p>
        </p:txBody>
      </p:sp>
    </p:spTree>
    <p:extLst>
      <p:ext uri="{BB962C8B-B14F-4D97-AF65-F5344CB8AC3E}">
        <p14:creationId xmlns:p14="http://schemas.microsoft.com/office/powerpoint/2010/main" val="477649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17</a:t>
            </a:fld>
            <a:endParaRPr lang="de-CH" dirty="0"/>
          </a:p>
        </p:txBody>
      </p:sp>
    </p:spTree>
    <p:extLst>
      <p:ext uri="{BB962C8B-B14F-4D97-AF65-F5344CB8AC3E}">
        <p14:creationId xmlns:p14="http://schemas.microsoft.com/office/powerpoint/2010/main" val="3711716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lagged response further augments inter-generational inequity, and this to the extent that even the already committed sea level rise will enhance life-accumulated exposure of generations well beyond the ones we consider in this study</a:t>
            </a:r>
          </a:p>
          <a:p>
            <a:endParaRPr lang="en-US" dirty="0"/>
          </a:p>
          <a:p>
            <a:r>
              <a:rPr lang="en-US" dirty="0"/>
              <a:t>On shorter time scales, this reasoning also applies to wildfires, as fuel aridity may build up over several years in response to a long-term warming trend</a:t>
            </a:r>
          </a:p>
          <a:p>
            <a:endParaRPr lang="en-US" dirty="0"/>
          </a:p>
          <a:p>
            <a:endParaRPr lang="en-US" dirty="0"/>
          </a:p>
          <a:p>
            <a:r>
              <a:rPr lang="en-US" dirty="0"/>
              <a:t>Overall, these six reasons highlight that our current results may underestimate changes in actual extreme event exposure and thereby underscore the benefits of climate action for current and future young generations.</a:t>
            </a:r>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19</a:t>
            </a:fld>
            <a:endParaRPr lang="de-CH" dirty="0"/>
          </a:p>
        </p:txBody>
      </p:sp>
    </p:spTree>
    <p:extLst>
      <p:ext uri="{BB962C8B-B14F-4D97-AF65-F5344CB8AC3E}">
        <p14:creationId xmlns:p14="http://schemas.microsoft.com/office/powerpoint/2010/main" val="2046891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There</a:t>
            </a:r>
            <a:r>
              <a:rPr lang="nl-BE" dirty="0"/>
              <a:t> are </a:t>
            </a:r>
            <a:r>
              <a:rPr lang="nl-BE" dirty="0" err="1"/>
              <a:t>three</a:t>
            </a:r>
            <a:r>
              <a:rPr lang="nl-BE" dirty="0"/>
              <a:t> </a:t>
            </a:r>
            <a:r>
              <a:rPr lang="nl-BE" dirty="0" err="1"/>
              <a:t>reasons</a:t>
            </a:r>
            <a:r>
              <a:rPr lang="nl-BE" dirty="0"/>
              <a:t> </a:t>
            </a:r>
            <a:r>
              <a:rPr lang="nl-BE" dirty="0" err="1"/>
              <a:t>why</a:t>
            </a:r>
            <a:r>
              <a:rPr lang="nl-BE" dirty="0"/>
              <a:t> </a:t>
            </a:r>
            <a:r>
              <a:rPr lang="nl-BE" dirty="0" err="1"/>
              <a:t>this</a:t>
            </a:r>
            <a:r>
              <a:rPr lang="nl-BE" dirty="0"/>
              <a:t> is a relevant question.</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The first </a:t>
            </a:r>
            <a:r>
              <a:rPr lang="nl-BE" dirty="0" err="1"/>
              <a:t>reason</a:t>
            </a:r>
            <a:r>
              <a:rPr lang="nl-BE" dirty="0"/>
              <a:t> is </a:t>
            </a:r>
            <a:r>
              <a:rPr lang="nl-BE" dirty="0" err="1"/>
              <a:t>that</a:t>
            </a:r>
            <a:r>
              <a:rPr lang="nl-BE" dirty="0"/>
              <a:t> </a:t>
            </a:r>
            <a:r>
              <a:rPr lang="nl-BE" dirty="0" err="1"/>
              <a:t>it</a:t>
            </a:r>
            <a:r>
              <a:rPr lang="nl-BE" dirty="0"/>
              <a:t> is a question of high </a:t>
            </a:r>
            <a:r>
              <a:rPr lang="nl-BE" dirty="0" err="1"/>
              <a:t>societal</a:t>
            </a:r>
            <a:r>
              <a:rPr lang="nl-BE" dirty="0"/>
              <a:t> </a:t>
            </a:r>
            <a:r>
              <a:rPr lang="nl-BE" dirty="0" err="1"/>
              <a:t>relevance</a:t>
            </a:r>
            <a:r>
              <a:rPr lang="nl-BE" dirty="0"/>
              <a:t>. </a:t>
            </a:r>
          </a:p>
          <a:p>
            <a:endParaRPr lang="nl-BE" dirty="0"/>
          </a:p>
          <a:p>
            <a:r>
              <a:rPr lang="nl-BE" dirty="0" err="1"/>
              <a:t>Since</a:t>
            </a:r>
            <a:r>
              <a:rPr lang="nl-BE" dirty="0"/>
              <a:t> late 2018, </a:t>
            </a:r>
            <a:r>
              <a:rPr lang="en-US" dirty="0"/>
              <a:t>Young people around the world have been leading climate demonstrations.</a:t>
            </a:r>
          </a:p>
          <a:p>
            <a:endParaRPr lang="en-US" dirty="0"/>
          </a:p>
          <a:p>
            <a:r>
              <a:rPr lang="nl-BE" dirty="0" err="1"/>
              <a:t>climate</a:t>
            </a:r>
            <a:r>
              <a:rPr lang="nl-BE" dirty="0"/>
              <a:t> </a:t>
            </a:r>
            <a:r>
              <a:rPr lang="nl-BE" dirty="0" err="1"/>
              <a:t>strikers</a:t>
            </a:r>
            <a:r>
              <a:rPr lang="nl-BE" dirty="0"/>
              <a:t> are a </a:t>
            </a:r>
            <a:r>
              <a:rPr lang="nl-BE" dirty="0" err="1"/>
              <a:t>group</a:t>
            </a:r>
            <a:r>
              <a:rPr lang="nl-BE" dirty="0"/>
              <a:t> of </a:t>
            </a:r>
            <a:r>
              <a:rPr lang="nl-BE" dirty="0" err="1"/>
              <a:t>young</a:t>
            </a:r>
            <a:r>
              <a:rPr lang="nl-BE" dirty="0"/>
              <a:t>, diverse </a:t>
            </a:r>
            <a:r>
              <a:rPr lang="nl-BE" dirty="0" err="1"/>
              <a:t>people</a:t>
            </a:r>
            <a:r>
              <a:rPr lang="nl-BE" dirty="0"/>
              <a:t>. But </a:t>
            </a:r>
            <a:r>
              <a:rPr lang="nl-BE" dirty="0" err="1"/>
              <a:t>their</a:t>
            </a:r>
            <a:r>
              <a:rPr lang="nl-BE" dirty="0"/>
              <a:t> actions continue </a:t>
            </a:r>
            <a:r>
              <a:rPr lang="nl-BE" dirty="0" err="1"/>
              <a:t>to</a:t>
            </a:r>
            <a:r>
              <a:rPr lang="nl-BE" dirty="0"/>
              <a:t> </a:t>
            </a:r>
            <a:r>
              <a:rPr lang="nl-BE" dirty="0" err="1"/>
              <a:t>receive</a:t>
            </a:r>
            <a:r>
              <a:rPr lang="nl-BE" dirty="0"/>
              <a:t> </a:t>
            </a:r>
            <a:r>
              <a:rPr lang="nl-BE" dirty="0" err="1"/>
              <a:t>fierce</a:t>
            </a:r>
            <a:r>
              <a:rPr lang="nl-BE" dirty="0"/>
              <a:t> </a:t>
            </a:r>
            <a:r>
              <a:rPr lang="nl-BE" dirty="0" err="1"/>
              <a:t>criticism</a:t>
            </a:r>
            <a:r>
              <a:rPr lang="nl-BE" dirty="0"/>
              <a:t>, in </a:t>
            </a:r>
            <a:r>
              <a:rPr lang="nl-BE" dirty="0" err="1"/>
              <a:t>many</a:t>
            </a:r>
            <a:r>
              <a:rPr lang="nl-BE" dirty="0"/>
              <a:t> cases </a:t>
            </a:r>
            <a:r>
              <a:rPr lang="nl-BE" dirty="0" err="1"/>
              <a:t>coming</a:t>
            </a:r>
            <a:r>
              <a:rPr lang="nl-BE" dirty="0"/>
              <a:t> </a:t>
            </a:r>
            <a:r>
              <a:rPr lang="nl-BE" dirty="0" err="1"/>
              <a:t>from</a:t>
            </a:r>
            <a:r>
              <a:rPr lang="nl-BE" dirty="0"/>
              <a:t> </a:t>
            </a:r>
            <a:r>
              <a:rPr lang="nl-BE" dirty="0" err="1"/>
              <a:t>older</a:t>
            </a:r>
            <a:r>
              <a:rPr lang="nl-BE" dirty="0"/>
              <a:t> </a:t>
            </a:r>
            <a:r>
              <a:rPr lang="nl-BE" dirty="0" err="1"/>
              <a:t>people</a:t>
            </a:r>
            <a:r>
              <a:rPr lang="nl-BE" dirty="0"/>
              <a:t>.</a:t>
            </a:r>
          </a:p>
          <a:p>
            <a:endParaRPr lang="nl-BE" dirty="0"/>
          </a:p>
          <a:p>
            <a:r>
              <a:rPr lang="en-US" dirty="0"/>
              <a:t>Meanwhile, government actions are falling short of achieving the emission reductions required to halt global warming at the safe levels agreed upon under the Paris Agreement</a:t>
            </a:r>
            <a:endParaRPr lang="nl-BE" dirty="0"/>
          </a:p>
          <a:p>
            <a:endParaRPr lang="nl-BE" dirty="0"/>
          </a:p>
          <a:p>
            <a:r>
              <a:rPr lang="nl-BE" dirty="0"/>
              <a:t>The absence of </a:t>
            </a:r>
            <a:r>
              <a:rPr lang="nl-BE" dirty="0" err="1"/>
              <a:t>sufficiently</a:t>
            </a:r>
            <a:r>
              <a:rPr lang="nl-BE" dirty="0"/>
              <a:t> </a:t>
            </a:r>
            <a:r>
              <a:rPr lang="nl-BE" dirty="0" err="1"/>
              <a:t>ambitious</a:t>
            </a:r>
            <a:r>
              <a:rPr lang="nl-BE" dirty="0"/>
              <a:t> </a:t>
            </a:r>
            <a:r>
              <a:rPr lang="nl-BE" dirty="0" err="1"/>
              <a:t>climate</a:t>
            </a:r>
            <a:r>
              <a:rPr lang="nl-BE" dirty="0"/>
              <a:t> </a:t>
            </a:r>
            <a:r>
              <a:rPr lang="nl-BE" dirty="0" err="1"/>
              <a:t>policies</a:t>
            </a:r>
            <a:r>
              <a:rPr lang="nl-BE" dirty="0"/>
              <a:t> is </a:t>
            </a:r>
            <a:r>
              <a:rPr lang="nl-BE" dirty="0" err="1"/>
              <a:t>turning</a:t>
            </a:r>
            <a:r>
              <a:rPr lang="nl-BE" dirty="0"/>
              <a:t> </a:t>
            </a:r>
            <a:r>
              <a:rPr lang="nl-BE" dirty="0" err="1"/>
              <a:t>into</a:t>
            </a:r>
            <a:r>
              <a:rPr lang="nl-BE" dirty="0"/>
              <a:t> a </a:t>
            </a:r>
            <a:r>
              <a:rPr lang="nl-BE" dirty="0" err="1"/>
              <a:t>generation</a:t>
            </a:r>
            <a:r>
              <a:rPr lang="nl-BE" dirty="0"/>
              <a:t> conflict (</a:t>
            </a:r>
            <a:r>
              <a:rPr lang="nl-BE" dirty="0" err="1"/>
              <a:t>cfr</a:t>
            </a:r>
            <a:r>
              <a:rPr lang="nl-BE" dirty="0"/>
              <a:t> ok, </a:t>
            </a:r>
            <a:r>
              <a:rPr lang="nl-BE" dirty="0" err="1"/>
              <a:t>boomer</a:t>
            </a:r>
            <a:r>
              <a:rPr lang="nl-BE" dirty="0"/>
              <a:t>). Young </a:t>
            </a:r>
            <a:r>
              <a:rPr lang="nl-BE" dirty="0" err="1"/>
              <a:t>people</a:t>
            </a:r>
            <a:r>
              <a:rPr lang="nl-BE" dirty="0"/>
              <a:t> </a:t>
            </a:r>
            <a:r>
              <a:rPr lang="nl-BE" dirty="0" err="1"/>
              <a:t>facing</a:t>
            </a:r>
            <a:r>
              <a:rPr lang="nl-BE" dirty="0"/>
              <a:t> </a:t>
            </a:r>
            <a:r>
              <a:rPr lang="nl-BE" dirty="0" err="1"/>
              <a:t>the</a:t>
            </a:r>
            <a:r>
              <a:rPr lang="nl-BE" dirty="0"/>
              <a:t> </a:t>
            </a:r>
            <a:r>
              <a:rPr lang="nl-BE" dirty="0" err="1"/>
              <a:t>consequence</a:t>
            </a:r>
            <a:r>
              <a:rPr lang="nl-BE" dirty="0"/>
              <a:t> of </a:t>
            </a:r>
            <a:r>
              <a:rPr lang="nl-BE" dirty="0" err="1"/>
              <a:t>decision</a:t>
            </a:r>
            <a:r>
              <a:rPr lang="nl-BE" dirty="0"/>
              <a:t>-making </a:t>
            </a:r>
            <a:r>
              <a:rPr lang="nl-BE" dirty="0" err="1"/>
              <a:t>by</a:t>
            </a:r>
            <a:r>
              <a:rPr lang="nl-BE" dirty="0"/>
              <a:t> </a:t>
            </a:r>
            <a:r>
              <a:rPr lang="nl-BE" dirty="0" err="1"/>
              <a:t>older</a:t>
            </a:r>
            <a:r>
              <a:rPr lang="nl-BE" dirty="0"/>
              <a:t> </a:t>
            </a:r>
            <a:r>
              <a:rPr lang="nl-BE" dirty="0" err="1"/>
              <a:t>people</a:t>
            </a:r>
            <a:r>
              <a:rPr lang="nl-BE" dirty="0"/>
              <a:t> </a:t>
            </a:r>
            <a:r>
              <a:rPr lang="nl-BE" dirty="0" err="1"/>
              <a:t>who</a:t>
            </a:r>
            <a:r>
              <a:rPr lang="nl-BE" dirty="0"/>
              <a:t> </a:t>
            </a:r>
            <a:r>
              <a:rPr lang="nl-BE" dirty="0" err="1"/>
              <a:t>may</a:t>
            </a:r>
            <a:r>
              <a:rPr lang="nl-BE" dirty="0"/>
              <a:t> </a:t>
            </a:r>
            <a:r>
              <a:rPr lang="nl-BE" dirty="0" err="1"/>
              <a:t>not</a:t>
            </a:r>
            <a:r>
              <a:rPr lang="nl-BE" dirty="0"/>
              <a:t> </a:t>
            </a:r>
            <a:r>
              <a:rPr lang="nl-BE" dirty="0" err="1"/>
              <a:t>experience</a:t>
            </a:r>
            <a:r>
              <a:rPr lang="nl-BE" dirty="0"/>
              <a:t> </a:t>
            </a:r>
            <a:r>
              <a:rPr lang="nl-BE" dirty="0" err="1"/>
              <a:t>the</a:t>
            </a:r>
            <a:r>
              <a:rPr lang="nl-BE" dirty="0"/>
              <a:t> long-term </a:t>
            </a:r>
            <a:r>
              <a:rPr lang="nl-BE" dirty="0" err="1"/>
              <a:t>effects</a:t>
            </a:r>
            <a:r>
              <a:rPr lang="nl-BE" dirty="0"/>
              <a:t> of </a:t>
            </a:r>
            <a:r>
              <a:rPr lang="nl-BE" dirty="0" err="1"/>
              <a:t>climate</a:t>
            </a:r>
            <a:r>
              <a:rPr lang="nl-BE" dirty="0"/>
              <a:t> change.</a:t>
            </a:r>
          </a:p>
          <a:p>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20</a:t>
            </a:fld>
            <a:endParaRPr lang="de-CH" dirty="0"/>
          </a:p>
        </p:txBody>
      </p:sp>
    </p:spTree>
    <p:extLst>
      <p:ext uri="{BB962C8B-B14F-4D97-AF65-F5344CB8AC3E}">
        <p14:creationId xmlns:p14="http://schemas.microsoft.com/office/powerpoint/2010/main" val="385865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I announced the title of this presentation to my fellow climate scientists, some of my colleagues came up to me and asked: are your children ok?</a:t>
            </a:r>
          </a:p>
          <a:p>
            <a:endParaRPr lang="en-GB" dirty="0"/>
          </a:p>
          <a:p>
            <a:r>
              <a:rPr lang="en-GB" dirty="0"/>
              <a:t>I can tell you that my three children are doing just fine</a:t>
            </a:r>
            <a:r>
              <a:rPr lang="en-GB" dirty="0">
                <a:sym typeface="Wingdings" panose="05000000000000000000" pitchFamily="2" charset="2"/>
              </a:rPr>
              <a:t>.</a:t>
            </a:r>
            <a:r>
              <a:rPr lang="en-GB" dirty="0"/>
              <a:t> But this presentation is not about my kids, it is about children everywhere in the world.</a:t>
            </a:r>
          </a:p>
          <a:p>
            <a:endParaRPr lang="en-GB" dirty="0"/>
          </a:p>
          <a:p>
            <a:endParaRPr lang="en-GB" dirty="0"/>
          </a:p>
          <a:p>
            <a:r>
              <a:rPr lang="en-GB" dirty="0"/>
              <a:t>But let me nonetheless start by showing you a picture of my youngest son. This is Gaspard, and he was a </a:t>
            </a:r>
            <a:r>
              <a:rPr lang="en-GB" dirty="0" err="1"/>
              <a:t>newborn</a:t>
            </a:r>
            <a:r>
              <a:rPr lang="en-GB" dirty="0"/>
              <a:t> in 2020. On the left you see my mother, who was 60 years old in 2020. </a:t>
            </a:r>
          </a:p>
          <a:p>
            <a:endParaRPr lang="en-GB" dirty="0"/>
          </a:p>
          <a:p>
            <a:r>
              <a:rPr lang="en-GB" dirty="0"/>
              <a:t>Now before we start this presentation, I would like to ask you to think of your age, as well as the age of someone that is really close to your heart.</a:t>
            </a:r>
          </a:p>
          <a:p>
            <a:endParaRPr lang="en-GB" dirty="0"/>
          </a:p>
          <a:p>
            <a:r>
              <a:rPr lang="en-GB" dirty="0"/>
              <a:t>Then, let me ask you a question. </a:t>
            </a:r>
            <a:r>
              <a:rPr lang="nl-BE" dirty="0"/>
              <a:t>Will a </a:t>
            </a:r>
            <a:r>
              <a:rPr lang="nl-BE" dirty="0" err="1"/>
              <a:t>newborn</a:t>
            </a:r>
            <a:r>
              <a:rPr lang="nl-BE" dirty="0"/>
              <a:t> </a:t>
            </a:r>
            <a:r>
              <a:rPr lang="nl-BE" dirty="0" err="1"/>
              <a:t>experience</a:t>
            </a:r>
            <a:r>
              <a:rPr lang="nl-BE" dirty="0"/>
              <a:t> more </a:t>
            </a:r>
            <a:r>
              <a:rPr lang="nl-BE" dirty="0" err="1"/>
              <a:t>climate</a:t>
            </a:r>
            <a:r>
              <a:rPr lang="nl-BE" dirty="0"/>
              <a:t> </a:t>
            </a:r>
            <a:r>
              <a:rPr lang="nl-BE" dirty="0" err="1"/>
              <a:t>extremes</a:t>
            </a:r>
            <a:r>
              <a:rPr lang="nl-BE" dirty="0"/>
              <a:t> </a:t>
            </a:r>
            <a:r>
              <a:rPr lang="nl-BE" dirty="0" err="1"/>
              <a:t>than</a:t>
            </a:r>
            <a:r>
              <a:rPr lang="nl-BE" dirty="0"/>
              <a:t> a 60-year </a:t>
            </a:r>
            <a:r>
              <a:rPr lang="nl-BE" dirty="0" err="1"/>
              <a:t>old</a:t>
            </a:r>
            <a:r>
              <a:rPr lang="nl-BE" dirty="0"/>
              <a:t>? I </a:t>
            </a:r>
            <a:r>
              <a:rPr lang="nl-BE" dirty="0" err="1"/>
              <a:t>guess</a:t>
            </a:r>
            <a:r>
              <a:rPr lang="nl-BE" dirty="0"/>
              <a:t> </a:t>
            </a:r>
            <a:r>
              <a:rPr lang="nl-BE" dirty="0" err="1"/>
              <a:t>that</a:t>
            </a:r>
            <a:r>
              <a:rPr lang="nl-BE" dirty="0"/>
              <a:t> </a:t>
            </a:r>
            <a:r>
              <a:rPr lang="nl-BE" dirty="0" err="1"/>
              <a:t>you</a:t>
            </a:r>
            <a:r>
              <a:rPr lang="nl-BE" dirty="0"/>
              <a:t> </a:t>
            </a:r>
            <a:r>
              <a:rPr lang="nl-BE" dirty="0" err="1"/>
              <a:t>will</a:t>
            </a:r>
            <a:r>
              <a:rPr lang="nl-BE" dirty="0"/>
              <a:t> </a:t>
            </a:r>
            <a:r>
              <a:rPr lang="nl-BE" dirty="0" err="1"/>
              <a:t>all</a:t>
            </a:r>
            <a:r>
              <a:rPr lang="nl-BE" dirty="0"/>
              <a:t> </a:t>
            </a:r>
            <a:r>
              <a:rPr lang="nl-BE" dirty="0" err="1"/>
              <a:t>agree</a:t>
            </a:r>
            <a:r>
              <a:rPr lang="nl-BE" dirty="0"/>
              <a:t> </a:t>
            </a:r>
            <a:r>
              <a:rPr lang="nl-BE" dirty="0" err="1"/>
              <a:t>that</a:t>
            </a:r>
            <a:r>
              <a:rPr lang="nl-BE" dirty="0"/>
              <a:t> </a:t>
            </a:r>
            <a:r>
              <a:rPr lang="nl-BE" dirty="0" err="1"/>
              <a:t>the</a:t>
            </a:r>
            <a:r>
              <a:rPr lang="nl-BE" dirty="0"/>
              <a:t> </a:t>
            </a:r>
            <a:r>
              <a:rPr lang="nl-BE" dirty="0" err="1"/>
              <a:t>answer</a:t>
            </a:r>
            <a:r>
              <a:rPr lang="nl-BE" dirty="0"/>
              <a:t> </a:t>
            </a:r>
            <a:r>
              <a:rPr lang="nl-BE" dirty="0" err="1"/>
              <a:t>to</a:t>
            </a:r>
            <a:r>
              <a:rPr lang="nl-BE" dirty="0"/>
              <a:t> </a:t>
            </a:r>
            <a:r>
              <a:rPr lang="nl-BE" dirty="0" err="1"/>
              <a:t>this</a:t>
            </a:r>
            <a:r>
              <a:rPr lang="nl-BE" dirty="0"/>
              <a:t> question is</a:t>
            </a:r>
          </a:p>
          <a:p>
            <a:pPr marL="0" indent="0">
              <a:buNone/>
            </a:pPr>
            <a:endParaRPr lang="nl-B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i="1" dirty="0"/>
              <a:t>	Yes, of course </a:t>
            </a:r>
            <a:r>
              <a:rPr lang="nl-BE" i="1" dirty="0" err="1"/>
              <a:t>that</a:t>
            </a:r>
            <a:r>
              <a:rPr lang="nl-BE" i="1" dirty="0"/>
              <a:t> </a:t>
            </a:r>
            <a:r>
              <a:rPr lang="nl-BE" i="1" dirty="0" err="1"/>
              <a:t>newborn</a:t>
            </a:r>
            <a:r>
              <a:rPr lang="nl-BE" i="1" dirty="0"/>
              <a:t> </a:t>
            </a:r>
            <a:r>
              <a:rPr lang="nl-BE" i="1" dirty="0" err="1"/>
              <a:t>will</a:t>
            </a:r>
            <a:r>
              <a:rPr lang="nl-BE" i="1" dirty="0"/>
              <a:t> face more </a:t>
            </a:r>
            <a:r>
              <a:rPr lang="nl-BE" i="1" dirty="0" err="1"/>
              <a:t>climate</a:t>
            </a:r>
            <a:r>
              <a:rPr lang="nl-BE" i="1" dirty="0"/>
              <a:t> </a:t>
            </a:r>
            <a:r>
              <a:rPr lang="nl-BE" i="1" dirty="0" err="1"/>
              <a:t>extremes</a:t>
            </a:r>
            <a:r>
              <a:rPr lang="nl-BE" i="1" dirty="0"/>
              <a:t>.</a:t>
            </a:r>
            <a:br>
              <a:rPr lang="nl-BE" i="1" dirty="0"/>
            </a:br>
            <a:endParaRPr lang="nl-BE" dirty="0"/>
          </a:p>
          <a:p>
            <a:pPr marL="0" indent="0">
              <a:buNone/>
            </a:pPr>
            <a:r>
              <a:rPr lang="nl-BE" dirty="0"/>
              <a:t>But </a:t>
            </a:r>
            <a:r>
              <a:rPr lang="nl-BE" dirty="0" err="1"/>
              <a:t>then</a:t>
            </a:r>
            <a:r>
              <a:rPr lang="nl-BE" dirty="0"/>
              <a:t> </a:t>
            </a:r>
            <a:r>
              <a:rPr lang="nl-BE" dirty="0" err="1"/>
              <a:t>comes</a:t>
            </a:r>
            <a:r>
              <a:rPr lang="nl-BE" dirty="0"/>
              <a:t> </a:t>
            </a:r>
            <a:r>
              <a:rPr lang="nl-BE" dirty="0" err="1"/>
              <a:t>the</a:t>
            </a:r>
            <a:r>
              <a:rPr lang="nl-BE" dirty="0"/>
              <a:t> next question: </a:t>
            </a:r>
            <a:r>
              <a:rPr lang="nl-BE" dirty="0" err="1"/>
              <a:t>Sure</a:t>
            </a:r>
            <a:r>
              <a:rPr lang="nl-BE" dirty="0"/>
              <a:t>, but </a:t>
            </a:r>
            <a:r>
              <a:rPr lang="nl-BE" dirty="0" err="1"/>
              <a:t>how</a:t>
            </a:r>
            <a:r>
              <a:rPr lang="nl-BE" dirty="0"/>
              <a:t> </a:t>
            </a:r>
            <a:r>
              <a:rPr lang="nl-BE" dirty="0" err="1"/>
              <a:t>many</a:t>
            </a:r>
            <a:r>
              <a:rPr lang="nl-BE" dirty="0"/>
              <a:t> more?</a:t>
            </a:r>
          </a:p>
          <a:p>
            <a:pPr marL="0" indent="0">
              <a:buNone/>
            </a:pPr>
            <a:br>
              <a:rPr lang="nl-BE" dirty="0"/>
            </a:br>
            <a:r>
              <a:rPr lang="nl-BE" dirty="0"/>
              <a:t>	</a:t>
            </a:r>
            <a:r>
              <a:rPr lang="nl-BE" dirty="0" err="1"/>
              <a:t>Now</a:t>
            </a:r>
            <a:r>
              <a:rPr lang="nl-BE" dirty="0"/>
              <a:t> </a:t>
            </a:r>
            <a:r>
              <a:rPr lang="nl-BE" i="1" dirty="0" err="1"/>
              <a:t>This</a:t>
            </a:r>
            <a:r>
              <a:rPr lang="nl-BE" i="1" dirty="0"/>
              <a:t> is </a:t>
            </a:r>
            <a:r>
              <a:rPr lang="nl-BE" i="1" dirty="0" err="1"/>
              <a:t>something</a:t>
            </a:r>
            <a:r>
              <a:rPr lang="nl-BE" i="1" dirty="0"/>
              <a:t> </a:t>
            </a:r>
            <a:r>
              <a:rPr lang="nl-BE" i="1" dirty="0" err="1"/>
              <a:t>that</a:t>
            </a:r>
            <a:r>
              <a:rPr lang="nl-BE" i="1" dirty="0"/>
              <a:t> we </a:t>
            </a:r>
            <a:r>
              <a:rPr lang="nl-BE" i="1" dirty="0" err="1"/>
              <a:t>climate</a:t>
            </a:r>
            <a:r>
              <a:rPr lang="nl-BE" i="1" dirty="0"/>
              <a:t> </a:t>
            </a:r>
            <a:r>
              <a:rPr lang="nl-BE" i="1" dirty="0" err="1"/>
              <a:t>scientists</a:t>
            </a:r>
            <a:r>
              <a:rPr lang="nl-BE" i="1" dirty="0"/>
              <a:t> </a:t>
            </a:r>
            <a:r>
              <a:rPr lang="nl-BE" i="1" dirty="0" err="1"/>
              <a:t>hadn’t</a:t>
            </a:r>
            <a:r>
              <a:rPr lang="nl-BE" i="1" dirty="0"/>
              <a:t> </a:t>
            </a:r>
            <a:r>
              <a:rPr lang="nl-BE" i="1" dirty="0" err="1"/>
              <a:t>quantified</a:t>
            </a:r>
            <a:r>
              <a:rPr lang="nl-BE" i="1" dirty="0"/>
              <a:t>, </a:t>
            </a:r>
            <a:r>
              <a:rPr lang="nl-BE" i="1" dirty="0" err="1"/>
              <a:t>until</a:t>
            </a:r>
            <a:r>
              <a:rPr lang="nl-BE" i="1" dirty="0"/>
              <a:t> </a:t>
            </a:r>
            <a:r>
              <a:rPr lang="nl-BE" i="1" dirty="0" err="1"/>
              <a:t>recently</a:t>
            </a:r>
            <a:endParaRPr lang="en-GB" dirty="0"/>
          </a:p>
          <a:p>
            <a:endParaRPr lang="nl-BE" dirty="0"/>
          </a:p>
          <a:p>
            <a:r>
              <a:rPr lang="nl-BE" dirty="0" err="1"/>
              <a:t>There</a:t>
            </a:r>
            <a:r>
              <a:rPr lang="nl-BE" dirty="0"/>
              <a:t> are </a:t>
            </a:r>
            <a:r>
              <a:rPr lang="nl-BE" dirty="0" err="1"/>
              <a:t>three</a:t>
            </a:r>
            <a:r>
              <a:rPr lang="nl-BE" dirty="0"/>
              <a:t> </a:t>
            </a:r>
            <a:r>
              <a:rPr lang="nl-BE" dirty="0" err="1"/>
              <a:t>reasons</a:t>
            </a:r>
            <a:r>
              <a:rPr lang="nl-BE" dirty="0"/>
              <a:t> </a:t>
            </a:r>
            <a:r>
              <a:rPr lang="nl-BE" dirty="0" err="1"/>
              <a:t>why</a:t>
            </a:r>
            <a:r>
              <a:rPr lang="nl-BE" dirty="0"/>
              <a:t> </a:t>
            </a:r>
            <a:r>
              <a:rPr lang="nl-BE" dirty="0" err="1"/>
              <a:t>this</a:t>
            </a:r>
            <a:r>
              <a:rPr lang="nl-BE" dirty="0"/>
              <a:t> is </a:t>
            </a:r>
            <a:r>
              <a:rPr lang="nl-BE" dirty="0" err="1"/>
              <a:t>an</a:t>
            </a:r>
            <a:r>
              <a:rPr lang="nl-BE" dirty="0"/>
              <a:t> important question.</a:t>
            </a:r>
          </a:p>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a:t>
            </a:fld>
            <a:endParaRPr lang="de-CH" dirty="0"/>
          </a:p>
        </p:txBody>
      </p:sp>
    </p:spTree>
    <p:extLst>
      <p:ext uri="{BB962C8B-B14F-4D97-AF65-F5344CB8AC3E}">
        <p14:creationId xmlns:p14="http://schemas.microsoft.com/office/powerpoint/2010/main" val="3065648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 second </a:t>
            </a:r>
            <a:r>
              <a:rPr lang="nl-BE" dirty="0" err="1"/>
              <a:t>reason</a:t>
            </a:r>
            <a:r>
              <a:rPr lang="nl-BE" dirty="0"/>
              <a:t> </a:t>
            </a:r>
            <a:r>
              <a:rPr lang="nl-BE" dirty="0" err="1"/>
              <a:t>why</a:t>
            </a:r>
            <a:r>
              <a:rPr lang="nl-BE" dirty="0"/>
              <a:t> </a:t>
            </a:r>
            <a:r>
              <a:rPr lang="nl-BE" dirty="0" err="1"/>
              <a:t>this</a:t>
            </a:r>
            <a:r>
              <a:rPr lang="nl-BE" dirty="0"/>
              <a:t> question </a:t>
            </a:r>
            <a:r>
              <a:rPr lang="nl-BE" dirty="0" err="1"/>
              <a:t>matters</a:t>
            </a:r>
            <a:r>
              <a:rPr lang="nl-BE" dirty="0"/>
              <a:t> is </a:t>
            </a:r>
            <a:r>
              <a:rPr lang="nl-BE" dirty="0" err="1"/>
              <a:t>climate</a:t>
            </a:r>
            <a:r>
              <a:rPr lang="nl-BE" dirty="0"/>
              <a:t> </a:t>
            </a:r>
            <a:r>
              <a:rPr lang="nl-BE" dirty="0" err="1"/>
              <a:t>litigation</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Litigation</a:t>
            </a:r>
            <a:r>
              <a:rPr lang="nl-BE" dirty="0"/>
              <a:t>, </a:t>
            </a:r>
            <a:r>
              <a:rPr lang="nl-BE" dirty="0" err="1"/>
              <a:t>not</a:t>
            </a:r>
            <a:r>
              <a:rPr lang="nl-BE" dirty="0"/>
              <a:t> </a:t>
            </a:r>
            <a:r>
              <a:rPr lang="nl-BE" dirty="0" err="1"/>
              <a:t>mitigation</a:t>
            </a:r>
            <a:r>
              <a:rPr lang="nl-BE" dirty="0"/>
              <a:t>: e.g. Dutch </a:t>
            </a:r>
            <a:r>
              <a:rPr lang="nl-BE" dirty="0" err="1"/>
              <a:t>government</a:t>
            </a:r>
            <a:r>
              <a:rPr lang="nl-BE" dirty="0"/>
              <a:t> has been </a:t>
            </a:r>
            <a:r>
              <a:rPr lang="nl-BE" dirty="0" err="1"/>
              <a:t>condemned</a:t>
            </a:r>
            <a:r>
              <a:rPr lang="nl-BE" dirty="0"/>
              <a:t> </a:t>
            </a:r>
            <a:r>
              <a:rPr lang="nl-BE" dirty="0" err="1"/>
              <a:t>for</a:t>
            </a:r>
            <a:r>
              <a:rPr lang="nl-BE" dirty="0"/>
              <a:t> </a:t>
            </a:r>
            <a:r>
              <a:rPr lang="nl-BE" dirty="0" err="1"/>
              <a:t>not</a:t>
            </a:r>
            <a:r>
              <a:rPr lang="nl-BE" dirty="0"/>
              <a:t> meeting up </a:t>
            </a:r>
            <a:r>
              <a:rPr lang="nl-BE" dirty="0" err="1"/>
              <a:t>with</a:t>
            </a:r>
            <a:r>
              <a:rPr lang="nl-BE" dirty="0"/>
              <a:t> </a:t>
            </a:r>
            <a:r>
              <a:rPr lang="nl-BE" dirty="0" err="1"/>
              <a:t>it’s</a:t>
            </a:r>
            <a:r>
              <a:rPr lang="nl-BE" dirty="0"/>
              <a:t> </a:t>
            </a:r>
            <a:r>
              <a:rPr lang="nl-BE" dirty="0" err="1"/>
              <a:t>pledges</a:t>
            </a:r>
            <a:r>
              <a:rPr lang="nl-BE" dirty="0"/>
              <a:t> (</a:t>
            </a:r>
            <a:r>
              <a:rPr lang="nl-BE" dirty="0" err="1"/>
              <a:t>the</a:t>
            </a:r>
            <a:r>
              <a:rPr lang="nl-BE" dirty="0"/>
              <a:t> </a:t>
            </a:r>
            <a:r>
              <a:rPr lang="nl-BE" dirty="0" err="1"/>
              <a:t>famous</a:t>
            </a:r>
            <a:r>
              <a:rPr lang="nl-BE" dirty="0"/>
              <a:t> </a:t>
            </a:r>
            <a:r>
              <a:rPr lang="nl-BE" dirty="0" err="1"/>
              <a:t>Urganda</a:t>
            </a:r>
            <a:r>
              <a:rPr lang="nl-BE" dirty="0"/>
              <a:t> case). A </a:t>
            </a:r>
            <a:r>
              <a:rPr lang="nl-BE" dirty="0" err="1"/>
              <a:t>similar</a:t>
            </a:r>
            <a:r>
              <a:rPr lang="nl-BE" dirty="0"/>
              <a:t> case is </a:t>
            </a:r>
            <a:r>
              <a:rPr lang="nl-BE" dirty="0" err="1"/>
              <a:t>ongoing</a:t>
            </a:r>
            <a:r>
              <a:rPr lang="nl-BE" dirty="0"/>
              <a:t> in Belgium (klimaatzaak). </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Greta </a:t>
            </a:r>
            <a:r>
              <a:rPr lang="nl-BE" dirty="0" err="1"/>
              <a:t>Thunberg</a:t>
            </a:r>
            <a:r>
              <a:rPr lang="nl-BE" dirty="0"/>
              <a:t> is </a:t>
            </a:r>
            <a:r>
              <a:rPr lang="nl-BE" dirty="0" err="1"/>
              <a:t>suing</a:t>
            </a:r>
            <a:r>
              <a:rPr lang="nl-BE" dirty="0"/>
              <a:t> </a:t>
            </a:r>
            <a:r>
              <a:rPr lang="nl-BE" dirty="0" err="1"/>
              <a:t>several</a:t>
            </a:r>
            <a:r>
              <a:rPr lang="nl-BE" dirty="0"/>
              <a:t> G20 </a:t>
            </a:r>
            <a:r>
              <a:rPr lang="nl-BE" dirty="0" err="1"/>
              <a:t>countries</a:t>
            </a:r>
            <a:r>
              <a:rPr lang="nl-BE" dirty="0"/>
              <a:t> </a:t>
            </a:r>
            <a:r>
              <a:rPr lang="nl-BE" dirty="0" err="1"/>
              <a:t>for</a:t>
            </a:r>
            <a:r>
              <a:rPr lang="nl-BE" dirty="0"/>
              <a:t> </a:t>
            </a:r>
            <a:r>
              <a:rPr lang="nl-BE" dirty="0" err="1"/>
              <a:t>violating</a:t>
            </a:r>
            <a:r>
              <a:rPr lang="nl-BE" dirty="0"/>
              <a:t> </a:t>
            </a:r>
            <a:r>
              <a:rPr lang="nl-BE" dirty="0" err="1"/>
              <a:t>the</a:t>
            </a:r>
            <a:r>
              <a:rPr lang="nl-BE" dirty="0"/>
              <a:t> UN </a:t>
            </a:r>
            <a:r>
              <a:rPr lang="nl-BE" dirty="0" err="1"/>
              <a:t>children</a:t>
            </a:r>
            <a:r>
              <a:rPr lang="nl-BE" dirty="0"/>
              <a:t> </a:t>
            </a:r>
            <a:r>
              <a:rPr lang="nl-BE" dirty="0" err="1"/>
              <a:t>rights</a:t>
            </a:r>
            <a:r>
              <a:rPr lang="nl-BE" dirty="0"/>
              <a:t> </a:t>
            </a:r>
            <a:r>
              <a:rPr lang="en-US" sz="1800">
                <a:effectLst/>
                <a:latin typeface="Calibri" panose="020F0502020204030204" pitchFamily="34" charset="0"/>
                <a:ea typeface="Calibri" panose="020F0502020204030204" pitchFamily="34" charset="0"/>
                <a:cs typeface="Times New Roman" panose="02020603050405020304" pitchFamily="18" charset="0"/>
              </a:rPr>
              <a:t>treaty</a:t>
            </a:r>
            <a:r>
              <a:rPr lang="nl-BE"/>
              <a:t> </a:t>
            </a:r>
            <a:r>
              <a:rPr lang="nl-BE" dirty="0" err="1"/>
              <a:t>which</a:t>
            </a:r>
            <a:r>
              <a:rPr lang="nl-BE" dirty="0"/>
              <a:t> </a:t>
            </a:r>
            <a:r>
              <a:rPr lang="nl-BE" dirty="0" err="1"/>
              <a:t>they</a:t>
            </a:r>
            <a:r>
              <a:rPr lang="nl-BE" dirty="0"/>
              <a:t> </a:t>
            </a:r>
            <a:r>
              <a:rPr lang="nl-BE" dirty="0" err="1"/>
              <a:t>signed</a:t>
            </a:r>
            <a:r>
              <a:rPr lang="nl-BE" dirty="0"/>
              <a:t> </a:t>
            </a:r>
            <a:r>
              <a:rPr lang="nl-BE" dirty="0" err="1"/>
              <a:t>themselves</a:t>
            </a:r>
            <a:r>
              <a:rPr lang="nl-B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Every week new cases in </a:t>
            </a:r>
            <a:r>
              <a:rPr lang="nl-BE" dirty="0" err="1"/>
              <a:t>the</a:t>
            </a:r>
            <a:r>
              <a:rPr lang="nl-BE" dirty="0"/>
              <a:t> media. Last week a Dutch court </a:t>
            </a:r>
            <a:r>
              <a:rPr lang="nl-BE" dirty="0" err="1"/>
              <a:t>ruled</a:t>
            </a:r>
            <a:r>
              <a:rPr lang="nl-BE" dirty="0"/>
              <a:t> </a:t>
            </a:r>
            <a:r>
              <a:rPr lang="nl-BE" dirty="0" err="1"/>
              <a:t>that</a:t>
            </a:r>
            <a:r>
              <a:rPr lang="nl-BE" dirty="0"/>
              <a:t> Shell </a:t>
            </a:r>
            <a:r>
              <a:rPr lang="nl-BE" dirty="0" err="1"/>
              <a:t>should</a:t>
            </a:r>
            <a:r>
              <a:rPr lang="nl-BE" dirty="0"/>
              <a:t> </a:t>
            </a:r>
            <a:r>
              <a:rPr lang="nl-BE" dirty="0" err="1"/>
              <a:t>increase</a:t>
            </a:r>
            <a:r>
              <a:rPr lang="nl-BE" dirty="0"/>
              <a:t> </a:t>
            </a:r>
            <a:r>
              <a:rPr lang="nl-BE" dirty="0" err="1"/>
              <a:t>its</a:t>
            </a:r>
            <a:r>
              <a:rPr lang="nl-BE" dirty="0"/>
              <a:t> </a:t>
            </a:r>
            <a:r>
              <a:rPr lang="nl-BE" dirty="0" err="1"/>
              <a:t>climate</a:t>
            </a:r>
            <a:r>
              <a:rPr lang="nl-BE" dirty="0"/>
              <a:t> </a:t>
            </a:r>
            <a:r>
              <a:rPr lang="nl-BE" dirty="0" err="1"/>
              <a:t>ambitions</a:t>
            </a:r>
            <a:r>
              <a:rPr lang="nl-BE" dirty="0"/>
              <a:t> </a:t>
            </a:r>
          </a:p>
          <a:p>
            <a:endParaRPr lang="nl-BE" dirty="0"/>
          </a:p>
          <a:p>
            <a:r>
              <a:rPr lang="nl-BE" dirty="0" err="1"/>
              <a:t>So</a:t>
            </a:r>
            <a:r>
              <a:rPr lang="nl-BE" dirty="0"/>
              <a:t> a relevant question </a:t>
            </a:r>
            <a:r>
              <a:rPr lang="nl-BE" dirty="0" err="1"/>
              <a:t>to</a:t>
            </a:r>
            <a:r>
              <a:rPr lang="nl-BE" dirty="0"/>
              <a:t> </a:t>
            </a:r>
            <a:r>
              <a:rPr lang="nl-BE" dirty="0" err="1"/>
              <a:t>ask</a:t>
            </a:r>
            <a:r>
              <a:rPr lang="nl-BE" dirty="0"/>
              <a:t> in </a:t>
            </a:r>
            <a:r>
              <a:rPr lang="nl-BE" dirty="0" err="1"/>
              <a:t>this</a:t>
            </a:r>
            <a:r>
              <a:rPr lang="nl-BE" dirty="0"/>
              <a:t> context is: is a 15-year </a:t>
            </a:r>
            <a:r>
              <a:rPr lang="nl-BE" dirty="0" err="1"/>
              <a:t>old</a:t>
            </a:r>
            <a:r>
              <a:rPr lang="nl-BE" dirty="0"/>
              <a:t> more </a:t>
            </a:r>
            <a:r>
              <a:rPr lang="nl-BE" dirty="0" err="1"/>
              <a:t>entitled</a:t>
            </a:r>
            <a:r>
              <a:rPr lang="nl-BE" dirty="0"/>
              <a:t> </a:t>
            </a:r>
            <a:r>
              <a:rPr lang="nl-BE" dirty="0" err="1"/>
              <a:t>to</a:t>
            </a:r>
            <a:r>
              <a:rPr lang="nl-BE" dirty="0"/>
              <a:t> start </a:t>
            </a:r>
            <a:r>
              <a:rPr lang="nl-BE" dirty="0" err="1"/>
              <a:t>law</a:t>
            </a:r>
            <a:r>
              <a:rPr lang="nl-BE" dirty="0"/>
              <a:t> </a:t>
            </a:r>
            <a:r>
              <a:rPr lang="nl-BE" dirty="0" err="1"/>
              <a:t>suits</a:t>
            </a:r>
            <a:r>
              <a:rPr lang="nl-BE" dirty="0"/>
              <a:t> </a:t>
            </a:r>
            <a:r>
              <a:rPr lang="nl-BE" dirty="0" err="1"/>
              <a:t>than</a:t>
            </a:r>
            <a:r>
              <a:rPr lang="nl-BE" dirty="0"/>
              <a:t> a 60-year </a:t>
            </a:r>
            <a:r>
              <a:rPr lang="nl-BE" dirty="0" err="1"/>
              <a:t>old</a:t>
            </a:r>
            <a:r>
              <a:rPr lang="nl-BE" dirty="0"/>
              <a:t>? For me </a:t>
            </a:r>
            <a:r>
              <a:rPr lang="nl-BE" dirty="0" err="1"/>
              <a:t>this</a:t>
            </a:r>
            <a:r>
              <a:rPr lang="nl-BE" dirty="0"/>
              <a:t> was </a:t>
            </a:r>
            <a:r>
              <a:rPr lang="nl-BE" dirty="0" err="1"/>
              <a:t>the</a:t>
            </a:r>
            <a:r>
              <a:rPr lang="nl-BE" dirty="0"/>
              <a:t> question </a:t>
            </a:r>
            <a:r>
              <a:rPr lang="nl-BE" dirty="0" err="1"/>
              <a:t>that</a:t>
            </a:r>
            <a:r>
              <a:rPr lang="nl-BE" dirty="0"/>
              <a:t> </a:t>
            </a:r>
            <a:r>
              <a:rPr lang="nl-BE" dirty="0" err="1"/>
              <a:t>sparked</a:t>
            </a:r>
            <a:r>
              <a:rPr lang="nl-BE" dirty="0"/>
              <a:t> </a:t>
            </a:r>
            <a:r>
              <a:rPr lang="nl-BE" dirty="0" err="1"/>
              <a:t>this</a:t>
            </a:r>
            <a:r>
              <a:rPr lang="nl-BE" dirty="0"/>
              <a:t> research.</a:t>
            </a:r>
          </a:p>
          <a:p>
            <a:endParaRPr lang="nl-BE" dirty="0"/>
          </a:p>
          <a:p>
            <a:endParaRPr lang="nl-BE" dirty="0"/>
          </a:p>
          <a:p>
            <a:endParaRPr lang="nl-BE" dirty="0"/>
          </a:p>
          <a:p>
            <a:endParaRPr lang="nl-BE" dirty="0"/>
          </a:p>
          <a:p>
            <a:r>
              <a:rPr lang="nl-BE" dirty="0" err="1"/>
              <a:t>Our</a:t>
            </a:r>
            <a:r>
              <a:rPr lang="nl-BE" dirty="0"/>
              <a:t> </a:t>
            </a:r>
            <a:r>
              <a:rPr lang="nl-BE" dirty="0" err="1"/>
              <a:t>children’s</a:t>
            </a:r>
            <a:r>
              <a:rPr lang="nl-BE" dirty="0"/>
              <a:t> trust: Juliana vs. United </a:t>
            </a:r>
            <a:r>
              <a:rPr lang="nl-BE" dirty="0" err="1"/>
              <a:t>States</a:t>
            </a:r>
            <a:r>
              <a:rPr lang="nl-BE" dirty="0"/>
              <a:t>. 21 </a:t>
            </a:r>
            <a:r>
              <a:rPr lang="nl-BE" dirty="0" err="1"/>
              <a:t>youth</a:t>
            </a:r>
            <a:r>
              <a:rPr lang="nl-BE" dirty="0"/>
              <a:t> </a:t>
            </a:r>
            <a:r>
              <a:rPr lang="nl-BE" dirty="0" err="1"/>
              <a:t>plaintifs</a:t>
            </a:r>
            <a:r>
              <a:rPr lang="nl-BE" dirty="0"/>
              <a:t> </a:t>
            </a:r>
            <a:r>
              <a:rPr lang="nl-BE" dirty="0" err="1"/>
              <a:t>challinging</a:t>
            </a:r>
            <a:r>
              <a:rPr lang="nl-BE" dirty="0"/>
              <a:t> Obama </a:t>
            </a:r>
            <a:r>
              <a:rPr lang="nl-BE" dirty="0" err="1"/>
              <a:t>administration</a:t>
            </a:r>
            <a:r>
              <a:rPr lang="nl-BE" dirty="0"/>
              <a:t>: Claim </a:t>
            </a:r>
            <a:r>
              <a:rPr lang="nl-BE" dirty="0" err="1"/>
              <a:t>that</a:t>
            </a:r>
            <a:r>
              <a:rPr lang="nl-BE" dirty="0"/>
              <a:t> </a:t>
            </a:r>
            <a:r>
              <a:rPr lang="nl-BE" dirty="0" err="1"/>
              <a:t>the</a:t>
            </a:r>
            <a:r>
              <a:rPr lang="nl-BE" dirty="0"/>
              <a:t> </a:t>
            </a:r>
            <a:r>
              <a:rPr lang="nl-BE" dirty="0" err="1"/>
              <a:t>governments</a:t>
            </a:r>
            <a:r>
              <a:rPr lang="nl-BE" dirty="0"/>
              <a:t> </a:t>
            </a:r>
            <a:r>
              <a:rPr lang="nl-BE" dirty="0" err="1"/>
              <a:t>affirmatve</a:t>
            </a:r>
            <a:r>
              <a:rPr lang="nl-BE" dirty="0"/>
              <a:t> </a:t>
            </a:r>
            <a:r>
              <a:rPr lang="nl-BE" dirty="0" err="1"/>
              <a:t>policies</a:t>
            </a:r>
            <a:r>
              <a:rPr lang="nl-BE" dirty="0"/>
              <a:t> </a:t>
            </a:r>
            <a:r>
              <a:rPr lang="nl-BE" dirty="0" err="1"/>
              <a:t>regarding</a:t>
            </a:r>
            <a:r>
              <a:rPr lang="nl-BE" dirty="0"/>
              <a:t> </a:t>
            </a:r>
            <a:r>
              <a:rPr lang="nl-BE" dirty="0" err="1"/>
              <a:t>greenhouse</a:t>
            </a:r>
            <a:r>
              <a:rPr lang="nl-BE" dirty="0"/>
              <a:t> gas </a:t>
            </a:r>
            <a:r>
              <a:rPr lang="nl-BE" dirty="0" err="1"/>
              <a:t>emissions</a:t>
            </a:r>
            <a:r>
              <a:rPr lang="nl-BE" dirty="0"/>
              <a:t> </a:t>
            </a:r>
            <a:r>
              <a:rPr lang="nl-BE" dirty="0" err="1"/>
              <a:t>amounted</a:t>
            </a:r>
            <a:r>
              <a:rPr lang="nl-BE" dirty="0"/>
              <a:t> </a:t>
            </a:r>
            <a:r>
              <a:rPr lang="nl-BE" dirty="0" err="1"/>
              <a:t>to</a:t>
            </a:r>
            <a:r>
              <a:rPr lang="nl-BE" dirty="0"/>
              <a:t> a </a:t>
            </a:r>
            <a:r>
              <a:rPr lang="nl-BE" dirty="0" err="1"/>
              <a:t>violating</a:t>
            </a:r>
            <a:r>
              <a:rPr lang="nl-BE" dirty="0"/>
              <a:t> </a:t>
            </a:r>
            <a:r>
              <a:rPr lang="nl-BE" dirty="0" err="1"/>
              <a:t>the</a:t>
            </a:r>
            <a:r>
              <a:rPr lang="nl-BE" dirty="0"/>
              <a:t> </a:t>
            </a:r>
            <a:r>
              <a:rPr lang="nl-BE" dirty="0" err="1"/>
              <a:t>youth’s</a:t>
            </a:r>
            <a:r>
              <a:rPr lang="nl-BE" dirty="0"/>
              <a:t> </a:t>
            </a:r>
            <a:r>
              <a:rPr lang="nl-BE" dirty="0" err="1"/>
              <a:t>consitutional</a:t>
            </a:r>
            <a:r>
              <a:rPr lang="nl-BE" dirty="0"/>
              <a:t> </a:t>
            </a:r>
            <a:r>
              <a:rPr lang="nl-BE" dirty="0" err="1"/>
              <a:t>rights</a:t>
            </a:r>
            <a:r>
              <a:rPr lang="nl-BE" dirty="0"/>
              <a:t> </a:t>
            </a:r>
            <a:r>
              <a:rPr lang="nl-BE" dirty="0" err="1"/>
              <a:t>under</a:t>
            </a:r>
            <a:r>
              <a:rPr lang="nl-BE" dirty="0"/>
              <a:t> </a:t>
            </a:r>
            <a:r>
              <a:rPr lang="nl-BE" dirty="0" err="1"/>
              <a:t>theunited</a:t>
            </a:r>
            <a:r>
              <a:rPr lang="nl-BE" dirty="0"/>
              <a:t> </a:t>
            </a:r>
            <a:r>
              <a:rPr lang="nl-BE" dirty="0" err="1"/>
              <a:t>States</a:t>
            </a:r>
            <a:r>
              <a:rPr lang="nl-BE" dirty="0"/>
              <a:t> </a:t>
            </a:r>
            <a:r>
              <a:rPr lang="nl-BE" dirty="0" err="1"/>
              <a:t>constitution</a:t>
            </a:r>
            <a:r>
              <a:rPr lang="nl-BE" dirty="0"/>
              <a:t>.</a:t>
            </a:r>
          </a:p>
          <a:p>
            <a:r>
              <a:rPr lang="nl-BE" dirty="0" err="1"/>
              <a:t>Plaintifs</a:t>
            </a:r>
            <a:r>
              <a:rPr lang="nl-BE" dirty="0"/>
              <a:t> are </a:t>
            </a:r>
            <a:r>
              <a:rPr lang="nl-BE" dirty="0" err="1"/>
              <a:t>especially</a:t>
            </a:r>
            <a:r>
              <a:rPr lang="nl-BE" dirty="0"/>
              <a:t> </a:t>
            </a:r>
            <a:r>
              <a:rPr lang="nl-BE" dirty="0" err="1"/>
              <a:t>vulnerable</a:t>
            </a:r>
            <a:r>
              <a:rPr lang="nl-BE" dirty="0"/>
              <a:t> </a:t>
            </a:r>
            <a:r>
              <a:rPr lang="nl-BE" dirty="0" err="1"/>
              <a:t>to</a:t>
            </a:r>
            <a:r>
              <a:rPr lang="nl-BE" dirty="0"/>
              <a:t> </a:t>
            </a:r>
            <a:r>
              <a:rPr lang="nl-BE" dirty="0" err="1"/>
              <a:t>climate</a:t>
            </a:r>
            <a:r>
              <a:rPr lang="nl-BE" dirty="0"/>
              <a:t> change impacts.</a:t>
            </a:r>
          </a:p>
          <a:p>
            <a:r>
              <a:rPr lang="nl-BE" dirty="0"/>
              <a:t>(</a:t>
            </a:r>
            <a:r>
              <a:rPr lang="nl-BE" dirty="0" err="1"/>
              <a:t>every</a:t>
            </a:r>
            <a:r>
              <a:rPr lang="nl-BE" dirty="0"/>
              <a:t> kid has </a:t>
            </a:r>
            <a:r>
              <a:rPr lang="nl-BE" dirty="0" err="1"/>
              <a:t>an</a:t>
            </a:r>
            <a:r>
              <a:rPr lang="nl-BE" dirty="0"/>
              <a:t> impact, e.g. Oregon, more </a:t>
            </a:r>
            <a:r>
              <a:rPr lang="nl-BE" dirty="0" err="1"/>
              <a:t>asthma</a:t>
            </a:r>
            <a:r>
              <a:rPr lang="nl-BE" dirty="0"/>
              <a:t> attacks </a:t>
            </a:r>
            <a:r>
              <a:rPr lang="nl-BE" dirty="0" err="1"/>
              <a:t>because</a:t>
            </a:r>
            <a:r>
              <a:rPr lang="nl-BE" dirty="0"/>
              <a:t> of </a:t>
            </a:r>
            <a:r>
              <a:rPr lang="nl-BE" dirty="0" err="1"/>
              <a:t>forest</a:t>
            </a:r>
            <a:r>
              <a:rPr lang="nl-BE" dirty="0"/>
              <a:t> </a:t>
            </a:r>
            <a:r>
              <a:rPr lang="nl-BE" dirty="0" err="1"/>
              <a:t>fires</a:t>
            </a:r>
            <a:r>
              <a:rPr lang="nl-BE" dirty="0"/>
              <a:t>, </a:t>
            </a:r>
            <a:r>
              <a:rPr lang="nl-BE" dirty="0" err="1"/>
              <a:t>loss</a:t>
            </a:r>
            <a:r>
              <a:rPr lang="nl-BE" dirty="0"/>
              <a:t> of </a:t>
            </a:r>
            <a:r>
              <a:rPr lang="nl-BE" dirty="0" err="1"/>
              <a:t>income</a:t>
            </a:r>
            <a:r>
              <a:rPr lang="nl-BE" dirty="0"/>
              <a:t> </a:t>
            </a:r>
            <a:r>
              <a:rPr lang="nl-BE" dirty="0" err="1"/>
              <a:t>for</a:t>
            </a:r>
            <a:r>
              <a:rPr lang="nl-BE" dirty="0"/>
              <a:t> family </a:t>
            </a:r>
            <a:r>
              <a:rPr lang="nl-BE" dirty="0" err="1"/>
              <a:t>working</a:t>
            </a:r>
            <a:r>
              <a:rPr lang="nl-BE" dirty="0"/>
              <a:t> in ski resort).</a:t>
            </a:r>
          </a:p>
          <a:p>
            <a:endParaRPr lang="nl-BE" dirty="0"/>
          </a:p>
          <a:p>
            <a:r>
              <a:rPr lang="nl-BE" dirty="0"/>
              <a:t>See </a:t>
            </a:r>
            <a:r>
              <a:rPr lang="nl-BE" dirty="0" err="1"/>
              <a:t>also</a:t>
            </a:r>
            <a:r>
              <a:rPr lang="nl-BE" dirty="0"/>
              <a:t> Oregon case: </a:t>
            </a:r>
            <a:r>
              <a:rPr lang="nl-BE" dirty="0" err="1"/>
              <a:t>climate</a:t>
            </a:r>
            <a:r>
              <a:rPr lang="nl-BE" dirty="0"/>
              <a:t> </a:t>
            </a:r>
            <a:r>
              <a:rPr lang="nl-BE" dirty="0" err="1"/>
              <a:t>kids</a:t>
            </a:r>
            <a:r>
              <a:rPr lang="nl-BE" dirty="0"/>
              <a:t> vs. The United </a:t>
            </a:r>
            <a:r>
              <a:rPr lang="nl-BE" dirty="0" err="1"/>
              <a:t>States</a:t>
            </a:r>
            <a:endParaRPr lang="nl-BE" dirty="0"/>
          </a:p>
          <a:p>
            <a:r>
              <a:rPr lang="nl-BE" dirty="0"/>
              <a:t>https://www.newyorker.com/news/daily-comment/the-right-to-a-stable-climate-is-the-constitutional-question-of-the-twenty-first-century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 </a:t>
            </a:r>
            <a:r>
              <a:rPr lang="nl-BE" dirty="0" err="1"/>
              <a:t>Peruvian</a:t>
            </a:r>
            <a:r>
              <a:rPr lang="nl-BE" dirty="0"/>
              <a:t> farmer is </a:t>
            </a:r>
            <a:r>
              <a:rPr lang="nl-BE" dirty="0" err="1"/>
              <a:t>suing</a:t>
            </a:r>
            <a:r>
              <a:rPr lang="nl-BE" dirty="0"/>
              <a:t> </a:t>
            </a:r>
            <a:r>
              <a:rPr lang="nl-BE" dirty="0" err="1"/>
              <a:t>the</a:t>
            </a:r>
            <a:r>
              <a:rPr lang="nl-BE" dirty="0"/>
              <a:t> German </a:t>
            </a:r>
            <a:r>
              <a:rPr lang="nl-BE" dirty="0" err="1"/>
              <a:t>electricity</a:t>
            </a:r>
            <a:r>
              <a:rPr lang="nl-BE" dirty="0"/>
              <a:t> </a:t>
            </a:r>
            <a:r>
              <a:rPr lang="nl-BE" dirty="0" err="1"/>
              <a:t>production</a:t>
            </a:r>
            <a:r>
              <a:rPr lang="nl-BE" dirty="0"/>
              <a:t> company RWE </a:t>
            </a:r>
            <a:r>
              <a:rPr lang="nl-BE" dirty="0" err="1"/>
              <a:t>because</a:t>
            </a:r>
            <a:r>
              <a:rPr lang="nl-BE" dirty="0"/>
              <a:t> of </a:t>
            </a:r>
            <a:r>
              <a:rPr lang="nl-BE" dirty="0" err="1"/>
              <a:t>it’s</a:t>
            </a:r>
            <a:r>
              <a:rPr lang="nl-BE" dirty="0"/>
              <a:t> </a:t>
            </a:r>
            <a:r>
              <a:rPr lang="nl-BE" dirty="0" err="1"/>
              <a:t>contribution</a:t>
            </a:r>
            <a:r>
              <a:rPr lang="nl-BE" dirty="0"/>
              <a:t> </a:t>
            </a:r>
            <a:r>
              <a:rPr lang="nl-BE" dirty="0" err="1"/>
              <a:t>to</a:t>
            </a:r>
            <a:r>
              <a:rPr lang="nl-BE" dirty="0"/>
              <a:t> </a:t>
            </a:r>
            <a:r>
              <a:rPr lang="nl-BE" dirty="0" err="1"/>
              <a:t>global</a:t>
            </a:r>
            <a:r>
              <a:rPr lang="nl-BE" dirty="0"/>
              <a:t> </a:t>
            </a:r>
            <a:r>
              <a:rPr lang="nl-BE" dirty="0" err="1"/>
              <a:t>climate</a:t>
            </a:r>
            <a:r>
              <a:rPr lang="nl-BE" dirty="0"/>
              <a:t> change. The farmer </a:t>
            </a:r>
            <a:r>
              <a:rPr lang="nl-BE" dirty="0" err="1"/>
              <a:t>lives</a:t>
            </a:r>
            <a:r>
              <a:rPr lang="nl-BE" dirty="0"/>
              <a:t> below a </a:t>
            </a:r>
            <a:r>
              <a:rPr lang="nl-BE" dirty="0" err="1"/>
              <a:t>melting</a:t>
            </a:r>
            <a:r>
              <a:rPr lang="nl-BE" dirty="0"/>
              <a:t> </a:t>
            </a:r>
            <a:r>
              <a:rPr lang="nl-BE" dirty="0" err="1"/>
              <a:t>glacier</a:t>
            </a:r>
            <a:r>
              <a:rPr lang="nl-BE" dirty="0"/>
              <a:t>, </a:t>
            </a:r>
            <a:r>
              <a:rPr lang="nl-BE" dirty="0" err="1"/>
              <a:t>and</a:t>
            </a:r>
            <a:r>
              <a:rPr lang="nl-BE" dirty="0"/>
              <a:t> </a:t>
            </a:r>
            <a:r>
              <a:rPr lang="nl-BE" dirty="0" err="1"/>
              <a:t>the</a:t>
            </a:r>
            <a:r>
              <a:rPr lang="nl-BE" dirty="0"/>
              <a:t> </a:t>
            </a:r>
            <a:r>
              <a:rPr lang="nl-BE" dirty="0" err="1"/>
              <a:t>lake</a:t>
            </a:r>
            <a:r>
              <a:rPr lang="nl-BE" dirty="0"/>
              <a:t> </a:t>
            </a:r>
            <a:r>
              <a:rPr lang="nl-BE" dirty="0" err="1"/>
              <a:t>formed</a:t>
            </a:r>
            <a:r>
              <a:rPr lang="nl-BE" dirty="0"/>
              <a:t> </a:t>
            </a:r>
            <a:r>
              <a:rPr lang="nl-BE" dirty="0" err="1"/>
              <a:t>because</a:t>
            </a:r>
            <a:r>
              <a:rPr lang="nl-BE" dirty="0"/>
              <a:t> of </a:t>
            </a:r>
            <a:r>
              <a:rPr lang="nl-BE" dirty="0" err="1"/>
              <a:t>that</a:t>
            </a:r>
            <a:r>
              <a:rPr lang="nl-BE" dirty="0"/>
              <a:t> is </a:t>
            </a:r>
            <a:r>
              <a:rPr lang="nl-BE" dirty="0" err="1"/>
              <a:t>about</a:t>
            </a:r>
            <a:r>
              <a:rPr lang="nl-BE" dirty="0"/>
              <a:t> </a:t>
            </a:r>
            <a:r>
              <a:rPr lang="nl-BE" dirty="0" err="1"/>
              <a:t>burst</a:t>
            </a:r>
            <a:r>
              <a:rPr lang="nl-BE" dirty="0"/>
              <a:t> out </a:t>
            </a:r>
            <a:r>
              <a:rPr lang="nl-BE" dirty="0" err="1"/>
              <a:t>and</a:t>
            </a:r>
            <a:r>
              <a:rPr lang="nl-BE" dirty="0"/>
              <a:t> </a:t>
            </a:r>
            <a:r>
              <a:rPr lang="nl-BE" dirty="0" err="1"/>
              <a:t>destroy</a:t>
            </a:r>
            <a:r>
              <a:rPr lang="nl-BE" dirty="0"/>
              <a:t> his </a:t>
            </a:r>
            <a:r>
              <a:rPr lang="nl-BE" dirty="0" err="1"/>
              <a:t>entire</a:t>
            </a:r>
            <a:r>
              <a:rPr lang="nl-BE" dirty="0"/>
              <a:t> </a:t>
            </a:r>
            <a:r>
              <a:rPr lang="nl-BE" dirty="0" err="1"/>
              <a:t>town</a:t>
            </a:r>
            <a:r>
              <a:rPr lang="nl-BE" dirty="0"/>
              <a:t> (</a:t>
            </a:r>
            <a:r>
              <a:rPr lang="nl-BE" dirty="0" err="1"/>
              <a:t>Lliwuya</a:t>
            </a:r>
            <a:r>
              <a:rPr lang="nl-BE" dirty="0"/>
              <a:t> v. </a:t>
            </a:r>
            <a:r>
              <a:rPr lang="nl-BE" dirty="0" err="1"/>
              <a:t>RwE</a:t>
            </a:r>
            <a:r>
              <a:rPr lang="nl-BE" dirty="0"/>
              <a:t>). </a:t>
            </a:r>
          </a:p>
          <a:p>
            <a:endParaRPr lang="nl-BE" dirty="0"/>
          </a:p>
          <a:p>
            <a:r>
              <a:rPr lang="nl-BE" dirty="0"/>
              <a:t>See talk Michael Burger</a:t>
            </a:r>
          </a:p>
          <a:p>
            <a:endParaRPr lang="nl-BE" dirty="0"/>
          </a:p>
          <a:p>
            <a:r>
              <a:rPr lang="nl-BE" dirty="0" err="1"/>
              <a:t>Notre</a:t>
            </a:r>
            <a:r>
              <a:rPr lang="nl-BE" dirty="0"/>
              <a:t> Affaires a </a:t>
            </a:r>
            <a:r>
              <a:rPr lang="nl-BE" dirty="0" err="1"/>
              <a:t>Tous</a:t>
            </a:r>
            <a:r>
              <a:rPr lang="nl-BE" dirty="0"/>
              <a:t> v. Total</a:t>
            </a:r>
          </a:p>
          <a:p>
            <a:r>
              <a:rPr lang="nl-BE" dirty="0"/>
              <a:t>v. Shell</a:t>
            </a:r>
          </a:p>
          <a:p>
            <a:endParaRPr lang="nl-BE" dirty="0"/>
          </a:p>
          <a:p>
            <a:r>
              <a:rPr lang="nl-BE" dirty="0"/>
              <a:t>A question </a:t>
            </a:r>
            <a:r>
              <a:rPr lang="nl-BE" dirty="0" err="1"/>
              <a:t>from</a:t>
            </a:r>
            <a:r>
              <a:rPr lang="nl-BE" dirty="0"/>
              <a:t> </a:t>
            </a:r>
            <a:r>
              <a:rPr lang="nl-BE" dirty="0" err="1"/>
              <a:t>the</a:t>
            </a:r>
            <a:r>
              <a:rPr lang="nl-BE" dirty="0"/>
              <a:t> </a:t>
            </a:r>
            <a:r>
              <a:rPr lang="nl-BE" dirty="0" err="1"/>
              <a:t>audience</a:t>
            </a:r>
            <a:r>
              <a:rPr lang="nl-BE" dirty="0"/>
              <a:t> </a:t>
            </a:r>
            <a:r>
              <a:rPr lang="nl-BE" dirty="0" err="1"/>
              <a:t>during</a:t>
            </a:r>
            <a:r>
              <a:rPr lang="nl-BE" dirty="0"/>
              <a:t> </a:t>
            </a:r>
            <a:r>
              <a:rPr lang="nl-BE" dirty="0" err="1"/>
              <a:t>one</a:t>
            </a:r>
            <a:r>
              <a:rPr lang="nl-BE" dirty="0"/>
              <a:t> of </a:t>
            </a:r>
            <a:r>
              <a:rPr lang="nl-BE" dirty="0" err="1"/>
              <a:t>my</a:t>
            </a:r>
            <a:r>
              <a:rPr lang="nl-BE" dirty="0"/>
              <a:t> public </a:t>
            </a:r>
            <a:r>
              <a:rPr lang="nl-BE" dirty="0" err="1"/>
              <a:t>lecture</a:t>
            </a:r>
            <a:r>
              <a:rPr lang="nl-BE" dirty="0"/>
              <a:t> </a:t>
            </a:r>
            <a:r>
              <a:rPr lang="nl-BE" dirty="0" err="1"/>
              <a:t>sparked</a:t>
            </a:r>
            <a:r>
              <a:rPr lang="nl-BE" dirty="0"/>
              <a:t> </a:t>
            </a:r>
            <a:r>
              <a:rPr lang="nl-BE" dirty="0" err="1"/>
              <a:t>the</a:t>
            </a:r>
            <a:r>
              <a:rPr lang="nl-BE" dirty="0"/>
              <a:t> </a:t>
            </a:r>
            <a:r>
              <a:rPr lang="nl-BE" dirty="0" err="1"/>
              <a:t>idea</a:t>
            </a:r>
            <a:r>
              <a:rPr lang="nl-BE" dirty="0"/>
              <a:t> </a:t>
            </a:r>
            <a:r>
              <a:rPr lang="nl-BE" dirty="0" err="1"/>
              <a:t>for</a:t>
            </a:r>
            <a:r>
              <a:rPr lang="nl-BE" dirty="0"/>
              <a:t> </a:t>
            </a:r>
            <a:r>
              <a:rPr lang="nl-BE" dirty="0" err="1"/>
              <a:t>this</a:t>
            </a:r>
            <a:r>
              <a:rPr lang="nl-BE" dirty="0"/>
              <a:t> research (</a:t>
            </a:r>
            <a:r>
              <a:rPr lang="nl-BE" dirty="0" err="1"/>
              <a:t>by</a:t>
            </a:r>
            <a:r>
              <a:rPr lang="nl-BE" dirty="0"/>
              <a:t> a </a:t>
            </a:r>
            <a:r>
              <a:rPr lang="nl-BE" dirty="0" err="1"/>
              <a:t>famous</a:t>
            </a:r>
            <a:r>
              <a:rPr lang="nl-BE" dirty="0"/>
              <a:t> biochemistry professor)</a:t>
            </a:r>
          </a:p>
          <a:p>
            <a:endParaRPr lang="nl-BE" dirty="0"/>
          </a:p>
          <a:p>
            <a:r>
              <a:rPr lang="nl-BE" dirty="0" err="1"/>
              <a:t>This</a:t>
            </a:r>
            <a:r>
              <a:rPr lang="nl-BE" dirty="0"/>
              <a:t> is </a:t>
            </a:r>
            <a:r>
              <a:rPr lang="nl-BE" dirty="0" err="1"/>
              <a:t>based</a:t>
            </a:r>
            <a:r>
              <a:rPr lang="nl-BE" dirty="0"/>
              <a:t> on </a:t>
            </a:r>
            <a:r>
              <a:rPr lang="nl-BE" dirty="0" err="1"/>
              <a:t>the</a:t>
            </a:r>
            <a:r>
              <a:rPr lang="nl-BE" dirty="0"/>
              <a:t> </a:t>
            </a:r>
            <a:r>
              <a:rPr lang="nl-BE" dirty="0" err="1"/>
              <a:t>assumption</a:t>
            </a:r>
            <a:r>
              <a:rPr lang="nl-BE" dirty="0"/>
              <a:t> </a:t>
            </a:r>
            <a:r>
              <a:rPr lang="nl-BE" dirty="0" err="1"/>
              <a:t>that</a:t>
            </a:r>
            <a:r>
              <a:rPr lang="nl-BE" dirty="0"/>
              <a:t> 15-year </a:t>
            </a:r>
            <a:r>
              <a:rPr lang="nl-BE" dirty="0" err="1"/>
              <a:t>old</a:t>
            </a:r>
            <a:r>
              <a:rPr lang="nl-BE" dirty="0"/>
              <a:t> </a:t>
            </a:r>
            <a:r>
              <a:rPr lang="nl-BE" dirty="0" err="1"/>
              <a:t>will</a:t>
            </a:r>
            <a:r>
              <a:rPr lang="nl-BE" dirty="0"/>
              <a:t> face more impacts </a:t>
            </a:r>
            <a:r>
              <a:rPr lang="nl-BE" dirty="0" err="1"/>
              <a:t>than</a:t>
            </a:r>
            <a:r>
              <a:rPr lang="nl-BE" dirty="0"/>
              <a:t> a 60-year </a:t>
            </a:r>
            <a:r>
              <a:rPr lang="nl-BE" dirty="0" err="1"/>
              <a:t>old</a:t>
            </a:r>
            <a:r>
              <a:rPr lang="nl-BE" dirty="0"/>
              <a:t>. </a:t>
            </a:r>
            <a:r>
              <a:rPr lang="nl-BE" dirty="0" err="1"/>
              <a:t>While</a:t>
            </a:r>
            <a:r>
              <a:rPr lang="nl-BE" dirty="0"/>
              <a:t> we </a:t>
            </a:r>
            <a:r>
              <a:rPr lang="nl-BE" dirty="0" err="1"/>
              <a:t>can</a:t>
            </a:r>
            <a:r>
              <a:rPr lang="nl-BE" dirty="0"/>
              <a:t> </a:t>
            </a:r>
            <a:r>
              <a:rPr lang="nl-BE" dirty="0" err="1"/>
              <a:t>reasonably</a:t>
            </a:r>
            <a:r>
              <a:rPr lang="nl-BE" dirty="0"/>
              <a:t> </a:t>
            </a:r>
            <a:r>
              <a:rPr lang="nl-BE" dirty="0" err="1"/>
              <a:t>assume</a:t>
            </a:r>
            <a:r>
              <a:rPr lang="nl-BE" dirty="0"/>
              <a:t> </a:t>
            </a:r>
            <a:r>
              <a:rPr lang="nl-BE" dirty="0" err="1"/>
              <a:t>this</a:t>
            </a:r>
            <a:r>
              <a:rPr lang="nl-BE" dirty="0"/>
              <a:t> is </a:t>
            </a:r>
            <a:r>
              <a:rPr lang="nl-BE" dirty="0" err="1"/>
              <a:t>the</a:t>
            </a:r>
            <a:r>
              <a:rPr lang="nl-BE" dirty="0"/>
              <a:t> case, </a:t>
            </a:r>
            <a:r>
              <a:rPr lang="nl-BE" dirty="0" err="1"/>
              <a:t>it</a:t>
            </a:r>
            <a:r>
              <a:rPr lang="nl-BE" dirty="0"/>
              <a:t> has in </a:t>
            </a:r>
            <a:r>
              <a:rPr lang="nl-BE" dirty="0" err="1"/>
              <a:t>fact</a:t>
            </a:r>
            <a:r>
              <a:rPr lang="nl-BE" dirty="0"/>
              <a:t> never been </a:t>
            </a:r>
            <a:r>
              <a:rPr lang="nl-BE" dirty="0" err="1"/>
              <a:t>comprehensively</a:t>
            </a:r>
            <a:r>
              <a:rPr lang="nl-BE" dirty="0"/>
              <a:t> </a:t>
            </a:r>
            <a:r>
              <a:rPr lang="nl-BE" dirty="0" err="1"/>
              <a:t>quantified</a:t>
            </a:r>
            <a:r>
              <a:rPr lang="nl-BE" dirty="0"/>
              <a:t>!</a:t>
            </a:r>
          </a:p>
          <a:p>
            <a:endParaRPr lang="nl-BE" dirty="0"/>
          </a:p>
          <a:p>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21</a:t>
            </a:fld>
            <a:endParaRPr lang="de-CH" dirty="0"/>
          </a:p>
        </p:txBody>
      </p:sp>
    </p:spTree>
    <p:extLst>
      <p:ext uri="{BB962C8B-B14F-4D97-AF65-F5344CB8AC3E}">
        <p14:creationId xmlns:p14="http://schemas.microsoft.com/office/powerpoint/2010/main" val="2276996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But </a:t>
            </a:r>
            <a:r>
              <a:rPr lang="nl-BE" dirty="0" err="1"/>
              <a:t>also</a:t>
            </a:r>
            <a:r>
              <a:rPr lang="nl-BE" dirty="0"/>
              <a:t> </a:t>
            </a:r>
            <a:r>
              <a:rPr lang="nl-BE" dirty="0" err="1"/>
              <a:t>scientifically</a:t>
            </a:r>
            <a:r>
              <a:rPr lang="nl-BE" dirty="0"/>
              <a:t>, </a:t>
            </a:r>
            <a:r>
              <a:rPr lang="nl-BE" dirty="0" err="1"/>
              <a:t>this</a:t>
            </a:r>
            <a:r>
              <a:rPr lang="nl-BE" dirty="0"/>
              <a:t> is a </a:t>
            </a:r>
            <a:r>
              <a:rPr lang="nl-BE" dirty="0" err="1"/>
              <a:t>very</a:t>
            </a:r>
            <a:r>
              <a:rPr lang="nl-BE" dirty="0"/>
              <a:t> </a:t>
            </a:r>
            <a:r>
              <a:rPr lang="nl-BE" dirty="0" err="1"/>
              <a:t>interesting</a:t>
            </a:r>
            <a:r>
              <a:rPr lang="nl-BE" dirty="0"/>
              <a:t> question, </a:t>
            </a:r>
            <a:r>
              <a:rPr lang="nl-BE" dirty="0" err="1"/>
              <a:t>because</a:t>
            </a:r>
            <a:r>
              <a:rPr lang="nl-BE" dirty="0"/>
              <a:t> </a:t>
            </a:r>
            <a:r>
              <a:rPr lang="nl-BE" dirty="0" err="1"/>
              <a:t>it</a:t>
            </a:r>
            <a:r>
              <a:rPr lang="nl-BE" dirty="0"/>
              <a:t> links </a:t>
            </a:r>
            <a:r>
              <a:rPr lang="nl-BE" dirty="0" err="1"/>
              <a:t>to</a:t>
            </a:r>
            <a:r>
              <a:rPr lang="nl-BE" dirty="0"/>
              <a:t> a common </a:t>
            </a:r>
            <a:r>
              <a:rPr lang="nl-BE" dirty="0" err="1"/>
              <a:t>distinction</a:t>
            </a:r>
            <a:r>
              <a:rPr lang="nl-BE" dirty="0"/>
              <a:t> in </a:t>
            </a:r>
            <a:r>
              <a:rPr lang="nl-BE" dirty="0" err="1"/>
              <a:t>atmospheric</a:t>
            </a:r>
            <a:r>
              <a:rPr lang="nl-BE" dirty="0"/>
              <a:t> </a:t>
            </a:r>
            <a:r>
              <a:rPr lang="nl-BE" dirty="0" err="1"/>
              <a:t>science</a:t>
            </a:r>
            <a:r>
              <a:rPr lang="nl-BE" dirty="0"/>
              <a:t> </a:t>
            </a:r>
            <a:r>
              <a:rPr lang="nl-BE" dirty="0" err="1"/>
              <a:t>which</a:t>
            </a:r>
            <a:r>
              <a:rPr lang="nl-BE" dirty="0"/>
              <a:t> </a:t>
            </a:r>
            <a:r>
              <a:rPr lang="nl-BE" dirty="0" err="1"/>
              <a:t>received</a:t>
            </a:r>
            <a:r>
              <a:rPr lang="nl-BE" dirty="0"/>
              <a:t> (</a:t>
            </a:r>
            <a:r>
              <a:rPr lang="nl-BE" dirty="0" err="1"/>
              <a:t>to</a:t>
            </a:r>
            <a:r>
              <a:rPr lang="nl-BE" dirty="0"/>
              <a:t> </a:t>
            </a:r>
            <a:r>
              <a:rPr lang="nl-BE" dirty="0" err="1"/>
              <a:t>my</a:t>
            </a:r>
            <a:r>
              <a:rPr lang="nl-BE" dirty="0"/>
              <a:t> </a:t>
            </a:r>
            <a:r>
              <a:rPr lang="nl-BE" dirty="0" err="1"/>
              <a:t>knowledge</a:t>
            </a:r>
            <a:r>
              <a:rPr lang="nl-BE" dirty="0"/>
              <a:t>) </a:t>
            </a:r>
            <a:r>
              <a:rPr lang="nl-BE" dirty="0" err="1"/>
              <a:t>very</a:t>
            </a:r>
            <a:r>
              <a:rPr lang="nl-BE" dirty="0"/>
              <a:t> </a:t>
            </a:r>
            <a:r>
              <a:rPr lang="nl-BE" dirty="0" err="1"/>
              <a:t>little</a:t>
            </a:r>
            <a:r>
              <a:rPr lang="nl-BE" dirty="0"/>
              <a:t> attention in impact </a:t>
            </a:r>
            <a:r>
              <a:rPr lang="nl-BE" dirty="0" err="1"/>
              <a:t>modelling</a:t>
            </a:r>
            <a:r>
              <a:rPr lang="nl-BE" dirty="0"/>
              <a:t>.</a:t>
            </a:r>
          </a:p>
          <a:p>
            <a:endParaRPr lang="nl-BE" dirty="0"/>
          </a:p>
          <a:p>
            <a:r>
              <a:rPr lang="nl-BE" dirty="0" err="1"/>
              <a:t>Who</a:t>
            </a:r>
            <a:r>
              <a:rPr lang="nl-BE" dirty="0"/>
              <a:t> has never </a:t>
            </a:r>
            <a:r>
              <a:rPr lang="nl-BE" dirty="0" err="1"/>
              <a:t>heard</a:t>
            </a:r>
            <a:r>
              <a:rPr lang="nl-BE" dirty="0"/>
              <a:t> of </a:t>
            </a:r>
            <a:r>
              <a:rPr lang="nl-BE" dirty="0" err="1"/>
              <a:t>the</a:t>
            </a:r>
            <a:r>
              <a:rPr lang="nl-BE" dirty="0"/>
              <a:t> </a:t>
            </a:r>
            <a:r>
              <a:rPr lang="nl-BE" dirty="0" err="1"/>
              <a:t>difference</a:t>
            </a:r>
            <a:r>
              <a:rPr lang="nl-BE" dirty="0"/>
              <a:t> </a:t>
            </a:r>
            <a:r>
              <a:rPr lang="nl-BE" dirty="0" err="1"/>
              <a:t>between</a:t>
            </a:r>
            <a:r>
              <a:rPr lang="nl-BE" dirty="0"/>
              <a:t> </a:t>
            </a:r>
            <a:r>
              <a:rPr lang="nl-BE" dirty="0" err="1"/>
              <a:t>Eulerian</a:t>
            </a:r>
            <a:r>
              <a:rPr lang="nl-BE" dirty="0"/>
              <a:t> </a:t>
            </a:r>
            <a:r>
              <a:rPr lang="nl-BE" dirty="0" err="1"/>
              <a:t>and</a:t>
            </a:r>
            <a:r>
              <a:rPr lang="nl-BE" dirty="0"/>
              <a:t> Lagrangian? </a:t>
            </a:r>
          </a:p>
          <a:p>
            <a:endParaRPr lang="nl-BE" dirty="0"/>
          </a:p>
          <a:p>
            <a:r>
              <a:rPr lang="nl-BE" dirty="0" err="1"/>
              <a:t>Eulerian</a:t>
            </a:r>
            <a:r>
              <a:rPr lang="nl-BE" dirty="0"/>
              <a:t>: </a:t>
            </a:r>
            <a:r>
              <a:rPr lang="nl-BE" dirty="0" err="1"/>
              <a:t>measure</a:t>
            </a:r>
            <a:r>
              <a:rPr lang="nl-BE" dirty="0"/>
              <a:t> </a:t>
            </a:r>
            <a:r>
              <a:rPr lang="nl-BE" dirty="0" err="1"/>
              <a:t>quantity</a:t>
            </a:r>
            <a:r>
              <a:rPr lang="nl-BE" dirty="0"/>
              <a:t> at a </a:t>
            </a:r>
            <a:r>
              <a:rPr lang="nl-BE" dirty="0" err="1"/>
              <a:t>fixed</a:t>
            </a:r>
            <a:r>
              <a:rPr lang="nl-BE" dirty="0"/>
              <a:t> </a:t>
            </a:r>
            <a:r>
              <a:rPr lang="nl-BE" dirty="0" err="1"/>
              <a:t>location</a:t>
            </a:r>
            <a:r>
              <a:rPr lang="nl-BE" dirty="0"/>
              <a:t> in </a:t>
            </a:r>
            <a:r>
              <a:rPr lang="nl-BE" dirty="0" err="1"/>
              <a:t>space</a:t>
            </a:r>
            <a:r>
              <a:rPr lang="nl-BE" dirty="0"/>
              <a:t> as </a:t>
            </a:r>
            <a:r>
              <a:rPr lang="nl-BE" dirty="0" err="1"/>
              <a:t>it</a:t>
            </a:r>
            <a:r>
              <a:rPr lang="nl-BE" dirty="0"/>
              <a:t> </a:t>
            </a:r>
            <a:r>
              <a:rPr lang="nl-BE" dirty="0" err="1"/>
              <a:t>evolves</a:t>
            </a:r>
            <a:r>
              <a:rPr lang="nl-BE" dirty="0"/>
              <a:t> over time. Lagrangian: move </a:t>
            </a:r>
            <a:r>
              <a:rPr lang="nl-BE" dirty="0" err="1"/>
              <a:t>along</a:t>
            </a:r>
            <a:r>
              <a:rPr lang="nl-BE" dirty="0"/>
              <a:t> </a:t>
            </a:r>
            <a:r>
              <a:rPr lang="nl-BE" dirty="0" err="1"/>
              <a:t>the</a:t>
            </a:r>
            <a:r>
              <a:rPr lang="nl-BE" dirty="0"/>
              <a:t> flow </a:t>
            </a:r>
            <a:r>
              <a:rPr lang="nl-BE" dirty="0" err="1"/>
              <a:t>while</a:t>
            </a:r>
            <a:r>
              <a:rPr lang="nl-BE" dirty="0"/>
              <a:t> </a:t>
            </a:r>
            <a:r>
              <a:rPr lang="nl-BE" dirty="0" err="1"/>
              <a:t>measuring</a:t>
            </a:r>
            <a:r>
              <a:rPr lang="nl-BE" dirty="0"/>
              <a:t> a </a:t>
            </a:r>
            <a:r>
              <a:rPr lang="nl-BE" dirty="0" err="1"/>
              <a:t>quantity</a:t>
            </a:r>
            <a:r>
              <a:rPr lang="nl-BE" dirty="0"/>
              <a:t>. </a:t>
            </a:r>
            <a:r>
              <a:rPr lang="nl-BE" dirty="0" err="1"/>
              <a:t>Can</a:t>
            </a:r>
            <a:r>
              <a:rPr lang="nl-BE" dirty="0"/>
              <a:t> </a:t>
            </a:r>
            <a:r>
              <a:rPr lang="nl-BE" dirty="0" err="1"/>
              <a:t>yield</a:t>
            </a:r>
            <a:r>
              <a:rPr lang="nl-BE" dirty="0"/>
              <a:t> </a:t>
            </a:r>
            <a:r>
              <a:rPr lang="nl-BE" dirty="0" err="1"/>
              <a:t>very</a:t>
            </a:r>
            <a:r>
              <a:rPr lang="nl-BE" dirty="0"/>
              <a:t> different </a:t>
            </a:r>
            <a:r>
              <a:rPr lang="nl-BE" dirty="0" err="1"/>
              <a:t>results</a:t>
            </a:r>
            <a:r>
              <a:rPr lang="nl-BE" dirty="0"/>
              <a:t>, </a:t>
            </a:r>
            <a:r>
              <a:rPr lang="nl-BE" dirty="0" err="1"/>
              <a:t>which</a:t>
            </a:r>
            <a:r>
              <a:rPr lang="nl-BE" dirty="0"/>
              <a:t> </a:t>
            </a:r>
            <a:r>
              <a:rPr lang="nl-BE" dirty="0" err="1"/>
              <a:t>can</a:t>
            </a:r>
            <a:r>
              <a:rPr lang="nl-BE" dirty="0"/>
              <a:t> </a:t>
            </a:r>
            <a:r>
              <a:rPr lang="nl-BE" dirty="0" err="1"/>
              <a:t>be</a:t>
            </a:r>
            <a:r>
              <a:rPr lang="nl-BE" dirty="0"/>
              <a:t> </a:t>
            </a:r>
            <a:r>
              <a:rPr lang="nl-BE" dirty="0" err="1"/>
              <a:t>both</a:t>
            </a:r>
            <a:r>
              <a:rPr lang="nl-BE" dirty="0"/>
              <a:t> correct.</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(Source: http://www.flowillustrator.com/fluid-dynamics/basics/lagrangian-eulerian-viewpoints.php)</a:t>
            </a:r>
          </a:p>
        </p:txBody>
      </p:sp>
      <p:sp>
        <p:nvSpPr>
          <p:cNvPr id="4" name="Slide Number Placeholder 3"/>
          <p:cNvSpPr>
            <a:spLocks noGrp="1"/>
          </p:cNvSpPr>
          <p:nvPr>
            <p:ph type="sldNum" sz="quarter" idx="5"/>
          </p:nvPr>
        </p:nvSpPr>
        <p:spPr/>
        <p:txBody>
          <a:bodyPr/>
          <a:lstStyle/>
          <a:p>
            <a:fld id="{A51C0C35-A9A2-4EFD-9BAF-1E52E29E03D1}" type="slidenum">
              <a:rPr lang="de-CH" smtClean="0"/>
              <a:pPr/>
              <a:t>22</a:t>
            </a:fld>
            <a:endParaRPr lang="de-CH" dirty="0"/>
          </a:p>
        </p:txBody>
      </p:sp>
    </p:spTree>
    <p:extLst>
      <p:ext uri="{BB962C8B-B14F-4D97-AF65-F5344CB8AC3E}">
        <p14:creationId xmlns:p14="http://schemas.microsoft.com/office/powerpoint/2010/main" val="1903519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So</a:t>
            </a:r>
            <a:r>
              <a:rPr lang="nl-BE" dirty="0"/>
              <a:t> far, </a:t>
            </a:r>
            <a:r>
              <a:rPr lang="nl-BE" dirty="0" err="1"/>
              <a:t>the</a:t>
            </a:r>
            <a:r>
              <a:rPr lang="nl-BE" dirty="0"/>
              <a:t> </a:t>
            </a:r>
            <a:r>
              <a:rPr lang="nl-BE" dirty="0" err="1"/>
              <a:t>results</a:t>
            </a:r>
            <a:r>
              <a:rPr lang="nl-BE" dirty="0"/>
              <a:t> </a:t>
            </a:r>
            <a:r>
              <a:rPr lang="nl-BE" dirty="0" err="1"/>
              <a:t>were</a:t>
            </a:r>
            <a:r>
              <a:rPr lang="nl-BE" dirty="0"/>
              <a:t> </a:t>
            </a:r>
            <a:r>
              <a:rPr lang="nl-BE" dirty="0" err="1"/>
              <a:t>only</a:t>
            </a:r>
            <a:r>
              <a:rPr lang="nl-BE" dirty="0"/>
              <a:t> </a:t>
            </a:r>
            <a:r>
              <a:rPr lang="nl-BE" dirty="0" err="1"/>
              <a:t>for</a:t>
            </a:r>
            <a:r>
              <a:rPr lang="nl-BE" dirty="0"/>
              <a:t> </a:t>
            </a:r>
            <a:r>
              <a:rPr lang="nl-BE" dirty="0" err="1"/>
              <a:t>three</a:t>
            </a:r>
            <a:r>
              <a:rPr lang="nl-BE" dirty="0"/>
              <a:t> </a:t>
            </a:r>
            <a:r>
              <a:rPr lang="nl-BE" dirty="0" err="1"/>
              <a:t>scenarios</a:t>
            </a:r>
            <a:r>
              <a:rPr lang="nl-BE" dirty="0"/>
              <a:t>: 1.5°C, 2°C and </a:t>
            </a:r>
            <a:r>
              <a:rPr lang="nl-BE" dirty="0" err="1"/>
              <a:t>current</a:t>
            </a:r>
            <a:r>
              <a:rPr lang="nl-BE" dirty="0"/>
              <a:t> </a:t>
            </a:r>
            <a:r>
              <a:rPr lang="nl-BE" dirty="0" err="1"/>
              <a:t>pledges</a:t>
            </a:r>
            <a:r>
              <a:rPr lang="nl-BE" dirty="0"/>
              <a:t>, </a:t>
            </a:r>
            <a:r>
              <a:rPr lang="nl-BE" dirty="0" err="1"/>
              <a:t>the</a:t>
            </a:r>
            <a:r>
              <a:rPr lang="nl-BE" dirty="0"/>
              <a:t> </a:t>
            </a:r>
            <a:r>
              <a:rPr lang="nl-BE" dirty="0" err="1"/>
              <a:t>latter</a:t>
            </a:r>
            <a:r>
              <a:rPr lang="nl-BE" dirty="0"/>
              <a:t> </a:t>
            </a:r>
            <a:r>
              <a:rPr lang="nl-BE" dirty="0" err="1"/>
              <a:t>implying</a:t>
            </a:r>
            <a:r>
              <a:rPr lang="nl-BE" dirty="0"/>
              <a:t> a GMT </a:t>
            </a:r>
            <a:r>
              <a:rPr lang="nl-BE" dirty="0" err="1"/>
              <a:t>increase</a:t>
            </a:r>
            <a:r>
              <a:rPr lang="nl-BE" dirty="0"/>
              <a:t> </a:t>
            </a:r>
            <a:r>
              <a:rPr lang="nl-BE" dirty="0" err="1"/>
              <a:t>by</a:t>
            </a:r>
            <a:r>
              <a:rPr lang="nl-BE" dirty="0"/>
              <a:t> </a:t>
            </a:r>
            <a:r>
              <a:rPr lang="nl-BE" dirty="0" err="1"/>
              <a:t>about</a:t>
            </a:r>
            <a:r>
              <a:rPr lang="nl-BE" dirty="0"/>
              <a:t> 2.6°C </a:t>
            </a:r>
            <a:r>
              <a:rPr lang="nl-BE" dirty="0" err="1"/>
              <a:t>by</a:t>
            </a:r>
            <a:r>
              <a:rPr lang="nl-BE" dirty="0"/>
              <a:t> 2100.</a:t>
            </a:r>
          </a:p>
          <a:p>
            <a:endParaRPr lang="nl-BE" dirty="0"/>
          </a:p>
          <a:p>
            <a:r>
              <a:rPr lang="en-GB" sz="1200" b="0" i="0" u="none" strike="noStrike" kern="1200" baseline="0" dirty="0">
                <a:solidFill>
                  <a:schemeClr val="tx1"/>
                </a:solidFill>
                <a:latin typeface="Arial" panose="020B0604020202020204" pitchFamily="34" charset="0"/>
                <a:ea typeface="+mn-ea"/>
                <a:cs typeface="+mn-cs"/>
              </a:rPr>
              <a:t>Next question: can we develop a burning ember figure based on this analysis that maps these multiplication factors under a continuous scale?</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0" u="none" strike="noStrike" kern="1200" baseline="0" dirty="0">
                <a:solidFill>
                  <a:schemeClr val="tx1"/>
                </a:solidFill>
                <a:latin typeface="Arial" panose="020B0604020202020204" pitchFamily="34" charset="0"/>
                <a:ea typeface="+mn-ea"/>
                <a:cs typeface="+mn-cs"/>
              </a:rPr>
              <a:t>What are burning embers: Colour bars denoting the </a:t>
            </a:r>
            <a:r>
              <a:rPr lang="en-US" sz="1200" b="0" i="0" u="none" strike="noStrike" kern="1200" baseline="0" dirty="0">
                <a:solidFill>
                  <a:schemeClr val="tx1"/>
                </a:solidFill>
                <a:latin typeface="Arial" panose="020B0604020202020204" pitchFamily="34" charset="0"/>
                <a:ea typeface="+mn-ea"/>
                <a:cs typeface="+mn-cs"/>
              </a:rPr>
              <a:t>relationship between increasing global mean temperature and risks to humans or ecosystems as identified through expert judgement</a:t>
            </a:r>
            <a:r>
              <a:rPr lang="en-GB" sz="1200" b="0" i="0" u="none" strike="noStrike" kern="1200" baseline="0" dirty="0">
                <a:solidFill>
                  <a:schemeClr val="tx1"/>
                </a:solidFill>
                <a:latin typeface="Arial" panose="020B0604020202020204" pitchFamily="34" charset="0"/>
                <a:ea typeface="+mn-ea"/>
                <a:cs typeface="+mn-cs"/>
              </a:rPr>
              <a:t>. They are an </a:t>
            </a:r>
            <a:r>
              <a:rPr lang="en-US" sz="1200" b="0" i="0" u="none" strike="noStrike" kern="1200" baseline="0" dirty="0">
                <a:solidFill>
                  <a:schemeClr val="tx1"/>
                </a:solidFill>
                <a:latin typeface="Arial" panose="020B0604020202020204" pitchFamily="34" charset="0"/>
                <a:ea typeface="+mn-ea"/>
                <a:cs typeface="+mn-cs"/>
              </a:rPr>
              <a:t>effective tool for communicating risks related to anthropogenic climate change in a way that can support both public discussions and policy decisions,</a:t>
            </a:r>
            <a:endParaRPr lang="en-GB" sz="1200" b="0" i="0" u="none" strike="noStrike" kern="1200" baseline="0" dirty="0">
              <a:solidFill>
                <a:schemeClr val="tx1"/>
              </a:solidFill>
              <a:latin typeface="Arial" panose="020B0604020202020204" pitchFamily="34" charset="0"/>
              <a:ea typeface="+mn-ea"/>
              <a:cs typeface="+mn-cs"/>
            </a:endParaRP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0" u="none" strike="noStrike" kern="1200" baseline="0" dirty="0">
                <a:solidFill>
                  <a:schemeClr val="tx1"/>
                </a:solidFill>
                <a:latin typeface="Arial" panose="020B0604020202020204" pitchFamily="34" charset="0"/>
                <a:ea typeface="+mn-ea"/>
                <a:cs typeface="+mn-cs"/>
              </a:rPr>
              <a:t>I was fortunate to be part of the team developing the Burning embers in the IPCC Special report on climate change and land.</a:t>
            </a:r>
          </a:p>
          <a:p>
            <a:endParaRPr lang="en-GB" sz="1200" b="0" i="0" u="none" strike="noStrike" kern="1200" baseline="0" dirty="0">
              <a:solidFill>
                <a:schemeClr val="tx1"/>
              </a:solidFill>
              <a:latin typeface="Arial" panose="020B0604020202020204" pitchFamily="34" charset="0"/>
              <a:ea typeface="+mn-ea"/>
              <a:cs typeface="+mn-cs"/>
            </a:endParaRPr>
          </a:p>
          <a:p>
            <a:r>
              <a:rPr lang="en-GB" sz="1200" b="0" i="0" u="none" strike="noStrike" kern="1200" baseline="0" dirty="0">
                <a:solidFill>
                  <a:schemeClr val="tx1"/>
                </a:solidFill>
                <a:latin typeface="Arial" panose="020B0604020202020204" pitchFamily="34" charset="0"/>
                <a:ea typeface="+mn-ea"/>
                <a:cs typeface="+mn-cs"/>
              </a:rPr>
              <a:t>In this process we introduced expert elicitation methodologies from medical sciences as a steps towards standardized,</a:t>
            </a:r>
            <a:r>
              <a:rPr lang="en-US" sz="1200" b="0" i="0" u="none" strike="noStrike" kern="1200" baseline="0" dirty="0">
                <a:solidFill>
                  <a:schemeClr val="tx1"/>
                </a:solidFill>
                <a:latin typeface="Arial" panose="020B0604020202020204" pitchFamily="34" charset="0"/>
                <a:ea typeface="+mn-ea"/>
                <a:cs typeface="+mn-cs"/>
              </a:rPr>
              <a:t> transparent process of expert elicitation in the production of burning embers diagrams to enhance their quality, comparability, and credibility. </a:t>
            </a:r>
            <a:r>
              <a:rPr lang="en-GB" sz="1200" b="0" i="0" u="none" strike="noStrike" kern="1200" baseline="0" dirty="0">
                <a:solidFill>
                  <a:schemeClr val="tx1"/>
                </a:solidFill>
                <a:latin typeface="Arial" panose="020B0604020202020204" pitchFamily="34" charset="0"/>
                <a:ea typeface="+mn-ea"/>
                <a:cs typeface="+mn-cs"/>
              </a:rPr>
              <a:t>last year we published a review paper on this iconic IPCC figure in Nature Reviews Earth and Environment</a:t>
            </a:r>
            <a:r>
              <a:rPr lang="en-US" sz="1200" b="0" i="0" u="none" strike="noStrike" kern="1200" baseline="0" dirty="0">
                <a:solidFill>
                  <a:schemeClr val="tx1"/>
                </a:solidFill>
                <a:latin typeface="Arial" panose="020B0604020202020204" pitchFamily="34" charset="0"/>
                <a:ea typeface="+mn-ea"/>
                <a:cs typeface="+mn-cs"/>
              </a:rPr>
              <a:t>.</a:t>
            </a:r>
          </a:p>
          <a:p>
            <a:endParaRPr lang="en-GB" dirty="0"/>
          </a:p>
          <a:p>
            <a:r>
              <a:rPr lang="en-GB" dirty="0"/>
              <a:t>To develop our burning embers, we first constructed several stylised pathways: interpolation between 5 scenarios: constant present-day temperature, 1.5, 2.0, NDC and linear increase to 3.5°C by 2100.</a:t>
            </a:r>
          </a:p>
          <a:p>
            <a:endParaRPr lang="en-GB" dirty="0"/>
          </a:p>
          <a:p>
            <a:r>
              <a:rPr lang="en-GB" dirty="0"/>
              <a:t>Once I have these pathways, I can repeat my analysis for each of these scenarios, for any region and any impact category.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t>
            </a:r>
            <a:r>
              <a:rPr lang="nl-BE" dirty="0" err="1"/>
              <a:t>note</a:t>
            </a:r>
            <a:r>
              <a:rPr lang="nl-BE" dirty="0"/>
              <a:t> </a:t>
            </a:r>
            <a:r>
              <a:rPr lang="nl-BE" dirty="0" err="1"/>
              <a:t>that</a:t>
            </a:r>
            <a:r>
              <a:rPr lang="nl-BE" dirty="0"/>
              <a:t> </a:t>
            </a:r>
            <a:r>
              <a:rPr lang="nl-BE" dirty="0" err="1"/>
              <a:t>this</a:t>
            </a:r>
            <a:r>
              <a:rPr lang="nl-BE" dirty="0"/>
              <a:t> is </a:t>
            </a:r>
            <a:r>
              <a:rPr lang="nl-BE" dirty="0" err="1"/>
              <a:t>the</a:t>
            </a:r>
            <a:r>
              <a:rPr lang="nl-BE" dirty="0"/>
              <a:t> 50% or 66% percent </a:t>
            </a:r>
            <a:r>
              <a:rPr lang="nl-BE" dirty="0" err="1"/>
              <a:t>probability</a:t>
            </a:r>
            <a:r>
              <a:rPr lang="nl-BE" dirty="0"/>
              <a:t>, </a:t>
            </a:r>
            <a:r>
              <a:rPr lang="nl-BE" dirty="0" err="1"/>
              <a:t>so</a:t>
            </a:r>
            <a:r>
              <a:rPr lang="nl-BE" dirty="0"/>
              <a:t> </a:t>
            </a:r>
            <a:r>
              <a:rPr lang="nl-BE" dirty="0" err="1"/>
              <a:t>lower</a:t>
            </a:r>
            <a:r>
              <a:rPr lang="nl-BE" dirty="0"/>
              <a:t> </a:t>
            </a:r>
            <a:r>
              <a:rPr lang="nl-BE" dirty="0" err="1"/>
              <a:t>than</a:t>
            </a:r>
            <a:r>
              <a:rPr lang="nl-BE" dirty="0"/>
              <a:t> </a:t>
            </a:r>
            <a:r>
              <a:rPr lang="nl-BE" dirty="0" err="1"/>
              <a:t>the</a:t>
            </a:r>
            <a:r>
              <a:rPr lang="nl-BE" dirty="0"/>
              <a:t> </a:t>
            </a:r>
            <a:r>
              <a:rPr lang="nl-BE" dirty="0" err="1"/>
              <a:t>current</a:t>
            </a:r>
            <a:r>
              <a:rPr lang="nl-BE" dirty="0"/>
              <a:t> </a:t>
            </a:r>
            <a:r>
              <a:rPr lang="nl-BE" dirty="0" err="1"/>
              <a:t>pledges</a:t>
            </a:r>
            <a:r>
              <a:rPr lang="nl-BE" dirty="0"/>
              <a:t> </a:t>
            </a:r>
            <a:r>
              <a:rPr lang="nl-BE" dirty="0" err="1"/>
              <a:t>you</a:t>
            </a:r>
            <a:r>
              <a:rPr lang="nl-BE" dirty="0"/>
              <a:t> </a:t>
            </a:r>
            <a:r>
              <a:rPr lang="nl-BE" dirty="0" err="1"/>
              <a:t>find</a:t>
            </a:r>
            <a:r>
              <a:rPr lang="nl-BE" dirty="0"/>
              <a:t> in e.g. </a:t>
            </a:r>
            <a:r>
              <a:rPr lang="nl-BE" dirty="0" err="1"/>
              <a:t>the</a:t>
            </a:r>
            <a:r>
              <a:rPr lang="nl-BE" dirty="0"/>
              <a:t> </a:t>
            </a:r>
            <a:r>
              <a:rPr lang="nl-BE" dirty="0" err="1"/>
              <a:t>climate</a:t>
            </a:r>
            <a:r>
              <a:rPr lang="nl-BE" dirty="0"/>
              <a:t> action </a:t>
            </a:r>
            <a:r>
              <a:rPr lang="nl-BE" dirty="0" err="1"/>
              <a:t>tracker</a:t>
            </a:r>
            <a:r>
              <a:rPr lang="nl-BE" dirty="0"/>
              <a:t>).</a:t>
            </a:r>
            <a:endParaRPr lang="en-GB" dirty="0"/>
          </a:p>
          <a:p>
            <a:r>
              <a:rPr lang="en-GB" dirty="0"/>
              <a:t>(Note that 1.5°C is actually below 1.5, as it is scenario with 50% chance of staying below 1.5°C. idem for 2°C and NDCs (2.6°C))</a:t>
            </a:r>
          </a:p>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23</a:t>
            </a:fld>
            <a:endParaRPr lang="de-CH" dirty="0"/>
          </a:p>
        </p:txBody>
      </p:sp>
    </p:spTree>
    <p:extLst>
      <p:ext uri="{BB962C8B-B14F-4D97-AF65-F5344CB8AC3E}">
        <p14:creationId xmlns:p14="http://schemas.microsoft.com/office/powerpoint/2010/main" val="2719098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Geometric</a:t>
            </a:r>
            <a:r>
              <a:rPr lang="nl-BE" dirty="0"/>
              <a:t> </a:t>
            </a:r>
            <a:r>
              <a:rPr lang="nl-BE" dirty="0" err="1"/>
              <a:t>mean</a:t>
            </a:r>
            <a:r>
              <a:rPr lang="nl-BE" dirty="0"/>
              <a:t> of EMF </a:t>
            </a:r>
            <a:r>
              <a:rPr lang="nl-BE" dirty="0" err="1"/>
              <a:t>across</a:t>
            </a:r>
            <a:r>
              <a:rPr lang="nl-BE" dirty="0"/>
              <a:t> </a:t>
            </a:r>
            <a:r>
              <a:rPr lang="nl-BE" dirty="0" err="1"/>
              <a:t>all</a:t>
            </a:r>
            <a:r>
              <a:rPr lang="nl-BE" dirty="0"/>
              <a:t> </a:t>
            </a:r>
            <a:r>
              <a:rPr lang="nl-BE" dirty="0" err="1"/>
              <a:t>the</a:t>
            </a:r>
            <a:r>
              <a:rPr lang="nl-BE" dirty="0"/>
              <a:t> events. </a:t>
            </a:r>
            <a:r>
              <a:rPr lang="nl-BE" dirty="0" err="1"/>
              <a:t>Why</a:t>
            </a:r>
            <a:r>
              <a:rPr lang="nl-BE" dirty="0"/>
              <a:t>? 5% change in </a:t>
            </a:r>
            <a:r>
              <a:rPr lang="nl-BE" dirty="0" err="1"/>
              <a:t>every</a:t>
            </a:r>
            <a:r>
              <a:rPr lang="nl-BE" dirty="0"/>
              <a:t> </a:t>
            </a:r>
            <a:r>
              <a:rPr lang="nl-BE" dirty="0" err="1"/>
              <a:t>category</a:t>
            </a:r>
            <a:r>
              <a:rPr lang="nl-BE" dirty="0"/>
              <a:t> has </a:t>
            </a:r>
            <a:r>
              <a:rPr lang="nl-BE" dirty="0" err="1"/>
              <a:t>the</a:t>
            </a:r>
            <a:r>
              <a:rPr lang="nl-BE" dirty="0"/>
              <a:t> </a:t>
            </a:r>
            <a:r>
              <a:rPr lang="nl-BE" dirty="0" err="1"/>
              <a:t>same</a:t>
            </a:r>
            <a:r>
              <a:rPr lang="nl-BE" dirty="0"/>
              <a:t> </a:t>
            </a:r>
            <a:r>
              <a:rPr lang="nl-BE" dirty="0" err="1"/>
              <a:t>weight</a:t>
            </a:r>
            <a:r>
              <a:rPr lang="nl-BE"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These </a:t>
            </a:r>
            <a:r>
              <a:rPr lang="nl-BE" dirty="0" err="1"/>
              <a:t>results</a:t>
            </a:r>
            <a:r>
              <a:rPr lang="nl-BE" dirty="0"/>
              <a:t> </a:t>
            </a:r>
            <a:r>
              <a:rPr lang="nl-BE" dirty="0" err="1"/>
              <a:t>allow</a:t>
            </a:r>
            <a:r>
              <a:rPr lang="nl-BE" dirty="0"/>
              <a:t> </a:t>
            </a:r>
            <a:r>
              <a:rPr lang="nl-BE" dirty="0" err="1"/>
              <a:t>us</a:t>
            </a:r>
            <a:r>
              <a:rPr lang="nl-BE" dirty="0"/>
              <a:t> </a:t>
            </a:r>
            <a:r>
              <a:rPr lang="nl-BE" dirty="0" err="1"/>
              <a:t>to</a:t>
            </a:r>
            <a:r>
              <a:rPr lang="nl-BE" dirty="0"/>
              <a:t> </a:t>
            </a:r>
            <a:r>
              <a:rPr lang="nl-BE" dirty="0" err="1"/>
              <a:t>compare</a:t>
            </a:r>
            <a:r>
              <a:rPr lang="nl-BE" dirty="0"/>
              <a:t> </a:t>
            </a:r>
            <a:r>
              <a:rPr lang="nl-BE" dirty="0" err="1"/>
              <a:t>the</a:t>
            </a:r>
            <a:r>
              <a:rPr lang="nl-BE" dirty="0"/>
              <a:t> exposure </a:t>
            </a:r>
            <a:r>
              <a:rPr lang="nl-BE" dirty="0" err="1"/>
              <a:t>across</a:t>
            </a:r>
            <a:r>
              <a:rPr lang="nl-BE" dirty="0"/>
              <a:t> </a:t>
            </a:r>
            <a:r>
              <a:rPr lang="nl-BE" dirty="0" err="1"/>
              <a:t>the</a:t>
            </a:r>
            <a:r>
              <a:rPr lang="nl-BE" dirty="0"/>
              <a:t> 6 </a:t>
            </a:r>
            <a:r>
              <a:rPr lang="nl-BE" dirty="0" err="1"/>
              <a:t>categories</a:t>
            </a:r>
            <a:r>
              <a:rPr lang="nl-BE" dirty="0"/>
              <a:t>: exposure </a:t>
            </a:r>
            <a:r>
              <a:rPr lang="nl-BE" dirty="0" err="1"/>
              <a:t>to</a:t>
            </a:r>
            <a:r>
              <a:rPr lang="nl-BE" dirty="0"/>
              <a:t> ‘extreme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younger than 10 in 2020 will experience about a fourfold increase in extreme events under 1.5°C of global warming, an increase that older cohorts will never experience, even if a scenario towards 3.5°C warming is followed</a:t>
            </a:r>
            <a:endParaRPr lang="nl-BE" dirty="0"/>
          </a:p>
          <a:p>
            <a:endParaRPr lang="en-GB" dirty="0"/>
          </a:p>
          <a:p>
            <a:r>
              <a:rPr lang="en-US" dirty="0"/>
              <a:t>exposure multiplication factors scale robustly with the warming pathway and cohort across a range of aggregation methods, despite some variation in the factor values</a:t>
            </a:r>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24</a:t>
            </a:fld>
            <a:endParaRPr lang="de-CH" dirty="0"/>
          </a:p>
        </p:txBody>
      </p:sp>
    </p:spTree>
    <p:extLst>
      <p:ext uri="{BB962C8B-B14F-4D97-AF65-F5344CB8AC3E}">
        <p14:creationId xmlns:p14="http://schemas.microsoft.com/office/powerpoint/2010/main" val="2714948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Arial" panose="020B0604020202020204" pitchFamily="34" charset="0"/>
                <a:ea typeface="+mn-ea"/>
                <a:cs typeface="+mn-cs"/>
              </a:rPr>
              <a:t>Coming to the last part of my analysis: </a:t>
            </a:r>
            <a:r>
              <a:rPr lang="nl-BE" dirty="0"/>
              <a:t>Go </a:t>
            </a:r>
            <a:r>
              <a:rPr lang="nl-BE" dirty="0" err="1"/>
              <a:t>into</a:t>
            </a:r>
            <a:r>
              <a:rPr lang="nl-BE" dirty="0"/>
              <a:t> even more detail: </a:t>
            </a:r>
            <a:r>
              <a:rPr lang="nl-BE" dirty="0" err="1"/>
              <a:t>to</a:t>
            </a:r>
            <a:r>
              <a:rPr lang="nl-BE" dirty="0"/>
              <a:t> </a:t>
            </a:r>
            <a:r>
              <a:rPr lang="nl-BE" dirty="0" err="1"/>
              <a:t>the</a:t>
            </a:r>
            <a:r>
              <a:rPr lang="nl-BE" dirty="0"/>
              <a:t> country </a:t>
            </a:r>
            <a:r>
              <a:rPr lang="nl-BE" dirty="0" err="1"/>
              <a:t>scale</a:t>
            </a:r>
            <a:r>
              <a:rPr lang="nl-BE" dirty="0"/>
              <a:t>:</a:t>
            </a:r>
          </a:p>
          <a:p>
            <a:endParaRPr lang="nl-BE" dirty="0"/>
          </a:p>
          <a:p>
            <a:r>
              <a:rPr lang="nl-BE" dirty="0"/>
              <a:t>We </a:t>
            </a:r>
            <a:r>
              <a:rPr lang="nl-BE" dirty="0" err="1"/>
              <a:t>now</a:t>
            </a:r>
            <a:r>
              <a:rPr lang="nl-BE" dirty="0"/>
              <a:t> </a:t>
            </a:r>
            <a:r>
              <a:rPr lang="nl-BE" dirty="0" err="1"/>
              <a:t>compare</a:t>
            </a:r>
            <a:r>
              <a:rPr lang="nl-BE" dirty="0"/>
              <a:t> country-</a:t>
            </a:r>
            <a:r>
              <a:rPr lang="nl-BE" dirty="0" err="1"/>
              <a:t>scale</a:t>
            </a:r>
            <a:r>
              <a:rPr lang="nl-BE" dirty="0"/>
              <a:t> </a:t>
            </a:r>
            <a:r>
              <a:rPr lang="nl-BE" dirty="0" err="1"/>
              <a:t>two</a:t>
            </a:r>
            <a:r>
              <a:rPr lang="nl-BE" dirty="0"/>
              <a:t> different </a:t>
            </a:r>
            <a:r>
              <a:rPr lang="nl-BE" dirty="0" err="1"/>
              <a:t>scenarios</a:t>
            </a:r>
            <a:r>
              <a:rPr lang="nl-BE" dirty="0"/>
              <a:t>: in </a:t>
            </a:r>
            <a:r>
              <a:rPr lang="nl-BE" dirty="0" err="1"/>
              <a:t>this</a:t>
            </a:r>
            <a:r>
              <a:rPr lang="nl-BE" dirty="0"/>
              <a:t> case </a:t>
            </a:r>
            <a:r>
              <a:rPr lang="nl-BE" dirty="0" err="1"/>
              <a:t>NDCs</a:t>
            </a:r>
            <a:r>
              <a:rPr lang="nl-BE" dirty="0"/>
              <a:t> </a:t>
            </a:r>
            <a:r>
              <a:rPr lang="nl-BE" dirty="0" err="1"/>
              <a:t>against</a:t>
            </a:r>
            <a:r>
              <a:rPr lang="nl-BE" dirty="0"/>
              <a:t> 1.5</a:t>
            </a:r>
          </a:p>
          <a:p>
            <a:endParaRPr lang="nl-BE" dirty="0"/>
          </a:p>
          <a:p>
            <a:r>
              <a:rPr lang="nl-BE" dirty="0"/>
              <a:t>The smaller </a:t>
            </a:r>
            <a:r>
              <a:rPr lang="nl-BE" dirty="0" err="1"/>
              <a:t>the</a:t>
            </a:r>
            <a:r>
              <a:rPr lang="nl-BE" dirty="0"/>
              <a:t> country, </a:t>
            </a:r>
            <a:r>
              <a:rPr lang="nl-BE" dirty="0" err="1"/>
              <a:t>the</a:t>
            </a:r>
            <a:r>
              <a:rPr lang="nl-BE" dirty="0"/>
              <a:t> more </a:t>
            </a:r>
            <a:r>
              <a:rPr lang="nl-BE" dirty="0" err="1"/>
              <a:t>uncertain</a:t>
            </a:r>
            <a:r>
              <a:rPr lang="nl-BE" dirty="0"/>
              <a:t> </a:t>
            </a:r>
            <a:r>
              <a:rPr lang="nl-BE" dirty="0" err="1"/>
              <a:t>the</a:t>
            </a:r>
            <a:r>
              <a:rPr lang="nl-BE" dirty="0"/>
              <a:t> </a:t>
            </a:r>
            <a:r>
              <a:rPr lang="nl-BE" dirty="0" err="1"/>
              <a:t>results</a:t>
            </a:r>
            <a:r>
              <a:rPr lang="nl-BE" dirty="0"/>
              <a:t>. </a:t>
            </a:r>
            <a:r>
              <a:rPr lang="nl-BE" dirty="0" err="1"/>
              <a:t>Hence</a:t>
            </a:r>
            <a:r>
              <a:rPr lang="nl-BE" dirty="0"/>
              <a:t> we </a:t>
            </a:r>
            <a:r>
              <a:rPr lang="nl-BE" dirty="0" err="1"/>
              <a:t>should</a:t>
            </a:r>
            <a:r>
              <a:rPr lang="nl-BE" dirty="0"/>
              <a:t> </a:t>
            </a:r>
            <a:r>
              <a:rPr lang="nl-BE" dirty="0" err="1"/>
              <a:t>perhaps</a:t>
            </a:r>
            <a:r>
              <a:rPr lang="nl-BE" dirty="0"/>
              <a:t> </a:t>
            </a:r>
            <a:r>
              <a:rPr lang="nl-BE" dirty="0" err="1"/>
              <a:t>not</a:t>
            </a:r>
            <a:r>
              <a:rPr lang="nl-BE" dirty="0"/>
              <a:t> zoom </a:t>
            </a:r>
            <a:r>
              <a:rPr lang="nl-BE" dirty="0" err="1"/>
              <a:t>into</a:t>
            </a:r>
            <a:r>
              <a:rPr lang="nl-BE" dirty="0"/>
              <a:t> </a:t>
            </a:r>
            <a:r>
              <a:rPr lang="nl-BE" dirty="0" err="1"/>
              <a:t>individual</a:t>
            </a:r>
            <a:r>
              <a:rPr lang="nl-BE" dirty="0"/>
              <a:t> country, but look at </a:t>
            </a:r>
            <a:r>
              <a:rPr lang="nl-BE" dirty="0" err="1"/>
              <a:t>the</a:t>
            </a:r>
            <a:r>
              <a:rPr lang="nl-BE" dirty="0"/>
              <a:t> overall </a:t>
            </a:r>
            <a:r>
              <a:rPr lang="nl-BE" dirty="0" err="1"/>
              <a:t>pattern</a:t>
            </a:r>
            <a:r>
              <a:rPr lang="nl-BE" dirty="0"/>
              <a:t>: in </a:t>
            </a:r>
            <a:r>
              <a:rPr lang="nl-BE" dirty="0" err="1"/>
              <a:t>nearly</a:t>
            </a:r>
            <a:r>
              <a:rPr lang="nl-BE" dirty="0"/>
              <a:t> </a:t>
            </a:r>
            <a:r>
              <a:rPr lang="nl-BE" dirty="0" err="1"/>
              <a:t>any</a:t>
            </a:r>
            <a:r>
              <a:rPr lang="nl-BE" dirty="0"/>
              <a:t> case, </a:t>
            </a:r>
            <a:r>
              <a:rPr lang="nl-BE" dirty="0" err="1"/>
              <a:t>there</a:t>
            </a:r>
            <a:r>
              <a:rPr lang="nl-BE" dirty="0"/>
              <a:t> is </a:t>
            </a:r>
            <a:r>
              <a:rPr lang="nl-BE" dirty="0" err="1"/>
              <a:t>an</a:t>
            </a:r>
            <a:r>
              <a:rPr lang="nl-BE" dirty="0"/>
              <a:t> </a:t>
            </a:r>
            <a:r>
              <a:rPr lang="nl-BE" dirty="0" err="1"/>
              <a:t>increase</a:t>
            </a:r>
            <a:r>
              <a:rPr lang="nl-BE" dirty="0"/>
              <a:t> in exposure </a:t>
            </a:r>
            <a:r>
              <a:rPr lang="nl-BE" dirty="0" err="1"/>
              <a:t>multiplication</a:t>
            </a:r>
            <a:r>
              <a:rPr lang="nl-BE" dirty="0"/>
              <a:t> factor </a:t>
            </a:r>
            <a:r>
              <a:rPr lang="nl-BE" dirty="0" err="1"/>
              <a:t>going</a:t>
            </a:r>
            <a:r>
              <a:rPr lang="nl-BE" dirty="0"/>
              <a:t> </a:t>
            </a:r>
            <a:r>
              <a:rPr lang="nl-BE" dirty="0" err="1"/>
              <a:t>from</a:t>
            </a:r>
            <a:r>
              <a:rPr lang="nl-BE" dirty="0"/>
              <a:t> 1.5°C </a:t>
            </a:r>
            <a:r>
              <a:rPr lang="nl-BE" dirty="0" err="1"/>
              <a:t>to</a:t>
            </a:r>
            <a:r>
              <a:rPr lang="nl-BE" dirty="0"/>
              <a:t> </a:t>
            </a:r>
            <a:r>
              <a:rPr lang="nl-BE" dirty="0" err="1"/>
              <a:t>the</a:t>
            </a:r>
            <a:r>
              <a:rPr lang="nl-BE" dirty="0"/>
              <a:t> </a:t>
            </a:r>
            <a:r>
              <a:rPr lang="nl-BE" dirty="0" err="1"/>
              <a:t>current</a:t>
            </a:r>
            <a:r>
              <a:rPr lang="nl-BE" dirty="0"/>
              <a:t> </a:t>
            </a:r>
            <a:r>
              <a:rPr lang="nl-BE" dirty="0" err="1"/>
              <a:t>pledges</a:t>
            </a:r>
            <a:r>
              <a:rPr lang="nl-BE" dirty="0"/>
              <a:t> scenario, </a:t>
            </a:r>
            <a:r>
              <a:rPr lang="nl-BE" dirty="0" err="1"/>
              <a:t>meaning</a:t>
            </a:r>
            <a:r>
              <a:rPr lang="nl-BE" dirty="0"/>
              <a:t> </a:t>
            </a:r>
            <a:r>
              <a:rPr lang="nl-BE" dirty="0" err="1"/>
              <a:t>that</a:t>
            </a:r>
            <a:r>
              <a:rPr lang="nl-BE" dirty="0"/>
              <a:t> </a:t>
            </a:r>
            <a:r>
              <a:rPr lang="nl-BE" dirty="0" err="1"/>
              <a:t>younger</a:t>
            </a:r>
            <a:r>
              <a:rPr lang="nl-BE" dirty="0"/>
              <a:t> </a:t>
            </a:r>
            <a:r>
              <a:rPr lang="nl-BE" dirty="0" err="1"/>
              <a:t>generations</a:t>
            </a:r>
            <a:r>
              <a:rPr lang="nl-BE" dirty="0"/>
              <a:t> are </a:t>
            </a:r>
            <a:r>
              <a:rPr lang="nl-BE" dirty="0" err="1"/>
              <a:t>generally</a:t>
            </a:r>
            <a:r>
              <a:rPr lang="nl-BE" dirty="0"/>
              <a:t> </a:t>
            </a:r>
            <a:r>
              <a:rPr lang="nl-BE" dirty="0" err="1"/>
              <a:t>worse</a:t>
            </a:r>
            <a:r>
              <a:rPr lang="nl-BE" dirty="0"/>
              <a:t> off </a:t>
            </a:r>
            <a:r>
              <a:rPr lang="nl-BE" dirty="0" err="1"/>
              <a:t>under</a:t>
            </a:r>
            <a:r>
              <a:rPr lang="nl-BE" dirty="0"/>
              <a:t> </a:t>
            </a:r>
            <a:r>
              <a:rPr lang="nl-BE" dirty="0" err="1"/>
              <a:t>the</a:t>
            </a:r>
            <a:r>
              <a:rPr lang="nl-BE" dirty="0"/>
              <a:t> </a:t>
            </a:r>
            <a:r>
              <a:rPr lang="nl-BE" dirty="0" err="1"/>
              <a:t>higher</a:t>
            </a:r>
            <a:r>
              <a:rPr lang="nl-BE" dirty="0"/>
              <a:t> warming scenario.</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mn-cs"/>
              </a:rPr>
              <a:t>Our results overall highlight the strong benefit of aligning policies with the Paris Agreement for safeguarding the future of current young generations.</a:t>
            </a:r>
            <a:endParaRPr lang="nl-BE" sz="1200" kern="1200" dirty="0">
              <a:solidFill>
                <a:schemeClr val="tx1"/>
              </a:solidFill>
              <a:effectLst/>
              <a:latin typeface="Arial" panose="020B0604020202020204" pitchFamily="34" charset="0"/>
              <a:ea typeface="+mn-ea"/>
              <a:cs typeface="+mn-cs"/>
            </a:endParaRPr>
          </a:p>
          <a:p>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25</a:t>
            </a:fld>
            <a:endParaRPr lang="de-CH" dirty="0"/>
          </a:p>
        </p:txBody>
      </p:sp>
    </p:spTree>
    <p:extLst>
      <p:ext uri="{BB962C8B-B14F-4D97-AF65-F5344CB8AC3E}">
        <p14:creationId xmlns:p14="http://schemas.microsoft.com/office/powerpoint/2010/main" val="123408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Meteorological extremes, hazards, or climate change impacts are thus mostly studied as they evolve over time under varying emission scenarios and socio-economic pathways </a:t>
            </a:r>
            <a:endParaRPr lang="nl-BE" dirty="0"/>
          </a:p>
          <a:p>
            <a:endParaRPr lang="nl-BE" dirty="0"/>
          </a:p>
          <a:p>
            <a:r>
              <a:rPr lang="en-US" dirty="0"/>
              <a:t>Recent studies extended this approach by studying aspects of climate change as a function of global mean temperature (GMT) anomalies, highlighting the scenario-independence of several extreme event indicators but remaining, in essence, a comparison of two time windows.</a:t>
            </a:r>
            <a:endParaRPr lang="nl-BE" dirty="0"/>
          </a:p>
          <a:p>
            <a:endParaRPr lang="nl-BE" dirty="0"/>
          </a:p>
          <a:p>
            <a:r>
              <a:rPr lang="nl-BE" dirty="0" err="1"/>
              <a:t>This</a:t>
            </a:r>
            <a:r>
              <a:rPr lang="nl-BE" dirty="0"/>
              <a:t> is </a:t>
            </a:r>
            <a:r>
              <a:rPr lang="nl-BE" dirty="0" err="1"/>
              <a:t>usually</a:t>
            </a:r>
            <a:r>
              <a:rPr lang="nl-BE" dirty="0"/>
              <a:t> </a:t>
            </a:r>
            <a:r>
              <a:rPr lang="nl-BE" dirty="0" err="1"/>
              <a:t>how</a:t>
            </a:r>
            <a:r>
              <a:rPr lang="nl-BE" dirty="0"/>
              <a:t> we do </a:t>
            </a:r>
            <a:r>
              <a:rPr lang="nl-BE" dirty="0" err="1"/>
              <a:t>our</a:t>
            </a:r>
            <a:r>
              <a:rPr lang="nl-BE" dirty="0"/>
              <a:t> research: we </a:t>
            </a:r>
            <a:r>
              <a:rPr lang="nl-BE" dirty="0" err="1"/>
              <a:t>scale</a:t>
            </a:r>
            <a:r>
              <a:rPr lang="nl-BE" dirty="0"/>
              <a:t> </a:t>
            </a:r>
            <a:r>
              <a:rPr lang="nl-BE" dirty="0" err="1"/>
              <a:t>extremes</a:t>
            </a:r>
            <a:r>
              <a:rPr lang="nl-BE" dirty="0"/>
              <a:t>/hazards/impacts </a:t>
            </a:r>
            <a:r>
              <a:rPr lang="nl-BE" dirty="0" err="1"/>
              <a:t>with</a:t>
            </a:r>
            <a:r>
              <a:rPr lang="nl-BE" dirty="0"/>
              <a:t> time or, more </a:t>
            </a:r>
            <a:r>
              <a:rPr lang="nl-BE" dirty="0" err="1"/>
              <a:t>recently</a:t>
            </a:r>
            <a:r>
              <a:rPr lang="nl-BE" dirty="0"/>
              <a:t>, </a:t>
            </a:r>
            <a:r>
              <a:rPr lang="nl-BE" dirty="0" err="1"/>
              <a:t>with</a:t>
            </a:r>
            <a:r>
              <a:rPr lang="nl-BE" dirty="0"/>
              <a:t> GMT. </a:t>
            </a:r>
          </a:p>
          <a:p>
            <a:endParaRPr lang="nl-BE" dirty="0"/>
          </a:p>
          <a:p>
            <a:r>
              <a:rPr lang="nl-BE" dirty="0"/>
              <a:t>But </a:t>
            </a:r>
            <a:r>
              <a:rPr lang="nl-BE" dirty="0" err="1"/>
              <a:t>all</a:t>
            </a:r>
            <a:r>
              <a:rPr lang="nl-BE" dirty="0"/>
              <a:t> these studies are </a:t>
            </a:r>
            <a:r>
              <a:rPr lang="nl-BE" dirty="0" err="1"/>
              <a:t>eulerian</a:t>
            </a:r>
            <a:r>
              <a:rPr lang="nl-BE" dirty="0"/>
              <a:t>, i.e. </a:t>
            </a:r>
            <a:r>
              <a:rPr lang="nl-BE" dirty="0" err="1"/>
              <a:t>they</a:t>
            </a:r>
            <a:r>
              <a:rPr lang="nl-BE" dirty="0"/>
              <a:t> </a:t>
            </a:r>
            <a:r>
              <a:rPr lang="nl-BE" dirty="0" err="1"/>
              <a:t>compare</a:t>
            </a:r>
            <a:r>
              <a:rPr lang="nl-BE" dirty="0"/>
              <a:t> </a:t>
            </a:r>
            <a:r>
              <a:rPr lang="nl-BE" dirty="0" err="1"/>
              <a:t>two</a:t>
            </a:r>
            <a:r>
              <a:rPr lang="nl-BE" dirty="0"/>
              <a:t> time </a:t>
            </a:r>
            <a:r>
              <a:rPr lang="nl-BE" dirty="0" err="1"/>
              <a:t>windows</a:t>
            </a:r>
            <a:r>
              <a:rPr lang="nl-BE" dirty="0"/>
              <a:t> at a </a:t>
            </a:r>
            <a:r>
              <a:rPr lang="nl-BE" dirty="0" err="1"/>
              <a:t>given</a:t>
            </a:r>
            <a:r>
              <a:rPr lang="nl-BE" dirty="0"/>
              <a:t> </a:t>
            </a:r>
            <a:r>
              <a:rPr lang="nl-BE" dirty="0" err="1"/>
              <a:t>location</a:t>
            </a:r>
            <a:r>
              <a:rPr lang="nl-BE" dirty="0"/>
              <a:t>.</a:t>
            </a:r>
          </a:p>
        </p:txBody>
      </p:sp>
      <p:sp>
        <p:nvSpPr>
          <p:cNvPr id="4" name="Slide Number Placeholder 3"/>
          <p:cNvSpPr>
            <a:spLocks noGrp="1"/>
          </p:cNvSpPr>
          <p:nvPr>
            <p:ph type="sldNum" sz="quarter" idx="5"/>
          </p:nvPr>
        </p:nvSpPr>
        <p:spPr/>
        <p:txBody>
          <a:bodyPr/>
          <a:lstStyle/>
          <a:p>
            <a:fld id="{A51C0C35-A9A2-4EFD-9BAF-1E52E29E03D1}" type="slidenum">
              <a:rPr lang="de-CH" smtClean="0"/>
              <a:pPr/>
              <a:t>26</a:t>
            </a:fld>
            <a:endParaRPr lang="de-CH" dirty="0"/>
          </a:p>
        </p:txBody>
      </p:sp>
    </p:spTree>
    <p:extLst>
      <p:ext uri="{BB962C8B-B14F-4D97-AF65-F5344CB8AC3E}">
        <p14:creationId xmlns:p14="http://schemas.microsoft.com/office/powerpoint/2010/main" val="2182689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30</a:t>
            </a:fld>
            <a:endParaRPr lang="de-CH" dirty="0"/>
          </a:p>
        </p:txBody>
      </p:sp>
    </p:spTree>
    <p:extLst>
      <p:ext uri="{BB962C8B-B14F-4D97-AF65-F5344CB8AC3E}">
        <p14:creationId xmlns:p14="http://schemas.microsoft.com/office/powerpoint/2010/main" val="944751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far the analysis was global, taking a cohort size-weighted global average of the ISIMIP impact data and assuming one global life expectancy time series. </a:t>
            </a:r>
          </a:p>
          <a:p>
            <a:endParaRPr lang="en-GB" dirty="0"/>
          </a:p>
          <a:p>
            <a:r>
              <a:rPr lang="en-GB" dirty="0"/>
              <a:t>From now on, go into more spatial detail. Here we are showing the exposure multiplication factors for different geographic regions. We can do this because the World Bank also provides life expectancy data for each of these regions.</a:t>
            </a:r>
          </a:p>
          <a:p>
            <a:endParaRPr lang="en-GB" dirty="0"/>
          </a:p>
          <a:p>
            <a:r>
              <a:rPr lang="en-GB" dirty="0"/>
              <a:t>The results show marked differences between regions, with the strongest increase in life-accumulated extreme event exposure over the Middle East and North Africa: </a:t>
            </a:r>
            <a:r>
              <a:rPr lang="en-US" dirty="0"/>
              <a:t>at least 7 times higher exposure for all cohorts younger than 25 years in 2020 under current pledges</a:t>
            </a:r>
            <a:endParaRPr lang="en-GB" dirty="0"/>
          </a:p>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34</a:t>
            </a:fld>
            <a:endParaRPr lang="de-CH" dirty="0"/>
          </a:p>
        </p:txBody>
      </p:sp>
    </p:spTree>
    <p:extLst>
      <p:ext uri="{BB962C8B-B14F-4D97-AF65-F5344CB8AC3E}">
        <p14:creationId xmlns:p14="http://schemas.microsoft.com/office/powerpoint/2010/main" val="322530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It gets even more interesting when we group the countries according to their income. </a:t>
            </a:r>
          </a:p>
          <a:p>
            <a:endParaRPr lang="en-GB" b="0" dirty="0"/>
          </a:p>
          <a:p>
            <a:r>
              <a:rPr lang="en-GB" b="0" dirty="0"/>
              <a:t>In this case we see that there’s a substantial increase in life-accumulated exposure for low income countries.</a:t>
            </a:r>
          </a:p>
          <a:p>
            <a:endParaRPr lang="en-GB" dirty="0"/>
          </a:p>
          <a:p>
            <a:r>
              <a:rPr lang="en-GB" dirty="0"/>
              <a:t>Importantly, this analysis is just looking at ‘one average person’, i.e. one average member of that cohort in that particular region</a:t>
            </a:r>
            <a:endParaRPr lang="en-GB" b="0"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35</a:t>
            </a:fld>
            <a:endParaRPr lang="de-CH" dirty="0"/>
          </a:p>
        </p:txBody>
      </p:sp>
    </p:spTree>
    <p:extLst>
      <p:ext uri="{BB962C8B-B14F-4D97-AF65-F5344CB8AC3E}">
        <p14:creationId xmlns:p14="http://schemas.microsoft.com/office/powerpoint/2010/main" val="104437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Differences are even more striking if you account for differences in income categories</a:t>
            </a:r>
          </a:p>
          <a:p>
            <a:endParaRPr lang="en-GB" b="0" dirty="0"/>
          </a:p>
          <a:p>
            <a:r>
              <a:rPr lang="en-US" sz="1200" b="0" i="0" u="none" strike="noStrike" kern="1200" baseline="0" dirty="0">
                <a:solidFill>
                  <a:schemeClr val="tx1"/>
                </a:solidFill>
                <a:latin typeface="Arial" panose="020B0604020202020204" pitchFamily="34" charset="0"/>
                <a:ea typeface="+mn-ea"/>
                <a:cs typeface="+mn-cs"/>
              </a:rPr>
              <a:t>60-year old people in high-income countries represent 22% of their cohort globally, this fraction has reduced to 10% for newborns</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Low and lower-middle income countries: two third of </a:t>
            </a:r>
            <a:endParaRPr lang="en-GB" b="0" dirty="0"/>
          </a:p>
          <a:p>
            <a:endParaRPr lang="en-GB" b="0" dirty="0"/>
          </a:p>
          <a:p>
            <a:endParaRPr lang="en-GB" b="0"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36</a:t>
            </a:fld>
            <a:endParaRPr lang="de-CH" dirty="0"/>
          </a:p>
        </p:txBody>
      </p:sp>
    </p:spTree>
    <p:extLst>
      <p:ext uri="{BB962C8B-B14F-4D97-AF65-F5344CB8AC3E}">
        <p14:creationId xmlns:p14="http://schemas.microsoft.com/office/powerpoint/2010/main" val="220045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Ask</a:t>
            </a:r>
            <a:r>
              <a:rPr lang="nl-BE" dirty="0"/>
              <a:t> </a:t>
            </a:r>
            <a:r>
              <a:rPr lang="nl-BE" dirty="0" err="1"/>
              <a:t>the</a:t>
            </a:r>
            <a:r>
              <a:rPr lang="nl-BE" dirty="0"/>
              <a:t> </a:t>
            </a:r>
            <a:r>
              <a:rPr lang="nl-BE" dirty="0" err="1"/>
              <a:t>audience</a:t>
            </a:r>
            <a:r>
              <a:rPr lang="nl-BE" dirty="0"/>
              <a:t> </a:t>
            </a:r>
            <a:r>
              <a:rPr lang="nl-BE" dirty="0" err="1"/>
              <a:t>to</a:t>
            </a:r>
            <a:r>
              <a:rPr lang="nl-BE" dirty="0"/>
              <a:t> </a:t>
            </a:r>
            <a:r>
              <a:rPr lang="nl-BE" dirty="0" err="1"/>
              <a:t>raise</a:t>
            </a:r>
            <a:r>
              <a:rPr lang="nl-BE" dirty="0"/>
              <a:t> hands. It’s </a:t>
            </a:r>
            <a:r>
              <a:rPr lang="nl-BE" dirty="0" err="1"/>
              <a:t>not</a:t>
            </a:r>
            <a:r>
              <a:rPr lang="nl-BE" dirty="0"/>
              <a:t> a trick question.</a:t>
            </a:r>
          </a:p>
          <a:p>
            <a:endParaRPr lang="nl-BE" dirty="0"/>
          </a:p>
          <a:p>
            <a:r>
              <a:rPr lang="nl-BE" dirty="0"/>
              <a:t>We have experts on </a:t>
            </a:r>
            <a:r>
              <a:rPr lang="nl-BE" dirty="0" err="1"/>
              <a:t>the</a:t>
            </a:r>
            <a:r>
              <a:rPr lang="nl-BE" dirty="0"/>
              <a:t> call</a:t>
            </a:r>
          </a:p>
          <a:p>
            <a:endParaRPr lang="nl-BE" dirty="0"/>
          </a:p>
          <a:p>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a:t>
            </a:fld>
            <a:endParaRPr lang="de-CH" dirty="0"/>
          </a:p>
        </p:txBody>
      </p:sp>
    </p:spTree>
    <p:extLst>
      <p:ext uri="{BB962C8B-B14F-4D97-AF65-F5344CB8AC3E}">
        <p14:creationId xmlns:p14="http://schemas.microsoft.com/office/powerpoint/2010/main" val="3572456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37</a:t>
            </a:fld>
            <a:endParaRPr lang="de-CH" dirty="0"/>
          </a:p>
        </p:txBody>
      </p:sp>
    </p:spTree>
    <p:extLst>
      <p:ext uri="{BB962C8B-B14F-4D97-AF65-F5344CB8AC3E}">
        <p14:creationId xmlns:p14="http://schemas.microsoft.com/office/powerpoint/2010/main" val="413066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Differences are even more striking if you account for differences in income categories</a:t>
            </a:r>
          </a:p>
        </p:txBody>
      </p:sp>
      <p:sp>
        <p:nvSpPr>
          <p:cNvPr id="4" name="Slide Number Placeholder 3"/>
          <p:cNvSpPr>
            <a:spLocks noGrp="1"/>
          </p:cNvSpPr>
          <p:nvPr>
            <p:ph type="sldNum" sz="quarter" idx="5"/>
          </p:nvPr>
        </p:nvSpPr>
        <p:spPr/>
        <p:txBody>
          <a:bodyPr/>
          <a:lstStyle/>
          <a:p>
            <a:fld id="{A51C0C35-A9A2-4EFD-9BAF-1E52E29E03D1}" type="slidenum">
              <a:rPr lang="de-CH" smtClean="0"/>
              <a:pPr/>
              <a:t>38</a:t>
            </a:fld>
            <a:endParaRPr lang="de-CH" dirty="0"/>
          </a:p>
        </p:txBody>
      </p:sp>
    </p:spTree>
    <p:extLst>
      <p:ext uri="{BB962C8B-B14F-4D97-AF65-F5344CB8AC3E}">
        <p14:creationId xmlns:p14="http://schemas.microsoft.com/office/powerpoint/2010/main" val="2694926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One can now ask: how much of this increase is due to climate change, and how much due to an increase in life expectancy?</a:t>
            </a:r>
          </a:p>
          <a:p>
            <a:endParaRPr lang="en-US" dirty="0"/>
          </a:p>
          <a:p>
            <a:r>
              <a:rPr lang="en-US" dirty="0"/>
              <a:t>This is a relevant question, because, the world's population has seen an average increase in life expectancy from 70 year in 1960 to 83 years in 2017. </a:t>
            </a:r>
          </a:p>
          <a:p>
            <a:endParaRPr lang="en-US" dirty="0"/>
          </a:p>
          <a:p>
            <a:r>
              <a:rPr lang="en-US" dirty="0"/>
              <a:t>This global average masks important spatial variations. </a:t>
            </a:r>
          </a:p>
          <a:p>
            <a:endParaRPr lang="en-US" dirty="0"/>
          </a:p>
          <a:p>
            <a:r>
              <a:rPr lang="en-US" dirty="0"/>
              <a:t>For instance, in Afghanistan, life expectancy strongly increases from 58 years to 77 years, </a:t>
            </a:r>
          </a:p>
          <a:p>
            <a:r>
              <a:rPr lang="en-US" dirty="0"/>
              <a:t>whereas in Sweden, it increased by only nine years from 81 to 90 over this period.</a:t>
            </a:r>
          </a:p>
          <a:p>
            <a:endParaRPr lang="en-US" dirty="0"/>
          </a:p>
          <a:p>
            <a:r>
              <a:rPr lang="en-US" dirty="0"/>
              <a:t>So is the increased extreme event exposure we find across different regions caused by climate change or simply an increased life expectancy?</a:t>
            </a:r>
            <a:endParaRPr lang="en-GB" dirty="0"/>
          </a:p>
          <a:p>
            <a:endParaRPr lang="en-US" sz="1200" u="none" dirty="0">
              <a:solidFill>
                <a:srgbClr val="1F407A"/>
              </a:solidFill>
              <a:latin typeface="Arial" panose="020B0604020202020204" pitchFamily="34" charset="0"/>
            </a:endParaRPr>
          </a:p>
          <a:p>
            <a:endParaRPr lang="en-US" sz="1200" u="none" dirty="0">
              <a:solidFill>
                <a:srgbClr val="1F407A"/>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1F407A"/>
                </a:solidFill>
                <a:latin typeface="Arial" panose="020B0604020202020204" pitchFamily="34" charset="0"/>
                <a:hlinkClick r:id="rId3">
                  <a:extLst>
                    <a:ext uri="{A12FA001-AC4F-418D-AE19-62706E023703}">
                      <ahyp:hlinkClr xmlns:ahyp="http://schemas.microsoft.com/office/drawing/2018/hyperlinkcolor" val="tx"/>
                    </a:ext>
                  </a:extLst>
                </a:hlinkClick>
              </a:rPr>
              <a:t>(https://data.worldbank.org/indicator/SP.DYN.LE00.IN</a:t>
            </a:r>
            <a:r>
              <a:rPr lang="en-US" sz="1200" u="sng" dirty="0">
                <a:solidFill>
                  <a:srgbClr val="1F407A"/>
                </a:solidFill>
                <a:latin typeface="Arial" panose="020B0604020202020204" pitchFamily="34" charset="0"/>
              </a:rPr>
              <a:t>)</a:t>
            </a:r>
          </a:p>
          <a:p>
            <a:endParaRPr lang="nl-BE" u="non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39</a:t>
            </a:fld>
            <a:endParaRPr lang="de-CH" dirty="0"/>
          </a:p>
        </p:txBody>
      </p:sp>
    </p:spTree>
    <p:extLst>
      <p:ext uri="{BB962C8B-B14F-4D97-AF65-F5344CB8AC3E}">
        <p14:creationId xmlns:p14="http://schemas.microsoft.com/office/powerpoint/2010/main" val="3021612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answer this question, </a:t>
            </a:r>
            <a:r>
              <a:rPr lang="en-US" dirty="0"/>
              <a:t>we quantify the exposure of all age cohorts in the pre-industrial control simulations, thereby effectively isolating the pure life expectancy change effect in absence of climate change from the total exposure signal</a:t>
            </a:r>
            <a:r>
              <a:rPr lang="en-GB" dirty="0"/>
              <a:t>.</a:t>
            </a:r>
          </a:p>
          <a:p>
            <a:endParaRPr lang="en-GB" dirty="0"/>
          </a:p>
          <a:p>
            <a:r>
              <a:rPr lang="en-GB" dirty="0"/>
              <a:t>Light blue: extreme event exposure in a world without climate change. </a:t>
            </a:r>
          </a:p>
          <a:p>
            <a:r>
              <a:rPr lang="en-GB" dirty="0"/>
              <a:t>Purple: increased exposure due to climate change. </a:t>
            </a:r>
          </a:p>
          <a:p>
            <a:r>
              <a:rPr lang="en-GB" dirty="0"/>
              <a:t>Green: increased exposure due to life expectancy change.</a:t>
            </a:r>
          </a:p>
          <a:p>
            <a:endParaRPr lang="en-GB" dirty="0"/>
          </a:p>
          <a:p>
            <a:r>
              <a:rPr lang="en-GB" dirty="0"/>
              <a:t>Now looking at the absolute extreme event exposure instead of the relative change</a:t>
            </a:r>
          </a:p>
          <a:p>
            <a:endParaRPr lang="en-GB" dirty="0"/>
          </a:p>
          <a:p>
            <a:r>
              <a:rPr lang="en-GB" dirty="0"/>
              <a:t>Take home message: it’s nearly all climate change</a:t>
            </a:r>
          </a:p>
          <a:p>
            <a:endParaRPr lang="en-GB" dirty="0"/>
          </a:p>
          <a:p>
            <a:r>
              <a:rPr lang="en-US" dirty="0"/>
              <a:t>globally, climate change explains 98\% of a newborn's exposure change under the current pledges scenario</a:t>
            </a:r>
          </a:p>
          <a:p>
            <a:r>
              <a:rPr lang="en-US" dirty="0"/>
              <a:t>In high-income countries, the enhanced exposure of a newborn is almost entirely attributable to climate change (99%). </a:t>
            </a:r>
          </a:p>
          <a:p>
            <a:r>
              <a:rPr lang="en-US" dirty="0"/>
              <a:t>In low, lower-middle and upper-middle income countries, climate change contributes 98% of the total exposure change.</a:t>
            </a:r>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40</a:t>
            </a:fld>
            <a:endParaRPr lang="de-CH" dirty="0"/>
          </a:p>
        </p:txBody>
      </p:sp>
    </p:spTree>
    <p:extLst>
      <p:ext uri="{BB962C8B-B14F-4D97-AF65-F5344CB8AC3E}">
        <p14:creationId xmlns:p14="http://schemas.microsoft.com/office/powerpoint/2010/main" val="2647909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Now</a:t>
            </a:r>
            <a:r>
              <a:rPr lang="nl-BE" dirty="0"/>
              <a:t> </a:t>
            </a:r>
            <a:r>
              <a:rPr lang="nl-BE" dirty="0" err="1"/>
              <a:t>the</a:t>
            </a:r>
            <a:r>
              <a:rPr lang="nl-BE" dirty="0"/>
              <a:t> </a:t>
            </a:r>
            <a:r>
              <a:rPr lang="nl-BE" dirty="0" err="1"/>
              <a:t>metric</a:t>
            </a:r>
            <a:r>
              <a:rPr lang="nl-BE" dirty="0"/>
              <a:t> </a:t>
            </a:r>
            <a:r>
              <a:rPr lang="nl-BE" dirty="0" err="1"/>
              <a:t>I’m</a:t>
            </a:r>
            <a:r>
              <a:rPr lang="nl-BE" dirty="0"/>
              <a:t> </a:t>
            </a:r>
            <a:r>
              <a:rPr lang="nl-BE" dirty="0" err="1"/>
              <a:t>showing</a:t>
            </a:r>
            <a:r>
              <a:rPr lang="nl-BE" dirty="0"/>
              <a:t> here is exposure </a:t>
            </a:r>
            <a:r>
              <a:rPr lang="nl-BE" dirty="0" err="1"/>
              <a:t>multiplication</a:t>
            </a:r>
            <a:r>
              <a:rPr lang="nl-BE" dirty="0"/>
              <a:t> factor, </a:t>
            </a:r>
            <a:r>
              <a:rPr lang="nl-BE" dirty="0" err="1"/>
              <a:t>which</a:t>
            </a:r>
            <a:r>
              <a:rPr lang="nl-BE" dirty="0"/>
              <a:t> </a:t>
            </a:r>
            <a:r>
              <a:rPr lang="nl-BE" dirty="0" err="1"/>
              <a:t>follows</a:t>
            </a:r>
            <a:r>
              <a:rPr lang="nl-BE" dirty="0"/>
              <a:t> a </a:t>
            </a:r>
            <a:r>
              <a:rPr lang="nl-BE" dirty="0" err="1"/>
              <a:t>similar</a:t>
            </a:r>
            <a:r>
              <a:rPr lang="nl-BE" dirty="0"/>
              <a:t> </a:t>
            </a:r>
            <a:r>
              <a:rPr lang="nl-BE" dirty="0" err="1"/>
              <a:t>to</a:t>
            </a:r>
            <a:r>
              <a:rPr lang="nl-BE" dirty="0"/>
              <a:t> </a:t>
            </a:r>
            <a:r>
              <a:rPr lang="nl-BE" dirty="0" err="1"/>
              <a:t>the</a:t>
            </a:r>
            <a:r>
              <a:rPr lang="nl-BE" dirty="0"/>
              <a:t> PR </a:t>
            </a:r>
            <a:r>
              <a:rPr lang="nl-BE" dirty="0" err="1"/>
              <a:t>metric</a:t>
            </a:r>
            <a:r>
              <a:rPr lang="nl-BE" dirty="0"/>
              <a:t> </a:t>
            </a:r>
            <a:r>
              <a:rPr lang="nl-BE" dirty="0" err="1"/>
              <a:t>used</a:t>
            </a:r>
            <a:r>
              <a:rPr lang="nl-BE" dirty="0"/>
              <a:t> </a:t>
            </a:r>
            <a:r>
              <a:rPr lang="nl-BE" dirty="0" err="1"/>
              <a:t>earlier</a:t>
            </a:r>
            <a:r>
              <a:rPr lang="nl-BE" dirty="0"/>
              <a:t>, but </a:t>
            </a:r>
            <a:r>
              <a:rPr lang="nl-BE" dirty="0" err="1"/>
              <a:t>with</a:t>
            </a:r>
            <a:r>
              <a:rPr lang="nl-BE" dirty="0"/>
              <a:t> </a:t>
            </a:r>
            <a:r>
              <a:rPr lang="nl-BE" dirty="0" err="1"/>
              <a:t>the</a:t>
            </a:r>
            <a:r>
              <a:rPr lang="nl-BE" dirty="0"/>
              <a:t> </a:t>
            </a:r>
            <a:r>
              <a:rPr lang="nl-BE" dirty="0" err="1"/>
              <a:t>difference</a:t>
            </a:r>
            <a:r>
              <a:rPr lang="nl-BE" dirty="0"/>
              <a:t> </a:t>
            </a:r>
            <a:r>
              <a:rPr lang="nl-BE" dirty="0" err="1"/>
              <a:t>that</a:t>
            </a:r>
            <a:r>
              <a:rPr lang="nl-BE" dirty="0"/>
              <a:t> </a:t>
            </a:r>
            <a:r>
              <a:rPr lang="nl-BE" dirty="0" err="1"/>
              <a:t>the</a:t>
            </a:r>
            <a:r>
              <a:rPr lang="nl-BE" dirty="0"/>
              <a:t> exposure is </a:t>
            </a:r>
            <a:r>
              <a:rPr lang="nl-BE" dirty="0" err="1"/>
              <a:t>not</a:t>
            </a:r>
            <a:r>
              <a:rPr lang="nl-BE" dirty="0"/>
              <a:t> a </a:t>
            </a:r>
            <a:r>
              <a:rPr lang="nl-BE" dirty="0" err="1"/>
              <a:t>probability</a:t>
            </a:r>
            <a:r>
              <a:rPr lang="nl-BE" dirty="0"/>
              <a:t> but </a:t>
            </a:r>
            <a:r>
              <a:rPr lang="nl-BE" dirty="0" err="1"/>
              <a:t>the</a:t>
            </a:r>
            <a:r>
              <a:rPr lang="nl-BE" dirty="0"/>
              <a:t> </a:t>
            </a:r>
            <a:r>
              <a:rPr lang="nl-BE" dirty="0" err="1"/>
              <a:t>number</a:t>
            </a:r>
            <a:r>
              <a:rPr lang="nl-BE" dirty="0"/>
              <a:t> of extreme events </a:t>
            </a:r>
            <a:r>
              <a:rPr lang="nl-BE" dirty="0" err="1"/>
              <a:t>that</a:t>
            </a:r>
            <a:r>
              <a:rPr lang="nl-BE" dirty="0"/>
              <a:t> a person is </a:t>
            </a:r>
            <a:r>
              <a:rPr lang="nl-BE" dirty="0" err="1"/>
              <a:t>facing</a:t>
            </a:r>
            <a:r>
              <a:rPr lang="nl-BE" dirty="0"/>
              <a:t> </a:t>
            </a:r>
            <a:r>
              <a:rPr lang="nl-BE" dirty="0" err="1"/>
              <a:t>across</a:t>
            </a:r>
            <a:r>
              <a:rPr lang="nl-BE" dirty="0"/>
              <a:t> his/her </a:t>
            </a:r>
            <a:r>
              <a:rPr lang="nl-BE" dirty="0" err="1"/>
              <a:t>lifetime</a:t>
            </a:r>
            <a:r>
              <a:rPr lang="nl-BE" dirty="0"/>
              <a:t> (</a:t>
            </a:r>
            <a:r>
              <a:rPr lang="nl-BE" dirty="0" err="1"/>
              <a:t>and</a:t>
            </a:r>
            <a:r>
              <a:rPr lang="nl-BE" dirty="0"/>
              <a:t> </a:t>
            </a:r>
            <a:r>
              <a:rPr lang="nl-BE" dirty="0" err="1"/>
              <a:t>can</a:t>
            </a:r>
            <a:r>
              <a:rPr lang="nl-BE" dirty="0"/>
              <a:t> </a:t>
            </a:r>
            <a:r>
              <a:rPr lang="nl-BE" dirty="0" err="1"/>
              <a:t>thus</a:t>
            </a:r>
            <a:r>
              <a:rPr lang="nl-BE" dirty="0"/>
              <a:t> </a:t>
            </a:r>
            <a:r>
              <a:rPr lang="nl-BE" dirty="0" err="1"/>
              <a:t>be</a:t>
            </a:r>
            <a:r>
              <a:rPr lang="nl-BE" dirty="0"/>
              <a:t> </a:t>
            </a:r>
            <a:r>
              <a:rPr lang="nl-BE" dirty="0" err="1"/>
              <a:t>larger</a:t>
            </a:r>
            <a:r>
              <a:rPr lang="nl-BE" dirty="0"/>
              <a:t> </a:t>
            </a:r>
            <a:r>
              <a:rPr lang="nl-BE" dirty="0" err="1"/>
              <a:t>than</a:t>
            </a:r>
            <a:r>
              <a:rPr lang="nl-BE" dirty="0"/>
              <a:t> </a:t>
            </a:r>
            <a:r>
              <a:rPr lang="nl-BE" dirty="0" err="1"/>
              <a:t>one</a:t>
            </a:r>
            <a:r>
              <a:rPr lang="nl-BE" dirty="0"/>
              <a:t>).</a:t>
            </a:r>
          </a:p>
          <a:p>
            <a:endParaRPr lang="nl-BE" dirty="0"/>
          </a:p>
          <a:p>
            <a:r>
              <a:rPr lang="nl-BE" dirty="0" err="1"/>
              <a:t>Looking</a:t>
            </a:r>
            <a:r>
              <a:rPr lang="nl-BE" dirty="0"/>
              <a:t> at </a:t>
            </a:r>
            <a:r>
              <a:rPr lang="nl-BE" dirty="0" err="1"/>
              <a:t>the</a:t>
            </a:r>
            <a:r>
              <a:rPr lang="nl-BE" dirty="0"/>
              <a:t> map of </a:t>
            </a:r>
            <a:r>
              <a:rPr lang="nl-BE" dirty="0" err="1"/>
              <a:t>wildfire</a:t>
            </a:r>
            <a:r>
              <a:rPr lang="nl-BE" dirty="0"/>
              <a:t> risk, we </a:t>
            </a:r>
            <a:r>
              <a:rPr lang="nl-BE" dirty="0" err="1"/>
              <a:t>see</a:t>
            </a:r>
            <a:r>
              <a:rPr lang="nl-BE" dirty="0"/>
              <a:t> a mixed image, </a:t>
            </a:r>
            <a:r>
              <a:rPr lang="nl-BE" dirty="0" err="1"/>
              <a:t>with</a:t>
            </a:r>
            <a:r>
              <a:rPr lang="nl-BE" dirty="0"/>
              <a:t> </a:t>
            </a:r>
            <a:r>
              <a:rPr lang="nl-BE" dirty="0" err="1"/>
              <a:t>increased</a:t>
            </a:r>
            <a:r>
              <a:rPr lang="nl-BE" dirty="0"/>
              <a:t> exposure in </a:t>
            </a:r>
            <a:r>
              <a:rPr lang="nl-BE" dirty="0" err="1"/>
              <a:t>some</a:t>
            </a:r>
            <a:r>
              <a:rPr lang="nl-BE" dirty="0"/>
              <a:t> </a:t>
            </a:r>
            <a:r>
              <a:rPr lang="nl-BE" dirty="0" err="1"/>
              <a:t>countries</a:t>
            </a:r>
            <a:r>
              <a:rPr lang="nl-BE" dirty="0"/>
              <a:t> </a:t>
            </a:r>
            <a:r>
              <a:rPr lang="nl-BE" dirty="0" err="1"/>
              <a:t>and</a:t>
            </a:r>
            <a:r>
              <a:rPr lang="nl-BE" dirty="0"/>
              <a:t> </a:t>
            </a:r>
            <a:r>
              <a:rPr lang="nl-BE" dirty="0" err="1"/>
              <a:t>reduceed</a:t>
            </a:r>
            <a:r>
              <a:rPr lang="nl-BE" dirty="0"/>
              <a:t> exposure in </a:t>
            </a:r>
            <a:r>
              <a:rPr lang="nl-BE" dirty="0" err="1"/>
              <a:t>other</a:t>
            </a:r>
            <a:r>
              <a:rPr lang="nl-BE" dirty="0"/>
              <a:t> </a:t>
            </a:r>
            <a:r>
              <a:rPr lang="nl-BE" dirty="0" err="1"/>
              <a:t>regions</a:t>
            </a:r>
            <a:r>
              <a:rPr lang="nl-BE" dirty="0"/>
              <a:t>.</a:t>
            </a:r>
          </a:p>
          <a:p>
            <a:endParaRPr lang="nl-BE" dirty="0"/>
          </a:p>
          <a:p>
            <a:r>
              <a:rPr lang="nl-BE" dirty="0" err="1"/>
              <a:t>Burned</a:t>
            </a:r>
            <a:r>
              <a:rPr lang="nl-BE" dirty="0"/>
              <a:t> area is </a:t>
            </a:r>
            <a:r>
              <a:rPr lang="nl-BE" dirty="0" err="1"/>
              <a:t>notoriously</a:t>
            </a:r>
            <a:r>
              <a:rPr lang="nl-BE" dirty="0"/>
              <a:t> </a:t>
            </a:r>
            <a:r>
              <a:rPr lang="nl-BE" dirty="0" err="1"/>
              <a:t>difficult</a:t>
            </a:r>
            <a:r>
              <a:rPr lang="nl-BE" dirty="0"/>
              <a:t> </a:t>
            </a:r>
            <a:r>
              <a:rPr lang="nl-BE" dirty="0" err="1"/>
              <a:t>to</a:t>
            </a:r>
            <a:r>
              <a:rPr lang="nl-BE" dirty="0"/>
              <a:t> model, </a:t>
            </a:r>
            <a:r>
              <a:rPr lang="nl-BE" dirty="0" err="1"/>
              <a:t>so</a:t>
            </a:r>
            <a:r>
              <a:rPr lang="nl-BE" dirty="0"/>
              <a:t> </a:t>
            </a:r>
            <a:r>
              <a:rPr lang="nl-BE" dirty="0" err="1"/>
              <a:t>lets</a:t>
            </a:r>
            <a:r>
              <a:rPr lang="nl-BE" dirty="0"/>
              <a:t> look at </a:t>
            </a:r>
            <a:r>
              <a:rPr lang="nl-BE" dirty="0" err="1"/>
              <a:t>the</a:t>
            </a:r>
            <a:r>
              <a:rPr lang="nl-BE" dirty="0"/>
              <a:t> </a:t>
            </a:r>
            <a:r>
              <a:rPr lang="nl-BE" dirty="0" err="1"/>
              <a:t>other</a:t>
            </a:r>
            <a:r>
              <a:rPr lang="nl-BE" dirty="0"/>
              <a:t> extreme impacts. It is </a:t>
            </a:r>
            <a:r>
              <a:rPr lang="nl-BE" dirty="0" err="1"/>
              <a:t>clear</a:t>
            </a:r>
            <a:r>
              <a:rPr lang="nl-BE" dirty="0"/>
              <a:t> </a:t>
            </a:r>
            <a:r>
              <a:rPr lang="nl-BE" dirty="0" err="1"/>
              <a:t>that</a:t>
            </a:r>
            <a:r>
              <a:rPr lang="nl-BE" dirty="0"/>
              <a:t> in </a:t>
            </a:r>
            <a:r>
              <a:rPr lang="nl-BE" dirty="0" err="1"/>
              <a:t>this</a:t>
            </a:r>
            <a:r>
              <a:rPr lang="nl-BE" dirty="0"/>
              <a:t> case </a:t>
            </a:r>
            <a:r>
              <a:rPr lang="nl-BE" dirty="0" err="1"/>
              <a:t>the</a:t>
            </a:r>
            <a:r>
              <a:rPr lang="nl-BE" dirty="0"/>
              <a:t> </a:t>
            </a:r>
            <a:r>
              <a:rPr lang="nl-BE" dirty="0" err="1"/>
              <a:t>increased</a:t>
            </a:r>
            <a:r>
              <a:rPr lang="nl-BE" dirty="0"/>
              <a:t> exposure is more </a:t>
            </a:r>
            <a:r>
              <a:rPr lang="nl-BE" dirty="0" err="1"/>
              <a:t>pronounced</a:t>
            </a:r>
            <a:r>
              <a:rPr lang="nl-BE" dirty="0"/>
              <a:t> </a:t>
            </a:r>
            <a:r>
              <a:rPr lang="nl-BE" dirty="0" err="1"/>
              <a:t>spatially</a:t>
            </a:r>
            <a:r>
              <a:rPr lang="nl-BE" dirty="0"/>
              <a:t>.</a:t>
            </a:r>
          </a:p>
          <a:p>
            <a:endParaRPr lang="nl-BE" dirty="0"/>
          </a:p>
          <a:p>
            <a:r>
              <a:rPr lang="nl-BE" dirty="0" err="1"/>
              <a:t>Very</a:t>
            </a:r>
            <a:r>
              <a:rPr lang="nl-BE" dirty="0"/>
              <a:t> strong </a:t>
            </a:r>
            <a:r>
              <a:rPr lang="nl-BE" dirty="0" err="1"/>
              <a:t>increase</a:t>
            </a:r>
            <a:r>
              <a:rPr lang="nl-BE" dirty="0"/>
              <a:t> in heatwaves, </a:t>
            </a:r>
            <a:r>
              <a:rPr lang="nl-BE" dirty="0" err="1"/>
              <a:t>which</a:t>
            </a:r>
            <a:r>
              <a:rPr lang="nl-BE" dirty="0"/>
              <a:t> </a:t>
            </a:r>
            <a:r>
              <a:rPr lang="nl-BE" dirty="0" err="1"/>
              <a:t>dominates</a:t>
            </a:r>
            <a:r>
              <a:rPr lang="nl-BE" dirty="0"/>
              <a:t> </a:t>
            </a:r>
            <a:r>
              <a:rPr lang="nl-BE" dirty="0" err="1"/>
              <a:t>the</a:t>
            </a:r>
            <a:r>
              <a:rPr lang="nl-BE" dirty="0"/>
              <a:t> picture here.</a:t>
            </a:r>
          </a:p>
          <a:p>
            <a:endParaRPr lang="nl-BE" dirty="0"/>
          </a:p>
          <a:p>
            <a:r>
              <a:rPr lang="nl-BE" dirty="0" err="1"/>
              <a:t>Relative</a:t>
            </a:r>
            <a:r>
              <a:rPr lang="nl-BE" dirty="0"/>
              <a:t> </a:t>
            </a:r>
            <a:r>
              <a:rPr lang="nl-BE" dirty="0" err="1"/>
              <a:t>increase</a:t>
            </a:r>
            <a:r>
              <a:rPr lang="nl-BE" dirty="0"/>
              <a:t>, </a:t>
            </a:r>
            <a:r>
              <a:rPr lang="nl-BE" dirty="0" err="1"/>
              <a:t>not</a:t>
            </a:r>
            <a:r>
              <a:rPr lang="nl-BE" dirty="0"/>
              <a:t> absolute </a:t>
            </a:r>
            <a:r>
              <a:rPr lang="nl-BE" dirty="0" err="1"/>
              <a:t>increase</a:t>
            </a:r>
            <a:r>
              <a:rPr lang="nl-BE" dirty="0"/>
              <a:t>. E.g. </a:t>
            </a:r>
            <a:r>
              <a:rPr lang="nl-BE" dirty="0" err="1"/>
              <a:t>from</a:t>
            </a:r>
            <a:r>
              <a:rPr lang="nl-BE" dirty="0"/>
              <a:t> no TC </a:t>
            </a:r>
            <a:r>
              <a:rPr lang="nl-BE" dirty="0" err="1"/>
              <a:t>to</a:t>
            </a:r>
            <a:r>
              <a:rPr lang="nl-BE" dirty="0"/>
              <a:t> </a:t>
            </a:r>
            <a:r>
              <a:rPr lang="nl-BE" dirty="0" err="1"/>
              <a:t>one</a:t>
            </a:r>
            <a:r>
              <a:rPr lang="nl-BE" dirty="0"/>
              <a:t> is </a:t>
            </a:r>
            <a:r>
              <a:rPr lang="nl-BE" dirty="0" err="1"/>
              <a:t>increase</a:t>
            </a:r>
            <a:r>
              <a:rPr lang="nl-BE" dirty="0"/>
              <a:t> </a:t>
            </a:r>
            <a:r>
              <a:rPr lang="nl-BE" dirty="0" err="1"/>
              <a:t>by</a:t>
            </a:r>
            <a:r>
              <a:rPr lang="nl-BE" dirty="0"/>
              <a:t> factor </a:t>
            </a:r>
            <a:r>
              <a:rPr lang="nl-BE" dirty="0" err="1"/>
              <a:t>infinite</a:t>
            </a:r>
            <a:r>
              <a:rPr lang="nl-BE" dirty="0"/>
              <a:t>, but </a:t>
            </a:r>
            <a:r>
              <a:rPr lang="nl-BE" dirty="0" err="1"/>
              <a:t>from</a:t>
            </a:r>
            <a:r>
              <a:rPr lang="nl-BE" dirty="0"/>
              <a:t> 5 </a:t>
            </a:r>
            <a:r>
              <a:rPr lang="nl-BE" dirty="0" err="1"/>
              <a:t>to</a:t>
            </a:r>
            <a:r>
              <a:rPr lang="nl-BE" dirty="0"/>
              <a:t> 10 heatwaves </a:t>
            </a:r>
            <a:r>
              <a:rPr lang="nl-BE" dirty="0" err="1"/>
              <a:t>only</a:t>
            </a:r>
            <a:r>
              <a:rPr lang="nl-BE" dirty="0"/>
              <a:t> </a:t>
            </a:r>
            <a:r>
              <a:rPr lang="nl-BE" dirty="0" err="1"/>
              <a:t>by</a:t>
            </a:r>
            <a:r>
              <a:rPr lang="nl-BE" dirty="0"/>
              <a:t> factor 2/</a:t>
            </a:r>
          </a:p>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43</a:t>
            </a:fld>
            <a:endParaRPr lang="de-CH" dirty="0"/>
          </a:p>
        </p:txBody>
      </p:sp>
    </p:spTree>
    <p:extLst>
      <p:ext uri="{BB962C8B-B14F-4D97-AF65-F5344CB8AC3E}">
        <p14:creationId xmlns:p14="http://schemas.microsoft.com/office/powerpoint/2010/main" val="3248190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Carbon brief: nr 13</a:t>
            </a:r>
          </a:p>
        </p:txBody>
      </p:sp>
      <p:sp>
        <p:nvSpPr>
          <p:cNvPr id="4" name="Slide Number Placeholder 3"/>
          <p:cNvSpPr>
            <a:spLocks noGrp="1"/>
          </p:cNvSpPr>
          <p:nvPr>
            <p:ph type="sldNum" sz="quarter" idx="5"/>
          </p:nvPr>
        </p:nvSpPr>
        <p:spPr/>
        <p:txBody>
          <a:bodyPr/>
          <a:lstStyle/>
          <a:p>
            <a:fld id="{A51C0C35-A9A2-4EFD-9BAF-1E52E29E03D1}" type="slidenum">
              <a:rPr lang="de-CH" smtClean="0"/>
              <a:pPr/>
              <a:t>44</a:t>
            </a:fld>
            <a:endParaRPr lang="de-CH" dirty="0"/>
          </a:p>
        </p:txBody>
      </p:sp>
    </p:spTree>
    <p:extLst>
      <p:ext uri="{BB962C8B-B14F-4D97-AF65-F5344CB8AC3E}">
        <p14:creationId xmlns:p14="http://schemas.microsoft.com/office/powerpoint/2010/main" val="100441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anose="020B0604020202020204" pitchFamily="34" charset="0"/>
                <a:ea typeface="+mn-ea"/>
                <a:cs typeface="+mn-cs"/>
              </a:rPr>
              <a:t>This is because of the way we typically </a:t>
            </a:r>
            <a:r>
              <a:rPr lang="en-US" sz="1200" kern="1200" dirty="0">
                <a:solidFill>
                  <a:schemeClr val="tx1"/>
                </a:solidFill>
                <a:effectLst/>
                <a:latin typeface="Arial" panose="020B0604020202020204" pitchFamily="34" charset="0"/>
                <a:ea typeface="+mn-ea"/>
                <a:cs typeface="+mn-cs"/>
              </a:rPr>
              <a:t>study the effects of climate change: you have a diagram, with time on the x-axis, and land area annually exposed to an extreme heatwave on the y-axis. </a:t>
            </a:r>
            <a:endParaRPr lang="en-BE"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We then study how this variable evolves under different temperature pathways: under a 1.5°C scenario, around 20% of the land area will be annually exposed by 2100. Under 2,0°C, this increases to around 30%, and under current pledges, we end up above 40%.</a:t>
            </a:r>
            <a:endParaRPr lang="en-BE" sz="1200" kern="1200" dirty="0">
              <a:solidFill>
                <a:schemeClr val="tx1"/>
              </a:solidFill>
              <a:effectLst/>
              <a:latin typeface="Arial" panose="020B0604020202020204" pitchFamily="34" charset="0"/>
              <a:ea typeface="+mn-ea"/>
              <a:cs typeface="+mn-cs"/>
            </a:endParaRPr>
          </a:p>
          <a:p>
            <a:endParaRPr lang="en-US" dirty="0"/>
          </a:p>
          <a:p>
            <a:r>
              <a:rPr lang="en-US" dirty="0"/>
              <a:t>This is what I call the Eulerian perspective to climate impacts.</a:t>
            </a:r>
          </a:p>
          <a:p>
            <a:endParaRPr lang="en-US" dirty="0"/>
          </a:p>
          <a:p>
            <a:r>
              <a:rPr lang="en-US" sz="1200" kern="1200" dirty="0">
                <a:solidFill>
                  <a:schemeClr val="tx1"/>
                </a:solidFill>
                <a:effectLst/>
                <a:latin typeface="Arial" panose="020B0604020202020204" pitchFamily="34" charset="0"/>
                <a:ea typeface="+mn-ea"/>
                <a:cs typeface="+mn-cs"/>
              </a:rPr>
              <a:t>If we now look at the lifetime of someone who is 60-years old in 2020, we see that this person will on average live until about 2030. In contrast, someone born in 2020 will live almost until the end of the century.</a:t>
            </a:r>
            <a:endParaRPr lang="en-BE" sz="1200" kern="1200" dirty="0">
              <a:solidFill>
                <a:schemeClr val="tx1"/>
              </a:solidFill>
              <a:effectLst/>
              <a:latin typeface="Arial" panose="020B0604020202020204" pitchFamily="34" charset="0"/>
              <a:ea typeface="+mn-ea"/>
              <a:cs typeface="+mn-cs"/>
            </a:endParaRPr>
          </a:p>
          <a:p>
            <a:endParaRPr lang="nl-BE" dirty="0"/>
          </a:p>
          <a:p>
            <a:r>
              <a:rPr lang="en-US" sz="1200" kern="1200" dirty="0">
                <a:solidFill>
                  <a:schemeClr val="tx1"/>
                </a:solidFill>
                <a:effectLst/>
                <a:latin typeface="Arial" panose="020B0604020202020204" pitchFamily="34" charset="0"/>
                <a:ea typeface="+mn-ea"/>
                <a:cs typeface="+mn-cs"/>
              </a:rPr>
              <a:t>In this study, we integrate the exposure of an ‘average’ person in a birth cohort to extreme events across their lifetime</a:t>
            </a:r>
            <a:r>
              <a:rPr lang="nl-BE" dirty="0"/>
              <a:t>. </a:t>
            </a:r>
            <a:r>
              <a:rPr lang="nl-BE" dirty="0" err="1"/>
              <a:t>This</a:t>
            </a:r>
            <a:r>
              <a:rPr lang="nl-BE" dirty="0"/>
              <a:t> </a:t>
            </a:r>
            <a:r>
              <a:rPr lang="nl-BE" dirty="0" err="1"/>
              <a:t>gives</a:t>
            </a:r>
            <a:r>
              <a:rPr lang="nl-BE" dirty="0"/>
              <a:t> </a:t>
            </a:r>
            <a:r>
              <a:rPr lang="nl-BE" dirty="0" err="1"/>
              <a:t>us</a:t>
            </a:r>
            <a:r>
              <a:rPr lang="nl-BE" dirty="0"/>
              <a:t> </a:t>
            </a:r>
            <a:r>
              <a:rPr lang="nl-BE" dirty="0" err="1"/>
              <a:t>this</a:t>
            </a:r>
            <a:r>
              <a:rPr lang="nl-BE" dirty="0"/>
              <a:t> second panel</a:t>
            </a:r>
          </a:p>
          <a:p>
            <a:endParaRPr lang="nl-BE" dirty="0"/>
          </a:p>
          <a:p>
            <a:r>
              <a:rPr lang="nl-BE" dirty="0" err="1"/>
              <a:t>You</a:t>
            </a:r>
            <a:r>
              <a:rPr lang="nl-BE" dirty="0"/>
              <a:t> </a:t>
            </a:r>
            <a:r>
              <a:rPr lang="nl-BE" dirty="0" err="1"/>
              <a:t>can</a:t>
            </a:r>
            <a:r>
              <a:rPr lang="nl-BE" dirty="0"/>
              <a:t> of course </a:t>
            </a:r>
            <a:r>
              <a:rPr lang="nl-BE" dirty="0" err="1"/>
              <a:t>compare</a:t>
            </a:r>
            <a:r>
              <a:rPr lang="nl-BE" dirty="0"/>
              <a:t> </a:t>
            </a:r>
            <a:r>
              <a:rPr lang="nl-BE" dirty="0" err="1"/>
              <a:t>the</a:t>
            </a:r>
            <a:r>
              <a:rPr lang="nl-BE" dirty="0"/>
              <a:t> absolute </a:t>
            </a:r>
            <a:r>
              <a:rPr lang="nl-BE" dirty="0" err="1"/>
              <a:t>values</a:t>
            </a:r>
            <a:r>
              <a:rPr lang="nl-BE" dirty="0"/>
              <a:t>, </a:t>
            </a:r>
            <a:r>
              <a:rPr lang="nl-BE" dirty="0" err="1"/>
              <a:t>showing</a:t>
            </a:r>
            <a:r>
              <a:rPr lang="nl-BE" dirty="0"/>
              <a:t> </a:t>
            </a:r>
            <a:r>
              <a:rPr lang="nl-BE" dirty="0" err="1"/>
              <a:t>that</a:t>
            </a:r>
            <a:r>
              <a:rPr lang="nl-BE" dirty="0"/>
              <a:t> a 60-year-old wil </a:t>
            </a:r>
            <a:r>
              <a:rPr lang="nl-BE" dirty="0" err="1"/>
              <a:t>experience</a:t>
            </a:r>
            <a:r>
              <a:rPr lang="nl-BE" dirty="0"/>
              <a:t> </a:t>
            </a:r>
            <a:r>
              <a:rPr lang="nl-BE" dirty="0" err="1"/>
              <a:t>around</a:t>
            </a:r>
            <a:r>
              <a:rPr lang="nl-BE" dirty="0"/>
              <a:t> 4 extreme heatwaves </a:t>
            </a:r>
            <a:r>
              <a:rPr lang="nl-BE" dirty="0" err="1"/>
              <a:t>across</a:t>
            </a:r>
            <a:r>
              <a:rPr lang="nl-BE" dirty="0"/>
              <a:t> his/her </a:t>
            </a:r>
            <a:r>
              <a:rPr lang="nl-BE" dirty="0" err="1"/>
              <a:t>lifetime</a:t>
            </a:r>
            <a:r>
              <a:rPr lang="nl-BE" dirty="0"/>
              <a:t>, and </a:t>
            </a:r>
            <a:r>
              <a:rPr lang="nl-BE" dirty="0" err="1"/>
              <a:t>that</a:t>
            </a:r>
            <a:r>
              <a:rPr lang="nl-BE" dirty="0"/>
              <a:t> </a:t>
            </a:r>
            <a:r>
              <a:rPr lang="nl-BE" dirty="0" err="1"/>
              <a:t>this</a:t>
            </a:r>
            <a:r>
              <a:rPr lang="nl-BE" dirty="0"/>
              <a:t> exposure is independent of </a:t>
            </a:r>
            <a:r>
              <a:rPr lang="nl-BE" dirty="0" err="1"/>
              <a:t>the</a:t>
            </a:r>
            <a:r>
              <a:rPr lang="nl-BE" dirty="0"/>
              <a:t> </a:t>
            </a:r>
            <a:r>
              <a:rPr lang="nl-BE" dirty="0" err="1"/>
              <a:t>future</a:t>
            </a:r>
            <a:r>
              <a:rPr lang="nl-BE" dirty="0"/>
              <a:t> scenario we </a:t>
            </a:r>
            <a:r>
              <a:rPr lang="nl-BE" dirty="0" err="1"/>
              <a:t>will</a:t>
            </a:r>
            <a:r>
              <a:rPr lang="nl-BE" dirty="0"/>
              <a:t> follow. For a </a:t>
            </a:r>
            <a:r>
              <a:rPr lang="nl-BE" dirty="0" err="1"/>
              <a:t>newborn</a:t>
            </a:r>
            <a:r>
              <a:rPr lang="nl-BE" dirty="0"/>
              <a:t>, </a:t>
            </a:r>
            <a:r>
              <a:rPr lang="nl-BE" dirty="0" err="1"/>
              <a:t>the</a:t>
            </a:r>
            <a:r>
              <a:rPr lang="nl-BE" dirty="0"/>
              <a:t> exposure </a:t>
            </a:r>
            <a:r>
              <a:rPr lang="nl-BE" dirty="0" err="1"/>
              <a:t>varies</a:t>
            </a:r>
            <a:r>
              <a:rPr lang="nl-BE" dirty="0"/>
              <a:t> </a:t>
            </a:r>
            <a:r>
              <a:rPr lang="nl-BE" dirty="0" err="1"/>
              <a:t>between</a:t>
            </a:r>
            <a:r>
              <a:rPr lang="nl-BE" dirty="0"/>
              <a:t> 17 </a:t>
            </a:r>
            <a:r>
              <a:rPr lang="nl-BE" dirty="0" err="1"/>
              <a:t>and</a:t>
            </a:r>
            <a:r>
              <a:rPr lang="nl-BE" dirty="0"/>
              <a:t> </a:t>
            </a:r>
            <a:r>
              <a:rPr lang="nl-BE" dirty="0" err="1"/>
              <a:t>almost</a:t>
            </a:r>
            <a:r>
              <a:rPr lang="nl-BE" dirty="0"/>
              <a:t> 30 extreme heatwaves, </a:t>
            </a:r>
            <a:r>
              <a:rPr lang="nl-BE" dirty="0" err="1"/>
              <a:t>with</a:t>
            </a:r>
            <a:r>
              <a:rPr lang="nl-BE" dirty="0"/>
              <a:t> a strong </a:t>
            </a:r>
            <a:r>
              <a:rPr lang="nl-BE" dirty="0" err="1"/>
              <a:t>dependency</a:t>
            </a:r>
            <a:r>
              <a:rPr lang="nl-BE" dirty="0"/>
              <a:t> on </a:t>
            </a:r>
            <a:r>
              <a:rPr lang="nl-BE" dirty="0" err="1"/>
              <a:t>the</a:t>
            </a:r>
            <a:r>
              <a:rPr lang="nl-BE" dirty="0"/>
              <a:t> scenario. </a:t>
            </a:r>
            <a:r>
              <a:rPr lang="nl-BE" dirty="0" err="1"/>
              <a:t>However</a:t>
            </a:r>
            <a:r>
              <a:rPr lang="nl-BE" dirty="0"/>
              <a:t>, </a:t>
            </a:r>
            <a:r>
              <a:rPr lang="nl-BE" dirty="0" err="1"/>
              <a:t>the</a:t>
            </a:r>
            <a:r>
              <a:rPr lang="nl-BE" dirty="0"/>
              <a:t> absolute </a:t>
            </a:r>
            <a:r>
              <a:rPr lang="nl-BE" dirty="0" err="1"/>
              <a:t>values</a:t>
            </a:r>
            <a:r>
              <a:rPr lang="nl-BE" dirty="0"/>
              <a:t> are </a:t>
            </a:r>
            <a:r>
              <a:rPr lang="nl-BE" dirty="0" err="1"/>
              <a:t>subjective</a:t>
            </a:r>
            <a:r>
              <a:rPr lang="nl-BE" dirty="0"/>
              <a:t> </a:t>
            </a:r>
            <a:r>
              <a:rPr lang="nl-BE" dirty="0" err="1"/>
              <a:t>to</a:t>
            </a:r>
            <a:r>
              <a:rPr lang="nl-BE" dirty="0"/>
              <a:t> </a:t>
            </a:r>
            <a:r>
              <a:rPr lang="nl-BE" dirty="0" err="1"/>
              <a:t>the</a:t>
            </a:r>
            <a:r>
              <a:rPr lang="nl-BE" dirty="0"/>
              <a:t> extreme event </a:t>
            </a:r>
            <a:r>
              <a:rPr lang="nl-BE" dirty="0" err="1"/>
              <a:t>definition</a:t>
            </a:r>
            <a:r>
              <a:rPr lang="nl-BE" dirty="0"/>
              <a:t>.</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Therefore</a:t>
            </a:r>
            <a:r>
              <a:rPr lang="nl-BE" dirty="0"/>
              <a:t>, </a:t>
            </a:r>
            <a:r>
              <a:rPr lang="nl-BE" dirty="0" err="1"/>
              <a:t>it</a:t>
            </a:r>
            <a:r>
              <a:rPr lang="nl-BE" dirty="0"/>
              <a:t> is </a:t>
            </a:r>
            <a:r>
              <a:rPr lang="nl-BE" dirty="0" err="1"/>
              <a:t>preferable</a:t>
            </a:r>
            <a:r>
              <a:rPr lang="nl-BE" dirty="0"/>
              <a:t> </a:t>
            </a:r>
            <a:r>
              <a:rPr lang="nl-BE" dirty="0" err="1"/>
              <a:t>to</a:t>
            </a:r>
            <a:r>
              <a:rPr lang="nl-BE" dirty="0"/>
              <a:t> </a:t>
            </a:r>
            <a:r>
              <a:rPr lang="nl-BE" dirty="0" err="1"/>
              <a:t>analyze</a:t>
            </a:r>
            <a:r>
              <a:rPr lang="nl-BE" dirty="0"/>
              <a:t> </a:t>
            </a:r>
            <a:r>
              <a:rPr lang="nl-BE" dirty="0" err="1"/>
              <a:t>the</a:t>
            </a:r>
            <a:r>
              <a:rPr lang="nl-BE" dirty="0"/>
              <a:t> </a:t>
            </a:r>
            <a:r>
              <a:rPr lang="nl-BE" dirty="0" err="1"/>
              <a:t>relative</a:t>
            </a:r>
            <a:r>
              <a:rPr lang="nl-BE" dirty="0"/>
              <a:t> change, </a:t>
            </a:r>
            <a:r>
              <a:rPr lang="nl-BE" dirty="0" err="1"/>
              <a:t>by</a:t>
            </a:r>
            <a:r>
              <a:rPr lang="nl-BE" dirty="0"/>
              <a:t> computing </a:t>
            </a:r>
            <a:r>
              <a:rPr lang="nl-BE" dirty="0" err="1"/>
              <a:t>the</a:t>
            </a:r>
            <a:r>
              <a:rPr lang="nl-BE" dirty="0"/>
              <a:t> exposure </a:t>
            </a:r>
            <a:r>
              <a:rPr lang="nl-BE" dirty="0" err="1"/>
              <a:t>multiplication</a:t>
            </a:r>
            <a:r>
              <a:rPr lang="nl-BE" dirty="0"/>
              <a:t> factors: How </a:t>
            </a:r>
            <a:r>
              <a:rPr lang="nl-BE" dirty="0" err="1"/>
              <a:t>much</a:t>
            </a:r>
            <a:r>
              <a:rPr lang="nl-BE" dirty="0"/>
              <a:t> more extreme events </a:t>
            </a:r>
            <a:r>
              <a:rPr lang="nl-BE" dirty="0" err="1"/>
              <a:t>will</a:t>
            </a:r>
            <a:r>
              <a:rPr lang="nl-BE" dirty="0"/>
              <a:t> a </a:t>
            </a:r>
            <a:r>
              <a:rPr lang="nl-BE" dirty="0" err="1"/>
              <a:t>newborn</a:t>
            </a:r>
            <a:r>
              <a:rPr lang="nl-BE" dirty="0"/>
              <a:t> </a:t>
            </a:r>
            <a:r>
              <a:rPr lang="nl-BE" dirty="0" err="1"/>
              <a:t>experience</a:t>
            </a:r>
            <a:r>
              <a:rPr lang="nl-BE" dirty="0"/>
              <a:t> </a:t>
            </a:r>
            <a:r>
              <a:rPr lang="nl-BE" dirty="0" err="1"/>
              <a:t>compared</a:t>
            </a:r>
            <a:r>
              <a:rPr lang="nl-BE" dirty="0"/>
              <a:t> </a:t>
            </a:r>
            <a:r>
              <a:rPr lang="nl-BE" dirty="0" err="1"/>
              <a:t>to</a:t>
            </a:r>
            <a:r>
              <a:rPr lang="nl-BE" dirty="0"/>
              <a:t> a 60-year-old? For a 60-year-old, </a:t>
            </a:r>
            <a:r>
              <a:rPr lang="nl-BE" dirty="0" err="1"/>
              <a:t>the</a:t>
            </a:r>
            <a:r>
              <a:rPr lang="nl-BE" dirty="0"/>
              <a:t> exposure </a:t>
            </a:r>
            <a:r>
              <a:rPr lang="nl-BE" dirty="0" err="1"/>
              <a:t>multiplication</a:t>
            </a:r>
            <a:r>
              <a:rPr lang="nl-BE" dirty="0"/>
              <a:t> factor is 1 per </a:t>
            </a:r>
            <a:r>
              <a:rPr lang="nl-BE" dirty="0" err="1"/>
              <a:t>definition</a:t>
            </a:r>
            <a:r>
              <a:rPr lang="nl-BE" dirty="0"/>
              <a:t>. </a:t>
            </a:r>
            <a:r>
              <a:rPr lang="en-US" sz="1200" kern="1200" dirty="0">
                <a:solidFill>
                  <a:schemeClr val="tx1"/>
                </a:solidFill>
                <a:effectLst/>
                <a:latin typeface="Arial" panose="020B0604020202020204" pitchFamily="34" charset="0"/>
                <a:ea typeface="+mn-ea"/>
                <a:cs typeface="+mn-cs"/>
              </a:rPr>
              <a:t>For a newborn, we find that life-accumulated heatwave exposure increases by factor 4 compared to a 60-year-old under 1.5°C warming and by factor 7 under current pledges.</a:t>
            </a:r>
            <a:endParaRPr lang="en-BE" sz="1200" kern="1200" dirty="0">
              <a:solidFill>
                <a:schemeClr val="tx1"/>
              </a:solidFill>
              <a:effectLst/>
              <a:latin typeface="Arial" panose="020B0604020202020204" pitchFamily="34" charset="0"/>
              <a:ea typeface="+mn-ea"/>
              <a:cs typeface="+mn-cs"/>
            </a:endParaRP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We then repeat this analysis for all age cohorts and plot the exposure multiplication factor as a function of age. </a:t>
            </a:r>
            <a:r>
              <a:rPr lang="nl-BE" dirty="0"/>
              <a:t>On </a:t>
            </a:r>
            <a:r>
              <a:rPr lang="nl-BE" dirty="0" err="1"/>
              <a:t>this</a:t>
            </a:r>
            <a:r>
              <a:rPr lang="nl-BE" dirty="0"/>
              <a:t> panel </a:t>
            </a:r>
            <a:r>
              <a:rPr lang="nl-BE" dirty="0" err="1"/>
              <a:t>you</a:t>
            </a:r>
            <a:r>
              <a:rPr lang="nl-BE" dirty="0"/>
              <a:t> </a:t>
            </a:r>
            <a:r>
              <a:rPr lang="nl-BE" dirty="0" err="1"/>
              <a:t>can</a:t>
            </a:r>
            <a:r>
              <a:rPr lang="nl-BE" dirty="0"/>
              <a:t> </a:t>
            </a:r>
            <a:r>
              <a:rPr lang="nl-BE" dirty="0" err="1"/>
              <a:t>now</a:t>
            </a:r>
            <a:r>
              <a:rPr lang="nl-BE" dirty="0"/>
              <a:t> look up </a:t>
            </a:r>
            <a:r>
              <a:rPr lang="nl-BE" dirty="0" err="1"/>
              <a:t>your</a:t>
            </a:r>
            <a:r>
              <a:rPr lang="nl-BE" dirty="0"/>
              <a:t> </a:t>
            </a:r>
            <a:r>
              <a:rPr lang="nl-BE" dirty="0" err="1"/>
              <a:t>own</a:t>
            </a:r>
            <a:r>
              <a:rPr lang="nl-BE" dirty="0"/>
              <a:t> </a:t>
            </a:r>
            <a:r>
              <a:rPr lang="nl-BE" dirty="0" err="1"/>
              <a:t>age</a:t>
            </a:r>
            <a:r>
              <a:rPr lang="nl-BE" dirty="0"/>
              <a:t> of </a:t>
            </a:r>
            <a:r>
              <a:rPr lang="nl-BE" dirty="0" err="1"/>
              <a:t>that</a:t>
            </a:r>
            <a:r>
              <a:rPr lang="nl-BE" dirty="0"/>
              <a:t> of </a:t>
            </a:r>
            <a:r>
              <a:rPr lang="nl-BE" dirty="0" err="1"/>
              <a:t>your</a:t>
            </a:r>
            <a:r>
              <a:rPr lang="nl-BE" dirty="0"/>
              <a:t> </a:t>
            </a:r>
            <a:r>
              <a:rPr lang="nl-BE" dirty="0" err="1"/>
              <a:t>beloved</a:t>
            </a:r>
            <a:r>
              <a:rPr lang="nl-BE" dirty="0"/>
              <a:t> </a:t>
            </a:r>
            <a:r>
              <a:rPr lang="nl-BE" dirty="0" err="1"/>
              <a:t>ones</a:t>
            </a:r>
            <a:r>
              <a:rPr lang="nl-BE" dirty="0"/>
              <a:t>, </a:t>
            </a:r>
            <a:r>
              <a:rPr lang="nl-BE" dirty="0" err="1"/>
              <a:t>to</a:t>
            </a:r>
            <a:r>
              <a:rPr lang="nl-BE" dirty="0"/>
              <a:t> </a:t>
            </a:r>
            <a:r>
              <a:rPr lang="nl-BE" dirty="0" err="1"/>
              <a:t>find</a:t>
            </a:r>
            <a:r>
              <a:rPr lang="nl-BE" dirty="0"/>
              <a:t> out </a:t>
            </a:r>
            <a:r>
              <a:rPr lang="nl-BE" dirty="0" err="1"/>
              <a:t>how</a:t>
            </a:r>
            <a:r>
              <a:rPr lang="nl-BE" dirty="0"/>
              <a:t> </a:t>
            </a:r>
            <a:r>
              <a:rPr lang="nl-BE" dirty="0" err="1"/>
              <a:t>much</a:t>
            </a:r>
            <a:r>
              <a:rPr lang="nl-BE" dirty="0"/>
              <a:t> more heatwaves </a:t>
            </a:r>
            <a:r>
              <a:rPr lang="nl-BE" dirty="0" err="1"/>
              <a:t>this</a:t>
            </a:r>
            <a:r>
              <a:rPr lang="nl-BE" dirty="0"/>
              <a:t> person </a:t>
            </a:r>
            <a:r>
              <a:rPr lang="nl-BE" dirty="0" err="1"/>
              <a:t>will</a:t>
            </a:r>
            <a:r>
              <a:rPr lang="nl-BE" dirty="0"/>
              <a:t> </a:t>
            </a:r>
            <a:r>
              <a:rPr lang="nl-BE" dirty="0" err="1"/>
              <a:t>experience</a:t>
            </a:r>
            <a:r>
              <a:rPr lang="nl-B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These </a:t>
            </a:r>
            <a:r>
              <a:rPr lang="nl-BE" dirty="0" err="1"/>
              <a:t>results</a:t>
            </a:r>
            <a:r>
              <a:rPr lang="nl-BE" dirty="0"/>
              <a:t> </a:t>
            </a:r>
            <a:r>
              <a:rPr lang="nl-BE" dirty="0" err="1"/>
              <a:t>emerge</a:t>
            </a:r>
            <a:r>
              <a:rPr lang="nl-BE" dirty="0"/>
              <a:t> </a:t>
            </a:r>
            <a:r>
              <a:rPr lang="nl-BE" dirty="0" err="1"/>
              <a:t>from</a:t>
            </a:r>
            <a:r>
              <a:rPr lang="nl-BE" dirty="0"/>
              <a:t> </a:t>
            </a:r>
            <a:r>
              <a:rPr lang="nl-BE" dirty="0" err="1"/>
              <a:t>combining</a:t>
            </a:r>
            <a:r>
              <a:rPr lang="nl-BE" dirty="0"/>
              <a:t> 5 sources of data.</a:t>
            </a:r>
          </a:p>
        </p:txBody>
      </p:sp>
      <p:sp>
        <p:nvSpPr>
          <p:cNvPr id="4" name="Slide Number Placeholder 3"/>
          <p:cNvSpPr>
            <a:spLocks noGrp="1"/>
          </p:cNvSpPr>
          <p:nvPr>
            <p:ph type="sldNum" sz="quarter" idx="5"/>
          </p:nvPr>
        </p:nvSpPr>
        <p:spPr/>
        <p:txBody>
          <a:bodyPr/>
          <a:lstStyle/>
          <a:p>
            <a:fld id="{A51C0C35-A9A2-4EFD-9BAF-1E52E29E03D1}" type="slidenum">
              <a:rPr lang="de-CH" smtClean="0"/>
              <a:pPr/>
              <a:t>4</a:t>
            </a:fld>
            <a:endParaRPr lang="de-CH" dirty="0"/>
          </a:p>
        </p:txBody>
      </p:sp>
    </p:spTree>
    <p:extLst>
      <p:ext uri="{BB962C8B-B14F-4D97-AF65-F5344CB8AC3E}">
        <p14:creationId xmlns:p14="http://schemas.microsoft.com/office/powerpoint/2010/main" val="326227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then we get a plot with age on the x-axis, and the global warming level on the y-axis</a:t>
            </a:r>
          </a:p>
          <a:p>
            <a:endParaRPr lang="en-GB" dirty="0"/>
          </a:p>
          <a:p>
            <a:r>
              <a:rPr lang="en-GB" dirty="0" err="1"/>
              <a:t>Colored</a:t>
            </a:r>
            <a:r>
              <a:rPr lang="en-GB" dirty="0"/>
              <a:t> variable shown is exposure multiplication factor</a:t>
            </a:r>
          </a:p>
          <a:p>
            <a:endParaRPr lang="en-GB" dirty="0"/>
          </a:p>
          <a:p>
            <a:r>
              <a:rPr lang="en-GB" dirty="0"/>
              <a:t>Reference for the exposure multiplication factor is now person with year-1960 life expectancy living under picontrol climate. </a:t>
            </a:r>
            <a:endParaRPr lang="en-US" dirty="0"/>
          </a:p>
          <a:p>
            <a:endParaRPr lang="en-US" dirty="0"/>
          </a:p>
          <a:p>
            <a:r>
              <a:rPr lang="en-US" dirty="0"/>
              <a:t>Under 3.5°C of global warming,</a:t>
            </a:r>
            <a:r>
              <a:rPr lang="en-GB" dirty="0"/>
              <a:t> </a:t>
            </a:r>
            <a:r>
              <a:rPr lang="en-GB" dirty="0" err="1"/>
              <a:t>Newborns</a:t>
            </a:r>
            <a:r>
              <a:rPr lang="en-GB" dirty="0"/>
              <a:t> will face </a:t>
            </a:r>
            <a:r>
              <a:rPr lang="en-US" dirty="0"/>
              <a:t>44 times more heatwaves </a:t>
            </a:r>
            <a:r>
              <a:rPr lang="en-GB" dirty="0"/>
              <a:t>than the reference person living under picontrol climate.</a:t>
            </a:r>
          </a:p>
          <a:p>
            <a:endParaRPr lang="en-GB" dirty="0"/>
          </a:p>
          <a:p>
            <a:r>
              <a:rPr lang="en-GB" dirty="0"/>
              <a:t>(Not a real Burning Embers since we do not include vulnerability (or at least only indirectly by considering different income categories as a proxy for vulnerability).)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(Same colours as real burning ember but had to make choices regarding the transitions: a linear colour scale, in this case between x1 (white) and x30 (purple).)</a:t>
            </a:r>
          </a:p>
          <a:p>
            <a:endParaRPr lang="en-GB"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5</a:t>
            </a:fld>
            <a:endParaRPr lang="de-CH" dirty="0"/>
          </a:p>
        </p:txBody>
      </p:sp>
    </p:spTree>
    <p:extLst>
      <p:ext uri="{BB962C8B-B14F-4D97-AF65-F5344CB8AC3E}">
        <p14:creationId xmlns:p14="http://schemas.microsoft.com/office/powerpoint/2010/main" val="371338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Thanks</a:t>
            </a:r>
            <a:r>
              <a:rPr lang="nl-BE" dirty="0"/>
              <a:t> </a:t>
            </a:r>
            <a:r>
              <a:rPr lang="nl-BE" dirty="0" err="1"/>
              <a:t>to</a:t>
            </a:r>
            <a:r>
              <a:rPr lang="nl-BE" dirty="0"/>
              <a:t> </a:t>
            </a:r>
            <a:r>
              <a:rPr lang="nl-BE" dirty="0" err="1"/>
              <a:t>the</a:t>
            </a:r>
            <a:r>
              <a:rPr lang="nl-BE" dirty="0"/>
              <a:t> ISIMIP impact model data base, we </a:t>
            </a:r>
            <a:r>
              <a:rPr lang="nl-BE" dirty="0" err="1"/>
              <a:t>can</a:t>
            </a:r>
            <a:r>
              <a:rPr lang="nl-BE" dirty="0"/>
              <a:t> </a:t>
            </a:r>
            <a:r>
              <a:rPr lang="nl-BE" dirty="0" err="1"/>
              <a:t>now</a:t>
            </a:r>
            <a:r>
              <a:rPr lang="nl-BE" dirty="0"/>
              <a:t> do </a:t>
            </a:r>
            <a:r>
              <a:rPr lang="nl-BE" dirty="0" err="1"/>
              <a:t>this</a:t>
            </a:r>
            <a:r>
              <a:rPr lang="nl-BE" dirty="0"/>
              <a:t> analysis </a:t>
            </a:r>
            <a:r>
              <a:rPr lang="nl-BE" dirty="0" err="1"/>
              <a:t>for</a:t>
            </a:r>
            <a:r>
              <a:rPr lang="nl-BE" dirty="0"/>
              <a:t> 6 extreme event </a:t>
            </a:r>
            <a:r>
              <a:rPr lang="nl-BE" dirty="0" err="1"/>
              <a:t>categories</a:t>
            </a:r>
            <a:endParaRPr lang="nl-BE" dirty="0"/>
          </a:p>
          <a:p>
            <a:endParaRPr lang="nl-BE" dirty="0"/>
          </a:p>
          <a:p>
            <a:r>
              <a:rPr lang="nl-BE" dirty="0" err="1"/>
              <a:t>So</a:t>
            </a:r>
            <a:r>
              <a:rPr lang="nl-BE" dirty="0"/>
              <a:t> far we </a:t>
            </a:r>
            <a:r>
              <a:rPr lang="nl-BE" dirty="0" err="1"/>
              <a:t>focused</a:t>
            </a:r>
            <a:r>
              <a:rPr lang="nl-BE" dirty="0"/>
              <a:t> </a:t>
            </a:r>
            <a:r>
              <a:rPr lang="nl-BE" dirty="0" err="1"/>
              <a:t>only</a:t>
            </a:r>
            <a:r>
              <a:rPr lang="nl-BE" dirty="0"/>
              <a:t> on heatwaves, but in </a:t>
            </a:r>
            <a:r>
              <a:rPr lang="nl-BE" dirty="0" err="1"/>
              <a:t>our</a:t>
            </a:r>
            <a:r>
              <a:rPr lang="nl-BE" dirty="0"/>
              <a:t> </a:t>
            </a:r>
            <a:r>
              <a:rPr lang="nl-BE" dirty="0" err="1"/>
              <a:t>study</a:t>
            </a:r>
            <a:r>
              <a:rPr lang="nl-BE" dirty="0"/>
              <a:t>, we in </a:t>
            </a:r>
            <a:r>
              <a:rPr lang="nl-BE" dirty="0" err="1"/>
              <a:t>fact</a:t>
            </a:r>
            <a:r>
              <a:rPr lang="nl-BE" dirty="0"/>
              <a:t> </a:t>
            </a:r>
            <a:r>
              <a:rPr lang="nl-BE" dirty="0" err="1"/>
              <a:t>performed</a:t>
            </a:r>
            <a:r>
              <a:rPr lang="nl-BE" dirty="0"/>
              <a:t> these </a:t>
            </a:r>
            <a:r>
              <a:rPr lang="nl-BE" dirty="0" err="1"/>
              <a:t>calculations</a:t>
            </a:r>
            <a:r>
              <a:rPr lang="nl-BE" dirty="0"/>
              <a:t> </a:t>
            </a:r>
            <a:r>
              <a:rPr lang="nl-BE" dirty="0" err="1"/>
              <a:t>for</a:t>
            </a:r>
            <a:r>
              <a:rPr lang="nl-BE" dirty="0"/>
              <a:t> </a:t>
            </a:r>
            <a:r>
              <a:rPr lang="nl-BE" dirty="0" err="1"/>
              <a:t>wildfires</a:t>
            </a:r>
            <a:r>
              <a:rPr lang="nl-BE" dirty="0"/>
              <a:t>, </a:t>
            </a:r>
            <a:r>
              <a:rPr lang="nl-BE" dirty="0" err="1"/>
              <a:t>crop</a:t>
            </a:r>
            <a:r>
              <a:rPr lang="nl-BE" dirty="0"/>
              <a:t> </a:t>
            </a:r>
            <a:r>
              <a:rPr lang="nl-BE" dirty="0" err="1"/>
              <a:t>failures</a:t>
            </a:r>
            <a:r>
              <a:rPr lang="nl-BE" dirty="0"/>
              <a:t>, </a:t>
            </a:r>
            <a:r>
              <a:rPr lang="nl-BE" dirty="0" err="1"/>
              <a:t>droughts</a:t>
            </a:r>
            <a:r>
              <a:rPr lang="nl-BE" dirty="0"/>
              <a:t>, </a:t>
            </a:r>
            <a:r>
              <a:rPr lang="nl-BE" dirty="0" err="1"/>
              <a:t>river</a:t>
            </a:r>
            <a:r>
              <a:rPr lang="nl-BE" dirty="0"/>
              <a:t> </a:t>
            </a:r>
            <a:r>
              <a:rPr lang="nl-BE" dirty="0" err="1"/>
              <a:t>floods</a:t>
            </a:r>
            <a:r>
              <a:rPr lang="nl-BE" dirty="0"/>
              <a:t>, heatwaves, and </a:t>
            </a:r>
            <a:r>
              <a:rPr lang="nl-BE" dirty="0" err="1"/>
              <a:t>tropical</a:t>
            </a:r>
            <a:r>
              <a:rPr lang="nl-BE" dirty="0"/>
              <a:t> </a:t>
            </a:r>
            <a:r>
              <a:rPr lang="nl-BE" dirty="0" err="1"/>
              <a:t>cyclones</a:t>
            </a:r>
            <a:r>
              <a:rPr lang="nl-BE" dirty="0"/>
              <a:t>. </a:t>
            </a:r>
          </a:p>
          <a:p>
            <a:endParaRPr lang="nl-BE" dirty="0"/>
          </a:p>
          <a:p>
            <a:r>
              <a:rPr lang="nl-BE" dirty="0" err="1"/>
              <a:t>Our</a:t>
            </a:r>
            <a:r>
              <a:rPr lang="nl-BE" dirty="0"/>
              <a:t> consistent approach </a:t>
            </a:r>
            <a:r>
              <a:rPr lang="nl-BE" dirty="0" err="1"/>
              <a:t>across</a:t>
            </a:r>
            <a:r>
              <a:rPr lang="nl-BE" dirty="0"/>
              <a:t> these different </a:t>
            </a:r>
            <a:r>
              <a:rPr lang="nl-BE" dirty="0" err="1"/>
              <a:t>climate</a:t>
            </a:r>
            <a:r>
              <a:rPr lang="nl-BE" dirty="0"/>
              <a:t> </a:t>
            </a:r>
            <a:r>
              <a:rPr lang="nl-BE" dirty="0" err="1"/>
              <a:t>extremes</a:t>
            </a:r>
            <a:r>
              <a:rPr lang="nl-BE" dirty="0"/>
              <a:t> </a:t>
            </a:r>
            <a:r>
              <a:rPr lang="nl-BE" dirty="0" err="1"/>
              <a:t>allows</a:t>
            </a:r>
            <a:r>
              <a:rPr lang="nl-BE" dirty="0"/>
              <a:t> </a:t>
            </a:r>
            <a:r>
              <a:rPr lang="nl-BE" dirty="0" err="1"/>
              <a:t>us</a:t>
            </a:r>
            <a:r>
              <a:rPr lang="nl-BE" dirty="0"/>
              <a:t> </a:t>
            </a:r>
            <a:r>
              <a:rPr lang="nl-BE" dirty="0" err="1"/>
              <a:t>to</a:t>
            </a:r>
            <a:r>
              <a:rPr lang="nl-BE" dirty="0"/>
              <a:t> </a:t>
            </a:r>
            <a:r>
              <a:rPr lang="nl-BE" dirty="0" err="1"/>
              <a:t>develop</a:t>
            </a:r>
            <a:r>
              <a:rPr lang="nl-BE" dirty="0"/>
              <a:t> </a:t>
            </a:r>
            <a:r>
              <a:rPr lang="nl-BE" dirty="0" err="1"/>
              <a:t>the</a:t>
            </a:r>
            <a:r>
              <a:rPr lang="nl-BE" dirty="0"/>
              <a:t> </a:t>
            </a:r>
            <a:r>
              <a:rPr lang="nl-BE" dirty="0" err="1"/>
              <a:t>same</a:t>
            </a:r>
            <a:r>
              <a:rPr lang="nl-BE" dirty="0"/>
              <a:t> type of </a:t>
            </a:r>
            <a:r>
              <a:rPr lang="nl-BE" dirty="0" err="1"/>
              <a:t>figure</a:t>
            </a:r>
            <a:r>
              <a:rPr lang="nl-BE" dirty="0"/>
              <a:t> </a:t>
            </a:r>
            <a:r>
              <a:rPr lang="nl-BE" dirty="0" err="1"/>
              <a:t>for</a:t>
            </a:r>
            <a:r>
              <a:rPr lang="nl-BE" dirty="0"/>
              <a:t> </a:t>
            </a:r>
            <a:r>
              <a:rPr lang="nl-BE" dirty="0" err="1"/>
              <a:t>each</a:t>
            </a:r>
            <a:r>
              <a:rPr lang="nl-BE" dirty="0"/>
              <a:t> of these </a:t>
            </a:r>
            <a:r>
              <a:rPr lang="nl-BE" dirty="0" err="1"/>
              <a:t>six</a:t>
            </a:r>
            <a:r>
              <a:rPr lang="nl-BE" dirty="0"/>
              <a:t> </a:t>
            </a:r>
            <a:r>
              <a:rPr lang="nl-BE" dirty="0" err="1"/>
              <a:t>categories</a:t>
            </a:r>
            <a:endParaRPr lang="nl-BE" dirty="0"/>
          </a:p>
          <a:p>
            <a:endParaRPr lang="nl-BE" dirty="0"/>
          </a:p>
          <a:p>
            <a:r>
              <a:rPr lang="nl-BE" dirty="0"/>
              <a:t>In </a:t>
            </a:r>
            <a:r>
              <a:rPr lang="nl-BE" dirty="0" err="1"/>
              <a:t>total</a:t>
            </a:r>
            <a:r>
              <a:rPr lang="nl-BE" dirty="0"/>
              <a:t> 273 </a:t>
            </a:r>
            <a:r>
              <a:rPr lang="nl-BE" dirty="0" err="1"/>
              <a:t>global-scale</a:t>
            </a:r>
            <a:r>
              <a:rPr lang="nl-BE" dirty="0"/>
              <a:t> impact </a:t>
            </a:r>
            <a:r>
              <a:rPr lang="nl-BE" dirty="0" err="1"/>
              <a:t>projections</a:t>
            </a:r>
            <a:r>
              <a:rPr lang="nl-BE" dirty="0"/>
              <a:t> </a:t>
            </a:r>
            <a:r>
              <a:rPr lang="nl-BE" dirty="0" err="1"/>
              <a:t>considered</a:t>
            </a:r>
            <a:r>
              <a:rPr lang="nl-BE" dirty="0"/>
              <a:t>.</a:t>
            </a:r>
          </a:p>
          <a:p>
            <a:endParaRPr lang="nl-BE" dirty="0"/>
          </a:p>
          <a:p>
            <a:r>
              <a:rPr lang="nl-BE" dirty="0" err="1"/>
              <a:t>Those</a:t>
            </a:r>
            <a:r>
              <a:rPr lang="nl-BE" dirty="0"/>
              <a:t> </a:t>
            </a:r>
            <a:r>
              <a:rPr lang="nl-BE" dirty="0" err="1"/>
              <a:t>projections</a:t>
            </a:r>
            <a:r>
              <a:rPr lang="nl-BE" dirty="0"/>
              <a:t> </a:t>
            </a:r>
            <a:r>
              <a:rPr lang="nl-BE" dirty="0" err="1"/>
              <a:t>were</a:t>
            </a:r>
            <a:r>
              <a:rPr lang="nl-BE" dirty="0"/>
              <a:t> </a:t>
            </a:r>
            <a:r>
              <a:rPr lang="nl-BE" dirty="0" err="1"/>
              <a:t>derived</a:t>
            </a:r>
            <a:r>
              <a:rPr lang="nl-BE" dirty="0"/>
              <a:t> </a:t>
            </a:r>
            <a:r>
              <a:rPr lang="nl-BE" dirty="0" err="1"/>
              <a:t>with</a:t>
            </a:r>
            <a:r>
              <a:rPr lang="nl-BE" dirty="0"/>
              <a:t> 15 </a:t>
            </a:r>
            <a:r>
              <a:rPr lang="nl-BE" dirty="0" err="1"/>
              <a:t>models</a:t>
            </a:r>
            <a:r>
              <a:rPr lang="nl-BE" dirty="0"/>
              <a:t> </a:t>
            </a:r>
            <a:r>
              <a:rPr lang="nl-BE" dirty="0" err="1"/>
              <a:t>which</a:t>
            </a:r>
            <a:r>
              <a:rPr lang="nl-BE" dirty="0"/>
              <a:t> </a:t>
            </a:r>
            <a:r>
              <a:rPr lang="nl-BE" dirty="0" err="1"/>
              <a:t>you</a:t>
            </a:r>
            <a:r>
              <a:rPr lang="nl-BE" dirty="0"/>
              <a:t> </a:t>
            </a:r>
            <a:r>
              <a:rPr lang="nl-BE" dirty="0" err="1"/>
              <a:t>might</a:t>
            </a:r>
            <a:r>
              <a:rPr lang="nl-BE" dirty="0"/>
              <a:t> have </a:t>
            </a:r>
            <a:r>
              <a:rPr lang="nl-BE" dirty="0" err="1"/>
              <a:t>heard</a:t>
            </a:r>
            <a:r>
              <a:rPr lang="nl-BE" dirty="0"/>
              <a:t> </a:t>
            </a:r>
            <a:r>
              <a:rPr lang="nl-BE" dirty="0" err="1"/>
              <a:t>from</a:t>
            </a:r>
            <a:r>
              <a:rPr lang="nl-BE" dirty="0"/>
              <a:t>: </a:t>
            </a:r>
            <a:r>
              <a:rPr lang="nl-BE" dirty="0" err="1"/>
              <a:t>WaterGap</a:t>
            </a:r>
            <a:r>
              <a:rPr lang="nl-BE" dirty="0"/>
              <a:t>, CLM, Orchidee, JULES, PCRGLOB, </a:t>
            </a:r>
            <a:r>
              <a:rPr lang="nl-BE" dirty="0" err="1"/>
              <a:t>LPJmL</a:t>
            </a:r>
            <a:r>
              <a:rPr lang="nl-BE" dirty="0"/>
              <a:t>, LPJ-GUESS,… </a:t>
            </a:r>
            <a:r>
              <a:rPr lang="nl-BE" dirty="0" err="1"/>
              <a:t>All</a:t>
            </a:r>
            <a:r>
              <a:rPr lang="nl-BE" dirty="0"/>
              <a:t> these </a:t>
            </a:r>
            <a:r>
              <a:rPr lang="nl-BE" dirty="0" err="1"/>
              <a:t>simulations</a:t>
            </a:r>
            <a:r>
              <a:rPr lang="nl-BE" dirty="0"/>
              <a:t> are </a:t>
            </a:r>
            <a:r>
              <a:rPr lang="nl-BE" dirty="0" err="1"/>
              <a:t>publicly</a:t>
            </a:r>
            <a:r>
              <a:rPr lang="nl-BE" dirty="0"/>
              <a:t> </a:t>
            </a:r>
            <a:r>
              <a:rPr lang="nl-BE" dirty="0" err="1"/>
              <a:t>available</a:t>
            </a:r>
            <a:r>
              <a:rPr lang="nl-BE" dirty="0"/>
              <a:t> </a:t>
            </a:r>
            <a:r>
              <a:rPr lang="nl-BE" dirty="0" err="1"/>
              <a:t>through</a:t>
            </a:r>
            <a:r>
              <a:rPr lang="nl-BE" dirty="0"/>
              <a:t> </a:t>
            </a:r>
            <a:r>
              <a:rPr lang="nl-BE" dirty="0" err="1"/>
              <a:t>the</a:t>
            </a:r>
            <a:r>
              <a:rPr lang="nl-BE" dirty="0"/>
              <a:t> Earth System </a:t>
            </a:r>
            <a:r>
              <a:rPr lang="nl-BE" dirty="0" err="1"/>
              <a:t>Grid</a:t>
            </a:r>
            <a:r>
              <a:rPr lang="nl-BE" dirty="0"/>
              <a:t> </a:t>
            </a:r>
            <a:r>
              <a:rPr lang="nl-BE" dirty="0" err="1"/>
              <a:t>Federation</a:t>
            </a:r>
            <a:endParaRPr lang="nl-BE" dirty="0"/>
          </a:p>
          <a:p>
            <a:endParaRPr lang="nl-BE" dirty="0"/>
          </a:p>
          <a:p>
            <a:r>
              <a:rPr lang="nl-BE" dirty="0" err="1"/>
              <a:t>Categories</a:t>
            </a:r>
            <a:r>
              <a:rPr lang="nl-BE" dirty="0"/>
              <a:t> have been </a:t>
            </a:r>
            <a:r>
              <a:rPr lang="nl-BE" dirty="0" err="1"/>
              <a:t>defined</a:t>
            </a:r>
            <a:r>
              <a:rPr lang="nl-BE" dirty="0"/>
              <a:t> </a:t>
            </a:r>
            <a:r>
              <a:rPr lang="nl-BE" dirty="0" err="1"/>
              <a:t>by</a:t>
            </a:r>
            <a:r>
              <a:rPr lang="nl-BE" dirty="0"/>
              <a:t> Stefan Lange, output </a:t>
            </a:r>
            <a:r>
              <a:rPr lang="nl-BE" dirty="0" err="1"/>
              <a:t>from</a:t>
            </a:r>
            <a:r>
              <a:rPr lang="nl-BE" dirty="0"/>
              <a:t> ISIMIP2b </a:t>
            </a:r>
            <a:r>
              <a:rPr lang="nl-BE" dirty="0" err="1"/>
              <a:t>models</a:t>
            </a:r>
            <a:r>
              <a:rPr lang="nl-BE" dirty="0"/>
              <a:t> have been </a:t>
            </a:r>
            <a:r>
              <a:rPr lang="nl-BE" dirty="0" err="1"/>
              <a:t>harmonised</a:t>
            </a:r>
            <a:r>
              <a:rPr lang="nl-BE" dirty="0"/>
              <a:t>, </a:t>
            </a:r>
            <a:r>
              <a:rPr lang="nl-BE" dirty="0" err="1"/>
              <a:t>to</a:t>
            </a:r>
            <a:r>
              <a:rPr lang="nl-BE" dirty="0"/>
              <a:t> form </a:t>
            </a:r>
            <a:r>
              <a:rPr lang="nl-BE" dirty="0" err="1"/>
              <a:t>one</a:t>
            </a:r>
            <a:r>
              <a:rPr lang="nl-BE" dirty="0"/>
              <a:t> </a:t>
            </a:r>
            <a:r>
              <a:rPr lang="nl-BE" dirty="0" err="1"/>
              <a:t>gridded</a:t>
            </a:r>
            <a:r>
              <a:rPr lang="nl-BE" dirty="0"/>
              <a:t> </a:t>
            </a:r>
            <a:r>
              <a:rPr lang="nl-BE" dirty="0" err="1"/>
              <a:t>variable</a:t>
            </a:r>
            <a:r>
              <a:rPr lang="nl-BE" dirty="0"/>
              <a:t>: land </a:t>
            </a:r>
            <a:r>
              <a:rPr lang="nl-BE" dirty="0" err="1"/>
              <a:t>Fraction</a:t>
            </a:r>
            <a:r>
              <a:rPr lang="nl-BE" dirty="0"/>
              <a:t> </a:t>
            </a:r>
            <a:r>
              <a:rPr lang="nl-BE" dirty="0" err="1"/>
              <a:t>Affected</a:t>
            </a:r>
            <a:r>
              <a:rPr lang="nl-BE" dirty="0"/>
              <a:t> </a:t>
            </a:r>
            <a:r>
              <a:rPr lang="nl-BE" dirty="0" err="1"/>
              <a:t>by</a:t>
            </a:r>
            <a:r>
              <a:rPr lang="nl-BE" dirty="0"/>
              <a:t> extreme event. </a:t>
            </a:r>
            <a:r>
              <a:rPr lang="nl-BE" dirty="0" err="1"/>
              <a:t>This</a:t>
            </a:r>
            <a:r>
              <a:rPr lang="nl-BE" dirty="0"/>
              <a:t> </a:t>
            </a:r>
            <a:r>
              <a:rPr lang="nl-BE" dirty="0" err="1"/>
              <a:t>variable</a:t>
            </a:r>
            <a:r>
              <a:rPr lang="nl-BE" dirty="0"/>
              <a:t> is </a:t>
            </a:r>
            <a:r>
              <a:rPr lang="nl-BE" dirty="0" err="1"/>
              <a:t>available</a:t>
            </a:r>
            <a:r>
              <a:rPr lang="nl-BE" dirty="0"/>
              <a:t> on </a:t>
            </a:r>
            <a:r>
              <a:rPr lang="nl-BE" dirty="0" err="1"/>
              <a:t>annual</a:t>
            </a:r>
            <a:r>
              <a:rPr lang="nl-BE" dirty="0"/>
              <a:t> time </a:t>
            </a:r>
            <a:r>
              <a:rPr lang="nl-BE" dirty="0" err="1"/>
              <a:t>scales</a:t>
            </a:r>
            <a:endParaRPr lang="nl-BE" dirty="0"/>
          </a:p>
          <a:p>
            <a:endParaRPr lang="nl-BE" dirty="0"/>
          </a:p>
          <a:p>
            <a:r>
              <a:rPr lang="nl-BE" dirty="0" err="1"/>
              <a:t>This</a:t>
            </a:r>
            <a:r>
              <a:rPr lang="nl-BE" dirty="0"/>
              <a:t> </a:t>
            </a:r>
            <a:r>
              <a:rPr lang="nl-BE" dirty="0" err="1"/>
              <a:t>allows</a:t>
            </a:r>
            <a:r>
              <a:rPr lang="nl-BE" dirty="0"/>
              <a:t> </a:t>
            </a:r>
            <a:r>
              <a:rPr lang="nl-BE" dirty="0" err="1"/>
              <a:t>us</a:t>
            </a:r>
            <a:r>
              <a:rPr lang="nl-BE" dirty="0"/>
              <a:t> </a:t>
            </a:r>
            <a:r>
              <a:rPr lang="nl-BE" dirty="0" err="1"/>
              <a:t>to</a:t>
            </a:r>
            <a:r>
              <a:rPr lang="nl-BE" dirty="0"/>
              <a:t> </a:t>
            </a:r>
            <a:r>
              <a:rPr lang="nl-BE" dirty="0" err="1"/>
              <a:t>develop</a:t>
            </a:r>
            <a:r>
              <a:rPr lang="nl-BE" dirty="0"/>
              <a:t> </a:t>
            </a:r>
            <a:r>
              <a:rPr lang="nl-BE" dirty="0" err="1"/>
              <a:t>the</a:t>
            </a:r>
            <a:r>
              <a:rPr lang="nl-BE" dirty="0"/>
              <a:t> </a:t>
            </a:r>
            <a:r>
              <a:rPr lang="nl-BE" dirty="0" err="1"/>
              <a:t>burning</a:t>
            </a:r>
            <a:r>
              <a:rPr lang="nl-BE" dirty="0"/>
              <a:t> </a:t>
            </a:r>
            <a:r>
              <a:rPr lang="nl-BE" dirty="0" err="1"/>
              <a:t>ember</a:t>
            </a:r>
            <a:r>
              <a:rPr lang="nl-BE" dirty="0"/>
              <a:t> </a:t>
            </a:r>
            <a:r>
              <a:rPr lang="nl-BE" dirty="0" err="1"/>
              <a:t>figure</a:t>
            </a:r>
            <a:r>
              <a:rPr lang="nl-BE" dirty="0"/>
              <a:t> </a:t>
            </a:r>
            <a:r>
              <a:rPr lang="nl-BE" dirty="0" err="1"/>
              <a:t>for</a:t>
            </a:r>
            <a:r>
              <a:rPr lang="nl-BE" dirty="0"/>
              <a:t> </a:t>
            </a:r>
            <a:r>
              <a:rPr lang="nl-BE" dirty="0" err="1"/>
              <a:t>each</a:t>
            </a:r>
            <a:r>
              <a:rPr lang="nl-BE" dirty="0"/>
              <a:t> of these </a:t>
            </a:r>
            <a:r>
              <a:rPr lang="nl-BE" dirty="0" err="1"/>
              <a:t>categories</a:t>
            </a:r>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6</a:t>
            </a:fld>
            <a:endParaRPr lang="de-CH" dirty="0"/>
          </a:p>
        </p:txBody>
      </p:sp>
    </p:spTree>
    <p:extLst>
      <p:ext uri="{BB962C8B-B14F-4D97-AF65-F5344CB8AC3E}">
        <p14:creationId xmlns:p14="http://schemas.microsoft.com/office/powerpoint/2010/main" val="300674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So</a:t>
            </a:r>
            <a:r>
              <a:rPr lang="nl-BE" dirty="0"/>
              <a:t> </a:t>
            </a:r>
            <a:r>
              <a:rPr lang="nl-BE" dirty="0" err="1"/>
              <a:t>here’s</a:t>
            </a:r>
            <a:r>
              <a:rPr lang="nl-BE" dirty="0"/>
              <a:t> </a:t>
            </a:r>
            <a:r>
              <a:rPr lang="nl-BE" dirty="0" err="1"/>
              <a:t>the</a:t>
            </a:r>
            <a:r>
              <a:rPr lang="nl-BE" dirty="0"/>
              <a:t> </a:t>
            </a:r>
            <a:r>
              <a:rPr lang="nl-BE" dirty="0" err="1"/>
              <a:t>figure</a:t>
            </a:r>
            <a:r>
              <a:rPr lang="nl-BE" dirty="0"/>
              <a:t> </a:t>
            </a:r>
            <a:r>
              <a:rPr lang="nl-BE" dirty="0" err="1"/>
              <a:t>that</a:t>
            </a:r>
            <a:r>
              <a:rPr lang="nl-BE" dirty="0"/>
              <a:t> we had </a:t>
            </a:r>
            <a:r>
              <a:rPr lang="nl-BE" dirty="0" err="1"/>
              <a:t>already</a:t>
            </a:r>
            <a:r>
              <a:rPr lang="nl-BE" dirty="0"/>
              <a:t>, </a:t>
            </a:r>
            <a:r>
              <a:rPr lang="nl-BE" dirty="0" err="1"/>
              <a:t>and</a:t>
            </a:r>
            <a:r>
              <a:rPr lang="nl-BE" dirty="0"/>
              <a:t> </a:t>
            </a:r>
            <a:r>
              <a:rPr lang="nl-BE" dirty="0" err="1"/>
              <a:t>now</a:t>
            </a:r>
            <a:r>
              <a:rPr lang="nl-BE" dirty="0"/>
              <a:t> we </a:t>
            </a:r>
            <a:r>
              <a:rPr lang="nl-BE" dirty="0" err="1"/>
              <a:t>can</a:t>
            </a:r>
            <a:r>
              <a:rPr lang="nl-BE" dirty="0"/>
              <a:t> </a:t>
            </a:r>
            <a:r>
              <a:rPr lang="nl-BE" dirty="0" err="1"/>
              <a:t>add</a:t>
            </a:r>
            <a:r>
              <a:rPr lang="nl-BE" dirty="0"/>
              <a:t> </a:t>
            </a:r>
            <a:r>
              <a:rPr lang="nl-BE" dirty="0" err="1"/>
              <a:t>the</a:t>
            </a:r>
            <a:r>
              <a:rPr lang="nl-BE" dirty="0"/>
              <a:t> panels </a:t>
            </a:r>
            <a:r>
              <a:rPr lang="nl-BE" dirty="0" err="1"/>
              <a:t>for</a:t>
            </a:r>
            <a:r>
              <a:rPr lang="nl-BE" dirty="0"/>
              <a:t> </a:t>
            </a:r>
            <a:r>
              <a:rPr lang="nl-BE" dirty="0" err="1"/>
              <a:t>the</a:t>
            </a:r>
            <a:r>
              <a:rPr lang="nl-BE" dirty="0"/>
              <a:t> five </a:t>
            </a:r>
            <a:r>
              <a:rPr lang="nl-BE" dirty="0" err="1"/>
              <a:t>other</a:t>
            </a:r>
            <a:r>
              <a:rPr lang="nl-BE" dirty="0"/>
              <a:t> extreme event </a:t>
            </a:r>
            <a:r>
              <a:rPr lang="nl-BE" dirty="0" err="1"/>
              <a:t>categories</a:t>
            </a:r>
            <a:r>
              <a:rPr lang="nl-BE" dirty="0"/>
              <a:t>.</a:t>
            </a:r>
          </a:p>
        </p:txBody>
      </p:sp>
      <p:sp>
        <p:nvSpPr>
          <p:cNvPr id="4" name="Slide Number Placeholder 3"/>
          <p:cNvSpPr>
            <a:spLocks noGrp="1"/>
          </p:cNvSpPr>
          <p:nvPr>
            <p:ph type="sldNum" sz="quarter" idx="5"/>
          </p:nvPr>
        </p:nvSpPr>
        <p:spPr/>
        <p:txBody>
          <a:bodyPr/>
          <a:lstStyle/>
          <a:p>
            <a:fld id="{A51C0C35-A9A2-4EFD-9BAF-1E52E29E03D1}" type="slidenum">
              <a:rPr lang="de-CH" smtClean="0"/>
              <a:pPr/>
              <a:t>7</a:t>
            </a:fld>
            <a:endParaRPr lang="de-CH" dirty="0"/>
          </a:p>
        </p:txBody>
      </p:sp>
    </p:spTree>
    <p:extLst>
      <p:ext uri="{BB962C8B-B14F-4D97-AF65-F5344CB8AC3E}">
        <p14:creationId xmlns:p14="http://schemas.microsoft.com/office/powerpoint/2010/main" val="121039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All</a:t>
            </a:r>
            <a:r>
              <a:rPr lang="nl-BE" dirty="0"/>
              <a:t> </a:t>
            </a:r>
            <a:r>
              <a:rPr lang="nl-BE" dirty="0" err="1"/>
              <a:t>color</a:t>
            </a:r>
            <a:r>
              <a:rPr lang="nl-BE" dirty="0"/>
              <a:t> </a:t>
            </a:r>
            <a:r>
              <a:rPr lang="nl-BE" dirty="0" err="1"/>
              <a:t>scales</a:t>
            </a:r>
            <a:r>
              <a:rPr lang="nl-BE" dirty="0"/>
              <a:t> </a:t>
            </a:r>
            <a:r>
              <a:rPr lang="nl-BE" dirty="0" err="1"/>
              <a:t>ranging</a:t>
            </a:r>
            <a:r>
              <a:rPr lang="nl-BE" dirty="0"/>
              <a:t> </a:t>
            </a:r>
            <a:r>
              <a:rPr lang="nl-BE" dirty="0" err="1"/>
              <a:t>from</a:t>
            </a:r>
            <a:r>
              <a:rPr lang="nl-BE" dirty="0"/>
              <a:t> 1 </a:t>
            </a:r>
            <a:r>
              <a:rPr lang="nl-BE" dirty="0" err="1"/>
              <a:t>to</a:t>
            </a:r>
            <a:r>
              <a:rPr lang="nl-BE" dirty="0"/>
              <a:t> 4, </a:t>
            </a:r>
            <a:r>
              <a:rPr lang="nl-BE" dirty="0" err="1"/>
              <a:t>except</a:t>
            </a:r>
            <a:r>
              <a:rPr lang="nl-BE" dirty="0"/>
              <a:t> </a:t>
            </a:r>
            <a:r>
              <a:rPr lang="nl-BE" dirty="0" err="1"/>
              <a:t>for</a:t>
            </a:r>
            <a:r>
              <a:rPr lang="nl-BE" dirty="0"/>
              <a:t> heatwaves </a:t>
            </a:r>
            <a:r>
              <a:rPr lang="nl-BE" dirty="0" err="1"/>
              <a:t>which</a:t>
            </a:r>
            <a:r>
              <a:rPr lang="nl-BE" dirty="0"/>
              <a:t> ranges </a:t>
            </a:r>
            <a:r>
              <a:rPr lang="nl-BE" dirty="0" err="1"/>
              <a:t>from</a:t>
            </a:r>
            <a:r>
              <a:rPr lang="nl-BE" dirty="0"/>
              <a:t> 1 </a:t>
            </a:r>
            <a:r>
              <a:rPr lang="nl-BE" dirty="0" err="1"/>
              <a:t>to</a:t>
            </a:r>
            <a:r>
              <a:rPr lang="nl-BE" dirty="0"/>
              <a:t> 30</a:t>
            </a:r>
          </a:p>
          <a:p>
            <a:endParaRPr lang="nl-BE" dirty="0"/>
          </a:p>
          <a:p>
            <a:r>
              <a:rPr lang="en-US" dirty="0"/>
              <a:t>General result: life-accumulated exposure to each of the considered extreme events consistently increases for higher warming levels and younger cohorts</a:t>
            </a:r>
            <a:endParaRPr lang="nl-BE" dirty="0"/>
          </a:p>
          <a:p>
            <a:endParaRPr lang="nl-BE" dirty="0"/>
          </a:p>
          <a:p>
            <a:r>
              <a:rPr lang="en-US" dirty="0"/>
              <a:t>Historical changes in climate impacts have had little to no effect on lifetime exposure for cohorts above age 55 in 2020, but this rapidly changes for younger cohorts as they start experiencing impacts in the coming years and decades.</a:t>
            </a:r>
            <a:endParaRPr lang="nl-BE" dirty="0"/>
          </a:p>
          <a:p>
            <a:endParaRPr lang="nl-BE" dirty="0"/>
          </a:p>
          <a:p>
            <a:r>
              <a:rPr lang="en-US" dirty="0"/>
              <a:t>For instance, at 3°C of global warming, a 6-year-old will experience twice as many wildfires and tropical cyclones, 3 times more floods, 4 times more crop failures, 5 times more droughts, and 36 times more heatwaves relative to the reference person. </a:t>
            </a:r>
            <a:endParaRPr lang="nl-BE" dirty="0"/>
          </a:p>
          <a:p>
            <a:endParaRPr lang="nl-BE" dirty="0"/>
          </a:p>
          <a:p>
            <a:r>
              <a:rPr lang="en-US" dirty="0"/>
              <a:t>While qualitatively consistent, quantitative exposure changes differ among categories: for wildfires and tropical cyclones, increases in exposure remain limited relative to the other categories, whereas heatwave exposure increases much more strongly</a:t>
            </a:r>
            <a:endParaRPr lang="nl-BE" dirty="0"/>
          </a:p>
          <a:p>
            <a:endParaRPr lang="nl-BE" dirty="0"/>
          </a:p>
          <a:p>
            <a:r>
              <a:rPr lang="en-US" dirty="0"/>
              <a:t>Using a bootstrapping approach, we then calculate the probability of each person's life-accumulated exposure occurring under pre-industrial control climate conditions. The grey isolines represent the 0.01% probability thresholds: so, if you’re above or to the right of the second line, you have less than 1-in-10’000 chance of living such life in a world without climate change.</a:t>
            </a:r>
          </a:p>
          <a:p>
            <a:endParaRPr lang="en-US" dirty="0"/>
          </a:p>
          <a:p>
            <a:r>
              <a:rPr lang="en-US" dirty="0"/>
              <a:t>Lives with an accumulated exposure that would occur with less than a 1-in-10'000 chance are then classified as unprecedented.</a:t>
            </a:r>
          </a:p>
          <a:p>
            <a:endParaRPr lang="en-US" dirty="0"/>
          </a:p>
          <a:p>
            <a:r>
              <a:rPr lang="en-US" dirty="0"/>
              <a:t>No line for heatwaves and cop failures: this means unprecedented exposure in all cases</a:t>
            </a:r>
          </a:p>
          <a:p>
            <a:endParaRPr lang="en-US" dirty="0"/>
          </a:p>
          <a:p>
            <a:r>
              <a:rPr lang="en-US" dirty="0"/>
              <a:t>cohorts above age 55 in 2020 will on average live an unprecedented life only for heatwaves and crop failures</a:t>
            </a:r>
          </a:p>
          <a:p>
            <a:r>
              <a:rPr lang="en-US" dirty="0"/>
              <a:t>cohorts aged 0-40 in 2020 will additionally face unprecedented exposure to droughts and flooding above 1.5°C warming</a:t>
            </a:r>
          </a:p>
          <a:p>
            <a:endParaRPr lang="en-US" dirty="0"/>
          </a:p>
          <a:p>
            <a:endParaRPr lang="en-US" dirty="0"/>
          </a:p>
          <a:p>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8</a:t>
            </a:fld>
            <a:endParaRPr lang="de-CH" dirty="0"/>
          </a:p>
        </p:txBody>
      </p:sp>
    </p:spTree>
    <p:extLst>
      <p:ext uri="{BB962C8B-B14F-4D97-AF65-F5344CB8AC3E}">
        <p14:creationId xmlns:p14="http://schemas.microsoft.com/office/powerpoint/2010/main" val="653365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panose="020B0604020202020204" pitchFamily="34" charset="0"/>
                <a:ea typeface="+mn-ea"/>
                <a:cs typeface="+mn-cs"/>
              </a:rPr>
              <a:t>I’m guessing that by now you might be thinking that we’re all doomed. Well, I can assure you that this is not the case. </a:t>
            </a:r>
            <a:endParaRPr lang="nl-BE" dirty="0"/>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mn-cs"/>
              </a:rPr>
              <a:t>Indeed, young people have most to lose if we go to high warming levels. But we can also turn this message around: young people have most to gain if we increase climate ambition:</a:t>
            </a:r>
          </a:p>
          <a:p>
            <a:endParaRPr lang="nl-BE" dirty="0"/>
          </a:p>
          <a:p>
            <a:r>
              <a:rPr lang="nl-BE" dirty="0" err="1"/>
              <a:t>If</a:t>
            </a:r>
            <a:r>
              <a:rPr lang="nl-BE" dirty="0"/>
              <a:t> we look at </a:t>
            </a:r>
            <a:r>
              <a:rPr lang="nl-BE" dirty="0" err="1"/>
              <a:t>this</a:t>
            </a:r>
            <a:r>
              <a:rPr lang="nl-BE" dirty="0"/>
              <a:t> </a:t>
            </a:r>
            <a:r>
              <a:rPr lang="nl-BE" dirty="0" err="1"/>
              <a:t>global</a:t>
            </a:r>
            <a:r>
              <a:rPr lang="nl-BE" dirty="0"/>
              <a:t> map </a:t>
            </a:r>
            <a:r>
              <a:rPr lang="nl-BE" dirty="0" err="1"/>
              <a:t>comparing</a:t>
            </a:r>
            <a:r>
              <a:rPr lang="nl-BE" dirty="0"/>
              <a:t> </a:t>
            </a:r>
            <a:r>
              <a:rPr lang="nl-BE" dirty="0" err="1"/>
              <a:t>the</a:t>
            </a:r>
            <a:r>
              <a:rPr lang="nl-BE" dirty="0"/>
              <a:t> </a:t>
            </a:r>
            <a:r>
              <a:rPr lang="nl-BE" dirty="0" err="1"/>
              <a:t>lifetime</a:t>
            </a:r>
            <a:r>
              <a:rPr lang="nl-BE" dirty="0"/>
              <a:t> heatwave exposure </a:t>
            </a:r>
            <a:r>
              <a:rPr lang="nl-BE" dirty="0" err="1"/>
              <a:t>between</a:t>
            </a:r>
            <a:r>
              <a:rPr lang="nl-BE" dirty="0"/>
              <a:t> a </a:t>
            </a:r>
            <a:r>
              <a:rPr lang="nl-BE" dirty="0" err="1"/>
              <a:t>newborn</a:t>
            </a:r>
            <a:r>
              <a:rPr lang="nl-BE" dirty="0"/>
              <a:t> and a 60-year </a:t>
            </a:r>
            <a:r>
              <a:rPr lang="nl-BE" dirty="0" err="1"/>
              <a:t>old</a:t>
            </a:r>
            <a:r>
              <a:rPr lang="nl-BE" dirty="0"/>
              <a:t>, </a:t>
            </a:r>
            <a:r>
              <a:rPr lang="nl-BE" dirty="0" err="1"/>
              <a:t>you</a:t>
            </a:r>
            <a:r>
              <a:rPr lang="nl-BE" dirty="0"/>
              <a:t> </a:t>
            </a:r>
            <a:r>
              <a:rPr lang="nl-BE" dirty="0" err="1"/>
              <a:t>see</a:t>
            </a:r>
            <a:r>
              <a:rPr lang="nl-BE" dirty="0"/>
              <a:t> </a:t>
            </a:r>
            <a:r>
              <a:rPr lang="nl-BE" dirty="0" err="1"/>
              <a:t>dark</a:t>
            </a:r>
            <a:r>
              <a:rPr lang="nl-BE" dirty="0"/>
              <a:t> red </a:t>
            </a:r>
            <a:r>
              <a:rPr lang="nl-BE" dirty="0" err="1"/>
              <a:t>colors</a:t>
            </a:r>
            <a:r>
              <a:rPr lang="nl-BE" dirty="0"/>
              <a:t> </a:t>
            </a:r>
            <a:r>
              <a:rPr lang="nl-BE" dirty="0" err="1"/>
              <a:t>everywhere</a:t>
            </a:r>
            <a:r>
              <a:rPr lang="nl-BE" dirty="0"/>
              <a:t>. </a:t>
            </a:r>
            <a:r>
              <a:rPr lang="nl-BE" dirty="0" err="1"/>
              <a:t>This</a:t>
            </a:r>
            <a:r>
              <a:rPr lang="nl-BE" dirty="0"/>
              <a:t> means </a:t>
            </a:r>
            <a:r>
              <a:rPr lang="nl-BE" dirty="0" err="1"/>
              <a:t>that</a:t>
            </a:r>
            <a:r>
              <a:rPr lang="nl-BE" dirty="0"/>
              <a:t> </a:t>
            </a:r>
            <a:r>
              <a:rPr lang="nl-BE" dirty="0" err="1"/>
              <a:t>under</a:t>
            </a:r>
            <a:r>
              <a:rPr lang="nl-BE" dirty="0"/>
              <a:t> </a:t>
            </a:r>
            <a:r>
              <a:rPr lang="nl-BE" dirty="0" err="1"/>
              <a:t>current</a:t>
            </a:r>
            <a:r>
              <a:rPr lang="nl-BE" dirty="0"/>
              <a:t> </a:t>
            </a:r>
            <a:r>
              <a:rPr lang="nl-BE" dirty="0" err="1"/>
              <a:t>climate</a:t>
            </a:r>
            <a:r>
              <a:rPr lang="nl-BE" dirty="0"/>
              <a:t> </a:t>
            </a:r>
            <a:r>
              <a:rPr lang="nl-BE" dirty="0" err="1"/>
              <a:t>pledges</a:t>
            </a:r>
            <a:r>
              <a:rPr lang="nl-BE" dirty="0"/>
              <a:t>, </a:t>
            </a:r>
            <a:r>
              <a:rPr lang="nl-BE" dirty="0" err="1"/>
              <a:t>children</a:t>
            </a:r>
            <a:r>
              <a:rPr lang="nl-BE" dirty="0"/>
              <a:t> </a:t>
            </a:r>
            <a:r>
              <a:rPr lang="nl-BE" dirty="0" err="1"/>
              <a:t>will</a:t>
            </a:r>
            <a:r>
              <a:rPr lang="nl-BE" dirty="0"/>
              <a:t> face far more heatwaves </a:t>
            </a:r>
            <a:r>
              <a:rPr lang="nl-BE" dirty="0" err="1"/>
              <a:t>than</a:t>
            </a:r>
            <a:r>
              <a:rPr lang="nl-BE" dirty="0"/>
              <a:t> </a:t>
            </a:r>
            <a:r>
              <a:rPr lang="nl-BE" dirty="0" err="1"/>
              <a:t>their</a:t>
            </a:r>
            <a:r>
              <a:rPr lang="nl-BE" dirty="0"/>
              <a:t> </a:t>
            </a:r>
            <a:r>
              <a:rPr lang="nl-BE" dirty="0" err="1"/>
              <a:t>grandparents</a:t>
            </a:r>
            <a:r>
              <a:rPr lang="nl-BE" dirty="0"/>
              <a:t> in </a:t>
            </a:r>
            <a:r>
              <a:rPr lang="nl-BE" dirty="0" err="1"/>
              <a:t>every</a:t>
            </a:r>
            <a:r>
              <a:rPr lang="nl-BE" dirty="0"/>
              <a:t> country of </a:t>
            </a:r>
            <a:r>
              <a:rPr lang="nl-BE" dirty="0" err="1"/>
              <a:t>the</a:t>
            </a:r>
            <a:r>
              <a:rPr lang="nl-BE" dirty="0"/>
              <a:t> </a:t>
            </a:r>
            <a:r>
              <a:rPr lang="nl-BE" dirty="0" err="1"/>
              <a:t>world</a:t>
            </a:r>
            <a:r>
              <a:rPr lang="nl-BE" dirty="0"/>
              <a:t>.</a:t>
            </a:r>
          </a:p>
          <a:p>
            <a:endParaRPr lang="nl-BE" dirty="0"/>
          </a:p>
          <a:p>
            <a:r>
              <a:rPr lang="en-US" dirty="0"/>
              <a:t>However, if global warming stays below 1.5°C, we see that the colors become much lighter.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mn-cs"/>
              </a:rPr>
              <a:t>So, if we limit global warming to 1,5°C instead of the current pledges, we strongly reduce the burden on young generations in every part of the world. For heatwaves, such increased ambition would lower the intergenerational burden by 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mn-cs"/>
              </a:rPr>
              <a:t>So, in the end, a message of hope and a clear call to action arises from this research: We must limit global warming to 1.5°C for safeguarding the future of young generations.</a:t>
            </a:r>
            <a:endParaRPr lang="nl-BE" sz="1200" kern="1200" dirty="0">
              <a:solidFill>
                <a:schemeClr val="tx1"/>
              </a:solidFill>
              <a:effectLst/>
              <a:latin typeface="Arial" panose="020B0604020202020204" pitchFamily="34" charset="0"/>
              <a:ea typeface="+mn-ea"/>
              <a:cs typeface="+mn-cs"/>
            </a:endParaRPr>
          </a:p>
          <a:p>
            <a:endParaRPr lang="nl-BE"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9</a:t>
            </a:fld>
            <a:endParaRPr lang="de-CH" dirty="0"/>
          </a:p>
        </p:txBody>
      </p:sp>
    </p:spTree>
    <p:extLst>
      <p:ext uri="{BB962C8B-B14F-4D97-AF65-F5344CB8AC3E}">
        <p14:creationId xmlns:p14="http://schemas.microsoft.com/office/powerpoint/2010/main" val="103434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139ADDBC-BF0F-4EDD-B532-EFD5ACFF787D}"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r>
              <a:rPr lang="en-US"/>
              <a:t>Click icon to add picture</a:t>
            </a:r>
            <a:endParaRPr lang="en-GB" dirty="0"/>
          </a:p>
        </p:txBody>
      </p:sp>
    </p:spTree>
    <p:extLst>
      <p:ext uri="{BB962C8B-B14F-4D97-AF65-F5344CB8AC3E}">
        <p14:creationId xmlns:p14="http://schemas.microsoft.com/office/powerpoint/2010/main" val="8260099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7534BD4-5E58-42CE-95BB-679256B90237}"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36566613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AC6FF60-FE8B-4B35-ABB0-F117FAFA056C}"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1180998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FCDFF30E-C440-4B30-964D-2E0F750F4FC9}"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22507007"/>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2688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965FD63F-9AC5-4817-A87F-7E38A534C1BC}"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028826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711DAA0A-6532-4F01-B5E3-91A5490A6C29}"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5977274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6A6CC51-9D47-4D2F-95E1-18625B56B1BC}"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6834570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5DD44B4-40DC-4E3E-B198-683EDAFAEB2D}"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07150518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EFFBD2CB-12F1-47ED-ACFD-C5B028165D84}"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41947282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8BD3A1AE-205B-4570-8C53-CC6A309C542F}"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297493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4B391699-CE9D-4D92-899F-43D35D1FA234}"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82600996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0D780643-57FF-435A-8945-D57064FB9E0D}"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250865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B5E9DDF-D79A-4FE5-84E2-950289CA390C}"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228792304"/>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4687079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85C7FEB4-A9D1-44AC-B627-17E4E3EC99D8}"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6845960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C458CDEF-4931-48B1-B58F-9FB95FCCFB76}"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89741533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2C17EBD-8A65-4FA3-9D88-1B9569F3D0AA}"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18970784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74D9E9B-655D-4136-B4DC-AFC32F73CB1A}"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15688739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B6016CC0-518F-47C3-8001-C5C686A84246}"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8756125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283FE5B5-73F3-4946-8BA8-E3C6E84EB854}"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60610812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48FF6E50-DF45-44B9-BE81-10395E154232}"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5715966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rgbClr val="1F407A"/>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rgbClr val="1F40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399B3E54-0B39-4DFF-9725-A5ED4C381485}"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1490291718"/>
      </p:ext>
    </p:extLst>
  </p:cSld>
  <p:clrMapOvr>
    <a:masterClrMapping/>
  </p:clrMapOvr>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19422BB3-383A-4675-B2B1-5DB69329E3ED}"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792855932"/>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384381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AEEBF623-3A5B-4CA0-A9D7-1C2F91D08B09}"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80784549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71B4428F-4115-470C-8F46-3AECD1ACC8F4}"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1478703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AB31D87-0642-4C86-BDCF-1B7C99E91A5D}"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3551971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B1DED58-C5B3-40A0-87F0-D5FE81711FDF}"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7264635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B3D64C23-5DD4-442F-819E-FE05DC54CEC2}"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3685692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C33E9E4-F61D-409E-A01A-CDA8A4B9BF43}"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82341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EE7A4DCE-6463-4D5B-B9B2-A6293F8B3A42}"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63800854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34AC1645-DDD5-4171-85FC-1AC2678F6E51}"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196920033"/>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rgbClr val="1F40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8072313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14206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44F54FC1-AD2C-4A4C-AEF0-618673F7400A}"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81801933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FCCDF0ED-829B-40BC-B5F5-314978527F13}"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8343045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FD4646D-21C1-40EB-9601-6742FBE32582}"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6217833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D949FB9-2BBF-418A-9F49-B8876877C2F1}"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9427755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00695235-AE48-41FA-BE40-334887B09D84}"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9284574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77D63E22-346E-4A39-B39E-F1877D3DEB9B}"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193924177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46DF6F57-51A1-4601-B8B1-2AD3BC4A6F83}"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91545528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371C936E-C1FF-4C59-BC53-0D295C994C39}"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272998158"/>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1307910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B3C0FF14-B644-4F6A-A874-C545935004B4}"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B4A8578F-E6AC-451D-B8F6-518448018350}"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2851137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2E61C925-B72B-4C0C-AB45-DD0CCDC0DA43}"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37869484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BAA6A84-4D33-4487-8B98-E3F732C7F849}"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02413516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F99FC763-9017-4ED9-A853-1C9BEA214682}"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30382286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5DCAEF78-7ADA-4DF7-B0B6-1010D6FB37DC}"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63357921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91614F61-467F-42D4-AD32-AB538BF4591C}"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27927120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33AF90CA-A847-444E-AAF8-105414EB4BAD}"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61201938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115B9CD7-ADE5-42BC-A157-FC1767658FB8}"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987535939"/>
      </p:ext>
    </p:extLst>
  </p:cSld>
  <p:clrMapOvr>
    <a:masterClrMapping/>
  </p:clrMapOvr>
  <p:transition>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602382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0FC111DC-1ED4-4C65-A3FC-E509BC4925C5}"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7060516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3E81727C-B6EE-490B-A539-50830B8D866B}"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2C4E31E0-82DB-4984-B1C0-0F91BF30EA33}"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1502816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5AFECAB-4A33-4FB0-8559-96B071ECCF81}"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95414164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3FD36ED-6D60-4394-9391-13E93295AFA3}"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53229146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813BBB77-80D5-414C-9B55-757D32DC93E1}"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07514662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D8091C01-062E-43AA-AEB4-A238984FA91E}"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373609004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6A55DC1B-F412-4691-B4C3-2D75BAD0C465}"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29617826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1C52792E-C97C-49AE-878F-73EC83D6C9F3}"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214668999"/>
      </p:ext>
    </p:extLst>
  </p:cSld>
  <p:clrMapOvr>
    <a:masterClrMapping/>
  </p:clrMapOvr>
  <p:transition>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4492542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055010EC-6AD6-4611-A8EB-B91F91D98A9C}"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35480681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B0987671-D969-4097-BA1A-1A12C0994C5B}"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65221063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DC5B319-D4D8-4777-B244-6FE7DBCFD439}"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85526AE-CADC-4349-B37C-EFD62C634312}"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21300136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BB43AB7-71E7-4A82-8768-9FC9F27203F1}"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58747538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6A4D5072-D682-4777-B22A-B4DAFAB9095F}"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43000278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D631B413-74E1-4E64-8A9E-FAFE1257C5D1}" type="datetime1">
              <a:rPr lang="en-GB" smtClean="0"/>
              <a:pPr/>
              <a:t>23/05/2022</a:t>
            </a:fld>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Wim Thiery</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1429836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F0375C1B-2C0B-4D2C-93CF-9619A7F73C51}"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49158913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fld id="{6724422C-DAB1-4FE3-B040-38F4ADB53F53}"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680605271"/>
      </p:ext>
    </p:extLst>
  </p:cSld>
  <p:clrMapOvr>
    <a:masterClrMapping/>
  </p:clrMapOvr>
  <p:transition>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0791819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22713EFC-A432-4A2A-BE0A-26CDD46C5B9F}"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02938037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fld id="{D4C577B4-23A3-4AD2-BF18-45FAC0B15F7E}" type="datetime1">
              <a:rPr lang="en-GB" smtClean="0"/>
              <a:pPr/>
              <a:t>23/05/2022</a:t>
            </a:fld>
            <a:endParaRPr lang="en-GB" dirty="0"/>
          </a:p>
        </p:txBody>
      </p:sp>
      <p:sp>
        <p:nvSpPr>
          <p:cNvPr id="6" name="Fußzeilenplatzhalter 5"/>
          <p:cNvSpPr>
            <a:spLocks noGrp="1"/>
          </p:cNvSpPr>
          <p:nvPr>
            <p:ph type="ftr" sz="quarter" idx="11"/>
          </p:nvPr>
        </p:nvSpPr>
        <p:spPr/>
        <p:txBody>
          <a:bodyPr/>
          <a:lstStyle/>
          <a:p>
            <a:r>
              <a:rPr lang="en-GB"/>
              <a:t>Wim Thiery</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pPr/>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405744646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E83DA9C-88F9-428F-B366-F88ACDA86548}"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442680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E602C15-620E-47DF-B88B-A863110C06FE}"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135389624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2C1EF42-0AF0-49B2-8D79-D7913F18D329}" type="datetime1">
              <a:rPr lang="en-GB" smtClean="0"/>
              <a:pPr/>
              <a:t>23/05/2022</a:t>
            </a:fld>
            <a:endParaRPr lang="en-GB" dirty="0"/>
          </a:p>
        </p:txBody>
      </p:sp>
      <p:sp>
        <p:nvSpPr>
          <p:cNvPr id="5" name="Fußzeilenplatzhalter 4"/>
          <p:cNvSpPr>
            <a:spLocks noGrp="1"/>
          </p:cNvSpPr>
          <p:nvPr>
            <p:ph type="ftr" sz="quarter" idx="11"/>
          </p:nvPr>
        </p:nvSpPr>
        <p:spPr/>
        <p:txBody>
          <a:bodyPr/>
          <a:lstStyle/>
          <a:p>
            <a:r>
              <a:rPr lang="en-GB"/>
              <a:t>Wim Thiery</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pPr/>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97254576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688C3467-30AC-47F1-8FFD-684734B0B710}"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pic>
        <p:nvPicPr>
          <p:cNvPr id="9" name="Bild 8" descr="eth_logo_kurz_pos.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2587271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fld id="{795059B9-921B-48C8-A279-2D899C684D87}" type="datetime1">
              <a:rPr lang="en-GB" smtClean="0"/>
              <a:pPr/>
              <a:t>23/05/2022</a:t>
            </a:fld>
            <a:endParaRPr lang="en-GB" dirty="0"/>
          </a:p>
        </p:txBody>
      </p:sp>
      <p:sp>
        <p:nvSpPr>
          <p:cNvPr id="3" name="Fußzeilenplatzhalter 2"/>
          <p:cNvSpPr>
            <a:spLocks noGrp="1"/>
          </p:cNvSpPr>
          <p:nvPr>
            <p:ph type="ftr" sz="quarter" idx="11"/>
          </p:nvPr>
        </p:nvSpPr>
        <p:spPr/>
        <p:txBody>
          <a:bodyPr/>
          <a:lstStyle/>
          <a:p>
            <a:r>
              <a:rPr lang="en-GB"/>
              <a:t>Wim Thiery</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pPr/>
              <a:t>‹#›</a:t>
            </a:fld>
            <a:endParaRPr lang="en-GB" dirty="0"/>
          </a:p>
        </p:txBody>
      </p:sp>
    </p:spTree>
    <p:extLst>
      <p:ext uri="{BB962C8B-B14F-4D97-AF65-F5344CB8AC3E}">
        <p14:creationId xmlns:p14="http://schemas.microsoft.com/office/powerpoint/2010/main" val="15063859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emf"/><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emf"/><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emf"/><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emf"/><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emf"/><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emf"/><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1.emf"/><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1.emf"/><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rgbClr val="1F407A"/>
                </a:solidFill>
              </a:defRPr>
            </a:lvl1pPr>
          </a:lstStyle>
          <a:p>
            <a:fld id="{7EC8790F-9167-4F35-8339-EAEEE2F21EE6}"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rgbClr val="1F407A"/>
                </a:solidFill>
              </a:defRPr>
            </a:lvl1pPr>
          </a:lstStyle>
          <a:p>
            <a:r>
              <a:rPr lang="en-GB" dirty="0"/>
              <a:t>Wim Thiery</a:t>
            </a:r>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rgbClr val="1F407A"/>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800" baseline="0" dirty="0">
              <a:solidFill>
                <a:srgbClr val="1F407A"/>
              </a:solidFill>
            </a:endParaRP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5107" y="306000"/>
            <a:ext cx="971061" cy="158400"/>
          </a:xfrm>
          <a:prstGeom prst="rect">
            <a:avLst/>
          </a:prstGeom>
        </p:spPr>
      </p:pic>
      <p:pic>
        <p:nvPicPr>
          <p:cNvPr id="36" name="Picture 35" descr="VUB SPONSOR LOGO GADGETS-RGB.png"/>
          <p:cNvPicPr>
            <a:picLocks noChangeAspect="1"/>
          </p:cNvPicPr>
          <p:nvPr userDrawn="1"/>
        </p:nvPicPr>
        <p:blipFill>
          <a:blip r:embed="rId12" cstate="print"/>
          <a:stretch>
            <a:fillRect/>
          </a:stretch>
        </p:blipFill>
        <p:spPr>
          <a:xfrm>
            <a:off x="362392" y="152688"/>
            <a:ext cx="1050707" cy="46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6" r:id="rId4"/>
    <p:sldLayoutId id="2147483650" r:id="rId5"/>
    <p:sldLayoutId id="2147483652" r:id="rId6"/>
    <p:sldLayoutId id="2147483655" r:id="rId7"/>
    <p:sldLayoutId id="2147483665" r:id="rId8"/>
    <p:sldLayoutId id="2147483668" r:id="rId9"/>
  </p:sldLayoutIdLst>
  <p:transition/>
  <p:hf hdr="0"/>
  <p:txStyles>
    <p:titleStyle>
      <a:lvl1pPr algn="l" defTabSz="914400" rtl="0" eaLnBrk="1" latinLnBrk="0" hangingPunct="1">
        <a:lnSpc>
          <a:spcPct val="100000"/>
        </a:lnSpc>
        <a:spcBef>
          <a:spcPct val="0"/>
        </a:spcBef>
        <a:buNone/>
        <a:defRPr sz="2800" b="1" kern="1200">
          <a:solidFill>
            <a:srgbClr val="1F407A"/>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rgbClr val="1F407A"/>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rgbClr val="1F407A"/>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rgbClr val="1F407A"/>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rgbClr val="1F407A"/>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rgbClr val="1F40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4363AE48-F196-42C9-91CE-A1ECB3EE7E14}"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04950438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6"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421BF733-25F9-4AE9-AD4C-FBC2D418AA1A}"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27652887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8"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29A4E2F9-5C5D-4895-A60F-56C88BEB3927}"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151447769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800"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ED12A559-B4DA-41CF-897B-693BF27A1BF2}"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01492542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2"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36C3E206-1FDC-4C90-86EC-2A9B53BB97D1}"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316887259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4"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ABEFDDB8-960E-4DA5-B840-0B6DDC4BD350}"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10079726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6"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A44CD554-C317-4490-98F3-26C5770DA4D7}"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265645987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8"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DB91882F-3615-4795-843D-5865B467726C}" type="datetime1">
              <a:rPr lang="en-GB" smtClean="0"/>
              <a:pPr/>
              <a:t>23/05/2022</a:t>
            </a:fld>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Wim Thiery</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230050799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60"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C71B91AC-9C29-48B2-AAF5-AD4FBC80D965}" type="datetime1">
              <a:rPr lang="en-GB" smtClean="0"/>
              <a:pPr/>
              <a:t>23/05/2022</a:t>
            </a:fld>
            <a:endParaRPr lang="en-GB" dirty="0"/>
          </a:p>
        </p:txBody>
      </p:sp>
      <p:sp>
        <p:nvSpPr>
          <p:cNvPr id="5" name="Foliennummernplatzhalter 4"/>
          <p:cNvSpPr>
            <a:spLocks noGrp="1"/>
          </p:cNvSpPr>
          <p:nvPr>
            <p:ph type="sldNum" sz="quarter" idx="12"/>
          </p:nvPr>
        </p:nvSpPr>
        <p:spPr/>
        <p:txBody>
          <a:bodyPr/>
          <a:lstStyle/>
          <a:p>
            <a:fld id="{6C6AE60A-B69C-4790-82F7-3882EDF23186}" type="slidenum">
              <a:rPr lang="en-GB" smtClean="0"/>
              <a:pPr/>
              <a:t>1</a:t>
            </a:fld>
            <a:endParaRPr lang="en-GB" dirty="0"/>
          </a:p>
        </p:txBody>
      </p:sp>
      <p:sp>
        <p:nvSpPr>
          <p:cNvPr id="4" name="Fußzeilenplatzhalter 3"/>
          <p:cNvSpPr>
            <a:spLocks noGrp="1"/>
          </p:cNvSpPr>
          <p:nvPr>
            <p:ph type="ftr" sz="quarter" idx="13"/>
          </p:nvPr>
        </p:nvSpPr>
        <p:spPr/>
        <p:txBody>
          <a:bodyPr/>
          <a:lstStyle/>
          <a:p>
            <a:r>
              <a:rPr lang="en-GB" dirty="0"/>
              <a:t>Wim Thiery</a:t>
            </a:r>
          </a:p>
        </p:txBody>
      </p:sp>
      <p:pic>
        <p:nvPicPr>
          <p:cNvPr id="15" name="Bildplatzhalter 14"/>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546" b="19434"/>
          <a:stretch/>
        </p:blipFill>
        <p:spPr>
          <a:xfrm>
            <a:off x="328433" y="613312"/>
            <a:ext cx="11537949" cy="6155190"/>
          </a:xfrm>
        </p:spPr>
      </p:pic>
      <p:sp>
        <p:nvSpPr>
          <p:cNvPr id="10" name="Title 5"/>
          <p:cNvSpPr txBox="1">
            <a:spLocks/>
          </p:cNvSpPr>
          <p:nvPr/>
        </p:nvSpPr>
        <p:spPr bwMode="gray">
          <a:xfrm>
            <a:off x="10539213" y="6585099"/>
            <a:ext cx="1638275" cy="254718"/>
          </a:xfrm>
          <a:prstGeom prst="rect">
            <a:avLst/>
          </a:prstGeom>
          <a:noFill/>
        </p:spPr>
        <p:txBody>
          <a:bodyPr vert="horz" wrap="square" lIns="144000" tIns="0" rIns="144000" bIns="0" rtlCol="0" anchor="t" anchorCtr="0">
            <a:noAutofit/>
          </a:bodyPr>
          <a:lstStyle/>
          <a:p>
            <a:pPr lvl="0"/>
            <a:r>
              <a:rPr lang="en-GB" sz="1000" b="1" dirty="0">
                <a:solidFill>
                  <a:schemeClr val="bg1">
                    <a:lumMod val="75000"/>
                  </a:schemeClr>
                </a:solidFill>
                <a:latin typeface="+mj-lt"/>
                <a:ea typeface="+mj-ea"/>
                <a:cs typeface="+mj-cs"/>
              </a:rPr>
              <a:t>(Alexander Radtke)</a:t>
            </a:r>
          </a:p>
        </p:txBody>
      </p:sp>
      <p:sp>
        <p:nvSpPr>
          <p:cNvPr id="18" name="Titel 17"/>
          <p:cNvSpPr>
            <a:spLocks noGrp="1"/>
          </p:cNvSpPr>
          <p:nvPr>
            <p:ph type="ctrTitle"/>
          </p:nvPr>
        </p:nvSpPr>
        <p:spPr>
          <a:xfrm>
            <a:off x="6800828" y="1268760"/>
            <a:ext cx="4833148" cy="864096"/>
          </a:xfrm>
          <a:noFill/>
        </p:spPr>
        <p:txBody>
          <a:bodyPr/>
          <a:lstStyle/>
          <a:p>
            <a:r>
              <a:rPr lang="en-GB" dirty="0"/>
              <a:t>The kids aren’t alright</a:t>
            </a:r>
            <a:br>
              <a:rPr lang="en-GB" dirty="0"/>
            </a:br>
            <a:endParaRPr lang="en-GB" sz="2000" dirty="0"/>
          </a:p>
        </p:txBody>
      </p:sp>
      <p:sp>
        <p:nvSpPr>
          <p:cNvPr id="19" name="Untertitel 18"/>
          <p:cNvSpPr>
            <a:spLocks noGrp="1"/>
          </p:cNvSpPr>
          <p:nvPr>
            <p:ph type="subTitle" idx="1"/>
          </p:nvPr>
        </p:nvSpPr>
        <p:spPr>
          <a:xfrm>
            <a:off x="314318" y="6059982"/>
            <a:ext cx="11715680" cy="801162"/>
          </a:xfrm>
          <a:noFill/>
        </p:spPr>
        <p:txBody>
          <a:bodyPr/>
          <a:lstStyle/>
          <a:p>
            <a:r>
              <a:rPr lang="en-GB" sz="1600" dirty="0"/>
              <a:t>Wim Thiery, Stefan Lange, Joeri Rogelj, Carl-Friedrich Schleussner, Lukas Gudmundsson, Sonia Seneviratne, </a:t>
            </a:r>
          </a:p>
          <a:p>
            <a:r>
              <a:rPr lang="en-GB" sz="1600" dirty="0"/>
              <a:t>Katja Frieler, Kerry Emanuel, Tobias Geiger, David </a:t>
            </a:r>
            <a:r>
              <a:rPr lang="en-GB" sz="1600" dirty="0" err="1"/>
              <a:t>Bresch</a:t>
            </a:r>
            <a:r>
              <a:rPr lang="en-GB" sz="1600" dirty="0"/>
              <a:t>, Fang Zhao, Sven </a:t>
            </a:r>
            <a:r>
              <a:rPr lang="en-GB" sz="1600" dirty="0" err="1"/>
              <a:t>Willner</a:t>
            </a:r>
            <a:r>
              <a:rPr lang="en-GB" sz="1600" dirty="0"/>
              <a:t> and many more.</a:t>
            </a:r>
          </a:p>
          <a:p>
            <a:endParaRPr lang="en-GB" sz="1600" dirty="0"/>
          </a:p>
        </p:txBody>
      </p:sp>
    </p:spTree>
    <p:extLst>
      <p:ext uri="{BB962C8B-B14F-4D97-AF65-F5344CB8AC3E}">
        <p14:creationId xmlns:p14="http://schemas.microsoft.com/office/powerpoint/2010/main" val="20651865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Wim Thiery</a:t>
            </a:r>
          </a:p>
        </p:txBody>
      </p:sp>
      <p:sp>
        <p:nvSpPr>
          <p:cNvPr id="5" name="Slide Number Placeholder 4"/>
          <p:cNvSpPr>
            <a:spLocks noGrp="1"/>
          </p:cNvSpPr>
          <p:nvPr>
            <p:ph type="sldNum" sz="quarter" idx="4294967295"/>
          </p:nvPr>
        </p:nvSpPr>
        <p:spPr>
          <a:xfrm>
            <a:off x="11624905" y="6308726"/>
            <a:ext cx="355461" cy="468312"/>
          </a:xfrm>
          <a:prstGeom prst="rect">
            <a:avLst/>
          </a:prstGeom>
        </p:spPr>
        <p:txBody>
          <a:bodyPr/>
          <a:lstStyle/>
          <a:p>
            <a:fld id="{6C6AE60A-B69C-4790-82F7-3882EDF23186}" type="slidenum">
              <a:rPr lang="en-GB" smtClean="0"/>
              <a:pPr/>
              <a:t>10</a:t>
            </a:fld>
            <a:endParaRPr lang="en-GB" dirty="0"/>
          </a:p>
        </p:txBody>
      </p:sp>
      <p:sp>
        <p:nvSpPr>
          <p:cNvPr id="8" name="TextBox 7"/>
          <p:cNvSpPr txBox="1"/>
          <p:nvPr/>
        </p:nvSpPr>
        <p:spPr>
          <a:xfrm>
            <a:off x="9219818" y="6487457"/>
            <a:ext cx="2864887" cy="276999"/>
          </a:xfrm>
          <a:prstGeom prst="rect">
            <a:avLst/>
          </a:prstGeom>
          <a:noFill/>
        </p:spPr>
        <p:txBody>
          <a:bodyPr wrap="none" rtlCol="0">
            <a:spAutoFit/>
          </a:bodyPr>
          <a:lstStyle/>
          <a:p>
            <a:r>
              <a:rPr lang="en-GB" sz="1200" b="1" dirty="0">
                <a:solidFill>
                  <a:schemeClr val="bg1"/>
                </a:solidFill>
              </a:rPr>
              <a:t>(2017 Italy drought, imaggeo.egu.eu)</a:t>
            </a:r>
          </a:p>
        </p:txBody>
      </p:sp>
      <p:pic>
        <p:nvPicPr>
          <p:cNvPr id="3" name="Picture 2" descr="Background pattern&#10;&#10;Description automatically generated">
            <a:extLst>
              <a:ext uri="{FF2B5EF4-FFF2-40B4-BE49-F238E27FC236}">
                <a16:creationId xmlns:a16="http://schemas.microsoft.com/office/drawing/2014/main" id="{27A95EFA-00F1-4F3C-8BF3-62A920DD6A75}"/>
              </a:ext>
            </a:extLst>
          </p:cNvPr>
          <p:cNvPicPr>
            <a:picLocks noChangeAspect="1"/>
          </p:cNvPicPr>
          <p:nvPr/>
        </p:nvPicPr>
        <p:blipFill rotWithShape="1">
          <a:blip r:embed="rId3">
            <a:extLst>
              <a:ext uri="{28A0092B-C50C-407E-A947-70E740481C1C}">
                <a14:useLocalDpi xmlns:a14="http://schemas.microsoft.com/office/drawing/2010/main" val="0"/>
              </a:ext>
            </a:extLst>
          </a:blip>
          <a:srcRect t="24282"/>
          <a:stretch/>
        </p:blipFill>
        <p:spPr>
          <a:xfrm>
            <a:off x="1" y="-11072"/>
            <a:ext cx="12187238" cy="6920940"/>
          </a:xfrm>
          <a:prstGeom prst="rect">
            <a:avLst/>
          </a:prstGeom>
        </p:spPr>
      </p:pic>
      <p:sp>
        <p:nvSpPr>
          <p:cNvPr id="9" name="Title 5">
            <a:extLst>
              <a:ext uri="{FF2B5EF4-FFF2-40B4-BE49-F238E27FC236}">
                <a16:creationId xmlns:a16="http://schemas.microsoft.com/office/drawing/2014/main" id="{69A38F4E-31D7-465F-AEC4-EEB7D744C314}"/>
              </a:ext>
            </a:extLst>
          </p:cNvPr>
          <p:cNvSpPr txBox="1">
            <a:spLocks/>
          </p:cNvSpPr>
          <p:nvPr/>
        </p:nvSpPr>
        <p:spPr bwMode="gray">
          <a:xfrm>
            <a:off x="7551050" y="4437112"/>
            <a:ext cx="4536504" cy="980062"/>
          </a:xfrm>
          <a:prstGeom prst="rect">
            <a:avLst/>
          </a:prstGeom>
          <a:noFill/>
        </p:spPr>
        <p:txBody>
          <a:bodyPr vert="horz" lIns="144000" tIns="54000" rIns="144000" bIns="0" rtlCol="0" anchor="t" anchorCtr="0">
            <a:noAutofit/>
          </a:bodyPr>
          <a:lstStyle>
            <a:lvl1pPr algn="l" defTabSz="914400" rtl="0" eaLnBrk="1" latinLnBrk="0" hangingPunct="1">
              <a:lnSpc>
                <a:spcPct val="100000"/>
              </a:lnSpc>
              <a:spcBef>
                <a:spcPct val="0"/>
              </a:spcBef>
              <a:buNone/>
              <a:defRPr sz="2800" b="1" kern="1200">
                <a:solidFill>
                  <a:srgbClr val="1F407A"/>
                </a:solidFill>
                <a:latin typeface="+mj-lt"/>
                <a:ea typeface="+mj-ea"/>
                <a:cs typeface="+mj-cs"/>
              </a:defRPr>
            </a:lvl1pPr>
          </a:lstStyle>
          <a:p>
            <a:r>
              <a:rPr lang="en-GB" dirty="0">
                <a:solidFill>
                  <a:schemeClr val="bg2"/>
                </a:solidFill>
              </a:rPr>
              <a:t>Thanks! Questions?</a:t>
            </a:r>
            <a:endParaRPr lang="en-GB" dirty="0">
              <a:solidFill>
                <a:schemeClr val="bg1"/>
              </a:solidFill>
            </a:endParaRPr>
          </a:p>
        </p:txBody>
      </p:sp>
      <p:grpSp>
        <p:nvGrpSpPr>
          <p:cNvPr id="10" name="Group 9">
            <a:extLst>
              <a:ext uri="{FF2B5EF4-FFF2-40B4-BE49-F238E27FC236}">
                <a16:creationId xmlns:a16="http://schemas.microsoft.com/office/drawing/2014/main" id="{7AEB9D04-2808-4E64-965E-1F41EEE72DBE}"/>
              </a:ext>
            </a:extLst>
          </p:cNvPr>
          <p:cNvGrpSpPr/>
          <p:nvPr/>
        </p:nvGrpSpPr>
        <p:grpSpPr>
          <a:xfrm>
            <a:off x="206872" y="5857857"/>
            <a:ext cx="1886630" cy="459776"/>
            <a:chOff x="10270084" y="5532521"/>
            <a:chExt cx="1886630" cy="459776"/>
          </a:xfrm>
        </p:grpSpPr>
        <p:sp>
          <p:nvSpPr>
            <p:cNvPr id="11" name="Title 5">
              <a:extLst>
                <a:ext uri="{FF2B5EF4-FFF2-40B4-BE49-F238E27FC236}">
                  <a16:creationId xmlns:a16="http://schemas.microsoft.com/office/drawing/2014/main" id="{6A795EC6-BD44-4BAC-90F6-F402D6A156D4}"/>
                </a:ext>
              </a:extLst>
            </p:cNvPr>
            <p:cNvSpPr txBox="1">
              <a:spLocks/>
            </p:cNvSpPr>
            <p:nvPr/>
          </p:nvSpPr>
          <p:spPr bwMode="gray">
            <a:xfrm>
              <a:off x="10270084" y="5532521"/>
              <a:ext cx="1886630" cy="459776"/>
            </a:xfrm>
            <a:prstGeom prst="rect">
              <a:avLst/>
            </a:prstGeom>
            <a:solidFill>
              <a:schemeClr val="bg1">
                <a:alpha val="64000"/>
              </a:schemeClr>
            </a:solidFill>
          </p:spPr>
          <p:txBody>
            <a:bodyPr vert="horz" wrap="square" lIns="144000" tIns="0" rIns="144000" bIns="0" rtlCol="0" anchor="t" anchorCtr="0">
              <a:noAutofit/>
            </a:bodyPr>
            <a:lstStyle>
              <a:lvl1pPr algn="l" defTabSz="914400" rtl="0" eaLnBrk="1" latinLnBrk="0" hangingPunct="1">
                <a:lnSpc>
                  <a:spcPct val="100000"/>
                </a:lnSpc>
                <a:spcBef>
                  <a:spcPts val="0"/>
                </a:spcBef>
                <a:buNone/>
                <a:defRPr sz="2800" b="1" kern="1200">
                  <a:solidFill>
                    <a:srgbClr val="1F407A"/>
                  </a:solidFill>
                  <a:latin typeface="+mj-lt"/>
                  <a:ea typeface="+mj-ea"/>
                  <a:cs typeface="+mj-cs"/>
                </a:defRPr>
              </a:lvl1pPr>
            </a:lstStyle>
            <a:p>
              <a:pPr>
                <a:lnSpc>
                  <a:spcPct val="150000"/>
                </a:lnSpc>
              </a:pPr>
              <a:r>
                <a:rPr lang="en-GB" sz="1600" dirty="0"/>
                <a:t>      @WimThiery</a:t>
              </a:r>
            </a:p>
          </p:txBody>
        </p:sp>
        <p:pic>
          <p:nvPicPr>
            <p:cNvPr id="12" name="Picture 11" descr="A picture containing ax, tool&#10;&#10;Description generated with very high confidence">
              <a:extLst>
                <a:ext uri="{FF2B5EF4-FFF2-40B4-BE49-F238E27FC236}">
                  <a16:creationId xmlns:a16="http://schemas.microsoft.com/office/drawing/2014/main" id="{664EA5F2-29D5-4C3A-BDEC-DD02BB9F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8152" y="5654741"/>
              <a:ext cx="259115" cy="210750"/>
            </a:xfrm>
            <a:prstGeom prst="rect">
              <a:avLst/>
            </a:prstGeom>
          </p:spPr>
        </p:pic>
      </p:grpSp>
      <p:sp>
        <p:nvSpPr>
          <p:cNvPr id="14" name="TextBox 13">
            <a:extLst>
              <a:ext uri="{FF2B5EF4-FFF2-40B4-BE49-F238E27FC236}">
                <a16:creationId xmlns:a16="http://schemas.microsoft.com/office/drawing/2014/main" id="{345EBFA0-1045-4BAD-A610-F0FABFD67132}"/>
              </a:ext>
            </a:extLst>
          </p:cNvPr>
          <p:cNvSpPr txBox="1"/>
          <p:nvPr/>
        </p:nvSpPr>
        <p:spPr>
          <a:xfrm>
            <a:off x="28498" y="6593237"/>
            <a:ext cx="4499950" cy="276999"/>
          </a:xfrm>
          <a:prstGeom prst="rect">
            <a:avLst/>
          </a:prstGeom>
          <a:noFill/>
        </p:spPr>
        <p:txBody>
          <a:bodyPr wrap="none" rtlCol="0">
            <a:spAutoFit/>
          </a:bodyPr>
          <a:lstStyle/>
          <a:p>
            <a:r>
              <a:rPr lang="en-GB" sz="1200" b="1" dirty="0">
                <a:solidFill>
                  <a:schemeClr val="bg1"/>
                </a:solidFill>
              </a:rPr>
              <a:t>(Jersey warming stripes vandalised, bailiwickexpress.com)</a:t>
            </a:r>
          </a:p>
        </p:txBody>
      </p:sp>
    </p:spTree>
    <p:extLst>
      <p:ext uri="{BB962C8B-B14F-4D97-AF65-F5344CB8AC3E}">
        <p14:creationId xmlns:p14="http://schemas.microsoft.com/office/powerpoint/2010/main" val="29440156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120D4-2F32-4490-8E2E-0FF25A97A9E1}"/>
              </a:ext>
            </a:extLst>
          </p:cNvPr>
          <p:cNvSpPr>
            <a:spLocks noGrp="1"/>
          </p:cNvSpPr>
          <p:nvPr>
            <p:ph type="dt" sz="half" idx="10"/>
          </p:nvPr>
        </p:nvSpPr>
        <p:spPr/>
        <p:txBody>
          <a:bodyPr/>
          <a:lstStyle/>
          <a:p>
            <a:fld id="{5DC5B319-D4D8-4777-B244-6FE7DBCFD439}" type="datetime1">
              <a:rPr lang="en-GB" smtClean="0"/>
              <a:pPr/>
              <a:t>23/05/2022</a:t>
            </a:fld>
            <a:endParaRPr lang="en-GB" dirty="0"/>
          </a:p>
        </p:txBody>
      </p:sp>
      <p:sp>
        <p:nvSpPr>
          <p:cNvPr id="3" name="Footer Placeholder 2">
            <a:extLst>
              <a:ext uri="{FF2B5EF4-FFF2-40B4-BE49-F238E27FC236}">
                <a16:creationId xmlns:a16="http://schemas.microsoft.com/office/drawing/2014/main" id="{D46A955F-8D9D-46D7-8E14-2D7ED39F6E6E}"/>
              </a:ext>
            </a:extLst>
          </p:cNvPr>
          <p:cNvSpPr>
            <a:spLocks noGrp="1"/>
          </p:cNvSpPr>
          <p:nvPr>
            <p:ph type="ftr" sz="quarter" idx="11"/>
          </p:nvPr>
        </p:nvSpPr>
        <p:spPr/>
        <p:txBody>
          <a:bodyPr/>
          <a:lstStyle/>
          <a:p>
            <a:r>
              <a:rPr lang="en-GB"/>
              <a:t>Wim Thiery</a:t>
            </a:r>
            <a:endParaRPr lang="en-GB" dirty="0"/>
          </a:p>
        </p:txBody>
      </p:sp>
      <p:sp>
        <p:nvSpPr>
          <p:cNvPr id="4" name="Slide Number Placeholder 3">
            <a:extLst>
              <a:ext uri="{FF2B5EF4-FFF2-40B4-BE49-F238E27FC236}">
                <a16:creationId xmlns:a16="http://schemas.microsoft.com/office/drawing/2014/main" id="{040F4B7B-BAC6-41CF-97E5-04215BA746A3}"/>
              </a:ext>
            </a:extLst>
          </p:cNvPr>
          <p:cNvSpPr>
            <a:spLocks noGrp="1"/>
          </p:cNvSpPr>
          <p:nvPr>
            <p:ph type="sldNum" sz="quarter" idx="12"/>
          </p:nvPr>
        </p:nvSpPr>
        <p:spPr/>
        <p:txBody>
          <a:bodyPr/>
          <a:lstStyle/>
          <a:p>
            <a:fld id="{6C6AE60A-B69C-4790-82F7-3882EDF23186}" type="slidenum">
              <a:rPr lang="en-GB" smtClean="0"/>
              <a:pPr/>
              <a:t>11</a:t>
            </a:fld>
            <a:endParaRPr lang="en-GB" dirty="0"/>
          </a:p>
        </p:txBody>
      </p:sp>
      <p:sp>
        <p:nvSpPr>
          <p:cNvPr id="5" name="Title 4">
            <a:extLst>
              <a:ext uri="{FF2B5EF4-FFF2-40B4-BE49-F238E27FC236}">
                <a16:creationId xmlns:a16="http://schemas.microsoft.com/office/drawing/2014/main" id="{9D089D89-307C-4D23-91DD-466F0ED6E88A}"/>
              </a:ext>
            </a:extLst>
          </p:cNvPr>
          <p:cNvSpPr>
            <a:spLocks noGrp="1"/>
          </p:cNvSpPr>
          <p:nvPr>
            <p:ph type="title"/>
          </p:nvPr>
        </p:nvSpPr>
        <p:spPr/>
        <p:txBody>
          <a:bodyPr/>
          <a:lstStyle/>
          <a:p>
            <a:r>
              <a:rPr lang="en-GB" dirty="0"/>
              <a:t>#myclimatefuture</a:t>
            </a:r>
          </a:p>
        </p:txBody>
      </p:sp>
      <p:sp>
        <p:nvSpPr>
          <p:cNvPr id="15" name="TextBox 14">
            <a:extLst>
              <a:ext uri="{FF2B5EF4-FFF2-40B4-BE49-F238E27FC236}">
                <a16:creationId xmlns:a16="http://schemas.microsoft.com/office/drawing/2014/main" id="{5AC6A3A8-AC3C-43C8-8513-45FF6267DAC9}"/>
              </a:ext>
            </a:extLst>
          </p:cNvPr>
          <p:cNvSpPr txBox="1"/>
          <p:nvPr/>
        </p:nvSpPr>
        <p:spPr>
          <a:xfrm>
            <a:off x="6498158" y="6477370"/>
            <a:ext cx="2658574" cy="261610"/>
          </a:xfrm>
          <a:prstGeom prst="rect">
            <a:avLst/>
          </a:prstGeom>
          <a:noFill/>
        </p:spPr>
        <p:txBody>
          <a:bodyPr wrap="square" rtlCol="0">
            <a:spAutoFit/>
          </a:bodyPr>
          <a:lstStyle/>
          <a:p>
            <a:r>
              <a:rPr lang="en-GB" sz="1100" b="1" dirty="0">
                <a:solidFill>
                  <a:srgbClr val="0033A0"/>
                </a:solidFill>
                <a:latin typeface="Verdana" charset="0"/>
                <a:ea typeface="Verdana" charset="0"/>
                <a:cs typeface="Verdana" charset="0"/>
              </a:rPr>
              <a:t>https://myclimatefuture.info/</a:t>
            </a:r>
          </a:p>
        </p:txBody>
      </p:sp>
      <p:pic>
        <p:nvPicPr>
          <p:cNvPr id="7" name="Picture 6" descr="Qr code&#10;&#10;Description automatically generated">
            <a:extLst>
              <a:ext uri="{FF2B5EF4-FFF2-40B4-BE49-F238E27FC236}">
                <a16:creationId xmlns:a16="http://schemas.microsoft.com/office/drawing/2014/main" id="{D8E15FDD-5680-4F5A-B092-6A40637F4F2D}"/>
              </a:ext>
            </a:extLst>
          </p:cNvPr>
          <p:cNvPicPr>
            <a:picLocks noChangeAspect="1"/>
          </p:cNvPicPr>
          <p:nvPr/>
        </p:nvPicPr>
        <p:blipFill rotWithShape="1">
          <a:blip r:embed="rId3">
            <a:extLst>
              <a:ext uri="{28A0092B-C50C-407E-A947-70E740481C1C}">
                <a14:useLocalDpi xmlns:a14="http://schemas.microsoft.com/office/drawing/2010/main" val="0"/>
              </a:ext>
            </a:extLst>
          </a:blip>
          <a:srcRect l="9577" t="10773" r="10221" b="9025"/>
          <a:stretch/>
        </p:blipFill>
        <p:spPr>
          <a:xfrm>
            <a:off x="3501331" y="1196752"/>
            <a:ext cx="5184576" cy="5184576"/>
          </a:xfrm>
          <a:prstGeom prst="rect">
            <a:avLst/>
          </a:prstGeom>
        </p:spPr>
      </p:pic>
    </p:spTree>
    <p:extLst>
      <p:ext uri="{BB962C8B-B14F-4D97-AF65-F5344CB8AC3E}">
        <p14:creationId xmlns:p14="http://schemas.microsoft.com/office/powerpoint/2010/main" val="20754087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8902419-8749-4732-860F-19C8C4E2DF5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131AC482-14D6-40D3-A9C3-202EBDA8B2BB}"/>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5E1B4066-D20A-4E97-8346-AF59C4EB797C}"/>
              </a:ext>
            </a:extLst>
          </p:cNvPr>
          <p:cNvSpPr>
            <a:spLocks noGrp="1"/>
          </p:cNvSpPr>
          <p:nvPr>
            <p:ph type="sldNum" sz="quarter" idx="12"/>
          </p:nvPr>
        </p:nvSpPr>
        <p:spPr/>
        <p:txBody>
          <a:bodyPr/>
          <a:lstStyle/>
          <a:p>
            <a:fld id="{6C6AE60A-B69C-4790-82F7-3882EDF23186}" type="slidenum">
              <a:rPr lang="en-GB" smtClean="0"/>
              <a:pPr/>
              <a:t>12</a:t>
            </a:fld>
            <a:endParaRPr lang="en-GB" dirty="0"/>
          </a:p>
        </p:txBody>
      </p:sp>
      <p:sp>
        <p:nvSpPr>
          <p:cNvPr id="6" name="Title 5">
            <a:extLst>
              <a:ext uri="{FF2B5EF4-FFF2-40B4-BE49-F238E27FC236}">
                <a16:creationId xmlns:a16="http://schemas.microsoft.com/office/drawing/2014/main" id="{3565BD77-8DAC-4366-8374-4659B635ACA8}"/>
              </a:ext>
            </a:extLst>
          </p:cNvPr>
          <p:cNvSpPr>
            <a:spLocks noGrp="1"/>
          </p:cNvSpPr>
          <p:nvPr>
            <p:ph type="title"/>
          </p:nvPr>
        </p:nvSpPr>
        <p:spPr/>
        <p:txBody>
          <a:bodyPr/>
          <a:lstStyle/>
          <a:p>
            <a:r>
              <a:rPr lang="nl-BE" dirty="0" err="1"/>
              <a:t>outcomes</a:t>
            </a:r>
            <a:endParaRPr lang="nl-BE" dirty="0"/>
          </a:p>
        </p:txBody>
      </p:sp>
      <p:pic>
        <p:nvPicPr>
          <p:cNvPr id="12" name="Picture 11" descr="Text&#10;&#10;Description automatically generated">
            <a:extLst>
              <a:ext uri="{FF2B5EF4-FFF2-40B4-BE49-F238E27FC236}">
                <a16:creationId xmlns:a16="http://schemas.microsoft.com/office/drawing/2014/main" id="{9345DDE1-1217-4EEC-8ABC-E22FC2F9E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763" y="1594661"/>
            <a:ext cx="3458030" cy="4293096"/>
          </a:xfrm>
          <a:prstGeom prst="rect">
            <a:avLst/>
          </a:prstGeom>
        </p:spPr>
      </p:pic>
      <p:grpSp>
        <p:nvGrpSpPr>
          <p:cNvPr id="2" name="Group 1">
            <a:extLst>
              <a:ext uri="{FF2B5EF4-FFF2-40B4-BE49-F238E27FC236}">
                <a16:creationId xmlns:a16="http://schemas.microsoft.com/office/drawing/2014/main" id="{526C8B71-45EE-4358-81B9-17064AEA1A70}"/>
              </a:ext>
            </a:extLst>
          </p:cNvPr>
          <p:cNvGrpSpPr/>
          <p:nvPr/>
        </p:nvGrpSpPr>
        <p:grpSpPr>
          <a:xfrm>
            <a:off x="505439" y="1529244"/>
            <a:ext cx="5566127" cy="3888596"/>
            <a:chOff x="505439" y="1529244"/>
            <a:chExt cx="5566127" cy="3888596"/>
          </a:xfrm>
        </p:grpSpPr>
        <p:pic>
          <p:nvPicPr>
            <p:cNvPr id="10" name="Picture 9">
              <a:extLst>
                <a:ext uri="{FF2B5EF4-FFF2-40B4-BE49-F238E27FC236}">
                  <a16:creationId xmlns:a16="http://schemas.microsoft.com/office/drawing/2014/main" id="{456A6DDC-8ED6-4FCF-B8AD-103A616B9C02}"/>
                </a:ext>
              </a:extLst>
            </p:cNvPr>
            <p:cNvPicPr>
              <a:picLocks noChangeAspect="1"/>
            </p:cNvPicPr>
            <p:nvPr/>
          </p:nvPicPr>
          <p:blipFill>
            <a:blip r:embed="rId4"/>
            <a:stretch>
              <a:fillRect/>
            </a:stretch>
          </p:blipFill>
          <p:spPr>
            <a:xfrm>
              <a:off x="505439" y="1988840"/>
              <a:ext cx="5566127" cy="3429000"/>
            </a:xfrm>
            <a:prstGeom prst="rect">
              <a:avLst/>
            </a:prstGeom>
          </p:spPr>
        </p:pic>
        <p:pic>
          <p:nvPicPr>
            <p:cNvPr id="8" name="Picture 7">
              <a:extLst>
                <a:ext uri="{FF2B5EF4-FFF2-40B4-BE49-F238E27FC236}">
                  <a16:creationId xmlns:a16="http://schemas.microsoft.com/office/drawing/2014/main" id="{31F476E2-3583-4668-9F84-32BBAE7EC03D}"/>
                </a:ext>
              </a:extLst>
            </p:cNvPr>
            <p:cNvPicPr>
              <a:picLocks noChangeAspect="1"/>
            </p:cNvPicPr>
            <p:nvPr/>
          </p:nvPicPr>
          <p:blipFill rotWithShape="1">
            <a:blip r:embed="rId5"/>
            <a:srcRect r="61060" b="45636"/>
            <a:stretch/>
          </p:blipFill>
          <p:spPr>
            <a:xfrm>
              <a:off x="510423" y="1529244"/>
              <a:ext cx="2277661" cy="523067"/>
            </a:xfrm>
            <a:prstGeom prst="rect">
              <a:avLst/>
            </a:prstGeom>
          </p:spPr>
        </p:pic>
      </p:grpSp>
    </p:spTree>
    <p:extLst>
      <p:ext uri="{BB962C8B-B14F-4D97-AF65-F5344CB8AC3E}">
        <p14:creationId xmlns:p14="http://schemas.microsoft.com/office/powerpoint/2010/main" val="31854693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120D4-2F32-4490-8E2E-0FF25A97A9E1}"/>
              </a:ext>
            </a:extLst>
          </p:cNvPr>
          <p:cNvSpPr>
            <a:spLocks noGrp="1"/>
          </p:cNvSpPr>
          <p:nvPr>
            <p:ph type="dt" sz="half" idx="10"/>
          </p:nvPr>
        </p:nvSpPr>
        <p:spPr/>
        <p:txBody>
          <a:bodyPr/>
          <a:lstStyle/>
          <a:p>
            <a:fld id="{5DC5B319-D4D8-4777-B244-6FE7DBCFD439}" type="datetime1">
              <a:rPr lang="en-GB" smtClean="0"/>
              <a:pPr/>
              <a:t>23/05/2022</a:t>
            </a:fld>
            <a:endParaRPr lang="en-GB" dirty="0"/>
          </a:p>
        </p:txBody>
      </p:sp>
      <p:sp>
        <p:nvSpPr>
          <p:cNvPr id="3" name="Footer Placeholder 2">
            <a:extLst>
              <a:ext uri="{FF2B5EF4-FFF2-40B4-BE49-F238E27FC236}">
                <a16:creationId xmlns:a16="http://schemas.microsoft.com/office/drawing/2014/main" id="{D46A955F-8D9D-46D7-8E14-2D7ED39F6E6E}"/>
              </a:ext>
            </a:extLst>
          </p:cNvPr>
          <p:cNvSpPr>
            <a:spLocks noGrp="1"/>
          </p:cNvSpPr>
          <p:nvPr>
            <p:ph type="ftr" sz="quarter" idx="11"/>
          </p:nvPr>
        </p:nvSpPr>
        <p:spPr/>
        <p:txBody>
          <a:bodyPr/>
          <a:lstStyle/>
          <a:p>
            <a:r>
              <a:rPr lang="en-GB" dirty="0"/>
              <a:t>Wim Thiery</a:t>
            </a:r>
          </a:p>
        </p:txBody>
      </p:sp>
      <p:sp>
        <p:nvSpPr>
          <p:cNvPr id="4" name="Slide Number Placeholder 3">
            <a:extLst>
              <a:ext uri="{FF2B5EF4-FFF2-40B4-BE49-F238E27FC236}">
                <a16:creationId xmlns:a16="http://schemas.microsoft.com/office/drawing/2014/main" id="{040F4B7B-BAC6-41CF-97E5-04215BA746A3}"/>
              </a:ext>
            </a:extLst>
          </p:cNvPr>
          <p:cNvSpPr>
            <a:spLocks noGrp="1"/>
          </p:cNvSpPr>
          <p:nvPr>
            <p:ph type="sldNum" sz="quarter" idx="12"/>
          </p:nvPr>
        </p:nvSpPr>
        <p:spPr/>
        <p:txBody>
          <a:bodyPr/>
          <a:lstStyle/>
          <a:p>
            <a:fld id="{6C6AE60A-B69C-4790-82F7-3882EDF23186}" type="slidenum">
              <a:rPr lang="en-GB" smtClean="0"/>
              <a:pPr/>
              <a:t>13</a:t>
            </a:fld>
            <a:endParaRPr lang="en-GB" dirty="0"/>
          </a:p>
        </p:txBody>
      </p:sp>
      <p:sp>
        <p:nvSpPr>
          <p:cNvPr id="5" name="Title 4">
            <a:extLst>
              <a:ext uri="{FF2B5EF4-FFF2-40B4-BE49-F238E27FC236}">
                <a16:creationId xmlns:a16="http://schemas.microsoft.com/office/drawing/2014/main" id="{9D089D89-307C-4D23-91DD-466F0ED6E88A}"/>
              </a:ext>
            </a:extLst>
          </p:cNvPr>
          <p:cNvSpPr>
            <a:spLocks noGrp="1"/>
          </p:cNvSpPr>
          <p:nvPr>
            <p:ph type="title"/>
          </p:nvPr>
        </p:nvSpPr>
        <p:spPr/>
        <p:txBody>
          <a:bodyPr/>
          <a:lstStyle/>
          <a:p>
            <a:r>
              <a:rPr lang="en-GB" dirty="0"/>
              <a:t>#myclimatefuture</a:t>
            </a:r>
          </a:p>
        </p:txBody>
      </p:sp>
      <p:grpSp>
        <p:nvGrpSpPr>
          <p:cNvPr id="11" name="Group 10">
            <a:extLst>
              <a:ext uri="{FF2B5EF4-FFF2-40B4-BE49-F238E27FC236}">
                <a16:creationId xmlns:a16="http://schemas.microsoft.com/office/drawing/2014/main" id="{8A74262C-E2E0-4D52-8FF0-CF775D023154}"/>
              </a:ext>
            </a:extLst>
          </p:cNvPr>
          <p:cNvGrpSpPr/>
          <p:nvPr/>
        </p:nvGrpSpPr>
        <p:grpSpPr>
          <a:xfrm>
            <a:off x="3429323" y="1390773"/>
            <a:ext cx="5727409" cy="5348207"/>
            <a:chOff x="5823889" y="-808512"/>
            <a:chExt cx="5727409" cy="5348207"/>
          </a:xfrm>
        </p:grpSpPr>
        <p:pic>
          <p:nvPicPr>
            <p:cNvPr id="13" name="Picture 12">
              <a:extLst>
                <a:ext uri="{FF2B5EF4-FFF2-40B4-BE49-F238E27FC236}">
                  <a16:creationId xmlns:a16="http://schemas.microsoft.com/office/drawing/2014/main" id="{59B7185C-E747-40A0-947F-535C004D2C56}"/>
                </a:ext>
              </a:extLst>
            </p:cNvPr>
            <p:cNvPicPr>
              <a:picLocks noChangeAspect="1"/>
            </p:cNvPicPr>
            <p:nvPr/>
          </p:nvPicPr>
          <p:blipFill>
            <a:blip r:embed="rId3"/>
            <a:stretch>
              <a:fillRect/>
            </a:stretch>
          </p:blipFill>
          <p:spPr>
            <a:xfrm>
              <a:off x="5823889" y="-808512"/>
              <a:ext cx="5630088" cy="5026049"/>
            </a:xfrm>
            <a:prstGeom prst="rect">
              <a:avLst/>
            </a:prstGeom>
          </p:spPr>
        </p:pic>
        <p:sp>
          <p:nvSpPr>
            <p:cNvPr id="15" name="TextBox 14">
              <a:extLst>
                <a:ext uri="{FF2B5EF4-FFF2-40B4-BE49-F238E27FC236}">
                  <a16:creationId xmlns:a16="http://schemas.microsoft.com/office/drawing/2014/main" id="{5AC6A3A8-AC3C-43C8-8513-45FF6267DAC9}"/>
                </a:ext>
              </a:extLst>
            </p:cNvPr>
            <p:cNvSpPr txBox="1"/>
            <p:nvPr/>
          </p:nvSpPr>
          <p:spPr>
            <a:xfrm>
              <a:off x="8892724" y="4278085"/>
              <a:ext cx="2658574" cy="261610"/>
            </a:xfrm>
            <a:prstGeom prst="rect">
              <a:avLst/>
            </a:prstGeom>
            <a:noFill/>
          </p:spPr>
          <p:txBody>
            <a:bodyPr wrap="square" rtlCol="0">
              <a:spAutoFit/>
            </a:bodyPr>
            <a:lstStyle/>
            <a:p>
              <a:r>
                <a:rPr lang="en-GB" sz="1100" b="1" dirty="0">
                  <a:solidFill>
                    <a:srgbClr val="0033A0"/>
                  </a:solidFill>
                  <a:latin typeface="Verdana" charset="0"/>
                  <a:ea typeface="Verdana" charset="0"/>
                  <a:cs typeface="Verdana" charset="0"/>
                </a:rPr>
                <a:t>https://myclimatefuture.info/</a:t>
              </a:r>
            </a:p>
          </p:txBody>
        </p:sp>
      </p:grpSp>
    </p:spTree>
    <p:extLst>
      <p:ext uri="{BB962C8B-B14F-4D97-AF65-F5344CB8AC3E}">
        <p14:creationId xmlns:p14="http://schemas.microsoft.com/office/powerpoint/2010/main" val="21768648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6626B2-0FAC-41FB-A16C-CEE98DB92BED}"/>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2BBFCA4E-48A9-41CF-9B8F-0A04FDF5C988}"/>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4EB8D98D-43C9-4710-8831-D840506DCCAA}"/>
              </a:ext>
            </a:extLst>
          </p:cNvPr>
          <p:cNvSpPr>
            <a:spLocks noGrp="1"/>
          </p:cNvSpPr>
          <p:nvPr>
            <p:ph type="sldNum" sz="quarter" idx="12"/>
          </p:nvPr>
        </p:nvSpPr>
        <p:spPr/>
        <p:txBody>
          <a:bodyPr/>
          <a:lstStyle/>
          <a:p>
            <a:fld id="{6C6AE60A-B69C-4790-82F7-3882EDF23186}" type="slidenum">
              <a:rPr lang="en-GB" smtClean="0"/>
              <a:pPr/>
              <a:t>14</a:t>
            </a:fld>
            <a:endParaRPr lang="en-GB" dirty="0"/>
          </a:p>
        </p:txBody>
      </p:sp>
      <p:pic>
        <p:nvPicPr>
          <p:cNvPr id="12" name="Picture 11">
            <a:extLst>
              <a:ext uri="{FF2B5EF4-FFF2-40B4-BE49-F238E27FC236}">
                <a16:creationId xmlns:a16="http://schemas.microsoft.com/office/drawing/2014/main" id="{40D18F19-81AE-4DC4-8E9B-259F3A24E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707" b="11293"/>
          <a:stretch/>
        </p:blipFill>
        <p:spPr>
          <a:xfrm>
            <a:off x="332979" y="620688"/>
            <a:ext cx="11521280" cy="6048672"/>
          </a:xfrm>
          <a:prstGeom prst="rect">
            <a:avLst/>
          </a:prstGeom>
        </p:spPr>
      </p:pic>
    </p:spTree>
    <p:extLst>
      <p:ext uri="{BB962C8B-B14F-4D97-AF65-F5344CB8AC3E}">
        <p14:creationId xmlns:p14="http://schemas.microsoft.com/office/powerpoint/2010/main" val="37801375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AC7030-F38B-4212-B269-75F3F80362EC}"/>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237E458D-CA8A-4C89-BC8C-9BBF68852DBE}"/>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AADB0405-BE73-46B6-BFD5-5B50AB44E86A}"/>
              </a:ext>
            </a:extLst>
          </p:cNvPr>
          <p:cNvSpPr>
            <a:spLocks noGrp="1"/>
          </p:cNvSpPr>
          <p:nvPr>
            <p:ph type="sldNum" sz="quarter" idx="12"/>
          </p:nvPr>
        </p:nvSpPr>
        <p:spPr/>
        <p:txBody>
          <a:bodyPr/>
          <a:lstStyle/>
          <a:p>
            <a:fld id="{6C6AE60A-B69C-4790-82F7-3882EDF23186}" type="slidenum">
              <a:rPr lang="en-GB" smtClean="0"/>
              <a:pPr/>
              <a:t>15</a:t>
            </a:fld>
            <a:endParaRPr lang="en-GB" dirty="0"/>
          </a:p>
        </p:txBody>
      </p:sp>
      <p:pic>
        <p:nvPicPr>
          <p:cNvPr id="16" name="Picture 15" descr="A group of people sitting at a table with microphones&#10;&#10;Description automatically generated with low confidence">
            <a:extLst>
              <a:ext uri="{FF2B5EF4-FFF2-40B4-BE49-F238E27FC236}">
                <a16:creationId xmlns:a16="http://schemas.microsoft.com/office/drawing/2014/main" id="{3BBA4E6A-0BEC-4F3C-9B9A-756FDF9FB1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41" b="15308"/>
          <a:stretch/>
        </p:blipFill>
        <p:spPr>
          <a:xfrm>
            <a:off x="332979" y="620688"/>
            <a:ext cx="11521280" cy="6048672"/>
          </a:xfrm>
          <a:prstGeom prst="rect">
            <a:avLst/>
          </a:prstGeom>
        </p:spPr>
      </p:pic>
      <p:sp>
        <p:nvSpPr>
          <p:cNvPr id="19" name="Title 5">
            <a:extLst>
              <a:ext uri="{FF2B5EF4-FFF2-40B4-BE49-F238E27FC236}">
                <a16:creationId xmlns:a16="http://schemas.microsoft.com/office/drawing/2014/main" id="{A8471EFB-F72C-4B21-B3F7-498F683FC412}"/>
              </a:ext>
            </a:extLst>
          </p:cNvPr>
          <p:cNvSpPr txBox="1">
            <a:spLocks/>
          </p:cNvSpPr>
          <p:nvPr/>
        </p:nvSpPr>
        <p:spPr bwMode="gray">
          <a:xfrm>
            <a:off x="241772" y="6464213"/>
            <a:ext cx="2360042" cy="254718"/>
          </a:xfrm>
          <a:prstGeom prst="rect">
            <a:avLst/>
          </a:prstGeom>
          <a:noFill/>
        </p:spPr>
        <p:txBody>
          <a:bodyPr vert="horz" wrap="square" lIns="144000" tIns="0" rIns="144000" bIns="0" rtlCol="0" anchor="t" anchorCtr="0">
            <a:noAutofit/>
          </a:bodyPr>
          <a:lstStyle/>
          <a:p>
            <a:pPr lvl="0"/>
            <a:r>
              <a:rPr lang="en-GB" sz="1000" b="1" dirty="0">
                <a:solidFill>
                  <a:schemeClr val="bg1">
                    <a:lumMod val="95000"/>
                  </a:schemeClr>
                </a:solidFill>
                <a:latin typeface="+mj-lt"/>
                <a:ea typeface="+mj-ea"/>
                <a:cs typeface="+mj-cs"/>
              </a:rPr>
              <a:t>(© UNICEF/UNI207443/</a:t>
            </a:r>
            <a:r>
              <a:rPr lang="en-GB" sz="1000" b="1" dirty="0" err="1">
                <a:solidFill>
                  <a:schemeClr val="bg1">
                    <a:lumMod val="95000"/>
                  </a:schemeClr>
                </a:solidFill>
                <a:latin typeface="+mj-lt"/>
                <a:ea typeface="+mj-ea"/>
                <a:cs typeface="+mj-cs"/>
              </a:rPr>
              <a:t>Chalasani</a:t>
            </a:r>
            <a:r>
              <a:rPr lang="en-GB" sz="1000" b="1" dirty="0">
                <a:solidFill>
                  <a:schemeClr val="bg1">
                    <a:lumMod val="95000"/>
                  </a:schemeClr>
                </a:solidFill>
                <a:latin typeface="+mj-lt"/>
                <a:ea typeface="+mj-ea"/>
                <a:cs typeface="+mj-cs"/>
              </a:rPr>
              <a:t>)</a:t>
            </a:r>
          </a:p>
        </p:txBody>
      </p:sp>
    </p:spTree>
    <p:extLst>
      <p:ext uri="{BB962C8B-B14F-4D97-AF65-F5344CB8AC3E}">
        <p14:creationId xmlns:p14="http://schemas.microsoft.com/office/powerpoint/2010/main" val="14527216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6C503-F8B5-43DA-B8EA-51D02A20577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F186A618-639D-4C76-B66F-5ED07C4280B0}"/>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16</a:t>
            </a:fld>
            <a:endParaRPr lang="en-GB" dirty="0"/>
          </a:p>
        </p:txBody>
      </p:sp>
      <p:sp>
        <p:nvSpPr>
          <p:cNvPr id="6" name="Title 5">
            <a:extLst>
              <a:ext uri="{FF2B5EF4-FFF2-40B4-BE49-F238E27FC236}">
                <a16:creationId xmlns:a16="http://schemas.microsoft.com/office/drawing/2014/main" id="{98439EBD-6F48-40B4-9D83-3F1ED2B7C518}"/>
              </a:ext>
            </a:extLst>
          </p:cNvPr>
          <p:cNvSpPr>
            <a:spLocks noGrp="1"/>
          </p:cNvSpPr>
          <p:nvPr>
            <p:ph type="title"/>
          </p:nvPr>
        </p:nvSpPr>
        <p:spPr/>
        <p:txBody>
          <a:bodyPr/>
          <a:lstStyle/>
          <a:p>
            <a:r>
              <a:rPr lang="en-GB" dirty="0"/>
              <a:t>Current pledges – income categories</a:t>
            </a:r>
          </a:p>
        </p:txBody>
      </p:sp>
      <p:pic>
        <p:nvPicPr>
          <p:cNvPr id="10" name="Picture 9">
            <a:extLst>
              <a:ext uri="{FF2B5EF4-FFF2-40B4-BE49-F238E27FC236}">
                <a16:creationId xmlns:a16="http://schemas.microsoft.com/office/drawing/2014/main" id="{2B554CB3-1A6A-4C2D-8010-E5C571B274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36681" y="1484784"/>
            <a:ext cx="6911169" cy="5004638"/>
          </a:xfrm>
          <a:prstGeom prst="rect">
            <a:avLst/>
          </a:prstGeom>
        </p:spPr>
      </p:pic>
      <p:sp>
        <p:nvSpPr>
          <p:cNvPr id="7" name="TextBox 6">
            <a:extLst>
              <a:ext uri="{FF2B5EF4-FFF2-40B4-BE49-F238E27FC236}">
                <a16:creationId xmlns:a16="http://schemas.microsoft.com/office/drawing/2014/main" id="{C296CF12-FB2F-4723-A934-A5A948CFA38F}"/>
              </a:ext>
            </a:extLst>
          </p:cNvPr>
          <p:cNvSpPr txBox="1"/>
          <p:nvPr/>
        </p:nvSpPr>
        <p:spPr>
          <a:xfrm>
            <a:off x="10057179" y="6054810"/>
            <a:ext cx="1943161" cy="253916"/>
          </a:xfrm>
          <a:prstGeom prst="rect">
            <a:avLst/>
          </a:prstGeom>
          <a:noFill/>
        </p:spPr>
        <p:txBody>
          <a:bodyPr wrap="none" rtlCol="0">
            <a:spAutoFit/>
          </a:bodyPr>
          <a:lstStyle/>
          <a:p>
            <a:r>
              <a:rPr lang="en-GB" sz="1050" b="1" dirty="0">
                <a:solidFill>
                  <a:srgbClr val="1F407A"/>
                </a:solidFill>
              </a:rPr>
              <a:t>(Thiery et al., 2021 </a:t>
            </a:r>
            <a:r>
              <a:rPr lang="en-GB" sz="1050" b="1" i="1" dirty="0">
                <a:solidFill>
                  <a:srgbClr val="1F407A"/>
                </a:solidFill>
              </a:rPr>
              <a:t>Science</a:t>
            </a:r>
            <a:r>
              <a:rPr lang="en-GB" sz="1050" b="1" dirty="0">
                <a:solidFill>
                  <a:srgbClr val="1F407A"/>
                </a:solidFill>
              </a:rPr>
              <a:t>)</a:t>
            </a:r>
          </a:p>
        </p:txBody>
      </p:sp>
    </p:spTree>
    <p:extLst>
      <p:ext uri="{BB962C8B-B14F-4D97-AF65-F5344CB8AC3E}">
        <p14:creationId xmlns:p14="http://schemas.microsoft.com/office/powerpoint/2010/main" val="23462066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DE2920-2753-4A15-BA09-7D3BC9401594}"/>
              </a:ext>
            </a:extLst>
          </p:cNvPr>
          <p:cNvSpPr>
            <a:spLocks noGrp="1"/>
          </p:cNvSpPr>
          <p:nvPr>
            <p:ph idx="1"/>
          </p:nvPr>
        </p:nvSpPr>
        <p:spPr>
          <a:xfrm>
            <a:off x="323850" y="1916832"/>
            <a:ext cx="11537950" cy="4284662"/>
          </a:xfrm>
        </p:spPr>
        <p:txBody>
          <a:bodyPr>
            <a:normAutofit fontScale="92500"/>
          </a:bodyPr>
          <a:lstStyle/>
          <a:p>
            <a:r>
              <a:rPr lang="nl-BE" dirty="0" err="1"/>
              <a:t>Now</a:t>
            </a:r>
            <a:r>
              <a:rPr lang="nl-BE" dirty="0"/>
              <a:t> </a:t>
            </a:r>
            <a:r>
              <a:rPr lang="nl-BE" dirty="0" err="1"/>
              <a:t>quantified</a:t>
            </a:r>
            <a:r>
              <a:rPr lang="nl-BE" dirty="0"/>
              <a:t>: </a:t>
            </a:r>
            <a:r>
              <a:rPr lang="nl-BE" dirty="0" err="1"/>
              <a:t>younger</a:t>
            </a:r>
            <a:r>
              <a:rPr lang="nl-BE" dirty="0"/>
              <a:t> </a:t>
            </a:r>
            <a:r>
              <a:rPr lang="nl-BE" dirty="0" err="1"/>
              <a:t>generations</a:t>
            </a:r>
            <a:r>
              <a:rPr lang="nl-BE" dirty="0"/>
              <a:t> </a:t>
            </a:r>
            <a:r>
              <a:rPr lang="nl-BE" dirty="0" err="1"/>
              <a:t>will</a:t>
            </a:r>
            <a:r>
              <a:rPr lang="nl-BE" dirty="0"/>
              <a:t> live </a:t>
            </a:r>
            <a:r>
              <a:rPr lang="nl-BE" dirty="0" err="1"/>
              <a:t>an</a:t>
            </a:r>
            <a:r>
              <a:rPr lang="nl-BE" dirty="0"/>
              <a:t> </a:t>
            </a:r>
            <a:r>
              <a:rPr lang="nl-BE" dirty="0" err="1"/>
              <a:t>unprecedented</a:t>
            </a:r>
            <a:r>
              <a:rPr lang="nl-BE" dirty="0"/>
              <a:t> life</a:t>
            </a:r>
          </a:p>
          <a:p>
            <a:pPr lvl="1"/>
            <a:r>
              <a:rPr lang="nl-BE" dirty="0" err="1"/>
              <a:t>Implications</a:t>
            </a:r>
            <a:r>
              <a:rPr lang="nl-BE" dirty="0"/>
              <a:t> </a:t>
            </a:r>
            <a:r>
              <a:rPr lang="nl-BE" dirty="0" err="1"/>
              <a:t>for</a:t>
            </a:r>
            <a:r>
              <a:rPr lang="nl-BE" dirty="0"/>
              <a:t> </a:t>
            </a:r>
            <a:r>
              <a:rPr lang="nl-BE" dirty="0" err="1"/>
              <a:t>intergenerational</a:t>
            </a:r>
            <a:r>
              <a:rPr lang="nl-BE" dirty="0"/>
              <a:t> </a:t>
            </a:r>
            <a:r>
              <a:rPr lang="nl-BE" dirty="0" err="1"/>
              <a:t>justice</a:t>
            </a:r>
            <a:r>
              <a:rPr lang="nl-BE" dirty="0"/>
              <a:t> </a:t>
            </a:r>
            <a:r>
              <a:rPr lang="nl-BE" dirty="0" err="1"/>
              <a:t>and</a:t>
            </a:r>
            <a:r>
              <a:rPr lang="nl-BE" dirty="0"/>
              <a:t> </a:t>
            </a:r>
            <a:r>
              <a:rPr lang="nl-BE" dirty="0" err="1"/>
              <a:t>climate</a:t>
            </a:r>
            <a:r>
              <a:rPr lang="nl-BE" dirty="0"/>
              <a:t> </a:t>
            </a:r>
            <a:r>
              <a:rPr lang="nl-BE" dirty="0" err="1"/>
              <a:t>litigation</a:t>
            </a:r>
            <a:endParaRPr lang="nl-BE" dirty="0"/>
          </a:p>
          <a:p>
            <a:endParaRPr lang="nl-BE" dirty="0"/>
          </a:p>
          <a:p>
            <a:r>
              <a:rPr lang="nl-BE" dirty="0"/>
              <a:t>Heatwaves </a:t>
            </a:r>
            <a:r>
              <a:rPr lang="nl-BE" dirty="0" err="1"/>
              <a:t>dominate</a:t>
            </a:r>
            <a:r>
              <a:rPr lang="nl-BE" dirty="0"/>
              <a:t> </a:t>
            </a:r>
            <a:r>
              <a:rPr lang="nl-BE" dirty="0" err="1"/>
              <a:t>increasing</a:t>
            </a:r>
            <a:r>
              <a:rPr lang="nl-BE" dirty="0"/>
              <a:t> </a:t>
            </a:r>
            <a:r>
              <a:rPr lang="nl-BE" dirty="0" err="1"/>
              <a:t>aboslute</a:t>
            </a:r>
            <a:r>
              <a:rPr lang="nl-BE" dirty="0"/>
              <a:t> exposure </a:t>
            </a:r>
            <a:r>
              <a:rPr lang="nl-BE" dirty="0" err="1"/>
              <a:t>to</a:t>
            </a:r>
            <a:r>
              <a:rPr lang="nl-BE" dirty="0"/>
              <a:t> hazards</a:t>
            </a:r>
          </a:p>
          <a:p>
            <a:pPr lvl="1"/>
            <a:r>
              <a:rPr lang="nl-BE" dirty="0" err="1"/>
              <a:t>Hence</a:t>
            </a:r>
            <a:r>
              <a:rPr lang="nl-BE" dirty="0"/>
              <a:t> </a:t>
            </a:r>
            <a:r>
              <a:rPr lang="nl-BE" dirty="0" err="1"/>
              <a:t>geometric</a:t>
            </a:r>
            <a:r>
              <a:rPr lang="nl-BE" dirty="0"/>
              <a:t> </a:t>
            </a:r>
            <a:r>
              <a:rPr lang="nl-BE" dirty="0" err="1"/>
              <a:t>mean</a:t>
            </a:r>
            <a:endParaRPr lang="nl-BE" dirty="0"/>
          </a:p>
          <a:p>
            <a:endParaRPr lang="nl-BE" dirty="0"/>
          </a:p>
          <a:p>
            <a:r>
              <a:rPr lang="nl-BE" dirty="0" err="1"/>
              <a:t>Regionally</a:t>
            </a:r>
            <a:r>
              <a:rPr lang="nl-BE" dirty="0"/>
              <a:t>, up </a:t>
            </a:r>
            <a:r>
              <a:rPr lang="nl-BE" dirty="0" err="1"/>
              <a:t>to</a:t>
            </a:r>
            <a:r>
              <a:rPr lang="nl-BE" dirty="0"/>
              <a:t> 9-fold </a:t>
            </a:r>
            <a:r>
              <a:rPr lang="nl-BE" dirty="0" err="1"/>
              <a:t>increase</a:t>
            </a:r>
            <a:r>
              <a:rPr lang="nl-BE" dirty="0"/>
              <a:t> in exposure </a:t>
            </a:r>
            <a:r>
              <a:rPr lang="nl-BE" dirty="0" err="1"/>
              <a:t>for</a:t>
            </a:r>
            <a:r>
              <a:rPr lang="nl-BE" dirty="0"/>
              <a:t> </a:t>
            </a:r>
            <a:r>
              <a:rPr lang="nl-BE" dirty="0" err="1"/>
              <a:t>newborns</a:t>
            </a:r>
            <a:r>
              <a:rPr lang="nl-BE" dirty="0"/>
              <a:t> </a:t>
            </a:r>
            <a:r>
              <a:rPr lang="nl-BE" dirty="0" err="1"/>
              <a:t>under</a:t>
            </a:r>
            <a:r>
              <a:rPr lang="nl-BE" dirty="0"/>
              <a:t> </a:t>
            </a:r>
            <a:r>
              <a:rPr lang="nl-BE" dirty="0" err="1"/>
              <a:t>current</a:t>
            </a:r>
            <a:r>
              <a:rPr lang="nl-BE" dirty="0"/>
              <a:t> </a:t>
            </a:r>
            <a:r>
              <a:rPr lang="nl-BE" dirty="0" err="1"/>
              <a:t>pledges</a:t>
            </a:r>
            <a:endParaRPr lang="nl-BE" dirty="0"/>
          </a:p>
          <a:p>
            <a:pPr lvl="1"/>
            <a:r>
              <a:rPr lang="nl-BE" dirty="0" err="1"/>
              <a:t>Clear</a:t>
            </a:r>
            <a:r>
              <a:rPr lang="nl-BE" dirty="0"/>
              <a:t> </a:t>
            </a:r>
            <a:r>
              <a:rPr lang="nl-BE" dirty="0" err="1"/>
              <a:t>added</a:t>
            </a:r>
            <a:r>
              <a:rPr lang="nl-BE" dirty="0"/>
              <a:t> </a:t>
            </a:r>
            <a:r>
              <a:rPr lang="nl-BE" dirty="0" err="1"/>
              <a:t>value</a:t>
            </a:r>
            <a:r>
              <a:rPr lang="nl-BE" dirty="0"/>
              <a:t> of </a:t>
            </a:r>
            <a:r>
              <a:rPr lang="nl-BE" dirty="0" err="1"/>
              <a:t>mitigation</a:t>
            </a:r>
            <a:endParaRPr lang="nl-BE" dirty="0"/>
          </a:p>
          <a:p>
            <a:endParaRPr lang="nl-BE" dirty="0"/>
          </a:p>
          <a:p>
            <a:r>
              <a:rPr lang="nl-BE" dirty="0" err="1"/>
              <a:t>Strongest</a:t>
            </a:r>
            <a:r>
              <a:rPr lang="nl-BE" dirty="0"/>
              <a:t> </a:t>
            </a:r>
            <a:r>
              <a:rPr lang="nl-BE" dirty="0" err="1"/>
              <a:t>effects</a:t>
            </a:r>
            <a:r>
              <a:rPr lang="nl-BE" dirty="0"/>
              <a:t> </a:t>
            </a:r>
            <a:r>
              <a:rPr lang="nl-BE" dirty="0" err="1"/>
              <a:t>for</a:t>
            </a:r>
            <a:r>
              <a:rPr lang="nl-BE" dirty="0"/>
              <a:t> low </a:t>
            </a:r>
            <a:r>
              <a:rPr lang="nl-BE" dirty="0" err="1"/>
              <a:t>income</a:t>
            </a:r>
            <a:r>
              <a:rPr lang="nl-BE" dirty="0"/>
              <a:t> </a:t>
            </a:r>
            <a:r>
              <a:rPr lang="nl-BE" dirty="0" err="1"/>
              <a:t>countries</a:t>
            </a:r>
            <a:endParaRPr lang="nl-BE" dirty="0"/>
          </a:p>
          <a:p>
            <a:pPr lvl="1"/>
            <a:r>
              <a:rPr lang="en-GB" dirty="0"/>
              <a:t>where almost half of today’s </a:t>
            </a:r>
            <a:r>
              <a:rPr lang="en-GB" dirty="0" err="1"/>
              <a:t>newborns</a:t>
            </a:r>
            <a:r>
              <a:rPr lang="en-GB" dirty="0"/>
              <a:t> live</a:t>
            </a:r>
            <a:endParaRPr lang="nl-BE" dirty="0"/>
          </a:p>
          <a:p>
            <a:pPr marL="0" indent="0">
              <a:buNone/>
            </a:pPr>
            <a:endParaRPr lang="nl-BE" dirty="0"/>
          </a:p>
        </p:txBody>
      </p:sp>
      <p:sp>
        <p:nvSpPr>
          <p:cNvPr id="3" name="Date Placeholder 2">
            <a:extLst>
              <a:ext uri="{FF2B5EF4-FFF2-40B4-BE49-F238E27FC236}">
                <a16:creationId xmlns:a16="http://schemas.microsoft.com/office/drawing/2014/main" id="{E8902419-8749-4732-860F-19C8C4E2DF5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131AC482-14D6-40D3-A9C3-202EBDA8B2BB}"/>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5E1B4066-D20A-4E97-8346-AF59C4EB797C}"/>
              </a:ext>
            </a:extLst>
          </p:cNvPr>
          <p:cNvSpPr>
            <a:spLocks noGrp="1"/>
          </p:cNvSpPr>
          <p:nvPr>
            <p:ph type="sldNum" sz="quarter" idx="12"/>
          </p:nvPr>
        </p:nvSpPr>
        <p:spPr/>
        <p:txBody>
          <a:bodyPr/>
          <a:lstStyle/>
          <a:p>
            <a:fld id="{6C6AE60A-B69C-4790-82F7-3882EDF23186}" type="slidenum">
              <a:rPr lang="en-GB" smtClean="0"/>
              <a:pPr/>
              <a:t>17</a:t>
            </a:fld>
            <a:endParaRPr lang="en-GB" dirty="0"/>
          </a:p>
        </p:txBody>
      </p:sp>
      <p:sp>
        <p:nvSpPr>
          <p:cNvPr id="6" name="Title 5">
            <a:extLst>
              <a:ext uri="{FF2B5EF4-FFF2-40B4-BE49-F238E27FC236}">
                <a16:creationId xmlns:a16="http://schemas.microsoft.com/office/drawing/2014/main" id="{3565BD77-8DAC-4366-8374-4659B635ACA8}"/>
              </a:ext>
            </a:extLst>
          </p:cNvPr>
          <p:cNvSpPr>
            <a:spLocks noGrp="1"/>
          </p:cNvSpPr>
          <p:nvPr>
            <p:ph type="title"/>
          </p:nvPr>
        </p:nvSpPr>
        <p:spPr/>
        <p:txBody>
          <a:bodyPr/>
          <a:lstStyle/>
          <a:p>
            <a:r>
              <a:rPr lang="nl-BE" dirty="0" err="1"/>
              <a:t>Key</a:t>
            </a:r>
            <a:r>
              <a:rPr lang="nl-BE" dirty="0"/>
              <a:t> points</a:t>
            </a:r>
          </a:p>
        </p:txBody>
      </p:sp>
    </p:spTree>
    <p:extLst>
      <p:ext uri="{BB962C8B-B14F-4D97-AF65-F5344CB8AC3E}">
        <p14:creationId xmlns:p14="http://schemas.microsoft.com/office/powerpoint/2010/main" val="2184459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B3A646-4097-4E00-8C57-A9504930DA0A}"/>
              </a:ext>
            </a:extLst>
          </p:cNvPr>
          <p:cNvSpPr>
            <a:spLocks noGrp="1"/>
          </p:cNvSpPr>
          <p:nvPr>
            <p:ph idx="1"/>
          </p:nvPr>
        </p:nvSpPr>
        <p:spPr>
          <a:xfrm>
            <a:off x="323850" y="2024064"/>
            <a:ext cx="11537950" cy="4213222"/>
          </a:xfrm>
        </p:spPr>
        <p:txBody>
          <a:bodyPr>
            <a:normAutofit fontScale="70000" lnSpcReduction="20000"/>
          </a:bodyPr>
          <a:lstStyle/>
          <a:p>
            <a:r>
              <a:rPr lang="en-US" dirty="0"/>
              <a:t>ISIMIP2b Data: </a:t>
            </a:r>
          </a:p>
          <a:p>
            <a:pPr lvl="1"/>
            <a:r>
              <a:rPr lang="en-US" dirty="0"/>
              <a:t>5 sectors: global water, biomes, agriculture, tropical cyclones</a:t>
            </a:r>
          </a:p>
          <a:p>
            <a:pPr lvl="1"/>
            <a:r>
              <a:rPr lang="en-US" dirty="0"/>
              <a:t>15 impact models</a:t>
            </a:r>
          </a:p>
          <a:p>
            <a:pPr lvl="1"/>
            <a:r>
              <a:rPr lang="en-US" dirty="0"/>
              <a:t>forced by 4 bias-adjusted CMIP5 GCMs</a:t>
            </a:r>
          </a:p>
          <a:p>
            <a:pPr lvl="1"/>
            <a:r>
              <a:rPr lang="en-US" dirty="0"/>
              <a:t>under picontrol, historical, RCP2.6, 6.0 and 8.5</a:t>
            </a:r>
          </a:p>
          <a:p>
            <a:pPr lvl="1"/>
            <a:r>
              <a:rPr lang="en-US" dirty="0"/>
              <a:t>273 global impact projections</a:t>
            </a:r>
          </a:p>
          <a:p>
            <a:pPr lvl="1"/>
            <a:r>
              <a:rPr lang="en-US" dirty="0"/>
              <a:t>101 picontrol simulations (average length: 542 years)</a:t>
            </a:r>
          </a:p>
          <a:p>
            <a:r>
              <a:rPr lang="en-US" dirty="0"/>
              <a:t>use this data as damage functions (i.e. look-up tables) to get impacts per GMT anomaly in SR1.5 scenarios</a:t>
            </a:r>
          </a:p>
          <a:p>
            <a:pPr lvl="1"/>
            <a:r>
              <a:rPr lang="en-US" dirty="0"/>
              <a:t>1.5°C, 2°C, NDCs (=current pledges)</a:t>
            </a:r>
          </a:p>
          <a:p>
            <a:r>
              <a:rPr lang="en-US" dirty="0"/>
              <a:t>life-accumulated exposure across age cohorts (1960-2020)</a:t>
            </a:r>
          </a:p>
          <a:p>
            <a:r>
              <a:rPr lang="en-US" dirty="0"/>
              <a:t>main analysis at country scale</a:t>
            </a:r>
          </a:p>
          <a:p>
            <a:pPr lvl="1"/>
            <a:r>
              <a:rPr lang="en-US" dirty="0"/>
              <a:t>Aggregation to regional and global scale</a:t>
            </a:r>
          </a:p>
          <a:p>
            <a:r>
              <a:rPr lang="en-US" dirty="0"/>
              <a:t>spatial averaging accounts for</a:t>
            </a:r>
          </a:p>
          <a:p>
            <a:pPr lvl="1"/>
            <a:r>
              <a:rPr lang="en-US" dirty="0"/>
              <a:t>within-country population density variability</a:t>
            </a:r>
          </a:p>
          <a:p>
            <a:pPr lvl="1"/>
            <a:r>
              <a:rPr lang="en-US" dirty="0"/>
              <a:t>between-country cohort size differences</a:t>
            </a:r>
          </a:p>
          <a:p>
            <a:r>
              <a:rPr lang="en-US" dirty="0"/>
              <a:t>the approach encapsulates spatiotemporal changes in climate hazards, life expectancy and population dynamics</a:t>
            </a:r>
          </a:p>
          <a:p>
            <a:pPr lvl="1"/>
            <a:r>
              <a:rPr lang="en-US" dirty="0"/>
              <a:t>no account of vulnerability</a:t>
            </a:r>
          </a:p>
        </p:txBody>
      </p:sp>
      <p:sp>
        <p:nvSpPr>
          <p:cNvPr id="3" name="Date Placeholder 2">
            <a:extLst>
              <a:ext uri="{FF2B5EF4-FFF2-40B4-BE49-F238E27FC236}">
                <a16:creationId xmlns:a16="http://schemas.microsoft.com/office/drawing/2014/main" id="{D83A656D-4A7A-4FBA-BD80-82A7FA0AEA87}"/>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5FEE829B-0D7B-40D6-ACCA-762C839D859D}"/>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F79D6B80-AFD3-4D89-B369-ED5A97195C4C}"/>
              </a:ext>
            </a:extLst>
          </p:cNvPr>
          <p:cNvSpPr>
            <a:spLocks noGrp="1"/>
          </p:cNvSpPr>
          <p:nvPr>
            <p:ph type="sldNum" sz="quarter" idx="12"/>
          </p:nvPr>
        </p:nvSpPr>
        <p:spPr/>
        <p:txBody>
          <a:bodyPr/>
          <a:lstStyle/>
          <a:p>
            <a:fld id="{6C6AE60A-B69C-4790-82F7-3882EDF23186}" type="slidenum">
              <a:rPr lang="en-GB" smtClean="0"/>
              <a:pPr/>
              <a:t>18</a:t>
            </a:fld>
            <a:endParaRPr lang="en-GB" dirty="0"/>
          </a:p>
        </p:txBody>
      </p:sp>
      <p:sp>
        <p:nvSpPr>
          <p:cNvPr id="6" name="Title 5">
            <a:extLst>
              <a:ext uri="{FF2B5EF4-FFF2-40B4-BE49-F238E27FC236}">
                <a16:creationId xmlns:a16="http://schemas.microsoft.com/office/drawing/2014/main" id="{819FA0D5-4FE1-47BE-B71F-B7A3F4B1385A}"/>
              </a:ext>
            </a:extLst>
          </p:cNvPr>
          <p:cNvSpPr>
            <a:spLocks noGrp="1"/>
          </p:cNvSpPr>
          <p:nvPr>
            <p:ph type="title"/>
          </p:nvPr>
        </p:nvSpPr>
        <p:spPr/>
        <p:txBody>
          <a:bodyPr/>
          <a:lstStyle/>
          <a:p>
            <a:r>
              <a:rPr lang="nl-BE" dirty="0"/>
              <a:t>The </a:t>
            </a:r>
            <a:r>
              <a:rPr lang="nl-BE" dirty="0" err="1"/>
              <a:t>nitty-gritty</a:t>
            </a:r>
            <a:r>
              <a:rPr lang="nl-BE" dirty="0"/>
              <a:t> details</a:t>
            </a:r>
          </a:p>
        </p:txBody>
      </p:sp>
    </p:spTree>
    <p:extLst>
      <p:ext uri="{BB962C8B-B14F-4D97-AF65-F5344CB8AC3E}">
        <p14:creationId xmlns:p14="http://schemas.microsoft.com/office/powerpoint/2010/main" val="3262806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DE2920-2753-4A15-BA09-7D3BC9401594}"/>
              </a:ext>
            </a:extLst>
          </p:cNvPr>
          <p:cNvSpPr>
            <a:spLocks noGrp="1"/>
          </p:cNvSpPr>
          <p:nvPr>
            <p:ph idx="1"/>
          </p:nvPr>
        </p:nvSpPr>
        <p:spPr>
          <a:xfrm>
            <a:off x="323850" y="1772816"/>
            <a:ext cx="11537950" cy="4392488"/>
          </a:xfrm>
        </p:spPr>
        <p:txBody>
          <a:bodyPr>
            <a:normAutofit fontScale="70000" lnSpcReduction="20000"/>
          </a:bodyPr>
          <a:lstStyle/>
          <a:p>
            <a:pPr marL="514350" indent="-514350">
              <a:buFont typeface="+mj-lt"/>
              <a:buAutoNum type="arabicPeriod"/>
            </a:pPr>
            <a:r>
              <a:rPr lang="en-US" dirty="0"/>
              <a:t>We treat consecutive events affecting a location within a calendar year as one</a:t>
            </a:r>
          </a:p>
          <a:p>
            <a:pPr lvl="1"/>
            <a:r>
              <a:rPr lang="en-US" dirty="0" err="1"/>
              <a:t>cfr</a:t>
            </a:r>
            <a:r>
              <a:rPr lang="en-US" dirty="0"/>
              <a:t>. Consecutive disasters </a:t>
            </a:r>
            <a:r>
              <a:rPr lang="en-US" sz="1300" dirty="0"/>
              <a:t>(De </a:t>
            </a:r>
            <a:r>
              <a:rPr lang="en-US" sz="1300" dirty="0" err="1"/>
              <a:t>Ruijter</a:t>
            </a:r>
            <a:r>
              <a:rPr lang="en-US" sz="1300" dirty="0"/>
              <a:t> et al., 2020)</a:t>
            </a:r>
            <a:endParaRPr lang="nl-BE" sz="1300" dirty="0"/>
          </a:p>
          <a:p>
            <a:pPr marL="514350" indent="-514350">
              <a:buFont typeface="+mj-lt"/>
              <a:buAutoNum type="arabicPeriod"/>
            </a:pPr>
            <a:endParaRPr lang="nl-BE" dirty="0"/>
          </a:p>
          <a:p>
            <a:pPr marL="514350" indent="-514350">
              <a:buFont typeface="+mj-lt"/>
              <a:buAutoNum type="arabicPeriod"/>
            </a:pPr>
            <a:r>
              <a:rPr lang="en-US" dirty="0"/>
              <a:t>We consider changes in the frequency of events, neglecting changes in intensity and duration</a:t>
            </a:r>
            <a:endParaRPr lang="nl-BE" dirty="0"/>
          </a:p>
          <a:p>
            <a:pPr lvl="1"/>
            <a:r>
              <a:rPr lang="nl-BE" dirty="0" err="1"/>
              <a:t>Especially</a:t>
            </a:r>
            <a:r>
              <a:rPr lang="nl-BE" dirty="0"/>
              <a:t> relevant </a:t>
            </a:r>
            <a:r>
              <a:rPr lang="nl-BE" dirty="0" err="1"/>
              <a:t>for</a:t>
            </a:r>
            <a:r>
              <a:rPr lang="nl-BE" dirty="0"/>
              <a:t> </a:t>
            </a:r>
            <a:r>
              <a:rPr lang="nl-BE" dirty="0" err="1"/>
              <a:t>tropical</a:t>
            </a:r>
            <a:r>
              <a:rPr lang="nl-BE" dirty="0"/>
              <a:t> </a:t>
            </a:r>
            <a:r>
              <a:rPr lang="nl-BE" dirty="0" err="1"/>
              <a:t>cyclones</a:t>
            </a:r>
            <a:r>
              <a:rPr lang="nl-BE" dirty="0"/>
              <a:t> </a:t>
            </a:r>
            <a:r>
              <a:rPr lang="nl-BE" dirty="0" err="1"/>
              <a:t>and</a:t>
            </a:r>
            <a:r>
              <a:rPr lang="nl-BE" dirty="0"/>
              <a:t> heatwaves </a:t>
            </a:r>
            <a:r>
              <a:rPr lang="nl-BE" sz="1300" dirty="0"/>
              <a:t>(Russo et al., 2017)</a:t>
            </a:r>
          </a:p>
          <a:p>
            <a:pPr marL="514350" indent="-514350">
              <a:buFont typeface="+mj-lt"/>
              <a:buAutoNum type="arabicPeriod"/>
            </a:pPr>
            <a:endParaRPr lang="nl-BE" dirty="0"/>
          </a:p>
          <a:p>
            <a:pPr marL="514350" indent="-514350">
              <a:buFont typeface="+mj-lt"/>
              <a:buAutoNum type="arabicPeriod"/>
            </a:pPr>
            <a:r>
              <a:rPr lang="nl-BE" dirty="0"/>
              <a:t>We </a:t>
            </a:r>
            <a:r>
              <a:rPr lang="nl-BE" dirty="0" err="1"/>
              <a:t>ignore</a:t>
            </a:r>
            <a:r>
              <a:rPr lang="nl-BE" dirty="0"/>
              <a:t> compound events</a:t>
            </a:r>
          </a:p>
          <a:p>
            <a:pPr lvl="1"/>
            <a:r>
              <a:rPr lang="en-US" dirty="0"/>
              <a:t>e.g. droughts – heatwaves – crop failures </a:t>
            </a:r>
            <a:r>
              <a:rPr lang="en-US" sz="1300" dirty="0"/>
              <a:t>(Zscheischler et al., 2017; 2020)</a:t>
            </a:r>
            <a:endParaRPr lang="nl-BE" sz="1300" dirty="0"/>
          </a:p>
          <a:p>
            <a:pPr marL="514350" indent="-514350">
              <a:buFont typeface="+mj-lt"/>
              <a:buAutoNum type="arabicPeriod"/>
            </a:pPr>
            <a:endParaRPr lang="nl-BE" dirty="0"/>
          </a:p>
          <a:p>
            <a:pPr marL="514350" indent="-514350">
              <a:buFont typeface="+mj-lt"/>
              <a:buAutoNum type="arabicPeriod"/>
            </a:pPr>
            <a:r>
              <a:rPr lang="nl-BE" dirty="0"/>
              <a:t>We </a:t>
            </a:r>
            <a:r>
              <a:rPr lang="nl-BE" dirty="0" err="1"/>
              <a:t>only</a:t>
            </a:r>
            <a:r>
              <a:rPr lang="nl-BE" dirty="0"/>
              <a:t> </a:t>
            </a:r>
            <a:r>
              <a:rPr lang="nl-BE" dirty="0" err="1"/>
              <a:t>consider</a:t>
            </a:r>
            <a:r>
              <a:rPr lang="nl-BE" dirty="0"/>
              <a:t> exposure </a:t>
            </a:r>
            <a:r>
              <a:rPr lang="nl-BE" dirty="0" err="1"/>
              <a:t>to</a:t>
            </a:r>
            <a:r>
              <a:rPr lang="nl-BE" dirty="0"/>
              <a:t> </a:t>
            </a:r>
            <a:r>
              <a:rPr lang="nl-BE" dirty="0" err="1"/>
              <a:t>local</a:t>
            </a:r>
            <a:r>
              <a:rPr lang="nl-BE" dirty="0"/>
              <a:t> hazards</a:t>
            </a:r>
          </a:p>
          <a:p>
            <a:pPr lvl="1"/>
            <a:r>
              <a:rPr lang="en-US" dirty="0" err="1"/>
              <a:t>cfr</a:t>
            </a:r>
            <a:r>
              <a:rPr lang="en-US" dirty="0"/>
              <a:t>. Breadbasket failure </a:t>
            </a:r>
            <a:r>
              <a:rPr lang="en-US" sz="1300" dirty="0"/>
              <a:t>(Kornhuber et al., 2020)</a:t>
            </a:r>
          </a:p>
          <a:p>
            <a:pPr marL="514350" indent="-514350">
              <a:buFont typeface="+mj-lt"/>
              <a:buAutoNum type="arabicPeriod"/>
            </a:pPr>
            <a:endParaRPr lang="en-US" dirty="0"/>
          </a:p>
          <a:p>
            <a:pPr marL="514350" indent="-514350">
              <a:buFont typeface="+mj-lt"/>
              <a:buAutoNum type="arabicPeriod"/>
            </a:pPr>
            <a:r>
              <a:rPr lang="nl-BE" dirty="0"/>
              <a:t>W</a:t>
            </a:r>
            <a:r>
              <a:rPr lang="en-US" dirty="0"/>
              <a:t>e employ stringent extreme event definitions</a:t>
            </a:r>
          </a:p>
          <a:p>
            <a:pPr lvl="1"/>
            <a:r>
              <a:rPr lang="en-US" dirty="0"/>
              <a:t>e.g. four heatwaves across lifetime of 60-y old </a:t>
            </a:r>
            <a:r>
              <a:rPr lang="en-US" sz="1300" dirty="0"/>
              <a:t>(fig. 1; Lange et al., 2020)</a:t>
            </a:r>
          </a:p>
          <a:p>
            <a:pPr marL="514350" indent="-514350">
              <a:buFont typeface="+mj-lt"/>
              <a:buAutoNum type="arabicPeriod"/>
            </a:pPr>
            <a:endParaRPr lang="en-US" dirty="0"/>
          </a:p>
          <a:p>
            <a:pPr marL="514350" indent="-514350">
              <a:buFont typeface="+mj-lt"/>
              <a:buAutoNum type="arabicPeriod"/>
            </a:pPr>
            <a:r>
              <a:rPr lang="nl-BE" dirty="0"/>
              <a:t>We </a:t>
            </a:r>
            <a:r>
              <a:rPr lang="nl-BE" dirty="0" err="1"/>
              <a:t>ignore</a:t>
            </a:r>
            <a:r>
              <a:rPr lang="nl-BE" dirty="0"/>
              <a:t> </a:t>
            </a:r>
            <a:r>
              <a:rPr lang="nl-BE" dirty="0" err="1"/>
              <a:t>possible</a:t>
            </a:r>
            <a:r>
              <a:rPr lang="nl-BE" dirty="0"/>
              <a:t> </a:t>
            </a:r>
            <a:r>
              <a:rPr lang="nl-BE" dirty="0" err="1"/>
              <a:t>lagged</a:t>
            </a:r>
            <a:r>
              <a:rPr lang="nl-BE" dirty="0"/>
              <a:t> response</a:t>
            </a:r>
          </a:p>
          <a:p>
            <a:pPr lvl="1"/>
            <a:r>
              <a:rPr lang="nl-BE" dirty="0"/>
              <a:t>e.g. </a:t>
            </a:r>
            <a:r>
              <a:rPr lang="nl-BE" dirty="0" err="1"/>
              <a:t>tropical</a:t>
            </a:r>
            <a:r>
              <a:rPr lang="nl-BE" dirty="0"/>
              <a:t> </a:t>
            </a:r>
            <a:r>
              <a:rPr lang="nl-BE" dirty="0" err="1"/>
              <a:t>cyclones</a:t>
            </a:r>
            <a:r>
              <a:rPr lang="nl-BE" dirty="0"/>
              <a:t> </a:t>
            </a:r>
            <a:r>
              <a:rPr lang="nl-BE" dirty="0" err="1"/>
              <a:t>and</a:t>
            </a:r>
            <a:r>
              <a:rPr lang="nl-BE" dirty="0"/>
              <a:t> </a:t>
            </a:r>
            <a:r>
              <a:rPr lang="nl-BE" dirty="0" err="1"/>
              <a:t>sea</a:t>
            </a:r>
            <a:r>
              <a:rPr lang="nl-BE" dirty="0"/>
              <a:t> level </a:t>
            </a:r>
            <a:r>
              <a:rPr lang="nl-BE" dirty="0" err="1"/>
              <a:t>rise</a:t>
            </a:r>
            <a:r>
              <a:rPr lang="nl-BE" dirty="0"/>
              <a:t> </a:t>
            </a:r>
            <a:r>
              <a:rPr lang="nl-BE" sz="1300" dirty="0"/>
              <a:t>(</a:t>
            </a:r>
            <a:r>
              <a:rPr lang="nl-BE" sz="1300" dirty="0" err="1"/>
              <a:t>Nauels</a:t>
            </a:r>
            <a:r>
              <a:rPr lang="nl-BE" sz="1300" dirty="0"/>
              <a:t> et al., 2019)</a:t>
            </a:r>
          </a:p>
        </p:txBody>
      </p:sp>
      <p:sp>
        <p:nvSpPr>
          <p:cNvPr id="3" name="Date Placeholder 2">
            <a:extLst>
              <a:ext uri="{FF2B5EF4-FFF2-40B4-BE49-F238E27FC236}">
                <a16:creationId xmlns:a16="http://schemas.microsoft.com/office/drawing/2014/main" id="{E8902419-8749-4732-860F-19C8C4E2DF5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131AC482-14D6-40D3-A9C3-202EBDA8B2BB}"/>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5E1B4066-D20A-4E97-8346-AF59C4EB797C}"/>
              </a:ext>
            </a:extLst>
          </p:cNvPr>
          <p:cNvSpPr>
            <a:spLocks noGrp="1"/>
          </p:cNvSpPr>
          <p:nvPr>
            <p:ph type="sldNum" sz="quarter" idx="12"/>
          </p:nvPr>
        </p:nvSpPr>
        <p:spPr/>
        <p:txBody>
          <a:bodyPr/>
          <a:lstStyle/>
          <a:p>
            <a:fld id="{6C6AE60A-B69C-4790-82F7-3882EDF23186}" type="slidenum">
              <a:rPr lang="en-GB" smtClean="0"/>
              <a:pPr/>
              <a:t>19</a:t>
            </a:fld>
            <a:endParaRPr lang="en-GB" dirty="0"/>
          </a:p>
        </p:txBody>
      </p:sp>
      <p:sp>
        <p:nvSpPr>
          <p:cNvPr id="6" name="Title 5">
            <a:extLst>
              <a:ext uri="{FF2B5EF4-FFF2-40B4-BE49-F238E27FC236}">
                <a16:creationId xmlns:a16="http://schemas.microsoft.com/office/drawing/2014/main" id="{3565BD77-8DAC-4366-8374-4659B635ACA8}"/>
              </a:ext>
            </a:extLst>
          </p:cNvPr>
          <p:cNvSpPr>
            <a:spLocks noGrp="1"/>
          </p:cNvSpPr>
          <p:nvPr>
            <p:ph type="title"/>
          </p:nvPr>
        </p:nvSpPr>
        <p:spPr/>
        <p:txBody>
          <a:bodyPr/>
          <a:lstStyle/>
          <a:p>
            <a:r>
              <a:rPr lang="nl-BE" dirty="0" err="1"/>
              <a:t>Why</a:t>
            </a:r>
            <a:r>
              <a:rPr lang="nl-BE" dirty="0"/>
              <a:t> we are </a:t>
            </a:r>
            <a:r>
              <a:rPr lang="nl-BE" dirty="0" err="1"/>
              <a:t>conservative</a:t>
            </a:r>
            <a:endParaRPr lang="nl-BE" dirty="0"/>
          </a:p>
        </p:txBody>
      </p:sp>
    </p:spTree>
    <p:extLst>
      <p:ext uri="{BB962C8B-B14F-4D97-AF65-F5344CB8AC3E}">
        <p14:creationId xmlns:p14="http://schemas.microsoft.com/office/powerpoint/2010/main" val="2728435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5" end="1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5A57F3-A423-41AA-9DDF-A6EABB9C8583}"/>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8B8DCFA2-E52E-4F36-89BB-0C94AEA86549}"/>
              </a:ext>
            </a:extLst>
          </p:cNvPr>
          <p:cNvSpPr>
            <a:spLocks noGrp="1"/>
          </p:cNvSpPr>
          <p:nvPr>
            <p:ph type="ftr" sz="quarter" idx="11"/>
          </p:nvPr>
        </p:nvSpPr>
        <p:spPr/>
        <p:txBody>
          <a:bodyPr/>
          <a:lstStyle/>
          <a:p>
            <a:r>
              <a:rPr lang="en-GB" dirty="0"/>
              <a:t>Wim Thiery</a:t>
            </a:r>
          </a:p>
        </p:txBody>
      </p:sp>
      <p:sp>
        <p:nvSpPr>
          <p:cNvPr id="5" name="Slide Number Placeholder 4">
            <a:extLst>
              <a:ext uri="{FF2B5EF4-FFF2-40B4-BE49-F238E27FC236}">
                <a16:creationId xmlns:a16="http://schemas.microsoft.com/office/drawing/2014/main" id="{82ABD680-3120-4972-89CE-6D3BF5671970}"/>
              </a:ext>
            </a:extLst>
          </p:cNvPr>
          <p:cNvSpPr>
            <a:spLocks noGrp="1"/>
          </p:cNvSpPr>
          <p:nvPr>
            <p:ph type="sldNum" sz="quarter" idx="12"/>
          </p:nvPr>
        </p:nvSpPr>
        <p:spPr/>
        <p:txBody>
          <a:bodyPr/>
          <a:lstStyle/>
          <a:p>
            <a:fld id="{6C6AE60A-B69C-4790-82F7-3882EDF23186}" type="slidenum">
              <a:rPr lang="en-GB" smtClean="0"/>
              <a:pPr/>
              <a:t>2</a:t>
            </a:fld>
            <a:endParaRPr lang="en-GB" dirty="0"/>
          </a:p>
        </p:txBody>
      </p:sp>
      <p:pic>
        <p:nvPicPr>
          <p:cNvPr id="8" name="Picture 7" descr="A picture containing person, text&#10;&#10;Description automatically generated">
            <a:extLst>
              <a:ext uri="{FF2B5EF4-FFF2-40B4-BE49-F238E27FC236}">
                <a16:creationId xmlns:a16="http://schemas.microsoft.com/office/drawing/2014/main" id="{D8D9F344-60BF-4A22-8C62-4099A6EB2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1691" y="1700808"/>
            <a:ext cx="3645024" cy="3645024"/>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E992A516-A73F-4E68-843A-5D62D52F11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399" t="23099" b="39101"/>
          <a:stretch/>
        </p:blipFill>
        <p:spPr>
          <a:xfrm>
            <a:off x="1642256" y="1700808"/>
            <a:ext cx="3587267" cy="3645024"/>
          </a:xfrm>
          <a:prstGeom prst="rect">
            <a:avLst/>
          </a:prstGeom>
        </p:spPr>
      </p:pic>
    </p:spTree>
    <p:extLst>
      <p:ext uri="{BB962C8B-B14F-4D97-AF65-F5344CB8AC3E}">
        <p14:creationId xmlns:p14="http://schemas.microsoft.com/office/powerpoint/2010/main" val="2234913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6626B2-0FAC-41FB-A16C-CEE98DB92BED}"/>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2BBFCA4E-48A9-41CF-9B8F-0A04FDF5C988}"/>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4EB8D98D-43C9-4710-8831-D840506DCCAA}"/>
              </a:ext>
            </a:extLst>
          </p:cNvPr>
          <p:cNvSpPr>
            <a:spLocks noGrp="1"/>
          </p:cNvSpPr>
          <p:nvPr>
            <p:ph type="sldNum" sz="quarter" idx="12"/>
          </p:nvPr>
        </p:nvSpPr>
        <p:spPr/>
        <p:txBody>
          <a:bodyPr/>
          <a:lstStyle/>
          <a:p>
            <a:fld id="{6C6AE60A-B69C-4790-82F7-3882EDF23186}" type="slidenum">
              <a:rPr lang="en-GB" smtClean="0"/>
              <a:pPr/>
              <a:t>20</a:t>
            </a:fld>
            <a:endParaRPr lang="en-GB" dirty="0"/>
          </a:p>
        </p:txBody>
      </p:sp>
      <p:sp>
        <p:nvSpPr>
          <p:cNvPr id="6" name="Title 5">
            <a:extLst>
              <a:ext uri="{FF2B5EF4-FFF2-40B4-BE49-F238E27FC236}">
                <a16:creationId xmlns:a16="http://schemas.microsoft.com/office/drawing/2014/main" id="{D81F4A1E-BD13-41C0-AF5D-80F9E9D9731F}"/>
              </a:ext>
            </a:extLst>
          </p:cNvPr>
          <p:cNvSpPr>
            <a:spLocks noGrp="1"/>
          </p:cNvSpPr>
          <p:nvPr>
            <p:ph type="title"/>
          </p:nvPr>
        </p:nvSpPr>
        <p:spPr/>
        <p:txBody>
          <a:bodyPr/>
          <a:lstStyle/>
          <a:p>
            <a:r>
              <a:rPr lang="nl-BE" dirty="0" err="1"/>
              <a:t>Why</a:t>
            </a:r>
            <a:r>
              <a:rPr lang="nl-BE" dirty="0"/>
              <a:t> </a:t>
            </a:r>
            <a:r>
              <a:rPr lang="nl-BE" dirty="0" err="1"/>
              <a:t>this</a:t>
            </a:r>
            <a:r>
              <a:rPr lang="nl-BE" dirty="0"/>
              <a:t> </a:t>
            </a:r>
            <a:r>
              <a:rPr lang="nl-BE" dirty="0" err="1"/>
              <a:t>matters</a:t>
            </a:r>
            <a:r>
              <a:rPr lang="nl-BE" dirty="0"/>
              <a:t> (1)</a:t>
            </a:r>
            <a:br>
              <a:rPr lang="nl-BE" dirty="0"/>
            </a:br>
            <a:r>
              <a:rPr lang="nl-BE" sz="2000" dirty="0" err="1"/>
              <a:t>Fridays</a:t>
            </a:r>
            <a:r>
              <a:rPr lang="nl-BE" sz="2000" dirty="0"/>
              <a:t> </a:t>
            </a:r>
            <a:r>
              <a:rPr lang="nl-BE" sz="2000" dirty="0" err="1"/>
              <a:t>for</a:t>
            </a:r>
            <a:r>
              <a:rPr lang="nl-BE" sz="2000" dirty="0"/>
              <a:t> </a:t>
            </a:r>
            <a:r>
              <a:rPr lang="nl-BE" sz="2000" dirty="0" err="1"/>
              <a:t>future</a:t>
            </a:r>
            <a:r>
              <a:rPr lang="nl-BE" sz="2000" dirty="0"/>
              <a:t>: </a:t>
            </a:r>
            <a:r>
              <a:rPr lang="nl-BE" sz="2000" dirty="0" err="1"/>
              <a:t>surge</a:t>
            </a:r>
            <a:r>
              <a:rPr lang="nl-BE" sz="2000" dirty="0"/>
              <a:t> in </a:t>
            </a:r>
            <a:r>
              <a:rPr lang="nl-BE" sz="2000" dirty="0" err="1"/>
              <a:t>societal</a:t>
            </a:r>
            <a:r>
              <a:rPr lang="nl-BE" sz="2000" dirty="0"/>
              <a:t> </a:t>
            </a:r>
            <a:r>
              <a:rPr lang="nl-BE" sz="2000" dirty="0" err="1"/>
              <a:t>debate</a:t>
            </a:r>
            <a:endParaRPr lang="nl-BE" sz="2000" dirty="0"/>
          </a:p>
        </p:txBody>
      </p:sp>
      <p:pic>
        <p:nvPicPr>
          <p:cNvPr id="12" name="Picture 11">
            <a:extLst>
              <a:ext uri="{FF2B5EF4-FFF2-40B4-BE49-F238E27FC236}">
                <a16:creationId xmlns:a16="http://schemas.microsoft.com/office/drawing/2014/main" id="{40D18F19-81AE-4DC4-8E9B-259F3A24E8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05" b="12066"/>
          <a:stretch/>
        </p:blipFill>
        <p:spPr>
          <a:xfrm>
            <a:off x="1269083" y="1605274"/>
            <a:ext cx="7933194" cy="4464166"/>
          </a:xfrm>
          <a:prstGeom prst="rect">
            <a:avLst/>
          </a:prstGeom>
        </p:spPr>
      </p:pic>
      <p:pic>
        <p:nvPicPr>
          <p:cNvPr id="7" name="Picture 6" descr="A person posing for the camera&#10;&#10;Description automatically generated">
            <a:extLst>
              <a:ext uri="{FF2B5EF4-FFF2-40B4-BE49-F238E27FC236}">
                <a16:creationId xmlns:a16="http://schemas.microsoft.com/office/drawing/2014/main" id="{4021597A-0DD2-40A8-88BB-CB3353623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832" y="4041850"/>
            <a:ext cx="4507329" cy="2532546"/>
          </a:xfrm>
          <a:prstGeom prst="rect">
            <a:avLst/>
          </a:prstGeom>
        </p:spPr>
      </p:pic>
    </p:spTree>
    <p:extLst>
      <p:ext uri="{BB962C8B-B14F-4D97-AF65-F5344CB8AC3E}">
        <p14:creationId xmlns:p14="http://schemas.microsoft.com/office/powerpoint/2010/main" val="2221670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7D8EA6-98E6-4812-A839-358483C0000A}"/>
              </a:ext>
            </a:extLst>
          </p:cNvPr>
          <p:cNvPicPr>
            <a:picLocks noChangeAspect="1"/>
          </p:cNvPicPr>
          <p:nvPr/>
        </p:nvPicPr>
        <p:blipFill>
          <a:blip r:embed="rId3"/>
          <a:stretch>
            <a:fillRect/>
          </a:stretch>
        </p:blipFill>
        <p:spPr>
          <a:xfrm>
            <a:off x="6623374" y="1770866"/>
            <a:ext cx="3393479" cy="2959971"/>
          </a:xfrm>
          <a:prstGeom prst="rect">
            <a:avLst/>
          </a:prstGeom>
        </p:spPr>
      </p:pic>
      <p:sp>
        <p:nvSpPr>
          <p:cNvPr id="3" name="Date Placeholder 2">
            <a:extLst>
              <a:ext uri="{FF2B5EF4-FFF2-40B4-BE49-F238E27FC236}">
                <a16:creationId xmlns:a16="http://schemas.microsoft.com/office/drawing/2014/main" id="{9EAC7030-F38B-4212-B269-75F3F80362EC}"/>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237E458D-CA8A-4C89-BC8C-9BBF68852DBE}"/>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AADB0405-BE73-46B6-BFD5-5B50AB44E86A}"/>
              </a:ext>
            </a:extLst>
          </p:cNvPr>
          <p:cNvSpPr>
            <a:spLocks noGrp="1"/>
          </p:cNvSpPr>
          <p:nvPr>
            <p:ph type="sldNum" sz="quarter" idx="12"/>
          </p:nvPr>
        </p:nvSpPr>
        <p:spPr/>
        <p:txBody>
          <a:bodyPr/>
          <a:lstStyle/>
          <a:p>
            <a:fld id="{6C6AE60A-B69C-4790-82F7-3882EDF23186}" type="slidenum">
              <a:rPr lang="en-GB" smtClean="0"/>
              <a:pPr/>
              <a:t>21</a:t>
            </a:fld>
            <a:endParaRPr lang="en-GB" dirty="0"/>
          </a:p>
        </p:txBody>
      </p:sp>
      <p:sp>
        <p:nvSpPr>
          <p:cNvPr id="6" name="Title 5">
            <a:extLst>
              <a:ext uri="{FF2B5EF4-FFF2-40B4-BE49-F238E27FC236}">
                <a16:creationId xmlns:a16="http://schemas.microsoft.com/office/drawing/2014/main" id="{89509CA5-57B6-4952-8154-C4C34DAB1BE4}"/>
              </a:ext>
            </a:extLst>
          </p:cNvPr>
          <p:cNvSpPr>
            <a:spLocks noGrp="1"/>
          </p:cNvSpPr>
          <p:nvPr>
            <p:ph type="title"/>
          </p:nvPr>
        </p:nvSpPr>
        <p:spPr/>
        <p:txBody>
          <a:bodyPr/>
          <a:lstStyle/>
          <a:p>
            <a:r>
              <a:rPr lang="nl-BE" dirty="0" err="1"/>
              <a:t>Why</a:t>
            </a:r>
            <a:r>
              <a:rPr lang="nl-BE" dirty="0"/>
              <a:t> </a:t>
            </a:r>
            <a:r>
              <a:rPr lang="nl-BE" dirty="0" err="1"/>
              <a:t>this</a:t>
            </a:r>
            <a:r>
              <a:rPr lang="nl-BE" dirty="0"/>
              <a:t> </a:t>
            </a:r>
            <a:r>
              <a:rPr lang="nl-BE" dirty="0" err="1"/>
              <a:t>matters</a:t>
            </a:r>
            <a:r>
              <a:rPr lang="nl-BE" dirty="0"/>
              <a:t> (2)</a:t>
            </a:r>
            <a:br>
              <a:rPr lang="nl-BE" dirty="0"/>
            </a:br>
            <a:r>
              <a:rPr lang="nl-BE" sz="2000" dirty="0"/>
              <a:t>Climate </a:t>
            </a:r>
            <a:r>
              <a:rPr lang="nl-BE" sz="2000" dirty="0" err="1"/>
              <a:t>litigation</a:t>
            </a:r>
            <a:r>
              <a:rPr lang="nl-BE" sz="2000" dirty="0"/>
              <a:t>: Is a 15-year </a:t>
            </a:r>
            <a:r>
              <a:rPr lang="nl-BE" sz="2000" dirty="0" err="1"/>
              <a:t>old</a:t>
            </a:r>
            <a:r>
              <a:rPr lang="nl-BE" sz="2000" dirty="0"/>
              <a:t> more </a:t>
            </a:r>
            <a:r>
              <a:rPr lang="nl-BE" sz="2000" dirty="0" err="1"/>
              <a:t>entitled</a:t>
            </a:r>
            <a:r>
              <a:rPr lang="nl-BE" sz="2000" dirty="0"/>
              <a:t> </a:t>
            </a:r>
            <a:r>
              <a:rPr lang="nl-BE" sz="2000" dirty="0" err="1"/>
              <a:t>to</a:t>
            </a:r>
            <a:r>
              <a:rPr lang="nl-BE" sz="2000" dirty="0"/>
              <a:t> start a </a:t>
            </a:r>
            <a:r>
              <a:rPr lang="nl-BE" sz="2000" dirty="0" err="1"/>
              <a:t>lawsuit</a:t>
            </a:r>
            <a:r>
              <a:rPr lang="nl-BE" sz="2000" dirty="0"/>
              <a:t> </a:t>
            </a:r>
            <a:r>
              <a:rPr lang="nl-BE" sz="2000" dirty="0" err="1"/>
              <a:t>than</a:t>
            </a:r>
            <a:r>
              <a:rPr lang="nl-BE" sz="2000" dirty="0"/>
              <a:t> a 60-year </a:t>
            </a:r>
            <a:r>
              <a:rPr lang="nl-BE" sz="2000" dirty="0" err="1"/>
              <a:t>old</a:t>
            </a:r>
            <a:r>
              <a:rPr lang="nl-BE" sz="2000" dirty="0"/>
              <a:t>?</a:t>
            </a:r>
            <a:br>
              <a:rPr lang="nl-BE" sz="2000" dirty="0"/>
            </a:br>
            <a:endParaRPr lang="nl-BE" sz="2000" dirty="0"/>
          </a:p>
        </p:txBody>
      </p:sp>
      <p:grpSp>
        <p:nvGrpSpPr>
          <p:cNvPr id="12" name="Group 11">
            <a:extLst>
              <a:ext uri="{FF2B5EF4-FFF2-40B4-BE49-F238E27FC236}">
                <a16:creationId xmlns:a16="http://schemas.microsoft.com/office/drawing/2014/main" id="{77157386-32CE-4806-8323-B09E47C43D06}"/>
              </a:ext>
            </a:extLst>
          </p:cNvPr>
          <p:cNvGrpSpPr/>
          <p:nvPr/>
        </p:nvGrpSpPr>
        <p:grpSpPr>
          <a:xfrm>
            <a:off x="515899" y="1844824"/>
            <a:ext cx="10837215" cy="3615072"/>
            <a:chOff x="515899" y="1844824"/>
            <a:chExt cx="10837215" cy="3615072"/>
          </a:xfrm>
        </p:grpSpPr>
        <p:pic>
          <p:nvPicPr>
            <p:cNvPr id="9" name="Picture 8">
              <a:extLst>
                <a:ext uri="{FF2B5EF4-FFF2-40B4-BE49-F238E27FC236}">
                  <a16:creationId xmlns:a16="http://schemas.microsoft.com/office/drawing/2014/main" id="{1A564678-F475-4A88-A37D-62B660B47770}"/>
                </a:ext>
              </a:extLst>
            </p:cNvPr>
            <p:cNvPicPr>
              <a:picLocks noChangeAspect="1"/>
            </p:cNvPicPr>
            <p:nvPr/>
          </p:nvPicPr>
          <p:blipFill>
            <a:blip r:embed="rId4"/>
            <a:stretch>
              <a:fillRect/>
            </a:stretch>
          </p:blipFill>
          <p:spPr>
            <a:xfrm>
              <a:off x="515899" y="1844824"/>
              <a:ext cx="3460380" cy="2520670"/>
            </a:xfrm>
            <a:prstGeom prst="rect">
              <a:avLst/>
            </a:prstGeom>
          </p:spPr>
        </p:pic>
        <p:pic>
          <p:nvPicPr>
            <p:cNvPr id="8" name="Picture 7">
              <a:extLst>
                <a:ext uri="{FF2B5EF4-FFF2-40B4-BE49-F238E27FC236}">
                  <a16:creationId xmlns:a16="http://schemas.microsoft.com/office/drawing/2014/main" id="{DBFF7998-6945-4C46-B6C9-300EACEF37A3}"/>
                </a:ext>
              </a:extLst>
            </p:cNvPr>
            <p:cNvPicPr>
              <a:picLocks noChangeAspect="1"/>
            </p:cNvPicPr>
            <p:nvPr/>
          </p:nvPicPr>
          <p:blipFill>
            <a:blip r:embed="rId5"/>
            <a:stretch>
              <a:fillRect/>
            </a:stretch>
          </p:blipFill>
          <p:spPr>
            <a:xfrm>
              <a:off x="1297246" y="3071259"/>
              <a:ext cx="3281126" cy="2388637"/>
            </a:xfrm>
            <a:prstGeom prst="rect">
              <a:avLst/>
            </a:prstGeom>
          </p:spPr>
        </p:pic>
        <p:pic>
          <p:nvPicPr>
            <p:cNvPr id="10" name="Picture 9">
              <a:extLst>
                <a:ext uri="{FF2B5EF4-FFF2-40B4-BE49-F238E27FC236}">
                  <a16:creationId xmlns:a16="http://schemas.microsoft.com/office/drawing/2014/main" id="{86EA29C2-3DF5-4429-A868-4C764D40FB48}"/>
                </a:ext>
              </a:extLst>
            </p:cNvPr>
            <p:cNvPicPr>
              <a:picLocks noChangeAspect="1"/>
            </p:cNvPicPr>
            <p:nvPr/>
          </p:nvPicPr>
          <p:blipFill rotWithShape="1">
            <a:blip r:embed="rId6"/>
            <a:srcRect b="40287"/>
            <a:stretch/>
          </p:blipFill>
          <p:spPr>
            <a:xfrm>
              <a:off x="8541891" y="3146064"/>
              <a:ext cx="2811223" cy="1854365"/>
            </a:xfrm>
            <a:prstGeom prst="rect">
              <a:avLst/>
            </a:prstGeom>
          </p:spPr>
        </p:pic>
      </p:grpSp>
      <p:pic>
        <p:nvPicPr>
          <p:cNvPr id="2" name="Picture 1">
            <a:extLst>
              <a:ext uri="{FF2B5EF4-FFF2-40B4-BE49-F238E27FC236}">
                <a16:creationId xmlns:a16="http://schemas.microsoft.com/office/drawing/2014/main" id="{A4A6D9F9-851F-4F7B-AC9F-1B6EA456B78D}"/>
              </a:ext>
            </a:extLst>
          </p:cNvPr>
          <p:cNvPicPr>
            <a:picLocks noChangeAspect="1"/>
          </p:cNvPicPr>
          <p:nvPr/>
        </p:nvPicPr>
        <p:blipFill>
          <a:blip r:embed="rId7"/>
          <a:stretch>
            <a:fillRect/>
          </a:stretch>
        </p:blipFill>
        <p:spPr>
          <a:xfrm>
            <a:off x="7317755" y="4509120"/>
            <a:ext cx="4756316" cy="1569343"/>
          </a:xfrm>
          <a:prstGeom prst="rect">
            <a:avLst/>
          </a:prstGeom>
        </p:spPr>
      </p:pic>
      <p:pic>
        <p:nvPicPr>
          <p:cNvPr id="7" name="Picture 6">
            <a:extLst>
              <a:ext uri="{FF2B5EF4-FFF2-40B4-BE49-F238E27FC236}">
                <a16:creationId xmlns:a16="http://schemas.microsoft.com/office/drawing/2014/main" id="{89284512-9604-4DE6-ACF1-4B6087415F21}"/>
              </a:ext>
            </a:extLst>
          </p:cNvPr>
          <p:cNvPicPr>
            <a:picLocks noChangeAspect="1"/>
          </p:cNvPicPr>
          <p:nvPr/>
        </p:nvPicPr>
        <p:blipFill>
          <a:blip r:embed="rId8"/>
          <a:stretch>
            <a:fillRect/>
          </a:stretch>
        </p:blipFill>
        <p:spPr>
          <a:xfrm>
            <a:off x="2315292" y="4265578"/>
            <a:ext cx="3865795" cy="1961323"/>
          </a:xfrm>
          <a:prstGeom prst="rect">
            <a:avLst/>
          </a:prstGeom>
        </p:spPr>
      </p:pic>
    </p:spTree>
    <p:extLst>
      <p:ext uri="{BB962C8B-B14F-4D97-AF65-F5344CB8AC3E}">
        <p14:creationId xmlns:p14="http://schemas.microsoft.com/office/powerpoint/2010/main" val="132916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396319-0C20-41D2-AEFB-24152387BBAD}"/>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254454F9-B841-46E1-A59C-9B7F75FA4802}"/>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88BAE9D4-03D2-46B9-A21B-1A11F7D2BED0}"/>
              </a:ext>
            </a:extLst>
          </p:cNvPr>
          <p:cNvSpPr>
            <a:spLocks noGrp="1"/>
          </p:cNvSpPr>
          <p:nvPr>
            <p:ph type="sldNum" sz="quarter" idx="12"/>
          </p:nvPr>
        </p:nvSpPr>
        <p:spPr/>
        <p:txBody>
          <a:bodyPr/>
          <a:lstStyle/>
          <a:p>
            <a:fld id="{6C6AE60A-B69C-4790-82F7-3882EDF23186}" type="slidenum">
              <a:rPr lang="en-GB" smtClean="0"/>
              <a:pPr/>
              <a:t>22</a:t>
            </a:fld>
            <a:endParaRPr lang="en-GB" dirty="0"/>
          </a:p>
        </p:txBody>
      </p:sp>
      <p:sp>
        <p:nvSpPr>
          <p:cNvPr id="6" name="Title 5">
            <a:extLst>
              <a:ext uri="{FF2B5EF4-FFF2-40B4-BE49-F238E27FC236}">
                <a16:creationId xmlns:a16="http://schemas.microsoft.com/office/drawing/2014/main" id="{E7E84A00-36C7-44FE-8963-B4BA6A81169C}"/>
              </a:ext>
            </a:extLst>
          </p:cNvPr>
          <p:cNvSpPr>
            <a:spLocks noGrp="1"/>
          </p:cNvSpPr>
          <p:nvPr>
            <p:ph type="title"/>
          </p:nvPr>
        </p:nvSpPr>
        <p:spPr/>
        <p:txBody>
          <a:bodyPr/>
          <a:lstStyle/>
          <a:p>
            <a:r>
              <a:rPr lang="nl-BE" dirty="0" err="1"/>
              <a:t>Why</a:t>
            </a:r>
            <a:r>
              <a:rPr lang="nl-BE" dirty="0"/>
              <a:t> </a:t>
            </a:r>
            <a:r>
              <a:rPr lang="nl-BE" dirty="0" err="1"/>
              <a:t>this</a:t>
            </a:r>
            <a:r>
              <a:rPr lang="nl-BE" dirty="0"/>
              <a:t> </a:t>
            </a:r>
            <a:r>
              <a:rPr lang="nl-BE" dirty="0" err="1"/>
              <a:t>matters</a:t>
            </a:r>
            <a:r>
              <a:rPr lang="nl-BE" dirty="0"/>
              <a:t> (3)</a:t>
            </a:r>
            <a:br>
              <a:rPr lang="nl-BE" dirty="0"/>
            </a:br>
            <a:r>
              <a:rPr lang="nl-BE" sz="1900" dirty="0" err="1"/>
              <a:t>Eulerian</a:t>
            </a:r>
            <a:r>
              <a:rPr lang="nl-BE" sz="1900" dirty="0"/>
              <a:t> vs. Lagrangian: A common </a:t>
            </a:r>
            <a:r>
              <a:rPr lang="nl-BE" sz="1900" dirty="0" err="1"/>
              <a:t>distinction</a:t>
            </a:r>
            <a:r>
              <a:rPr lang="nl-BE" sz="1900" dirty="0"/>
              <a:t> in </a:t>
            </a:r>
            <a:r>
              <a:rPr lang="nl-BE" sz="1900" dirty="0" err="1"/>
              <a:t>atmospheric</a:t>
            </a:r>
            <a:r>
              <a:rPr lang="nl-BE" sz="1900" dirty="0"/>
              <a:t> </a:t>
            </a:r>
            <a:r>
              <a:rPr lang="nl-BE" sz="1900" dirty="0" err="1"/>
              <a:t>science</a:t>
            </a:r>
            <a:r>
              <a:rPr lang="nl-BE" sz="1900" dirty="0"/>
              <a:t>, </a:t>
            </a:r>
            <a:r>
              <a:rPr lang="nl-BE" sz="1900" dirty="0" err="1"/>
              <a:t>not</a:t>
            </a:r>
            <a:r>
              <a:rPr lang="nl-BE" sz="1900" dirty="0"/>
              <a:t> in impact research</a:t>
            </a:r>
          </a:p>
        </p:txBody>
      </p:sp>
      <p:pic>
        <p:nvPicPr>
          <p:cNvPr id="8" name="Picture 7" descr="A close up of a map&#10;&#10;Description generated with high confidence">
            <a:extLst>
              <a:ext uri="{FF2B5EF4-FFF2-40B4-BE49-F238E27FC236}">
                <a16:creationId xmlns:a16="http://schemas.microsoft.com/office/drawing/2014/main" id="{06ABB539-7527-40E3-B760-547B3A83E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067" y="2331952"/>
            <a:ext cx="9392282" cy="3801638"/>
          </a:xfrm>
          <a:prstGeom prst="rect">
            <a:avLst/>
          </a:prstGeom>
        </p:spPr>
      </p:pic>
    </p:spTree>
    <p:extLst>
      <p:ext uri="{BB962C8B-B14F-4D97-AF65-F5344CB8AC3E}">
        <p14:creationId xmlns:p14="http://schemas.microsoft.com/office/powerpoint/2010/main" val="186578744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6C503-F8B5-43DA-B8EA-51D02A20577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F186A618-639D-4C76-B66F-5ED07C4280B0}"/>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23</a:t>
            </a:fld>
            <a:endParaRPr lang="en-GB" dirty="0"/>
          </a:p>
        </p:txBody>
      </p:sp>
      <p:sp>
        <p:nvSpPr>
          <p:cNvPr id="6" name="Title 5">
            <a:extLst>
              <a:ext uri="{FF2B5EF4-FFF2-40B4-BE49-F238E27FC236}">
                <a16:creationId xmlns:a16="http://schemas.microsoft.com/office/drawing/2014/main" id="{98439EBD-6F48-40B4-9D83-3F1ED2B7C518}"/>
              </a:ext>
            </a:extLst>
          </p:cNvPr>
          <p:cNvSpPr>
            <a:spLocks noGrp="1"/>
          </p:cNvSpPr>
          <p:nvPr>
            <p:ph type="title"/>
          </p:nvPr>
        </p:nvSpPr>
        <p:spPr/>
        <p:txBody>
          <a:bodyPr/>
          <a:lstStyle/>
          <a:p>
            <a:r>
              <a:rPr lang="en-GB" dirty="0"/>
              <a:t>Towards a burning ember plot for the kids </a:t>
            </a:r>
          </a:p>
        </p:txBody>
      </p:sp>
      <p:pic>
        <p:nvPicPr>
          <p:cNvPr id="7" name="Picture 6">
            <a:extLst>
              <a:ext uri="{FF2B5EF4-FFF2-40B4-BE49-F238E27FC236}">
                <a16:creationId xmlns:a16="http://schemas.microsoft.com/office/drawing/2014/main" id="{5B33201F-8279-411D-B75F-566B9BC2AE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85998" y="2169190"/>
            <a:ext cx="4223188" cy="3473913"/>
          </a:xfrm>
          <a:prstGeom prst="rect">
            <a:avLst/>
          </a:prstGeom>
        </p:spPr>
      </p:pic>
      <p:pic>
        <p:nvPicPr>
          <p:cNvPr id="9" name="Picture 8">
            <a:extLst>
              <a:ext uri="{FF2B5EF4-FFF2-40B4-BE49-F238E27FC236}">
                <a16:creationId xmlns:a16="http://schemas.microsoft.com/office/drawing/2014/main" id="{E365CFA2-1255-4BA8-A86C-A3D7295E51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9003" y="2220338"/>
            <a:ext cx="4373978" cy="2961035"/>
          </a:xfrm>
          <a:prstGeom prst="rect">
            <a:avLst/>
          </a:prstGeom>
        </p:spPr>
      </p:pic>
      <p:sp>
        <p:nvSpPr>
          <p:cNvPr id="10" name="TextBox 9">
            <a:extLst>
              <a:ext uri="{FF2B5EF4-FFF2-40B4-BE49-F238E27FC236}">
                <a16:creationId xmlns:a16="http://schemas.microsoft.com/office/drawing/2014/main" id="{388450CF-973C-4E66-8C02-17D21166CED0}"/>
              </a:ext>
            </a:extLst>
          </p:cNvPr>
          <p:cNvSpPr txBox="1"/>
          <p:nvPr/>
        </p:nvSpPr>
        <p:spPr>
          <a:xfrm>
            <a:off x="323850" y="5390745"/>
            <a:ext cx="3229987" cy="461665"/>
          </a:xfrm>
          <a:prstGeom prst="rect">
            <a:avLst/>
          </a:prstGeom>
          <a:noFill/>
        </p:spPr>
        <p:txBody>
          <a:bodyPr wrap="none" rtlCol="0">
            <a:spAutoFit/>
          </a:bodyPr>
          <a:lstStyle/>
          <a:p>
            <a:r>
              <a:rPr lang="en-GB" sz="1200" b="1" dirty="0">
                <a:solidFill>
                  <a:srgbClr val="1F407A"/>
                </a:solidFill>
              </a:rPr>
              <a:t>(IPCC, 2019;</a:t>
            </a:r>
          </a:p>
          <a:p>
            <a:r>
              <a:rPr lang="en-GB" sz="1200" b="1" dirty="0">
                <a:solidFill>
                  <a:srgbClr val="1F407A"/>
                </a:solidFill>
              </a:rPr>
              <a:t>Zommers et al., 2020 Nat. Rev. Earth Env.)</a:t>
            </a:r>
          </a:p>
        </p:txBody>
      </p:sp>
    </p:spTree>
    <p:extLst>
      <p:ext uri="{BB962C8B-B14F-4D97-AF65-F5344CB8AC3E}">
        <p14:creationId xmlns:p14="http://schemas.microsoft.com/office/powerpoint/2010/main" val="4293188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8370E3-FC9B-4F49-8F48-D43E6DADBE95}"/>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198E9C18-0DF4-4FBE-A6B1-1EA2FB150D3F}"/>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75BC8DC9-AA34-44D4-A680-A9C0C34C385E}"/>
              </a:ext>
            </a:extLst>
          </p:cNvPr>
          <p:cNvSpPr>
            <a:spLocks noGrp="1"/>
          </p:cNvSpPr>
          <p:nvPr>
            <p:ph type="sldNum" sz="quarter" idx="12"/>
          </p:nvPr>
        </p:nvSpPr>
        <p:spPr/>
        <p:txBody>
          <a:bodyPr/>
          <a:lstStyle/>
          <a:p>
            <a:fld id="{6C6AE60A-B69C-4790-82F7-3882EDF23186}" type="slidenum">
              <a:rPr lang="en-GB" smtClean="0"/>
              <a:pPr/>
              <a:t>24</a:t>
            </a:fld>
            <a:endParaRPr lang="en-GB" dirty="0"/>
          </a:p>
        </p:txBody>
      </p:sp>
      <p:sp>
        <p:nvSpPr>
          <p:cNvPr id="6" name="Title 5">
            <a:extLst>
              <a:ext uri="{FF2B5EF4-FFF2-40B4-BE49-F238E27FC236}">
                <a16:creationId xmlns:a16="http://schemas.microsoft.com/office/drawing/2014/main" id="{46CD848F-0825-4A5A-8707-FAEC23D98EC4}"/>
              </a:ext>
            </a:extLst>
          </p:cNvPr>
          <p:cNvSpPr>
            <a:spLocks noGrp="1"/>
          </p:cNvSpPr>
          <p:nvPr>
            <p:ph type="title"/>
          </p:nvPr>
        </p:nvSpPr>
        <p:spPr/>
        <p:txBody>
          <a:bodyPr/>
          <a:lstStyle/>
          <a:p>
            <a:r>
              <a:rPr lang="en-GB" dirty="0"/>
              <a:t>The youth will face strong increases, older generations won’t</a:t>
            </a:r>
          </a:p>
        </p:txBody>
      </p:sp>
      <p:sp>
        <p:nvSpPr>
          <p:cNvPr id="9" name="TextBox 8">
            <a:extLst>
              <a:ext uri="{FF2B5EF4-FFF2-40B4-BE49-F238E27FC236}">
                <a16:creationId xmlns:a16="http://schemas.microsoft.com/office/drawing/2014/main" id="{278750C5-38AD-428D-91D0-AE0794B4BB89}"/>
              </a:ext>
            </a:extLst>
          </p:cNvPr>
          <p:cNvSpPr txBox="1"/>
          <p:nvPr/>
        </p:nvSpPr>
        <p:spPr>
          <a:xfrm>
            <a:off x="116955" y="4134271"/>
            <a:ext cx="2520767" cy="461665"/>
          </a:xfrm>
          <a:prstGeom prst="rect">
            <a:avLst/>
          </a:prstGeom>
          <a:noFill/>
        </p:spPr>
        <p:txBody>
          <a:bodyPr wrap="square" rtlCol="0">
            <a:spAutoFit/>
          </a:bodyPr>
          <a:lstStyle/>
          <a:p>
            <a:r>
              <a:rPr lang="en-GB" sz="1200" dirty="0">
                <a:solidFill>
                  <a:srgbClr val="1F407A"/>
                </a:solidFill>
              </a:rPr>
              <a:t>under 10: x4 under 1.5°C warming</a:t>
            </a:r>
          </a:p>
          <a:p>
            <a:r>
              <a:rPr lang="en-GB" sz="1200" dirty="0">
                <a:solidFill>
                  <a:srgbClr val="1F407A"/>
                </a:solidFill>
              </a:rPr>
              <a:t>under 8  : x5 under 3°C</a:t>
            </a:r>
          </a:p>
        </p:txBody>
      </p:sp>
      <p:grpSp>
        <p:nvGrpSpPr>
          <p:cNvPr id="11" name="Group 10">
            <a:extLst>
              <a:ext uri="{FF2B5EF4-FFF2-40B4-BE49-F238E27FC236}">
                <a16:creationId xmlns:a16="http://schemas.microsoft.com/office/drawing/2014/main" id="{3C5DCE90-AED1-4801-A8B9-5D2C926372B2}"/>
              </a:ext>
            </a:extLst>
          </p:cNvPr>
          <p:cNvGrpSpPr/>
          <p:nvPr/>
        </p:nvGrpSpPr>
        <p:grpSpPr>
          <a:xfrm>
            <a:off x="3281676" y="1010282"/>
            <a:ext cx="6768652" cy="5390330"/>
            <a:chOff x="3281676" y="1010282"/>
            <a:chExt cx="6768652" cy="5390330"/>
          </a:xfrm>
        </p:grpSpPr>
        <p:grpSp>
          <p:nvGrpSpPr>
            <p:cNvPr id="2" name="Group 1">
              <a:extLst>
                <a:ext uri="{FF2B5EF4-FFF2-40B4-BE49-F238E27FC236}">
                  <a16:creationId xmlns:a16="http://schemas.microsoft.com/office/drawing/2014/main" id="{D81AB0CB-EA81-449C-882C-843F9E318181}"/>
                </a:ext>
              </a:extLst>
            </p:cNvPr>
            <p:cNvGrpSpPr/>
            <p:nvPr/>
          </p:nvGrpSpPr>
          <p:grpSpPr>
            <a:xfrm>
              <a:off x="3281676" y="1010282"/>
              <a:ext cx="6768652" cy="5390330"/>
              <a:chOff x="3281676" y="1010282"/>
              <a:chExt cx="6768652" cy="5390330"/>
            </a:xfrm>
          </p:grpSpPr>
          <p:pic>
            <p:nvPicPr>
              <p:cNvPr id="7" name="Picture 6">
                <a:extLst>
                  <a:ext uri="{FF2B5EF4-FFF2-40B4-BE49-F238E27FC236}">
                    <a16:creationId xmlns:a16="http://schemas.microsoft.com/office/drawing/2014/main" id="{44B4EF3D-B158-439A-9105-3D59881E2C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81676" y="1500829"/>
                <a:ext cx="6206393" cy="489978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311E279-EC89-49BC-8C5A-9A7A8C581EFD}"/>
                  </a:ext>
                </a:extLst>
              </p:cNvPr>
              <p:cNvPicPr>
                <a:picLocks noChangeAspect="1"/>
              </p:cNvPicPr>
              <p:nvPr/>
            </p:nvPicPr>
            <p:blipFill rotWithShape="1">
              <a:blip r:embed="rId4">
                <a:extLst>
                  <a:ext uri="{28A0092B-C50C-407E-A947-70E740481C1C}">
                    <a14:useLocalDpi xmlns:a14="http://schemas.microsoft.com/office/drawing/2010/main" val="0"/>
                  </a:ext>
                </a:extLst>
              </a:blip>
              <a:srcRect l="63657" r="34860"/>
              <a:stretch/>
            </p:blipFill>
            <p:spPr>
              <a:xfrm rot="10800000">
                <a:off x="9766026" y="1010282"/>
                <a:ext cx="284302" cy="4837436"/>
              </a:xfrm>
              <a:prstGeom prst="rect">
                <a:avLst/>
              </a:prstGeom>
            </p:spPr>
          </p:pic>
        </p:grpSp>
        <p:sp>
          <p:nvSpPr>
            <p:cNvPr id="10" name="Rectangle 9">
              <a:extLst>
                <a:ext uri="{FF2B5EF4-FFF2-40B4-BE49-F238E27FC236}">
                  <a16:creationId xmlns:a16="http://schemas.microsoft.com/office/drawing/2014/main" id="{475F742F-368F-48D4-9D9A-1BFA042EBDB5}"/>
                </a:ext>
              </a:extLst>
            </p:cNvPr>
            <p:cNvSpPr/>
            <p:nvPr/>
          </p:nvSpPr>
          <p:spPr>
            <a:xfrm>
              <a:off x="3941692" y="1625966"/>
              <a:ext cx="288032" cy="252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63260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721255A-5313-4EAC-A596-F10EBC8CD145}"/>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B10696AF-B509-4829-A20B-428F3A0DEDE2}"/>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8E505DEB-1731-4EE9-98D2-B006FEC54041}"/>
              </a:ext>
            </a:extLst>
          </p:cNvPr>
          <p:cNvSpPr>
            <a:spLocks noGrp="1"/>
          </p:cNvSpPr>
          <p:nvPr>
            <p:ph type="sldNum" sz="quarter" idx="12"/>
          </p:nvPr>
        </p:nvSpPr>
        <p:spPr/>
        <p:txBody>
          <a:bodyPr/>
          <a:lstStyle/>
          <a:p>
            <a:fld id="{6C6AE60A-B69C-4790-82F7-3882EDF23186}" type="slidenum">
              <a:rPr lang="en-GB" smtClean="0"/>
              <a:pPr/>
              <a:t>25</a:t>
            </a:fld>
            <a:endParaRPr lang="en-GB" dirty="0"/>
          </a:p>
        </p:txBody>
      </p:sp>
      <p:sp>
        <p:nvSpPr>
          <p:cNvPr id="6" name="Title 5">
            <a:extLst>
              <a:ext uri="{FF2B5EF4-FFF2-40B4-BE49-F238E27FC236}">
                <a16:creationId xmlns:a16="http://schemas.microsoft.com/office/drawing/2014/main" id="{DD11B959-96B0-44BA-B9D7-F7D2DB8E5098}"/>
              </a:ext>
            </a:extLst>
          </p:cNvPr>
          <p:cNvSpPr>
            <a:spLocks noGrp="1"/>
          </p:cNvSpPr>
          <p:nvPr>
            <p:ph type="title"/>
          </p:nvPr>
        </p:nvSpPr>
        <p:spPr/>
        <p:txBody>
          <a:bodyPr/>
          <a:lstStyle/>
          <a:p>
            <a:r>
              <a:rPr lang="nl-BE" dirty="0" err="1"/>
              <a:t>local</a:t>
            </a:r>
            <a:r>
              <a:rPr lang="nl-BE" dirty="0"/>
              <a:t> </a:t>
            </a:r>
            <a:r>
              <a:rPr lang="nl-BE" dirty="0" err="1"/>
              <a:t>value</a:t>
            </a:r>
            <a:r>
              <a:rPr lang="nl-BE" dirty="0"/>
              <a:t> of </a:t>
            </a:r>
            <a:r>
              <a:rPr lang="nl-BE" dirty="0" err="1"/>
              <a:t>global</a:t>
            </a:r>
            <a:r>
              <a:rPr lang="nl-BE" dirty="0"/>
              <a:t> </a:t>
            </a:r>
            <a:r>
              <a:rPr lang="nl-BE" dirty="0" err="1"/>
              <a:t>mitigation</a:t>
            </a:r>
            <a:br>
              <a:rPr lang="nl-BE" dirty="0"/>
            </a:br>
            <a:endParaRPr lang="nl-BE" sz="2000" dirty="0"/>
          </a:p>
        </p:txBody>
      </p:sp>
      <p:pic>
        <p:nvPicPr>
          <p:cNvPr id="10" name="Picture 9" descr="Graphical user interface, map&#10;&#10;Description automatically generated">
            <a:extLst>
              <a:ext uri="{FF2B5EF4-FFF2-40B4-BE49-F238E27FC236}">
                <a16:creationId xmlns:a16="http://schemas.microsoft.com/office/drawing/2014/main" id="{CEF1FDB7-28C3-4614-B57D-8AB9EA3B86ED}"/>
              </a:ext>
            </a:extLst>
          </p:cNvPr>
          <p:cNvPicPr>
            <a:picLocks noChangeAspect="1"/>
          </p:cNvPicPr>
          <p:nvPr/>
        </p:nvPicPr>
        <p:blipFill rotWithShape="1">
          <a:blip r:embed="rId3">
            <a:extLst>
              <a:ext uri="{28A0092B-C50C-407E-A947-70E740481C1C}">
                <a14:useLocalDpi xmlns:a14="http://schemas.microsoft.com/office/drawing/2010/main" val="0"/>
              </a:ext>
            </a:extLst>
          </a:blip>
          <a:srcRect r="49877" b="64311"/>
          <a:stretch/>
        </p:blipFill>
        <p:spPr>
          <a:xfrm>
            <a:off x="1773139" y="1289587"/>
            <a:ext cx="4464496" cy="1899464"/>
          </a:xfrm>
          <a:prstGeom prst="rect">
            <a:avLst/>
          </a:prstGeom>
        </p:spPr>
      </p:pic>
      <p:pic>
        <p:nvPicPr>
          <p:cNvPr id="8" name="Picture 7" descr="Graphical user interface, map&#10;&#10;Description automatically generated">
            <a:extLst>
              <a:ext uri="{FF2B5EF4-FFF2-40B4-BE49-F238E27FC236}">
                <a16:creationId xmlns:a16="http://schemas.microsoft.com/office/drawing/2014/main" id="{B2B0B172-188D-4B8A-9A9B-F4852E99AEF8}"/>
              </a:ext>
            </a:extLst>
          </p:cNvPr>
          <p:cNvPicPr>
            <a:picLocks noChangeAspect="1"/>
          </p:cNvPicPr>
          <p:nvPr/>
        </p:nvPicPr>
        <p:blipFill rotWithShape="1">
          <a:blip r:embed="rId3">
            <a:extLst>
              <a:ext uri="{28A0092B-C50C-407E-A947-70E740481C1C}">
                <a14:useLocalDpi xmlns:a14="http://schemas.microsoft.com/office/drawing/2010/main" val="0"/>
              </a:ext>
            </a:extLst>
          </a:blip>
          <a:srcRect t="50706"/>
          <a:stretch/>
        </p:blipFill>
        <p:spPr>
          <a:xfrm>
            <a:off x="1773139" y="3988296"/>
            <a:ext cx="8907028" cy="2623559"/>
          </a:xfrm>
          <a:prstGeom prst="rect">
            <a:avLst/>
          </a:prstGeom>
        </p:spPr>
      </p:pic>
      <p:grpSp>
        <p:nvGrpSpPr>
          <p:cNvPr id="2" name="Group 1">
            <a:extLst>
              <a:ext uri="{FF2B5EF4-FFF2-40B4-BE49-F238E27FC236}">
                <a16:creationId xmlns:a16="http://schemas.microsoft.com/office/drawing/2014/main" id="{C8BE8B81-B925-4410-81C2-002AAAC677A7}"/>
              </a:ext>
            </a:extLst>
          </p:cNvPr>
          <p:cNvGrpSpPr/>
          <p:nvPr/>
        </p:nvGrpSpPr>
        <p:grpSpPr>
          <a:xfrm>
            <a:off x="3907819" y="1289586"/>
            <a:ext cx="6772348" cy="2361757"/>
            <a:chOff x="3907819" y="1289586"/>
            <a:chExt cx="6772348" cy="2361757"/>
          </a:xfrm>
        </p:grpSpPr>
        <p:pic>
          <p:nvPicPr>
            <p:cNvPr id="7" name="Picture 6" descr="Graphical user interface, map&#10;&#10;Description automatically generated">
              <a:extLst>
                <a:ext uri="{FF2B5EF4-FFF2-40B4-BE49-F238E27FC236}">
                  <a16:creationId xmlns:a16="http://schemas.microsoft.com/office/drawing/2014/main" id="{F2DEA403-F11E-4FC1-8D37-052613DD613C}"/>
                </a:ext>
              </a:extLst>
            </p:cNvPr>
            <p:cNvPicPr>
              <a:picLocks noChangeAspect="1"/>
            </p:cNvPicPr>
            <p:nvPr/>
          </p:nvPicPr>
          <p:blipFill rotWithShape="1">
            <a:blip r:embed="rId3">
              <a:extLst>
                <a:ext uri="{28A0092B-C50C-407E-A947-70E740481C1C}">
                  <a14:useLocalDpi xmlns:a14="http://schemas.microsoft.com/office/drawing/2010/main" val="0"/>
                </a:ext>
              </a:extLst>
            </a:blip>
            <a:srcRect l="50838" b="66725"/>
            <a:stretch/>
          </p:blipFill>
          <p:spPr>
            <a:xfrm>
              <a:off x="6301259" y="1289586"/>
              <a:ext cx="4378908" cy="1770989"/>
            </a:xfrm>
            <a:prstGeom prst="rect">
              <a:avLst/>
            </a:prstGeom>
          </p:spPr>
        </p:pic>
        <p:pic>
          <p:nvPicPr>
            <p:cNvPr id="9" name="Picture 8" descr="Graphical user interface, map&#10;&#10;Description automatically generated">
              <a:extLst>
                <a:ext uri="{FF2B5EF4-FFF2-40B4-BE49-F238E27FC236}">
                  <a16:creationId xmlns:a16="http://schemas.microsoft.com/office/drawing/2014/main" id="{DA9D937C-B2D3-47B5-89EF-31DEA9DDC8AE}"/>
                </a:ext>
              </a:extLst>
            </p:cNvPr>
            <p:cNvPicPr>
              <a:picLocks noChangeAspect="1"/>
            </p:cNvPicPr>
            <p:nvPr/>
          </p:nvPicPr>
          <p:blipFill rotWithShape="1">
            <a:blip r:embed="rId3">
              <a:extLst>
                <a:ext uri="{28A0092B-C50C-407E-A947-70E740481C1C}">
                  <a14:useLocalDpi xmlns:a14="http://schemas.microsoft.com/office/drawing/2010/main" val="0"/>
                </a:ext>
              </a:extLst>
            </a:blip>
            <a:srcRect l="23971" t="35666" r="27523" b="55695"/>
            <a:stretch/>
          </p:blipFill>
          <p:spPr>
            <a:xfrm>
              <a:off x="3907819" y="3191567"/>
              <a:ext cx="4320480" cy="459776"/>
            </a:xfrm>
            <a:prstGeom prst="rect">
              <a:avLst/>
            </a:prstGeom>
          </p:spPr>
        </p:pic>
      </p:grpSp>
      <p:pic>
        <p:nvPicPr>
          <p:cNvPr id="11" name="Picture 10" descr="Graphical user interface, map&#10;&#10;Description automatically generated">
            <a:extLst>
              <a:ext uri="{FF2B5EF4-FFF2-40B4-BE49-F238E27FC236}">
                <a16:creationId xmlns:a16="http://schemas.microsoft.com/office/drawing/2014/main" id="{0F1CED70-D15B-4306-8E7F-CDE966798875}"/>
              </a:ext>
            </a:extLst>
          </p:cNvPr>
          <p:cNvPicPr>
            <a:picLocks noChangeAspect="1"/>
          </p:cNvPicPr>
          <p:nvPr/>
        </p:nvPicPr>
        <p:blipFill rotWithShape="1">
          <a:blip r:embed="rId3">
            <a:extLst>
              <a:ext uri="{28A0092B-C50C-407E-A947-70E740481C1C}">
                <a14:useLocalDpi xmlns:a14="http://schemas.microsoft.com/office/drawing/2010/main" val="0"/>
              </a:ext>
            </a:extLst>
          </a:blip>
          <a:srcRect l="23971" t="35666" r="27523" b="55695"/>
          <a:stretch/>
        </p:blipFill>
        <p:spPr>
          <a:xfrm>
            <a:off x="1773933" y="3194084"/>
            <a:ext cx="4320480" cy="459776"/>
          </a:xfrm>
          <a:prstGeom prst="rect">
            <a:avLst/>
          </a:prstGeom>
        </p:spPr>
      </p:pic>
    </p:spTree>
    <p:extLst>
      <p:ext uri="{BB962C8B-B14F-4D97-AF65-F5344CB8AC3E}">
        <p14:creationId xmlns:p14="http://schemas.microsoft.com/office/powerpoint/2010/main" val="2969463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43699D0-95E7-4D0B-A7BE-6BA3EFC1AF28}"/>
              </a:ext>
            </a:extLst>
          </p:cNvPr>
          <p:cNvSpPr>
            <a:spLocks noGrp="1"/>
          </p:cNvSpPr>
          <p:nvPr>
            <p:ph type="dt" sz="half" idx="10"/>
          </p:nvPr>
        </p:nvSpPr>
        <p:spPr>
          <a:xfrm>
            <a:off x="10893273" y="6304026"/>
            <a:ext cx="612000" cy="468312"/>
          </a:xfrm>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08750EBB-B33B-481C-85B9-7FBA01961FCC}"/>
              </a:ext>
            </a:extLst>
          </p:cNvPr>
          <p:cNvSpPr>
            <a:spLocks noGrp="1"/>
          </p:cNvSpPr>
          <p:nvPr>
            <p:ph type="ftr" sz="quarter" idx="11"/>
          </p:nvPr>
        </p:nvSpPr>
        <p:spPr>
          <a:xfrm>
            <a:off x="6071175" y="6304026"/>
            <a:ext cx="4631883" cy="459776"/>
          </a:xfrm>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038F4771-6AA9-45D6-B061-C325F92EEF61}"/>
              </a:ext>
            </a:extLst>
          </p:cNvPr>
          <p:cNvSpPr>
            <a:spLocks noGrp="1"/>
          </p:cNvSpPr>
          <p:nvPr>
            <p:ph type="sldNum" sz="quarter" idx="12"/>
          </p:nvPr>
        </p:nvSpPr>
        <p:spPr>
          <a:xfrm>
            <a:off x="11601667" y="6304026"/>
            <a:ext cx="355461" cy="468312"/>
          </a:xfrm>
        </p:spPr>
        <p:txBody>
          <a:bodyPr/>
          <a:lstStyle/>
          <a:p>
            <a:fld id="{6C6AE60A-B69C-4790-82F7-3882EDF23186}" type="slidenum">
              <a:rPr lang="en-GB" smtClean="0"/>
              <a:pPr/>
              <a:t>26</a:t>
            </a:fld>
            <a:endParaRPr lang="en-GB" dirty="0"/>
          </a:p>
        </p:txBody>
      </p:sp>
      <p:sp>
        <p:nvSpPr>
          <p:cNvPr id="6" name="Title 5">
            <a:extLst>
              <a:ext uri="{FF2B5EF4-FFF2-40B4-BE49-F238E27FC236}">
                <a16:creationId xmlns:a16="http://schemas.microsoft.com/office/drawing/2014/main" id="{AEF257FC-2723-4006-9DAA-CECF22CBE7C3}"/>
              </a:ext>
            </a:extLst>
          </p:cNvPr>
          <p:cNvSpPr>
            <a:spLocks noGrp="1"/>
          </p:cNvSpPr>
          <p:nvPr>
            <p:ph type="title"/>
          </p:nvPr>
        </p:nvSpPr>
        <p:spPr>
          <a:xfrm>
            <a:off x="300612" y="616014"/>
            <a:ext cx="11537950" cy="972000"/>
          </a:xfrm>
        </p:spPr>
        <p:txBody>
          <a:bodyPr/>
          <a:lstStyle/>
          <a:p>
            <a:r>
              <a:rPr lang="nl-BE" dirty="0"/>
              <a:t>Most (</a:t>
            </a:r>
            <a:r>
              <a:rPr lang="nl-BE" dirty="0" err="1"/>
              <a:t>all</a:t>
            </a:r>
            <a:r>
              <a:rPr lang="nl-BE" dirty="0"/>
              <a:t>?) </a:t>
            </a:r>
            <a:r>
              <a:rPr lang="nl-BE" dirty="0" err="1"/>
              <a:t>climate</a:t>
            </a:r>
            <a:r>
              <a:rPr lang="nl-BE" dirty="0"/>
              <a:t> impact studies are </a:t>
            </a:r>
            <a:r>
              <a:rPr lang="nl-BE" dirty="0" err="1"/>
              <a:t>Eulerian</a:t>
            </a:r>
            <a:endParaRPr lang="nl-BE" sz="2000" dirty="0"/>
          </a:p>
        </p:txBody>
      </p:sp>
      <p:pic>
        <p:nvPicPr>
          <p:cNvPr id="7" name="Picture 6">
            <a:extLst>
              <a:ext uri="{FF2B5EF4-FFF2-40B4-BE49-F238E27FC236}">
                <a16:creationId xmlns:a16="http://schemas.microsoft.com/office/drawing/2014/main" id="{285436EE-7F0A-4807-B821-C656D00DB8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2223" y="1700808"/>
            <a:ext cx="6649136" cy="4670424"/>
          </a:xfrm>
          <a:prstGeom prst="rect">
            <a:avLst/>
          </a:prstGeom>
        </p:spPr>
      </p:pic>
      <p:pic>
        <p:nvPicPr>
          <p:cNvPr id="8" name="Picture 7">
            <a:extLst>
              <a:ext uri="{FF2B5EF4-FFF2-40B4-BE49-F238E27FC236}">
                <a16:creationId xmlns:a16="http://schemas.microsoft.com/office/drawing/2014/main" id="{87447987-D69F-4177-80F7-1F04D91485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7937" y="1889017"/>
            <a:ext cx="178869" cy="4114006"/>
          </a:xfrm>
          <a:prstGeom prst="rect">
            <a:avLst/>
          </a:prstGeom>
        </p:spPr>
      </p:pic>
      <p:sp>
        <p:nvSpPr>
          <p:cNvPr id="9" name="TextBox 8">
            <a:extLst>
              <a:ext uri="{FF2B5EF4-FFF2-40B4-BE49-F238E27FC236}">
                <a16:creationId xmlns:a16="http://schemas.microsoft.com/office/drawing/2014/main" id="{B449209E-5E93-43DD-9650-F871DE81981E}"/>
              </a:ext>
            </a:extLst>
          </p:cNvPr>
          <p:cNvSpPr txBox="1"/>
          <p:nvPr/>
        </p:nvSpPr>
        <p:spPr>
          <a:xfrm>
            <a:off x="10178270" y="5960287"/>
            <a:ext cx="1802096" cy="276999"/>
          </a:xfrm>
          <a:prstGeom prst="rect">
            <a:avLst/>
          </a:prstGeom>
          <a:noFill/>
        </p:spPr>
        <p:txBody>
          <a:bodyPr wrap="none" rtlCol="0">
            <a:spAutoFit/>
          </a:bodyPr>
          <a:lstStyle/>
          <a:p>
            <a:r>
              <a:rPr lang="en-GB" sz="1200" b="1" dirty="0">
                <a:solidFill>
                  <a:srgbClr val="1F407A"/>
                </a:solidFill>
              </a:rPr>
              <a:t>(Lange et al., 2020 EF)</a:t>
            </a:r>
          </a:p>
        </p:txBody>
      </p:sp>
    </p:spTree>
    <p:extLst>
      <p:ext uri="{BB962C8B-B14F-4D97-AF65-F5344CB8AC3E}">
        <p14:creationId xmlns:p14="http://schemas.microsoft.com/office/powerpoint/2010/main" val="32796415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B57475-A94C-4CD7-88D5-7DAA5FD4F4AD}"/>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C321FA9A-DE1D-4FEF-9EF5-6F3FE9C8943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ED404737-85DF-4D24-B5B5-4E280003BADA}"/>
              </a:ext>
            </a:extLst>
          </p:cNvPr>
          <p:cNvSpPr>
            <a:spLocks noGrp="1"/>
          </p:cNvSpPr>
          <p:nvPr>
            <p:ph type="sldNum" sz="quarter" idx="12"/>
          </p:nvPr>
        </p:nvSpPr>
        <p:spPr/>
        <p:txBody>
          <a:bodyPr/>
          <a:lstStyle/>
          <a:p>
            <a:fld id="{6C6AE60A-B69C-4790-82F7-3882EDF23186}" type="slidenum">
              <a:rPr lang="en-GB" smtClean="0"/>
              <a:pPr/>
              <a:t>27</a:t>
            </a:fld>
            <a:endParaRPr lang="en-GB" dirty="0"/>
          </a:p>
        </p:txBody>
      </p:sp>
      <p:pic>
        <p:nvPicPr>
          <p:cNvPr id="8" name="Picture 7" descr="A picture containing holding&#10;&#10;Description automatically generated">
            <a:extLst>
              <a:ext uri="{FF2B5EF4-FFF2-40B4-BE49-F238E27FC236}">
                <a16:creationId xmlns:a16="http://schemas.microsoft.com/office/drawing/2014/main" id="{53459D82-6389-43A1-8A65-9A1E4F6F3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178" y="980728"/>
            <a:ext cx="6955734" cy="5490605"/>
          </a:xfrm>
          <a:prstGeom prst="rect">
            <a:avLst/>
          </a:prstGeom>
        </p:spPr>
      </p:pic>
    </p:spTree>
    <p:extLst>
      <p:ext uri="{BB962C8B-B14F-4D97-AF65-F5344CB8AC3E}">
        <p14:creationId xmlns:p14="http://schemas.microsoft.com/office/powerpoint/2010/main" val="18272522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315205-4B77-49FD-AB05-5DBB816696FE}"/>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BEB6C88A-0B76-4511-AE84-C37462B4E3E3}"/>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A670B25D-C709-4930-AE49-382DFDB2161C}"/>
              </a:ext>
            </a:extLst>
          </p:cNvPr>
          <p:cNvSpPr>
            <a:spLocks noGrp="1"/>
          </p:cNvSpPr>
          <p:nvPr>
            <p:ph type="sldNum" sz="quarter" idx="12"/>
          </p:nvPr>
        </p:nvSpPr>
        <p:spPr/>
        <p:txBody>
          <a:bodyPr/>
          <a:lstStyle/>
          <a:p>
            <a:fld id="{6C6AE60A-B69C-4790-82F7-3882EDF23186}" type="slidenum">
              <a:rPr lang="en-GB" smtClean="0"/>
              <a:pPr/>
              <a:t>28</a:t>
            </a:fld>
            <a:endParaRPr lang="en-GB" dirty="0"/>
          </a:p>
        </p:txBody>
      </p:sp>
      <p:pic>
        <p:nvPicPr>
          <p:cNvPr id="7" name="Picture 6">
            <a:extLst>
              <a:ext uri="{FF2B5EF4-FFF2-40B4-BE49-F238E27FC236}">
                <a16:creationId xmlns:a16="http://schemas.microsoft.com/office/drawing/2014/main" id="{2A761450-01C6-4CDA-BCDC-04D6A59972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804" y="650826"/>
            <a:ext cx="6157151" cy="6167294"/>
          </a:xfrm>
          <a:prstGeom prst="rect">
            <a:avLst/>
          </a:prstGeom>
        </p:spPr>
      </p:pic>
    </p:spTree>
    <p:extLst>
      <p:ext uri="{BB962C8B-B14F-4D97-AF65-F5344CB8AC3E}">
        <p14:creationId xmlns:p14="http://schemas.microsoft.com/office/powerpoint/2010/main" val="14204424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315205-4B77-49FD-AB05-5DBB816696FE}"/>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BEB6C88A-0B76-4511-AE84-C37462B4E3E3}"/>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A670B25D-C709-4930-AE49-382DFDB2161C}"/>
              </a:ext>
            </a:extLst>
          </p:cNvPr>
          <p:cNvSpPr>
            <a:spLocks noGrp="1"/>
          </p:cNvSpPr>
          <p:nvPr>
            <p:ph type="sldNum" sz="quarter" idx="12"/>
          </p:nvPr>
        </p:nvSpPr>
        <p:spPr/>
        <p:txBody>
          <a:bodyPr/>
          <a:lstStyle/>
          <a:p>
            <a:fld id="{6C6AE60A-B69C-4790-82F7-3882EDF23186}" type="slidenum">
              <a:rPr lang="en-GB" smtClean="0"/>
              <a:pPr/>
              <a:t>29</a:t>
            </a:fld>
            <a:endParaRPr lang="en-GB" dirty="0"/>
          </a:p>
        </p:txBody>
      </p:sp>
      <p:pic>
        <p:nvPicPr>
          <p:cNvPr id="2" name="Picture 1">
            <a:extLst>
              <a:ext uri="{FF2B5EF4-FFF2-40B4-BE49-F238E27FC236}">
                <a16:creationId xmlns:a16="http://schemas.microsoft.com/office/drawing/2014/main" id="{B85F3EE7-296B-46FF-840F-A3A0425A6FC4}"/>
              </a:ext>
            </a:extLst>
          </p:cNvPr>
          <p:cNvPicPr>
            <a:picLocks noChangeAspect="1"/>
          </p:cNvPicPr>
          <p:nvPr/>
        </p:nvPicPr>
        <p:blipFill>
          <a:blip r:embed="rId2"/>
          <a:stretch>
            <a:fillRect/>
          </a:stretch>
        </p:blipFill>
        <p:spPr>
          <a:xfrm>
            <a:off x="116955" y="1556792"/>
            <a:ext cx="4089529" cy="4365104"/>
          </a:xfrm>
          <a:prstGeom prst="rect">
            <a:avLst/>
          </a:prstGeom>
        </p:spPr>
      </p:pic>
      <p:pic>
        <p:nvPicPr>
          <p:cNvPr id="6" name="Picture 5">
            <a:extLst>
              <a:ext uri="{FF2B5EF4-FFF2-40B4-BE49-F238E27FC236}">
                <a16:creationId xmlns:a16="http://schemas.microsoft.com/office/drawing/2014/main" id="{B8078922-13A4-4A13-AD41-578A3D59C15D}"/>
              </a:ext>
            </a:extLst>
          </p:cNvPr>
          <p:cNvPicPr>
            <a:picLocks noChangeAspect="1"/>
          </p:cNvPicPr>
          <p:nvPr/>
        </p:nvPicPr>
        <p:blipFill>
          <a:blip r:embed="rId3"/>
          <a:stretch>
            <a:fillRect/>
          </a:stretch>
        </p:blipFill>
        <p:spPr>
          <a:xfrm>
            <a:off x="4581451" y="1556792"/>
            <a:ext cx="3495842" cy="4365104"/>
          </a:xfrm>
          <a:prstGeom prst="rect">
            <a:avLst/>
          </a:prstGeom>
        </p:spPr>
      </p:pic>
      <p:pic>
        <p:nvPicPr>
          <p:cNvPr id="9" name="Picture 8">
            <a:extLst>
              <a:ext uri="{FF2B5EF4-FFF2-40B4-BE49-F238E27FC236}">
                <a16:creationId xmlns:a16="http://schemas.microsoft.com/office/drawing/2014/main" id="{A36A8D62-53FA-4E56-B6A0-A4ADDDEE8A51}"/>
              </a:ext>
            </a:extLst>
          </p:cNvPr>
          <p:cNvPicPr>
            <a:picLocks noChangeAspect="1"/>
          </p:cNvPicPr>
          <p:nvPr/>
        </p:nvPicPr>
        <p:blipFill>
          <a:blip r:embed="rId4"/>
          <a:stretch>
            <a:fillRect/>
          </a:stretch>
        </p:blipFill>
        <p:spPr>
          <a:xfrm>
            <a:off x="8454627" y="1556792"/>
            <a:ext cx="3615656" cy="4365104"/>
          </a:xfrm>
          <a:prstGeom prst="rect">
            <a:avLst/>
          </a:prstGeom>
        </p:spPr>
      </p:pic>
    </p:spTree>
    <p:extLst>
      <p:ext uri="{BB962C8B-B14F-4D97-AF65-F5344CB8AC3E}">
        <p14:creationId xmlns:p14="http://schemas.microsoft.com/office/powerpoint/2010/main" val="35975870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4C60A22-B60B-46BE-9062-D6ED8D369E6B}"/>
              </a:ext>
            </a:extLst>
          </p:cNvPr>
          <p:cNvSpPr>
            <a:spLocks noGrp="1"/>
          </p:cNvSpPr>
          <p:nvPr>
            <p:ph idx="1"/>
          </p:nvPr>
        </p:nvSpPr>
        <p:spPr>
          <a:xfrm>
            <a:off x="453621" y="1988840"/>
            <a:ext cx="11537950" cy="3922014"/>
          </a:xfrm>
        </p:spPr>
        <p:txBody>
          <a:bodyPr/>
          <a:lstStyle/>
          <a:p>
            <a:pPr marL="0" indent="0">
              <a:buNone/>
            </a:pPr>
            <a:r>
              <a:rPr lang="nl-BE" dirty="0"/>
              <a:t>Will a </a:t>
            </a:r>
            <a:r>
              <a:rPr lang="nl-BE" dirty="0" err="1"/>
              <a:t>newborn</a:t>
            </a:r>
            <a:r>
              <a:rPr lang="nl-BE" dirty="0"/>
              <a:t> </a:t>
            </a:r>
            <a:r>
              <a:rPr lang="nl-BE" dirty="0" err="1"/>
              <a:t>experience</a:t>
            </a:r>
            <a:r>
              <a:rPr lang="nl-BE" dirty="0"/>
              <a:t> more extreme events </a:t>
            </a:r>
            <a:r>
              <a:rPr lang="nl-BE" dirty="0" err="1"/>
              <a:t>than</a:t>
            </a:r>
            <a:r>
              <a:rPr lang="nl-BE" dirty="0"/>
              <a:t> a 60-year </a:t>
            </a:r>
            <a:r>
              <a:rPr lang="nl-BE" dirty="0" err="1"/>
              <a:t>old</a:t>
            </a:r>
            <a:r>
              <a:rPr lang="nl-BE" dirty="0"/>
              <a:t>?</a:t>
            </a:r>
          </a:p>
          <a:p>
            <a:pPr marL="0" indent="0">
              <a:buNone/>
            </a:pPr>
            <a:endParaRPr lang="nl-BE" i="1" dirty="0"/>
          </a:p>
          <a:p>
            <a:pPr marL="0" indent="0">
              <a:buNone/>
            </a:pPr>
            <a:r>
              <a:rPr lang="nl-BE" i="1" dirty="0"/>
              <a:t>	Yes, of course.</a:t>
            </a:r>
            <a:br>
              <a:rPr lang="nl-BE" i="1" dirty="0"/>
            </a:br>
            <a:br>
              <a:rPr lang="nl-BE" dirty="0"/>
            </a:br>
            <a:endParaRPr lang="nl-BE" dirty="0"/>
          </a:p>
          <a:p>
            <a:pPr marL="0" indent="0">
              <a:buNone/>
            </a:pPr>
            <a:r>
              <a:rPr lang="nl-BE" dirty="0"/>
              <a:t>But </a:t>
            </a:r>
            <a:r>
              <a:rPr lang="nl-BE" dirty="0" err="1"/>
              <a:t>how</a:t>
            </a:r>
            <a:r>
              <a:rPr lang="nl-BE" dirty="0"/>
              <a:t> </a:t>
            </a:r>
            <a:r>
              <a:rPr lang="nl-BE" dirty="0" err="1"/>
              <a:t>many</a:t>
            </a:r>
            <a:r>
              <a:rPr lang="nl-BE" dirty="0"/>
              <a:t> more?</a:t>
            </a:r>
          </a:p>
          <a:p>
            <a:pPr marL="0" indent="0">
              <a:buNone/>
            </a:pPr>
            <a:br>
              <a:rPr lang="nl-BE" dirty="0"/>
            </a:br>
            <a:r>
              <a:rPr lang="nl-BE" dirty="0"/>
              <a:t>	</a:t>
            </a:r>
            <a:r>
              <a:rPr lang="nl-BE" i="1" dirty="0" err="1"/>
              <a:t>This</a:t>
            </a:r>
            <a:r>
              <a:rPr lang="nl-BE" i="1" dirty="0"/>
              <a:t> we </a:t>
            </a:r>
            <a:r>
              <a:rPr lang="nl-BE" i="1" dirty="0" err="1"/>
              <a:t>haven’t</a:t>
            </a:r>
            <a:r>
              <a:rPr lang="nl-BE" i="1" dirty="0"/>
              <a:t> </a:t>
            </a:r>
            <a:r>
              <a:rPr lang="nl-BE" i="1" dirty="0" err="1"/>
              <a:t>quantified</a:t>
            </a:r>
            <a:r>
              <a:rPr lang="nl-BE" i="1" dirty="0"/>
              <a:t> (</a:t>
            </a:r>
            <a:r>
              <a:rPr lang="nl-BE" i="1" dirty="0" err="1"/>
              <a:t>yet</a:t>
            </a:r>
            <a:r>
              <a:rPr lang="nl-BE" i="1" dirty="0"/>
              <a:t>).</a:t>
            </a:r>
            <a:endParaRPr lang="en-GB" dirty="0"/>
          </a:p>
        </p:txBody>
      </p:sp>
      <p:sp>
        <p:nvSpPr>
          <p:cNvPr id="3" name="Date Placeholder 2">
            <a:extLst>
              <a:ext uri="{FF2B5EF4-FFF2-40B4-BE49-F238E27FC236}">
                <a16:creationId xmlns:a16="http://schemas.microsoft.com/office/drawing/2014/main" id="{E43699D0-95E7-4D0B-A7BE-6BA3EFC1AF28}"/>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08750EBB-B33B-481C-85B9-7FBA01961FC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038F4771-6AA9-45D6-B061-C325F92EEF61}"/>
              </a:ext>
            </a:extLst>
          </p:cNvPr>
          <p:cNvSpPr>
            <a:spLocks noGrp="1"/>
          </p:cNvSpPr>
          <p:nvPr>
            <p:ph type="sldNum" sz="quarter" idx="12"/>
          </p:nvPr>
        </p:nvSpPr>
        <p:spPr/>
        <p:txBody>
          <a:bodyPr/>
          <a:lstStyle/>
          <a:p>
            <a:fld id="{6C6AE60A-B69C-4790-82F7-3882EDF23186}" type="slidenum">
              <a:rPr lang="en-GB" smtClean="0"/>
              <a:pPr/>
              <a:t>3</a:t>
            </a:fld>
            <a:endParaRPr lang="en-GB" dirty="0"/>
          </a:p>
        </p:txBody>
      </p:sp>
    </p:spTree>
    <p:extLst>
      <p:ext uri="{BB962C8B-B14F-4D97-AF65-F5344CB8AC3E}">
        <p14:creationId xmlns:p14="http://schemas.microsoft.com/office/powerpoint/2010/main" val="283596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8A82DF-3492-49CA-86C2-CE382B684910}"/>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D57798EC-AEEE-46BB-93B9-A888B352BC1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65E8D55E-EC2B-46C1-A1AB-010EACFD95E5}"/>
              </a:ext>
            </a:extLst>
          </p:cNvPr>
          <p:cNvSpPr>
            <a:spLocks noGrp="1"/>
          </p:cNvSpPr>
          <p:nvPr>
            <p:ph type="sldNum" sz="quarter" idx="12"/>
          </p:nvPr>
        </p:nvSpPr>
        <p:spPr/>
        <p:txBody>
          <a:bodyPr/>
          <a:lstStyle/>
          <a:p>
            <a:fld id="{6C6AE60A-B69C-4790-82F7-3882EDF23186}" type="slidenum">
              <a:rPr lang="en-GB" smtClean="0"/>
              <a:pPr/>
              <a:t>30</a:t>
            </a:fld>
            <a:endParaRPr lang="en-GB" dirty="0"/>
          </a:p>
        </p:txBody>
      </p:sp>
      <p:sp>
        <p:nvSpPr>
          <p:cNvPr id="9" name="Title 8">
            <a:extLst>
              <a:ext uri="{FF2B5EF4-FFF2-40B4-BE49-F238E27FC236}">
                <a16:creationId xmlns:a16="http://schemas.microsoft.com/office/drawing/2014/main" id="{FA9ECF4E-9A6F-4444-967B-C8101B141FCC}"/>
              </a:ext>
            </a:extLst>
          </p:cNvPr>
          <p:cNvSpPr>
            <a:spLocks noGrp="1"/>
          </p:cNvSpPr>
          <p:nvPr>
            <p:ph type="title"/>
          </p:nvPr>
        </p:nvSpPr>
        <p:spPr/>
        <p:txBody>
          <a:bodyPr/>
          <a:lstStyle/>
          <a:p>
            <a:r>
              <a:rPr lang="en-GB" dirty="0"/>
              <a:t>Sensitivity to aggregation method</a:t>
            </a:r>
          </a:p>
        </p:txBody>
      </p:sp>
      <p:pic>
        <p:nvPicPr>
          <p:cNvPr id="7" name="Picture 6">
            <a:extLst>
              <a:ext uri="{FF2B5EF4-FFF2-40B4-BE49-F238E27FC236}">
                <a16:creationId xmlns:a16="http://schemas.microsoft.com/office/drawing/2014/main" id="{529AEC3B-FFE0-40FF-9A73-DAE88FC0D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8854"/>
            <a:ext cx="12187238" cy="2960292"/>
          </a:xfrm>
          <a:prstGeom prst="rect">
            <a:avLst/>
          </a:prstGeom>
        </p:spPr>
      </p:pic>
    </p:spTree>
    <p:extLst>
      <p:ext uri="{BB962C8B-B14F-4D97-AF65-F5344CB8AC3E}">
        <p14:creationId xmlns:p14="http://schemas.microsoft.com/office/powerpoint/2010/main" val="1341877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8A82DF-3492-49CA-86C2-CE382B684910}"/>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D57798EC-AEEE-46BB-93B9-A888B352BC1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65E8D55E-EC2B-46C1-A1AB-010EACFD95E5}"/>
              </a:ext>
            </a:extLst>
          </p:cNvPr>
          <p:cNvSpPr>
            <a:spLocks noGrp="1"/>
          </p:cNvSpPr>
          <p:nvPr>
            <p:ph type="sldNum" sz="quarter" idx="12"/>
          </p:nvPr>
        </p:nvSpPr>
        <p:spPr/>
        <p:txBody>
          <a:bodyPr/>
          <a:lstStyle/>
          <a:p>
            <a:fld id="{6C6AE60A-B69C-4790-82F7-3882EDF23186}" type="slidenum">
              <a:rPr lang="en-GB" smtClean="0"/>
              <a:pPr/>
              <a:t>31</a:t>
            </a:fld>
            <a:endParaRPr lang="en-GB" dirty="0"/>
          </a:p>
        </p:txBody>
      </p:sp>
      <p:pic>
        <p:nvPicPr>
          <p:cNvPr id="6" name="Picture 5">
            <a:extLst>
              <a:ext uri="{FF2B5EF4-FFF2-40B4-BE49-F238E27FC236}">
                <a16:creationId xmlns:a16="http://schemas.microsoft.com/office/drawing/2014/main" id="{04EAFBC0-F03F-48E4-A882-B111E4FF08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4" y="1442417"/>
            <a:ext cx="12187238" cy="4469927"/>
          </a:xfrm>
          <a:prstGeom prst="rect">
            <a:avLst/>
          </a:prstGeom>
        </p:spPr>
      </p:pic>
    </p:spTree>
    <p:extLst>
      <p:ext uri="{BB962C8B-B14F-4D97-AF65-F5344CB8AC3E}">
        <p14:creationId xmlns:p14="http://schemas.microsoft.com/office/powerpoint/2010/main" val="270757868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8A82DF-3492-49CA-86C2-CE382B684910}"/>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D57798EC-AEEE-46BB-93B9-A888B352BC1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65E8D55E-EC2B-46C1-A1AB-010EACFD95E5}"/>
              </a:ext>
            </a:extLst>
          </p:cNvPr>
          <p:cNvSpPr>
            <a:spLocks noGrp="1"/>
          </p:cNvSpPr>
          <p:nvPr>
            <p:ph type="sldNum" sz="quarter" idx="12"/>
          </p:nvPr>
        </p:nvSpPr>
        <p:spPr/>
        <p:txBody>
          <a:bodyPr/>
          <a:lstStyle/>
          <a:p>
            <a:fld id="{6C6AE60A-B69C-4790-82F7-3882EDF23186}" type="slidenum">
              <a:rPr lang="en-GB" smtClean="0"/>
              <a:pPr/>
              <a:t>32</a:t>
            </a:fld>
            <a:endParaRPr lang="en-GB" dirty="0"/>
          </a:p>
        </p:txBody>
      </p:sp>
      <p:pic>
        <p:nvPicPr>
          <p:cNvPr id="6" name="Picture 5">
            <a:extLst>
              <a:ext uri="{FF2B5EF4-FFF2-40B4-BE49-F238E27FC236}">
                <a16:creationId xmlns:a16="http://schemas.microsoft.com/office/drawing/2014/main" id="{C7F19DA3-5810-4BE4-969C-7D61551595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7016" y="1188650"/>
            <a:ext cx="6474793" cy="4874027"/>
          </a:xfrm>
          <a:prstGeom prst="rect">
            <a:avLst/>
          </a:prstGeom>
        </p:spPr>
      </p:pic>
    </p:spTree>
    <p:extLst>
      <p:ext uri="{BB962C8B-B14F-4D97-AF65-F5344CB8AC3E}">
        <p14:creationId xmlns:p14="http://schemas.microsoft.com/office/powerpoint/2010/main" val="4510301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8A82DF-3492-49CA-86C2-CE382B684910}"/>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D57798EC-AEEE-46BB-93B9-A888B352BC1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65E8D55E-EC2B-46C1-A1AB-010EACFD95E5}"/>
              </a:ext>
            </a:extLst>
          </p:cNvPr>
          <p:cNvSpPr>
            <a:spLocks noGrp="1"/>
          </p:cNvSpPr>
          <p:nvPr>
            <p:ph type="sldNum" sz="quarter" idx="12"/>
          </p:nvPr>
        </p:nvSpPr>
        <p:spPr/>
        <p:txBody>
          <a:bodyPr/>
          <a:lstStyle/>
          <a:p>
            <a:fld id="{6C6AE60A-B69C-4790-82F7-3882EDF23186}" type="slidenum">
              <a:rPr lang="en-GB" smtClean="0"/>
              <a:pPr/>
              <a:t>33</a:t>
            </a:fld>
            <a:endParaRPr lang="en-GB" dirty="0"/>
          </a:p>
        </p:txBody>
      </p:sp>
      <p:sp>
        <p:nvSpPr>
          <p:cNvPr id="2" name="Title 1">
            <a:extLst>
              <a:ext uri="{FF2B5EF4-FFF2-40B4-BE49-F238E27FC236}">
                <a16:creationId xmlns:a16="http://schemas.microsoft.com/office/drawing/2014/main" id="{B03DC542-19D3-4EC5-B7E5-D2BE370C12FF}"/>
              </a:ext>
            </a:extLst>
          </p:cNvPr>
          <p:cNvSpPr>
            <a:spLocks noGrp="1"/>
          </p:cNvSpPr>
          <p:nvPr>
            <p:ph type="title"/>
          </p:nvPr>
        </p:nvSpPr>
        <p:spPr/>
        <p:txBody>
          <a:bodyPr/>
          <a:lstStyle/>
          <a:p>
            <a:r>
              <a:rPr lang="en-GB" dirty="0"/>
              <a:t>Cold spell exposure change</a:t>
            </a:r>
          </a:p>
        </p:txBody>
      </p:sp>
      <p:pic>
        <p:nvPicPr>
          <p:cNvPr id="9" name="Picture 8" descr="A picture containing text, monitor, display, screenshot&#10;&#10;Description automatically generated">
            <a:extLst>
              <a:ext uri="{FF2B5EF4-FFF2-40B4-BE49-F238E27FC236}">
                <a16:creationId xmlns:a16="http://schemas.microsoft.com/office/drawing/2014/main" id="{19CBD401-669B-4A86-9531-5086DA0B6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48" y="2103521"/>
            <a:ext cx="11516342" cy="3773751"/>
          </a:xfrm>
          <a:prstGeom prst="rect">
            <a:avLst/>
          </a:prstGeom>
        </p:spPr>
      </p:pic>
    </p:spTree>
    <p:extLst>
      <p:ext uri="{BB962C8B-B14F-4D97-AF65-F5344CB8AC3E}">
        <p14:creationId xmlns:p14="http://schemas.microsoft.com/office/powerpoint/2010/main" val="22833690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6C503-F8B5-43DA-B8EA-51D02A20577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F186A618-639D-4C76-B66F-5ED07C4280B0}"/>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34</a:t>
            </a:fld>
            <a:endParaRPr lang="en-GB" dirty="0"/>
          </a:p>
        </p:txBody>
      </p:sp>
      <p:sp>
        <p:nvSpPr>
          <p:cNvPr id="6" name="Title 5">
            <a:extLst>
              <a:ext uri="{FF2B5EF4-FFF2-40B4-BE49-F238E27FC236}">
                <a16:creationId xmlns:a16="http://schemas.microsoft.com/office/drawing/2014/main" id="{98439EBD-6F48-40B4-9D83-3F1ED2B7C518}"/>
              </a:ext>
            </a:extLst>
          </p:cNvPr>
          <p:cNvSpPr>
            <a:spLocks noGrp="1"/>
          </p:cNvSpPr>
          <p:nvPr>
            <p:ph type="title"/>
          </p:nvPr>
        </p:nvSpPr>
        <p:spPr/>
        <p:txBody>
          <a:bodyPr/>
          <a:lstStyle/>
          <a:p>
            <a:r>
              <a:rPr lang="en-GB" dirty="0"/>
              <a:t>Current pledges – world regions</a:t>
            </a:r>
          </a:p>
        </p:txBody>
      </p:sp>
      <p:pic>
        <p:nvPicPr>
          <p:cNvPr id="8" name="Picture 7">
            <a:extLst>
              <a:ext uri="{FF2B5EF4-FFF2-40B4-BE49-F238E27FC236}">
                <a16:creationId xmlns:a16="http://schemas.microsoft.com/office/drawing/2014/main" id="{2831E958-85B9-42E5-94AA-F68A098BDB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679" y="1880790"/>
            <a:ext cx="5397743" cy="3553372"/>
          </a:xfrm>
          <a:prstGeom prst="rect">
            <a:avLst/>
          </a:prstGeom>
        </p:spPr>
      </p:pic>
    </p:spTree>
    <p:extLst>
      <p:ext uri="{BB962C8B-B14F-4D97-AF65-F5344CB8AC3E}">
        <p14:creationId xmlns:p14="http://schemas.microsoft.com/office/powerpoint/2010/main" val="31404397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6C503-F8B5-43DA-B8EA-51D02A20577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F186A618-639D-4C76-B66F-5ED07C4280B0}"/>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35</a:t>
            </a:fld>
            <a:endParaRPr lang="en-GB" dirty="0"/>
          </a:p>
        </p:txBody>
      </p:sp>
      <p:sp>
        <p:nvSpPr>
          <p:cNvPr id="6" name="Title 5">
            <a:extLst>
              <a:ext uri="{FF2B5EF4-FFF2-40B4-BE49-F238E27FC236}">
                <a16:creationId xmlns:a16="http://schemas.microsoft.com/office/drawing/2014/main" id="{98439EBD-6F48-40B4-9D83-3F1ED2B7C518}"/>
              </a:ext>
            </a:extLst>
          </p:cNvPr>
          <p:cNvSpPr>
            <a:spLocks noGrp="1"/>
          </p:cNvSpPr>
          <p:nvPr>
            <p:ph type="title"/>
          </p:nvPr>
        </p:nvSpPr>
        <p:spPr/>
        <p:txBody>
          <a:bodyPr/>
          <a:lstStyle/>
          <a:p>
            <a:r>
              <a:rPr lang="en-GB" dirty="0"/>
              <a:t>Current pledges – income categories</a:t>
            </a:r>
          </a:p>
        </p:txBody>
      </p:sp>
      <p:pic>
        <p:nvPicPr>
          <p:cNvPr id="9" name="Picture 8">
            <a:extLst>
              <a:ext uri="{FF2B5EF4-FFF2-40B4-BE49-F238E27FC236}">
                <a16:creationId xmlns:a16="http://schemas.microsoft.com/office/drawing/2014/main" id="{0A1704B8-22D0-4EB7-B2EF-9FE745EC17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679" y="1880790"/>
            <a:ext cx="5397743" cy="3553372"/>
          </a:xfrm>
          <a:prstGeom prst="rect">
            <a:avLst/>
          </a:prstGeom>
        </p:spPr>
      </p:pic>
      <p:pic>
        <p:nvPicPr>
          <p:cNvPr id="10" name="Picture 9">
            <a:extLst>
              <a:ext uri="{FF2B5EF4-FFF2-40B4-BE49-F238E27FC236}">
                <a16:creationId xmlns:a16="http://schemas.microsoft.com/office/drawing/2014/main" id="{2B554CB3-1A6A-4C2D-8010-E5C571B274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05708" y="1880790"/>
            <a:ext cx="4907039" cy="3553372"/>
          </a:xfrm>
          <a:prstGeom prst="rect">
            <a:avLst/>
          </a:prstGeom>
        </p:spPr>
      </p:pic>
    </p:spTree>
    <p:extLst>
      <p:ext uri="{BB962C8B-B14F-4D97-AF65-F5344CB8AC3E}">
        <p14:creationId xmlns:p14="http://schemas.microsoft.com/office/powerpoint/2010/main" val="128289740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6C503-F8B5-43DA-B8EA-51D02A20577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F186A618-639D-4C76-B66F-5ED07C4280B0}"/>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36</a:t>
            </a:fld>
            <a:endParaRPr lang="en-GB" dirty="0"/>
          </a:p>
        </p:txBody>
      </p:sp>
      <p:sp>
        <p:nvSpPr>
          <p:cNvPr id="6" name="Title 5">
            <a:extLst>
              <a:ext uri="{FF2B5EF4-FFF2-40B4-BE49-F238E27FC236}">
                <a16:creationId xmlns:a16="http://schemas.microsoft.com/office/drawing/2014/main" id="{98439EBD-6F48-40B4-9D83-3F1ED2B7C518}"/>
              </a:ext>
            </a:extLst>
          </p:cNvPr>
          <p:cNvSpPr>
            <a:spLocks noGrp="1"/>
          </p:cNvSpPr>
          <p:nvPr>
            <p:ph type="title"/>
          </p:nvPr>
        </p:nvSpPr>
        <p:spPr/>
        <p:txBody>
          <a:bodyPr/>
          <a:lstStyle/>
          <a:p>
            <a:r>
              <a:rPr lang="en-GB" dirty="0"/>
              <a:t>Many young people </a:t>
            </a:r>
            <a:br>
              <a:rPr lang="en-GB" dirty="0"/>
            </a:br>
            <a:r>
              <a:rPr lang="en-GB" sz="2000" dirty="0"/>
              <a:t>live in hard-hit regions</a:t>
            </a:r>
          </a:p>
        </p:txBody>
      </p:sp>
      <p:pic>
        <p:nvPicPr>
          <p:cNvPr id="11" name="Picture 10" descr="A picture containing green, light, traffic, outdoor&#10;&#10;Description automatically generated">
            <a:extLst>
              <a:ext uri="{FF2B5EF4-FFF2-40B4-BE49-F238E27FC236}">
                <a16:creationId xmlns:a16="http://schemas.microsoft.com/office/drawing/2014/main" id="{D92B6F0B-C25D-4532-ADB8-473917E91C57}"/>
              </a:ext>
            </a:extLst>
          </p:cNvPr>
          <p:cNvPicPr>
            <a:picLocks noChangeAspect="1"/>
          </p:cNvPicPr>
          <p:nvPr/>
        </p:nvPicPr>
        <p:blipFill rotWithShape="1">
          <a:blip r:embed="rId3">
            <a:extLst>
              <a:ext uri="{28A0092B-C50C-407E-A947-70E740481C1C}">
                <a14:useLocalDpi xmlns:a14="http://schemas.microsoft.com/office/drawing/2010/main" val="0"/>
              </a:ext>
            </a:extLst>
          </a:blip>
          <a:srcRect t="50906" r="76648" b="36874"/>
          <a:stretch/>
        </p:blipFill>
        <p:spPr>
          <a:xfrm>
            <a:off x="1269083" y="4040554"/>
            <a:ext cx="2304256" cy="1548685"/>
          </a:xfrm>
          <a:prstGeom prst="rect">
            <a:avLst/>
          </a:prstGeom>
        </p:spPr>
      </p:pic>
      <p:pic>
        <p:nvPicPr>
          <p:cNvPr id="7" name="Picture 6" descr="A picture containing green, light, traffic, outdoor&#10;&#10;Description automatically generated">
            <a:extLst>
              <a:ext uri="{FF2B5EF4-FFF2-40B4-BE49-F238E27FC236}">
                <a16:creationId xmlns:a16="http://schemas.microsoft.com/office/drawing/2014/main" id="{78FE3B2B-6965-4DA6-A4B3-A4EE8D242215}"/>
              </a:ext>
            </a:extLst>
          </p:cNvPr>
          <p:cNvPicPr>
            <a:picLocks noChangeAspect="1"/>
          </p:cNvPicPr>
          <p:nvPr/>
        </p:nvPicPr>
        <p:blipFill rotWithShape="1">
          <a:blip r:embed="rId3">
            <a:extLst>
              <a:ext uri="{28A0092B-C50C-407E-A947-70E740481C1C}">
                <a14:useLocalDpi xmlns:a14="http://schemas.microsoft.com/office/drawing/2010/main" val="0"/>
              </a:ext>
            </a:extLst>
          </a:blip>
          <a:srcRect l="27730" t="50906" b="36874"/>
          <a:stretch/>
        </p:blipFill>
        <p:spPr>
          <a:xfrm>
            <a:off x="4005387" y="4040555"/>
            <a:ext cx="7131344" cy="1548685"/>
          </a:xfrm>
          <a:prstGeom prst="rect">
            <a:avLst/>
          </a:prstGeom>
        </p:spPr>
      </p:pic>
      <p:pic>
        <p:nvPicPr>
          <p:cNvPr id="9" name="Picture 8" descr="A picture containing green, light, traffic, outdoor&#10;&#10;Description automatically generated">
            <a:extLst>
              <a:ext uri="{FF2B5EF4-FFF2-40B4-BE49-F238E27FC236}">
                <a16:creationId xmlns:a16="http://schemas.microsoft.com/office/drawing/2014/main" id="{9C645A01-57EE-4EB3-9DBB-606F905CEA20}"/>
              </a:ext>
            </a:extLst>
          </p:cNvPr>
          <p:cNvPicPr>
            <a:picLocks noChangeAspect="1"/>
          </p:cNvPicPr>
          <p:nvPr/>
        </p:nvPicPr>
        <p:blipFill rotWithShape="1">
          <a:blip r:embed="rId3">
            <a:extLst>
              <a:ext uri="{28A0092B-C50C-407E-A947-70E740481C1C}">
                <a14:useLocalDpi xmlns:a14="http://schemas.microsoft.com/office/drawing/2010/main" val="0"/>
              </a:ext>
            </a:extLst>
          </a:blip>
          <a:srcRect l="27000" r="49648" b="86304"/>
          <a:stretch/>
        </p:blipFill>
        <p:spPr>
          <a:xfrm>
            <a:off x="3933379" y="1981200"/>
            <a:ext cx="2304256" cy="1735833"/>
          </a:xfrm>
          <a:prstGeom prst="rect">
            <a:avLst/>
          </a:prstGeom>
        </p:spPr>
      </p:pic>
      <p:grpSp>
        <p:nvGrpSpPr>
          <p:cNvPr id="15" name="Group 14">
            <a:extLst>
              <a:ext uri="{FF2B5EF4-FFF2-40B4-BE49-F238E27FC236}">
                <a16:creationId xmlns:a16="http://schemas.microsoft.com/office/drawing/2014/main" id="{2F23B359-8CFA-4D73-A1DB-A613E0A832D6}"/>
              </a:ext>
            </a:extLst>
          </p:cNvPr>
          <p:cNvGrpSpPr/>
          <p:nvPr/>
        </p:nvGrpSpPr>
        <p:grpSpPr>
          <a:xfrm>
            <a:off x="1269083" y="1981201"/>
            <a:ext cx="2304256" cy="1949038"/>
            <a:chOff x="1269083" y="1981201"/>
            <a:chExt cx="2304256" cy="1949038"/>
          </a:xfrm>
        </p:grpSpPr>
        <p:pic>
          <p:nvPicPr>
            <p:cNvPr id="10" name="Picture 9" descr="A picture containing green, light, traffic, outdoor&#10;&#10;Description automatically generated">
              <a:extLst>
                <a:ext uri="{FF2B5EF4-FFF2-40B4-BE49-F238E27FC236}">
                  <a16:creationId xmlns:a16="http://schemas.microsoft.com/office/drawing/2014/main" id="{E7BF6B38-8568-4FA5-AD6E-DBA0509E73F7}"/>
                </a:ext>
              </a:extLst>
            </p:cNvPr>
            <p:cNvPicPr>
              <a:picLocks noChangeAspect="1"/>
            </p:cNvPicPr>
            <p:nvPr/>
          </p:nvPicPr>
          <p:blipFill rotWithShape="1">
            <a:blip r:embed="rId3">
              <a:extLst>
                <a:ext uri="{28A0092B-C50C-407E-A947-70E740481C1C}">
                  <a14:useLocalDpi xmlns:a14="http://schemas.microsoft.com/office/drawing/2010/main" val="0"/>
                </a:ext>
              </a:extLst>
            </a:blip>
            <a:srcRect r="76648" b="86304"/>
            <a:stretch/>
          </p:blipFill>
          <p:spPr>
            <a:xfrm>
              <a:off x="1269083" y="1981201"/>
              <a:ext cx="2304256" cy="1735832"/>
            </a:xfrm>
            <a:prstGeom prst="rect">
              <a:avLst/>
            </a:prstGeom>
          </p:spPr>
        </p:pic>
        <p:pic>
          <p:nvPicPr>
            <p:cNvPr id="12" name="Picture 11" descr="A picture containing green, light, traffic, outdoor&#10;&#10;Description automatically generated">
              <a:extLst>
                <a:ext uri="{FF2B5EF4-FFF2-40B4-BE49-F238E27FC236}">
                  <a16:creationId xmlns:a16="http://schemas.microsoft.com/office/drawing/2014/main" id="{4BF0B15D-FDFA-4939-8703-770D08F0349B}"/>
                </a:ext>
              </a:extLst>
            </p:cNvPr>
            <p:cNvPicPr>
              <a:picLocks noChangeAspect="1"/>
            </p:cNvPicPr>
            <p:nvPr/>
          </p:nvPicPr>
          <p:blipFill rotWithShape="1">
            <a:blip r:embed="rId3">
              <a:extLst>
                <a:ext uri="{28A0092B-C50C-407E-A947-70E740481C1C}">
                  <a14:useLocalDpi xmlns:a14="http://schemas.microsoft.com/office/drawing/2010/main" val="0"/>
                </a:ext>
              </a:extLst>
            </a:blip>
            <a:srcRect l="43054" t="12499" r="49648" b="86304"/>
            <a:stretch/>
          </p:blipFill>
          <p:spPr>
            <a:xfrm>
              <a:off x="2781251" y="3778582"/>
              <a:ext cx="720080" cy="151657"/>
            </a:xfrm>
            <a:prstGeom prst="rect">
              <a:avLst/>
            </a:prstGeom>
          </p:spPr>
        </p:pic>
      </p:grpSp>
      <p:grpSp>
        <p:nvGrpSpPr>
          <p:cNvPr id="2" name="Group 1">
            <a:extLst>
              <a:ext uri="{FF2B5EF4-FFF2-40B4-BE49-F238E27FC236}">
                <a16:creationId xmlns:a16="http://schemas.microsoft.com/office/drawing/2014/main" id="{DEBF2ACA-EFEF-4686-BF1D-4E0C14FF6ADC}"/>
              </a:ext>
            </a:extLst>
          </p:cNvPr>
          <p:cNvGrpSpPr/>
          <p:nvPr/>
        </p:nvGrpSpPr>
        <p:grpSpPr>
          <a:xfrm>
            <a:off x="6485797" y="1981200"/>
            <a:ext cx="4650934" cy="1894215"/>
            <a:chOff x="6485797" y="1981200"/>
            <a:chExt cx="4650934" cy="1894215"/>
          </a:xfrm>
        </p:grpSpPr>
        <p:pic>
          <p:nvPicPr>
            <p:cNvPr id="8" name="Picture 7" descr="A picture containing green, light, traffic, outdoor&#10;&#10;Description automatically generated">
              <a:extLst>
                <a:ext uri="{FF2B5EF4-FFF2-40B4-BE49-F238E27FC236}">
                  <a16:creationId xmlns:a16="http://schemas.microsoft.com/office/drawing/2014/main" id="{0B1E8C2C-D3E3-424B-A459-33955B7486C0}"/>
                </a:ext>
              </a:extLst>
            </p:cNvPr>
            <p:cNvPicPr>
              <a:picLocks noChangeAspect="1"/>
            </p:cNvPicPr>
            <p:nvPr/>
          </p:nvPicPr>
          <p:blipFill rotWithShape="1">
            <a:blip r:embed="rId3">
              <a:extLst>
                <a:ext uri="{28A0092B-C50C-407E-A947-70E740481C1C}">
                  <a14:useLocalDpi xmlns:a14="http://schemas.microsoft.com/office/drawing/2010/main" val="0"/>
                </a:ext>
              </a:extLst>
            </a:blip>
            <a:srcRect l="53060" b="86304"/>
            <a:stretch/>
          </p:blipFill>
          <p:spPr>
            <a:xfrm>
              <a:off x="6504847" y="1981200"/>
              <a:ext cx="4631884" cy="1735833"/>
            </a:xfrm>
            <a:prstGeom prst="rect">
              <a:avLst/>
            </a:prstGeom>
          </p:spPr>
        </p:pic>
        <p:pic>
          <p:nvPicPr>
            <p:cNvPr id="13" name="Picture 12" descr="A picture containing green, light, traffic, outdoor&#10;&#10;Description automatically generated">
              <a:extLst>
                <a:ext uri="{FF2B5EF4-FFF2-40B4-BE49-F238E27FC236}">
                  <a16:creationId xmlns:a16="http://schemas.microsoft.com/office/drawing/2014/main" id="{66683159-7527-438D-AF16-C099A21383A8}"/>
                </a:ext>
              </a:extLst>
            </p:cNvPr>
            <p:cNvPicPr>
              <a:picLocks noChangeAspect="1"/>
            </p:cNvPicPr>
            <p:nvPr/>
          </p:nvPicPr>
          <p:blipFill rotWithShape="1">
            <a:blip r:embed="rId3">
              <a:extLst>
                <a:ext uri="{28A0092B-C50C-407E-A947-70E740481C1C}">
                  <a14:useLocalDpi xmlns:a14="http://schemas.microsoft.com/office/drawing/2010/main" val="0"/>
                </a:ext>
              </a:extLst>
            </a:blip>
            <a:srcRect l="43054" t="12499" r="49648" b="86304"/>
            <a:stretch/>
          </p:blipFill>
          <p:spPr>
            <a:xfrm>
              <a:off x="9098905" y="3723758"/>
              <a:ext cx="720080" cy="151657"/>
            </a:xfrm>
            <a:prstGeom prst="rect">
              <a:avLst/>
            </a:prstGeom>
          </p:spPr>
        </p:pic>
        <p:pic>
          <p:nvPicPr>
            <p:cNvPr id="14" name="Picture 13" descr="A picture containing green, light, traffic, outdoor&#10;&#10;Description automatically generated">
              <a:extLst>
                <a:ext uri="{FF2B5EF4-FFF2-40B4-BE49-F238E27FC236}">
                  <a16:creationId xmlns:a16="http://schemas.microsoft.com/office/drawing/2014/main" id="{BEBBB4F6-A2E2-4433-9753-4A1F0BA3AC44}"/>
                </a:ext>
              </a:extLst>
            </p:cNvPr>
            <p:cNvPicPr>
              <a:picLocks noChangeAspect="1"/>
            </p:cNvPicPr>
            <p:nvPr/>
          </p:nvPicPr>
          <p:blipFill rotWithShape="1">
            <a:blip r:embed="rId3">
              <a:extLst>
                <a:ext uri="{28A0092B-C50C-407E-A947-70E740481C1C}">
                  <a14:useLocalDpi xmlns:a14="http://schemas.microsoft.com/office/drawing/2010/main" val="0"/>
                </a:ext>
              </a:extLst>
            </a:blip>
            <a:srcRect l="43054" t="12499" r="49648" b="86304"/>
            <a:stretch/>
          </p:blipFill>
          <p:spPr>
            <a:xfrm>
              <a:off x="6485797" y="3621191"/>
              <a:ext cx="720080" cy="151657"/>
            </a:xfrm>
            <a:prstGeom prst="rect">
              <a:avLst/>
            </a:prstGeom>
          </p:spPr>
        </p:pic>
      </p:grpSp>
    </p:spTree>
    <p:extLst>
      <p:ext uri="{BB962C8B-B14F-4D97-AF65-F5344CB8AC3E}">
        <p14:creationId xmlns:p14="http://schemas.microsoft.com/office/powerpoint/2010/main" val="3984735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6C503-F8B5-43DA-B8EA-51D02A20577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F186A618-639D-4C76-B66F-5ED07C4280B0}"/>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37</a:t>
            </a:fld>
            <a:endParaRPr lang="en-GB" dirty="0"/>
          </a:p>
        </p:txBody>
      </p:sp>
      <p:sp>
        <p:nvSpPr>
          <p:cNvPr id="6" name="Title 5">
            <a:extLst>
              <a:ext uri="{FF2B5EF4-FFF2-40B4-BE49-F238E27FC236}">
                <a16:creationId xmlns:a16="http://schemas.microsoft.com/office/drawing/2014/main" id="{98439EBD-6F48-40B4-9D83-3F1ED2B7C518}"/>
              </a:ext>
            </a:extLst>
          </p:cNvPr>
          <p:cNvSpPr>
            <a:spLocks noGrp="1"/>
          </p:cNvSpPr>
          <p:nvPr>
            <p:ph type="title"/>
          </p:nvPr>
        </p:nvSpPr>
        <p:spPr/>
        <p:txBody>
          <a:bodyPr/>
          <a:lstStyle/>
          <a:p>
            <a:r>
              <a:rPr lang="en-GB" dirty="0"/>
              <a:t>Many young people </a:t>
            </a:r>
            <a:br>
              <a:rPr lang="en-GB" dirty="0"/>
            </a:br>
            <a:r>
              <a:rPr lang="en-GB" sz="2000" dirty="0"/>
              <a:t>live in hard-hit regions</a:t>
            </a:r>
          </a:p>
        </p:txBody>
      </p:sp>
      <p:pic>
        <p:nvPicPr>
          <p:cNvPr id="11" name="Picture 10" descr="A picture containing green, light, traffic, outdoor&#10;&#10;Description automatically generated">
            <a:extLst>
              <a:ext uri="{FF2B5EF4-FFF2-40B4-BE49-F238E27FC236}">
                <a16:creationId xmlns:a16="http://schemas.microsoft.com/office/drawing/2014/main" id="{D92B6F0B-C25D-4532-ADB8-473917E91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097" y="715195"/>
            <a:ext cx="4707841" cy="6046718"/>
          </a:xfrm>
          <a:prstGeom prst="rect">
            <a:avLst/>
          </a:prstGeom>
        </p:spPr>
      </p:pic>
    </p:spTree>
    <p:extLst>
      <p:ext uri="{BB962C8B-B14F-4D97-AF65-F5344CB8AC3E}">
        <p14:creationId xmlns:p14="http://schemas.microsoft.com/office/powerpoint/2010/main" val="294535678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6C503-F8B5-43DA-B8EA-51D02A205774}"/>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F186A618-639D-4C76-B66F-5ED07C4280B0}"/>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D3A87DB2-B9BB-46AD-9B3F-E9D8E44C31CF}"/>
              </a:ext>
            </a:extLst>
          </p:cNvPr>
          <p:cNvSpPr>
            <a:spLocks noGrp="1"/>
          </p:cNvSpPr>
          <p:nvPr>
            <p:ph type="sldNum" sz="quarter" idx="12"/>
          </p:nvPr>
        </p:nvSpPr>
        <p:spPr/>
        <p:txBody>
          <a:bodyPr/>
          <a:lstStyle/>
          <a:p>
            <a:fld id="{6C6AE60A-B69C-4790-82F7-3882EDF23186}" type="slidenum">
              <a:rPr lang="en-GB" smtClean="0"/>
              <a:pPr/>
              <a:t>38</a:t>
            </a:fld>
            <a:endParaRPr lang="en-GB" dirty="0"/>
          </a:p>
        </p:txBody>
      </p:sp>
      <p:sp>
        <p:nvSpPr>
          <p:cNvPr id="6" name="Title 5">
            <a:extLst>
              <a:ext uri="{FF2B5EF4-FFF2-40B4-BE49-F238E27FC236}">
                <a16:creationId xmlns:a16="http://schemas.microsoft.com/office/drawing/2014/main" id="{98439EBD-6F48-40B4-9D83-3F1ED2B7C518}"/>
              </a:ext>
            </a:extLst>
          </p:cNvPr>
          <p:cNvSpPr>
            <a:spLocks noGrp="1"/>
          </p:cNvSpPr>
          <p:nvPr>
            <p:ph type="title"/>
          </p:nvPr>
        </p:nvSpPr>
        <p:spPr/>
        <p:txBody>
          <a:bodyPr/>
          <a:lstStyle/>
          <a:p>
            <a:r>
              <a:rPr lang="en-GB" dirty="0"/>
              <a:t>Many young people </a:t>
            </a:r>
            <a:br>
              <a:rPr lang="en-GB" dirty="0"/>
            </a:br>
            <a:r>
              <a:rPr lang="en-GB" sz="2000" dirty="0"/>
              <a:t>live in hard-hit regions</a:t>
            </a:r>
          </a:p>
        </p:txBody>
      </p:sp>
      <p:pic>
        <p:nvPicPr>
          <p:cNvPr id="11" name="Picture 10">
            <a:extLst>
              <a:ext uri="{FF2B5EF4-FFF2-40B4-BE49-F238E27FC236}">
                <a16:creationId xmlns:a16="http://schemas.microsoft.com/office/drawing/2014/main" id="{D92B6F0B-C25D-4532-ADB8-473917E91C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5080" y="715195"/>
            <a:ext cx="4609874" cy="6046718"/>
          </a:xfrm>
          <a:prstGeom prst="rect">
            <a:avLst/>
          </a:prstGeom>
        </p:spPr>
      </p:pic>
    </p:spTree>
    <p:extLst>
      <p:ext uri="{BB962C8B-B14F-4D97-AF65-F5344CB8AC3E}">
        <p14:creationId xmlns:p14="http://schemas.microsoft.com/office/powerpoint/2010/main" val="333066721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43699D0-95E7-4D0B-A7BE-6BA3EFC1AF28}"/>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08750EBB-B33B-481C-85B9-7FBA01961FC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038F4771-6AA9-45D6-B061-C325F92EEF61}"/>
              </a:ext>
            </a:extLst>
          </p:cNvPr>
          <p:cNvSpPr>
            <a:spLocks noGrp="1"/>
          </p:cNvSpPr>
          <p:nvPr>
            <p:ph type="sldNum" sz="quarter" idx="12"/>
          </p:nvPr>
        </p:nvSpPr>
        <p:spPr/>
        <p:txBody>
          <a:bodyPr/>
          <a:lstStyle/>
          <a:p>
            <a:fld id="{6C6AE60A-B69C-4790-82F7-3882EDF23186}" type="slidenum">
              <a:rPr lang="en-GB" smtClean="0"/>
              <a:pPr/>
              <a:t>39</a:t>
            </a:fld>
            <a:endParaRPr lang="en-GB" dirty="0"/>
          </a:p>
        </p:txBody>
      </p:sp>
      <p:sp>
        <p:nvSpPr>
          <p:cNvPr id="6" name="Title 5">
            <a:extLst>
              <a:ext uri="{FF2B5EF4-FFF2-40B4-BE49-F238E27FC236}">
                <a16:creationId xmlns:a16="http://schemas.microsoft.com/office/drawing/2014/main" id="{AEF257FC-2723-4006-9DAA-CECF22CBE7C3}"/>
              </a:ext>
            </a:extLst>
          </p:cNvPr>
          <p:cNvSpPr>
            <a:spLocks noGrp="1"/>
          </p:cNvSpPr>
          <p:nvPr>
            <p:ph type="title"/>
          </p:nvPr>
        </p:nvSpPr>
        <p:spPr/>
        <p:txBody>
          <a:bodyPr/>
          <a:lstStyle/>
          <a:p>
            <a:r>
              <a:rPr lang="nl-BE" dirty="0"/>
              <a:t>Life </a:t>
            </a:r>
            <a:r>
              <a:rPr lang="nl-BE" dirty="0" err="1"/>
              <a:t>expectancy</a:t>
            </a:r>
            <a:r>
              <a:rPr lang="nl-BE" dirty="0"/>
              <a:t> change</a:t>
            </a:r>
          </a:p>
        </p:txBody>
      </p:sp>
      <p:sp>
        <p:nvSpPr>
          <p:cNvPr id="7" name="Rectangle 6">
            <a:extLst>
              <a:ext uri="{FF2B5EF4-FFF2-40B4-BE49-F238E27FC236}">
                <a16:creationId xmlns:a16="http://schemas.microsoft.com/office/drawing/2014/main" id="{6F8E1E3A-8512-4E3B-970F-3FC66E53D986}"/>
              </a:ext>
            </a:extLst>
          </p:cNvPr>
          <p:cNvSpPr/>
          <p:nvPr/>
        </p:nvSpPr>
        <p:spPr>
          <a:xfrm>
            <a:off x="10226424" y="6083397"/>
            <a:ext cx="1862946" cy="307777"/>
          </a:xfrm>
          <a:prstGeom prst="rect">
            <a:avLst/>
          </a:prstGeom>
        </p:spPr>
        <p:txBody>
          <a:bodyPr wrap="none">
            <a:spAutoFit/>
          </a:bodyPr>
          <a:lstStyle/>
          <a:p>
            <a:r>
              <a:rPr lang="en-US" sz="1400" dirty="0">
                <a:solidFill>
                  <a:srgbClr val="1F407A"/>
                </a:solidFill>
                <a:latin typeface="Arial" panose="020B0604020202020204" pitchFamily="34" charset="0"/>
              </a:rPr>
              <a:t>(source: World Bank)</a:t>
            </a:r>
            <a:endParaRPr lang="nl-BE" sz="1400" dirty="0">
              <a:solidFill>
                <a:srgbClr val="1F407A"/>
              </a:solidFill>
            </a:endParaRPr>
          </a:p>
        </p:txBody>
      </p:sp>
      <p:pic>
        <p:nvPicPr>
          <p:cNvPr id="9" name="Picture 8">
            <a:extLst>
              <a:ext uri="{FF2B5EF4-FFF2-40B4-BE49-F238E27FC236}">
                <a16:creationId xmlns:a16="http://schemas.microsoft.com/office/drawing/2014/main" id="{249F4A76-5037-462C-9C60-27EAE1FBF1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9123" y="1965521"/>
            <a:ext cx="4167842" cy="3352217"/>
          </a:xfrm>
          <a:prstGeom prst="rect">
            <a:avLst/>
          </a:prstGeom>
        </p:spPr>
      </p:pic>
      <p:pic>
        <p:nvPicPr>
          <p:cNvPr id="10" name="Picture 9">
            <a:extLst>
              <a:ext uri="{FF2B5EF4-FFF2-40B4-BE49-F238E27FC236}">
                <a16:creationId xmlns:a16="http://schemas.microsoft.com/office/drawing/2014/main" id="{5906EBA2-B88C-496D-BE47-4FE4C73359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05787" y="1149836"/>
            <a:ext cx="2830729" cy="2276771"/>
          </a:xfrm>
          <a:prstGeom prst="rect">
            <a:avLst/>
          </a:prstGeom>
        </p:spPr>
      </p:pic>
      <p:pic>
        <p:nvPicPr>
          <p:cNvPr id="11" name="Picture 10">
            <a:extLst>
              <a:ext uri="{FF2B5EF4-FFF2-40B4-BE49-F238E27FC236}">
                <a16:creationId xmlns:a16="http://schemas.microsoft.com/office/drawing/2014/main" id="{4414F9D3-401E-458E-8044-6817E6F542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05787" y="3641630"/>
            <a:ext cx="2830730" cy="2276771"/>
          </a:xfrm>
          <a:prstGeom prst="rect">
            <a:avLst/>
          </a:prstGeom>
        </p:spPr>
      </p:pic>
    </p:spTree>
    <p:extLst>
      <p:ext uri="{BB962C8B-B14F-4D97-AF65-F5344CB8AC3E}">
        <p14:creationId xmlns:p14="http://schemas.microsoft.com/office/powerpoint/2010/main" val="26425425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Graphical user interface, chart&#10;&#10;Description automatically generated">
            <a:extLst>
              <a:ext uri="{FF2B5EF4-FFF2-40B4-BE49-F238E27FC236}">
                <a16:creationId xmlns:a16="http://schemas.microsoft.com/office/drawing/2014/main" id="{2504F13E-2A2B-47A3-9977-85E008884889}"/>
              </a:ext>
            </a:extLst>
          </p:cNvPr>
          <p:cNvPicPr>
            <a:picLocks noChangeAspect="1"/>
          </p:cNvPicPr>
          <p:nvPr/>
        </p:nvPicPr>
        <p:blipFill rotWithShape="1">
          <a:blip r:embed="rId3">
            <a:extLst>
              <a:ext uri="{28A0092B-C50C-407E-A947-70E740481C1C}">
                <a14:useLocalDpi xmlns:a14="http://schemas.microsoft.com/office/drawing/2010/main" val="0"/>
              </a:ext>
            </a:extLst>
          </a:blip>
          <a:srcRect l="63079" t="-757" r="-2360" b="757"/>
          <a:stretch/>
        </p:blipFill>
        <p:spPr>
          <a:xfrm>
            <a:off x="7647280" y="2187371"/>
            <a:ext cx="4631883" cy="3006109"/>
          </a:xfrm>
          <a:prstGeom prst="rect">
            <a:avLst/>
          </a:prstGeom>
        </p:spPr>
      </p:pic>
      <p:pic>
        <p:nvPicPr>
          <p:cNvPr id="36" name="Picture 35" descr="Graphical user interface, chart&#10;&#10;Description automatically generated">
            <a:extLst>
              <a:ext uri="{FF2B5EF4-FFF2-40B4-BE49-F238E27FC236}">
                <a16:creationId xmlns:a16="http://schemas.microsoft.com/office/drawing/2014/main" id="{3F6E2E89-B660-48E4-B004-3E221B2C9FB0}"/>
              </a:ext>
            </a:extLst>
          </p:cNvPr>
          <p:cNvPicPr>
            <a:picLocks noChangeAspect="1"/>
          </p:cNvPicPr>
          <p:nvPr/>
        </p:nvPicPr>
        <p:blipFill rotWithShape="1">
          <a:blip r:embed="rId3">
            <a:extLst>
              <a:ext uri="{28A0092B-C50C-407E-A947-70E740481C1C}">
                <a14:useLocalDpi xmlns:a14="http://schemas.microsoft.com/office/drawing/2010/main" val="0"/>
              </a:ext>
            </a:extLst>
          </a:blip>
          <a:srcRect l="46615" r="38569"/>
          <a:stretch/>
        </p:blipFill>
        <p:spPr>
          <a:xfrm>
            <a:off x="5701025" y="2196888"/>
            <a:ext cx="1747039" cy="3006109"/>
          </a:xfrm>
          <a:prstGeom prst="rect">
            <a:avLst/>
          </a:prstGeom>
        </p:spPr>
      </p:pic>
      <p:sp>
        <p:nvSpPr>
          <p:cNvPr id="3" name="Date Placeholder 2">
            <a:extLst>
              <a:ext uri="{FF2B5EF4-FFF2-40B4-BE49-F238E27FC236}">
                <a16:creationId xmlns:a16="http://schemas.microsoft.com/office/drawing/2014/main" id="{D83A656D-4A7A-4FBA-BD80-82A7FA0AEA87}"/>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5FEE829B-0D7B-40D6-ACCA-762C839D859D}"/>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F79D6B80-AFD3-4D89-B369-ED5A97195C4C}"/>
              </a:ext>
            </a:extLst>
          </p:cNvPr>
          <p:cNvSpPr>
            <a:spLocks noGrp="1"/>
          </p:cNvSpPr>
          <p:nvPr>
            <p:ph type="sldNum" sz="quarter" idx="12"/>
          </p:nvPr>
        </p:nvSpPr>
        <p:spPr/>
        <p:txBody>
          <a:bodyPr/>
          <a:lstStyle/>
          <a:p>
            <a:fld id="{6C6AE60A-B69C-4790-82F7-3882EDF23186}" type="slidenum">
              <a:rPr lang="en-GB" smtClean="0"/>
              <a:pPr/>
              <a:t>4</a:t>
            </a:fld>
            <a:endParaRPr lang="en-GB" dirty="0"/>
          </a:p>
        </p:txBody>
      </p:sp>
      <p:sp>
        <p:nvSpPr>
          <p:cNvPr id="6" name="Title 5">
            <a:extLst>
              <a:ext uri="{FF2B5EF4-FFF2-40B4-BE49-F238E27FC236}">
                <a16:creationId xmlns:a16="http://schemas.microsoft.com/office/drawing/2014/main" id="{819FA0D5-4FE1-47BE-B71F-B7A3F4B1385A}"/>
              </a:ext>
            </a:extLst>
          </p:cNvPr>
          <p:cNvSpPr>
            <a:spLocks noGrp="1"/>
          </p:cNvSpPr>
          <p:nvPr>
            <p:ph type="title"/>
          </p:nvPr>
        </p:nvSpPr>
        <p:spPr/>
        <p:txBody>
          <a:bodyPr/>
          <a:lstStyle/>
          <a:p>
            <a:r>
              <a:rPr lang="nl-BE" dirty="0"/>
              <a:t>The </a:t>
            </a:r>
            <a:r>
              <a:rPr lang="nl-BE" dirty="0" err="1"/>
              <a:t>idea</a:t>
            </a:r>
            <a:br>
              <a:rPr lang="nl-BE" dirty="0"/>
            </a:br>
            <a:r>
              <a:rPr lang="nl-BE" sz="1600" dirty="0" err="1"/>
              <a:t>Integrate</a:t>
            </a:r>
            <a:r>
              <a:rPr lang="nl-BE" sz="1600" dirty="0"/>
              <a:t> exposure of </a:t>
            </a:r>
            <a:r>
              <a:rPr lang="nl-BE" sz="1600" dirty="0" err="1"/>
              <a:t>an</a:t>
            </a:r>
            <a:r>
              <a:rPr lang="nl-BE" sz="1600" dirty="0"/>
              <a:t> ‘</a:t>
            </a:r>
            <a:r>
              <a:rPr lang="nl-BE" sz="1600" dirty="0" err="1"/>
              <a:t>average</a:t>
            </a:r>
            <a:r>
              <a:rPr lang="nl-BE" sz="1600" dirty="0"/>
              <a:t> person’ </a:t>
            </a:r>
            <a:r>
              <a:rPr lang="nl-BE" sz="1600" dirty="0" err="1"/>
              <a:t>to</a:t>
            </a:r>
            <a:r>
              <a:rPr lang="nl-BE" sz="1600" dirty="0"/>
              <a:t> extreme events </a:t>
            </a:r>
            <a:r>
              <a:rPr lang="nl-BE" sz="1600" dirty="0" err="1"/>
              <a:t>across</a:t>
            </a:r>
            <a:r>
              <a:rPr lang="nl-BE" sz="1600" dirty="0"/>
              <a:t> </a:t>
            </a:r>
            <a:r>
              <a:rPr lang="nl-BE" sz="1600" dirty="0" err="1"/>
              <a:t>lifetime</a:t>
            </a:r>
            <a:endParaRPr lang="nl-BE" sz="1600" dirty="0"/>
          </a:p>
        </p:txBody>
      </p:sp>
      <p:pic>
        <p:nvPicPr>
          <p:cNvPr id="23" name="Picture 22" descr="Graphical user interface, chart&#10;&#10;Description automatically generated">
            <a:extLst>
              <a:ext uri="{FF2B5EF4-FFF2-40B4-BE49-F238E27FC236}">
                <a16:creationId xmlns:a16="http://schemas.microsoft.com/office/drawing/2014/main" id="{730E6042-9735-4619-8FE8-2C1318E69CDF}"/>
              </a:ext>
            </a:extLst>
          </p:cNvPr>
          <p:cNvPicPr>
            <a:picLocks noChangeAspect="1"/>
          </p:cNvPicPr>
          <p:nvPr/>
        </p:nvPicPr>
        <p:blipFill rotWithShape="1">
          <a:blip r:embed="rId3">
            <a:extLst>
              <a:ext uri="{28A0092B-C50C-407E-A947-70E740481C1C}">
                <a14:useLocalDpi xmlns:a14="http://schemas.microsoft.com/office/drawing/2010/main" val="0"/>
              </a:ext>
            </a:extLst>
          </a:blip>
          <a:srcRect r="53374"/>
          <a:stretch/>
        </p:blipFill>
        <p:spPr>
          <a:xfrm>
            <a:off x="210344" y="2204864"/>
            <a:ext cx="5497825" cy="3006109"/>
          </a:xfrm>
          <a:prstGeom prst="rect">
            <a:avLst/>
          </a:prstGeom>
        </p:spPr>
      </p:pic>
      <p:sp>
        <p:nvSpPr>
          <p:cNvPr id="24" name="Rectangle 23">
            <a:extLst>
              <a:ext uri="{FF2B5EF4-FFF2-40B4-BE49-F238E27FC236}">
                <a16:creationId xmlns:a16="http://schemas.microsoft.com/office/drawing/2014/main" id="{FBBB0C70-CF91-43A8-9BF9-CCFCFC9EDC55}"/>
              </a:ext>
            </a:extLst>
          </p:cNvPr>
          <p:cNvSpPr/>
          <p:nvPr/>
        </p:nvSpPr>
        <p:spPr>
          <a:xfrm>
            <a:off x="2421211" y="2264493"/>
            <a:ext cx="2592288" cy="248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F058E3A9-81A5-4A8E-BBD2-B8DEB3B96003}"/>
              </a:ext>
            </a:extLst>
          </p:cNvPr>
          <p:cNvGrpSpPr/>
          <p:nvPr/>
        </p:nvGrpSpPr>
        <p:grpSpPr>
          <a:xfrm>
            <a:off x="2376035" y="2103712"/>
            <a:ext cx="52320" cy="2707728"/>
            <a:chOff x="2316176" y="2654642"/>
            <a:chExt cx="52320" cy="2707728"/>
          </a:xfrm>
        </p:grpSpPr>
        <p:sp>
          <p:nvSpPr>
            <p:cNvPr id="26" name="Rectangle 25">
              <a:extLst>
                <a:ext uri="{FF2B5EF4-FFF2-40B4-BE49-F238E27FC236}">
                  <a16:creationId xmlns:a16="http://schemas.microsoft.com/office/drawing/2014/main" id="{DF0AB8A7-A934-49F2-B257-1549C551565A}"/>
                </a:ext>
              </a:extLst>
            </p:cNvPr>
            <p:cNvSpPr/>
            <p:nvPr/>
          </p:nvSpPr>
          <p:spPr>
            <a:xfrm>
              <a:off x="2316176" y="2654642"/>
              <a:ext cx="45719" cy="1962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C59973A-31C0-4BB2-87A4-F11E8263270D}"/>
                </a:ext>
              </a:extLst>
            </p:cNvPr>
            <p:cNvSpPr/>
            <p:nvPr/>
          </p:nvSpPr>
          <p:spPr>
            <a:xfrm>
              <a:off x="2322776" y="4845852"/>
              <a:ext cx="45720" cy="51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a:extLst>
              <a:ext uri="{FF2B5EF4-FFF2-40B4-BE49-F238E27FC236}">
                <a16:creationId xmlns:a16="http://schemas.microsoft.com/office/drawing/2014/main" id="{1159EABF-6AA8-4193-9072-5AF93BCF8468}"/>
              </a:ext>
            </a:extLst>
          </p:cNvPr>
          <p:cNvSpPr/>
          <p:nvPr/>
        </p:nvSpPr>
        <p:spPr>
          <a:xfrm>
            <a:off x="6250056" y="4300240"/>
            <a:ext cx="405339" cy="187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EEBE329E-1F58-498A-98BB-2E1967044586}"/>
              </a:ext>
            </a:extLst>
          </p:cNvPr>
          <p:cNvGrpSpPr/>
          <p:nvPr/>
        </p:nvGrpSpPr>
        <p:grpSpPr>
          <a:xfrm>
            <a:off x="6785703" y="2112848"/>
            <a:ext cx="485454" cy="1237000"/>
            <a:chOff x="6802124" y="2236476"/>
            <a:chExt cx="485454" cy="1237000"/>
          </a:xfrm>
        </p:grpSpPr>
        <p:sp>
          <p:nvSpPr>
            <p:cNvPr id="30" name="Rectangle 29">
              <a:extLst>
                <a:ext uri="{FF2B5EF4-FFF2-40B4-BE49-F238E27FC236}">
                  <a16:creationId xmlns:a16="http://schemas.microsoft.com/office/drawing/2014/main" id="{4D6AC178-B92B-43DF-B7C0-ADA14B3F87EA}"/>
                </a:ext>
              </a:extLst>
            </p:cNvPr>
            <p:cNvSpPr/>
            <p:nvPr/>
          </p:nvSpPr>
          <p:spPr>
            <a:xfrm>
              <a:off x="6802124" y="3285918"/>
              <a:ext cx="198723" cy="187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06F7E0E-A58A-45A0-90CE-69CFA3595CA8}"/>
                </a:ext>
              </a:extLst>
            </p:cNvPr>
            <p:cNvSpPr/>
            <p:nvPr/>
          </p:nvSpPr>
          <p:spPr>
            <a:xfrm>
              <a:off x="6937733" y="2776400"/>
              <a:ext cx="198723" cy="32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2C76C4C-2FDC-4B30-BA76-C7D931B62AAD}"/>
                </a:ext>
              </a:extLst>
            </p:cNvPr>
            <p:cNvSpPr/>
            <p:nvPr/>
          </p:nvSpPr>
          <p:spPr>
            <a:xfrm>
              <a:off x="7088856" y="2236476"/>
              <a:ext cx="198722" cy="25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ectangle 33">
            <a:extLst>
              <a:ext uri="{FF2B5EF4-FFF2-40B4-BE49-F238E27FC236}">
                <a16:creationId xmlns:a16="http://schemas.microsoft.com/office/drawing/2014/main" id="{88A27A4A-1855-41BA-AB3C-028C61E5194B}"/>
              </a:ext>
            </a:extLst>
          </p:cNvPr>
          <p:cNvSpPr/>
          <p:nvPr/>
        </p:nvSpPr>
        <p:spPr>
          <a:xfrm>
            <a:off x="549003" y="2737496"/>
            <a:ext cx="1827032" cy="25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6EE17DCC-567A-4B37-B5FF-146ED849604F}"/>
              </a:ext>
            </a:extLst>
          </p:cNvPr>
          <p:cNvSpPr/>
          <p:nvPr/>
        </p:nvSpPr>
        <p:spPr>
          <a:xfrm>
            <a:off x="2421211" y="2763896"/>
            <a:ext cx="369522" cy="25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712D8F8-CF51-400E-B1B3-EB3093E4A0BF}"/>
              </a:ext>
            </a:extLst>
          </p:cNvPr>
          <p:cNvSpPr txBox="1"/>
          <p:nvPr/>
        </p:nvSpPr>
        <p:spPr>
          <a:xfrm>
            <a:off x="9838035" y="5960287"/>
            <a:ext cx="2193229" cy="276999"/>
          </a:xfrm>
          <a:prstGeom prst="rect">
            <a:avLst/>
          </a:prstGeom>
          <a:noFill/>
        </p:spPr>
        <p:txBody>
          <a:bodyPr wrap="none" rtlCol="0">
            <a:spAutoFit/>
          </a:bodyPr>
          <a:lstStyle/>
          <a:p>
            <a:r>
              <a:rPr lang="en-GB" sz="1200" b="1" dirty="0">
                <a:solidFill>
                  <a:srgbClr val="1F407A"/>
                </a:solidFill>
              </a:rPr>
              <a:t>(Thiery et al., 2021 </a:t>
            </a:r>
            <a:r>
              <a:rPr lang="en-GB" sz="1200" b="1" i="1" dirty="0">
                <a:solidFill>
                  <a:srgbClr val="1F407A"/>
                </a:solidFill>
              </a:rPr>
              <a:t>Science</a:t>
            </a:r>
            <a:r>
              <a:rPr lang="en-GB" sz="1200" b="1" dirty="0">
                <a:solidFill>
                  <a:srgbClr val="1F407A"/>
                </a:solidFill>
              </a:rPr>
              <a:t>)</a:t>
            </a:r>
          </a:p>
        </p:txBody>
      </p:sp>
    </p:spTree>
    <p:extLst>
      <p:ext uri="{BB962C8B-B14F-4D97-AF65-F5344CB8AC3E}">
        <p14:creationId xmlns:p14="http://schemas.microsoft.com/office/powerpoint/2010/main" val="1132270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4" grpId="0" animBg="1"/>
      <p:bldP spid="42"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8370E3-FC9B-4F49-8F48-D43E6DADBE95}"/>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198E9C18-0DF4-4FBE-A6B1-1EA2FB150D3F}"/>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75BC8DC9-AA34-44D4-A680-A9C0C34C385E}"/>
              </a:ext>
            </a:extLst>
          </p:cNvPr>
          <p:cNvSpPr>
            <a:spLocks noGrp="1"/>
          </p:cNvSpPr>
          <p:nvPr>
            <p:ph type="sldNum" sz="quarter" idx="12"/>
          </p:nvPr>
        </p:nvSpPr>
        <p:spPr/>
        <p:txBody>
          <a:bodyPr/>
          <a:lstStyle/>
          <a:p>
            <a:fld id="{6C6AE60A-B69C-4790-82F7-3882EDF23186}" type="slidenum">
              <a:rPr lang="en-GB" smtClean="0"/>
              <a:pPr/>
              <a:t>40</a:t>
            </a:fld>
            <a:endParaRPr lang="en-GB" dirty="0"/>
          </a:p>
        </p:txBody>
      </p:sp>
      <p:sp>
        <p:nvSpPr>
          <p:cNvPr id="6" name="Title 5">
            <a:extLst>
              <a:ext uri="{FF2B5EF4-FFF2-40B4-BE49-F238E27FC236}">
                <a16:creationId xmlns:a16="http://schemas.microsoft.com/office/drawing/2014/main" id="{46CD848F-0825-4A5A-8707-FAEC23D98EC4}"/>
              </a:ext>
            </a:extLst>
          </p:cNvPr>
          <p:cNvSpPr>
            <a:spLocks noGrp="1"/>
          </p:cNvSpPr>
          <p:nvPr>
            <p:ph type="title"/>
          </p:nvPr>
        </p:nvSpPr>
        <p:spPr/>
        <p:txBody>
          <a:bodyPr/>
          <a:lstStyle/>
          <a:p>
            <a:r>
              <a:rPr lang="en-GB" dirty="0"/>
              <a:t>Contribution of climate vs. life expectancy chance</a:t>
            </a:r>
          </a:p>
        </p:txBody>
      </p:sp>
      <p:grpSp>
        <p:nvGrpSpPr>
          <p:cNvPr id="18" name="Group 17">
            <a:extLst>
              <a:ext uri="{FF2B5EF4-FFF2-40B4-BE49-F238E27FC236}">
                <a16:creationId xmlns:a16="http://schemas.microsoft.com/office/drawing/2014/main" id="{E13B6744-AF1E-4683-B313-684E1928E437}"/>
              </a:ext>
            </a:extLst>
          </p:cNvPr>
          <p:cNvGrpSpPr/>
          <p:nvPr/>
        </p:nvGrpSpPr>
        <p:grpSpPr>
          <a:xfrm>
            <a:off x="137915" y="2192596"/>
            <a:ext cx="3672407" cy="3180620"/>
            <a:chOff x="137915" y="2204864"/>
            <a:chExt cx="3672407" cy="3180620"/>
          </a:xfrm>
        </p:grpSpPr>
        <p:pic>
          <p:nvPicPr>
            <p:cNvPr id="10" name="Picture 9">
              <a:extLst>
                <a:ext uri="{FF2B5EF4-FFF2-40B4-BE49-F238E27FC236}">
                  <a16:creationId xmlns:a16="http://schemas.microsoft.com/office/drawing/2014/main" id="{F91983B2-CE42-4AF7-96D9-2C437D137F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915" y="2378835"/>
              <a:ext cx="3672407" cy="3006649"/>
            </a:xfrm>
            <a:prstGeom prst="rect">
              <a:avLst/>
            </a:prstGeom>
          </p:spPr>
        </p:pic>
        <p:sp>
          <p:nvSpPr>
            <p:cNvPr id="16" name="Rectangle 15">
              <a:extLst>
                <a:ext uri="{FF2B5EF4-FFF2-40B4-BE49-F238E27FC236}">
                  <a16:creationId xmlns:a16="http://schemas.microsoft.com/office/drawing/2014/main" id="{CF954A7F-451E-49D5-81E8-9B275FFCB929}"/>
                </a:ext>
              </a:extLst>
            </p:cNvPr>
            <p:cNvSpPr/>
            <p:nvPr/>
          </p:nvSpPr>
          <p:spPr>
            <a:xfrm>
              <a:off x="621011" y="2204864"/>
              <a:ext cx="14401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66EC5078-0C1A-4252-9BC7-5E00FDF7C709}"/>
              </a:ext>
            </a:extLst>
          </p:cNvPr>
          <p:cNvGrpSpPr/>
          <p:nvPr/>
        </p:nvGrpSpPr>
        <p:grpSpPr>
          <a:xfrm>
            <a:off x="4160978" y="2145512"/>
            <a:ext cx="3672407" cy="3182575"/>
            <a:chOff x="4160978" y="2157780"/>
            <a:chExt cx="3672407" cy="3182575"/>
          </a:xfrm>
        </p:grpSpPr>
        <p:pic>
          <p:nvPicPr>
            <p:cNvPr id="8" name="Picture 7">
              <a:extLst>
                <a:ext uri="{FF2B5EF4-FFF2-40B4-BE49-F238E27FC236}">
                  <a16:creationId xmlns:a16="http://schemas.microsoft.com/office/drawing/2014/main" id="{F3C35322-45A7-47CC-9DCF-A9E842A618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0978" y="2333706"/>
              <a:ext cx="3672407" cy="3006649"/>
            </a:xfrm>
            <a:prstGeom prst="rect">
              <a:avLst/>
            </a:prstGeom>
          </p:spPr>
        </p:pic>
        <p:sp>
          <p:nvSpPr>
            <p:cNvPr id="30" name="Rectangle 29">
              <a:extLst>
                <a:ext uri="{FF2B5EF4-FFF2-40B4-BE49-F238E27FC236}">
                  <a16:creationId xmlns:a16="http://schemas.microsoft.com/office/drawing/2014/main" id="{C3C50195-C17B-4316-BB33-64FC66952E45}"/>
                </a:ext>
              </a:extLst>
            </p:cNvPr>
            <p:cNvSpPr/>
            <p:nvPr/>
          </p:nvSpPr>
          <p:spPr>
            <a:xfrm>
              <a:off x="4653459" y="2157780"/>
              <a:ext cx="14401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9DAE2ED7-1BC4-46D5-8A95-D10A73385BCC}"/>
              </a:ext>
            </a:extLst>
          </p:cNvPr>
          <p:cNvGrpSpPr/>
          <p:nvPr/>
        </p:nvGrpSpPr>
        <p:grpSpPr>
          <a:xfrm>
            <a:off x="8153169" y="2169446"/>
            <a:ext cx="3672407" cy="3158641"/>
            <a:chOff x="8153169" y="2181714"/>
            <a:chExt cx="3672407" cy="3158641"/>
          </a:xfrm>
        </p:grpSpPr>
        <p:pic>
          <p:nvPicPr>
            <p:cNvPr id="14" name="Picture 13">
              <a:extLst>
                <a:ext uri="{FF2B5EF4-FFF2-40B4-BE49-F238E27FC236}">
                  <a16:creationId xmlns:a16="http://schemas.microsoft.com/office/drawing/2014/main" id="{37762984-AA9A-434C-AF70-51F27B9142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53169" y="2333706"/>
              <a:ext cx="3672407" cy="3006649"/>
            </a:xfrm>
            <a:prstGeom prst="rect">
              <a:avLst/>
            </a:prstGeom>
          </p:spPr>
        </p:pic>
        <p:sp>
          <p:nvSpPr>
            <p:cNvPr id="31" name="Rectangle 30">
              <a:extLst>
                <a:ext uri="{FF2B5EF4-FFF2-40B4-BE49-F238E27FC236}">
                  <a16:creationId xmlns:a16="http://schemas.microsoft.com/office/drawing/2014/main" id="{82855B7F-F687-46A8-AC66-9C6C57E96479}"/>
                </a:ext>
              </a:extLst>
            </p:cNvPr>
            <p:cNvSpPr/>
            <p:nvPr/>
          </p:nvSpPr>
          <p:spPr>
            <a:xfrm>
              <a:off x="8651182" y="2181714"/>
              <a:ext cx="14401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53820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8A82DF-3492-49CA-86C2-CE382B684910}"/>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D57798EC-AEEE-46BB-93B9-A888B352BC1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65E8D55E-EC2B-46C1-A1AB-010EACFD95E5}"/>
              </a:ext>
            </a:extLst>
          </p:cNvPr>
          <p:cNvSpPr>
            <a:spLocks noGrp="1"/>
          </p:cNvSpPr>
          <p:nvPr>
            <p:ph type="sldNum" sz="quarter" idx="12"/>
          </p:nvPr>
        </p:nvSpPr>
        <p:spPr/>
        <p:txBody>
          <a:bodyPr/>
          <a:lstStyle/>
          <a:p>
            <a:fld id="{6C6AE60A-B69C-4790-82F7-3882EDF23186}" type="slidenum">
              <a:rPr lang="en-GB" smtClean="0"/>
              <a:pPr/>
              <a:t>41</a:t>
            </a:fld>
            <a:endParaRPr lang="en-GB" dirty="0"/>
          </a:p>
        </p:txBody>
      </p:sp>
      <p:pic>
        <p:nvPicPr>
          <p:cNvPr id="6" name="Picture 5">
            <a:extLst>
              <a:ext uri="{FF2B5EF4-FFF2-40B4-BE49-F238E27FC236}">
                <a16:creationId xmlns:a16="http://schemas.microsoft.com/office/drawing/2014/main" id="{2A249EE4-3A6A-4A47-A62F-8E54D1FA44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65" y="1412776"/>
            <a:ext cx="12178721" cy="4966586"/>
          </a:xfrm>
          <a:prstGeom prst="rect">
            <a:avLst/>
          </a:prstGeom>
        </p:spPr>
      </p:pic>
    </p:spTree>
    <p:extLst>
      <p:ext uri="{BB962C8B-B14F-4D97-AF65-F5344CB8AC3E}">
        <p14:creationId xmlns:p14="http://schemas.microsoft.com/office/powerpoint/2010/main" val="32084536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8A82DF-3492-49CA-86C2-CE382B684910}"/>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D57798EC-AEEE-46BB-93B9-A888B352BC1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65E8D55E-EC2B-46C1-A1AB-010EACFD95E5}"/>
              </a:ext>
            </a:extLst>
          </p:cNvPr>
          <p:cNvSpPr>
            <a:spLocks noGrp="1"/>
          </p:cNvSpPr>
          <p:nvPr>
            <p:ph type="sldNum" sz="quarter" idx="12"/>
          </p:nvPr>
        </p:nvSpPr>
        <p:spPr/>
        <p:txBody>
          <a:bodyPr/>
          <a:lstStyle/>
          <a:p>
            <a:fld id="{6C6AE60A-B69C-4790-82F7-3882EDF23186}" type="slidenum">
              <a:rPr lang="en-GB" smtClean="0"/>
              <a:pPr/>
              <a:t>42</a:t>
            </a:fld>
            <a:endParaRPr lang="en-GB" dirty="0"/>
          </a:p>
        </p:txBody>
      </p:sp>
      <p:pic>
        <p:nvPicPr>
          <p:cNvPr id="6" name="Picture 5">
            <a:extLst>
              <a:ext uri="{FF2B5EF4-FFF2-40B4-BE49-F238E27FC236}">
                <a16:creationId xmlns:a16="http://schemas.microsoft.com/office/drawing/2014/main" id="{B3AC5B0D-D32A-448B-AF5F-78B8DD9FABA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60996" y="1131010"/>
            <a:ext cx="6686402" cy="5407604"/>
          </a:xfrm>
          <a:prstGeom prst="rect">
            <a:avLst/>
          </a:prstGeom>
        </p:spPr>
      </p:pic>
    </p:spTree>
    <p:extLst>
      <p:ext uri="{BB962C8B-B14F-4D97-AF65-F5344CB8AC3E}">
        <p14:creationId xmlns:p14="http://schemas.microsoft.com/office/powerpoint/2010/main" val="8685807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8A82DF-3492-49CA-86C2-CE382B684910}"/>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D57798EC-AEEE-46BB-93B9-A888B352BC1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65E8D55E-EC2B-46C1-A1AB-010EACFD95E5}"/>
              </a:ext>
            </a:extLst>
          </p:cNvPr>
          <p:cNvSpPr>
            <a:spLocks noGrp="1"/>
          </p:cNvSpPr>
          <p:nvPr>
            <p:ph type="sldNum" sz="quarter" idx="12"/>
          </p:nvPr>
        </p:nvSpPr>
        <p:spPr/>
        <p:txBody>
          <a:bodyPr/>
          <a:lstStyle/>
          <a:p>
            <a:fld id="{6C6AE60A-B69C-4790-82F7-3882EDF23186}" type="slidenum">
              <a:rPr lang="en-GB" smtClean="0"/>
              <a:pPr/>
              <a:t>43</a:t>
            </a:fld>
            <a:endParaRPr lang="en-GB" dirty="0"/>
          </a:p>
        </p:txBody>
      </p:sp>
      <p:pic>
        <p:nvPicPr>
          <p:cNvPr id="6" name="Picture 5" descr="A picture containing food&#10;&#10;Description automatically generated">
            <a:extLst>
              <a:ext uri="{FF2B5EF4-FFF2-40B4-BE49-F238E27FC236}">
                <a16:creationId xmlns:a16="http://schemas.microsoft.com/office/drawing/2014/main" id="{7A204D14-2913-4B0F-9C15-D7723A5CD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363" y="778325"/>
            <a:ext cx="4884036" cy="5990177"/>
          </a:xfrm>
          <a:prstGeom prst="rect">
            <a:avLst/>
          </a:prstGeom>
        </p:spPr>
      </p:pic>
    </p:spTree>
    <p:extLst>
      <p:ext uri="{BB962C8B-B14F-4D97-AF65-F5344CB8AC3E}">
        <p14:creationId xmlns:p14="http://schemas.microsoft.com/office/powerpoint/2010/main" val="204624302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120D4-2F32-4490-8E2E-0FF25A97A9E1}"/>
              </a:ext>
            </a:extLst>
          </p:cNvPr>
          <p:cNvSpPr>
            <a:spLocks noGrp="1"/>
          </p:cNvSpPr>
          <p:nvPr>
            <p:ph type="dt" sz="half" idx="10"/>
          </p:nvPr>
        </p:nvSpPr>
        <p:spPr/>
        <p:txBody>
          <a:bodyPr/>
          <a:lstStyle/>
          <a:p>
            <a:fld id="{5DC5B319-D4D8-4777-B244-6FE7DBCFD439}" type="datetime1">
              <a:rPr lang="en-GB" smtClean="0"/>
              <a:pPr/>
              <a:t>23/05/2022</a:t>
            </a:fld>
            <a:endParaRPr lang="en-GB" dirty="0"/>
          </a:p>
        </p:txBody>
      </p:sp>
      <p:sp>
        <p:nvSpPr>
          <p:cNvPr id="3" name="Footer Placeholder 2">
            <a:extLst>
              <a:ext uri="{FF2B5EF4-FFF2-40B4-BE49-F238E27FC236}">
                <a16:creationId xmlns:a16="http://schemas.microsoft.com/office/drawing/2014/main" id="{D46A955F-8D9D-46D7-8E14-2D7ED39F6E6E}"/>
              </a:ext>
            </a:extLst>
          </p:cNvPr>
          <p:cNvSpPr>
            <a:spLocks noGrp="1"/>
          </p:cNvSpPr>
          <p:nvPr>
            <p:ph type="ftr" sz="quarter" idx="11"/>
          </p:nvPr>
        </p:nvSpPr>
        <p:spPr/>
        <p:txBody>
          <a:bodyPr/>
          <a:lstStyle/>
          <a:p>
            <a:r>
              <a:rPr lang="en-GB"/>
              <a:t>Wim Thiery</a:t>
            </a:r>
            <a:endParaRPr lang="en-GB" dirty="0"/>
          </a:p>
        </p:txBody>
      </p:sp>
      <p:sp>
        <p:nvSpPr>
          <p:cNvPr id="4" name="Slide Number Placeholder 3">
            <a:extLst>
              <a:ext uri="{FF2B5EF4-FFF2-40B4-BE49-F238E27FC236}">
                <a16:creationId xmlns:a16="http://schemas.microsoft.com/office/drawing/2014/main" id="{040F4B7B-BAC6-41CF-97E5-04215BA746A3}"/>
              </a:ext>
            </a:extLst>
          </p:cNvPr>
          <p:cNvSpPr>
            <a:spLocks noGrp="1"/>
          </p:cNvSpPr>
          <p:nvPr>
            <p:ph type="sldNum" sz="quarter" idx="12"/>
          </p:nvPr>
        </p:nvSpPr>
        <p:spPr/>
        <p:txBody>
          <a:bodyPr/>
          <a:lstStyle/>
          <a:p>
            <a:fld id="{6C6AE60A-B69C-4790-82F7-3882EDF23186}" type="slidenum">
              <a:rPr lang="en-GB" smtClean="0"/>
              <a:pPr/>
              <a:t>44</a:t>
            </a:fld>
            <a:endParaRPr lang="en-GB" dirty="0"/>
          </a:p>
        </p:txBody>
      </p:sp>
      <p:sp>
        <p:nvSpPr>
          <p:cNvPr id="5" name="Title 4">
            <a:extLst>
              <a:ext uri="{FF2B5EF4-FFF2-40B4-BE49-F238E27FC236}">
                <a16:creationId xmlns:a16="http://schemas.microsoft.com/office/drawing/2014/main" id="{9D089D89-307C-4D23-91DD-466F0ED6E88A}"/>
              </a:ext>
            </a:extLst>
          </p:cNvPr>
          <p:cNvSpPr>
            <a:spLocks noGrp="1"/>
          </p:cNvSpPr>
          <p:nvPr>
            <p:ph type="title"/>
          </p:nvPr>
        </p:nvSpPr>
        <p:spPr/>
        <p:txBody>
          <a:bodyPr/>
          <a:lstStyle/>
          <a:p>
            <a:r>
              <a:rPr lang="en-GB" dirty="0"/>
              <a:t>Media attention</a:t>
            </a:r>
          </a:p>
        </p:txBody>
      </p:sp>
      <p:pic>
        <p:nvPicPr>
          <p:cNvPr id="7" name="Picture 6">
            <a:extLst>
              <a:ext uri="{FF2B5EF4-FFF2-40B4-BE49-F238E27FC236}">
                <a16:creationId xmlns:a16="http://schemas.microsoft.com/office/drawing/2014/main" id="{51148F15-960F-4DA4-9A0E-CE45F6D47C24}"/>
              </a:ext>
            </a:extLst>
          </p:cNvPr>
          <p:cNvPicPr>
            <a:picLocks noChangeAspect="1"/>
          </p:cNvPicPr>
          <p:nvPr/>
        </p:nvPicPr>
        <p:blipFill>
          <a:blip r:embed="rId3"/>
          <a:stretch>
            <a:fillRect/>
          </a:stretch>
        </p:blipFill>
        <p:spPr>
          <a:xfrm>
            <a:off x="6586763" y="1261553"/>
            <a:ext cx="5085507" cy="2157662"/>
          </a:xfrm>
          <a:prstGeom prst="rect">
            <a:avLst/>
          </a:prstGeom>
        </p:spPr>
      </p:pic>
      <p:pic>
        <p:nvPicPr>
          <p:cNvPr id="12" name="Picture 11">
            <a:extLst>
              <a:ext uri="{FF2B5EF4-FFF2-40B4-BE49-F238E27FC236}">
                <a16:creationId xmlns:a16="http://schemas.microsoft.com/office/drawing/2014/main" id="{6799B875-2A9E-419C-AA19-E7F906F9D639}"/>
              </a:ext>
            </a:extLst>
          </p:cNvPr>
          <p:cNvPicPr>
            <a:picLocks noChangeAspect="1"/>
          </p:cNvPicPr>
          <p:nvPr/>
        </p:nvPicPr>
        <p:blipFill>
          <a:blip r:embed="rId4"/>
          <a:stretch>
            <a:fillRect/>
          </a:stretch>
        </p:blipFill>
        <p:spPr>
          <a:xfrm>
            <a:off x="909043" y="4023930"/>
            <a:ext cx="3609994" cy="2213382"/>
          </a:xfrm>
          <a:prstGeom prst="rect">
            <a:avLst/>
          </a:prstGeom>
        </p:spPr>
      </p:pic>
      <p:grpSp>
        <p:nvGrpSpPr>
          <p:cNvPr id="14" name="Group 13">
            <a:extLst>
              <a:ext uri="{FF2B5EF4-FFF2-40B4-BE49-F238E27FC236}">
                <a16:creationId xmlns:a16="http://schemas.microsoft.com/office/drawing/2014/main" id="{50ABD480-26A0-4525-9BEB-9F322F54200C}"/>
              </a:ext>
            </a:extLst>
          </p:cNvPr>
          <p:cNvGrpSpPr/>
          <p:nvPr/>
        </p:nvGrpSpPr>
        <p:grpSpPr>
          <a:xfrm>
            <a:off x="6533262" y="4491482"/>
            <a:ext cx="5094498" cy="1273305"/>
            <a:chOff x="6300611" y="4427095"/>
            <a:chExt cx="4604743" cy="1150897"/>
          </a:xfrm>
        </p:grpSpPr>
        <p:pic>
          <p:nvPicPr>
            <p:cNvPr id="17" name="Picture 16">
              <a:extLst>
                <a:ext uri="{FF2B5EF4-FFF2-40B4-BE49-F238E27FC236}">
                  <a16:creationId xmlns:a16="http://schemas.microsoft.com/office/drawing/2014/main" id="{C849500F-28D9-4355-BE17-9EA2998B901A}"/>
                </a:ext>
              </a:extLst>
            </p:cNvPr>
            <p:cNvPicPr>
              <a:picLocks noChangeAspect="1"/>
            </p:cNvPicPr>
            <p:nvPr/>
          </p:nvPicPr>
          <p:blipFill>
            <a:blip r:embed="rId5"/>
            <a:stretch>
              <a:fillRect/>
            </a:stretch>
          </p:blipFill>
          <p:spPr>
            <a:xfrm>
              <a:off x="6300611" y="4796453"/>
              <a:ext cx="4604743" cy="781539"/>
            </a:xfrm>
            <a:prstGeom prst="rect">
              <a:avLst/>
            </a:prstGeom>
          </p:spPr>
        </p:pic>
        <p:pic>
          <p:nvPicPr>
            <p:cNvPr id="18" name="Picture 17">
              <a:extLst>
                <a:ext uri="{FF2B5EF4-FFF2-40B4-BE49-F238E27FC236}">
                  <a16:creationId xmlns:a16="http://schemas.microsoft.com/office/drawing/2014/main" id="{E49D101E-C1C9-4540-B252-163DE4D09D1A}"/>
                </a:ext>
              </a:extLst>
            </p:cNvPr>
            <p:cNvPicPr>
              <a:picLocks noChangeAspect="1"/>
            </p:cNvPicPr>
            <p:nvPr/>
          </p:nvPicPr>
          <p:blipFill>
            <a:blip r:embed="rId6"/>
            <a:stretch>
              <a:fillRect/>
            </a:stretch>
          </p:blipFill>
          <p:spPr>
            <a:xfrm>
              <a:off x="6307018" y="4427095"/>
              <a:ext cx="1348151" cy="369357"/>
            </a:xfrm>
            <a:prstGeom prst="rect">
              <a:avLst/>
            </a:prstGeom>
          </p:spPr>
        </p:pic>
      </p:grpSp>
      <p:pic>
        <p:nvPicPr>
          <p:cNvPr id="8" name="Picture 7">
            <a:extLst>
              <a:ext uri="{FF2B5EF4-FFF2-40B4-BE49-F238E27FC236}">
                <a16:creationId xmlns:a16="http://schemas.microsoft.com/office/drawing/2014/main" id="{46E4CC84-F891-48EA-81D5-92ADA387F44F}"/>
              </a:ext>
            </a:extLst>
          </p:cNvPr>
          <p:cNvPicPr>
            <a:picLocks noChangeAspect="1"/>
          </p:cNvPicPr>
          <p:nvPr/>
        </p:nvPicPr>
        <p:blipFill>
          <a:blip r:embed="rId7"/>
          <a:stretch>
            <a:fillRect/>
          </a:stretch>
        </p:blipFill>
        <p:spPr>
          <a:xfrm>
            <a:off x="909043" y="1592714"/>
            <a:ext cx="4065608" cy="1815650"/>
          </a:xfrm>
          <a:prstGeom prst="rect">
            <a:avLst/>
          </a:prstGeom>
        </p:spPr>
      </p:pic>
    </p:spTree>
    <p:extLst>
      <p:ext uri="{BB962C8B-B14F-4D97-AF65-F5344CB8AC3E}">
        <p14:creationId xmlns:p14="http://schemas.microsoft.com/office/powerpoint/2010/main" val="2140795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8370E3-FC9B-4F49-8F48-D43E6DADBE95}"/>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198E9C18-0DF4-4FBE-A6B1-1EA2FB150D3F}"/>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75BC8DC9-AA34-44D4-A680-A9C0C34C385E}"/>
              </a:ext>
            </a:extLst>
          </p:cNvPr>
          <p:cNvSpPr>
            <a:spLocks noGrp="1"/>
          </p:cNvSpPr>
          <p:nvPr>
            <p:ph type="sldNum" sz="quarter" idx="12"/>
          </p:nvPr>
        </p:nvSpPr>
        <p:spPr/>
        <p:txBody>
          <a:bodyPr/>
          <a:lstStyle/>
          <a:p>
            <a:fld id="{6C6AE60A-B69C-4790-82F7-3882EDF23186}" type="slidenum">
              <a:rPr lang="en-GB" smtClean="0"/>
              <a:pPr/>
              <a:t>5</a:t>
            </a:fld>
            <a:endParaRPr lang="en-GB" dirty="0"/>
          </a:p>
        </p:txBody>
      </p:sp>
      <p:sp>
        <p:nvSpPr>
          <p:cNvPr id="6" name="Title 5">
            <a:extLst>
              <a:ext uri="{FF2B5EF4-FFF2-40B4-BE49-F238E27FC236}">
                <a16:creationId xmlns:a16="http://schemas.microsoft.com/office/drawing/2014/main" id="{46CD848F-0825-4A5A-8707-FAEC23D98EC4}"/>
              </a:ext>
            </a:extLst>
          </p:cNvPr>
          <p:cNvSpPr>
            <a:spLocks noGrp="1"/>
          </p:cNvSpPr>
          <p:nvPr>
            <p:ph type="title"/>
          </p:nvPr>
        </p:nvSpPr>
        <p:spPr/>
        <p:txBody>
          <a:bodyPr/>
          <a:lstStyle/>
          <a:p>
            <a:r>
              <a:rPr lang="en-GB" dirty="0"/>
              <a:t>Burning embers for the kids</a:t>
            </a:r>
          </a:p>
        </p:txBody>
      </p:sp>
      <p:grpSp>
        <p:nvGrpSpPr>
          <p:cNvPr id="2" name="Group 1">
            <a:extLst>
              <a:ext uri="{FF2B5EF4-FFF2-40B4-BE49-F238E27FC236}">
                <a16:creationId xmlns:a16="http://schemas.microsoft.com/office/drawing/2014/main" id="{90953A4C-B05E-4C01-8B9A-97D70B10E202}"/>
              </a:ext>
            </a:extLst>
          </p:cNvPr>
          <p:cNvGrpSpPr/>
          <p:nvPr/>
        </p:nvGrpSpPr>
        <p:grpSpPr>
          <a:xfrm>
            <a:off x="3223345" y="1010282"/>
            <a:ext cx="6826983" cy="5302278"/>
            <a:chOff x="3223345" y="1010282"/>
            <a:chExt cx="6826983" cy="5302278"/>
          </a:xfrm>
        </p:grpSpPr>
        <p:pic>
          <p:nvPicPr>
            <p:cNvPr id="7" name="Picture 6">
              <a:extLst>
                <a:ext uri="{FF2B5EF4-FFF2-40B4-BE49-F238E27FC236}">
                  <a16:creationId xmlns:a16="http://schemas.microsoft.com/office/drawing/2014/main" id="{131670D2-7886-4D43-AF33-E1C6F4D605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3345" y="1412776"/>
              <a:ext cx="6323055" cy="489978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0329A977-8ABB-4A74-9FE4-DBFBD85FB409}"/>
                </a:ext>
              </a:extLst>
            </p:cNvPr>
            <p:cNvPicPr>
              <a:picLocks noChangeAspect="1"/>
            </p:cNvPicPr>
            <p:nvPr/>
          </p:nvPicPr>
          <p:blipFill rotWithShape="1">
            <a:blip r:embed="rId4">
              <a:extLst>
                <a:ext uri="{28A0092B-C50C-407E-A947-70E740481C1C}">
                  <a14:useLocalDpi xmlns:a14="http://schemas.microsoft.com/office/drawing/2010/main" val="0"/>
                </a:ext>
              </a:extLst>
            </a:blip>
            <a:srcRect l="63657" r="34860"/>
            <a:stretch/>
          </p:blipFill>
          <p:spPr>
            <a:xfrm rot="10800000">
              <a:off x="9766026" y="1010282"/>
              <a:ext cx="284302" cy="4837436"/>
            </a:xfrm>
            <a:prstGeom prst="rect">
              <a:avLst/>
            </a:prstGeom>
          </p:spPr>
        </p:pic>
      </p:grpSp>
      <p:sp>
        <p:nvSpPr>
          <p:cNvPr id="9" name="Rectangle 8">
            <a:extLst>
              <a:ext uri="{FF2B5EF4-FFF2-40B4-BE49-F238E27FC236}">
                <a16:creationId xmlns:a16="http://schemas.microsoft.com/office/drawing/2014/main" id="{495AF8B8-D8E6-4933-BF2E-C7802BA6F9E9}"/>
              </a:ext>
            </a:extLst>
          </p:cNvPr>
          <p:cNvSpPr/>
          <p:nvPr/>
        </p:nvSpPr>
        <p:spPr>
          <a:xfrm>
            <a:off x="3960231" y="1777968"/>
            <a:ext cx="6330260"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646122B-9598-4FBC-B889-D996E688F0C3}"/>
              </a:ext>
            </a:extLst>
          </p:cNvPr>
          <p:cNvSpPr/>
          <p:nvPr/>
        </p:nvSpPr>
        <p:spPr>
          <a:xfrm>
            <a:off x="3960231" y="1540166"/>
            <a:ext cx="189172" cy="22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9551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43699D0-95E7-4D0B-A7BE-6BA3EFC1AF28}"/>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08750EBB-B33B-481C-85B9-7FBA01961FC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038F4771-6AA9-45D6-B061-C325F92EEF61}"/>
              </a:ext>
            </a:extLst>
          </p:cNvPr>
          <p:cNvSpPr>
            <a:spLocks noGrp="1"/>
          </p:cNvSpPr>
          <p:nvPr>
            <p:ph type="sldNum" sz="quarter" idx="12"/>
          </p:nvPr>
        </p:nvSpPr>
        <p:spPr/>
        <p:txBody>
          <a:bodyPr/>
          <a:lstStyle/>
          <a:p>
            <a:fld id="{6C6AE60A-B69C-4790-82F7-3882EDF23186}" type="slidenum">
              <a:rPr lang="en-GB" smtClean="0"/>
              <a:pPr/>
              <a:t>6</a:t>
            </a:fld>
            <a:endParaRPr lang="en-GB" dirty="0"/>
          </a:p>
        </p:txBody>
      </p:sp>
      <p:sp>
        <p:nvSpPr>
          <p:cNvPr id="6" name="Title 5">
            <a:extLst>
              <a:ext uri="{FF2B5EF4-FFF2-40B4-BE49-F238E27FC236}">
                <a16:creationId xmlns:a16="http://schemas.microsoft.com/office/drawing/2014/main" id="{AEF257FC-2723-4006-9DAA-CECF22CBE7C3}"/>
              </a:ext>
            </a:extLst>
          </p:cNvPr>
          <p:cNvSpPr>
            <a:spLocks noGrp="1"/>
          </p:cNvSpPr>
          <p:nvPr>
            <p:ph type="title"/>
          </p:nvPr>
        </p:nvSpPr>
        <p:spPr/>
        <p:txBody>
          <a:bodyPr/>
          <a:lstStyle/>
          <a:p>
            <a:r>
              <a:rPr lang="nl-BE" dirty="0" err="1"/>
              <a:t>six</a:t>
            </a:r>
            <a:r>
              <a:rPr lang="nl-BE" dirty="0"/>
              <a:t> impact </a:t>
            </a:r>
            <a:r>
              <a:rPr lang="nl-BE" dirty="0" err="1"/>
              <a:t>categories</a:t>
            </a:r>
            <a:br>
              <a:rPr lang="nl-BE" dirty="0"/>
            </a:br>
            <a:r>
              <a:rPr lang="nl-BE" sz="2000" dirty="0"/>
              <a:t>15 ISIMIP2b </a:t>
            </a:r>
            <a:r>
              <a:rPr lang="nl-BE" sz="2000" dirty="0" err="1"/>
              <a:t>models</a:t>
            </a:r>
            <a:r>
              <a:rPr lang="nl-BE" sz="2000" dirty="0"/>
              <a:t>, 273 </a:t>
            </a:r>
            <a:r>
              <a:rPr lang="nl-BE" sz="2000" dirty="0" err="1"/>
              <a:t>global-scale</a:t>
            </a:r>
            <a:r>
              <a:rPr lang="nl-BE" sz="2000" dirty="0"/>
              <a:t> </a:t>
            </a:r>
            <a:r>
              <a:rPr lang="nl-BE" sz="2000" dirty="0" err="1"/>
              <a:t>projections</a:t>
            </a:r>
            <a:endParaRPr lang="nl-BE" sz="2000" dirty="0"/>
          </a:p>
        </p:txBody>
      </p:sp>
      <p:sp>
        <p:nvSpPr>
          <p:cNvPr id="18" name="TextBox 17">
            <a:extLst>
              <a:ext uri="{FF2B5EF4-FFF2-40B4-BE49-F238E27FC236}">
                <a16:creationId xmlns:a16="http://schemas.microsoft.com/office/drawing/2014/main" id="{743EFB9D-D6C8-42CB-83A7-4D98A498EF9A}"/>
              </a:ext>
            </a:extLst>
          </p:cNvPr>
          <p:cNvSpPr txBox="1"/>
          <p:nvPr/>
        </p:nvSpPr>
        <p:spPr>
          <a:xfrm>
            <a:off x="10178270" y="5960287"/>
            <a:ext cx="1802096" cy="276999"/>
          </a:xfrm>
          <a:prstGeom prst="rect">
            <a:avLst/>
          </a:prstGeom>
          <a:noFill/>
        </p:spPr>
        <p:txBody>
          <a:bodyPr wrap="none" rtlCol="0">
            <a:spAutoFit/>
          </a:bodyPr>
          <a:lstStyle/>
          <a:p>
            <a:r>
              <a:rPr lang="en-GB" sz="1200" b="1" dirty="0">
                <a:solidFill>
                  <a:srgbClr val="1F407A"/>
                </a:solidFill>
              </a:rPr>
              <a:t>(Lange et al., 2020 EF)</a:t>
            </a:r>
          </a:p>
        </p:txBody>
      </p:sp>
      <p:pic>
        <p:nvPicPr>
          <p:cNvPr id="19" name="Picture 18">
            <a:extLst>
              <a:ext uri="{FF2B5EF4-FFF2-40B4-BE49-F238E27FC236}">
                <a16:creationId xmlns:a16="http://schemas.microsoft.com/office/drawing/2014/main" id="{4FC30145-44A8-4EA7-986C-834450C64AB9}"/>
              </a:ext>
            </a:extLst>
          </p:cNvPr>
          <p:cNvPicPr>
            <a:picLocks noChangeAspect="1"/>
          </p:cNvPicPr>
          <p:nvPr/>
        </p:nvPicPr>
        <p:blipFill rotWithShape="1">
          <a:blip r:embed="rId3">
            <a:extLst>
              <a:ext uri="{28A0092B-C50C-407E-A947-70E740481C1C}">
                <a14:useLocalDpi xmlns:a14="http://schemas.microsoft.com/office/drawing/2010/main" val="0"/>
              </a:ext>
            </a:extLst>
          </a:blip>
          <a:srcRect l="6468" t="47906" r="73730" b="26124"/>
          <a:stretch/>
        </p:blipFill>
        <p:spPr>
          <a:xfrm>
            <a:off x="5301531" y="4437111"/>
            <a:ext cx="1763774" cy="1337409"/>
          </a:xfrm>
          <a:prstGeom prst="rect">
            <a:avLst/>
          </a:prstGeom>
        </p:spPr>
      </p:pic>
      <p:pic>
        <p:nvPicPr>
          <p:cNvPr id="20" name="Picture 19">
            <a:extLst>
              <a:ext uri="{FF2B5EF4-FFF2-40B4-BE49-F238E27FC236}">
                <a16:creationId xmlns:a16="http://schemas.microsoft.com/office/drawing/2014/main" id="{3A83B96D-B5A3-4714-8C6E-8C3FB7D79EAB}"/>
              </a:ext>
            </a:extLst>
          </p:cNvPr>
          <p:cNvPicPr>
            <a:picLocks noChangeAspect="1"/>
          </p:cNvPicPr>
          <p:nvPr/>
        </p:nvPicPr>
        <p:blipFill rotWithShape="1">
          <a:blip r:embed="rId4">
            <a:extLst>
              <a:ext uri="{28A0092B-C50C-407E-A947-70E740481C1C}">
                <a14:useLocalDpi xmlns:a14="http://schemas.microsoft.com/office/drawing/2010/main" val="0"/>
              </a:ext>
            </a:extLst>
          </a:blip>
          <a:srcRect l="6299" t="48124" r="73587" b="26125"/>
          <a:stretch/>
        </p:blipFill>
        <p:spPr>
          <a:xfrm>
            <a:off x="1701131" y="4296450"/>
            <a:ext cx="1905678" cy="1418368"/>
          </a:xfrm>
          <a:prstGeom prst="rect">
            <a:avLst/>
          </a:prstGeom>
        </p:spPr>
      </p:pic>
      <p:pic>
        <p:nvPicPr>
          <p:cNvPr id="21" name="Picture 20">
            <a:extLst>
              <a:ext uri="{FF2B5EF4-FFF2-40B4-BE49-F238E27FC236}">
                <a16:creationId xmlns:a16="http://schemas.microsoft.com/office/drawing/2014/main" id="{A0AB6923-122B-4FB3-87C3-84E631F112B3}"/>
              </a:ext>
            </a:extLst>
          </p:cNvPr>
          <p:cNvPicPr>
            <a:picLocks noChangeAspect="1"/>
          </p:cNvPicPr>
          <p:nvPr/>
        </p:nvPicPr>
        <p:blipFill rotWithShape="1">
          <a:blip r:embed="rId5">
            <a:extLst>
              <a:ext uri="{28A0092B-C50C-407E-A947-70E740481C1C}">
                <a14:useLocalDpi xmlns:a14="http://schemas.microsoft.com/office/drawing/2010/main" val="0"/>
              </a:ext>
            </a:extLst>
          </a:blip>
          <a:srcRect l="6858" t="48565" r="77508" b="26125"/>
          <a:stretch/>
        </p:blipFill>
        <p:spPr>
          <a:xfrm>
            <a:off x="8757915" y="4581128"/>
            <a:ext cx="1224135" cy="1152129"/>
          </a:xfrm>
          <a:prstGeom prst="rect">
            <a:avLst/>
          </a:prstGeom>
        </p:spPr>
      </p:pic>
      <p:pic>
        <p:nvPicPr>
          <p:cNvPr id="22" name="Picture 21">
            <a:extLst>
              <a:ext uri="{FF2B5EF4-FFF2-40B4-BE49-F238E27FC236}">
                <a16:creationId xmlns:a16="http://schemas.microsoft.com/office/drawing/2014/main" id="{998E7856-A031-4A32-B1CE-C7DFB500C10E}"/>
              </a:ext>
            </a:extLst>
          </p:cNvPr>
          <p:cNvPicPr>
            <a:picLocks noChangeAspect="1"/>
          </p:cNvPicPr>
          <p:nvPr/>
        </p:nvPicPr>
        <p:blipFill rotWithShape="1">
          <a:blip r:embed="rId6">
            <a:extLst>
              <a:ext uri="{28A0092B-C50C-407E-A947-70E740481C1C}">
                <a14:useLocalDpi xmlns:a14="http://schemas.microsoft.com/office/drawing/2010/main" val="0"/>
              </a:ext>
            </a:extLst>
          </a:blip>
          <a:srcRect l="6243" t="47089" r="77630" b="25605"/>
          <a:stretch/>
        </p:blipFill>
        <p:spPr>
          <a:xfrm>
            <a:off x="8757915" y="2204863"/>
            <a:ext cx="1440159" cy="1409933"/>
          </a:xfrm>
          <a:prstGeom prst="rect">
            <a:avLst/>
          </a:prstGeom>
        </p:spPr>
      </p:pic>
      <p:pic>
        <p:nvPicPr>
          <p:cNvPr id="23" name="Picture 22">
            <a:extLst>
              <a:ext uri="{FF2B5EF4-FFF2-40B4-BE49-F238E27FC236}">
                <a16:creationId xmlns:a16="http://schemas.microsoft.com/office/drawing/2014/main" id="{EF52884F-E56C-4D27-9A45-CE318024F5FD}"/>
              </a:ext>
            </a:extLst>
          </p:cNvPr>
          <p:cNvPicPr>
            <a:picLocks noChangeAspect="1"/>
          </p:cNvPicPr>
          <p:nvPr/>
        </p:nvPicPr>
        <p:blipFill rotWithShape="1">
          <a:blip r:embed="rId7">
            <a:extLst>
              <a:ext uri="{28A0092B-C50C-407E-A947-70E740481C1C}">
                <a14:useLocalDpi xmlns:a14="http://schemas.microsoft.com/office/drawing/2010/main" val="0"/>
              </a:ext>
            </a:extLst>
          </a:blip>
          <a:srcRect l="4402" t="49008" r="77508" b="25605"/>
          <a:stretch/>
        </p:blipFill>
        <p:spPr>
          <a:xfrm>
            <a:off x="5139609" y="1984997"/>
            <a:ext cx="1997705" cy="1629800"/>
          </a:xfrm>
          <a:prstGeom prst="rect">
            <a:avLst/>
          </a:prstGeom>
        </p:spPr>
      </p:pic>
      <p:pic>
        <p:nvPicPr>
          <p:cNvPr id="24" name="Picture 23">
            <a:extLst>
              <a:ext uri="{FF2B5EF4-FFF2-40B4-BE49-F238E27FC236}">
                <a16:creationId xmlns:a16="http://schemas.microsoft.com/office/drawing/2014/main" id="{B3B4C394-DCA7-4222-AFBC-95C7D5CFF9BA}"/>
              </a:ext>
            </a:extLst>
          </p:cNvPr>
          <p:cNvPicPr>
            <a:picLocks noChangeAspect="1"/>
          </p:cNvPicPr>
          <p:nvPr/>
        </p:nvPicPr>
        <p:blipFill rotWithShape="1">
          <a:blip r:embed="rId8">
            <a:extLst>
              <a:ext uri="{28A0092B-C50C-407E-A947-70E740481C1C}">
                <a14:useLocalDpi xmlns:a14="http://schemas.microsoft.com/office/drawing/2010/main" val="0"/>
              </a:ext>
            </a:extLst>
          </a:blip>
          <a:srcRect l="5678" t="48593" r="77630" b="25605"/>
          <a:stretch/>
        </p:blipFill>
        <p:spPr>
          <a:xfrm>
            <a:off x="1845147" y="2204864"/>
            <a:ext cx="1546955" cy="1382542"/>
          </a:xfrm>
          <a:prstGeom prst="rect">
            <a:avLst/>
          </a:prstGeom>
        </p:spPr>
      </p:pic>
    </p:spTree>
    <p:extLst>
      <p:ext uri="{BB962C8B-B14F-4D97-AF65-F5344CB8AC3E}">
        <p14:creationId xmlns:p14="http://schemas.microsoft.com/office/powerpoint/2010/main" val="466894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43699D0-95E7-4D0B-A7BE-6BA3EFC1AF28}"/>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08750EBB-B33B-481C-85B9-7FBA01961FC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038F4771-6AA9-45D6-B061-C325F92EEF61}"/>
              </a:ext>
            </a:extLst>
          </p:cNvPr>
          <p:cNvSpPr>
            <a:spLocks noGrp="1"/>
          </p:cNvSpPr>
          <p:nvPr>
            <p:ph type="sldNum" sz="quarter" idx="12"/>
          </p:nvPr>
        </p:nvSpPr>
        <p:spPr/>
        <p:txBody>
          <a:bodyPr/>
          <a:lstStyle/>
          <a:p>
            <a:fld id="{6C6AE60A-B69C-4790-82F7-3882EDF23186}" type="slidenum">
              <a:rPr lang="en-GB" smtClean="0"/>
              <a:pPr/>
              <a:t>7</a:t>
            </a:fld>
            <a:endParaRPr lang="en-GB" dirty="0"/>
          </a:p>
        </p:txBody>
      </p:sp>
      <p:sp>
        <p:nvSpPr>
          <p:cNvPr id="6" name="Title 5">
            <a:extLst>
              <a:ext uri="{FF2B5EF4-FFF2-40B4-BE49-F238E27FC236}">
                <a16:creationId xmlns:a16="http://schemas.microsoft.com/office/drawing/2014/main" id="{AEF257FC-2723-4006-9DAA-CECF22CBE7C3}"/>
              </a:ext>
            </a:extLst>
          </p:cNvPr>
          <p:cNvSpPr>
            <a:spLocks noGrp="1"/>
          </p:cNvSpPr>
          <p:nvPr>
            <p:ph type="title"/>
          </p:nvPr>
        </p:nvSpPr>
        <p:spPr/>
        <p:txBody>
          <a:bodyPr/>
          <a:lstStyle/>
          <a:p>
            <a:r>
              <a:rPr lang="nl-BE" dirty="0" err="1"/>
              <a:t>six</a:t>
            </a:r>
            <a:r>
              <a:rPr lang="nl-BE" dirty="0"/>
              <a:t> </a:t>
            </a:r>
            <a:r>
              <a:rPr lang="nl-BE" dirty="0" err="1"/>
              <a:t>burning</a:t>
            </a:r>
            <a:r>
              <a:rPr lang="nl-BE" dirty="0"/>
              <a:t> </a:t>
            </a:r>
            <a:r>
              <a:rPr lang="nl-BE" dirty="0" err="1"/>
              <a:t>embers</a:t>
            </a:r>
            <a:endParaRPr lang="nl-BE" sz="2000" dirty="0"/>
          </a:p>
        </p:txBody>
      </p:sp>
      <p:pic>
        <p:nvPicPr>
          <p:cNvPr id="12" name="Picture 11">
            <a:extLst>
              <a:ext uri="{FF2B5EF4-FFF2-40B4-BE49-F238E27FC236}">
                <a16:creationId xmlns:a16="http://schemas.microsoft.com/office/drawing/2014/main" id="{60873DCE-16DE-47D9-9AD7-F2F250556D3A}"/>
              </a:ext>
            </a:extLst>
          </p:cNvPr>
          <p:cNvPicPr>
            <a:picLocks noChangeAspect="1"/>
          </p:cNvPicPr>
          <p:nvPr/>
        </p:nvPicPr>
        <p:blipFill rotWithShape="1">
          <a:blip r:embed="rId3">
            <a:extLst>
              <a:ext uri="{28A0092B-C50C-407E-A947-70E740481C1C}">
                <a14:useLocalDpi xmlns:a14="http://schemas.microsoft.com/office/drawing/2010/main" val="0"/>
              </a:ext>
            </a:extLst>
          </a:blip>
          <a:srcRect l="6468" t="47906" r="73730" b="26124"/>
          <a:stretch/>
        </p:blipFill>
        <p:spPr>
          <a:xfrm>
            <a:off x="5301531" y="4437111"/>
            <a:ext cx="1763774" cy="1337409"/>
          </a:xfrm>
          <a:prstGeom prst="rect">
            <a:avLst/>
          </a:prstGeom>
        </p:spPr>
      </p:pic>
      <p:pic>
        <p:nvPicPr>
          <p:cNvPr id="13" name="Picture 12">
            <a:extLst>
              <a:ext uri="{FF2B5EF4-FFF2-40B4-BE49-F238E27FC236}">
                <a16:creationId xmlns:a16="http://schemas.microsoft.com/office/drawing/2014/main" id="{C57D09C9-180B-46EE-B49F-B4C58B12EA9F}"/>
              </a:ext>
            </a:extLst>
          </p:cNvPr>
          <p:cNvPicPr>
            <a:picLocks noChangeAspect="1"/>
          </p:cNvPicPr>
          <p:nvPr/>
        </p:nvPicPr>
        <p:blipFill rotWithShape="1">
          <a:blip r:embed="rId4">
            <a:extLst>
              <a:ext uri="{28A0092B-C50C-407E-A947-70E740481C1C}">
                <a14:useLocalDpi xmlns:a14="http://schemas.microsoft.com/office/drawing/2010/main" val="0"/>
              </a:ext>
            </a:extLst>
          </a:blip>
          <a:srcRect l="6299" t="48124" r="73587" b="26125"/>
          <a:stretch/>
        </p:blipFill>
        <p:spPr>
          <a:xfrm>
            <a:off x="1701131" y="4296450"/>
            <a:ext cx="1905678" cy="1418368"/>
          </a:xfrm>
          <a:prstGeom prst="rect">
            <a:avLst/>
          </a:prstGeom>
        </p:spPr>
      </p:pic>
      <p:pic>
        <p:nvPicPr>
          <p:cNvPr id="14" name="Picture 13">
            <a:extLst>
              <a:ext uri="{FF2B5EF4-FFF2-40B4-BE49-F238E27FC236}">
                <a16:creationId xmlns:a16="http://schemas.microsoft.com/office/drawing/2014/main" id="{74E6EF08-0306-462F-ADC9-4FDCB3D717FB}"/>
              </a:ext>
            </a:extLst>
          </p:cNvPr>
          <p:cNvPicPr>
            <a:picLocks noChangeAspect="1"/>
          </p:cNvPicPr>
          <p:nvPr/>
        </p:nvPicPr>
        <p:blipFill rotWithShape="1">
          <a:blip r:embed="rId5">
            <a:extLst>
              <a:ext uri="{28A0092B-C50C-407E-A947-70E740481C1C}">
                <a14:useLocalDpi xmlns:a14="http://schemas.microsoft.com/office/drawing/2010/main" val="0"/>
              </a:ext>
            </a:extLst>
          </a:blip>
          <a:srcRect l="6858" t="48565" r="77508" b="26125"/>
          <a:stretch/>
        </p:blipFill>
        <p:spPr>
          <a:xfrm>
            <a:off x="8757915" y="4581128"/>
            <a:ext cx="1224135" cy="1152129"/>
          </a:xfrm>
          <a:prstGeom prst="rect">
            <a:avLst/>
          </a:prstGeom>
        </p:spPr>
      </p:pic>
      <p:pic>
        <p:nvPicPr>
          <p:cNvPr id="15" name="Picture 14">
            <a:extLst>
              <a:ext uri="{FF2B5EF4-FFF2-40B4-BE49-F238E27FC236}">
                <a16:creationId xmlns:a16="http://schemas.microsoft.com/office/drawing/2014/main" id="{EC54EC38-D0EC-4C5E-8F75-1A9345B2BE8A}"/>
              </a:ext>
            </a:extLst>
          </p:cNvPr>
          <p:cNvPicPr>
            <a:picLocks noChangeAspect="1"/>
          </p:cNvPicPr>
          <p:nvPr/>
        </p:nvPicPr>
        <p:blipFill rotWithShape="1">
          <a:blip r:embed="rId6">
            <a:extLst>
              <a:ext uri="{28A0092B-C50C-407E-A947-70E740481C1C}">
                <a14:useLocalDpi xmlns:a14="http://schemas.microsoft.com/office/drawing/2010/main" val="0"/>
              </a:ext>
            </a:extLst>
          </a:blip>
          <a:srcRect l="6243" t="47089" r="77630" b="25605"/>
          <a:stretch/>
        </p:blipFill>
        <p:spPr>
          <a:xfrm>
            <a:off x="8757915" y="2204863"/>
            <a:ext cx="1440159" cy="1409933"/>
          </a:xfrm>
          <a:prstGeom prst="rect">
            <a:avLst/>
          </a:prstGeom>
        </p:spPr>
      </p:pic>
      <p:pic>
        <p:nvPicPr>
          <p:cNvPr id="16" name="Picture 15">
            <a:extLst>
              <a:ext uri="{FF2B5EF4-FFF2-40B4-BE49-F238E27FC236}">
                <a16:creationId xmlns:a16="http://schemas.microsoft.com/office/drawing/2014/main" id="{46CB7CAA-039D-453C-951A-6194FBD85286}"/>
              </a:ext>
            </a:extLst>
          </p:cNvPr>
          <p:cNvPicPr>
            <a:picLocks noChangeAspect="1"/>
          </p:cNvPicPr>
          <p:nvPr/>
        </p:nvPicPr>
        <p:blipFill rotWithShape="1">
          <a:blip r:embed="rId7">
            <a:extLst>
              <a:ext uri="{28A0092B-C50C-407E-A947-70E740481C1C}">
                <a14:useLocalDpi xmlns:a14="http://schemas.microsoft.com/office/drawing/2010/main" val="0"/>
              </a:ext>
            </a:extLst>
          </a:blip>
          <a:srcRect l="4402" t="49008" r="77508" b="25605"/>
          <a:stretch/>
        </p:blipFill>
        <p:spPr>
          <a:xfrm>
            <a:off x="5139609" y="1984997"/>
            <a:ext cx="1997705" cy="1629800"/>
          </a:xfrm>
          <a:prstGeom prst="rect">
            <a:avLst/>
          </a:prstGeom>
        </p:spPr>
      </p:pic>
      <p:pic>
        <p:nvPicPr>
          <p:cNvPr id="17" name="Picture 16">
            <a:extLst>
              <a:ext uri="{FF2B5EF4-FFF2-40B4-BE49-F238E27FC236}">
                <a16:creationId xmlns:a16="http://schemas.microsoft.com/office/drawing/2014/main" id="{48A2DB53-CB7F-4982-A8B1-A0727268908A}"/>
              </a:ext>
            </a:extLst>
          </p:cNvPr>
          <p:cNvPicPr>
            <a:picLocks noChangeAspect="1"/>
          </p:cNvPicPr>
          <p:nvPr/>
        </p:nvPicPr>
        <p:blipFill rotWithShape="1">
          <a:blip r:embed="rId8">
            <a:extLst>
              <a:ext uri="{28A0092B-C50C-407E-A947-70E740481C1C}">
                <a14:useLocalDpi xmlns:a14="http://schemas.microsoft.com/office/drawing/2010/main" val="0"/>
              </a:ext>
            </a:extLst>
          </a:blip>
          <a:srcRect l="5678" t="48593" r="77630" b="25605"/>
          <a:stretch/>
        </p:blipFill>
        <p:spPr>
          <a:xfrm>
            <a:off x="1845147" y="2204864"/>
            <a:ext cx="1546955" cy="1382542"/>
          </a:xfrm>
          <a:prstGeom prst="rect">
            <a:avLst/>
          </a:prstGeom>
        </p:spPr>
      </p:pic>
      <p:pic>
        <p:nvPicPr>
          <p:cNvPr id="19" name="Picture 18">
            <a:extLst>
              <a:ext uri="{FF2B5EF4-FFF2-40B4-BE49-F238E27FC236}">
                <a16:creationId xmlns:a16="http://schemas.microsoft.com/office/drawing/2014/main" id="{C1F5565B-90DB-4395-B1AC-3FD9523BC80A}"/>
              </a:ext>
            </a:extLst>
          </p:cNvPr>
          <p:cNvPicPr>
            <a:picLocks noChangeAspect="1"/>
          </p:cNvPicPr>
          <p:nvPr/>
        </p:nvPicPr>
        <p:blipFill rotWithShape="1">
          <a:blip r:embed="rId9">
            <a:extLst>
              <a:ext uri="{28A0092B-C50C-407E-A947-70E740481C1C}">
                <a14:useLocalDpi xmlns:a14="http://schemas.microsoft.com/office/drawing/2010/main" val="0"/>
              </a:ext>
            </a:extLst>
          </a:blip>
          <a:srcRect l="32143" t="51076" r="33571"/>
          <a:stretch/>
        </p:blipFill>
        <p:spPr>
          <a:xfrm>
            <a:off x="4365427" y="3861048"/>
            <a:ext cx="3456384" cy="2463390"/>
          </a:xfrm>
          <a:prstGeom prst="rect">
            <a:avLst/>
          </a:prstGeom>
        </p:spPr>
      </p:pic>
      <p:sp>
        <p:nvSpPr>
          <p:cNvPr id="20" name="TextBox 19">
            <a:extLst>
              <a:ext uri="{FF2B5EF4-FFF2-40B4-BE49-F238E27FC236}">
                <a16:creationId xmlns:a16="http://schemas.microsoft.com/office/drawing/2014/main" id="{C505C842-86F0-4BBD-AF5C-6430F125A654}"/>
              </a:ext>
            </a:extLst>
          </p:cNvPr>
          <p:cNvSpPr txBox="1"/>
          <p:nvPr/>
        </p:nvSpPr>
        <p:spPr>
          <a:xfrm>
            <a:off x="10090589" y="6182698"/>
            <a:ext cx="1943161" cy="253916"/>
          </a:xfrm>
          <a:prstGeom prst="rect">
            <a:avLst/>
          </a:prstGeom>
          <a:noFill/>
        </p:spPr>
        <p:txBody>
          <a:bodyPr wrap="none" rtlCol="0">
            <a:spAutoFit/>
          </a:bodyPr>
          <a:lstStyle/>
          <a:p>
            <a:r>
              <a:rPr lang="en-GB" sz="1050" b="1" dirty="0">
                <a:solidFill>
                  <a:srgbClr val="1F407A"/>
                </a:solidFill>
              </a:rPr>
              <a:t>(Thiery et al., 2021 </a:t>
            </a:r>
            <a:r>
              <a:rPr lang="en-GB" sz="1050" b="1" i="1" dirty="0">
                <a:solidFill>
                  <a:srgbClr val="1F407A"/>
                </a:solidFill>
              </a:rPr>
              <a:t>Science</a:t>
            </a:r>
            <a:r>
              <a:rPr lang="en-GB" sz="1050" b="1" dirty="0">
                <a:solidFill>
                  <a:srgbClr val="1F407A"/>
                </a:solidFill>
              </a:rPr>
              <a:t>)</a:t>
            </a:r>
          </a:p>
        </p:txBody>
      </p:sp>
    </p:spTree>
    <p:extLst>
      <p:ext uri="{BB962C8B-B14F-4D97-AF65-F5344CB8AC3E}">
        <p14:creationId xmlns:p14="http://schemas.microsoft.com/office/powerpoint/2010/main" val="292735463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43699D0-95E7-4D0B-A7BE-6BA3EFC1AF28}"/>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08750EBB-B33B-481C-85B9-7FBA01961FCC}"/>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038F4771-6AA9-45D6-B061-C325F92EEF61}"/>
              </a:ext>
            </a:extLst>
          </p:cNvPr>
          <p:cNvSpPr>
            <a:spLocks noGrp="1"/>
          </p:cNvSpPr>
          <p:nvPr>
            <p:ph type="sldNum" sz="quarter" idx="12"/>
          </p:nvPr>
        </p:nvSpPr>
        <p:spPr/>
        <p:txBody>
          <a:bodyPr/>
          <a:lstStyle/>
          <a:p>
            <a:fld id="{6C6AE60A-B69C-4790-82F7-3882EDF23186}" type="slidenum">
              <a:rPr lang="en-GB" smtClean="0"/>
              <a:pPr/>
              <a:t>8</a:t>
            </a:fld>
            <a:endParaRPr lang="en-GB" dirty="0"/>
          </a:p>
        </p:txBody>
      </p:sp>
      <p:sp>
        <p:nvSpPr>
          <p:cNvPr id="6" name="Title 5">
            <a:extLst>
              <a:ext uri="{FF2B5EF4-FFF2-40B4-BE49-F238E27FC236}">
                <a16:creationId xmlns:a16="http://schemas.microsoft.com/office/drawing/2014/main" id="{AEF257FC-2723-4006-9DAA-CECF22CBE7C3}"/>
              </a:ext>
            </a:extLst>
          </p:cNvPr>
          <p:cNvSpPr>
            <a:spLocks noGrp="1"/>
          </p:cNvSpPr>
          <p:nvPr>
            <p:ph type="title"/>
          </p:nvPr>
        </p:nvSpPr>
        <p:spPr/>
        <p:txBody>
          <a:bodyPr/>
          <a:lstStyle/>
          <a:p>
            <a:r>
              <a:rPr lang="nl-BE" dirty="0" err="1"/>
              <a:t>six</a:t>
            </a:r>
            <a:r>
              <a:rPr lang="nl-BE" dirty="0"/>
              <a:t> </a:t>
            </a:r>
            <a:r>
              <a:rPr lang="nl-BE" dirty="0" err="1"/>
              <a:t>burning</a:t>
            </a:r>
            <a:r>
              <a:rPr lang="nl-BE" dirty="0"/>
              <a:t> </a:t>
            </a:r>
            <a:r>
              <a:rPr lang="nl-BE" dirty="0" err="1"/>
              <a:t>embers</a:t>
            </a:r>
            <a:endParaRPr lang="nl-BE" sz="2000" dirty="0"/>
          </a:p>
        </p:txBody>
      </p:sp>
      <p:sp>
        <p:nvSpPr>
          <p:cNvPr id="9" name="TextBox 8">
            <a:extLst>
              <a:ext uri="{FF2B5EF4-FFF2-40B4-BE49-F238E27FC236}">
                <a16:creationId xmlns:a16="http://schemas.microsoft.com/office/drawing/2014/main" id="{E0D75A71-8013-44D6-B7F3-31CF5403200E}"/>
              </a:ext>
            </a:extLst>
          </p:cNvPr>
          <p:cNvSpPr txBox="1"/>
          <p:nvPr/>
        </p:nvSpPr>
        <p:spPr>
          <a:xfrm>
            <a:off x="2637235" y="6308726"/>
            <a:ext cx="7109639" cy="276999"/>
          </a:xfrm>
          <a:prstGeom prst="rect">
            <a:avLst/>
          </a:prstGeom>
          <a:noFill/>
        </p:spPr>
        <p:txBody>
          <a:bodyPr wrap="none" rtlCol="0">
            <a:spAutoFit/>
          </a:bodyPr>
          <a:lstStyle/>
          <a:p>
            <a:r>
              <a:rPr lang="en-GB" sz="1200" dirty="0">
                <a:solidFill>
                  <a:srgbClr val="1F407A"/>
                </a:solidFill>
              </a:rPr>
              <a:t>e.g. 6-yr old under 3°C: wildfires/TCs x2; river floods 3x; crop failures x4; droughts x5, heatwaves x36 </a:t>
            </a:r>
          </a:p>
        </p:txBody>
      </p:sp>
      <p:pic>
        <p:nvPicPr>
          <p:cNvPr id="7" name="Picture 6">
            <a:extLst>
              <a:ext uri="{FF2B5EF4-FFF2-40B4-BE49-F238E27FC236}">
                <a16:creationId xmlns:a16="http://schemas.microsoft.com/office/drawing/2014/main" id="{2DB8F9DE-4EE8-4FA3-B840-A264214B8F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5068" y="1289292"/>
            <a:ext cx="10081120" cy="5035146"/>
          </a:xfrm>
          <a:prstGeom prst="rect">
            <a:avLst/>
          </a:prstGeom>
        </p:spPr>
      </p:pic>
      <p:sp>
        <p:nvSpPr>
          <p:cNvPr id="13" name="TextBox 12">
            <a:extLst>
              <a:ext uri="{FF2B5EF4-FFF2-40B4-BE49-F238E27FC236}">
                <a16:creationId xmlns:a16="http://schemas.microsoft.com/office/drawing/2014/main" id="{02333FBC-122C-4696-941D-6BDEBD911687}"/>
              </a:ext>
            </a:extLst>
          </p:cNvPr>
          <p:cNvSpPr txBox="1"/>
          <p:nvPr/>
        </p:nvSpPr>
        <p:spPr>
          <a:xfrm>
            <a:off x="10090589" y="6182698"/>
            <a:ext cx="1943161" cy="253916"/>
          </a:xfrm>
          <a:prstGeom prst="rect">
            <a:avLst/>
          </a:prstGeom>
          <a:noFill/>
        </p:spPr>
        <p:txBody>
          <a:bodyPr wrap="none" rtlCol="0">
            <a:spAutoFit/>
          </a:bodyPr>
          <a:lstStyle/>
          <a:p>
            <a:r>
              <a:rPr lang="en-GB" sz="1050" b="1" dirty="0">
                <a:solidFill>
                  <a:srgbClr val="1F407A"/>
                </a:solidFill>
              </a:rPr>
              <a:t>(Thiery et al., 2021 </a:t>
            </a:r>
            <a:r>
              <a:rPr lang="en-GB" sz="1050" b="1" i="1" dirty="0">
                <a:solidFill>
                  <a:srgbClr val="1F407A"/>
                </a:solidFill>
              </a:rPr>
              <a:t>Science</a:t>
            </a:r>
            <a:r>
              <a:rPr lang="en-GB" sz="1050" b="1" dirty="0">
                <a:solidFill>
                  <a:srgbClr val="1F407A"/>
                </a:solidFill>
              </a:rPr>
              <a:t>)</a:t>
            </a:r>
          </a:p>
        </p:txBody>
      </p:sp>
    </p:spTree>
    <p:extLst>
      <p:ext uri="{BB962C8B-B14F-4D97-AF65-F5344CB8AC3E}">
        <p14:creationId xmlns:p14="http://schemas.microsoft.com/office/powerpoint/2010/main" val="263707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721255A-5313-4EAC-A596-F10EBC8CD145}"/>
              </a:ext>
            </a:extLst>
          </p:cNvPr>
          <p:cNvSpPr>
            <a:spLocks noGrp="1"/>
          </p:cNvSpPr>
          <p:nvPr>
            <p:ph type="dt" sz="half" idx="10"/>
          </p:nvPr>
        </p:nvSpPr>
        <p:spPr/>
        <p:txBody>
          <a:bodyPr/>
          <a:lstStyle/>
          <a:p>
            <a:fld id="{B3C0FF14-B644-4F6A-A874-C545935004B4}" type="datetime1">
              <a:rPr lang="en-GB" smtClean="0"/>
              <a:pPr/>
              <a:t>23/05/2022</a:t>
            </a:fld>
            <a:endParaRPr lang="en-GB" dirty="0"/>
          </a:p>
        </p:txBody>
      </p:sp>
      <p:sp>
        <p:nvSpPr>
          <p:cNvPr id="4" name="Footer Placeholder 3">
            <a:extLst>
              <a:ext uri="{FF2B5EF4-FFF2-40B4-BE49-F238E27FC236}">
                <a16:creationId xmlns:a16="http://schemas.microsoft.com/office/drawing/2014/main" id="{B10696AF-B509-4829-A20B-428F3A0DEDE2}"/>
              </a:ext>
            </a:extLst>
          </p:cNvPr>
          <p:cNvSpPr>
            <a:spLocks noGrp="1"/>
          </p:cNvSpPr>
          <p:nvPr>
            <p:ph type="ftr" sz="quarter" idx="11"/>
          </p:nvPr>
        </p:nvSpPr>
        <p:spPr/>
        <p:txBody>
          <a:bodyPr/>
          <a:lstStyle/>
          <a:p>
            <a:r>
              <a:rPr lang="en-GB"/>
              <a:t>Wim Thiery</a:t>
            </a:r>
            <a:endParaRPr lang="en-GB" dirty="0"/>
          </a:p>
        </p:txBody>
      </p:sp>
      <p:sp>
        <p:nvSpPr>
          <p:cNvPr id="5" name="Slide Number Placeholder 4">
            <a:extLst>
              <a:ext uri="{FF2B5EF4-FFF2-40B4-BE49-F238E27FC236}">
                <a16:creationId xmlns:a16="http://schemas.microsoft.com/office/drawing/2014/main" id="{8E505DEB-1731-4EE9-98D2-B006FEC54041}"/>
              </a:ext>
            </a:extLst>
          </p:cNvPr>
          <p:cNvSpPr>
            <a:spLocks noGrp="1"/>
          </p:cNvSpPr>
          <p:nvPr>
            <p:ph type="sldNum" sz="quarter" idx="12"/>
          </p:nvPr>
        </p:nvSpPr>
        <p:spPr/>
        <p:txBody>
          <a:bodyPr/>
          <a:lstStyle/>
          <a:p>
            <a:fld id="{6C6AE60A-B69C-4790-82F7-3882EDF23186}" type="slidenum">
              <a:rPr lang="en-GB" smtClean="0"/>
              <a:pPr/>
              <a:t>9</a:t>
            </a:fld>
            <a:endParaRPr lang="en-GB" dirty="0"/>
          </a:p>
        </p:txBody>
      </p:sp>
      <p:sp>
        <p:nvSpPr>
          <p:cNvPr id="6" name="Title 5">
            <a:extLst>
              <a:ext uri="{FF2B5EF4-FFF2-40B4-BE49-F238E27FC236}">
                <a16:creationId xmlns:a16="http://schemas.microsoft.com/office/drawing/2014/main" id="{DD11B959-96B0-44BA-B9D7-F7D2DB8E5098}"/>
              </a:ext>
            </a:extLst>
          </p:cNvPr>
          <p:cNvSpPr>
            <a:spLocks noGrp="1"/>
          </p:cNvSpPr>
          <p:nvPr>
            <p:ph type="title"/>
          </p:nvPr>
        </p:nvSpPr>
        <p:spPr/>
        <p:txBody>
          <a:bodyPr/>
          <a:lstStyle/>
          <a:p>
            <a:r>
              <a:rPr lang="nl-BE" dirty="0" err="1"/>
              <a:t>Increased</a:t>
            </a:r>
            <a:r>
              <a:rPr lang="nl-BE" dirty="0"/>
              <a:t> </a:t>
            </a:r>
            <a:r>
              <a:rPr lang="nl-BE" dirty="0" err="1"/>
              <a:t>climate</a:t>
            </a:r>
            <a:r>
              <a:rPr lang="nl-BE" dirty="0"/>
              <a:t> </a:t>
            </a:r>
            <a:r>
              <a:rPr lang="nl-BE" dirty="0" err="1"/>
              <a:t>ambition</a:t>
            </a:r>
            <a:r>
              <a:rPr lang="nl-BE" dirty="0"/>
              <a:t> </a:t>
            </a:r>
            <a:r>
              <a:rPr lang="nl-BE" dirty="0" err="1"/>
              <a:t>lowers</a:t>
            </a:r>
            <a:r>
              <a:rPr lang="nl-BE" dirty="0"/>
              <a:t> </a:t>
            </a:r>
            <a:r>
              <a:rPr lang="nl-BE" dirty="0" err="1"/>
              <a:t>burden</a:t>
            </a:r>
            <a:r>
              <a:rPr lang="nl-BE" dirty="0"/>
              <a:t> on </a:t>
            </a:r>
            <a:r>
              <a:rPr lang="nl-BE" dirty="0" err="1"/>
              <a:t>young</a:t>
            </a:r>
            <a:r>
              <a:rPr lang="nl-BE" dirty="0"/>
              <a:t> </a:t>
            </a:r>
            <a:r>
              <a:rPr lang="nl-BE" dirty="0" err="1"/>
              <a:t>generations</a:t>
            </a:r>
            <a:br>
              <a:rPr lang="nl-BE" dirty="0"/>
            </a:br>
            <a:endParaRPr lang="nl-BE" sz="2000" dirty="0"/>
          </a:p>
        </p:txBody>
      </p:sp>
      <p:pic>
        <p:nvPicPr>
          <p:cNvPr id="10" name="Picture 9" descr="Graphical user interface, map&#10;&#10;Description automatically generated">
            <a:extLst>
              <a:ext uri="{FF2B5EF4-FFF2-40B4-BE49-F238E27FC236}">
                <a16:creationId xmlns:a16="http://schemas.microsoft.com/office/drawing/2014/main" id="{CEF1FDB7-28C3-4614-B57D-8AB9EA3B86ED}"/>
              </a:ext>
            </a:extLst>
          </p:cNvPr>
          <p:cNvPicPr>
            <a:picLocks noChangeAspect="1"/>
          </p:cNvPicPr>
          <p:nvPr/>
        </p:nvPicPr>
        <p:blipFill rotWithShape="1">
          <a:blip r:embed="rId3">
            <a:extLst>
              <a:ext uri="{28A0092B-C50C-407E-A947-70E740481C1C}">
                <a14:useLocalDpi xmlns:a14="http://schemas.microsoft.com/office/drawing/2010/main" val="0"/>
              </a:ext>
            </a:extLst>
          </a:blip>
          <a:srcRect r="49877" b="64311"/>
          <a:stretch/>
        </p:blipFill>
        <p:spPr>
          <a:xfrm>
            <a:off x="106827" y="2252142"/>
            <a:ext cx="5987726" cy="2547537"/>
          </a:xfrm>
          <a:prstGeom prst="rect">
            <a:avLst/>
          </a:prstGeom>
        </p:spPr>
      </p:pic>
      <p:grpSp>
        <p:nvGrpSpPr>
          <p:cNvPr id="2" name="Group 1">
            <a:extLst>
              <a:ext uri="{FF2B5EF4-FFF2-40B4-BE49-F238E27FC236}">
                <a16:creationId xmlns:a16="http://schemas.microsoft.com/office/drawing/2014/main" id="{C8BE8B81-B925-4410-81C2-002AAAC677A7}"/>
              </a:ext>
            </a:extLst>
          </p:cNvPr>
          <p:cNvGrpSpPr/>
          <p:nvPr/>
        </p:nvGrpSpPr>
        <p:grpSpPr>
          <a:xfrm>
            <a:off x="2925267" y="2094414"/>
            <a:ext cx="9082986" cy="3167558"/>
            <a:chOff x="3907819" y="1289586"/>
            <a:chExt cx="6772348" cy="2361757"/>
          </a:xfrm>
        </p:grpSpPr>
        <p:pic>
          <p:nvPicPr>
            <p:cNvPr id="7" name="Picture 6" descr="Graphical user interface, map&#10;&#10;Description automatically generated">
              <a:extLst>
                <a:ext uri="{FF2B5EF4-FFF2-40B4-BE49-F238E27FC236}">
                  <a16:creationId xmlns:a16="http://schemas.microsoft.com/office/drawing/2014/main" id="{F2DEA403-F11E-4FC1-8D37-052613DD613C}"/>
                </a:ext>
              </a:extLst>
            </p:cNvPr>
            <p:cNvPicPr>
              <a:picLocks noChangeAspect="1"/>
            </p:cNvPicPr>
            <p:nvPr/>
          </p:nvPicPr>
          <p:blipFill rotWithShape="1">
            <a:blip r:embed="rId3">
              <a:extLst>
                <a:ext uri="{28A0092B-C50C-407E-A947-70E740481C1C}">
                  <a14:useLocalDpi xmlns:a14="http://schemas.microsoft.com/office/drawing/2010/main" val="0"/>
                </a:ext>
              </a:extLst>
            </a:blip>
            <a:srcRect l="50838" b="66725"/>
            <a:stretch/>
          </p:blipFill>
          <p:spPr>
            <a:xfrm>
              <a:off x="6301259" y="1289586"/>
              <a:ext cx="4378908" cy="1770989"/>
            </a:xfrm>
            <a:prstGeom prst="rect">
              <a:avLst/>
            </a:prstGeom>
          </p:spPr>
        </p:pic>
        <p:pic>
          <p:nvPicPr>
            <p:cNvPr id="9" name="Picture 8" descr="Graphical user interface, map&#10;&#10;Description automatically generated">
              <a:extLst>
                <a:ext uri="{FF2B5EF4-FFF2-40B4-BE49-F238E27FC236}">
                  <a16:creationId xmlns:a16="http://schemas.microsoft.com/office/drawing/2014/main" id="{DA9D937C-B2D3-47B5-89EF-31DEA9DDC8AE}"/>
                </a:ext>
              </a:extLst>
            </p:cNvPr>
            <p:cNvPicPr>
              <a:picLocks noChangeAspect="1"/>
            </p:cNvPicPr>
            <p:nvPr/>
          </p:nvPicPr>
          <p:blipFill rotWithShape="1">
            <a:blip r:embed="rId3">
              <a:extLst>
                <a:ext uri="{28A0092B-C50C-407E-A947-70E740481C1C}">
                  <a14:useLocalDpi xmlns:a14="http://schemas.microsoft.com/office/drawing/2010/main" val="0"/>
                </a:ext>
              </a:extLst>
            </a:blip>
            <a:srcRect l="23971" t="35666" r="27523" b="55695"/>
            <a:stretch/>
          </p:blipFill>
          <p:spPr>
            <a:xfrm>
              <a:off x="3907819" y="3191567"/>
              <a:ext cx="4320480" cy="459776"/>
            </a:xfrm>
            <a:prstGeom prst="rect">
              <a:avLst/>
            </a:prstGeom>
          </p:spPr>
        </p:pic>
      </p:grpSp>
      <p:pic>
        <p:nvPicPr>
          <p:cNvPr id="11" name="Picture 10" descr="Graphical user interface, map&#10;&#10;Description automatically generated">
            <a:extLst>
              <a:ext uri="{FF2B5EF4-FFF2-40B4-BE49-F238E27FC236}">
                <a16:creationId xmlns:a16="http://schemas.microsoft.com/office/drawing/2014/main" id="{0F1CED70-D15B-4306-8E7F-CDE966798875}"/>
              </a:ext>
            </a:extLst>
          </p:cNvPr>
          <p:cNvPicPr>
            <a:picLocks noChangeAspect="1"/>
          </p:cNvPicPr>
          <p:nvPr/>
        </p:nvPicPr>
        <p:blipFill rotWithShape="1">
          <a:blip r:embed="rId3">
            <a:extLst>
              <a:ext uri="{28A0092B-C50C-407E-A947-70E740481C1C}">
                <a14:useLocalDpi xmlns:a14="http://schemas.microsoft.com/office/drawing/2010/main" val="0"/>
              </a:ext>
            </a:extLst>
          </a:blip>
          <a:srcRect l="23971" t="35666" r="27523" b="55695"/>
          <a:stretch/>
        </p:blipFill>
        <p:spPr>
          <a:xfrm>
            <a:off x="117238" y="4647842"/>
            <a:ext cx="5794575" cy="616646"/>
          </a:xfrm>
          <a:prstGeom prst="rect">
            <a:avLst/>
          </a:prstGeom>
        </p:spPr>
      </p:pic>
      <p:sp>
        <p:nvSpPr>
          <p:cNvPr id="8" name="Rectangle 7">
            <a:extLst>
              <a:ext uri="{FF2B5EF4-FFF2-40B4-BE49-F238E27FC236}">
                <a16:creationId xmlns:a16="http://schemas.microsoft.com/office/drawing/2014/main" id="{BBC48BE7-E33A-4197-9055-E76B174502F4}"/>
              </a:ext>
            </a:extLst>
          </p:cNvPr>
          <p:cNvSpPr/>
          <p:nvPr/>
        </p:nvSpPr>
        <p:spPr>
          <a:xfrm>
            <a:off x="106827" y="2094414"/>
            <a:ext cx="217023" cy="373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77214CD-D1A9-40E2-A9B2-E3835D343492}"/>
              </a:ext>
            </a:extLst>
          </p:cNvPr>
          <p:cNvSpPr/>
          <p:nvPr/>
        </p:nvSpPr>
        <p:spPr>
          <a:xfrm>
            <a:off x="6319468" y="1988840"/>
            <a:ext cx="217023" cy="373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3894680-26E6-4BF4-812E-6BE44B503D55}"/>
              </a:ext>
            </a:extLst>
          </p:cNvPr>
          <p:cNvSpPr txBox="1"/>
          <p:nvPr/>
        </p:nvSpPr>
        <p:spPr>
          <a:xfrm>
            <a:off x="10057179" y="6054810"/>
            <a:ext cx="1943161" cy="253916"/>
          </a:xfrm>
          <a:prstGeom prst="rect">
            <a:avLst/>
          </a:prstGeom>
          <a:noFill/>
        </p:spPr>
        <p:txBody>
          <a:bodyPr wrap="none" rtlCol="0">
            <a:spAutoFit/>
          </a:bodyPr>
          <a:lstStyle/>
          <a:p>
            <a:r>
              <a:rPr lang="en-GB" sz="1050" b="1" dirty="0">
                <a:solidFill>
                  <a:srgbClr val="1F407A"/>
                </a:solidFill>
              </a:rPr>
              <a:t>(Thiery et al., 2021 </a:t>
            </a:r>
            <a:r>
              <a:rPr lang="en-GB" sz="1050" b="1" i="1" dirty="0">
                <a:solidFill>
                  <a:srgbClr val="1F407A"/>
                </a:solidFill>
              </a:rPr>
              <a:t>Science</a:t>
            </a:r>
            <a:r>
              <a:rPr lang="en-GB" sz="1050" b="1" dirty="0">
                <a:solidFill>
                  <a:srgbClr val="1F407A"/>
                </a:solidFill>
              </a:rPr>
              <a:t>)</a:t>
            </a:r>
          </a:p>
        </p:txBody>
      </p:sp>
    </p:spTree>
    <p:extLst>
      <p:ext uri="{BB962C8B-B14F-4D97-AF65-F5344CB8AC3E}">
        <p14:creationId xmlns:p14="http://schemas.microsoft.com/office/powerpoint/2010/main" val="4261369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th_praesentation_16zu9_en">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1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th_praesentation_16zu9_ETH2">
  <a:themeElements>
    <a:clrScheme name="ETH 2 - Interne Kommunikation">
      <a:dk1>
        <a:sysClr val="windowText" lastClr="000000"/>
      </a:dk1>
      <a:lt1>
        <a:sysClr val="window" lastClr="FFFFFF"/>
      </a:lt1>
      <a:dk2>
        <a:srgbClr val="000000"/>
      </a:dk2>
      <a:lt2>
        <a:srgbClr val="FFFFFF"/>
      </a:lt2>
      <a:accent1>
        <a:srgbClr val="485A2C"/>
      </a:accent1>
      <a:accent2>
        <a:srgbClr val="65744E"/>
      </a:accent2>
      <a:accent3>
        <a:srgbClr val="838F70"/>
      </a:accent3>
      <a:accent4>
        <a:srgbClr val="A0A991"/>
      </a:accent4>
      <a:accent5>
        <a:srgbClr val="BDC4B3"/>
      </a:accent5>
      <a:accent6>
        <a:srgbClr val="DADED5"/>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2 - Interne Kommunikation">
        <a:dk1>
          <a:sysClr val="windowText" lastClr="000000"/>
        </a:dk1>
        <a:lt1>
          <a:sysClr val="window" lastClr="FFFFFF"/>
        </a:lt1>
        <a:dk2>
          <a:srgbClr val="000000"/>
        </a:dk2>
        <a:lt2>
          <a:srgbClr val="FFFFFF"/>
        </a:lt2>
        <a:accent1>
          <a:srgbClr val="485A2C"/>
        </a:accent1>
        <a:accent2>
          <a:srgbClr val="65744E"/>
        </a:accent2>
        <a:accent3>
          <a:srgbClr val="838F70"/>
        </a:accent3>
        <a:accent4>
          <a:srgbClr val="A0A991"/>
        </a:accent4>
        <a:accent5>
          <a:srgbClr val="BDC4B3"/>
        </a:accent5>
        <a:accent6>
          <a:srgbClr val="DADED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3.xml><?xml version="1.0" encoding="utf-8"?>
<a:theme xmlns:a="http://schemas.openxmlformats.org/drawingml/2006/main" name="eth_praesentation_16zu9_ETH3">
  <a:themeElements>
    <a:clrScheme name="ETH 3">
      <a:dk1>
        <a:sysClr val="windowText" lastClr="000000"/>
      </a:dk1>
      <a:lt1>
        <a:sysClr val="window" lastClr="FFFFFF"/>
      </a:lt1>
      <a:dk2>
        <a:srgbClr val="000000"/>
      </a:dk2>
      <a:lt2>
        <a:srgbClr val="FFFFFF"/>
      </a:lt2>
      <a:accent1>
        <a:srgbClr val="1269B0"/>
      </a:accent1>
      <a:accent2>
        <a:srgbClr val="3881BD"/>
      </a:accent2>
      <a:accent3>
        <a:srgbClr val="5E99C9"/>
      </a:accent3>
      <a:accent4>
        <a:srgbClr val="84B1D6"/>
      </a:accent4>
      <a:accent5>
        <a:srgbClr val="AAC9E3"/>
      </a:accent5>
      <a:accent6>
        <a:srgbClr val="D0E1EF"/>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3">
        <a:dk1>
          <a:sysClr val="windowText" lastClr="000000"/>
        </a:dk1>
        <a:lt1>
          <a:sysClr val="window" lastClr="FFFFFF"/>
        </a:lt1>
        <a:dk2>
          <a:srgbClr val="000000"/>
        </a:dk2>
        <a:lt2>
          <a:srgbClr val="FFFFFF"/>
        </a:lt2>
        <a:accent1>
          <a:srgbClr val="1269B0"/>
        </a:accent1>
        <a:accent2>
          <a:srgbClr val="3881BD"/>
        </a:accent2>
        <a:accent3>
          <a:srgbClr val="5E99C9"/>
        </a:accent3>
        <a:accent4>
          <a:srgbClr val="84B1D6"/>
        </a:accent4>
        <a:accent5>
          <a:srgbClr val="AAC9E3"/>
        </a:accent5>
        <a:accent6>
          <a:srgbClr val="D0E1EF"/>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4.xml><?xml version="1.0" encoding="utf-8"?>
<a:theme xmlns:a="http://schemas.openxmlformats.org/drawingml/2006/main" name="eth_praesentation_16zu9_ETH4">
  <a:themeElements>
    <a:clrScheme name="ETH 4">
      <a:dk1>
        <a:sysClr val="windowText" lastClr="000000"/>
      </a:dk1>
      <a:lt1>
        <a:sysClr val="window" lastClr="FFFFFF"/>
      </a:lt1>
      <a:dk2>
        <a:srgbClr val="000000"/>
      </a:dk2>
      <a:lt2>
        <a:srgbClr val="FFFFFF"/>
      </a:lt2>
      <a:accent1>
        <a:srgbClr val="72791C"/>
      </a:accent1>
      <a:accent2>
        <a:srgbClr val="898E40"/>
      </a:accent2>
      <a:accent3>
        <a:srgbClr val="9FA465"/>
      </a:accent3>
      <a:accent4>
        <a:srgbClr val="B6B989"/>
      </a:accent4>
      <a:accent5>
        <a:srgbClr val="CCCFAD"/>
      </a:accent5>
      <a:accent6>
        <a:srgbClr val="E3E4D2"/>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4">
        <a:dk1>
          <a:sysClr val="windowText" lastClr="000000"/>
        </a:dk1>
        <a:lt1>
          <a:sysClr val="window" lastClr="FFFFFF"/>
        </a:lt1>
        <a:dk2>
          <a:srgbClr val="000000"/>
        </a:dk2>
        <a:lt2>
          <a:srgbClr val="FFFFFF"/>
        </a:lt2>
        <a:accent1>
          <a:srgbClr val="72791C"/>
        </a:accent1>
        <a:accent2>
          <a:srgbClr val="898E40"/>
        </a:accent2>
        <a:accent3>
          <a:srgbClr val="9FA465"/>
        </a:accent3>
        <a:accent4>
          <a:srgbClr val="B6B989"/>
        </a:accent4>
        <a:accent5>
          <a:srgbClr val="CCCFAD"/>
        </a:accent5>
        <a:accent6>
          <a:srgbClr val="E3E4D2"/>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5.xml><?xml version="1.0" encoding="utf-8"?>
<a:theme xmlns:a="http://schemas.openxmlformats.org/drawingml/2006/main" name="eth_praesentation_16zu9_ETH5">
  <a:themeElements>
    <a:clrScheme name="ETH 5">
      <a:dk1>
        <a:sysClr val="windowText" lastClr="000000"/>
      </a:dk1>
      <a:lt1>
        <a:sysClr val="window" lastClr="FFFFFF"/>
      </a:lt1>
      <a:dk2>
        <a:srgbClr val="000000"/>
      </a:dk2>
      <a:lt2>
        <a:srgbClr val="FFFFFF"/>
      </a:lt2>
      <a:accent1>
        <a:srgbClr val="91056A"/>
      </a:accent1>
      <a:accent2>
        <a:srgbClr val="A32D82"/>
      </a:accent2>
      <a:accent3>
        <a:srgbClr val="B4559A"/>
      </a:accent3>
      <a:accent4>
        <a:srgbClr val="C67DB2"/>
      </a:accent4>
      <a:accent5>
        <a:srgbClr val="D7A5C9"/>
      </a:accent5>
      <a:accent6>
        <a:srgbClr val="DFCDE1"/>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5">
        <a:dk1>
          <a:sysClr val="windowText" lastClr="000000"/>
        </a:dk1>
        <a:lt1>
          <a:sysClr val="window" lastClr="FFFFFF"/>
        </a:lt1>
        <a:dk2>
          <a:srgbClr val="000000"/>
        </a:dk2>
        <a:lt2>
          <a:srgbClr val="FFFFFF"/>
        </a:lt2>
        <a:accent1>
          <a:srgbClr val="91056A"/>
        </a:accent1>
        <a:accent2>
          <a:srgbClr val="A32D82"/>
        </a:accent2>
        <a:accent3>
          <a:srgbClr val="B4559A"/>
        </a:accent3>
        <a:accent4>
          <a:srgbClr val="C67DB2"/>
        </a:accent4>
        <a:accent5>
          <a:srgbClr val="D7A5C9"/>
        </a:accent5>
        <a:accent6>
          <a:srgbClr val="DFCDE1"/>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6.xml><?xml version="1.0" encoding="utf-8"?>
<a:theme xmlns:a="http://schemas.openxmlformats.org/drawingml/2006/main" name="eth_praesentation_16zu9_ETH6">
  <a:themeElements>
    <a:clrScheme name="ETH 6">
      <a:dk1>
        <a:sysClr val="windowText" lastClr="000000"/>
      </a:dk1>
      <a:lt1>
        <a:sysClr val="window" lastClr="FFFFFF"/>
      </a:lt1>
      <a:dk2>
        <a:srgbClr val="000000"/>
      </a:dk2>
      <a:lt2>
        <a:srgbClr val="FFFFFF"/>
      </a:lt2>
      <a:accent1>
        <a:srgbClr val="6F6F64"/>
      </a:accent1>
      <a:accent2>
        <a:srgbClr val="86867D"/>
      </a:accent2>
      <a:accent3>
        <a:srgbClr val="9D9D96"/>
      </a:accent3>
      <a:accent4>
        <a:srgbClr val="B4B4AE"/>
      </a:accent4>
      <a:accent5>
        <a:srgbClr val="CBCBC7"/>
      </a:accent5>
      <a:accent6>
        <a:srgbClr val="E2E2E0"/>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6">
        <a:dk1>
          <a:sysClr val="windowText" lastClr="000000"/>
        </a:dk1>
        <a:lt1>
          <a:sysClr val="window" lastClr="FFFFFF"/>
        </a:lt1>
        <a:dk2>
          <a:srgbClr val="000000"/>
        </a:dk2>
        <a:lt2>
          <a:srgbClr val="FFFFFF"/>
        </a:lt2>
        <a:accent1>
          <a:srgbClr val="6F6F64"/>
        </a:accent1>
        <a:accent2>
          <a:srgbClr val="86867D"/>
        </a:accent2>
        <a:accent3>
          <a:srgbClr val="9D9D96"/>
        </a:accent3>
        <a:accent4>
          <a:srgbClr val="B4B4AE"/>
        </a:accent4>
        <a:accent5>
          <a:srgbClr val="CBCBC7"/>
        </a:accent5>
        <a:accent6>
          <a:srgbClr val="E2E2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7.xml><?xml version="1.0" encoding="utf-8"?>
<a:theme xmlns:a="http://schemas.openxmlformats.org/drawingml/2006/main" name="eth_praesentation_16zu9_ETH7">
  <a:themeElements>
    <a:clrScheme name="ETH 7">
      <a:dk1>
        <a:sysClr val="windowText" lastClr="000000"/>
      </a:dk1>
      <a:lt1>
        <a:sysClr val="window" lastClr="FFFFFF"/>
      </a:lt1>
      <a:dk2>
        <a:srgbClr val="000000"/>
      </a:dk2>
      <a:lt2>
        <a:srgbClr val="FFFFFF"/>
      </a:lt2>
      <a:accent1>
        <a:srgbClr val="A8322D"/>
      </a:accent1>
      <a:accent2>
        <a:srgbClr val="B6534F"/>
      </a:accent2>
      <a:accent3>
        <a:srgbClr val="C47470"/>
      </a:accent3>
      <a:accent4>
        <a:srgbClr val="D29492"/>
      </a:accent4>
      <a:accent5>
        <a:srgbClr val="E0B5B3"/>
      </a:accent5>
      <a:accent6>
        <a:srgbClr val="EED6D5"/>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7">
        <a:dk1>
          <a:sysClr val="windowText" lastClr="000000"/>
        </a:dk1>
        <a:lt1>
          <a:sysClr val="window" lastClr="FFFFFF"/>
        </a:lt1>
        <a:dk2>
          <a:srgbClr val="000000"/>
        </a:dk2>
        <a:lt2>
          <a:srgbClr val="FFFFFF"/>
        </a:lt2>
        <a:accent1>
          <a:srgbClr val="A8322D"/>
        </a:accent1>
        <a:accent2>
          <a:srgbClr val="B6534F"/>
        </a:accent2>
        <a:accent3>
          <a:srgbClr val="C47470"/>
        </a:accent3>
        <a:accent4>
          <a:srgbClr val="D29492"/>
        </a:accent4>
        <a:accent5>
          <a:srgbClr val="E0B5B3"/>
        </a:accent5>
        <a:accent6>
          <a:srgbClr val="EED6D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8.xml><?xml version="1.0" encoding="utf-8"?>
<a:theme xmlns:a="http://schemas.openxmlformats.org/drawingml/2006/main" name="eth_praesentation_16zu9_ETH8">
  <a:themeElements>
    <a:clrScheme name="ETH 8">
      <a:dk1>
        <a:sysClr val="windowText" lastClr="000000"/>
      </a:dk1>
      <a:lt1>
        <a:sysClr val="window" lastClr="FFFFFF"/>
      </a:lt1>
      <a:dk2>
        <a:srgbClr val="000000"/>
      </a:dk2>
      <a:lt2>
        <a:srgbClr val="FFFFFF"/>
      </a:lt2>
      <a:accent1>
        <a:srgbClr val="007A96"/>
      </a:accent1>
      <a:accent2>
        <a:srgbClr val="298FA7"/>
      </a:accent2>
      <a:accent3>
        <a:srgbClr val="52A5B8"/>
      </a:accent3>
      <a:accent4>
        <a:srgbClr val="7ABAC8"/>
      </a:accent4>
      <a:accent5>
        <a:srgbClr val="A3CFD9"/>
      </a:accent5>
      <a:accent6>
        <a:srgbClr val="CCE4EA"/>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8">
        <a:dk1>
          <a:sysClr val="windowText" lastClr="000000"/>
        </a:dk1>
        <a:lt1>
          <a:sysClr val="window" lastClr="FFFFFF"/>
        </a:lt1>
        <a:dk2>
          <a:srgbClr val="000000"/>
        </a:dk2>
        <a:lt2>
          <a:srgbClr val="FFFFFF"/>
        </a:lt2>
        <a:accent1>
          <a:srgbClr val="007A96"/>
        </a:accent1>
        <a:accent2>
          <a:srgbClr val="298FA7"/>
        </a:accent2>
        <a:accent3>
          <a:srgbClr val="52A5B8"/>
        </a:accent3>
        <a:accent4>
          <a:srgbClr val="7ABAC8"/>
        </a:accent4>
        <a:accent5>
          <a:srgbClr val="A3CFD9"/>
        </a:accent5>
        <a:accent6>
          <a:srgbClr val="CCE4E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9.xml><?xml version="1.0" encoding="utf-8"?>
<a:theme xmlns:a="http://schemas.openxmlformats.org/drawingml/2006/main" name="eth_praesentation_16zu9_ETH9">
  <a:themeElements>
    <a:clrScheme name="ETH 9">
      <a:dk1>
        <a:sysClr val="windowText" lastClr="000000"/>
      </a:dk1>
      <a:lt1>
        <a:sysClr val="window" lastClr="FFFFFF"/>
      </a:lt1>
      <a:dk2>
        <a:srgbClr val="000000"/>
      </a:dk2>
      <a:lt2>
        <a:srgbClr val="FFFFFF"/>
      </a:lt2>
      <a:accent1>
        <a:srgbClr val="956013"/>
      </a:accent1>
      <a:accent2>
        <a:srgbClr val="A67939"/>
      </a:accent2>
      <a:accent3>
        <a:srgbClr val="B7935F"/>
      </a:accent3>
      <a:accent4>
        <a:srgbClr val="C8AC84"/>
      </a:accent4>
      <a:accent5>
        <a:srgbClr val="D9C6AA"/>
      </a:accent5>
      <a:accent6>
        <a:srgbClr val="EADFD0"/>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9">
        <a:dk1>
          <a:sysClr val="windowText" lastClr="000000"/>
        </a:dk1>
        <a:lt1>
          <a:sysClr val="window" lastClr="FFFFFF"/>
        </a:lt1>
        <a:dk2>
          <a:srgbClr val="000000"/>
        </a:dk2>
        <a:lt2>
          <a:srgbClr val="FFFFFF"/>
        </a:lt2>
        <a:accent1>
          <a:srgbClr val="956013"/>
        </a:accent1>
        <a:accent2>
          <a:srgbClr val="A67939"/>
        </a:accent2>
        <a:accent3>
          <a:srgbClr val="B7935F"/>
        </a:accent3>
        <a:accent4>
          <a:srgbClr val="C8AC84"/>
        </a:accent4>
        <a:accent5>
          <a:srgbClr val="D9C6AA"/>
        </a:accent5>
        <a:accent6>
          <a:srgbClr val="EADFD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docProps/app.xml><?xml version="1.0" encoding="utf-8"?>
<Properties xmlns="http://schemas.openxmlformats.org/officeDocument/2006/extended-properties" xmlns:vt="http://schemas.openxmlformats.org/officeDocument/2006/docPropsVTypes">
  <Template>eth_praesentation_16zu9_en</Template>
  <TotalTime>13146</TotalTime>
  <Words>5067</Words>
  <Application>Microsoft Office PowerPoint</Application>
  <PresentationFormat>Custom</PresentationFormat>
  <Paragraphs>538</Paragraphs>
  <Slides>44</Slides>
  <Notes>35</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44</vt:i4>
      </vt:variant>
    </vt:vector>
  </HeadingPairs>
  <TitlesOfParts>
    <vt:vector size="57" baseType="lpstr">
      <vt:lpstr>Arial</vt:lpstr>
      <vt:lpstr>Calibri</vt:lpstr>
      <vt:lpstr>Verdana</vt:lpstr>
      <vt:lpstr>Wingdings</vt:lpstr>
      <vt:lpstr>eth_praesentation_16zu9_en</vt:lpstr>
      <vt:lpstr>eth_praesentation_16zu9_ETH2</vt:lpstr>
      <vt:lpstr>eth_praesentation_16zu9_ETH3</vt:lpstr>
      <vt:lpstr>eth_praesentation_16zu9_ETH4</vt:lpstr>
      <vt:lpstr>eth_praesentation_16zu9_ETH5</vt:lpstr>
      <vt:lpstr>eth_praesentation_16zu9_ETH6</vt:lpstr>
      <vt:lpstr>eth_praesentation_16zu9_ETH7</vt:lpstr>
      <vt:lpstr>eth_praesentation_16zu9_ETH8</vt:lpstr>
      <vt:lpstr>eth_praesentation_16zu9_ETH9</vt:lpstr>
      <vt:lpstr>The kids aren’t alright </vt:lpstr>
      <vt:lpstr>PowerPoint Presentation</vt:lpstr>
      <vt:lpstr>PowerPoint Presentation</vt:lpstr>
      <vt:lpstr>The idea Integrate exposure of an ‘average person’ to extreme events across lifetime</vt:lpstr>
      <vt:lpstr>Burning embers for the kids</vt:lpstr>
      <vt:lpstr>six impact categories 15 ISIMIP2b models, 273 global-scale projections</vt:lpstr>
      <vt:lpstr>six burning embers</vt:lpstr>
      <vt:lpstr>six burning embers</vt:lpstr>
      <vt:lpstr>Increased climate ambition lowers burden on young generations </vt:lpstr>
      <vt:lpstr>PowerPoint Presentation</vt:lpstr>
      <vt:lpstr>#myclimatefuture</vt:lpstr>
      <vt:lpstr>outcomes</vt:lpstr>
      <vt:lpstr>#myclimatefuture</vt:lpstr>
      <vt:lpstr>PowerPoint Presentation</vt:lpstr>
      <vt:lpstr>PowerPoint Presentation</vt:lpstr>
      <vt:lpstr>Current pledges – income categories</vt:lpstr>
      <vt:lpstr>Key points</vt:lpstr>
      <vt:lpstr>The nitty-gritty details</vt:lpstr>
      <vt:lpstr>Why we are conservative</vt:lpstr>
      <vt:lpstr>Why this matters (1) Fridays for future: surge in societal debate</vt:lpstr>
      <vt:lpstr>Why this matters (2) Climate litigation: Is a 15-year old more entitled to start a lawsuit than a 60-year old? </vt:lpstr>
      <vt:lpstr>Why this matters (3) Eulerian vs. Lagrangian: A common distinction in atmospheric science, not in impact research</vt:lpstr>
      <vt:lpstr>Towards a burning ember plot for the kids </vt:lpstr>
      <vt:lpstr>The youth will face strong increases, older generations won’t</vt:lpstr>
      <vt:lpstr>local value of global mitigation </vt:lpstr>
      <vt:lpstr>Most (all?) climate impact studies are Eulerian</vt:lpstr>
      <vt:lpstr>PowerPoint Presentation</vt:lpstr>
      <vt:lpstr>PowerPoint Presentation</vt:lpstr>
      <vt:lpstr>PowerPoint Presentation</vt:lpstr>
      <vt:lpstr>Sensitivity to aggregation method</vt:lpstr>
      <vt:lpstr>PowerPoint Presentation</vt:lpstr>
      <vt:lpstr>PowerPoint Presentation</vt:lpstr>
      <vt:lpstr>Cold spell exposure change</vt:lpstr>
      <vt:lpstr>Current pledges – world regions</vt:lpstr>
      <vt:lpstr>Current pledges – income categories</vt:lpstr>
      <vt:lpstr>Many young people  live in hard-hit regions</vt:lpstr>
      <vt:lpstr>Many young people  live in hard-hit regions</vt:lpstr>
      <vt:lpstr>Many young people  live in hard-hit regions</vt:lpstr>
      <vt:lpstr>Life expectancy change</vt:lpstr>
      <vt:lpstr>Contribution of climate vs. life expectancy chance</vt:lpstr>
      <vt:lpstr>PowerPoint Presentation</vt:lpstr>
      <vt:lpstr>PowerPoint Presentation</vt:lpstr>
      <vt:lpstr>PowerPoint Presentation</vt:lpstr>
      <vt:lpstr>Media attention</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wim</dc:creator>
  <cp:lastModifiedBy>Wim THIERY</cp:lastModifiedBy>
  <cp:revision>1519</cp:revision>
  <cp:lastPrinted>2013-06-08T11:22:51Z</cp:lastPrinted>
  <dcterms:created xsi:type="dcterms:W3CDTF">2016-02-12T15:46:07Z</dcterms:created>
  <dcterms:modified xsi:type="dcterms:W3CDTF">2022-05-23T08:25:24Z</dcterms:modified>
</cp:coreProperties>
</file>