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4"/>
  </p:sldMasterIdLst>
  <p:notesMasterIdLst>
    <p:notesMasterId r:id="rId14"/>
  </p:notesMasterIdLst>
  <p:sldIdLst>
    <p:sldId id="279" r:id="rId5"/>
    <p:sldId id="269" r:id="rId6"/>
    <p:sldId id="271" r:id="rId7"/>
    <p:sldId id="272" r:id="rId8"/>
    <p:sldId id="273" r:id="rId9"/>
    <p:sldId id="276" r:id="rId10"/>
    <p:sldId id="274" r:id="rId11"/>
    <p:sldId id="275" r:id="rId12"/>
    <p:sldId id="27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3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CBF0E8-0DED-4A87-88CD-43CFD395A72C}" v="1442" dt="2022-05-26T09:29:39.2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876" y="4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621306-21A3-4E84-AFDF-EE0C2787B320}" type="doc">
      <dgm:prSet loTypeId="urn:microsoft.com/office/officeart/2005/8/layout/radial2" loCatId="relationship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CO"/>
        </a:p>
      </dgm:t>
    </dgm:pt>
    <dgm:pt modelId="{41794F8B-57B0-4574-86B0-7A670448177F}">
      <dgm:prSet phldrT="[Texto]" custT="1"/>
      <dgm:spPr/>
      <dgm:t>
        <a:bodyPr/>
        <a:lstStyle/>
        <a:p>
          <a:r>
            <a:rPr lang="en-US" sz="1800">
              <a:solidFill>
                <a:schemeClr val="tx1"/>
              </a:solidFill>
              <a:ea typeface="+mn-lt"/>
              <a:cs typeface="+mn-lt"/>
            </a:rPr>
            <a:t>Evaporites+</a:t>
          </a:r>
          <a:br>
            <a:rPr lang="en-US" sz="1800">
              <a:solidFill>
                <a:schemeClr val="tx1"/>
              </a:solidFill>
              <a:ea typeface="+mn-lt"/>
              <a:cs typeface="+mn-lt"/>
            </a:rPr>
          </a:br>
          <a:r>
            <a:rPr lang="en-US" sz="1800">
              <a:solidFill>
                <a:schemeClr val="tx1"/>
              </a:solidFill>
              <a:ea typeface="+mn-lt"/>
              <a:cs typeface="+mn-lt"/>
            </a:rPr>
            <a:t>Shale ratio</a:t>
          </a:r>
          <a:br>
            <a:rPr lang="en-US" sz="1800">
              <a:solidFill>
                <a:schemeClr val="tx1"/>
              </a:solidFill>
              <a:ea typeface="+mn-lt"/>
              <a:cs typeface="+mn-lt"/>
            </a:rPr>
          </a:br>
          <a:r>
            <a:rPr lang="en-US" sz="1800">
              <a:solidFill>
                <a:schemeClr val="tx1"/>
              </a:solidFill>
              <a:ea typeface="+mn-lt"/>
              <a:cs typeface="+mn-lt"/>
            </a:rPr>
            <a:t>(</a:t>
          </a:r>
          <a:r>
            <a:rPr lang="en-US" sz="1800" err="1">
              <a:solidFill>
                <a:schemeClr val="tx1"/>
              </a:solidFill>
              <a:ea typeface="+mn-lt"/>
              <a:cs typeface="+mn-lt"/>
            </a:rPr>
            <a:t>Cheilletz</a:t>
          </a:r>
          <a:r>
            <a:rPr lang="en-US" sz="1800">
              <a:solidFill>
                <a:schemeClr val="tx1"/>
              </a:solidFill>
              <a:ea typeface="+mn-lt"/>
              <a:cs typeface="+mn-lt"/>
            </a:rPr>
            <a:t> et al., 1994). </a:t>
          </a:r>
          <a:endParaRPr lang="es-CO" sz="1800">
            <a:solidFill>
              <a:schemeClr val="tx1"/>
            </a:solidFill>
          </a:endParaRPr>
        </a:p>
      </dgm:t>
    </dgm:pt>
    <dgm:pt modelId="{EE85854D-DE02-44E8-98F2-C2ACCF230B76}" type="parTrans" cxnId="{319910A9-3A9E-460B-8C5E-0BB676FC65B6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27DFFEEF-10E4-48B8-AAF3-950A5C2F931F}" type="sibTrans" cxnId="{319910A9-3A9E-460B-8C5E-0BB676FC65B6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2CE6609A-F274-4DF5-92F6-A9F59B59CEA3}">
      <dgm:prSet phldrT="[Texto]" custT="1"/>
      <dgm:spPr/>
      <dgm:t>
        <a:bodyPr/>
        <a:lstStyle/>
        <a:p>
          <a:r>
            <a:rPr lang="en-US" sz="2000">
              <a:solidFill>
                <a:schemeClr val="tx1"/>
              </a:solidFill>
              <a:ea typeface="+mn-lt"/>
              <a:cs typeface="+mn-lt"/>
            </a:rPr>
            <a:t>Structural trapping.</a:t>
          </a:r>
          <a:br>
            <a:rPr lang="en-US" sz="2000">
              <a:solidFill>
                <a:schemeClr val="tx1"/>
              </a:solidFill>
              <a:ea typeface="+mn-lt"/>
              <a:cs typeface="+mn-lt"/>
            </a:rPr>
          </a:br>
          <a:r>
            <a:rPr lang="en-US" sz="2000">
              <a:solidFill>
                <a:schemeClr val="tx1"/>
              </a:solidFill>
              <a:ea typeface="+mn-lt"/>
              <a:cs typeface="+mn-lt"/>
            </a:rPr>
            <a:t>(</a:t>
          </a:r>
          <a:r>
            <a:rPr lang="en-US" sz="2000" err="1">
              <a:solidFill>
                <a:schemeClr val="tx1"/>
              </a:solidFill>
              <a:ea typeface="+mn-lt"/>
              <a:cs typeface="+mn-lt"/>
            </a:rPr>
            <a:t>Branquet</a:t>
          </a:r>
          <a:r>
            <a:rPr lang="en-US" sz="2000">
              <a:solidFill>
                <a:schemeClr val="tx1"/>
              </a:solidFill>
              <a:ea typeface="+mn-lt"/>
              <a:cs typeface="+mn-lt"/>
            </a:rPr>
            <a:t> et al., 1995). </a:t>
          </a:r>
          <a:endParaRPr lang="es-CO" sz="2000">
            <a:solidFill>
              <a:schemeClr val="tx1"/>
            </a:solidFill>
          </a:endParaRPr>
        </a:p>
      </dgm:t>
    </dgm:pt>
    <dgm:pt modelId="{8E18C45E-BAB1-4C67-9C77-090B65482EF3}" type="parTrans" cxnId="{63CA4803-802F-470C-BC55-9BB7D25D0B59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9B9FD240-CAFE-4972-8F7A-BE2A7BE8A576}" type="sibTrans" cxnId="{63CA4803-802F-470C-BC55-9BB7D25D0B59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C71F2577-AFA0-42C4-A139-B6328FF78353}">
      <dgm:prSet phldrT="[Texto]" custT="1"/>
      <dgm:spPr/>
      <dgm:t>
        <a:bodyPr/>
        <a:lstStyle/>
        <a:p>
          <a:r>
            <a:rPr lang="en-US" sz="1800">
              <a:solidFill>
                <a:schemeClr val="tx1"/>
              </a:solidFill>
              <a:ea typeface="+mn-lt"/>
              <a:cs typeface="+mn-lt"/>
            </a:rPr>
            <a:t>Sedimentary sequence (carbonaceous to calcareous shales).</a:t>
          </a:r>
          <a:endParaRPr lang="es-CO" sz="1800">
            <a:solidFill>
              <a:schemeClr val="tx1"/>
            </a:solidFill>
          </a:endParaRPr>
        </a:p>
      </dgm:t>
    </dgm:pt>
    <dgm:pt modelId="{C0A75E7E-DF03-4AD3-AF70-8162EA1F76AB}" type="parTrans" cxnId="{7A3031AF-C70C-4170-86D2-75AC7C3595F6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6DCE0485-EC30-4BE2-BD12-328E32D8D36E}" type="sibTrans" cxnId="{7A3031AF-C70C-4170-86D2-75AC7C3595F6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F0813DE7-20F3-4197-B322-DE5FABF63AE7}" type="pres">
      <dgm:prSet presAssocID="{BC621306-21A3-4E84-AFDF-EE0C2787B320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B2D78376-897C-4568-BBA4-476B6FD5D204}" type="pres">
      <dgm:prSet presAssocID="{BC621306-21A3-4E84-AFDF-EE0C2787B320}" presName="cycle" presStyleCnt="0"/>
      <dgm:spPr/>
    </dgm:pt>
    <dgm:pt modelId="{AB31CA76-BC59-4EA2-A6F1-DE1A891B5B1E}" type="pres">
      <dgm:prSet presAssocID="{BC621306-21A3-4E84-AFDF-EE0C2787B320}" presName="centerShape" presStyleCnt="0"/>
      <dgm:spPr/>
    </dgm:pt>
    <dgm:pt modelId="{D4A3237A-759E-4A98-8314-302792A91333}" type="pres">
      <dgm:prSet presAssocID="{BC621306-21A3-4E84-AFDF-EE0C2787B320}" presName="connSite" presStyleLbl="node1" presStyleIdx="0" presStyleCnt="4"/>
      <dgm:spPr/>
    </dgm:pt>
    <dgm:pt modelId="{F7C6B717-1838-4BF7-9BE9-6A5C00ED2D46}" type="pres">
      <dgm:prSet presAssocID="{BC621306-21A3-4E84-AFDF-EE0C2787B320}" presName="visible" presStyleLbl="node1" presStyleIdx="0" presStyleCnt="4" custLinFactNeighborX="-13945" custLinFactNeighborY="1751"/>
      <dgm:spPr/>
    </dgm:pt>
    <dgm:pt modelId="{91B73BA2-868D-46C7-8117-F194A6272481}" type="pres">
      <dgm:prSet presAssocID="{EE85854D-DE02-44E8-98F2-C2ACCF230B76}" presName="Name25" presStyleLbl="parChTrans1D1" presStyleIdx="0" presStyleCnt="3"/>
      <dgm:spPr/>
    </dgm:pt>
    <dgm:pt modelId="{20E71F26-F4C3-47AA-83DE-18A1B1F10745}" type="pres">
      <dgm:prSet presAssocID="{41794F8B-57B0-4574-86B0-7A670448177F}" presName="node" presStyleCnt="0"/>
      <dgm:spPr/>
    </dgm:pt>
    <dgm:pt modelId="{0EDF2530-EEB4-4A86-B214-4104AC5F8DAB}" type="pres">
      <dgm:prSet presAssocID="{41794F8B-57B0-4574-86B0-7A670448177F}" presName="parentNode" presStyleLbl="node1" presStyleIdx="1" presStyleCnt="4" custScaleX="115486" custScaleY="120068">
        <dgm:presLayoutVars>
          <dgm:chMax val="1"/>
          <dgm:bulletEnabled val="1"/>
        </dgm:presLayoutVars>
      </dgm:prSet>
      <dgm:spPr/>
    </dgm:pt>
    <dgm:pt modelId="{FFD93021-B742-440D-A1C2-DEA2E8DAE1EA}" type="pres">
      <dgm:prSet presAssocID="{41794F8B-57B0-4574-86B0-7A670448177F}" presName="childNode" presStyleLbl="revTx" presStyleIdx="0" presStyleCnt="0">
        <dgm:presLayoutVars>
          <dgm:bulletEnabled val="1"/>
        </dgm:presLayoutVars>
      </dgm:prSet>
      <dgm:spPr/>
    </dgm:pt>
    <dgm:pt modelId="{2AA8E6B6-41BA-49C7-903F-59F1FF7336A8}" type="pres">
      <dgm:prSet presAssocID="{8E18C45E-BAB1-4C67-9C77-090B65482EF3}" presName="Name25" presStyleLbl="parChTrans1D1" presStyleIdx="1" presStyleCnt="3"/>
      <dgm:spPr/>
    </dgm:pt>
    <dgm:pt modelId="{214EED12-1FD9-40B6-B4A6-B571F5E580F6}" type="pres">
      <dgm:prSet presAssocID="{2CE6609A-F274-4DF5-92F6-A9F59B59CEA3}" presName="node" presStyleCnt="0"/>
      <dgm:spPr/>
    </dgm:pt>
    <dgm:pt modelId="{CA2E1E25-8B06-49B8-BC6F-A5510DC73D36}" type="pres">
      <dgm:prSet presAssocID="{2CE6609A-F274-4DF5-92F6-A9F59B59CEA3}" presName="parentNode" presStyleLbl="node1" presStyleIdx="2" presStyleCnt="4" custScaleX="113367" custScaleY="110926">
        <dgm:presLayoutVars>
          <dgm:chMax val="1"/>
          <dgm:bulletEnabled val="1"/>
        </dgm:presLayoutVars>
      </dgm:prSet>
      <dgm:spPr/>
    </dgm:pt>
    <dgm:pt modelId="{10E25F1D-B249-4D1F-AD04-E89792DDD6A0}" type="pres">
      <dgm:prSet presAssocID="{2CE6609A-F274-4DF5-92F6-A9F59B59CEA3}" presName="childNode" presStyleLbl="revTx" presStyleIdx="0" presStyleCnt="0">
        <dgm:presLayoutVars>
          <dgm:bulletEnabled val="1"/>
        </dgm:presLayoutVars>
      </dgm:prSet>
      <dgm:spPr/>
    </dgm:pt>
    <dgm:pt modelId="{617AA68A-7D9D-4BA7-8CFF-54F2745BD6B9}" type="pres">
      <dgm:prSet presAssocID="{C0A75E7E-DF03-4AD3-AF70-8162EA1F76AB}" presName="Name25" presStyleLbl="parChTrans1D1" presStyleIdx="2" presStyleCnt="3"/>
      <dgm:spPr/>
    </dgm:pt>
    <dgm:pt modelId="{16A40EC5-3B02-469D-8A1A-2F68C2348C3D}" type="pres">
      <dgm:prSet presAssocID="{C71F2577-AFA0-42C4-A139-B6328FF78353}" presName="node" presStyleCnt="0"/>
      <dgm:spPr/>
    </dgm:pt>
    <dgm:pt modelId="{D9686AF6-B708-476D-8BD1-B427F4E92D41}" type="pres">
      <dgm:prSet presAssocID="{C71F2577-AFA0-42C4-A139-B6328FF78353}" presName="parentNode" presStyleLbl="node1" presStyleIdx="3" presStyleCnt="4" custScaleX="115149" custScaleY="116761">
        <dgm:presLayoutVars>
          <dgm:chMax val="1"/>
          <dgm:bulletEnabled val="1"/>
        </dgm:presLayoutVars>
      </dgm:prSet>
      <dgm:spPr/>
    </dgm:pt>
    <dgm:pt modelId="{2B80ECC0-1093-4938-8C72-57A9E2C22A9C}" type="pres">
      <dgm:prSet presAssocID="{C71F2577-AFA0-42C4-A139-B6328FF78353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63CA4803-802F-470C-BC55-9BB7D25D0B59}" srcId="{BC621306-21A3-4E84-AFDF-EE0C2787B320}" destId="{2CE6609A-F274-4DF5-92F6-A9F59B59CEA3}" srcOrd="1" destOrd="0" parTransId="{8E18C45E-BAB1-4C67-9C77-090B65482EF3}" sibTransId="{9B9FD240-CAFE-4972-8F7A-BE2A7BE8A576}"/>
    <dgm:cxn modelId="{2AC09B32-D4CC-4B2E-85C1-A2B6FBB202FE}" type="presOf" srcId="{C0A75E7E-DF03-4AD3-AF70-8162EA1F76AB}" destId="{617AA68A-7D9D-4BA7-8CFF-54F2745BD6B9}" srcOrd="0" destOrd="0" presId="urn:microsoft.com/office/officeart/2005/8/layout/radial2"/>
    <dgm:cxn modelId="{49A7D43E-617C-4E23-84B6-CD4F1BE48F5C}" type="presOf" srcId="{C71F2577-AFA0-42C4-A139-B6328FF78353}" destId="{D9686AF6-B708-476D-8BD1-B427F4E92D41}" srcOrd="0" destOrd="0" presId="urn:microsoft.com/office/officeart/2005/8/layout/radial2"/>
    <dgm:cxn modelId="{AD228C4A-6961-4981-8F45-4547D7C3C31C}" type="presOf" srcId="{41794F8B-57B0-4574-86B0-7A670448177F}" destId="{0EDF2530-EEB4-4A86-B214-4104AC5F8DAB}" srcOrd="0" destOrd="0" presId="urn:microsoft.com/office/officeart/2005/8/layout/radial2"/>
    <dgm:cxn modelId="{D0C5F555-4869-49F4-8579-7CDD9378E30B}" type="presOf" srcId="{2CE6609A-F274-4DF5-92F6-A9F59B59CEA3}" destId="{CA2E1E25-8B06-49B8-BC6F-A5510DC73D36}" srcOrd="0" destOrd="0" presId="urn:microsoft.com/office/officeart/2005/8/layout/radial2"/>
    <dgm:cxn modelId="{F0A3FA96-ACFB-4254-8DE8-F54D83AD8E0B}" type="presOf" srcId="{EE85854D-DE02-44E8-98F2-C2ACCF230B76}" destId="{91B73BA2-868D-46C7-8117-F194A6272481}" srcOrd="0" destOrd="0" presId="urn:microsoft.com/office/officeart/2005/8/layout/radial2"/>
    <dgm:cxn modelId="{D584FBA5-F722-4D36-B021-EE92FC416E3D}" type="presOf" srcId="{8E18C45E-BAB1-4C67-9C77-090B65482EF3}" destId="{2AA8E6B6-41BA-49C7-903F-59F1FF7336A8}" srcOrd="0" destOrd="0" presId="urn:microsoft.com/office/officeart/2005/8/layout/radial2"/>
    <dgm:cxn modelId="{319910A9-3A9E-460B-8C5E-0BB676FC65B6}" srcId="{BC621306-21A3-4E84-AFDF-EE0C2787B320}" destId="{41794F8B-57B0-4574-86B0-7A670448177F}" srcOrd="0" destOrd="0" parTransId="{EE85854D-DE02-44E8-98F2-C2ACCF230B76}" sibTransId="{27DFFEEF-10E4-48B8-AAF3-950A5C2F931F}"/>
    <dgm:cxn modelId="{7A3031AF-C70C-4170-86D2-75AC7C3595F6}" srcId="{BC621306-21A3-4E84-AFDF-EE0C2787B320}" destId="{C71F2577-AFA0-42C4-A139-B6328FF78353}" srcOrd="2" destOrd="0" parTransId="{C0A75E7E-DF03-4AD3-AF70-8162EA1F76AB}" sibTransId="{6DCE0485-EC30-4BE2-BD12-328E32D8D36E}"/>
    <dgm:cxn modelId="{039021B4-52A5-4743-8332-E9BD9EBB4B30}" type="presOf" srcId="{BC621306-21A3-4E84-AFDF-EE0C2787B320}" destId="{F0813DE7-20F3-4197-B322-DE5FABF63AE7}" srcOrd="0" destOrd="0" presId="urn:microsoft.com/office/officeart/2005/8/layout/radial2"/>
    <dgm:cxn modelId="{9B2BE97F-5D80-4176-A942-19FA7DB94BE4}" type="presParOf" srcId="{F0813DE7-20F3-4197-B322-DE5FABF63AE7}" destId="{B2D78376-897C-4568-BBA4-476B6FD5D204}" srcOrd="0" destOrd="0" presId="urn:microsoft.com/office/officeart/2005/8/layout/radial2"/>
    <dgm:cxn modelId="{DE498C8E-94B5-4081-BBA1-812E4A007C20}" type="presParOf" srcId="{B2D78376-897C-4568-BBA4-476B6FD5D204}" destId="{AB31CA76-BC59-4EA2-A6F1-DE1A891B5B1E}" srcOrd="0" destOrd="0" presId="urn:microsoft.com/office/officeart/2005/8/layout/radial2"/>
    <dgm:cxn modelId="{AF877F5A-15AB-4CEC-9EB5-A11CB2B39415}" type="presParOf" srcId="{AB31CA76-BC59-4EA2-A6F1-DE1A891B5B1E}" destId="{D4A3237A-759E-4A98-8314-302792A91333}" srcOrd="0" destOrd="0" presId="urn:microsoft.com/office/officeart/2005/8/layout/radial2"/>
    <dgm:cxn modelId="{CC680ED6-C0F9-4657-973B-FFA869A41BE4}" type="presParOf" srcId="{AB31CA76-BC59-4EA2-A6F1-DE1A891B5B1E}" destId="{F7C6B717-1838-4BF7-9BE9-6A5C00ED2D46}" srcOrd="1" destOrd="0" presId="urn:microsoft.com/office/officeart/2005/8/layout/radial2"/>
    <dgm:cxn modelId="{F600076F-2647-406B-A7C4-3EC848CEA6FE}" type="presParOf" srcId="{B2D78376-897C-4568-BBA4-476B6FD5D204}" destId="{91B73BA2-868D-46C7-8117-F194A6272481}" srcOrd="1" destOrd="0" presId="urn:microsoft.com/office/officeart/2005/8/layout/radial2"/>
    <dgm:cxn modelId="{6F2FE4AB-C227-4723-81A8-908F8468585C}" type="presParOf" srcId="{B2D78376-897C-4568-BBA4-476B6FD5D204}" destId="{20E71F26-F4C3-47AA-83DE-18A1B1F10745}" srcOrd="2" destOrd="0" presId="urn:microsoft.com/office/officeart/2005/8/layout/radial2"/>
    <dgm:cxn modelId="{E87B0CDA-5F58-4205-9390-730624A48AAB}" type="presParOf" srcId="{20E71F26-F4C3-47AA-83DE-18A1B1F10745}" destId="{0EDF2530-EEB4-4A86-B214-4104AC5F8DAB}" srcOrd="0" destOrd="0" presId="urn:microsoft.com/office/officeart/2005/8/layout/radial2"/>
    <dgm:cxn modelId="{07B6056E-3824-4DC3-9E8E-8C5B7570E71E}" type="presParOf" srcId="{20E71F26-F4C3-47AA-83DE-18A1B1F10745}" destId="{FFD93021-B742-440D-A1C2-DEA2E8DAE1EA}" srcOrd="1" destOrd="0" presId="urn:microsoft.com/office/officeart/2005/8/layout/radial2"/>
    <dgm:cxn modelId="{E0D731F6-6386-40D4-B77C-B0DA38D472D0}" type="presParOf" srcId="{B2D78376-897C-4568-BBA4-476B6FD5D204}" destId="{2AA8E6B6-41BA-49C7-903F-59F1FF7336A8}" srcOrd="3" destOrd="0" presId="urn:microsoft.com/office/officeart/2005/8/layout/radial2"/>
    <dgm:cxn modelId="{6EAD7544-1C84-40F2-B8D0-1BC445B1B75E}" type="presParOf" srcId="{B2D78376-897C-4568-BBA4-476B6FD5D204}" destId="{214EED12-1FD9-40B6-B4A6-B571F5E580F6}" srcOrd="4" destOrd="0" presId="urn:microsoft.com/office/officeart/2005/8/layout/radial2"/>
    <dgm:cxn modelId="{CBE1BA44-9009-4DA7-9009-B132C8C48897}" type="presParOf" srcId="{214EED12-1FD9-40B6-B4A6-B571F5E580F6}" destId="{CA2E1E25-8B06-49B8-BC6F-A5510DC73D36}" srcOrd="0" destOrd="0" presId="urn:microsoft.com/office/officeart/2005/8/layout/radial2"/>
    <dgm:cxn modelId="{8369C500-4B64-4D5B-8DC8-1DDE7176B4FD}" type="presParOf" srcId="{214EED12-1FD9-40B6-B4A6-B571F5E580F6}" destId="{10E25F1D-B249-4D1F-AD04-E89792DDD6A0}" srcOrd="1" destOrd="0" presId="urn:microsoft.com/office/officeart/2005/8/layout/radial2"/>
    <dgm:cxn modelId="{AFCB1F51-DD0A-48CE-BE4C-EA0A63C34009}" type="presParOf" srcId="{B2D78376-897C-4568-BBA4-476B6FD5D204}" destId="{617AA68A-7D9D-4BA7-8CFF-54F2745BD6B9}" srcOrd="5" destOrd="0" presId="urn:microsoft.com/office/officeart/2005/8/layout/radial2"/>
    <dgm:cxn modelId="{A8ABE0C1-584A-4B46-89AE-76A7FC4384C0}" type="presParOf" srcId="{B2D78376-897C-4568-BBA4-476B6FD5D204}" destId="{16A40EC5-3B02-469D-8A1A-2F68C2348C3D}" srcOrd="6" destOrd="0" presId="urn:microsoft.com/office/officeart/2005/8/layout/radial2"/>
    <dgm:cxn modelId="{FDF2245C-11B2-4D6C-97A9-628B6919C176}" type="presParOf" srcId="{16A40EC5-3B02-469D-8A1A-2F68C2348C3D}" destId="{D9686AF6-B708-476D-8BD1-B427F4E92D41}" srcOrd="0" destOrd="0" presId="urn:microsoft.com/office/officeart/2005/8/layout/radial2"/>
    <dgm:cxn modelId="{64FD1CF0-C937-4753-83DD-230262E82BD3}" type="presParOf" srcId="{16A40EC5-3B02-469D-8A1A-2F68C2348C3D}" destId="{2B80ECC0-1093-4938-8C72-57A9E2C22A9C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70B467-BD38-4731-8F6B-BA3D75D1D401}" type="doc">
      <dgm:prSet loTypeId="urn:microsoft.com/office/officeart/2005/8/layout/radial2" loCatId="relationship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s-CO"/>
        </a:p>
      </dgm:t>
    </dgm:pt>
    <dgm:pt modelId="{E7EFED5F-68F2-456A-8380-33AEC4B03E21}">
      <dgm:prSet phldrT="[Texto]" custT="1"/>
      <dgm:spPr/>
      <dgm:t>
        <a:bodyPr/>
        <a:lstStyle/>
        <a:p>
          <a:pPr rtl="0"/>
          <a:r>
            <a:rPr lang="en-US" sz="2000">
              <a:solidFill>
                <a:schemeClr val="tx1"/>
              </a:solidFill>
              <a:ea typeface="+mn-lt"/>
              <a:cs typeface="+mn-lt"/>
            </a:rPr>
            <a:t>Structural style</a:t>
          </a:r>
          <a:r>
            <a:rPr lang="en-US" sz="2000">
              <a:solidFill>
                <a:schemeClr val="tx1"/>
              </a:solidFill>
              <a:latin typeface="Calibri Light" panose="020F0302020204030204"/>
              <a:ea typeface="+mn-lt"/>
              <a:cs typeface="+mn-lt"/>
            </a:rPr>
            <a:t> </a:t>
          </a:r>
          <a:endParaRPr lang="es-CO" sz="2000">
            <a:solidFill>
              <a:schemeClr val="tx1"/>
            </a:solidFill>
          </a:endParaRPr>
        </a:p>
      </dgm:t>
    </dgm:pt>
    <dgm:pt modelId="{AC244699-19BA-40F3-9769-673D8C761818}" type="parTrans" cxnId="{D9687084-4A49-48B0-9FF4-D78C6DAE1D86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7F26476B-4CC2-438F-8F16-0BAE41C66E13}" type="sibTrans" cxnId="{D9687084-4A49-48B0-9FF4-D78C6DAE1D86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AE4E71C9-54BA-42AA-ACD3-61189C2F82EA}">
      <dgm:prSet phldrT="[Texto]" custT="1"/>
      <dgm:spPr/>
      <dgm:t>
        <a:bodyPr/>
        <a:lstStyle/>
        <a:p>
          <a:r>
            <a:rPr lang="en-US" sz="1800">
              <a:solidFill>
                <a:schemeClr val="tx1"/>
              </a:solidFill>
              <a:ea typeface="+mn-lt"/>
              <a:cs typeface="+mn-lt"/>
            </a:rPr>
            <a:t>Extensive CEOR</a:t>
          </a:r>
          <a:endParaRPr lang="es-CO" sz="1800">
            <a:solidFill>
              <a:schemeClr val="tx1"/>
            </a:solidFill>
          </a:endParaRPr>
        </a:p>
      </dgm:t>
    </dgm:pt>
    <dgm:pt modelId="{6E58FBDC-B908-4A32-8D5F-663CA0DEBA11}" type="parTrans" cxnId="{08C57517-6564-4C5F-AFC7-3973E7954059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9069EF7D-6D2F-4D57-B2A9-73E5A8BC7CE0}" type="sibTrans" cxnId="{08C57517-6564-4C5F-AFC7-3973E7954059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B2FD3BE3-429D-4E7D-B610-54038C2DA988}">
      <dgm:prSet phldrT="[Texto]" custT="1"/>
      <dgm:spPr/>
      <dgm:t>
        <a:bodyPr/>
        <a:lstStyle/>
        <a:p>
          <a:r>
            <a:rPr lang="en-US" sz="1800">
              <a:solidFill>
                <a:schemeClr val="tx1"/>
              </a:solidFill>
              <a:ea typeface="+mn-lt"/>
              <a:cs typeface="+mn-lt"/>
            </a:rPr>
            <a:t>Compressive CEOC</a:t>
          </a:r>
          <a:endParaRPr lang="es-CO" sz="1800">
            <a:solidFill>
              <a:schemeClr val="tx1"/>
            </a:solidFill>
          </a:endParaRPr>
        </a:p>
      </dgm:t>
    </dgm:pt>
    <dgm:pt modelId="{C7B7441E-A6F2-4A87-90CC-BA14BFC5A3BA}" type="parTrans" cxnId="{DAEC3D72-BDAF-4114-9644-D13592D26146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CC11A12C-8C78-4B20-83F6-17F70A157E1F}" type="sibTrans" cxnId="{DAEC3D72-BDAF-4114-9644-D13592D26146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9195C6B5-9D4F-4367-A3E5-A4AD9C21B0D9}">
      <dgm:prSet phldrT="[Texto]" custT="1"/>
      <dgm:spPr/>
      <dgm:t>
        <a:bodyPr/>
        <a:lstStyle/>
        <a:p>
          <a:r>
            <a:rPr lang="es-CO" sz="1700" err="1">
              <a:solidFill>
                <a:schemeClr val="tx1"/>
              </a:solidFill>
            </a:rPr>
            <a:t>Mineralogical</a:t>
          </a:r>
          <a:endParaRPr lang="es-CO" sz="1700">
            <a:solidFill>
              <a:schemeClr val="tx1"/>
            </a:solidFill>
          </a:endParaRPr>
        </a:p>
      </dgm:t>
    </dgm:pt>
    <dgm:pt modelId="{14BB0A89-2693-4349-95F9-B7B178FEFBCC}" type="parTrans" cxnId="{46E5F7A5-FCEA-473F-AACD-436D83A5F2F9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2F3F35F3-3EA9-4F3B-9A8B-F5910BC7BF30}" type="sibTrans" cxnId="{46E5F7A5-FCEA-473F-AACD-436D83A5F2F9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87164C2A-2560-42CB-B492-45F299426DCE}">
      <dgm:prSet phldrT="[Texto]" custT="1"/>
      <dgm:spPr/>
      <dgm:t>
        <a:bodyPr/>
        <a:lstStyle/>
        <a:p>
          <a:r>
            <a:rPr lang="es-CO" sz="1800" err="1">
              <a:solidFill>
                <a:schemeClr val="tx1"/>
              </a:solidFill>
            </a:rPr>
            <a:t>Radiometric</a:t>
          </a:r>
          <a:r>
            <a:rPr lang="es-CO" sz="1800">
              <a:solidFill>
                <a:schemeClr val="tx1"/>
              </a:solidFill>
            </a:rPr>
            <a:t> </a:t>
          </a:r>
          <a:r>
            <a:rPr lang="es-CO" sz="1800" err="1">
              <a:solidFill>
                <a:schemeClr val="tx1"/>
              </a:solidFill>
            </a:rPr>
            <a:t>Ages</a:t>
          </a:r>
          <a:endParaRPr lang="es-CO" sz="1800">
            <a:solidFill>
              <a:schemeClr val="tx1"/>
            </a:solidFill>
          </a:endParaRPr>
        </a:p>
      </dgm:t>
    </dgm:pt>
    <dgm:pt modelId="{35B1C293-A809-4297-833B-9757A6EB6817}" type="parTrans" cxnId="{E87241A8-35C4-4477-B4D4-A1D29D1BDC0D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CF808016-13AD-462E-86C5-839DA133B7C3}" type="sibTrans" cxnId="{E87241A8-35C4-4477-B4D4-A1D29D1BDC0D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592C9914-236F-4E54-9DD7-BC6B487E6712}">
      <dgm:prSet phldrT="[Texto]" custT="1"/>
      <dgm:spPr/>
      <dgm:t>
        <a:bodyPr/>
        <a:lstStyle/>
        <a:p>
          <a:pPr rtl="0"/>
          <a:r>
            <a:rPr lang="en-US" sz="1800">
              <a:ea typeface="+mn-lt"/>
              <a:cs typeface="+mn-lt"/>
            </a:rPr>
            <a:t>CEOR= Paleocene(65+/-3)</a:t>
          </a:r>
          <a:r>
            <a:rPr lang="en-US" sz="1800">
              <a:solidFill>
                <a:schemeClr val="tx1"/>
              </a:solidFill>
              <a:latin typeface="Calibri Light" panose="020F0302020204030204"/>
              <a:ea typeface="+mn-lt"/>
              <a:cs typeface="+mn-lt"/>
            </a:rPr>
            <a:t> </a:t>
          </a:r>
          <a:endParaRPr lang="es-CO" sz="1800">
            <a:solidFill>
              <a:schemeClr val="tx1"/>
            </a:solidFill>
          </a:endParaRPr>
        </a:p>
      </dgm:t>
    </dgm:pt>
    <dgm:pt modelId="{4479B168-40B0-4006-97FC-A746E67F7666}" type="parTrans" cxnId="{2C9673EB-C8B9-48FB-A962-988805804683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581DBDD3-5CFD-4422-96A8-74717CFFB53A}" type="sibTrans" cxnId="{2C9673EB-C8B9-48FB-A962-988805804683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0DD761F6-355F-4A08-A29F-97CB7766A7C2}">
      <dgm:prSet phldrT="[Texto]" custT="1"/>
      <dgm:spPr/>
      <dgm:t>
        <a:bodyPr/>
        <a:lstStyle/>
        <a:p>
          <a:r>
            <a:rPr lang="en-US" sz="1800">
              <a:ea typeface="+mn-lt"/>
              <a:cs typeface="+mn-lt"/>
            </a:rPr>
            <a:t>CEOC= Eocene (38-23 Ma) (</a:t>
          </a:r>
          <a:r>
            <a:rPr lang="en-US" sz="1800" err="1">
              <a:ea typeface="+mn-lt"/>
              <a:cs typeface="+mn-lt"/>
            </a:rPr>
            <a:t>Cheilletz</a:t>
          </a:r>
          <a:r>
            <a:rPr lang="en-US" sz="1800">
              <a:ea typeface="+mn-lt"/>
              <a:cs typeface="+mn-lt"/>
            </a:rPr>
            <a:t> et al., 1994)</a:t>
          </a:r>
          <a:endParaRPr lang="es-CO" sz="1800">
            <a:solidFill>
              <a:schemeClr val="tx1"/>
            </a:solidFill>
          </a:endParaRPr>
        </a:p>
      </dgm:t>
    </dgm:pt>
    <dgm:pt modelId="{5C643168-145A-47BF-92BB-C8EF753FFCC8}" type="parTrans" cxnId="{92AB5A90-1E41-40BB-9DD9-191AFB78C919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5FFA10EC-B491-4D27-A66B-59E319CB1065}" type="sibTrans" cxnId="{92AB5A90-1E41-40BB-9DD9-191AFB78C919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F9858FE5-24E6-4A3C-95B5-1B58E7487215}">
      <dgm:prSet phldrT="[Texto]" custT="1"/>
      <dgm:spPr/>
      <dgm:t>
        <a:bodyPr/>
        <a:lstStyle/>
        <a:p>
          <a:r>
            <a:rPr lang="en-US" sz="1800">
              <a:ea typeface="+mn-lt"/>
              <a:cs typeface="+mn-lt"/>
            </a:rPr>
            <a:t>12 Ma </a:t>
          </a:r>
          <a:r>
            <a:rPr lang="en-US">
              <a:ea typeface="+mn-lt"/>
              <a:cs typeface="+mn-lt"/>
            </a:rPr>
            <a:t>(Mantilla et al., 2007)</a:t>
          </a:r>
          <a:endParaRPr lang="es-CO" sz="1800">
            <a:solidFill>
              <a:schemeClr val="tx1"/>
            </a:solidFill>
          </a:endParaRPr>
        </a:p>
      </dgm:t>
    </dgm:pt>
    <dgm:pt modelId="{7B6B82BF-57F2-493C-90B5-442417218940}" type="parTrans" cxnId="{6D370A1A-D083-4853-8F31-A64D9813D94B}">
      <dgm:prSet/>
      <dgm:spPr/>
      <dgm:t>
        <a:bodyPr/>
        <a:lstStyle/>
        <a:p>
          <a:endParaRPr lang="es-CO"/>
        </a:p>
      </dgm:t>
    </dgm:pt>
    <dgm:pt modelId="{9CBB3906-60BF-45C2-A112-8B12ADE786D2}" type="sibTrans" cxnId="{6D370A1A-D083-4853-8F31-A64D9813D94B}">
      <dgm:prSet/>
      <dgm:spPr/>
      <dgm:t>
        <a:bodyPr/>
        <a:lstStyle/>
        <a:p>
          <a:endParaRPr lang="es-CO"/>
        </a:p>
      </dgm:t>
    </dgm:pt>
    <dgm:pt modelId="{233A8A3F-C743-40D5-8A70-CAB8B2BE3380}">
      <dgm:prSet phldrT="[Texto]" custT="1"/>
      <dgm:spPr/>
      <dgm:t>
        <a:bodyPr/>
        <a:lstStyle/>
        <a:p>
          <a:r>
            <a:rPr lang="en-US" sz="1800">
              <a:ea typeface="+mn-lt"/>
              <a:cs typeface="+mn-lt"/>
            </a:rPr>
            <a:t>67 Ma </a:t>
          </a:r>
          <a:r>
            <a:rPr lang="en-US">
              <a:ea typeface="+mn-lt"/>
              <a:cs typeface="+mn-lt"/>
            </a:rPr>
            <a:t>(Romero et al., 2000) </a:t>
          </a:r>
          <a:endParaRPr lang="es-CO" sz="1800">
            <a:solidFill>
              <a:schemeClr val="tx1"/>
            </a:solidFill>
          </a:endParaRPr>
        </a:p>
      </dgm:t>
    </dgm:pt>
    <dgm:pt modelId="{0D0845A1-AA70-41C4-9064-2F957FD17CEB}" type="parTrans" cxnId="{294ECC66-BB8B-467A-A424-042069C2972F}">
      <dgm:prSet/>
      <dgm:spPr/>
      <dgm:t>
        <a:bodyPr/>
        <a:lstStyle/>
        <a:p>
          <a:endParaRPr lang="es-CO"/>
        </a:p>
      </dgm:t>
    </dgm:pt>
    <dgm:pt modelId="{833C6E10-6F32-4ED4-BB4A-DB81018E28F6}" type="sibTrans" cxnId="{294ECC66-BB8B-467A-A424-042069C2972F}">
      <dgm:prSet/>
      <dgm:spPr/>
      <dgm:t>
        <a:bodyPr/>
        <a:lstStyle/>
        <a:p>
          <a:endParaRPr lang="es-CO"/>
        </a:p>
      </dgm:t>
    </dgm:pt>
    <dgm:pt modelId="{01C48191-C330-4743-BD2B-DEF91F6693D9}">
      <dgm:prSet phldr="0" custT="1"/>
      <dgm:spPr/>
      <dgm:t>
        <a:bodyPr/>
        <a:lstStyle/>
        <a:p>
          <a:pPr rtl="0"/>
          <a:r>
            <a:rPr lang="es-CO" sz="1800">
              <a:latin typeface="Calibri Light" panose="020F0302020204030204"/>
            </a:rPr>
            <a:t> </a:t>
          </a:r>
          <a:r>
            <a:rPr lang="es-CO" sz="1800">
              <a:latin typeface="Calibri"/>
              <a:cs typeface="Calibri"/>
            </a:rPr>
            <a:t>Trapiche emerald</a:t>
          </a:r>
        </a:p>
      </dgm:t>
    </dgm:pt>
    <dgm:pt modelId="{F94E1736-AEA7-4163-BA95-B390BD6FBA9D}" type="parTrans" cxnId="{261122DD-8EFF-45D9-B39B-F10648EE22D8}">
      <dgm:prSet/>
      <dgm:spPr/>
      <dgm:t>
        <a:bodyPr/>
        <a:lstStyle/>
        <a:p>
          <a:endParaRPr lang="es-CO"/>
        </a:p>
      </dgm:t>
    </dgm:pt>
    <dgm:pt modelId="{FF457038-BA75-44A7-A635-5CA907FA0479}" type="sibTrans" cxnId="{261122DD-8EFF-45D9-B39B-F10648EE22D8}">
      <dgm:prSet/>
      <dgm:spPr/>
      <dgm:t>
        <a:bodyPr/>
        <a:lstStyle/>
        <a:p>
          <a:endParaRPr lang="es-CO"/>
        </a:p>
      </dgm:t>
    </dgm:pt>
    <dgm:pt modelId="{8336CB5D-BC7A-4A23-8B55-A5AD1ABC131C}" type="pres">
      <dgm:prSet presAssocID="{9670B467-BD38-4731-8F6B-BA3D75D1D401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DBA4F8A5-06B7-4902-81C3-9BE12618BD42}" type="pres">
      <dgm:prSet presAssocID="{9670B467-BD38-4731-8F6B-BA3D75D1D401}" presName="cycle" presStyleCnt="0"/>
      <dgm:spPr/>
    </dgm:pt>
    <dgm:pt modelId="{078923AC-2F37-42F0-9E36-84FE4965D240}" type="pres">
      <dgm:prSet presAssocID="{9670B467-BD38-4731-8F6B-BA3D75D1D401}" presName="centerShape" presStyleCnt="0"/>
      <dgm:spPr/>
    </dgm:pt>
    <dgm:pt modelId="{BCE3F10F-B5DC-4311-8444-EAAC58E42D40}" type="pres">
      <dgm:prSet presAssocID="{9670B467-BD38-4731-8F6B-BA3D75D1D401}" presName="connSite" presStyleLbl="node1" presStyleIdx="0" presStyleCnt="4"/>
      <dgm:spPr/>
    </dgm:pt>
    <dgm:pt modelId="{EBF3011F-D229-484B-8B7C-827DABC44AF6}" type="pres">
      <dgm:prSet presAssocID="{9670B467-BD38-4731-8F6B-BA3D75D1D401}" presName="visible" presStyleLbl="node1" presStyleIdx="0" presStyleCnt="4"/>
      <dgm:spPr/>
    </dgm:pt>
    <dgm:pt modelId="{1977C2AF-C4B3-48E4-A010-EF862A329286}" type="pres">
      <dgm:prSet presAssocID="{AC244699-19BA-40F3-9769-673D8C761818}" presName="Name25" presStyleLbl="parChTrans1D1" presStyleIdx="0" presStyleCnt="3"/>
      <dgm:spPr/>
    </dgm:pt>
    <dgm:pt modelId="{3BBBE9E1-173E-4D23-8290-2B6B13A3D105}" type="pres">
      <dgm:prSet presAssocID="{E7EFED5F-68F2-456A-8380-33AEC4B03E21}" presName="node" presStyleCnt="0"/>
      <dgm:spPr/>
    </dgm:pt>
    <dgm:pt modelId="{64541893-5904-4662-8193-B2E6E9437A0F}" type="pres">
      <dgm:prSet presAssocID="{E7EFED5F-68F2-456A-8380-33AEC4B03E21}" presName="parentNode" presStyleLbl="node1" presStyleIdx="1" presStyleCnt="4" custLinFactNeighborX="-15417" custLinFactNeighborY="-10695">
        <dgm:presLayoutVars>
          <dgm:chMax val="1"/>
          <dgm:bulletEnabled val="1"/>
        </dgm:presLayoutVars>
      </dgm:prSet>
      <dgm:spPr/>
    </dgm:pt>
    <dgm:pt modelId="{31C69BFF-7562-48D0-9C98-DE9467FBF7C1}" type="pres">
      <dgm:prSet presAssocID="{E7EFED5F-68F2-456A-8380-33AEC4B03E21}" presName="childNode" presStyleLbl="revTx" presStyleIdx="0" presStyleCnt="3">
        <dgm:presLayoutVars>
          <dgm:bulletEnabled val="1"/>
        </dgm:presLayoutVars>
      </dgm:prSet>
      <dgm:spPr/>
    </dgm:pt>
    <dgm:pt modelId="{DE4A8573-FCE0-4500-9567-A5E7FFDFF970}" type="pres">
      <dgm:prSet presAssocID="{14BB0A89-2693-4349-95F9-B7B178FEFBCC}" presName="Name25" presStyleLbl="parChTrans1D1" presStyleIdx="1" presStyleCnt="3"/>
      <dgm:spPr/>
    </dgm:pt>
    <dgm:pt modelId="{1A96B9E1-2377-4D90-AADC-423C66F3A9FB}" type="pres">
      <dgm:prSet presAssocID="{9195C6B5-9D4F-4367-A3E5-A4AD9C21B0D9}" presName="node" presStyleCnt="0"/>
      <dgm:spPr/>
    </dgm:pt>
    <dgm:pt modelId="{4BE00061-3EF5-4C29-8B4E-9F785600DC0A}" type="pres">
      <dgm:prSet presAssocID="{9195C6B5-9D4F-4367-A3E5-A4AD9C21B0D9}" presName="parentNode" presStyleLbl="node1" presStyleIdx="2" presStyleCnt="4" custScaleX="114295" custScaleY="110692">
        <dgm:presLayoutVars>
          <dgm:chMax val="1"/>
          <dgm:bulletEnabled val="1"/>
        </dgm:presLayoutVars>
      </dgm:prSet>
      <dgm:spPr/>
    </dgm:pt>
    <dgm:pt modelId="{B4F3BFD6-8457-4AFD-8158-3526E93E80B8}" type="pres">
      <dgm:prSet presAssocID="{9195C6B5-9D4F-4367-A3E5-A4AD9C21B0D9}" presName="childNode" presStyleLbl="revTx" presStyleIdx="1" presStyleCnt="3">
        <dgm:presLayoutVars>
          <dgm:bulletEnabled val="1"/>
        </dgm:presLayoutVars>
      </dgm:prSet>
      <dgm:spPr/>
    </dgm:pt>
    <dgm:pt modelId="{CA58C399-AE4B-45BE-B63D-F5C3B5D2E4D3}" type="pres">
      <dgm:prSet presAssocID="{35B1C293-A809-4297-833B-9757A6EB6817}" presName="Name25" presStyleLbl="parChTrans1D1" presStyleIdx="2" presStyleCnt="3"/>
      <dgm:spPr/>
    </dgm:pt>
    <dgm:pt modelId="{7C8A0B6C-6FBA-4FAF-8E7E-22ED944563B1}" type="pres">
      <dgm:prSet presAssocID="{87164C2A-2560-42CB-B492-45F299426DCE}" presName="node" presStyleCnt="0"/>
      <dgm:spPr/>
    </dgm:pt>
    <dgm:pt modelId="{4960BF78-8F4C-4D9F-A1B0-E23C1552F596}" type="pres">
      <dgm:prSet presAssocID="{87164C2A-2560-42CB-B492-45F299426DCE}" presName="parentNode" presStyleLbl="node1" presStyleIdx="3" presStyleCnt="4" custScaleX="108827" custScaleY="88508" custLinFactNeighborX="-32172" custLinFactNeighborY="14848">
        <dgm:presLayoutVars>
          <dgm:chMax val="1"/>
          <dgm:bulletEnabled val="1"/>
        </dgm:presLayoutVars>
      </dgm:prSet>
      <dgm:spPr/>
    </dgm:pt>
    <dgm:pt modelId="{651911FE-D7FF-4B10-AE10-E556A9D188CD}" type="pres">
      <dgm:prSet presAssocID="{87164C2A-2560-42CB-B492-45F299426DCE}" presName="childNode" presStyleLbl="revTx" presStyleIdx="2" presStyleCnt="3">
        <dgm:presLayoutVars>
          <dgm:bulletEnabled val="1"/>
        </dgm:presLayoutVars>
      </dgm:prSet>
      <dgm:spPr/>
    </dgm:pt>
  </dgm:ptLst>
  <dgm:cxnLst>
    <dgm:cxn modelId="{AC7D350A-CD23-473B-8BCD-6495CC42210F}" type="presOf" srcId="{F9858FE5-24E6-4A3C-95B5-1B58E7487215}" destId="{651911FE-D7FF-4B10-AE10-E556A9D188CD}" srcOrd="0" destOrd="2" presId="urn:microsoft.com/office/officeart/2005/8/layout/radial2"/>
    <dgm:cxn modelId="{08C57517-6564-4C5F-AFC7-3973E7954059}" srcId="{E7EFED5F-68F2-456A-8380-33AEC4B03E21}" destId="{AE4E71C9-54BA-42AA-ACD3-61189C2F82EA}" srcOrd="0" destOrd="0" parTransId="{6E58FBDC-B908-4A32-8D5F-663CA0DEBA11}" sibTransId="{9069EF7D-6D2F-4D57-B2A9-73E5A8BC7CE0}"/>
    <dgm:cxn modelId="{6D370A1A-D083-4853-8F31-A64D9813D94B}" srcId="{0DD761F6-355F-4A08-A29F-97CB7766A7C2}" destId="{F9858FE5-24E6-4A3C-95B5-1B58E7487215}" srcOrd="0" destOrd="0" parTransId="{7B6B82BF-57F2-493C-90B5-442417218940}" sibTransId="{9CBB3906-60BF-45C2-A112-8B12ADE786D2}"/>
    <dgm:cxn modelId="{CB4C4828-A74A-4BE8-8EBB-51CF5F0D5853}" type="presOf" srcId="{01C48191-C330-4743-BD2B-DEF91F6693D9}" destId="{B4F3BFD6-8457-4AFD-8158-3526E93E80B8}" srcOrd="0" destOrd="0" presId="urn:microsoft.com/office/officeart/2005/8/layout/radial2"/>
    <dgm:cxn modelId="{A2696837-013E-4E61-80B3-F8ABC95E02F6}" type="presOf" srcId="{14BB0A89-2693-4349-95F9-B7B178FEFBCC}" destId="{DE4A8573-FCE0-4500-9567-A5E7FFDFF970}" srcOrd="0" destOrd="0" presId="urn:microsoft.com/office/officeart/2005/8/layout/radial2"/>
    <dgm:cxn modelId="{25D6AC60-BEF1-48A0-AB0B-AF90B043371D}" type="presOf" srcId="{AE4E71C9-54BA-42AA-ACD3-61189C2F82EA}" destId="{31C69BFF-7562-48D0-9C98-DE9467FBF7C1}" srcOrd="0" destOrd="0" presId="urn:microsoft.com/office/officeart/2005/8/layout/radial2"/>
    <dgm:cxn modelId="{294ECC66-BB8B-467A-A424-042069C2972F}" srcId="{0DD761F6-355F-4A08-A29F-97CB7766A7C2}" destId="{233A8A3F-C743-40D5-8A70-CAB8B2BE3380}" srcOrd="1" destOrd="0" parTransId="{0D0845A1-AA70-41C4-9064-2F957FD17CEB}" sibTransId="{833C6E10-6F32-4ED4-BB4A-DB81018E28F6}"/>
    <dgm:cxn modelId="{072EA968-51CA-4D77-86A8-00F83BC21433}" type="presOf" srcId="{9670B467-BD38-4731-8F6B-BA3D75D1D401}" destId="{8336CB5D-BC7A-4A23-8B55-A5AD1ABC131C}" srcOrd="0" destOrd="0" presId="urn:microsoft.com/office/officeart/2005/8/layout/radial2"/>
    <dgm:cxn modelId="{A8312B69-1618-4A3E-AB84-8F65CB5CC133}" type="presOf" srcId="{87164C2A-2560-42CB-B492-45F299426DCE}" destId="{4960BF78-8F4C-4D9F-A1B0-E23C1552F596}" srcOrd="0" destOrd="0" presId="urn:microsoft.com/office/officeart/2005/8/layout/radial2"/>
    <dgm:cxn modelId="{DAEC3D72-BDAF-4114-9644-D13592D26146}" srcId="{E7EFED5F-68F2-456A-8380-33AEC4B03E21}" destId="{B2FD3BE3-429D-4E7D-B610-54038C2DA988}" srcOrd="1" destOrd="0" parTransId="{C7B7441E-A6F2-4A87-90CC-BA14BFC5A3BA}" sibTransId="{CC11A12C-8C78-4B20-83F6-17F70A157E1F}"/>
    <dgm:cxn modelId="{DD8CF057-1A7F-486F-AB75-50E9063827A1}" type="presOf" srcId="{35B1C293-A809-4297-833B-9757A6EB6817}" destId="{CA58C399-AE4B-45BE-B63D-F5C3B5D2E4D3}" srcOrd="0" destOrd="0" presId="urn:microsoft.com/office/officeart/2005/8/layout/radial2"/>
    <dgm:cxn modelId="{D9687084-4A49-48B0-9FF4-D78C6DAE1D86}" srcId="{9670B467-BD38-4731-8F6B-BA3D75D1D401}" destId="{E7EFED5F-68F2-456A-8380-33AEC4B03E21}" srcOrd="0" destOrd="0" parTransId="{AC244699-19BA-40F3-9769-673D8C761818}" sibTransId="{7F26476B-4CC2-438F-8F16-0BAE41C66E13}"/>
    <dgm:cxn modelId="{92AB5A90-1E41-40BB-9DD9-191AFB78C919}" srcId="{87164C2A-2560-42CB-B492-45F299426DCE}" destId="{0DD761F6-355F-4A08-A29F-97CB7766A7C2}" srcOrd="1" destOrd="0" parTransId="{5C643168-145A-47BF-92BB-C8EF753FFCC8}" sibTransId="{5FFA10EC-B491-4D27-A66B-59E319CB1065}"/>
    <dgm:cxn modelId="{57D58892-5B32-42A0-9A09-0F28F9BE7A43}" type="presOf" srcId="{B2FD3BE3-429D-4E7D-B610-54038C2DA988}" destId="{31C69BFF-7562-48D0-9C98-DE9467FBF7C1}" srcOrd="0" destOrd="1" presId="urn:microsoft.com/office/officeart/2005/8/layout/radial2"/>
    <dgm:cxn modelId="{46E5F7A5-FCEA-473F-AACD-436D83A5F2F9}" srcId="{9670B467-BD38-4731-8F6B-BA3D75D1D401}" destId="{9195C6B5-9D4F-4367-A3E5-A4AD9C21B0D9}" srcOrd="1" destOrd="0" parTransId="{14BB0A89-2693-4349-95F9-B7B178FEFBCC}" sibTransId="{2F3F35F3-3EA9-4F3B-9A8B-F5910BC7BF30}"/>
    <dgm:cxn modelId="{E87241A8-35C4-4477-B4D4-A1D29D1BDC0D}" srcId="{9670B467-BD38-4731-8F6B-BA3D75D1D401}" destId="{87164C2A-2560-42CB-B492-45F299426DCE}" srcOrd="2" destOrd="0" parTransId="{35B1C293-A809-4297-833B-9757A6EB6817}" sibTransId="{CF808016-13AD-462E-86C5-839DA133B7C3}"/>
    <dgm:cxn modelId="{267CEDAD-78BD-45DC-9BB5-3CFD998B19B5}" type="presOf" srcId="{0DD761F6-355F-4A08-A29F-97CB7766A7C2}" destId="{651911FE-D7FF-4B10-AE10-E556A9D188CD}" srcOrd="0" destOrd="1" presId="urn:microsoft.com/office/officeart/2005/8/layout/radial2"/>
    <dgm:cxn modelId="{568438BC-D0D1-4018-9BDD-D0EE55024B18}" type="presOf" srcId="{AC244699-19BA-40F3-9769-673D8C761818}" destId="{1977C2AF-C4B3-48E4-A010-EF862A329286}" srcOrd="0" destOrd="0" presId="urn:microsoft.com/office/officeart/2005/8/layout/radial2"/>
    <dgm:cxn modelId="{31E37EC2-9C69-44CF-856B-A38F02B12442}" type="presOf" srcId="{E7EFED5F-68F2-456A-8380-33AEC4B03E21}" destId="{64541893-5904-4662-8193-B2E6E9437A0F}" srcOrd="0" destOrd="0" presId="urn:microsoft.com/office/officeart/2005/8/layout/radial2"/>
    <dgm:cxn modelId="{867D11D5-2071-400E-8A13-1374A37CA0F4}" type="presOf" srcId="{233A8A3F-C743-40D5-8A70-CAB8B2BE3380}" destId="{651911FE-D7FF-4B10-AE10-E556A9D188CD}" srcOrd="0" destOrd="3" presId="urn:microsoft.com/office/officeart/2005/8/layout/radial2"/>
    <dgm:cxn modelId="{261122DD-8EFF-45D9-B39B-F10648EE22D8}" srcId="{9195C6B5-9D4F-4367-A3E5-A4AD9C21B0D9}" destId="{01C48191-C330-4743-BD2B-DEF91F6693D9}" srcOrd="0" destOrd="0" parTransId="{F94E1736-AEA7-4163-BA95-B390BD6FBA9D}" sibTransId="{FF457038-BA75-44A7-A635-5CA907FA0479}"/>
    <dgm:cxn modelId="{D3EEFEDD-CCBE-499E-A4BE-64D6DDF29BD7}" type="presOf" srcId="{9195C6B5-9D4F-4367-A3E5-A4AD9C21B0D9}" destId="{4BE00061-3EF5-4C29-8B4E-9F785600DC0A}" srcOrd="0" destOrd="0" presId="urn:microsoft.com/office/officeart/2005/8/layout/radial2"/>
    <dgm:cxn modelId="{2C9673EB-C8B9-48FB-A962-988805804683}" srcId="{87164C2A-2560-42CB-B492-45F299426DCE}" destId="{592C9914-236F-4E54-9DD7-BC6B487E6712}" srcOrd="0" destOrd="0" parTransId="{4479B168-40B0-4006-97FC-A746E67F7666}" sibTransId="{581DBDD3-5CFD-4422-96A8-74717CFFB53A}"/>
    <dgm:cxn modelId="{194664F8-890B-402D-943B-CE588F4740CD}" type="presOf" srcId="{592C9914-236F-4E54-9DD7-BC6B487E6712}" destId="{651911FE-D7FF-4B10-AE10-E556A9D188CD}" srcOrd="0" destOrd="0" presId="urn:microsoft.com/office/officeart/2005/8/layout/radial2"/>
    <dgm:cxn modelId="{D2A3E8EF-CD68-4F99-9ADD-9C8F04B7A2D3}" type="presParOf" srcId="{8336CB5D-BC7A-4A23-8B55-A5AD1ABC131C}" destId="{DBA4F8A5-06B7-4902-81C3-9BE12618BD42}" srcOrd="0" destOrd="0" presId="urn:microsoft.com/office/officeart/2005/8/layout/radial2"/>
    <dgm:cxn modelId="{C366CB46-65BF-4E06-AFFD-BD0E4C39AE13}" type="presParOf" srcId="{DBA4F8A5-06B7-4902-81C3-9BE12618BD42}" destId="{078923AC-2F37-42F0-9E36-84FE4965D240}" srcOrd="0" destOrd="0" presId="urn:microsoft.com/office/officeart/2005/8/layout/radial2"/>
    <dgm:cxn modelId="{7FEE79B0-2EE6-4888-9DDF-462C88AA57AC}" type="presParOf" srcId="{078923AC-2F37-42F0-9E36-84FE4965D240}" destId="{BCE3F10F-B5DC-4311-8444-EAAC58E42D40}" srcOrd="0" destOrd="0" presId="urn:microsoft.com/office/officeart/2005/8/layout/radial2"/>
    <dgm:cxn modelId="{F7859B14-F629-472E-9911-FB4CE9641F62}" type="presParOf" srcId="{078923AC-2F37-42F0-9E36-84FE4965D240}" destId="{EBF3011F-D229-484B-8B7C-827DABC44AF6}" srcOrd="1" destOrd="0" presId="urn:microsoft.com/office/officeart/2005/8/layout/radial2"/>
    <dgm:cxn modelId="{5BEFDA18-3343-4A6F-A4D1-4692FE89A086}" type="presParOf" srcId="{DBA4F8A5-06B7-4902-81C3-9BE12618BD42}" destId="{1977C2AF-C4B3-48E4-A010-EF862A329286}" srcOrd="1" destOrd="0" presId="urn:microsoft.com/office/officeart/2005/8/layout/radial2"/>
    <dgm:cxn modelId="{42660752-CCDB-42F0-96D6-C613E99CBF0E}" type="presParOf" srcId="{DBA4F8A5-06B7-4902-81C3-9BE12618BD42}" destId="{3BBBE9E1-173E-4D23-8290-2B6B13A3D105}" srcOrd="2" destOrd="0" presId="urn:microsoft.com/office/officeart/2005/8/layout/radial2"/>
    <dgm:cxn modelId="{A2EF4ED7-80EE-4791-8F19-46567D6EB7CC}" type="presParOf" srcId="{3BBBE9E1-173E-4D23-8290-2B6B13A3D105}" destId="{64541893-5904-4662-8193-B2E6E9437A0F}" srcOrd="0" destOrd="0" presId="urn:microsoft.com/office/officeart/2005/8/layout/radial2"/>
    <dgm:cxn modelId="{99A541D4-5257-456D-9559-E810DB9A2F70}" type="presParOf" srcId="{3BBBE9E1-173E-4D23-8290-2B6B13A3D105}" destId="{31C69BFF-7562-48D0-9C98-DE9467FBF7C1}" srcOrd="1" destOrd="0" presId="urn:microsoft.com/office/officeart/2005/8/layout/radial2"/>
    <dgm:cxn modelId="{A0756BAB-86B0-4BA7-B567-35D0FEE5FB17}" type="presParOf" srcId="{DBA4F8A5-06B7-4902-81C3-9BE12618BD42}" destId="{DE4A8573-FCE0-4500-9567-A5E7FFDFF970}" srcOrd="3" destOrd="0" presId="urn:microsoft.com/office/officeart/2005/8/layout/radial2"/>
    <dgm:cxn modelId="{E540BF32-3E0D-4995-B31C-56CC6D2AAE30}" type="presParOf" srcId="{DBA4F8A5-06B7-4902-81C3-9BE12618BD42}" destId="{1A96B9E1-2377-4D90-AADC-423C66F3A9FB}" srcOrd="4" destOrd="0" presId="urn:microsoft.com/office/officeart/2005/8/layout/radial2"/>
    <dgm:cxn modelId="{476C52AE-3F70-4944-93CC-44D41A4219EE}" type="presParOf" srcId="{1A96B9E1-2377-4D90-AADC-423C66F3A9FB}" destId="{4BE00061-3EF5-4C29-8B4E-9F785600DC0A}" srcOrd="0" destOrd="0" presId="urn:microsoft.com/office/officeart/2005/8/layout/radial2"/>
    <dgm:cxn modelId="{EFE3501E-D18F-4A2C-BF6D-3333640F06A5}" type="presParOf" srcId="{1A96B9E1-2377-4D90-AADC-423C66F3A9FB}" destId="{B4F3BFD6-8457-4AFD-8158-3526E93E80B8}" srcOrd="1" destOrd="0" presId="urn:microsoft.com/office/officeart/2005/8/layout/radial2"/>
    <dgm:cxn modelId="{030E282C-B8B4-4365-AD93-1E3221841B15}" type="presParOf" srcId="{DBA4F8A5-06B7-4902-81C3-9BE12618BD42}" destId="{CA58C399-AE4B-45BE-B63D-F5C3B5D2E4D3}" srcOrd="5" destOrd="0" presId="urn:microsoft.com/office/officeart/2005/8/layout/radial2"/>
    <dgm:cxn modelId="{0B3B301F-16C5-4D64-80F6-B7BC91AA46AA}" type="presParOf" srcId="{DBA4F8A5-06B7-4902-81C3-9BE12618BD42}" destId="{7C8A0B6C-6FBA-4FAF-8E7E-22ED944563B1}" srcOrd="6" destOrd="0" presId="urn:microsoft.com/office/officeart/2005/8/layout/radial2"/>
    <dgm:cxn modelId="{668B8DF5-C59F-414E-84F6-E7940FF6CAD9}" type="presParOf" srcId="{7C8A0B6C-6FBA-4FAF-8E7E-22ED944563B1}" destId="{4960BF78-8F4C-4D9F-A1B0-E23C1552F596}" srcOrd="0" destOrd="0" presId="urn:microsoft.com/office/officeart/2005/8/layout/radial2"/>
    <dgm:cxn modelId="{E7F3F609-8DA7-4077-B69B-BE113B963429}" type="presParOf" srcId="{7C8A0B6C-6FBA-4FAF-8E7E-22ED944563B1}" destId="{651911FE-D7FF-4B10-AE10-E556A9D188CD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7AA68A-7D9D-4BA7-8CFF-54F2745BD6B9}">
      <dsp:nvSpPr>
        <dsp:cNvPr id="0" name=""/>
        <dsp:cNvSpPr/>
      </dsp:nvSpPr>
      <dsp:spPr>
        <a:xfrm rot="2587260">
          <a:off x="2386365" y="4497984"/>
          <a:ext cx="769716" cy="65214"/>
        </a:xfrm>
        <a:custGeom>
          <a:avLst/>
          <a:gdLst/>
          <a:ahLst/>
          <a:cxnLst/>
          <a:rect l="0" t="0" r="0" b="0"/>
          <a:pathLst>
            <a:path>
              <a:moveTo>
                <a:pt x="0" y="32607"/>
              </a:moveTo>
              <a:lnTo>
                <a:pt x="769716" y="32607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A8E6B6-41BA-49C7-903F-59F1FF7336A8}">
      <dsp:nvSpPr>
        <dsp:cNvPr id="0" name=""/>
        <dsp:cNvSpPr/>
      </dsp:nvSpPr>
      <dsp:spPr>
        <a:xfrm>
          <a:off x="2490311" y="3245809"/>
          <a:ext cx="903529" cy="65214"/>
        </a:xfrm>
        <a:custGeom>
          <a:avLst/>
          <a:gdLst/>
          <a:ahLst/>
          <a:cxnLst/>
          <a:rect l="0" t="0" r="0" b="0"/>
          <a:pathLst>
            <a:path>
              <a:moveTo>
                <a:pt x="0" y="32607"/>
              </a:moveTo>
              <a:lnTo>
                <a:pt x="903529" y="32607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B73BA2-868D-46C7-8117-F194A6272481}">
      <dsp:nvSpPr>
        <dsp:cNvPr id="0" name=""/>
        <dsp:cNvSpPr/>
      </dsp:nvSpPr>
      <dsp:spPr>
        <a:xfrm rot="19012191">
          <a:off x="2388467" y="1998697"/>
          <a:ext cx="753848" cy="65214"/>
        </a:xfrm>
        <a:custGeom>
          <a:avLst/>
          <a:gdLst/>
          <a:ahLst/>
          <a:cxnLst/>
          <a:rect l="0" t="0" r="0" b="0"/>
          <a:pathLst>
            <a:path>
              <a:moveTo>
                <a:pt x="0" y="32607"/>
              </a:moveTo>
              <a:lnTo>
                <a:pt x="753848" y="32607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C6B717-1838-4BF7-9BE9-6A5C00ED2D46}">
      <dsp:nvSpPr>
        <dsp:cNvPr id="0" name=""/>
        <dsp:cNvSpPr/>
      </dsp:nvSpPr>
      <dsp:spPr>
        <a:xfrm>
          <a:off x="-74766" y="1822388"/>
          <a:ext cx="3017738" cy="301773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EDF2530-EEB4-4A86-B214-4104AC5F8DAB}">
      <dsp:nvSpPr>
        <dsp:cNvPr id="0" name=""/>
        <dsp:cNvSpPr/>
      </dsp:nvSpPr>
      <dsp:spPr>
        <a:xfrm>
          <a:off x="2771686" y="-41005"/>
          <a:ext cx="2091039" cy="2174002"/>
        </a:xfrm>
        <a:prstGeom prst="ellipse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tx1"/>
              </a:solidFill>
              <a:ea typeface="+mn-lt"/>
              <a:cs typeface="+mn-lt"/>
            </a:rPr>
            <a:t>Evaporites+</a:t>
          </a:r>
          <a:br>
            <a:rPr lang="en-US" sz="1800" kern="1200">
              <a:solidFill>
                <a:schemeClr val="tx1"/>
              </a:solidFill>
              <a:ea typeface="+mn-lt"/>
              <a:cs typeface="+mn-lt"/>
            </a:rPr>
          </a:br>
          <a:r>
            <a:rPr lang="en-US" sz="1800" kern="1200">
              <a:solidFill>
                <a:schemeClr val="tx1"/>
              </a:solidFill>
              <a:ea typeface="+mn-lt"/>
              <a:cs typeface="+mn-lt"/>
            </a:rPr>
            <a:t>Shale ratio</a:t>
          </a:r>
          <a:br>
            <a:rPr lang="en-US" sz="1800" kern="1200">
              <a:solidFill>
                <a:schemeClr val="tx1"/>
              </a:solidFill>
              <a:ea typeface="+mn-lt"/>
              <a:cs typeface="+mn-lt"/>
            </a:rPr>
          </a:br>
          <a:r>
            <a:rPr lang="en-US" sz="1800" kern="1200">
              <a:solidFill>
                <a:schemeClr val="tx1"/>
              </a:solidFill>
              <a:ea typeface="+mn-lt"/>
              <a:cs typeface="+mn-lt"/>
            </a:rPr>
            <a:t>(</a:t>
          </a:r>
          <a:r>
            <a:rPr lang="en-US" sz="1800" kern="1200" err="1">
              <a:solidFill>
                <a:schemeClr val="tx1"/>
              </a:solidFill>
              <a:ea typeface="+mn-lt"/>
              <a:cs typeface="+mn-lt"/>
            </a:rPr>
            <a:t>Cheilletz</a:t>
          </a:r>
          <a:r>
            <a:rPr lang="en-US" sz="1800" kern="1200">
              <a:solidFill>
                <a:schemeClr val="tx1"/>
              </a:solidFill>
              <a:ea typeface="+mn-lt"/>
              <a:cs typeface="+mn-lt"/>
            </a:rPr>
            <a:t> et al., 1994). </a:t>
          </a:r>
          <a:endParaRPr lang="es-CO" sz="1800" kern="1200">
            <a:solidFill>
              <a:schemeClr val="tx1"/>
            </a:solidFill>
          </a:endParaRPr>
        </a:p>
      </dsp:txBody>
      <dsp:txXfrm>
        <a:off x="3077912" y="277370"/>
        <a:ext cx="1478587" cy="1537252"/>
      </dsp:txXfrm>
    </dsp:sp>
    <dsp:sp modelId="{CA2E1E25-8B06-49B8-BC6F-A5510DC73D36}">
      <dsp:nvSpPr>
        <dsp:cNvPr id="0" name=""/>
        <dsp:cNvSpPr/>
      </dsp:nvSpPr>
      <dsp:spPr>
        <a:xfrm>
          <a:off x="3393841" y="2274180"/>
          <a:ext cx="2052671" cy="2008473"/>
        </a:xfrm>
        <a:prstGeom prst="ellipse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chemeClr val="tx1"/>
              </a:solidFill>
              <a:ea typeface="+mn-lt"/>
              <a:cs typeface="+mn-lt"/>
            </a:rPr>
            <a:t>Structural trapping.</a:t>
          </a:r>
          <a:br>
            <a:rPr lang="en-US" sz="2000" kern="1200">
              <a:solidFill>
                <a:schemeClr val="tx1"/>
              </a:solidFill>
              <a:ea typeface="+mn-lt"/>
              <a:cs typeface="+mn-lt"/>
            </a:rPr>
          </a:br>
          <a:r>
            <a:rPr lang="en-US" sz="2000" kern="1200">
              <a:solidFill>
                <a:schemeClr val="tx1"/>
              </a:solidFill>
              <a:ea typeface="+mn-lt"/>
              <a:cs typeface="+mn-lt"/>
            </a:rPr>
            <a:t>(</a:t>
          </a:r>
          <a:r>
            <a:rPr lang="en-US" sz="2000" kern="1200" err="1">
              <a:solidFill>
                <a:schemeClr val="tx1"/>
              </a:solidFill>
              <a:ea typeface="+mn-lt"/>
              <a:cs typeface="+mn-lt"/>
            </a:rPr>
            <a:t>Branquet</a:t>
          </a:r>
          <a:r>
            <a:rPr lang="en-US" sz="2000" kern="1200">
              <a:solidFill>
                <a:schemeClr val="tx1"/>
              </a:solidFill>
              <a:ea typeface="+mn-lt"/>
              <a:cs typeface="+mn-lt"/>
            </a:rPr>
            <a:t> et al., 1995). </a:t>
          </a:r>
          <a:endParaRPr lang="es-CO" sz="2000" kern="1200">
            <a:solidFill>
              <a:schemeClr val="tx1"/>
            </a:solidFill>
          </a:endParaRPr>
        </a:p>
      </dsp:txBody>
      <dsp:txXfrm>
        <a:off x="3694448" y="2568314"/>
        <a:ext cx="1451457" cy="1420205"/>
      </dsp:txXfrm>
    </dsp:sp>
    <dsp:sp modelId="{D9686AF6-B708-476D-8BD1-B427F4E92D41}">
      <dsp:nvSpPr>
        <dsp:cNvPr id="0" name=""/>
        <dsp:cNvSpPr/>
      </dsp:nvSpPr>
      <dsp:spPr>
        <a:xfrm>
          <a:off x="2775500" y="4453775"/>
          <a:ext cx="2084937" cy="2114124"/>
        </a:xfrm>
        <a:prstGeom prst="ellips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tx1"/>
              </a:solidFill>
              <a:ea typeface="+mn-lt"/>
              <a:cs typeface="+mn-lt"/>
            </a:rPr>
            <a:t>Sedimentary sequence (carbonaceous to calcareous shales).</a:t>
          </a:r>
          <a:endParaRPr lang="es-CO" sz="1800" kern="1200">
            <a:solidFill>
              <a:schemeClr val="tx1"/>
            </a:solidFill>
          </a:endParaRPr>
        </a:p>
      </dsp:txBody>
      <dsp:txXfrm>
        <a:off x="3080832" y="4763381"/>
        <a:ext cx="1474273" cy="14949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58C399-AE4B-45BE-B63D-F5C3B5D2E4D3}">
      <dsp:nvSpPr>
        <dsp:cNvPr id="0" name=""/>
        <dsp:cNvSpPr/>
      </dsp:nvSpPr>
      <dsp:spPr>
        <a:xfrm rot="3242453">
          <a:off x="1753451" y="5889963"/>
          <a:ext cx="814896" cy="65214"/>
        </a:xfrm>
        <a:custGeom>
          <a:avLst/>
          <a:gdLst/>
          <a:ahLst/>
          <a:cxnLst/>
          <a:rect l="0" t="0" r="0" b="0"/>
          <a:pathLst>
            <a:path>
              <a:moveTo>
                <a:pt x="0" y="32607"/>
              </a:moveTo>
              <a:lnTo>
                <a:pt x="814896" y="32607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4A8573-FCE0-4500-9567-A5E7FFDFF970}">
      <dsp:nvSpPr>
        <dsp:cNvPr id="0" name=""/>
        <dsp:cNvSpPr/>
      </dsp:nvSpPr>
      <dsp:spPr>
        <a:xfrm>
          <a:off x="2175372" y="4635984"/>
          <a:ext cx="779474" cy="65214"/>
        </a:xfrm>
        <a:custGeom>
          <a:avLst/>
          <a:gdLst/>
          <a:ahLst/>
          <a:cxnLst/>
          <a:rect l="0" t="0" r="0" b="0"/>
          <a:pathLst>
            <a:path>
              <a:moveTo>
                <a:pt x="0" y="32607"/>
              </a:moveTo>
              <a:lnTo>
                <a:pt x="779474" y="32607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77C2AF-C4B3-48E4-A010-EF862A329286}">
      <dsp:nvSpPr>
        <dsp:cNvPr id="0" name=""/>
        <dsp:cNvSpPr/>
      </dsp:nvSpPr>
      <dsp:spPr>
        <a:xfrm rot="18683366">
          <a:off x="1929416" y="3410127"/>
          <a:ext cx="804233" cy="65214"/>
        </a:xfrm>
        <a:custGeom>
          <a:avLst/>
          <a:gdLst/>
          <a:ahLst/>
          <a:cxnLst/>
          <a:rect l="0" t="0" r="0" b="0"/>
          <a:pathLst>
            <a:path>
              <a:moveTo>
                <a:pt x="0" y="32607"/>
              </a:moveTo>
              <a:lnTo>
                <a:pt x="804233" y="32607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F3011F-D229-484B-8B7C-827DABC44AF6}">
      <dsp:nvSpPr>
        <dsp:cNvPr id="0" name=""/>
        <dsp:cNvSpPr/>
      </dsp:nvSpPr>
      <dsp:spPr>
        <a:xfrm>
          <a:off x="-69054" y="3348340"/>
          <a:ext cx="2640502" cy="264050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4541893-5904-4662-8193-B2E6E9437A0F}">
      <dsp:nvSpPr>
        <dsp:cNvPr id="0" name=""/>
        <dsp:cNvSpPr/>
      </dsp:nvSpPr>
      <dsp:spPr>
        <a:xfrm>
          <a:off x="2329000" y="1754604"/>
          <a:ext cx="1584301" cy="1584301"/>
        </a:xfrm>
        <a:prstGeom prst="ellipse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chemeClr val="tx1"/>
              </a:solidFill>
              <a:ea typeface="+mn-lt"/>
              <a:cs typeface="+mn-lt"/>
            </a:rPr>
            <a:t>Structural style</a:t>
          </a:r>
          <a:r>
            <a:rPr lang="en-US" sz="2000" kern="1200">
              <a:solidFill>
                <a:schemeClr val="tx1"/>
              </a:solidFill>
              <a:latin typeface="Calibri Light" panose="020F0302020204030204"/>
              <a:ea typeface="+mn-lt"/>
              <a:cs typeface="+mn-lt"/>
            </a:rPr>
            <a:t> </a:t>
          </a:r>
          <a:endParaRPr lang="es-CO" sz="2000" kern="1200">
            <a:solidFill>
              <a:schemeClr val="tx1"/>
            </a:solidFill>
          </a:endParaRPr>
        </a:p>
      </dsp:txBody>
      <dsp:txXfrm>
        <a:off x="2561016" y="1986620"/>
        <a:ext cx="1120269" cy="1120269"/>
      </dsp:txXfrm>
    </dsp:sp>
    <dsp:sp modelId="{31C69BFF-7562-48D0-9C98-DE9467FBF7C1}">
      <dsp:nvSpPr>
        <dsp:cNvPr id="0" name=""/>
        <dsp:cNvSpPr/>
      </dsp:nvSpPr>
      <dsp:spPr>
        <a:xfrm>
          <a:off x="4071731" y="1754604"/>
          <a:ext cx="2376452" cy="1584301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chemeClr val="tx1"/>
              </a:solidFill>
              <a:ea typeface="+mn-lt"/>
              <a:cs typeface="+mn-lt"/>
            </a:rPr>
            <a:t>Extensive CEOR</a:t>
          </a:r>
          <a:endParaRPr lang="es-CO" sz="1800" kern="120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chemeClr val="tx1"/>
              </a:solidFill>
              <a:ea typeface="+mn-lt"/>
              <a:cs typeface="+mn-lt"/>
            </a:rPr>
            <a:t>Compressive CEOC</a:t>
          </a:r>
          <a:endParaRPr lang="es-CO" sz="1800" kern="1200">
            <a:solidFill>
              <a:schemeClr val="tx1"/>
            </a:solidFill>
          </a:endParaRPr>
        </a:p>
      </dsp:txBody>
      <dsp:txXfrm>
        <a:off x="4071731" y="1754604"/>
        <a:ext cx="2376452" cy="1584301"/>
      </dsp:txXfrm>
    </dsp:sp>
    <dsp:sp modelId="{4BE00061-3EF5-4C29-8B4E-9F785600DC0A}">
      <dsp:nvSpPr>
        <dsp:cNvPr id="0" name=""/>
        <dsp:cNvSpPr/>
      </dsp:nvSpPr>
      <dsp:spPr>
        <a:xfrm>
          <a:off x="2954847" y="3791744"/>
          <a:ext cx="1810777" cy="1753694"/>
        </a:xfrm>
        <a:prstGeom prst="ellipse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700" kern="1200" err="1">
              <a:solidFill>
                <a:schemeClr val="tx1"/>
              </a:solidFill>
            </a:rPr>
            <a:t>Mineralogical</a:t>
          </a:r>
          <a:endParaRPr lang="es-CO" sz="1700" kern="1200">
            <a:solidFill>
              <a:schemeClr val="tx1"/>
            </a:solidFill>
          </a:endParaRPr>
        </a:p>
      </dsp:txBody>
      <dsp:txXfrm>
        <a:off x="3220029" y="4048567"/>
        <a:ext cx="1280413" cy="1240048"/>
      </dsp:txXfrm>
    </dsp:sp>
    <dsp:sp modelId="{B4F3BFD6-8457-4AFD-8158-3526E93E80B8}">
      <dsp:nvSpPr>
        <dsp:cNvPr id="0" name=""/>
        <dsp:cNvSpPr/>
      </dsp:nvSpPr>
      <dsp:spPr>
        <a:xfrm>
          <a:off x="4640959" y="3791744"/>
          <a:ext cx="2716165" cy="1753694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800" kern="1200">
              <a:latin typeface="Calibri Light" panose="020F0302020204030204"/>
            </a:rPr>
            <a:t> </a:t>
          </a:r>
          <a:r>
            <a:rPr lang="es-CO" sz="1800" kern="1200">
              <a:latin typeface="Calibri"/>
              <a:cs typeface="Calibri"/>
            </a:rPr>
            <a:t>Trapiche emerald</a:t>
          </a:r>
        </a:p>
      </dsp:txBody>
      <dsp:txXfrm>
        <a:off x="4640959" y="3791744"/>
        <a:ext cx="2716165" cy="1753694"/>
      </dsp:txXfrm>
    </dsp:sp>
    <dsp:sp modelId="{4960BF78-8F4C-4D9F-A1B0-E23C1552F596}">
      <dsp:nvSpPr>
        <dsp:cNvPr id="0" name=""/>
        <dsp:cNvSpPr/>
      </dsp:nvSpPr>
      <dsp:spPr>
        <a:xfrm>
          <a:off x="1976146" y="6155106"/>
          <a:ext cx="1724147" cy="1402233"/>
        </a:xfrm>
        <a:prstGeom prst="ellips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err="1">
              <a:solidFill>
                <a:schemeClr val="tx1"/>
              </a:solidFill>
            </a:rPr>
            <a:t>Radiometric</a:t>
          </a:r>
          <a:r>
            <a:rPr lang="es-CO" sz="1800" kern="1200">
              <a:solidFill>
                <a:schemeClr val="tx1"/>
              </a:solidFill>
            </a:rPr>
            <a:t> </a:t>
          </a:r>
          <a:r>
            <a:rPr lang="es-CO" sz="1800" kern="1200" err="1">
              <a:solidFill>
                <a:schemeClr val="tx1"/>
              </a:solidFill>
            </a:rPr>
            <a:t>Ages</a:t>
          </a:r>
          <a:endParaRPr lang="es-CO" sz="1800" kern="1200">
            <a:solidFill>
              <a:schemeClr val="tx1"/>
            </a:solidFill>
          </a:endParaRPr>
        </a:p>
      </dsp:txBody>
      <dsp:txXfrm>
        <a:off x="2228641" y="6360458"/>
        <a:ext cx="1219157" cy="991529"/>
      </dsp:txXfrm>
    </dsp:sp>
    <dsp:sp modelId="{651911FE-D7FF-4B10-AE10-E556A9D188CD}">
      <dsp:nvSpPr>
        <dsp:cNvPr id="0" name=""/>
        <dsp:cNvSpPr/>
      </dsp:nvSpPr>
      <dsp:spPr>
        <a:xfrm>
          <a:off x="3683916" y="6155106"/>
          <a:ext cx="2586221" cy="1402233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ea typeface="+mn-lt"/>
              <a:cs typeface="+mn-lt"/>
            </a:rPr>
            <a:t>CEOR= Paleocene(65+/-3)</a:t>
          </a:r>
          <a:r>
            <a:rPr lang="en-US" sz="1800" kern="1200">
              <a:solidFill>
                <a:schemeClr val="tx1"/>
              </a:solidFill>
              <a:latin typeface="Calibri Light" panose="020F0302020204030204"/>
              <a:ea typeface="+mn-lt"/>
              <a:cs typeface="+mn-lt"/>
            </a:rPr>
            <a:t> </a:t>
          </a:r>
          <a:endParaRPr lang="es-CO" sz="1800" kern="120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ea typeface="+mn-lt"/>
              <a:cs typeface="+mn-lt"/>
            </a:rPr>
            <a:t>CEOC= Eocene (38-23 Ma) (</a:t>
          </a:r>
          <a:r>
            <a:rPr lang="en-US" sz="1800" kern="1200" err="1">
              <a:ea typeface="+mn-lt"/>
              <a:cs typeface="+mn-lt"/>
            </a:rPr>
            <a:t>Cheilletz</a:t>
          </a:r>
          <a:r>
            <a:rPr lang="en-US" sz="1800" kern="1200">
              <a:ea typeface="+mn-lt"/>
              <a:cs typeface="+mn-lt"/>
            </a:rPr>
            <a:t> et al., 1994)</a:t>
          </a:r>
          <a:endParaRPr lang="es-CO" sz="1800" kern="1200">
            <a:solidFill>
              <a:schemeClr val="tx1"/>
            </a:solidFill>
          </a:endParaRP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ea typeface="+mn-lt"/>
              <a:cs typeface="+mn-lt"/>
            </a:rPr>
            <a:t>12 Ma </a:t>
          </a:r>
          <a:r>
            <a:rPr lang="en-US" kern="1200">
              <a:ea typeface="+mn-lt"/>
              <a:cs typeface="+mn-lt"/>
            </a:rPr>
            <a:t>(Mantilla et al., 2007)</a:t>
          </a:r>
          <a:endParaRPr lang="es-CO" sz="1800" kern="1200">
            <a:solidFill>
              <a:schemeClr val="tx1"/>
            </a:solidFill>
          </a:endParaRP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ea typeface="+mn-lt"/>
              <a:cs typeface="+mn-lt"/>
            </a:rPr>
            <a:t>67 Ma </a:t>
          </a:r>
          <a:r>
            <a:rPr lang="en-US" kern="1200">
              <a:ea typeface="+mn-lt"/>
              <a:cs typeface="+mn-lt"/>
            </a:rPr>
            <a:t>(Romero et al., 2000) </a:t>
          </a:r>
          <a:endParaRPr lang="es-CO" sz="1800" kern="1200">
            <a:solidFill>
              <a:schemeClr val="tx1"/>
            </a:solidFill>
          </a:endParaRPr>
        </a:p>
      </dsp:txBody>
      <dsp:txXfrm>
        <a:off x="3683916" y="6155106"/>
        <a:ext cx="2586221" cy="14022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1BF3D2-981F-46C0-825A-EA96E996CF75}" type="datetimeFigureOut">
              <a:rPr lang="es-CO" smtClean="0"/>
              <a:t>26/05/2022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490472-4D7B-4478-B7A5-12DB048ED29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28223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0472-4D7B-4478-B7A5-12DB048ED29D}" type="slidenum">
              <a:rPr lang="es-CO" smtClean="0"/>
              <a:t>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31660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0472-4D7B-4478-B7A5-12DB048ED29D}" type="slidenum">
              <a:rPr lang="es-CO" smtClean="0"/>
              <a:t>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36965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947EC7-22E8-4B5B-8B2F-55F5CC5792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9D08F71-94C8-4D6B-804E-F64076EB00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55438D1-82DC-44E7-BD10-F41CDFF5B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0CF9-530D-4D79-91F9-3B072189EF97}" type="datetimeFigureOut">
              <a:rPr lang="es-CO" smtClean="0"/>
              <a:t>26/05/2022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47D4860-A46B-4A34-A8AB-B068B192D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91CADC8-983B-4FB4-892E-FB474CF28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81F8A-DC91-4C73-9F77-B76358424AF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35737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8AF28D-E987-4B64-B89F-CDE66F5F7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A3659FE-29EA-43CF-8B06-9F9E802777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8A8553C-455D-48C2-ACC3-4EB51E65F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0CF9-530D-4D79-91F9-3B072189EF97}" type="datetimeFigureOut">
              <a:rPr lang="es-CO" smtClean="0"/>
              <a:t>26/05/2022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A6FC0E8-F175-4530-B023-D89CD50CC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66464E1-D1EA-4BA3-A0FB-708C1078E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81F8A-DC91-4C73-9F77-B76358424AF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74301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78C4F60-B321-4BE0-977D-E514F6D09C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2FD046D-D056-4722-9F93-47FD842205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9FD323-B672-4C0D-9366-371D29908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0CF9-530D-4D79-91F9-3B072189EF97}" type="datetimeFigureOut">
              <a:rPr lang="es-CO" smtClean="0"/>
              <a:t>26/05/2022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7955001-3618-48F2-9954-1C2B3457C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0A00CD-F25F-4744-B694-28961472E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81F8A-DC91-4C73-9F77-B76358424AF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80719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37DD30-0895-4562-B0D0-A3B8DC4AA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BFCA8B6-2D8C-4B1B-B7DB-C43547D6F5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7530D4-BE30-4A52-9736-7E31A8933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0CF9-530D-4D79-91F9-3B072189EF97}" type="datetimeFigureOut">
              <a:rPr lang="es-CO" smtClean="0"/>
              <a:t>26/05/2022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B0CC5C4-4FE7-44E7-9D91-13DB3C80B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D2A4144-58B7-44C2-98FB-5E9E8064E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81F8A-DC91-4C73-9F77-B76358424AF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78492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E852B6-F1D7-4CB6-A858-F36CC4EA8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7E9BF5B-1CB9-46EE-8E90-1143DE7556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58CC01D-2FF5-44E5-8464-C75453263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0CF9-530D-4D79-91F9-3B072189EF97}" type="datetimeFigureOut">
              <a:rPr lang="es-CO" smtClean="0"/>
              <a:t>26/05/2022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10E797-4687-43DD-AE2C-7C698056E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A5177B0-AEA8-4650-A25E-DBA2F04E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81F8A-DC91-4C73-9F77-B76358424AF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10404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C3AA2E-97A8-4B55-B345-81E07C5C3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E77F913-B2B8-4E76-87DF-54DE50937C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DC51D51-E541-403C-B1CB-2E580C3898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B0C8C34-D8A0-4E72-885E-B95EB3B12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0CF9-530D-4D79-91F9-3B072189EF97}" type="datetimeFigureOut">
              <a:rPr lang="es-CO" smtClean="0"/>
              <a:t>26/05/2022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461F1F4-F0EF-41E7-854E-3688C09C3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F868EA1-A332-43D2-8572-E10188359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81F8A-DC91-4C73-9F77-B76358424AF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7479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73C634-382F-4C59-8127-3E7B9F37D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4CD571E-E00D-423C-BC10-5455FC2026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B14F59D-890A-4727-8776-32BCF2D08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0CA53BA-75CB-47BC-8B8A-FCC119FC24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9428068-EA22-4ABD-A620-9B208721D4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AC725AE-9A11-40C1-A71F-09C7FFC6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0CF9-530D-4D79-91F9-3B072189EF97}" type="datetimeFigureOut">
              <a:rPr lang="es-CO" smtClean="0"/>
              <a:t>26/05/2022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5EB6099-1059-4388-9378-E025E3A95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6DFBD5D-0705-4CDB-87E5-0F6FEE6E9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81F8A-DC91-4C73-9F77-B76358424AF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16167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7F0882-A71E-41FA-9A0A-E80E50FAA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F966563-D31E-4794-ABC8-63544436E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0CF9-530D-4D79-91F9-3B072189EF97}" type="datetimeFigureOut">
              <a:rPr lang="es-CO" smtClean="0"/>
              <a:t>26/05/2022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C052577-3CA7-40F0-A3D5-4B5B148E1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DF4D2D6-CB33-4B6E-8587-FF5E111E3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81F8A-DC91-4C73-9F77-B76358424AF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04306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EB4DB2B-EB4C-4C71-90EF-B0DEB316E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0CF9-530D-4D79-91F9-3B072189EF97}" type="datetimeFigureOut">
              <a:rPr lang="es-CO" smtClean="0"/>
              <a:t>26/05/2022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33C5336-0770-4442-9CF4-A29A63EB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97C544C-E430-4639-8A0B-14A9F0118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81F8A-DC91-4C73-9F77-B76358424AF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12374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AF79D3-5328-4701-B198-7AAE852C6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446DC7-48CF-475D-BEEC-6FA97373FC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4C255A7-25C9-4FCC-8F7C-2D68B79DA1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6718553-0DA7-4E4B-8FD7-EE0AF8BFA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0CF9-530D-4D79-91F9-3B072189EF97}" type="datetimeFigureOut">
              <a:rPr lang="es-CO" smtClean="0"/>
              <a:t>26/05/2022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717A46D-66CC-4DC9-A6CC-504F21FC8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5D83262-74DE-4777-8DA4-7E4AC24CB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81F8A-DC91-4C73-9F77-B76358424AF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83773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4C4988-DE17-427C-989D-94251C909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C759F2E-FDCC-4297-9F07-52BA6AA64E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2CB8E0D-B88A-4EB2-AE04-5A6CDF15B1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3D8FB5B-02AE-4472-AC7E-F4C8079EA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0CF9-530D-4D79-91F9-3B072189EF97}" type="datetimeFigureOut">
              <a:rPr lang="es-CO" smtClean="0"/>
              <a:t>26/05/2022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5EC9C06-4B54-491C-B109-113223DA3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9845506-BB24-45CB-9185-7418D101F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81F8A-DC91-4C73-9F77-B76358424AF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31411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2000"/>
            <a:lum/>
          </a:blip>
          <a:srcRect/>
          <a:stretch>
            <a:fillRect l="-5000"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6A05CFE-006A-4C8E-A9DF-B0C55F908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A9824E5-44BD-4219-AFDA-60B15095EB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A4ADE3D-C3E6-4786-B43E-EF83456238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60CF9-530D-4D79-91F9-3B072189EF97}" type="datetimeFigureOut">
              <a:rPr lang="es-CO" smtClean="0"/>
              <a:t>26/05/2022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72A829B-5903-45D6-9B0B-EA89C5F8F7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5E8D78-15C2-46EA-9533-6BDE7D61AD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781F8A-DC91-4C73-9F77-B76358424AF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4891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D4D89E-7FB9-4508-8265-908C786C8E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4125" y="749508"/>
            <a:ext cx="9333875" cy="2760455"/>
          </a:xfrm>
        </p:spPr>
        <p:txBody>
          <a:bodyPr>
            <a:normAutofit/>
          </a:bodyPr>
          <a:lstStyle/>
          <a:p>
            <a:r>
              <a:rPr lang="en-US" b="1" dirty="0"/>
              <a:t>Geochemistry of emerald from the Colombian Emerald belts: Genetical implications</a:t>
            </a:r>
            <a:endParaRPr lang="es-CO" b="1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FC375E06-4297-4B2D-A3D2-8D3356D8E11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843441" y="3899006"/>
            <a:ext cx="10505120" cy="106182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Valeria Ramirez Juya</a:t>
            </a:r>
            <a:r>
              <a:rPr kumimoji="0" lang="en-US" altLang="en-US" sz="105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, Camilo Andres Betancur</a:t>
            </a:r>
            <a:r>
              <a:rPr kumimoji="0" lang="en-US" altLang="en-US" sz="105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, Javier Garcia Toloza</a:t>
            </a:r>
            <a:r>
              <a:rPr kumimoji="0" lang="en-US" altLang="en-US" sz="105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1,2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, and Luis Angarita</a:t>
            </a:r>
            <a:r>
              <a:rPr kumimoji="0" lang="en-US" altLang="en-US" sz="105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1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9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Technological development Centre for the Colombian Emeralds, Bogota, Colombia (valeriajuya@gmail.com)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9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National University of Colombia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5937212-18A9-44B1-BEC1-AB1D8ACC8DE9}"/>
              </a:ext>
            </a:extLst>
          </p:cNvPr>
          <p:cNvSpPr txBox="1"/>
          <p:nvPr/>
        </p:nvSpPr>
        <p:spPr>
          <a:xfrm>
            <a:off x="4422098" y="6541134"/>
            <a:ext cx="4467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geologist@gemlabcdtec.com</a:t>
            </a:r>
          </a:p>
        </p:txBody>
      </p:sp>
    </p:spTree>
    <p:extLst>
      <p:ext uri="{BB962C8B-B14F-4D97-AF65-F5344CB8AC3E}">
        <p14:creationId xmlns:p14="http://schemas.microsoft.com/office/powerpoint/2010/main" val="1981690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Mapa&#10;&#10;Descripción generada automáticamente">
            <a:extLst>
              <a:ext uri="{FF2B5EF4-FFF2-40B4-BE49-F238E27FC236}">
                <a16:creationId xmlns:a16="http://schemas.microsoft.com/office/drawing/2014/main" id="{DB14C147-709C-499F-AFBC-F22B3C24BB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5556" b="37816"/>
          <a:stretch/>
        </p:blipFill>
        <p:spPr>
          <a:xfrm>
            <a:off x="6029739" y="0"/>
            <a:ext cx="5832423" cy="666152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72170C0-16B6-4975-B6C7-A8EFA8684151}"/>
              </a:ext>
            </a:extLst>
          </p:cNvPr>
          <p:cNvSpPr txBox="1"/>
          <p:nvPr/>
        </p:nvSpPr>
        <p:spPr>
          <a:xfrm>
            <a:off x="2060126" y="59488"/>
            <a:ext cx="3372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err="1"/>
              <a:t>Introduction</a:t>
            </a:r>
            <a:endParaRPr lang="es-CO" sz="36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048EB12-0B07-4968-A355-7874054DF108}"/>
              </a:ext>
            </a:extLst>
          </p:cNvPr>
          <p:cNvSpPr txBox="1"/>
          <p:nvPr/>
        </p:nvSpPr>
        <p:spPr>
          <a:xfrm>
            <a:off x="4422098" y="6541134"/>
            <a:ext cx="4467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geologist@gemlabcdtec.com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2379E86-F619-40FC-B928-9D031575DE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40" y="705819"/>
            <a:ext cx="3372786" cy="4914113"/>
          </a:xfrm>
          <a:prstGeom prst="rect">
            <a:avLst/>
          </a:prstGeom>
        </p:spPr>
      </p:pic>
      <p:pic>
        <p:nvPicPr>
          <p:cNvPr id="3" name="Imagen 2" descr="Mapa&#10;&#10;Descripción generada automáticamente">
            <a:extLst>
              <a:ext uri="{FF2B5EF4-FFF2-40B4-BE49-F238E27FC236}">
                <a16:creationId xmlns:a16="http://schemas.microsoft.com/office/drawing/2014/main" id="{3F55E5B4-2D12-4A57-848F-4382456407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" t="62920" r="60273" b="1726"/>
          <a:stretch/>
        </p:blipFill>
        <p:spPr>
          <a:xfrm>
            <a:off x="2857182" y="3241965"/>
            <a:ext cx="3134676" cy="329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238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Mapa&#10;&#10;Descripción generada automáticamente">
            <a:extLst>
              <a:ext uri="{FF2B5EF4-FFF2-40B4-BE49-F238E27FC236}">
                <a16:creationId xmlns:a16="http://schemas.microsoft.com/office/drawing/2014/main" id="{F7628A3D-A903-425E-A1AF-318D7A18B9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07" t="1446" r="657" b="68087"/>
          <a:stretch/>
        </p:blipFill>
        <p:spPr>
          <a:xfrm>
            <a:off x="915514" y="342409"/>
            <a:ext cx="4435052" cy="311561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78793CF-F9BD-4716-9855-030550B7EB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9" t="32037" b="37408"/>
          <a:stretch/>
        </p:blipFill>
        <p:spPr>
          <a:xfrm>
            <a:off x="6654164" y="303156"/>
            <a:ext cx="4701752" cy="3115619"/>
          </a:xfrm>
          <a:prstGeom prst="rect">
            <a:avLst/>
          </a:prstGeom>
        </p:spPr>
      </p:pic>
      <p:pic>
        <p:nvPicPr>
          <p:cNvPr id="9" name="Imagen 8" descr="Interfaz de usuario gráfica, Aplicación, Tabla, Excel&#10;&#10;Descripción generada automáticamente">
            <a:extLst>
              <a:ext uri="{FF2B5EF4-FFF2-40B4-BE49-F238E27FC236}">
                <a16:creationId xmlns:a16="http://schemas.microsoft.com/office/drawing/2014/main" id="{29E54198-0EB8-4B88-85B7-62FEEAB9C2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143" t="20873" r="28370" b="16461"/>
          <a:stretch/>
        </p:blipFill>
        <p:spPr>
          <a:xfrm>
            <a:off x="1086278" y="3415461"/>
            <a:ext cx="4093525" cy="3480078"/>
          </a:xfrm>
          <a:prstGeom prst="rect">
            <a:avLst/>
          </a:prstGeom>
        </p:spPr>
      </p:pic>
      <p:pic>
        <p:nvPicPr>
          <p:cNvPr id="10" name="Imagen 9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1A102BCB-84A9-49F4-A546-8409D2D10B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988" t="21707" r="17268" b="14471"/>
          <a:stretch/>
        </p:blipFill>
        <p:spPr>
          <a:xfrm>
            <a:off x="7240482" y="3391006"/>
            <a:ext cx="3543632" cy="3499649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D542FF7C-0B2C-41EF-B830-1A359F668133}"/>
              </a:ext>
            </a:extLst>
          </p:cNvPr>
          <p:cNvSpPr txBox="1"/>
          <p:nvPr/>
        </p:nvSpPr>
        <p:spPr>
          <a:xfrm>
            <a:off x="34240" y="1045"/>
            <a:ext cx="619760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CO" err="1">
                <a:ea typeface="+mn-lt"/>
                <a:cs typeface="+mn-lt"/>
              </a:rPr>
              <a:t>Modified</a:t>
            </a:r>
            <a:r>
              <a:rPr lang="es-CO">
                <a:ea typeface="+mn-lt"/>
                <a:cs typeface="+mn-lt"/>
              </a:rPr>
              <a:t> </a:t>
            </a:r>
            <a:r>
              <a:rPr lang="es-CO" err="1">
                <a:ea typeface="+mn-lt"/>
                <a:cs typeface="+mn-lt"/>
              </a:rPr>
              <a:t>from</a:t>
            </a:r>
            <a:r>
              <a:rPr lang="es-CO">
                <a:ea typeface="+mn-lt"/>
                <a:cs typeface="+mn-lt"/>
              </a:rPr>
              <a:t> (</a:t>
            </a:r>
            <a:r>
              <a:rPr lang="es-CO" err="1">
                <a:ea typeface="+mn-lt"/>
                <a:cs typeface="+mn-lt"/>
              </a:rPr>
              <a:t>Colombian</a:t>
            </a:r>
            <a:r>
              <a:rPr lang="es-CO">
                <a:ea typeface="+mn-lt"/>
                <a:cs typeface="+mn-lt"/>
              </a:rPr>
              <a:t> Geological </a:t>
            </a:r>
            <a:r>
              <a:rPr lang="es-CO" err="1">
                <a:ea typeface="+mn-lt"/>
                <a:cs typeface="+mn-lt"/>
              </a:rPr>
              <a:t>Survey</a:t>
            </a:r>
            <a:r>
              <a:rPr lang="es-CO">
                <a:ea typeface="+mn-lt"/>
                <a:cs typeface="+mn-lt"/>
              </a:rPr>
              <a:t>, 2011)</a:t>
            </a:r>
            <a:endParaRPr lang="es-CO"/>
          </a:p>
          <a:p>
            <a:pPr algn="ctr"/>
            <a:endParaRPr lang="es-CO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472D729-BA11-4DB1-94F5-EEC8FCAA1CF0}"/>
              </a:ext>
            </a:extLst>
          </p:cNvPr>
          <p:cNvSpPr txBox="1"/>
          <p:nvPr/>
        </p:nvSpPr>
        <p:spPr>
          <a:xfrm>
            <a:off x="5862698" y="9018"/>
            <a:ext cx="619760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CO" err="1">
                <a:ea typeface="+mn-lt"/>
                <a:cs typeface="+mn-lt"/>
              </a:rPr>
              <a:t>Modified</a:t>
            </a:r>
            <a:r>
              <a:rPr lang="es-CO">
                <a:ea typeface="+mn-lt"/>
                <a:cs typeface="+mn-lt"/>
              </a:rPr>
              <a:t> </a:t>
            </a:r>
            <a:r>
              <a:rPr lang="es-CO" err="1">
                <a:ea typeface="+mn-lt"/>
                <a:cs typeface="+mn-lt"/>
              </a:rPr>
              <a:t>from</a:t>
            </a:r>
            <a:r>
              <a:rPr lang="es-CO">
                <a:ea typeface="+mn-lt"/>
                <a:cs typeface="+mn-lt"/>
              </a:rPr>
              <a:t> (Terraza et al., 2008)</a:t>
            </a:r>
            <a:endParaRPr lang="es-CO"/>
          </a:p>
          <a:p>
            <a:pPr algn="ctr"/>
            <a:endParaRPr lang="es-CO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4BCB881-14DA-4072-8C90-4D75D30C4B6A}"/>
              </a:ext>
            </a:extLst>
          </p:cNvPr>
          <p:cNvSpPr txBox="1"/>
          <p:nvPr/>
        </p:nvSpPr>
        <p:spPr>
          <a:xfrm>
            <a:off x="4422098" y="6541134"/>
            <a:ext cx="4467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geologist@gemlabcdtec.com</a:t>
            </a:r>
          </a:p>
        </p:txBody>
      </p:sp>
    </p:spTree>
    <p:extLst>
      <p:ext uri="{BB962C8B-B14F-4D97-AF65-F5344CB8AC3E}">
        <p14:creationId xmlns:p14="http://schemas.microsoft.com/office/powerpoint/2010/main" val="2168416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E33CD6A3-D2E4-4FB5-B612-5E903A4852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7813439"/>
              </p:ext>
            </p:extLst>
          </p:nvPr>
        </p:nvGraphicFramePr>
        <p:xfrm>
          <a:off x="0" y="172741"/>
          <a:ext cx="8329283" cy="65268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35B5FB3B-F1BC-4A14-BF0E-633A413BCE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9455540"/>
              </p:ext>
            </p:extLst>
          </p:nvPr>
        </p:nvGraphicFramePr>
        <p:xfrm>
          <a:off x="5752569" y="-1194075"/>
          <a:ext cx="7288071" cy="9246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53CE3054-AF72-4052-85CD-2938B2D575E5}"/>
              </a:ext>
            </a:extLst>
          </p:cNvPr>
          <p:cNvSpPr txBox="1"/>
          <p:nvPr/>
        </p:nvSpPr>
        <p:spPr>
          <a:xfrm>
            <a:off x="408609" y="2951946"/>
            <a:ext cx="19480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/>
              <a:t>COMMON FEATURES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E338EDC-EEE0-4959-B516-D1DF7E1141E9}"/>
              </a:ext>
            </a:extLst>
          </p:cNvPr>
          <p:cNvSpPr txBox="1"/>
          <p:nvPr/>
        </p:nvSpPr>
        <p:spPr>
          <a:xfrm>
            <a:off x="5889383" y="3167389"/>
            <a:ext cx="2166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/>
              <a:t>DIFFERENCES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D619B64-6805-4766-B5FE-20328B70892D}"/>
              </a:ext>
            </a:extLst>
          </p:cNvPr>
          <p:cNvSpPr txBox="1"/>
          <p:nvPr/>
        </p:nvSpPr>
        <p:spPr>
          <a:xfrm>
            <a:off x="4422098" y="6541134"/>
            <a:ext cx="4467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geologist@gemlabcdtec.com</a:t>
            </a:r>
          </a:p>
        </p:txBody>
      </p:sp>
    </p:spTree>
    <p:extLst>
      <p:ext uri="{BB962C8B-B14F-4D97-AF65-F5344CB8AC3E}">
        <p14:creationId xmlns:p14="http://schemas.microsoft.com/office/powerpoint/2010/main" val="3856552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FA4E1EB-036C-46FA-B702-41A9048C48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7468" y="1074010"/>
            <a:ext cx="7664532" cy="5489459"/>
          </a:xfrm>
          <a:prstGeom prst="rect">
            <a:avLst/>
          </a:prstGeom>
        </p:spPr>
      </p:pic>
      <p:pic>
        <p:nvPicPr>
          <p:cNvPr id="8" name="Imagen 7" descr="Imagen que contiene pantalla, varios, diferente, forrado&#10;&#10;Descripción generada automáticamente">
            <a:extLst>
              <a:ext uri="{FF2B5EF4-FFF2-40B4-BE49-F238E27FC236}">
                <a16:creationId xmlns:a16="http://schemas.microsoft.com/office/drawing/2014/main" id="{F2050C6B-C704-499F-80D6-F1A7C88AB9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" t="4927" r="16197" b="7826"/>
          <a:stretch/>
        </p:blipFill>
        <p:spPr>
          <a:xfrm>
            <a:off x="477078" y="663451"/>
            <a:ext cx="3796748" cy="3155289"/>
          </a:xfrm>
          <a:prstGeom prst="rect">
            <a:avLst/>
          </a:prstGeom>
        </p:spPr>
      </p:pic>
      <p:pic>
        <p:nvPicPr>
          <p:cNvPr id="14" name="Imagen 13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BB408323-FED1-40DA-A70D-07CE14C3F3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5" t="6886" r="10234" b="12545"/>
          <a:stretch/>
        </p:blipFill>
        <p:spPr>
          <a:xfrm>
            <a:off x="477078" y="3818740"/>
            <a:ext cx="3796748" cy="290681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F90A1DE-882E-45CA-BB15-C6E26B75DBB0}"/>
              </a:ext>
            </a:extLst>
          </p:cNvPr>
          <p:cNvSpPr txBox="1"/>
          <p:nvPr/>
        </p:nvSpPr>
        <p:spPr>
          <a:xfrm>
            <a:off x="2188565" y="132448"/>
            <a:ext cx="9293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 err="1"/>
              <a:t>Emeralds</a:t>
            </a:r>
            <a:r>
              <a:rPr lang="es-CO" sz="3200" b="1" dirty="0"/>
              <a:t>: Colombia VS </a:t>
            </a:r>
            <a:r>
              <a:rPr lang="es-CO" sz="3200" b="1" dirty="0" err="1"/>
              <a:t>other</a:t>
            </a:r>
            <a:r>
              <a:rPr lang="es-CO" sz="3200" b="1" dirty="0"/>
              <a:t> WW </a:t>
            </a:r>
            <a:r>
              <a:rPr lang="es-CO" sz="3200" b="1" dirty="0" err="1"/>
              <a:t>deposits</a:t>
            </a:r>
            <a:endParaRPr lang="es-CO" sz="32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4B85E60-A027-4BA5-B356-DC935C048172}"/>
              </a:ext>
            </a:extLst>
          </p:cNvPr>
          <p:cNvSpPr txBox="1"/>
          <p:nvPr/>
        </p:nvSpPr>
        <p:spPr>
          <a:xfrm>
            <a:off x="4422098" y="6541134"/>
            <a:ext cx="4467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geologist@gemlabcdtec.com</a:t>
            </a:r>
          </a:p>
        </p:txBody>
      </p:sp>
    </p:spTree>
    <p:extLst>
      <p:ext uri="{BB962C8B-B14F-4D97-AF65-F5344CB8AC3E}">
        <p14:creationId xmlns:p14="http://schemas.microsoft.com/office/powerpoint/2010/main" val="2545653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Gráfico, Gráfico de dispersión&#10;&#10;Descripción generada automáticamente">
            <a:extLst>
              <a:ext uri="{FF2B5EF4-FFF2-40B4-BE49-F238E27FC236}">
                <a16:creationId xmlns:a16="http://schemas.microsoft.com/office/drawing/2014/main" id="{FBD7DFD5-63D8-4A1C-B057-0D2C250B3A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439" y="1212575"/>
            <a:ext cx="6800810" cy="4079879"/>
          </a:xfrm>
        </p:spPr>
      </p:pic>
      <p:pic>
        <p:nvPicPr>
          <p:cNvPr id="7" name="Imagen 6" descr="Gráfico, Gráfico de dispersión&#10;&#10;Descripción generada automáticamente">
            <a:extLst>
              <a:ext uri="{FF2B5EF4-FFF2-40B4-BE49-F238E27FC236}">
                <a16:creationId xmlns:a16="http://schemas.microsoft.com/office/drawing/2014/main" id="{EA1D23D1-ACA9-4992-AEF7-B111E1D71E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82"/>
          <a:stretch/>
        </p:blipFill>
        <p:spPr>
          <a:xfrm>
            <a:off x="6666685" y="1212575"/>
            <a:ext cx="5525316" cy="407988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25FA650-FEC8-4AF4-9F82-DE128D797A08}"/>
              </a:ext>
            </a:extLst>
          </p:cNvPr>
          <p:cNvSpPr txBox="1"/>
          <p:nvPr/>
        </p:nvSpPr>
        <p:spPr>
          <a:xfrm>
            <a:off x="2188565" y="132448"/>
            <a:ext cx="9293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 err="1"/>
              <a:t>Emeralds</a:t>
            </a:r>
            <a:r>
              <a:rPr lang="es-CO" sz="3200" b="1" dirty="0"/>
              <a:t>: Colombia VS </a:t>
            </a:r>
            <a:r>
              <a:rPr lang="es-CO" sz="3200" b="1" dirty="0" err="1"/>
              <a:t>other</a:t>
            </a:r>
            <a:r>
              <a:rPr lang="es-CO" sz="3200" b="1" dirty="0"/>
              <a:t> WW </a:t>
            </a:r>
            <a:r>
              <a:rPr lang="es-CO" sz="3200" b="1" dirty="0" err="1"/>
              <a:t>deposits</a:t>
            </a:r>
            <a:endParaRPr lang="es-CO" sz="32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5496088-C14E-445E-9E83-CFC61A7EF29F}"/>
              </a:ext>
            </a:extLst>
          </p:cNvPr>
          <p:cNvSpPr txBox="1"/>
          <p:nvPr/>
        </p:nvSpPr>
        <p:spPr>
          <a:xfrm>
            <a:off x="4422098" y="6541134"/>
            <a:ext cx="4467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geologist@gemlabcdtec.com</a:t>
            </a:r>
          </a:p>
        </p:txBody>
      </p:sp>
    </p:spTree>
    <p:extLst>
      <p:ext uri="{BB962C8B-B14F-4D97-AF65-F5344CB8AC3E}">
        <p14:creationId xmlns:p14="http://schemas.microsoft.com/office/powerpoint/2010/main" val="935805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4C1F6893-E22E-4539-A177-AF64CD575D84}"/>
              </a:ext>
            </a:extLst>
          </p:cNvPr>
          <p:cNvGrpSpPr/>
          <p:nvPr/>
        </p:nvGrpSpPr>
        <p:grpSpPr>
          <a:xfrm>
            <a:off x="242569" y="1147499"/>
            <a:ext cx="6318439" cy="4928582"/>
            <a:chOff x="1404936" y="711893"/>
            <a:chExt cx="6583508" cy="5023567"/>
          </a:xfrm>
        </p:grpSpPr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A146FBDC-D011-4EA3-9B9C-389DC511F6A0}"/>
                </a:ext>
              </a:extLst>
            </p:cNvPr>
            <p:cNvGrpSpPr/>
            <p:nvPr/>
          </p:nvGrpSpPr>
          <p:grpSpPr>
            <a:xfrm>
              <a:off x="1404936" y="711893"/>
              <a:ext cx="6583508" cy="5023567"/>
              <a:chOff x="1294100" y="740807"/>
              <a:chExt cx="6583508" cy="5023567"/>
            </a:xfrm>
          </p:grpSpPr>
          <p:pic>
            <p:nvPicPr>
              <p:cNvPr id="5" name="Imagen 4" descr="Gráfico, Gráfico de dispersión&#10;&#10;Descripción generada automáticamente">
                <a:extLst>
                  <a:ext uri="{FF2B5EF4-FFF2-40B4-BE49-F238E27FC236}">
                    <a16:creationId xmlns:a16="http://schemas.microsoft.com/office/drawing/2014/main" id="{A4E8FDAC-5EE0-4ED4-93E7-31B9AED37D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4534" b="9236"/>
              <a:stretch/>
            </p:blipFill>
            <p:spPr>
              <a:xfrm>
                <a:off x="1294100" y="740807"/>
                <a:ext cx="6583508" cy="5023567"/>
              </a:xfrm>
              <a:prstGeom prst="rect">
                <a:avLst/>
              </a:prstGeom>
            </p:spPr>
          </p:pic>
          <p:sp>
            <p:nvSpPr>
              <p:cNvPr id="3" name="Forma libre: forma 2">
                <a:extLst>
                  <a:ext uri="{FF2B5EF4-FFF2-40B4-BE49-F238E27FC236}">
                    <a16:creationId xmlns:a16="http://schemas.microsoft.com/office/drawing/2014/main" id="{42D9A6C7-F7E9-4FA8-B1A6-20F2C9494C76}"/>
                  </a:ext>
                </a:extLst>
              </p:cNvPr>
              <p:cNvSpPr/>
              <p:nvPr/>
            </p:nvSpPr>
            <p:spPr>
              <a:xfrm>
                <a:off x="3761508" y="2384038"/>
                <a:ext cx="3311237" cy="2923309"/>
              </a:xfrm>
              <a:custGeom>
                <a:avLst/>
                <a:gdLst>
                  <a:gd name="connsiteX0" fmla="*/ 1454727 w 3311237"/>
                  <a:gd name="connsiteY0" fmla="*/ 0 h 2923309"/>
                  <a:gd name="connsiteX1" fmla="*/ 3311237 w 3311237"/>
                  <a:gd name="connsiteY1" fmla="*/ 2923309 h 2923309"/>
                  <a:gd name="connsiteX2" fmla="*/ 457200 w 3311237"/>
                  <a:gd name="connsiteY2" fmla="*/ 2770909 h 2923309"/>
                  <a:gd name="connsiteX3" fmla="*/ 0 w 3311237"/>
                  <a:gd name="connsiteY3" fmla="*/ 2119745 h 2923309"/>
                  <a:gd name="connsiteX4" fmla="*/ 471055 w 3311237"/>
                  <a:gd name="connsiteY4" fmla="*/ 1413164 h 2923309"/>
                  <a:gd name="connsiteX5" fmla="*/ 1454727 w 3311237"/>
                  <a:gd name="connsiteY5" fmla="*/ 0 h 2923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11237" h="2923309">
                    <a:moveTo>
                      <a:pt x="1454727" y="0"/>
                    </a:moveTo>
                    <a:lnTo>
                      <a:pt x="3311237" y="2923309"/>
                    </a:lnTo>
                    <a:lnTo>
                      <a:pt x="457200" y="2770909"/>
                    </a:lnTo>
                    <a:lnTo>
                      <a:pt x="0" y="2119745"/>
                    </a:lnTo>
                    <a:lnTo>
                      <a:pt x="471055" y="1413164"/>
                    </a:lnTo>
                    <a:lnTo>
                      <a:pt x="1454727" y="0"/>
                    </a:lnTo>
                    <a:close/>
                  </a:path>
                </a:pathLst>
              </a:custGeom>
              <a:solidFill>
                <a:srgbClr val="92D050">
                  <a:alpha val="50000"/>
                </a:srgbClr>
              </a:solidFill>
              <a:ln w="28575">
                <a:solidFill>
                  <a:srgbClr val="00B050"/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4" name="Forma libre: forma 3">
                <a:extLst>
                  <a:ext uri="{FF2B5EF4-FFF2-40B4-BE49-F238E27FC236}">
                    <a16:creationId xmlns:a16="http://schemas.microsoft.com/office/drawing/2014/main" id="{BABC5632-F8A3-4C2D-B0A9-3A8C4551C458}"/>
                  </a:ext>
                </a:extLst>
              </p:cNvPr>
              <p:cNvSpPr/>
              <p:nvPr/>
            </p:nvSpPr>
            <p:spPr>
              <a:xfrm>
                <a:off x="2641177" y="4334580"/>
                <a:ext cx="2507673" cy="1011382"/>
              </a:xfrm>
              <a:custGeom>
                <a:avLst/>
                <a:gdLst>
                  <a:gd name="connsiteX0" fmla="*/ 651163 w 2064327"/>
                  <a:gd name="connsiteY0" fmla="*/ 0 h 1011382"/>
                  <a:gd name="connsiteX1" fmla="*/ 0 w 2064327"/>
                  <a:gd name="connsiteY1" fmla="*/ 983673 h 1011382"/>
                  <a:gd name="connsiteX2" fmla="*/ 2064327 w 2064327"/>
                  <a:gd name="connsiteY2" fmla="*/ 1011382 h 1011382"/>
                  <a:gd name="connsiteX3" fmla="*/ 1620982 w 2064327"/>
                  <a:gd name="connsiteY3" fmla="*/ 138546 h 1011382"/>
                  <a:gd name="connsiteX4" fmla="*/ 651163 w 2064327"/>
                  <a:gd name="connsiteY4" fmla="*/ 0 h 1011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64327" h="1011382">
                    <a:moveTo>
                      <a:pt x="651163" y="0"/>
                    </a:moveTo>
                    <a:lnTo>
                      <a:pt x="0" y="983673"/>
                    </a:lnTo>
                    <a:lnTo>
                      <a:pt x="2064327" y="1011382"/>
                    </a:lnTo>
                    <a:lnTo>
                      <a:pt x="1620982" y="138546"/>
                    </a:lnTo>
                    <a:lnTo>
                      <a:pt x="651163" y="0"/>
                    </a:lnTo>
                    <a:close/>
                  </a:path>
                </a:pathLst>
              </a:custGeom>
              <a:solidFill>
                <a:srgbClr val="FF0000">
                  <a:alpha val="28000"/>
                </a:srgbClr>
              </a:solidFill>
              <a:ln w="28575">
                <a:solidFill>
                  <a:srgbClr val="FF0000"/>
                </a:solidFill>
                <a:prstDash val="sysDash"/>
                <a:extLst>
                  <a:ext uri="{C807C97D-BFC1-408E-A445-0C87EB9F89A2}">
                    <ask:lineSketchStyleProps xmlns:ask="http://schemas.microsoft.com/office/drawing/2018/sketchyshapes" sd="3295425585">
                      <a:custGeom>
                        <a:avLst/>
                        <a:gdLst>
                          <a:gd name="connsiteX0" fmla="*/ 651163 w 2064327"/>
                          <a:gd name="connsiteY0" fmla="*/ 0 h 1011382"/>
                          <a:gd name="connsiteX1" fmla="*/ 312558 w 2064327"/>
                          <a:gd name="connsiteY1" fmla="*/ 511510 h 1011382"/>
                          <a:gd name="connsiteX2" fmla="*/ 0 w 2064327"/>
                          <a:gd name="connsiteY2" fmla="*/ 983673 h 1011382"/>
                          <a:gd name="connsiteX3" fmla="*/ 536725 w 2064327"/>
                          <a:gd name="connsiteY3" fmla="*/ 990877 h 1011382"/>
                          <a:gd name="connsiteX4" fmla="*/ 990877 w 2064327"/>
                          <a:gd name="connsiteY4" fmla="*/ 996973 h 1011382"/>
                          <a:gd name="connsiteX5" fmla="*/ 1465672 w 2064327"/>
                          <a:gd name="connsiteY5" fmla="*/ 1003346 h 1011382"/>
                          <a:gd name="connsiteX6" fmla="*/ 2064327 w 2064327"/>
                          <a:gd name="connsiteY6" fmla="*/ 1011382 h 1011382"/>
                          <a:gd name="connsiteX7" fmla="*/ 1842655 w 2064327"/>
                          <a:gd name="connsiteY7" fmla="*/ 574964 h 1011382"/>
                          <a:gd name="connsiteX8" fmla="*/ 1620982 w 2064327"/>
                          <a:gd name="connsiteY8" fmla="*/ 138546 h 1011382"/>
                          <a:gd name="connsiteX9" fmla="*/ 1145771 w 2064327"/>
                          <a:gd name="connsiteY9" fmla="*/ 70658 h 1011382"/>
                          <a:gd name="connsiteX10" fmla="*/ 651163 w 2064327"/>
                          <a:gd name="connsiteY10" fmla="*/ 0 h 10113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2064327" h="1011382" extrusionOk="0">
                            <a:moveTo>
                              <a:pt x="651163" y="0"/>
                            </a:moveTo>
                            <a:cubicBezTo>
                              <a:pt x="504983" y="240388"/>
                              <a:pt x="384157" y="275944"/>
                              <a:pt x="312558" y="511510"/>
                            </a:cubicBezTo>
                            <a:cubicBezTo>
                              <a:pt x="240959" y="747076"/>
                              <a:pt x="70690" y="839771"/>
                              <a:pt x="0" y="983673"/>
                            </a:cubicBezTo>
                            <a:cubicBezTo>
                              <a:pt x="161954" y="977999"/>
                              <a:pt x="406134" y="1016712"/>
                              <a:pt x="536725" y="990877"/>
                            </a:cubicBezTo>
                            <a:cubicBezTo>
                              <a:pt x="667316" y="965042"/>
                              <a:pt x="831457" y="1012340"/>
                              <a:pt x="990877" y="996973"/>
                            </a:cubicBezTo>
                            <a:cubicBezTo>
                              <a:pt x="1150297" y="981606"/>
                              <a:pt x="1319196" y="1018428"/>
                              <a:pt x="1465672" y="1003346"/>
                            </a:cubicBezTo>
                            <a:cubicBezTo>
                              <a:pt x="1612148" y="988264"/>
                              <a:pt x="1777750" y="1022095"/>
                              <a:pt x="2064327" y="1011382"/>
                            </a:cubicBezTo>
                            <a:cubicBezTo>
                              <a:pt x="2001147" y="914184"/>
                              <a:pt x="1973573" y="760472"/>
                              <a:pt x="1842655" y="574964"/>
                            </a:cubicBezTo>
                            <a:cubicBezTo>
                              <a:pt x="1711736" y="389456"/>
                              <a:pt x="1700582" y="232193"/>
                              <a:pt x="1620982" y="138546"/>
                            </a:cubicBezTo>
                            <a:cubicBezTo>
                              <a:pt x="1483984" y="161774"/>
                              <a:pt x="1365533" y="89347"/>
                              <a:pt x="1145771" y="70658"/>
                            </a:cubicBezTo>
                            <a:cubicBezTo>
                              <a:pt x="926009" y="51970"/>
                              <a:pt x="869998" y="-18936"/>
                              <a:pt x="651163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18E990B3-C9AF-4921-B265-FA0D7047A495}"/>
                </a:ext>
              </a:extLst>
            </p:cNvPr>
            <p:cNvSpPr txBox="1"/>
            <p:nvPr/>
          </p:nvSpPr>
          <p:spPr>
            <a:xfrm>
              <a:off x="2228188" y="1489517"/>
              <a:ext cx="16625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dirty="0"/>
                <a:t>WEB</a:t>
              </a:r>
              <a:br>
                <a:rPr lang="es-CO" dirty="0"/>
              </a:br>
              <a:r>
                <a:rPr lang="es-CO" dirty="0"/>
                <a:t>EEB</a:t>
              </a:r>
            </a:p>
          </p:txBody>
        </p:sp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FBFC2CB7-B6AA-43E9-A0BD-A0F7844A3616}"/>
                </a:ext>
              </a:extLst>
            </p:cNvPr>
            <p:cNvCxnSpPr/>
            <p:nvPr/>
          </p:nvCxnSpPr>
          <p:spPr>
            <a:xfrm>
              <a:off x="1904999" y="1650044"/>
              <a:ext cx="304800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D9241301-8EB4-4E22-9A63-0C772CB88294}"/>
                </a:ext>
              </a:extLst>
            </p:cNvPr>
            <p:cNvCxnSpPr/>
            <p:nvPr/>
          </p:nvCxnSpPr>
          <p:spPr>
            <a:xfrm>
              <a:off x="1923388" y="1947149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E1B4D630-93F1-41E1-BDAF-A8CC4E6B6210}"/>
              </a:ext>
            </a:extLst>
          </p:cNvPr>
          <p:cNvSpPr txBox="1"/>
          <p:nvPr/>
        </p:nvSpPr>
        <p:spPr>
          <a:xfrm>
            <a:off x="1409075" y="0"/>
            <a:ext cx="94737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 err="1"/>
              <a:t>Colombian</a:t>
            </a:r>
            <a:r>
              <a:rPr lang="es-CO" sz="3600" b="1" dirty="0"/>
              <a:t> </a:t>
            </a:r>
            <a:r>
              <a:rPr lang="es-CO" sz="3600" b="1" dirty="0" err="1"/>
              <a:t>emeralds</a:t>
            </a:r>
            <a:r>
              <a:rPr lang="es-CO" sz="3600" b="1" dirty="0"/>
              <a:t>: a </a:t>
            </a:r>
            <a:r>
              <a:rPr lang="es-CO" sz="3600" b="1" dirty="0" err="1"/>
              <a:t>comparison</a:t>
            </a:r>
            <a:r>
              <a:rPr lang="es-CO" sz="3600" b="1" dirty="0"/>
              <a:t> </a:t>
            </a:r>
            <a:r>
              <a:rPr lang="es-CO" sz="3600" b="1" dirty="0" err="1"/>
              <a:t>between</a:t>
            </a:r>
            <a:r>
              <a:rPr lang="es-CO" sz="3600" b="1" dirty="0"/>
              <a:t> WEB and EEB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320F298-0442-4D72-8FEC-B55CC22F12E2}"/>
              </a:ext>
            </a:extLst>
          </p:cNvPr>
          <p:cNvSpPr txBox="1"/>
          <p:nvPr/>
        </p:nvSpPr>
        <p:spPr>
          <a:xfrm>
            <a:off x="4422098" y="6541134"/>
            <a:ext cx="4467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geologist@gemlabcdtec.com</a:t>
            </a:r>
          </a:p>
        </p:txBody>
      </p:sp>
      <p:pic>
        <p:nvPicPr>
          <p:cNvPr id="14" name="Imagen 13" descr="Imagen que contiene verde, tabla, luz, reloj&#10;&#10;Descripción generada automáticamente">
            <a:extLst>
              <a:ext uri="{FF2B5EF4-FFF2-40B4-BE49-F238E27FC236}">
                <a16:creationId xmlns:a16="http://schemas.microsoft.com/office/drawing/2014/main" id="{0EEFD9FA-A780-432A-B8A6-3F81033787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055" y="600164"/>
            <a:ext cx="3619047" cy="3015872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5F63A200-AD0E-42BC-A206-2F4BBB02F4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2" b="6980"/>
          <a:stretch/>
        </p:blipFill>
        <p:spPr>
          <a:xfrm>
            <a:off x="6655632" y="3616036"/>
            <a:ext cx="3640037" cy="2720586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A596D5AE-139A-436E-B519-BD9DAA46F4C4}"/>
              </a:ext>
            </a:extLst>
          </p:cNvPr>
          <p:cNvSpPr txBox="1"/>
          <p:nvPr/>
        </p:nvSpPr>
        <p:spPr>
          <a:xfrm>
            <a:off x="9025652" y="1962496"/>
            <a:ext cx="1595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WEB</a:t>
            </a:r>
            <a:br>
              <a:rPr lang="es-CO" dirty="0"/>
            </a:br>
            <a:endParaRPr lang="es-CO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3CF08478-0100-46F6-ACD1-DCEF10D5369A}"/>
              </a:ext>
            </a:extLst>
          </p:cNvPr>
          <p:cNvSpPr txBox="1"/>
          <p:nvPr/>
        </p:nvSpPr>
        <p:spPr>
          <a:xfrm>
            <a:off x="9858787" y="4503534"/>
            <a:ext cx="1595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s-CO" dirty="0"/>
            </a:br>
            <a:r>
              <a:rPr lang="es-CO" dirty="0"/>
              <a:t>EEB</a:t>
            </a:r>
          </a:p>
        </p:txBody>
      </p:sp>
    </p:spTree>
    <p:extLst>
      <p:ext uri="{BB962C8B-B14F-4D97-AF65-F5344CB8AC3E}">
        <p14:creationId xmlns:p14="http://schemas.microsoft.com/office/powerpoint/2010/main" val="3567814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B074CB79-EBA4-4166-A100-0ED86AE2F385}"/>
              </a:ext>
            </a:extLst>
          </p:cNvPr>
          <p:cNvGrpSpPr/>
          <p:nvPr/>
        </p:nvGrpSpPr>
        <p:grpSpPr>
          <a:xfrm>
            <a:off x="7535349" y="639689"/>
            <a:ext cx="4656651" cy="3040493"/>
            <a:chOff x="6096000" y="1567083"/>
            <a:chExt cx="6123709" cy="3817072"/>
          </a:xfrm>
        </p:grpSpPr>
        <p:pic>
          <p:nvPicPr>
            <p:cNvPr id="3" name="Imagen 2" descr="Gráfico, Gráfico de dispersión&#10;&#10;Descripción generada automáticamente">
              <a:extLst>
                <a:ext uri="{FF2B5EF4-FFF2-40B4-BE49-F238E27FC236}">
                  <a16:creationId xmlns:a16="http://schemas.microsoft.com/office/drawing/2014/main" id="{735C7279-43FD-46FE-832D-632FCD57DF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66"/>
            <a:stretch/>
          </p:blipFill>
          <p:spPr>
            <a:xfrm>
              <a:off x="6096000" y="1567083"/>
              <a:ext cx="6123709" cy="3817072"/>
            </a:xfrm>
            <a:prstGeom prst="rect">
              <a:avLst/>
            </a:prstGeom>
          </p:spPr>
        </p:pic>
        <p:cxnSp>
          <p:nvCxnSpPr>
            <p:cNvPr id="15" name="Conector recto 14">
              <a:extLst>
                <a:ext uri="{FF2B5EF4-FFF2-40B4-BE49-F238E27FC236}">
                  <a16:creationId xmlns:a16="http://schemas.microsoft.com/office/drawing/2014/main" id="{1B9DB7F1-6743-4945-B516-3156659BA6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05983" y="4585854"/>
              <a:ext cx="3144599" cy="249383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cto 16">
              <a:extLst>
                <a:ext uri="{FF2B5EF4-FFF2-40B4-BE49-F238E27FC236}">
                  <a16:creationId xmlns:a16="http://schemas.microsoft.com/office/drawing/2014/main" id="{14794C79-3042-4457-B9E1-772CCB6582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05983" y="3616036"/>
              <a:ext cx="1177253" cy="1229309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19">
              <a:extLst>
                <a:ext uri="{FF2B5EF4-FFF2-40B4-BE49-F238E27FC236}">
                  <a16:creationId xmlns:a16="http://schemas.microsoft.com/office/drawing/2014/main" id="{74608F01-C4FD-4AF4-AFF5-A4C385F076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05983" y="3241964"/>
              <a:ext cx="4571617" cy="1593273"/>
            </a:xfrm>
            <a:prstGeom prst="line">
              <a:avLst/>
            </a:prstGeom>
            <a:ln w="28575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5102A2B-B4E3-4937-9AED-347125BBB785}"/>
              </a:ext>
            </a:extLst>
          </p:cNvPr>
          <p:cNvSpPr txBox="1"/>
          <p:nvPr/>
        </p:nvSpPr>
        <p:spPr>
          <a:xfrm>
            <a:off x="1409075" y="0"/>
            <a:ext cx="94737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 err="1"/>
              <a:t>Colombian</a:t>
            </a:r>
            <a:r>
              <a:rPr lang="es-CO" sz="3600" b="1" dirty="0"/>
              <a:t> </a:t>
            </a:r>
            <a:r>
              <a:rPr lang="es-CO" sz="3600" b="1" dirty="0" err="1"/>
              <a:t>emeralds</a:t>
            </a:r>
            <a:r>
              <a:rPr lang="es-CO" sz="3600" b="1" dirty="0"/>
              <a:t>: A </a:t>
            </a:r>
            <a:r>
              <a:rPr lang="es-CO" sz="3600" b="1" dirty="0" err="1"/>
              <a:t>comparison</a:t>
            </a:r>
            <a:r>
              <a:rPr lang="es-CO" sz="3600" b="1" dirty="0"/>
              <a:t> </a:t>
            </a:r>
            <a:r>
              <a:rPr lang="es-CO" sz="3600" b="1" dirty="0" err="1"/>
              <a:t>between</a:t>
            </a:r>
            <a:r>
              <a:rPr lang="es-CO" sz="3600" b="1" dirty="0"/>
              <a:t> WEB and EEB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771F1F4C-91D2-4FC1-AF28-00931928D577}"/>
              </a:ext>
            </a:extLst>
          </p:cNvPr>
          <p:cNvSpPr txBox="1"/>
          <p:nvPr/>
        </p:nvSpPr>
        <p:spPr>
          <a:xfrm>
            <a:off x="4422098" y="6541134"/>
            <a:ext cx="4467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geologist@gemlabcdtec.com</a:t>
            </a: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BFAC74C6-DB99-4462-8354-8C3E3F66C0DD}"/>
              </a:ext>
            </a:extLst>
          </p:cNvPr>
          <p:cNvGrpSpPr/>
          <p:nvPr/>
        </p:nvGrpSpPr>
        <p:grpSpPr>
          <a:xfrm>
            <a:off x="189582" y="512927"/>
            <a:ext cx="4467068" cy="3040493"/>
            <a:chOff x="6755890" y="1250075"/>
            <a:chExt cx="5609664" cy="4215843"/>
          </a:xfrm>
        </p:grpSpPr>
        <p:pic>
          <p:nvPicPr>
            <p:cNvPr id="22" name="Imagen 21" descr="Gráfico, Gráfico de dispersión&#10;&#10;Descripción generada automáticamente">
              <a:extLst>
                <a:ext uri="{FF2B5EF4-FFF2-40B4-BE49-F238E27FC236}">
                  <a16:creationId xmlns:a16="http://schemas.microsoft.com/office/drawing/2014/main" id="{052A33ED-45E4-489A-9773-2FD2362C4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5890" y="1250075"/>
              <a:ext cx="5609664" cy="4215843"/>
            </a:xfrm>
            <a:prstGeom prst="rect">
              <a:avLst/>
            </a:prstGeom>
          </p:spPr>
        </p:pic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09CEB270-9FCB-472C-B124-29D86FFC3C4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28347" y="1717964"/>
              <a:ext cx="1324708" cy="3158836"/>
            </a:xfrm>
            <a:prstGeom prst="line">
              <a:avLst/>
            </a:prstGeom>
            <a:ln w="28575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3F1D9761-6FBF-40BF-A2E3-07FE9DD8F7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28347" y="3143634"/>
              <a:ext cx="4331144" cy="1733166"/>
            </a:xfrm>
            <a:prstGeom prst="line">
              <a:avLst/>
            </a:prstGeom>
            <a:ln w="28575">
              <a:solidFill>
                <a:srgbClr val="00B05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3496907F-91A2-492B-BBE6-984A9550FF71}"/>
              </a:ext>
            </a:extLst>
          </p:cNvPr>
          <p:cNvGrpSpPr/>
          <p:nvPr/>
        </p:nvGrpSpPr>
        <p:grpSpPr>
          <a:xfrm>
            <a:off x="2920023" y="3305312"/>
            <a:ext cx="5547563" cy="3148839"/>
            <a:chOff x="-27709" y="1556976"/>
            <a:chExt cx="6971479" cy="3817073"/>
          </a:xfrm>
        </p:grpSpPr>
        <p:pic>
          <p:nvPicPr>
            <p:cNvPr id="9" name="Imagen 8" descr="Gráfico, Histograma, Gráfico de dispersión&#10;&#10;Descripción generada automáticamente">
              <a:extLst>
                <a:ext uri="{FF2B5EF4-FFF2-40B4-BE49-F238E27FC236}">
                  <a16:creationId xmlns:a16="http://schemas.microsoft.com/office/drawing/2014/main" id="{8245027D-162A-41D4-BE29-AED6A8450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709" y="1556976"/>
              <a:ext cx="6123709" cy="3817073"/>
            </a:xfrm>
            <a:prstGeom prst="rect">
              <a:avLst/>
            </a:prstGeom>
          </p:spPr>
        </p:pic>
        <p:cxnSp>
          <p:nvCxnSpPr>
            <p:cNvPr id="5" name="Conector recto 4">
              <a:extLst>
                <a:ext uri="{FF2B5EF4-FFF2-40B4-BE49-F238E27FC236}">
                  <a16:creationId xmlns:a16="http://schemas.microsoft.com/office/drawing/2014/main" id="{646B0DF9-A4B6-43B6-A4BA-F5A92B49D3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0327" y="4336473"/>
              <a:ext cx="3186546" cy="498763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0B598622-6577-4D81-90B7-6191D71E6D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6582" y="2978727"/>
              <a:ext cx="207818" cy="1856509"/>
            </a:xfrm>
            <a:prstGeom prst="line">
              <a:avLst/>
            </a:prstGeom>
            <a:ln w="28575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C97B71A0-9C89-4891-866F-17A3A6F4E8DE}"/>
                </a:ext>
              </a:extLst>
            </p:cNvPr>
            <p:cNvSpPr txBox="1"/>
            <p:nvPr/>
          </p:nvSpPr>
          <p:spPr>
            <a:xfrm>
              <a:off x="5348163" y="1992926"/>
              <a:ext cx="1595607" cy="634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dirty="0"/>
                <a:t>WEB</a:t>
              </a:r>
              <a:br>
                <a:rPr lang="es-CO" dirty="0"/>
              </a:br>
              <a:r>
                <a:rPr lang="es-CO" dirty="0"/>
                <a:t>EEB</a:t>
              </a:r>
            </a:p>
          </p:txBody>
        </p:sp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id="{4FB78BA6-DFBA-4225-ADED-426D1CC33091}"/>
                </a:ext>
              </a:extLst>
            </p:cNvPr>
            <p:cNvCxnSpPr/>
            <p:nvPr/>
          </p:nvCxnSpPr>
          <p:spPr>
            <a:xfrm>
              <a:off x="5043334" y="2166956"/>
              <a:ext cx="292528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13">
              <a:extLst>
                <a:ext uri="{FF2B5EF4-FFF2-40B4-BE49-F238E27FC236}">
                  <a16:creationId xmlns:a16="http://schemas.microsoft.com/office/drawing/2014/main" id="{CF5BE966-EBFB-4863-9C83-A1CA9CA3AC3E}"/>
                </a:ext>
              </a:extLst>
            </p:cNvPr>
            <p:cNvCxnSpPr/>
            <p:nvPr/>
          </p:nvCxnSpPr>
          <p:spPr>
            <a:xfrm>
              <a:off x="5055635" y="2479323"/>
              <a:ext cx="29252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37553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ED5E03-DC80-4673-AAA1-EAFBA682B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Conclusions</a:t>
            </a:r>
            <a:br>
              <a:rPr lang="es-CO" b="1" dirty="0"/>
            </a:br>
            <a:endParaRPr lang="es-CO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79A994D-B519-4953-8E8E-3DAD2C035444}"/>
              </a:ext>
            </a:extLst>
          </p:cNvPr>
          <p:cNvSpPr txBox="1"/>
          <p:nvPr/>
        </p:nvSpPr>
        <p:spPr>
          <a:xfrm>
            <a:off x="4422098" y="6541134"/>
            <a:ext cx="4467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geologist@gemlabcdtec.com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2E677E2-1708-47D3-8E09-640EA209E21E}"/>
              </a:ext>
            </a:extLst>
          </p:cNvPr>
          <p:cNvSpPr txBox="1"/>
          <p:nvPr/>
        </p:nvSpPr>
        <p:spPr>
          <a:xfrm>
            <a:off x="2095837" y="1690688"/>
            <a:ext cx="6020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C565655-611D-4046-A39D-F212F1B05DFE}"/>
              </a:ext>
            </a:extLst>
          </p:cNvPr>
          <p:cNvSpPr txBox="1"/>
          <p:nvPr/>
        </p:nvSpPr>
        <p:spPr>
          <a:xfrm>
            <a:off x="838200" y="1379405"/>
            <a:ext cx="1019331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/>
              <a:t>Na/K relation shows differences between both belts due to the albite crystallization, and the structural regime. In the EEB extensive tectonic, the fluid migrates along normal faults allowing a crystallization of large layers of albites. In the WEB, crystallization of those minerals is restricted to the hinge of the fold.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/>
              <a:t>The host-rock (sedimentary rock) imprints chemical features on the emeralds such as the low content in Mn, K, and Na, among others.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/>
              <a:t>The proportion of chromophore elements (Cr, V, Fe) differentiates Colombian emeralds from most of the rest of the world. however, the K and Mn content must also be taken into account differentiating Chinese and Australian emeralds against Colombian. </a:t>
            </a:r>
            <a:endParaRPr lang="es-CO" sz="2400" dirty="0"/>
          </a:p>
        </p:txBody>
      </p:sp>
    </p:spTree>
    <p:extLst>
      <p:ext uri="{BB962C8B-B14F-4D97-AF65-F5344CB8AC3E}">
        <p14:creationId xmlns:p14="http://schemas.microsoft.com/office/powerpoint/2010/main" val="268590295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0D84139B7451C4783FCC5D6B27A1F13" ma:contentTypeVersion="7" ma:contentTypeDescription="Crear nuevo documento." ma:contentTypeScope="" ma:versionID="61d0fcbde84804290a41daa46a02ae9d">
  <xsd:schema xmlns:xsd="http://www.w3.org/2001/XMLSchema" xmlns:xs="http://www.w3.org/2001/XMLSchema" xmlns:p="http://schemas.microsoft.com/office/2006/metadata/properties" xmlns:ns3="5f866a35-6ea2-441d-a0ce-5fc6b8cabaa1" xmlns:ns4="c228bfc4-59b3-46b5-a0a8-9b53e547b715" targetNamespace="http://schemas.microsoft.com/office/2006/metadata/properties" ma:root="true" ma:fieldsID="365a120b2ff7147c43afe6bbf80d3f39" ns3:_="" ns4:_="">
    <xsd:import namespace="5f866a35-6ea2-441d-a0ce-5fc6b8cabaa1"/>
    <xsd:import namespace="c228bfc4-59b3-46b5-a0a8-9b53e547b71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866a35-6ea2-441d-a0ce-5fc6b8caba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28bfc4-59b3-46b5-a0a8-9b53e547b71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E409141-DB29-4391-9C86-0EDB1FB28DA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31F6A44-0E40-4EEB-8F8B-D3BF57EF1CE4}">
  <ds:schemaRefs>
    <ds:schemaRef ds:uri="5f866a35-6ea2-441d-a0ce-5fc6b8cabaa1"/>
    <ds:schemaRef ds:uri="c228bfc4-59b3-46b5-a0a8-9b53e547b71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0D5E3E9-681F-43C9-B39A-E68FC91DB30C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c228bfc4-59b3-46b5-a0a8-9b53e547b715"/>
    <ds:schemaRef ds:uri="5f866a35-6ea2-441d-a0ce-5fc6b8cabaa1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575</TotalTime>
  <Words>376</Words>
  <Application>Microsoft Office PowerPoint</Application>
  <PresentationFormat>Panorámica</PresentationFormat>
  <Paragraphs>47</Paragraphs>
  <Slides>9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Open Sans</vt:lpstr>
      <vt:lpstr>Tema de Office</vt:lpstr>
      <vt:lpstr>Geochemistry of emerald from the Colombian Emerald belts: Genetical implications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Conclusions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Valeria  Juya</dc:creator>
  <cp:lastModifiedBy>Valeria  Juya</cp:lastModifiedBy>
  <cp:revision>2</cp:revision>
  <dcterms:created xsi:type="dcterms:W3CDTF">2022-05-11T18:48:04Z</dcterms:created>
  <dcterms:modified xsi:type="dcterms:W3CDTF">2022-05-26T09:32:34Z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0x01010020D84139B7451C4783FCC5D6B27A1F13</vt:lpwstr>
  </property>
</Properties>
</file>