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5" r:id="rId4"/>
    <p:sldId id="266" r:id="rId5"/>
    <p:sldId id="276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>
        <p:scale>
          <a:sx n="75" d="100"/>
          <a:sy n="75" d="100"/>
        </p:scale>
        <p:origin x="1085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4CC8E-C830-462E-B404-BCA01DB5A1E5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D285C-1160-4766-8CFF-C372158D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8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3879-F8A1-4576-96D0-86D68A58E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76553-A3A6-47F0-8DEA-CDE4D482F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8F4E5-0A08-43E3-8BBB-3215DABF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A4-B733-480D-B5CD-6F9A705F0940}" type="datetime1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55004-3877-4678-9E19-0A8B684D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F75AB-AB06-40DC-A004-59F86075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7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381D-63E6-449A-9F27-95160ECC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81D70-EE2E-4B26-9084-FF27432F3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ECBA8-89F7-4B4E-803C-CDD9F5D4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EACA-E199-4440-A813-8170C1279D51}" type="datetime1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B71DA-A51F-4117-8477-CB012E43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DE600-3490-4481-ACFF-056513C1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2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9E808-43FF-4740-A64E-B49D5A628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E6443-37BA-494A-B569-90FE9AF74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22ECF-C64A-42B6-BC14-8D96A38F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A7F-2D68-4B3F-A14F-05FD4F8B8B9D}" type="datetime1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3764-269B-43C8-AD91-85A74430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31D52-CD80-4E08-8382-026AFA11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93C4-08AB-41E6-BBCC-70648BB1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CE8E-AA2A-4F37-A5E3-ABF615E1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F4114-0681-4B60-96D5-7F4A574B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B0E3-909E-4DF6-A0E9-F61F4BC1E297}" type="datetime1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D8F5-260C-4B76-852D-90E84EA2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F90AB-B04D-4C91-8D94-DC4E6C6F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F148-7A8D-421B-B961-7E53E070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46E8C-A0C5-4C2F-8DBA-47B351D19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0E1CE-F0E0-43A6-959E-B015B286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7B85-83AF-4F50-9E1E-A9B316C7D561}" type="datetime1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D0560-7F5B-42FB-8C67-3547D002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49AE9-C611-40CF-BD49-AB2635C3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0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2578-359E-4865-92B3-21F939D9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5479A-C469-4F52-8D7A-027721793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7053F-82AA-4A4C-AF2D-D7F0466C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9B0B9-8631-42DF-B81C-66174D5A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0672-A36C-444C-AAF2-CC5AD3C1156A}" type="datetime1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A012C-9F3C-4635-AB60-0625AE7E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7A14C-EA7E-4FB1-B0D3-2781B33C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5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3BCD-EEC1-447E-B57F-6433C7CA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2EFE8-94B1-4383-B071-04EF4FB4A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8E4F-178C-480E-8D7E-8F12C86AB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67C69-F912-42FF-9B84-3E54AC78D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D2E07-E7E3-4907-81EE-BE57FED63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F38B2-B3CE-4292-89F9-6A4901C1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885A-BB7B-42C1-AAA1-E7ABA53B5C13}" type="datetime1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68F65-5C74-43A2-9695-22151FC5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61964-A0B1-481D-B6D5-5E7013ED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9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730F-6727-4EDF-B5CF-0E0ED1D1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89548-D273-4AB0-846B-64E5094A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193E-FB3B-4875-9936-F3E9F253B55A}" type="datetime1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4DDC5-C06E-4EFD-AA01-6D7EBD5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D626B-ABE8-4286-B1C0-C6D6E3BE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0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6056F-9E4D-4690-869C-00376875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4A35-83A7-43A1-95C0-498F62C283E8}" type="datetime1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79225-5FEA-4728-8F7C-D6AE9D55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D2301-DC96-4BBB-98EC-3AEEBD74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8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1865-E40F-4714-A006-B1B8E929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3A01F-817A-430B-AB03-FD0CDBE29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B6EC2-4A5E-4BF8-BC17-C94AA6E65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0314A-AF52-4A81-8C56-1AF2C866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2228-F8BA-45F4-8D2A-9304AAAEC5B3}" type="datetime1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C6E28-098E-498D-A149-A002E9A4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214D6-3099-4419-ACFE-C20030AC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4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8FC2-F277-49D9-95E7-40A0A860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D3160-9313-44D0-97F0-6EA61194D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C0B5B-BAAB-4DD4-A6BD-990E87C65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B04FB-A2A5-4E79-967C-9923AE92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1842-659B-4CA5-B8EB-0E97C36432BD}" type="datetime1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9863-B61C-477C-812D-6AAF8003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85249-38F0-4C94-B92E-AB4C7F5F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6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2048E-C1B1-493C-9974-16CF9AF1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BDB98-907A-4CA6-A3D8-81AF21B4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D0F7A-DAB5-4F78-ABA5-CE90B9E1B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E119-648F-4296-93D1-6004253D7057}" type="datetime1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03589-8422-4569-8C29-8F6269C79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69A70-F27E-4C43-B672-CB6CE7D72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89CC-7B8E-4255-BEE0-B9AA25A46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meetingorganizer.copernicus.org/EGU2020/EGU2020-610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E7FA-7879-4661-978A-04ADE37D1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5" y="1122362"/>
            <a:ext cx="9862456" cy="4711279"/>
          </a:xfrm>
        </p:spPr>
        <p:txBody>
          <a:bodyPr>
            <a:noAutofit/>
          </a:bodyPr>
          <a:lstStyle/>
          <a:p>
            <a:r>
              <a:rPr lang="en-GB" sz="4400" dirty="0"/>
              <a:t>Laboratory simulation of </a:t>
            </a:r>
            <a:br>
              <a:rPr lang="en-GB" sz="4400" dirty="0"/>
            </a:br>
            <a:r>
              <a:rPr lang="en-GB" sz="4400" dirty="0"/>
              <a:t>gas hydrate formation at ice surfaces </a:t>
            </a:r>
            <a:br>
              <a:rPr lang="en-GB" sz="4400" dirty="0"/>
            </a:br>
            <a:r>
              <a:rPr lang="en-GB" sz="4400" dirty="0"/>
              <a:t>in Earth atmosphere</a:t>
            </a:r>
            <a:br>
              <a:rPr lang="en-GB" sz="4400" dirty="0"/>
            </a:br>
            <a:br>
              <a:rPr lang="en-GB" sz="4400" dirty="0"/>
            </a:br>
            <a:r>
              <a:rPr lang="en-GB" sz="3200" dirty="0"/>
              <a:t>Brian Durham, Christian Pfrang, Ali Hassanpouryouzband</a:t>
            </a:r>
            <a:br>
              <a:rPr lang="en-GB" sz="3200" dirty="0"/>
            </a:br>
            <a:br>
              <a:rPr lang="en-GB" sz="3200" dirty="0"/>
            </a:br>
            <a:r>
              <a:rPr lang="en-GB" sz="2000" dirty="0">
                <a:latin typeface="+mn-lt"/>
              </a:rPr>
              <a:t>Session AS3.16 - </a:t>
            </a:r>
            <a:r>
              <a:rPr lang="en-GB" sz="2000" i="0" dirty="0">
                <a:effectLst/>
                <a:latin typeface="+mn-lt"/>
              </a:rPr>
              <a:t>Atmospheric surface science and</a:t>
            </a:r>
            <a:br>
              <a:rPr lang="en-GB" sz="2000" i="0" dirty="0">
                <a:effectLst/>
                <a:latin typeface="+mn-lt"/>
              </a:rPr>
            </a:br>
            <a:r>
              <a:rPr lang="en-GB" sz="2000" i="0" dirty="0">
                <a:effectLst/>
                <a:latin typeface="+mn-lt"/>
              </a:rPr>
              <a:t> ice nucleating particles</a:t>
            </a:r>
            <a:br>
              <a:rPr lang="en-GB" sz="2800" dirty="0"/>
            </a:br>
            <a:br>
              <a:rPr lang="en-GB" sz="3200" dirty="0"/>
            </a:br>
            <a:r>
              <a:rPr lang="en-GB" sz="3200" dirty="0"/>
              <a:t>EGU2022</a:t>
            </a:r>
            <a:endParaRPr lang="en-GB" sz="4400" dirty="0">
              <a:latin typeface="+mn-lt"/>
            </a:endParaRPr>
          </a:p>
        </p:txBody>
      </p:sp>
      <p:pic>
        <p:nvPicPr>
          <p:cNvPr id="4" name="Picture 3" descr="Birmingham.jpg">
            <a:extLst>
              <a:ext uri="{FF2B5EF4-FFF2-40B4-BE49-F238E27FC236}">
                <a16:creationId xmlns:a16="http://schemas.microsoft.com/office/drawing/2014/main" id="{7FB220CF-30AA-70E3-0F85-DAFAFF73B5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7401" y="4608149"/>
            <a:ext cx="1549629" cy="677849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ED83DCB-89AD-8C7C-4892-90EFEC46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748" y="5285998"/>
            <a:ext cx="1448282" cy="14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0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CB21-569C-42E9-B78D-71D48A5E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60" y="146147"/>
            <a:ext cx="6193971" cy="1325563"/>
          </a:xfrm>
        </p:spPr>
        <p:txBody>
          <a:bodyPr>
            <a:normAutofit/>
          </a:bodyPr>
          <a:lstStyle/>
          <a:p>
            <a:r>
              <a:rPr lang="en-GB" sz="4000" dirty="0"/>
              <a:t>Gas capture at a </a:t>
            </a:r>
            <a:br>
              <a:rPr lang="en-GB" sz="4000" dirty="0"/>
            </a:br>
            <a:r>
              <a:rPr lang="en-GB" sz="4000" dirty="0"/>
              <a:t>growing ice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FA51-DE30-4F21-8192-D5EBC00A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24" y="1512661"/>
            <a:ext cx="6064666" cy="4843689"/>
          </a:xfrm>
        </p:spPr>
        <p:txBody>
          <a:bodyPr>
            <a:normAutofit lnSpcReduction="10000"/>
          </a:bodyPr>
          <a:lstStyle/>
          <a:p>
            <a:r>
              <a:rPr lang="en-GB" sz="1800" b="0" i="0" dirty="0">
                <a:effectLst/>
              </a:rPr>
              <a:t>The property of ice to `cage’ otherwise mobile gas molecules has significance in the evolving hydrogen economy.  </a:t>
            </a:r>
          </a:p>
          <a:p>
            <a:r>
              <a:rPr lang="en-GB" sz="1800" dirty="0"/>
              <a:t>In the </a:t>
            </a:r>
            <a:r>
              <a:rPr lang="en-GB" sz="1800" b="0" i="0" dirty="0">
                <a:effectLst/>
              </a:rPr>
              <a:t>carbon economy, CO</a:t>
            </a:r>
            <a:r>
              <a:rPr lang="en-GB" sz="1800" b="0" i="0" baseline="-25000" dirty="0">
                <a:effectLst/>
              </a:rPr>
              <a:t>2</a:t>
            </a:r>
            <a:r>
              <a:rPr lang="en-GB" sz="1800" b="0" i="0" dirty="0">
                <a:effectLst/>
              </a:rPr>
              <a:t> is a hydrate-former, and its property as a radiation absorber means it can be quantified continuously and non-destructively in the gas phase.</a:t>
            </a:r>
          </a:p>
          <a:p>
            <a:r>
              <a:rPr lang="en-GB" sz="1800" dirty="0"/>
              <a:t>The relevance of </a:t>
            </a:r>
            <a:r>
              <a:rPr lang="en-GB" sz="1800" b="0" i="0" dirty="0">
                <a:effectLst/>
              </a:rPr>
              <a:t>CO</a:t>
            </a:r>
            <a:r>
              <a:rPr lang="en-GB" sz="1800" b="0" i="0" baseline="-25000" dirty="0">
                <a:effectLst/>
              </a:rPr>
              <a:t>2</a:t>
            </a:r>
            <a:r>
              <a:rPr lang="en-GB" sz="1800" dirty="0"/>
              <a:t> is that rainwater and snow are 40 x supersaturated relative to the Henry equilibrium, and the frost that forms on your windscreen can release between16 and 64 times the Henry equilibrium content  (</a:t>
            </a:r>
            <a:r>
              <a:rPr lang="en-GB" sz="1800" dirty="0">
                <a:hlinkClick r:id="rId2"/>
              </a:rPr>
              <a:t>EGU 2020</a:t>
            </a:r>
            <a:r>
              <a:rPr lang="en-GB" sz="1800" dirty="0"/>
              <a:t>). This also means that the pH of fresh rainwater typically rises when shaken with successive changes of ambient air.</a:t>
            </a:r>
          </a:p>
          <a:p>
            <a:r>
              <a:rPr lang="en-GB" sz="1800" dirty="0"/>
              <a:t>Pure </a:t>
            </a:r>
            <a:r>
              <a:rPr lang="en-GB" sz="1800" b="0" i="0" dirty="0">
                <a:effectLst/>
              </a:rPr>
              <a:t>CO</a:t>
            </a:r>
            <a:r>
              <a:rPr lang="en-GB" sz="1800" b="0" i="0" baseline="-25000" dirty="0">
                <a:effectLst/>
              </a:rPr>
              <a:t>2</a:t>
            </a:r>
            <a:r>
              <a:rPr lang="en-GB" sz="1800" dirty="0"/>
              <a:t> hydrate will hold 1mol </a:t>
            </a:r>
            <a:r>
              <a:rPr lang="en-GB" sz="1800" b="0" i="0" dirty="0">
                <a:effectLst/>
              </a:rPr>
              <a:t>CO</a:t>
            </a:r>
            <a:r>
              <a:rPr lang="en-GB" sz="1800" b="0" i="0" baseline="-25000" dirty="0">
                <a:effectLst/>
              </a:rPr>
              <a:t>2</a:t>
            </a:r>
            <a:r>
              <a:rPr lang="en-GB" sz="1800" dirty="0"/>
              <a:t> per 6mol H2O.  This proportion declines with lower partial pressure of the molecule according to a curve generated by University of Lille.  This appears to confirm that cage occupancy is a scalable non-stoichiometric relationship, </a:t>
            </a:r>
            <a:r>
              <a:rPr lang="en-GB" sz="1800" b="0" i="0" dirty="0">
                <a:effectLst/>
              </a:rPr>
              <a:t>(</a:t>
            </a:r>
            <a:r>
              <a:rPr lang="en-GB" sz="1600" b="0" i="0" dirty="0">
                <a:effectLst/>
              </a:rPr>
              <a:t>Chazallon and Pirim (2018) `Selectivity and CO</a:t>
            </a:r>
            <a:r>
              <a:rPr lang="en-GB" sz="1600" b="0" i="0" baseline="-25000" dirty="0">
                <a:effectLst/>
              </a:rPr>
              <a:t>2</a:t>
            </a:r>
            <a:r>
              <a:rPr lang="en-GB" sz="1600" b="0" i="0" dirty="0">
                <a:effectLst/>
              </a:rPr>
              <a:t> capture efficiency in CO</a:t>
            </a:r>
            <a:r>
              <a:rPr lang="en-GB" sz="1600" b="0" i="0" baseline="-25000" dirty="0">
                <a:effectLst/>
              </a:rPr>
              <a:t>2 </a:t>
            </a:r>
            <a:r>
              <a:rPr lang="en-GB" sz="1600" b="0" i="0" dirty="0">
                <a:effectLst/>
              </a:rPr>
              <a:t>-N</a:t>
            </a:r>
            <a:r>
              <a:rPr lang="en-GB" sz="1600" b="0" i="0" baseline="-25000" dirty="0">
                <a:effectLst/>
              </a:rPr>
              <a:t>2</a:t>
            </a:r>
            <a:r>
              <a:rPr lang="en-GB" sz="1600" b="0" i="0" dirty="0">
                <a:effectLst/>
              </a:rPr>
              <a:t> clathrate hydrates investigated by in-situ Raman spectroscopy', Figs 4A and 4B</a:t>
            </a:r>
            <a:r>
              <a:rPr lang="en-GB" sz="1800" b="0" i="0" dirty="0">
                <a:effectLst/>
              </a:rPr>
              <a:t>).  </a:t>
            </a:r>
            <a:endParaRPr lang="en-GB" sz="1800" dirty="0"/>
          </a:p>
          <a:p>
            <a:endParaRPr lang="en-GB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7B9F5-A7AD-BCCF-A74A-427DABDF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25" y="383720"/>
            <a:ext cx="2648251" cy="1985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D19480-2970-942E-BDDB-916A24AE9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40" y="2467429"/>
            <a:ext cx="3742526" cy="40361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3633C-6B1E-B476-3887-FACA92A3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8EA6-A5EC-6BDA-8B2E-CA26C777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452DD-BD96-C202-DEAF-C9A13851D9F9}"/>
              </a:ext>
            </a:extLst>
          </p:cNvPr>
          <p:cNvSpPr txBox="1"/>
          <p:nvPr/>
        </p:nvSpPr>
        <p:spPr>
          <a:xfrm>
            <a:off x="6848731" y="1508340"/>
            <a:ext cx="2309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Windscreen frost</a:t>
            </a:r>
          </a:p>
          <a:p>
            <a:pPr algn="r"/>
            <a:r>
              <a:rPr lang="en-GB" dirty="0"/>
              <a:t>analysed by degassing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5D9AB-CFC2-335B-8F05-2C405A14CDD1}"/>
              </a:ext>
            </a:extLst>
          </p:cNvPr>
          <p:cNvSpPr txBox="1"/>
          <p:nvPr/>
        </p:nvSpPr>
        <p:spPr>
          <a:xfrm>
            <a:off x="6720247" y="5493441"/>
            <a:ext cx="1548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800" b="0" i="0" dirty="0">
                <a:effectLst/>
              </a:rPr>
              <a:t>Chazallon and </a:t>
            </a:r>
          </a:p>
          <a:p>
            <a:pPr algn="r"/>
            <a:r>
              <a:rPr lang="en-GB" sz="1800" b="0" i="0" dirty="0">
                <a:effectLst/>
              </a:rPr>
              <a:t>Pirim (2018)</a:t>
            </a:r>
          </a:p>
          <a:p>
            <a:pPr algn="r"/>
            <a:r>
              <a:rPr lang="en-GB" dirty="0"/>
              <a:t>Figs 4A and 4B</a:t>
            </a:r>
          </a:p>
        </p:txBody>
      </p:sp>
    </p:spTree>
    <p:extLst>
      <p:ext uri="{BB962C8B-B14F-4D97-AF65-F5344CB8AC3E}">
        <p14:creationId xmlns:p14="http://schemas.microsoft.com/office/powerpoint/2010/main" val="151899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99D6-51CB-2A12-6EAA-A55D5E28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Gas capture at a </a:t>
            </a:r>
            <a:br>
              <a:rPr lang="en-GB" sz="4000" dirty="0"/>
            </a:br>
            <a:r>
              <a:rPr lang="en-GB" sz="4000" dirty="0"/>
              <a:t>growing ice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2F61-E287-7F55-06FE-C05B7B1C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17343" cy="463584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Our principle is to measure depletion of </a:t>
            </a:r>
            <a:r>
              <a:rPr lang="en-GB" sz="2800" b="0" i="0" dirty="0">
                <a:effectLst/>
              </a:rPr>
              <a:t>CO</a:t>
            </a:r>
            <a:r>
              <a:rPr lang="en-GB" sz="2800" b="0" i="0" baseline="-25000" dirty="0">
                <a:effectLst/>
              </a:rPr>
              <a:t>2</a:t>
            </a:r>
            <a:r>
              <a:rPr lang="en-GB" dirty="0"/>
              <a:t> from an airstream by formation of `frost’, and to match that value to the release of the molecule in melting the condensate</a:t>
            </a:r>
          </a:p>
          <a:p>
            <a:r>
              <a:rPr lang="en-GB" dirty="0"/>
              <a:t>The current apparatus uses: </a:t>
            </a:r>
          </a:p>
          <a:p>
            <a:pPr lvl="1"/>
            <a:r>
              <a:rPr lang="en-GB" dirty="0"/>
              <a:t>1 m</a:t>
            </a:r>
            <a:r>
              <a:rPr lang="en-GB" baseline="30000" dirty="0"/>
              <a:t>3  </a:t>
            </a:r>
            <a:r>
              <a:rPr lang="en-GB" dirty="0" err="1"/>
              <a:t>Tedlar</a:t>
            </a:r>
            <a:r>
              <a:rPr lang="en-GB" dirty="0"/>
              <a:t> gas sample bag, ambient air filtered 1µ;</a:t>
            </a:r>
          </a:p>
          <a:p>
            <a:pPr lvl="1"/>
            <a:r>
              <a:rPr lang="en-GB" dirty="0"/>
              <a:t>Pre-cooler and inter-cooler heat-exchangers (bath at 0.1°C),  delivering a known mol fraction of </a:t>
            </a:r>
            <a:r>
              <a:rPr lang="en-GB" sz="2400" b="0" i="0" dirty="0">
                <a:effectLst/>
              </a:rPr>
              <a:t>CO</a:t>
            </a:r>
            <a:r>
              <a:rPr lang="en-GB" sz="2400" b="0" i="0" baseline="-25000" dirty="0">
                <a:effectLst/>
              </a:rPr>
              <a:t>2</a:t>
            </a:r>
            <a:r>
              <a:rPr lang="en-GB" dirty="0"/>
              <a:t> /air, of which </a:t>
            </a:r>
            <a:r>
              <a:rPr lang="en-GB" sz="2400" b="0" i="0" dirty="0">
                <a:effectLst/>
              </a:rPr>
              <a:t>CO</a:t>
            </a:r>
            <a:r>
              <a:rPr lang="en-GB" sz="2400" b="0" i="0" baseline="-25000" dirty="0">
                <a:effectLst/>
              </a:rPr>
              <a:t>2 </a:t>
            </a:r>
            <a:r>
              <a:rPr lang="en-GB" dirty="0"/>
              <a:t> and water vapour content are monitored by NDIR, flow monitored by MFC),</a:t>
            </a:r>
          </a:p>
          <a:p>
            <a:pPr lvl="1"/>
            <a:r>
              <a:rPr lang="en-GB" dirty="0"/>
              <a:t>Frost-chamber (bath at 0.1°C  for instrument calibration, cooled to -5°C for frost-making), outflow </a:t>
            </a:r>
            <a:r>
              <a:rPr lang="en-GB" sz="2400" b="0" i="0" dirty="0">
                <a:effectLst/>
              </a:rPr>
              <a:t>CO</a:t>
            </a:r>
            <a:r>
              <a:rPr lang="en-GB" sz="2400" b="0" i="0" baseline="-25000" dirty="0">
                <a:effectLst/>
              </a:rPr>
              <a:t>2</a:t>
            </a:r>
            <a:r>
              <a:rPr lang="en-GB" dirty="0"/>
              <a:t> monitored by NDIR, flow monitored by MFC).</a:t>
            </a:r>
          </a:p>
          <a:p>
            <a:r>
              <a:rPr lang="en-GB" dirty="0"/>
              <a:t>Procedure: </a:t>
            </a:r>
          </a:p>
          <a:p>
            <a:pPr lvl="1"/>
            <a:r>
              <a:rPr lang="en-GB" dirty="0"/>
              <a:t>Calibrate  instruments for 1 hour with  both chillers at 0.1°C; </a:t>
            </a:r>
          </a:p>
          <a:p>
            <a:pPr lvl="1"/>
            <a:r>
              <a:rPr lang="en-GB" dirty="0"/>
              <a:t>Reduce downstream chiller to -5°C , grow frost for 3 hours; </a:t>
            </a:r>
          </a:p>
          <a:p>
            <a:pPr lvl="1"/>
            <a:r>
              <a:rPr lang="en-GB" dirty="0"/>
              <a:t>Melt condensate by lifting the frost chamber out of its chiller bath, allowing the same air-stream to sublimate/melt the frost and any caged gas;</a:t>
            </a:r>
          </a:p>
          <a:p>
            <a:pPr lvl="1"/>
            <a:r>
              <a:rPr lang="en-GB" dirty="0"/>
              <a:t>Calibrate for final hour;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E29DA-E608-DF20-D9E2-79C634B8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92" y="504444"/>
            <a:ext cx="2112964" cy="246909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15846-465C-8122-937C-9EFF626C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61F99-52D0-FA16-32BB-3989EE13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D7367-4CEA-CE9C-11AC-32639F8B4E26}"/>
              </a:ext>
            </a:extLst>
          </p:cNvPr>
          <p:cNvSpPr txBox="1"/>
          <p:nvPr/>
        </p:nvSpPr>
        <p:spPr>
          <a:xfrm>
            <a:off x="7220858" y="1065234"/>
            <a:ext cx="164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Frost-making May 2022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83BFFF-0BCF-0ABA-5BE9-9384B4536248}"/>
              </a:ext>
            </a:extLst>
          </p:cNvPr>
          <p:cNvSpPr txBox="1"/>
          <p:nvPr/>
        </p:nvSpPr>
        <p:spPr>
          <a:xfrm>
            <a:off x="7855858" y="5944336"/>
            <a:ext cx="366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Schematic of frost-making flow path, </a:t>
            </a:r>
          </a:p>
          <a:p>
            <a:pPr algn="ctr"/>
            <a:r>
              <a:rPr lang="en-GB" dirty="0"/>
              <a:t>June 2022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F99129-839A-E28D-CBC9-D67D6D031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618734"/>
            <a:ext cx="3226329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EE42-0AB7-D419-B9EB-F6EF6595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99" y="626382"/>
            <a:ext cx="4401457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Release of CO</a:t>
            </a:r>
            <a:r>
              <a:rPr lang="en-GB" sz="4000" baseline="-25000" dirty="0"/>
              <a:t>2 </a:t>
            </a:r>
            <a:r>
              <a:rPr lang="en-GB" sz="4000" dirty="0"/>
              <a:t>captured at a </a:t>
            </a:r>
            <a:br>
              <a:rPr lang="en-GB" sz="4000" dirty="0"/>
            </a:br>
            <a:r>
              <a:rPr lang="en-GB" sz="4000" dirty="0"/>
              <a:t>growing ice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BB63-DD96-64FA-3A58-BCEBE62A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371"/>
            <a:ext cx="4041112" cy="3767592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Test run 28 June 2022 for illustration;</a:t>
            </a:r>
          </a:p>
          <a:p>
            <a:r>
              <a:rPr lang="en-GB" sz="2400" dirty="0"/>
              <a:t>Gas mixture 0.5 L per minute flow  for 3 hours, frost chamber at -5°C  over :</a:t>
            </a:r>
          </a:p>
          <a:p>
            <a:r>
              <a:rPr lang="en-GB" sz="2400" dirty="0"/>
              <a:t>Following lifting of frost chamber from </a:t>
            </a:r>
            <a:r>
              <a:rPr lang="en-GB" sz="2400" dirty="0" err="1"/>
              <a:t>waterbath</a:t>
            </a:r>
            <a:r>
              <a:rPr lang="en-GB" sz="2400" dirty="0"/>
              <a:t> at 22:00, the downstream CO</a:t>
            </a:r>
            <a:r>
              <a:rPr lang="en-GB" sz="2400" baseline="-25000" dirty="0"/>
              <a:t>2</a:t>
            </a:r>
            <a:r>
              <a:rPr lang="en-GB" sz="2400" dirty="0"/>
              <a:t> rises with release from condensate. Downstream H</a:t>
            </a:r>
            <a:r>
              <a:rPr lang="en-GB" sz="2400" baseline="-25000" dirty="0"/>
              <a:t>2</a:t>
            </a:r>
            <a:r>
              <a:rPr lang="en-GB" sz="2400" dirty="0"/>
              <a:t>O proved unstable in all runs, trace omitted.</a:t>
            </a:r>
          </a:p>
          <a:p>
            <a:r>
              <a:rPr lang="en-GB" sz="2400" dirty="0"/>
              <a:t>Thanks to Daniel Wilson and Ian Smillie of </a:t>
            </a:r>
            <a:r>
              <a:rPr lang="en-GB" sz="2400" dirty="0" err="1"/>
              <a:t>Licor</a:t>
            </a:r>
            <a:r>
              <a:rPr lang="en-GB" sz="2400" dirty="0"/>
              <a:t> UK for loan of demonstrator analysers LI840A and LI850.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40F89-8073-692C-CAA8-1C286A7CE667}"/>
              </a:ext>
            </a:extLst>
          </p:cNvPr>
          <p:cNvSpPr txBox="1"/>
          <p:nvPr/>
        </p:nvSpPr>
        <p:spPr>
          <a:xfrm>
            <a:off x="6209845" y="711904"/>
            <a:ext cx="540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Campbell Science </a:t>
            </a:r>
            <a:r>
              <a:rPr lang="en-GB" dirty="0" err="1"/>
              <a:t>LoggerNet</a:t>
            </a:r>
            <a:r>
              <a:rPr lang="en-GB" dirty="0"/>
              <a:t> 4.1 on-screen monitoring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23B98-FD5F-CA3F-D661-139B1E8A1DF2}"/>
              </a:ext>
            </a:extLst>
          </p:cNvPr>
          <p:cNvSpPr txBox="1"/>
          <p:nvPr/>
        </p:nvSpPr>
        <p:spPr>
          <a:xfrm>
            <a:off x="7312689" y="4787001"/>
            <a:ext cx="2830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Green =  CO</a:t>
            </a:r>
            <a:r>
              <a:rPr lang="en-GB" baseline="-25000" dirty="0"/>
              <a:t>2</a:t>
            </a:r>
            <a:r>
              <a:rPr lang="en-GB" dirty="0"/>
              <a:t> D/S;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 = CO</a:t>
            </a:r>
            <a:r>
              <a:rPr lang="en-GB" baseline="-25000" dirty="0"/>
              <a:t>2</a:t>
            </a:r>
            <a:r>
              <a:rPr lang="en-GB" dirty="0"/>
              <a:t> U/S;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Black = temperature (°C);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Blue = water vapour U/S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46BA6F-7FC0-7AFA-A2BA-984D6B85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3DD8F9-9297-8BD5-F229-2B386DA1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15FA5C-376F-560E-C511-7B01D97A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7" y="1173491"/>
            <a:ext cx="60511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3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87DE-739B-4868-8F5C-76223567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Gas capture at a growing ice surface</a:t>
            </a:r>
            <a:br>
              <a:rPr lang="en-GB" dirty="0"/>
            </a:br>
            <a:r>
              <a:rPr lang="en-GB" dirty="0"/>
              <a:t>Interim conclusion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AE7D-4C49-A2CF-FAC3-C71516178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542"/>
            <a:ext cx="9996714" cy="354987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release at beginning of melt cycle provisionally supports:</a:t>
            </a:r>
          </a:p>
          <a:p>
            <a:pPr lvl="1"/>
            <a:r>
              <a:rPr lang="en-GB" dirty="0"/>
              <a:t> Lille results;</a:t>
            </a:r>
          </a:p>
          <a:p>
            <a:pPr lvl="1"/>
            <a:r>
              <a:rPr lang="en-GB" dirty="0"/>
              <a:t>Degassing of windscreen frost;</a:t>
            </a:r>
          </a:p>
          <a:p>
            <a:pPr lvl="1"/>
            <a:r>
              <a:rPr lang="en-GB" dirty="0"/>
              <a:t>CO</a:t>
            </a:r>
            <a:r>
              <a:rPr lang="en-GB" baseline="-25000" dirty="0"/>
              <a:t>2 </a:t>
            </a:r>
            <a:r>
              <a:rPr lang="en-GB" dirty="0"/>
              <a:t>supersaturation in atmospheric water.</a:t>
            </a:r>
          </a:p>
          <a:p>
            <a:r>
              <a:rPr lang="en-GB" dirty="0"/>
              <a:t>Next steps: </a:t>
            </a:r>
          </a:p>
          <a:p>
            <a:pPr lvl="1"/>
            <a:r>
              <a:rPr lang="en-GB" dirty="0"/>
              <a:t>Repeat frost-making from lower and higher µmol fractions of CO</a:t>
            </a:r>
            <a:r>
              <a:rPr lang="en-GB" baseline="-25000" dirty="0"/>
              <a:t>2</a:t>
            </a:r>
            <a:r>
              <a:rPr lang="en-GB" dirty="0"/>
              <a:t> to extend Lille curve;</a:t>
            </a:r>
          </a:p>
          <a:p>
            <a:pPr lvl="1"/>
            <a:r>
              <a:rPr lang="en-GB" dirty="0"/>
              <a:t>Frost-making  at a range of freezing temperatures </a:t>
            </a:r>
            <a:r>
              <a:rPr lang="en-GB" b="0" i="0" dirty="0">
                <a:effectLst/>
              </a:rPr>
              <a:t>(Hassanpouryouzband et al 2019 `Geological CO</a:t>
            </a:r>
            <a:r>
              <a:rPr lang="en-GB" b="0" i="0" baseline="-25000" dirty="0">
                <a:effectLst/>
              </a:rPr>
              <a:t>2</a:t>
            </a:r>
            <a:r>
              <a:rPr lang="en-GB" b="0" i="0" dirty="0">
                <a:effectLst/>
              </a:rPr>
              <a:t> capture and storage  ..,’);</a:t>
            </a:r>
            <a:endParaRPr lang="en-GB" dirty="0"/>
          </a:p>
          <a:p>
            <a:pPr lvl="1"/>
            <a:r>
              <a:rPr lang="en-GB" dirty="0"/>
              <a:t>Direct degassing of the melt phase, by bubbling 1 mol of </a:t>
            </a:r>
            <a:r>
              <a:rPr lang="en-GB" sz="2400" b="0" i="0" dirty="0">
                <a:effectLst/>
              </a:rPr>
              <a:t>CO</a:t>
            </a:r>
            <a:r>
              <a:rPr lang="en-GB" sz="2400" b="0" i="0" baseline="-25000" dirty="0">
                <a:effectLst/>
              </a:rPr>
              <a:t>2 </a:t>
            </a:r>
            <a:r>
              <a:rPr lang="en-GB" dirty="0"/>
              <a:t>-free dry air through frost chamber for 20 minutes to achieve quantitative analysis of the melt;</a:t>
            </a:r>
          </a:p>
          <a:p>
            <a:pPr lvl="1"/>
            <a:r>
              <a:rPr lang="en-GB" dirty="0"/>
              <a:t>As above, with/without SDS (sodium dodecyl sulphate) as hydrate `promoter.’</a:t>
            </a:r>
          </a:p>
          <a:p>
            <a:r>
              <a:rPr lang="en-GB" dirty="0"/>
              <a:t>Hardware upgrades include CO</a:t>
            </a:r>
            <a:r>
              <a:rPr lang="en-GB" baseline="-25000" dirty="0"/>
              <a:t>2</a:t>
            </a:r>
            <a:r>
              <a:rPr lang="en-GB" dirty="0"/>
              <a:t>/water vapour analysers, and gas chromatograph at the outlet to quantify N</a:t>
            </a:r>
            <a:r>
              <a:rPr lang="en-GB" baseline="-25000" dirty="0"/>
              <a:t>2</a:t>
            </a:r>
            <a:r>
              <a:rPr lang="en-GB" dirty="0"/>
              <a:t> and O</a:t>
            </a:r>
            <a:r>
              <a:rPr lang="en-GB" baseline="-25000" dirty="0"/>
              <a:t>2</a:t>
            </a:r>
            <a:r>
              <a:rPr lang="en-GB" dirty="0"/>
              <a:t> hydrates at atmospheric pressures.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6451F-BACF-744B-8A22-852510DB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EGU2021 AS3.16 - Atmospheric surface science and ice nucleating particle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B9909-1CF1-2F68-C24A-EBD400C7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9CC-7B8E-4255-BEE0-B9AA25A463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3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23840</TotalTime>
  <Words>761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Laboratory simulation of  gas hydrate formation at ice surfaces  in Earth atmosphere  Brian Durham, Christian Pfrang, Ali Hassanpouryouzband  Session AS3.16 - Atmospheric surface science and  ice nucleating particles  EGU2022</vt:lpstr>
      <vt:lpstr>Gas capture at a  growing ice surface</vt:lpstr>
      <vt:lpstr>Gas capture at a  growing ice surface</vt:lpstr>
      <vt:lpstr>Release of CO2 captured at a  growing ice surface</vt:lpstr>
      <vt:lpstr>Gas capture at a growing ice surface Interim conclusion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simulation of gas hydrate formation at ice surfaces in Earth atmosphere</dc:title>
  <dc:creator>brian.durham48 brian.durham48</dc:creator>
  <cp:lastModifiedBy>brian.durham48 brian.durham48</cp:lastModifiedBy>
  <cp:revision>19</cp:revision>
  <cp:lastPrinted>2022-05-21T15:34:47Z</cp:lastPrinted>
  <dcterms:created xsi:type="dcterms:W3CDTF">2022-03-30T11:15:37Z</dcterms:created>
  <dcterms:modified xsi:type="dcterms:W3CDTF">2022-06-30T08:49:14Z</dcterms:modified>
</cp:coreProperties>
</file>