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10.xml" ContentType="application/vnd.openxmlformats-officedocument.drawingml.chart+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341" r:id="rId4"/>
    <p:sldId id="342" r:id="rId5"/>
    <p:sldId id="345" r:id="rId6"/>
    <p:sldId id="346" r:id="rId7"/>
    <p:sldId id="281" r:id="rId8"/>
    <p:sldId id="287" r:id="rId9"/>
    <p:sldId id="343" r:id="rId10"/>
    <p:sldId id="348" r:id="rId11"/>
    <p:sldId id="262" r:id="rId12"/>
    <p:sldId id="352" r:id="rId13"/>
    <p:sldId id="353" r:id="rId14"/>
    <p:sldId id="354" r:id="rId15"/>
    <p:sldId id="355" r:id="rId16"/>
    <p:sldId id="356" r:id="rId17"/>
    <p:sldId id="324" r:id="rId18"/>
    <p:sldId id="276" r:id="rId19"/>
    <p:sldId id="357" r:id="rId20"/>
    <p:sldId id="325" r:id="rId21"/>
    <p:sldId id="339" r:id="rId22"/>
    <p:sldId id="327" r:id="rId23"/>
    <p:sldId id="340" r:id="rId24"/>
    <p:sldId id="350" r:id="rId25"/>
    <p:sldId id="364" r:id="rId26"/>
    <p:sldId id="363" r:id="rId27"/>
    <p:sldId id="3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393" userDrawn="1">
          <p15:clr>
            <a:srgbClr val="A4A3A4"/>
          </p15:clr>
        </p15:guide>
        <p15:guide id="3" orient="horz" pos="3339" userDrawn="1">
          <p15:clr>
            <a:srgbClr val="A4A3A4"/>
          </p15:clr>
        </p15:guide>
        <p15:guide id="4" pos="47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0000CC"/>
    <a:srgbClr val="EAEFF7"/>
    <a:srgbClr val="FFFF00"/>
    <a:srgbClr val="D2DEEF"/>
    <a:srgbClr val="00FF00"/>
    <a:srgbClr val="00FFFF"/>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9" autoAdjust="0"/>
    <p:restoredTop sz="76623" autoAdjust="0"/>
  </p:normalViewPr>
  <p:slideViewPr>
    <p:cSldViewPr snapToGrid="0" showGuides="1">
      <p:cViewPr varScale="1">
        <p:scale>
          <a:sx n="55" d="100"/>
          <a:sy n="55" d="100"/>
        </p:scale>
        <p:origin x="1476" y="72"/>
      </p:cViewPr>
      <p:guideLst>
        <p:guide orient="horz" pos="1117"/>
        <p:guide pos="393"/>
        <p:guide orient="horz" pos="3339"/>
        <p:guide pos="4725"/>
      </p:guideLst>
    </p:cSldViewPr>
  </p:slideViewPr>
  <p:notesTextViewPr>
    <p:cViewPr>
      <p:scale>
        <a:sx n="1" d="1"/>
        <a:sy n="1" d="1"/>
      </p:scale>
      <p:origin x="0" y="0"/>
    </p:cViewPr>
  </p:notesTextViewPr>
  <p:sorterViewPr>
    <p:cViewPr>
      <p:scale>
        <a:sx n="200" d="100"/>
        <a:sy n="200" d="100"/>
      </p:scale>
      <p:origin x="0" y="-18978"/>
    </p:cViewPr>
  </p:sorterViewPr>
  <p:gridSpacing cx="1800000" cy="180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0.xlsx"/><Relationship Id="rId2" Type="http://schemas.microsoft.com/office/2011/relationships/chartColorStyle" Target="colors10.xml"/><Relationship Id="rId1" Type="http://schemas.microsoft.com/office/2011/relationships/chartStyle" Target="style1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lumMod val="75000"/>
                <a:lumOff val="25000"/>
              </a:schemeClr>
            </a:solidFill>
            <a:ln w="25400">
              <a:solidFill>
                <a:schemeClr val="tx1"/>
              </a:solidFill>
            </a:ln>
            <a:effectLst/>
          </c:spPr>
          <c:invertIfNegative val="0"/>
          <c:dPt>
            <c:idx val="0"/>
            <c:invertIfNegative val="0"/>
            <c:bubble3D val="0"/>
            <c:spPr>
              <a:solidFill>
                <a:schemeClr val="tx1">
                  <a:lumMod val="75000"/>
                  <a:lumOff val="25000"/>
                </a:schemeClr>
              </a:solidFill>
              <a:ln w="25400">
                <a:solidFill>
                  <a:schemeClr val="tx1"/>
                </a:solidFill>
              </a:ln>
              <a:effectLst/>
            </c:spPr>
            <c:extLst>
              <c:ext xmlns:c16="http://schemas.microsoft.com/office/drawing/2014/chart" uri="{C3380CC4-5D6E-409C-BE32-E72D297353CC}">
                <c16:uniqueId val="{00000001-61F3-4E6F-B091-28283F2B26E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 No wave</c:v>
                </c:pt>
                <c:pt idx="1">
                  <c:v>3 s</c:v>
                </c:pt>
                <c:pt idx="2">
                  <c:v>10 s</c:v>
                </c:pt>
                <c:pt idx="3">
                  <c:v>20 s</c:v>
                </c:pt>
                <c:pt idx="4">
                  <c:v>30 s</c:v>
                </c:pt>
                <c:pt idx="5">
                  <c:v>50 s</c:v>
                </c:pt>
              </c:strCache>
            </c:strRef>
          </c:cat>
          <c:val>
            <c:numRef>
              <c:f>Sheet1!$B$2:$B$7</c:f>
              <c:numCache>
                <c:formatCode>General</c:formatCode>
                <c:ptCount val="6"/>
                <c:pt idx="0">
                  <c:v>391</c:v>
                </c:pt>
                <c:pt idx="1">
                  <c:v>353</c:v>
                </c:pt>
                <c:pt idx="2">
                  <c:v>357</c:v>
                </c:pt>
                <c:pt idx="3">
                  <c:v>372</c:v>
                </c:pt>
                <c:pt idx="4">
                  <c:v>377</c:v>
                </c:pt>
                <c:pt idx="5">
                  <c:v>382</c:v>
                </c:pt>
              </c:numCache>
            </c:numRef>
          </c:val>
          <c:extLst>
            <c:ext xmlns:c16="http://schemas.microsoft.com/office/drawing/2014/chart" uri="{C3380CC4-5D6E-409C-BE32-E72D297353CC}">
              <c16:uniqueId val="{00000002-61F3-4E6F-B091-28283F2B26E8}"/>
            </c:ext>
          </c:extLst>
        </c:ser>
        <c:dLbls>
          <c:dLblPos val="outEnd"/>
          <c:showLegendKey val="0"/>
          <c:showVal val="1"/>
          <c:showCatName val="0"/>
          <c:showSerName val="0"/>
          <c:showPercent val="0"/>
          <c:showBubbleSize val="0"/>
        </c:dLbls>
        <c:gapWidth val="442"/>
        <c:overlap val="100"/>
        <c:axId val="88485984"/>
        <c:axId val="88483488"/>
      </c:barChart>
      <c:catAx>
        <c:axId val="8848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88483488"/>
        <c:crosses val="autoZero"/>
        <c:auto val="1"/>
        <c:lblAlgn val="ctr"/>
        <c:lblOffset val="100"/>
        <c:noMultiLvlLbl val="0"/>
      </c:catAx>
      <c:valAx>
        <c:axId val="884834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4859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wave</c:v>
                </c:pt>
              </c:strCache>
            </c:strRef>
          </c:tx>
          <c:spPr>
            <a:solidFill>
              <a:schemeClr val="tx1">
                <a:lumMod val="75000"/>
                <a:lumOff val="25000"/>
              </a:schemeClr>
            </a:solidFill>
            <a:ln w="25400">
              <a:solidFill>
                <a:schemeClr val="tx1"/>
              </a:solidFill>
            </a:ln>
            <a:effectLst/>
          </c:spPr>
          <c:invertIfNegative val="0"/>
          <c:dPt>
            <c:idx val="0"/>
            <c:invertIfNegative val="0"/>
            <c:bubble3D val="0"/>
            <c:spPr>
              <a:solidFill>
                <a:schemeClr val="tx1">
                  <a:lumMod val="75000"/>
                  <a:lumOff val="25000"/>
                </a:schemeClr>
              </a:solidFill>
              <a:ln w="25400">
                <a:solidFill>
                  <a:schemeClr val="tx1"/>
                </a:solidFill>
              </a:ln>
              <a:effectLst/>
            </c:spPr>
            <c:extLst>
              <c:ext xmlns:c16="http://schemas.microsoft.com/office/drawing/2014/chart" uri="{C3380CC4-5D6E-409C-BE32-E72D297353CC}">
                <c16:uniqueId val="{00000000-05FC-4217-B8ED-65D29A3DB4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No waves</c:v>
                </c:pt>
                <c:pt idx="1">
                  <c:v>T=3 s</c:v>
                </c:pt>
                <c:pt idx="2">
                  <c:v>T=4 s</c:v>
                </c:pt>
                <c:pt idx="3">
                  <c:v>T=10 s</c:v>
                </c:pt>
                <c:pt idx="4">
                  <c:v>T=15 s</c:v>
                </c:pt>
                <c:pt idx="5">
                  <c:v>T=120 s</c:v>
                </c:pt>
              </c:strCache>
            </c:strRef>
          </c:cat>
          <c:val>
            <c:numRef>
              <c:f>Sheet1!$B$2:$B$7</c:f>
              <c:numCache>
                <c:formatCode>General</c:formatCode>
                <c:ptCount val="6"/>
                <c:pt idx="0">
                  <c:v>123</c:v>
                </c:pt>
                <c:pt idx="1">
                  <c:v>86</c:v>
                </c:pt>
                <c:pt idx="2">
                  <c:v>86.5</c:v>
                </c:pt>
                <c:pt idx="3">
                  <c:v>96</c:v>
                </c:pt>
                <c:pt idx="4">
                  <c:v>100</c:v>
                </c:pt>
                <c:pt idx="5">
                  <c:v>112</c:v>
                </c:pt>
              </c:numCache>
            </c:numRef>
          </c:val>
          <c:extLst>
            <c:ext xmlns:c16="http://schemas.microsoft.com/office/drawing/2014/chart" uri="{C3380CC4-5D6E-409C-BE32-E72D297353CC}">
              <c16:uniqueId val="{00000000-1C8C-4E11-A671-6548B000BF24}"/>
            </c:ext>
          </c:extLst>
        </c:ser>
        <c:dLbls>
          <c:dLblPos val="outEnd"/>
          <c:showLegendKey val="0"/>
          <c:showVal val="1"/>
          <c:showCatName val="0"/>
          <c:showSerName val="0"/>
          <c:showPercent val="0"/>
          <c:showBubbleSize val="0"/>
        </c:dLbls>
        <c:gapWidth val="442"/>
        <c:overlap val="100"/>
        <c:axId val="88485984"/>
        <c:axId val="88483488"/>
      </c:barChart>
      <c:catAx>
        <c:axId val="8848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88483488"/>
        <c:crosses val="autoZero"/>
        <c:auto val="1"/>
        <c:lblAlgn val="ctr"/>
        <c:lblOffset val="100"/>
        <c:noMultiLvlLbl val="0"/>
      </c:catAx>
      <c:valAx>
        <c:axId val="884834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4859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AA8A6D-4779-4EE1-A293-042291EA65A7}" type="datetimeFigureOut">
              <a:rPr lang="en-IN" smtClean="0"/>
              <a:t>21-05-2022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F3FC0-A43F-4B37-9AB3-8F1DC7FE323C}" type="slidenum">
              <a:rPr lang="en-IN" smtClean="0"/>
              <a:t>‹#›</a:t>
            </a:fld>
            <a:endParaRPr lang="en-IN"/>
          </a:p>
        </p:txBody>
      </p:sp>
    </p:spTree>
    <p:extLst>
      <p:ext uri="{BB962C8B-B14F-4D97-AF65-F5344CB8AC3E}">
        <p14:creationId xmlns:p14="http://schemas.microsoft.com/office/powerpoint/2010/main" val="314007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10.3389/feart.2022.83391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Hello,</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presentation talks about the </a:t>
            </a:r>
            <a:r>
              <a:rPr lang="en-IN" sz="1800" b="1" i="1" dirty="0">
                <a:effectLst/>
                <a:latin typeface="Times New Roman" panose="02020603050405020304" pitchFamily="18" charset="0"/>
                <a:ea typeface="Calibri" panose="020F0502020204030204" pitchFamily="34" charset="0"/>
                <a:cs typeface="Times New Roman" panose="02020603050405020304" pitchFamily="18" charset="0"/>
              </a:rPr>
              <a:t>Impact of Surface Waves Over Growth Mechanism of Methane Bubble in Fine-Grained Muddy Aquatic Sediments and the effects of Effects of Wave Amplitude, Period and Water Depth over bubble growth</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This work was performed at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Dr Moses Strauss department of marine geosciences</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University of Haifa</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Israel</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 supervision of </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Dr Regina Katsman</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9F3FC0-A43F-4B37-9AB3-8F1DC7FE323C}" type="slidenum">
              <a:rPr lang="en-IN" smtClean="0"/>
              <a:t>1</a:t>
            </a:fld>
            <a:endParaRPr lang="en-IN"/>
          </a:p>
        </p:txBody>
      </p:sp>
    </p:spTree>
    <p:extLst>
      <p:ext uri="{BB962C8B-B14F-4D97-AF65-F5344CB8AC3E}">
        <p14:creationId xmlns:p14="http://schemas.microsoft.com/office/powerpoint/2010/main" val="11374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7429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Under the action of surface waves, the effective height of water column continuously osculate from its equilibrium height, we modelled it here by the equation: </a:t>
                </a:r>
                <a14:m>
                  <m:oMath xmlns:m="http://schemas.openxmlformats.org/officeDocument/2006/math">
                    <m:sSub>
                      <m:sSubPr>
                        <m:ctrlPr>
                          <a:rPr lang="en-IN" sz="18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𝒆𝒇𝒇</m:t>
                        </m:r>
                      </m:sub>
                    </m:s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𝒆𝒒</m:t>
                        </m:r>
                      </m:sub>
                    </m:sSub>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func>
                      <m:funcPr>
                        <m:ctrlPr>
                          <a:rPr lang="en-IN"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𝒔𝒊𝒏</m:t>
                        </m:r>
                      </m:fName>
                      <m:e>
                        <m:d>
                          <m:dPr>
                            <m:ctrlPr>
                              <a:rPr lang="en-IN"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num>
                              <m:den>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𝑻</m:t>
                                </m:r>
                              </m:den>
                            </m:f>
                          </m:e>
                        </m:d>
                      </m:e>
                    </m:func>
                    <m:r>
                      <a:rPr lang="en-US" sz="18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Figure, illustrate the oscillations in effective overburden load in presence of waves of Amplitude 0.22 m, period 3s,  in ambient water depth of 18m.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effective overburden load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can be differentiated in two subsequent loading phases: (1)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unloading”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phase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describing the continuous fall of the load from its max value to min value; (2)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“loading”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phase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describing a continuous rise in load from min to max value.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xmlns="">
          <p:sp>
            <p:nvSpPr>
              <p:cNvPr id="3" name="Notes Placeholder 2"/>
              <p:cNvSpPr>
                <a:spLocks noGrp="1"/>
              </p:cNvSpPr>
              <p:nvPr>
                <p:ph type="body" idx="1"/>
              </p:nvPr>
            </p:nvSpPr>
            <p:spPr/>
            <p:txBody>
              <a:bodyPr/>
              <a:lstStyle/>
              <a:p>
                <a:pPr marL="7429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Under the action of surface waves, the effective height of water column continuously osculate from its equilibrium height, we modelled it here by the equation: </a:t>
                </a:r>
                <a:r>
                  <a:rPr lang="en-US"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𝑯</a:t>
                </a:r>
                <a:r>
                  <a:rPr lang="en-IN"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_</a:t>
                </a:r>
                <a:r>
                  <a:rPr lang="en-US"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𝒆𝒇𝒇=𝑯</a:t>
                </a:r>
                <a:r>
                  <a:rPr lang="en-IN"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_</a:t>
                </a:r>
                <a:r>
                  <a:rPr lang="en-US"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𝒆𝒒+𝑨</a:t>
                </a:r>
                <a:r>
                  <a:rPr lang="en-US" sz="1800" b="1" i="0">
                    <a:solidFill>
                      <a:schemeClr val="tx1"/>
                    </a:solidFill>
                    <a:effectLst/>
                    <a:latin typeface="Cambria Math" panose="02040503050406030204" pitchFamily="18" charset="0"/>
                    <a:cs typeface="Times New Roman" panose="02020603050405020304" pitchFamily="18" charset="0"/>
                  </a:rPr>
                  <a:t> </a:t>
                </a:r>
                <a:r>
                  <a:rPr lang="en-US"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𝒔𝒊𝒏</a:t>
                </a:r>
                <a:r>
                  <a:rPr lang="en-IN"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lang="en-US"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𝟐𝝅𝒕</a:t>
                </a:r>
                <a:r>
                  <a:rPr lang="en-IN"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r>
                  <a:rPr lang="en-US" sz="1800" b="1"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𝑻) </a:t>
                </a:r>
                <a:r>
                  <a:rPr lang="en-US" sz="1800" b="1"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Figure, illustrate the oscillations in effective overburden load in presence of waves of Amplitude 0.22 m, period 3s,  in ambient water depth of 18m.</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effective overburden load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can be differentiated in two subsequent loading phases: (1)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unloading”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phase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describing the continuous fall of the load from its max value to min value; (2)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“loading”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phase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describing a continuous rise in load from min to max value.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Fallback>
      </mc:AlternateContent>
      <p:sp>
        <p:nvSpPr>
          <p:cNvPr id="4" name="Slide Number Placeholder 3"/>
          <p:cNvSpPr>
            <a:spLocks noGrp="1"/>
          </p:cNvSpPr>
          <p:nvPr>
            <p:ph type="sldNum" sz="quarter" idx="5"/>
          </p:nvPr>
        </p:nvSpPr>
        <p:spPr/>
        <p:txBody>
          <a:bodyPr/>
          <a:lstStyle/>
          <a:p>
            <a:fld id="{C39F3FC0-A43F-4B37-9AB3-8F1DC7FE323C}" type="slidenum">
              <a:rPr lang="en-IN" smtClean="0"/>
              <a:t>10</a:t>
            </a:fld>
            <a:endParaRPr lang="en-IN"/>
          </a:p>
        </p:txBody>
      </p:sp>
    </p:spTree>
    <p:extLst>
      <p:ext uri="{BB962C8B-B14F-4D97-AF65-F5344CB8AC3E}">
        <p14:creationId xmlns:p14="http://schemas.microsoft.com/office/powerpoint/2010/main" val="361025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Firstly, we intend to understanding the general pattern of bubble growth under wave loadings, for that we simulated bubble growth in  two case: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bubble growth in presence of surface waves and bubble growth in absence of waves.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11</a:t>
            </a:fld>
            <a:endParaRPr lang="en-IN"/>
          </a:p>
        </p:txBody>
      </p:sp>
    </p:spTree>
    <p:extLst>
      <p:ext uri="{BB962C8B-B14F-4D97-AF65-F5344CB8AC3E}">
        <p14:creationId xmlns:p14="http://schemas.microsoft.com/office/powerpoint/2010/main" val="399386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To understand the fracturing pattern, we track here the parameter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IN"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head</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It quantitate the stress intensity factor at bubble head.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Stress Intensity Factor is a measure of the stress state at the crack front, evaluated here using one-point methodology.</a:t>
            </a: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quantity implicitly depends upon normal displacements at crack surfaces.</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12</a:t>
            </a:fld>
            <a:endParaRPr lang="en-IN"/>
          </a:p>
        </p:txBody>
      </p:sp>
    </p:spTree>
    <p:extLst>
      <p:ext uri="{BB962C8B-B14F-4D97-AF65-F5344CB8AC3E}">
        <p14:creationId xmlns:p14="http://schemas.microsoft.com/office/powerpoint/2010/main" val="368850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What we see here are two profiles of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IN"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head</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for bubbles growing in presence of waves and absence of wave.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Here we see a zoomed section of these profiles, In presence of waves</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a:t>
                </a:r>
                <a14:m>
                  <m:oMath xmlns:m="http://schemas.openxmlformats.org/officeDocument/2006/math">
                    <m:sSub>
                      <m:sSubPr>
                        <m:ctrlP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𝑒𝑎𝑑</m:t>
                        </m:r>
                      </m:sub>
                    </m:sSub>
                  </m:oMath>
                </a14:m>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oscillates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around the corresponding values of </a:t>
                </a:r>
                <a14:m>
                  <m:oMath xmlns:m="http://schemas.openxmlformats.org/officeDocument/2006/math">
                    <m:sSub>
                      <m:sSubPr>
                        <m:ctrlP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𝑒𝑎𝑑</m:t>
                        </m:r>
                      </m:sub>
                    </m:sSub>
                  </m:oMath>
                </a14:m>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attained by the bubble at the elastic expansion stage under no-wave conditions. </a:t>
                </a:r>
                <a:endParaRPr lang="en-IN" dirty="0"/>
              </a:p>
            </p:txBody>
          </p:sp>
        </mc:Choice>
        <mc:Fallback xmlns="">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What we see here are two profiles of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IN"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head</a:t>
                </a:r>
                <a:r>
                  <a:rPr lang="en-IN" sz="18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for bubbles growing in presence of waves and absence of wave.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Here we see a zoomed section of these profiles, In presence of waves</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IN"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𝐾_ℎ𝑒𝑎𝑑</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oscillates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around the corresponding values of </a:t>
                </a:r>
                <a:r>
                  <a:rPr lang="en-IN"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𝐾_ℎ𝑒𝑎𝑑</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attained by the bubble at the elastic expansion stage under no-wave conditions. </a:t>
                </a:r>
                <a:endParaRPr lang="en-IN" dirty="0"/>
              </a:p>
            </p:txBody>
          </p:sp>
        </mc:Fallback>
      </mc:AlternateContent>
      <p:sp>
        <p:nvSpPr>
          <p:cNvPr id="4" name="Slide Number Placeholder 3"/>
          <p:cNvSpPr>
            <a:spLocks noGrp="1"/>
          </p:cNvSpPr>
          <p:nvPr>
            <p:ph type="sldNum" sz="quarter" idx="5"/>
          </p:nvPr>
        </p:nvSpPr>
        <p:spPr/>
        <p:txBody>
          <a:bodyPr/>
          <a:lstStyle/>
          <a:p>
            <a:fld id="{C39F3FC0-A43F-4B37-9AB3-8F1DC7FE323C}" type="slidenum">
              <a:rPr lang="en-IN" smtClean="0"/>
              <a:t>13</a:t>
            </a:fld>
            <a:endParaRPr lang="en-IN"/>
          </a:p>
        </p:txBody>
      </p:sp>
    </p:spTree>
    <p:extLst>
      <p:ext uri="{BB962C8B-B14F-4D97-AF65-F5344CB8AC3E}">
        <p14:creationId xmlns:p14="http://schemas.microsoft.com/office/powerpoint/2010/main" val="42682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Secondly,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h𝑒𝑎𝑑</m:t>
                        </m:r>
                      </m:sub>
                    </m:sSub>
                  </m:oMath>
                </a14:m>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reversely synchronized to</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oscillating effective overburden load, </a:t>
                </a:r>
                <a14:m>
                  <m:oMath xmlns:m="http://schemas.openxmlformats.org/officeDocument/2006/math">
                    <m:sSubSup>
                      <m:sSubSupPr>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IN" sz="1800" i="1">
                            <a:effectLst/>
                            <a:latin typeface="Cambria Math" panose="02040503050406030204" pitchFamily="18" charset="0"/>
                            <a:ea typeface="Calibri" panose="020F0502020204030204" pitchFamily="34" charset="0"/>
                            <a:cs typeface="Times New Roman" panose="02020603050405020304" pitchFamily="18" charset="0"/>
                          </a:rPr>
                          <m:t>𝜎</m:t>
                        </m:r>
                      </m:e>
                      <m:sub>
                        <m:r>
                          <a:rPr lang="en-IN" sz="1800" i="1">
                            <a:effectLst/>
                            <a:latin typeface="Cambria Math" panose="02040503050406030204" pitchFamily="18" charset="0"/>
                            <a:ea typeface="Calibri" panose="020F0502020204030204" pitchFamily="34" charset="0"/>
                            <a:cs typeface="Times New Roman" panose="02020603050405020304" pitchFamily="18" charset="0"/>
                          </a:rPr>
                          <m:t>𝑧</m:t>
                        </m:r>
                      </m:sub>
                      <m:sup>
                        <m:r>
                          <a:rPr lang="en-IN" sz="1800" i="1">
                            <a:effectLst/>
                            <a:latin typeface="Cambria Math" panose="02040503050406030204" pitchFamily="18" charset="0"/>
                            <a:ea typeface="Calibri" panose="020F0502020204030204" pitchFamily="34" charset="0"/>
                            <a:cs typeface="Times New Roman" panose="02020603050405020304" pitchFamily="18" charset="0"/>
                          </a:rPr>
                          <m:t>0</m:t>
                        </m:r>
                      </m:sup>
                    </m:sSubSup>
                  </m:oMath>
                </a14:m>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in case of waves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aids bubble to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achieve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fracturing condition a bit earlier, in comparison no wave case, because of the declining overburden load in unloading stage.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xmlns="">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Secondly,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𝐾_ℎ𝑒𝑎𝑑</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is reversely synchronized to</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 oscillating effective overburden load, </a:t>
                </a:r>
                <a:r>
                  <a:rPr lang="en-IN" sz="1800" i="0">
                    <a:effectLst/>
                    <a:latin typeface="Cambria Math" panose="02040503050406030204" pitchFamily="18" charset="0"/>
                    <a:ea typeface="Calibri" panose="020F0502020204030204" pitchFamily="34" charset="0"/>
                    <a:cs typeface="Times New Roman" panose="02020603050405020304" pitchFamily="18" charset="0"/>
                  </a:rPr>
                  <a:t>𝜎_𝑧^0</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in case of waves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This,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aids bubble to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achieve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fracturing condition a bit earlier, in comparison no wave case, because of the declining overburden load in unloading stage.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Fallback>
      </mc:AlternateContent>
      <p:sp>
        <p:nvSpPr>
          <p:cNvPr id="4" name="Slide Number Placeholder 3"/>
          <p:cNvSpPr>
            <a:spLocks noGrp="1"/>
          </p:cNvSpPr>
          <p:nvPr>
            <p:ph type="sldNum" sz="quarter" idx="5"/>
          </p:nvPr>
        </p:nvSpPr>
        <p:spPr/>
        <p:txBody>
          <a:bodyPr/>
          <a:lstStyle/>
          <a:p>
            <a:fld id="{C39F3FC0-A43F-4B37-9AB3-8F1DC7FE323C}" type="slidenum">
              <a:rPr lang="en-IN" smtClean="0"/>
              <a:t>14</a:t>
            </a:fld>
            <a:endParaRPr lang="en-IN"/>
          </a:p>
        </p:txBody>
      </p:sp>
    </p:spTree>
    <p:extLst>
      <p:ext uri="{BB962C8B-B14F-4D97-AF65-F5344CB8AC3E}">
        <p14:creationId xmlns:p14="http://schemas.microsoft.com/office/powerpoint/2010/main" val="339641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Also, under waves, the </a:t>
                </a:r>
                <a14:m>
                  <m:oMath xmlns:m="http://schemas.openxmlformats.org/officeDocument/2006/math">
                    <m:sSub>
                      <m:sSubPr>
                        <m:ctrlP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m:t>
                        </m:r>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𝑒𝑎𝑑</m:t>
                        </m:r>
                      </m:sub>
                    </m:sSub>
                  </m:oMath>
                </a14:m>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profile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exhibits sequences of temporarily ceased fracturing events, in contrast to the no wave case where fracturing continuously persists.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Whenever, the wave approaches its trough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bubble rapidly increases in size by acquiring multiple fracturing events in a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stable fracturing regime.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xmlns="">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Also, under waves, the </a:t>
                </a:r>
                <a:r>
                  <a:rPr lang="en-IN"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𝐾_ℎ𝑒𝑎𝑑</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profile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exhibits sequences of temporarily ceased fracturing events, in contrast to the no wave case where fracturing continuously persists.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Whenever, the wave approaches its trough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bubble rapidly increases in size by acquiring multiple fracturing events in a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stable fracturing regime.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Fallback>
      </mc:AlternateContent>
      <p:sp>
        <p:nvSpPr>
          <p:cNvPr id="4" name="Slide Number Placeholder 3"/>
          <p:cNvSpPr>
            <a:spLocks noGrp="1"/>
          </p:cNvSpPr>
          <p:nvPr>
            <p:ph type="sldNum" sz="quarter" idx="5"/>
          </p:nvPr>
        </p:nvSpPr>
        <p:spPr/>
        <p:txBody>
          <a:bodyPr/>
          <a:lstStyle/>
          <a:p>
            <a:fld id="{C39F3FC0-A43F-4B37-9AB3-8F1DC7FE323C}" type="slidenum">
              <a:rPr lang="en-IN" smtClean="0"/>
              <a:t>15</a:t>
            </a:fld>
            <a:endParaRPr lang="en-IN"/>
          </a:p>
        </p:txBody>
      </p:sp>
    </p:spTree>
    <p:extLst>
      <p:ext uri="{BB962C8B-B14F-4D97-AF65-F5344CB8AC3E}">
        <p14:creationId xmlns:p14="http://schemas.microsoft.com/office/powerpoint/2010/main" val="201448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cap="all" dirty="0">
                    <a:effectLst/>
                    <a:latin typeface="Times New Roman" panose="02020603050405020304" pitchFamily="18" charset="0"/>
                    <a:ea typeface="Calibri" panose="020F0502020204030204" pitchFamily="34" charset="0"/>
                    <a:cs typeface="Times New Roman" panose="02020603050405020304" pitchFamily="18" charset="0"/>
                  </a:rPr>
                  <a:t>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later stage, this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bubble grow by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dynamic fracture propagation,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despite the fracturing events, </a:t>
                </a:r>
                <a14:m>
                  <m:oMath xmlns:m="http://schemas.openxmlformats.org/officeDocument/2006/math">
                    <m:sSub>
                      <m:sSubPr>
                        <m:ctrlP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h𝑒𝑎𝑑</m:t>
                        </m:r>
                      </m:sub>
                    </m:sSub>
                  </m:oMath>
                </a14:m>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temporarily rises</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higher than </a:t>
                </a:r>
                <a14:m>
                  <m:oMath xmlns:m="http://schemas.openxmlformats.org/officeDocument/2006/math">
                    <m:sSub>
                      <m:sSubPr>
                        <m:ctrlP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en-IN"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𝐼𝐶</m:t>
                        </m:r>
                      </m:sub>
                    </m:sSub>
                  </m:oMath>
                </a14:m>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contrasts with stable fracturing, where </a:t>
                </a:r>
                <a:r>
                  <a:rPr lang="en-US" sz="1800" dirty="0">
                    <a:effectLst/>
                    <a:latin typeface="Cambria Math" panose="02040503050406030204" pitchFamily="18" charset="0"/>
                    <a:ea typeface="Calibri" panose="020F0502020204030204" pitchFamily="34" charset="0"/>
                    <a:cs typeface="Cambria Math" panose="02040503050406030204" pitchFamily="18" charset="0"/>
                  </a:rPr>
                  <a:t>𝑲</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a:t>
                </a:r>
                <a:r>
                  <a:rPr lang="en-US" sz="1800" dirty="0">
                    <a:effectLst/>
                    <a:latin typeface="Cambria Math" panose="02040503050406030204" pitchFamily="18" charset="0"/>
                    <a:ea typeface="Calibri" panose="020F0502020204030204" pitchFamily="34" charset="0"/>
                    <a:cs typeface="Cambria Math" panose="02040503050406030204" pitchFamily="18" charset="0"/>
                  </a:rPr>
                  <a:t>𝒉𝒆𝒂𝒅</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falls below critical SIF at fracturing, as seen in no wave case.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Such growth appears, when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mechanical energy dissipated per unit crack increment exceeds the energy required to create new crack surfaces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xmlns="">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cap="all" dirty="0">
                    <a:effectLst/>
                    <a:latin typeface="Times New Roman" panose="02020603050405020304" pitchFamily="18" charset="0"/>
                    <a:ea typeface="Calibri" panose="020F0502020204030204" pitchFamily="34" charset="0"/>
                    <a:cs typeface="Times New Roman" panose="02020603050405020304" pitchFamily="18" charset="0"/>
                  </a:rPr>
                  <a:t>At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later stage, this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bubble grow by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dynamic fracture propagation,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despite the fracturing events, </a:t>
                </a:r>
                <a:r>
                  <a:rPr lang="en-IN"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𝐾_ℎ𝑒𝑎𝑑</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temporarily rises</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higher than </a:t>
                </a:r>
                <a:r>
                  <a:rPr lang="en-IN"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𝐾_𝐼𝐶</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contrasts with stable fracturing, where </a:t>
                </a:r>
                <a:r>
                  <a:rPr lang="en-US" sz="1800" dirty="0">
                    <a:effectLst/>
                    <a:latin typeface="Cambria Math" panose="02040503050406030204" pitchFamily="18" charset="0"/>
                    <a:ea typeface="Calibri" panose="020F0502020204030204" pitchFamily="34" charset="0"/>
                    <a:cs typeface="Cambria Math" panose="02040503050406030204" pitchFamily="18" charset="0"/>
                  </a:rPr>
                  <a:t>𝑲</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a:t>
                </a:r>
                <a:r>
                  <a:rPr lang="en-US" sz="1800" dirty="0">
                    <a:effectLst/>
                    <a:latin typeface="Cambria Math" panose="02040503050406030204" pitchFamily="18" charset="0"/>
                    <a:ea typeface="Calibri" panose="020F0502020204030204" pitchFamily="34" charset="0"/>
                    <a:cs typeface="Cambria Math" panose="02040503050406030204" pitchFamily="18" charset="0"/>
                  </a:rPr>
                  <a:t>𝒉𝒆𝒂𝒅</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falls below critical SIF at fracturing, as seen in no wave case.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Such growth appears, when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mechanical energy dissipated per unit crack increment exceeds the energy required to create new crack surfaces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Fallback>
      </mc:AlternateContent>
      <p:sp>
        <p:nvSpPr>
          <p:cNvPr id="4" name="Slide Number Placeholder 3"/>
          <p:cNvSpPr>
            <a:spLocks noGrp="1"/>
          </p:cNvSpPr>
          <p:nvPr>
            <p:ph type="sldNum" sz="quarter" idx="5"/>
          </p:nvPr>
        </p:nvSpPr>
        <p:spPr/>
        <p:txBody>
          <a:bodyPr/>
          <a:lstStyle/>
          <a:p>
            <a:fld id="{C39F3FC0-A43F-4B37-9AB3-8F1DC7FE323C}" type="slidenum">
              <a:rPr lang="en-IN" smtClean="0"/>
              <a:t>16</a:t>
            </a:fld>
            <a:endParaRPr lang="en-IN"/>
          </a:p>
        </p:txBody>
      </p:sp>
    </p:spTree>
    <p:extLst>
      <p:ext uri="{BB962C8B-B14F-4D97-AF65-F5344CB8AC3E}">
        <p14:creationId xmlns:p14="http://schemas.microsoft.com/office/powerpoint/2010/main" val="169539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a result of appearance of these early and multiple fracturing features, the bubble in presence of waves attains a larger surface area and thus grows with a higher total diffusive flux over its surface as compared to the bubble growing under no waves.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observed that bubble in presence of waves grew nearly 9.71% faster compared to bubble in no wave conditions.</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17</a:t>
            </a:fld>
            <a:endParaRPr lang="en-IN"/>
          </a:p>
        </p:txBody>
      </p:sp>
    </p:spTree>
    <p:extLst>
      <p:ext uri="{BB962C8B-B14F-4D97-AF65-F5344CB8AC3E}">
        <p14:creationId xmlns:p14="http://schemas.microsoft.com/office/powerpoint/2010/main" val="156024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Next, 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demonstrate the effect of water depth on bubble maturity time and fracturing pattern, bubble growth is simulated in sediment under a water depth of 18 m, without and with waves and results are compare those from run 1, 2; having  similar wave amplitude and period.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18</a:t>
            </a:fld>
            <a:endParaRPr lang="en-IN"/>
          </a:p>
        </p:txBody>
      </p:sp>
    </p:spTree>
    <p:extLst>
      <p:ext uri="{BB962C8B-B14F-4D97-AF65-F5344CB8AC3E}">
        <p14:creationId xmlns:p14="http://schemas.microsoft.com/office/powerpoint/2010/main" val="537287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seen </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bubbles do induce early fracturing , but no multiple fracturing is observed.</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Why? Because: Bubbles in deeper water grow with higher inner pressure. which increases the solute concentration at the bubble surface and thus reduces the temporal total diffusive flux to the growing bubble.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Therefore, the gaseous CH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accumulated in the bubble per wave period decreases with an increase in the water column depth. Consequently, the amount of solute required to induce the next fracturing event accumulate over a substantially large number of wave periods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Therefore, bubble grow nearly ~3.2% faster, compared to bubble in absence of waves, however, in contrast, bubble in 2 m water depth grew 9.71% faster.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19</a:t>
            </a:fld>
            <a:endParaRPr lang="en-IN"/>
          </a:p>
        </p:txBody>
      </p:sp>
    </p:spTree>
    <p:extLst>
      <p:ext uri="{BB962C8B-B14F-4D97-AF65-F5344CB8AC3E}">
        <p14:creationId xmlns:p14="http://schemas.microsoft.com/office/powerpoint/2010/main" val="7436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Aquatic sediments are an important source of natural methane, it is produced in aquatic environments by microbial remineralization of organic matter in sediments.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It has been observed in many field studies, that this methane eventually form discrete bodies of immiscible gas in a surrounding sediment, as seen in the picture.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These bubbles grow by the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process of solute diffusion; which is driven by the concentration gradient of dissolved CH</a:t>
            </a:r>
            <a:r>
              <a:rPr lang="en-US"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the bubble surface. They elastically deform the sediment matrix and grow by sediment fracturing.</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285750" algn="just" rtl="0">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Once these bubbles attain mature size, they rise towards the water column and can eventually liberate to atmosphere.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a:t>
            </a:fld>
            <a:endParaRPr lang="en-IN"/>
          </a:p>
        </p:txBody>
      </p:sp>
    </p:spTree>
    <p:extLst>
      <p:ext uri="{BB962C8B-B14F-4D97-AF65-F5344CB8AC3E}">
        <p14:creationId xmlns:p14="http://schemas.microsoft.com/office/powerpoint/2010/main" val="364785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Another parameter of interest here is the ratio of wave amplitude to water depth (A/</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H</a:t>
            </a:r>
            <a:r>
              <a:rPr lang="en-IN"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eq</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to explore its role, over the bubble growth, we analyse results of bubble growth at water depth 10mand compare them with those from run 2, at depth 2m but with same value of ratio r. </a:t>
            </a:r>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20</a:t>
            </a:fld>
            <a:endParaRPr lang="en-IN"/>
          </a:p>
        </p:txBody>
      </p:sp>
    </p:spTree>
    <p:extLst>
      <p:ext uri="{BB962C8B-B14F-4D97-AF65-F5344CB8AC3E}">
        <p14:creationId xmlns:p14="http://schemas.microsoft.com/office/powerpoint/2010/main" val="877833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we observed that, by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incurring early fracturing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events</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bubble in presence of waves grew nearly 11.8% faster</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Despite distinct overburden loads, the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contrast in bubble maturity time in run 2, and 6 is quite similar,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9.71% and 11.8 % (</a:t>
                </a:r>
                <a14:m>
                  <m:oMath xmlns:m="http://schemas.openxmlformats.org/officeDocument/2006/math">
                    <m:acc>
                      <m:accPr>
                        <m:chr m:val="̅"/>
                        <m:ctrlPr>
                          <a:rPr lang="en-I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e>
                    </m:acc>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respectively.</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Because the rate of change in scaled hydrostatic overburden load induced by waves is given as,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which depends on parameter r. Therefore, this generates oscillations of equivalent magnitude in bubble openings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head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for bubbles growing in environments with similar ratios, 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Choice>
        <mc:Fallback xmlns="">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we observed that, by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incurring early fracturing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events</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bubble in presence of waves grew nearly 11.8% faster</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indent="-285750" algn="just" rtl="0">
                  <a:lnSpc>
                    <a:spcPct val="107000"/>
                  </a:lnSpc>
                  <a:spcAft>
                    <a:spcPts val="800"/>
                  </a:spcAft>
                  <a:buFont typeface="Arial" panose="020B0604020202020204" pitchFamily="34" charset="0"/>
                  <a:buChar char="•"/>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espite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distinct overburden loads, the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contrast in bubble maturity time in run 2, and 6 is quite similar,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9.71% and 11.8 % (</a:t>
                </a:r>
                <a:r>
                  <a:rPr lang="en-US" sz="1800" i="0">
                    <a:effectLst/>
                    <a:latin typeface="Cambria Math" panose="02040503050406030204" pitchFamily="18" charset="0"/>
                    <a:ea typeface="Calibri" panose="020F0502020204030204" pitchFamily="34" charset="0"/>
                    <a:cs typeface="Times New Roman" panose="02020603050405020304" pitchFamily="18" charset="0"/>
                  </a:rPr>
                  <a:t>𝑡</a:t>
                </a:r>
                <a:r>
                  <a:rPr lang="en-IN" sz="1800" i="0">
                    <a:effectLst/>
                    <a:latin typeface="Cambria Math" panose="020405030504060302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respectively.</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Why?</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Because the rate of change in scaled hydrostatic overburden load induced by waves is given as,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which depends on parameter r. Therefore, this generates oscillations of equivalent magnitude in bubble openings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t>
                </a:r>
                <a:r>
                  <a:rPr lang="en-US" sz="18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head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for bubbles growing in environments with similar ratios, 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mc:Fallback>
      </mc:AlternateContent>
      <p:sp>
        <p:nvSpPr>
          <p:cNvPr id="4" name="Slide Number Placeholder 3"/>
          <p:cNvSpPr>
            <a:spLocks noGrp="1"/>
          </p:cNvSpPr>
          <p:nvPr>
            <p:ph type="sldNum" sz="quarter" idx="5"/>
          </p:nvPr>
        </p:nvSpPr>
        <p:spPr/>
        <p:txBody>
          <a:bodyPr/>
          <a:lstStyle/>
          <a:p>
            <a:fld id="{C39F3FC0-A43F-4B37-9AB3-8F1DC7FE323C}" type="slidenum">
              <a:rPr lang="en-IN" smtClean="0"/>
              <a:t>21</a:t>
            </a:fld>
            <a:endParaRPr lang="en-IN"/>
          </a:p>
        </p:txBody>
      </p:sp>
    </p:spTree>
    <p:extLst>
      <p:ext uri="{BB962C8B-B14F-4D97-AF65-F5344CB8AC3E}">
        <p14:creationId xmlns:p14="http://schemas.microsoft.com/office/powerpoint/2010/main" val="4241173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Further,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we simulate bubble growth with different wave periods having same ambient conditions in order to understand the effect of wave periods (</a:t>
            </a:r>
            <a:r>
              <a:rPr lang="en-IN" sz="1800" i="1" dirty="0">
                <a:effectLst/>
                <a:latin typeface="Times New Roman" panose="02020603050405020304" pitchFamily="18" charset="0"/>
                <a:ea typeface="Calibri" panose="020F0502020204030204" pitchFamily="34" charset="0"/>
                <a:cs typeface="Times New Roman" panose="02020603050405020304" pitchFamily="18" charset="0"/>
              </a:rPr>
              <a:t>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over bubble growth.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22</a:t>
            </a:fld>
            <a:endParaRPr lang="en-IN"/>
          </a:p>
        </p:txBody>
      </p:sp>
    </p:spTree>
    <p:extLst>
      <p:ext uri="{BB962C8B-B14F-4D97-AF65-F5344CB8AC3E}">
        <p14:creationId xmlns:p14="http://schemas.microsoft.com/office/powerpoint/2010/main" val="1743367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Simulations reveal that smaller period waves expedite bubble growth more compared to longer period waves. </a:t>
            </a: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reason is that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smaller wave</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periods,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bubble is expose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wave trough loadings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more frequently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over the entire period of its growth. Thus, bubble growth via early or multiple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fracturing events occurs more frequently in the presence of short period waves. This facilitates bubbles in attaining mature size in less time.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23</a:t>
            </a:fld>
            <a:endParaRPr lang="en-IN"/>
          </a:p>
        </p:txBody>
      </p:sp>
    </p:spTree>
    <p:extLst>
      <p:ext uri="{BB962C8B-B14F-4D97-AF65-F5344CB8AC3E}">
        <p14:creationId xmlns:p14="http://schemas.microsoft.com/office/powerpoint/2010/main" val="295691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just" rtl="0">
              <a:lnSpc>
                <a:spcPct val="107000"/>
              </a:lnSpc>
              <a:spcAft>
                <a:spcPts val="8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Here are few important discussion based on our results: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Surface waves can reduce the duration of the growth phase of bubbles and allow early upward buoyant bubble rise. In the modelled conditions, simulated bubbles grew ~2.3 - 11.8 % faster in the presence of surface waves.</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rtl="0">
              <a:lnSpc>
                <a:spcPct val="107000"/>
              </a:lnSpc>
              <a:spcAft>
                <a:spcPts val="800"/>
              </a:spcAft>
              <a:buFont typeface="Arial" panose="020B0604020202020204" pitchFamily="34" charse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In shallow water depths, bubbles may grow by inducing a dynamic fracturing and can unrestrictedly dynamically ascent toward the sediment-water interface, if the wave action halts at wave troughs.</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rtl="0">
              <a:lnSpc>
                <a:spcPct val="107000"/>
              </a:lnSpc>
              <a:spcAft>
                <a:spcPts val="800"/>
              </a:spcAft>
              <a:buFont typeface="Arial" panose="020B0604020202020204" pitchFamily="34" charse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It is inferred that in higher water depths, the wave’s contribution to expedite bubble growth would be relatively small. However, in shallow depths, it would be significant and can significantly decrease bubble’s total lifespan in water body.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rtl="0">
              <a:lnSpc>
                <a:spcPct val="107000"/>
              </a:lnSpc>
              <a:spcAft>
                <a:spcPts val="800"/>
              </a:spcAft>
              <a:buFont typeface="Arial" panose="020B0604020202020204" pitchFamily="34" charse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The Large period waves like tides and swells have a marginal effect over the growth phase of bubbles. However, they can affect migration of already mature stationary bubbles, as suggested by Katsman, 2019, and can cause release of bubbles from shallow gas horizons at low tides.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24</a:t>
            </a:fld>
            <a:endParaRPr lang="en-IN"/>
          </a:p>
        </p:txBody>
      </p:sp>
    </p:spTree>
    <p:extLst>
      <p:ext uri="{BB962C8B-B14F-4D97-AF65-F5344CB8AC3E}">
        <p14:creationId xmlns:p14="http://schemas.microsoft.com/office/powerpoint/2010/main" val="2669414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Sediments maintain partially annealed rise paths, wherein, subsequent bubbles of smaller mean volumes can rise. In presence of waves, subsequent bubbles of smaller volumes should grow faster and liberate by vertical conduits; which explains the rise of multiple bubbles observed in field studies in presence of wind or storm-induced surface waves.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rtl="0">
              <a:lnSpc>
                <a:spcPct val="107000"/>
              </a:lnSpc>
              <a:spcAft>
                <a:spcPts val="800"/>
              </a:spcAft>
              <a:buFont typeface="Arial" panose="020B0604020202020204" pitchFamily="34" charset="0"/>
              <a:buNone/>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In water bodies where organic matter is distributed mainly in littoral zones, waves contribute substantially to bubble growth, and enhance ebullition fluxes from those regions. Conversely, in sites where organic matter is concentrated in deeper zones, the slow bubble growth at CH4 generating sites, ultimately lead to occurrence of stationary bubbles (or very slow growth), forming sub-surface gas horizons despite wave actions.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25</a:t>
            </a:fld>
            <a:endParaRPr lang="en-IN"/>
          </a:p>
        </p:txBody>
      </p:sp>
    </p:spTree>
    <p:extLst>
      <p:ext uri="{BB962C8B-B14F-4D97-AF65-F5344CB8AC3E}">
        <p14:creationId xmlns:p14="http://schemas.microsoft.com/office/powerpoint/2010/main" val="3452911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Under shallow water depth, bubble induce early as well as multiple fracturing under the troughs of passing waves. At a later stage the bubble growth can be supplemented by a dynamic fracturing regime that may contribute to initiation of unrestricted upward migration of  bubbles in sediment. However, under deeper water, bubbles induce only early fracturing, but no multiple fracturing is observed from passage of wave troughs. Therefore, as the water depth increases, the effectivity of wave loadings to expedite bubble growth, decreases. </a:t>
            </a:r>
          </a:p>
          <a:p>
            <a:pPr marL="742950" indent="-285750" algn="just" rtl="0">
              <a:lnSpc>
                <a:spcPct val="107000"/>
              </a:lnSpc>
              <a:spcAft>
                <a:spcPts val="800"/>
              </a:spcAft>
              <a:buFont typeface="Arial" panose="020B0604020202020204" pitchFamily="34" charset="0"/>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Similar values of the wave amplitude to water depth ratio (</a:t>
            </a:r>
            <a:r>
              <a:rPr lang="en-IN" sz="1800" dirty="0">
                <a:effectLst/>
                <a:latin typeface="Cambria Math" panose="02040503050406030204" pitchFamily="18" charset="0"/>
                <a:ea typeface="Calibri" panose="020F0502020204030204" pitchFamily="34" charset="0"/>
                <a:cs typeface="Cambria Math" panose="02040503050406030204" pitchFamily="18" charset="0"/>
              </a:rPr>
              <a:t>𝒓</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dirty="0">
                <a:effectLst/>
                <a:latin typeface="Cambria Math" panose="02040503050406030204" pitchFamily="18" charset="0"/>
                <a:ea typeface="Calibri" panose="020F0502020204030204" pitchFamily="34" charset="0"/>
                <a:cs typeface="Cambria Math" panose="02040503050406030204" pitchFamily="18" charset="0"/>
              </a:rPr>
              <a:t>𝑨</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1800" dirty="0">
                <a:effectLst/>
                <a:latin typeface="Cambria Math" panose="02040503050406030204" pitchFamily="18" charset="0"/>
                <a:ea typeface="Calibri" panose="020F0502020204030204" pitchFamily="34" charset="0"/>
                <a:cs typeface="Cambria Math" panose="02040503050406030204" pitchFamily="18" charset="0"/>
              </a:rPr>
              <a:t>𝑯</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_</a:t>
            </a:r>
            <a:r>
              <a:rPr lang="en-IN" sz="1800" dirty="0">
                <a:effectLst/>
                <a:latin typeface="Cambria Math" panose="02040503050406030204" pitchFamily="18" charset="0"/>
                <a:ea typeface="Calibri" panose="020F0502020204030204" pitchFamily="34" charset="0"/>
                <a:cs typeface="Cambria Math" panose="02040503050406030204" pitchFamily="18" charset="0"/>
              </a:rPr>
              <a:t>𝒆𝒒</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induce similar rates of change in the scaled hydrostatic overburden load over sediments. Thus, the relative contrast in bubble maturity time in the presence and absence of waves, for aquatic sediments with similar </a:t>
            </a:r>
            <a:r>
              <a:rPr lang="en-IN" sz="1800" dirty="0">
                <a:effectLst/>
                <a:latin typeface="Cambria Math" panose="02040503050406030204" pitchFamily="18" charset="0"/>
                <a:ea typeface="Calibri" panose="020F0502020204030204" pitchFamily="34" charset="0"/>
                <a:cs typeface="Cambria Math" panose="02040503050406030204" pitchFamily="18" charset="0"/>
              </a:rPr>
              <a:t>𝒓</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 is similar.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With an increase in wave periods, the frequency of wave trough unloading (when early fracturing and/or multiple fracturing events occur) decreases over entire time of bubble growth. Therefore, the time of bubble maturity increases with the increase in wave period.</a:t>
            </a:r>
          </a:p>
          <a:p>
            <a:pPr marL="742950" indent="-285750" algn="just" rtl="0">
              <a:lnSpc>
                <a:spcPct val="107000"/>
              </a:lnSpc>
              <a:spcAft>
                <a:spcPts val="800"/>
              </a:spcAft>
              <a:buFont typeface="Arial" panose="020B0604020202020204" pitchFamily="34" charset="0"/>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Modelling suggests that the fastest bubble growth can be predicted when higher amplitude short period waves travel in shallow water (i.e., high </a:t>
            </a:r>
            <a:r>
              <a:rPr lang="en-IN" sz="1800" dirty="0">
                <a:effectLst/>
                <a:latin typeface="Cambria Math" panose="02040503050406030204" pitchFamily="18" charset="0"/>
                <a:ea typeface="Calibri" panose="020F0502020204030204" pitchFamily="34" charset="0"/>
                <a:cs typeface="Cambria Math" panose="02040503050406030204" pitchFamily="18" charset="0"/>
              </a:rPr>
              <a:t>𝒓</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 ratio and short-wave period).</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26</a:t>
            </a:fld>
            <a:endParaRPr lang="en-IN"/>
          </a:p>
        </p:txBody>
      </p:sp>
    </p:spTree>
    <p:extLst>
      <p:ext uri="{BB962C8B-B14F-4D97-AF65-F5344CB8AC3E}">
        <p14:creationId xmlns:p14="http://schemas.microsoft.com/office/powerpoint/2010/main" val="3852746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just" rtl="0">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more information, kindly refer to </a:t>
            </a:r>
            <a:r>
              <a:rPr lang="en-IN" sz="2800" b="0" i="0" u="none" strike="noStrike" dirty="0">
                <a:solidFill>
                  <a:srgbClr val="D54449"/>
                </a:solidFill>
                <a:effectLst/>
                <a:latin typeface="MuseoSans"/>
                <a:hlinkClick r:id="rId3"/>
              </a:rPr>
              <a:t>https://doi.org/10.3389/feart.2022.833918</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rtl="0">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Many thanks for your Kind attentions.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39F3FC0-A43F-4B37-9AB3-8F1DC7FE323C}" type="slidenum">
              <a:rPr lang="en-IN" smtClean="0"/>
              <a:t>27</a:t>
            </a:fld>
            <a:endParaRPr lang="en-IN"/>
          </a:p>
        </p:txBody>
      </p:sp>
    </p:spTree>
    <p:extLst>
      <p:ext uri="{BB962C8B-B14F-4D97-AF65-F5344CB8AC3E}">
        <p14:creationId xmlns:p14="http://schemas.microsoft.com/office/powerpoint/2010/main" val="134532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lifespan of these bubbles within the sediment comprises two successive stages:</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0" algn="just" rtl="0">
              <a:lnSpc>
                <a:spcPct val="107000"/>
              </a:lnSpc>
              <a:spcAft>
                <a:spcPts val="800"/>
              </a:spcAft>
              <a:buFont typeface="Arial" panose="020B0604020202020204" pitchFamily="34" charse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Their growth from nucleation up to a mature size, and then their buoyant ascent towards the sediment - water interface.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Bubbles often experience an oscillating overburden load due to </a:t>
            </a:r>
            <a:r>
              <a:rPr lang="en-US" sz="1800" dirty="0">
                <a:effectLst/>
                <a:latin typeface="Times New Roman" panose="02020603050405020304" pitchFamily="18" charset="0"/>
                <a:ea typeface="Calibri" panose="020F0502020204030204" pitchFamily="34" charset="0"/>
              </a:rPr>
              <a:t>the passage of winds or storm or tides, which can potentially affect both stages of the bubble’s lifespan.</a:t>
            </a:r>
            <a:r>
              <a:rPr lang="en-IN" sz="1800" b="1" dirty="0">
                <a:effectLst/>
                <a:latin typeface="Times New Roman" panose="02020603050405020304" pitchFamily="18" charset="0"/>
                <a:ea typeface="Calibri" panose="020F0502020204030204" pitchFamily="34" charset="0"/>
              </a:rPr>
              <a:t> </a:t>
            </a:r>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3</a:t>
            </a:fld>
            <a:endParaRPr lang="en-IN"/>
          </a:p>
        </p:txBody>
      </p:sp>
    </p:spTree>
    <p:extLst>
      <p:ext uri="{BB962C8B-B14F-4D97-AF65-F5344CB8AC3E}">
        <p14:creationId xmlns:p14="http://schemas.microsoft.com/office/powerpoint/2010/main" val="19621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Bubbles react to the mechanical energy of the varying hydrostatic load by rectifying their sizes and adjusting inner pressure, in accordance with the fluctuating overburden load.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is coupled with the process of CH</a:t>
            </a:r>
            <a:r>
              <a:rPr lang="en-US" sz="180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diffusion to a growing bubble from within the ambient sediments, which is responsible for the bubble growth.</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4</a:t>
            </a:fld>
            <a:endParaRPr lang="en-IN"/>
          </a:p>
        </p:txBody>
      </p:sp>
    </p:spTree>
    <p:extLst>
      <p:ext uri="{BB962C8B-B14F-4D97-AF65-F5344CB8AC3E}">
        <p14:creationId xmlns:p14="http://schemas.microsoft.com/office/powerpoint/2010/main" val="204118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Various Field studies have reported a strong correlation between high ebullition flux from aquatic sediments with variations in hydrostatic pressure.</a:t>
            </a: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e.g., here is a data reported by Keller and Stallard 1994, where it is seen that at low wind speeds less than 2 Km/</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gas flux was nearly 70 units, however when wind speed rises near 7 km/h gas flux suddenly rises early five times up to 350 mL/m</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5</a:t>
            </a:fld>
            <a:endParaRPr lang="en-IN"/>
          </a:p>
        </p:txBody>
      </p:sp>
    </p:spTree>
    <p:extLst>
      <p:ext uri="{BB962C8B-B14F-4D97-AF65-F5344CB8AC3E}">
        <p14:creationId xmlns:p14="http://schemas.microsoft.com/office/powerpoint/2010/main" val="258728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Similar observation during passage of tides is reported by Martens and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Klump</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(1979), who observed gas flux rise from 30 Units to 220 units with decrease in water depth by nearly 20cm. Also, at white oak river estuary </a:t>
            </a:r>
            <a:r>
              <a:rPr lang="en-IN" sz="1800" dirty="0" err="1">
                <a:effectLst/>
                <a:latin typeface="Times New Roman" panose="02020603050405020304" pitchFamily="18" charset="0"/>
                <a:ea typeface="Calibri" panose="020F0502020204030204" pitchFamily="34" charset="0"/>
                <a:cs typeface="Times New Roman" panose="02020603050405020304" pitchFamily="18" charset="0"/>
              </a:rPr>
              <a:t>Chanton</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et al (1989) reported Similar observations.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However, it is not clear from these observation that whether this enhanced gas flux is due to fast bubble growth or due to rise of only already mature bubble present in sediments.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6</a:t>
            </a:fld>
            <a:endParaRPr lang="en-IN"/>
          </a:p>
        </p:txBody>
      </p:sp>
    </p:spTree>
    <p:extLst>
      <p:ext uri="{BB962C8B-B14F-4D97-AF65-F5344CB8AC3E}">
        <p14:creationId xmlns:p14="http://schemas.microsoft.com/office/powerpoint/2010/main" val="309571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0" algn="just" rtl="0">
              <a:lnSpc>
                <a:spcPct val="107000"/>
              </a:lnSpc>
              <a:spcAft>
                <a:spcPts val="800"/>
              </a:spcAft>
              <a:buFont typeface="Arial" panose="020B0604020202020204" pitchFamily="34" charset="0"/>
              <a:buNone/>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This incites several questions: </a:t>
            </a: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By what mechanism, does the fluctuating overburden load caused by surface waves, affects bubble growth?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How do the different wave loading parameters (amplitude and period) and water depth affect the bubble growth in sediments?</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Which factor play dominant role in expediting bubble growth?</a:t>
            </a: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7</a:t>
            </a:fld>
            <a:endParaRPr lang="en-IN"/>
          </a:p>
        </p:txBody>
      </p:sp>
    </p:spTree>
    <p:extLst>
      <p:ext uri="{BB962C8B-B14F-4D97-AF65-F5344CB8AC3E}">
        <p14:creationId xmlns:p14="http://schemas.microsoft.com/office/powerpoint/2010/main" val="182815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0" algn="just" rtl="0">
              <a:lnSpc>
                <a:spcPct val="107000"/>
              </a:lnSpc>
              <a:spcAft>
                <a:spcPts val="800"/>
              </a:spcAft>
              <a:buFont typeface="Arial" panose="020B0604020202020204" pitchFamily="34" charset="0"/>
              <a:buNone/>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Keeping these questions in mind, the present work:</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Explore bubble growth pattern and its specific characteristics under surface waves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Quantify the effects of different wave amplitude and period over bubble growth</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Study effect of water column depth over the bubble growth pattern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8</a:t>
            </a:fld>
            <a:endParaRPr lang="en-IN"/>
          </a:p>
        </p:txBody>
      </p:sp>
    </p:spTree>
    <p:extLst>
      <p:ext uri="{BB962C8B-B14F-4D97-AF65-F5344CB8AC3E}">
        <p14:creationId xmlns:p14="http://schemas.microsoft.com/office/powerpoint/2010/main" val="159917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lgn="just" rtl="0">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present work, we employed a mechanical reaction- transport, single bubble model to simulate bubble growth from penny shaped initial bubble seed to mature configuration, which was previously developed in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Katsman et al. (2013)</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742950" indent="-285750" algn="just" rtl="0">
              <a:lnSpc>
                <a:spcPct val="107000"/>
              </a:lnSpc>
              <a:spcAft>
                <a:spcPts val="8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Computational domain consists of a 3D sediment box cut by a symmetry plane (XZ), with an embedded penny-shaped bubble seed.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model simulates the coupled process of diffusion-driven bubble expansion due to a concentration gradient of dissolved CH</a:t>
            </a:r>
            <a:r>
              <a:rPr lang="en-US" sz="1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the bubble surface, and the sediment’s elastic-fracture mechanical response to bubble growth.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rtl="0">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effect of passing surface wave of the bubble is inculcated in the model by applying  an Oscillating effective overburden load (σ_z^0) over the top boundary of sediment box.</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C39F3FC0-A43F-4B37-9AB3-8F1DC7FE323C}" type="slidenum">
              <a:rPr lang="en-IN" smtClean="0"/>
              <a:t>9</a:t>
            </a:fld>
            <a:endParaRPr lang="en-IN"/>
          </a:p>
        </p:txBody>
      </p:sp>
    </p:spTree>
    <p:extLst>
      <p:ext uri="{BB962C8B-B14F-4D97-AF65-F5344CB8AC3E}">
        <p14:creationId xmlns:p14="http://schemas.microsoft.com/office/powerpoint/2010/main" val="90810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E72DBF-9CC3-4E4A-9E28-0F2085384084}"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127007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72DBF-9CC3-4E4A-9E28-0F2085384084}"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393364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72DBF-9CC3-4E4A-9E28-0F2085384084}"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210614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E72DBF-9CC3-4E4A-9E28-0F2085384084}"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217061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E72DBF-9CC3-4E4A-9E28-0F2085384084}"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15129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E72DBF-9CC3-4E4A-9E28-0F2085384084}"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215975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E72DBF-9CC3-4E4A-9E28-0F2085384084}" type="datetimeFigureOut">
              <a:rPr lang="en-US" smtClean="0"/>
              <a:pPr/>
              <a:t>5/21/2022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147256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E72DBF-9CC3-4E4A-9E28-0F2085384084}" type="datetimeFigureOut">
              <a:rPr lang="en-US" smtClean="0"/>
              <a:pPr/>
              <a:t>5/21/2022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280281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72DBF-9CC3-4E4A-9E28-0F2085384084}" type="datetimeFigureOut">
              <a:rPr lang="en-US" smtClean="0"/>
              <a:pPr/>
              <a:t>5/21/2022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61431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72DBF-9CC3-4E4A-9E28-0F2085384084}"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23043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E72DBF-9CC3-4E4A-9E28-0F2085384084}"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2AF1-722A-4EA8-8583-BCA0BC33C9D9}" type="slidenum">
              <a:rPr lang="en-US" smtClean="0"/>
              <a:pPr/>
              <a:t>‹#›</a:t>
            </a:fld>
            <a:endParaRPr lang="en-US"/>
          </a:p>
        </p:txBody>
      </p:sp>
    </p:spTree>
    <p:extLst>
      <p:ext uri="{BB962C8B-B14F-4D97-AF65-F5344CB8AC3E}">
        <p14:creationId xmlns:p14="http://schemas.microsoft.com/office/powerpoint/2010/main" val="363084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1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72DBF-9CC3-4E4A-9E28-0F2085384084}" type="datetimeFigureOut">
              <a:rPr lang="en-US" smtClean="0"/>
              <a:pPr/>
              <a:t>5/21/2022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2AF1-722A-4EA8-8583-BCA0BC33C9D9}" type="slidenum">
              <a:rPr lang="en-US" smtClean="0"/>
              <a:pPr/>
              <a:t>‹#›</a:t>
            </a:fld>
            <a:endParaRPr lang="en-US"/>
          </a:p>
        </p:txBody>
      </p:sp>
    </p:spTree>
    <p:extLst>
      <p:ext uri="{BB962C8B-B14F-4D97-AF65-F5344CB8AC3E}">
        <p14:creationId xmlns:p14="http://schemas.microsoft.com/office/powerpoint/2010/main" val="1820298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10.xml"/><Relationship Id="rId7"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8.jpeg"/><Relationship Id="rId9" Type="http://schemas.openxmlformats.org/officeDocument/2006/relationships/image" Target="../media/image14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6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10" Type="http://schemas.openxmlformats.org/officeDocument/2006/relationships/image" Target="../media/image8.jpe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6.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2.xml"/><Relationship Id="rId11" Type="http://schemas.openxmlformats.org/officeDocument/2006/relationships/image" Target="../media/image36.png"/><Relationship Id="rId5" Type="http://schemas.openxmlformats.org/officeDocument/2006/relationships/image" Target="../media/image17.png"/><Relationship Id="rId10" Type="http://schemas.openxmlformats.org/officeDocument/2006/relationships/image" Target="../media/image8.jpeg"/><Relationship Id="rId4" Type="http://schemas.openxmlformats.org/officeDocument/2006/relationships/image" Target="../media/image32.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0.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9.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6.png"/><Relationship Id="rId3" Type="http://schemas.openxmlformats.org/officeDocument/2006/relationships/notesSlide" Target="../notesSlides/notesSlide21.xml"/><Relationship Id="rId12"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2.pn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8.jpeg"/><Relationship Id="rId4" Type="http://schemas.openxmlformats.org/officeDocument/2006/relationships/image" Target="../media/image49.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3.xml"/><Relationship Id="rId7"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hart" Target="../charts/chart1.xml"/><Relationship Id="rId5" Type="http://schemas.openxmlformats.org/officeDocument/2006/relationships/image" Target="../media/image58.png"/><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10.png"/><Relationship Id="rId3" Type="http://schemas.openxmlformats.org/officeDocument/2006/relationships/notesSlide" Target="../notesSlides/notesSlide9.xml"/><Relationship Id="rId21"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68.png"/><Relationship Id="rId2" Type="http://schemas.openxmlformats.org/officeDocument/2006/relationships/slideLayout" Target="../slideLayouts/slideLayout2.xml"/><Relationship Id="rId16" Type="http://schemas.openxmlformats.org/officeDocument/2006/relationships/image" Target="../media/image46.png"/><Relationship Id="rId20" Type="http://schemas.openxmlformats.org/officeDocument/2006/relationships/image" Target="../media/image510.png"/><Relationship Id="rId1" Type="http://schemas.openxmlformats.org/officeDocument/2006/relationships/tags" Target="../tags/tag8.xml"/><Relationship Id="rId6" Type="http://schemas.openxmlformats.org/officeDocument/2006/relationships/image" Target="../media/image1.png"/><Relationship Id="rId11" Type="http://schemas.openxmlformats.org/officeDocument/2006/relationships/image" Target="../media/image210.png"/><Relationship Id="rId15" Type="http://schemas.openxmlformats.org/officeDocument/2006/relationships/image" Target="../media/image35.png"/><Relationship Id="rId10" Type="http://schemas.openxmlformats.org/officeDocument/2006/relationships/image" Target="../media/image27.png"/><Relationship Id="rId19"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26.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530" y="467664"/>
            <a:ext cx="11688418" cy="2378031"/>
          </a:xfrm>
        </p:spPr>
        <p:txBody>
          <a:bodyPr>
            <a:noAutofit/>
          </a:bodyPr>
          <a:lstStyle/>
          <a:p>
            <a:pPr rtl="0">
              <a:lnSpc>
                <a:spcPct val="107000"/>
              </a:lnSpc>
              <a:spcAft>
                <a:spcPts val="800"/>
              </a:spcAft>
            </a:pPr>
            <a:r>
              <a:rPr lang="en-US" sz="4000" dirty="0">
                <a:ln w="0">
                  <a:solidFill>
                    <a:schemeClr val="bg2">
                      <a:lumMod val="10000"/>
                    </a:schemeClr>
                  </a:solidFill>
                </a:ln>
                <a:effectLst>
                  <a:glow rad="101600">
                    <a:schemeClr val="bg2">
                      <a:lumMod val="90000"/>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Mechanism of Faster CH</a:t>
            </a:r>
            <a:r>
              <a:rPr lang="en-US" sz="4000" baseline="-25000" dirty="0">
                <a:ln w="0">
                  <a:solidFill>
                    <a:schemeClr val="bg2">
                      <a:lumMod val="10000"/>
                    </a:schemeClr>
                  </a:solidFill>
                </a:ln>
                <a:effectLst>
                  <a:glow rad="101600">
                    <a:schemeClr val="bg2">
                      <a:lumMod val="90000"/>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4 </a:t>
            </a:r>
            <a:r>
              <a:rPr lang="en-US" sz="4000" dirty="0">
                <a:ln w="0">
                  <a:solidFill>
                    <a:schemeClr val="bg2">
                      <a:lumMod val="10000"/>
                    </a:schemeClr>
                  </a:solidFill>
                </a:ln>
                <a:effectLst>
                  <a:glow rad="101600">
                    <a:schemeClr val="bg2">
                      <a:lumMod val="90000"/>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Bubble Growth under Surface Waves in Muddy Aquatic Sediments: Effects of Wave Amplitude, Period and Water Depth</a:t>
            </a:r>
            <a:endParaRPr lang="en-IN" sz="4000" dirty="0">
              <a:ln w="0">
                <a:solidFill>
                  <a:schemeClr val="bg2">
                    <a:lumMod val="10000"/>
                  </a:schemeClr>
                </a:solidFill>
              </a:ln>
              <a:solidFill>
                <a:srgbClr val="FF0000"/>
              </a:solidFill>
              <a:effectLst>
                <a:glow rad="101600">
                  <a:schemeClr val="bg2">
                    <a:lumMod val="90000"/>
                    <a:alpha val="60000"/>
                  </a:schemeClr>
                </a:glow>
                <a:outerShdw blurRad="38100" dist="19050" dir="2700000" algn="tl" rotWithShape="0">
                  <a:schemeClr val="dk1">
                    <a:alpha val="40000"/>
                  </a:schemeClr>
                </a:outerShdw>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153" y="5162786"/>
            <a:ext cx="2653036" cy="849048"/>
          </a:xfrm>
          <a:prstGeom prst="rect">
            <a:avLst/>
          </a:prstGeom>
        </p:spPr>
      </p:pic>
      <p:sp>
        <p:nvSpPr>
          <p:cNvPr id="6" name="Rectangle 5"/>
          <p:cNvSpPr/>
          <p:nvPr/>
        </p:nvSpPr>
        <p:spPr>
          <a:xfrm>
            <a:off x="623888" y="3365629"/>
            <a:ext cx="10844254" cy="1429622"/>
          </a:xfrm>
          <a:prstGeom prst="rect">
            <a:avLst/>
          </a:prstGeom>
          <a:solidFill>
            <a:srgbClr val="BDD7EE"/>
          </a:solidFill>
          <a:effectLst/>
        </p:spPr>
        <p:txBody>
          <a:bodyPr wrap="square">
            <a:spAutoFit/>
          </a:bodyPr>
          <a:lstStyle/>
          <a:p>
            <a:pPr algn="ctr">
              <a:lnSpc>
                <a:spcPct val="150000"/>
              </a:lnSpc>
            </a:pPr>
            <a:r>
              <a:rPr lang="en-US" sz="2000" b="1" dirty="0">
                <a:latin typeface="Calibri" panose="020F0502020204030204" pitchFamily="34" charset="0"/>
                <a:cs typeface="Calibri" panose="020F0502020204030204" pitchFamily="34" charset="0"/>
              </a:rPr>
              <a:t>Abhishek Painuly* </a:t>
            </a:r>
            <a:r>
              <a:rPr lang="en-US" sz="2000" dirty="0">
                <a:latin typeface="Calibri" panose="020F0502020204030204" pitchFamily="34" charset="0"/>
                <a:cs typeface="Calibri" panose="020F0502020204030204" pitchFamily="34" charset="0"/>
              </a:rPr>
              <a:t>(ab.hishek901234@gmail.com),</a:t>
            </a:r>
            <a:r>
              <a:rPr lang="en-US" sz="2000" b="1" dirty="0">
                <a:latin typeface="Calibri" panose="020F0502020204030204" pitchFamily="34" charset="0"/>
                <a:cs typeface="Calibri" panose="020F0502020204030204" pitchFamily="34" charset="0"/>
              </a:rPr>
              <a:t> Regina Katsman </a:t>
            </a:r>
            <a:r>
              <a:rPr lang="en-US" sz="2000" dirty="0">
                <a:latin typeface="Calibri" panose="020F0502020204030204" pitchFamily="34" charset="0"/>
                <a:cs typeface="Calibri" panose="020F0502020204030204" pitchFamily="34" charset="0"/>
              </a:rPr>
              <a:t>(rkatsman@univ.haifa.ac.il)</a:t>
            </a:r>
          </a:p>
          <a:p>
            <a:pPr algn="ctr">
              <a:lnSpc>
                <a:spcPct val="150000"/>
              </a:lnSpc>
            </a:pPr>
            <a:r>
              <a:rPr lang="en-US" sz="2000" b="1" dirty="0">
                <a:latin typeface="Calibri" panose="020F0502020204030204" pitchFamily="34" charset="0"/>
                <a:cs typeface="Calibri" panose="020F0502020204030204" pitchFamily="34" charset="0"/>
              </a:rPr>
              <a:t>Dr. Moses Strauss Department of Marine Geosciences, Leon H. </a:t>
            </a:r>
            <a:r>
              <a:rPr lang="en-US" sz="2000" b="1" dirty="0" err="1">
                <a:latin typeface="Calibri" panose="020F0502020204030204" pitchFamily="34" charset="0"/>
                <a:cs typeface="Calibri" panose="020F0502020204030204" pitchFamily="34" charset="0"/>
              </a:rPr>
              <a:t>Charney</a:t>
            </a:r>
            <a:r>
              <a:rPr lang="en-US" sz="2000" b="1" dirty="0">
                <a:latin typeface="Calibri" panose="020F0502020204030204" pitchFamily="34" charset="0"/>
                <a:cs typeface="Calibri" panose="020F0502020204030204" pitchFamily="34" charset="0"/>
              </a:rPr>
              <a:t> School of Marine Science, University of Haifa, Mount Carmel, Haifa 3498838, Israel </a:t>
            </a:r>
          </a:p>
        </p:txBody>
      </p:sp>
      <p:pic>
        <p:nvPicPr>
          <p:cNvPr id="7" name="Picture 7" descr="Image result for dr. moss strass department of marine geoscience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0278" y="5233022"/>
            <a:ext cx="2475291" cy="713320"/>
          </a:xfrm>
          <a:prstGeom prst="rect">
            <a:avLst/>
          </a:prstGeom>
          <a:solidFill>
            <a:schemeClr val="bg1"/>
          </a:solidFill>
        </p:spPr>
      </p:pic>
      <p:pic>
        <p:nvPicPr>
          <p:cNvPr id="8" name="Picture 7">
            <a:extLst>
              <a:ext uri="{FF2B5EF4-FFF2-40B4-BE49-F238E27FC236}">
                <a16:creationId xmlns:a16="http://schemas.microsoft.com/office/drawing/2014/main" id="{83C1CB20-A6DB-406F-A9AE-96BC90017627}"/>
              </a:ext>
            </a:extLst>
          </p:cNvPr>
          <p:cNvPicPr>
            <a:picLocks noChangeAspect="1"/>
          </p:cNvPicPr>
          <p:nvPr/>
        </p:nvPicPr>
        <p:blipFill>
          <a:blip r:embed="rId5"/>
          <a:stretch>
            <a:fillRect/>
          </a:stretch>
        </p:blipFill>
        <p:spPr>
          <a:xfrm>
            <a:off x="8131670" y="5162787"/>
            <a:ext cx="2306019" cy="783556"/>
          </a:xfrm>
          <a:prstGeom prst="rect">
            <a:avLst/>
          </a:prstGeom>
        </p:spPr>
      </p:pic>
    </p:spTree>
    <p:extLst>
      <p:ext uri="{BB962C8B-B14F-4D97-AF65-F5344CB8AC3E}">
        <p14:creationId xmlns:p14="http://schemas.microsoft.com/office/powerpoint/2010/main" val="123735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69EB5A-3F75-4618-BA60-CBA44CD31AB0}"/>
                  </a:ext>
                </a:extLst>
              </p:cNvPr>
              <p:cNvSpPr txBox="1"/>
              <p:nvPr/>
            </p:nvSpPr>
            <p:spPr>
              <a:xfrm>
                <a:off x="13647" y="3779372"/>
                <a:ext cx="6351855" cy="1092350"/>
              </a:xfrm>
              <a:prstGeom prst="rect">
                <a:avLst/>
              </a:prstGeom>
              <a:noFill/>
            </p:spPr>
            <p:txBody>
              <a:bodyPr wrap="square">
                <a:spAutoFit/>
              </a:bodyPr>
              <a:lstStyle/>
              <a:p>
                <a:pPr algn="just" rtl="0">
                  <a:lnSpc>
                    <a:spcPct val="107000"/>
                  </a:lnSpc>
                  <a:spcAft>
                    <a:spcPts val="800"/>
                  </a:spcAft>
                </a:pPr>
                <a:r>
                  <a:rPr lang="en-US" sz="1800" b="1" dirty="0">
                    <a:solidFill>
                      <a:srgbClr val="000000"/>
                    </a:solidFill>
                    <a:effectLst/>
                    <a:ea typeface="Times New Roman" panose="02020603050405020304" pitchFamily="18" charset="0"/>
                    <a:cs typeface="Arial" panose="020B0604020202020204" pitchFamily="34" charset="0"/>
                  </a:rPr>
                  <a:t>Wh</a:t>
                </a:r>
                <a:r>
                  <a:rPr lang="en-US" sz="1800" b="1" dirty="0">
                    <a:solidFill>
                      <a:srgbClr val="000000"/>
                    </a:solidFill>
                    <a:effectLst/>
                    <a:ea typeface="Calibri" panose="020F0502020204030204" pitchFamily="34" charset="0"/>
                    <a:cs typeface="Arial" panose="020B0604020202020204" pitchFamily="34" charset="0"/>
                  </a:rPr>
                  <a:t>ere:</a:t>
                </a:r>
              </a:p>
              <a:p>
                <a:pPr algn="just">
                  <a:lnSpc>
                    <a:spcPct val="107000"/>
                  </a:lnSpc>
                </a:pPr>
                <a14:m>
                  <m:oMath xmlns:m="http://schemas.openxmlformats.org/officeDocument/2006/math">
                    <m:sSub>
                      <m:sSubPr>
                        <m:ctrlPr>
                          <a:rPr lang="en-IN"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𝒆𝒒</m:t>
                        </m:r>
                      </m:sub>
                    </m:sSub>
                    <m:r>
                      <a:rPr lang="en-IN"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800" b="1" dirty="0">
                    <a:solidFill>
                      <a:srgbClr val="000000"/>
                    </a:solidFill>
                    <a:effectLst/>
                    <a:ea typeface="Calibri" panose="020F0502020204030204" pitchFamily="34" charset="0"/>
                    <a:cs typeface="Arial" panose="020B0604020202020204" pitchFamily="34" charset="0"/>
                  </a:rPr>
                  <a:t>equilibrium water column height; </a:t>
                </a:r>
                <a:r>
                  <a:rPr lang="en-US" sz="1800" b="1" i="1" dirty="0">
                    <a:solidFill>
                      <a:srgbClr val="000000"/>
                    </a:solidFill>
                    <a:effectLst/>
                    <a:ea typeface="Calibri" panose="020F0502020204030204" pitchFamily="34" charset="0"/>
                    <a:cs typeface="Arial" panose="020B0604020202020204" pitchFamily="34" charset="0"/>
                  </a:rPr>
                  <a:t>A</a:t>
                </a:r>
                <a:r>
                  <a:rPr lang="en-US" sz="1800" b="1" dirty="0">
                    <a:solidFill>
                      <a:srgbClr val="000000"/>
                    </a:solidFill>
                    <a:effectLst/>
                    <a:ea typeface="Calibri" panose="020F0502020204030204" pitchFamily="34" charset="0"/>
                    <a:cs typeface="Arial" panose="020B0604020202020204" pitchFamily="34" charset="0"/>
                  </a:rPr>
                  <a:t> = amplitude; </a:t>
                </a:r>
                <a:r>
                  <a:rPr lang="en-US" sz="1800" b="1" i="1" dirty="0">
                    <a:solidFill>
                      <a:srgbClr val="000000"/>
                    </a:solidFill>
                    <a:effectLst/>
                    <a:ea typeface="Calibri" panose="020F0502020204030204" pitchFamily="34" charset="0"/>
                    <a:cs typeface="Arial" panose="020B0604020202020204" pitchFamily="34" charset="0"/>
                  </a:rPr>
                  <a:t>T</a:t>
                </a:r>
                <a:r>
                  <a:rPr lang="en-US" sz="1800" b="1" dirty="0">
                    <a:solidFill>
                      <a:srgbClr val="000000"/>
                    </a:solidFill>
                    <a:effectLst/>
                    <a:ea typeface="Calibri" panose="020F0502020204030204" pitchFamily="34" charset="0"/>
                    <a:cs typeface="Arial" panose="020B0604020202020204" pitchFamily="34" charset="0"/>
                  </a:rPr>
                  <a:t> = period of pulsation of the surface wave</a:t>
                </a:r>
                <a:endParaRPr lang="en-IN" sz="1600" b="1" dirty="0">
                  <a:effectLst/>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5269EB5A-3F75-4618-BA60-CBA44CD31AB0}"/>
                  </a:ext>
                </a:extLst>
              </p:cNvPr>
              <p:cNvSpPr txBox="1">
                <a:spLocks noRot="1" noChangeAspect="1" noMove="1" noResize="1" noEditPoints="1" noAdjustHandles="1" noChangeArrowheads="1" noChangeShapeType="1" noTextEdit="1"/>
              </p:cNvSpPr>
              <p:nvPr/>
            </p:nvSpPr>
            <p:spPr>
              <a:xfrm>
                <a:off x="13647" y="3779372"/>
                <a:ext cx="6351855" cy="1092350"/>
              </a:xfrm>
              <a:prstGeom prst="rect">
                <a:avLst/>
              </a:prstGeom>
              <a:blipFill>
                <a:blip r:embed="rId5"/>
                <a:stretch>
                  <a:fillRect l="-768" t="-2793" r="-864" b="-8380"/>
                </a:stretch>
              </a:blipFill>
            </p:spPr>
            <p:txBody>
              <a:bodyPr/>
              <a:lstStyle/>
              <a:p>
                <a:r>
                  <a:rPr lang="en-IN">
                    <a:noFill/>
                  </a:rPr>
                  <a:t> </a:t>
                </a:r>
              </a:p>
            </p:txBody>
          </p:sp>
        </mc:Fallback>
      </mc:AlternateContent>
      <p:grpSp>
        <p:nvGrpSpPr>
          <p:cNvPr id="11" name="Group 10">
            <a:extLst>
              <a:ext uri="{FF2B5EF4-FFF2-40B4-BE49-F238E27FC236}">
                <a16:creationId xmlns:a16="http://schemas.microsoft.com/office/drawing/2014/main" id="{C4C20ACA-1C4C-42A1-9AF4-BC3F321C587C}"/>
              </a:ext>
            </a:extLst>
          </p:cNvPr>
          <p:cNvGrpSpPr/>
          <p:nvPr/>
        </p:nvGrpSpPr>
        <p:grpSpPr>
          <a:xfrm>
            <a:off x="6780977" y="1949124"/>
            <a:ext cx="5189538" cy="3845999"/>
            <a:chOff x="1466290" y="2980923"/>
            <a:chExt cx="7647053" cy="5076805"/>
          </a:xfrm>
        </p:grpSpPr>
        <p:grpSp>
          <p:nvGrpSpPr>
            <p:cNvPr id="18" name="Group 17">
              <a:extLst>
                <a:ext uri="{FF2B5EF4-FFF2-40B4-BE49-F238E27FC236}">
                  <a16:creationId xmlns:a16="http://schemas.microsoft.com/office/drawing/2014/main" id="{7945D8E0-8799-4835-8ED2-A48F231BB783}"/>
                </a:ext>
              </a:extLst>
            </p:cNvPr>
            <p:cNvGrpSpPr/>
            <p:nvPr/>
          </p:nvGrpSpPr>
          <p:grpSpPr>
            <a:xfrm>
              <a:off x="1466290" y="2980923"/>
              <a:ext cx="7647053" cy="5076805"/>
              <a:chOff x="586546" y="645457"/>
              <a:chExt cx="9369243" cy="5612068"/>
            </a:xfrm>
          </p:grpSpPr>
          <p:pic>
            <p:nvPicPr>
              <p:cNvPr id="21" name="Picture 20">
                <a:extLst>
                  <a:ext uri="{FF2B5EF4-FFF2-40B4-BE49-F238E27FC236}">
                    <a16:creationId xmlns:a16="http://schemas.microsoft.com/office/drawing/2014/main" id="{E9C3D62C-98A5-45F9-BA0F-D79CE5EE472B}"/>
                  </a:ext>
                </a:extLst>
              </p:cNvPr>
              <p:cNvPicPr>
                <a:picLocks noChangeAspect="1"/>
              </p:cNvPicPr>
              <p:nvPr/>
            </p:nvPicPr>
            <p:blipFill>
              <a:blip r:embed="rId6"/>
              <a:stretch>
                <a:fillRect/>
              </a:stretch>
            </p:blipFill>
            <p:spPr>
              <a:xfrm>
                <a:off x="1358725" y="645457"/>
                <a:ext cx="8597064" cy="5158239"/>
              </a:xfrm>
              <a:prstGeom prst="rect">
                <a:avLst/>
              </a:prstGeom>
            </p:spPr>
          </p:pic>
          <p:grpSp>
            <p:nvGrpSpPr>
              <p:cNvPr id="22" name="Group 21">
                <a:extLst>
                  <a:ext uri="{FF2B5EF4-FFF2-40B4-BE49-F238E27FC236}">
                    <a16:creationId xmlns:a16="http://schemas.microsoft.com/office/drawing/2014/main" id="{DBA12990-970F-4582-8A45-78B330FAAF9B}"/>
                  </a:ext>
                </a:extLst>
              </p:cNvPr>
              <p:cNvGrpSpPr/>
              <p:nvPr/>
            </p:nvGrpSpPr>
            <p:grpSpPr>
              <a:xfrm>
                <a:off x="586546" y="681137"/>
                <a:ext cx="6523239" cy="5576388"/>
                <a:chOff x="1187909" y="1117742"/>
                <a:chExt cx="6523239" cy="5576388"/>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6283C41-B99E-4CB9-89E5-25D43E4B9A69}"/>
                        </a:ext>
                      </a:extLst>
                    </p:cNvPr>
                    <p:cNvSpPr txBox="1"/>
                    <p:nvPr/>
                  </p:nvSpPr>
                  <p:spPr>
                    <a:xfrm rot="16200000">
                      <a:off x="-365079" y="4008479"/>
                      <a:ext cx="3475309" cy="369333"/>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Effective overburden Load,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𝑧</m:t>
                              </m:r>
                            </m:sub>
                            <m:sup>
                              <m:r>
                                <a:rPr lang="en-US" b="0" i="1" smtClean="0">
                                  <a:latin typeface="Cambria Math" panose="02040503050406030204" pitchFamily="18" charset="0"/>
                                </a:rPr>
                                <m:t>0</m:t>
                              </m:r>
                            </m:sup>
                          </m:sSubSup>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(Pa)</a:t>
                      </a:r>
                    </a:p>
                  </p:txBody>
                </p:sp>
              </mc:Choice>
              <mc:Fallback xmlns="">
                <p:sp>
                  <p:nvSpPr>
                    <p:cNvPr id="23" name="TextBox 22">
                      <a:extLst>
                        <a:ext uri="{FF2B5EF4-FFF2-40B4-BE49-F238E27FC236}">
                          <a16:creationId xmlns:a16="http://schemas.microsoft.com/office/drawing/2014/main" id="{F6283C41-B99E-4CB9-89E5-25D43E4B9A69}"/>
                        </a:ext>
                      </a:extLst>
                    </p:cNvPr>
                    <p:cNvSpPr txBox="1">
                      <a:spLocks noRot="1" noChangeAspect="1" noMove="1" noResize="1" noEditPoints="1" noAdjustHandles="1" noChangeArrowheads="1" noChangeShapeType="1" noTextEdit="1"/>
                    </p:cNvSpPr>
                    <p:nvPr/>
                  </p:nvSpPr>
                  <p:spPr>
                    <a:xfrm rot="16200000">
                      <a:off x="-365079" y="4008479"/>
                      <a:ext cx="3475309" cy="369333"/>
                    </a:xfrm>
                    <a:prstGeom prst="rect">
                      <a:avLst/>
                    </a:prstGeom>
                    <a:blipFill>
                      <a:blip r:embed="rId7"/>
                      <a:stretch>
                        <a:fillRect l="-14706" t="-47059" r="-123529" b="-2046"/>
                      </a:stretch>
                    </a:blipFill>
                  </p:spPr>
                  <p:txBody>
                    <a:bodyPr/>
                    <a:lstStyle/>
                    <a:p>
                      <a:r>
                        <a:rPr lang="en-IN">
                          <a:noFill/>
                        </a:rPr>
                        <a:t> </a:t>
                      </a:r>
                    </a:p>
                  </p:txBody>
                </p:sp>
              </mc:Fallback>
            </mc:AlternateContent>
            <p:sp>
              <p:nvSpPr>
                <p:cNvPr id="24" name="TextBox 23">
                  <a:extLst>
                    <a:ext uri="{FF2B5EF4-FFF2-40B4-BE49-F238E27FC236}">
                      <a16:creationId xmlns:a16="http://schemas.microsoft.com/office/drawing/2014/main" id="{3B133ADA-B801-4A97-801D-FBE33A95CAA2}"/>
                    </a:ext>
                  </a:extLst>
                </p:cNvPr>
                <p:cNvSpPr txBox="1"/>
                <p:nvPr/>
              </p:nvSpPr>
              <p:spPr>
                <a:xfrm>
                  <a:off x="3444780" y="1117742"/>
                  <a:ext cx="2669745" cy="673660"/>
                </a:xfrm>
                <a:prstGeom prst="rect">
                  <a:avLst/>
                </a:prstGeom>
                <a:noFill/>
              </p:spPr>
              <p:txBody>
                <a:bodyPr wrap="square" rtlCol="0">
                  <a:spAutoFit/>
                </a:bodyPr>
                <a:lstStyle/>
                <a:p>
                  <a:r>
                    <a:rPr lang="en-US" sz="1200" dirty="0"/>
                    <a:t>Unloading phase 1</a:t>
                  </a:r>
                </a:p>
                <a:p>
                  <a:r>
                    <a:rPr lang="en-US" sz="1200" dirty="0"/>
                    <a:t>Time t = 0.75 - 2.25 s</a:t>
                  </a:r>
                </a:p>
              </p:txBody>
            </p:sp>
            <p:sp>
              <p:nvSpPr>
                <p:cNvPr id="25" name="TextBox 24">
                  <a:extLst>
                    <a:ext uri="{FF2B5EF4-FFF2-40B4-BE49-F238E27FC236}">
                      <a16:creationId xmlns:a16="http://schemas.microsoft.com/office/drawing/2014/main" id="{10259C1D-3C50-4A20-86D5-518F0653DF85}"/>
                    </a:ext>
                  </a:extLst>
                </p:cNvPr>
                <p:cNvSpPr txBox="1"/>
                <p:nvPr/>
              </p:nvSpPr>
              <p:spPr>
                <a:xfrm>
                  <a:off x="5884222" y="4911474"/>
                  <a:ext cx="1826926" cy="510339"/>
                </a:xfrm>
                <a:prstGeom prst="rect">
                  <a:avLst/>
                </a:prstGeom>
                <a:noFill/>
              </p:spPr>
              <p:txBody>
                <a:bodyPr wrap="none" rtlCol="0">
                  <a:spAutoFit/>
                </a:bodyPr>
                <a:lstStyle/>
                <a:p>
                  <a:r>
                    <a:rPr lang="en-US" sz="1200" dirty="0"/>
                    <a:t>Loading phase 2 </a:t>
                  </a:r>
                </a:p>
                <a:p>
                  <a:r>
                    <a:rPr lang="en-US" sz="1200" dirty="0"/>
                    <a:t>Time t = 2.25 - 3.75 s</a:t>
                  </a:r>
                </a:p>
              </p:txBody>
            </p:sp>
            <p:grpSp>
              <p:nvGrpSpPr>
                <p:cNvPr id="26" name="Group 25">
                  <a:extLst>
                    <a:ext uri="{FF2B5EF4-FFF2-40B4-BE49-F238E27FC236}">
                      <a16:creationId xmlns:a16="http://schemas.microsoft.com/office/drawing/2014/main" id="{C9E6A654-76AA-4C97-A609-5B67EE3505A5}"/>
                    </a:ext>
                  </a:extLst>
                </p:cNvPr>
                <p:cNvGrpSpPr/>
                <p:nvPr/>
              </p:nvGrpSpPr>
              <p:grpSpPr>
                <a:xfrm>
                  <a:off x="5624750" y="5489109"/>
                  <a:ext cx="1932912" cy="241705"/>
                  <a:chOff x="7656732" y="5662107"/>
                  <a:chExt cx="1167236" cy="241705"/>
                </a:xfrm>
              </p:grpSpPr>
              <p:cxnSp>
                <p:nvCxnSpPr>
                  <p:cNvPr id="32" name="Straight Arrow Connector 31">
                    <a:extLst>
                      <a:ext uri="{FF2B5EF4-FFF2-40B4-BE49-F238E27FC236}">
                        <a16:creationId xmlns:a16="http://schemas.microsoft.com/office/drawing/2014/main" id="{6BB370C9-22A3-4EEB-8F6C-AD6D3780D335}"/>
                      </a:ext>
                    </a:extLst>
                  </p:cNvPr>
                  <p:cNvCxnSpPr/>
                  <p:nvPr/>
                </p:nvCxnSpPr>
                <p:spPr>
                  <a:xfrm flipV="1">
                    <a:off x="7661331" y="5798408"/>
                    <a:ext cx="1162637" cy="5492"/>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0708A09-11DA-4275-AABE-6210D2B28969}"/>
                      </a:ext>
                    </a:extLst>
                  </p:cNvPr>
                  <p:cNvCxnSpPr/>
                  <p:nvPr/>
                </p:nvCxnSpPr>
                <p:spPr>
                  <a:xfrm>
                    <a:off x="7656732" y="5662107"/>
                    <a:ext cx="0" cy="2314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A0D8E53-4893-41AF-995E-B956DBFAD974}"/>
                      </a:ext>
                    </a:extLst>
                  </p:cNvPr>
                  <p:cNvCxnSpPr/>
                  <p:nvPr/>
                </p:nvCxnSpPr>
                <p:spPr>
                  <a:xfrm>
                    <a:off x="8822177" y="5672405"/>
                    <a:ext cx="0" cy="2314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CDDCDEA2-F030-4B4D-8156-63667A3245CC}"/>
                    </a:ext>
                  </a:extLst>
                </p:cNvPr>
                <p:cNvSpPr txBox="1"/>
                <p:nvPr/>
              </p:nvSpPr>
              <p:spPr>
                <a:xfrm>
                  <a:off x="5955533" y="6324798"/>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p:grpSp>
              <p:nvGrpSpPr>
                <p:cNvPr id="28" name="Group 27">
                  <a:extLst>
                    <a:ext uri="{FF2B5EF4-FFF2-40B4-BE49-F238E27FC236}">
                      <a16:creationId xmlns:a16="http://schemas.microsoft.com/office/drawing/2014/main" id="{AB50990F-6A13-4658-8E7B-3565243564AA}"/>
                    </a:ext>
                  </a:extLst>
                </p:cNvPr>
                <p:cNvGrpSpPr/>
                <p:nvPr/>
              </p:nvGrpSpPr>
              <p:grpSpPr>
                <a:xfrm>
                  <a:off x="3681680" y="1824807"/>
                  <a:ext cx="1831502" cy="238666"/>
                  <a:chOff x="6477893" y="2679079"/>
                  <a:chExt cx="1173412" cy="238666"/>
                </a:xfrm>
              </p:grpSpPr>
              <p:cxnSp>
                <p:nvCxnSpPr>
                  <p:cNvPr id="29" name="Straight Arrow Connector 28">
                    <a:extLst>
                      <a:ext uri="{FF2B5EF4-FFF2-40B4-BE49-F238E27FC236}">
                        <a16:creationId xmlns:a16="http://schemas.microsoft.com/office/drawing/2014/main" id="{7FB760DC-46D8-4B25-8D88-128E8FB26DFB}"/>
                      </a:ext>
                    </a:extLst>
                  </p:cNvPr>
                  <p:cNvCxnSpPr/>
                  <p:nvPr/>
                </p:nvCxnSpPr>
                <p:spPr>
                  <a:xfrm flipV="1">
                    <a:off x="6485110" y="2802041"/>
                    <a:ext cx="1161313" cy="6620"/>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0E93D5-4622-4415-9872-2163BB3052BE}"/>
                      </a:ext>
                    </a:extLst>
                  </p:cNvPr>
                  <p:cNvCxnSpPr/>
                  <p:nvPr/>
                </p:nvCxnSpPr>
                <p:spPr>
                  <a:xfrm>
                    <a:off x="6477893" y="2686338"/>
                    <a:ext cx="0" cy="2314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84B630-5F74-4EBC-AD54-C5626956ECE3}"/>
                      </a:ext>
                    </a:extLst>
                  </p:cNvPr>
                  <p:cNvCxnSpPr/>
                  <p:nvPr/>
                </p:nvCxnSpPr>
                <p:spPr>
                  <a:xfrm>
                    <a:off x="7651305" y="2679079"/>
                    <a:ext cx="0" cy="2314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766FA44-2F9F-4751-AD16-D33DC1CF3B6E}"/>
                    </a:ext>
                  </a:extLst>
                </p:cNvPr>
                <p:cNvSpPr/>
                <p:nvPr/>
              </p:nvSpPr>
              <p:spPr>
                <a:xfrm>
                  <a:off x="3078793" y="4528618"/>
                  <a:ext cx="7620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𝑧</m:t>
                            </m:r>
                          </m:sub>
                          <m:sup>
                            <m:r>
                              <a:rPr lang="en-US" b="0" i="1" smtClean="0">
                                <a:latin typeface="Cambria Math" panose="02040503050406030204" pitchFamily="18" charset="0"/>
                              </a:rPr>
                              <m:t>𝑚𝑎𝑥</m:t>
                            </m:r>
                          </m:sup>
                        </m:sSubSup>
                      </m:oMath>
                    </m:oMathPara>
                  </a14:m>
                  <a:endParaRPr lang="en-US" dirty="0"/>
                </a:p>
              </p:txBody>
            </p:sp>
          </mc:Choice>
          <mc:Fallback xmlns="">
            <p:sp>
              <p:nvSpPr>
                <p:cNvPr id="13" name="Rectangle 12">
                  <a:extLst>
                    <a:ext uri="{FF2B5EF4-FFF2-40B4-BE49-F238E27FC236}">
                      <a16:creationId xmlns:a16="http://schemas.microsoft.com/office/drawing/2014/main" id="{D766FA44-2F9F-4751-AD16-D33DC1CF3B6E}"/>
                    </a:ext>
                  </a:extLst>
                </p:cNvPr>
                <p:cNvSpPr>
                  <a:spLocks noRot="1" noChangeAspect="1" noMove="1" noResize="1" noEditPoints="1" noAdjustHandles="1" noChangeArrowheads="1" noChangeShapeType="1" noTextEdit="1"/>
                </p:cNvSpPr>
                <p:nvPr/>
              </p:nvSpPr>
              <p:spPr>
                <a:xfrm>
                  <a:off x="3078793" y="4528618"/>
                  <a:ext cx="762068" cy="369332"/>
                </a:xfrm>
                <a:prstGeom prst="rect">
                  <a:avLst/>
                </a:prstGeom>
                <a:blipFill>
                  <a:blip r:embed="rId8"/>
                  <a:stretch>
                    <a:fillRect r="-24706" b="-26087"/>
                  </a:stretch>
                </a:blipFill>
              </p:spPr>
              <p:txBody>
                <a:bodyPr/>
                <a:lstStyle/>
                <a:p>
                  <a:r>
                    <a:rPr lang="en-IN">
                      <a:noFill/>
                    </a:rPr>
                    <a:t> </a:t>
                  </a:r>
                </a:p>
              </p:txBody>
            </p:sp>
          </mc:Fallback>
        </mc:AlternateContent>
        <p:cxnSp>
          <p:nvCxnSpPr>
            <p:cNvPr id="14" name="Straight Arrow Connector 13">
              <a:extLst>
                <a:ext uri="{FF2B5EF4-FFF2-40B4-BE49-F238E27FC236}">
                  <a16:creationId xmlns:a16="http://schemas.microsoft.com/office/drawing/2014/main" id="{9908AF37-C7FB-4260-8731-513FC2EE9BAB}"/>
                </a:ext>
              </a:extLst>
            </p:cNvPr>
            <p:cNvCxnSpPr>
              <a:cxnSpLocks/>
            </p:cNvCxnSpPr>
            <p:nvPr/>
          </p:nvCxnSpPr>
          <p:spPr>
            <a:xfrm flipV="1">
              <a:off x="3518531" y="3848101"/>
              <a:ext cx="0" cy="701141"/>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E701E6C-72B7-4DE9-A6D0-56CC9B11A5F7}"/>
                    </a:ext>
                  </a:extLst>
                </p:cNvPr>
                <p:cNvSpPr/>
                <p:nvPr/>
              </p:nvSpPr>
              <p:spPr>
                <a:xfrm>
                  <a:off x="4722976" y="5551739"/>
                  <a:ext cx="723596"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𝑧</m:t>
                            </m:r>
                          </m:sub>
                          <m:sup>
                            <m:r>
                              <a:rPr lang="en-US" b="0" i="1" smtClean="0">
                                <a:latin typeface="Cambria Math" panose="02040503050406030204" pitchFamily="18" charset="0"/>
                              </a:rPr>
                              <m:t>𝑚𝑖𝑛</m:t>
                            </m:r>
                          </m:sup>
                        </m:sSubSup>
                      </m:oMath>
                    </m:oMathPara>
                  </a14:m>
                  <a:endParaRPr lang="en-US" dirty="0"/>
                </a:p>
              </p:txBody>
            </p:sp>
          </mc:Choice>
          <mc:Fallback xmlns="">
            <p:sp>
              <p:nvSpPr>
                <p:cNvPr id="15" name="Rectangle 14">
                  <a:extLst>
                    <a:ext uri="{FF2B5EF4-FFF2-40B4-BE49-F238E27FC236}">
                      <a16:creationId xmlns:a16="http://schemas.microsoft.com/office/drawing/2014/main" id="{6E701E6C-72B7-4DE9-A6D0-56CC9B11A5F7}"/>
                    </a:ext>
                  </a:extLst>
                </p:cNvPr>
                <p:cNvSpPr>
                  <a:spLocks noRot="1" noChangeAspect="1" noMove="1" noResize="1" noEditPoints="1" noAdjustHandles="1" noChangeArrowheads="1" noChangeShapeType="1" noTextEdit="1"/>
                </p:cNvSpPr>
                <p:nvPr/>
              </p:nvSpPr>
              <p:spPr>
                <a:xfrm>
                  <a:off x="4722976" y="5551739"/>
                  <a:ext cx="723596" cy="378245"/>
                </a:xfrm>
                <a:prstGeom prst="rect">
                  <a:avLst/>
                </a:prstGeom>
                <a:blipFill>
                  <a:blip r:embed="rId9"/>
                  <a:stretch>
                    <a:fillRect r="-28750" b="-27660"/>
                  </a:stretch>
                </a:blipFill>
              </p:spPr>
              <p:txBody>
                <a:bodyPr/>
                <a:lstStyle/>
                <a:p>
                  <a:r>
                    <a:rPr lang="en-IN">
                      <a:noFill/>
                    </a:rPr>
                    <a:t> </a:t>
                  </a:r>
                </a:p>
              </p:txBody>
            </p:sp>
          </mc:Fallback>
        </mc:AlternateContent>
        <p:cxnSp>
          <p:nvCxnSpPr>
            <p:cNvPr id="16" name="Straight Arrow Connector 15">
              <a:extLst>
                <a:ext uri="{FF2B5EF4-FFF2-40B4-BE49-F238E27FC236}">
                  <a16:creationId xmlns:a16="http://schemas.microsoft.com/office/drawing/2014/main" id="{FB6FC5A5-506E-4750-8685-9536B44FE2E4}"/>
                </a:ext>
              </a:extLst>
            </p:cNvPr>
            <p:cNvCxnSpPr>
              <a:cxnSpLocks/>
            </p:cNvCxnSpPr>
            <p:nvPr/>
          </p:nvCxnSpPr>
          <p:spPr>
            <a:xfrm flipH="1">
              <a:off x="5047876" y="6071352"/>
              <a:ext cx="24172" cy="90560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6AE9834-8E20-4BC3-8C80-ECB057928FC1}"/>
                  </a:ext>
                </a:extLst>
              </p:cNvPr>
              <p:cNvSpPr txBox="1"/>
              <p:nvPr/>
            </p:nvSpPr>
            <p:spPr>
              <a:xfrm>
                <a:off x="2271" y="1816362"/>
                <a:ext cx="6555572" cy="1727268"/>
              </a:xfrm>
              <a:prstGeom prst="rect">
                <a:avLst/>
              </a:prstGeom>
              <a:blipFill>
                <a:blip r:embed="rId10"/>
                <a:tile tx="0" ty="0" sx="100000" sy="100000" flip="none" algn="tl"/>
              </a:blipFill>
              <a:ln w="19050">
                <a:solidFill>
                  <a:schemeClr val="tx1"/>
                </a:solidFill>
              </a:ln>
              <a:effectLst>
                <a:glow rad="228600">
                  <a:schemeClr val="accent5">
                    <a:satMod val="175000"/>
                    <a:alpha val="40000"/>
                  </a:schemeClr>
                </a:glow>
              </a:effectLst>
            </p:spPr>
            <p:txBody>
              <a:bodyPr wrap="square">
                <a:spAutoFit/>
              </a:bodyPr>
              <a:lstStyle/>
              <a:p>
                <a:pPr algn="just">
                  <a:lnSpc>
                    <a:spcPct val="107000"/>
                  </a:lnSpc>
                  <a:spcAft>
                    <a:spcPts val="800"/>
                  </a:spcAft>
                </a:pPr>
                <a:r>
                  <a:rPr lang="en-US" sz="2000" b="1" dirty="0">
                    <a:solidFill>
                      <a:schemeClr val="tx1"/>
                    </a:solidFill>
                    <a:effectLst/>
                    <a:ea typeface="Calibri" panose="020F0502020204030204" pitchFamily="34" charset="0"/>
                    <a:cs typeface="Arial" panose="020B0604020202020204" pitchFamily="34" charset="0"/>
                  </a:rPr>
                  <a:t>Under the action of surface waves, the effective water column height, </a:t>
                </a:r>
                <a14:m>
                  <m:oMath xmlns:m="http://schemas.openxmlformats.org/officeDocument/2006/math">
                    <m:sSub>
                      <m:sSubPr>
                        <m:ctrlPr>
                          <a:rPr lang="en-IN"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𝒆𝒇𝒇</m:t>
                        </m:r>
                      </m:sub>
                    </m:sSub>
                  </m:oMath>
                </a14:m>
                <a:r>
                  <a:rPr lang="en-US" sz="2000" b="1" dirty="0">
                    <a:solidFill>
                      <a:schemeClr val="tx1"/>
                    </a:solidFill>
                    <a:effectLst/>
                    <a:ea typeface="Times New Roman" panose="02020603050405020304" pitchFamily="18" charset="0"/>
                    <a:cs typeface="Arial" panose="020B0604020202020204" pitchFamily="34" charset="0"/>
                  </a:rPr>
                  <a:t>, </a:t>
                </a:r>
                <a:r>
                  <a:rPr lang="en-IN" sz="2000" b="1" dirty="0">
                    <a:solidFill>
                      <a:schemeClr val="tx1"/>
                    </a:solidFill>
                    <a:effectLst/>
                    <a:ea typeface="Calibri" panose="020F0502020204030204" pitchFamily="34" charset="0"/>
                    <a:cs typeface="Arial" panose="020B0604020202020204" pitchFamily="34" charset="0"/>
                  </a:rPr>
                  <a:t>is</a:t>
                </a:r>
                <a:r>
                  <a:rPr lang="en-US" sz="2000" b="1" dirty="0">
                    <a:solidFill>
                      <a:schemeClr val="tx1"/>
                    </a:solidFill>
                    <a:effectLst/>
                    <a:ea typeface="Calibri" panose="020F0502020204030204" pitchFamily="34" charset="0"/>
                    <a:cs typeface="Arial" panose="020B0604020202020204" pitchFamily="34" charset="0"/>
                  </a:rPr>
                  <a:t> approximated as:</a:t>
                </a:r>
                <a:endParaRPr lang="en-IN" sz="2000" b="1" dirty="0">
                  <a:solidFill>
                    <a:schemeClr val="tx1"/>
                  </a:solidFill>
                  <a:effectLst/>
                  <a:ea typeface="Calibri" panose="020F0502020204030204" pitchFamily="34" charset="0"/>
                  <a:cs typeface="Arial" panose="020B0604020202020204" pitchFamily="34" charset="0"/>
                </a:endParaRPr>
              </a:p>
              <a:p>
                <a:pPr algn="just" rt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IN"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𝒆𝒇𝒇</m:t>
                          </m:r>
                        </m:sub>
                      </m:sSub>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𝒆𝒒</m:t>
                          </m:r>
                        </m:sub>
                      </m:sSub>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𝑨</m:t>
                      </m:r>
                      <m:func>
                        <m:funcPr>
                          <m:ctrlPr>
                            <a:rPr lang="en-IN"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𝒔𝒊𝒏</m:t>
                          </m:r>
                        </m:fName>
                        <m:e>
                          <m:d>
                            <m:dPr>
                              <m:ctrlPr>
                                <a:rPr lang="en-IN"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𝒕</m:t>
                                  </m:r>
                                </m:num>
                                <m:den>
                                  <m:r>
                                    <a:rPr lang="en-US" sz="20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𝑻</m:t>
                                  </m:r>
                                </m:den>
                              </m:f>
                            </m:e>
                          </m:d>
                        </m:e>
                      </m:func>
                      <m:r>
                        <a:rPr lang="en-US" sz="2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000" b="1" dirty="0">
                  <a:solidFill>
                    <a:schemeClr val="tx1"/>
                  </a:solidFill>
                  <a:effectLst/>
                  <a:ea typeface="Times New Roman" panose="02020603050405020304" pitchFamily="18"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66AE9834-8E20-4BC3-8C80-ECB057928FC1}"/>
                  </a:ext>
                </a:extLst>
              </p:cNvPr>
              <p:cNvSpPr txBox="1">
                <a:spLocks noRot="1" noChangeAspect="1" noMove="1" noResize="1" noEditPoints="1" noAdjustHandles="1" noChangeArrowheads="1" noChangeShapeType="1" noTextEdit="1"/>
              </p:cNvSpPr>
              <p:nvPr/>
            </p:nvSpPr>
            <p:spPr>
              <a:xfrm>
                <a:off x="2271" y="1816362"/>
                <a:ext cx="6555572" cy="1727268"/>
              </a:xfrm>
              <a:prstGeom prst="rect">
                <a:avLst/>
              </a:prstGeom>
              <a:blipFill>
                <a:blip r:embed="rId11"/>
                <a:stretch>
                  <a:fillRect/>
                </a:stretch>
              </a:blipFill>
              <a:ln w="19050">
                <a:solidFill>
                  <a:schemeClr val="tx1"/>
                </a:solidFill>
              </a:ln>
              <a:effectLst>
                <a:glow rad="228600">
                  <a:schemeClr val="accent5">
                    <a:satMod val="175000"/>
                    <a:alpha val="40000"/>
                  </a:schemeClr>
                </a:glow>
              </a:effectLst>
            </p:spPr>
            <p:txBody>
              <a:bodyPr/>
              <a:lstStyle/>
              <a:p>
                <a:r>
                  <a:rPr lang="en-IN">
                    <a:noFill/>
                  </a:rPr>
                  <a:t> </a:t>
                </a:r>
              </a:p>
            </p:txBody>
          </p:sp>
        </mc:Fallback>
      </mc:AlternateContent>
      <p:sp>
        <p:nvSpPr>
          <p:cNvPr id="38" name="Title 1">
            <a:extLst>
              <a:ext uri="{FF2B5EF4-FFF2-40B4-BE49-F238E27FC236}">
                <a16:creationId xmlns:a16="http://schemas.microsoft.com/office/drawing/2014/main" id="{D393DFEB-8AB4-40F5-8C9A-9672E8521580}"/>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(contd.)</a:t>
            </a:r>
          </a:p>
        </p:txBody>
      </p:sp>
    </p:spTree>
    <p:custDataLst>
      <p:tags r:id="rId1"/>
    </p:custDataLst>
    <p:extLst>
      <p:ext uri="{BB962C8B-B14F-4D97-AF65-F5344CB8AC3E}">
        <p14:creationId xmlns:p14="http://schemas.microsoft.com/office/powerpoint/2010/main" val="30759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4412" y="1681080"/>
            <a:ext cx="10245236" cy="646331"/>
          </a:xfrm>
          <a:prstGeom prst="rect">
            <a:avLst/>
          </a:prstGeom>
          <a:noFill/>
        </p:spPr>
        <p:txBody>
          <a:bodyPr wrap="square" rtlCol="0">
            <a:spAutoFit/>
          </a:bodyPr>
          <a:lstStyle/>
          <a:p>
            <a:pPr algn="just"/>
            <a:r>
              <a:rPr lang="en-US" sz="1800" b="1" dirty="0">
                <a:effectLst/>
                <a:ea typeface="Calibri" panose="020F0502020204030204" pitchFamily="34" charset="0"/>
                <a:cs typeface="Times New Roman" panose="02020603050405020304" pitchFamily="18" charset="0"/>
              </a:rPr>
              <a:t>Bubble growth is </a:t>
            </a:r>
            <a:r>
              <a:rPr lang="en-US" b="1" dirty="0">
                <a:ea typeface="Calibri" panose="020F0502020204030204" pitchFamily="34" charset="0"/>
                <a:cs typeface="Times New Roman" panose="02020603050405020304" pitchFamily="18" charset="0"/>
              </a:rPr>
              <a:t>simulated in </a:t>
            </a:r>
            <a:r>
              <a:rPr lang="en-US" b="1" dirty="0">
                <a:solidFill>
                  <a:srgbClr val="FF0000"/>
                </a:solidFill>
                <a:ea typeface="Calibri" panose="020F0502020204030204" pitchFamily="34" charset="0"/>
                <a:cs typeface="Times New Roman" panose="02020603050405020304" pitchFamily="18" charset="0"/>
              </a:rPr>
              <a:t>presence of waves </a:t>
            </a:r>
            <a:r>
              <a:rPr lang="en-US" b="1" dirty="0">
                <a:ea typeface="Calibri" panose="020F0502020204030204" pitchFamily="34" charset="0"/>
                <a:cs typeface="Times New Roman" panose="02020603050405020304" pitchFamily="18" charset="0"/>
              </a:rPr>
              <a:t>and in </a:t>
            </a:r>
            <a:r>
              <a:rPr lang="en-US" b="1" dirty="0">
                <a:solidFill>
                  <a:srgbClr val="0000CC"/>
                </a:solidFill>
                <a:ea typeface="Calibri" panose="020F0502020204030204" pitchFamily="34" charset="0"/>
                <a:cs typeface="Times New Roman" panose="02020603050405020304" pitchFamily="18" charset="0"/>
              </a:rPr>
              <a:t>no wave conditions</a:t>
            </a:r>
            <a:r>
              <a:rPr lang="en-US" b="1" dirty="0">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and their growth pattern are comparatively studied</a:t>
            </a:r>
            <a:endParaRPr lang="en-US" b="1" dirty="0">
              <a:solidFill>
                <a:srgbClr val="0033CC"/>
              </a:solidFill>
              <a:cs typeface="Times New Roman" panose="02020603050405020304" pitchFamily="18" charset="0"/>
            </a:endParaRPr>
          </a:p>
        </p:txBody>
      </p:sp>
      <p:sp>
        <p:nvSpPr>
          <p:cNvPr id="69" name="TextBox 68">
            <a:extLst>
              <a:ext uri="{FF2B5EF4-FFF2-40B4-BE49-F238E27FC236}">
                <a16:creationId xmlns:a16="http://schemas.microsoft.com/office/drawing/2014/main" id="{821F4768-CDDC-43C9-9302-220FC06329AE}"/>
              </a:ext>
            </a:extLst>
          </p:cNvPr>
          <p:cNvSpPr txBox="1"/>
          <p:nvPr/>
        </p:nvSpPr>
        <p:spPr>
          <a:xfrm>
            <a:off x="858975" y="1156840"/>
            <a:ext cx="6729180" cy="405367"/>
          </a:xfrm>
          <a:prstGeom prst="rect">
            <a:avLst/>
          </a:prstGeom>
          <a:solidFill>
            <a:srgbClr val="FFFF00"/>
          </a:solidFill>
          <a:ln w="19050">
            <a:solidFill>
              <a:schemeClr val="tx1"/>
            </a:solidFill>
          </a:ln>
          <a:effectLst>
            <a:glow rad="139700">
              <a:schemeClr val="accent2">
                <a:satMod val="175000"/>
                <a:alpha val="40000"/>
              </a:schemeClr>
            </a:glow>
          </a:effectLst>
        </p:spPr>
        <p:txBody>
          <a:bodyPr wrap="square">
            <a:spAutoFit/>
          </a:bodyPr>
          <a:lstStyle/>
          <a:p>
            <a:pPr algn="just" rtl="0">
              <a:lnSpc>
                <a:spcPct val="107000"/>
              </a:lnSpc>
              <a:spcBef>
                <a:spcPts val="1200"/>
              </a:spcBef>
              <a:spcAft>
                <a:spcPts val="12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General pattern of bubble growth under the wave loading</a:t>
            </a:r>
            <a:endParaRPr lang="en-IN"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52C47478-C8D5-4216-8271-5E22EF09CECD}"/>
                  </a:ext>
                </a:extLst>
              </p:cNvPr>
              <p:cNvGraphicFramePr>
                <a:graphicFrameLocks noGrp="1"/>
              </p:cNvGraphicFramePr>
              <p:nvPr>
                <p:extLst>
                  <p:ext uri="{D42A27DB-BD31-4B8C-83A1-F6EECF244321}">
                    <p14:modId xmlns:p14="http://schemas.microsoft.com/office/powerpoint/2010/main" val="1170014762"/>
                  </p:ext>
                </p:extLst>
              </p:nvPr>
            </p:nvGraphicFramePr>
            <p:xfrm>
              <a:off x="1058743" y="2650521"/>
              <a:ext cx="9045095" cy="1694626"/>
            </p:xfrm>
            <a:graphic>
              <a:graphicData uri="http://schemas.openxmlformats.org/drawingml/2006/table">
                <a:tbl>
                  <a:tblPr firstRow="1" firstCol="1" bandRow="1">
                    <a:tableStyleId>{5C22544A-7EE6-4342-B048-85BDC9FD1C3A}</a:tableStyleId>
                  </a:tblPr>
                  <a:tblGrid>
                    <a:gridCol w="985868">
                      <a:extLst>
                        <a:ext uri="{9D8B030D-6E8A-4147-A177-3AD203B41FA5}">
                          <a16:colId xmlns:a16="http://schemas.microsoft.com/office/drawing/2014/main" val="4077443494"/>
                        </a:ext>
                      </a:extLst>
                    </a:gridCol>
                    <a:gridCol w="1479759">
                      <a:extLst>
                        <a:ext uri="{9D8B030D-6E8A-4147-A177-3AD203B41FA5}">
                          <a16:colId xmlns:a16="http://schemas.microsoft.com/office/drawing/2014/main" val="2987918241"/>
                        </a:ext>
                      </a:extLst>
                    </a:gridCol>
                    <a:gridCol w="1421372">
                      <a:extLst>
                        <a:ext uri="{9D8B030D-6E8A-4147-A177-3AD203B41FA5}">
                          <a16:colId xmlns:a16="http://schemas.microsoft.com/office/drawing/2014/main" val="1654692042"/>
                        </a:ext>
                      </a:extLst>
                    </a:gridCol>
                    <a:gridCol w="963853">
                      <a:extLst>
                        <a:ext uri="{9D8B030D-6E8A-4147-A177-3AD203B41FA5}">
                          <a16:colId xmlns:a16="http://schemas.microsoft.com/office/drawing/2014/main" val="2867528827"/>
                        </a:ext>
                      </a:extLst>
                    </a:gridCol>
                    <a:gridCol w="2111479">
                      <a:extLst>
                        <a:ext uri="{9D8B030D-6E8A-4147-A177-3AD203B41FA5}">
                          <a16:colId xmlns:a16="http://schemas.microsoft.com/office/drawing/2014/main" val="2288809405"/>
                        </a:ext>
                      </a:extLst>
                    </a:gridCol>
                    <a:gridCol w="1172512">
                      <a:extLst>
                        <a:ext uri="{9D8B030D-6E8A-4147-A177-3AD203B41FA5}">
                          <a16:colId xmlns:a16="http://schemas.microsoft.com/office/drawing/2014/main" val="2034114872"/>
                        </a:ext>
                      </a:extLst>
                    </a:gridCol>
                    <a:gridCol w="910252">
                      <a:extLst>
                        <a:ext uri="{9D8B030D-6E8A-4147-A177-3AD203B41FA5}">
                          <a16:colId xmlns:a16="http://schemas.microsoft.com/office/drawing/2014/main" val="3277827985"/>
                        </a:ext>
                      </a:extLst>
                    </a:gridCol>
                  </a:tblGrid>
                  <a:tr h="91105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Mean water column height,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a:effectLst/>
                            </a:rPr>
                            <a:t> (meters)</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to water column height ratio (</a:t>
                          </a: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𝑟</m:t>
                                  </m:r>
                                </m:e>
                              </m:acc>
                              <m:r>
                                <a:rPr lang="en-US" sz="1600">
                                  <a:effectLst/>
                                  <a:latin typeface="Cambria Math" panose="02040503050406030204" pitchFamily="18" charset="0"/>
                                </a:rPr>
                                <m:t>=</m:t>
                              </m:r>
                              <m:r>
                                <a:rPr lang="en-US" sz="1600">
                                  <a:effectLst/>
                                  <a:latin typeface="Cambria Math" panose="02040503050406030204" pitchFamily="18" charset="0"/>
                                </a:rPr>
                                <m:t>𝐴</m:t>
                              </m:r>
                              <m:r>
                                <a:rPr lang="en-US" sz="1600">
                                  <a:effectLst/>
                                  <a:latin typeface="Cambria Math" panose="02040503050406030204" pitchFamily="18" charset="0"/>
                                </a:rPr>
                                <m:t>/</m:t>
                              </m:r>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Bubble maturity time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𝑡</m:t>
                                  </m:r>
                                </m:e>
                                <m:sub>
                                  <m:r>
                                    <a:rPr lang="en-US" sz="1600">
                                      <a:effectLst/>
                                      <a:latin typeface="Cambria Math" panose="02040503050406030204" pitchFamily="18" charset="0"/>
                                    </a:rPr>
                                    <m:t>𝑚</m:t>
                                  </m:r>
                                </m:sub>
                              </m:sSub>
                            </m:oMath>
                          </a14:m>
                          <a:r>
                            <a:rPr lang="en-US" sz="1600">
                              <a:effectLst/>
                            </a:rPr>
                            <a:t>)</a:t>
                          </a:r>
                          <a:endParaRPr lang="en-IN" sz="1400">
                            <a:effectLst/>
                          </a:endParaRPr>
                        </a:p>
                        <a:p>
                          <a:pPr algn="just" rtl="0">
                            <a:lnSpc>
                              <a:spcPct val="107000"/>
                            </a:lnSpc>
                            <a:spcAft>
                              <a:spcPts val="800"/>
                            </a:spcAft>
                          </a:pPr>
                          <a:r>
                            <a:rPr lang="en-US" sz="1600">
                              <a:effectLst/>
                            </a:rPr>
                            <a:t> </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𝑡</m:t>
                                    </m:r>
                                  </m:e>
                                </m:acc>
                              </m:oMath>
                            </m:oMathPara>
                          </a14:m>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3727837"/>
                      </a:ext>
                    </a:extLst>
                  </a:tr>
                  <a:tr h="194603">
                    <a:tc>
                      <a:txBody>
                        <a:bodyPr/>
                        <a:lstStyle/>
                        <a:p>
                          <a:pPr algn="just" rtl="0">
                            <a:lnSpc>
                              <a:spcPct val="107000"/>
                            </a:lnSpc>
                            <a:spcAft>
                              <a:spcPts val="800"/>
                            </a:spcAft>
                          </a:pPr>
                          <a:r>
                            <a:rPr lang="en-US" sz="1800" dirty="0">
                              <a:effectLst/>
                            </a:rPr>
                            <a:t>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2</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dirty="0">
                              <a:effectLst/>
                            </a:rPr>
                            <a:t>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a:effectLst/>
                            </a:rPr>
                            <a:t>NA</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391 sec</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NA</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23272"/>
                      </a:ext>
                    </a:extLst>
                  </a:tr>
                  <a:tr h="194603">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3</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0.11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353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9.71%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4163696"/>
                      </a:ext>
                    </a:extLst>
                  </a:tr>
                </a:tbl>
              </a:graphicData>
            </a:graphic>
          </p:graphicFrame>
        </mc:Choice>
        <mc:Fallback xmlns="">
          <p:graphicFrame>
            <p:nvGraphicFramePr>
              <p:cNvPr id="2" name="Table 1">
                <a:extLst>
                  <a:ext uri="{FF2B5EF4-FFF2-40B4-BE49-F238E27FC236}">
                    <a16:creationId xmlns:a16="http://schemas.microsoft.com/office/drawing/2014/main" id="{52C47478-C8D5-4216-8271-5E22EF09CECD}"/>
                  </a:ext>
                </a:extLst>
              </p:cNvPr>
              <p:cNvGraphicFramePr>
                <a:graphicFrameLocks noGrp="1"/>
              </p:cNvGraphicFramePr>
              <p:nvPr>
                <p:extLst>
                  <p:ext uri="{D42A27DB-BD31-4B8C-83A1-F6EECF244321}">
                    <p14:modId xmlns:p14="http://schemas.microsoft.com/office/powerpoint/2010/main" val="1170014762"/>
                  </p:ext>
                </p:extLst>
              </p:nvPr>
            </p:nvGraphicFramePr>
            <p:xfrm>
              <a:off x="1058743" y="2650521"/>
              <a:ext cx="9045095" cy="1694626"/>
            </p:xfrm>
            <a:graphic>
              <a:graphicData uri="http://schemas.openxmlformats.org/drawingml/2006/table">
                <a:tbl>
                  <a:tblPr firstRow="1" firstCol="1" bandRow="1">
                    <a:tableStyleId>{5C22544A-7EE6-4342-B048-85BDC9FD1C3A}</a:tableStyleId>
                  </a:tblPr>
                  <a:tblGrid>
                    <a:gridCol w="985868">
                      <a:extLst>
                        <a:ext uri="{9D8B030D-6E8A-4147-A177-3AD203B41FA5}">
                          <a16:colId xmlns:a16="http://schemas.microsoft.com/office/drawing/2014/main" val="4077443494"/>
                        </a:ext>
                      </a:extLst>
                    </a:gridCol>
                    <a:gridCol w="1479759">
                      <a:extLst>
                        <a:ext uri="{9D8B030D-6E8A-4147-A177-3AD203B41FA5}">
                          <a16:colId xmlns:a16="http://schemas.microsoft.com/office/drawing/2014/main" val="2987918241"/>
                        </a:ext>
                      </a:extLst>
                    </a:gridCol>
                    <a:gridCol w="1421372">
                      <a:extLst>
                        <a:ext uri="{9D8B030D-6E8A-4147-A177-3AD203B41FA5}">
                          <a16:colId xmlns:a16="http://schemas.microsoft.com/office/drawing/2014/main" val="1654692042"/>
                        </a:ext>
                      </a:extLst>
                    </a:gridCol>
                    <a:gridCol w="963853">
                      <a:extLst>
                        <a:ext uri="{9D8B030D-6E8A-4147-A177-3AD203B41FA5}">
                          <a16:colId xmlns:a16="http://schemas.microsoft.com/office/drawing/2014/main" val="2867528827"/>
                        </a:ext>
                      </a:extLst>
                    </a:gridCol>
                    <a:gridCol w="2111479">
                      <a:extLst>
                        <a:ext uri="{9D8B030D-6E8A-4147-A177-3AD203B41FA5}">
                          <a16:colId xmlns:a16="http://schemas.microsoft.com/office/drawing/2014/main" val="2288809405"/>
                        </a:ext>
                      </a:extLst>
                    </a:gridCol>
                    <a:gridCol w="1172512">
                      <a:extLst>
                        <a:ext uri="{9D8B030D-6E8A-4147-A177-3AD203B41FA5}">
                          <a16:colId xmlns:a16="http://schemas.microsoft.com/office/drawing/2014/main" val="2034114872"/>
                        </a:ext>
                      </a:extLst>
                    </a:gridCol>
                    <a:gridCol w="910252">
                      <a:extLst>
                        <a:ext uri="{9D8B030D-6E8A-4147-A177-3AD203B41FA5}">
                          <a16:colId xmlns:a16="http://schemas.microsoft.com/office/drawing/2014/main" val="3277827985"/>
                        </a:ext>
                      </a:extLst>
                    </a:gridCol>
                  </a:tblGrid>
                  <a:tr h="113366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5"/>
                          <a:stretch>
                            <a:fillRect l="-67078" t="-4813" r="-446091" b="-61497"/>
                          </a:stretch>
                        </a:blipFill>
                      </a:tcPr>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5"/>
                          <a:stretch>
                            <a:fillRect l="-229683" t="-4813" r="-99712" b="-61497"/>
                          </a:stretch>
                        </a:blipFill>
                      </a:tcPr>
                    </a:tc>
                    <a:tc>
                      <a:txBody>
                        <a:bodyPr/>
                        <a:lstStyle/>
                        <a:p>
                          <a:endParaRPr lang="en-US"/>
                        </a:p>
                      </a:txBody>
                      <a:tcPr marL="68580" marR="68580" marT="0" marB="0">
                        <a:blipFill>
                          <a:blip r:embed="rId5"/>
                          <a:stretch>
                            <a:fillRect l="-592746" t="-4813" r="-79275" b="-61497"/>
                          </a:stretch>
                        </a:blipFill>
                      </a:tcPr>
                    </a:tc>
                    <a:tc>
                      <a:txBody>
                        <a:bodyPr/>
                        <a:lstStyle/>
                        <a:p>
                          <a:endParaRPr lang="en-US"/>
                        </a:p>
                      </a:txBody>
                      <a:tcPr marL="68580" marR="68580" marT="0" marB="0">
                        <a:blipFill>
                          <a:blip r:embed="rId5"/>
                          <a:stretch>
                            <a:fillRect l="-897315" t="-4813" r="-2685" b="-61497"/>
                          </a:stretch>
                        </a:blipFill>
                      </a:tcPr>
                    </a:tc>
                    <a:extLst>
                      <a:ext uri="{0D108BD9-81ED-4DB2-BD59-A6C34878D82A}">
                        <a16:rowId xmlns:a16="http://schemas.microsoft.com/office/drawing/2014/main" val="2093727837"/>
                      </a:ext>
                    </a:extLst>
                  </a:tr>
                  <a:tr h="280480">
                    <a:tc>
                      <a:txBody>
                        <a:bodyPr/>
                        <a:lstStyle/>
                        <a:p>
                          <a:pPr algn="just" rtl="0">
                            <a:lnSpc>
                              <a:spcPct val="107000"/>
                            </a:lnSpc>
                            <a:spcAft>
                              <a:spcPts val="800"/>
                            </a:spcAft>
                          </a:pPr>
                          <a:r>
                            <a:rPr lang="en-US" sz="1800" dirty="0">
                              <a:effectLst/>
                            </a:rPr>
                            <a:t>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2</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dirty="0">
                              <a:effectLst/>
                            </a:rPr>
                            <a:t>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a:effectLst/>
                            </a:rPr>
                            <a:t>NA</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391 sec</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NA</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23272"/>
                      </a:ext>
                    </a:extLst>
                  </a:tr>
                  <a:tr h="280480">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3</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0.11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353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9.71%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4163696"/>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22176A-2A63-4E3B-8A79-8EBBA7AAD80E}"/>
                  </a:ext>
                </a:extLst>
              </p:cNvPr>
              <p:cNvSpPr txBox="1"/>
              <p:nvPr/>
            </p:nvSpPr>
            <p:spPr>
              <a:xfrm>
                <a:off x="876300" y="5044826"/>
                <a:ext cx="9581322" cy="902811"/>
              </a:xfrm>
              <a:prstGeom prst="rect">
                <a:avLst/>
              </a:prstGeom>
              <a:noFill/>
            </p:spPr>
            <p:txBody>
              <a:bodyPr wrap="square">
                <a:spAutoFit/>
              </a:bodyPr>
              <a:lstStyle/>
              <a:p>
                <a:pPr>
                  <a:spcAft>
                    <a:spcPts val="1000"/>
                  </a:spcAft>
                </a:pPr>
                <a:r>
                  <a:rPr lang="en-US" sz="1800" b="1" i="0" dirty="0">
                    <a:solidFill>
                      <a:srgbClr val="000000"/>
                    </a:solidFill>
                    <a:effectLst/>
                    <a:ea typeface="Calibri" panose="020F0502020204030204" pitchFamily="34" charset="0"/>
                    <a:cs typeface="Arial" panose="020B0604020202020204" pitchFamily="34" charset="0"/>
                  </a:rPr>
                  <a:t>Measure of contrast in maturity time in wave and without waves:</a:t>
                </a:r>
              </a:p>
              <a:p>
                <a:pPr>
                  <a:spcAft>
                    <a:spcPts val="1000"/>
                  </a:spcAft>
                </a:pPr>
                <a14:m>
                  <m:oMathPara xmlns:m="http://schemas.openxmlformats.org/officeDocument/2006/math">
                    <m:oMathParaPr>
                      <m:jc m:val="centerGroup"/>
                    </m:oMathParaPr>
                    <m:oMath xmlns:m="http://schemas.openxmlformats.org/officeDocument/2006/math">
                      <m:acc>
                        <m:accPr>
                          <m:chr m:val="̅"/>
                          <m:ctrlPr>
                            <a:rPr lang="en-IN"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acc>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sub>
                      </m:sSub>
                      <m:d>
                        <m:dPr>
                          <m:ctrlPr>
                            <a:rPr lang="en-IN"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1800" b="1" i="0">
                              <a:solidFill>
                                <a:srgbClr val="000000"/>
                              </a:solidFill>
                              <a:effectLst/>
                              <a:ea typeface="Calibri" panose="020F0502020204030204" pitchFamily="34" charset="0"/>
                              <a:cs typeface="Arial" panose="020B0604020202020204" pitchFamily="34" charset="0"/>
                            </a:rPr>
                            <m:t>no</m:t>
                          </m:r>
                          <m:r>
                            <m:rPr>
                              <m:nor/>
                            </m:rPr>
                            <a:rPr lang="en-US" sz="1800" b="1" i="0">
                              <a:solidFill>
                                <a:srgbClr val="000000"/>
                              </a:solidFill>
                              <a:effectLst/>
                              <a:ea typeface="Calibri" panose="020F0502020204030204" pitchFamily="34" charset="0"/>
                              <a:cs typeface="Arial" panose="020B0604020202020204" pitchFamily="34" charset="0"/>
                            </a:rPr>
                            <m:t> </m:t>
                          </m:r>
                          <m:r>
                            <m:rPr>
                              <m:nor/>
                            </m:rPr>
                            <a:rPr lang="en-US" sz="1800" b="1" i="0">
                              <a:solidFill>
                                <a:srgbClr val="000000"/>
                              </a:solidFill>
                              <a:effectLst/>
                              <a:ea typeface="Calibri" panose="020F0502020204030204" pitchFamily="34" charset="0"/>
                              <a:cs typeface="Arial" panose="020B0604020202020204" pitchFamily="34" charset="0"/>
                            </a:rPr>
                            <m:t>wave</m:t>
                          </m:r>
                        </m:e>
                      </m:d>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sub>
                      </m:sSub>
                      <m:d>
                        <m:dPr>
                          <m:ctrlPr>
                            <a:rPr lang="en-IN"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1800" b="1" i="0">
                              <a:solidFill>
                                <a:srgbClr val="000000"/>
                              </a:solidFill>
                              <a:effectLst/>
                              <a:ea typeface="Calibri" panose="020F0502020204030204" pitchFamily="34" charset="0"/>
                              <a:cs typeface="Arial" panose="020B0604020202020204" pitchFamily="34" charset="0"/>
                            </a:rPr>
                            <m:t>with</m:t>
                          </m:r>
                          <m:r>
                            <m:rPr>
                              <m:nor/>
                            </m:rPr>
                            <a:rPr lang="en-US" sz="1800" b="1" i="0">
                              <a:solidFill>
                                <a:srgbClr val="000000"/>
                              </a:solidFill>
                              <a:effectLst/>
                              <a:ea typeface="Calibri" panose="020F0502020204030204" pitchFamily="34" charset="0"/>
                              <a:cs typeface="Arial" panose="020B0604020202020204" pitchFamily="34" charset="0"/>
                            </a:rPr>
                            <m:t> </m:t>
                          </m:r>
                          <m:r>
                            <m:rPr>
                              <m:nor/>
                            </m:rPr>
                            <a:rPr lang="en-US" sz="1800" b="1" i="0">
                              <a:solidFill>
                                <a:srgbClr val="000000"/>
                              </a:solidFill>
                              <a:effectLst/>
                              <a:ea typeface="Calibri" panose="020F0502020204030204" pitchFamily="34" charset="0"/>
                              <a:cs typeface="Arial" panose="020B0604020202020204" pitchFamily="34" charset="0"/>
                            </a:rPr>
                            <m:t>wave</m:t>
                          </m:r>
                        </m:e>
                      </m:d>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𝒎</m:t>
                          </m:r>
                        </m:sub>
                      </m:sSub>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1800" b="1" i="0">
                          <a:solidFill>
                            <a:srgbClr val="000000"/>
                          </a:solidFill>
                          <a:effectLst/>
                          <a:ea typeface="Calibri" panose="020F0502020204030204" pitchFamily="34" charset="0"/>
                          <a:cs typeface="Arial" panose="020B0604020202020204" pitchFamily="34" charset="0"/>
                        </a:rPr>
                        <m:t>no</m:t>
                      </m:r>
                      <m:r>
                        <m:rPr>
                          <m:nor/>
                        </m:rPr>
                        <a:rPr lang="en-US" sz="1800" b="1" i="0">
                          <a:solidFill>
                            <a:srgbClr val="000000"/>
                          </a:solidFill>
                          <a:effectLst/>
                          <a:ea typeface="Calibri" panose="020F0502020204030204" pitchFamily="34" charset="0"/>
                          <a:cs typeface="Arial" panose="020B0604020202020204" pitchFamily="34" charset="0"/>
                        </a:rPr>
                        <m:t> </m:t>
                      </m:r>
                      <m:r>
                        <m:rPr>
                          <m:nor/>
                        </m:rPr>
                        <a:rPr lang="en-US" sz="1800" b="1" i="0">
                          <a:solidFill>
                            <a:srgbClr val="000000"/>
                          </a:solidFill>
                          <a:effectLst/>
                          <a:ea typeface="Calibri" panose="020F0502020204030204" pitchFamily="34" charset="0"/>
                          <a:cs typeface="Arial" panose="020B0604020202020204" pitchFamily="34" charset="0"/>
                        </a:rPr>
                        <m:t>wave</m:t>
                      </m:r>
                      <m:r>
                        <a:rPr lang="en-US" sz="18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IN" sz="1100" b="1" i="1" dirty="0">
                  <a:solidFill>
                    <a:srgbClr val="44546A"/>
                  </a:solidFill>
                  <a:effectLst/>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2E22176A-2A63-4E3B-8A79-8EBBA7AAD80E}"/>
                  </a:ext>
                </a:extLst>
              </p:cNvPr>
              <p:cNvSpPr txBox="1">
                <a:spLocks noRot="1" noChangeAspect="1" noMove="1" noResize="1" noEditPoints="1" noAdjustHandles="1" noChangeArrowheads="1" noChangeShapeType="1" noTextEdit="1"/>
              </p:cNvSpPr>
              <p:nvPr/>
            </p:nvSpPr>
            <p:spPr>
              <a:xfrm>
                <a:off x="876300" y="5044826"/>
                <a:ext cx="9581322" cy="902811"/>
              </a:xfrm>
              <a:prstGeom prst="rect">
                <a:avLst/>
              </a:prstGeom>
              <a:blipFill>
                <a:blip r:embed="rId6"/>
                <a:stretch>
                  <a:fillRect l="-573" t="-4054"/>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962F2232-52E4-420D-BBCD-B9B997442AC1}"/>
              </a:ext>
            </a:extLst>
          </p:cNvPr>
          <p:cNvSpPr txBox="1"/>
          <p:nvPr/>
        </p:nvSpPr>
        <p:spPr>
          <a:xfrm>
            <a:off x="10471270" y="3674824"/>
            <a:ext cx="1603635"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No wave case</a:t>
            </a:r>
            <a:endParaRPr lang="en-IN" dirty="0">
              <a:solidFill>
                <a:srgbClr val="FF0000"/>
              </a:solidFill>
            </a:endParaRPr>
          </a:p>
        </p:txBody>
      </p:sp>
      <p:sp>
        <p:nvSpPr>
          <p:cNvPr id="12" name="TextBox 11">
            <a:extLst>
              <a:ext uri="{FF2B5EF4-FFF2-40B4-BE49-F238E27FC236}">
                <a16:creationId xmlns:a16="http://schemas.microsoft.com/office/drawing/2014/main" id="{D0B041FB-7E0E-4479-9847-4DE27BD903A8}"/>
              </a:ext>
            </a:extLst>
          </p:cNvPr>
          <p:cNvSpPr txBox="1"/>
          <p:nvPr/>
        </p:nvSpPr>
        <p:spPr>
          <a:xfrm>
            <a:off x="10512214" y="4044055"/>
            <a:ext cx="1603635"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With waves</a:t>
            </a:r>
            <a:endParaRPr lang="en-IN" dirty="0">
              <a:solidFill>
                <a:srgbClr val="FF0000"/>
              </a:solidFill>
            </a:endParaRPr>
          </a:p>
        </p:txBody>
      </p:sp>
      <p:sp>
        <p:nvSpPr>
          <p:cNvPr id="8" name="Arrow: Right 7">
            <a:extLst>
              <a:ext uri="{FF2B5EF4-FFF2-40B4-BE49-F238E27FC236}">
                <a16:creationId xmlns:a16="http://schemas.microsoft.com/office/drawing/2014/main" id="{48112A42-204B-4420-BC64-1CE06CCB44FA}"/>
              </a:ext>
            </a:extLst>
          </p:cNvPr>
          <p:cNvSpPr/>
          <p:nvPr/>
        </p:nvSpPr>
        <p:spPr>
          <a:xfrm>
            <a:off x="10089054" y="3791150"/>
            <a:ext cx="368568"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363514B9-8768-457F-908D-3FFE47427A6F}"/>
              </a:ext>
            </a:extLst>
          </p:cNvPr>
          <p:cNvSpPr/>
          <p:nvPr/>
        </p:nvSpPr>
        <p:spPr>
          <a:xfrm>
            <a:off x="10118622" y="4134622"/>
            <a:ext cx="368568" cy="18466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itle 1">
            <a:extLst>
              <a:ext uri="{FF2B5EF4-FFF2-40B4-BE49-F238E27FC236}">
                <a16:creationId xmlns:a16="http://schemas.microsoft.com/office/drawing/2014/main" id="{1986F10A-DFCD-4FC7-8249-DA2FC2D648F6}"/>
              </a:ext>
            </a:extLst>
          </p:cNvPr>
          <p:cNvSpPr txBox="1">
            <a:spLocks/>
          </p:cNvSpPr>
          <p:nvPr/>
        </p:nvSpPr>
        <p:spPr>
          <a:xfrm>
            <a:off x="728121" y="-1061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latin typeface="Times New Roman" panose="02020603050405020304" pitchFamily="18" charset="0"/>
                <a:cs typeface="Times New Roman" panose="02020603050405020304" pitchFamily="18" charset="0"/>
              </a:rPr>
              <a:t>Results</a:t>
            </a:r>
          </a:p>
        </p:txBody>
      </p:sp>
      <p:sp>
        <p:nvSpPr>
          <p:cNvPr id="9" name="Rectangle 8">
            <a:extLst>
              <a:ext uri="{FF2B5EF4-FFF2-40B4-BE49-F238E27FC236}">
                <a16:creationId xmlns:a16="http://schemas.microsoft.com/office/drawing/2014/main" id="{A9E1D097-E7A1-4918-BD47-31072A1586FB}"/>
              </a:ext>
            </a:extLst>
          </p:cNvPr>
          <p:cNvSpPr/>
          <p:nvPr/>
        </p:nvSpPr>
        <p:spPr>
          <a:xfrm>
            <a:off x="1057607" y="3743172"/>
            <a:ext cx="9017799" cy="3008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6C0D65A6-AFE0-4616-B1E7-B0D266BD6BE4}"/>
              </a:ext>
            </a:extLst>
          </p:cNvPr>
          <p:cNvSpPr/>
          <p:nvPr/>
        </p:nvSpPr>
        <p:spPr>
          <a:xfrm>
            <a:off x="1057607" y="4066282"/>
            <a:ext cx="9031447" cy="278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ustDataLst>
      <p:tags r:id="rId1"/>
    </p:custDataLst>
    <p:extLst>
      <p:ext uri="{BB962C8B-B14F-4D97-AF65-F5344CB8AC3E}">
        <p14:creationId xmlns:p14="http://schemas.microsoft.com/office/powerpoint/2010/main" val="87418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animBg="1"/>
      <p:bldP spid="13" grpId="0" animBg="1"/>
      <p:bldP spid="9"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C572ADCD-4F01-485B-8B7B-A7F645AE641E}"/>
              </a:ext>
            </a:extLst>
          </p:cNvPr>
          <p:cNvGrpSpPr/>
          <p:nvPr/>
        </p:nvGrpSpPr>
        <p:grpSpPr>
          <a:xfrm>
            <a:off x="67347" y="418970"/>
            <a:ext cx="10940039" cy="3440467"/>
            <a:chOff x="67347" y="418970"/>
            <a:chExt cx="10940039" cy="3440467"/>
          </a:xfrm>
        </p:grpSpPr>
        <p:grpSp>
          <p:nvGrpSpPr>
            <p:cNvPr id="2" name="Group 1">
              <a:extLst>
                <a:ext uri="{FF2B5EF4-FFF2-40B4-BE49-F238E27FC236}">
                  <a16:creationId xmlns:a16="http://schemas.microsoft.com/office/drawing/2014/main" id="{6E43F0F4-4257-4BAB-A386-C94C2A18671E}"/>
                </a:ext>
              </a:extLst>
            </p:cNvPr>
            <p:cNvGrpSpPr/>
            <p:nvPr/>
          </p:nvGrpSpPr>
          <p:grpSpPr>
            <a:xfrm>
              <a:off x="67347" y="418970"/>
              <a:ext cx="10940039" cy="3200598"/>
              <a:chOff x="67347" y="418970"/>
              <a:chExt cx="10940039" cy="3200598"/>
            </a:xfrm>
          </p:grpSpPr>
          <p:pic>
            <p:nvPicPr>
              <p:cNvPr id="35" name="Picture 34">
                <a:extLst>
                  <a:ext uri="{FF2B5EF4-FFF2-40B4-BE49-F238E27FC236}">
                    <a16:creationId xmlns:a16="http://schemas.microsoft.com/office/drawing/2014/main" id="{3DB12AA6-0257-4441-99BB-4B56123CD13E}"/>
                  </a:ext>
                </a:extLst>
              </p:cNvPr>
              <p:cNvPicPr>
                <a:picLocks noChangeAspect="1"/>
              </p:cNvPicPr>
              <p:nvPr/>
            </p:nvPicPr>
            <p:blipFill>
              <a:blip r:embed="rId4"/>
              <a:stretch>
                <a:fillRect/>
              </a:stretch>
            </p:blipFill>
            <p:spPr>
              <a:xfrm>
                <a:off x="67347" y="418970"/>
                <a:ext cx="10940039" cy="320059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FB485E1-FD75-4167-A423-C5CEDE4569B8}"/>
                      </a:ext>
                    </a:extLst>
                  </p:cNvPr>
                  <p:cNvSpPr txBox="1"/>
                  <p:nvPr/>
                </p:nvSpPr>
                <p:spPr>
                  <a:xfrm rot="16200000">
                    <a:off x="-524486" y="1503317"/>
                    <a:ext cx="1634999"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h𝑒𝑎𝑑</m:t>
                            </m:r>
                          </m:sub>
                        </m:sSub>
                      </m:oMath>
                    </a14:m>
                    <a:r>
                      <a:rPr lang="en-US" dirty="0"/>
                      <a:t> (</a:t>
                    </a:r>
                    <a14:m>
                      <m:oMath xmlns:m="http://schemas.openxmlformats.org/officeDocument/2006/math">
                        <m:r>
                          <m:rPr>
                            <m:sty m:val="p"/>
                          </m:rPr>
                          <a:rPr lang="en-US">
                            <a:latin typeface="Cambria Math" panose="02040503050406030204" pitchFamily="18" charset="0"/>
                          </a:rPr>
                          <m:t>Pa</m:t>
                        </m:r>
                        <m:r>
                          <a:rPr lang="en-US">
                            <a:latin typeface="Cambria Math" panose="02040503050406030204" pitchFamily="18" charset="0"/>
                          </a:rPr>
                          <m:t> </m:t>
                        </m:r>
                        <m:r>
                          <m:rPr>
                            <m:sty m:val="p"/>
                          </m:rPr>
                          <a:rPr lang="en-US">
                            <a:latin typeface="Cambria Math" panose="02040503050406030204" pitchFamily="18" charset="0"/>
                          </a:rPr>
                          <m:t>m</m:t>
                        </m:r>
                        <m:r>
                          <a:rPr lang="en-US" baseline="26000">
                            <a:latin typeface="Cambria Math" panose="02040503050406030204" pitchFamily="18" charset="0"/>
                          </a:rPr>
                          <m:t>0.5</m:t>
                        </m:r>
                      </m:oMath>
                    </a14:m>
                    <a:r>
                      <a:rPr lang="en-US" dirty="0"/>
                      <a:t>)</a:t>
                    </a:r>
                  </a:p>
                </p:txBody>
              </p:sp>
            </mc:Choice>
            <mc:Fallback xmlns="">
              <p:sp>
                <p:nvSpPr>
                  <p:cNvPr id="49" name="TextBox 48">
                    <a:extLst>
                      <a:ext uri="{FF2B5EF4-FFF2-40B4-BE49-F238E27FC236}">
                        <a16:creationId xmlns:a16="http://schemas.microsoft.com/office/drawing/2014/main" id="{FFB485E1-FD75-4167-A423-C5CEDE4569B8}"/>
                      </a:ext>
                    </a:extLst>
                  </p:cNvPr>
                  <p:cNvSpPr txBox="1">
                    <a:spLocks noRot="1" noChangeAspect="1" noMove="1" noResize="1" noEditPoints="1" noAdjustHandles="1" noChangeArrowheads="1" noChangeShapeType="1" noTextEdit="1"/>
                  </p:cNvSpPr>
                  <p:nvPr/>
                </p:nvSpPr>
                <p:spPr>
                  <a:xfrm rot="16200000">
                    <a:off x="-524486" y="1503317"/>
                    <a:ext cx="1634999" cy="369332"/>
                  </a:xfrm>
                  <a:prstGeom prst="rect">
                    <a:avLst/>
                  </a:prstGeom>
                  <a:blipFill>
                    <a:blip r:embed="rId6"/>
                    <a:stretch>
                      <a:fillRect l="-10000" t="-2612" r="-26667"/>
                    </a:stretch>
                  </a:blipFill>
                </p:spPr>
                <p:txBody>
                  <a:bodyPr/>
                  <a:lstStyle/>
                  <a:p>
                    <a:r>
                      <a:rPr lang="en-IN">
                        <a:noFill/>
                      </a:rPr>
                      <a:t> </a:t>
                    </a:r>
                  </a:p>
                </p:txBody>
              </p:sp>
            </mc:Fallback>
          </mc:AlternateContent>
        </p:grpSp>
        <p:sp>
          <p:nvSpPr>
            <p:cNvPr id="48" name="TextBox 47">
              <a:extLst>
                <a:ext uri="{FF2B5EF4-FFF2-40B4-BE49-F238E27FC236}">
                  <a16:creationId xmlns:a16="http://schemas.microsoft.com/office/drawing/2014/main" id="{535DAB7C-564B-494B-9F66-139A4644920D}"/>
                </a:ext>
              </a:extLst>
            </p:cNvPr>
            <p:cNvSpPr txBox="1"/>
            <p:nvPr/>
          </p:nvSpPr>
          <p:spPr>
            <a:xfrm>
              <a:off x="4773141" y="3490105"/>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p:grpSp>
      <p:sp>
        <p:nvSpPr>
          <p:cNvPr id="13" name="TextBox 12">
            <a:extLst>
              <a:ext uri="{FF2B5EF4-FFF2-40B4-BE49-F238E27FC236}">
                <a16:creationId xmlns:a16="http://schemas.microsoft.com/office/drawing/2014/main" id="{1C4C894D-1DD4-493A-B390-F2533BCBF6E9}"/>
              </a:ext>
            </a:extLst>
          </p:cNvPr>
          <p:cNvSpPr txBox="1"/>
          <p:nvPr/>
        </p:nvSpPr>
        <p:spPr>
          <a:xfrm>
            <a:off x="4299045" y="4329034"/>
            <a:ext cx="7069540" cy="369332"/>
          </a:xfrm>
          <a:prstGeom prst="rect">
            <a:avLst/>
          </a:prstGeom>
          <a:blipFill>
            <a:blip r:embed="rId7"/>
            <a:tile tx="0" ty="0" sx="100000" sy="100000" flip="none" algn="tl"/>
          </a:blipFill>
          <a:ln w="28575">
            <a:solidFill>
              <a:schemeClr val="tx1"/>
            </a:solidFill>
          </a:ln>
        </p:spPr>
        <p:txBody>
          <a:bodyPr wrap="square">
            <a:spAutoFit/>
          </a:bodyPr>
          <a:lstStyle/>
          <a:p>
            <a:pPr marL="285750" indent="-285750">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cs typeface="Arial" panose="020B0604020202020204" pitchFamily="34" charset="0"/>
              </a:rPr>
              <a:t>Stress intensity factor (SIF) m</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easures the stress state at crack front</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7F82271-7E58-4401-BFDF-9C80D60D0136}"/>
                  </a:ext>
                </a:extLst>
              </p:cNvPr>
              <p:cNvSpPr txBox="1"/>
              <p:nvPr/>
            </p:nvSpPr>
            <p:spPr>
              <a:xfrm>
                <a:off x="4299045" y="3962156"/>
                <a:ext cx="7067685" cy="369332"/>
              </a:xfrm>
              <a:prstGeom prst="rect">
                <a:avLst/>
              </a:prstGeom>
              <a:blipFill>
                <a:blip r:embed="rId7"/>
                <a:tile tx="0" ty="0" sx="100000" sy="100000" flip="none" algn="tl"/>
              </a:blipFill>
              <a:ln w="19050">
                <a:solidFill>
                  <a:schemeClr val="tx1"/>
                </a:solidFill>
              </a:ln>
            </p:spPr>
            <p:txBody>
              <a:bodyPr wrap="square">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𝑲</m:t>
                        </m:r>
                      </m:e>
                      <m:sub>
                        <m:r>
                          <a:rPr lang="en-US" b="1" i="1" smtClean="0">
                            <a:solidFill>
                              <a:schemeClr val="tx1"/>
                            </a:solidFill>
                            <a:latin typeface="Cambria Math" panose="02040503050406030204" pitchFamily="18" charset="0"/>
                          </a:rPr>
                          <m:t>𝒉𝒆𝒂𝒅</m:t>
                        </m:r>
                      </m:sub>
                    </m:sSub>
                  </m:oMath>
                </a14:m>
                <a:r>
                  <a:rPr lang="en-US" b="1" dirty="0">
                    <a:solidFill>
                      <a:schemeClr val="tx1"/>
                    </a:solidFill>
                  </a:rPr>
                  <a:t> is Stress Intensity Factor at bubble head</a:t>
                </a:r>
              </a:p>
            </p:txBody>
          </p:sp>
        </mc:Choice>
        <mc:Fallback xmlns="">
          <p:sp>
            <p:nvSpPr>
              <p:cNvPr id="15" name="TextBox 14">
                <a:extLst>
                  <a:ext uri="{FF2B5EF4-FFF2-40B4-BE49-F238E27FC236}">
                    <a16:creationId xmlns:a16="http://schemas.microsoft.com/office/drawing/2014/main" id="{07F82271-7E58-4401-BFDF-9C80D60D0136}"/>
                  </a:ext>
                </a:extLst>
              </p:cNvPr>
              <p:cNvSpPr txBox="1">
                <a:spLocks noRot="1" noChangeAspect="1" noMove="1" noResize="1" noEditPoints="1" noAdjustHandles="1" noChangeArrowheads="1" noChangeShapeType="1" noTextEdit="1"/>
              </p:cNvSpPr>
              <p:nvPr/>
            </p:nvSpPr>
            <p:spPr>
              <a:xfrm>
                <a:off x="4299045" y="3962156"/>
                <a:ext cx="7067685" cy="369332"/>
              </a:xfrm>
              <a:prstGeom prst="rect">
                <a:avLst/>
              </a:prstGeom>
              <a:blipFill>
                <a:blip r:embed="rId8"/>
                <a:stretch>
                  <a:fillRect t="-7813" b="-20313"/>
                </a:stretch>
              </a:blipFill>
              <a:ln w="190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62058FE-E35E-411C-B42D-1E73EBEDFA50}"/>
                  </a:ext>
                </a:extLst>
              </p:cNvPr>
              <p:cNvSpPr txBox="1"/>
              <p:nvPr/>
            </p:nvSpPr>
            <p:spPr>
              <a:xfrm>
                <a:off x="4406288" y="5137699"/>
                <a:ext cx="4753631" cy="889987"/>
              </a:xfrm>
              <a:prstGeom prst="rect">
                <a:avLst/>
              </a:prstGeom>
              <a:noFill/>
            </p:spPr>
            <p:txBody>
              <a:bodyPr wrap="square">
                <a:spAutoFit/>
              </a:bodyPr>
              <a:lstStyle/>
              <a:p>
                <a:pPr marL="914400" indent="457200" algn="just" rtl="0">
                  <a:lnSpc>
                    <a:spcPct val="107000"/>
                  </a:lnSpc>
                  <a:spcAft>
                    <a:spcPts val="800"/>
                  </a:spcAft>
                </a:pPr>
                <a14:m>
                  <m:oMathPara xmlns:m="http://schemas.openxmlformats.org/officeDocument/2006/math">
                    <m:oMathParaPr>
                      <m:jc m:val="right"/>
                    </m:oMathParaPr>
                    <m:oMath xmlns:m="http://schemas.openxmlformats.org/officeDocument/2006/math">
                      <m:sSub>
                        <m:sSubPr>
                          <m:ctrlPr>
                            <a:rPr lang="en-IN" sz="20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𝑲</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𝑰</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𝟒</m:t>
                          </m:r>
                          <m:d>
                            <m:dPr>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𝒗</m:t>
                                  </m:r>
                                </m:e>
                                <m:sup>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p>
                              </m:sSup>
                            </m:e>
                          </m:d>
                        </m:den>
                      </m:f>
                      <m:rad>
                        <m:radPr>
                          <m:degHide m:val="on"/>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𝝅</m:t>
                              </m:r>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den>
                          </m:f>
                        </m:e>
                      </m:rad>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𝒘</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𝒏</m:t>
                          </m:r>
                        </m:sub>
                        <m:sup>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sup>
                      </m:sSubSup>
                    </m:oMath>
                  </m:oMathPara>
                </a14:m>
                <a:endParaRPr lang="en-IN" sz="2000" b="1" dirty="0"/>
              </a:p>
            </p:txBody>
          </p:sp>
        </mc:Choice>
        <mc:Fallback xmlns="">
          <p:sp>
            <p:nvSpPr>
              <p:cNvPr id="17" name="TextBox 16">
                <a:extLst>
                  <a:ext uri="{FF2B5EF4-FFF2-40B4-BE49-F238E27FC236}">
                    <a16:creationId xmlns:a16="http://schemas.microsoft.com/office/drawing/2014/main" id="{862058FE-E35E-411C-B42D-1E73EBEDFA50}"/>
                  </a:ext>
                </a:extLst>
              </p:cNvPr>
              <p:cNvSpPr txBox="1">
                <a:spLocks noRot="1" noChangeAspect="1" noMove="1" noResize="1" noEditPoints="1" noAdjustHandles="1" noChangeArrowheads="1" noChangeShapeType="1" noTextEdit="1"/>
              </p:cNvSpPr>
              <p:nvPr/>
            </p:nvSpPr>
            <p:spPr>
              <a:xfrm>
                <a:off x="4406288" y="5137699"/>
                <a:ext cx="4753631" cy="889987"/>
              </a:xfrm>
              <a:prstGeom prst="rect">
                <a:avLst/>
              </a:prstGeom>
              <a:blipFill>
                <a:blip r:embed="rId9"/>
                <a:stretch>
                  <a:fillRect/>
                </a:stretch>
              </a:blipFill>
            </p:spPr>
            <p:txBody>
              <a:bodyPr/>
              <a:lstStyle/>
              <a:p>
                <a:r>
                  <a:rPr lang="en-IN">
                    <a:noFill/>
                  </a:rPr>
                  <a:t> </a:t>
                </a:r>
              </a:p>
            </p:txBody>
          </p:sp>
        </mc:Fallback>
      </mc:AlternateContent>
      <p:sp>
        <p:nvSpPr>
          <p:cNvPr id="19" name="TextBox 18">
            <a:extLst>
              <a:ext uri="{FF2B5EF4-FFF2-40B4-BE49-F238E27FC236}">
                <a16:creationId xmlns:a16="http://schemas.microsoft.com/office/drawing/2014/main" id="{1CDC486D-FF03-4682-B436-E41133963EE6}"/>
              </a:ext>
            </a:extLst>
          </p:cNvPr>
          <p:cNvSpPr txBox="1"/>
          <p:nvPr/>
        </p:nvSpPr>
        <p:spPr>
          <a:xfrm>
            <a:off x="5646850" y="6276366"/>
            <a:ext cx="1634545"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Poisson’s ratio</a:t>
            </a:r>
            <a:endParaRPr lang="en-IN" b="1" dirty="0"/>
          </a:p>
        </p:txBody>
      </p:sp>
      <p:sp>
        <p:nvSpPr>
          <p:cNvPr id="21" name="TextBox 20">
            <a:extLst>
              <a:ext uri="{FF2B5EF4-FFF2-40B4-BE49-F238E27FC236}">
                <a16:creationId xmlns:a16="http://schemas.microsoft.com/office/drawing/2014/main" id="{01A2C8DF-931E-45E4-8768-12F7066E8896}"/>
              </a:ext>
            </a:extLst>
          </p:cNvPr>
          <p:cNvSpPr txBox="1"/>
          <p:nvPr/>
        </p:nvSpPr>
        <p:spPr>
          <a:xfrm>
            <a:off x="3897978" y="5142777"/>
            <a:ext cx="1840364" cy="646331"/>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Young's modulus</a:t>
            </a:r>
            <a:endParaRPr lang="en-IN" b="1" dirty="0"/>
          </a:p>
        </p:txBody>
      </p:sp>
      <p:sp>
        <p:nvSpPr>
          <p:cNvPr id="23" name="TextBox 22">
            <a:extLst>
              <a:ext uri="{FF2B5EF4-FFF2-40B4-BE49-F238E27FC236}">
                <a16:creationId xmlns:a16="http://schemas.microsoft.com/office/drawing/2014/main" id="{92840E4E-BBE7-4C30-A6E7-0A8B87550853}"/>
              </a:ext>
            </a:extLst>
          </p:cNvPr>
          <p:cNvSpPr txBox="1"/>
          <p:nvPr/>
        </p:nvSpPr>
        <p:spPr>
          <a:xfrm>
            <a:off x="9440587" y="5406858"/>
            <a:ext cx="2421874" cy="646331"/>
          </a:xfrm>
          <a:prstGeom prst="rect">
            <a:avLst/>
          </a:prstGeom>
          <a:noFill/>
        </p:spPr>
        <p:txBody>
          <a:bodyPr wrap="square">
            <a:spAutoFit/>
          </a:bodyPr>
          <a:lstStyle/>
          <a:p>
            <a:pPr algn="just"/>
            <a:r>
              <a:rPr lang="en-US" sz="1800" b="1" dirty="0">
                <a:effectLst/>
                <a:latin typeface="Times New Roman" panose="02020603050405020304" pitchFamily="18" charset="0"/>
                <a:ea typeface="Times New Roman" panose="02020603050405020304" pitchFamily="18" charset="0"/>
              </a:rPr>
              <a:t>Normal displacement </a:t>
            </a:r>
            <a:r>
              <a:rPr lang="en-US" b="1" dirty="0">
                <a:latin typeface="Times New Roman" panose="02020603050405020304" pitchFamily="18" charset="0"/>
                <a:ea typeface="Times New Roman" panose="02020603050405020304" pitchFamily="18" charset="0"/>
              </a:rPr>
              <a:t>at </a:t>
            </a:r>
            <a:r>
              <a:rPr lang="en-US" sz="1800" b="1" dirty="0">
                <a:effectLst/>
                <a:latin typeface="Times New Roman" panose="02020603050405020304" pitchFamily="18" charset="0"/>
                <a:ea typeface="Times New Roman" panose="02020603050405020304" pitchFamily="18" charset="0"/>
              </a:rPr>
              <a:t>crack surface</a:t>
            </a:r>
            <a:endParaRPr lang="en-IN" b="1" dirty="0"/>
          </a:p>
        </p:txBody>
      </p:sp>
      <p:cxnSp>
        <p:nvCxnSpPr>
          <p:cNvPr id="16" name="Straight Arrow Connector 15">
            <a:extLst>
              <a:ext uri="{FF2B5EF4-FFF2-40B4-BE49-F238E27FC236}">
                <a16:creationId xmlns:a16="http://schemas.microsoft.com/office/drawing/2014/main" id="{C05ADEF7-7C10-4231-9480-C97FA0F4AD42}"/>
              </a:ext>
            </a:extLst>
          </p:cNvPr>
          <p:cNvCxnSpPr>
            <a:cxnSpLocks/>
          </p:cNvCxnSpPr>
          <p:nvPr/>
        </p:nvCxnSpPr>
        <p:spPr>
          <a:xfrm>
            <a:off x="5057015" y="5342243"/>
            <a:ext cx="1840365" cy="4371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33DABB8-E6C2-48AE-A0D7-24C374FFC6B0}"/>
              </a:ext>
            </a:extLst>
          </p:cNvPr>
          <p:cNvCxnSpPr>
            <a:cxnSpLocks/>
          </p:cNvCxnSpPr>
          <p:nvPr/>
        </p:nvCxnSpPr>
        <p:spPr>
          <a:xfrm flipV="1">
            <a:off x="6749449" y="5870514"/>
            <a:ext cx="501895" cy="39987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A6ABCBA-D5B2-4F77-B85A-4EEDD9FA3A12}"/>
              </a:ext>
            </a:extLst>
          </p:cNvPr>
          <p:cNvCxnSpPr>
            <a:cxnSpLocks/>
            <a:stCxn id="23" idx="1"/>
          </p:cNvCxnSpPr>
          <p:nvPr/>
        </p:nvCxnSpPr>
        <p:spPr>
          <a:xfrm flipH="1" flipV="1">
            <a:off x="8697297" y="5584385"/>
            <a:ext cx="743290" cy="14563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E12B6E7F-E7C3-421A-8E09-5C910C23131F}"/>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grpSp>
        <p:nvGrpSpPr>
          <p:cNvPr id="45" name="Group 44">
            <a:extLst>
              <a:ext uri="{FF2B5EF4-FFF2-40B4-BE49-F238E27FC236}">
                <a16:creationId xmlns:a16="http://schemas.microsoft.com/office/drawing/2014/main" id="{4E54839C-A0BB-427C-AF95-E94209CE3923}"/>
              </a:ext>
            </a:extLst>
          </p:cNvPr>
          <p:cNvGrpSpPr/>
          <p:nvPr/>
        </p:nvGrpSpPr>
        <p:grpSpPr>
          <a:xfrm>
            <a:off x="9159919" y="1545300"/>
            <a:ext cx="2037555" cy="658086"/>
            <a:chOff x="9159919" y="1545300"/>
            <a:chExt cx="2037555" cy="658086"/>
          </a:xfrm>
        </p:grpSpPr>
        <p:sp>
          <p:nvSpPr>
            <p:cNvPr id="39" name="TextBox 38">
              <a:extLst>
                <a:ext uri="{FF2B5EF4-FFF2-40B4-BE49-F238E27FC236}">
                  <a16:creationId xmlns:a16="http://schemas.microsoft.com/office/drawing/2014/main" id="{963ACC00-CA61-4B38-BFC9-B87D3B318680}"/>
                </a:ext>
              </a:extLst>
            </p:cNvPr>
            <p:cNvSpPr txBox="1"/>
            <p:nvPr/>
          </p:nvSpPr>
          <p:spPr>
            <a:xfrm>
              <a:off x="9669963" y="1545300"/>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With waves</a:t>
              </a:r>
              <a:endParaRPr lang="en-IN" dirty="0">
                <a:solidFill>
                  <a:srgbClr val="FF0000"/>
                </a:solidFill>
              </a:endParaRPr>
            </a:p>
          </p:txBody>
        </p:sp>
        <p:sp>
          <p:nvSpPr>
            <p:cNvPr id="40" name="TextBox 39">
              <a:extLst>
                <a:ext uri="{FF2B5EF4-FFF2-40B4-BE49-F238E27FC236}">
                  <a16:creationId xmlns:a16="http://schemas.microsoft.com/office/drawing/2014/main" id="{3D853BE8-7B7A-49A0-BFAC-0C49C5C932FB}"/>
                </a:ext>
              </a:extLst>
            </p:cNvPr>
            <p:cNvSpPr txBox="1"/>
            <p:nvPr/>
          </p:nvSpPr>
          <p:spPr>
            <a:xfrm>
              <a:off x="9672930" y="1834054"/>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No waves</a:t>
              </a:r>
              <a:endParaRPr lang="en-IN" dirty="0">
                <a:solidFill>
                  <a:srgbClr val="FF0000"/>
                </a:solidFill>
              </a:endParaRPr>
            </a:p>
          </p:txBody>
        </p:sp>
        <p:cxnSp>
          <p:nvCxnSpPr>
            <p:cNvPr id="32" name="Straight Connector 31">
              <a:extLst>
                <a:ext uri="{FF2B5EF4-FFF2-40B4-BE49-F238E27FC236}">
                  <a16:creationId xmlns:a16="http://schemas.microsoft.com/office/drawing/2014/main" id="{D0BF212C-C5A1-47E6-947E-B3C035514BD9}"/>
                </a:ext>
              </a:extLst>
            </p:cNvPr>
            <p:cNvCxnSpPr/>
            <p:nvPr/>
          </p:nvCxnSpPr>
          <p:spPr>
            <a:xfrm flipV="1">
              <a:off x="9159919" y="1769108"/>
              <a:ext cx="498667" cy="4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F83242-BDD3-40CE-A2AC-290F248DD811}"/>
                </a:ext>
              </a:extLst>
            </p:cNvPr>
            <p:cNvCxnSpPr/>
            <p:nvPr/>
          </p:nvCxnSpPr>
          <p:spPr>
            <a:xfrm flipV="1">
              <a:off x="9159920" y="2017044"/>
              <a:ext cx="498667" cy="413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1A70BD4A-0F02-4F42-B01E-79E39250F0CF}"/>
              </a:ext>
            </a:extLst>
          </p:cNvPr>
          <p:cNvSpPr txBox="1"/>
          <p:nvPr/>
        </p:nvSpPr>
        <p:spPr>
          <a:xfrm>
            <a:off x="4297190" y="4684886"/>
            <a:ext cx="7069540" cy="369332"/>
          </a:xfrm>
          <a:prstGeom prst="rect">
            <a:avLst/>
          </a:prstGeom>
          <a:blipFill>
            <a:blip r:embed="rId7"/>
            <a:tile tx="0" ty="0" sx="100000" sy="100000" flip="none" algn="tl"/>
          </a:blipFill>
          <a:ln w="28575">
            <a:solidFill>
              <a:schemeClr val="tx1"/>
            </a:solidFill>
          </a:ln>
        </p:spPr>
        <p:txBody>
          <a:bodyPr wrap="square">
            <a:spAutoFit/>
          </a:bodyPr>
          <a:lstStyle/>
          <a:p>
            <a:pPr marL="285750" indent="-285750">
              <a:buFont typeface="Arial" panose="020B0604020202020204" pitchFamily="34" charset="0"/>
              <a:buChar char="•"/>
            </a:pPr>
            <a:r>
              <a:rPr lang="en-US" b="1" dirty="0">
                <a:latin typeface="Times New Roman" panose="02020603050405020304" pitchFamily="18" charset="0"/>
                <a:cs typeface="Arial" panose="020B0604020202020204" pitchFamily="34" charset="0"/>
              </a:rPr>
              <a:t>Evaluated using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onae</a:t>
            </a:r>
            <a:r>
              <a:rPr lang="en-IN" sz="1800" b="1"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point methodology</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9738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9" grpId="0"/>
      <p:bldP spid="21" grpId="0"/>
      <p:bldP spid="2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43F0F4-4257-4BAB-A386-C94C2A18671E}"/>
              </a:ext>
            </a:extLst>
          </p:cNvPr>
          <p:cNvGrpSpPr/>
          <p:nvPr/>
        </p:nvGrpSpPr>
        <p:grpSpPr>
          <a:xfrm>
            <a:off x="67347" y="418970"/>
            <a:ext cx="10940039" cy="3413171"/>
            <a:chOff x="67347" y="418970"/>
            <a:chExt cx="10940039" cy="3413171"/>
          </a:xfrm>
        </p:grpSpPr>
        <p:pic>
          <p:nvPicPr>
            <p:cNvPr id="35" name="Picture 34">
              <a:extLst>
                <a:ext uri="{FF2B5EF4-FFF2-40B4-BE49-F238E27FC236}">
                  <a16:creationId xmlns:a16="http://schemas.microsoft.com/office/drawing/2014/main" id="{3DB12AA6-0257-4441-99BB-4B56123CD13E}"/>
                </a:ext>
              </a:extLst>
            </p:cNvPr>
            <p:cNvPicPr>
              <a:picLocks noChangeAspect="1"/>
            </p:cNvPicPr>
            <p:nvPr/>
          </p:nvPicPr>
          <p:blipFill>
            <a:blip r:embed="rId3"/>
            <a:stretch>
              <a:fillRect/>
            </a:stretch>
          </p:blipFill>
          <p:spPr>
            <a:xfrm>
              <a:off x="67347" y="418970"/>
              <a:ext cx="10940039" cy="320059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FB485E1-FD75-4167-A423-C5CEDE4569B8}"/>
                    </a:ext>
                  </a:extLst>
                </p:cNvPr>
                <p:cNvSpPr txBox="1"/>
                <p:nvPr/>
              </p:nvSpPr>
              <p:spPr>
                <a:xfrm rot="16200000">
                  <a:off x="-524486" y="1503317"/>
                  <a:ext cx="1634999"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h𝑒𝑎𝑑</m:t>
                          </m:r>
                        </m:sub>
                      </m:sSub>
                    </m:oMath>
                  </a14:m>
                  <a:r>
                    <a:rPr lang="en-US" dirty="0"/>
                    <a:t> (</a:t>
                  </a:r>
                  <a14:m>
                    <m:oMath xmlns:m="http://schemas.openxmlformats.org/officeDocument/2006/math">
                      <m:r>
                        <m:rPr>
                          <m:sty m:val="p"/>
                        </m:rPr>
                        <a:rPr lang="en-US">
                          <a:latin typeface="Cambria Math" panose="02040503050406030204" pitchFamily="18" charset="0"/>
                        </a:rPr>
                        <m:t>Pa</m:t>
                      </m:r>
                      <m:r>
                        <a:rPr lang="en-US">
                          <a:latin typeface="Cambria Math" panose="02040503050406030204" pitchFamily="18" charset="0"/>
                        </a:rPr>
                        <m:t> </m:t>
                      </m:r>
                      <m:r>
                        <m:rPr>
                          <m:sty m:val="p"/>
                        </m:rPr>
                        <a:rPr lang="en-US">
                          <a:latin typeface="Cambria Math" panose="02040503050406030204" pitchFamily="18" charset="0"/>
                        </a:rPr>
                        <m:t>m</m:t>
                      </m:r>
                      <m:r>
                        <a:rPr lang="en-US" baseline="26000">
                          <a:latin typeface="Cambria Math" panose="02040503050406030204" pitchFamily="18" charset="0"/>
                        </a:rPr>
                        <m:t>0.5</m:t>
                      </m:r>
                    </m:oMath>
                  </a14:m>
                  <a:r>
                    <a:rPr lang="en-US" dirty="0"/>
                    <a:t>)</a:t>
                  </a:r>
                </a:p>
              </p:txBody>
            </p:sp>
          </mc:Choice>
          <mc:Fallback xmlns="">
            <p:sp>
              <p:nvSpPr>
                <p:cNvPr id="49" name="TextBox 48">
                  <a:extLst>
                    <a:ext uri="{FF2B5EF4-FFF2-40B4-BE49-F238E27FC236}">
                      <a16:creationId xmlns:a16="http://schemas.microsoft.com/office/drawing/2014/main" id="{FFB485E1-FD75-4167-A423-C5CEDE4569B8}"/>
                    </a:ext>
                  </a:extLst>
                </p:cNvPr>
                <p:cNvSpPr txBox="1">
                  <a:spLocks noRot="1" noChangeAspect="1" noMove="1" noResize="1" noEditPoints="1" noAdjustHandles="1" noChangeArrowheads="1" noChangeShapeType="1" noTextEdit="1"/>
                </p:cNvSpPr>
                <p:nvPr/>
              </p:nvSpPr>
              <p:spPr>
                <a:xfrm rot="16200000">
                  <a:off x="-524486" y="1503317"/>
                  <a:ext cx="1634999" cy="369332"/>
                </a:xfrm>
                <a:prstGeom prst="rect">
                  <a:avLst/>
                </a:prstGeom>
                <a:blipFill>
                  <a:blip r:embed="rId5"/>
                  <a:stretch>
                    <a:fillRect l="-10000" t="-2612" r="-26667"/>
                  </a:stretch>
                </a:blipFill>
              </p:spPr>
              <p:txBody>
                <a:bodyPr/>
                <a:lstStyle/>
                <a:p>
                  <a:r>
                    <a:rPr lang="en-IN">
                      <a:noFill/>
                    </a:rPr>
                    <a:t> </a:t>
                  </a:r>
                </a:p>
              </p:txBody>
            </p:sp>
          </mc:Fallback>
        </mc:AlternateContent>
        <p:sp>
          <p:nvSpPr>
            <p:cNvPr id="50" name="TextBox 49">
              <a:extLst>
                <a:ext uri="{FF2B5EF4-FFF2-40B4-BE49-F238E27FC236}">
                  <a16:creationId xmlns:a16="http://schemas.microsoft.com/office/drawing/2014/main" id="{28CC8972-9644-436C-BBEC-25494E706513}"/>
                </a:ext>
              </a:extLst>
            </p:cNvPr>
            <p:cNvSpPr txBox="1"/>
            <p:nvPr/>
          </p:nvSpPr>
          <p:spPr>
            <a:xfrm>
              <a:off x="4773141" y="3462809"/>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p:grpSp>
      <p:grpSp>
        <p:nvGrpSpPr>
          <p:cNvPr id="3" name="Group 2">
            <a:extLst>
              <a:ext uri="{FF2B5EF4-FFF2-40B4-BE49-F238E27FC236}">
                <a16:creationId xmlns:a16="http://schemas.microsoft.com/office/drawing/2014/main" id="{ED13D12E-20B1-496E-9646-A4BCEB0E5180}"/>
              </a:ext>
            </a:extLst>
          </p:cNvPr>
          <p:cNvGrpSpPr/>
          <p:nvPr/>
        </p:nvGrpSpPr>
        <p:grpSpPr>
          <a:xfrm>
            <a:off x="289779" y="2359892"/>
            <a:ext cx="4585855" cy="3660734"/>
            <a:chOff x="279312" y="2382648"/>
            <a:chExt cx="4585855" cy="3660734"/>
          </a:xfrm>
        </p:grpSpPr>
        <p:pic>
          <p:nvPicPr>
            <p:cNvPr id="24" name="Picture 23">
              <a:extLst>
                <a:ext uri="{FF2B5EF4-FFF2-40B4-BE49-F238E27FC236}">
                  <a16:creationId xmlns:a16="http://schemas.microsoft.com/office/drawing/2014/main" id="{40D9741B-A472-4704-ACBD-7861C04F00A1}"/>
                </a:ext>
              </a:extLst>
            </p:cNvPr>
            <p:cNvPicPr>
              <a:picLocks noChangeAspect="1"/>
            </p:cNvPicPr>
            <p:nvPr/>
          </p:nvPicPr>
          <p:blipFill>
            <a:blip r:embed="rId6"/>
            <a:stretch>
              <a:fillRect/>
            </a:stretch>
          </p:blipFill>
          <p:spPr>
            <a:xfrm>
              <a:off x="293013" y="3757305"/>
              <a:ext cx="4572154" cy="2286077"/>
            </a:xfrm>
            <a:prstGeom prst="rect">
              <a:avLst/>
            </a:prstGeom>
          </p:spPr>
        </p:pic>
        <p:cxnSp>
          <p:nvCxnSpPr>
            <p:cNvPr id="53" name="Straight Arrow Connector 52">
              <a:extLst>
                <a:ext uri="{FF2B5EF4-FFF2-40B4-BE49-F238E27FC236}">
                  <a16:creationId xmlns:a16="http://schemas.microsoft.com/office/drawing/2014/main" id="{0BBA7993-02AA-4055-87C9-770CB074A810}"/>
                </a:ext>
              </a:extLst>
            </p:cNvPr>
            <p:cNvCxnSpPr/>
            <p:nvPr/>
          </p:nvCxnSpPr>
          <p:spPr>
            <a:xfrm flipV="1">
              <a:off x="619441" y="2546350"/>
              <a:ext cx="366753" cy="10193"/>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73BFEB4-2BF5-4C2E-8C26-443640C66647}"/>
                </a:ext>
              </a:extLst>
            </p:cNvPr>
            <p:cNvCxnSpPr/>
            <p:nvPr/>
          </p:nvCxnSpPr>
          <p:spPr>
            <a:xfrm>
              <a:off x="986194" y="2382648"/>
              <a:ext cx="0" cy="55663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830E584-C7F5-499D-99F5-52F4DDE3B010}"/>
                </a:ext>
              </a:extLst>
            </p:cNvPr>
            <p:cNvCxnSpPr/>
            <p:nvPr/>
          </p:nvCxnSpPr>
          <p:spPr>
            <a:xfrm flipH="1">
              <a:off x="630327" y="2386223"/>
              <a:ext cx="2182" cy="566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AB4F900-D75B-4F50-AAA5-F846C5CA4272}"/>
                </a:ext>
              </a:extLst>
            </p:cNvPr>
            <p:cNvCxnSpPr/>
            <p:nvPr/>
          </p:nvCxnSpPr>
          <p:spPr>
            <a:xfrm>
              <a:off x="808150" y="2619785"/>
              <a:ext cx="524224" cy="115605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B06AF7-1C41-40C8-95DD-071C8E112F62}"/>
                    </a:ext>
                  </a:extLst>
                </p:cNvPr>
                <p:cNvSpPr txBox="1"/>
                <p:nvPr/>
              </p:nvSpPr>
              <p:spPr>
                <a:xfrm rot="16200000">
                  <a:off x="-332266" y="4617469"/>
                  <a:ext cx="1561710" cy="33855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h𝑒𝑎𝑑</m:t>
                            </m:r>
                          </m:sub>
                        </m:sSub>
                        <m:r>
                          <a:rPr lang="en-US" sz="1600" b="0" i="1" smtClean="0">
                            <a:latin typeface="Cambria Math" panose="02040503050406030204" pitchFamily="18" charset="0"/>
                          </a:rPr>
                          <m:t> (</m:t>
                        </m:r>
                        <m:r>
                          <m:rPr>
                            <m:sty m:val="p"/>
                          </m:rPr>
                          <a:rPr lang="en-US" sz="1600">
                            <a:latin typeface="Cambria Math" panose="02040503050406030204" pitchFamily="18" charset="0"/>
                          </a:rPr>
                          <m:t>Pa</m:t>
                        </m:r>
                        <m:r>
                          <a:rPr lang="en-US" sz="1600">
                            <a:latin typeface="Cambria Math" panose="02040503050406030204" pitchFamily="18" charset="0"/>
                          </a:rPr>
                          <m:t> </m:t>
                        </m:r>
                        <m:r>
                          <m:rPr>
                            <m:sty m:val="p"/>
                          </m:rPr>
                          <a:rPr lang="en-US" sz="1600">
                            <a:latin typeface="Cambria Math" panose="02040503050406030204" pitchFamily="18" charset="0"/>
                          </a:rPr>
                          <m:t>m</m:t>
                        </m:r>
                        <m:r>
                          <a:rPr lang="en-US" sz="1600" baseline="26000">
                            <a:latin typeface="Cambria Math" panose="02040503050406030204" pitchFamily="18" charset="0"/>
                          </a:rPr>
                          <m:t>0.5</m:t>
                        </m:r>
                        <m:r>
                          <a:rPr lang="en-US" sz="1600" b="0" i="1" smtClean="0">
                            <a:latin typeface="Cambria Math" panose="02040503050406030204" pitchFamily="18" charset="0"/>
                          </a:rPr>
                          <m:t>)</m:t>
                        </m:r>
                      </m:oMath>
                    </m:oMathPara>
                  </a14:m>
                  <a:endParaRPr lang="en-US" sz="1600" dirty="0"/>
                </a:p>
              </p:txBody>
            </p:sp>
          </mc:Choice>
          <mc:Fallback xmlns="">
            <p:sp>
              <p:nvSpPr>
                <p:cNvPr id="51" name="TextBox 50">
                  <a:extLst>
                    <a:ext uri="{FF2B5EF4-FFF2-40B4-BE49-F238E27FC236}">
                      <a16:creationId xmlns:a16="http://schemas.microsoft.com/office/drawing/2014/main" id="{11B06AF7-1C41-40C8-95DD-071C8E112F62}"/>
                    </a:ext>
                  </a:extLst>
                </p:cNvPr>
                <p:cNvSpPr txBox="1">
                  <a:spLocks noRot="1" noChangeAspect="1" noMove="1" noResize="1" noEditPoints="1" noAdjustHandles="1" noChangeArrowheads="1" noChangeShapeType="1" noTextEdit="1"/>
                </p:cNvSpPr>
                <p:nvPr/>
              </p:nvSpPr>
              <p:spPr>
                <a:xfrm rot="16200000">
                  <a:off x="-332266" y="4617469"/>
                  <a:ext cx="1561710" cy="338554"/>
                </a:xfrm>
                <a:prstGeom prst="rect">
                  <a:avLst/>
                </a:prstGeom>
                <a:blipFill>
                  <a:blip r:embed="rId7"/>
                  <a:stretch>
                    <a:fillRect r="-10909"/>
                  </a:stretch>
                </a:blipFill>
              </p:spPr>
              <p:txBody>
                <a:bodyPr/>
                <a:lstStyle/>
                <a:p>
                  <a:r>
                    <a:rPr lang="en-IN">
                      <a:noFill/>
                    </a:rPr>
                    <a:t> </a:t>
                  </a:r>
                </a:p>
              </p:txBody>
            </p:sp>
          </mc:Fallback>
        </mc:AlternateContent>
      </p:grpSp>
      <p:sp>
        <p:nvSpPr>
          <p:cNvPr id="29" name="Rectangle 28">
            <a:extLst>
              <a:ext uri="{FF2B5EF4-FFF2-40B4-BE49-F238E27FC236}">
                <a16:creationId xmlns:a16="http://schemas.microsoft.com/office/drawing/2014/main" id="{A2F6B8F8-0A3F-42A3-8817-BD10E33C6CBD}"/>
              </a:ext>
            </a:extLst>
          </p:cNvPr>
          <p:cNvSpPr/>
          <p:nvPr/>
        </p:nvSpPr>
        <p:spPr>
          <a:xfrm>
            <a:off x="4375578" y="3753087"/>
            <a:ext cx="369127" cy="1548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841FBA9-83C6-409B-87D2-6300E633AAB2}"/>
              </a:ext>
            </a:extLst>
          </p:cNvPr>
          <p:cNvSpPr txBox="1"/>
          <p:nvPr/>
        </p:nvSpPr>
        <p:spPr>
          <a:xfrm rot="16200000">
            <a:off x="3686616" y="4748358"/>
            <a:ext cx="2267538" cy="276999"/>
          </a:xfrm>
          <a:prstGeom prst="rect">
            <a:avLst/>
          </a:prstGeom>
          <a:solidFill>
            <a:schemeClr val="bg1"/>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           Overburden load (Pa)</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2515490-D62E-4803-8BEB-7C6F607F18CA}"/>
                  </a:ext>
                </a:extLst>
              </p:cNvPr>
              <p:cNvSpPr txBox="1"/>
              <p:nvPr/>
            </p:nvSpPr>
            <p:spPr>
              <a:xfrm>
                <a:off x="6687403" y="3903255"/>
                <a:ext cx="5490949" cy="923330"/>
              </a:xfrm>
              <a:prstGeom prst="rect">
                <a:avLst/>
              </a:prstGeom>
              <a:blipFill>
                <a:blip r:embed="rId8"/>
                <a:tile tx="0" ty="0" sx="100000" sy="100000" flip="none" algn="tl"/>
              </a:blipFill>
              <a:ln>
                <a:solidFill>
                  <a:schemeClr val="tx1"/>
                </a:solidFill>
              </a:ln>
              <a:effectLst>
                <a:glow rad="228600">
                  <a:schemeClr val="accent5">
                    <a:satMod val="175000"/>
                    <a:alpha val="40000"/>
                  </a:schemeClr>
                </a:glow>
              </a:effectLst>
            </p:spPr>
            <p:txBody>
              <a:bodyPr wrap="square" rtlCol="0">
                <a:spAutoFit/>
              </a:bodyPr>
              <a:lstStyle/>
              <a:p>
                <a:pPr algn="just"/>
                <a:r>
                  <a:rPr lang="en-GB" b="1" dirty="0">
                    <a:solidFill>
                      <a:srgbClr val="0033CC"/>
                    </a:solidFill>
                  </a:rPr>
                  <a:t>In presence of waves, the </a:t>
                </a:r>
                <a14:m>
                  <m:oMath xmlns:m="http://schemas.openxmlformats.org/officeDocument/2006/math">
                    <m:sSub>
                      <m:sSubPr>
                        <m:ctrlPr>
                          <a:rPr lang="en-US" b="1" i="1">
                            <a:solidFill>
                              <a:srgbClr val="0033CC"/>
                            </a:solidFill>
                            <a:latin typeface="Cambria Math" panose="02040503050406030204" pitchFamily="18" charset="0"/>
                          </a:rPr>
                        </m:ctrlPr>
                      </m:sSubPr>
                      <m:e>
                        <m:r>
                          <a:rPr lang="en-US" b="1" i="1">
                            <a:solidFill>
                              <a:srgbClr val="0033CC"/>
                            </a:solidFill>
                            <a:latin typeface="Cambria Math" panose="02040503050406030204" pitchFamily="18" charset="0"/>
                          </a:rPr>
                          <m:t>𝑲</m:t>
                        </m:r>
                      </m:e>
                      <m:sub>
                        <m:r>
                          <a:rPr lang="en-US" b="1" i="1">
                            <a:solidFill>
                              <a:srgbClr val="0033CC"/>
                            </a:solidFill>
                            <a:latin typeface="Cambria Math" panose="02040503050406030204" pitchFamily="18" charset="0"/>
                          </a:rPr>
                          <m:t>𝒉𝒆𝒂𝒅</m:t>
                        </m:r>
                      </m:sub>
                    </m:sSub>
                  </m:oMath>
                </a14:m>
                <a:r>
                  <a:rPr lang="en-GB" b="1" dirty="0">
                    <a:solidFill>
                      <a:srgbClr val="0033CC"/>
                    </a:solidFill>
                  </a:rPr>
                  <a:t> oscillates around the corresponding values of </a:t>
                </a:r>
                <a14:m>
                  <m:oMath xmlns:m="http://schemas.openxmlformats.org/officeDocument/2006/math">
                    <m:sSub>
                      <m:sSubPr>
                        <m:ctrlPr>
                          <a:rPr lang="en-US" b="1" i="1">
                            <a:solidFill>
                              <a:srgbClr val="0033CC"/>
                            </a:solidFill>
                            <a:latin typeface="Cambria Math" panose="02040503050406030204" pitchFamily="18" charset="0"/>
                          </a:rPr>
                        </m:ctrlPr>
                      </m:sSubPr>
                      <m:e>
                        <m:r>
                          <a:rPr lang="en-US" b="1" i="1">
                            <a:solidFill>
                              <a:srgbClr val="0033CC"/>
                            </a:solidFill>
                            <a:latin typeface="Cambria Math" panose="02040503050406030204" pitchFamily="18" charset="0"/>
                          </a:rPr>
                          <m:t>𝑲</m:t>
                        </m:r>
                      </m:e>
                      <m:sub>
                        <m:r>
                          <a:rPr lang="en-US" b="1" i="1">
                            <a:solidFill>
                              <a:srgbClr val="0033CC"/>
                            </a:solidFill>
                            <a:latin typeface="Cambria Math" panose="02040503050406030204" pitchFamily="18" charset="0"/>
                          </a:rPr>
                          <m:t>𝒉𝒆𝒂𝒅</m:t>
                        </m:r>
                      </m:sub>
                    </m:sSub>
                    <m:r>
                      <a:rPr lang="en-US" i="1">
                        <a:solidFill>
                          <a:srgbClr val="0033CC"/>
                        </a:solidFill>
                        <a:latin typeface="Cambria Math" panose="02040503050406030204" pitchFamily="18" charset="0"/>
                      </a:rPr>
                      <m:t> </m:t>
                    </m:r>
                  </m:oMath>
                </a14:m>
                <a:r>
                  <a:rPr lang="en-GB" b="1" dirty="0">
                    <a:solidFill>
                      <a:srgbClr val="0033CC"/>
                    </a:solidFill>
                  </a:rPr>
                  <a:t>attained under no-wave conditions</a:t>
                </a:r>
                <a:endParaRPr lang="en-IN" dirty="0">
                  <a:solidFill>
                    <a:srgbClr val="0033CC"/>
                  </a:solidFill>
                </a:endParaRPr>
              </a:p>
            </p:txBody>
          </p:sp>
        </mc:Choice>
        <mc:Fallback xmlns="">
          <p:sp>
            <p:nvSpPr>
              <p:cNvPr id="68" name="TextBox 67">
                <a:extLst>
                  <a:ext uri="{FF2B5EF4-FFF2-40B4-BE49-F238E27FC236}">
                    <a16:creationId xmlns:a16="http://schemas.microsoft.com/office/drawing/2014/main" id="{32515490-D62E-4803-8BEB-7C6F607F18CA}"/>
                  </a:ext>
                </a:extLst>
              </p:cNvPr>
              <p:cNvSpPr txBox="1">
                <a:spLocks noRot="1" noChangeAspect="1" noMove="1" noResize="1" noEditPoints="1" noAdjustHandles="1" noChangeArrowheads="1" noChangeShapeType="1" noTextEdit="1"/>
              </p:cNvSpPr>
              <p:nvPr/>
            </p:nvSpPr>
            <p:spPr>
              <a:xfrm>
                <a:off x="6687403" y="3903255"/>
                <a:ext cx="5490949" cy="923330"/>
              </a:xfrm>
              <a:prstGeom prst="rect">
                <a:avLst/>
              </a:prstGeom>
              <a:blipFill>
                <a:blip r:embed="rId9"/>
                <a:stretch>
                  <a:fillRect/>
                </a:stretch>
              </a:blipFill>
              <a:ln>
                <a:solidFill>
                  <a:schemeClr val="tx1"/>
                </a:solidFill>
              </a:ln>
              <a:effectLst>
                <a:glow rad="228600">
                  <a:schemeClr val="accent5">
                    <a:satMod val="175000"/>
                    <a:alpha val="40000"/>
                  </a:schemeClr>
                </a:glow>
              </a:effectLst>
            </p:spPr>
            <p:txBody>
              <a:bodyPr/>
              <a:lstStyle/>
              <a:p>
                <a:r>
                  <a:rPr lang="en-IN">
                    <a:noFill/>
                  </a:rPr>
                  <a:t> </a:t>
                </a:r>
              </a:p>
            </p:txBody>
          </p:sp>
        </mc:Fallback>
      </mc:AlternateContent>
      <p:sp>
        <p:nvSpPr>
          <p:cNvPr id="19" name="Title 1">
            <a:extLst>
              <a:ext uri="{FF2B5EF4-FFF2-40B4-BE49-F238E27FC236}">
                <a16:creationId xmlns:a16="http://schemas.microsoft.com/office/drawing/2014/main" id="{EAF1BE85-D3CE-41E8-AF15-B21FED73199A}"/>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grpSp>
        <p:nvGrpSpPr>
          <p:cNvPr id="20" name="Group 19">
            <a:extLst>
              <a:ext uri="{FF2B5EF4-FFF2-40B4-BE49-F238E27FC236}">
                <a16:creationId xmlns:a16="http://schemas.microsoft.com/office/drawing/2014/main" id="{A3B02808-E77E-4BE7-8082-8F2C961D02DD}"/>
              </a:ext>
            </a:extLst>
          </p:cNvPr>
          <p:cNvGrpSpPr/>
          <p:nvPr/>
        </p:nvGrpSpPr>
        <p:grpSpPr>
          <a:xfrm>
            <a:off x="9159919" y="1545300"/>
            <a:ext cx="2037555" cy="658086"/>
            <a:chOff x="9159919" y="1545300"/>
            <a:chExt cx="2037555" cy="658086"/>
          </a:xfrm>
        </p:grpSpPr>
        <p:sp>
          <p:nvSpPr>
            <p:cNvPr id="21" name="TextBox 20">
              <a:extLst>
                <a:ext uri="{FF2B5EF4-FFF2-40B4-BE49-F238E27FC236}">
                  <a16:creationId xmlns:a16="http://schemas.microsoft.com/office/drawing/2014/main" id="{C678B568-9223-4FB4-8020-6ECC1233BE13}"/>
                </a:ext>
              </a:extLst>
            </p:cNvPr>
            <p:cNvSpPr txBox="1"/>
            <p:nvPr/>
          </p:nvSpPr>
          <p:spPr>
            <a:xfrm>
              <a:off x="9669963" y="1545300"/>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With waves</a:t>
              </a:r>
              <a:endParaRPr lang="en-IN" dirty="0">
                <a:solidFill>
                  <a:srgbClr val="FF0000"/>
                </a:solidFill>
              </a:endParaRPr>
            </a:p>
          </p:txBody>
        </p:sp>
        <p:sp>
          <p:nvSpPr>
            <p:cNvPr id="22" name="TextBox 21">
              <a:extLst>
                <a:ext uri="{FF2B5EF4-FFF2-40B4-BE49-F238E27FC236}">
                  <a16:creationId xmlns:a16="http://schemas.microsoft.com/office/drawing/2014/main" id="{C2B678DB-C00C-4CFC-B4C4-FAA25344D16A}"/>
                </a:ext>
              </a:extLst>
            </p:cNvPr>
            <p:cNvSpPr txBox="1"/>
            <p:nvPr/>
          </p:nvSpPr>
          <p:spPr>
            <a:xfrm>
              <a:off x="9672930" y="1834054"/>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No waves</a:t>
              </a:r>
              <a:endParaRPr lang="en-IN" dirty="0">
                <a:solidFill>
                  <a:srgbClr val="FF0000"/>
                </a:solidFill>
              </a:endParaRPr>
            </a:p>
          </p:txBody>
        </p:sp>
        <p:cxnSp>
          <p:nvCxnSpPr>
            <p:cNvPr id="23" name="Straight Connector 22">
              <a:extLst>
                <a:ext uri="{FF2B5EF4-FFF2-40B4-BE49-F238E27FC236}">
                  <a16:creationId xmlns:a16="http://schemas.microsoft.com/office/drawing/2014/main" id="{242F4998-AAF9-452C-8A77-C1B5D2BD815E}"/>
                </a:ext>
              </a:extLst>
            </p:cNvPr>
            <p:cNvCxnSpPr/>
            <p:nvPr/>
          </p:nvCxnSpPr>
          <p:spPr>
            <a:xfrm flipV="1">
              <a:off x="9159919" y="1769108"/>
              <a:ext cx="498667" cy="4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1BCE1E1-4E13-457F-88D6-AF1E7E61B229}"/>
                </a:ext>
              </a:extLst>
            </p:cNvPr>
            <p:cNvCxnSpPr/>
            <p:nvPr/>
          </p:nvCxnSpPr>
          <p:spPr>
            <a:xfrm flipV="1">
              <a:off x="9159920" y="2017044"/>
              <a:ext cx="498667" cy="413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70F4ED4-2477-4EA0-A488-B33F7AA98BF8}"/>
              </a:ext>
            </a:extLst>
          </p:cNvPr>
          <p:cNvSpPr txBox="1"/>
          <p:nvPr/>
        </p:nvSpPr>
        <p:spPr>
          <a:xfrm>
            <a:off x="981559" y="6462933"/>
            <a:ext cx="1836439" cy="369332"/>
          </a:xfrm>
          <a:prstGeom prst="rect">
            <a:avLst/>
          </a:prstGeom>
          <a:noFill/>
        </p:spPr>
        <p:txBody>
          <a:bodyPr wrap="square">
            <a:spAutoFit/>
          </a:bodyPr>
          <a:lstStyle/>
          <a:p>
            <a:r>
              <a:rPr lang="en-US" b="1" dirty="0">
                <a:solidFill>
                  <a:srgbClr val="0000CC"/>
                </a:solidFill>
                <a:ea typeface="Calibri" panose="020F0502020204030204" pitchFamily="34" charset="0"/>
                <a:cs typeface="Times New Roman" panose="02020603050405020304" pitchFamily="18" charset="0"/>
              </a:rPr>
              <a:t>Overburden Load</a:t>
            </a:r>
            <a:endParaRPr lang="en-IN" dirty="0">
              <a:solidFill>
                <a:srgbClr val="0000CC"/>
              </a:solidFill>
            </a:endParaRPr>
          </a:p>
        </p:txBody>
      </p:sp>
      <p:cxnSp>
        <p:nvCxnSpPr>
          <p:cNvPr id="27" name="Straight Connector 26">
            <a:extLst>
              <a:ext uri="{FF2B5EF4-FFF2-40B4-BE49-F238E27FC236}">
                <a16:creationId xmlns:a16="http://schemas.microsoft.com/office/drawing/2014/main" id="{84C0A6AC-1066-4896-BD97-CF7EC4F93041}"/>
              </a:ext>
            </a:extLst>
          </p:cNvPr>
          <p:cNvCxnSpPr/>
          <p:nvPr/>
        </p:nvCxnSpPr>
        <p:spPr>
          <a:xfrm flipV="1">
            <a:off x="468550" y="6645923"/>
            <a:ext cx="498667" cy="413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97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43F0F4-4257-4BAB-A386-C94C2A18671E}"/>
              </a:ext>
            </a:extLst>
          </p:cNvPr>
          <p:cNvGrpSpPr/>
          <p:nvPr/>
        </p:nvGrpSpPr>
        <p:grpSpPr>
          <a:xfrm>
            <a:off x="67347" y="418970"/>
            <a:ext cx="10940039" cy="3413171"/>
            <a:chOff x="67347" y="418970"/>
            <a:chExt cx="10940039" cy="3413171"/>
          </a:xfrm>
        </p:grpSpPr>
        <p:pic>
          <p:nvPicPr>
            <p:cNvPr id="35" name="Picture 34">
              <a:extLst>
                <a:ext uri="{FF2B5EF4-FFF2-40B4-BE49-F238E27FC236}">
                  <a16:creationId xmlns:a16="http://schemas.microsoft.com/office/drawing/2014/main" id="{3DB12AA6-0257-4441-99BB-4B56123CD13E}"/>
                </a:ext>
              </a:extLst>
            </p:cNvPr>
            <p:cNvPicPr>
              <a:picLocks noChangeAspect="1"/>
            </p:cNvPicPr>
            <p:nvPr/>
          </p:nvPicPr>
          <p:blipFill>
            <a:blip r:embed="rId3"/>
            <a:stretch>
              <a:fillRect/>
            </a:stretch>
          </p:blipFill>
          <p:spPr>
            <a:xfrm>
              <a:off x="67347" y="418970"/>
              <a:ext cx="10940039" cy="320059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FB485E1-FD75-4167-A423-C5CEDE4569B8}"/>
                    </a:ext>
                  </a:extLst>
                </p:cNvPr>
                <p:cNvSpPr txBox="1"/>
                <p:nvPr/>
              </p:nvSpPr>
              <p:spPr>
                <a:xfrm rot="16200000">
                  <a:off x="-524486" y="1503317"/>
                  <a:ext cx="1634999"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h𝑒𝑎𝑑</m:t>
                          </m:r>
                        </m:sub>
                      </m:sSub>
                    </m:oMath>
                  </a14:m>
                  <a:r>
                    <a:rPr lang="en-US" dirty="0"/>
                    <a:t> (</a:t>
                  </a:r>
                  <a14:m>
                    <m:oMath xmlns:m="http://schemas.openxmlformats.org/officeDocument/2006/math">
                      <m:r>
                        <m:rPr>
                          <m:sty m:val="p"/>
                        </m:rPr>
                        <a:rPr lang="en-US">
                          <a:latin typeface="Cambria Math" panose="02040503050406030204" pitchFamily="18" charset="0"/>
                        </a:rPr>
                        <m:t>Pa</m:t>
                      </m:r>
                      <m:r>
                        <a:rPr lang="en-US">
                          <a:latin typeface="Cambria Math" panose="02040503050406030204" pitchFamily="18" charset="0"/>
                        </a:rPr>
                        <m:t> </m:t>
                      </m:r>
                      <m:r>
                        <m:rPr>
                          <m:sty m:val="p"/>
                        </m:rPr>
                        <a:rPr lang="en-US">
                          <a:latin typeface="Cambria Math" panose="02040503050406030204" pitchFamily="18" charset="0"/>
                        </a:rPr>
                        <m:t>m</m:t>
                      </m:r>
                      <m:r>
                        <a:rPr lang="en-US" baseline="26000">
                          <a:latin typeface="Cambria Math" panose="02040503050406030204" pitchFamily="18" charset="0"/>
                        </a:rPr>
                        <m:t>0.5</m:t>
                      </m:r>
                    </m:oMath>
                  </a14:m>
                  <a:r>
                    <a:rPr lang="en-US" dirty="0"/>
                    <a:t>)</a:t>
                  </a:r>
                </a:p>
              </p:txBody>
            </p:sp>
          </mc:Choice>
          <mc:Fallback xmlns="">
            <p:sp>
              <p:nvSpPr>
                <p:cNvPr id="49" name="TextBox 48">
                  <a:extLst>
                    <a:ext uri="{FF2B5EF4-FFF2-40B4-BE49-F238E27FC236}">
                      <a16:creationId xmlns:a16="http://schemas.microsoft.com/office/drawing/2014/main" id="{FFB485E1-FD75-4167-A423-C5CEDE4569B8}"/>
                    </a:ext>
                  </a:extLst>
                </p:cNvPr>
                <p:cNvSpPr txBox="1">
                  <a:spLocks noRot="1" noChangeAspect="1" noMove="1" noResize="1" noEditPoints="1" noAdjustHandles="1" noChangeArrowheads="1" noChangeShapeType="1" noTextEdit="1"/>
                </p:cNvSpPr>
                <p:nvPr/>
              </p:nvSpPr>
              <p:spPr>
                <a:xfrm rot="16200000">
                  <a:off x="-524486" y="1503317"/>
                  <a:ext cx="1634999" cy="369332"/>
                </a:xfrm>
                <a:prstGeom prst="rect">
                  <a:avLst/>
                </a:prstGeom>
                <a:blipFill>
                  <a:blip r:embed="rId6"/>
                  <a:stretch>
                    <a:fillRect l="-10000" t="-2612" r="-26667"/>
                  </a:stretch>
                </a:blipFill>
              </p:spPr>
              <p:txBody>
                <a:bodyPr/>
                <a:lstStyle/>
                <a:p>
                  <a:r>
                    <a:rPr lang="en-IN">
                      <a:noFill/>
                    </a:rPr>
                    <a:t> </a:t>
                  </a:r>
                </a:p>
              </p:txBody>
            </p:sp>
          </mc:Fallback>
        </mc:AlternateContent>
        <p:sp>
          <p:nvSpPr>
            <p:cNvPr id="50" name="TextBox 49">
              <a:extLst>
                <a:ext uri="{FF2B5EF4-FFF2-40B4-BE49-F238E27FC236}">
                  <a16:creationId xmlns:a16="http://schemas.microsoft.com/office/drawing/2014/main" id="{28CC8972-9644-436C-BBEC-25494E706513}"/>
                </a:ext>
              </a:extLst>
            </p:cNvPr>
            <p:cNvSpPr txBox="1"/>
            <p:nvPr/>
          </p:nvSpPr>
          <p:spPr>
            <a:xfrm>
              <a:off x="4773141" y="3462809"/>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p:grpSp>
      <p:grpSp>
        <p:nvGrpSpPr>
          <p:cNvPr id="3" name="Group 2">
            <a:extLst>
              <a:ext uri="{FF2B5EF4-FFF2-40B4-BE49-F238E27FC236}">
                <a16:creationId xmlns:a16="http://schemas.microsoft.com/office/drawing/2014/main" id="{ED13D12E-20B1-496E-9646-A4BCEB0E5180}"/>
              </a:ext>
            </a:extLst>
          </p:cNvPr>
          <p:cNvGrpSpPr/>
          <p:nvPr/>
        </p:nvGrpSpPr>
        <p:grpSpPr>
          <a:xfrm>
            <a:off x="292960" y="2382648"/>
            <a:ext cx="4585855" cy="3660734"/>
            <a:chOff x="279312" y="2382648"/>
            <a:chExt cx="4585855" cy="3660734"/>
          </a:xfrm>
        </p:grpSpPr>
        <p:pic>
          <p:nvPicPr>
            <p:cNvPr id="24" name="Picture 23">
              <a:extLst>
                <a:ext uri="{FF2B5EF4-FFF2-40B4-BE49-F238E27FC236}">
                  <a16:creationId xmlns:a16="http://schemas.microsoft.com/office/drawing/2014/main" id="{40D9741B-A472-4704-ACBD-7861C04F00A1}"/>
                </a:ext>
              </a:extLst>
            </p:cNvPr>
            <p:cNvPicPr>
              <a:picLocks noChangeAspect="1"/>
            </p:cNvPicPr>
            <p:nvPr/>
          </p:nvPicPr>
          <p:blipFill>
            <a:blip r:embed="rId7"/>
            <a:stretch>
              <a:fillRect/>
            </a:stretch>
          </p:blipFill>
          <p:spPr>
            <a:xfrm>
              <a:off x="293013" y="3757305"/>
              <a:ext cx="4572154" cy="2286077"/>
            </a:xfrm>
            <a:prstGeom prst="rect">
              <a:avLst/>
            </a:prstGeom>
          </p:spPr>
        </p:pic>
        <p:cxnSp>
          <p:nvCxnSpPr>
            <p:cNvPr id="53" name="Straight Arrow Connector 52">
              <a:extLst>
                <a:ext uri="{FF2B5EF4-FFF2-40B4-BE49-F238E27FC236}">
                  <a16:creationId xmlns:a16="http://schemas.microsoft.com/office/drawing/2014/main" id="{0BBA7993-02AA-4055-87C9-770CB074A810}"/>
                </a:ext>
              </a:extLst>
            </p:cNvPr>
            <p:cNvCxnSpPr/>
            <p:nvPr/>
          </p:nvCxnSpPr>
          <p:spPr>
            <a:xfrm flipV="1">
              <a:off x="619441" y="2546350"/>
              <a:ext cx="366753" cy="10193"/>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73BFEB4-2BF5-4C2E-8C26-443640C66647}"/>
                </a:ext>
              </a:extLst>
            </p:cNvPr>
            <p:cNvCxnSpPr/>
            <p:nvPr/>
          </p:nvCxnSpPr>
          <p:spPr>
            <a:xfrm>
              <a:off x="986194" y="2382648"/>
              <a:ext cx="0" cy="55663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830E584-C7F5-499D-99F5-52F4DDE3B010}"/>
                </a:ext>
              </a:extLst>
            </p:cNvPr>
            <p:cNvCxnSpPr/>
            <p:nvPr/>
          </p:nvCxnSpPr>
          <p:spPr>
            <a:xfrm flipH="1">
              <a:off x="630327" y="2386223"/>
              <a:ext cx="2182" cy="566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AB4F900-D75B-4F50-AAA5-F846C5CA4272}"/>
                </a:ext>
              </a:extLst>
            </p:cNvPr>
            <p:cNvCxnSpPr/>
            <p:nvPr/>
          </p:nvCxnSpPr>
          <p:spPr>
            <a:xfrm>
              <a:off x="808150" y="2619785"/>
              <a:ext cx="524224" cy="115605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B06AF7-1C41-40C8-95DD-071C8E112F62}"/>
                    </a:ext>
                  </a:extLst>
                </p:cNvPr>
                <p:cNvSpPr txBox="1"/>
                <p:nvPr/>
              </p:nvSpPr>
              <p:spPr>
                <a:xfrm rot="16200000">
                  <a:off x="-332266" y="4617469"/>
                  <a:ext cx="1561710" cy="33855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h𝑒𝑎𝑑</m:t>
                            </m:r>
                          </m:sub>
                        </m:sSub>
                        <m:r>
                          <a:rPr lang="en-US" sz="1600" b="0" i="1" smtClean="0">
                            <a:latin typeface="Cambria Math" panose="02040503050406030204" pitchFamily="18" charset="0"/>
                          </a:rPr>
                          <m:t> (</m:t>
                        </m:r>
                        <m:r>
                          <m:rPr>
                            <m:sty m:val="p"/>
                          </m:rPr>
                          <a:rPr lang="en-US" sz="1600">
                            <a:latin typeface="Cambria Math" panose="02040503050406030204" pitchFamily="18" charset="0"/>
                          </a:rPr>
                          <m:t>Pa</m:t>
                        </m:r>
                        <m:r>
                          <a:rPr lang="en-US" sz="1600">
                            <a:latin typeface="Cambria Math" panose="02040503050406030204" pitchFamily="18" charset="0"/>
                          </a:rPr>
                          <m:t> </m:t>
                        </m:r>
                        <m:r>
                          <m:rPr>
                            <m:sty m:val="p"/>
                          </m:rPr>
                          <a:rPr lang="en-US" sz="1600">
                            <a:latin typeface="Cambria Math" panose="02040503050406030204" pitchFamily="18" charset="0"/>
                          </a:rPr>
                          <m:t>m</m:t>
                        </m:r>
                        <m:r>
                          <a:rPr lang="en-US" sz="1600" baseline="26000">
                            <a:latin typeface="Cambria Math" panose="02040503050406030204" pitchFamily="18" charset="0"/>
                          </a:rPr>
                          <m:t>0.5</m:t>
                        </m:r>
                        <m:r>
                          <a:rPr lang="en-US" sz="1600" b="0" i="1" smtClean="0">
                            <a:latin typeface="Cambria Math" panose="02040503050406030204" pitchFamily="18" charset="0"/>
                          </a:rPr>
                          <m:t>)</m:t>
                        </m:r>
                      </m:oMath>
                    </m:oMathPara>
                  </a14:m>
                  <a:endParaRPr lang="en-US" sz="1600" dirty="0"/>
                </a:p>
              </p:txBody>
            </p:sp>
          </mc:Choice>
          <mc:Fallback xmlns="">
            <p:sp>
              <p:nvSpPr>
                <p:cNvPr id="51" name="TextBox 50">
                  <a:extLst>
                    <a:ext uri="{FF2B5EF4-FFF2-40B4-BE49-F238E27FC236}">
                      <a16:creationId xmlns:a16="http://schemas.microsoft.com/office/drawing/2014/main" id="{11B06AF7-1C41-40C8-95DD-071C8E112F62}"/>
                    </a:ext>
                  </a:extLst>
                </p:cNvPr>
                <p:cNvSpPr txBox="1">
                  <a:spLocks noRot="1" noChangeAspect="1" noMove="1" noResize="1" noEditPoints="1" noAdjustHandles="1" noChangeArrowheads="1" noChangeShapeType="1" noTextEdit="1"/>
                </p:cNvSpPr>
                <p:nvPr/>
              </p:nvSpPr>
              <p:spPr>
                <a:xfrm rot="16200000">
                  <a:off x="-332266" y="4617469"/>
                  <a:ext cx="1561710" cy="338554"/>
                </a:xfrm>
                <a:prstGeom prst="rect">
                  <a:avLst/>
                </a:prstGeom>
                <a:blipFill>
                  <a:blip r:embed="rId8"/>
                  <a:stretch>
                    <a:fillRect r="-8929"/>
                  </a:stretch>
                </a:blipFill>
              </p:spPr>
              <p:txBody>
                <a:bodyPr/>
                <a:lstStyle/>
                <a:p>
                  <a:r>
                    <a:rPr lang="en-IN">
                      <a:noFill/>
                    </a:rPr>
                    <a:t> </a:t>
                  </a:r>
                </a:p>
              </p:txBody>
            </p:sp>
          </mc:Fallback>
        </mc:AlternateContent>
      </p:grpSp>
      <p:cxnSp>
        <p:nvCxnSpPr>
          <p:cNvPr id="44" name="Straight Connector 43">
            <a:extLst>
              <a:ext uri="{FF2B5EF4-FFF2-40B4-BE49-F238E27FC236}">
                <a16:creationId xmlns:a16="http://schemas.microsoft.com/office/drawing/2014/main" id="{696653DB-C397-467D-8773-13789835406A}"/>
              </a:ext>
            </a:extLst>
          </p:cNvPr>
          <p:cNvCxnSpPr/>
          <p:nvPr/>
        </p:nvCxnSpPr>
        <p:spPr>
          <a:xfrm>
            <a:off x="849521" y="3919336"/>
            <a:ext cx="3554839" cy="53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496B9E2-A2EC-4105-AAE7-6D80881C11B5}"/>
              </a:ext>
            </a:extLst>
          </p:cNvPr>
          <p:cNvGrpSpPr/>
          <p:nvPr/>
        </p:nvGrpSpPr>
        <p:grpSpPr>
          <a:xfrm>
            <a:off x="2122775" y="2478257"/>
            <a:ext cx="2802354" cy="1420176"/>
            <a:chOff x="2122775" y="2478257"/>
            <a:chExt cx="2802354" cy="1420176"/>
          </a:xfrm>
        </p:grpSpPr>
        <p:cxnSp>
          <p:nvCxnSpPr>
            <p:cNvPr id="26" name="Straight Arrow Connector 25">
              <a:extLst>
                <a:ext uri="{FF2B5EF4-FFF2-40B4-BE49-F238E27FC236}">
                  <a16:creationId xmlns:a16="http://schemas.microsoft.com/office/drawing/2014/main" id="{D6D6C1D4-B3E4-4B1E-870E-C061B8CA939C}"/>
                </a:ext>
              </a:extLst>
            </p:cNvPr>
            <p:cNvCxnSpPr/>
            <p:nvPr/>
          </p:nvCxnSpPr>
          <p:spPr>
            <a:xfrm flipH="1">
              <a:off x="2122775" y="2794651"/>
              <a:ext cx="1046147" cy="1103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490A696-9BFB-4556-8840-437DBF437E64}"/>
                </a:ext>
              </a:extLst>
            </p:cNvPr>
            <p:cNvSpPr txBox="1"/>
            <p:nvPr/>
          </p:nvSpPr>
          <p:spPr>
            <a:xfrm>
              <a:off x="2604457" y="2478257"/>
              <a:ext cx="2320672" cy="369332"/>
            </a:xfrm>
            <a:prstGeom prst="rect">
              <a:avLst/>
            </a:prstGeom>
            <a:solidFill>
              <a:srgbClr val="FFFF00"/>
            </a:solidFill>
            <a:ln>
              <a:solidFill>
                <a:schemeClr val="tx1"/>
              </a:solidFill>
            </a:ln>
            <a:effectLst>
              <a:glow rad="101600">
                <a:schemeClr val="accent2">
                  <a:satMod val="175000"/>
                  <a:alpha val="40000"/>
                </a:schemeClr>
              </a:glow>
            </a:effectLst>
          </p:spPr>
          <p:txBody>
            <a:bodyPr wrap="square" rtlCol="0">
              <a:spAutoFit/>
            </a:bodyPr>
            <a:lstStyle/>
            <a:p>
              <a:r>
                <a:rPr lang="en-US" b="1" dirty="0">
                  <a:latin typeface="Times New Roman" panose="02020603050405020304" pitchFamily="18" charset="0"/>
                  <a:cs typeface="Times New Roman" panose="02020603050405020304" pitchFamily="18" charset="0"/>
                </a:rPr>
                <a:t>Early fracturing</a:t>
              </a:r>
            </a:p>
          </p:txBody>
        </p:sp>
        <p:cxnSp>
          <p:nvCxnSpPr>
            <p:cNvPr id="28" name="Straight Arrow Connector 27">
              <a:extLst>
                <a:ext uri="{FF2B5EF4-FFF2-40B4-BE49-F238E27FC236}">
                  <a16:creationId xmlns:a16="http://schemas.microsoft.com/office/drawing/2014/main" id="{97845B40-BDF0-4AB9-8AF2-CBD878EF7799}"/>
                </a:ext>
              </a:extLst>
            </p:cNvPr>
            <p:cNvCxnSpPr/>
            <p:nvPr/>
          </p:nvCxnSpPr>
          <p:spPr>
            <a:xfrm flipH="1">
              <a:off x="2602756" y="2806076"/>
              <a:ext cx="574116" cy="10923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2F6B8F8-0A3F-42A3-8817-BD10E33C6CBD}"/>
              </a:ext>
            </a:extLst>
          </p:cNvPr>
          <p:cNvSpPr/>
          <p:nvPr/>
        </p:nvSpPr>
        <p:spPr>
          <a:xfrm>
            <a:off x="4375578" y="3783833"/>
            <a:ext cx="369127" cy="1517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BD5920D-179F-4789-8077-F5DCAE37CB34}"/>
              </a:ext>
            </a:extLst>
          </p:cNvPr>
          <p:cNvGrpSpPr/>
          <p:nvPr/>
        </p:nvGrpSpPr>
        <p:grpSpPr>
          <a:xfrm>
            <a:off x="9159919" y="1545300"/>
            <a:ext cx="2037555" cy="658086"/>
            <a:chOff x="9159919" y="1545300"/>
            <a:chExt cx="2037555" cy="658086"/>
          </a:xfrm>
        </p:grpSpPr>
        <p:sp>
          <p:nvSpPr>
            <p:cNvPr id="30" name="TextBox 29">
              <a:extLst>
                <a:ext uri="{FF2B5EF4-FFF2-40B4-BE49-F238E27FC236}">
                  <a16:creationId xmlns:a16="http://schemas.microsoft.com/office/drawing/2014/main" id="{C42DC740-114C-4868-B785-D046BDB6EFBA}"/>
                </a:ext>
              </a:extLst>
            </p:cNvPr>
            <p:cNvSpPr txBox="1"/>
            <p:nvPr/>
          </p:nvSpPr>
          <p:spPr>
            <a:xfrm>
              <a:off x="9669963" y="1545300"/>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With waves</a:t>
              </a:r>
              <a:endParaRPr lang="en-IN" dirty="0">
                <a:solidFill>
                  <a:srgbClr val="FF0000"/>
                </a:solidFill>
              </a:endParaRPr>
            </a:p>
          </p:txBody>
        </p:sp>
        <p:sp>
          <p:nvSpPr>
            <p:cNvPr id="31" name="TextBox 30">
              <a:extLst>
                <a:ext uri="{FF2B5EF4-FFF2-40B4-BE49-F238E27FC236}">
                  <a16:creationId xmlns:a16="http://schemas.microsoft.com/office/drawing/2014/main" id="{193CCA45-E82E-4A37-9679-53454B34404E}"/>
                </a:ext>
              </a:extLst>
            </p:cNvPr>
            <p:cNvSpPr txBox="1"/>
            <p:nvPr/>
          </p:nvSpPr>
          <p:spPr>
            <a:xfrm>
              <a:off x="9672930" y="1834054"/>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No waves</a:t>
              </a:r>
              <a:endParaRPr lang="en-IN" dirty="0">
                <a:solidFill>
                  <a:srgbClr val="FF0000"/>
                </a:solidFill>
              </a:endParaRPr>
            </a:p>
          </p:txBody>
        </p:sp>
        <p:cxnSp>
          <p:nvCxnSpPr>
            <p:cNvPr id="32" name="Straight Connector 31">
              <a:extLst>
                <a:ext uri="{FF2B5EF4-FFF2-40B4-BE49-F238E27FC236}">
                  <a16:creationId xmlns:a16="http://schemas.microsoft.com/office/drawing/2014/main" id="{F73C29B6-64D9-435D-AC47-BD45123CD4A8}"/>
                </a:ext>
              </a:extLst>
            </p:cNvPr>
            <p:cNvCxnSpPr/>
            <p:nvPr/>
          </p:nvCxnSpPr>
          <p:spPr>
            <a:xfrm flipV="1">
              <a:off x="9159919" y="1769108"/>
              <a:ext cx="498667" cy="4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D835CC-5401-4341-9607-261DDFAD65D3}"/>
                </a:ext>
              </a:extLst>
            </p:cNvPr>
            <p:cNvCxnSpPr/>
            <p:nvPr/>
          </p:nvCxnSpPr>
          <p:spPr>
            <a:xfrm flipV="1">
              <a:off x="9159920" y="2017044"/>
              <a:ext cx="498667" cy="413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B60F40A4-D328-4C0C-A48C-6520DEB4181B}"/>
              </a:ext>
            </a:extLst>
          </p:cNvPr>
          <p:cNvSpPr txBox="1"/>
          <p:nvPr/>
        </p:nvSpPr>
        <p:spPr>
          <a:xfrm rot="16200000">
            <a:off x="3686616" y="4748358"/>
            <a:ext cx="2267538" cy="276999"/>
          </a:xfrm>
          <a:prstGeom prst="rect">
            <a:avLst/>
          </a:prstGeom>
          <a:solidFill>
            <a:schemeClr val="bg1"/>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           Overburden load (Pa)</a:t>
            </a:r>
          </a:p>
        </p:txBody>
      </p:sp>
      <p:sp>
        <p:nvSpPr>
          <p:cNvPr id="36" name="TextBox 35">
            <a:extLst>
              <a:ext uri="{FF2B5EF4-FFF2-40B4-BE49-F238E27FC236}">
                <a16:creationId xmlns:a16="http://schemas.microsoft.com/office/drawing/2014/main" id="{D18F7379-6BCA-4F1C-88A5-3FA31DAEBD67}"/>
              </a:ext>
            </a:extLst>
          </p:cNvPr>
          <p:cNvSpPr txBox="1"/>
          <p:nvPr/>
        </p:nvSpPr>
        <p:spPr>
          <a:xfrm>
            <a:off x="6687403" y="3903255"/>
            <a:ext cx="5490949" cy="369332"/>
          </a:xfrm>
          <a:prstGeom prst="rect">
            <a:avLst/>
          </a:prstGeom>
          <a:blipFill>
            <a:blip r:embed="rId9"/>
            <a:tile tx="0" ty="0" sx="100000" sy="100000" flip="none" algn="tl"/>
          </a:blipFill>
          <a:ln>
            <a:solidFill>
              <a:schemeClr val="tx1"/>
            </a:solidFill>
          </a:ln>
          <a:effectLst>
            <a:glow rad="228600">
              <a:schemeClr val="accent5">
                <a:satMod val="175000"/>
                <a:alpha val="40000"/>
              </a:schemeClr>
            </a:glow>
          </a:effectLst>
        </p:spPr>
        <p:txBody>
          <a:bodyPr wrap="square" rtlCol="0">
            <a:spAutoFit/>
          </a:bodyPr>
          <a:lstStyle/>
          <a:p>
            <a:pPr algn="just"/>
            <a:r>
              <a:rPr lang="en-GB" b="1" dirty="0">
                <a:solidFill>
                  <a:srgbClr val="0033CC"/>
                </a:solidFill>
              </a:rPr>
              <a:t>Early fracture initiate due to decline in overburden load</a:t>
            </a:r>
            <a:endParaRPr lang="en-IN" b="1" dirty="0">
              <a:solidFill>
                <a:srgbClr val="0033CC"/>
              </a:solidFill>
            </a:endParaRPr>
          </a:p>
        </p:txBody>
      </p:sp>
      <p:sp>
        <p:nvSpPr>
          <p:cNvPr id="37" name="TextBox 36">
            <a:extLst>
              <a:ext uri="{FF2B5EF4-FFF2-40B4-BE49-F238E27FC236}">
                <a16:creationId xmlns:a16="http://schemas.microsoft.com/office/drawing/2014/main" id="{10A53F2A-EEBF-4901-A750-DC7C19F1DD8F}"/>
              </a:ext>
            </a:extLst>
          </p:cNvPr>
          <p:cNvSpPr txBox="1"/>
          <p:nvPr/>
        </p:nvSpPr>
        <p:spPr>
          <a:xfrm>
            <a:off x="981559" y="6462933"/>
            <a:ext cx="1836439" cy="369332"/>
          </a:xfrm>
          <a:prstGeom prst="rect">
            <a:avLst/>
          </a:prstGeom>
          <a:noFill/>
        </p:spPr>
        <p:txBody>
          <a:bodyPr wrap="square">
            <a:spAutoFit/>
          </a:bodyPr>
          <a:lstStyle/>
          <a:p>
            <a:r>
              <a:rPr lang="en-US" b="1" dirty="0">
                <a:solidFill>
                  <a:srgbClr val="0000CC"/>
                </a:solidFill>
                <a:ea typeface="Calibri" panose="020F0502020204030204" pitchFamily="34" charset="0"/>
                <a:cs typeface="Times New Roman" panose="02020603050405020304" pitchFamily="18" charset="0"/>
              </a:rPr>
              <a:t>Overburden Load</a:t>
            </a:r>
            <a:endParaRPr lang="en-IN" dirty="0">
              <a:solidFill>
                <a:srgbClr val="0000CC"/>
              </a:solidFill>
            </a:endParaRPr>
          </a:p>
        </p:txBody>
      </p:sp>
      <p:cxnSp>
        <p:nvCxnSpPr>
          <p:cNvPr id="38" name="Straight Connector 37">
            <a:extLst>
              <a:ext uri="{FF2B5EF4-FFF2-40B4-BE49-F238E27FC236}">
                <a16:creationId xmlns:a16="http://schemas.microsoft.com/office/drawing/2014/main" id="{A7C39DC5-C681-4282-BA65-B51660F6A6FF}"/>
              </a:ext>
            </a:extLst>
          </p:cNvPr>
          <p:cNvCxnSpPr/>
          <p:nvPr/>
        </p:nvCxnSpPr>
        <p:spPr>
          <a:xfrm flipV="1">
            <a:off x="468550" y="6645923"/>
            <a:ext cx="498667" cy="413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78E00E71-0DD3-4AFA-8E25-D8BEDDE2712A}"/>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spTree>
    <p:extLst>
      <p:ext uri="{BB962C8B-B14F-4D97-AF65-F5344CB8AC3E}">
        <p14:creationId xmlns:p14="http://schemas.microsoft.com/office/powerpoint/2010/main" val="362781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43F0F4-4257-4BAB-A386-C94C2A18671E}"/>
              </a:ext>
            </a:extLst>
          </p:cNvPr>
          <p:cNvGrpSpPr/>
          <p:nvPr/>
        </p:nvGrpSpPr>
        <p:grpSpPr>
          <a:xfrm>
            <a:off x="67347" y="418970"/>
            <a:ext cx="10940039" cy="3413171"/>
            <a:chOff x="67347" y="418970"/>
            <a:chExt cx="10940039" cy="3413171"/>
          </a:xfrm>
        </p:grpSpPr>
        <p:pic>
          <p:nvPicPr>
            <p:cNvPr id="35" name="Picture 34">
              <a:extLst>
                <a:ext uri="{FF2B5EF4-FFF2-40B4-BE49-F238E27FC236}">
                  <a16:creationId xmlns:a16="http://schemas.microsoft.com/office/drawing/2014/main" id="{3DB12AA6-0257-4441-99BB-4B56123CD13E}"/>
                </a:ext>
              </a:extLst>
            </p:cNvPr>
            <p:cNvPicPr>
              <a:picLocks noChangeAspect="1"/>
            </p:cNvPicPr>
            <p:nvPr/>
          </p:nvPicPr>
          <p:blipFill>
            <a:blip r:embed="rId3"/>
            <a:stretch>
              <a:fillRect/>
            </a:stretch>
          </p:blipFill>
          <p:spPr>
            <a:xfrm>
              <a:off x="67347" y="418970"/>
              <a:ext cx="10940039" cy="320059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FB485E1-FD75-4167-A423-C5CEDE4569B8}"/>
                    </a:ext>
                  </a:extLst>
                </p:cNvPr>
                <p:cNvSpPr txBox="1"/>
                <p:nvPr/>
              </p:nvSpPr>
              <p:spPr>
                <a:xfrm rot="16200000">
                  <a:off x="-524486" y="1503317"/>
                  <a:ext cx="1634999"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h𝑒𝑎𝑑</m:t>
                          </m:r>
                        </m:sub>
                      </m:sSub>
                    </m:oMath>
                  </a14:m>
                  <a:r>
                    <a:rPr lang="en-US" dirty="0"/>
                    <a:t> (</a:t>
                  </a:r>
                  <a14:m>
                    <m:oMath xmlns:m="http://schemas.openxmlformats.org/officeDocument/2006/math">
                      <m:r>
                        <m:rPr>
                          <m:sty m:val="p"/>
                        </m:rPr>
                        <a:rPr lang="en-US">
                          <a:latin typeface="Cambria Math" panose="02040503050406030204" pitchFamily="18" charset="0"/>
                        </a:rPr>
                        <m:t>Pa</m:t>
                      </m:r>
                      <m:r>
                        <a:rPr lang="en-US">
                          <a:latin typeface="Cambria Math" panose="02040503050406030204" pitchFamily="18" charset="0"/>
                        </a:rPr>
                        <m:t> </m:t>
                      </m:r>
                      <m:r>
                        <m:rPr>
                          <m:sty m:val="p"/>
                        </m:rPr>
                        <a:rPr lang="en-US">
                          <a:latin typeface="Cambria Math" panose="02040503050406030204" pitchFamily="18" charset="0"/>
                        </a:rPr>
                        <m:t>m</m:t>
                      </m:r>
                      <m:r>
                        <a:rPr lang="en-US" baseline="26000">
                          <a:latin typeface="Cambria Math" panose="02040503050406030204" pitchFamily="18" charset="0"/>
                        </a:rPr>
                        <m:t>0.5</m:t>
                      </m:r>
                    </m:oMath>
                  </a14:m>
                  <a:r>
                    <a:rPr lang="en-US" dirty="0"/>
                    <a:t>)</a:t>
                  </a:r>
                </a:p>
              </p:txBody>
            </p:sp>
          </mc:Choice>
          <mc:Fallback xmlns="">
            <p:sp>
              <p:nvSpPr>
                <p:cNvPr id="49" name="TextBox 48">
                  <a:extLst>
                    <a:ext uri="{FF2B5EF4-FFF2-40B4-BE49-F238E27FC236}">
                      <a16:creationId xmlns:a16="http://schemas.microsoft.com/office/drawing/2014/main" id="{FFB485E1-FD75-4167-A423-C5CEDE4569B8}"/>
                    </a:ext>
                  </a:extLst>
                </p:cNvPr>
                <p:cNvSpPr txBox="1">
                  <a:spLocks noRot="1" noChangeAspect="1" noMove="1" noResize="1" noEditPoints="1" noAdjustHandles="1" noChangeArrowheads="1" noChangeShapeType="1" noTextEdit="1"/>
                </p:cNvSpPr>
                <p:nvPr/>
              </p:nvSpPr>
              <p:spPr>
                <a:xfrm rot="16200000">
                  <a:off x="-524486" y="1503317"/>
                  <a:ext cx="1634999" cy="369332"/>
                </a:xfrm>
                <a:prstGeom prst="rect">
                  <a:avLst/>
                </a:prstGeom>
                <a:blipFill>
                  <a:blip r:embed="rId6"/>
                  <a:stretch>
                    <a:fillRect l="-10000" t="-2612" r="-26667"/>
                  </a:stretch>
                </a:blipFill>
              </p:spPr>
              <p:txBody>
                <a:bodyPr/>
                <a:lstStyle/>
                <a:p>
                  <a:r>
                    <a:rPr lang="en-IN">
                      <a:noFill/>
                    </a:rPr>
                    <a:t> </a:t>
                  </a:r>
                </a:p>
              </p:txBody>
            </p:sp>
          </mc:Fallback>
        </mc:AlternateContent>
        <p:sp>
          <p:nvSpPr>
            <p:cNvPr id="50" name="TextBox 49">
              <a:extLst>
                <a:ext uri="{FF2B5EF4-FFF2-40B4-BE49-F238E27FC236}">
                  <a16:creationId xmlns:a16="http://schemas.microsoft.com/office/drawing/2014/main" id="{28CC8972-9644-436C-BBEC-25494E706513}"/>
                </a:ext>
              </a:extLst>
            </p:cNvPr>
            <p:cNvSpPr txBox="1"/>
            <p:nvPr/>
          </p:nvSpPr>
          <p:spPr>
            <a:xfrm>
              <a:off x="4773141" y="3462809"/>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p:grpSp>
      <p:grpSp>
        <p:nvGrpSpPr>
          <p:cNvPr id="3" name="Group 2">
            <a:extLst>
              <a:ext uri="{FF2B5EF4-FFF2-40B4-BE49-F238E27FC236}">
                <a16:creationId xmlns:a16="http://schemas.microsoft.com/office/drawing/2014/main" id="{ED13D12E-20B1-496E-9646-A4BCEB0E5180}"/>
              </a:ext>
            </a:extLst>
          </p:cNvPr>
          <p:cNvGrpSpPr/>
          <p:nvPr/>
        </p:nvGrpSpPr>
        <p:grpSpPr>
          <a:xfrm>
            <a:off x="292960" y="2382648"/>
            <a:ext cx="4585855" cy="3660734"/>
            <a:chOff x="279312" y="2382648"/>
            <a:chExt cx="4585855" cy="3660734"/>
          </a:xfrm>
        </p:grpSpPr>
        <p:pic>
          <p:nvPicPr>
            <p:cNvPr id="24" name="Picture 23">
              <a:extLst>
                <a:ext uri="{FF2B5EF4-FFF2-40B4-BE49-F238E27FC236}">
                  <a16:creationId xmlns:a16="http://schemas.microsoft.com/office/drawing/2014/main" id="{40D9741B-A472-4704-ACBD-7861C04F00A1}"/>
                </a:ext>
              </a:extLst>
            </p:cNvPr>
            <p:cNvPicPr>
              <a:picLocks noChangeAspect="1"/>
            </p:cNvPicPr>
            <p:nvPr/>
          </p:nvPicPr>
          <p:blipFill>
            <a:blip r:embed="rId7"/>
            <a:stretch>
              <a:fillRect/>
            </a:stretch>
          </p:blipFill>
          <p:spPr>
            <a:xfrm>
              <a:off x="293013" y="3757305"/>
              <a:ext cx="4572154" cy="2286077"/>
            </a:xfrm>
            <a:prstGeom prst="rect">
              <a:avLst/>
            </a:prstGeom>
          </p:spPr>
        </p:pic>
        <p:cxnSp>
          <p:nvCxnSpPr>
            <p:cNvPr id="53" name="Straight Arrow Connector 52">
              <a:extLst>
                <a:ext uri="{FF2B5EF4-FFF2-40B4-BE49-F238E27FC236}">
                  <a16:creationId xmlns:a16="http://schemas.microsoft.com/office/drawing/2014/main" id="{0BBA7993-02AA-4055-87C9-770CB074A810}"/>
                </a:ext>
              </a:extLst>
            </p:cNvPr>
            <p:cNvCxnSpPr/>
            <p:nvPr/>
          </p:nvCxnSpPr>
          <p:spPr>
            <a:xfrm flipV="1">
              <a:off x="619441" y="2546350"/>
              <a:ext cx="366753" cy="10193"/>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73BFEB4-2BF5-4C2E-8C26-443640C66647}"/>
                </a:ext>
              </a:extLst>
            </p:cNvPr>
            <p:cNvCxnSpPr/>
            <p:nvPr/>
          </p:nvCxnSpPr>
          <p:spPr>
            <a:xfrm>
              <a:off x="986194" y="2382648"/>
              <a:ext cx="0" cy="55663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830E584-C7F5-499D-99F5-52F4DDE3B010}"/>
                </a:ext>
              </a:extLst>
            </p:cNvPr>
            <p:cNvCxnSpPr/>
            <p:nvPr/>
          </p:nvCxnSpPr>
          <p:spPr>
            <a:xfrm flipH="1">
              <a:off x="630327" y="2386223"/>
              <a:ext cx="2182" cy="5664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AB4F900-D75B-4F50-AAA5-F846C5CA4272}"/>
                </a:ext>
              </a:extLst>
            </p:cNvPr>
            <p:cNvCxnSpPr/>
            <p:nvPr/>
          </p:nvCxnSpPr>
          <p:spPr>
            <a:xfrm>
              <a:off x="808150" y="2619785"/>
              <a:ext cx="524224" cy="115605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1B06AF7-1C41-40C8-95DD-071C8E112F62}"/>
                    </a:ext>
                  </a:extLst>
                </p:cNvPr>
                <p:cNvSpPr txBox="1"/>
                <p:nvPr/>
              </p:nvSpPr>
              <p:spPr>
                <a:xfrm rot="16200000">
                  <a:off x="-332266" y="4617469"/>
                  <a:ext cx="1561710" cy="33855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h𝑒𝑎𝑑</m:t>
                            </m:r>
                          </m:sub>
                        </m:sSub>
                        <m:r>
                          <a:rPr lang="en-US" sz="1600" b="0" i="1" smtClean="0">
                            <a:latin typeface="Cambria Math" panose="02040503050406030204" pitchFamily="18" charset="0"/>
                          </a:rPr>
                          <m:t> (</m:t>
                        </m:r>
                        <m:r>
                          <m:rPr>
                            <m:sty m:val="p"/>
                          </m:rPr>
                          <a:rPr lang="en-US" sz="1600">
                            <a:latin typeface="Cambria Math" panose="02040503050406030204" pitchFamily="18" charset="0"/>
                          </a:rPr>
                          <m:t>Pa</m:t>
                        </m:r>
                        <m:r>
                          <a:rPr lang="en-US" sz="1600">
                            <a:latin typeface="Cambria Math" panose="02040503050406030204" pitchFamily="18" charset="0"/>
                          </a:rPr>
                          <m:t> </m:t>
                        </m:r>
                        <m:r>
                          <m:rPr>
                            <m:sty m:val="p"/>
                          </m:rPr>
                          <a:rPr lang="en-US" sz="1600">
                            <a:latin typeface="Cambria Math" panose="02040503050406030204" pitchFamily="18" charset="0"/>
                          </a:rPr>
                          <m:t>m</m:t>
                        </m:r>
                        <m:r>
                          <a:rPr lang="en-US" sz="1600" baseline="26000">
                            <a:latin typeface="Cambria Math" panose="02040503050406030204" pitchFamily="18" charset="0"/>
                          </a:rPr>
                          <m:t>0.5</m:t>
                        </m:r>
                        <m:r>
                          <a:rPr lang="en-US" sz="1600" b="0" i="1" smtClean="0">
                            <a:latin typeface="Cambria Math" panose="02040503050406030204" pitchFamily="18" charset="0"/>
                          </a:rPr>
                          <m:t>)</m:t>
                        </m:r>
                      </m:oMath>
                    </m:oMathPara>
                  </a14:m>
                  <a:endParaRPr lang="en-US" sz="1600" dirty="0"/>
                </a:p>
              </p:txBody>
            </p:sp>
          </mc:Choice>
          <mc:Fallback xmlns="">
            <p:sp>
              <p:nvSpPr>
                <p:cNvPr id="51" name="TextBox 50">
                  <a:extLst>
                    <a:ext uri="{FF2B5EF4-FFF2-40B4-BE49-F238E27FC236}">
                      <a16:creationId xmlns:a16="http://schemas.microsoft.com/office/drawing/2014/main" id="{11B06AF7-1C41-40C8-95DD-071C8E112F62}"/>
                    </a:ext>
                  </a:extLst>
                </p:cNvPr>
                <p:cNvSpPr txBox="1">
                  <a:spLocks noRot="1" noChangeAspect="1" noMove="1" noResize="1" noEditPoints="1" noAdjustHandles="1" noChangeArrowheads="1" noChangeShapeType="1" noTextEdit="1"/>
                </p:cNvSpPr>
                <p:nvPr/>
              </p:nvSpPr>
              <p:spPr>
                <a:xfrm rot="16200000">
                  <a:off x="-332266" y="4617469"/>
                  <a:ext cx="1561710" cy="338554"/>
                </a:xfrm>
                <a:prstGeom prst="rect">
                  <a:avLst/>
                </a:prstGeom>
                <a:blipFill>
                  <a:blip r:embed="rId8"/>
                  <a:stretch>
                    <a:fillRect r="-8929"/>
                  </a:stretch>
                </a:blipFill>
              </p:spPr>
              <p:txBody>
                <a:bodyPr/>
                <a:lstStyle/>
                <a:p>
                  <a:r>
                    <a:rPr lang="en-IN">
                      <a:noFill/>
                    </a:rPr>
                    <a:t> </a:t>
                  </a:r>
                </a:p>
              </p:txBody>
            </p:sp>
          </mc:Fallback>
        </mc:AlternateContent>
      </p:grpSp>
      <p:cxnSp>
        <p:nvCxnSpPr>
          <p:cNvPr id="44" name="Straight Connector 43">
            <a:extLst>
              <a:ext uri="{FF2B5EF4-FFF2-40B4-BE49-F238E27FC236}">
                <a16:creationId xmlns:a16="http://schemas.microsoft.com/office/drawing/2014/main" id="{696653DB-C397-467D-8773-13789835406A}"/>
              </a:ext>
            </a:extLst>
          </p:cNvPr>
          <p:cNvCxnSpPr/>
          <p:nvPr/>
        </p:nvCxnSpPr>
        <p:spPr>
          <a:xfrm>
            <a:off x="849521" y="3919336"/>
            <a:ext cx="3554839" cy="536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5FD9D8F-E863-4A43-A10E-E5CFA8A81D7A}"/>
              </a:ext>
            </a:extLst>
          </p:cNvPr>
          <p:cNvCxnSpPr/>
          <p:nvPr/>
        </p:nvCxnSpPr>
        <p:spPr>
          <a:xfrm flipH="1">
            <a:off x="2200681" y="3800816"/>
            <a:ext cx="13478" cy="2051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564CB401-8359-40F6-984F-250257C6CC37}"/>
              </a:ext>
            </a:extLst>
          </p:cNvPr>
          <p:cNvSpPr/>
          <p:nvPr/>
        </p:nvSpPr>
        <p:spPr>
          <a:xfrm>
            <a:off x="1929700" y="3745382"/>
            <a:ext cx="386478" cy="327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9DFE3CB8-F7AD-40F1-AAAF-4414CEF5C938}"/>
              </a:ext>
            </a:extLst>
          </p:cNvPr>
          <p:cNvCxnSpPr/>
          <p:nvPr/>
        </p:nvCxnSpPr>
        <p:spPr>
          <a:xfrm flipH="1" flipV="1">
            <a:off x="1966940" y="3071149"/>
            <a:ext cx="152935" cy="6648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8000BC4C-7683-44CA-A0FF-778CC5DEF6A5}"/>
              </a:ext>
            </a:extLst>
          </p:cNvPr>
          <p:cNvPicPr>
            <a:picLocks noChangeAspect="1"/>
          </p:cNvPicPr>
          <p:nvPr/>
        </p:nvPicPr>
        <p:blipFill>
          <a:blip r:embed="rId9"/>
          <a:stretch>
            <a:fillRect/>
          </a:stretch>
        </p:blipFill>
        <p:spPr>
          <a:xfrm>
            <a:off x="1441299" y="2474408"/>
            <a:ext cx="678441" cy="480338"/>
          </a:xfrm>
          <a:prstGeom prst="rect">
            <a:avLst/>
          </a:prstGeom>
        </p:spPr>
      </p:pic>
      <p:sp>
        <p:nvSpPr>
          <p:cNvPr id="34" name="Oval 33">
            <a:extLst>
              <a:ext uri="{FF2B5EF4-FFF2-40B4-BE49-F238E27FC236}">
                <a16:creationId xmlns:a16="http://schemas.microsoft.com/office/drawing/2014/main" id="{1F2D788D-D4BF-47AF-9E92-BDEE5B4BA218}"/>
              </a:ext>
            </a:extLst>
          </p:cNvPr>
          <p:cNvSpPr/>
          <p:nvPr/>
        </p:nvSpPr>
        <p:spPr>
          <a:xfrm>
            <a:off x="1270721" y="2423282"/>
            <a:ext cx="944088" cy="6552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96B9E2-A2EC-4105-AAE7-6D80881C11B5}"/>
              </a:ext>
            </a:extLst>
          </p:cNvPr>
          <p:cNvGrpSpPr/>
          <p:nvPr/>
        </p:nvGrpSpPr>
        <p:grpSpPr>
          <a:xfrm>
            <a:off x="344811" y="2794651"/>
            <a:ext cx="4466467" cy="3797222"/>
            <a:chOff x="344811" y="2794651"/>
            <a:chExt cx="4466467" cy="3797222"/>
          </a:xfrm>
        </p:grpSpPr>
        <p:cxnSp>
          <p:nvCxnSpPr>
            <p:cNvPr id="61" name="Straight Connector 60">
              <a:extLst>
                <a:ext uri="{FF2B5EF4-FFF2-40B4-BE49-F238E27FC236}">
                  <a16:creationId xmlns:a16="http://schemas.microsoft.com/office/drawing/2014/main" id="{7A77F764-94D8-4D35-A9AB-A472C606DB63}"/>
                </a:ext>
              </a:extLst>
            </p:cNvPr>
            <p:cNvCxnSpPr/>
            <p:nvPr/>
          </p:nvCxnSpPr>
          <p:spPr>
            <a:xfrm flipH="1">
              <a:off x="1952847" y="3802933"/>
              <a:ext cx="28186" cy="2047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20EA519-E286-4E05-8C34-114F613627E6}"/>
                </a:ext>
              </a:extLst>
            </p:cNvPr>
            <p:cNvSpPr txBox="1"/>
            <p:nvPr/>
          </p:nvSpPr>
          <p:spPr>
            <a:xfrm>
              <a:off x="344811" y="6082655"/>
              <a:ext cx="1866217" cy="261610"/>
            </a:xfrm>
            <a:prstGeom prst="rect">
              <a:avLst/>
            </a:prstGeom>
            <a:noFill/>
          </p:spPr>
          <p:txBody>
            <a:bodyPr wrap="none" rtlCol="0">
              <a:spAutoFit/>
            </a:bodyPr>
            <a:lstStyle/>
            <a:p>
              <a:r>
                <a:rPr lang="en-US" sz="1100" b="1" i="1" dirty="0">
                  <a:latin typeface="Times New Roman" panose="02020603050405020304" pitchFamily="18" charset="0"/>
                  <a:cs typeface="Times New Roman" panose="02020603050405020304" pitchFamily="18" charset="0"/>
                </a:rPr>
                <a:t>Phase 1</a:t>
              </a:r>
              <a:r>
                <a:rPr lang="en-US" sz="1100" b="1" dirty="0">
                  <a:latin typeface="Times New Roman" panose="02020603050405020304" pitchFamily="18" charset="0"/>
                  <a:cs typeface="Times New Roman" panose="02020603050405020304" pitchFamily="18" charset="0"/>
                </a:rPr>
                <a:t> Initiation</a:t>
              </a:r>
              <a:r>
                <a:rPr lang="en-US" sz="1100" b="1" i="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(t=6.75 s) </a:t>
              </a:r>
            </a:p>
          </p:txBody>
        </p:sp>
        <p:sp>
          <p:nvSpPr>
            <p:cNvPr id="64" name="TextBox 63">
              <a:extLst>
                <a:ext uri="{FF2B5EF4-FFF2-40B4-BE49-F238E27FC236}">
                  <a16:creationId xmlns:a16="http://schemas.microsoft.com/office/drawing/2014/main" id="{074A1B8E-D47D-4112-9277-D7828470997E}"/>
                </a:ext>
              </a:extLst>
            </p:cNvPr>
            <p:cNvSpPr txBox="1"/>
            <p:nvPr/>
          </p:nvSpPr>
          <p:spPr>
            <a:xfrm>
              <a:off x="2686979" y="6108329"/>
              <a:ext cx="2124299" cy="261610"/>
            </a:xfrm>
            <a:prstGeom prst="rect">
              <a:avLst/>
            </a:prstGeom>
            <a:noFill/>
          </p:spPr>
          <p:txBody>
            <a:bodyPr wrap="none" rtlCol="0">
              <a:spAutoFit/>
            </a:bodyPr>
            <a:lstStyle/>
            <a:p>
              <a:r>
                <a:rPr lang="en-US" sz="1100" b="1" dirty="0"/>
                <a:t>Termination of </a:t>
              </a:r>
              <a:r>
                <a:rPr lang="en-US" sz="1100" b="1" i="1" dirty="0"/>
                <a:t>Phase 1</a:t>
              </a:r>
              <a:r>
                <a:rPr lang="en-US" sz="1100" b="1" dirty="0"/>
                <a:t> (t=8.25 s)</a:t>
              </a:r>
            </a:p>
          </p:txBody>
        </p:sp>
        <p:cxnSp>
          <p:nvCxnSpPr>
            <p:cNvPr id="65" name="Straight Arrow Connector 64">
              <a:extLst>
                <a:ext uri="{FF2B5EF4-FFF2-40B4-BE49-F238E27FC236}">
                  <a16:creationId xmlns:a16="http://schemas.microsoft.com/office/drawing/2014/main" id="{409B80FC-7E43-4EAC-B6D0-54119DA49877}"/>
                </a:ext>
              </a:extLst>
            </p:cNvPr>
            <p:cNvCxnSpPr/>
            <p:nvPr/>
          </p:nvCxnSpPr>
          <p:spPr>
            <a:xfrm flipV="1">
              <a:off x="1427282" y="5683462"/>
              <a:ext cx="523564" cy="452649"/>
            </a:xfrm>
            <a:prstGeom prst="straightConnector1">
              <a:avLst/>
            </a:prstGeom>
            <a:ln w="12700">
              <a:solidFill>
                <a:srgbClr val="FF33CC"/>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FB711A9F-79DE-4F06-B2DD-214A6A99B815}"/>
                </a:ext>
              </a:extLst>
            </p:cNvPr>
            <p:cNvCxnSpPr/>
            <p:nvPr/>
          </p:nvCxnSpPr>
          <p:spPr>
            <a:xfrm flipH="1" flipV="1">
              <a:off x="2209439" y="5575577"/>
              <a:ext cx="540926" cy="625346"/>
            </a:xfrm>
            <a:prstGeom prst="straightConnector1">
              <a:avLst/>
            </a:prstGeom>
            <a:ln w="12700">
              <a:solidFill>
                <a:srgbClr val="FF33CC"/>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0FA5A0-445E-4C8D-9035-9653915907F4}"/>
                </a:ext>
              </a:extLst>
            </p:cNvPr>
            <p:cNvCxnSpPr/>
            <p:nvPr/>
          </p:nvCxnSpPr>
          <p:spPr>
            <a:xfrm flipH="1">
              <a:off x="2097396" y="3793754"/>
              <a:ext cx="25379" cy="204312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24F6AF6-754E-4D03-BC25-F0F0C0155539}"/>
                </a:ext>
              </a:extLst>
            </p:cNvPr>
            <p:cNvSpPr txBox="1"/>
            <p:nvPr/>
          </p:nvSpPr>
          <p:spPr>
            <a:xfrm>
              <a:off x="1746980" y="6330263"/>
              <a:ext cx="1888659"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Fracture initiation (t=7.85 s)</a:t>
              </a:r>
            </a:p>
          </p:txBody>
        </p:sp>
        <p:cxnSp>
          <p:nvCxnSpPr>
            <p:cNvPr id="39" name="Straight Arrow Connector 38">
              <a:extLst>
                <a:ext uri="{FF2B5EF4-FFF2-40B4-BE49-F238E27FC236}">
                  <a16:creationId xmlns:a16="http://schemas.microsoft.com/office/drawing/2014/main" id="{09138168-29C2-48D4-9850-40FCF7FB23D2}"/>
                </a:ext>
              </a:extLst>
            </p:cNvPr>
            <p:cNvCxnSpPr/>
            <p:nvPr/>
          </p:nvCxnSpPr>
          <p:spPr>
            <a:xfrm flipH="1" flipV="1">
              <a:off x="2091560" y="5758839"/>
              <a:ext cx="184575" cy="635093"/>
            </a:xfrm>
            <a:prstGeom prst="straightConnector1">
              <a:avLst/>
            </a:prstGeom>
            <a:ln w="12700">
              <a:solidFill>
                <a:srgbClr val="FF33CC"/>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6D6C1D4-B3E4-4B1E-870E-C061B8CA939C}"/>
                </a:ext>
              </a:extLst>
            </p:cNvPr>
            <p:cNvCxnSpPr/>
            <p:nvPr/>
          </p:nvCxnSpPr>
          <p:spPr>
            <a:xfrm flipH="1">
              <a:off x="2122775" y="2794651"/>
              <a:ext cx="1046147" cy="1103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7845B40-BDF0-4AB9-8AF2-CBD878EF7799}"/>
                </a:ext>
              </a:extLst>
            </p:cNvPr>
            <p:cNvCxnSpPr/>
            <p:nvPr/>
          </p:nvCxnSpPr>
          <p:spPr>
            <a:xfrm flipH="1">
              <a:off x="2602756" y="2806076"/>
              <a:ext cx="574116" cy="10923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A2F6B8F8-0A3F-42A3-8817-BD10E33C6CBD}"/>
              </a:ext>
            </a:extLst>
          </p:cNvPr>
          <p:cNvSpPr/>
          <p:nvPr/>
        </p:nvSpPr>
        <p:spPr>
          <a:xfrm>
            <a:off x="4375578" y="3735974"/>
            <a:ext cx="369127" cy="1565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DF1FAE6-26C9-4261-81FF-4880851297CB}"/>
              </a:ext>
            </a:extLst>
          </p:cNvPr>
          <p:cNvSpPr txBox="1"/>
          <p:nvPr/>
        </p:nvSpPr>
        <p:spPr>
          <a:xfrm>
            <a:off x="1078818" y="2076657"/>
            <a:ext cx="2790600" cy="369332"/>
          </a:xfrm>
          <a:prstGeom prst="rect">
            <a:avLst/>
          </a:prstGeom>
          <a:solidFill>
            <a:srgbClr val="FFFF00"/>
          </a:solidFill>
          <a:ln w="19050">
            <a:solidFill>
              <a:schemeClr val="tx1"/>
            </a:solidFill>
          </a:ln>
          <a:effectLst>
            <a:glow rad="228600">
              <a:schemeClr val="accent2">
                <a:satMod val="175000"/>
                <a:alpha val="40000"/>
              </a:schemeClr>
            </a:glow>
          </a:effectLst>
        </p:spPr>
        <p:txBody>
          <a:bodyPr wrap="square" rtlCol="0">
            <a:spAutoFit/>
          </a:bodyPr>
          <a:lstStyle/>
          <a:p>
            <a:r>
              <a:rPr lang="en-US" b="1" dirty="0">
                <a:latin typeface="Times New Roman" panose="02020603050405020304" pitchFamily="18" charset="0"/>
                <a:cs typeface="Times New Roman" panose="02020603050405020304" pitchFamily="18" charset="0"/>
              </a:rPr>
              <a:t>Multiple fracturing events </a:t>
            </a:r>
          </a:p>
        </p:txBody>
      </p:sp>
      <p:grpSp>
        <p:nvGrpSpPr>
          <p:cNvPr id="40" name="Group 39">
            <a:extLst>
              <a:ext uri="{FF2B5EF4-FFF2-40B4-BE49-F238E27FC236}">
                <a16:creationId xmlns:a16="http://schemas.microsoft.com/office/drawing/2014/main" id="{F3C8B6E7-9DC0-44B8-B833-6A18276DEA8C}"/>
              </a:ext>
            </a:extLst>
          </p:cNvPr>
          <p:cNvGrpSpPr/>
          <p:nvPr/>
        </p:nvGrpSpPr>
        <p:grpSpPr>
          <a:xfrm>
            <a:off x="9159919" y="1545300"/>
            <a:ext cx="2037555" cy="658086"/>
            <a:chOff x="9159919" y="1545300"/>
            <a:chExt cx="2037555" cy="658086"/>
          </a:xfrm>
        </p:grpSpPr>
        <p:sp>
          <p:nvSpPr>
            <p:cNvPr id="42" name="TextBox 41">
              <a:extLst>
                <a:ext uri="{FF2B5EF4-FFF2-40B4-BE49-F238E27FC236}">
                  <a16:creationId xmlns:a16="http://schemas.microsoft.com/office/drawing/2014/main" id="{101873D7-868A-4436-B529-3BF3E227F26A}"/>
                </a:ext>
              </a:extLst>
            </p:cNvPr>
            <p:cNvSpPr txBox="1"/>
            <p:nvPr/>
          </p:nvSpPr>
          <p:spPr>
            <a:xfrm>
              <a:off x="9669963" y="1545300"/>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With waves</a:t>
              </a:r>
              <a:endParaRPr lang="en-IN" dirty="0">
                <a:solidFill>
                  <a:srgbClr val="FF0000"/>
                </a:solidFill>
              </a:endParaRPr>
            </a:p>
          </p:txBody>
        </p:sp>
        <p:sp>
          <p:nvSpPr>
            <p:cNvPr id="43" name="TextBox 42">
              <a:extLst>
                <a:ext uri="{FF2B5EF4-FFF2-40B4-BE49-F238E27FC236}">
                  <a16:creationId xmlns:a16="http://schemas.microsoft.com/office/drawing/2014/main" id="{62C088ED-95B7-43C9-97CA-5831E88868BD}"/>
                </a:ext>
              </a:extLst>
            </p:cNvPr>
            <p:cNvSpPr txBox="1"/>
            <p:nvPr/>
          </p:nvSpPr>
          <p:spPr>
            <a:xfrm>
              <a:off x="9672930" y="1834054"/>
              <a:ext cx="1524544" cy="369332"/>
            </a:xfrm>
            <a:prstGeom prst="rect">
              <a:avLst/>
            </a:prstGeom>
            <a:noFill/>
          </p:spPr>
          <p:txBody>
            <a:bodyPr wrap="square">
              <a:spAutoFit/>
            </a:bodyPr>
            <a:lstStyle/>
            <a:p>
              <a:r>
                <a:rPr lang="en-US" b="1" dirty="0">
                  <a:solidFill>
                    <a:srgbClr val="FF0000"/>
                  </a:solidFill>
                  <a:ea typeface="Calibri" panose="020F0502020204030204" pitchFamily="34" charset="0"/>
                  <a:cs typeface="Times New Roman" panose="02020603050405020304" pitchFamily="18" charset="0"/>
                </a:rPr>
                <a:t>No waves</a:t>
              </a:r>
              <a:endParaRPr lang="en-IN" dirty="0">
                <a:solidFill>
                  <a:srgbClr val="FF0000"/>
                </a:solidFill>
              </a:endParaRPr>
            </a:p>
          </p:txBody>
        </p:sp>
        <p:cxnSp>
          <p:nvCxnSpPr>
            <p:cNvPr id="45" name="Straight Connector 44">
              <a:extLst>
                <a:ext uri="{FF2B5EF4-FFF2-40B4-BE49-F238E27FC236}">
                  <a16:creationId xmlns:a16="http://schemas.microsoft.com/office/drawing/2014/main" id="{0E41E350-31B1-4BF7-9629-4EB7E94785D1}"/>
                </a:ext>
              </a:extLst>
            </p:cNvPr>
            <p:cNvCxnSpPr/>
            <p:nvPr/>
          </p:nvCxnSpPr>
          <p:spPr>
            <a:xfrm flipV="1">
              <a:off x="9159919" y="1769108"/>
              <a:ext cx="498667" cy="413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57A61E-C294-4CFE-BBD9-B2801B8BE435}"/>
                </a:ext>
              </a:extLst>
            </p:cNvPr>
            <p:cNvCxnSpPr/>
            <p:nvPr/>
          </p:nvCxnSpPr>
          <p:spPr>
            <a:xfrm flipV="1">
              <a:off x="9159920" y="2017044"/>
              <a:ext cx="498667" cy="413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D858FE22-A024-4843-A8D2-E4910DB6F853}"/>
              </a:ext>
            </a:extLst>
          </p:cNvPr>
          <p:cNvSpPr txBox="1"/>
          <p:nvPr/>
        </p:nvSpPr>
        <p:spPr>
          <a:xfrm>
            <a:off x="981559" y="6462933"/>
            <a:ext cx="1836439" cy="369332"/>
          </a:xfrm>
          <a:prstGeom prst="rect">
            <a:avLst/>
          </a:prstGeom>
          <a:noFill/>
        </p:spPr>
        <p:txBody>
          <a:bodyPr wrap="square">
            <a:spAutoFit/>
          </a:bodyPr>
          <a:lstStyle/>
          <a:p>
            <a:r>
              <a:rPr lang="en-US" b="1" dirty="0">
                <a:solidFill>
                  <a:srgbClr val="0000CC"/>
                </a:solidFill>
                <a:ea typeface="Calibri" panose="020F0502020204030204" pitchFamily="34" charset="0"/>
                <a:cs typeface="Times New Roman" panose="02020603050405020304" pitchFamily="18" charset="0"/>
              </a:rPr>
              <a:t>Overburden Load</a:t>
            </a:r>
            <a:endParaRPr lang="en-IN" dirty="0">
              <a:solidFill>
                <a:srgbClr val="0000CC"/>
              </a:solidFill>
            </a:endParaRPr>
          </a:p>
        </p:txBody>
      </p:sp>
      <p:cxnSp>
        <p:nvCxnSpPr>
          <p:cNvPr id="70" name="Straight Connector 69">
            <a:extLst>
              <a:ext uri="{FF2B5EF4-FFF2-40B4-BE49-F238E27FC236}">
                <a16:creationId xmlns:a16="http://schemas.microsoft.com/office/drawing/2014/main" id="{7C0281E0-9E2E-423B-8718-813954780002}"/>
              </a:ext>
            </a:extLst>
          </p:cNvPr>
          <p:cNvCxnSpPr/>
          <p:nvPr/>
        </p:nvCxnSpPr>
        <p:spPr>
          <a:xfrm flipV="1">
            <a:off x="468550" y="6645923"/>
            <a:ext cx="498667" cy="413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Title 1">
            <a:extLst>
              <a:ext uri="{FF2B5EF4-FFF2-40B4-BE49-F238E27FC236}">
                <a16:creationId xmlns:a16="http://schemas.microsoft.com/office/drawing/2014/main" id="{327570DF-F2E5-4092-A84C-4471BEAB25FC}"/>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sp>
        <p:nvSpPr>
          <p:cNvPr id="72" name="TextBox 71">
            <a:extLst>
              <a:ext uri="{FF2B5EF4-FFF2-40B4-BE49-F238E27FC236}">
                <a16:creationId xmlns:a16="http://schemas.microsoft.com/office/drawing/2014/main" id="{9D095B4E-B8D8-4138-9129-49A043BC7307}"/>
              </a:ext>
            </a:extLst>
          </p:cNvPr>
          <p:cNvSpPr txBox="1"/>
          <p:nvPr/>
        </p:nvSpPr>
        <p:spPr>
          <a:xfrm rot="16200000">
            <a:off x="3686616" y="4762006"/>
            <a:ext cx="2267538" cy="276999"/>
          </a:xfrm>
          <a:prstGeom prst="rect">
            <a:avLst/>
          </a:prstGeom>
          <a:solidFill>
            <a:schemeClr val="bg1"/>
          </a:solidFill>
        </p:spPr>
        <p:txBody>
          <a:bodyPr wrap="square" rtlCol="0">
            <a:spAutoFit/>
          </a:bodyPr>
          <a:lstStyle/>
          <a:p>
            <a:r>
              <a:rPr lang="en-US" sz="1200" dirty="0">
                <a:latin typeface="Times New Roman" panose="02020603050405020304" pitchFamily="18" charset="0"/>
                <a:cs typeface="Times New Roman" panose="02020603050405020304" pitchFamily="18" charset="0"/>
              </a:rPr>
              <a:t>           Overburden load (Pa)</a:t>
            </a:r>
          </a:p>
        </p:txBody>
      </p:sp>
      <p:sp>
        <p:nvSpPr>
          <p:cNvPr id="73" name="TextBox 72">
            <a:extLst>
              <a:ext uri="{FF2B5EF4-FFF2-40B4-BE49-F238E27FC236}">
                <a16:creationId xmlns:a16="http://schemas.microsoft.com/office/drawing/2014/main" id="{24D7661C-F667-4A70-AD83-1A38339555BC}"/>
              </a:ext>
            </a:extLst>
          </p:cNvPr>
          <p:cNvSpPr txBox="1"/>
          <p:nvPr/>
        </p:nvSpPr>
        <p:spPr>
          <a:xfrm>
            <a:off x="6687403" y="3903255"/>
            <a:ext cx="5490949" cy="923330"/>
          </a:xfrm>
          <a:prstGeom prst="rect">
            <a:avLst/>
          </a:prstGeom>
          <a:blipFill>
            <a:blip r:embed="rId10"/>
            <a:tile tx="0" ty="0" sx="100000" sy="100000" flip="none" algn="tl"/>
          </a:blipFill>
          <a:ln>
            <a:solidFill>
              <a:schemeClr val="tx1"/>
            </a:solidFill>
          </a:ln>
          <a:effectLst>
            <a:glow rad="228600">
              <a:schemeClr val="accent5">
                <a:satMod val="175000"/>
                <a:alpha val="40000"/>
              </a:schemeClr>
            </a:glow>
          </a:effectLst>
        </p:spPr>
        <p:txBody>
          <a:bodyPr wrap="square" rtlCol="0">
            <a:spAutoFit/>
          </a:bodyPr>
          <a:lstStyle/>
          <a:p>
            <a:pPr algn="just"/>
            <a:r>
              <a:rPr lang="en-GB" b="1" dirty="0">
                <a:solidFill>
                  <a:srgbClr val="0033CC"/>
                </a:solidFill>
              </a:rPr>
              <a:t>Multiple fracturing events occurs when wave approach its troughs and fracturing halts when wave loading phase initiates</a:t>
            </a:r>
            <a:endParaRPr lang="en-IN" b="1" dirty="0">
              <a:solidFill>
                <a:srgbClr val="0033CC"/>
              </a:solidFill>
            </a:endParaRPr>
          </a:p>
        </p:txBody>
      </p:sp>
      <p:sp>
        <p:nvSpPr>
          <p:cNvPr id="75" name="TextBox 74">
            <a:extLst>
              <a:ext uri="{FF2B5EF4-FFF2-40B4-BE49-F238E27FC236}">
                <a16:creationId xmlns:a16="http://schemas.microsoft.com/office/drawing/2014/main" id="{2BC22348-9ADF-40B5-8382-D4787E46836D}"/>
              </a:ext>
            </a:extLst>
          </p:cNvPr>
          <p:cNvSpPr txBox="1"/>
          <p:nvPr/>
        </p:nvSpPr>
        <p:spPr>
          <a:xfrm>
            <a:off x="2604457" y="2478257"/>
            <a:ext cx="2320672" cy="369332"/>
          </a:xfrm>
          <a:prstGeom prst="rect">
            <a:avLst/>
          </a:prstGeom>
          <a:solidFill>
            <a:srgbClr val="FFFF00"/>
          </a:solidFill>
          <a:ln w="19050">
            <a:solidFill>
              <a:schemeClr val="tx1"/>
            </a:solidFill>
          </a:ln>
          <a:effectLst>
            <a:glow rad="101600">
              <a:schemeClr val="accent2">
                <a:satMod val="175000"/>
                <a:alpha val="40000"/>
              </a:schemeClr>
            </a:glow>
          </a:effectLst>
        </p:spPr>
        <p:txBody>
          <a:bodyPr wrap="square" rtlCol="0">
            <a:spAutoFit/>
          </a:bodyPr>
          <a:lstStyle/>
          <a:p>
            <a:r>
              <a:rPr lang="en-US" b="1" dirty="0">
                <a:latin typeface="Times New Roman" panose="02020603050405020304" pitchFamily="18" charset="0"/>
                <a:cs typeface="Times New Roman" panose="02020603050405020304" pitchFamily="18" charset="0"/>
              </a:rPr>
              <a:t>Early fracturing</a:t>
            </a:r>
          </a:p>
        </p:txBody>
      </p:sp>
    </p:spTree>
    <p:extLst>
      <p:ext uri="{BB962C8B-B14F-4D97-AF65-F5344CB8AC3E}">
        <p14:creationId xmlns:p14="http://schemas.microsoft.com/office/powerpoint/2010/main" val="425658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52F24BA-F904-401A-9C25-8280771E3C2A}"/>
              </a:ext>
            </a:extLst>
          </p:cNvPr>
          <p:cNvPicPr>
            <a:picLocks noChangeAspect="1"/>
          </p:cNvPicPr>
          <p:nvPr/>
        </p:nvPicPr>
        <p:blipFill>
          <a:blip r:embed="rId4"/>
          <a:stretch>
            <a:fillRect/>
          </a:stretch>
        </p:blipFill>
        <p:spPr>
          <a:xfrm>
            <a:off x="7663448" y="3779716"/>
            <a:ext cx="3395500" cy="2263666"/>
          </a:xfrm>
          <a:prstGeom prst="rect">
            <a:avLst/>
          </a:prstGeom>
        </p:spPr>
      </p:pic>
      <p:grpSp>
        <p:nvGrpSpPr>
          <p:cNvPr id="2" name="Group 1">
            <a:extLst>
              <a:ext uri="{FF2B5EF4-FFF2-40B4-BE49-F238E27FC236}">
                <a16:creationId xmlns:a16="http://schemas.microsoft.com/office/drawing/2014/main" id="{6E43F0F4-4257-4BAB-A386-C94C2A18671E}"/>
              </a:ext>
            </a:extLst>
          </p:cNvPr>
          <p:cNvGrpSpPr/>
          <p:nvPr/>
        </p:nvGrpSpPr>
        <p:grpSpPr>
          <a:xfrm>
            <a:off x="67347" y="418970"/>
            <a:ext cx="10940039" cy="3413171"/>
            <a:chOff x="67347" y="418970"/>
            <a:chExt cx="10940039" cy="3413171"/>
          </a:xfrm>
        </p:grpSpPr>
        <p:pic>
          <p:nvPicPr>
            <p:cNvPr id="35" name="Picture 34">
              <a:extLst>
                <a:ext uri="{FF2B5EF4-FFF2-40B4-BE49-F238E27FC236}">
                  <a16:creationId xmlns:a16="http://schemas.microsoft.com/office/drawing/2014/main" id="{3DB12AA6-0257-4441-99BB-4B56123CD13E}"/>
                </a:ext>
              </a:extLst>
            </p:cNvPr>
            <p:cNvPicPr>
              <a:picLocks noChangeAspect="1"/>
            </p:cNvPicPr>
            <p:nvPr/>
          </p:nvPicPr>
          <p:blipFill>
            <a:blip r:embed="rId5"/>
            <a:stretch>
              <a:fillRect/>
            </a:stretch>
          </p:blipFill>
          <p:spPr>
            <a:xfrm>
              <a:off x="67347" y="418970"/>
              <a:ext cx="10940039" cy="3200598"/>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FB485E1-FD75-4167-A423-C5CEDE4569B8}"/>
                    </a:ext>
                  </a:extLst>
                </p:cNvPr>
                <p:cNvSpPr txBox="1"/>
                <p:nvPr/>
              </p:nvSpPr>
              <p:spPr>
                <a:xfrm rot="16200000">
                  <a:off x="-524486" y="1503317"/>
                  <a:ext cx="1634999"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h𝑒𝑎𝑑</m:t>
                          </m:r>
                        </m:sub>
                      </m:sSub>
                    </m:oMath>
                  </a14:m>
                  <a:r>
                    <a:rPr lang="en-US" dirty="0"/>
                    <a:t> (</a:t>
                  </a:r>
                  <a14:m>
                    <m:oMath xmlns:m="http://schemas.openxmlformats.org/officeDocument/2006/math">
                      <m:r>
                        <m:rPr>
                          <m:sty m:val="p"/>
                        </m:rPr>
                        <a:rPr lang="en-US">
                          <a:latin typeface="Cambria Math" panose="02040503050406030204" pitchFamily="18" charset="0"/>
                        </a:rPr>
                        <m:t>Pa</m:t>
                      </m:r>
                      <m:r>
                        <a:rPr lang="en-US">
                          <a:latin typeface="Cambria Math" panose="02040503050406030204" pitchFamily="18" charset="0"/>
                        </a:rPr>
                        <m:t> </m:t>
                      </m:r>
                      <m:r>
                        <m:rPr>
                          <m:sty m:val="p"/>
                        </m:rPr>
                        <a:rPr lang="en-US">
                          <a:latin typeface="Cambria Math" panose="02040503050406030204" pitchFamily="18" charset="0"/>
                        </a:rPr>
                        <m:t>m</m:t>
                      </m:r>
                      <m:r>
                        <a:rPr lang="en-US" baseline="26000">
                          <a:latin typeface="Cambria Math" panose="02040503050406030204" pitchFamily="18" charset="0"/>
                        </a:rPr>
                        <m:t>0.5</m:t>
                      </m:r>
                    </m:oMath>
                  </a14:m>
                  <a:r>
                    <a:rPr lang="en-US" dirty="0"/>
                    <a:t>)</a:t>
                  </a:r>
                </a:p>
              </p:txBody>
            </p:sp>
          </mc:Choice>
          <mc:Fallback xmlns="">
            <p:sp>
              <p:nvSpPr>
                <p:cNvPr id="49" name="TextBox 48">
                  <a:extLst>
                    <a:ext uri="{FF2B5EF4-FFF2-40B4-BE49-F238E27FC236}">
                      <a16:creationId xmlns:a16="http://schemas.microsoft.com/office/drawing/2014/main" id="{FFB485E1-FD75-4167-A423-C5CEDE4569B8}"/>
                    </a:ext>
                  </a:extLst>
                </p:cNvPr>
                <p:cNvSpPr txBox="1">
                  <a:spLocks noRot="1" noChangeAspect="1" noMove="1" noResize="1" noEditPoints="1" noAdjustHandles="1" noChangeArrowheads="1" noChangeShapeType="1" noTextEdit="1"/>
                </p:cNvSpPr>
                <p:nvPr/>
              </p:nvSpPr>
              <p:spPr>
                <a:xfrm rot="16200000">
                  <a:off x="-524486" y="1503317"/>
                  <a:ext cx="1634999" cy="369332"/>
                </a:xfrm>
                <a:prstGeom prst="rect">
                  <a:avLst/>
                </a:prstGeom>
                <a:blipFill>
                  <a:blip r:embed="rId7"/>
                  <a:stretch>
                    <a:fillRect l="-10000" t="-2612" r="-26667"/>
                  </a:stretch>
                </a:blipFill>
              </p:spPr>
              <p:txBody>
                <a:bodyPr/>
                <a:lstStyle/>
                <a:p>
                  <a:r>
                    <a:rPr lang="en-IN">
                      <a:noFill/>
                    </a:rPr>
                    <a:t> </a:t>
                  </a:r>
                </a:p>
              </p:txBody>
            </p:sp>
          </mc:Fallback>
        </mc:AlternateContent>
        <p:sp>
          <p:nvSpPr>
            <p:cNvPr id="50" name="TextBox 49">
              <a:extLst>
                <a:ext uri="{FF2B5EF4-FFF2-40B4-BE49-F238E27FC236}">
                  <a16:creationId xmlns:a16="http://schemas.microsoft.com/office/drawing/2014/main" id="{28CC8972-9644-436C-BBEC-25494E706513}"/>
                </a:ext>
              </a:extLst>
            </p:cNvPr>
            <p:cNvSpPr txBox="1"/>
            <p:nvPr/>
          </p:nvSpPr>
          <p:spPr>
            <a:xfrm>
              <a:off x="4773141" y="3462809"/>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7F7A175-1DAA-4E7B-984F-528952788E16}"/>
                  </a:ext>
                </a:extLst>
              </p:cNvPr>
              <p:cNvSpPr txBox="1"/>
              <p:nvPr/>
            </p:nvSpPr>
            <p:spPr>
              <a:xfrm>
                <a:off x="7672009" y="3029055"/>
                <a:ext cx="1287147" cy="27276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𝐾</m:t>
                          </m:r>
                        </m:e>
                        <m:sub>
                          <m:r>
                            <a:rPr lang="en-US" sz="1200" b="0" i="1" smtClean="0">
                              <a:latin typeface="Cambria Math" panose="02040503050406030204" pitchFamily="18" charset="0"/>
                            </a:rPr>
                            <m:t>𝐼𝐶</m:t>
                          </m:r>
                        </m:sub>
                      </m:sSub>
                      <m:r>
                        <a:rPr lang="en-US" sz="1200" b="0" i="1" smtClean="0">
                          <a:latin typeface="Cambria Math" panose="02040503050406030204" pitchFamily="18" charset="0"/>
                        </a:rPr>
                        <m:t>=60 </m:t>
                      </m:r>
                      <m:r>
                        <m:rPr>
                          <m:sty m:val="p"/>
                        </m:rPr>
                        <a:rPr lang="en-US" sz="1200" b="0" i="0" smtClean="0">
                          <a:latin typeface="Cambria Math" panose="02040503050406030204" pitchFamily="18" charset="0"/>
                        </a:rPr>
                        <m:t>Pa</m:t>
                      </m:r>
                      <m:r>
                        <a:rPr lang="en-US" sz="1200" b="0" i="0" smtClean="0">
                          <a:latin typeface="Cambria Math" panose="02040503050406030204" pitchFamily="18" charset="0"/>
                        </a:rPr>
                        <m:t> </m:t>
                      </m:r>
                      <m:r>
                        <m:rPr>
                          <m:sty m:val="p"/>
                        </m:rPr>
                        <a:rPr lang="en-US" sz="1200" b="0" i="0" smtClean="0">
                          <a:latin typeface="Cambria Math" panose="02040503050406030204" pitchFamily="18" charset="0"/>
                        </a:rPr>
                        <m:t>m</m:t>
                      </m:r>
                      <m:r>
                        <a:rPr lang="en-US" sz="1200" b="0" i="0" baseline="26000" smtClean="0">
                          <a:latin typeface="Cambria Math" panose="02040503050406030204" pitchFamily="18" charset="0"/>
                        </a:rPr>
                        <m:t>0.5</m:t>
                      </m:r>
                    </m:oMath>
                  </m:oMathPara>
                </a14:m>
                <a:endParaRPr lang="en-US" sz="1200" baseline="26000" dirty="0"/>
              </a:p>
            </p:txBody>
          </p:sp>
        </mc:Choice>
        <mc:Fallback xmlns="">
          <p:sp>
            <p:nvSpPr>
              <p:cNvPr id="42" name="TextBox 41">
                <a:extLst>
                  <a:ext uri="{FF2B5EF4-FFF2-40B4-BE49-F238E27FC236}">
                    <a16:creationId xmlns:a16="http://schemas.microsoft.com/office/drawing/2014/main" id="{17F7A175-1DAA-4E7B-984F-528952788E16}"/>
                  </a:ext>
                </a:extLst>
              </p:cNvPr>
              <p:cNvSpPr txBox="1">
                <a:spLocks noRot="1" noChangeAspect="1" noMove="1" noResize="1" noEditPoints="1" noAdjustHandles="1" noChangeArrowheads="1" noChangeShapeType="1" noTextEdit="1"/>
              </p:cNvSpPr>
              <p:nvPr/>
            </p:nvSpPr>
            <p:spPr>
              <a:xfrm>
                <a:off x="7672009" y="3029055"/>
                <a:ext cx="1287147" cy="272767"/>
              </a:xfrm>
              <a:prstGeom prst="rect">
                <a:avLst/>
              </a:prstGeom>
              <a:blipFill>
                <a:blip r:embed="rId8"/>
                <a:stretch>
                  <a:fillRect/>
                </a:stretch>
              </a:blipFill>
            </p:spPr>
            <p:txBody>
              <a:bodyPr/>
              <a:lstStyle/>
              <a:p>
                <a:r>
                  <a:rPr lang="en-IN">
                    <a:noFill/>
                  </a:rPr>
                  <a:t> </a:t>
                </a:r>
              </a:p>
            </p:txBody>
          </p:sp>
        </mc:Fallback>
      </mc:AlternateContent>
      <p:cxnSp>
        <p:nvCxnSpPr>
          <p:cNvPr id="57" name="Straight Arrow Connector 56">
            <a:extLst>
              <a:ext uri="{FF2B5EF4-FFF2-40B4-BE49-F238E27FC236}">
                <a16:creationId xmlns:a16="http://schemas.microsoft.com/office/drawing/2014/main" id="{86ECA026-ED3A-4419-BBB0-0BC6D13EB564}"/>
              </a:ext>
            </a:extLst>
          </p:cNvPr>
          <p:cNvCxnSpPr>
            <a:cxnSpLocks/>
            <a:stCxn id="31" idx="2"/>
            <a:endCxn id="19" idx="7"/>
          </p:cNvCxnSpPr>
          <p:nvPr/>
        </p:nvCxnSpPr>
        <p:spPr>
          <a:xfrm>
            <a:off x="9417794" y="596900"/>
            <a:ext cx="1194161" cy="34298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9DB5EED-BE79-46C1-8832-0A96395ABA70}"/>
              </a:ext>
            </a:extLst>
          </p:cNvPr>
          <p:cNvSpPr/>
          <p:nvPr/>
        </p:nvSpPr>
        <p:spPr>
          <a:xfrm>
            <a:off x="9327819" y="491490"/>
            <a:ext cx="179950" cy="10541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42ADCF1-FF0E-4200-84F9-1846EE185854}"/>
              </a:ext>
            </a:extLst>
          </p:cNvPr>
          <p:cNvCxnSpPr/>
          <p:nvPr/>
        </p:nvCxnSpPr>
        <p:spPr>
          <a:xfrm>
            <a:off x="8250070" y="4713673"/>
            <a:ext cx="2719553" cy="21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B1D91C-6DF0-4141-BD68-23AD6ADF7DB1}"/>
              </a:ext>
            </a:extLst>
          </p:cNvPr>
          <p:cNvCxnSpPr/>
          <p:nvPr/>
        </p:nvCxnSpPr>
        <p:spPr>
          <a:xfrm flipH="1" flipV="1">
            <a:off x="8420734" y="3227175"/>
            <a:ext cx="538422" cy="148649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6AAB38F-82B6-40E6-9035-0EF9AD402B68}"/>
                  </a:ext>
                </a:extLst>
              </p:cNvPr>
              <p:cNvSpPr txBox="1"/>
              <p:nvPr/>
            </p:nvSpPr>
            <p:spPr>
              <a:xfrm rot="16200000">
                <a:off x="6526058" y="4742055"/>
                <a:ext cx="2263232" cy="338554"/>
              </a:xfrm>
              <a:prstGeom prst="rect">
                <a:avLst/>
              </a:prstGeom>
              <a:solidFill>
                <a:schemeClr val="bg1"/>
              </a:solidFill>
            </p:spPr>
            <p:txBody>
              <a:bodyPr wrap="square" rtlCol="0">
                <a:spAutoFit/>
              </a:bodyPr>
              <a:lstStyle/>
              <a:p>
                <a14:m>
                  <m:oMath xmlns:m="http://schemas.openxmlformats.org/officeDocument/2006/math">
                    <m:sSub>
                      <m:sSubPr>
                        <m:ctrlPr>
                          <a:rPr lang="en-US" sz="1600" b="0" i="1" smtClean="0">
                            <a:latin typeface="Cambria Math" panose="02040503050406030204" pitchFamily="18" charset="0"/>
                          </a:rPr>
                        </m:ctrlPr>
                      </m:sSubPr>
                      <m:e>
                        <m:r>
                          <a:rPr lang="en-IN" sz="1600" b="0" i="1" smtClean="0">
                            <a:latin typeface="Cambria Math" panose="02040503050406030204" pitchFamily="18" charset="0"/>
                          </a:rPr>
                          <m:t>           </m:t>
                        </m:r>
                        <m:r>
                          <a:rPr lang="en-US" sz="1600" b="0" i="1" smtClean="0">
                            <a:latin typeface="Cambria Math" panose="02040503050406030204" pitchFamily="18" charset="0"/>
                          </a:rPr>
                          <m:t>𝐾</m:t>
                        </m:r>
                      </m:e>
                      <m:sub>
                        <m:r>
                          <a:rPr lang="en-US" sz="1600" b="0" i="1" smtClean="0">
                            <a:latin typeface="Cambria Math" panose="02040503050406030204" pitchFamily="18" charset="0"/>
                          </a:rPr>
                          <m:t>h𝑒𝑎𝑑</m:t>
                        </m:r>
                      </m:sub>
                    </m:sSub>
                  </m:oMath>
                </a14:m>
                <a:r>
                  <a:rPr lang="en-US" sz="1600" dirty="0"/>
                  <a:t> (</a:t>
                </a:r>
                <a14:m>
                  <m:oMath xmlns:m="http://schemas.openxmlformats.org/officeDocument/2006/math">
                    <m:r>
                      <m:rPr>
                        <m:sty m:val="p"/>
                      </m:rPr>
                      <a:rPr lang="en-US" sz="1600">
                        <a:latin typeface="Cambria Math" panose="02040503050406030204" pitchFamily="18" charset="0"/>
                      </a:rPr>
                      <m:t>Pa</m:t>
                    </m:r>
                    <m:r>
                      <a:rPr lang="en-US" sz="1600">
                        <a:latin typeface="Cambria Math" panose="02040503050406030204" pitchFamily="18" charset="0"/>
                      </a:rPr>
                      <m:t> </m:t>
                    </m:r>
                    <m:r>
                      <m:rPr>
                        <m:sty m:val="p"/>
                      </m:rPr>
                      <a:rPr lang="en-US" sz="1600">
                        <a:latin typeface="Cambria Math" panose="02040503050406030204" pitchFamily="18" charset="0"/>
                      </a:rPr>
                      <m:t>m</m:t>
                    </m:r>
                    <m:r>
                      <a:rPr lang="en-US" sz="1600" baseline="26000">
                        <a:latin typeface="Cambria Math" panose="02040503050406030204" pitchFamily="18" charset="0"/>
                      </a:rPr>
                      <m:t>0.5</m:t>
                    </m:r>
                  </m:oMath>
                </a14:m>
                <a:r>
                  <a:rPr lang="en-US" sz="1600" dirty="0"/>
                  <a:t>)</a:t>
                </a:r>
              </a:p>
            </p:txBody>
          </p:sp>
        </mc:Choice>
        <mc:Fallback xmlns="">
          <p:sp>
            <p:nvSpPr>
              <p:cNvPr id="16" name="TextBox 15">
                <a:extLst>
                  <a:ext uri="{FF2B5EF4-FFF2-40B4-BE49-F238E27FC236}">
                    <a16:creationId xmlns:a16="http://schemas.microsoft.com/office/drawing/2014/main" id="{46AAB38F-82B6-40E6-9035-0EF9AD402B68}"/>
                  </a:ext>
                </a:extLst>
              </p:cNvPr>
              <p:cNvSpPr txBox="1">
                <a:spLocks noRot="1" noChangeAspect="1" noMove="1" noResize="1" noEditPoints="1" noAdjustHandles="1" noChangeArrowheads="1" noChangeShapeType="1" noTextEdit="1"/>
              </p:cNvSpPr>
              <p:nvPr/>
            </p:nvSpPr>
            <p:spPr>
              <a:xfrm rot="16200000">
                <a:off x="6526058" y="4742055"/>
                <a:ext cx="2263232" cy="338554"/>
              </a:xfrm>
              <a:prstGeom prst="rect">
                <a:avLst/>
              </a:prstGeom>
              <a:blipFill>
                <a:blip r:embed="rId9"/>
                <a:stretch>
                  <a:fillRect l="-5357" r="-21429"/>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EE707E87-B602-425F-9CA9-F7E8AD3ED5CD}"/>
              </a:ext>
            </a:extLst>
          </p:cNvPr>
          <p:cNvSpPr txBox="1"/>
          <p:nvPr/>
        </p:nvSpPr>
        <p:spPr>
          <a:xfrm>
            <a:off x="6781163" y="2375997"/>
            <a:ext cx="2937814" cy="369332"/>
          </a:xfrm>
          <a:prstGeom prst="rect">
            <a:avLst/>
          </a:prstGeom>
          <a:solidFill>
            <a:srgbClr val="FFFF00"/>
          </a:solidFill>
          <a:ln w="19050">
            <a:solidFill>
              <a:schemeClr val="tx1"/>
            </a:solidFill>
          </a:ln>
          <a:effectLst>
            <a:glow rad="228600">
              <a:schemeClr val="accent2">
                <a:satMod val="175000"/>
                <a:alpha val="40000"/>
              </a:schemeClr>
            </a:glow>
          </a:effectLst>
        </p:spPr>
        <p:txBody>
          <a:bodyPr wrap="square" rtlCol="0">
            <a:spAutoFit/>
          </a:bodyPr>
          <a:lstStyle/>
          <a:p>
            <a:r>
              <a:rPr lang="en-US" b="1" dirty="0">
                <a:latin typeface="Times New Roman" panose="02020603050405020304" pitchFamily="18" charset="0"/>
                <a:cs typeface="Times New Roman" panose="02020603050405020304" pitchFamily="18" charset="0"/>
              </a:rPr>
              <a:t>Dynamic crack propagation </a:t>
            </a:r>
          </a:p>
        </p:txBody>
      </p:sp>
      <p:cxnSp>
        <p:nvCxnSpPr>
          <p:cNvPr id="18" name="Straight Arrow Connector 17">
            <a:extLst>
              <a:ext uri="{FF2B5EF4-FFF2-40B4-BE49-F238E27FC236}">
                <a16:creationId xmlns:a16="http://schemas.microsoft.com/office/drawing/2014/main" id="{F85B92B2-507E-4463-8835-6621E0FD151B}"/>
              </a:ext>
            </a:extLst>
          </p:cNvPr>
          <p:cNvCxnSpPr>
            <a:endCxn id="19" idx="0"/>
          </p:cNvCxnSpPr>
          <p:nvPr/>
        </p:nvCxnSpPr>
        <p:spPr>
          <a:xfrm>
            <a:off x="9581049" y="2750884"/>
            <a:ext cx="757690" cy="1158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C61777E-B18D-4CAC-81A0-B735FEFEED5A}"/>
              </a:ext>
            </a:extLst>
          </p:cNvPr>
          <p:cNvSpPr/>
          <p:nvPr/>
        </p:nvSpPr>
        <p:spPr>
          <a:xfrm>
            <a:off x="9952353" y="3908944"/>
            <a:ext cx="772772" cy="80472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1">
            <a:extLst>
              <a:ext uri="{FF2B5EF4-FFF2-40B4-BE49-F238E27FC236}">
                <a16:creationId xmlns:a16="http://schemas.microsoft.com/office/drawing/2014/main" id="{CCC2284D-DB91-4EE8-98E1-1242FB909C1E}"/>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0C45971-DE3C-4DC3-A03B-608DBF6DDDA8}"/>
                  </a:ext>
                </a:extLst>
              </p:cNvPr>
              <p:cNvSpPr txBox="1"/>
              <p:nvPr/>
            </p:nvSpPr>
            <p:spPr>
              <a:xfrm>
                <a:off x="67347" y="3945275"/>
                <a:ext cx="6713815" cy="2585323"/>
              </a:xfrm>
              <a:prstGeom prst="rect">
                <a:avLst/>
              </a:prstGeom>
              <a:blipFill>
                <a:blip r:embed="rId10"/>
                <a:tile tx="0" ty="0" sx="100000" sy="100000" flip="none" algn="tl"/>
              </a:blipFill>
              <a:ln>
                <a:solidFill>
                  <a:schemeClr val="tx1"/>
                </a:solidFill>
              </a:ln>
              <a:effectLst>
                <a:glow rad="101600">
                  <a:schemeClr val="accent5">
                    <a:satMod val="175000"/>
                    <a:alpha val="40000"/>
                  </a:schemeClr>
                </a:glow>
              </a:effectLst>
            </p:spPr>
            <p:txBody>
              <a:bodyPr wrap="square" rtlCol="0">
                <a:spAutoFit/>
              </a:bodyPr>
              <a:lstStyle/>
              <a:p>
                <a:pPr marL="285750" indent="-285750" algn="just">
                  <a:buFont typeface="Wingdings" panose="05000000000000000000" pitchFamily="2" charset="2"/>
                  <a:buChar char="q"/>
                </a:pPr>
                <a:r>
                  <a:rPr lang="en-IN" b="1" dirty="0">
                    <a:solidFill>
                      <a:srgbClr val="0000CC"/>
                    </a:solidFill>
                  </a:rPr>
                  <a:t>Dynamic fracturing: </a:t>
                </a:r>
                <a:r>
                  <a:rPr lang="en-GB" b="1" dirty="0">
                    <a:solidFill>
                      <a:srgbClr val="0000CC"/>
                    </a:solidFill>
                  </a:rPr>
                  <a:t>when </a:t>
                </a:r>
                <a14:m>
                  <m:oMath xmlns:m="http://schemas.openxmlformats.org/officeDocument/2006/math">
                    <m:sSub>
                      <m:sSubPr>
                        <m:ctrlPr>
                          <a:rPr lang="en-US" b="1" i="1" smtClean="0">
                            <a:solidFill>
                              <a:srgbClr val="0033CC"/>
                            </a:solidFill>
                            <a:latin typeface="Cambria Math" panose="02040503050406030204" pitchFamily="18" charset="0"/>
                          </a:rPr>
                        </m:ctrlPr>
                      </m:sSubPr>
                      <m:e>
                        <m:r>
                          <a:rPr lang="en-US" b="1" i="1">
                            <a:solidFill>
                              <a:srgbClr val="0033CC"/>
                            </a:solidFill>
                            <a:latin typeface="Cambria Math" panose="02040503050406030204" pitchFamily="18" charset="0"/>
                          </a:rPr>
                          <m:t>𝑲</m:t>
                        </m:r>
                      </m:e>
                      <m:sub>
                        <m:r>
                          <a:rPr lang="en-US" b="1" i="1">
                            <a:solidFill>
                              <a:srgbClr val="0033CC"/>
                            </a:solidFill>
                            <a:latin typeface="Cambria Math" panose="02040503050406030204" pitchFamily="18" charset="0"/>
                          </a:rPr>
                          <m:t>𝒉𝒆𝒂𝒅</m:t>
                        </m:r>
                      </m:sub>
                    </m:sSub>
                  </m:oMath>
                </a14:m>
                <a:r>
                  <a:rPr lang="en-GB" b="1" dirty="0">
                    <a:solidFill>
                      <a:srgbClr val="0000CC"/>
                    </a:solidFill>
                  </a:rPr>
                  <a:t> temporarily rises higher than critical value of SIF at wave troughs</a:t>
                </a:r>
              </a:p>
              <a:p>
                <a:pPr algn="just"/>
                <a:endParaRPr lang="en-GB" b="1" dirty="0">
                  <a:solidFill>
                    <a:srgbClr val="0000CC"/>
                  </a:solidFill>
                </a:endParaRPr>
              </a:p>
              <a:p>
                <a:pPr marL="285750" indent="-285750" algn="just">
                  <a:buFont typeface="Wingdings" panose="05000000000000000000" pitchFamily="2" charset="2"/>
                  <a:buChar char="q"/>
                </a:pPr>
                <a:r>
                  <a:rPr lang="en-GB" b="1" dirty="0">
                    <a:solidFill>
                      <a:srgbClr val="0000CC"/>
                    </a:solidFill>
                  </a:rPr>
                  <a:t>This is in contrast to stable fracturing, where </a:t>
                </a:r>
                <a14:m>
                  <m:oMath xmlns:m="http://schemas.openxmlformats.org/officeDocument/2006/math">
                    <m:sSub>
                      <m:sSubPr>
                        <m:ctrlPr>
                          <a:rPr lang="en-US" b="1" i="1">
                            <a:solidFill>
                              <a:srgbClr val="0033CC"/>
                            </a:solidFill>
                            <a:latin typeface="Cambria Math" panose="02040503050406030204" pitchFamily="18" charset="0"/>
                          </a:rPr>
                        </m:ctrlPr>
                      </m:sSubPr>
                      <m:e>
                        <m:r>
                          <a:rPr lang="en-US" b="1" i="1">
                            <a:solidFill>
                              <a:srgbClr val="0033CC"/>
                            </a:solidFill>
                            <a:latin typeface="Cambria Math" panose="02040503050406030204" pitchFamily="18" charset="0"/>
                          </a:rPr>
                          <m:t>𝑲</m:t>
                        </m:r>
                      </m:e>
                      <m:sub>
                        <m:r>
                          <a:rPr lang="en-US" b="1" i="1">
                            <a:solidFill>
                              <a:srgbClr val="0033CC"/>
                            </a:solidFill>
                            <a:latin typeface="Cambria Math" panose="02040503050406030204" pitchFamily="18" charset="0"/>
                          </a:rPr>
                          <m:t>𝒉𝒆𝒂𝒅</m:t>
                        </m:r>
                      </m:sub>
                    </m:sSub>
                  </m:oMath>
                </a14:m>
                <a:r>
                  <a:rPr lang="en-GB" b="1" dirty="0">
                    <a:solidFill>
                      <a:srgbClr val="0000CC"/>
                    </a:solidFill>
                  </a:rPr>
                  <a:t> falls below critical SIF at fracturing</a:t>
                </a:r>
              </a:p>
              <a:p>
                <a:pPr algn="just"/>
                <a:endParaRPr lang="en-GB" b="1" dirty="0">
                  <a:solidFill>
                    <a:srgbClr val="0000CC"/>
                  </a:solidFill>
                </a:endParaRPr>
              </a:p>
              <a:p>
                <a:pPr marL="285750" indent="-285750" algn="just">
                  <a:buFont typeface="Wingdings" panose="05000000000000000000" pitchFamily="2" charset="2"/>
                  <a:buChar char="q"/>
                </a:pPr>
                <a:r>
                  <a:rPr lang="en-GB" b="1" dirty="0">
                    <a:solidFill>
                      <a:srgbClr val="0000CC"/>
                    </a:solidFill>
                  </a:rPr>
                  <a:t>Dynamic fracturing occurs, when mechanical energy dissipated per unit crack increment exceeds the energy required to create new crack surfaces </a:t>
                </a:r>
                <a:endParaRPr lang="en-IN" dirty="0">
                  <a:solidFill>
                    <a:srgbClr val="0000CC"/>
                  </a:solidFill>
                </a:endParaRPr>
              </a:p>
            </p:txBody>
          </p:sp>
        </mc:Choice>
        <mc:Fallback xmlns="">
          <p:sp>
            <p:nvSpPr>
              <p:cNvPr id="21" name="TextBox 20">
                <a:extLst>
                  <a:ext uri="{FF2B5EF4-FFF2-40B4-BE49-F238E27FC236}">
                    <a16:creationId xmlns:a16="http://schemas.microsoft.com/office/drawing/2014/main" id="{20C45971-DE3C-4DC3-A03B-608DBF6DDDA8}"/>
                  </a:ext>
                </a:extLst>
              </p:cNvPr>
              <p:cNvSpPr txBox="1">
                <a:spLocks noRot="1" noChangeAspect="1" noMove="1" noResize="1" noEditPoints="1" noAdjustHandles="1" noChangeArrowheads="1" noChangeShapeType="1" noTextEdit="1"/>
              </p:cNvSpPr>
              <p:nvPr/>
            </p:nvSpPr>
            <p:spPr>
              <a:xfrm>
                <a:off x="67347" y="3945275"/>
                <a:ext cx="6713815" cy="2585323"/>
              </a:xfrm>
              <a:prstGeom prst="rect">
                <a:avLst/>
              </a:prstGeom>
              <a:blipFill>
                <a:blip r:embed="rId11"/>
                <a:stretch>
                  <a:fillRect/>
                </a:stretch>
              </a:blipFill>
              <a:ln>
                <a:solidFill>
                  <a:schemeClr val="tx1"/>
                </a:solidFill>
              </a:ln>
              <a:effectLst>
                <a:glow rad="101600">
                  <a:schemeClr val="accent5">
                    <a:satMod val="175000"/>
                    <a:alpha val="40000"/>
                  </a:schemeClr>
                </a:glow>
              </a:effectLst>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51654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64599BF-151E-4E8A-BF1D-BEFE6428F8A8}"/>
              </a:ext>
            </a:extLst>
          </p:cNvPr>
          <p:cNvGrpSpPr/>
          <p:nvPr/>
        </p:nvGrpSpPr>
        <p:grpSpPr>
          <a:xfrm>
            <a:off x="158662" y="807775"/>
            <a:ext cx="5336988" cy="6092028"/>
            <a:chOff x="281497" y="1517468"/>
            <a:chExt cx="5336988" cy="6092028"/>
          </a:xfrm>
        </p:grpSpPr>
        <p:pic>
          <p:nvPicPr>
            <p:cNvPr id="18" name="Picture 17">
              <a:extLst>
                <a:ext uri="{FF2B5EF4-FFF2-40B4-BE49-F238E27FC236}">
                  <a16:creationId xmlns:a16="http://schemas.microsoft.com/office/drawing/2014/main" id="{BC9DF090-8105-494E-9197-BCCF43EEAA70}"/>
                </a:ext>
              </a:extLst>
            </p:cNvPr>
            <p:cNvPicPr>
              <a:picLocks noChangeAspect="1"/>
            </p:cNvPicPr>
            <p:nvPr/>
          </p:nvPicPr>
          <p:blipFill>
            <a:blip r:embed="rId4"/>
            <a:stretch>
              <a:fillRect/>
            </a:stretch>
          </p:blipFill>
          <p:spPr>
            <a:xfrm>
              <a:off x="589275" y="4631882"/>
              <a:ext cx="5029210" cy="2743206"/>
            </a:xfrm>
            <a:prstGeom prst="rect">
              <a:avLst/>
            </a:prstGeom>
          </p:spPr>
        </p:pic>
        <p:grpSp>
          <p:nvGrpSpPr>
            <p:cNvPr id="19" name="Group 18">
              <a:extLst>
                <a:ext uri="{FF2B5EF4-FFF2-40B4-BE49-F238E27FC236}">
                  <a16:creationId xmlns:a16="http://schemas.microsoft.com/office/drawing/2014/main" id="{E81A78FB-F215-4DEE-BEDF-73834C6EC459}"/>
                </a:ext>
              </a:extLst>
            </p:cNvPr>
            <p:cNvGrpSpPr/>
            <p:nvPr/>
          </p:nvGrpSpPr>
          <p:grpSpPr>
            <a:xfrm>
              <a:off x="281497" y="1517468"/>
              <a:ext cx="5280643" cy="6092028"/>
              <a:chOff x="281497" y="1517468"/>
              <a:chExt cx="5280643" cy="6092028"/>
            </a:xfrm>
          </p:grpSpPr>
          <p:pic>
            <p:nvPicPr>
              <p:cNvPr id="20" name="Picture 19">
                <a:extLst>
                  <a:ext uri="{FF2B5EF4-FFF2-40B4-BE49-F238E27FC236}">
                    <a16:creationId xmlns:a16="http://schemas.microsoft.com/office/drawing/2014/main" id="{29D213A9-CFAD-4C06-93E9-C06948F4A864}"/>
                  </a:ext>
                </a:extLst>
              </p:cNvPr>
              <p:cNvPicPr>
                <a:picLocks noChangeAspect="1"/>
              </p:cNvPicPr>
              <p:nvPr/>
            </p:nvPicPr>
            <p:blipFill>
              <a:blip r:embed="rId5"/>
              <a:stretch>
                <a:fillRect/>
              </a:stretch>
            </p:blipFill>
            <p:spPr>
              <a:xfrm>
                <a:off x="532635" y="1517468"/>
                <a:ext cx="5029505" cy="2743366"/>
              </a:xfrm>
              <a:prstGeom prst="rect">
                <a:avLst/>
              </a:prstGeom>
            </p:spPr>
          </p:pic>
          <p:grpSp>
            <p:nvGrpSpPr>
              <p:cNvPr id="21" name="Group 20">
                <a:extLst>
                  <a:ext uri="{FF2B5EF4-FFF2-40B4-BE49-F238E27FC236}">
                    <a16:creationId xmlns:a16="http://schemas.microsoft.com/office/drawing/2014/main" id="{62A861C5-CDAB-496B-B7CC-0B0B1B9DAA74}"/>
                  </a:ext>
                </a:extLst>
              </p:cNvPr>
              <p:cNvGrpSpPr/>
              <p:nvPr/>
            </p:nvGrpSpPr>
            <p:grpSpPr>
              <a:xfrm>
                <a:off x="281497" y="2097033"/>
                <a:ext cx="3329065" cy="5512463"/>
                <a:chOff x="281497" y="2097033"/>
                <a:chExt cx="3329065" cy="5512463"/>
              </a:xfrm>
            </p:grpSpPr>
            <p:sp>
              <p:nvSpPr>
                <p:cNvPr id="22" name="TextBox 21">
                  <a:extLst>
                    <a:ext uri="{FF2B5EF4-FFF2-40B4-BE49-F238E27FC236}">
                      <a16:creationId xmlns:a16="http://schemas.microsoft.com/office/drawing/2014/main" id="{453B6714-A2E0-4FF6-8269-9461344F1D95}"/>
                    </a:ext>
                  </a:extLst>
                </p:cNvPr>
                <p:cNvSpPr txBox="1"/>
                <p:nvPr/>
              </p:nvSpPr>
              <p:spPr>
                <a:xfrm rot="16200000">
                  <a:off x="-707614" y="5748279"/>
                  <a:ext cx="2286000" cy="307777"/>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Total Diffusive Flux (Kg/s)</a:t>
                  </a:r>
                </a:p>
              </p:txBody>
            </p:sp>
            <p:sp>
              <p:nvSpPr>
                <p:cNvPr id="24" name="TextBox 23">
                  <a:extLst>
                    <a:ext uri="{FF2B5EF4-FFF2-40B4-BE49-F238E27FC236}">
                      <a16:creationId xmlns:a16="http://schemas.microsoft.com/office/drawing/2014/main" id="{FBBD9B14-B4B5-4586-8250-AA18DBF8518B}"/>
                    </a:ext>
                  </a:extLst>
                </p:cNvPr>
                <p:cNvSpPr txBox="1"/>
                <p:nvPr/>
              </p:nvSpPr>
              <p:spPr>
                <a:xfrm rot="16200000">
                  <a:off x="-308471" y="2687001"/>
                  <a:ext cx="148771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Surface Area (m</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5B9605BD-C025-4C2C-9BDC-87F2C00D0535}"/>
                    </a:ext>
                  </a:extLst>
                </p:cNvPr>
                <p:cNvSpPr txBox="1"/>
                <p:nvPr/>
              </p:nvSpPr>
              <p:spPr>
                <a:xfrm>
                  <a:off x="2819406" y="4163566"/>
                  <a:ext cx="790729"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Time (s)</a:t>
                  </a:r>
                </a:p>
              </p:txBody>
            </p:sp>
            <p:sp>
              <p:nvSpPr>
                <p:cNvPr id="26" name="TextBox 25">
                  <a:extLst>
                    <a:ext uri="{FF2B5EF4-FFF2-40B4-BE49-F238E27FC236}">
                      <a16:creationId xmlns:a16="http://schemas.microsoft.com/office/drawing/2014/main" id="{E31B81B8-2072-48CC-8B45-4B136210AA0B}"/>
                    </a:ext>
                  </a:extLst>
                </p:cNvPr>
                <p:cNvSpPr txBox="1"/>
                <p:nvPr/>
              </p:nvSpPr>
              <p:spPr>
                <a:xfrm>
                  <a:off x="2819833" y="7301719"/>
                  <a:ext cx="790729"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Time (s)</a:t>
                  </a:r>
                </a:p>
              </p:txBody>
            </p:sp>
          </p:grpSp>
        </p:grpSp>
      </p:grpSp>
      <p:sp>
        <p:nvSpPr>
          <p:cNvPr id="29" name="TextBox 28">
            <a:extLst>
              <a:ext uri="{FF2B5EF4-FFF2-40B4-BE49-F238E27FC236}">
                <a16:creationId xmlns:a16="http://schemas.microsoft.com/office/drawing/2014/main" id="{12C5F2EC-5F1F-4008-B2AD-B2A750A6902C}"/>
              </a:ext>
            </a:extLst>
          </p:cNvPr>
          <p:cNvSpPr txBox="1"/>
          <p:nvPr/>
        </p:nvSpPr>
        <p:spPr>
          <a:xfrm>
            <a:off x="5945027" y="886796"/>
            <a:ext cx="5915647" cy="1200329"/>
          </a:xfrm>
          <a:prstGeom prst="rect">
            <a:avLst/>
          </a:prstGeom>
          <a:noFill/>
        </p:spPr>
        <p:txBody>
          <a:bodyPr wrap="square">
            <a:spAutoFit/>
          </a:bodyPr>
          <a:lstStyle/>
          <a:p>
            <a:pPr marL="285750" indent="-285750" algn="just">
              <a:buFont typeface="Arial" panose="020B0604020202020204" pitchFamily="34" charset="0"/>
              <a:buChar char="•"/>
            </a:pPr>
            <a:r>
              <a:rPr lang="en-US" sz="1800" b="1" dirty="0">
                <a:effectLst/>
                <a:ea typeface="Calibri" panose="020F0502020204030204" pitchFamily="34" charset="0"/>
              </a:rPr>
              <a:t>Due to “</a:t>
            </a:r>
            <a:r>
              <a:rPr lang="en-US" sz="1800" b="1" dirty="0">
                <a:solidFill>
                  <a:srgbClr val="FF0000"/>
                </a:solidFill>
                <a:effectLst/>
                <a:ea typeface="Calibri" panose="020F0502020204030204" pitchFamily="34" charset="0"/>
              </a:rPr>
              <a:t>early</a:t>
            </a:r>
            <a:r>
              <a:rPr lang="en-US" sz="1800" b="1" dirty="0">
                <a:effectLst/>
                <a:ea typeface="Calibri" panose="020F0502020204030204" pitchFamily="34" charset="0"/>
              </a:rPr>
              <a:t>” and “</a:t>
            </a:r>
            <a:r>
              <a:rPr lang="en-US" sz="1800" b="1" dirty="0">
                <a:solidFill>
                  <a:srgbClr val="FF0000"/>
                </a:solidFill>
                <a:effectLst/>
                <a:ea typeface="Calibri" panose="020F0502020204030204" pitchFamily="34" charset="0"/>
              </a:rPr>
              <a:t>multiple</a:t>
            </a:r>
            <a:r>
              <a:rPr lang="en-US" sz="1800" b="1" dirty="0">
                <a:effectLst/>
                <a:ea typeface="Calibri" panose="020F0502020204030204" pitchFamily="34" charset="0"/>
              </a:rPr>
              <a:t>” fracturing features, bubble attains </a:t>
            </a:r>
            <a:r>
              <a:rPr lang="en-US" sz="1800" b="1" dirty="0">
                <a:solidFill>
                  <a:srgbClr val="FF0000"/>
                </a:solidFill>
                <a:effectLst/>
                <a:ea typeface="Calibri" panose="020F0502020204030204" pitchFamily="34" charset="0"/>
              </a:rPr>
              <a:t>larger surface area </a:t>
            </a:r>
            <a:r>
              <a:rPr lang="en-US" sz="1800" b="1" dirty="0">
                <a:effectLst/>
                <a:ea typeface="Calibri" panose="020F0502020204030204" pitchFamily="34" charset="0"/>
              </a:rPr>
              <a:t>and thus grows with </a:t>
            </a:r>
            <a:r>
              <a:rPr lang="en-US" sz="1800" b="1" dirty="0">
                <a:solidFill>
                  <a:srgbClr val="FF0000"/>
                </a:solidFill>
                <a:effectLst/>
                <a:ea typeface="Calibri" panose="020F0502020204030204" pitchFamily="34" charset="0"/>
              </a:rPr>
              <a:t>higher total diffusive flux</a:t>
            </a:r>
            <a:r>
              <a:rPr lang="en-US" b="1" dirty="0">
                <a:ea typeface="Calibri" panose="020F0502020204030204" pitchFamily="34" charset="0"/>
              </a:rPr>
              <a:t>, </a:t>
            </a:r>
            <a:r>
              <a:rPr lang="en-US" sz="1800" b="1" dirty="0">
                <a:effectLst/>
                <a:ea typeface="Calibri" panose="020F0502020204030204" pitchFamily="34" charset="0"/>
              </a:rPr>
              <a:t>compared to the bubble growing under no waves.</a:t>
            </a:r>
          </a:p>
        </p:txBody>
      </p:sp>
      <p:sp>
        <p:nvSpPr>
          <p:cNvPr id="30" name="Title 1">
            <a:extLst>
              <a:ext uri="{FF2B5EF4-FFF2-40B4-BE49-F238E27FC236}">
                <a16:creationId xmlns:a16="http://schemas.microsoft.com/office/drawing/2014/main" id="{CF9BACA0-2C92-4FB7-A240-9CD79EDBB5AF}"/>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sp>
        <p:nvSpPr>
          <p:cNvPr id="32" name="TextBox 31">
            <a:extLst>
              <a:ext uri="{FF2B5EF4-FFF2-40B4-BE49-F238E27FC236}">
                <a16:creationId xmlns:a16="http://schemas.microsoft.com/office/drawing/2014/main" id="{BCAB639A-D81D-4BC0-996E-7E335FE32FFD}"/>
              </a:ext>
            </a:extLst>
          </p:cNvPr>
          <p:cNvSpPr txBox="1"/>
          <p:nvPr/>
        </p:nvSpPr>
        <p:spPr>
          <a:xfrm>
            <a:off x="5945026" y="3893354"/>
            <a:ext cx="6246974" cy="646331"/>
          </a:xfrm>
          <a:prstGeom prst="rect">
            <a:avLst/>
          </a:prstGeom>
          <a:noFill/>
        </p:spPr>
        <p:txBody>
          <a:bodyPr wrap="square">
            <a:spAutoFit/>
          </a:bodyPr>
          <a:lstStyle/>
          <a:p>
            <a:pPr marL="285750" indent="-285750" algn="just">
              <a:buFont typeface="Arial" panose="020B0604020202020204" pitchFamily="34" charset="0"/>
              <a:buChar char="•"/>
            </a:pPr>
            <a:r>
              <a:rPr lang="en-US" sz="1800" b="1" dirty="0">
                <a:effectLst/>
                <a:ea typeface="Calibri" panose="020F0502020204030204" pitchFamily="34" charset="0"/>
              </a:rPr>
              <a:t>Bubble mature in: </a:t>
            </a:r>
          </a:p>
          <a:p>
            <a:pPr lvl="1" algn="just"/>
            <a:r>
              <a:rPr lang="en-US" b="1" dirty="0">
                <a:ea typeface="Calibri" panose="020F0502020204030204" pitchFamily="34" charset="0"/>
              </a:rPr>
              <a:t>      nearly in 391 s under </a:t>
            </a:r>
            <a:r>
              <a:rPr lang="en-US" b="1" dirty="0">
                <a:effectLst/>
                <a:ea typeface="Calibri" panose="020F0502020204030204" pitchFamily="34" charset="0"/>
              </a:rPr>
              <a:t>no wave conditions</a:t>
            </a:r>
            <a:endParaRPr lang="en-IN" b="1" dirty="0">
              <a:ea typeface="Calibri" panose="020F0502020204030204" pitchFamily="34" charset="0"/>
            </a:endParaRPr>
          </a:p>
        </p:txBody>
      </p:sp>
      <p:cxnSp>
        <p:nvCxnSpPr>
          <p:cNvPr id="3" name="Straight Arrow Connector 2">
            <a:extLst>
              <a:ext uri="{FF2B5EF4-FFF2-40B4-BE49-F238E27FC236}">
                <a16:creationId xmlns:a16="http://schemas.microsoft.com/office/drawing/2014/main" id="{73D0F01E-3772-4FF9-B03F-629F866A7E27}"/>
              </a:ext>
            </a:extLst>
          </p:cNvPr>
          <p:cNvCxnSpPr>
            <a:cxnSpLocks/>
          </p:cNvCxnSpPr>
          <p:nvPr/>
        </p:nvCxnSpPr>
        <p:spPr>
          <a:xfrm>
            <a:off x="5013806" y="3958349"/>
            <a:ext cx="1427937" cy="613651"/>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48DA23E-8D3B-4C14-91C8-75F52524B061}"/>
              </a:ext>
            </a:extLst>
          </p:cNvPr>
          <p:cNvCxnSpPr>
            <a:cxnSpLocks/>
          </p:cNvCxnSpPr>
          <p:nvPr/>
        </p:nvCxnSpPr>
        <p:spPr>
          <a:xfrm>
            <a:off x="5439305" y="3958349"/>
            <a:ext cx="906904" cy="352388"/>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9B89EB-38B9-41AE-8308-8EAA578A7726}"/>
              </a:ext>
            </a:extLst>
          </p:cNvPr>
          <p:cNvSpPr txBox="1"/>
          <p:nvPr/>
        </p:nvSpPr>
        <p:spPr>
          <a:xfrm>
            <a:off x="5946137" y="4441965"/>
            <a:ext cx="6246974" cy="1384995"/>
          </a:xfrm>
          <a:prstGeom prst="rect">
            <a:avLst/>
          </a:prstGeom>
          <a:noFill/>
        </p:spPr>
        <p:txBody>
          <a:bodyPr wrap="square">
            <a:spAutoFit/>
          </a:bodyPr>
          <a:lstStyle/>
          <a:p>
            <a:pPr lvl="1" algn="just"/>
            <a:r>
              <a:rPr lang="en-IN" b="1" dirty="0">
                <a:ea typeface="Calibri" panose="020F0502020204030204" pitchFamily="34" charset="0"/>
              </a:rPr>
              <a:t>      nearly </a:t>
            </a:r>
            <a:r>
              <a:rPr lang="en-US" b="1" dirty="0">
                <a:effectLst/>
                <a:ea typeface="Times New Roman" panose="02020603050405020304" pitchFamily="18" charset="0"/>
              </a:rPr>
              <a:t>353 s</a:t>
            </a:r>
            <a:r>
              <a:rPr lang="en-US" b="1" dirty="0">
                <a:effectLst/>
                <a:ea typeface="Calibri" panose="020F0502020204030204" pitchFamily="34" charset="0"/>
              </a:rPr>
              <a:t> in presence of waves </a:t>
            </a:r>
          </a:p>
          <a:p>
            <a:pPr algn="just"/>
            <a:endParaRPr lang="en-US" b="1" dirty="0">
              <a:effectLst/>
              <a:ea typeface="Calibri" panose="020F0502020204030204" pitchFamily="34" charset="0"/>
            </a:endParaRPr>
          </a:p>
          <a:p>
            <a:pPr algn="just"/>
            <a:r>
              <a:rPr lang="en-US" sz="2400" b="1" dirty="0">
                <a:solidFill>
                  <a:srgbClr val="0000CC"/>
                </a:solidFill>
                <a:effectLst/>
                <a:ea typeface="Calibri" panose="020F0502020204030204" pitchFamily="34" charset="0"/>
              </a:rPr>
              <a:t>Thus, waves aid bubble to mature in approximately 9.71% faster.</a:t>
            </a:r>
            <a:endParaRPr lang="en-IN" sz="2400" b="1" dirty="0">
              <a:solidFill>
                <a:srgbClr val="0000CC"/>
              </a:solidFill>
            </a:endParaRPr>
          </a:p>
        </p:txBody>
      </p:sp>
    </p:spTree>
    <p:custDataLst>
      <p:tags r:id="rId1"/>
    </p:custDataLst>
    <p:extLst>
      <p:ext uri="{BB962C8B-B14F-4D97-AF65-F5344CB8AC3E}">
        <p14:creationId xmlns:p14="http://schemas.microsoft.com/office/powerpoint/2010/main" val="85286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B1629C4-5C27-45EB-BDC0-91A64201A5DF}"/>
                  </a:ext>
                </a:extLst>
              </p:cNvPr>
              <p:cNvGraphicFramePr>
                <a:graphicFrameLocks noGrp="1"/>
              </p:cNvGraphicFramePr>
              <p:nvPr>
                <p:extLst>
                  <p:ext uri="{D42A27DB-BD31-4B8C-83A1-F6EECF244321}">
                    <p14:modId xmlns:p14="http://schemas.microsoft.com/office/powerpoint/2010/main" val="3568690555"/>
                  </p:ext>
                </p:extLst>
              </p:nvPr>
            </p:nvGraphicFramePr>
            <p:xfrm>
              <a:off x="1043959" y="2783041"/>
              <a:ext cx="10199762" cy="1629728"/>
            </p:xfrm>
            <a:graphic>
              <a:graphicData uri="http://schemas.openxmlformats.org/drawingml/2006/table">
                <a:tbl>
                  <a:tblPr firstRow="1" firstCol="1" bandRow="1">
                    <a:tableStyleId>{5C22544A-7EE6-4342-B048-85BDC9FD1C3A}</a:tableStyleId>
                  </a:tblPr>
                  <a:tblGrid>
                    <a:gridCol w="812137">
                      <a:extLst>
                        <a:ext uri="{9D8B030D-6E8A-4147-A177-3AD203B41FA5}">
                          <a16:colId xmlns:a16="http://schemas.microsoft.com/office/drawing/2014/main" val="4077443494"/>
                        </a:ext>
                      </a:extLst>
                    </a:gridCol>
                    <a:gridCol w="1596788">
                      <a:extLst>
                        <a:ext uri="{9D8B030D-6E8A-4147-A177-3AD203B41FA5}">
                          <a16:colId xmlns:a16="http://schemas.microsoft.com/office/drawing/2014/main" val="2987918241"/>
                        </a:ext>
                      </a:extLst>
                    </a:gridCol>
                    <a:gridCol w="1665026">
                      <a:extLst>
                        <a:ext uri="{9D8B030D-6E8A-4147-A177-3AD203B41FA5}">
                          <a16:colId xmlns:a16="http://schemas.microsoft.com/office/drawing/2014/main" val="1654692042"/>
                        </a:ext>
                      </a:extLst>
                    </a:gridCol>
                    <a:gridCol w="1160060">
                      <a:extLst>
                        <a:ext uri="{9D8B030D-6E8A-4147-A177-3AD203B41FA5}">
                          <a16:colId xmlns:a16="http://schemas.microsoft.com/office/drawing/2014/main" val="2867528827"/>
                        </a:ext>
                      </a:extLst>
                    </a:gridCol>
                    <a:gridCol w="1787857">
                      <a:extLst>
                        <a:ext uri="{9D8B030D-6E8A-4147-A177-3AD203B41FA5}">
                          <a16:colId xmlns:a16="http://schemas.microsoft.com/office/drawing/2014/main" val="2288809405"/>
                        </a:ext>
                      </a:extLst>
                    </a:gridCol>
                    <a:gridCol w="1282889">
                      <a:extLst>
                        <a:ext uri="{9D8B030D-6E8A-4147-A177-3AD203B41FA5}">
                          <a16:colId xmlns:a16="http://schemas.microsoft.com/office/drawing/2014/main" val="2034114872"/>
                        </a:ext>
                      </a:extLst>
                    </a:gridCol>
                    <a:gridCol w="709684">
                      <a:extLst>
                        <a:ext uri="{9D8B030D-6E8A-4147-A177-3AD203B41FA5}">
                          <a16:colId xmlns:a16="http://schemas.microsoft.com/office/drawing/2014/main" val="3277827985"/>
                        </a:ext>
                      </a:extLst>
                    </a:gridCol>
                    <a:gridCol w="1185321">
                      <a:extLst>
                        <a:ext uri="{9D8B030D-6E8A-4147-A177-3AD203B41FA5}">
                          <a16:colId xmlns:a16="http://schemas.microsoft.com/office/drawing/2014/main" val="419736920"/>
                        </a:ext>
                      </a:extLst>
                    </a:gridCol>
                  </a:tblGrid>
                  <a:tr h="91105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Mean water column height,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a:effectLst/>
                            </a:rPr>
                            <a:t> (meters)</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to water column height ratio (</a:t>
                          </a: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𝑟</m:t>
                                  </m:r>
                                </m:e>
                              </m:acc>
                              <m:r>
                                <a:rPr lang="en-US" sz="1600">
                                  <a:effectLst/>
                                  <a:latin typeface="Cambria Math" panose="02040503050406030204" pitchFamily="18" charset="0"/>
                                </a:rPr>
                                <m:t>=</m:t>
                              </m:r>
                              <m:r>
                                <a:rPr lang="en-US" sz="1600">
                                  <a:effectLst/>
                                  <a:latin typeface="Cambria Math" panose="02040503050406030204" pitchFamily="18" charset="0"/>
                                </a:rPr>
                                <m:t>𝐴</m:t>
                              </m:r>
                              <m:r>
                                <a:rPr lang="en-US" sz="1600">
                                  <a:effectLst/>
                                  <a:latin typeface="Cambria Math" panose="02040503050406030204" pitchFamily="18" charset="0"/>
                                </a:rPr>
                                <m:t>/</m:t>
                              </m:r>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Bubble maturity time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𝑡</m:t>
                                  </m:r>
                                </m:e>
                                <m:sub>
                                  <m:r>
                                    <a:rPr lang="en-US" sz="1600">
                                      <a:effectLst/>
                                      <a:latin typeface="Cambria Math" panose="02040503050406030204" pitchFamily="18" charset="0"/>
                                    </a:rPr>
                                    <m:t>𝑚</m:t>
                                  </m:r>
                                </m:sub>
                              </m:sSub>
                            </m:oMath>
                          </a14:m>
                          <a:r>
                            <a:rPr lang="en-US" sz="1600">
                              <a:effectLst/>
                            </a:rPr>
                            <a:t>)</a:t>
                          </a:r>
                          <a:endParaRPr lang="en-IN" sz="1400">
                            <a:effectLst/>
                          </a:endParaRPr>
                        </a:p>
                        <a:p>
                          <a:pPr algn="just" rtl="0">
                            <a:lnSpc>
                              <a:spcPct val="107000"/>
                            </a:lnSpc>
                            <a:spcAft>
                              <a:spcPts val="800"/>
                            </a:spcAft>
                          </a:pPr>
                          <a:r>
                            <a:rPr lang="en-US" sz="1600">
                              <a:effectLst/>
                            </a:rPr>
                            <a:t> </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𝑡</m:t>
                                  </m:r>
                                </m:e>
                              </m:acc>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Related Run</a:t>
                          </a:r>
                        </a:p>
                      </a:txBody>
                      <a:tcPr marL="68580" marR="68580" marT="0" marB="0"/>
                    </a:tc>
                    <a:extLst>
                      <a:ext uri="{0D108BD9-81ED-4DB2-BD59-A6C34878D82A}">
                        <a16:rowId xmlns:a16="http://schemas.microsoft.com/office/drawing/2014/main" val="2093727837"/>
                      </a:ext>
                    </a:extLst>
                  </a:tr>
                  <a:tr h="194603">
                    <a:tc>
                      <a:txBody>
                        <a:bodyPr/>
                        <a:lstStyle/>
                        <a:p>
                          <a:pPr algn="just" rtl="0">
                            <a:lnSpc>
                              <a:spcPct val="107000"/>
                            </a:lnSpc>
                            <a:spcAft>
                              <a:spcPts val="8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3</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a:t>
                          </a:r>
                          <a:endParaRPr lang="en-IN"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8245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solidFill>
                          <a:srgbClr val="FF0000"/>
                        </a:solidFill>
                      </a:tcPr>
                    </a:tc>
                    <a:extLst>
                      <a:ext uri="{0D108BD9-81ED-4DB2-BD59-A6C34878D82A}">
                        <a16:rowId xmlns:a16="http://schemas.microsoft.com/office/drawing/2014/main" val="4091123272"/>
                      </a:ext>
                    </a:extLst>
                  </a:tr>
                  <a:tr h="194603">
                    <a:tc>
                      <a:txBody>
                        <a:bodyPr/>
                        <a:lstStyle/>
                        <a:p>
                          <a:pPr algn="just" rtl="0">
                            <a:lnSpc>
                              <a:spcPct val="107000"/>
                            </a:lnSpc>
                            <a:spcAft>
                              <a:spcPts val="80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4</a:t>
                          </a:r>
                          <a:endParaRPr lang="en-IN"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a:t>
                          </a:r>
                          <a:endParaRPr lang="en-IN"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0.22</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0.012</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7976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3.2%</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solidFill>
                          <a:srgbClr val="00FF00"/>
                        </a:solidFill>
                      </a:tcPr>
                    </a:tc>
                    <a:extLst>
                      <a:ext uri="{0D108BD9-81ED-4DB2-BD59-A6C34878D82A}">
                        <a16:rowId xmlns:a16="http://schemas.microsoft.com/office/drawing/2014/main" val="2114163696"/>
                      </a:ext>
                    </a:extLst>
                  </a:tr>
                </a:tbl>
              </a:graphicData>
            </a:graphic>
          </p:graphicFrame>
        </mc:Choice>
        <mc:Fallback xmlns="">
          <p:graphicFrame>
            <p:nvGraphicFramePr>
              <p:cNvPr id="7" name="Table 6">
                <a:extLst>
                  <a:ext uri="{FF2B5EF4-FFF2-40B4-BE49-F238E27FC236}">
                    <a16:creationId xmlns:a16="http://schemas.microsoft.com/office/drawing/2014/main" id="{AB1629C4-5C27-45EB-BDC0-91A64201A5DF}"/>
                  </a:ext>
                </a:extLst>
              </p:cNvPr>
              <p:cNvGraphicFramePr>
                <a:graphicFrameLocks noGrp="1"/>
              </p:cNvGraphicFramePr>
              <p:nvPr>
                <p:extLst>
                  <p:ext uri="{D42A27DB-BD31-4B8C-83A1-F6EECF244321}">
                    <p14:modId xmlns:p14="http://schemas.microsoft.com/office/powerpoint/2010/main" val="3568690555"/>
                  </p:ext>
                </p:extLst>
              </p:nvPr>
            </p:nvGraphicFramePr>
            <p:xfrm>
              <a:off x="1043959" y="2783041"/>
              <a:ext cx="10199762" cy="1629728"/>
            </p:xfrm>
            <a:graphic>
              <a:graphicData uri="http://schemas.openxmlformats.org/drawingml/2006/table">
                <a:tbl>
                  <a:tblPr firstRow="1" firstCol="1" bandRow="1">
                    <a:tableStyleId>{5C22544A-7EE6-4342-B048-85BDC9FD1C3A}</a:tableStyleId>
                  </a:tblPr>
                  <a:tblGrid>
                    <a:gridCol w="812137">
                      <a:extLst>
                        <a:ext uri="{9D8B030D-6E8A-4147-A177-3AD203B41FA5}">
                          <a16:colId xmlns:a16="http://schemas.microsoft.com/office/drawing/2014/main" val="4077443494"/>
                        </a:ext>
                      </a:extLst>
                    </a:gridCol>
                    <a:gridCol w="1596788">
                      <a:extLst>
                        <a:ext uri="{9D8B030D-6E8A-4147-A177-3AD203B41FA5}">
                          <a16:colId xmlns:a16="http://schemas.microsoft.com/office/drawing/2014/main" val="2987918241"/>
                        </a:ext>
                      </a:extLst>
                    </a:gridCol>
                    <a:gridCol w="1665026">
                      <a:extLst>
                        <a:ext uri="{9D8B030D-6E8A-4147-A177-3AD203B41FA5}">
                          <a16:colId xmlns:a16="http://schemas.microsoft.com/office/drawing/2014/main" val="1654692042"/>
                        </a:ext>
                      </a:extLst>
                    </a:gridCol>
                    <a:gridCol w="1160060">
                      <a:extLst>
                        <a:ext uri="{9D8B030D-6E8A-4147-A177-3AD203B41FA5}">
                          <a16:colId xmlns:a16="http://schemas.microsoft.com/office/drawing/2014/main" val="2867528827"/>
                        </a:ext>
                      </a:extLst>
                    </a:gridCol>
                    <a:gridCol w="1787857">
                      <a:extLst>
                        <a:ext uri="{9D8B030D-6E8A-4147-A177-3AD203B41FA5}">
                          <a16:colId xmlns:a16="http://schemas.microsoft.com/office/drawing/2014/main" val="2288809405"/>
                        </a:ext>
                      </a:extLst>
                    </a:gridCol>
                    <a:gridCol w="1282889">
                      <a:extLst>
                        <a:ext uri="{9D8B030D-6E8A-4147-A177-3AD203B41FA5}">
                          <a16:colId xmlns:a16="http://schemas.microsoft.com/office/drawing/2014/main" val="2034114872"/>
                        </a:ext>
                      </a:extLst>
                    </a:gridCol>
                    <a:gridCol w="709684">
                      <a:extLst>
                        <a:ext uri="{9D8B030D-6E8A-4147-A177-3AD203B41FA5}">
                          <a16:colId xmlns:a16="http://schemas.microsoft.com/office/drawing/2014/main" val="3277827985"/>
                        </a:ext>
                      </a:extLst>
                    </a:gridCol>
                    <a:gridCol w="1185321">
                      <a:extLst>
                        <a:ext uri="{9D8B030D-6E8A-4147-A177-3AD203B41FA5}">
                          <a16:colId xmlns:a16="http://schemas.microsoft.com/office/drawing/2014/main" val="419736920"/>
                        </a:ext>
                      </a:extLst>
                    </a:gridCol>
                  </a:tblGrid>
                  <a:tr h="113366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4"/>
                          <a:stretch>
                            <a:fillRect l="-51145" t="-4839" r="-489695" b="-54839"/>
                          </a:stretch>
                        </a:blipFill>
                      </a:tcPr>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4"/>
                          <a:stretch>
                            <a:fillRect l="-293515" t="-4839" r="-179522" b="-54839"/>
                          </a:stretch>
                        </a:blipFill>
                      </a:tcPr>
                    </a:tc>
                    <a:tc>
                      <a:txBody>
                        <a:bodyPr/>
                        <a:lstStyle/>
                        <a:p>
                          <a:endParaRPr lang="en-US"/>
                        </a:p>
                      </a:txBody>
                      <a:tcPr marL="68580" marR="68580" marT="0" marB="0">
                        <a:blipFill>
                          <a:blip r:embed="rId4"/>
                          <a:stretch>
                            <a:fillRect l="-546445" t="-4839" r="-149289" b="-54839"/>
                          </a:stretch>
                        </a:blipFill>
                      </a:tcPr>
                    </a:tc>
                    <a:tc>
                      <a:txBody>
                        <a:bodyPr/>
                        <a:lstStyle/>
                        <a:p>
                          <a:endParaRPr lang="en-US"/>
                        </a:p>
                      </a:txBody>
                      <a:tcPr marL="68580" marR="68580" marT="0" marB="0">
                        <a:blipFill>
                          <a:blip r:embed="rId4"/>
                          <a:stretch>
                            <a:fillRect l="-1175862" t="-4839" r="-171552" b="-54839"/>
                          </a:stretch>
                        </a:blipFill>
                      </a:tcPr>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Related Run</a:t>
                          </a:r>
                        </a:p>
                      </a:txBody>
                      <a:tcPr marL="68580" marR="68580" marT="0" marB="0"/>
                    </a:tc>
                    <a:extLst>
                      <a:ext uri="{0D108BD9-81ED-4DB2-BD59-A6C34878D82A}">
                        <a16:rowId xmlns:a16="http://schemas.microsoft.com/office/drawing/2014/main" val="2093727837"/>
                      </a:ext>
                    </a:extLst>
                  </a:tr>
                  <a:tr h="248031">
                    <a:tc>
                      <a:txBody>
                        <a:bodyPr/>
                        <a:lstStyle/>
                        <a:p>
                          <a:pPr algn="just" rtl="0">
                            <a:lnSpc>
                              <a:spcPct val="107000"/>
                            </a:lnSpc>
                            <a:spcAft>
                              <a:spcPts val="8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3</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a:t>
                          </a:r>
                          <a:endParaRPr lang="en-IN"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0000"/>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8245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solidFill>
                          <a:srgbClr val="FF0000"/>
                        </a:solidFill>
                      </a:tcPr>
                    </a:tc>
                    <a:extLst>
                      <a:ext uri="{0D108BD9-81ED-4DB2-BD59-A6C34878D82A}">
                        <a16:rowId xmlns:a16="http://schemas.microsoft.com/office/drawing/2014/main" val="4091123272"/>
                      </a:ext>
                    </a:extLst>
                  </a:tr>
                  <a:tr h="248031">
                    <a:tc>
                      <a:txBody>
                        <a:bodyPr/>
                        <a:lstStyle/>
                        <a:p>
                          <a:pPr algn="just" rtl="0">
                            <a:lnSpc>
                              <a:spcPct val="107000"/>
                            </a:lnSpc>
                            <a:spcAft>
                              <a:spcPts val="80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4</a:t>
                          </a:r>
                          <a:endParaRPr lang="en-IN"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18</a:t>
                          </a:r>
                          <a:endParaRPr lang="en-IN"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0.22</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0.012</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7976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3.2%</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solidFill>
                          <a:srgbClr val="00FF00"/>
                        </a:solidFill>
                      </a:tcPr>
                    </a:tc>
                    <a:extLst>
                      <a:ext uri="{0D108BD9-81ED-4DB2-BD59-A6C34878D82A}">
                        <a16:rowId xmlns:a16="http://schemas.microsoft.com/office/drawing/2014/main" val="2114163696"/>
                      </a:ext>
                    </a:extLst>
                  </a:tr>
                </a:tbl>
              </a:graphicData>
            </a:graphic>
          </p:graphicFrame>
        </mc:Fallback>
      </mc:AlternateContent>
      <p:sp>
        <p:nvSpPr>
          <p:cNvPr id="6" name="TextBox 5">
            <a:extLst>
              <a:ext uri="{FF2B5EF4-FFF2-40B4-BE49-F238E27FC236}">
                <a16:creationId xmlns:a16="http://schemas.microsoft.com/office/drawing/2014/main" id="{9A08C09F-44FA-4EC6-BEE2-7E73F0A753D9}"/>
              </a:ext>
            </a:extLst>
          </p:cNvPr>
          <p:cNvSpPr txBox="1"/>
          <p:nvPr/>
        </p:nvSpPr>
        <p:spPr>
          <a:xfrm>
            <a:off x="858975" y="1047656"/>
            <a:ext cx="5237025" cy="405367"/>
          </a:xfrm>
          <a:prstGeom prst="rect">
            <a:avLst/>
          </a:prstGeom>
          <a:solidFill>
            <a:srgbClr val="FFFF00"/>
          </a:solidFill>
          <a:ln w="19050">
            <a:solidFill>
              <a:schemeClr val="tx1"/>
            </a:solidFill>
          </a:ln>
          <a:effectLst>
            <a:glow rad="139700">
              <a:schemeClr val="accent2">
                <a:satMod val="175000"/>
                <a:alpha val="40000"/>
              </a:schemeClr>
            </a:glow>
          </a:effectLst>
        </p:spPr>
        <p:txBody>
          <a:bodyPr wrap="square">
            <a:spAutoFit/>
          </a:bodyPr>
          <a:lstStyle/>
          <a:p>
            <a:pPr algn="just" rtl="0">
              <a:lnSpc>
                <a:spcPct val="107000"/>
              </a:lnSpc>
              <a:spcBef>
                <a:spcPts val="1200"/>
              </a:spcBef>
              <a:spcAft>
                <a:spcPts val="12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Effects of water depth on bubble growth</a:t>
            </a:r>
            <a:endParaRPr lang="en-IN"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4DFA14A2-65A1-45AF-8A24-AEB92DF3A405}"/>
              </a:ext>
            </a:extLst>
          </p:cNvPr>
          <p:cNvSpPr txBox="1"/>
          <p:nvPr/>
        </p:nvSpPr>
        <p:spPr>
          <a:xfrm>
            <a:off x="794412" y="1681080"/>
            <a:ext cx="10245236" cy="646331"/>
          </a:xfrm>
          <a:prstGeom prst="rect">
            <a:avLst/>
          </a:prstGeom>
          <a:noFill/>
        </p:spPr>
        <p:txBody>
          <a:bodyPr wrap="square" rtlCol="0">
            <a:spAutoFit/>
          </a:bodyPr>
          <a:lstStyle/>
          <a:p>
            <a:pPr algn="just"/>
            <a:r>
              <a:rPr lang="en-US" sz="1800" b="1" dirty="0">
                <a:effectLst/>
                <a:ea typeface="Calibri" panose="020F0502020204030204" pitchFamily="34" charset="0"/>
                <a:cs typeface="Times New Roman" panose="02020603050405020304" pitchFamily="18" charset="0"/>
              </a:rPr>
              <a:t>Bubble growth is </a:t>
            </a:r>
            <a:r>
              <a:rPr lang="en-US" b="1" dirty="0">
                <a:ea typeface="Calibri" panose="020F0502020204030204" pitchFamily="34" charset="0"/>
                <a:cs typeface="Times New Roman" panose="02020603050405020304" pitchFamily="18" charset="0"/>
              </a:rPr>
              <a:t>simulated at </a:t>
            </a:r>
            <a:r>
              <a:rPr lang="en-US" b="1" dirty="0">
                <a:solidFill>
                  <a:srgbClr val="FF0000"/>
                </a:solidFill>
                <a:ea typeface="Calibri" panose="020F0502020204030204" pitchFamily="34" charset="0"/>
                <a:cs typeface="Times New Roman" panose="02020603050405020304" pitchFamily="18" charset="0"/>
              </a:rPr>
              <a:t>18 m</a:t>
            </a:r>
            <a:r>
              <a:rPr lang="en-US" b="1" dirty="0">
                <a:ea typeface="Calibri" panose="020F0502020204030204" pitchFamily="34" charset="0"/>
                <a:cs typeface="Times New Roman" panose="02020603050405020304" pitchFamily="18" charset="0"/>
              </a:rPr>
              <a:t> water depth and result is compared with runs in shallow water depths (at </a:t>
            </a:r>
            <a:r>
              <a:rPr lang="en-US" b="1" dirty="0">
                <a:solidFill>
                  <a:srgbClr val="FF0000"/>
                </a:solidFill>
                <a:ea typeface="Calibri" panose="020F0502020204030204" pitchFamily="34" charset="0"/>
                <a:cs typeface="Times New Roman" panose="02020603050405020304" pitchFamily="18" charset="0"/>
              </a:rPr>
              <a:t>2 m depth</a:t>
            </a:r>
            <a:r>
              <a:rPr lang="en-US" b="1" dirty="0">
                <a:ea typeface="Calibri" panose="020F0502020204030204" pitchFamily="34" charset="0"/>
                <a:cs typeface="Times New Roman" panose="02020603050405020304" pitchFamily="18" charset="0"/>
              </a:rPr>
              <a:t>, runs 1 and 2)</a:t>
            </a:r>
            <a:endParaRPr lang="en-US" b="1" dirty="0">
              <a:solidFill>
                <a:srgbClr val="0033CC"/>
              </a:solidFill>
              <a:cs typeface="Times New Roman" panose="02020603050405020304" pitchFamily="18" charset="0"/>
            </a:endParaRPr>
          </a:p>
        </p:txBody>
      </p:sp>
      <p:sp>
        <p:nvSpPr>
          <p:cNvPr id="10" name="Title 1">
            <a:extLst>
              <a:ext uri="{FF2B5EF4-FFF2-40B4-BE49-F238E27FC236}">
                <a16:creationId xmlns:a16="http://schemas.microsoft.com/office/drawing/2014/main" id="{E05E6BE0-E336-4A3C-93A0-C0523BB2D0CC}"/>
              </a:ext>
            </a:extLst>
          </p:cNvPr>
          <p:cNvSpPr txBox="1">
            <a:spLocks/>
          </p:cNvSpPr>
          <p:nvPr/>
        </p:nvSpPr>
        <p:spPr>
          <a:xfrm>
            <a:off x="728121" y="-1061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latin typeface="Times New Roman" panose="02020603050405020304" pitchFamily="18" charset="0"/>
                <a:cs typeface="Times New Roman" panose="02020603050405020304" pitchFamily="18" charset="0"/>
              </a:rPr>
              <a:t>Results (contd.)</a:t>
            </a:r>
          </a:p>
        </p:txBody>
      </p:sp>
    </p:spTree>
    <p:extLst>
      <p:ext uri="{BB962C8B-B14F-4D97-AF65-F5344CB8AC3E}">
        <p14:creationId xmlns:p14="http://schemas.microsoft.com/office/powerpoint/2010/main" val="271550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E6632FB3-55B3-454C-8645-B84CE52B30F5}"/>
              </a:ext>
            </a:extLst>
          </p:cNvPr>
          <p:cNvGrpSpPr/>
          <p:nvPr/>
        </p:nvGrpSpPr>
        <p:grpSpPr>
          <a:xfrm>
            <a:off x="-140325" y="876588"/>
            <a:ext cx="6773137" cy="3941072"/>
            <a:chOff x="910563" y="406119"/>
            <a:chExt cx="8590385" cy="5279113"/>
          </a:xfrm>
        </p:grpSpPr>
        <p:pic>
          <p:nvPicPr>
            <p:cNvPr id="42" name="Picture 41">
              <a:extLst>
                <a:ext uri="{FF2B5EF4-FFF2-40B4-BE49-F238E27FC236}">
                  <a16:creationId xmlns:a16="http://schemas.microsoft.com/office/drawing/2014/main" id="{631AE136-3985-477C-A383-0BDD26E0B60C}"/>
                </a:ext>
              </a:extLst>
            </p:cNvPr>
            <p:cNvPicPr>
              <a:picLocks noChangeAspect="1"/>
            </p:cNvPicPr>
            <p:nvPr/>
          </p:nvPicPr>
          <p:blipFill>
            <a:blip r:embed="rId4"/>
            <a:stretch>
              <a:fillRect/>
            </a:stretch>
          </p:blipFill>
          <p:spPr>
            <a:xfrm>
              <a:off x="910563" y="707065"/>
              <a:ext cx="8590385" cy="4581539"/>
            </a:xfrm>
            <a:prstGeom prst="rect">
              <a:avLst/>
            </a:prstGeom>
          </p:spPr>
        </p:pic>
        <p:grpSp>
          <p:nvGrpSpPr>
            <p:cNvPr id="43" name="Group 42">
              <a:extLst>
                <a:ext uri="{FF2B5EF4-FFF2-40B4-BE49-F238E27FC236}">
                  <a16:creationId xmlns:a16="http://schemas.microsoft.com/office/drawing/2014/main" id="{ADF0F2A7-D749-4644-B2E8-A5761DB91596}"/>
                </a:ext>
              </a:extLst>
            </p:cNvPr>
            <p:cNvGrpSpPr/>
            <p:nvPr/>
          </p:nvGrpSpPr>
          <p:grpSpPr>
            <a:xfrm>
              <a:off x="1054154" y="406119"/>
              <a:ext cx="8135144" cy="5279113"/>
              <a:chOff x="1054154" y="406119"/>
              <a:chExt cx="8135144" cy="5279113"/>
            </a:xfrm>
          </p:grpSpPr>
          <p:grpSp>
            <p:nvGrpSpPr>
              <p:cNvPr id="44" name="Group 43">
                <a:extLst>
                  <a:ext uri="{FF2B5EF4-FFF2-40B4-BE49-F238E27FC236}">
                    <a16:creationId xmlns:a16="http://schemas.microsoft.com/office/drawing/2014/main" id="{D611AD20-7C23-44EC-B213-B3B5D4B1EB3A}"/>
                  </a:ext>
                </a:extLst>
              </p:cNvPr>
              <p:cNvGrpSpPr/>
              <p:nvPr/>
            </p:nvGrpSpPr>
            <p:grpSpPr>
              <a:xfrm>
                <a:off x="1054154" y="1073194"/>
                <a:ext cx="8135144" cy="4612038"/>
                <a:chOff x="1054154" y="1073194"/>
                <a:chExt cx="8135144" cy="4612038"/>
              </a:xfrm>
            </p:grpSpPr>
            <p:grpSp>
              <p:nvGrpSpPr>
                <p:cNvPr id="48" name="Group 47">
                  <a:extLst>
                    <a:ext uri="{FF2B5EF4-FFF2-40B4-BE49-F238E27FC236}">
                      <a16:creationId xmlns:a16="http://schemas.microsoft.com/office/drawing/2014/main" id="{C1471FF3-8C1E-4859-B257-5841B856F11D}"/>
                    </a:ext>
                  </a:extLst>
                </p:cNvPr>
                <p:cNvGrpSpPr/>
                <p:nvPr/>
              </p:nvGrpSpPr>
              <p:grpSpPr>
                <a:xfrm>
                  <a:off x="1054154" y="1073194"/>
                  <a:ext cx="4923787" cy="4612038"/>
                  <a:chOff x="1054154" y="1073194"/>
                  <a:chExt cx="4923787" cy="4612038"/>
                </a:xfrm>
              </p:grpSpPr>
              <p:grpSp>
                <p:nvGrpSpPr>
                  <p:cNvPr id="50" name="Group 49">
                    <a:extLst>
                      <a:ext uri="{FF2B5EF4-FFF2-40B4-BE49-F238E27FC236}">
                        <a16:creationId xmlns:a16="http://schemas.microsoft.com/office/drawing/2014/main" id="{DFD60F99-E366-4270-94C8-2499974656B9}"/>
                      </a:ext>
                    </a:extLst>
                  </p:cNvPr>
                  <p:cNvGrpSpPr/>
                  <p:nvPr/>
                </p:nvGrpSpPr>
                <p:grpSpPr>
                  <a:xfrm>
                    <a:off x="1761217" y="1073194"/>
                    <a:ext cx="2475222" cy="3703593"/>
                    <a:chOff x="837292" y="1101769"/>
                    <a:chExt cx="2475222" cy="3703593"/>
                  </a:xfrm>
                </p:grpSpPr>
                <p:sp>
                  <p:nvSpPr>
                    <p:cNvPr id="54" name="Oval 53">
                      <a:extLst>
                        <a:ext uri="{FF2B5EF4-FFF2-40B4-BE49-F238E27FC236}">
                          <a16:creationId xmlns:a16="http://schemas.microsoft.com/office/drawing/2014/main" id="{2F5EED6A-2B6D-47BF-B7CE-7F71B5132EC2}"/>
                        </a:ext>
                      </a:extLst>
                    </p:cNvPr>
                    <p:cNvSpPr/>
                    <p:nvPr/>
                  </p:nvSpPr>
                  <p:spPr>
                    <a:xfrm>
                      <a:off x="837292" y="1101769"/>
                      <a:ext cx="641642" cy="1642151"/>
                    </a:xfrm>
                    <a:prstGeom prst="ellipse">
                      <a:avLst/>
                    </a:prstGeom>
                    <a:noFill/>
                    <a:ln w="349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D22959C4-D46B-4219-988F-37BAD4005606}"/>
                        </a:ext>
                      </a:extLst>
                    </p:cNvPr>
                    <p:cNvCxnSpPr>
                      <a:cxnSpLocks/>
                    </p:cNvCxnSpPr>
                    <p:nvPr/>
                  </p:nvCxnSpPr>
                  <p:spPr>
                    <a:xfrm>
                      <a:off x="1552575" y="1971674"/>
                      <a:ext cx="1759939" cy="772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4C3681D5-43EB-45AE-ADA2-2989872462E6}"/>
                        </a:ext>
                      </a:extLst>
                    </p:cNvPr>
                    <p:cNvPicPr>
                      <a:picLocks noChangeAspect="1"/>
                    </p:cNvPicPr>
                    <p:nvPr/>
                  </p:nvPicPr>
                  <p:blipFill>
                    <a:blip r:embed="rId5"/>
                    <a:stretch>
                      <a:fillRect/>
                    </a:stretch>
                  </p:blipFill>
                  <p:spPr>
                    <a:xfrm>
                      <a:off x="933450" y="4224337"/>
                      <a:ext cx="1238250" cy="581025"/>
                    </a:xfrm>
                    <a:prstGeom prst="rect">
                      <a:avLst/>
                    </a:prstGeom>
                  </p:spPr>
                </p:pic>
              </p:grpSp>
              <p:sp>
                <p:nvSpPr>
                  <p:cNvPr id="52" name="TextBox 51">
                    <a:extLst>
                      <a:ext uri="{FF2B5EF4-FFF2-40B4-BE49-F238E27FC236}">
                        <a16:creationId xmlns:a16="http://schemas.microsoft.com/office/drawing/2014/main" id="{B50294D2-B1C8-4ABD-9241-B8547E377A44}"/>
                      </a:ext>
                    </a:extLst>
                  </p:cNvPr>
                  <p:cNvSpPr txBox="1"/>
                  <p:nvPr/>
                </p:nvSpPr>
                <p:spPr>
                  <a:xfrm>
                    <a:off x="5044672" y="5315900"/>
                    <a:ext cx="933269" cy="369332"/>
                  </a:xfrm>
                  <a:prstGeom prst="rect">
                    <a:avLst/>
                  </a:prstGeom>
                  <a:noFill/>
                </p:spPr>
                <p:txBody>
                  <a:bodyPr wrap="none" rtlCol="0">
                    <a:spAutoFit/>
                  </a:bodyPr>
                  <a:lstStyle/>
                  <a:p>
                    <a:r>
                      <a:rPr lang="en-US" dirty="0"/>
                      <a:t>Time (s)</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C02A754-EDA2-419B-8F98-413F776C2F84}"/>
                          </a:ext>
                        </a:extLst>
                      </p:cNvPr>
                      <p:cNvSpPr txBox="1"/>
                      <p:nvPr/>
                    </p:nvSpPr>
                    <p:spPr>
                      <a:xfrm rot="16200000">
                        <a:off x="269030" y="2501757"/>
                        <a:ext cx="1997425" cy="427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h</m:t>
                                  </m:r>
                                  <m:r>
                                    <a:rPr lang="en-US" sz="1600" b="0" i="1" smtClean="0">
                                      <a:latin typeface="Cambria Math" panose="02040503050406030204" pitchFamily="18" charset="0"/>
                                    </a:rPr>
                                    <m:t>𝑒𝑎𝑑</m:t>
                                  </m:r>
                                </m:sub>
                              </m:sSub>
                              <m:r>
                                <a:rPr lang="en-US" sz="1600" b="0" i="1" smtClean="0">
                                  <a:latin typeface="Cambria Math" panose="02040503050406030204" pitchFamily="18" charset="0"/>
                                </a:rPr>
                                <m:t> (</m:t>
                              </m:r>
                              <m:r>
                                <m:rPr>
                                  <m:sty m:val="p"/>
                                </m:rPr>
                                <a:rPr lang="en-US" sz="1600">
                                  <a:latin typeface="Cambria Math" panose="02040503050406030204" pitchFamily="18" charset="0"/>
                                </a:rPr>
                                <m:t>Pa</m:t>
                              </m:r>
                              <m:r>
                                <a:rPr lang="en-US" sz="1600">
                                  <a:latin typeface="Cambria Math" panose="02040503050406030204" pitchFamily="18" charset="0"/>
                                </a:rPr>
                                <m:t> </m:t>
                              </m:r>
                              <m:r>
                                <m:rPr>
                                  <m:sty m:val="p"/>
                                </m:rPr>
                                <a:rPr lang="en-US" sz="1600">
                                  <a:latin typeface="Cambria Math" panose="02040503050406030204" pitchFamily="18" charset="0"/>
                                </a:rPr>
                                <m:t>m</m:t>
                              </m:r>
                              <m:r>
                                <a:rPr lang="en-US" sz="1600" baseline="26000">
                                  <a:latin typeface="Cambria Math" panose="02040503050406030204" pitchFamily="18" charset="0"/>
                                </a:rPr>
                                <m:t>0</m:t>
                              </m:r>
                              <m:r>
                                <a:rPr lang="en-US" sz="1600" baseline="26000">
                                  <a:latin typeface="Cambria Math" panose="02040503050406030204" pitchFamily="18" charset="0"/>
                                </a:rPr>
                                <m:t>.</m:t>
                              </m:r>
                              <m:r>
                                <a:rPr lang="en-US" sz="1600" baseline="26000">
                                  <a:latin typeface="Cambria Math" panose="02040503050406030204" pitchFamily="18" charset="0"/>
                                </a:rPr>
                                <m:t>5</m:t>
                              </m:r>
                              <m:r>
                                <a:rPr lang="en-US" sz="1600" b="0" i="1" smtClean="0">
                                  <a:latin typeface="Cambria Math" panose="02040503050406030204" pitchFamily="18" charset="0"/>
                                </a:rPr>
                                <m:t>)</m:t>
                              </m:r>
                            </m:oMath>
                          </m:oMathPara>
                        </a14:m>
                        <a:endParaRPr lang="en-US" sz="1600" dirty="0"/>
                      </a:p>
                    </p:txBody>
                  </p:sp>
                </mc:Choice>
                <mc:Fallback xmlns="">
                  <p:sp>
                    <p:nvSpPr>
                      <p:cNvPr id="53" name="TextBox 52">
                        <a:extLst>
                          <a:ext uri="{FF2B5EF4-FFF2-40B4-BE49-F238E27FC236}">
                            <a16:creationId xmlns:a16="http://schemas.microsoft.com/office/drawing/2014/main" id="{6C02A754-EDA2-419B-8F98-413F776C2F84}"/>
                          </a:ext>
                        </a:extLst>
                      </p:cNvPr>
                      <p:cNvSpPr txBox="1">
                        <a:spLocks noRot="1" noChangeAspect="1" noMove="1" noResize="1" noEditPoints="1" noAdjustHandles="1" noChangeArrowheads="1" noChangeShapeType="1" noTextEdit="1"/>
                      </p:cNvSpPr>
                      <p:nvPr/>
                    </p:nvSpPr>
                    <p:spPr>
                      <a:xfrm rot="16200000">
                        <a:off x="269030" y="2501757"/>
                        <a:ext cx="1997425" cy="427178"/>
                      </a:xfrm>
                      <a:prstGeom prst="rect">
                        <a:avLst/>
                      </a:prstGeom>
                      <a:blipFill>
                        <a:blip r:embed="rId7"/>
                        <a:stretch>
                          <a:fillRect t="-1224" r="-10909"/>
                        </a:stretch>
                      </a:blipFill>
                    </p:spPr>
                    <p:txBody>
                      <a:bodyPr/>
                      <a:lstStyle/>
                      <a:p>
                        <a:r>
                          <a:rPr lang="en-IN">
                            <a:noFill/>
                          </a:rPr>
                          <a:t> </a:t>
                        </a:r>
                      </a:p>
                    </p:txBody>
                  </p:sp>
                </mc:Fallback>
              </mc:AlternateContent>
            </p:grpSp>
            <p:pic>
              <p:nvPicPr>
                <p:cNvPr id="49" name="Picture 48">
                  <a:extLst>
                    <a:ext uri="{FF2B5EF4-FFF2-40B4-BE49-F238E27FC236}">
                      <a16:creationId xmlns:a16="http://schemas.microsoft.com/office/drawing/2014/main" id="{06C13549-53A4-4B0B-BCE9-27562A8125AE}"/>
                    </a:ext>
                  </a:extLst>
                </p:cNvPr>
                <p:cNvPicPr>
                  <a:picLocks noChangeAspect="1"/>
                </p:cNvPicPr>
                <p:nvPr/>
              </p:nvPicPr>
              <p:blipFill>
                <a:blip r:embed="rId8"/>
                <a:stretch>
                  <a:fillRect/>
                </a:stretch>
              </p:blipFill>
              <p:spPr>
                <a:xfrm>
                  <a:off x="4102610" y="2173810"/>
                  <a:ext cx="5086688" cy="2631946"/>
                </a:xfrm>
                <a:prstGeom prst="rect">
                  <a:avLst/>
                </a:prstGeom>
              </p:spPr>
            </p:pic>
          </p:grpSp>
          <p:cxnSp>
            <p:nvCxnSpPr>
              <p:cNvPr id="45" name="Straight Arrow Connector 44">
                <a:extLst>
                  <a:ext uri="{FF2B5EF4-FFF2-40B4-BE49-F238E27FC236}">
                    <a16:creationId xmlns:a16="http://schemas.microsoft.com/office/drawing/2014/main" id="{C381F63B-1008-4828-9D33-FCA0E3A3CA5D}"/>
                  </a:ext>
                </a:extLst>
              </p:cNvPr>
              <p:cNvCxnSpPr>
                <a:cxnSpLocks/>
                <a:stCxn id="46" idx="2"/>
              </p:cNvCxnSpPr>
              <p:nvPr/>
            </p:nvCxnSpPr>
            <p:spPr>
              <a:xfrm flipH="1">
                <a:off x="7146857" y="900844"/>
                <a:ext cx="338160" cy="14206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66C9F15-12CC-4B8A-B713-9F9BF5C77171}"/>
                  </a:ext>
                </a:extLst>
              </p:cNvPr>
              <p:cNvSpPr txBox="1"/>
              <p:nvPr/>
            </p:nvSpPr>
            <p:spPr>
              <a:xfrm>
                <a:off x="5995959" y="406119"/>
                <a:ext cx="2978114" cy="494725"/>
              </a:xfrm>
              <a:prstGeom prst="rect">
                <a:avLst/>
              </a:prstGeom>
              <a:solidFill>
                <a:srgbClr val="FFFF00"/>
              </a:solidFill>
              <a:ln w="19050">
                <a:solidFill>
                  <a:schemeClr val="tx1"/>
                </a:solidFill>
              </a:ln>
              <a:effectLst>
                <a:glow rad="228600">
                  <a:schemeClr val="accent2">
                    <a:satMod val="175000"/>
                    <a:alpha val="40000"/>
                  </a:schemeClr>
                </a:glow>
              </a:effectLst>
            </p:spPr>
            <p:txBody>
              <a:bodyPr wrap="square" rtlCol="0">
                <a:spAutoFit/>
              </a:bodyPr>
              <a:lstStyle/>
              <a:p>
                <a:r>
                  <a:rPr lang="en-US" dirty="0"/>
                  <a:t>Early fracturing events </a:t>
                </a:r>
              </a:p>
            </p:txBody>
          </p:sp>
          <p:cxnSp>
            <p:nvCxnSpPr>
              <p:cNvPr id="47" name="Straight Arrow Connector 46">
                <a:extLst>
                  <a:ext uri="{FF2B5EF4-FFF2-40B4-BE49-F238E27FC236}">
                    <a16:creationId xmlns:a16="http://schemas.microsoft.com/office/drawing/2014/main" id="{AAAB0FA9-46CD-46FA-A7F8-2F1A8E269ED3}"/>
                  </a:ext>
                </a:extLst>
              </p:cNvPr>
              <p:cNvCxnSpPr>
                <a:cxnSpLocks/>
                <a:stCxn id="46" idx="2"/>
              </p:cNvCxnSpPr>
              <p:nvPr/>
            </p:nvCxnSpPr>
            <p:spPr>
              <a:xfrm>
                <a:off x="7485017" y="900844"/>
                <a:ext cx="0" cy="12729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 name="TextBox 18">
            <a:extLst>
              <a:ext uri="{FF2B5EF4-FFF2-40B4-BE49-F238E27FC236}">
                <a16:creationId xmlns:a16="http://schemas.microsoft.com/office/drawing/2014/main" id="{AD0E3A62-0631-4C9D-9ADD-64B5B720A82B}"/>
              </a:ext>
            </a:extLst>
          </p:cNvPr>
          <p:cNvSpPr txBox="1"/>
          <p:nvPr/>
        </p:nvSpPr>
        <p:spPr>
          <a:xfrm>
            <a:off x="150127" y="5658246"/>
            <a:ext cx="10768081" cy="830997"/>
          </a:xfrm>
          <a:prstGeom prst="rect">
            <a:avLst/>
          </a:prstGeom>
          <a:noFill/>
        </p:spPr>
        <p:txBody>
          <a:bodyPr wrap="square">
            <a:spAutoFit/>
          </a:bodyPr>
          <a:lstStyle/>
          <a:p>
            <a:pPr algn="just"/>
            <a:r>
              <a:rPr lang="en-US" sz="2400" b="1" dirty="0">
                <a:solidFill>
                  <a:srgbClr val="0000CC"/>
                </a:solidFill>
                <a:effectLst/>
                <a:ea typeface="Calibri" panose="020F0502020204030204" pitchFamily="34" charset="0"/>
              </a:rPr>
              <a:t>The bubble grow nearly ~3.2% faster, compared to bubble in absence of waves</a:t>
            </a:r>
          </a:p>
          <a:p>
            <a:pPr algn="just"/>
            <a:r>
              <a:rPr lang="en-US" sz="2400" b="1" dirty="0">
                <a:solidFill>
                  <a:schemeClr val="tx1">
                    <a:lumMod val="95000"/>
                    <a:lumOff val="5000"/>
                  </a:schemeClr>
                </a:solidFill>
                <a:effectLst/>
                <a:ea typeface="Calibri" panose="020F0502020204030204" pitchFamily="34" charset="0"/>
              </a:rPr>
              <a:t>In contrast, bubble in 2 m water depth grew 9.71% faster.</a:t>
            </a:r>
            <a:endParaRPr lang="en-IN" sz="2400" b="1" dirty="0">
              <a:solidFill>
                <a:schemeClr val="tx1">
                  <a:lumMod val="95000"/>
                  <a:lumOff val="5000"/>
                </a:schemeClr>
              </a:solidFill>
            </a:endParaRPr>
          </a:p>
        </p:txBody>
      </p:sp>
      <p:sp>
        <p:nvSpPr>
          <p:cNvPr id="21" name="TextBox 20">
            <a:extLst>
              <a:ext uri="{FF2B5EF4-FFF2-40B4-BE49-F238E27FC236}">
                <a16:creationId xmlns:a16="http://schemas.microsoft.com/office/drawing/2014/main" id="{C04CC5E6-51FB-4BC7-A2F4-AA24BAEA5F02}"/>
              </a:ext>
            </a:extLst>
          </p:cNvPr>
          <p:cNvSpPr txBox="1"/>
          <p:nvPr/>
        </p:nvSpPr>
        <p:spPr>
          <a:xfrm>
            <a:off x="6808187" y="1065597"/>
            <a:ext cx="5383813" cy="670440"/>
          </a:xfrm>
          <a:prstGeom prst="rect">
            <a:avLst/>
          </a:prstGeom>
          <a:solidFill>
            <a:srgbClr val="FFFF00"/>
          </a:solidFill>
        </p:spPr>
        <p:txBody>
          <a:bodyPr wrap="square">
            <a:spAutoFit/>
          </a:bodyPr>
          <a:lstStyle/>
          <a:p>
            <a:pPr algn="just" rtl="0">
              <a:lnSpc>
                <a:spcPct val="107000"/>
              </a:lnSpc>
              <a:spcAft>
                <a:spcPts val="800"/>
              </a:spcAft>
            </a:pPr>
            <a:r>
              <a:rPr lang="en-IN" sz="1800" b="1" dirty="0">
                <a:effectLst/>
                <a:ea typeface="Calibri" panose="020F0502020204030204" pitchFamily="34" charset="0"/>
                <a:cs typeface="Arial" panose="020B0604020202020204" pitchFamily="34" charset="0"/>
              </a:rPr>
              <a:t>B</a:t>
            </a:r>
            <a:r>
              <a:rPr lang="en-IN" sz="1800" b="1" dirty="0">
                <a:solidFill>
                  <a:srgbClr val="000000"/>
                </a:solidFill>
                <a:effectLst/>
                <a:ea typeface="Times New Roman" panose="02020603050405020304" pitchFamily="18" charset="0"/>
                <a:cs typeface="Arial" panose="020B0604020202020204" pitchFamily="34" charset="0"/>
              </a:rPr>
              <a:t>ubbles induce </a:t>
            </a:r>
            <a:r>
              <a:rPr lang="en-IN" sz="1800" b="1" dirty="0">
                <a:solidFill>
                  <a:srgbClr val="FF0000"/>
                </a:solidFill>
                <a:effectLst/>
                <a:ea typeface="Times New Roman" panose="02020603050405020304" pitchFamily="18" charset="0"/>
                <a:cs typeface="Arial" panose="020B0604020202020204" pitchFamily="34" charset="0"/>
              </a:rPr>
              <a:t>early</a:t>
            </a:r>
            <a:r>
              <a:rPr lang="en-IN" sz="1800" b="1" dirty="0">
                <a:solidFill>
                  <a:srgbClr val="000000"/>
                </a:solidFill>
                <a:effectLst/>
                <a:ea typeface="Times New Roman" panose="02020603050405020304" pitchFamily="18" charset="0"/>
                <a:cs typeface="Arial" panose="020B0604020202020204" pitchFamily="34" charset="0"/>
              </a:rPr>
              <a:t> fracturing, but no </a:t>
            </a:r>
            <a:r>
              <a:rPr lang="en-IN" sz="1800" b="1" dirty="0">
                <a:solidFill>
                  <a:srgbClr val="FF0000"/>
                </a:solidFill>
                <a:effectLst/>
                <a:ea typeface="Times New Roman" panose="02020603050405020304" pitchFamily="18" charset="0"/>
                <a:cs typeface="Arial" panose="020B0604020202020204" pitchFamily="34" charset="0"/>
              </a:rPr>
              <a:t>multiple fracturing</a:t>
            </a:r>
            <a:endParaRPr lang="en-IN" sz="1600" b="1" dirty="0">
              <a:solidFill>
                <a:srgbClr val="FF0000"/>
              </a:solidFill>
              <a:effectLst/>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A67388D-3CD0-4DE8-AE44-609888AF1101}"/>
              </a:ext>
            </a:extLst>
          </p:cNvPr>
          <p:cNvSpPr txBox="1"/>
          <p:nvPr/>
        </p:nvSpPr>
        <p:spPr>
          <a:xfrm>
            <a:off x="6789632" y="2474686"/>
            <a:ext cx="5402368" cy="176618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b="1" dirty="0">
                <a:effectLst/>
                <a:ea typeface="Calibri" panose="020F0502020204030204" pitchFamily="34" charset="0"/>
                <a:cs typeface="Arial" panose="020B0604020202020204" pitchFamily="34" charset="0"/>
              </a:rPr>
              <a:t>Bubbles in deeper water have higher inner pressure</a:t>
            </a:r>
          </a:p>
          <a:p>
            <a:pPr marL="285750" indent="-285750" algn="just">
              <a:lnSpc>
                <a:spcPct val="107000"/>
              </a:lnSpc>
              <a:spcAft>
                <a:spcPts val="800"/>
              </a:spcAft>
              <a:buFont typeface="Arial" panose="020B0604020202020204" pitchFamily="34" charset="0"/>
              <a:buChar char="•"/>
            </a:pPr>
            <a:r>
              <a:rPr lang="en-US" b="1" dirty="0">
                <a:ea typeface="Calibri" panose="020F0502020204030204" pitchFamily="34" charset="0"/>
                <a:cs typeface="Arial" panose="020B0604020202020204" pitchFamily="34" charset="0"/>
              </a:rPr>
              <a:t>This i</a:t>
            </a:r>
            <a:r>
              <a:rPr lang="en-US" b="1" dirty="0">
                <a:effectLst/>
                <a:ea typeface="Calibri" panose="020F0502020204030204" pitchFamily="34" charset="0"/>
                <a:cs typeface="Arial" panose="020B0604020202020204" pitchFamily="34" charset="0"/>
              </a:rPr>
              <a:t>ncreases solute concentration at bubble surface, thus reduces the total diffusive flux</a:t>
            </a:r>
          </a:p>
          <a:p>
            <a:pPr marL="285750" indent="-285750" algn="just">
              <a:lnSpc>
                <a:spcPct val="107000"/>
              </a:lnSpc>
              <a:spcAft>
                <a:spcPts val="800"/>
              </a:spcAft>
              <a:buFont typeface="Arial" panose="020B0604020202020204" pitchFamily="34" charset="0"/>
              <a:buChar char="•"/>
            </a:pPr>
            <a:r>
              <a:rPr lang="en-US" b="1" dirty="0">
                <a:ea typeface="Calibri" panose="020F0502020204030204" pitchFamily="34" charset="0"/>
                <a:cs typeface="Arial" panose="020B0604020202020204" pitchFamily="34" charset="0"/>
              </a:rPr>
              <a:t>So, required </a:t>
            </a:r>
            <a:r>
              <a:rPr lang="en-US" b="1" dirty="0">
                <a:effectLst/>
                <a:ea typeface="Calibri" panose="020F0502020204030204" pitchFamily="34" charset="0"/>
                <a:cs typeface="Arial" panose="020B0604020202020204" pitchFamily="34" charset="0"/>
              </a:rPr>
              <a:t>solute to induce next fracturing accumulates in large number of wave periods</a:t>
            </a:r>
            <a:endParaRPr lang="en-IN" b="1" dirty="0"/>
          </a:p>
        </p:txBody>
      </p:sp>
      <p:sp>
        <p:nvSpPr>
          <p:cNvPr id="22" name="Title 1">
            <a:extLst>
              <a:ext uri="{FF2B5EF4-FFF2-40B4-BE49-F238E27FC236}">
                <a16:creationId xmlns:a16="http://schemas.microsoft.com/office/drawing/2014/main" id="{CC9E08BD-295D-4C94-A138-F6253224F744}"/>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sp>
        <p:nvSpPr>
          <p:cNvPr id="25" name="TextBox 24">
            <a:extLst>
              <a:ext uri="{FF2B5EF4-FFF2-40B4-BE49-F238E27FC236}">
                <a16:creationId xmlns:a16="http://schemas.microsoft.com/office/drawing/2014/main" id="{5F69A710-5A32-4880-AD76-3D2740CC4E5A}"/>
              </a:ext>
            </a:extLst>
          </p:cNvPr>
          <p:cNvSpPr txBox="1"/>
          <p:nvPr/>
        </p:nvSpPr>
        <p:spPr>
          <a:xfrm>
            <a:off x="6853489" y="1843386"/>
            <a:ext cx="1253281" cy="375552"/>
          </a:xfrm>
          <a:prstGeom prst="rect">
            <a:avLst/>
          </a:prstGeom>
          <a:solidFill>
            <a:srgbClr val="00FF00"/>
          </a:solidFill>
          <a:ln w="28575">
            <a:solidFill>
              <a:schemeClr val="tx1"/>
            </a:solidFill>
          </a:ln>
        </p:spPr>
        <p:txBody>
          <a:bodyPr wrap="square">
            <a:spAutoFit/>
          </a:bodyPr>
          <a:lstStyle/>
          <a:p>
            <a:pPr algn="just">
              <a:lnSpc>
                <a:spcPct val="107000"/>
              </a:lnSpc>
              <a:spcAft>
                <a:spcPts val="800"/>
              </a:spcAft>
            </a:pPr>
            <a:r>
              <a:rPr lang="en-US" b="1" dirty="0">
                <a:ea typeface="Calibri" panose="020F0502020204030204" pitchFamily="34" charset="0"/>
                <a:cs typeface="Arial" panose="020B0604020202020204" pitchFamily="34" charset="0"/>
              </a:rPr>
              <a:t>Why?</a:t>
            </a:r>
            <a:endParaRPr lang="en-US" sz="1800" b="1" dirty="0">
              <a:effectLst/>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0616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19AAA8-2D5F-4A18-9C93-CE8D45F0B1DB}"/>
              </a:ext>
            </a:extLst>
          </p:cNvPr>
          <p:cNvGrpSpPr/>
          <p:nvPr/>
        </p:nvGrpSpPr>
        <p:grpSpPr>
          <a:xfrm>
            <a:off x="8769928" y="3971395"/>
            <a:ext cx="3451832" cy="2857003"/>
            <a:chOff x="8769928" y="3971395"/>
            <a:chExt cx="3451832" cy="2857003"/>
          </a:xfrm>
        </p:grpSpPr>
        <p:pic>
          <p:nvPicPr>
            <p:cNvPr id="16" name="Picture 15">
              <a:extLst>
                <a:ext uri="{FF2B5EF4-FFF2-40B4-BE49-F238E27FC236}">
                  <a16:creationId xmlns:a16="http://schemas.microsoft.com/office/drawing/2014/main" id="{2438488A-A9B4-4E6E-95F9-DD27A01DBCD5}"/>
                </a:ext>
              </a:extLst>
            </p:cNvPr>
            <p:cNvPicPr>
              <a:picLocks noChangeAspect="1"/>
            </p:cNvPicPr>
            <p:nvPr/>
          </p:nvPicPr>
          <p:blipFill>
            <a:blip r:embed="rId4"/>
            <a:stretch>
              <a:fillRect/>
            </a:stretch>
          </p:blipFill>
          <p:spPr>
            <a:xfrm>
              <a:off x="9126252" y="4053501"/>
              <a:ext cx="2929122" cy="2774897"/>
            </a:xfrm>
            <a:prstGeom prst="rect">
              <a:avLst/>
            </a:prstGeom>
          </p:spPr>
        </p:pic>
        <p:sp>
          <p:nvSpPr>
            <p:cNvPr id="2" name="TextBox 1">
              <a:extLst>
                <a:ext uri="{FF2B5EF4-FFF2-40B4-BE49-F238E27FC236}">
                  <a16:creationId xmlns:a16="http://schemas.microsoft.com/office/drawing/2014/main" id="{DEDA888B-B005-41F2-8425-F6DB790C77B5}"/>
                </a:ext>
              </a:extLst>
            </p:cNvPr>
            <p:cNvSpPr txBox="1"/>
            <p:nvPr/>
          </p:nvSpPr>
          <p:spPr>
            <a:xfrm>
              <a:off x="8769928" y="3971395"/>
              <a:ext cx="3451832" cy="400110"/>
            </a:xfrm>
            <a:prstGeom prst="rect">
              <a:avLst/>
            </a:prstGeom>
            <a:solidFill>
              <a:srgbClr val="0000CC"/>
            </a:solidFill>
            <a:ln>
              <a:solidFill>
                <a:schemeClr val="accent1"/>
              </a:solidFill>
            </a:ln>
          </p:spPr>
          <p:txBody>
            <a:bodyPr wrap="square" rtlCol="0">
              <a:spAutoFit/>
            </a:bodyPr>
            <a:lstStyle/>
            <a:p>
              <a:r>
                <a:rPr lang="en-IN" sz="2000" b="1" dirty="0">
                  <a:solidFill>
                    <a:schemeClr val="bg1"/>
                  </a:solidFill>
                </a:rPr>
                <a:t>F</a:t>
              </a:r>
              <a:r>
                <a:rPr lang="en-IL" sz="2000" b="1" dirty="0">
                  <a:solidFill>
                    <a:schemeClr val="bg1"/>
                  </a:solidFill>
                </a:rPr>
                <a:t>ootprints </a:t>
              </a:r>
              <a:r>
                <a:rPr lang="en-IN" sz="2000" b="1" dirty="0">
                  <a:solidFill>
                    <a:schemeClr val="bg1"/>
                  </a:solidFill>
                </a:rPr>
                <a:t>of released b</a:t>
              </a:r>
              <a:r>
                <a:rPr lang="en-IL" sz="2000" b="1" dirty="0">
                  <a:solidFill>
                    <a:schemeClr val="bg1"/>
                  </a:solidFill>
                </a:rPr>
                <a:t>ubbles</a:t>
              </a:r>
              <a:endParaRPr lang="en-US" sz="2000" b="1" dirty="0">
                <a:solidFill>
                  <a:schemeClr val="bg1"/>
                </a:solidFill>
              </a:endParaRPr>
            </a:p>
          </p:txBody>
        </p:sp>
      </p:grpSp>
      <p:sp>
        <p:nvSpPr>
          <p:cNvPr id="32" name="Rectangle 31">
            <a:extLst>
              <a:ext uri="{FF2B5EF4-FFF2-40B4-BE49-F238E27FC236}">
                <a16:creationId xmlns:a16="http://schemas.microsoft.com/office/drawing/2014/main" id="{D9F33613-D8D5-4D8F-B53F-B38D9B1C923C}"/>
              </a:ext>
            </a:extLst>
          </p:cNvPr>
          <p:cNvSpPr/>
          <p:nvPr/>
        </p:nvSpPr>
        <p:spPr>
          <a:xfrm>
            <a:off x="191853" y="3902145"/>
            <a:ext cx="8081479" cy="1015663"/>
          </a:xfrm>
          <a:prstGeom prst="rect">
            <a:avLst/>
          </a:prstGeom>
          <a:solidFill>
            <a:schemeClr val="accent4">
              <a:lumMod val="40000"/>
              <a:lumOff val="60000"/>
            </a:schemeClr>
          </a:solidFill>
          <a:ln>
            <a:solidFill>
              <a:schemeClr val="tx1"/>
            </a:solidFill>
          </a:ln>
          <a:effectLst>
            <a:glow rad="139700">
              <a:schemeClr val="accent5">
                <a:satMod val="175000"/>
                <a:alpha val="40000"/>
              </a:schemeClr>
            </a:glow>
          </a:effectLst>
        </p:spPr>
        <p:txBody>
          <a:bodyPr wrap="square">
            <a:spAutoFit/>
          </a:bodyPr>
          <a:lstStyle/>
          <a:p>
            <a:pPr algn="just"/>
            <a:r>
              <a:rPr lang="en-GB" sz="2400" dirty="0">
                <a:latin typeface="Calibri" panose="020F0502020204030204" pitchFamily="34" charset="0"/>
                <a:cs typeface="Calibri" panose="020F0502020204030204" pitchFamily="34" charset="0"/>
              </a:rPr>
              <a:t>Bubbles growth is driven by solute diffusion from sediment</a:t>
            </a:r>
          </a:p>
          <a:p>
            <a:pPr algn="just"/>
            <a:endParaRPr lang="en-US" sz="1200" dirty="0">
              <a:latin typeface="Calibri" panose="020F0502020204030204" pitchFamily="34" charset="0"/>
              <a:cs typeface="Calibri" panose="020F0502020204030204" pitchFamily="34" charset="0"/>
            </a:endParaRPr>
          </a:p>
          <a:p>
            <a:pPr algn="just"/>
            <a:r>
              <a:rPr lang="en-GB" sz="2400" dirty="0">
                <a:latin typeface="Calibri" panose="020F0502020204030204" pitchFamily="34" charset="0"/>
                <a:cs typeface="Calibri" panose="020F0502020204030204" pitchFamily="34" charset="0"/>
              </a:rPr>
              <a:t>Elastically deform the sediment matrix and grow by fracturing</a:t>
            </a:r>
            <a:endParaRPr lang="en-US" sz="2400" dirty="0">
              <a:latin typeface="Calibri" panose="020F0502020204030204" pitchFamily="34" charset="0"/>
              <a:cs typeface="Calibri" panose="020F0502020204030204" pitchFamily="34" charset="0"/>
            </a:endParaRPr>
          </a:p>
        </p:txBody>
      </p:sp>
      <p:sp>
        <p:nvSpPr>
          <p:cNvPr id="4" name="Rectangle 3"/>
          <p:cNvSpPr/>
          <p:nvPr/>
        </p:nvSpPr>
        <p:spPr>
          <a:xfrm>
            <a:off x="180475" y="1997979"/>
            <a:ext cx="8081479" cy="830997"/>
          </a:xfrm>
          <a:prstGeom prst="rect">
            <a:avLst/>
          </a:prstGeom>
          <a:solidFill>
            <a:schemeClr val="accent4">
              <a:lumMod val="40000"/>
              <a:lumOff val="60000"/>
            </a:schemeClr>
          </a:solidFill>
          <a:ln>
            <a:solidFill>
              <a:schemeClr val="tx1"/>
            </a:solidFill>
          </a:ln>
          <a:effectLst>
            <a:glow rad="139700">
              <a:schemeClr val="accent5">
                <a:satMod val="175000"/>
                <a:alpha val="40000"/>
              </a:schemeClr>
            </a:glow>
          </a:effectLst>
        </p:spPr>
        <p:txBody>
          <a:bodyPr wrap="square">
            <a:spAutoFit/>
          </a:bodyPr>
          <a:lstStyle/>
          <a:p>
            <a:pPr algn="just"/>
            <a:r>
              <a:rPr lang="en-GB" sz="2400" dirty="0">
                <a:latin typeface="Calibri" panose="020F0502020204030204" pitchFamily="34" charset="0"/>
                <a:cs typeface="Calibri" panose="020F0502020204030204" pitchFamily="34" charset="0"/>
              </a:rPr>
              <a:t>Aquatic sediments are important source of natural CH</a:t>
            </a:r>
            <a:r>
              <a:rPr lang="en-GB" sz="2400" baseline="-25000" dirty="0">
                <a:latin typeface="Calibri" panose="020F0502020204030204" pitchFamily="34" charset="0"/>
                <a:cs typeface="Calibri" panose="020F0502020204030204" pitchFamily="34" charset="0"/>
              </a:rPr>
              <a:t>4</a:t>
            </a:r>
            <a:r>
              <a:rPr lang="en-GB" sz="2400" dirty="0">
                <a:latin typeface="Calibri" panose="020F0502020204030204" pitchFamily="34" charset="0"/>
                <a:cs typeface="Calibri" panose="020F0502020204030204" pitchFamily="34" charset="0"/>
              </a:rPr>
              <a:t>, where it is produced by microbial remineralization of organic matter </a:t>
            </a:r>
          </a:p>
        </p:txBody>
      </p:sp>
      <p:sp>
        <p:nvSpPr>
          <p:cNvPr id="7" name="Title 1"/>
          <p:cNvSpPr>
            <a:spLocks noGrp="1"/>
          </p:cNvSpPr>
          <p:nvPr>
            <p:ph type="title"/>
          </p:nvPr>
        </p:nvSpPr>
        <p:spPr>
          <a:xfrm>
            <a:off x="577993" y="30336"/>
            <a:ext cx="10515600" cy="1325563"/>
          </a:xfrm>
        </p:spPr>
        <p:txBody>
          <a:body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and background</a:t>
            </a:r>
          </a:p>
        </p:txBody>
      </p:sp>
      <p:grpSp>
        <p:nvGrpSpPr>
          <p:cNvPr id="17" name="Group 16">
            <a:extLst>
              <a:ext uri="{FF2B5EF4-FFF2-40B4-BE49-F238E27FC236}">
                <a16:creationId xmlns:a16="http://schemas.microsoft.com/office/drawing/2014/main" id="{F286D555-489C-4C1D-86FB-B3F4E697887D}"/>
              </a:ext>
            </a:extLst>
          </p:cNvPr>
          <p:cNvGrpSpPr/>
          <p:nvPr/>
        </p:nvGrpSpPr>
        <p:grpSpPr>
          <a:xfrm>
            <a:off x="9225762" y="1074290"/>
            <a:ext cx="2921052" cy="2363857"/>
            <a:chOff x="167716" y="1859478"/>
            <a:chExt cx="2921052" cy="2363857"/>
          </a:xfrm>
        </p:grpSpPr>
        <p:pic>
          <p:nvPicPr>
            <p:cNvPr id="9" name="Picture 8">
              <a:extLst>
                <a:ext uri="{FF2B5EF4-FFF2-40B4-BE49-F238E27FC236}">
                  <a16:creationId xmlns:a16="http://schemas.microsoft.com/office/drawing/2014/main" id="{DCD17989-93FD-4BA2-BBC3-BE6308EDB07C}"/>
                </a:ext>
              </a:extLst>
            </p:cNvPr>
            <p:cNvPicPr>
              <a:picLocks noChangeAspect="1"/>
            </p:cNvPicPr>
            <p:nvPr/>
          </p:nvPicPr>
          <p:blipFill>
            <a:blip r:embed="rId5"/>
            <a:stretch>
              <a:fillRect/>
            </a:stretch>
          </p:blipFill>
          <p:spPr>
            <a:xfrm>
              <a:off x="167716" y="1859478"/>
              <a:ext cx="2921052" cy="2363857"/>
            </a:xfrm>
            <a:prstGeom prst="rect">
              <a:avLst/>
            </a:prstGeom>
          </p:spPr>
        </p:pic>
        <p:sp>
          <p:nvSpPr>
            <p:cNvPr id="8" name="TextBox 7">
              <a:extLst>
                <a:ext uri="{FF2B5EF4-FFF2-40B4-BE49-F238E27FC236}">
                  <a16:creationId xmlns:a16="http://schemas.microsoft.com/office/drawing/2014/main" id="{F1012202-2F53-4648-9372-A62D68A566D6}"/>
                </a:ext>
              </a:extLst>
            </p:cNvPr>
            <p:cNvSpPr txBox="1"/>
            <p:nvPr/>
          </p:nvSpPr>
          <p:spPr>
            <a:xfrm>
              <a:off x="286988" y="3844440"/>
              <a:ext cx="2416457" cy="36933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pPr algn="ctr"/>
              <a:r>
                <a:rPr lang="en-IN" b="1" dirty="0">
                  <a:solidFill>
                    <a:schemeClr val="bg1"/>
                  </a:solidFill>
                </a:rPr>
                <a:t>Boudreau et al. (2005)</a:t>
              </a:r>
            </a:p>
          </p:txBody>
        </p:sp>
      </p:grpSp>
      <p:sp>
        <p:nvSpPr>
          <p:cNvPr id="12" name="TextBox 11">
            <a:extLst>
              <a:ext uri="{FF2B5EF4-FFF2-40B4-BE49-F238E27FC236}">
                <a16:creationId xmlns:a16="http://schemas.microsoft.com/office/drawing/2014/main" id="{1529131F-A904-4D65-8709-B2804EACC94C}"/>
              </a:ext>
            </a:extLst>
          </p:cNvPr>
          <p:cNvSpPr txBox="1"/>
          <p:nvPr/>
        </p:nvSpPr>
        <p:spPr>
          <a:xfrm>
            <a:off x="9313230" y="6435238"/>
            <a:ext cx="2416457" cy="369332"/>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pPr algn="ctr"/>
            <a:r>
              <a:rPr lang="en-IN" b="1" dirty="0">
                <a:solidFill>
                  <a:schemeClr val="bg1"/>
                </a:solidFill>
              </a:rPr>
              <a:t>Best et al. (2004)</a:t>
            </a:r>
          </a:p>
        </p:txBody>
      </p:sp>
      <p:cxnSp>
        <p:nvCxnSpPr>
          <p:cNvPr id="19" name="Straight Arrow Connector 18">
            <a:extLst>
              <a:ext uri="{FF2B5EF4-FFF2-40B4-BE49-F238E27FC236}">
                <a16:creationId xmlns:a16="http://schemas.microsoft.com/office/drawing/2014/main" id="{5C0F1898-F484-4BF3-B788-E46B00976088}"/>
              </a:ext>
            </a:extLst>
          </p:cNvPr>
          <p:cNvCxnSpPr>
            <a:cxnSpLocks/>
          </p:cNvCxnSpPr>
          <p:nvPr/>
        </p:nvCxnSpPr>
        <p:spPr>
          <a:xfrm flipV="1">
            <a:off x="8147713" y="1982372"/>
            <a:ext cx="1301994" cy="1446628"/>
          </a:xfrm>
          <a:prstGeom prst="straightConnector1">
            <a:avLst/>
          </a:prstGeom>
          <a:ln w="730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BBB75A7-2D41-4510-80F4-A9D2673AF878}"/>
              </a:ext>
            </a:extLst>
          </p:cNvPr>
          <p:cNvSpPr/>
          <p:nvPr/>
        </p:nvSpPr>
        <p:spPr>
          <a:xfrm>
            <a:off x="194125" y="3099393"/>
            <a:ext cx="8081479" cy="461665"/>
          </a:xfrm>
          <a:prstGeom prst="rect">
            <a:avLst/>
          </a:prstGeom>
          <a:solidFill>
            <a:schemeClr val="accent4">
              <a:lumMod val="40000"/>
              <a:lumOff val="60000"/>
            </a:schemeClr>
          </a:solidFill>
          <a:ln>
            <a:solidFill>
              <a:schemeClr val="tx1"/>
            </a:solidFill>
          </a:ln>
          <a:effectLst>
            <a:glow rad="139700">
              <a:schemeClr val="accent5">
                <a:satMod val="175000"/>
                <a:alpha val="40000"/>
              </a:schemeClr>
            </a:glow>
          </a:effectLst>
        </p:spPr>
        <p:txBody>
          <a:bodyPr wrap="square">
            <a:spAutoFit/>
          </a:bodyPr>
          <a:lstStyle/>
          <a:p>
            <a:pPr algn="just"/>
            <a:r>
              <a:rPr lang="en-GB" sz="2400" dirty="0">
                <a:latin typeface="Calibri" panose="020F0502020204030204" pitchFamily="34" charset="0"/>
                <a:cs typeface="Calibri" panose="020F0502020204030204" pitchFamily="34" charset="0"/>
              </a:rPr>
              <a:t>This yields discrete gas bodies in surrounding sediment </a:t>
            </a:r>
          </a:p>
        </p:txBody>
      </p:sp>
      <p:sp>
        <p:nvSpPr>
          <p:cNvPr id="33" name="Rectangle 32">
            <a:extLst>
              <a:ext uri="{FF2B5EF4-FFF2-40B4-BE49-F238E27FC236}">
                <a16:creationId xmlns:a16="http://schemas.microsoft.com/office/drawing/2014/main" id="{F4EFAEFB-B09F-48A4-B739-C07FAC48958B}"/>
              </a:ext>
            </a:extLst>
          </p:cNvPr>
          <p:cNvSpPr/>
          <p:nvPr/>
        </p:nvSpPr>
        <p:spPr>
          <a:xfrm>
            <a:off x="180477" y="5323795"/>
            <a:ext cx="8081479" cy="461665"/>
          </a:xfrm>
          <a:prstGeom prst="rect">
            <a:avLst/>
          </a:prstGeom>
          <a:solidFill>
            <a:schemeClr val="accent4">
              <a:lumMod val="40000"/>
              <a:lumOff val="60000"/>
            </a:schemeClr>
          </a:solidFill>
          <a:ln>
            <a:solidFill>
              <a:schemeClr val="tx1"/>
            </a:solidFill>
          </a:ln>
          <a:effectLst>
            <a:glow rad="139700">
              <a:schemeClr val="accent5">
                <a:satMod val="175000"/>
                <a:alpha val="40000"/>
              </a:schemeClr>
            </a:glow>
          </a:effectLst>
        </p:spPr>
        <p:txBody>
          <a:bodyPr wrap="square">
            <a:spAutoFit/>
          </a:bodyPr>
          <a:lstStyle/>
          <a:p>
            <a:pPr algn="just"/>
            <a:r>
              <a:rPr lang="en-GB" sz="2400" dirty="0">
                <a:latin typeface="Calibri" panose="020F0502020204030204" pitchFamily="34" charset="0"/>
                <a:cs typeface="Calibri" panose="020F0502020204030204" pitchFamily="34" charset="0"/>
              </a:rPr>
              <a:t>Rise towards water column, once they mature</a:t>
            </a:r>
            <a:endParaRPr lang="en-US" sz="2400" dirty="0">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D4F18FE7-169E-407B-9EFB-AEA0C1DE3894}"/>
              </a:ext>
            </a:extLst>
          </p:cNvPr>
          <p:cNvCxnSpPr>
            <a:cxnSpLocks/>
            <a:stCxn id="32" idx="3"/>
          </p:cNvCxnSpPr>
          <p:nvPr/>
        </p:nvCxnSpPr>
        <p:spPr>
          <a:xfrm>
            <a:off x="8273332" y="4409977"/>
            <a:ext cx="1935193" cy="204128"/>
          </a:xfrm>
          <a:prstGeom prst="straightConnector1">
            <a:avLst/>
          </a:prstGeom>
          <a:ln w="666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93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28"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AB8340A-DD99-4D99-8E34-F9C7F34B2688}"/>
                  </a:ext>
                </a:extLst>
              </p:cNvPr>
              <p:cNvGraphicFramePr>
                <a:graphicFrameLocks noGrp="1"/>
              </p:cNvGraphicFramePr>
              <p:nvPr>
                <p:extLst>
                  <p:ext uri="{D42A27DB-BD31-4B8C-83A1-F6EECF244321}">
                    <p14:modId xmlns:p14="http://schemas.microsoft.com/office/powerpoint/2010/main" val="3274257473"/>
                  </p:ext>
                </p:extLst>
              </p:nvPr>
            </p:nvGraphicFramePr>
            <p:xfrm>
              <a:off x="1043959" y="2783041"/>
              <a:ext cx="10199762" cy="1629728"/>
            </p:xfrm>
            <a:graphic>
              <a:graphicData uri="http://schemas.openxmlformats.org/drawingml/2006/table">
                <a:tbl>
                  <a:tblPr firstRow="1" firstCol="1" bandRow="1">
                    <a:tableStyleId>{5C22544A-7EE6-4342-B048-85BDC9FD1C3A}</a:tableStyleId>
                  </a:tblPr>
                  <a:tblGrid>
                    <a:gridCol w="812137">
                      <a:extLst>
                        <a:ext uri="{9D8B030D-6E8A-4147-A177-3AD203B41FA5}">
                          <a16:colId xmlns:a16="http://schemas.microsoft.com/office/drawing/2014/main" val="4077443494"/>
                        </a:ext>
                      </a:extLst>
                    </a:gridCol>
                    <a:gridCol w="1596788">
                      <a:extLst>
                        <a:ext uri="{9D8B030D-6E8A-4147-A177-3AD203B41FA5}">
                          <a16:colId xmlns:a16="http://schemas.microsoft.com/office/drawing/2014/main" val="2987918241"/>
                        </a:ext>
                      </a:extLst>
                    </a:gridCol>
                    <a:gridCol w="1665026">
                      <a:extLst>
                        <a:ext uri="{9D8B030D-6E8A-4147-A177-3AD203B41FA5}">
                          <a16:colId xmlns:a16="http://schemas.microsoft.com/office/drawing/2014/main" val="1654692042"/>
                        </a:ext>
                      </a:extLst>
                    </a:gridCol>
                    <a:gridCol w="1160060">
                      <a:extLst>
                        <a:ext uri="{9D8B030D-6E8A-4147-A177-3AD203B41FA5}">
                          <a16:colId xmlns:a16="http://schemas.microsoft.com/office/drawing/2014/main" val="2867528827"/>
                        </a:ext>
                      </a:extLst>
                    </a:gridCol>
                    <a:gridCol w="1787857">
                      <a:extLst>
                        <a:ext uri="{9D8B030D-6E8A-4147-A177-3AD203B41FA5}">
                          <a16:colId xmlns:a16="http://schemas.microsoft.com/office/drawing/2014/main" val="2288809405"/>
                        </a:ext>
                      </a:extLst>
                    </a:gridCol>
                    <a:gridCol w="1282889">
                      <a:extLst>
                        <a:ext uri="{9D8B030D-6E8A-4147-A177-3AD203B41FA5}">
                          <a16:colId xmlns:a16="http://schemas.microsoft.com/office/drawing/2014/main" val="2034114872"/>
                        </a:ext>
                      </a:extLst>
                    </a:gridCol>
                    <a:gridCol w="709684">
                      <a:extLst>
                        <a:ext uri="{9D8B030D-6E8A-4147-A177-3AD203B41FA5}">
                          <a16:colId xmlns:a16="http://schemas.microsoft.com/office/drawing/2014/main" val="3277827985"/>
                        </a:ext>
                      </a:extLst>
                    </a:gridCol>
                    <a:gridCol w="1185321">
                      <a:extLst>
                        <a:ext uri="{9D8B030D-6E8A-4147-A177-3AD203B41FA5}">
                          <a16:colId xmlns:a16="http://schemas.microsoft.com/office/drawing/2014/main" val="419736920"/>
                        </a:ext>
                      </a:extLst>
                    </a:gridCol>
                  </a:tblGrid>
                  <a:tr h="91105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Mean water column height,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dirty="0">
                              <a:effectLst/>
                            </a:rPr>
                            <a:t> (meters)</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to water column height ratio (</a:t>
                          </a: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𝑟</m:t>
                                  </m:r>
                                </m:e>
                              </m:acc>
                              <m:r>
                                <a:rPr lang="en-US" sz="1600">
                                  <a:effectLst/>
                                  <a:latin typeface="Cambria Math" panose="02040503050406030204" pitchFamily="18" charset="0"/>
                                </a:rPr>
                                <m:t>=</m:t>
                              </m:r>
                              <m:r>
                                <a:rPr lang="en-US" sz="1600">
                                  <a:effectLst/>
                                  <a:latin typeface="Cambria Math" panose="02040503050406030204" pitchFamily="18" charset="0"/>
                                </a:rPr>
                                <m:t>𝐴</m:t>
                              </m:r>
                              <m:r>
                                <a:rPr lang="en-US" sz="1600">
                                  <a:effectLst/>
                                  <a:latin typeface="Cambria Math" panose="02040503050406030204" pitchFamily="18" charset="0"/>
                                </a:rPr>
                                <m:t>/</m:t>
                              </m:r>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Bubble maturity time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𝑡</m:t>
                                  </m:r>
                                </m:e>
                                <m:sub>
                                  <m:r>
                                    <a:rPr lang="en-US" sz="1600">
                                      <a:effectLst/>
                                      <a:latin typeface="Cambria Math" panose="02040503050406030204" pitchFamily="18" charset="0"/>
                                    </a:rPr>
                                    <m:t>𝑚</m:t>
                                  </m:r>
                                </m:sub>
                              </m:sSub>
                            </m:oMath>
                          </a14:m>
                          <a:r>
                            <a:rPr lang="en-US" sz="1600">
                              <a:effectLst/>
                            </a:rPr>
                            <a:t>)</a:t>
                          </a:r>
                          <a:endParaRPr lang="en-IN" sz="1400">
                            <a:effectLst/>
                          </a:endParaRPr>
                        </a:p>
                        <a:p>
                          <a:pPr algn="just" rtl="0">
                            <a:lnSpc>
                              <a:spcPct val="107000"/>
                            </a:lnSpc>
                            <a:spcAft>
                              <a:spcPts val="800"/>
                            </a:spcAft>
                          </a:pPr>
                          <a:r>
                            <a:rPr lang="en-US" sz="1600">
                              <a:effectLst/>
                            </a:rPr>
                            <a:t> </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𝑡</m:t>
                                  </m:r>
                                </m:e>
                              </m:acc>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Related Run</a:t>
                          </a:r>
                        </a:p>
                      </a:txBody>
                      <a:tcPr marL="68580" marR="68580" marT="0" marB="0"/>
                    </a:tc>
                    <a:extLst>
                      <a:ext uri="{0D108BD9-81ED-4DB2-BD59-A6C34878D82A}">
                        <a16:rowId xmlns:a16="http://schemas.microsoft.com/office/drawing/2014/main" val="2093727837"/>
                      </a:ext>
                    </a:extLst>
                  </a:tr>
                  <a:tr h="194603">
                    <a:tc>
                      <a:txBody>
                        <a:bodyPr/>
                        <a:lstStyle/>
                        <a:p>
                          <a:pPr algn="just" rtl="0">
                            <a:lnSpc>
                              <a:spcPct val="107000"/>
                            </a:lnSpc>
                            <a:spcAft>
                              <a:spcPts val="8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5</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endParaRPr lang="en-IN"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2897 sec</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solidFill>
                          <a:schemeClr val="accent1">
                            <a:lumMod val="40000"/>
                            <a:lumOff val="60000"/>
                          </a:schemeClr>
                        </a:solidFill>
                      </a:tcPr>
                    </a:tc>
                    <a:extLst>
                      <a:ext uri="{0D108BD9-81ED-4DB2-BD59-A6C34878D82A}">
                        <a16:rowId xmlns:a16="http://schemas.microsoft.com/office/drawing/2014/main" val="4091123272"/>
                      </a:ext>
                    </a:extLst>
                  </a:tr>
                  <a:tr h="79514">
                    <a:tc>
                      <a:txBody>
                        <a:bodyPr/>
                        <a:lstStyle/>
                        <a:p>
                          <a:pPr algn="just" rtl="0">
                            <a:lnSpc>
                              <a:spcPct val="107000"/>
                            </a:lnSpc>
                            <a:spcAft>
                              <a:spcPts val="80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6</a:t>
                          </a:r>
                          <a:endParaRPr lang="en-IN"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endParaRPr lang="en-IN"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0.11</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2555 sec</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11.8%</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solidFill>
                          <a:srgbClr val="EAEFF7"/>
                        </a:solidFill>
                      </a:tcPr>
                    </a:tc>
                    <a:extLst>
                      <a:ext uri="{0D108BD9-81ED-4DB2-BD59-A6C34878D82A}">
                        <a16:rowId xmlns:a16="http://schemas.microsoft.com/office/drawing/2014/main" val="2114163696"/>
                      </a:ext>
                    </a:extLst>
                  </a:tr>
                </a:tbl>
              </a:graphicData>
            </a:graphic>
          </p:graphicFrame>
        </mc:Choice>
        <mc:Fallback xmlns="">
          <p:graphicFrame>
            <p:nvGraphicFramePr>
              <p:cNvPr id="11" name="Table 10">
                <a:extLst>
                  <a:ext uri="{FF2B5EF4-FFF2-40B4-BE49-F238E27FC236}">
                    <a16:creationId xmlns:a16="http://schemas.microsoft.com/office/drawing/2014/main" id="{1AB8340A-DD99-4D99-8E34-F9C7F34B2688}"/>
                  </a:ext>
                </a:extLst>
              </p:cNvPr>
              <p:cNvGraphicFramePr>
                <a:graphicFrameLocks noGrp="1"/>
              </p:cNvGraphicFramePr>
              <p:nvPr>
                <p:extLst>
                  <p:ext uri="{D42A27DB-BD31-4B8C-83A1-F6EECF244321}">
                    <p14:modId xmlns:p14="http://schemas.microsoft.com/office/powerpoint/2010/main" val="3274257473"/>
                  </p:ext>
                </p:extLst>
              </p:nvPr>
            </p:nvGraphicFramePr>
            <p:xfrm>
              <a:off x="1043959" y="2783041"/>
              <a:ext cx="10199762" cy="1629728"/>
            </p:xfrm>
            <a:graphic>
              <a:graphicData uri="http://schemas.openxmlformats.org/drawingml/2006/table">
                <a:tbl>
                  <a:tblPr firstRow="1" firstCol="1" bandRow="1">
                    <a:tableStyleId>{5C22544A-7EE6-4342-B048-85BDC9FD1C3A}</a:tableStyleId>
                  </a:tblPr>
                  <a:tblGrid>
                    <a:gridCol w="812137">
                      <a:extLst>
                        <a:ext uri="{9D8B030D-6E8A-4147-A177-3AD203B41FA5}">
                          <a16:colId xmlns:a16="http://schemas.microsoft.com/office/drawing/2014/main" val="4077443494"/>
                        </a:ext>
                      </a:extLst>
                    </a:gridCol>
                    <a:gridCol w="1596788">
                      <a:extLst>
                        <a:ext uri="{9D8B030D-6E8A-4147-A177-3AD203B41FA5}">
                          <a16:colId xmlns:a16="http://schemas.microsoft.com/office/drawing/2014/main" val="2987918241"/>
                        </a:ext>
                      </a:extLst>
                    </a:gridCol>
                    <a:gridCol w="1665026">
                      <a:extLst>
                        <a:ext uri="{9D8B030D-6E8A-4147-A177-3AD203B41FA5}">
                          <a16:colId xmlns:a16="http://schemas.microsoft.com/office/drawing/2014/main" val="1654692042"/>
                        </a:ext>
                      </a:extLst>
                    </a:gridCol>
                    <a:gridCol w="1160060">
                      <a:extLst>
                        <a:ext uri="{9D8B030D-6E8A-4147-A177-3AD203B41FA5}">
                          <a16:colId xmlns:a16="http://schemas.microsoft.com/office/drawing/2014/main" val="2867528827"/>
                        </a:ext>
                      </a:extLst>
                    </a:gridCol>
                    <a:gridCol w="1787857">
                      <a:extLst>
                        <a:ext uri="{9D8B030D-6E8A-4147-A177-3AD203B41FA5}">
                          <a16:colId xmlns:a16="http://schemas.microsoft.com/office/drawing/2014/main" val="2288809405"/>
                        </a:ext>
                      </a:extLst>
                    </a:gridCol>
                    <a:gridCol w="1282889">
                      <a:extLst>
                        <a:ext uri="{9D8B030D-6E8A-4147-A177-3AD203B41FA5}">
                          <a16:colId xmlns:a16="http://schemas.microsoft.com/office/drawing/2014/main" val="2034114872"/>
                        </a:ext>
                      </a:extLst>
                    </a:gridCol>
                    <a:gridCol w="709684">
                      <a:extLst>
                        <a:ext uri="{9D8B030D-6E8A-4147-A177-3AD203B41FA5}">
                          <a16:colId xmlns:a16="http://schemas.microsoft.com/office/drawing/2014/main" val="3277827985"/>
                        </a:ext>
                      </a:extLst>
                    </a:gridCol>
                    <a:gridCol w="1185321">
                      <a:extLst>
                        <a:ext uri="{9D8B030D-6E8A-4147-A177-3AD203B41FA5}">
                          <a16:colId xmlns:a16="http://schemas.microsoft.com/office/drawing/2014/main" val="419736920"/>
                        </a:ext>
                      </a:extLst>
                    </a:gridCol>
                  </a:tblGrid>
                  <a:tr h="113366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4"/>
                          <a:stretch>
                            <a:fillRect l="-51145" t="-4839" r="-489695" b="-54839"/>
                          </a:stretch>
                        </a:blipFill>
                      </a:tcPr>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4"/>
                          <a:stretch>
                            <a:fillRect l="-293515" t="-4839" r="-179522" b="-54839"/>
                          </a:stretch>
                        </a:blipFill>
                      </a:tcPr>
                    </a:tc>
                    <a:tc>
                      <a:txBody>
                        <a:bodyPr/>
                        <a:lstStyle/>
                        <a:p>
                          <a:endParaRPr lang="en-US"/>
                        </a:p>
                      </a:txBody>
                      <a:tcPr marL="68580" marR="68580" marT="0" marB="0">
                        <a:blipFill>
                          <a:blip r:embed="rId4"/>
                          <a:stretch>
                            <a:fillRect l="-546445" t="-4839" r="-149289" b="-54839"/>
                          </a:stretch>
                        </a:blipFill>
                      </a:tcPr>
                    </a:tc>
                    <a:tc>
                      <a:txBody>
                        <a:bodyPr/>
                        <a:lstStyle/>
                        <a:p>
                          <a:endParaRPr lang="en-US"/>
                        </a:p>
                      </a:txBody>
                      <a:tcPr marL="68580" marR="68580" marT="0" marB="0">
                        <a:blipFill>
                          <a:blip r:embed="rId4"/>
                          <a:stretch>
                            <a:fillRect l="-1175862" t="-4839" r="-171552" b="-54839"/>
                          </a:stretch>
                        </a:blipFill>
                      </a:tcPr>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Related Run</a:t>
                          </a:r>
                        </a:p>
                      </a:txBody>
                      <a:tcPr marL="68580" marR="68580" marT="0" marB="0"/>
                    </a:tc>
                    <a:extLst>
                      <a:ext uri="{0D108BD9-81ED-4DB2-BD59-A6C34878D82A}">
                        <a16:rowId xmlns:a16="http://schemas.microsoft.com/office/drawing/2014/main" val="2093727837"/>
                      </a:ext>
                    </a:extLst>
                  </a:tr>
                  <a:tr h="248031">
                    <a:tc>
                      <a:txBody>
                        <a:bodyPr/>
                        <a:lstStyle/>
                        <a:p>
                          <a:pPr algn="just" rtl="0">
                            <a:lnSpc>
                              <a:spcPct val="107000"/>
                            </a:lnSpc>
                            <a:spcAft>
                              <a:spcPts val="800"/>
                            </a:spcAft>
                          </a:pPr>
                          <a:r>
                            <a:rPr lang="en-US" sz="1600" dirty="0">
                              <a:effectLst/>
                              <a:latin typeface="Times New Roman" panose="02020603050405020304" pitchFamily="18" charset="0"/>
                              <a:ea typeface="Calibri" panose="020F0502020204030204" pitchFamily="34" charset="0"/>
                              <a:cs typeface="Arial" panose="020B0604020202020204" pitchFamily="34" charset="0"/>
                            </a:rPr>
                            <a:t>5</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endParaRPr lang="en-IN"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40000"/>
                            <a:lumOff val="60000"/>
                          </a:schemeClr>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2897 sec</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solidFill>
                          <a:schemeClr val="accent1">
                            <a:lumMod val="40000"/>
                            <a:lumOff val="60000"/>
                          </a:schemeClr>
                        </a:solidFill>
                      </a:tcPr>
                    </a:tc>
                    <a:extLst>
                      <a:ext uri="{0D108BD9-81ED-4DB2-BD59-A6C34878D82A}">
                        <a16:rowId xmlns:a16="http://schemas.microsoft.com/office/drawing/2014/main" val="4091123272"/>
                      </a:ext>
                    </a:extLst>
                  </a:tr>
                  <a:tr h="248031">
                    <a:tc>
                      <a:txBody>
                        <a:bodyPr/>
                        <a:lstStyle/>
                        <a:p>
                          <a:pPr algn="just" rtl="0">
                            <a:lnSpc>
                              <a:spcPct val="107000"/>
                            </a:lnSpc>
                            <a:spcAft>
                              <a:spcPts val="80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6</a:t>
                          </a:r>
                          <a:endParaRPr lang="en-IN"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endParaRPr lang="en-IN"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0.11</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2555 sec</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11.8%</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IN" sz="14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solidFill>
                          <a:srgbClr val="EAEFF7"/>
                        </a:solidFill>
                      </a:tcPr>
                    </a:tc>
                    <a:extLst>
                      <a:ext uri="{0D108BD9-81ED-4DB2-BD59-A6C34878D82A}">
                        <a16:rowId xmlns:a16="http://schemas.microsoft.com/office/drawing/2014/main" val="2114163696"/>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808C440-F5E8-4863-81DB-672B6087C3A8}"/>
                  </a:ext>
                </a:extLst>
              </p:cNvPr>
              <p:cNvSpPr txBox="1"/>
              <p:nvPr/>
            </p:nvSpPr>
            <p:spPr>
              <a:xfrm>
                <a:off x="858975" y="1047656"/>
                <a:ext cx="8994709" cy="451214"/>
              </a:xfrm>
              <a:prstGeom prst="rect">
                <a:avLst/>
              </a:prstGeom>
              <a:solidFill>
                <a:srgbClr val="FFFF00"/>
              </a:solidFill>
              <a:ln w="19050">
                <a:solidFill>
                  <a:schemeClr val="tx1"/>
                </a:solidFill>
              </a:ln>
              <a:effectLst>
                <a:glow rad="139700">
                  <a:schemeClr val="accent2">
                    <a:satMod val="175000"/>
                    <a:alpha val="40000"/>
                  </a:schemeClr>
                </a:glow>
              </a:effectLst>
            </p:spPr>
            <p:txBody>
              <a:bodyPr wrap="square">
                <a:spAutoFit/>
              </a:bodyPr>
              <a:lstStyle/>
              <a:p>
                <a:pPr algn="just">
                  <a:lnSpc>
                    <a:spcPct val="107000"/>
                  </a:lnSpc>
                  <a:spcBef>
                    <a:spcPts val="1200"/>
                  </a:spcBef>
                  <a:spcAft>
                    <a:spcPts val="12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Role of ratio of wave amplitude to water depth over bubble growth </a:t>
                </a:r>
                <a14:m>
                  <m:oMath xmlns:m="http://schemas.openxmlformats.org/officeDocument/2006/math">
                    <m:r>
                      <a:rPr lang="en-US" sz="20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𝒓</m:t>
                        </m:r>
                      </m:e>
                    </m:acc>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𝑯</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𝒆𝒒</m:t>
                        </m:r>
                      </m:sub>
                    </m:sSub>
                  </m:oMath>
                </a14:m>
                <a:r>
                  <a:rPr lang="en-US" sz="20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IN" sz="2000" b="1"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9808C440-F5E8-4863-81DB-672B6087C3A8}"/>
                  </a:ext>
                </a:extLst>
              </p:cNvPr>
              <p:cNvSpPr txBox="1">
                <a:spLocks noRot="1" noChangeAspect="1" noMove="1" noResize="1" noEditPoints="1" noAdjustHandles="1" noChangeArrowheads="1" noChangeShapeType="1" noTextEdit="1"/>
              </p:cNvSpPr>
              <p:nvPr/>
            </p:nvSpPr>
            <p:spPr>
              <a:xfrm>
                <a:off x="858975" y="1047656"/>
                <a:ext cx="8994709" cy="451214"/>
              </a:xfrm>
              <a:prstGeom prst="rect">
                <a:avLst/>
              </a:prstGeom>
              <a:blipFill>
                <a:blip r:embed="rId5"/>
                <a:stretch>
                  <a:fillRect/>
                </a:stretch>
              </a:blipFill>
              <a:ln w="19050">
                <a:solidFill>
                  <a:schemeClr val="tx1"/>
                </a:solidFill>
              </a:ln>
              <a:effectLst>
                <a:glow rad="139700">
                  <a:schemeClr val="accent2">
                    <a:satMod val="175000"/>
                    <a:alpha val="40000"/>
                  </a:schemeClr>
                </a:glow>
              </a:effectLst>
            </p:spPr>
            <p:txBody>
              <a:bodyPr/>
              <a:lstStyle/>
              <a:p>
                <a:r>
                  <a:rPr lang="en-IN">
                    <a:noFill/>
                  </a:rPr>
                  <a:t> </a:t>
                </a:r>
              </a:p>
            </p:txBody>
          </p:sp>
        </mc:Fallback>
      </mc:AlternateContent>
      <p:sp>
        <p:nvSpPr>
          <p:cNvPr id="14" name="Title 1">
            <a:extLst>
              <a:ext uri="{FF2B5EF4-FFF2-40B4-BE49-F238E27FC236}">
                <a16:creationId xmlns:a16="http://schemas.microsoft.com/office/drawing/2014/main" id="{35C4CFF4-D4E0-4B2D-BD17-E80F55879007}"/>
              </a:ext>
            </a:extLst>
          </p:cNvPr>
          <p:cNvSpPr txBox="1">
            <a:spLocks/>
          </p:cNvSpPr>
          <p:nvPr/>
        </p:nvSpPr>
        <p:spPr>
          <a:xfrm>
            <a:off x="728121" y="-1061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latin typeface="Times New Roman" panose="02020603050405020304" pitchFamily="18" charset="0"/>
                <a:cs typeface="Times New Roman" panose="02020603050405020304" pitchFamily="18" charset="0"/>
              </a:rPr>
              <a:t>Results (contd.)</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D139779-1BA4-482B-AFF5-6EC2A2FA67CB}"/>
                  </a:ext>
                </a:extLst>
              </p:cNvPr>
              <p:cNvSpPr txBox="1"/>
              <p:nvPr/>
            </p:nvSpPr>
            <p:spPr>
              <a:xfrm>
                <a:off x="6291620" y="5186145"/>
                <a:ext cx="4722127" cy="369332"/>
              </a:xfrm>
              <a:prstGeom prst="rect">
                <a:avLst/>
              </a:prstGeom>
              <a:solidFill>
                <a:srgbClr val="0000CC"/>
              </a:solidFill>
            </p:spPr>
            <p:txBody>
              <a:bodyPr wrap="square" rtlCol="0">
                <a:spAutoFit/>
              </a:bodyPr>
              <a:lstStyle/>
              <a:p>
                <a:pPr algn="just"/>
                <a:r>
                  <a:rPr lang="en-US" sz="1800" b="1" dirty="0">
                    <a:solidFill>
                      <a:schemeClr val="bg1"/>
                    </a:solidFill>
                    <a:effectLst/>
                    <a:ea typeface="Calibri" panose="020F0502020204030204" pitchFamily="34" charset="0"/>
                    <a:cs typeface="Times New Roman" panose="02020603050405020304" pitchFamily="18" charset="0"/>
                  </a:rPr>
                  <a:t>Same value of ratio </a:t>
                </a:r>
                <a14:m>
                  <m:oMath xmlns:m="http://schemas.openxmlformats.org/officeDocument/2006/math">
                    <m:acc>
                      <m:accPr>
                        <m:chr m:val="̅"/>
                        <m:ctrlPr>
                          <a:rPr lang="en-IN" sz="1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𝒓</m:t>
                        </m:r>
                      </m:e>
                    </m:acc>
                  </m:oMath>
                </a14:m>
                <a:r>
                  <a:rPr lang="en-US" b="1" dirty="0">
                    <a:solidFill>
                      <a:schemeClr val="bg1"/>
                    </a:solidFill>
                    <a:cs typeface="Times New Roman" panose="02020603050405020304" pitchFamily="18" charset="0"/>
                  </a:rPr>
                  <a:t> is preserved, as in run 2</a:t>
                </a:r>
              </a:p>
            </p:txBody>
          </p:sp>
        </mc:Choice>
        <mc:Fallback xmlns="">
          <p:sp>
            <p:nvSpPr>
              <p:cNvPr id="15" name="TextBox 14">
                <a:extLst>
                  <a:ext uri="{FF2B5EF4-FFF2-40B4-BE49-F238E27FC236}">
                    <a16:creationId xmlns:a16="http://schemas.microsoft.com/office/drawing/2014/main" id="{4D139779-1BA4-482B-AFF5-6EC2A2FA67CB}"/>
                  </a:ext>
                </a:extLst>
              </p:cNvPr>
              <p:cNvSpPr txBox="1">
                <a:spLocks noRot="1" noChangeAspect="1" noMove="1" noResize="1" noEditPoints="1" noAdjustHandles="1" noChangeArrowheads="1" noChangeShapeType="1" noTextEdit="1"/>
              </p:cNvSpPr>
              <p:nvPr/>
            </p:nvSpPr>
            <p:spPr>
              <a:xfrm>
                <a:off x="6291620" y="5186145"/>
                <a:ext cx="4722127" cy="369332"/>
              </a:xfrm>
              <a:prstGeom prst="rect">
                <a:avLst/>
              </a:prstGeom>
              <a:blipFill>
                <a:blip r:embed="rId6"/>
                <a:stretch>
                  <a:fillRect l="-1032" t="-10000" b="-26667"/>
                </a:stretch>
              </a:blipFill>
            </p:spPr>
            <p:txBody>
              <a:bodyPr/>
              <a:lstStyle/>
              <a:p>
                <a:r>
                  <a:rPr lang="en-IN">
                    <a:noFill/>
                  </a:rPr>
                  <a:t> </a:t>
                </a:r>
              </a:p>
            </p:txBody>
          </p:sp>
        </mc:Fallback>
      </mc:AlternateContent>
      <p:cxnSp>
        <p:nvCxnSpPr>
          <p:cNvPr id="16" name="Straight Arrow Connector 15">
            <a:extLst>
              <a:ext uri="{FF2B5EF4-FFF2-40B4-BE49-F238E27FC236}">
                <a16:creationId xmlns:a16="http://schemas.microsoft.com/office/drawing/2014/main" id="{6983D050-0799-4A42-801C-0DBD3549019D}"/>
              </a:ext>
            </a:extLst>
          </p:cNvPr>
          <p:cNvCxnSpPr>
            <a:cxnSpLocks/>
          </p:cNvCxnSpPr>
          <p:nvPr/>
        </p:nvCxnSpPr>
        <p:spPr>
          <a:xfrm>
            <a:off x="6769290" y="4438124"/>
            <a:ext cx="0" cy="73437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95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7D2FF5C-A8E3-4F58-B444-1B43E86B1928}"/>
              </a:ext>
            </a:extLst>
          </p:cNvPr>
          <p:cNvGrpSpPr/>
          <p:nvPr/>
        </p:nvGrpSpPr>
        <p:grpSpPr>
          <a:xfrm>
            <a:off x="13648" y="723323"/>
            <a:ext cx="7200815" cy="3413266"/>
            <a:chOff x="99028" y="587817"/>
            <a:chExt cx="11080862" cy="6073616"/>
          </a:xfrm>
        </p:grpSpPr>
        <p:pic>
          <p:nvPicPr>
            <p:cNvPr id="5" name="Picture 4">
              <a:extLst>
                <a:ext uri="{FF2B5EF4-FFF2-40B4-BE49-F238E27FC236}">
                  <a16:creationId xmlns:a16="http://schemas.microsoft.com/office/drawing/2014/main" id="{03D59E03-BC22-4522-8F6D-56EDEA9C9FEF}"/>
                </a:ext>
              </a:extLst>
            </p:cNvPr>
            <p:cNvPicPr>
              <a:picLocks noChangeAspect="1"/>
            </p:cNvPicPr>
            <p:nvPr/>
          </p:nvPicPr>
          <p:blipFill>
            <a:blip r:embed="rId4"/>
            <a:stretch>
              <a:fillRect/>
            </a:stretch>
          </p:blipFill>
          <p:spPr>
            <a:xfrm>
              <a:off x="99028" y="587817"/>
              <a:ext cx="10815847" cy="5768452"/>
            </a:xfrm>
            <a:prstGeom prst="rect">
              <a:avLst/>
            </a:prstGeom>
          </p:spPr>
        </p:pic>
        <p:grpSp>
          <p:nvGrpSpPr>
            <p:cNvPr id="6" name="Group 5">
              <a:extLst>
                <a:ext uri="{FF2B5EF4-FFF2-40B4-BE49-F238E27FC236}">
                  <a16:creationId xmlns:a16="http://schemas.microsoft.com/office/drawing/2014/main" id="{A06A9A37-F074-4CFC-8E1B-603CA6894161}"/>
                </a:ext>
              </a:extLst>
            </p:cNvPr>
            <p:cNvGrpSpPr/>
            <p:nvPr/>
          </p:nvGrpSpPr>
          <p:grpSpPr>
            <a:xfrm>
              <a:off x="147908" y="2363705"/>
              <a:ext cx="11031982" cy="4297728"/>
              <a:chOff x="76963" y="2224156"/>
              <a:chExt cx="11031982" cy="4297728"/>
            </a:xfrm>
          </p:grpSpPr>
          <p:pic>
            <p:nvPicPr>
              <p:cNvPr id="7" name="Picture 6">
                <a:extLst>
                  <a:ext uri="{FF2B5EF4-FFF2-40B4-BE49-F238E27FC236}">
                    <a16:creationId xmlns:a16="http://schemas.microsoft.com/office/drawing/2014/main" id="{BA82DC0D-5CEE-4807-9F1E-DD9B7C25DAF3}"/>
                  </a:ext>
                </a:extLst>
              </p:cNvPr>
              <p:cNvPicPr>
                <a:picLocks noChangeAspect="1"/>
              </p:cNvPicPr>
              <p:nvPr/>
            </p:nvPicPr>
            <p:blipFill>
              <a:blip r:embed="rId5"/>
              <a:stretch>
                <a:fillRect/>
              </a:stretch>
            </p:blipFill>
            <p:spPr>
              <a:xfrm>
                <a:off x="5784113" y="3155897"/>
                <a:ext cx="4385739" cy="2631443"/>
              </a:xfrm>
              <a:prstGeom prst="rect">
                <a:avLst/>
              </a:prstGeom>
            </p:spPr>
          </p:pic>
          <p:grpSp>
            <p:nvGrpSpPr>
              <p:cNvPr id="8" name="Group 7">
                <a:extLst>
                  <a:ext uri="{FF2B5EF4-FFF2-40B4-BE49-F238E27FC236}">
                    <a16:creationId xmlns:a16="http://schemas.microsoft.com/office/drawing/2014/main" id="{056429BB-D2A5-481D-8593-D3163D205FF6}"/>
                  </a:ext>
                </a:extLst>
              </p:cNvPr>
              <p:cNvGrpSpPr/>
              <p:nvPr/>
            </p:nvGrpSpPr>
            <p:grpSpPr>
              <a:xfrm>
                <a:off x="76963" y="2224156"/>
                <a:ext cx="11031982" cy="4297728"/>
                <a:chOff x="61197" y="1300893"/>
                <a:chExt cx="11031982" cy="4297728"/>
              </a:xfrm>
            </p:grpSpPr>
            <p:pic>
              <p:nvPicPr>
                <p:cNvPr id="9" name="Picture 8">
                  <a:extLst>
                    <a:ext uri="{FF2B5EF4-FFF2-40B4-BE49-F238E27FC236}">
                      <a16:creationId xmlns:a16="http://schemas.microsoft.com/office/drawing/2014/main" id="{94199535-2385-4531-B606-BD6A91D2EC64}"/>
                    </a:ext>
                  </a:extLst>
                </p:cNvPr>
                <p:cNvPicPr>
                  <a:picLocks noChangeAspect="1"/>
                </p:cNvPicPr>
                <p:nvPr/>
              </p:nvPicPr>
              <p:blipFill>
                <a:blip r:embed="rId6"/>
                <a:stretch>
                  <a:fillRect/>
                </a:stretch>
              </p:blipFill>
              <p:spPr>
                <a:xfrm>
                  <a:off x="1363315" y="4120926"/>
                  <a:ext cx="1618151" cy="743151"/>
                </a:xfrm>
                <a:prstGeom prst="rect">
                  <a:avLst/>
                </a:prstGeom>
              </p:spPr>
            </p:pic>
            <p:cxnSp>
              <p:nvCxnSpPr>
                <p:cNvPr id="10" name="Straight Arrow Connector 9">
                  <a:extLst>
                    <a:ext uri="{FF2B5EF4-FFF2-40B4-BE49-F238E27FC236}">
                      <a16:creationId xmlns:a16="http://schemas.microsoft.com/office/drawing/2014/main" id="{21B11EB1-CE27-4E1B-9757-7910AB3200B8}"/>
                    </a:ext>
                  </a:extLst>
                </p:cNvPr>
                <p:cNvCxnSpPr>
                  <a:cxnSpLocks/>
                </p:cNvCxnSpPr>
                <p:nvPr/>
              </p:nvCxnSpPr>
              <p:spPr>
                <a:xfrm flipH="1">
                  <a:off x="7853316" y="1867421"/>
                  <a:ext cx="627309" cy="361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2332321-C4B5-47D6-B6E0-103A01D1AA18}"/>
                    </a:ext>
                  </a:extLst>
                </p:cNvPr>
                <p:cNvSpPr txBox="1"/>
                <p:nvPr/>
              </p:nvSpPr>
              <p:spPr>
                <a:xfrm>
                  <a:off x="8480625" y="1386294"/>
                  <a:ext cx="2612554" cy="65719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First fracturing</a:t>
                  </a:r>
                </a:p>
              </p:txBody>
            </p:sp>
            <p:cxnSp>
              <p:nvCxnSpPr>
                <p:cNvPr id="12" name="Straight Arrow Connector 11">
                  <a:extLst>
                    <a:ext uri="{FF2B5EF4-FFF2-40B4-BE49-F238E27FC236}">
                      <a16:creationId xmlns:a16="http://schemas.microsoft.com/office/drawing/2014/main" id="{45E88A34-BA4A-42CF-851C-8349F7C44634}"/>
                    </a:ext>
                  </a:extLst>
                </p:cNvPr>
                <p:cNvCxnSpPr>
                  <a:cxnSpLocks/>
                </p:cNvCxnSpPr>
                <p:nvPr/>
              </p:nvCxnSpPr>
              <p:spPr>
                <a:xfrm>
                  <a:off x="8480625" y="1863674"/>
                  <a:ext cx="0" cy="3652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7BC568C-AF57-44F9-87B9-96119EB4161E}"/>
                    </a:ext>
                  </a:extLst>
                </p:cNvPr>
                <p:cNvSpPr txBox="1"/>
                <p:nvPr/>
              </p:nvSpPr>
              <p:spPr>
                <a:xfrm>
                  <a:off x="5400877" y="5229289"/>
                  <a:ext cx="96520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Time (s)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AA2790-2A6E-43F7-82FE-C7EF0F41F908}"/>
                        </a:ext>
                      </a:extLst>
                    </p:cNvPr>
                    <p:cNvSpPr txBox="1"/>
                    <p:nvPr/>
                  </p:nvSpPr>
                  <p:spPr>
                    <a:xfrm rot="16200000">
                      <a:off x="-571637" y="1933727"/>
                      <a:ext cx="1635001" cy="369333"/>
                    </a:xfrm>
                    <a:prstGeom prst="rect">
                      <a:avLst/>
                    </a:prstGeom>
                    <a:noFill/>
                  </p:spPr>
                  <p:txBody>
                    <a:bodyPr wrap="non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h𝑒𝑎𝑑</m:t>
                              </m:r>
                            </m:sub>
                          </m:sSub>
                        </m:oMath>
                      </a14:m>
                      <a:r>
                        <a:rPr lang="en-US" dirty="0"/>
                        <a:t> (</a:t>
                      </a:r>
                      <a14:m>
                        <m:oMath xmlns:m="http://schemas.openxmlformats.org/officeDocument/2006/math">
                          <m:r>
                            <m:rPr>
                              <m:sty m:val="p"/>
                            </m:rPr>
                            <a:rPr lang="en-US">
                              <a:latin typeface="Cambria Math" panose="02040503050406030204" pitchFamily="18" charset="0"/>
                            </a:rPr>
                            <m:t>Pa</m:t>
                          </m:r>
                          <m:r>
                            <a:rPr lang="en-US">
                              <a:latin typeface="Cambria Math" panose="02040503050406030204" pitchFamily="18" charset="0"/>
                            </a:rPr>
                            <m:t> </m:t>
                          </m:r>
                          <m:r>
                            <m:rPr>
                              <m:sty m:val="p"/>
                            </m:rPr>
                            <a:rPr lang="en-US">
                              <a:latin typeface="Cambria Math" panose="02040503050406030204" pitchFamily="18" charset="0"/>
                            </a:rPr>
                            <m:t>m</m:t>
                          </m:r>
                          <m:r>
                            <a:rPr lang="en-US" baseline="26000">
                              <a:latin typeface="Cambria Math" panose="02040503050406030204" pitchFamily="18" charset="0"/>
                            </a:rPr>
                            <m:t>0.5</m:t>
                          </m:r>
                        </m:oMath>
                      </a14:m>
                      <a:r>
                        <a:rPr lang="en-US" dirty="0"/>
                        <a:t>)</a:t>
                      </a:r>
                    </a:p>
                  </p:txBody>
                </p:sp>
              </mc:Choice>
              <mc:Fallback xmlns="">
                <p:sp>
                  <p:nvSpPr>
                    <p:cNvPr id="14" name="TextBox 13">
                      <a:extLst>
                        <a:ext uri="{FF2B5EF4-FFF2-40B4-BE49-F238E27FC236}">
                          <a16:creationId xmlns:a16="http://schemas.microsoft.com/office/drawing/2014/main" id="{98AA2790-2A6E-43F7-82FE-C7EF0F41F908}"/>
                        </a:ext>
                      </a:extLst>
                    </p:cNvPr>
                    <p:cNvSpPr txBox="1">
                      <a:spLocks noRot="1" noChangeAspect="1" noMove="1" noResize="1" noEditPoints="1" noAdjustHandles="1" noChangeArrowheads="1" noChangeShapeType="1" noTextEdit="1"/>
                    </p:cNvSpPr>
                    <p:nvPr/>
                  </p:nvSpPr>
                  <p:spPr>
                    <a:xfrm rot="16200000">
                      <a:off x="-571637" y="1933727"/>
                      <a:ext cx="1635001" cy="369333"/>
                    </a:xfrm>
                    <a:prstGeom prst="rect">
                      <a:avLst/>
                    </a:prstGeom>
                    <a:blipFill>
                      <a:blip r:embed="rId8"/>
                      <a:stretch>
                        <a:fillRect l="-12500" t="-82119" r="-90000"/>
                      </a:stretch>
                    </a:blipFill>
                  </p:spPr>
                  <p:txBody>
                    <a:bodyPr/>
                    <a:lstStyle/>
                    <a:p>
                      <a:r>
                        <a:rPr lang="en-IN">
                          <a:noFill/>
                        </a:rPr>
                        <a:t> </a:t>
                      </a:r>
                    </a:p>
                  </p:txBody>
                </p:sp>
              </mc:Fallback>
            </mc:AlternateContent>
          </p:gr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69DC0E8-3DE6-4C70-9448-063D4C8D8D86}"/>
                  </a:ext>
                </a:extLst>
              </p:cNvPr>
              <p:cNvSpPr txBox="1"/>
              <p:nvPr/>
            </p:nvSpPr>
            <p:spPr>
              <a:xfrm>
                <a:off x="230827" y="5032779"/>
                <a:ext cx="11851989" cy="608756"/>
              </a:xfrm>
              <a:prstGeom prst="rect">
                <a:avLst/>
              </a:prstGeom>
              <a:noFill/>
            </p:spPr>
            <p:txBody>
              <a:bodyPr wrap="square">
                <a:spAutoFit/>
              </a:bodyPr>
              <a:lstStyle/>
              <a:p>
                <a:pPr algn="just" rtl="0">
                  <a:lnSpc>
                    <a:spcPct val="107000"/>
                  </a:lnSpc>
                  <a:spcAft>
                    <a:spcPts val="800"/>
                  </a:spcAft>
                </a:pPr>
                <a:r>
                  <a:rPr lang="en-US" sz="1800" b="1" dirty="0">
                    <a:effectLst/>
                    <a:ea typeface="Times New Roman" panose="02020603050405020304" pitchFamily="18" charset="0"/>
                    <a:cs typeface="Arial" panose="020B0604020202020204" pitchFamily="34" charset="0"/>
                  </a:rPr>
                  <a:t>The rate of change in scaled hydrostatic overburden load:</a:t>
                </a:r>
                <a14:m>
                  <m:oMath xmlns:m="http://schemas.openxmlformats.org/officeDocument/2006/math">
                    <m:r>
                      <a:rPr lang="en-IN" sz="2000" b="1"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IN"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IN"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𝝈</m:t>
                            </m:r>
                          </m:e>
                          <m:sub>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sub>
                          <m:sup>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𝒔</m:t>
                            </m:r>
                          </m:sup>
                        </m:sSubSup>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den>
                    </m:f>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IN"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uncPr>
                      <m:fName>
                        <m:acc>
                          <m:accPr>
                            <m:chr m:val="̅"/>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𝒓</m:t>
                            </m:r>
                          </m:e>
                        </m:acc>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𝒄𝒐𝒔</m:t>
                        </m:r>
                      </m:fName>
                      <m:e>
                        <m:d>
                          <m:dPr>
                            <m:ctrlPr>
                              <a:rPr lang="en-IN"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IN"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𝒕</m:t>
                                </m:r>
                              </m:num>
                              <m:den>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𝑻</m:t>
                                </m:r>
                              </m:den>
                            </m:f>
                          </m:e>
                        </m:d>
                      </m:e>
                    </m:func>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IN"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𝝅</m:t>
                        </m:r>
                      </m:num>
                      <m:den>
                        <m:r>
                          <a:rPr lang="en-US" sz="2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𝑻</m:t>
                        </m:r>
                      </m:den>
                    </m:f>
                    <m:r>
                      <a:rPr lang="en-US" sz="20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IN" sz="2000" b="1" dirty="0">
                  <a:effectLst/>
                  <a:ea typeface="Calibri" panose="020F050202020403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969DC0E8-3DE6-4C70-9448-063D4C8D8D86}"/>
                  </a:ext>
                </a:extLst>
              </p:cNvPr>
              <p:cNvSpPr txBox="1">
                <a:spLocks noRot="1" noChangeAspect="1" noMove="1" noResize="1" noEditPoints="1" noAdjustHandles="1" noChangeArrowheads="1" noChangeShapeType="1" noTextEdit="1"/>
              </p:cNvSpPr>
              <p:nvPr/>
            </p:nvSpPr>
            <p:spPr>
              <a:xfrm>
                <a:off x="230827" y="5032779"/>
                <a:ext cx="11851989" cy="608756"/>
              </a:xfrm>
              <a:prstGeom prst="rect">
                <a:avLst/>
              </a:prstGeom>
              <a:blipFill>
                <a:blip r:embed="rId9"/>
                <a:stretch>
                  <a:fillRect l="-463" b="-3030"/>
                </a:stretch>
              </a:blipFill>
            </p:spPr>
            <p:txBody>
              <a:bodyPr/>
              <a:lstStyle/>
              <a:p>
                <a:r>
                  <a:rPr lang="en-IN">
                    <a:noFill/>
                  </a:rPr>
                  <a:t> </a:t>
                </a:r>
              </a:p>
            </p:txBody>
          </p:sp>
        </mc:Fallback>
      </mc:AlternateContent>
      <p:sp>
        <p:nvSpPr>
          <p:cNvPr id="17" name="Title 1">
            <a:extLst>
              <a:ext uri="{FF2B5EF4-FFF2-40B4-BE49-F238E27FC236}">
                <a16:creationId xmlns:a16="http://schemas.microsoft.com/office/drawing/2014/main" id="{949CC50D-984D-438B-BEEE-14FF8827146B}"/>
              </a:ext>
            </a:extLst>
          </p:cNvPr>
          <p:cNvSpPr txBox="1">
            <a:spLocks/>
          </p:cNvSpPr>
          <p:nvPr/>
        </p:nvSpPr>
        <p:spPr>
          <a:xfrm>
            <a:off x="591640" y="1208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sp>
        <p:nvSpPr>
          <p:cNvPr id="19" name="TextBox 18">
            <a:extLst>
              <a:ext uri="{FF2B5EF4-FFF2-40B4-BE49-F238E27FC236}">
                <a16:creationId xmlns:a16="http://schemas.microsoft.com/office/drawing/2014/main" id="{CC1B00AE-E2F4-4785-A8E2-B854ACF737AC}"/>
              </a:ext>
            </a:extLst>
          </p:cNvPr>
          <p:cNvSpPr txBox="1"/>
          <p:nvPr/>
        </p:nvSpPr>
        <p:spPr>
          <a:xfrm>
            <a:off x="7804739" y="1152905"/>
            <a:ext cx="4359965" cy="375552"/>
          </a:xfrm>
          <a:prstGeom prst="rect">
            <a:avLst/>
          </a:prstGeom>
          <a:blipFill>
            <a:blip r:embed="rId10"/>
            <a:tile tx="0" ty="0" sx="100000" sy="100000" flip="none" algn="tl"/>
          </a:blipFill>
          <a:effectLst>
            <a:glow rad="139700">
              <a:schemeClr val="accent5">
                <a:satMod val="175000"/>
                <a:alpha val="40000"/>
              </a:schemeClr>
            </a:glow>
          </a:effectLst>
        </p:spPr>
        <p:txBody>
          <a:bodyPr wrap="square">
            <a:spAutoFit/>
          </a:bodyPr>
          <a:lstStyle/>
          <a:p>
            <a:pPr algn="just" rtl="0">
              <a:lnSpc>
                <a:spcPct val="107000"/>
              </a:lnSpc>
              <a:spcAft>
                <a:spcPts val="800"/>
              </a:spcAft>
            </a:pPr>
            <a:r>
              <a:rPr lang="en-IN" sz="1800" b="1" dirty="0">
                <a:effectLst/>
                <a:ea typeface="Calibri" panose="020F0502020204030204" pitchFamily="34" charset="0"/>
                <a:cs typeface="Arial" panose="020B0604020202020204" pitchFamily="34" charset="0"/>
              </a:rPr>
              <a:t>B</a:t>
            </a:r>
            <a:r>
              <a:rPr lang="en-IN" sz="1800" b="1" dirty="0">
                <a:solidFill>
                  <a:srgbClr val="000000"/>
                </a:solidFill>
                <a:effectLst/>
                <a:ea typeface="Times New Roman" panose="02020603050405020304" pitchFamily="18" charset="0"/>
                <a:cs typeface="Arial" panose="020B0604020202020204" pitchFamily="34" charset="0"/>
              </a:rPr>
              <a:t>ubble in </a:t>
            </a:r>
            <a:r>
              <a:rPr lang="en-IN" b="1" dirty="0">
                <a:solidFill>
                  <a:srgbClr val="000000"/>
                </a:solidFill>
                <a:ea typeface="Times New Roman" panose="02020603050405020304" pitchFamily="18" charset="0"/>
                <a:cs typeface="Arial" panose="020B0604020202020204" pitchFamily="34" charset="0"/>
              </a:rPr>
              <a:t>grew nearly </a:t>
            </a:r>
            <a:r>
              <a:rPr lang="en-IN" b="1" dirty="0">
                <a:solidFill>
                  <a:srgbClr val="0000CC"/>
                </a:solidFill>
                <a:ea typeface="Times New Roman" panose="02020603050405020304" pitchFamily="18" charset="0"/>
                <a:cs typeface="Arial" panose="020B0604020202020204" pitchFamily="34" charset="0"/>
              </a:rPr>
              <a:t>11.8%</a:t>
            </a:r>
            <a:r>
              <a:rPr lang="en-IN" b="1" dirty="0">
                <a:solidFill>
                  <a:srgbClr val="FF0000"/>
                </a:solidFill>
                <a:ea typeface="Times New Roman" panose="02020603050405020304" pitchFamily="18" charset="0"/>
                <a:cs typeface="Arial" panose="020B0604020202020204" pitchFamily="34" charset="0"/>
              </a:rPr>
              <a:t> </a:t>
            </a:r>
            <a:r>
              <a:rPr lang="en-IN" b="1" dirty="0">
                <a:solidFill>
                  <a:srgbClr val="000000"/>
                </a:solidFill>
                <a:ea typeface="Times New Roman" panose="02020603050405020304" pitchFamily="18" charset="0"/>
                <a:cs typeface="Arial" panose="020B0604020202020204" pitchFamily="34" charset="0"/>
              </a:rPr>
              <a:t> faster</a:t>
            </a:r>
            <a:endParaRPr lang="en-IN" sz="1600" b="1" dirty="0">
              <a:solidFill>
                <a:srgbClr val="FF0000"/>
              </a:solidFill>
              <a:effectLst/>
              <a:ea typeface="Calibri" panose="020F050202020403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75F5569E-5D0B-4F1C-B7C2-3291FE3A3FFA}"/>
              </a:ext>
            </a:extLst>
          </p:cNvPr>
          <p:cNvCxnSpPr>
            <a:cxnSpLocks/>
          </p:cNvCxnSpPr>
          <p:nvPr/>
        </p:nvCxnSpPr>
        <p:spPr>
          <a:xfrm flipH="1" flipV="1">
            <a:off x="7042245" y="942232"/>
            <a:ext cx="633093" cy="403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EA12E1E-4852-448A-97EB-6C4DAA40193C}"/>
              </a:ext>
            </a:extLst>
          </p:cNvPr>
          <p:cNvCxnSpPr>
            <a:cxnSpLocks/>
          </p:cNvCxnSpPr>
          <p:nvPr/>
        </p:nvCxnSpPr>
        <p:spPr>
          <a:xfrm flipH="1" flipV="1">
            <a:off x="6291618" y="965081"/>
            <a:ext cx="1383720" cy="3787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6E8E5C2-CBE5-4127-8048-7F8874866A88}"/>
                  </a:ext>
                </a:extLst>
              </p:cNvPr>
              <p:cNvSpPr txBox="1"/>
              <p:nvPr/>
            </p:nvSpPr>
            <p:spPr>
              <a:xfrm>
                <a:off x="7804739" y="1812305"/>
                <a:ext cx="4359965" cy="968278"/>
              </a:xfrm>
              <a:prstGeom prst="rect">
                <a:avLst/>
              </a:prstGeom>
              <a:blipFill>
                <a:blip r:embed="rId10"/>
                <a:tile tx="0" ty="0" sx="100000" sy="100000" flip="none" algn="tl"/>
              </a:blipFill>
              <a:effectLst>
                <a:glow rad="139700">
                  <a:schemeClr val="accent5">
                    <a:satMod val="175000"/>
                    <a:alpha val="40000"/>
                  </a:schemeClr>
                </a:glow>
              </a:effectLst>
            </p:spPr>
            <p:txBody>
              <a:bodyPr wrap="square">
                <a:spAutoFit/>
              </a:bodyPr>
              <a:lstStyle/>
              <a:p>
                <a:pPr algn="just">
                  <a:lnSpc>
                    <a:spcPct val="107000"/>
                  </a:lnSpc>
                  <a:spcAft>
                    <a:spcPts val="800"/>
                  </a:spcAft>
                </a:pPr>
                <a:r>
                  <a:rPr lang="en-GB" b="1" dirty="0">
                    <a:ea typeface="Calibri" panose="020F0502020204030204" pitchFamily="34" charset="0"/>
                    <a:cs typeface="Arial" panose="020B0604020202020204" pitchFamily="34" charset="0"/>
                  </a:rPr>
                  <a:t>The relative times (</a:t>
                </a:r>
                <a14:m>
                  <m:oMath xmlns:m="http://schemas.openxmlformats.org/officeDocument/2006/math">
                    <m:acc>
                      <m:accPr>
                        <m:chr m:val="̅"/>
                        <m:ctrlPr>
                          <a:rPr lang="en-IN" b="1" i="1" smtClean="0">
                            <a:solidFill>
                              <a:srgbClr val="0000CC"/>
                            </a:solidFill>
                            <a:latin typeface="Cambria Math" panose="02040503050406030204" pitchFamily="18" charset="0"/>
                            <a:cs typeface="Times New Roman" panose="02020603050405020304" pitchFamily="18" charset="0"/>
                          </a:rPr>
                        </m:ctrlPr>
                      </m:accPr>
                      <m:e>
                        <m:r>
                          <a:rPr lang="en-US"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𝒕</m:t>
                        </m:r>
                      </m:e>
                    </m:acc>
                  </m:oMath>
                </a14:m>
                <a:r>
                  <a:rPr lang="en-GB" b="1" dirty="0">
                    <a:ea typeface="Calibri" panose="020F0502020204030204" pitchFamily="34" charset="0"/>
                    <a:cs typeface="Arial" panose="020B0604020202020204" pitchFamily="34" charset="0"/>
                  </a:rPr>
                  <a:t>) taken by bubbles to mature with and without wave loadings, in runs 2 and 6 are similar.</a:t>
                </a:r>
                <a:endParaRPr lang="en-IN" sz="1600" b="1" dirty="0">
                  <a:solidFill>
                    <a:srgbClr val="FF0000"/>
                  </a:solidFill>
                  <a:effectLst/>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26E8E5C2-CBE5-4127-8048-7F8874866A88}"/>
                  </a:ext>
                </a:extLst>
              </p:cNvPr>
              <p:cNvSpPr txBox="1">
                <a:spLocks noRot="1" noChangeAspect="1" noMove="1" noResize="1" noEditPoints="1" noAdjustHandles="1" noChangeArrowheads="1" noChangeShapeType="1" noTextEdit="1"/>
              </p:cNvSpPr>
              <p:nvPr/>
            </p:nvSpPr>
            <p:spPr>
              <a:xfrm>
                <a:off x="7804739" y="1812305"/>
                <a:ext cx="4359965" cy="968278"/>
              </a:xfrm>
              <a:prstGeom prst="rect">
                <a:avLst/>
              </a:prstGeom>
              <a:blipFill>
                <a:blip r:embed="rId11"/>
                <a:stretch>
                  <a:fillRect/>
                </a:stretch>
              </a:blipFill>
              <a:effectLst>
                <a:glow rad="139700">
                  <a:schemeClr val="accent5">
                    <a:satMod val="175000"/>
                    <a:alpha val="40000"/>
                  </a:schemeClr>
                </a:glow>
              </a:effectLst>
            </p:spPr>
            <p:txBody>
              <a:bodyPr/>
              <a:lstStyle/>
              <a:p>
                <a:r>
                  <a:rPr lang="en-IN">
                    <a:noFill/>
                  </a:rPr>
                  <a:t> </a:t>
                </a:r>
              </a:p>
            </p:txBody>
          </p:sp>
        </mc:Fallback>
      </mc:AlternateContent>
      <p:sp>
        <p:nvSpPr>
          <p:cNvPr id="28" name="TextBox 27">
            <a:extLst>
              <a:ext uri="{FF2B5EF4-FFF2-40B4-BE49-F238E27FC236}">
                <a16:creationId xmlns:a16="http://schemas.microsoft.com/office/drawing/2014/main" id="{4CD74988-37AC-4D44-B480-20BB97ABAF33}"/>
              </a:ext>
            </a:extLst>
          </p:cNvPr>
          <p:cNvSpPr txBox="1"/>
          <p:nvPr/>
        </p:nvSpPr>
        <p:spPr>
          <a:xfrm>
            <a:off x="303547" y="4555143"/>
            <a:ext cx="1253281" cy="375552"/>
          </a:xfrm>
          <a:prstGeom prst="rect">
            <a:avLst/>
          </a:prstGeom>
          <a:solidFill>
            <a:srgbClr val="00FF00"/>
          </a:solidFill>
          <a:ln w="28575">
            <a:solidFill>
              <a:schemeClr val="tx1"/>
            </a:solidFill>
          </a:ln>
        </p:spPr>
        <p:txBody>
          <a:bodyPr wrap="square">
            <a:spAutoFit/>
          </a:bodyPr>
          <a:lstStyle/>
          <a:p>
            <a:pPr algn="just">
              <a:lnSpc>
                <a:spcPct val="107000"/>
              </a:lnSpc>
              <a:spcAft>
                <a:spcPts val="800"/>
              </a:spcAft>
            </a:pPr>
            <a:r>
              <a:rPr lang="en-US" b="1" dirty="0">
                <a:ea typeface="Calibri" panose="020F0502020204030204" pitchFamily="34" charset="0"/>
                <a:cs typeface="Arial" panose="020B0604020202020204" pitchFamily="34" charset="0"/>
              </a:rPr>
              <a:t>Why?</a:t>
            </a:r>
            <a:endParaRPr lang="en-US" sz="1800" b="1" dirty="0">
              <a:effectLst/>
              <a:ea typeface="Calibri" panose="020F0502020204030204" pitchFamily="34" charset="0"/>
              <a:cs typeface="Arial" panose="020B0604020202020204" pitchFamily="34" charset="0"/>
            </a:endParaRPr>
          </a:p>
        </p:txBody>
      </p:sp>
      <p:sp>
        <p:nvSpPr>
          <p:cNvPr id="26" name="Oval 25">
            <a:extLst>
              <a:ext uri="{FF2B5EF4-FFF2-40B4-BE49-F238E27FC236}">
                <a16:creationId xmlns:a16="http://schemas.microsoft.com/office/drawing/2014/main" id="{BEB37821-2F80-4911-8B29-AD34AAF73BD8}"/>
              </a:ext>
            </a:extLst>
          </p:cNvPr>
          <p:cNvSpPr/>
          <p:nvPr/>
        </p:nvSpPr>
        <p:spPr>
          <a:xfrm>
            <a:off x="6604201" y="5011104"/>
            <a:ext cx="301566" cy="61021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5F5D5DA-9DE8-460E-B572-B82BFE902755}"/>
                  </a:ext>
                </a:extLst>
              </p:cNvPr>
              <p:cNvSpPr txBox="1"/>
              <p:nvPr/>
            </p:nvSpPr>
            <p:spPr>
              <a:xfrm>
                <a:off x="8923955" y="4669878"/>
                <a:ext cx="1957553" cy="646331"/>
              </a:xfrm>
              <a:prstGeom prst="rect">
                <a:avLst/>
              </a:prstGeom>
              <a:solidFill>
                <a:srgbClr val="0000CC"/>
              </a:solidFill>
              <a:ln w="28575">
                <a:solidFill>
                  <a:schemeClr val="tx1"/>
                </a:solidFill>
              </a:ln>
            </p:spPr>
            <p:txBody>
              <a:bodyPr wrap="square">
                <a:spAutoFit/>
              </a:bodyPr>
              <a:lstStyle/>
              <a:p>
                <a:pPr algn="ctr"/>
                <a:r>
                  <a:rPr lang="en-US" sz="1800" b="1" dirty="0">
                    <a:solidFill>
                      <a:schemeClr val="bg1"/>
                    </a:solidFill>
                    <a:effectLst/>
                    <a:ea typeface="Times New Roman" panose="02020603050405020304" pitchFamily="18" charset="0"/>
                    <a:cs typeface="Arial" panose="020B0604020202020204" pitchFamily="34" charset="0"/>
                  </a:rPr>
                  <a:t>Which depends explicitly on </a:t>
                </a:r>
                <a14:m>
                  <m:oMath xmlns:m="http://schemas.openxmlformats.org/officeDocument/2006/math">
                    <m:acc>
                      <m:accPr>
                        <m:chr m:val="̅"/>
                        <m:ctrlPr>
                          <a:rPr lang="en-IN" sz="1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𝒓</m:t>
                        </m:r>
                      </m:e>
                    </m:acc>
                  </m:oMath>
                </a14:m>
                <a:endParaRPr lang="en-IN" dirty="0">
                  <a:solidFill>
                    <a:schemeClr val="bg1"/>
                  </a:solidFill>
                </a:endParaRPr>
              </a:p>
            </p:txBody>
          </p:sp>
        </mc:Choice>
        <mc:Fallback xmlns="">
          <p:sp>
            <p:nvSpPr>
              <p:cNvPr id="33" name="TextBox 32">
                <a:extLst>
                  <a:ext uri="{FF2B5EF4-FFF2-40B4-BE49-F238E27FC236}">
                    <a16:creationId xmlns:a16="http://schemas.microsoft.com/office/drawing/2014/main" id="{65F5D5DA-9DE8-460E-B572-B82BFE902755}"/>
                  </a:ext>
                </a:extLst>
              </p:cNvPr>
              <p:cNvSpPr txBox="1">
                <a:spLocks noRot="1" noChangeAspect="1" noMove="1" noResize="1" noEditPoints="1" noAdjustHandles="1" noChangeArrowheads="1" noChangeShapeType="1" noTextEdit="1"/>
              </p:cNvSpPr>
              <p:nvPr/>
            </p:nvSpPr>
            <p:spPr>
              <a:xfrm>
                <a:off x="8923955" y="4669878"/>
                <a:ext cx="1957553" cy="646331"/>
              </a:xfrm>
              <a:prstGeom prst="rect">
                <a:avLst/>
              </a:prstGeom>
              <a:blipFill>
                <a:blip r:embed="rId12"/>
                <a:stretch>
                  <a:fillRect t="-2703" b="-10811"/>
                </a:stretch>
              </a:blipFill>
              <a:ln w="28575">
                <a:solidFill>
                  <a:schemeClr val="tx1"/>
                </a:solidFill>
              </a:ln>
            </p:spPr>
            <p:txBody>
              <a:bodyPr/>
              <a:lstStyle/>
              <a:p>
                <a:r>
                  <a:rPr lang="en-IN">
                    <a:noFill/>
                  </a:rPr>
                  <a:t> </a:t>
                </a:r>
              </a:p>
            </p:txBody>
          </p:sp>
        </mc:Fallback>
      </mc:AlternateContent>
      <p:sp>
        <p:nvSpPr>
          <p:cNvPr id="32" name="Arrow: Curved Down 31">
            <a:extLst>
              <a:ext uri="{FF2B5EF4-FFF2-40B4-BE49-F238E27FC236}">
                <a16:creationId xmlns:a16="http://schemas.microsoft.com/office/drawing/2014/main" id="{A8BB95B2-1742-4E29-B8D5-5D22240AD979}"/>
              </a:ext>
            </a:extLst>
          </p:cNvPr>
          <p:cNvSpPr/>
          <p:nvPr/>
        </p:nvSpPr>
        <p:spPr>
          <a:xfrm rot="21013921">
            <a:off x="6576865" y="4067500"/>
            <a:ext cx="2649466" cy="76192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9DD3FCE-373B-4CBE-8B1B-1B57F3DFB40A}"/>
                  </a:ext>
                </a:extLst>
              </p:cNvPr>
              <p:cNvSpPr txBox="1"/>
              <p:nvPr/>
            </p:nvSpPr>
            <p:spPr>
              <a:xfrm>
                <a:off x="303547" y="5915768"/>
                <a:ext cx="8089826" cy="671209"/>
              </a:xfrm>
              <a:prstGeom prst="rect">
                <a:avLst/>
              </a:prstGeom>
              <a:noFill/>
            </p:spPr>
            <p:txBody>
              <a:bodyPr wrap="square">
                <a:spAutoFit/>
              </a:bodyPr>
              <a:lstStyle/>
              <a:p>
                <a:pPr algn="just" rtl="0">
                  <a:lnSpc>
                    <a:spcPct val="107000"/>
                  </a:lnSpc>
                  <a:spcAft>
                    <a:spcPts val="800"/>
                  </a:spcAft>
                </a:pPr>
                <a:r>
                  <a:rPr lang="en-US" sz="1800" b="1" dirty="0">
                    <a:effectLst/>
                    <a:ea typeface="Times New Roman" panose="02020603050405020304" pitchFamily="18" charset="0"/>
                    <a:cs typeface="Arial" panose="020B0604020202020204" pitchFamily="34" charset="0"/>
                  </a:rPr>
                  <a:t>This generates oscillations of equivalent magnitude in </a:t>
                </a:r>
                <a14:m>
                  <m:oMath xmlns:m="http://schemas.openxmlformats.org/officeDocument/2006/math">
                    <m:sSub>
                      <m:sSubPr>
                        <m:ctrlPr>
                          <a:rPr lang="en-IN" sz="1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𝑲</m:t>
                        </m:r>
                      </m:e>
                      <m:sub>
                        <m:r>
                          <a:rPr lang="en-US" sz="1800" b="1" i="1">
                            <a:effectLst/>
                            <a:latin typeface="Cambria Math" panose="02040503050406030204" pitchFamily="18" charset="0"/>
                            <a:ea typeface="Times New Roman" panose="02020603050405020304" pitchFamily="18" charset="0"/>
                            <a:cs typeface="Times New Roman" panose="02020603050405020304" pitchFamily="18" charset="0"/>
                          </a:rPr>
                          <m:t>𝒉𝒆𝒂𝒅</m:t>
                        </m:r>
                      </m:sub>
                    </m:sSub>
                  </m:oMath>
                </a14:m>
                <a:r>
                  <a:rPr lang="en-US" sz="1800" b="1" dirty="0">
                    <a:effectLst/>
                    <a:ea typeface="Times New Roman" panose="02020603050405020304" pitchFamily="18" charset="0"/>
                    <a:cs typeface="Arial" panose="020B0604020202020204" pitchFamily="34" charset="0"/>
                  </a:rPr>
                  <a:t>, </a:t>
                </a:r>
                <a:r>
                  <a:rPr lang="en-US" b="1" dirty="0">
                    <a:ea typeface="Times New Roman" panose="02020603050405020304" pitchFamily="18" charset="0"/>
                    <a:cs typeface="Arial" panose="020B0604020202020204" pitchFamily="34" charset="0"/>
                  </a:rPr>
                  <a:t>for</a:t>
                </a:r>
                <a:r>
                  <a:rPr lang="en-US" sz="1800" b="1" dirty="0">
                    <a:effectLst/>
                    <a:ea typeface="Times New Roman" panose="02020603050405020304" pitchFamily="18" charset="0"/>
                    <a:cs typeface="Arial" panose="020B0604020202020204" pitchFamily="34" charset="0"/>
                  </a:rPr>
                  <a:t> bubbles growing in environments with similar ratios, </a:t>
                </a:r>
                <a14:m>
                  <m:oMath xmlns:m="http://schemas.openxmlformats.org/officeDocument/2006/math">
                    <m:acc>
                      <m:accPr>
                        <m:chr m:val="̅"/>
                        <m:ctrlPr>
                          <a:rPr lang="en-IN" sz="18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𝒓</m:t>
                        </m:r>
                      </m:e>
                    </m:acc>
                  </m:oMath>
                </a14:m>
                <a:r>
                  <a:rPr lang="en-US" sz="1800" b="1" dirty="0">
                    <a:effectLst/>
                    <a:ea typeface="Times New Roman" panose="02020603050405020304" pitchFamily="18" charset="0"/>
                    <a:cs typeface="Arial" panose="020B0604020202020204" pitchFamily="34" charset="0"/>
                  </a:rPr>
                  <a:t>.</a:t>
                </a:r>
                <a:endParaRPr lang="en-IN" sz="1600" b="1" dirty="0">
                  <a:effectLst/>
                  <a:ea typeface="Calibri" panose="020F050202020403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79DD3FCE-373B-4CBE-8B1B-1B57F3DFB40A}"/>
                  </a:ext>
                </a:extLst>
              </p:cNvPr>
              <p:cNvSpPr txBox="1">
                <a:spLocks noRot="1" noChangeAspect="1" noMove="1" noResize="1" noEditPoints="1" noAdjustHandles="1" noChangeArrowheads="1" noChangeShapeType="1" noTextEdit="1"/>
              </p:cNvSpPr>
              <p:nvPr/>
            </p:nvSpPr>
            <p:spPr>
              <a:xfrm>
                <a:off x="303547" y="5915768"/>
                <a:ext cx="8089826" cy="671209"/>
              </a:xfrm>
              <a:prstGeom prst="rect">
                <a:avLst/>
              </a:prstGeom>
              <a:blipFill>
                <a:blip r:embed="rId13"/>
                <a:stretch>
                  <a:fillRect l="-678" t="-3604" r="-603" b="-12613"/>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34500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7" grpId="0" animBg="1"/>
      <p:bldP spid="28" grpId="0" animBg="1"/>
      <p:bldP spid="26" grpId="0" animBg="1"/>
      <p:bldP spid="33" grpId="0" animBg="1"/>
      <p:bldP spid="32"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CFC6B6B-9109-4EB6-8E3A-9BB4A14A7FB6}"/>
                  </a:ext>
                </a:extLst>
              </p:cNvPr>
              <p:cNvGraphicFramePr>
                <a:graphicFrameLocks noGrp="1"/>
              </p:cNvGraphicFramePr>
              <p:nvPr>
                <p:extLst>
                  <p:ext uri="{D42A27DB-BD31-4B8C-83A1-F6EECF244321}">
                    <p14:modId xmlns:p14="http://schemas.microsoft.com/office/powerpoint/2010/main" val="2533875088"/>
                  </p:ext>
                </p:extLst>
              </p:nvPr>
            </p:nvGraphicFramePr>
            <p:xfrm>
              <a:off x="1043959" y="2783041"/>
              <a:ext cx="10199762" cy="2255586"/>
            </p:xfrm>
            <a:graphic>
              <a:graphicData uri="http://schemas.openxmlformats.org/drawingml/2006/table">
                <a:tbl>
                  <a:tblPr firstRow="1" firstCol="1" bandRow="1">
                    <a:tableStyleId>{5C22544A-7EE6-4342-B048-85BDC9FD1C3A}</a:tableStyleId>
                  </a:tblPr>
                  <a:tblGrid>
                    <a:gridCol w="812137">
                      <a:extLst>
                        <a:ext uri="{9D8B030D-6E8A-4147-A177-3AD203B41FA5}">
                          <a16:colId xmlns:a16="http://schemas.microsoft.com/office/drawing/2014/main" val="4077443494"/>
                        </a:ext>
                      </a:extLst>
                    </a:gridCol>
                    <a:gridCol w="1596788">
                      <a:extLst>
                        <a:ext uri="{9D8B030D-6E8A-4147-A177-3AD203B41FA5}">
                          <a16:colId xmlns:a16="http://schemas.microsoft.com/office/drawing/2014/main" val="2987918241"/>
                        </a:ext>
                      </a:extLst>
                    </a:gridCol>
                    <a:gridCol w="1665026">
                      <a:extLst>
                        <a:ext uri="{9D8B030D-6E8A-4147-A177-3AD203B41FA5}">
                          <a16:colId xmlns:a16="http://schemas.microsoft.com/office/drawing/2014/main" val="1654692042"/>
                        </a:ext>
                      </a:extLst>
                    </a:gridCol>
                    <a:gridCol w="1160060">
                      <a:extLst>
                        <a:ext uri="{9D8B030D-6E8A-4147-A177-3AD203B41FA5}">
                          <a16:colId xmlns:a16="http://schemas.microsoft.com/office/drawing/2014/main" val="2867528827"/>
                        </a:ext>
                      </a:extLst>
                    </a:gridCol>
                    <a:gridCol w="1787857">
                      <a:extLst>
                        <a:ext uri="{9D8B030D-6E8A-4147-A177-3AD203B41FA5}">
                          <a16:colId xmlns:a16="http://schemas.microsoft.com/office/drawing/2014/main" val="2288809405"/>
                        </a:ext>
                      </a:extLst>
                    </a:gridCol>
                    <a:gridCol w="1282889">
                      <a:extLst>
                        <a:ext uri="{9D8B030D-6E8A-4147-A177-3AD203B41FA5}">
                          <a16:colId xmlns:a16="http://schemas.microsoft.com/office/drawing/2014/main" val="2034114872"/>
                        </a:ext>
                      </a:extLst>
                    </a:gridCol>
                    <a:gridCol w="1895005">
                      <a:extLst>
                        <a:ext uri="{9D8B030D-6E8A-4147-A177-3AD203B41FA5}">
                          <a16:colId xmlns:a16="http://schemas.microsoft.com/office/drawing/2014/main" val="3277827985"/>
                        </a:ext>
                      </a:extLst>
                    </a:gridCol>
                  </a:tblGrid>
                  <a:tr h="91105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Mean water column height,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a:effectLst/>
                            </a:rPr>
                            <a:t> (meters)</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dirty="0">
                              <a:effectLst/>
                            </a:rPr>
                            <a:t>Wave amplitude to water column height ratio (</a:t>
                          </a: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𝑟</m:t>
                                  </m:r>
                                </m:e>
                              </m:acc>
                              <m:r>
                                <a:rPr lang="en-US" sz="1600">
                                  <a:effectLst/>
                                  <a:latin typeface="Cambria Math" panose="02040503050406030204" pitchFamily="18" charset="0"/>
                                </a:rPr>
                                <m:t>=</m:t>
                              </m:r>
                              <m:r>
                                <a:rPr lang="en-US" sz="1600">
                                  <a:effectLst/>
                                  <a:latin typeface="Cambria Math" panose="02040503050406030204" pitchFamily="18" charset="0"/>
                                </a:rPr>
                                <m:t>𝐴</m:t>
                              </m:r>
                              <m:r>
                                <a:rPr lang="en-US" sz="1600">
                                  <a:effectLst/>
                                  <a:latin typeface="Cambria Math" panose="02040503050406030204" pitchFamily="18" charset="0"/>
                                </a:rPr>
                                <m:t>/</m:t>
                              </m:r>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𝐻</m:t>
                                  </m:r>
                                </m:e>
                                <m:sub>
                                  <m:r>
                                    <a:rPr lang="en-US" sz="1600">
                                      <a:effectLst/>
                                      <a:latin typeface="Cambria Math" panose="02040503050406030204" pitchFamily="18" charset="0"/>
                                    </a:rPr>
                                    <m:t>𝑒𝑞</m:t>
                                  </m:r>
                                </m:sub>
                              </m:sSub>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Bubble maturity time (</a:t>
                          </a:r>
                          <a14:m>
                            <m:oMath xmlns:m="http://schemas.openxmlformats.org/officeDocument/2006/math">
                              <m:sSub>
                                <m:sSubPr>
                                  <m:ctrlPr>
                                    <a:rPr lang="en-IN" sz="1600" i="1">
                                      <a:effectLst/>
                                      <a:latin typeface="Cambria Math" panose="02040503050406030204" pitchFamily="18" charset="0"/>
                                    </a:rPr>
                                  </m:ctrlPr>
                                </m:sSubPr>
                                <m:e>
                                  <m:r>
                                    <a:rPr lang="en-US" sz="1600">
                                      <a:effectLst/>
                                      <a:latin typeface="Cambria Math" panose="02040503050406030204" pitchFamily="18" charset="0"/>
                                    </a:rPr>
                                    <m:t>𝑡</m:t>
                                  </m:r>
                                </m:e>
                                <m:sub>
                                  <m:r>
                                    <a:rPr lang="en-US" sz="1600">
                                      <a:effectLst/>
                                      <a:latin typeface="Cambria Math" panose="02040503050406030204" pitchFamily="18" charset="0"/>
                                    </a:rPr>
                                    <m:t>𝑚</m:t>
                                  </m:r>
                                </m:sub>
                              </m:sSub>
                            </m:oMath>
                          </a14:m>
                          <a:r>
                            <a:rPr lang="en-US" sz="1600">
                              <a:effectLst/>
                            </a:rPr>
                            <a:t>)</a:t>
                          </a:r>
                          <a:endParaRPr lang="en-IN" sz="1400">
                            <a:effectLst/>
                          </a:endParaRPr>
                        </a:p>
                        <a:p>
                          <a:pPr algn="just" rtl="0">
                            <a:lnSpc>
                              <a:spcPct val="107000"/>
                            </a:lnSpc>
                            <a:spcAft>
                              <a:spcPts val="800"/>
                            </a:spcAft>
                          </a:pPr>
                          <a:r>
                            <a:rPr lang="en-US" sz="1600">
                              <a:effectLst/>
                            </a:rPr>
                            <a:t> </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14:m>
                            <m:oMath xmlns:m="http://schemas.openxmlformats.org/officeDocument/2006/math">
                              <m:acc>
                                <m:accPr>
                                  <m:chr m:val="̅"/>
                                  <m:ctrlPr>
                                    <a:rPr lang="en-IN" sz="1600" i="1">
                                      <a:effectLst/>
                                      <a:latin typeface="Cambria Math" panose="02040503050406030204" pitchFamily="18" charset="0"/>
                                    </a:rPr>
                                  </m:ctrlPr>
                                </m:accPr>
                                <m:e>
                                  <m:r>
                                    <a:rPr lang="en-US" sz="1600">
                                      <a:effectLst/>
                                      <a:latin typeface="Cambria Math" panose="02040503050406030204" pitchFamily="18" charset="0"/>
                                    </a:rPr>
                                    <m:t>𝑡</m:t>
                                  </m:r>
                                </m:e>
                              </m:acc>
                            </m:oMath>
                          </a14:m>
                          <a:r>
                            <a:rPr lang="en-US" sz="1600" dirty="0">
                              <a:effectLst/>
                            </a:rPr>
                            <a:t>*</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93727837"/>
                      </a:ext>
                    </a:extLst>
                  </a:tr>
                  <a:tr h="194603">
                    <a:tc>
                      <a:txBody>
                        <a:bodyPr/>
                        <a:lstStyle/>
                        <a:p>
                          <a:pPr algn="just" rtl="0">
                            <a:lnSpc>
                              <a:spcPct val="107000"/>
                            </a:lnSpc>
                            <a:spcAft>
                              <a:spcPts val="800"/>
                            </a:spcAft>
                          </a:pPr>
                          <a:r>
                            <a:rPr lang="en-US" sz="1800" dirty="0">
                              <a:effectLst/>
                            </a:rPr>
                            <a:t>7</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10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a:effectLst/>
                            </a:rPr>
                            <a:t>0.11</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357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8.6 %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23272"/>
                      </a:ext>
                    </a:extLst>
                  </a:tr>
                  <a:tr h="84220">
                    <a:tc>
                      <a:txBody>
                        <a:bodyPr/>
                        <a:lstStyle/>
                        <a:p>
                          <a:pPr algn="just" rtl="0">
                            <a:lnSpc>
                              <a:spcPct val="107000"/>
                            </a:lnSpc>
                            <a:spcAft>
                              <a:spcPts val="800"/>
                            </a:spcAft>
                          </a:pPr>
                          <a:r>
                            <a:rPr lang="en-US" sz="1800" dirty="0">
                              <a:effectLst/>
                            </a:rPr>
                            <a:t>8</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20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a:effectLst/>
                            </a:rPr>
                            <a:t>0.11</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372 sec</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4.8 %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4163696"/>
                      </a:ext>
                    </a:extLst>
                  </a:tr>
                  <a:tr h="194603">
                    <a:tc>
                      <a:txBody>
                        <a:bodyPr/>
                        <a:lstStyle/>
                        <a:p>
                          <a:pPr algn="just" rtl="0">
                            <a:lnSpc>
                              <a:spcPct val="107000"/>
                            </a:lnSpc>
                            <a:spcAft>
                              <a:spcPts val="800"/>
                            </a:spcAft>
                          </a:pPr>
                          <a:r>
                            <a:rPr lang="en-US" sz="1800" dirty="0">
                              <a:effectLst/>
                            </a:rPr>
                            <a:t>9</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30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dirty="0">
                              <a:effectLst/>
                            </a:rPr>
                            <a:t>0.11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377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3.5 %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85573842"/>
                      </a:ext>
                    </a:extLst>
                  </a:tr>
                  <a:tr h="194603">
                    <a:tc>
                      <a:txBody>
                        <a:bodyPr/>
                        <a:lstStyle/>
                        <a:p>
                          <a:pPr algn="just" rtl="0">
                            <a:lnSpc>
                              <a:spcPct val="107000"/>
                            </a:lnSpc>
                            <a:spcAft>
                              <a:spcPts val="800"/>
                            </a:spcAft>
                          </a:pPr>
                          <a:r>
                            <a:rPr lang="en-US" sz="1800" dirty="0">
                              <a:effectLst/>
                            </a:rPr>
                            <a:t>10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50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dirty="0">
                              <a:effectLst/>
                            </a:rPr>
                            <a:t>0.11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382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2.3 %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6999813"/>
                      </a:ext>
                    </a:extLst>
                  </a:tr>
                </a:tbl>
              </a:graphicData>
            </a:graphic>
          </p:graphicFrame>
        </mc:Choice>
        <mc:Fallback xmlns="">
          <p:graphicFrame>
            <p:nvGraphicFramePr>
              <p:cNvPr id="6" name="Table 5">
                <a:extLst>
                  <a:ext uri="{FF2B5EF4-FFF2-40B4-BE49-F238E27FC236}">
                    <a16:creationId xmlns:a16="http://schemas.microsoft.com/office/drawing/2014/main" id="{ACFC6B6B-9109-4EB6-8E3A-9BB4A14A7FB6}"/>
                  </a:ext>
                </a:extLst>
              </p:cNvPr>
              <p:cNvGraphicFramePr>
                <a:graphicFrameLocks noGrp="1"/>
              </p:cNvGraphicFramePr>
              <p:nvPr>
                <p:extLst>
                  <p:ext uri="{D42A27DB-BD31-4B8C-83A1-F6EECF244321}">
                    <p14:modId xmlns:p14="http://schemas.microsoft.com/office/powerpoint/2010/main" val="2533875088"/>
                  </p:ext>
                </p:extLst>
              </p:nvPr>
            </p:nvGraphicFramePr>
            <p:xfrm>
              <a:off x="1043959" y="2783041"/>
              <a:ext cx="10199762" cy="2255586"/>
            </p:xfrm>
            <a:graphic>
              <a:graphicData uri="http://schemas.openxmlformats.org/drawingml/2006/table">
                <a:tbl>
                  <a:tblPr firstRow="1" firstCol="1" bandRow="1">
                    <a:tableStyleId>{5C22544A-7EE6-4342-B048-85BDC9FD1C3A}</a:tableStyleId>
                  </a:tblPr>
                  <a:tblGrid>
                    <a:gridCol w="812137">
                      <a:extLst>
                        <a:ext uri="{9D8B030D-6E8A-4147-A177-3AD203B41FA5}">
                          <a16:colId xmlns:a16="http://schemas.microsoft.com/office/drawing/2014/main" val="4077443494"/>
                        </a:ext>
                      </a:extLst>
                    </a:gridCol>
                    <a:gridCol w="1596788">
                      <a:extLst>
                        <a:ext uri="{9D8B030D-6E8A-4147-A177-3AD203B41FA5}">
                          <a16:colId xmlns:a16="http://schemas.microsoft.com/office/drawing/2014/main" val="2987918241"/>
                        </a:ext>
                      </a:extLst>
                    </a:gridCol>
                    <a:gridCol w="1665026">
                      <a:extLst>
                        <a:ext uri="{9D8B030D-6E8A-4147-A177-3AD203B41FA5}">
                          <a16:colId xmlns:a16="http://schemas.microsoft.com/office/drawing/2014/main" val="1654692042"/>
                        </a:ext>
                      </a:extLst>
                    </a:gridCol>
                    <a:gridCol w="1160060">
                      <a:extLst>
                        <a:ext uri="{9D8B030D-6E8A-4147-A177-3AD203B41FA5}">
                          <a16:colId xmlns:a16="http://schemas.microsoft.com/office/drawing/2014/main" val="2867528827"/>
                        </a:ext>
                      </a:extLst>
                    </a:gridCol>
                    <a:gridCol w="1787857">
                      <a:extLst>
                        <a:ext uri="{9D8B030D-6E8A-4147-A177-3AD203B41FA5}">
                          <a16:colId xmlns:a16="http://schemas.microsoft.com/office/drawing/2014/main" val="2288809405"/>
                        </a:ext>
                      </a:extLst>
                    </a:gridCol>
                    <a:gridCol w="1282889">
                      <a:extLst>
                        <a:ext uri="{9D8B030D-6E8A-4147-A177-3AD203B41FA5}">
                          <a16:colId xmlns:a16="http://schemas.microsoft.com/office/drawing/2014/main" val="2034114872"/>
                        </a:ext>
                      </a:extLst>
                    </a:gridCol>
                    <a:gridCol w="1895005">
                      <a:extLst>
                        <a:ext uri="{9D8B030D-6E8A-4147-A177-3AD203B41FA5}">
                          <a16:colId xmlns:a16="http://schemas.microsoft.com/office/drawing/2014/main" val="3277827985"/>
                        </a:ext>
                      </a:extLst>
                    </a:gridCol>
                  </a:tblGrid>
                  <a:tr h="1133666">
                    <a:tc>
                      <a:txBody>
                        <a:bodyPr/>
                        <a:lstStyle/>
                        <a:p>
                          <a:pPr algn="just" rtl="0">
                            <a:lnSpc>
                              <a:spcPct val="107000"/>
                            </a:lnSpc>
                            <a:spcAft>
                              <a:spcPts val="800"/>
                            </a:spcAft>
                          </a:pPr>
                          <a:r>
                            <a:rPr lang="en-US" sz="1600" dirty="0">
                              <a:effectLst/>
                            </a:rPr>
                            <a:t>Run no</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4"/>
                          <a:stretch>
                            <a:fillRect l="-51145" t="-4839" r="-489695" b="-111828"/>
                          </a:stretch>
                        </a:blipFill>
                      </a:tcPr>
                    </a:tc>
                    <a:tc>
                      <a:txBody>
                        <a:bodyPr/>
                        <a:lstStyle/>
                        <a:p>
                          <a:pPr algn="just" rtl="0">
                            <a:lnSpc>
                              <a:spcPct val="107000"/>
                            </a:lnSpc>
                            <a:spcAft>
                              <a:spcPts val="800"/>
                            </a:spcAft>
                          </a:pPr>
                          <a:r>
                            <a:rPr lang="en-US" sz="1600" dirty="0">
                              <a:effectLst/>
                            </a:rPr>
                            <a:t>Wave  amplitude, A (meters) </a:t>
                          </a:r>
                          <a:endParaRPr lang="en-IN"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600">
                              <a:effectLst/>
                            </a:rPr>
                            <a:t>Wave period, T (sec)</a:t>
                          </a:r>
                          <a:endParaRPr lang="en-IN"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4"/>
                          <a:stretch>
                            <a:fillRect l="-293515" t="-4839" r="-179522" b="-111828"/>
                          </a:stretch>
                        </a:blipFill>
                      </a:tcPr>
                    </a:tc>
                    <a:tc>
                      <a:txBody>
                        <a:bodyPr/>
                        <a:lstStyle/>
                        <a:p>
                          <a:endParaRPr lang="en-US"/>
                        </a:p>
                      </a:txBody>
                      <a:tcPr marL="68580" marR="68580" marT="0" marB="0">
                        <a:blipFill>
                          <a:blip r:embed="rId4"/>
                          <a:stretch>
                            <a:fillRect l="-546445" t="-4839" r="-149289" b="-111828"/>
                          </a:stretch>
                        </a:blipFill>
                      </a:tcPr>
                    </a:tc>
                    <a:tc>
                      <a:txBody>
                        <a:bodyPr/>
                        <a:lstStyle/>
                        <a:p>
                          <a:endParaRPr lang="en-US"/>
                        </a:p>
                      </a:txBody>
                      <a:tcPr marL="68580" marR="68580" marT="0" marB="0">
                        <a:blipFill>
                          <a:blip r:embed="rId4"/>
                          <a:stretch>
                            <a:fillRect l="-438585" t="-4839" r="-1286" b="-111828"/>
                          </a:stretch>
                        </a:blipFill>
                      </a:tcPr>
                    </a:tc>
                    <a:extLst>
                      <a:ext uri="{0D108BD9-81ED-4DB2-BD59-A6C34878D82A}">
                        <a16:rowId xmlns:a16="http://schemas.microsoft.com/office/drawing/2014/main" val="2093727837"/>
                      </a:ext>
                    </a:extLst>
                  </a:tr>
                  <a:tr h="280480">
                    <a:tc>
                      <a:txBody>
                        <a:bodyPr/>
                        <a:lstStyle/>
                        <a:p>
                          <a:pPr algn="just" rtl="0">
                            <a:lnSpc>
                              <a:spcPct val="107000"/>
                            </a:lnSpc>
                            <a:spcAft>
                              <a:spcPts val="800"/>
                            </a:spcAft>
                          </a:pPr>
                          <a:r>
                            <a:rPr lang="en-US" sz="1800" dirty="0">
                              <a:effectLst/>
                            </a:rPr>
                            <a:t>7</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10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a:effectLst/>
                            </a:rPr>
                            <a:t>0.11</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357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8.6 %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1123272"/>
                      </a:ext>
                    </a:extLst>
                  </a:tr>
                  <a:tr h="280480">
                    <a:tc>
                      <a:txBody>
                        <a:bodyPr/>
                        <a:lstStyle/>
                        <a:p>
                          <a:pPr algn="just" rtl="0">
                            <a:lnSpc>
                              <a:spcPct val="107000"/>
                            </a:lnSpc>
                            <a:spcAft>
                              <a:spcPts val="800"/>
                            </a:spcAft>
                          </a:pPr>
                          <a:r>
                            <a:rPr lang="en-US" sz="1800" dirty="0">
                              <a:effectLst/>
                            </a:rPr>
                            <a:t>8</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20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a:effectLst/>
                            </a:rPr>
                            <a:t>0.11</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a:effectLst/>
                            </a:rPr>
                            <a:t>372 sec</a:t>
                          </a:r>
                          <a:endParaRPr lang="en-IN"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4.8 %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4163696"/>
                      </a:ext>
                    </a:extLst>
                  </a:tr>
                  <a:tr h="280480">
                    <a:tc>
                      <a:txBody>
                        <a:bodyPr/>
                        <a:lstStyle/>
                        <a:p>
                          <a:pPr algn="just" rtl="0">
                            <a:lnSpc>
                              <a:spcPct val="107000"/>
                            </a:lnSpc>
                            <a:spcAft>
                              <a:spcPts val="800"/>
                            </a:spcAft>
                          </a:pPr>
                          <a:r>
                            <a:rPr lang="en-US" sz="1800" dirty="0">
                              <a:effectLst/>
                            </a:rPr>
                            <a:t>9</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D2DEEF"/>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30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dirty="0">
                              <a:effectLst/>
                            </a:rPr>
                            <a:t>0.11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377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3.5 %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85573842"/>
                      </a:ext>
                    </a:extLst>
                  </a:tr>
                  <a:tr h="280480">
                    <a:tc>
                      <a:txBody>
                        <a:bodyPr/>
                        <a:lstStyle/>
                        <a:p>
                          <a:pPr algn="just" rtl="0">
                            <a:lnSpc>
                              <a:spcPct val="107000"/>
                            </a:lnSpc>
                            <a:spcAft>
                              <a:spcPts val="800"/>
                            </a:spcAft>
                          </a:pPr>
                          <a:r>
                            <a:rPr lang="en-US" sz="1800" dirty="0">
                              <a:effectLst/>
                            </a:rPr>
                            <a:t>10</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EAEFF7"/>
                        </a:solidFill>
                      </a:tcPr>
                    </a:tc>
                    <a:tc>
                      <a:txBody>
                        <a:bodyPr/>
                        <a:lstStyle/>
                        <a:p>
                          <a:pPr algn="just" rtl="0">
                            <a:lnSpc>
                              <a:spcPct val="107000"/>
                            </a:lnSpc>
                            <a:spcAft>
                              <a:spcPts val="800"/>
                            </a:spcAft>
                          </a:pPr>
                          <a:r>
                            <a:rPr lang="en-US" sz="1800" dirty="0">
                              <a:effectLst/>
                            </a:rPr>
                            <a:t>0.22</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b="1" dirty="0">
                              <a:effectLst/>
                            </a:rPr>
                            <a:t>50</a:t>
                          </a:r>
                          <a:endParaRPr lang="en-IN"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FF00"/>
                        </a:solidFill>
                      </a:tcPr>
                    </a:tc>
                    <a:tc>
                      <a:txBody>
                        <a:bodyPr/>
                        <a:lstStyle/>
                        <a:p>
                          <a:pPr algn="just" rtl="0">
                            <a:lnSpc>
                              <a:spcPct val="107000"/>
                            </a:lnSpc>
                            <a:spcAft>
                              <a:spcPts val="800"/>
                            </a:spcAft>
                          </a:pPr>
                          <a:r>
                            <a:rPr lang="en-US" sz="1800" dirty="0">
                              <a:effectLst/>
                            </a:rPr>
                            <a:t>0.11</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382 sec</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0">
                            <a:lnSpc>
                              <a:spcPct val="107000"/>
                            </a:lnSpc>
                            <a:spcAft>
                              <a:spcPts val="800"/>
                            </a:spcAft>
                          </a:pPr>
                          <a:r>
                            <a:rPr lang="en-US" sz="1800" dirty="0">
                              <a:effectLst/>
                            </a:rPr>
                            <a:t>2.3 %</a:t>
                          </a:r>
                          <a:endParaRPr lang="en-IN"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6999813"/>
                      </a:ext>
                    </a:extLst>
                  </a:tr>
                </a:tbl>
              </a:graphicData>
            </a:graphic>
          </p:graphicFrame>
        </mc:Fallback>
      </mc:AlternateContent>
      <p:sp>
        <p:nvSpPr>
          <p:cNvPr id="7" name="TextBox 6">
            <a:extLst>
              <a:ext uri="{FF2B5EF4-FFF2-40B4-BE49-F238E27FC236}">
                <a16:creationId xmlns:a16="http://schemas.microsoft.com/office/drawing/2014/main" id="{2112F733-16FF-404B-B278-F5AC87852E36}"/>
              </a:ext>
            </a:extLst>
          </p:cNvPr>
          <p:cNvSpPr txBox="1"/>
          <p:nvPr/>
        </p:nvSpPr>
        <p:spPr>
          <a:xfrm>
            <a:off x="858975" y="1047656"/>
            <a:ext cx="5237025" cy="405367"/>
          </a:xfrm>
          <a:prstGeom prst="rect">
            <a:avLst/>
          </a:prstGeom>
          <a:solidFill>
            <a:srgbClr val="FFFF00"/>
          </a:solidFill>
          <a:ln w="19050">
            <a:solidFill>
              <a:schemeClr val="tx1"/>
            </a:solidFill>
          </a:ln>
          <a:effectLst>
            <a:glow rad="139700">
              <a:schemeClr val="accent2">
                <a:satMod val="175000"/>
                <a:alpha val="40000"/>
              </a:schemeClr>
            </a:glow>
          </a:effectLst>
        </p:spPr>
        <p:txBody>
          <a:bodyPr wrap="square">
            <a:spAutoFit/>
          </a:bodyPr>
          <a:lstStyle/>
          <a:p>
            <a:pPr algn="just" rtl="0">
              <a:lnSpc>
                <a:spcPct val="107000"/>
              </a:lnSpc>
              <a:spcBef>
                <a:spcPts val="1200"/>
              </a:spcBef>
              <a:spcAft>
                <a:spcPts val="120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Role of wave periods over bubble growth</a:t>
            </a:r>
            <a:endParaRPr lang="en-IN"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B4B4A88-6E43-4BB1-ACCA-E784E3C071FD}"/>
              </a:ext>
            </a:extLst>
          </p:cNvPr>
          <p:cNvSpPr txBox="1"/>
          <p:nvPr/>
        </p:nvSpPr>
        <p:spPr>
          <a:xfrm>
            <a:off x="4326339" y="5663821"/>
            <a:ext cx="5145207" cy="369332"/>
          </a:xfrm>
          <a:prstGeom prst="rect">
            <a:avLst/>
          </a:prstGeom>
          <a:solidFill>
            <a:srgbClr val="0000CC">
              <a:alpha val="72000"/>
            </a:srgbClr>
          </a:solidFill>
        </p:spPr>
        <p:txBody>
          <a:bodyPr wrap="square" rtlCol="0">
            <a:spAutoFit/>
          </a:bodyPr>
          <a:lstStyle/>
          <a:p>
            <a:pPr algn="just"/>
            <a:r>
              <a:rPr lang="en-US" sz="1800" b="1" dirty="0">
                <a:solidFill>
                  <a:schemeClr val="bg1"/>
                </a:solidFill>
                <a:effectLst/>
                <a:ea typeface="Calibri" panose="020F0502020204030204" pitchFamily="34" charset="0"/>
                <a:cs typeface="Times New Roman" panose="02020603050405020304" pitchFamily="18" charset="0"/>
              </a:rPr>
              <a:t>Bubble growth is </a:t>
            </a:r>
            <a:r>
              <a:rPr lang="en-US" b="1" dirty="0">
                <a:solidFill>
                  <a:schemeClr val="bg1"/>
                </a:solidFill>
                <a:ea typeface="Calibri" panose="020F0502020204030204" pitchFamily="34" charset="0"/>
                <a:cs typeface="Times New Roman" panose="02020603050405020304" pitchFamily="18" charset="0"/>
              </a:rPr>
              <a:t>simulated at distinct time periods</a:t>
            </a:r>
            <a:endParaRPr lang="en-US" b="1" dirty="0">
              <a:solidFill>
                <a:schemeClr val="bg1"/>
              </a:solidFill>
              <a:cs typeface="Times New Roman" panose="02020603050405020304" pitchFamily="18" charset="0"/>
            </a:endParaRPr>
          </a:p>
        </p:txBody>
      </p:sp>
      <p:sp>
        <p:nvSpPr>
          <p:cNvPr id="10" name="Title 1">
            <a:extLst>
              <a:ext uri="{FF2B5EF4-FFF2-40B4-BE49-F238E27FC236}">
                <a16:creationId xmlns:a16="http://schemas.microsoft.com/office/drawing/2014/main" id="{F7AD8835-79E7-44B7-BB44-1149218557D3}"/>
              </a:ext>
            </a:extLst>
          </p:cNvPr>
          <p:cNvSpPr txBox="1">
            <a:spLocks/>
          </p:cNvSpPr>
          <p:nvPr/>
        </p:nvSpPr>
        <p:spPr>
          <a:xfrm>
            <a:off x="728121" y="-1061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latin typeface="Times New Roman" panose="02020603050405020304" pitchFamily="18" charset="0"/>
                <a:cs typeface="Times New Roman" panose="02020603050405020304" pitchFamily="18" charset="0"/>
              </a:rPr>
              <a:t>Results (contd.)</a:t>
            </a:r>
          </a:p>
        </p:txBody>
      </p:sp>
      <p:cxnSp>
        <p:nvCxnSpPr>
          <p:cNvPr id="11" name="Straight Arrow Connector 10">
            <a:extLst>
              <a:ext uri="{FF2B5EF4-FFF2-40B4-BE49-F238E27FC236}">
                <a16:creationId xmlns:a16="http://schemas.microsoft.com/office/drawing/2014/main" id="{2FEF626E-0D45-4C53-AC0E-56E660EAE33E}"/>
              </a:ext>
            </a:extLst>
          </p:cNvPr>
          <p:cNvCxnSpPr/>
          <p:nvPr/>
        </p:nvCxnSpPr>
        <p:spPr>
          <a:xfrm>
            <a:off x="5568287" y="5038627"/>
            <a:ext cx="0" cy="625194"/>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73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54CAAD-5E99-4488-B926-D68E4B664EE5}"/>
              </a:ext>
            </a:extLst>
          </p:cNvPr>
          <p:cNvGrpSpPr/>
          <p:nvPr/>
        </p:nvGrpSpPr>
        <p:grpSpPr>
          <a:xfrm>
            <a:off x="95535" y="1536838"/>
            <a:ext cx="6816648" cy="4190491"/>
            <a:chOff x="1455777" y="1164657"/>
            <a:chExt cx="6821949" cy="5016880"/>
          </a:xfrm>
        </p:grpSpPr>
        <p:grpSp>
          <p:nvGrpSpPr>
            <p:cNvPr id="6" name="Group 5">
              <a:extLst>
                <a:ext uri="{FF2B5EF4-FFF2-40B4-BE49-F238E27FC236}">
                  <a16:creationId xmlns:a16="http://schemas.microsoft.com/office/drawing/2014/main" id="{CBB080F9-080D-4A1E-8FE6-CE73D1192853}"/>
                </a:ext>
              </a:extLst>
            </p:cNvPr>
            <p:cNvGrpSpPr/>
            <p:nvPr/>
          </p:nvGrpSpPr>
          <p:grpSpPr>
            <a:xfrm>
              <a:off x="1455777" y="1164657"/>
              <a:ext cx="6821949" cy="5016880"/>
              <a:chOff x="1455777" y="1164657"/>
              <a:chExt cx="6821949" cy="5016880"/>
            </a:xfrm>
          </p:grpSpPr>
          <p:sp>
            <p:nvSpPr>
              <p:cNvPr id="9" name="TextBox 8">
                <a:extLst>
                  <a:ext uri="{FF2B5EF4-FFF2-40B4-BE49-F238E27FC236}">
                    <a16:creationId xmlns:a16="http://schemas.microsoft.com/office/drawing/2014/main" id="{DC70C1F2-3A38-40DD-8614-82C7A13F6D7E}"/>
                  </a:ext>
                </a:extLst>
              </p:cNvPr>
              <p:cNvSpPr txBox="1"/>
              <p:nvPr/>
            </p:nvSpPr>
            <p:spPr>
              <a:xfrm>
                <a:off x="3857807" y="5739371"/>
                <a:ext cx="2003131" cy="4421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Wave periods,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 </a:t>
                </a:r>
                <a:r>
                  <a:rPr kumimoji="0" lang="en-US" sz="1800" b="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8EBFD7A-B6CE-408F-965E-60AE66F30F5E}"/>
                      </a:ext>
                    </a:extLst>
                  </p:cNvPr>
                  <p:cNvSpPr txBox="1"/>
                  <p:nvPr/>
                </p:nvSpPr>
                <p:spPr>
                  <a:xfrm rot="16200000">
                    <a:off x="-118529" y="2825590"/>
                    <a:ext cx="3517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Bubble maturity time, </a:t>
                    </a:r>
                    <a14:m>
                      <m:oMath xmlns:m="http://schemas.openxmlformats.org/officeDocument/2006/math">
                        <m:sSub>
                          <m:sSubPr>
                            <m:ctrlP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𝒕</m:t>
                            </m:r>
                          </m:e>
                          <m:sub>
                            <m:r>
                              <a:rPr kumimoji="0" lang="en-US" sz="1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𝒎</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a:t>
                    </a:r>
                  </a:p>
                </p:txBody>
              </p:sp>
            </mc:Choice>
            <mc:Fallback xmlns="">
              <p:sp>
                <p:nvSpPr>
                  <p:cNvPr id="10" name="TextBox 9">
                    <a:extLst>
                      <a:ext uri="{FF2B5EF4-FFF2-40B4-BE49-F238E27FC236}">
                        <a16:creationId xmlns:a16="http://schemas.microsoft.com/office/drawing/2014/main" id="{B8EBFD7A-B6CE-408F-965E-60AE66F30F5E}"/>
                      </a:ext>
                    </a:extLst>
                  </p:cNvPr>
                  <p:cNvSpPr txBox="1">
                    <a:spLocks noRot="1" noChangeAspect="1" noMove="1" noResize="1" noEditPoints="1" noAdjustHandles="1" noChangeArrowheads="1" noChangeShapeType="1" noTextEdit="1"/>
                  </p:cNvSpPr>
                  <p:nvPr/>
                </p:nvSpPr>
                <p:spPr>
                  <a:xfrm rot="16200000">
                    <a:off x="-118529" y="2825590"/>
                    <a:ext cx="3517944" cy="369332"/>
                  </a:xfrm>
                  <a:prstGeom prst="rect">
                    <a:avLst/>
                  </a:prstGeom>
                  <a:blipFill>
                    <a:blip r:embed="rId5"/>
                    <a:stretch>
                      <a:fillRect l="-10000" r="-26667" b="-18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11" name="Chart 10">
                    <a:extLst>
                      <a:ext uri="{FF2B5EF4-FFF2-40B4-BE49-F238E27FC236}">
                        <a16:creationId xmlns:a16="http://schemas.microsoft.com/office/drawing/2014/main" id="{07D33511-4305-4B1A-A01D-50EF9FE5E2AA}"/>
                      </a:ext>
                    </a:extLst>
                  </p:cNvPr>
                  <p:cNvGraphicFramePr/>
                  <p:nvPr>
                    <p:extLst>
                      <p:ext uri="{D42A27DB-BD31-4B8C-83A1-F6EECF244321}">
                        <p14:modId xmlns:p14="http://schemas.microsoft.com/office/powerpoint/2010/main" val="2362717708"/>
                      </p:ext>
                    </p:extLst>
                  </p:nvPr>
                </p:nvGraphicFramePr>
                <p:xfrm>
                  <a:off x="1893397" y="1164657"/>
                  <a:ext cx="6384329" cy="4570022"/>
                </p:xfrm>
                <a:graphic>
                  <a:graphicData uri="http://schemas.openxmlformats.org/drawingml/2006/chart">
                    <c:chart xmlns:c="http://schemas.openxmlformats.org/drawingml/2006/chart" xmlns:r="http://schemas.openxmlformats.org/officeDocument/2006/relationships" r:id="rId6"/>
                  </a:graphicData>
                </a:graphic>
              </p:graphicFrame>
            </mc:Choice>
            <mc:Fallback xmlns="">
              <p:graphicFrame>
                <p:nvGraphicFramePr>
                  <p:cNvPr id="13" name="Chart 12"/>
                  <p:cNvGraphicFramePr/>
                  <p:nvPr>
                    <p:extLst>
                      <p:ext uri="{D42A27DB-BD31-4B8C-83A1-F6EECF244321}">
                        <p14:modId xmlns:p14="http://schemas.microsoft.com/office/powerpoint/2010/main" val="2605791197"/>
                      </p:ext>
                    </p:extLst>
                  </p:nvPr>
                </p:nvGraphicFramePr>
                <p:xfrm>
                  <a:off x="1893397" y="1164657"/>
                  <a:ext cx="6384329" cy="4570022"/>
                </p:xfrm>
                <a:graphic>
                  <a:graphicData uri="http://schemas.openxmlformats.org/drawingml/2006/chart">
                    <c:chart xmlns:c="http://schemas.openxmlformats.org/drawingml/2006/chart" xmlns:r="http://schemas.openxmlformats.org/officeDocument/2006/relationships" r:id="rId7"/>
                  </a:graphicData>
                </a:graphic>
              </p:graphicFrame>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76B03A7-E513-41E5-AAE6-5D4357A96F05}"/>
                    </a:ext>
                  </a:extLst>
                </p:cNvPr>
                <p:cNvSpPr txBox="1"/>
                <p:nvPr/>
              </p:nvSpPr>
              <p:spPr>
                <a:xfrm>
                  <a:off x="5559699" y="1251284"/>
                  <a:ext cx="2468619" cy="649585"/>
                </a:xfrm>
                <a:prstGeom prst="rect">
                  <a:avLst/>
                </a:prstGeom>
                <a:noFill/>
              </p:spPr>
              <p:txBody>
                <a:bodyPr wrap="none" rtlCol="0">
                  <a:spAutoFit/>
                </a:bodyPr>
                <a:lstStyle/>
                <a:p>
                  <a:r>
                    <a:rPr lang="en-US" sz="1400" b="1" dirty="0">
                      <a:solidFill>
                        <a:prstClr val="black"/>
                      </a:solidFill>
                    </a:rPr>
                    <a:t>Mean water depth (</a:t>
                  </a:r>
                  <a14:m>
                    <m:oMath xmlns:m="http://schemas.openxmlformats.org/officeDocument/2006/math">
                      <m:sSub>
                        <m:sSubPr>
                          <m:ctrlPr>
                            <a:rPr lang="en-US" sz="1400" b="1" i="1">
                              <a:solidFill>
                                <a:srgbClr val="000000"/>
                              </a:solidFill>
                              <a:latin typeface="Cambria Math" panose="02040503050406030204" pitchFamily="18" charset="0"/>
                              <a:cs typeface="Times New Roman" panose="02020603050405020304" pitchFamily="18" charset="0"/>
                            </a:rPr>
                          </m:ctrlPr>
                        </m:sSubPr>
                        <m:e>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𝒆𝒒</m:t>
                          </m:r>
                        </m:sub>
                      </m:sSub>
                    </m:oMath>
                  </a14:m>
                  <a:r>
                    <a:rPr lang="en-US" sz="1400" b="1" dirty="0">
                      <a:solidFill>
                        <a:prstClr val="black"/>
                      </a:solidFill>
                    </a:rPr>
                    <a:t>) = 2 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rPr>
                    <a:t>Wave amplitude (</a:t>
                  </a:r>
                  <a:r>
                    <a:rPr kumimoji="0" lang="en-US" sz="1400" b="1" i="1" u="none" strike="noStrike" kern="1200" cap="none" spc="0" normalizeH="0" baseline="0" noProof="0" dirty="0">
                      <a:ln>
                        <a:noFill/>
                      </a:ln>
                      <a:solidFill>
                        <a:prstClr val="black"/>
                      </a:solidFill>
                      <a:effectLst/>
                      <a:uLnTx/>
                      <a:uFillTx/>
                      <a:latin typeface="Calibri" panose="020F0502020204030204"/>
                    </a:rPr>
                    <a:t>A</a:t>
                  </a:r>
                  <a:r>
                    <a:rPr kumimoji="0" lang="en-US" sz="1400" b="1" i="0" u="none" strike="noStrike" kern="1200" cap="none" spc="0" normalizeH="0" baseline="0" noProof="0" dirty="0">
                      <a:ln>
                        <a:noFill/>
                      </a:ln>
                      <a:solidFill>
                        <a:prstClr val="black"/>
                      </a:solidFill>
                      <a:effectLst/>
                      <a:uLnTx/>
                      <a:uFillTx/>
                      <a:latin typeface="Calibri" panose="020F0502020204030204"/>
                    </a:rPr>
                    <a:t>) = 0.22 m</a:t>
                  </a:r>
                </a:p>
              </p:txBody>
            </p:sp>
          </mc:Choice>
          <mc:Fallback xmlns="">
            <p:sp>
              <p:nvSpPr>
                <p:cNvPr id="8" name="TextBox 7">
                  <a:extLst>
                    <a:ext uri="{FF2B5EF4-FFF2-40B4-BE49-F238E27FC236}">
                      <a16:creationId xmlns:a16="http://schemas.microsoft.com/office/drawing/2014/main" id="{676B03A7-E513-41E5-AAE6-5D4357A96F05}"/>
                    </a:ext>
                  </a:extLst>
                </p:cNvPr>
                <p:cNvSpPr txBox="1">
                  <a:spLocks noRot="1" noChangeAspect="1" noMove="1" noResize="1" noEditPoints="1" noAdjustHandles="1" noChangeArrowheads="1" noChangeShapeType="1" noTextEdit="1"/>
                </p:cNvSpPr>
                <p:nvPr/>
              </p:nvSpPr>
              <p:spPr>
                <a:xfrm>
                  <a:off x="5559699" y="1251284"/>
                  <a:ext cx="2468619" cy="649585"/>
                </a:xfrm>
                <a:prstGeom prst="rect">
                  <a:avLst/>
                </a:prstGeom>
                <a:blipFill>
                  <a:blip r:embed="rId8"/>
                  <a:stretch>
                    <a:fillRect l="-741" t="-1124" b="-10112"/>
                  </a:stretch>
                </a:blipFill>
              </p:spPr>
              <p:txBody>
                <a:bodyPr/>
                <a:lstStyle/>
                <a:p>
                  <a:r>
                    <a:rPr lang="en-IN">
                      <a:noFill/>
                    </a:rPr>
                    <a:t> </a:t>
                  </a:r>
                </a:p>
              </p:txBody>
            </p:sp>
          </mc:Fallback>
        </mc:AlternateContent>
      </p:grpSp>
      <p:sp>
        <p:nvSpPr>
          <p:cNvPr id="12" name="TextBox 11">
            <a:extLst>
              <a:ext uri="{FF2B5EF4-FFF2-40B4-BE49-F238E27FC236}">
                <a16:creationId xmlns:a16="http://schemas.microsoft.com/office/drawing/2014/main" id="{116D456D-BC68-4EC0-BB0B-A47E5E333C15}"/>
              </a:ext>
            </a:extLst>
          </p:cNvPr>
          <p:cNvSpPr txBox="1"/>
          <p:nvPr/>
        </p:nvSpPr>
        <p:spPr>
          <a:xfrm>
            <a:off x="7571348" y="4536550"/>
            <a:ext cx="4230805" cy="1754326"/>
          </a:xfrm>
          <a:prstGeom prst="rect">
            <a:avLst/>
          </a:prstGeom>
          <a:solidFill>
            <a:schemeClr val="accent4">
              <a:lumMod val="60000"/>
              <a:lumOff val="40000"/>
            </a:schemeClr>
          </a:solidFill>
        </p:spPr>
        <p:txBody>
          <a:bodyPr wrap="square">
            <a:spAutoFit/>
          </a:bodyPr>
          <a:lstStyle/>
          <a:p>
            <a:pPr algn="just"/>
            <a:r>
              <a:rPr lang="en-US" b="1" dirty="0">
                <a:solidFill>
                  <a:schemeClr val="tx1">
                    <a:lumMod val="85000"/>
                    <a:lumOff val="15000"/>
                  </a:schemeClr>
                </a:solidFill>
                <a:ea typeface="Calibri" panose="020F0502020204030204" pitchFamily="34" charset="0"/>
              </a:rPr>
              <a:t>Why?</a:t>
            </a:r>
          </a:p>
          <a:p>
            <a:pPr algn="just"/>
            <a:endParaRPr lang="en-US" sz="1800" b="1" dirty="0">
              <a:solidFill>
                <a:schemeClr val="tx1">
                  <a:lumMod val="85000"/>
                  <a:lumOff val="15000"/>
                </a:schemeClr>
              </a:solidFill>
              <a:effectLst/>
              <a:ea typeface="Calibri" panose="020F0502020204030204" pitchFamily="34" charset="0"/>
            </a:endParaRPr>
          </a:p>
          <a:p>
            <a:pPr algn="just"/>
            <a:r>
              <a:rPr lang="en-US" b="1" dirty="0">
                <a:solidFill>
                  <a:schemeClr val="tx1">
                    <a:lumMod val="85000"/>
                    <a:lumOff val="15000"/>
                  </a:schemeClr>
                </a:solidFill>
                <a:ea typeface="Calibri" panose="020F0502020204030204" pitchFamily="34" charset="0"/>
              </a:rPr>
              <a:t>Because, f</a:t>
            </a:r>
            <a:r>
              <a:rPr lang="en-US" sz="1800" b="1" dirty="0">
                <a:solidFill>
                  <a:schemeClr val="tx1">
                    <a:lumMod val="85000"/>
                    <a:lumOff val="15000"/>
                  </a:schemeClr>
                </a:solidFill>
                <a:effectLst/>
                <a:ea typeface="Calibri" panose="020F0502020204030204" pitchFamily="34" charset="0"/>
              </a:rPr>
              <a:t>or short wave</a:t>
            </a:r>
            <a:r>
              <a:rPr lang="en-IN" sz="1800" b="1" dirty="0">
                <a:solidFill>
                  <a:schemeClr val="tx1">
                    <a:lumMod val="85000"/>
                    <a:lumOff val="15000"/>
                  </a:schemeClr>
                </a:solidFill>
                <a:effectLst/>
                <a:ea typeface="Calibri" panose="020F0502020204030204" pitchFamily="34" charset="0"/>
              </a:rPr>
              <a:t> periods,</a:t>
            </a:r>
            <a:r>
              <a:rPr lang="en-US" sz="1800" b="1" dirty="0">
                <a:solidFill>
                  <a:schemeClr val="tx1">
                    <a:lumMod val="85000"/>
                    <a:lumOff val="15000"/>
                  </a:schemeClr>
                </a:solidFill>
                <a:effectLst/>
                <a:ea typeface="Calibri" panose="020F0502020204030204" pitchFamily="34" charset="0"/>
              </a:rPr>
              <a:t> </a:t>
            </a:r>
            <a:r>
              <a:rPr lang="en-IN" sz="1800" b="1" dirty="0">
                <a:solidFill>
                  <a:schemeClr val="tx1">
                    <a:lumMod val="85000"/>
                    <a:lumOff val="15000"/>
                  </a:schemeClr>
                </a:solidFill>
                <a:effectLst/>
                <a:ea typeface="Calibri" panose="020F0502020204030204" pitchFamily="34" charset="0"/>
              </a:rPr>
              <a:t>bubble is expose</a:t>
            </a:r>
            <a:r>
              <a:rPr lang="en-US" sz="1800" b="1" dirty="0">
                <a:solidFill>
                  <a:schemeClr val="tx1">
                    <a:lumMod val="85000"/>
                    <a:lumOff val="15000"/>
                  </a:schemeClr>
                </a:solidFill>
                <a:effectLst/>
                <a:ea typeface="Calibri" panose="020F0502020204030204" pitchFamily="34" charset="0"/>
              </a:rPr>
              <a:t>d</a:t>
            </a:r>
            <a:r>
              <a:rPr lang="en-IN" sz="1800" b="1" dirty="0">
                <a:solidFill>
                  <a:schemeClr val="tx1">
                    <a:lumMod val="85000"/>
                    <a:lumOff val="15000"/>
                  </a:schemeClr>
                </a:solidFill>
                <a:effectLst/>
                <a:ea typeface="Calibri" panose="020F0502020204030204" pitchFamily="34" charset="0"/>
              </a:rPr>
              <a:t> to </a:t>
            </a:r>
            <a:r>
              <a:rPr lang="en-US" sz="1800" b="1" dirty="0">
                <a:solidFill>
                  <a:schemeClr val="tx1">
                    <a:lumMod val="85000"/>
                    <a:lumOff val="15000"/>
                  </a:schemeClr>
                </a:solidFill>
                <a:effectLst/>
                <a:ea typeface="Calibri" panose="020F0502020204030204" pitchFamily="34" charset="0"/>
              </a:rPr>
              <a:t>wave trough loadings </a:t>
            </a:r>
            <a:r>
              <a:rPr lang="en-IN" sz="1800" b="1" dirty="0">
                <a:solidFill>
                  <a:schemeClr val="tx1">
                    <a:lumMod val="85000"/>
                    <a:lumOff val="15000"/>
                  </a:schemeClr>
                </a:solidFill>
                <a:effectLst/>
                <a:ea typeface="Calibri" panose="020F0502020204030204" pitchFamily="34" charset="0"/>
              </a:rPr>
              <a:t>more frequently</a:t>
            </a:r>
            <a:r>
              <a:rPr lang="en-US" sz="1800" b="1" dirty="0">
                <a:solidFill>
                  <a:schemeClr val="tx1">
                    <a:lumMod val="85000"/>
                    <a:lumOff val="15000"/>
                  </a:schemeClr>
                </a:solidFill>
                <a:effectLst/>
                <a:ea typeface="Calibri" panose="020F0502020204030204" pitchFamily="34" charset="0"/>
              </a:rPr>
              <a:t>, where </a:t>
            </a:r>
            <a:r>
              <a:rPr lang="en-US" sz="1800" b="1" dirty="0">
                <a:solidFill>
                  <a:srgbClr val="FF0000"/>
                </a:solidFill>
                <a:effectLst/>
                <a:ea typeface="Calibri" panose="020F0502020204030204" pitchFamily="34" charset="0"/>
              </a:rPr>
              <a:t>early</a:t>
            </a:r>
            <a:r>
              <a:rPr lang="en-US" sz="1800" b="1" dirty="0">
                <a:solidFill>
                  <a:schemeClr val="tx1">
                    <a:lumMod val="85000"/>
                    <a:lumOff val="15000"/>
                  </a:schemeClr>
                </a:solidFill>
                <a:effectLst/>
                <a:ea typeface="Calibri" panose="020F0502020204030204" pitchFamily="34" charset="0"/>
              </a:rPr>
              <a:t> and </a:t>
            </a:r>
            <a:r>
              <a:rPr lang="en-US" sz="1800" b="1" dirty="0">
                <a:solidFill>
                  <a:srgbClr val="FF0000"/>
                </a:solidFill>
                <a:effectLst/>
                <a:ea typeface="Calibri" panose="020F0502020204030204" pitchFamily="34" charset="0"/>
              </a:rPr>
              <a:t>multiple fracturing</a:t>
            </a:r>
            <a:r>
              <a:rPr lang="en-US" sz="1800" b="1" dirty="0">
                <a:solidFill>
                  <a:schemeClr val="tx1">
                    <a:lumMod val="85000"/>
                    <a:lumOff val="15000"/>
                  </a:schemeClr>
                </a:solidFill>
                <a:effectLst/>
                <a:ea typeface="Calibri" panose="020F0502020204030204" pitchFamily="34" charset="0"/>
              </a:rPr>
              <a:t> occurs</a:t>
            </a:r>
            <a:endParaRPr lang="en-IN" b="1" dirty="0">
              <a:solidFill>
                <a:schemeClr val="tx1">
                  <a:lumMod val="85000"/>
                  <a:lumOff val="15000"/>
                </a:schemeClr>
              </a:solidFill>
            </a:endParaRPr>
          </a:p>
        </p:txBody>
      </p:sp>
      <p:sp>
        <p:nvSpPr>
          <p:cNvPr id="13" name="Title 1">
            <a:extLst>
              <a:ext uri="{FF2B5EF4-FFF2-40B4-BE49-F238E27FC236}">
                <a16:creationId xmlns:a16="http://schemas.microsoft.com/office/drawing/2014/main" id="{C405D0A2-5F78-4B94-B38A-122D6056E46B}"/>
              </a:ext>
            </a:extLst>
          </p:cNvPr>
          <p:cNvSpPr txBox="1">
            <a:spLocks/>
          </p:cNvSpPr>
          <p:nvPr/>
        </p:nvSpPr>
        <p:spPr>
          <a:xfrm>
            <a:off x="532815" y="11541"/>
            <a:ext cx="2670174" cy="40211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CC"/>
                </a:solidFill>
                <a:latin typeface="Times New Roman" panose="02020603050405020304" pitchFamily="18" charset="0"/>
                <a:cs typeface="Times New Roman" panose="02020603050405020304" pitchFamily="18" charset="0"/>
              </a:rPr>
              <a:t>Results (contd.)</a:t>
            </a:r>
          </a:p>
        </p:txBody>
      </p:sp>
      <p:sp>
        <p:nvSpPr>
          <p:cNvPr id="14" name="TextBox 13">
            <a:extLst>
              <a:ext uri="{FF2B5EF4-FFF2-40B4-BE49-F238E27FC236}">
                <a16:creationId xmlns:a16="http://schemas.microsoft.com/office/drawing/2014/main" id="{A275572B-70E8-427C-B7C5-B538C3A42918}"/>
              </a:ext>
            </a:extLst>
          </p:cNvPr>
          <p:cNvSpPr txBox="1"/>
          <p:nvPr/>
        </p:nvSpPr>
        <p:spPr>
          <a:xfrm>
            <a:off x="7535863" y="2652646"/>
            <a:ext cx="4090245" cy="646331"/>
          </a:xfrm>
          <a:prstGeom prst="rect">
            <a:avLst/>
          </a:prstGeom>
          <a:blipFill>
            <a:blip r:embed="rId9"/>
            <a:tile tx="0" ty="0" sx="100000" sy="100000" flip="none" algn="tl"/>
          </a:blipFill>
          <a:effectLst>
            <a:glow rad="139700">
              <a:schemeClr val="accent5">
                <a:satMod val="175000"/>
                <a:alpha val="40000"/>
              </a:schemeClr>
            </a:glow>
          </a:effectLst>
        </p:spPr>
        <p:txBody>
          <a:bodyPr wrap="square">
            <a:spAutoFit/>
          </a:bodyPr>
          <a:lstStyle/>
          <a:p>
            <a:pPr algn="just"/>
            <a:r>
              <a:rPr lang="en-US" sz="1800" b="1" dirty="0">
                <a:effectLst/>
                <a:ea typeface="Calibri" panose="020F0502020204030204" pitchFamily="34" charset="0"/>
              </a:rPr>
              <a:t>Smaller period waves expedite bubble growth more</a:t>
            </a:r>
          </a:p>
        </p:txBody>
      </p:sp>
      <p:cxnSp>
        <p:nvCxnSpPr>
          <p:cNvPr id="19" name="Straight Arrow Connector 18">
            <a:extLst>
              <a:ext uri="{FF2B5EF4-FFF2-40B4-BE49-F238E27FC236}">
                <a16:creationId xmlns:a16="http://schemas.microsoft.com/office/drawing/2014/main" id="{F1FB7540-4DC9-4EC7-A767-AB5059EFB416}"/>
              </a:ext>
            </a:extLst>
          </p:cNvPr>
          <p:cNvCxnSpPr>
            <a:cxnSpLocks/>
            <a:stCxn id="14" idx="1"/>
          </p:cNvCxnSpPr>
          <p:nvPr/>
        </p:nvCxnSpPr>
        <p:spPr>
          <a:xfrm flipH="1" flipV="1">
            <a:off x="6494118" y="2488010"/>
            <a:ext cx="1041745" cy="487802"/>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39C088-CA34-40EB-BFFE-B97D01976544}"/>
              </a:ext>
            </a:extLst>
          </p:cNvPr>
          <p:cNvCxnSpPr>
            <a:cxnSpLocks/>
            <a:stCxn id="14" idx="1"/>
          </p:cNvCxnSpPr>
          <p:nvPr/>
        </p:nvCxnSpPr>
        <p:spPr>
          <a:xfrm flipH="1">
            <a:off x="2600968" y="2975812"/>
            <a:ext cx="4934895" cy="1084044"/>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05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4598"/>
            <a:ext cx="12192000" cy="5633402"/>
          </a:xfrm>
        </p:spPr>
        <p:txBody>
          <a:bodyPr>
            <a:normAutofit/>
          </a:bodyPr>
          <a:lstStyle/>
          <a:p>
            <a:pPr algn="just">
              <a:lnSpc>
                <a:spcPct val="150000"/>
              </a:lnSpc>
            </a:pPr>
            <a:r>
              <a:rPr lang="en-US" sz="2000" b="1" dirty="0">
                <a:effectLst/>
                <a:ea typeface="Calibri" panose="020F0502020204030204" pitchFamily="34" charset="0"/>
              </a:rPr>
              <a:t>Surface waves can reduce the </a:t>
            </a:r>
            <a:r>
              <a:rPr lang="en-US" sz="2000" b="1" dirty="0">
                <a:solidFill>
                  <a:srgbClr val="FF0000"/>
                </a:solidFill>
                <a:effectLst/>
                <a:ea typeface="Calibri" panose="020F0502020204030204" pitchFamily="34" charset="0"/>
              </a:rPr>
              <a:t>duration of the growth phase</a:t>
            </a:r>
            <a:r>
              <a:rPr lang="en-US" sz="2000" b="1" dirty="0">
                <a:effectLst/>
                <a:ea typeface="Calibri" panose="020F0502020204030204" pitchFamily="34" charset="0"/>
              </a:rPr>
              <a:t> of bubbles and allow early upward buoyant bubble rise. In the modelled conditions, simulated bubbles grew ~</a:t>
            </a:r>
            <a:r>
              <a:rPr lang="en-US" sz="2000" b="1" dirty="0">
                <a:solidFill>
                  <a:srgbClr val="FF0000"/>
                </a:solidFill>
                <a:effectLst/>
                <a:ea typeface="Calibri" panose="020F0502020204030204" pitchFamily="34" charset="0"/>
              </a:rPr>
              <a:t>2.3 - 11.8 </a:t>
            </a:r>
            <a:r>
              <a:rPr lang="en-US" sz="2000" b="1" dirty="0">
                <a:effectLst/>
                <a:ea typeface="Calibri" panose="020F0502020204030204" pitchFamily="34" charset="0"/>
              </a:rPr>
              <a:t>% faster in the presence of surface waves.</a:t>
            </a:r>
          </a:p>
          <a:p>
            <a:pPr algn="just">
              <a:lnSpc>
                <a:spcPct val="150000"/>
              </a:lnSpc>
            </a:pPr>
            <a:endParaRPr lang="en-US" sz="900" b="1" dirty="0">
              <a:effectLst/>
              <a:ea typeface="Calibri" panose="020F0502020204030204" pitchFamily="34" charset="0"/>
            </a:endParaRPr>
          </a:p>
          <a:p>
            <a:pPr algn="just">
              <a:lnSpc>
                <a:spcPct val="150000"/>
              </a:lnSpc>
              <a:spcBef>
                <a:spcPts val="0"/>
              </a:spcBef>
            </a:pPr>
            <a:r>
              <a:rPr lang="en-US" sz="2000" b="1" dirty="0">
                <a:effectLst/>
                <a:ea typeface="Calibri" panose="020F0502020204030204" pitchFamily="34" charset="0"/>
              </a:rPr>
              <a:t>In </a:t>
            </a:r>
            <a:r>
              <a:rPr lang="en-US" sz="2000" b="1" dirty="0">
                <a:solidFill>
                  <a:srgbClr val="FF0000"/>
                </a:solidFill>
                <a:effectLst/>
                <a:ea typeface="Calibri" panose="020F0502020204030204" pitchFamily="34" charset="0"/>
              </a:rPr>
              <a:t>shallow water depths</a:t>
            </a:r>
            <a:r>
              <a:rPr lang="en-US" sz="2000" b="1" dirty="0">
                <a:effectLst/>
                <a:ea typeface="Calibri" panose="020F0502020204030204" pitchFamily="34" charset="0"/>
              </a:rPr>
              <a:t>, bubbles may grow by inducing a </a:t>
            </a:r>
            <a:r>
              <a:rPr lang="en-US" sz="2000" b="1" dirty="0">
                <a:solidFill>
                  <a:srgbClr val="FF0000"/>
                </a:solidFill>
                <a:effectLst/>
                <a:ea typeface="Calibri" panose="020F0502020204030204" pitchFamily="34" charset="0"/>
              </a:rPr>
              <a:t>dynamic fracturing</a:t>
            </a:r>
            <a:r>
              <a:rPr lang="en-US" sz="2000" b="1" dirty="0">
                <a:effectLst/>
                <a:ea typeface="Calibri" panose="020F0502020204030204" pitchFamily="34" charset="0"/>
              </a:rPr>
              <a:t> and can </a:t>
            </a:r>
            <a:r>
              <a:rPr lang="en-US" sz="2000" b="1" dirty="0">
                <a:solidFill>
                  <a:srgbClr val="FF0000"/>
                </a:solidFill>
                <a:effectLst/>
                <a:ea typeface="Calibri" panose="020F0502020204030204" pitchFamily="34" charset="0"/>
              </a:rPr>
              <a:t>unrestrictedly dynamically ascent</a:t>
            </a:r>
            <a:r>
              <a:rPr lang="en-US" sz="2000" b="1" dirty="0">
                <a:effectLst/>
                <a:ea typeface="Calibri" panose="020F0502020204030204" pitchFamily="34" charset="0"/>
              </a:rPr>
              <a:t> toward the sediment-water interface, if the wave action halts at wave troughs.</a:t>
            </a:r>
          </a:p>
          <a:p>
            <a:pPr algn="just">
              <a:lnSpc>
                <a:spcPct val="150000"/>
              </a:lnSpc>
              <a:spcBef>
                <a:spcPts val="0"/>
              </a:spcBef>
            </a:pPr>
            <a:endParaRPr lang="en-US" sz="900" b="1" dirty="0">
              <a:effectLst/>
              <a:ea typeface="Calibri" panose="020F0502020204030204" pitchFamily="34" charset="0"/>
              <a:cs typeface="Arial" panose="020B0604020202020204" pitchFamily="34" charset="0"/>
            </a:endParaRPr>
          </a:p>
          <a:p>
            <a:pPr algn="just">
              <a:lnSpc>
                <a:spcPct val="150000"/>
              </a:lnSpc>
              <a:spcBef>
                <a:spcPts val="0"/>
              </a:spcBef>
            </a:pPr>
            <a:r>
              <a:rPr lang="en-US" sz="2000" b="1" dirty="0">
                <a:ea typeface="Calibri" panose="020F0502020204030204" pitchFamily="34" charset="0"/>
                <a:cs typeface="Arial" panose="020B0604020202020204" pitchFamily="34" charset="0"/>
              </a:rPr>
              <a:t>At </a:t>
            </a:r>
            <a:r>
              <a:rPr lang="en-US" sz="2000" b="1" dirty="0">
                <a:solidFill>
                  <a:srgbClr val="FF0000"/>
                </a:solidFill>
                <a:effectLst/>
                <a:ea typeface="Calibri" panose="020F0502020204030204" pitchFamily="34" charset="0"/>
                <a:cs typeface="Arial" panose="020B0604020202020204" pitchFamily="34" charset="0"/>
              </a:rPr>
              <a:t>higher water depths</a:t>
            </a:r>
            <a:r>
              <a:rPr lang="en-US" sz="2000" b="1" dirty="0">
                <a:effectLst/>
                <a:ea typeface="Calibri" panose="020F0502020204030204" pitchFamily="34" charset="0"/>
                <a:cs typeface="Arial" panose="020B0604020202020204" pitchFamily="34" charset="0"/>
              </a:rPr>
              <a:t>, t</a:t>
            </a:r>
            <a:r>
              <a:rPr lang="en-IN" sz="2000" b="1" dirty="0">
                <a:effectLst/>
                <a:ea typeface="Calibri" panose="020F0502020204030204" pitchFamily="34" charset="0"/>
                <a:cs typeface="Arial" panose="020B0604020202020204" pitchFamily="34" charset="0"/>
              </a:rPr>
              <a:t>he </a:t>
            </a:r>
            <a:r>
              <a:rPr lang="en-US" sz="2000" b="1" dirty="0">
                <a:effectLst/>
                <a:ea typeface="Calibri" panose="020F0502020204030204" pitchFamily="34" charset="0"/>
                <a:cs typeface="Arial" panose="020B0604020202020204" pitchFamily="34" charset="0"/>
              </a:rPr>
              <a:t>wave’s contribution to  expedite bubble growth is </a:t>
            </a:r>
            <a:r>
              <a:rPr lang="en-US" sz="2000" b="1" dirty="0">
                <a:solidFill>
                  <a:srgbClr val="FF0000"/>
                </a:solidFill>
                <a:effectLst/>
                <a:ea typeface="Calibri" panose="020F0502020204030204" pitchFamily="34" charset="0"/>
                <a:cs typeface="Arial" panose="020B0604020202020204" pitchFamily="34" charset="0"/>
              </a:rPr>
              <a:t>relatively small</a:t>
            </a:r>
            <a:r>
              <a:rPr lang="en-US" sz="2000" b="1" dirty="0">
                <a:effectLst/>
                <a:ea typeface="Calibri" panose="020F0502020204030204" pitchFamily="34" charset="0"/>
                <a:cs typeface="Arial" panose="020B0604020202020204" pitchFamily="34" charset="0"/>
              </a:rPr>
              <a:t>. However, </a:t>
            </a:r>
            <a:r>
              <a:rPr lang="en-US" sz="2000" b="1" dirty="0">
                <a:solidFill>
                  <a:srgbClr val="FF0000"/>
                </a:solidFill>
                <a:effectLst/>
                <a:ea typeface="Calibri" panose="020F0502020204030204" pitchFamily="34" charset="0"/>
                <a:cs typeface="Arial" panose="020B0604020202020204" pitchFamily="34" charset="0"/>
              </a:rPr>
              <a:t>it is significant </a:t>
            </a:r>
            <a:r>
              <a:rPr lang="en-US" sz="2000" b="1" dirty="0" err="1">
                <a:solidFill>
                  <a:srgbClr val="FF0000"/>
                </a:solidFill>
                <a:effectLst/>
                <a:ea typeface="Calibri" panose="020F0502020204030204" pitchFamily="34" charset="0"/>
                <a:cs typeface="Arial" panose="020B0604020202020204" pitchFamily="34" charset="0"/>
              </a:rPr>
              <a:t>i</a:t>
            </a:r>
            <a:r>
              <a:rPr lang="en-IN" sz="2000" b="1" dirty="0">
                <a:solidFill>
                  <a:srgbClr val="FF0000"/>
                </a:solidFill>
                <a:effectLst/>
                <a:ea typeface="Calibri" panose="020F0502020204030204" pitchFamily="34" charset="0"/>
                <a:cs typeface="Arial" panose="020B0604020202020204" pitchFamily="34" charset="0"/>
              </a:rPr>
              <a:t>n shallow depths</a:t>
            </a:r>
            <a:r>
              <a:rPr lang="en-US" sz="2000" b="1" dirty="0">
                <a:effectLst/>
                <a:ea typeface="Calibri" panose="020F0502020204030204" pitchFamily="34" charset="0"/>
                <a:cs typeface="Arial" panose="020B0604020202020204" pitchFamily="34" charset="0"/>
              </a:rPr>
              <a:t>, and can </a:t>
            </a:r>
            <a:r>
              <a:rPr lang="en-US" sz="2000" b="1" dirty="0">
                <a:solidFill>
                  <a:srgbClr val="FF0000"/>
                </a:solidFill>
                <a:effectLst/>
                <a:ea typeface="Calibri" panose="020F0502020204030204" pitchFamily="34" charset="0"/>
                <a:cs typeface="Arial" panose="020B0604020202020204" pitchFamily="34" charset="0"/>
              </a:rPr>
              <a:t>significantly </a:t>
            </a:r>
            <a:r>
              <a:rPr lang="en-IN" sz="2000" b="1" dirty="0">
                <a:solidFill>
                  <a:srgbClr val="FF0000"/>
                </a:solidFill>
                <a:effectLst/>
                <a:ea typeface="Calibri" panose="020F0502020204030204" pitchFamily="34" charset="0"/>
                <a:cs typeface="Arial" panose="020B0604020202020204" pitchFamily="34" charset="0"/>
              </a:rPr>
              <a:t>decrease </a:t>
            </a:r>
            <a:r>
              <a:rPr lang="en-US" sz="2000" b="1" dirty="0">
                <a:solidFill>
                  <a:srgbClr val="FF0000"/>
                </a:solidFill>
                <a:effectLst/>
                <a:ea typeface="Calibri" panose="020F0502020204030204" pitchFamily="34" charset="0"/>
                <a:cs typeface="Arial" panose="020B0604020202020204" pitchFamily="34" charset="0"/>
              </a:rPr>
              <a:t>bubble’s total lifespan </a:t>
            </a:r>
            <a:r>
              <a:rPr lang="en-US" sz="2000" b="1" dirty="0">
                <a:effectLst/>
                <a:ea typeface="Calibri" panose="020F0502020204030204" pitchFamily="34" charset="0"/>
                <a:cs typeface="Arial" panose="020B0604020202020204" pitchFamily="34" charset="0"/>
              </a:rPr>
              <a:t>in water body.</a:t>
            </a:r>
          </a:p>
          <a:p>
            <a:pPr algn="just">
              <a:lnSpc>
                <a:spcPct val="150000"/>
              </a:lnSpc>
              <a:spcBef>
                <a:spcPts val="0"/>
              </a:spcBef>
            </a:pPr>
            <a:endParaRPr lang="en-IN" sz="900" b="1" dirty="0">
              <a:ea typeface="Calibri" panose="020F0502020204030204" pitchFamily="34" charset="0"/>
              <a:cs typeface="Arial" panose="020B0604020202020204" pitchFamily="34" charset="0"/>
            </a:endParaRPr>
          </a:p>
          <a:p>
            <a:pPr algn="just">
              <a:lnSpc>
                <a:spcPct val="150000"/>
              </a:lnSpc>
              <a:spcBef>
                <a:spcPts val="0"/>
              </a:spcBef>
            </a:pPr>
            <a:r>
              <a:rPr lang="en-GB" sz="2000" b="1" dirty="0">
                <a:effectLst/>
                <a:ea typeface="Calibri" panose="020F0502020204030204" pitchFamily="34" charset="0"/>
                <a:cs typeface="Arial" panose="020B0604020202020204" pitchFamily="34" charset="0"/>
              </a:rPr>
              <a:t>Large period waves (for e.g., tides) have a </a:t>
            </a:r>
            <a:r>
              <a:rPr lang="en-GB" sz="2000" b="1" dirty="0">
                <a:solidFill>
                  <a:srgbClr val="FF0000"/>
                </a:solidFill>
                <a:effectLst/>
                <a:ea typeface="Calibri" panose="020F0502020204030204" pitchFamily="34" charset="0"/>
                <a:cs typeface="Arial" panose="020B0604020202020204" pitchFamily="34" charset="0"/>
              </a:rPr>
              <a:t>marginal effect over the bubble maturity time</a:t>
            </a:r>
            <a:r>
              <a:rPr lang="en-GB" sz="2000" b="1" dirty="0">
                <a:effectLst/>
                <a:ea typeface="Calibri" panose="020F0502020204030204" pitchFamily="34" charset="0"/>
                <a:cs typeface="Arial" panose="020B0604020202020204" pitchFamily="34" charset="0"/>
              </a:rPr>
              <a:t>. However, they can affect </a:t>
            </a:r>
            <a:r>
              <a:rPr lang="en-GB" sz="2000" b="1" dirty="0">
                <a:solidFill>
                  <a:srgbClr val="FF0000"/>
                </a:solidFill>
                <a:effectLst/>
                <a:ea typeface="Calibri" panose="020F0502020204030204" pitchFamily="34" charset="0"/>
                <a:cs typeface="Arial" panose="020B0604020202020204" pitchFamily="34" charset="0"/>
              </a:rPr>
              <a:t>migration </a:t>
            </a:r>
            <a:r>
              <a:rPr lang="en-GB" sz="2000" b="1" dirty="0">
                <a:effectLst/>
                <a:ea typeface="Calibri" panose="020F0502020204030204" pitchFamily="34" charset="0"/>
                <a:cs typeface="Arial" panose="020B0604020202020204" pitchFamily="34" charset="0"/>
              </a:rPr>
              <a:t>of </a:t>
            </a:r>
            <a:r>
              <a:rPr lang="en-GB" sz="2000" b="1" dirty="0">
                <a:solidFill>
                  <a:srgbClr val="FF0000"/>
                </a:solidFill>
                <a:effectLst/>
                <a:ea typeface="Calibri" panose="020F0502020204030204" pitchFamily="34" charset="0"/>
                <a:cs typeface="Arial" panose="020B0604020202020204" pitchFamily="34" charset="0"/>
              </a:rPr>
              <a:t>already mature stationary bubbles</a:t>
            </a:r>
            <a:r>
              <a:rPr lang="en-GB" sz="2000" b="1" dirty="0">
                <a:effectLst/>
                <a:ea typeface="Calibri" panose="020F0502020204030204" pitchFamily="34" charset="0"/>
                <a:cs typeface="Arial" panose="020B0604020202020204" pitchFamily="34" charset="0"/>
              </a:rPr>
              <a:t>, and can cause release of bubbles from shallow gas horizons at low tides.</a:t>
            </a:r>
            <a:endParaRPr lang="en-US" sz="2000" b="1" dirty="0">
              <a:effectLst/>
              <a:highlight>
                <a:srgbClr val="FFFF00"/>
              </a:highlight>
              <a:ea typeface="Calibri" panose="020F0502020204030204" pitchFamily="34" charset="0"/>
            </a:endParaRPr>
          </a:p>
        </p:txBody>
      </p:sp>
      <p:sp>
        <p:nvSpPr>
          <p:cNvPr id="4" name="Title 1">
            <a:extLst>
              <a:ext uri="{FF2B5EF4-FFF2-40B4-BE49-F238E27FC236}">
                <a16:creationId xmlns:a16="http://schemas.microsoft.com/office/drawing/2014/main" id="{0EE16968-159F-45C7-800B-0FD22727BBA2}"/>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a:t>
            </a:r>
          </a:p>
        </p:txBody>
      </p:sp>
    </p:spTree>
    <p:custDataLst>
      <p:tags r:id="rId1"/>
    </p:custDataLst>
    <p:extLst>
      <p:ext uri="{BB962C8B-B14F-4D97-AF65-F5344CB8AC3E}">
        <p14:creationId xmlns:p14="http://schemas.microsoft.com/office/powerpoint/2010/main" val="28524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43" y="1334938"/>
            <a:ext cx="11188700" cy="4864529"/>
          </a:xfrm>
        </p:spPr>
        <p:txBody>
          <a:bodyPr>
            <a:normAutofit/>
          </a:bodyPr>
          <a:lstStyle/>
          <a:p>
            <a:pPr algn="just">
              <a:lnSpc>
                <a:spcPct val="150000"/>
              </a:lnSpc>
              <a:spcBef>
                <a:spcPts val="0"/>
              </a:spcBef>
            </a:pPr>
            <a:r>
              <a:rPr lang="en-US" sz="2000" b="1" dirty="0">
                <a:effectLst/>
                <a:ea typeface="Calibri" panose="020F0502020204030204" pitchFamily="34" charset="0"/>
              </a:rPr>
              <a:t>Sediments maintain partially annealed rise paths, wherein, subsequent bubbles of smaller mean volumes can rise. </a:t>
            </a:r>
            <a:r>
              <a:rPr lang="en-US" sz="2000" b="1" dirty="0">
                <a:solidFill>
                  <a:srgbClr val="FF0000"/>
                </a:solidFill>
                <a:effectLst/>
                <a:ea typeface="Calibri" panose="020F0502020204030204" pitchFamily="34" charset="0"/>
              </a:rPr>
              <a:t>In presence of waves, subsequent bubbles of smaller volumes should grow faster and liberate by vertical conduits</a:t>
            </a:r>
            <a:r>
              <a:rPr lang="en-US" sz="2000" b="1" dirty="0">
                <a:effectLst/>
                <a:ea typeface="Calibri" panose="020F0502020204030204" pitchFamily="34" charset="0"/>
              </a:rPr>
              <a:t>; which explains the rise of multiple bubbles observed in field studies in presence of wind or storm-induced surface waves.</a:t>
            </a:r>
          </a:p>
          <a:p>
            <a:pPr marL="0" indent="0" algn="just">
              <a:lnSpc>
                <a:spcPct val="150000"/>
              </a:lnSpc>
              <a:spcBef>
                <a:spcPts val="0"/>
              </a:spcBef>
              <a:buNone/>
            </a:pPr>
            <a:endParaRPr lang="en-US" sz="2000" b="1" dirty="0">
              <a:effectLst/>
              <a:ea typeface="Calibri" panose="020F0502020204030204" pitchFamily="34" charset="0"/>
            </a:endParaRPr>
          </a:p>
          <a:p>
            <a:pPr algn="just">
              <a:lnSpc>
                <a:spcPct val="150000"/>
              </a:lnSpc>
              <a:spcBef>
                <a:spcPts val="0"/>
              </a:spcBef>
            </a:pPr>
            <a:r>
              <a:rPr lang="en-US" sz="2000" b="1" dirty="0">
                <a:solidFill>
                  <a:srgbClr val="FF0000"/>
                </a:solidFill>
                <a:effectLst/>
                <a:ea typeface="Calibri" panose="020F0502020204030204" pitchFamily="34" charset="0"/>
              </a:rPr>
              <a:t>In water bodies where organic matter is distributed mainly in littoral zones, waves contribute substantially to bubble growth, and enhance ebullition fluxes from those regions.</a:t>
            </a:r>
            <a:r>
              <a:rPr lang="en-US" sz="2000" b="1" dirty="0">
                <a:effectLst/>
                <a:ea typeface="Calibri" panose="020F0502020204030204" pitchFamily="34" charset="0"/>
              </a:rPr>
              <a:t> </a:t>
            </a:r>
            <a:r>
              <a:rPr lang="en-US" sz="2000" b="1" dirty="0">
                <a:solidFill>
                  <a:srgbClr val="0000CC"/>
                </a:solidFill>
                <a:effectLst/>
                <a:ea typeface="Calibri" panose="020F0502020204030204" pitchFamily="34" charset="0"/>
              </a:rPr>
              <a:t>Conversely, in sites where organic matter is concentrated in deeper zones, the slow bubble growth at CH</a:t>
            </a:r>
            <a:r>
              <a:rPr lang="en-US" sz="2000" b="1" baseline="-25000" dirty="0">
                <a:solidFill>
                  <a:srgbClr val="0000CC"/>
                </a:solidFill>
                <a:effectLst/>
                <a:ea typeface="Calibri" panose="020F0502020204030204" pitchFamily="34" charset="0"/>
              </a:rPr>
              <a:t>4</a:t>
            </a:r>
            <a:r>
              <a:rPr lang="en-US" sz="2000" b="1" dirty="0">
                <a:solidFill>
                  <a:srgbClr val="0000CC"/>
                </a:solidFill>
                <a:effectLst/>
                <a:ea typeface="Calibri" panose="020F0502020204030204" pitchFamily="34" charset="0"/>
              </a:rPr>
              <a:t> generating sites, ultimately lead to occurrence of stationary bubbles (or very slow growth), forming sub-surface gas horizons despite wave actions.</a:t>
            </a:r>
            <a:endParaRPr lang="en-US" sz="2000" b="1" dirty="0">
              <a:solidFill>
                <a:srgbClr val="0000CC"/>
              </a:solidFill>
            </a:endParaRPr>
          </a:p>
          <a:p>
            <a:pPr algn="just">
              <a:lnSpc>
                <a:spcPct val="150000"/>
              </a:lnSpc>
              <a:spcBef>
                <a:spcPts val="0"/>
              </a:spcBef>
            </a:pPr>
            <a:endParaRPr lang="en-US" sz="2000" b="1" dirty="0"/>
          </a:p>
        </p:txBody>
      </p:sp>
      <p:sp>
        <p:nvSpPr>
          <p:cNvPr id="4" name="Title 1">
            <a:extLst>
              <a:ext uri="{FF2B5EF4-FFF2-40B4-BE49-F238E27FC236}">
                <a16:creationId xmlns:a16="http://schemas.microsoft.com/office/drawing/2014/main" id="{0EE16968-159F-45C7-800B-0FD22727BBA2}"/>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a:t>
            </a:r>
          </a:p>
        </p:txBody>
      </p:sp>
    </p:spTree>
    <p:custDataLst>
      <p:tags r:id="rId1"/>
    </p:custDataLst>
    <p:extLst>
      <p:ext uri="{BB962C8B-B14F-4D97-AF65-F5344CB8AC3E}">
        <p14:creationId xmlns:p14="http://schemas.microsoft.com/office/powerpoint/2010/main" val="21498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68D69530-9C36-4C50-B3E8-165F2D051D38}"/>
                  </a:ext>
                </a:extLst>
              </p:cNvPr>
              <p:cNvSpPr>
                <a:spLocks noGrp="1"/>
              </p:cNvSpPr>
              <p:nvPr>
                <p:ph idx="1"/>
              </p:nvPr>
            </p:nvSpPr>
            <p:spPr>
              <a:xfrm>
                <a:off x="685800" y="1132764"/>
                <a:ext cx="11188700" cy="5459105"/>
              </a:xfrm>
            </p:spPr>
            <p:txBody>
              <a:bodyPr>
                <a:normAutofit lnSpcReduction="10000"/>
              </a:bodyPr>
              <a:lstStyle/>
              <a:p>
                <a:pPr algn="just">
                  <a:lnSpc>
                    <a:spcPct val="107000"/>
                  </a:lnSpc>
                  <a:spcAft>
                    <a:spcPts val="800"/>
                  </a:spcAft>
                </a:pPr>
                <a:r>
                  <a:rPr lang="en-US" sz="2000" b="1" dirty="0">
                    <a:effectLst/>
                    <a:ea typeface="Calibri" panose="020F0502020204030204" pitchFamily="34" charset="0"/>
                    <a:cs typeface="Arial" panose="020B0604020202020204" pitchFamily="34" charset="0"/>
                  </a:rPr>
                  <a:t>Under shallow water depth, bubble induce </a:t>
                </a:r>
                <a:r>
                  <a:rPr lang="en-US" sz="2100" b="1" dirty="0">
                    <a:solidFill>
                      <a:srgbClr val="FF0000"/>
                    </a:solidFill>
                    <a:effectLst/>
                    <a:ea typeface="Calibri" panose="020F0502020204030204" pitchFamily="34" charset="0"/>
                    <a:cs typeface="Arial" panose="020B0604020202020204" pitchFamily="34" charset="0"/>
                  </a:rPr>
                  <a:t>early</a:t>
                </a:r>
                <a:r>
                  <a:rPr lang="en-US" sz="2000" b="1" i="1" dirty="0">
                    <a:effectLst/>
                    <a:ea typeface="Calibri" panose="020F0502020204030204" pitchFamily="34" charset="0"/>
                    <a:cs typeface="Arial" panose="020B0604020202020204" pitchFamily="34" charset="0"/>
                  </a:rPr>
                  <a:t> </a:t>
                </a:r>
                <a:r>
                  <a:rPr lang="en-US" sz="2000" b="1" dirty="0">
                    <a:effectLst/>
                    <a:ea typeface="Calibri" panose="020F0502020204030204" pitchFamily="34" charset="0"/>
                    <a:cs typeface="Arial" panose="020B0604020202020204" pitchFamily="34" charset="0"/>
                  </a:rPr>
                  <a:t>as well as </a:t>
                </a:r>
                <a:r>
                  <a:rPr lang="en-US" sz="2100" b="1" dirty="0">
                    <a:solidFill>
                      <a:srgbClr val="FF0000"/>
                    </a:solidFill>
                    <a:effectLst/>
                    <a:ea typeface="Calibri" panose="020F0502020204030204" pitchFamily="34" charset="0"/>
                    <a:cs typeface="Arial" panose="020B0604020202020204" pitchFamily="34" charset="0"/>
                  </a:rPr>
                  <a:t>multiple</a:t>
                </a:r>
                <a:r>
                  <a:rPr lang="en-US" sz="2100" b="1" i="1" dirty="0">
                    <a:solidFill>
                      <a:srgbClr val="FF0000"/>
                    </a:solidFill>
                    <a:effectLst/>
                    <a:ea typeface="Calibri" panose="020F0502020204030204" pitchFamily="34" charset="0"/>
                    <a:cs typeface="Arial" panose="020B0604020202020204" pitchFamily="34" charset="0"/>
                  </a:rPr>
                  <a:t> </a:t>
                </a:r>
                <a:r>
                  <a:rPr lang="en-US" sz="2100" b="1" dirty="0">
                    <a:solidFill>
                      <a:srgbClr val="FF0000"/>
                    </a:solidFill>
                    <a:effectLst/>
                    <a:ea typeface="Calibri" panose="020F0502020204030204" pitchFamily="34" charset="0"/>
                    <a:cs typeface="Arial" panose="020B0604020202020204" pitchFamily="34" charset="0"/>
                  </a:rPr>
                  <a:t>fracturing</a:t>
                </a:r>
                <a:r>
                  <a:rPr lang="en-US" sz="2100" b="1" dirty="0">
                    <a:effectLst/>
                    <a:ea typeface="Calibri" panose="020F0502020204030204" pitchFamily="34" charset="0"/>
                    <a:cs typeface="Arial" panose="020B0604020202020204" pitchFamily="34" charset="0"/>
                  </a:rPr>
                  <a:t> </a:t>
                </a:r>
                <a:r>
                  <a:rPr lang="en-US" sz="2000" b="1" dirty="0">
                    <a:effectLst/>
                    <a:ea typeface="Calibri" panose="020F0502020204030204" pitchFamily="34" charset="0"/>
                    <a:cs typeface="Arial" panose="020B0604020202020204" pitchFamily="34" charset="0"/>
                  </a:rPr>
                  <a:t>under the troughs of passing waves. At a later stage the bubble growth can be supplemented by a dynamic fracturing regime that may contribute to initiation of unrestricted upward migration of  bubbles in sediment. </a:t>
                </a:r>
                <a:r>
                  <a:rPr lang="en-US" sz="2000" b="1" dirty="0">
                    <a:solidFill>
                      <a:srgbClr val="0000CC"/>
                    </a:solidFill>
                    <a:effectLst/>
                    <a:ea typeface="Calibri" panose="020F0502020204030204" pitchFamily="34" charset="0"/>
                    <a:cs typeface="Arial" panose="020B0604020202020204" pitchFamily="34" charset="0"/>
                  </a:rPr>
                  <a:t>However, </a:t>
                </a:r>
                <a:r>
                  <a:rPr lang="en-IN" sz="2000" b="1" dirty="0">
                    <a:solidFill>
                      <a:srgbClr val="0000CC"/>
                    </a:solidFill>
                    <a:effectLst/>
                    <a:ea typeface="Calibri" panose="020F0502020204030204" pitchFamily="34" charset="0"/>
                    <a:cs typeface="Arial" panose="020B0604020202020204" pitchFamily="34" charset="0"/>
                  </a:rPr>
                  <a:t>under</a:t>
                </a:r>
                <a:r>
                  <a:rPr lang="en-US" sz="2000" b="1" dirty="0">
                    <a:solidFill>
                      <a:srgbClr val="0000CC"/>
                    </a:solidFill>
                    <a:effectLst/>
                    <a:ea typeface="Calibri" panose="020F0502020204030204" pitchFamily="34" charset="0"/>
                    <a:cs typeface="Arial" panose="020B0604020202020204" pitchFamily="34" charset="0"/>
                  </a:rPr>
                  <a:t> deeper water, bubbles induce only </a:t>
                </a:r>
                <a:r>
                  <a:rPr lang="en-US" sz="2100" b="1" dirty="0">
                    <a:solidFill>
                      <a:srgbClr val="FF0000"/>
                    </a:solidFill>
                    <a:effectLst/>
                    <a:ea typeface="Calibri" panose="020F0502020204030204" pitchFamily="34" charset="0"/>
                    <a:cs typeface="Arial" panose="020B0604020202020204" pitchFamily="34" charset="0"/>
                  </a:rPr>
                  <a:t>early fracturing</a:t>
                </a:r>
                <a:r>
                  <a:rPr lang="en-US" sz="2000" b="1" dirty="0">
                    <a:solidFill>
                      <a:srgbClr val="0000CC"/>
                    </a:solidFill>
                    <a:effectLst/>
                    <a:ea typeface="Calibri" panose="020F0502020204030204" pitchFamily="34" charset="0"/>
                    <a:cs typeface="Arial" panose="020B0604020202020204" pitchFamily="34" charset="0"/>
                  </a:rPr>
                  <a:t> but </a:t>
                </a:r>
                <a:r>
                  <a:rPr lang="en-US" sz="2100" b="1" u="heavy" dirty="0">
                    <a:solidFill>
                      <a:srgbClr val="FF0000"/>
                    </a:solidFill>
                    <a:effectLst/>
                    <a:ea typeface="Calibri" panose="020F0502020204030204" pitchFamily="34" charset="0"/>
                    <a:cs typeface="Arial" panose="020B0604020202020204" pitchFamily="34" charset="0"/>
                  </a:rPr>
                  <a:t>no</a:t>
                </a:r>
                <a:r>
                  <a:rPr lang="en-US" sz="2100" b="1" dirty="0">
                    <a:solidFill>
                      <a:srgbClr val="FF0000"/>
                    </a:solidFill>
                    <a:effectLst/>
                    <a:ea typeface="Calibri" panose="020F0502020204030204" pitchFamily="34" charset="0"/>
                    <a:cs typeface="Arial" panose="020B0604020202020204" pitchFamily="34" charset="0"/>
                  </a:rPr>
                  <a:t> multiple fracturing</a:t>
                </a:r>
                <a:r>
                  <a:rPr lang="en-US" sz="2100" b="1" i="1" dirty="0">
                    <a:solidFill>
                      <a:srgbClr val="0000CC"/>
                    </a:solidFill>
                    <a:effectLst/>
                    <a:ea typeface="Calibri" panose="020F0502020204030204" pitchFamily="34" charset="0"/>
                    <a:cs typeface="Arial" panose="020B0604020202020204" pitchFamily="34" charset="0"/>
                  </a:rPr>
                  <a:t> </a:t>
                </a:r>
                <a:r>
                  <a:rPr lang="en-US" sz="2000" b="1" dirty="0">
                    <a:solidFill>
                      <a:srgbClr val="0000CC"/>
                    </a:solidFill>
                    <a:effectLst/>
                    <a:ea typeface="Calibri" panose="020F0502020204030204" pitchFamily="34" charset="0"/>
                    <a:cs typeface="Arial" panose="020B0604020202020204" pitchFamily="34" charset="0"/>
                  </a:rPr>
                  <a:t>is observed from passage of wave troughs. Therefore, as the water depth increases, the effectivity of wave loadings to expedite bubble growth, decreases.</a:t>
                </a:r>
                <a:endParaRPr lang="en-IN" sz="2000" b="1" dirty="0">
                  <a:solidFill>
                    <a:srgbClr val="0000CC"/>
                  </a:solidFill>
                  <a:effectLst/>
                  <a:ea typeface="Calibri" panose="020F0502020204030204" pitchFamily="34" charset="0"/>
                  <a:cs typeface="Arial" panose="020B0604020202020204" pitchFamily="34" charset="0"/>
                </a:endParaRPr>
              </a:p>
              <a:p>
                <a:pPr algn="just">
                  <a:lnSpc>
                    <a:spcPct val="107000"/>
                  </a:lnSpc>
                  <a:spcAft>
                    <a:spcPts val="800"/>
                  </a:spcAft>
                </a:pPr>
                <a:r>
                  <a:rPr lang="en-US" sz="2000" b="1" dirty="0">
                    <a:effectLst/>
                    <a:ea typeface="Times New Roman" panose="02020603050405020304" pitchFamily="18" charset="0"/>
                    <a:cs typeface="Arial" panose="020B0604020202020204" pitchFamily="34" charset="0"/>
                  </a:rPr>
                  <a:t>Similar values of the </a:t>
                </a:r>
                <a:r>
                  <a:rPr lang="en-US" sz="2100" b="1" dirty="0">
                    <a:solidFill>
                      <a:srgbClr val="FF0000"/>
                    </a:solidFill>
                    <a:effectLst/>
                    <a:ea typeface="Times New Roman" panose="02020603050405020304" pitchFamily="18" charset="0"/>
                    <a:cs typeface="Arial" panose="020B0604020202020204" pitchFamily="34" charset="0"/>
                  </a:rPr>
                  <a:t>wave amplitude to water depth ratio (</a:t>
                </a:r>
                <a14:m>
                  <m:oMath xmlns:m="http://schemas.openxmlformats.org/officeDocument/2006/math">
                    <m:acc>
                      <m:accPr>
                        <m:chr m:val="̅"/>
                        <m:ctrlPr>
                          <a:rPr lang="en-IN" sz="21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𝒓</m:t>
                        </m:r>
                      </m:e>
                    </m:acc>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IN" sz="21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𝒆𝒒</m:t>
                        </m:r>
                      </m:sub>
                    </m:sSub>
                    <m:r>
                      <a:rPr lang="en-US" sz="21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b="1" dirty="0">
                    <a:solidFill>
                      <a:srgbClr val="000000"/>
                    </a:solidFill>
                    <a:effectLst/>
                    <a:ea typeface="Times New Roman" panose="02020603050405020304" pitchFamily="18" charset="0"/>
                    <a:cs typeface="Arial" panose="020B0604020202020204" pitchFamily="34" charset="0"/>
                  </a:rPr>
                  <a:t>, </a:t>
                </a:r>
                <a:r>
                  <a:rPr lang="en-US" sz="2000" b="1" dirty="0">
                    <a:effectLst/>
                    <a:ea typeface="Times New Roman" panose="02020603050405020304" pitchFamily="18" charset="0"/>
                    <a:cs typeface="Arial" panose="020B0604020202020204" pitchFamily="34" charset="0"/>
                  </a:rPr>
                  <a:t>induce similar </a:t>
                </a:r>
                <a:r>
                  <a:rPr lang="en-IN" sz="2000" b="1" dirty="0">
                    <a:solidFill>
                      <a:srgbClr val="0000CC"/>
                    </a:solidFill>
                    <a:effectLst/>
                    <a:ea typeface="Calibri" panose="020F0502020204030204" pitchFamily="34" charset="0"/>
                    <a:cs typeface="Arial" panose="020B0604020202020204" pitchFamily="34" charset="0"/>
                  </a:rPr>
                  <a:t>rates of </a:t>
                </a:r>
                <a:r>
                  <a:rPr lang="en-US" sz="2000" b="1" dirty="0">
                    <a:solidFill>
                      <a:srgbClr val="0000CC"/>
                    </a:solidFill>
                    <a:effectLst/>
                    <a:ea typeface="Times New Roman" panose="02020603050405020304" pitchFamily="18" charset="0"/>
                    <a:cs typeface="Arial" panose="020B0604020202020204" pitchFamily="34" charset="0"/>
                  </a:rPr>
                  <a:t>change in the scaled hydrostatic overburden load </a:t>
                </a:r>
                <a:r>
                  <a:rPr lang="en-US" sz="2000" b="1" dirty="0">
                    <a:effectLst/>
                    <a:ea typeface="Times New Roman" panose="02020603050405020304" pitchFamily="18" charset="0"/>
                    <a:cs typeface="Arial" panose="020B0604020202020204" pitchFamily="34" charset="0"/>
                  </a:rPr>
                  <a:t>over sediments. Thus, </a:t>
                </a:r>
                <a:r>
                  <a:rPr lang="en-US" sz="2000" b="1" dirty="0">
                    <a:solidFill>
                      <a:srgbClr val="FF0000"/>
                    </a:solidFill>
                    <a:effectLst/>
                    <a:ea typeface="Times New Roman" panose="02020603050405020304" pitchFamily="18" charset="0"/>
                    <a:cs typeface="Arial" panose="020B0604020202020204" pitchFamily="34" charset="0"/>
                  </a:rPr>
                  <a:t>the relative contrast in bubble maturity time</a:t>
                </a:r>
                <a:r>
                  <a:rPr lang="en-US" sz="2000" b="1" dirty="0">
                    <a:effectLst/>
                    <a:ea typeface="Times New Roman" panose="02020603050405020304" pitchFamily="18" charset="0"/>
                    <a:cs typeface="Arial" panose="020B0604020202020204" pitchFamily="34" charset="0"/>
                  </a:rPr>
                  <a:t> in the presence and absence of waves,</a:t>
                </a:r>
                <a:r>
                  <a:rPr lang="en-US" sz="2000" b="1" dirty="0">
                    <a:solidFill>
                      <a:srgbClr val="FF0000"/>
                    </a:solidFill>
                    <a:effectLst/>
                    <a:ea typeface="Times New Roman" panose="02020603050405020304" pitchFamily="18" charset="0"/>
                    <a:cs typeface="Arial" panose="020B0604020202020204" pitchFamily="34" charset="0"/>
                  </a:rPr>
                  <a:t> for aquatic sediments with similar </a:t>
                </a:r>
                <a14:m>
                  <m:oMath xmlns:m="http://schemas.openxmlformats.org/officeDocument/2006/math">
                    <m:acc>
                      <m:accPr>
                        <m:chr m:val="̅"/>
                        <m:ctrlPr>
                          <a:rPr lang="en-IN"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𝒓</m:t>
                        </m:r>
                      </m:e>
                    </m:acc>
                  </m:oMath>
                </a14:m>
                <a:r>
                  <a:rPr lang="en-US" sz="2000" b="1" dirty="0">
                    <a:solidFill>
                      <a:srgbClr val="FF0000"/>
                    </a:solidFill>
                    <a:effectLst/>
                    <a:ea typeface="Times New Roman" panose="02020603050405020304" pitchFamily="18" charset="0"/>
                    <a:cs typeface="Arial" panose="020B0604020202020204" pitchFamily="34" charset="0"/>
                  </a:rPr>
                  <a:t>, is similar</a:t>
                </a:r>
                <a:r>
                  <a:rPr lang="en-US" sz="2000" b="1" dirty="0">
                    <a:effectLst/>
                    <a:ea typeface="Times New Roman" panose="02020603050405020304" pitchFamily="18" charset="0"/>
                    <a:cs typeface="Arial" panose="020B0604020202020204" pitchFamily="34" charset="0"/>
                  </a:rPr>
                  <a:t>. </a:t>
                </a:r>
                <a:endParaRPr lang="en-IN" sz="2000" b="1" dirty="0">
                  <a:effectLst/>
                  <a:ea typeface="Calibri" panose="020F0502020204030204" pitchFamily="34" charset="0"/>
                  <a:cs typeface="Arial" panose="020B0604020202020204" pitchFamily="34" charset="0"/>
                </a:endParaRPr>
              </a:p>
              <a:p>
                <a:pPr algn="just">
                  <a:lnSpc>
                    <a:spcPct val="107000"/>
                  </a:lnSpc>
                  <a:spcAft>
                    <a:spcPts val="800"/>
                  </a:spcAft>
                </a:pPr>
                <a:r>
                  <a:rPr lang="en-US" sz="2000" b="1" dirty="0">
                    <a:effectLst/>
                    <a:ea typeface="Calibri" panose="020F0502020204030204" pitchFamily="34" charset="0"/>
                    <a:cs typeface="Arial" panose="020B0604020202020204" pitchFamily="34" charset="0"/>
                  </a:rPr>
                  <a:t>With an increase in wave</a:t>
                </a:r>
                <a:r>
                  <a:rPr lang="en-IN" sz="2000" b="1" dirty="0">
                    <a:effectLst/>
                    <a:ea typeface="Calibri" panose="020F0502020204030204" pitchFamily="34" charset="0"/>
                    <a:cs typeface="Arial" panose="020B0604020202020204" pitchFamily="34" charset="0"/>
                  </a:rPr>
                  <a:t> periods, </a:t>
                </a:r>
                <a:r>
                  <a:rPr lang="en-IN" sz="2000" b="1" dirty="0">
                    <a:solidFill>
                      <a:srgbClr val="FF0000"/>
                    </a:solidFill>
                    <a:effectLst/>
                    <a:ea typeface="Calibri" panose="020F0502020204030204" pitchFamily="34" charset="0"/>
                    <a:cs typeface="Arial" panose="020B0604020202020204" pitchFamily="34" charset="0"/>
                  </a:rPr>
                  <a:t>the frequency of wave trough unloading </a:t>
                </a:r>
                <a:r>
                  <a:rPr lang="en-IN" sz="2000" b="1" dirty="0">
                    <a:effectLst/>
                    <a:ea typeface="Calibri" panose="020F0502020204030204" pitchFamily="34" charset="0"/>
                    <a:cs typeface="Arial" panose="020B0604020202020204" pitchFamily="34" charset="0"/>
                  </a:rPr>
                  <a:t>(when early fracturing and/or multiple fracturing events </a:t>
                </a:r>
                <a:r>
                  <a:rPr lang="en-US" sz="2000" b="1" dirty="0">
                    <a:effectLst/>
                    <a:ea typeface="Calibri" panose="020F0502020204030204" pitchFamily="34" charset="0"/>
                    <a:cs typeface="Arial" panose="020B0604020202020204" pitchFamily="34" charset="0"/>
                  </a:rPr>
                  <a:t>occur</a:t>
                </a:r>
                <a:r>
                  <a:rPr lang="en-IN" sz="2000" b="1" dirty="0">
                    <a:effectLst/>
                    <a:ea typeface="Calibri" panose="020F0502020204030204" pitchFamily="34" charset="0"/>
                    <a:cs typeface="Arial" panose="020B0604020202020204" pitchFamily="34" charset="0"/>
                  </a:rPr>
                  <a:t>) </a:t>
                </a:r>
                <a:r>
                  <a:rPr lang="en-IN" sz="2000" b="1" dirty="0">
                    <a:solidFill>
                      <a:srgbClr val="FF0000"/>
                    </a:solidFill>
                    <a:effectLst/>
                    <a:ea typeface="Calibri" panose="020F0502020204030204" pitchFamily="34" charset="0"/>
                    <a:cs typeface="Arial" panose="020B0604020202020204" pitchFamily="34" charset="0"/>
                  </a:rPr>
                  <a:t>decrease</a:t>
                </a:r>
                <a:r>
                  <a:rPr lang="en-US" sz="2000" b="1" dirty="0">
                    <a:solidFill>
                      <a:srgbClr val="FF0000"/>
                    </a:solidFill>
                    <a:effectLst/>
                    <a:ea typeface="Calibri" panose="020F0502020204030204" pitchFamily="34" charset="0"/>
                    <a:cs typeface="Arial" panose="020B0604020202020204" pitchFamily="34" charset="0"/>
                  </a:rPr>
                  <a:t>s </a:t>
                </a:r>
                <a:r>
                  <a:rPr lang="en-US" sz="2000" b="1" dirty="0">
                    <a:effectLst/>
                    <a:ea typeface="Calibri" panose="020F0502020204030204" pitchFamily="34" charset="0"/>
                    <a:cs typeface="Arial" panose="020B0604020202020204" pitchFamily="34" charset="0"/>
                  </a:rPr>
                  <a:t>over </a:t>
                </a:r>
                <a:r>
                  <a:rPr lang="en-IN" sz="2000" b="1" dirty="0">
                    <a:effectLst/>
                    <a:ea typeface="Calibri" panose="020F0502020204030204" pitchFamily="34" charset="0"/>
                    <a:cs typeface="Arial" panose="020B0604020202020204" pitchFamily="34" charset="0"/>
                  </a:rPr>
                  <a:t>entire </a:t>
                </a:r>
                <a:r>
                  <a:rPr lang="en-US" sz="2000" b="1" dirty="0">
                    <a:effectLst/>
                    <a:ea typeface="Calibri" panose="020F0502020204030204" pitchFamily="34" charset="0"/>
                    <a:cs typeface="Arial" panose="020B0604020202020204" pitchFamily="34" charset="0"/>
                  </a:rPr>
                  <a:t>time of </a:t>
                </a:r>
                <a:r>
                  <a:rPr lang="en-IN" sz="2000" b="1" dirty="0">
                    <a:effectLst/>
                    <a:ea typeface="Calibri" panose="020F0502020204030204" pitchFamily="34" charset="0"/>
                    <a:cs typeface="Arial" panose="020B0604020202020204" pitchFamily="34" charset="0"/>
                  </a:rPr>
                  <a:t>bubble</a:t>
                </a:r>
                <a:r>
                  <a:rPr lang="en-US" sz="2000" b="1" dirty="0">
                    <a:effectLst/>
                    <a:ea typeface="Calibri" panose="020F0502020204030204" pitchFamily="34" charset="0"/>
                    <a:cs typeface="Arial" panose="020B0604020202020204" pitchFamily="34" charset="0"/>
                  </a:rPr>
                  <a:t> growth</a:t>
                </a:r>
                <a:r>
                  <a:rPr lang="en-IN" sz="2000" b="1" dirty="0">
                    <a:effectLst/>
                    <a:ea typeface="Calibri" panose="020F0502020204030204" pitchFamily="34" charset="0"/>
                    <a:cs typeface="Arial" panose="020B0604020202020204" pitchFamily="34" charset="0"/>
                  </a:rPr>
                  <a:t>. Therefore, the </a:t>
                </a:r>
                <a:r>
                  <a:rPr lang="en-IN" sz="2000" b="1" dirty="0">
                    <a:solidFill>
                      <a:srgbClr val="FF0000"/>
                    </a:solidFill>
                    <a:effectLst/>
                    <a:ea typeface="Calibri" panose="020F0502020204030204" pitchFamily="34" charset="0"/>
                    <a:cs typeface="Arial" panose="020B0604020202020204" pitchFamily="34" charset="0"/>
                  </a:rPr>
                  <a:t>time of </a:t>
                </a:r>
                <a:r>
                  <a:rPr lang="en-US" sz="2000" b="1" dirty="0">
                    <a:solidFill>
                      <a:srgbClr val="FF0000"/>
                    </a:solidFill>
                    <a:effectLst/>
                    <a:ea typeface="Calibri" panose="020F0502020204030204" pitchFamily="34" charset="0"/>
                    <a:cs typeface="Arial" panose="020B0604020202020204" pitchFamily="34" charset="0"/>
                  </a:rPr>
                  <a:t>bubble maturity increases with the increase in wave period</a:t>
                </a:r>
                <a:r>
                  <a:rPr lang="en-US" sz="2000" b="1" dirty="0">
                    <a:effectLst/>
                    <a:ea typeface="Times New Roman" panose="02020603050405020304" pitchFamily="18" charset="0"/>
                    <a:cs typeface="Arial" panose="020B0604020202020204" pitchFamily="34" charset="0"/>
                  </a:rPr>
                  <a:t>.</a:t>
                </a:r>
                <a:endParaRPr lang="en-IN" sz="2000" b="1" dirty="0">
                  <a:effectLst/>
                  <a:ea typeface="Calibri" panose="020F0502020204030204" pitchFamily="34" charset="0"/>
                  <a:cs typeface="Arial" panose="020B0604020202020204" pitchFamily="34" charset="0"/>
                </a:endParaRPr>
              </a:p>
              <a:p>
                <a:pPr algn="just">
                  <a:lnSpc>
                    <a:spcPct val="107000"/>
                  </a:lnSpc>
                  <a:spcAft>
                    <a:spcPts val="800"/>
                  </a:spcAft>
                </a:pPr>
                <a:r>
                  <a:rPr lang="en-US" sz="2000" b="1" dirty="0">
                    <a:effectLst/>
                    <a:ea typeface="Times New Roman" panose="02020603050405020304" pitchFamily="18" charset="0"/>
                    <a:cs typeface="Arial" panose="020B0604020202020204" pitchFamily="34" charset="0"/>
                  </a:rPr>
                  <a:t>Modelling suggests that the fastest bubble growth </a:t>
                </a:r>
                <a:r>
                  <a:rPr lang="en-US" sz="2000" b="1" dirty="0">
                    <a:solidFill>
                      <a:srgbClr val="FF0000"/>
                    </a:solidFill>
                    <a:effectLst/>
                    <a:ea typeface="Times New Roman" panose="02020603050405020304" pitchFamily="18" charset="0"/>
                    <a:cs typeface="Arial" panose="020B0604020202020204" pitchFamily="34" charset="0"/>
                  </a:rPr>
                  <a:t>can be predicted when higher amplitude short period waves travel in shallow water </a:t>
                </a:r>
                <a:r>
                  <a:rPr lang="en-US" sz="2000" b="1" dirty="0">
                    <a:effectLst/>
                    <a:ea typeface="Times New Roman" panose="02020603050405020304" pitchFamily="18" charset="0"/>
                    <a:cs typeface="Arial" panose="020B0604020202020204" pitchFamily="34" charset="0"/>
                  </a:rPr>
                  <a:t>(i.e., high </a:t>
                </a:r>
                <a14:m>
                  <m:oMath xmlns:m="http://schemas.openxmlformats.org/officeDocument/2006/math">
                    <m:acc>
                      <m:accPr>
                        <m:chr m:val="̅"/>
                        <m:ctrlPr>
                          <a:rPr lang="en-IN" sz="20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b="1" i="1" smtClean="0">
                            <a:effectLst/>
                            <a:latin typeface="Cambria Math" panose="02040503050406030204" pitchFamily="18" charset="0"/>
                            <a:ea typeface="Calibri" panose="020F0502020204030204" pitchFamily="34" charset="0"/>
                            <a:cs typeface="Times New Roman" panose="02020603050405020304" pitchFamily="18" charset="0"/>
                          </a:rPr>
                          <m:t>𝒓</m:t>
                        </m:r>
                      </m:e>
                    </m:acc>
                  </m:oMath>
                </a14:m>
                <a:r>
                  <a:rPr lang="en-US" sz="2000" b="1" dirty="0">
                    <a:effectLst/>
                    <a:ea typeface="Times New Roman" panose="02020603050405020304" pitchFamily="18" charset="0"/>
                    <a:cs typeface="Arial" panose="020B0604020202020204" pitchFamily="34" charset="0"/>
                  </a:rPr>
                  <a:t> ratio and short wave period).</a:t>
                </a:r>
                <a:endParaRPr lang="en-IN" sz="2000" b="1" dirty="0">
                  <a:effectLst/>
                  <a:ea typeface="Calibri" panose="020F0502020204030204" pitchFamily="34" charset="0"/>
                  <a:cs typeface="Arial" panose="020B0604020202020204" pitchFamily="34" charset="0"/>
                </a:endParaRPr>
              </a:p>
            </p:txBody>
          </p:sp>
        </mc:Choice>
        <mc:Fallback>
          <p:sp>
            <p:nvSpPr>
              <p:cNvPr id="5" name="Content Placeholder 2">
                <a:extLst>
                  <a:ext uri="{FF2B5EF4-FFF2-40B4-BE49-F238E27FC236}">
                    <a16:creationId xmlns:a16="http://schemas.microsoft.com/office/drawing/2014/main" id="{68D69530-9C36-4C50-B3E8-165F2D051D38}"/>
                  </a:ext>
                </a:extLst>
              </p:cNvPr>
              <p:cNvSpPr>
                <a:spLocks noGrp="1" noRot="1" noChangeAspect="1" noMove="1" noResize="1" noEditPoints="1" noAdjustHandles="1" noChangeArrowheads="1" noChangeShapeType="1" noTextEdit="1"/>
              </p:cNvSpPr>
              <p:nvPr>
                <p:ph idx="1"/>
              </p:nvPr>
            </p:nvSpPr>
            <p:spPr>
              <a:xfrm>
                <a:off x="685800" y="1132764"/>
                <a:ext cx="11188700" cy="5459105"/>
              </a:xfrm>
              <a:blipFill>
                <a:blip r:embed="rId4"/>
                <a:stretch>
                  <a:fillRect l="-490" t="-894" r="-545"/>
                </a:stretch>
              </a:blipFill>
            </p:spPr>
            <p:txBody>
              <a:bodyPr/>
              <a:lstStyle/>
              <a:p>
                <a:r>
                  <a:rPr lang="en-IN">
                    <a:noFill/>
                  </a:rPr>
                  <a:t> </a:t>
                </a:r>
              </a:p>
            </p:txBody>
          </p:sp>
        </mc:Fallback>
      </mc:AlternateContent>
      <p:sp>
        <p:nvSpPr>
          <p:cNvPr id="6" name="Title 1">
            <a:extLst>
              <a:ext uri="{FF2B5EF4-FFF2-40B4-BE49-F238E27FC236}">
                <a16:creationId xmlns:a16="http://schemas.microsoft.com/office/drawing/2014/main" id="{FFCC495F-ED64-4B1B-86F2-84DFD8DB4ED0}"/>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Conclusions</a:t>
            </a:r>
          </a:p>
        </p:txBody>
      </p:sp>
    </p:spTree>
    <p:custDataLst>
      <p:tags r:id="rId1"/>
    </p:custDataLst>
    <p:extLst>
      <p:ext uri="{BB962C8B-B14F-4D97-AF65-F5344CB8AC3E}">
        <p14:creationId xmlns:p14="http://schemas.microsoft.com/office/powerpoint/2010/main" val="25104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CC495F-ED64-4B1B-86F2-84DFD8DB4ED0}"/>
              </a:ext>
            </a:extLst>
          </p:cNvPr>
          <p:cNvSpPr txBox="1">
            <a:spLocks/>
          </p:cNvSpPr>
          <p:nvPr/>
        </p:nvSpPr>
        <p:spPr>
          <a:xfrm>
            <a:off x="2676957" y="2531081"/>
            <a:ext cx="62232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for your kind</a:t>
            </a:r>
          </a:p>
          <a:p>
            <a:pPr algn="ctr"/>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attention</a:t>
            </a:r>
          </a:p>
        </p:txBody>
      </p:sp>
    </p:spTree>
    <p:extLst>
      <p:ext uri="{BB962C8B-B14F-4D97-AF65-F5344CB8AC3E}">
        <p14:creationId xmlns:p14="http://schemas.microsoft.com/office/powerpoint/2010/main" val="72962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673" y="1568943"/>
            <a:ext cx="10105571" cy="830997"/>
          </a:xfrm>
          <a:prstGeom prst="rect">
            <a:avLst/>
          </a:prstGeom>
        </p:spPr>
        <p:txBody>
          <a:bodyPr wrap="square">
            <a:spAutoFit/>
          </a:bodyPr>
          <a:lstStyle/>
          <a:p>
            <a:pPr marL="342900" indent="-342900" algn="just">
              <a:buFont typeface="Arial" panose="020B0604020202020204" pitchFamily="34" charset="0"/>
              <a:buChar char="•"/>
            </a:pPr>
            <a:r>
              <a:rPr lang="en-GB" sz="2400" b="1" dirty="0">
                <a:latin typeface="Calibri" panose="020F0502020204030204" pitchFamily="34" charset="0"/>
                <a:cs typeface="Calibri" panose="020F0502020204030204" pitchFamily="34" charset="0"/>
              </a:rPr>
              <a:t>The lifespan of these bubbles within the sediment comprises two successive stages </a:t>
            </a:r>
          </a:p>
        </p:txBody>
      </p:sp>
      <p:sp>
        <p:nvSpPr>
          <p:cNvPr id="5" name="Rectangle 4">
            <a:extLst>
              <a:ext uri="{FF2B5EF4-FFF2-40B4-BE49-F238E27FC236}">
                <a16:creationId xmlns:a16="http://schemas.microsoft.com/office/drawing/2014/main" id="{4E5F566C-DAB6-4F94-A56C-64835FEC1FDF}"/>
              </a:ext>
            </a:extLst>
          </p:cNvPr>
          <p:cNvSpPr/>
          <p:nvPr/>
        </p:nvSpPr>
        <p:spPr>
          <a:xfrm>
            <a:off x="2504662" y="2555218"/>
            <a:ext cx="8269356" cy="461665"/>
          </a:xfrm>
          <a:prstGeom prst="rect">
            <a:avLst/>
          </a:prstGeom>
          <a:solidFill>
            <a:schemeClr val="accent4">
              <a:lumMod val="40000"/>
              <a:lumOff val="60000"/>
            </a:schemeClr>
          </a:solidFill>
          <a:ln>
            <a:solidFill>
              <a:schemeClr val="tx1"/>
            </a:solidFill>
          </a:ln>
          <a:effectLst>
            <a:glow rad="101600">
              <a:schemeClr val="accent5">
                <a:satMod val="175000"/>
                <a:alpha val="40000"/>
              </a:schemeClr>
            </a:glow>
          </a:effectLst>
        </p:spPr>
        <p:txBody>
          <a:bodyPr wrap="square">
            <a:spAutoFit/>
          </a:bodyPr>
          <a:lstStyle/>
          <a:p>
            <a:pPr marL="342900" indent="-342900">
              <a:buFont typeface="Wingdings" panose="05000000000000000000" pitchFamily="2" charset="2"/>
              <a:buChar char="§"/>
            </a:pPr>
            <a:r>
              <a:rPr lang="en-GB" sz="2400" dirty="0">
                <a:latin typeface="Calibri" panose="020F0502020204030204" pitchFamily="34" charset="0"/>
                <a:cs typeface="Calibri" panose="020F0502020204030204" pitchFamily="34" charset="0"/>
              </a:rPr>
              <a:t>Growth from nucleation up to a mature size and configuration</a:t>
            </a:r>
          </a:p>
        </p:txBody>
      </p:sp>
      <p:sp>
        <p:nvSpPr>
          <p:cNvPr id="6" name="Rectangle 5">
            <a:extLst>
              <a:ext uri="{FF2B5EF4-FFF2-40B4-BE49-F238E27FC236}">
                <a16:creationId xmlns:a16="http://schemas.microsoft.com/office/drawing/2014/main" id="{23EB708F-9277-4DB6-80DD-63ABE05F8FC4}"/>
              </a:ext>
            </a:extLst>
          </p:cNvPr>
          <p:cNvSpPr/>
          <p:nvPr/>
        </p:nvSpPr>
        <p:spPr>
          <a:xfrm>
            <a:off x="2504662" y="3159779"/>
            <a:ext cx="8269356" cy="461665"/>
          </a:xfrm>
          <a:prstGeom prst="rect">
            <a:avLst/>
          </a:prstGeom>
          <a:solidFill>
            <a:schemeClr val="accent4">
              <a:lumMod val="40000"/>
              <a:lumOff val="60000"/>
            </a:schemeClr>
          </a:solidFill>
          <a:ln>
            <a:solidFill>
              <a:schemeClr val="tx1"/>
            </a:solidFill>
          </a:ln>
          <a:effectLst>
            <a:glow rad="101600">
              <a:schemeClr val="accent5">
                <a:satMod val="175000"/>
                <a:alpha val="40000"/>
              </a:schemeClr>
            </a:glow>
          </a:effectLst>
        </p:spPr>
        <p:txBody>
          <a:bodyPr wrap="square">
            <a:spAutoFit/>
          </a:bodyPr>
          <a:lstStyle/>
          <a:p>
            <a:pPr marL="342900" indent="-342900" algn="just">
              <a:buFont typeface="Wingdings" panose="05000000000000000000" pitchFamily="2" charset="2"/>
              <a:buChar char="§"/>
            </a:pPr>
            <a:r>
              <a:rPr lang="en-GB" sz="2400" dirty="0">
                <a:latin typeface="Calibri" panose="020F0502020204030204" pitchFamily="34" charset="0"/>
                <a:cs typeface="Calibri" panose="020F0502020204030204" pitchFamily="34" charset="0"/>
              </a:rPr>
              <a:t>Buoyant ascent towards the sediment - water interface</a:t>
            </a:r>
          </a:p>
        </p:txBody>
      </p:sp>
      <p:sp>
        <p:nvSpPr>
          <p:cNvPr id="8" name="Rectangle 7">
            <a:extLst>
              <a:ext uri="{FF2B5EF4-FFF2-40B4-BE49-F238E27FC236}">
                <a16:creationId xmlns:a16="http://schemas.microsoft.com/office/drawing/2014/main" id="{F3C2939B-F4A1-48C4-B873-8333EB34F329}"/>
              </a:ext>
            </a:extLst>
          </p:cNvPr>
          <p:cNvSpPr/>
          <p:nvPr/>
        </p:nvSpPr>
        <p:spPr>
          <a:xfrm>
            <a:off x="564741" y="4072593"/>
            <a:ext cx="10105571" cy="461665"/>
          </a:xfrm>
          <a:prstGeom prst="rect">
            <a:avLst/>
          </a:prstGeom>
        </p:spPr>
        <p:txBody>
          <a:bodyPr wrap="square">
            <a:spAutoFit/>
          </a:bodyPr>
          <a:lstStyle/>
          <a:p>
            <a:pPr marL="342900" indent="-342900" algn="just">
              <a:buFont typeface="Arial" panose="020B0604020202020204" pitchFamily="34" charset="0"/>
              <a:buChar char="•"/>
            </a:pPr>
            <a:r>
              <a:rPr lang="en-GB" sz="2400" b="1" dirty="0">
                <a:latin typeface="Calibri" panose="020F0502020204030204" pitchFamily="34" charset="0"/>
                <a:cs typeface="Calibri" panose="020F0502020204030204" pitchFamily="34" charset="0"/>
              </a:rPr>
              <a:t>Sediments experience fluctuating loads due to:</a:t>
            </a:r>
          </a:p>
        </p:txBody>
      </p:sp>
      <p:sp>
        <p:nvSpPr>
          <p:cNvPr id="10" name="Rectangle 9">
            <a:extLst>
              <a:ext uri="{FF2B5EF4-FFF2-40B4-BE49-F238E27FC236}">
                <a16:creationId xmlns:a16="http://schemas.microsoft.com/office/drawing/2014/main" id="{2878ED4A-33C5-40D4-AAEC-3C0B30A6E4DB}"/>
              </a:ext>
            </a:extLst>
          </p:cNvPr>
          <p:cNvSpPr/>
          <p:nvPr/>
        </p:nvSpPr>
        <p:spPr>
          <a:xfrm>
            <a:off x="2498433" y="4682190"/>
            <a:ext cx="8392479" cy="830997"/>
          </a:xfrm>
          <a:prstGeom prst="rect">
            <a:avLst/>
          </a:prstGeom>
          <a:solidFill>
            <a:schemeClr val="accent4">
              <a:lumMod val="40000"/>
              <a:lumOff val="60000"/>
            </a:schemeClr>
          </a:solidFill>
          <a:ln>
            <a:solidFill>
              <a:schemeClr val="tx1"/>
            </a:solidFill>
          </a:ln>
          <a:effectLst>
            <a:glow rad="101600">
              <a:schemeClr val="accent5">
                <a:satMod val="175000"/>
                <a:alpha val="40000"/>
              </a:schemeClr>
            </a:glow>
          </a:effectLst>
        </p:spPr>
        <p:txBody>
          <a:bodyPr wrap="square">
            <a:spAutoFit/>
          </a:bodyPr>
          <a:lstStyle/>
          <a:p>
            <a:pPr algn="just"/>
            <a:r>
              <a:rPr lang="en-GB" sz="2400" dirty="0">
                <a:latin typeface="Calibri" panose="020F0502020204030204" pitchFamily="34" charset="0"/>
                <a:cs typeface="Calibri" panose="020F0502020204030204" pitchFamily="34" charset="0"/>
              </a:rPr>
              <a:t>Passage of surface waves induced by winds or storms, Swells or tides and seasonal water level changes</a:t>
            </a:r>
          </a:p>
        </p:txBody>
      </p:sp>
      <p:sp>
        <p:nvSpPr>
          <p:cNvPr id="11" name="Title 1">
            <a:extLst>
              <a:ext uri="{FF2B5EF4-FFF2-40B4-BE49-F238E27FC236}">
                <a16:creationId xmlns:a16="http://schemas.microsoft.com/office/drawing/2014/main" id="{8D30158D-0708-497D-9E26-6E4F07CECE1A}"/>
              </a:ext>
            </a:extLst>
          </p:cNvPr>
          <p:cNvSpPr>
            <a:spLocks noGrp="1"/>
          </p:cNvSpPr>
          <p:nvPr>
            <p:ph type="title"/>
          </p:nvPr>
        </p:nvSpPr>
        <p:spPr>
          <a:xfrm>
            <a:off x="577993" y="30336"/>
            <a:ext cx="10515600" cy="1325563"/>
          </a:xfrm>
        </p:spPr>
        <p:txBody>
          <a:body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and background</a:t>
            </a:r>
          </a:p>
        </p:txBody>
      </p:sp>
    </p:spTree>
    <p:custDataLst>
      <p:tags r:id="rId1"/>
    </p:custDataLst>
    <p:extLst>
      <p:ext uri="{BB962C8B-B14F-4D97-AF65-F5344CB8AC3E}">
        <p14:creationId xmlns:p14="http://schemas.microsoft.com/office/powerpoint/2010/main" val="35451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630" y="1906263"/>
            <a:ext cx="5772203" cy="1200329"/>
          </a:xfrm>
          <a:prstGeom prst="rect">
            <a:avLst/>
          </a:prstGeom>
        </p:spPr>
        <p:txBody>
          <a:bodyPr wrap="square">
            <a:spAutoFit/>
          </a:bodyPr>
          <a:lstStyle/>
          <a:p>
            <a:pPr marL="342900" indent="-342900" algn="just">
              <a:buFont typeface="Arial" panose="020B0604020202020204" pitchFamily="34" charset="0"/>
              <a:buChar char="•"/>
            </a:pPr>
            <a:r>
              <a:rPr lang="en-GB" sz="2400" b="1" dirty="0">
                <a:latin typeface="Calibri" panose="020F0502020204030204" pitchFamily="34" charset="0"/>
                <a:cs typeface="Calibri" panose="020F0502020204030204" pitchFamily="34" charset="0"/>
              </a:rPr>
              <a:t>Bubbles react to mechanical energy of varying hydrostatic load by rectifying their sizes and adjusting inner pressure.</a:t>
            </a:r>
          </a:p>
        </p:txBody>
      </p:sp>
      <p:sp>
        <p:nvSpPr>
          <p:cNvPr id="9" name="Rectangle 8">
            <a:extLst>
              <a:ext uri="{FF2B5EF4-FFF2-40B4-BE49-F238E27FC236}">
                <a16:creationId xmlns:a16="http://schemas.microsoft.com/office/drawing/2014/main" id="{522E5F43-BEAD-437B-9FDD-8D3371E9BB63}"/>
              </a:ext>
            </a:extLst>
          </p:cNvPr>
          <p:cNvSpPr/>
          <p:nvPr/>
        </p:nvSpPr>
        <p:spPr>
          <a:xfrm>
            <a:off x="27422" y="3499841"/>
            <a:ext cx="6029863" cy="1569660"/>
          </a:xfrm>
          <a:prstGeom prst="rect">
            <a:avLst/>
          </a:prstGeom>
        </p:spPr>
        <p:txBody>
          <a:bodyPr wrap="square">
            <a:spAutoFit/>
          </a:bodyPr>
          <a:lstStyle/>
          <a:p>
            <a:pPr marL="342900" indent="-342900" algn="just">
              <a:buFont typeface="Arial" panose="020B0604020202020204" pitchFamily="34" charset="0"/>
              <a:buChar char="•"/>
            </a:pPr>
            <a:r>
              <a:rPr lang="en-GB" sz="2400" b="1" dirty="0">
                <a:latin typeface="Calibri" panose="020F0502020204030204" pitchFamily="34" charset="0"/>
                <a:cs typeface="Calibri" panose="020F0502020204030204" pitchFamily="34" charset="0"/>
              </a:rPr>
              <a:t>This affects the process of CH</a:t>
            </a:r>
            <a:r>
              <a:rPr lang="en-GB" sz="2400" b="1" baseline="-25000" dirty="0">
                <a:latin typeface="Calibri" panose="020F0502020204030204" pitchFamily="34" charset="0"/>
                <a:cs typeface="Calibri" panose="020F0502020204030204" pitchFamily="34" charset="0"/>
              </a:rPr>
              <a:t>4</a:t>
            </a:r>
            <a:r>
              <a:rPr lang="en-GB" sz="2400" b="1" dirty="0">
                <a:latin typeface="Calibri" panose="020F0502020204030204" pitchFamily="34" charset="0"/>
                <a:cs typeface="Calibri" panose="020F0502020204030204" pitchFamily="34" charset="0"/>
              </a:rPr>
              <a:t> diffusion to a growing bubble from within ambient sediments, and hence affects bubble growth</a:t>
            </a:r>
            <a:endParaRPr lang="en-US" sz="2400" b="1"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331B002A-CA97-438A-AFAB-CB4A7D66AD43}"/>
              </a:ext>
            </a:extLst>
          </p:cNvPr>
          <p:cNvSpPr>
            <a:spLocks noGrp="1"/>
          </p:cNvSpPr>
          <p:nvPr>
            <p:ph type="title"/>
          </p:nvPr>
        </p:nvSpPr>
        <p:spPr>
          <a:xfrm>
            <a:off x="577993" y="30336"/>
            <a:ext cx="10515600" cy="1325563"/>
          </a:xfrm>
        </p:spPr>
        <p:txBody>
          <a:body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and background</a:t>
            </a:r>
          </a:p>
        </p:txBody>
      </p:sp>
      <p:pic>
        <p:nvPicPr>
          <p:cNvPr id="21" name="Picture 20" descr="Chart&#10;&#10;Description automatically generated">
            <a:extLst>
              <a:ext uri="{FF2B5EF4-FFF2-40B4-BE49-F238E27FC236}">
                <a16:creationId xmlns:a16="http://schemas.microsoft.com/office/drawing/2014/main" id="{2106B9A2-884C-4B20-B014-D7198CAE9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311" y="2004846"/>
            <a:ext cx="5126232" cy="3064655"/>
          </a:xfrm>
          <a:prstGeom prst="rect">
            <a:avLst/>
          </a:prstGeom>
        </p:spPr>
      </p:pic>
    </p:spTree>
    <p:custDataLst>
      <p:tags r:id="rId1"/>
    </p:custDataLst>
    <p:extLst>
      <p:ext uri="{BB962C8B-B14F-4D97-AF65-F5344CB8AC3E}">
        <p14:creationId xmlns:p14="http://schemas.microsoft.com/office/powerpoint/2010/main" val="10759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066B1D-4DEF-4399-97F2-F5F1098EDAC9}"/>
              </a:ext>
            </a:extLst>
          </p:cNvPr>
          <p:cNvPicPr>
            <a:picLocks noChangeAspect="1"/>
          </p:cNvPicPr>
          <p:nvPr/>
        </p:nvPicPr>
        <p:blipFill>
          <a:blip r:embed="rId4"/>
          <a:stretch>
            <a:fillRect/>
          </a:stretch>
        </p:blipFill>
        <p:spPr>
          <a:xfrm>
            <a:off x="3628739" y="1594435"/>
            <a:ext cx="3652201" cy="4451866"/>
          </a:xfrm>
          <a:prstGeom prst="rect">
            <a:avLst/>
          </a:prstGeom>
        </p:spPr>
      </p:pic>
      <p:sp>
        <p:nvSpPr>
          <p:cNvPr id="11" name="TextBox 10">
            <a:extLst>
              <a:ext uri="{FF2B5EF4-FFF2-40B4-BE49-F238E27FC236}">
                <a16:creationId xmlns:a16="http://schemas.microsoft.com/office/drawing/2014/main" id="{6D93F708-0A38-456E-8689-32DE9721CEEA}"/>
              </a:ext>
            </a:extLst>
          </p:cNvPr>
          <p:cNvSpPr txBox="1"/>
          <p:nvPr/>
        </p:nvSpPr>
        <p:spPr>
          <a:xfrm>
            <a:off x="176940" y="3762233"/>
            <a:ext cx="2822933" cy="923330"/>
          </a:xfrm>
          <a:prstGeom prst="rect">
            <a:avLst/>
          </a:prstGeom>
          <a:blipFill>
            <a:blip r:embed="rId5"/>
            <a:tile tx="0" ty="0" sx="100000" sy="100000" flip="none" algn="tl"/>
          </a:blipFill>
        </p:spPr>
        <p:txBody>
          <a:bodyPr wrap="square" rtlCol="0">
            <a:spAutoFit/>
          </a:bodyPr>
          <a:lstStyle/>
          <a:p>
            <a:pPr algn="just"/>
            <a:r>
              <a:rPr lang="en-IN" b="1" dirty="0"/>
              <a:t>At wind speeds between 0 to 2 Km hr</a:t>
            </a:r>
            <a:r>
              <a:rPr lang="en-IN" b="1" baseline="30000" dirty="0"/>
              <a:t>-1</a:t>
            </a:r>
            <a:r>
              <a:rPr lang="en-IN" b="1" dirty="0"/>
              <a:t>, gas flux remains &lt;70 mL m</a:t>
            </a:r>
            <a:r>
              <a:rPr lang="en-IN" b="1" baseline="30000" dirty="0"/>
              <a:t>-2</a:t>
            </a:r>
            <a:r>
              <a:rPr lang="en-IN" b="1" dirty="0"/>
              <a:t> hr</a:t>
            </a:r>
            <a:r>
              <a:rPr lang="en-IN" b="1" baseline="30000" dirty="0"/>
              <a:t>-1</a:t>
            </a:r>
          </a:p>
        </p:txBody>
      </p:sp>
      <p:sp>
        <p:nvSpPr>
          <p:cNvPr id="12" name="TextBox 11">
            <a:extLst>
              <a:ext uri="{FF2B5EF4-FFF2-40B4-BE49-F238E27FC236}">
                <a16:creationId xmlns:a16="http://schemas.microsoft.com/office/drawing/2014/main" id="{434D2FD5-C8C8-4BE1-AE64-EBBB3F07B56C}"/>
              </a:ext>
            </a:extLst>
          </p:cNvPr>
          <p:cNvSpPr txBox="1"/>
          <p:nvPr/>
        </p:nvSpPr>
        <p:spPr>
          <a:xfrm>
            <a:off x="8206013" y="3244518"/>
            <a:ext cx="2822933" cy="923330"/>
          </a:xfrm>
          <a:prstGeom prst="rect">
            <a:avLst/>
          </a:prstGeom>
          <a:blipFill>
            <a:blip r:embed="rId5"/>
            <a:tile tx="0" ty="0" sx="100000" sy="100000" flip="none" algn="tl"/>
          </a:blipFill>
        </p:spPr>
        <p:txBody>
          <a:bodyPr wrap="square" rtlCol="0">
            <a:spAutoFit/>
          </a:bodyPr>
          <a:lstStyle/>
          <a:p>
            <a:pPr algn="just"/>
            <a:r>
              <a:rPr lang="en-IN" b="1" dirty="0"/>
              <a:t>As wind speeds approaches 6 Km hr</a:t>
            </a:r>
            <a:r>
              <a:rPr lang="en-IN" b="1" baseline="30000" dirty="0"/>
              <a:t>-1</a:t>
            </a:r>
            <a:r>
              <a:rPr lang="en-IN" b="1" dirty="0"/>
              <a:t>, gas flux rises &gt; 350 mL m</a:t>
            </a:r>
            <a:r>
              <a:rPr lang="en-IN" b="1" baseline="30000" dirty="0"/>
              <a:t>-2</a:t>
            </a:r>
            <a:r>
              <a:rPr lang="en-IN" b="1" dirty="0"/>
              <a:t> hr</a:t>
            </a:r>
            <a:r>
              <a:rPr lang="en-IN" b="1" baseline="30000" dirty="0"/>
              <a:t>-1</a:t>
            </a:r>
          </a:p>
        </p:txBody>
      </p:sp>
      <p:cxnSp>
        <p:nvCxnSpPr>
          <p:cNvPr id="14" name="Straight Arrow Connector 13">
            <a:extLst>
              <a:ext uri="{FF2B5EF4-FFF2-40B4-BE49-F238E27FC236}">
                <a16:creationId xmlns:a16="http://schemas.microsoft.com/office/drawing/2014/main" id="{A76DE425-1A4C-4EB7-89FD-D95E2FB34DBC}"/>
              </a:ext>
            </a:extLst>
          </p:cNvPr>
          <p:cNvCxnSpPr>
            <a:cxnSpLocks/>
          </p:cNvCxnSpPr>
          <p:nvPr/>
        </p:nvCxnSpPr>
        <p:spPr>
          <a:xfrm flipV="1">
            <a:off x="2999873" y="3429000"/>
            <a:ext cx="1497252" cy="73884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0A2F0D-3D28-4FA7-8717-ECE28BD8DF00}"/>
              </a:ext>
            </a:extLst>
          </p:cNvPr>
          <p:cNvCxnSpPr>
            <a:cxnSpLocks/>
            <a:stCxn id="11" idx="3"/>
          </p:cNvCxnSpPr>
          <p:nvPr/>
        </p:nvCxnSpPr>
        <p:spPr>
          <a:xfrm>
            <a:off x="2999873" y="4223898"/>
            <a:ext cx="1497252" cy="103966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4F62FE-EFC9-4919-BA13-321EA32788A0}"/>
              </a:ext>
            </a:extLst>
          </p:cNvPr>
          <p:cNvCxnSpPr>
            <a:cxnSpLocks/>
          </p:cNvCxnSpPr>
          <p:nvPr/>
        </p:nvCxnSpPr>
        <p:spPr>
          <a:xfrm flipH="1" flipV="1">
            <a:off x="5967663" y="1905267"/>
            <a:ext cx="2238350" cy="1628822"/>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86067CA-DD30-4EF5-B91F-927309284E3B}"/>
              </a:ext>
            </a:extLst>
          </p:cNvPr>
          <p:cNvCxnSpPr>
            <a:cxnSpLocks/>
          </p:cNvCxnSpPr>
          <p:nvPr/>
        </p:nvCxnSpPr>
        <p:spPr>
          <a:xfrm flipH="1">
            <a:off x="5967663" y="3595290"/>
            <a:ext cx="2238350" cy="411094"/>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AEBAE8F-6425-49D6-AE41-A77BCB97642E}"/>
              </a:ext>
            </a:extLst>
          </p:cNvPr>
          <p:cNvSpPr txBox="1"/>
          <p:nvPr/>
        </p:nvSpPr>
        <p:spPr>
          <a:xfrm>
            <a:off x="4235116" y="1723088"/>
            <a:ext cx="1406732" cy="369332"/>
          </a:xfrm>
          <a:prstGeom prst="rect">
            <a:avLst/>
          </a:prstGeom>
          <a:solidFill>
            <a:schemeClr val="bg1"/>
          </a:solidFill>
          <a:ln>
            <a:solidFill>
              <a:schemeClr val="tx1"/>
            </a:solidFill>
          </a:ln>
        </p:spPr>
        <p:txBody>
          <a:bodyPr wrap="none" rtlCol="0">
            <a:spAutoFit/>
          </a:bodyPr>
          <a:lstStyle/>
          <a:p>
            <a:r>
              <a:rPr lang="en-IN" dirty="0"/>
              <a:t>Depth~0.5m</a:t>
            </a:r>
          </a:p>
        </p:txBody>
      </p:sp>
      <p:sp>
        <p:nvSpPr>
          <p:cNvPr id="27" name="TextBox 26">
            <a:extLst>
              <a:ext uri="{FF2B5EF4-FFF2-40B4-BE49-F238E27FC236}">
                <a16:creationId xmlns:a16="http://schemas.microsoft.com/office/drawing/2014/main" id="{CCB6A234-83D3-4800-8538-1B376443F5E7}"/>
              </a:ext>
            </a:extLst>
          </p:cNvPr>
          <p:cNvSpPr txBox="1"/>
          <p:nvPr/>
        </p:nvSpPr>
        <p:spPr>
          <a:xfrm>
            <a:off x="4211054" y="3672206"/>
            <a:ext cx="1406732" cy="369332"/>
          </a:xfrm>
          <a:prstGeom prst="rect">
            <a:avLst/>
          </a:prstGeom>
          <a:solidFill>
            <a:schemeClr val="bg1"/>
          </a:solidFill>
          <a:ln>
            <a:solidFill>
              <a:schemeClr val="tx1"/>
            </a:solidFill>
          </a:ln>
        </p:spPr>
        <p:txBody>
          <a:bodyPr wrap="none" rtlCol="0">
            <a:spAutoFit/>
          </a:bodyPr>
          <a:lstStyle/>
          <a:p>
            <a:r>
              <a:rPr lang="en-IN" dirty="0"/>
              <a:t>Depth~3.7m</a:t>
            </a:r>
          </a:p>
        </p:txBody>
      </p:sp>
      <p:sp>
        <p:nvSpPr>
          <p:cNvPr id="15" name="Title 1">
            <a:extLst>
              <a:ext uri="{FF2B5EF4-FFF2-40B4-BE49-F238E27FC236}">
                <a16:creationId xmlns:a16="http://schemas.microsoft.com/office/drawing/2014/main" id="{D6AC7EF7-95AC-4954-AF59-76F870CB511B}"/>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and background</a:t>
            </a:r>
          </a:p>
        </p:txBody>
      </p:sp>
      <p:sp>
        <p:nvSpPr>
          <p:cNvPr id="16" name="TextBox 15">
            <a:extLst>
              <a:ext uri="{FF2B5EF4-FFF2-40B4-BE49-F238E27FC236}">
                <a16:creationId xmlns:a16="http://schemas.microsoft.com/office/drawing/2014/main" id="{B228187E-7D55-4A7A-865A-47E22AF55715}"/>
              </a:ext>
            </a:extLst>
          </p:cNvPr>
          <p:cNvSpPr txBox="1"/>
          <p:nvPr/>
        </p:nvSpPr>
        <p:spPr>
          <a:xfrm>
            <a:off x="3002506" y="6061335"/>
            <a:ext cx="5094323" cy="58477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pPr algn="ctr"/>
            <a:r>
              <a:rPr lang="en-IN" sz="1600" b="1" dirty="0"/>
              <a:t>Keller and Stallard (1994)</a:t>
            </a:r>
          </a:p>
          <a:p>
            <a:pPr algn="ctr"/>
            <a:r>
              <a:rPr lang="en-IN" sz="1600" b="1" dirty="0"/>
              <a:t>Methane emission by bubbling from Gatun Lake, Panama </a:t>
            </a:r>
          </a:p>
        </p:txBody>
      </p:sp>
    </p:spTree>
    <p:custDataLst>
      <p:tags r:id="rId1"/>
    </p:custDataLst>
    <p:extLst>
      <p:ext uri="{BB962C8B-B14F-4D97-AF65-F5344CB8AC3E}">
        <p14:creationId xmlns:p14="http://schemas.microsoft.com/office/powerpoint/2010/main" val="40525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4D2FD5-C8C8-4BE1-AE64-EBBB3F07B56C}"/>
              </a:ext>
            </a:extLst>
          </p:cNvPr>
          <p:cNvSpPr txBox="1"/>
          <p:nvPr/>
        </p:nvSpPr>
        <p:spPr>
          <a:xfrm>
            <a:off x="115514" y="1672964"/>
            <a:ext cx="2641334" cy="1200329"/>
          </a:xfrm>
          <a:prstGeom prst="rect">
            <a:avLst/>
          </a:prstGeom>
          <a:blipFill>
            <a:blip r:embed="rId4"/>
            <a:tile tx="0" ty="0" sx="100000" sy="100000" flip="none" algn="tl"/>
          </a:blipFill>
        </p:spPr>
        <p:txBody>
          <a:bodyPr wrap="square" rtlCol="0">
            <a:spAutoFit/>
          </a:bodyPr>
          <a:lstStyle/>
          <a:p>
            <a:pPr algn="just"/>
            <a:r>
              <a:rPr lang="en-IN" b="1" dirty="0"/>
              <a:t>As tide decreases water level by ~20cm, gas flux rises from ~30 mL m</a:t>
            </a:r>
            <a:r>
              <a:rPr lang="en-IN" b="1" baseline="30000" dirty="0"/>
              <a:t>-2</a:t>
            </a:r>
            <a:r>
              <a:rPr lang="en-IN" b="1" dirty="0"/>
              <a:t> hr</a:t>
            </a:r>
            <a:r>
              <a:rPr lang="en-IN" b="1" baseline="30000" dirty="0"/>
              <a:t>-1</a:t>
            </a:r>
            <a:r>
              <a:rPr lang="en-IN" b="1" dirty="0"/>
              <a:t> to ~220 mL m</a:t>
            </a:r>
            <a:r>
              <a:rPr lang="en-IN" b="1" baseline="30000" dirty="0"/>
              <a:t>-2</a:t>
            </a:r>
            <a:r>
              <a:rPr lang="en-IN" b="1" dirty="0"/>
              <a:t> hr</a:t>
            </a:r>
            <a:r>
              <a:rPr lang="en-IN" b="1" baseline="30000" dirty="0"/>
              <a:t>-1</a:t>
            </a:r>
          </a:p>
        </p:txBody>
      </p:sp>
      <p:pic>
        <p:nvPicPr>
          <p:cNvPr id="8" name="Picture 7">
            <a:extLst>
              <a:ext uri="{FF2B5EF4-FFF2-40B4-BE49-F238E27FC236}">
                <a16:creationId xmlns:a16="http://schemas.microsoft.com/office/drawing/2014/main" id="{F957B70E-1BBE-491E-8C80-A63CEA0905A1}"/>
              </a:ext>
            </a:extLst>
          </p:cNvPr>
          <p:cNvPicPr>
            <a:picLocks noChangeAspect="1"/>
          </p:cNvPicPr>
          <p:nvPr/>
        </p:nvPicPr>
        <p:blipFill>
          <a:blip r:embed="rId5"/>
          <a:stretch>
            <a:fillRect/>
          </a:stretch>
        </p:blipFill>
        <p:spPr>
          <a:xfrm>
            <a:off x="1760705" y="2949841"/>
            <a:ext cx="3514725" cy="2876550"/>
          </a:xfrm>
          <a:prstGeom prst="rect">
            <a:avLst/>
          </a:prstGeom>
        </p:spPr>
      </p:pic>
      <p:pic>
        <p:nvPicPr>
          <p:cNvPr id="17" name="Picture 16">
            <a:extLst>
              <a:ext uri="{FF2B5EF4-FFF2-40B4-BE49-F238E27FC236}">
                <a16:creationId xmlns:a16="http://schemas.microsoft.com/office/drawing/2014/main" id="{F2D09CEB-F2DF-4E54-877C-1B9B1E99BDB6}"/>
              </a:ext>
            </a:extLst>
          </p:cNvPr>
          <p:cNvPicPr>
            <a:picLocks noChangeAspect="1"/>
          </p:cNvPicPr>
          <p:nvPr/>
        </p:nvPicPr>
        <p:blipFill>
          <a:blip r:embed="rId6"/>
          <a:stretch>
            <a:fillRect/>
          </a:stretch>
        </p:blipFill>
        <p:spPr>
          <a:xfrm>
            <a:off x="5301939" y="2101516"/>
            <a:ext cx="3737586" cy="3724632"/>
          </a:xfrm>
          <a:prstGeom prst="rect">
            <a:avLst/>
          </a:prstGeom>
        </p:spPr>
      </p:pic>
      <p:cxnSp>
        <p:nvCxnSpPr>
          <p:cNvPr id="22" name="Straight Arrow Connector 21">
            <a:extLst>
              <a:ext uri="{FF2B5EF4-FFF2-40B4-BE49-F238E27FC236}">
                <a16:creationId xmlns:a16="http://schemas.microsoft.com/office/drawing/2014/main" id="{120AC8F1-4A74-4205-977F-62CBAEA10394}"/>
              </a:ext>
            </a:extLst>
          </p:cNvPr>
          <p:cNvCxnSpPr>
            <a:cxnSpLocks/>
          </p:cNvCxnSpPr>
          <p:nvPr/>
        </p:nvCxnSpPr>
        <p:spPr>
          <a:xfrm>
            <a:off x="2896605" y="3517770"/>
            <a:ext cx="0" cy="1264296"/>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3FE8260-C694-487F-9345-58AC2E4374E1}"/>
              </a:ext>
            </a:extLst>
          </p:cNvPr>
          <p:cNvCxnSpPr>
            <a:cxnSpLocks/>
          </p:cNvCxnSpPr>
          <p:nvPr/>
        </p:nvCxnSpPr>
        <p:spPr>
          <a:xfrm>
            <a:off x="2923113" y="5142494"/>
            <a:ext cx="0" cy="501316"/>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86067CA-DD30-4EF5-B91F-927309284E3B}"/>
              </a:ext>
            </a:extLst>
          </p:cNvPr>
          <p:cNvCxnSpPr>
            <a:cxnSpLocks/>
          </p:cNvCxnSpPr>
          <p:nvPr/>
        </p:nvCxnSpPr>
        <p:spPr>
          <a:xfrm>
            <a:off x="974887" y="2996403"/>
            <a:ext cx="1921718" cy="239674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4F62FE-EFC9-4919-BA13-321EA32788A0}"/>
              </a:ext>
            </a:extLst>
          </p:cNvPr>
          <p:cNvCxnSpPr>
            <a:cxnSpLocks/>
          </p:cNvCxnSpPr>
          <p:nvPr/>
        </p:nvCxnSpPr>
        <p:spPr>
          <a:xfrm>
            <a:off x="974887" y="3001491"/>
            <a:ext cx="1948226" cy="115239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88E54FA-1F67-471F-BAD9-5191E73B823A}"/>
              </a:ext>
            </a:extLst>
          </p:cNvPr>
          <p:cNvGrpSpPr/>
          <p:nvPr/>
        </p:nvGrpSpPr>
        <p:grpSpPr>
          <a:xfrm>
            <a:off x="8074508" y="2492422"/>
            <a:ext cx="4073560" cy="2895953"/>
            <a:chOff x="8074508" y="2492422"/>
            <a:chExt cx="4073560" cy="2895953"/>
          </a:xfrm>
        </p:grpSpPr>
        <p:sp>
          <p:nvSpPr>
            <p:cNvPr id="24" name="TextBox 23">
              <a:extLst>
                <a:ext uri="{FF2B5EF4-FFF2-40B4-BE49-F238E27FC236}">
                  <a16:creationId xmlns:a16="http://schemas.microsoft.com/office/drawing/2014/main" id="{CBF4877E-5857-429A-9C07-7EFC4867036C}"/>
                </a:ext>
              </a:extLst>
            </p:cNvPr>
            <p:cNvSpPr txBox="1"/>
            <p:nvPr/>
          </p:nvSpPr>
          <p:spPr>
            <a:xfrm>
              <a:off x="9325135" y="3670471"/>
              <a:ext cx="2822933" cy="1200329"/>
            </a:xfrm>
            <a:prstGeom prst="rect">
              <a:avLst/>
            </a:prstGeom>
            <a:blipFill>
              <a:blip r:embed="rId4"/>
              <a:tile tx="0" ty="0" sx="100000" sy="100000" flip="none" algn="tl"/>
            </a:blipFill>
          </p:spPr>
          <p:txBody>
            <a:bodyPr wrap="square" rtlCol="0">
              <a:spAutoFit/>
            </a:bodyPr>
            <a:lstStyle/>
            <a:p>
              <a:pPr algn="just"/>
              <a:r>
                <a:rPr lang="en-IN" b="1" dirty="0"/>
                <a:t>As tide decreases water level by ~20cm, gas flux rises from ~0.1 mL min</a:t>
              </a:r>
              <a:r>
                <a:rPr lang="en-IN" b="1" baseline="30000" dirty="0"/>
                <a:t>-1</a:t>
              </a:r>
              <a:r>
                <a:rPr lang="en-IN" b="1" dirty="0"/>
                <a:t> m</a:t>
              </a:r>
              <a:r>
                <a:rPr lang="en-IN" b="1" baseline="30000" dirty="0"/>
                <a:t>-2</a:t>
              </a:r>
              <a:r>
                <a:rPr lang="en-IN" b="1" dirty="0"/>
                <a:t> to ~2 mL min</a:t>
              </a:r>
              <a:r>
                <a:rPr lang="en-IN" b="1" baseline="30000" dirty="0"/>
                <a:t>-1  </a:t>
              </a:r>
              <a:r>
                <a:rPr lang="en-IN" b="1" dirty="0"/>
                <a:t>m</a:t>
              </a:r>
              <a:r>
                <a:rPr lang="en-IN" b="1" baseline="30000" dirty="0"/>
                <a:t>-2</a:t>
              </a:r>
            </a:p>
          </p:txBody>
        </p:sp>
        <p:cxnSp>
          <p:nvCxnSpPr>
            <p:cNvPr id="25" name="Straight Arrow Connector 24">
              <a:extLst>
                <a:ext uri="{FF2B5EF4-FFF2-40B4-BE49-F238E27FC236}">
                  <a16:creationId xmlns:a16="http://schemas.microsoft.com/office/drawing/2014/main" id="{DCDCE7C3-7032-4F05-828F-EB2B062ACA49}"/>
                </a:ext>
              </a:extLst>
            </p:cNvPr>
            <p:cNvCxnSpPr>
              <a:cxnSpLocks/>
              <a:stCxn id="24" idx="1"/>
            </p:cNvCxnSpPr>
            <p:nvPr/>
          </p:nvCxnSpPr>
          <p:spPr>
            <a:xfrm flipH="1" flipV="1">
              <a:off x="8074508" y="3294677"/>
              <a:ext cx="1250627" cy="97595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CA4F3B6-BC51-4577-9D91-55D1C1C84350}"/>
                </a:ext>
              </a:extLst>
            </p:cNvPr>
            <p:cNvCxnSpPr>
              <a:cxnSpLocks/>
              <a:stCxn id="24" idx="1"/>
            </p:cNvCxnSpPr>
            <p:nvPr/>
          </p:nvCxnSpPr>
          <p:spPr>
            <a:xfrm flipH="1">
              <a:off x="8074508" y="4270636"/>
              <a:ext cx="1250627" cy="781785"/>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41E7DD2-B4A0-434A-A0B8-1DF927B3BE8D}"/>
                </a:ext>
              </a:extLst>
            </p:cNvPr>
            <p:cNvCxnSpPr>
              <a:cxnSpLocks/>
            </p:cNvCxnSpPr>
            <p:nvPr/>
          </p:nvCxnSpPr>
          <p:spPr>
            <a:xfrm>
              <a:off x="8074508" y="4716467"/>
              <a:ext cx="0" cy="671908"/>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A5CE20B-D0FE-4214-A166-E3DA042C6C42}"/>
                </a:ext>
              </a:extLst>
            </p:cNvPr>
            <p:cNvCxnSpPr>
              <a:cxnSpLocks/>
            </p:cNvCxnSpPr>
            <p:nvPr/>
          </p:nvCxnSpPr>
          <p:spPr>
            <a:xfrm>
              <a:off x="8074508" y="2492422"/>
              <a:ext cx="0" cy="2049111"/>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9FADE93E-81C9-4ACC-9035-EB311B987468}"/>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rPr>
              <a:t>Introduction and background</a:t>
            </a:r>
          </a:p>
        </p:txBody>
      </p:sp>
      <p:sp>
        <p:nvSpPr>
          <p:cNvPr id="34" name="TextBox 33">
            <a:extLst>
              <a:ext uri="{FF2B5EF4-FFF2-40B4-BE49-F238E27FC236}">
                <a16:creationId xmlns:a16="http://schemas.microsoft.com/office/drawing/2014/main" id="{7FAE0A98-5427-462F-8F92-317933D603A9}"/>
              </a:ext>
            </a:extLst>
          </p:cNvPr>
          <p:cNvSpPr txBox="1"/>
          <p:nvPr/>
        </p:nvSpPr>
        <p:spPr>
          <a:xfrm>
            <a:off x="1760705" y="5831479"/>
            <a:ext cx="3514725" cy="73866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pPr algn="ctr"/>
            <a:r>
              <a:rPr lang="en-IN" sz="1400" b="1" dirty="0"/>
              <a:t>Martens and </a:t>
            </a:r>
            <a:r>
              <a:rPr lang="en-IN" sz="1400" b="1" dirty="0" err="1"/>
              <a:t>Klump</a:t>
            </a:r>
            <a:r>
              <a:rPr lang="en-IN" sz="1400" b="1" dirty="0"/>
              <a:t> (1979)</a:t>
            </a:r>
          </a:p>
          <a:p>
            <a:pPr algn="ctr"/>
            <a:r>
              <a:rPr lang="en-IN" sz="1400" b="1" dirty="0"/>
              <a:t>Methane emission from Cape Lookout Bright, North Carolina, USA</a:t>
            </a:r>
          </a:p>
        </p:txBody>
      </p:sp>
      <p:sp>
        <p:nvSpPr>
          <p:cNvPr id="35" name="TextBox 34">
            <a:extLst>
              <a:ext uri="{FF2B5EF4-FFF2-40B4-BE49-F238E27FC236}">
                <a16:creationId xmlns:a16="http://schemas.microsoft.com/office/drawing/2014/main" id="{8869DF88-E983-488D-8C4E-D2C019E604AA}"/>
              </a:ext>
            </a:extLst>
          </p:cNvPr>
          <p:cNvSpPr txBox="1"/>
          <p:nvPr/>
        </p:nvSpPr>
        <p:spPr>
          <a:xfrm>
            <a:off x="5301939" y="5833751"/>
            <a:ext cx="3737586" cy="73866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rtlCol="0">
            <a:spAutoFit/>
          </a:bodyPr>
          <a:lstStyle/>
          <a:p>
            <a:pPr algn="ctr"/>
            <a:r>
              <a:rPr lang="en-IN" sz="1400" b="1" dirty="0" err="1"/>
              <a:t>Chanton</a:t>
            </a:r>
            <a:r>
              <a:rPr lang="en-IN" sz="1400" b="1" dirty="0"/>
              <a:t> et al. (1989)</a:t>
            </a:r>
          </a:p>
          <a:p>
            <a:pPr algn="ctr"/>
            <a:r>
              <a:rPr lang="en-IN" sz="1400" b="1" dirty="0"/>
              <a:t>Gas emission from White Oak River estuary, North Carolina, USA</a:t>
            </a:r>
          </a:p>
        </p:txBody>
      </p:sp>
      <p:sp>
        <p:nvSpPr>
          <p:cNvPr id="41" name="TextBox 40">
            <a:extLst>
              <a:ext uri="{FF2B5EF4-FFF2-40B4-BE49-F238E27FC236}">
                <a16:creationId xmlns:a16="http://schemas.microsoft.com/office/drawing/2014/main" id="{797623C8-700E-4FAC-87C4-1897D56C8717}"/>
              </a:ext>
            </a:extLst>
          </p:cNvPr>
          <p:cNvSpPr txBox="1"/>
          <p:nvPr/>
        </p:nvSpPr>
        <p:spPr>
          <a:xfrm>
            <a:off x="5945391" y="1125067"/>
            <a:ext cx="6202677" cy="830997"/>
          </a:xfrm>
          <a:prstGeom prst="rect">
            <a:avLst/>
          </a:prstGeom>
          <a:blipFill>
            <a:blip r:embed="rId7"/>
            <a:tile tx="0" ty="0" sx="100000" sy="100000" flip="none" algn="tl"/>
          </a:blipFill>
        </p:spPr>
        <p:txBody>
          <a:bodyPr wrap="square" rtlCol="0">
            <a:spAutoFit/>
          </a:bodyPr>
          <a:lstStyle/>
          <a:p>
            <a:pPr algn="just"/>
            <a:r>
              <a:rPr lang="en-IN" sz="2400" b="1" i="1" dirty="0">
                <a:solidFill>
                  <a:srgbClr val="0000CC"/>
                </a:solidFill>
              </a:rPr>
              <a:t>High ebullition is due to fast bubble growth or only due to rise of already mature bubble? </a:t>
            </a:r>
          </a:p>
        </p:txBody>
      </p:sp>
    </p:spTree>
    <p:custDataLst>
      <p:tags r:id="rId1"/>
    </p:custDataLst>
    <p:extLst>
      <p:ext uri="{BB962C8B-B14F-4D97-AF65-F5344CB8AC3E}">
        <p14:creationId xmlns:p14="http://schemas.microsoft.com/office/powerpoint/2010/main" val="3735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C54F5-55C1-4843-8F7F-034C7D8E9B69}"/>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Research Questions?</a:t>
            </a:r>
          </a:p>
        </p:txBody>
      </p:sp>
      <p:sp>
        <p:nvSpPr>
          <p:cNvPr id="3" name="Content Placeholder 2"/>
          <p:cNvSpPr>
            <a:spLocks noGrp="1"/>
          </p:cNvSpPr>
          <p:nvPr>
            <p:ph idx="1"/>
          </p:nvPr>
        </p:nvSpPr>
        <p:spPr/>
        <p:txBody>
          <a:bodyPr>
            <a:normAutofit/>
          </a:bodyPr>
          <a:lstStyle/>
          <a:p>
            <a:r>
              <a:rPr lang="en-GB" b="1" dirty="0"/>
              <a:t>By what </a:t>
            </a:r>
            <a:r>
              <a:rPr lang="en-GB" b="1" dirty="0">
                <a:solidFill>
                  <a:srgbClr val="FF0000"/>
                </a:solidFill>
              </a:rPr>
              <a:t>mechanism</a:t>
            </a:r>
            <a:r>
              <a:rPr lang="en-GB" b="1" dirty="0"/>
              <a:t>, does the fluctuating overburden load caused by surface waves, affects bubble growth?</a:t>
            </a:r>
          </a:p>
          <a:p>
            <a:r>
              <a:rPr lang="en-GB" b="1" dirty="0"/>
              <a:t>How </a:t>
            </a:r>
            <a:r>
              <a:rPr lang="en-IL" b="1" dirty="0">
                <a:solidFill>
                  <a:srgbClr val="FF0000"/>
                </a:solidFill>
              </a:rPr>
              <a:t>do</a:t>
            </a:r>
            <a:r>
              <a:rPr lang="en-IL" b="1" dirty="0"/>
              <a:t> </a:t>
            </a:r>
            <a:r>
              <a:rPr lang="en-GB" b="1" dirty="0"/>
              <a:t>the different wave loading parameters (</a:t>
            </a:r>
            <a:r>
              <a:rPr lang="en-GB" b="1" dirty="0">
                <a:solidFill>
                  <a:srgbClr val="FF0000"/>
                </a:solidFill>
              </a:rPr>
              <a:t>amplitude and period</a:t>
            </a:r>
            <a:r>
              <a:rPr lang="en-GB" b="1" dirty="0"/>
              <a:t>) and </a:t>
            </a:r>
            <a:r>
              <a:rPr lang="en-GB" b="1" dirty="0">
                <a:solidFill>
                  <a:srgbClr val="FF0000"/>
                </a:solidFill>
              </a:rPr>
              <a:t>water depth </a:t>
            </a:r>
            <a:r>
              <a:rPr lang="en-GB" b="1" dirty="0"/>
              <a:t>affect the bubble growth in sediments?</a:t>
            </a:r>
          </a:p>
          <a:p>
            <a:r>
              <a:rPr lang="en-GB" b="1" dirty="0"/>
              <a:t>Which factor </a:t>
            </a:r>
            <a:r>
              <a:rPr lang="en-GB" b="1" dirty="0">
                <a:solidFill>
                  <a:srgbClr val="FF0000"/>
                </a:solidFill>
              </a:rPr>
              <a:t>play dominant role</a:t>
            </a:r>
            <a:r>
              <a:rPr lang="en-GB" b="1" dirty="0"/>
              <a:t> in expediting bubble growth?</a:t>
            </a:r>
          </a:p>
          <a:p>
            <a:pPr marL="0" indent="0">
              <a:buNone/>
            </a:pPr>
            <a:endParaRPr lang="en-US" b="1" dirty="0"/>
          </a:p>
        </p:txBody>
      </p:sp>
    </p:spTree>
    <p:custDataLst>
      <p:tags r:id="rId1"/>
    </p:custDataLst>
    <p:extLst>
      <p:ext uri="{BB962C8B-B14F-4D97-AF65-F5344CB8AC3E}">
        <p14:creationId xmlns:p14="http://schemas.microsoft.com/office/powerpoint/2010/main" val="39033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4F044C-9ACF-40F8-9988-D20510784212}"/>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734833" y="1690688"/>
            <a:ext cx="10515600" cy="2652712"/>
          </a:xfrm>
        </p:spPr>
        <p:txBody>
          <a:bodyPr>
            <a:noAutofit/>
          </a:bodyPr>
          <a:lstStyle/>
          <a:p>
            <a:pPr algn="just"/>
            <a:r>
              <a:rPr lang="en-GB" b="1" dirty="0"/>
              <a:t>Explore bubble growth </a:t>
            </a:r>
            <a:r>
              <a:rPr lang="en-GB" b="1" dirty="0">
                <a:solidFill>
                  <a:srgbClr val="FF0000"/>
                </a:solidFill>
              </a:rPr>
              <a:t>pattern</a:t>
            </a:r>
            <a:r>
              <a:rPr lang="en-GB" b="1" dirty="0"/>
              <a:t> and its </a:t>
            </a:r>
            <a:r>
              <a:rPr lang="en-GB" b="1" dirty="0">
                <a:solidFill>
                  <a:srgbClr val="FF0000"/>
                </a:solidFill>
              </a:rPr>
              <a:t>specific characteristics </a:t>
            </a:r>
            <a:r>
              <a:rPr lang="en-GB" b="1" dirty="0"/>
              <a:t>under surface waves</a:t>
            </a:r>
          </a:p>
          <a:p>
            <a:pPr algn="just"/>
            <a:r>
              <a:rPr lang="en-GB" b="1" dirty="0"/>
              <a:t>Quantify the effects of different wave </a:t>
            </a:r>
            <a:r>
              <a:rPr lang="en-GB" b="1" dirty="0">
                <a:solidFill>
                  <a:srgbClr val="FF0000"/>
                </a:solidFill>
              </a:rPr>
              <a:t>amplitude</a:t>
            </a:r>
            <a:r>
              <a:rPr lang="en-GB" b="1" dirty="0"/>
              <a:t> and </a:t>
            </a:r>
            <a:r>
              <a:rPr lang="en-GB" b="1" dirty="0">
                <a:solidFill>
                  <a:srgbClr val="FF0000"/>
                </a:solidFill>
              </a:rPr>
              <a:t>period</a:t>
            </a:r>
            <a:r>
              <a:rPr lang="en-GB" b="1" dirty="0"/>
              <a:t> over bubble growth</a:t>
            </a:r>
          </a:p>
          <a:p>
            <a:pPr algn="just"/>
            <a:r>
              <a:rPr lang="en-GB" b="1" dirty="0"/>
              <a:t>Study effect of </a:t>
            </a:r>
            <a:r>
              <a:rPr lang="en-GB" b="1" dirty="0">
                <a:solidFill>
                  <a:srgbClr val="FF0000"/>
                </a:solidFill>
              </a:rPr>
              <a:t>water column depth </a:t>
            </a:r>
            <a:r>
              <a:rPr lang="en-GB" b="1" dirty="0"/>
              <a:t>over the bubble growth pattern</a:t>
            </a:r>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endParaRPr lang="en-US"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321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35860" y="1724133"/>
            <a:ext cx="4646345" cy="923330"/>
          </a:xfrm>
          <a:prstGeom prst="rect">
            <a:avLst/>
          </a:prstGeom>
          <a:blipFill>
            <a:blip r:embed="rId4"/>
            <a:tile tx="0" ty="0" sx="100000" sy="100000" flip="none" algn="tl"/>
          </a:blipFill>
          <a:ln>
            <a:solidFill>
              <a:schemeClr val="tx1"/>
            </a:solidFill>
          </a:ln>
          <a:effectLst>
            <a:glow rad="228600">
              <a:schemeClr val="accent2">
                <a:satMod val="175000"/>
                <a:alpha val="40000"/>
              </a:schemeClr>
            </a:glow>
          </a:effectLst>
        </p:spPr>
        <p:txBody>
          <a:bodyPr wrap="square">
            <a:spAutoFit/>
          </a:bodyPr>
          <a:lstStyle/>
          <a:p>
            <a:pPr marL="0" indent="0" algn="just">
              <a:buNone/>
            </a:pPr>
            <a:r>
              <a:rPr lang="en-US" sz="2000" b="1" dirty="0">
                <a:ea typeface="Calibri" panose="020F0502020204030204" pitchFamily="34" charset="0"/>
                <a:cs typeface="Calibri" panose="020F0502020204030204" pitchFamily="34" charset="0"/>
              </a:rPr>
              <a:t>Employed a </a:t>
            </a:r>
            <a:r>
              <a:rPr lang="en-US" sz="2000" b="1" dirty="0"/>
              <a:t>mechanical reaction-transport model</a:t>
            </a:r>
            <a:r>
              <a:rPr lang="en-US" sz="2000" b="1" dirty="0">
                <a:ea typeface="Calibri" panose="020F0502020204030204" pitchFamily="34" charset="0"/>
                <a:cs typeface="Calibri" panose="020F0502020204030204" pitchFamily="34" charset="0"/>
              </a:rPr>
              <a:t>, developed in Katsman et al. (2013)</a:t>
            </a:r>
          </a:p>
        </p:txBody>
      </p:sp>
      <p:grpSp>
        <p:nvGrpSpPr>
          <p:cNvPr id="14" name="Group 13">
            <a:extLst>
              <a:ext uri="{FF2B5EF4-FFF2-40B4-BE49-F238E27FC236}">
                <a16:creationId xmlns:a16="http://schemas.microsoft.com/office/drawing/2014/main" id="{89D5AAE8-A70B-4D2D-8268-7A87D7D92C6F}"/>
              </a:ext>
            </a:extLst>
          </p:cNvPr>
          <p:cNvGrpSpPr/>
          <p:nvPr/>
        </p:nvGrpSpPr>
        <p:grpSpPr>
          <a:xfrm>
            <a:off x="246829" y="1401005"/>
            <a:ext cx="7095667" cy="3948920"/>
            <a:chOff x="1239186" y="850626"/>
            <a:chExt cx="6575513" cy="3634185"/>
          </a:xfrm>
        </p:grpSpPr>
        <p:grpSp>
          <p:nvGrpSpPr>
            <p:cNvPr id="32" name="Group 31">
              <a:extLst>
                <a:ext uri="{FF2B5EF4-FFF2-40B4-BE49-F238E27FC236}">
                  <a16:creationId xmlns:a16="http://schemas.microsoft.com/office/drawing/2014/main" id="{712A309A-D278-4C30-BD43-594914F8738A}"/>
                </a:ext>
              </a:extLst>
            </p:cNvPr>
            <p:cNvGrpSpPr/>
            <p:nvPr/>
          </p:nvGrpSpPr>
          <p:grpSpPr>
            <a:xfrm>
              <a:off x="1239186" y="850626"/>
              <a:ext cx="6575513" cy="3634185"/>
              <a:chOff x="1239186" y="850626"/>
              <a:chExt cx="6575513" cy="3634185"/>
            </a:xfrm>
          </p:grpSpPr>
          <p:grpSp>
            <p:nvGrpSpPr>
              <p:cNvPr id="34" name="Group 33">
                <a:extLst>
                  <a:ext uri="{FF2B5EF4-FFF2-40B4-BE49-F238E27FC236}">
                    <a16:creationId xmlns:a16="http://schemas.microsoft.com/office/drawing/2014/main" id="{C5A05A73-28EC-43FA-B624-6552E7DEA040}"/>
                  </a:ext>
                </a:extLst>
              </p:cNvPr>
              <p:cNvGrpSpPr/>
              <p:nvPr/>
            </p:nvGrpSpPr>
            <p:grpSpPr>
              <a:xfrm>
                <a:off x="1239186" y="850626"/>
                <a:ext cx="6575513" cy="3634185"/>
                <a:chOff x="807386" y="-38374"/>
                <a:chExt cx="6575513" cy="3634185"/>
              </a:xfrm>
            </p:grpSpPr>
            <p:grpSp>
              <p:nvGrpSpPr>
                <p:cNvPr id="36" name="Group 35">
                  <a:extLst>
                    <a:ext uri="{FF2B5EF4-FFF2-40B4-BE49-F238E27FC236}">
                      <a16:creationId xmlns:a16="http://schemas.microsoft.com/office/drawing/2014/main" id="{97C55CBD-5505-403A-9F1E-B215BE29DE5C}"/>
                    </a:ext>
                  </a:extLst>
                </p:cNvPr>
                <p:cNvGrpSpPr/>
                <p:nvPr/>
              </p:nvGrpSpPr>
              <p:grpSpPr>
                <a:xfrm>
                  <a:off x="807386" y="106127"/>
                  <a:ext cx="6575513" cy="3489684"/>
                  <a:chOff x="807386" y="106127"/>
                  <a:chExt cx="6575513" cy="3489684"/>
                </a:xfrm>
              </p:grpSpPr>
              <p:grpSp>
                <p:nvGrpSpPr>
                  <p:cNvPr id="44" name="Group 43">
                    <a:extLst>
                      <a:ext uri="{FF2B5EF4-FFF2-40B4-BE49-F238E27FC236}">
                        <a16:creationId xmlns:a16="http://schemas.microsoft.com/office/drawing/2014/main" id="{EFC8872C-5DAF-43F9-BC2E-9C48930DEBD6}"/>
                      </a:ext>
                    </a:extLst>
                  </p:cNvPr>
                  <p:cNvGrpSpPr/>
                  <p:nvPr/>
                </p:nvGrpSpPr>
                <p:grpSpPr>
                  <a:xfrm>
                    <a:off x="807386" y="106127"/>
                    <a:ext cx="6575513" cy="3489684"/>
                    <a:chOff x="807386" y="106127"/>
                    <a:chExt cx="6575513" cy="3489684"/>
                  </a:xfrm>
                </p:grpSpPr>
                <p:grpSp>
                  <p:nvGrpSpPr>
                    <p:cNvPr id="46" name="Group 45">
                      <a:extLst>
                        <a:ext uri="{FF2B5EF4-FFF2-40B4-BE49-F238E27FC236}">
                          <a16:creationId xmlns:a16="http://schemas.microsoft.com/office/drawing/2014/main" id="{458E6864-0C12-42F7-9112-0800D85B5FAA}"/>
                        </a:ext>
                      </a:extLst>
                    </p:cNvPr>
                    <p:cNvGrpSpPr/>
                    <p:nvPr/>
                  </p:nvGrpSpPr>
                  <p:grpSpPr>
                    <a:xfrm>
                      <a:off x="807386" y="106127"/>
                      <a:ext cx="6575513" cy="3489684"/>
                      <a:chOff x="807386" y="106127"/>
                      <a:chExt cx="6575513" cy="3489684"/>
                    </a:xfrm>
                  </p:grpSpPr>
                  <p:grpSp>
                    <p:nvGrpSpPr>
                      <p:cNvPr id="48" name="Group 47">
                        <a:extLst>
                          <a:ext uri="{FF2B5EF4-FFF2-40B4-BE49-F238E27FC236}">
                            <a16:creationId xmlns:a16="http://schemas.microsoft.com/office/drawing/2014/main" id="{BD2199B6-2737-4111-BE56-27A269C2FF38}"/>
                          </a:ext>
                        </a:extLst>
                      </p:cNvPr>
                      <p:cNvGrpSpPr/>
                      <p:nvPr/>
                    </p:nvGrpSpPr>
                    <p:grpSpPr>
                      <a:xfrm>
                        <a:off x="807386" y="517765"/>
                        <a:ext cx="4314422" cy="3078046"/>
                        <a:chOff x="807386" y="517765"/>
                        <a:chExt cx="4314422" cy="3078046"/>
                      </a:xfrm>
                    </p:grpSpPr>
                    <p:sp>
                      <p:nvSpPr>
                        <p:cNvPr id="69" name="Cube 68">
                          <a:extLst>
                            <a:ext uri="{FF2B5EF4-FFF2-40B4-BE49-F238E27FC236}">
                              <a16:creationId xmlns:a16="http://schemas.microsoft.com/office/drawing/2014/main" id="{B8384AD9-0026-44F2-BF09-C4D2FF807C42}"/>
                            </a:ext>
                          </a:extLst>
                        </p:cNvPr>
                        <p:cNvSpPr/>
                        <p:nvPr/>
                      </p:nvSpPr>
                      <p:spPr>
                        <a:xfrm>
                          <a:off x="1171527" y="627017"/>
                          <a:ext cx="2660244" cy="2281646"/>
                        </a:xfrm>
                        <a:prstGeom prst="cube">
                          <a:avLst>
                            <a:gd name="adj" fmla="val 166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9E7352AA-028A-4936-AFCC-BBAC6D9F8A54}"/>
                            </a:ext>
                          </a:extLst>
                        </p:cNvPr>
                        <p:cNvSpPr/>
                        <p:nvPr/>
                      </p:nvSpPr>
                      <p:spPr>
                        <a:xfrm>
                          <a:off x="2203801" y="1718525"/>
                          <a:ext cx="364087" cy="361031"/>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1" name="Straight Arrow Connector 70">
                          <a:extLst>
                            <a:ext uri="{FF2B5EF4-FFF2-40B4-BE49-F238E27FC236}">
                              <a16:creationId xmlns:a16="http://schemas.microsoft.com/office/drawing/2014/main" id="{713CBD88-76E3-4BB4-A6B4-F9754EFCADEA}"/>
                            </a:ext>
                          </a:extLst>
                        </p:cNvPr>
                        <p:cNvCxnSpPr/>
                        <p:nvPr/>
                      </p:nvCxnSpPr>
                      <p:spPr>
                        <a:xfrm>
                          <a:off x="1171527" y="3022096"/>
                          <a:ext cx="222939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00F79DB-1571-49A7-9832-F71778453DA7}"/>
                            </a:ext>
                          </a:extLst>
                        </p:cNvPr>
                        <p:cNvCxnSpPr/>
                        <p:nvPr/>
                      </p:nvCxnSpPr>
                      <p:spPr>
                        <a:xfrm>
                          <a:off x="1062446" y="1027611"/>
                          <a:ext cx="0" cy="18810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621A06D-859A-4A97-9697-9AACFB2CECB7}"/>
                            </a:ext>
                          </a:extLst>
                        </p:cNvPr>
                        <p:cNvCxnSpPr/>
                        <p:nvPr/>
                      </p:nvCxnSpPr>
                      <p:spPr>
                        <a:xfrm flipV="1">
                          <a:off x="2382837" y="1723367"/>
                          <a:ext cx="4763" cy="11551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ACE46D-F619-4D49-AC4A-403097E8605E}"/>
                            </a:ext>
                          </a:extLst>
                        </p:cNvPr>
                        <p:cNvCxnSpPr/>
                        <p:nvPr/>
                      </p:nvCxnSpPr>
                      <p:spPr>
                        <a:xfrm flipH="1">
                          <a:off x="1171527" y="1889760"/>
                          <a:ext cx="136679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649A074-C6FA-4053-AD4E-698F135332A7}"/>
                                </a:ext>
                              </a:extLst>
                            </p:cNvPr>
                            <p:cNvSpPr/>
                            <p:nvPr/>
                          </p:nvSpPr>
                          <p:spPr>
                            <a:xfrm>
                              <a:off x="2305102" y="2690243"/>
                              <a:ext cx="57426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2305102" y="2690243"/>
                              <a:ext cx="574260" cy="2616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C45FF7C4-0978-433D-89FB-C8D93CE3F2F6}"/>
                                </a:ext>
                              </a:extLst>
                            </p:cNvPr>
                            <p:cNvSpPr/>
                            <p:nvPr/>
                          </p:nvSpPr>
                          <p:spPr>
                            <a:xfrm>
                              <a:off x="1102214" y="1683565"/>
                              <a:ext cx="57426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𝑍</m:t>
                                    </m:r>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1102214" y="1683565"/>
                              <a:ext cx="574260" cy="261610"/>
                            </a:xfrm>
                            <a:prstGeom prst="rect">
                              <a:avLst/>
                            </a:prstGeom>
                            <a:blipFill>
                              <a:blip r:embed="rId7"/>
                              <a:stretch>
                                <a:fillRect/>
                              </a:stretch>
                            </a:blipFill>
                          </p:spPr>
                          <p:txBody>
                            <a:bodyPr/>
                            <a:lstStyle/>
                            <a:p>
                              <a:r>
                                <a:rPr lang="en-US">
                                  <a:noFill/>
                                </a:rPr>
                                <a:t> </a:t>
                              </a:r>
                            </a:p>
                          </p:txBody>
                        </p:sp>
                      </mc:Fallback>
                    </mc:AlternateContent>
                    <p:grpSp>
                      <p:nvGrpSpPr>
                        <p:cNvPr id="77" name="Group 76">
                          <a:extLst>
                            <a:ext uri="{FF2B5EF4-FFF2-40B4-BE49-F238E27FC236}">
                              <a16:creationId xmlns:a16="http://schemas.microsoft.com/office/drawing/2014/main" id="{DA1C428F-31B7-4FA1-A2D4-C4BBAD206AE0}"/>
                            </a:ext>
                          </a:extLst>
                        </p:cNvPr>
                        <p:cNvGrpSpPr/>
                        <p:nvPr/>
                      </p:nvGrpSpPr>
                      <p:grpSpPr>
                        <a:xfrm>
                          <a:off x="1102919" y="3059872"/>
                          <a:ext cx="659780" cy="535939"/>
                          <a:chOff x="1276511" y="2959367"/>
                          <a:chExt cx="659780" cy="535939"/>
                        </a:xfrm>
                      </p:grpSpPr>
                      <p:cxnSp>
                        <p:nvCxnSpPr>
                          <p:cNvPr id="91" name="Straight Arrow Connector 90">
                            <a:extLst>
                              <a:ext uri="{FF2B5EF4-FFF2-40B4-BE49-F238E27FC236}">
                                <a16:creationId xmlns:a16="http://schemas.microsoft.com/office/drawing/2014/main" id="{ECFF3703-8624-470E-8124-D0FE296E8BF3}"/>
                              </a:ext>
                            </a:extLst>
                          </p:cNvPr>
                          <p:cNvCxnSpPr/>
                          <p:nvPr/>
                        </p:nvCxnSpPr>
                        <p:spPr>
                          <a:xfrm flipV="1">
                            <a:off x="1280160" y="3361509"/>
                            <a:ext cx="452846" cy="8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CB942F0-1F71-44BA-88E6-C606A6F54766}"/>
                              </a:ext>
                            </a:extLst>
                          </p:cNvPr>
                          <p:cNvCxnSpPr/>
                          <p:nvPr/>
                        </p:nvCxnSpPr>
                        <p:spPr>
                          <a:xfrm flipV="1">
                            <a:off x="1280160" y="3122611"/>
                            <a:ext cx="226423" cy="2367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B895A6E-DAB5-402A-963D-000EA82121A8}"/>
                              </a:ext>
                            </a:extLst>
                          </p:cNvPr>
                          <p:cNvCxnSpPr/>
                          <p:nvPr/>
                        </p:nvCxnSpPr>
                        <p:spPr>
                          <a:xfrm flipV="1">
                            <a:off x="1276511" y="3018441"/>
                            <a:ext cx="4354" cy="3495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26CF17E0-D9FC-4BDB-9FC9-2CD1113CAF37}"/>
                                  </a:ext>
                                </a:extLst>
                              </p:cNvPr>
                              <p:cNvSpPr/>
                              <p:nvPr/>
                            </p:nvSpPr>
                            <p:spPr>
                              <a:xfrm>
                                <a:off x="1624732" y="3233696"/>
                                <a:ext cx="311559"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 name="Rectangle 29"/>
                              <p:cNvSpPr>
                                <a:spLocks noRot="1" noChangeAspect="1" noMove="1" noResize="1" noEditPoints="1" noAdjustHandles="1" noChangeArrowheads="1" noChangeShapeType="1" noTextEdit="1"/>
                              </p:cNvSpPr>
                              <p:nvPr/>
                            </p:nvSpPr>
                            <p:spPr>
                              <a:xfrm>
                                <a:off x="1624732" y="3233696"/>
                                <a:ext cx="311559" cy="2616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125DE3D9-5115-45CD-AA23-CFD3C64C86C3}"/>
                                  </a:ext>
                                </a:extLst>
                              </p:cNvPr>
                              <p:cNvSpPr/>
                              <p:nvPr/>
                            </p:nvSpPr>
                            <p:spPr>
                              <a:xfrm>
                                <a:off x="1420084" y="2959367"/>
                                <a:ext cx="30514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Rectangle 30"/>
                              <p:cNvSpPr>
                                <a:spLocks noRot="1" noChangeAspect="1" noMove="1" noResize="1" noEditPoints="1" noAdjustHandles="1" noChangeArrowheads="1" noChangeShapeType="1" noTextEdit="1"/>
                              </p:cNvSpPr>
                              <p:nvPr/>
                            </p:nvSpPr>
                            <p:spPr>
                              <a:xfrm>
                                <a:off x="1420084" y="2959367"/>
                                <a:ext cx="305148" cy="261610"/>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890B88F5-71FA-45D8-B3BB-5A3ADDF9CD1C}"/>
                                </a:ext>
                              </a:extLst>
                            </p:cNvPr>
                            <p:cNvSpPr/>
                            <p:nvPr/>
                          </p:nvSpPr>
                          <p:spPr>
                            <a:xfrm>
                              <a:off x="954176" y="2911479"/>
                              <a:ext cx="288092"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954176" y="2911479"/>
                              <a:ext cx="288092" cy="261610"/>
                            </a:xfrm>
                            <a:prstGeom prst="rect">
                              <a:avLst/>
                            </a:prstGeom>
                            <a:blipFill>
                              <a:blip r:embed="rId10"/>
                              <a:stretch>
                                <a:fillRect/>
                              </a:stretch>
                            </a:blipFill>
                          </p:spPr>
                          <p:txBody>
                            <a:bodyPr/>
                            <a:lstStyle/>
                            <a:p>
                              <a:r>
                                <a:rPr lang="en-US">
                                  <a:noFill/>
                                </a:rPr>
                                <a:t> </a:t>
                              </a:r>
                            </a:p>
                          </p:txBody>
                        </p:sp>
                      </mc:Fallback>
                    </mc:AlternateContent>
                    <p:sp>
                      <p:nvSpPr>
                        <p:cNvPr id="79" name="Right Arrow 14">
                          <a:extLst>
                            <a:ext uri="{FF2B5EF4-FFF2-40B4-BE49-F238E27FC236}">
                              <a16:creationId xmlns:a16="http://schemas.microsoft.com/office/drawing/2014/main" id="{63AC91E1-5EF4-4C7C-86D9-B6B99A635D51}"/>
                            </a:ext>
                          </a:extLst>
                        </p:cNvPr>
                        <p:cNvSpPr/>
                        <p:nvPr/>
                      </p:nvSpPr>
                      <p:spPr>
                        <a:xfrm rot="1891384">
                          <a:off x="1756305" y="1626022"/>
                          <a:ext cx="570494" cy="87807"/>
                        </a:xfrm>
                        <a:prstGeom prst="rightArrow">
                          <a:avLst>
                            <a:gd name="adj1" fmla="val 50000"/>
                            <a:gd name="adj2" fmla="val 1150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16872875-B3CD-44EF-9358-3AF592617E71}"/>
                            </a:ext>
                          </a:extLst>
                        </p:cNvPr>
                        <p:cNvSpPr/>
                        <p:nvPr/>
                      </p:nvSpPr>
                      <p:spPr>
                        <a:xfrm>
                          <a:off x="1223180" y="1276009"/>
                          <a:ext cx="1336312"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Bubble free surface</a:t>
                          </a:r>
                        </a:p>
                      </p:txBody>
                    </p:sp>
                    <p:cxnSp>
                      <p:nvCxnSpPr>
                        <p:cNvPr id="81" name="Straight Connector 80">
                          <a:extLst>
                            <a:ext uri="{FF2B5EF4-FFF2-40B4-BE49-F238E27FC236}">
                              <a16:creationId xmlns:a16="http://schemas.microsoft.com/office/drawing/2014/main" id="{D9E0361B-6F99-407A-828C-0E1E7FDB8137}"/>
                            </a:ext>
                          </a:extLst>
                        </p:cNvPr>
                        <p:cNvCxnSpPr/>
                        <p:nvPr/>
                      </p:nvCxnSpPr>
                      <p:spPr>
                        <a:xfrm flipH="1">
                          <a:off x="3448424" y="2884213"/>
                          <a:ext cx="3228" cy="13788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4153B2FB-7EC8-4052-A711-4B93CB60166A}"/>
                            </a:ext>
                          </a:extLst>
                        </p:cNvPr>
                        <p:cNvCxnSpPr/>
                        <p:nvPr/>
                      </p:nvCxnSpPr>
                      <p:spPr>
                        <a:xfrm flipH="1">
                          <a:off x="3833900" y="2528603"/>
                          <a:ext cx="3228" cy="13788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EBA3752B-08F2-47C1-892A-8D8B3DBFB8F4}"/>
                            </a:ext>
                          </a:extLst>
                        </p:cNvPr>
                        <p:cNvCxnSpPr/>
                        <p:nvPr/>
                      </p:nvCxnSpPr>
                      <p:spPr>
                        <a:xfrm flipV="1">
                          <a:off x="3448424" y="2664232"/>
                          <a:ext cx="376723" cy="3578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335885E7-5649-4E15-80D9-6EB0B887E9B4}"/>
                                </a:ext>
                              </a:extLst>
                            </p:cNvPr>
                            <p:cNvSpPr/>
                            <p:nvPr/>
                          </p:nvSpPr>
                          <p:spPr>
                            <a:xfrm>
                              <a:off x="1997531" y="2980321"/>
                              <a:ext cx="266098"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1997531" y="2980321"/>
                              <a:ext cx="266098" cy="26161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0E43168D-B9BC-4614-A184-5B428699082C}"/>
                                </a:ext>
                              </a:extLst>
                            </p:cNvPr>
                            <p:cNvSpPr/>
                            <p:nvPr/>
                          </p:nvSpPr>
                          <p:spPr>
                            <a:xfrm>
                              <a:off x="807386" y="1889760"/>
                              <a:ext cx="297710"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807386" y="1889760"/>
                              <a:ext cx="297710" cy="261610"/>
                            </a:xfrm>
                            <a:prstGeom prst="rect">
                              <a:avLst/>
                            </a:prstGeom>
                            <a:blipFill>
                              <a:blip r:embed="rId12"/>
                              <a:stretch>
                                <a:fillRect/>
                              </a:stretch>
                            </a:blipFill>
                          </p:spPr>
                          <p:txBody>
                            <a:bodyPr/>
                            <a:lstStyle/>
                            <a:p>
                              <a:r>
                                <a:rPr lang="en-US">
                                  <a:noFill/>
                                </a:rPr>
                                <a:t> </a:t>
                              </a:r>
                            </a:p>
                          </p:txBody>
                        </p:sp>
                      </mc:Fallback>
                    </mc:AlternateContent>
                    <p:sp>
                      <p:nvSpPr>
                        <p:cNvPr id="86" name="Rectangle 85">
                          <a:extLst>
                            <a:ext uri="{FF2B5EF4-FFF2-40B4-BE49-F238E27FC236}">
                              <a16:creationId xmlns:a16="http://schemas.microsoft.com/office/drawing/2014/main" id="{93596CDF-F57F-4C9D-822F-86E9E4E622FF}"/>
                            </a:ext>
                          </a:extLst>
                        </p:cNvPr>
                        <p:cNvSpPr/>
                        <p:nvPr/>
                      </p:nvSpPr>
                      <p:spPr>
                        <a:xfrm>
                          <a:off x="3785496" y="517765"/>
                          <a:ext cx="133631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Symmetry plane (XZ)</a:t>
                          </a:r>
                        </a:p>
                      </p:txBody>
                    </p:sp>
                    <p:sp>
                      <p:nvSpPr>
                        <p:cNvPr id="87" name="Right Arrow 22">
                          <a:extLst>
                            <a:ext uri="{FF2B5EF4-FFF2-40B4-BE49-F238E27FC236}">
                              <a16:creationId xmlns:a16="http://schemas.microsoft.com/office/drawing/2014/main" id="{CC124C84-FFD7-44BB-907E-6A544C64663F}"/>
                            </a:ext>
                          </a:extLst>
                        </p:cNvPr>
                        <p:cNvSpPr/>
                        <p:nvPr/>
                      </p:nvSpPr>
                      <p:spPr>
                        <a:xfrm rot="9406453">
                          <a:off x="3005022" y="998064"/>
                          <a:ext cx="1272979" cy="98175"/>
                        </a:xfrm>
                        <a:prstGeom prst="rightArrow">
                          <a:avLst>
                            <a:gd name="adj1" fmla="val 50000"/>
                            <a:gd name="adj2" fmla="val 1150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513B386C-6FFD-4A69-8734-14147C539AC1}"/>
                                </a:ext>
                              </a:extLst>
                            </p:cNvPr>
                            <p:cNvSpPr/>
                            <p:nvPr/>
                          </p:nvSpPr>
                          <p:spPr>
                            <a:xfrm>
                              <a:off x="3552953" y="2839631"/>
                              <a:ext cx="3002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oMath>
                                </m:oMathPara>
                              </a14:m>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3552953" y="2839631"/>
                              <a:ext cx="300274" cy="276999"/>
                            </a:xfrm>
                            <a:prstGeom prst="rect">
                              <a:avLst/>
                            </a:prstGeom>
                            <a:blipFill>
                              <a:blip r:embed="rId13"/>
                              <a:stretch>
                                <a:fillRect/>
                              </a:stretch>
                            </a:blipFill>
                          </p:spPr>
                          <p:txBody>
                            <a:bodyPr/>
                            <a:lstStyle/>
                            <a:p>
                              <a:r>
                                <a:rPr lang="en-US">
                                  <a:noFill/>
                                </a:rPr>
                                <a:t> </a:t>
                              </a:r>
                            </a:p>
                          </p:txBody>
                        </p:sp>
                      </mc:Fallback>
                    </mc:AlternateContent>
                    <p:sp>
                      <p:nvSpPr>
                        <p:cNvPr id="89" name="Rectangle 88">
                          <a:extLst>
                            <a:ext uri="{FF2B5EF4-FFF2-40B4-BE49-F238E27FC236}">
                              <a16:creationId xmlns:a16="http://schemas.microsoft.com/office/drawing/2014/main" id="{99D97F08-41E4-43DB-82F7-6E9C88516FC6}"/>
                            </a:ext>
                          </a:extLst>
                        </p:cNvPr>
                        <p:cNvSpPr/>
                        <p:nvPr/>
                      </p:nvSpPr>
                      <p:spPr>
                        <a:xfrm>
                          <a:off x="2604396" y="3108565"/>
                          <a:ext cx="1336312"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Sediment cell</a:t>
                          </a:r>
                        </a:p>
                      </p:txBody>
                    </p:sp>
                    <p:sp>
                      <p:nvSpPr>
                        <p:cNvPr id="90" name="Right Arrow 25">
                          <a:extLst>
                            <a:ext uri="{FF2B5EF4-FFF2-40B4-BE49-F238E27FC236}">
                              <a16:creationId xmlns:a16="http://schemas.microsoft.com/office/drawing/2014/main" id="{FACC3C65-B460-43ED-9821-63F760A1FBC0}"/>
                            </a:ext>
                          </a:extLst>
                        </p:cNvPr>
                        <p:cNvSpPr/>
                        <p:nvPr/>
                      </p:nvSpPr>
                      <p:spPr>
                        <a:xfrm rot="15383392">
                          <a:off x="2925797" y="2867992"/>
                          <a:ext cx="481266" cy="78766"/>
                        </a:xfrm>
                        <a:prstGeom prst="rightArrow">
                          <a:avLst>
                            <a:gd name="adj1" fmla="val 50000"/>
                            <a:gd name="adj2" fmla="val 1150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A2CF9628-EB4C-4169-9AA8-826DB11074C3}"/>
                          </a:ext>
                        </a:extLst>
                      </p:cNvPr>
                      <p:cNvGrpSpPr/>
                      <p:nvPr/>
                    </p:nvGrpSpPr>
                    <p:grpSpPr>
                      <a:xfrm>
                        <a:off x="5121808" y="737147"/>
                        <a:ext cx="2261091" cy="2220860"/>
                        <a:chOff x="2849525" y="2440175"/>
                        <a:chExt cx="2739057" cy="2756340"/>
                      </a:xfrm>
                    </p:grpSpPr>
                    <p:sp>
                      <p:nvSpPr>
                        <p:cNvPr id="53" name="Right Arrow 32">
                          <a:extLst>
                            <a:ext uri="{FF2B5EF4-FFF2-40B4-BE49-F238E27FC236}">
                              <a16:creationId xmlns:a16="http://schemas.microsoft.com/office/drawing/2014/main" id="{633E4269-0566-495D-B410-3A041BD5934D}"/>
                            </a:ext>
                          </a:extLst>
                        </p:cNvPr>
                        <p:cNvSpPr/>
                        <p:nvPr/>
                      </p:nvSpPr>
                      <p:spPr>
                        <a:xfrm rot="3967349">
                          <a:off x="4671579" y="4561851"/>
                          <a:ext cx="475783" cy="136291"/>
                        </a:xfrm>
                        <a:prstGeom prst="rightArrow">
                          <a:avLst>
                            <a:gd name="adj1" fmla="val 48783"/>
                            <a:gd name="adj2" fmla="val 641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ADE70387-5BCF-46A5-92E2-53B83590BAF5}"/>
                            </a:ext>
                          </a:extLst>
                        </p:cNvPr>
                        <p:cNvSpPr/>
                        <p:nvPr/>
                      </p:nvSpPr>
                      <p:spPr>
                        <a:xfrm>
                          <a:off x="2849525" y="2733674"/>
                          <a:ext cx="2158408" cy="21254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D23E6104-C052-4661-A9D7-D9D301080796}"/>
                            </a:ext>
                          </a:extLst>
                        </p:cNvPr>
                        <p:cNvCxnSpPr>
                          <a:stCxn id="54" idx="0"/>
                          <a:endCxn id="54" idx="4"/>
                        </p:cNvCxnSpPr>
                        <p:nvPr/>
                      </p:nvCxnSpPr>
                      <p:spPr>
                        <a:xfrm>
                          <a:off x="3928729" y="2733674"/>
                          <a:ext cx="0" cy="212540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803E7C-74EC-427D-8C85-70AB74255253}"/>
                            </a:ext>
                          </a:extLst>
                        </p:cNvPr>
                        <p:cNvCxnSpPr>
                          <a:stCxn id="54" idx="2"/>
                          <a:endCxn id="54" idx="6"/>
                        </p:cNvCxnSpPr>
                        <p:nvPr/>
                      </p:nvCxnSpPr>
                      <p:spPr>
                        <a:xfrm>
                          <a:off x="2849525" y="3796377"/>
                          <a:ext cx="215840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3B1180E-797F-42B0-8ED3-2563B0A54911}"/>
                            </a:ext>
                          </a:extLst>
                        </p:cNvPr>
                        <p:cNvSpPr/>
                        <p:nvPr/>
                      </p:nvSpPr>
                      <p:spPr>
                        <a:xfrm>
                          <a:off x="3873042" y="2694379"/>
                          <a:ext cx="114166" cy="1126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9549BCFE-5663-4E89-BDB9-C5E3913DAC26}"/>
                            </a:ext>
                          </a:extLst>
                        </p:cNvPr>
                        <p:cNvSpPr/>
                        <p:nvPr/>
                      </p:nvSpPr>
                      <p:spPr>
                        <a:xfrm>
                          <a:off x="3876580" y="4803179"/>
                          <a:ext cx="114166" cy="1126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BF4960CE-4410-4939-A5F6-B9281B265F88}"/>
                            </a:ext>
                          </a:extLst>
                        </p:cNvPr>
                        <p:cNvSpPr/>
                        <p:nvPr/>
                      </p:nvSpPr>
                      <p:spPr>
                        <a:xfrm>
                          <a:off x="4684661" y="3038173"/>
                          <a:ext cx="114166" cy="1126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B7541E5D-1C97-4FD8-89E7-D8C650D4D0F6}"/>
                            </a:ext>
                          </a:extLst>
                        </p:cNvPr>
                        <p:cNvSpPr/>
                        <p:nvPr/>
                      </p:nvSpPr>
                      <p:spPr>
                        <a:xfrm>
                          <a:off x="4535814" y="3176386"/>
                          <a:ext cx="114166" cy="1126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355EB3F4-E646-4262-81ED-0D8058511FF8}"/>
                                </a:ext>
                              </a:extLst>
                            </p:cNvPr>
                            <p:cNvSpPr/>
                            <p:nvPr/>
                          </p:nvSpPr>
                          <p:spPr>
                            <a:xfrm>
                              <a:off x="4308186" y="3191169"/>
                              <a:ext cx="308353"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0" name="Rectangle 49"/>
                            <p:cNvSpPr>
                              <a:spLocks noRot="1" noChangeAspect="1" noMove="1" noResize="1" noEditPoints="1" noAdjustHandles="1" noChangeArrowheads="1" noChangeShapeType="1" noTextEdit="1"/>
                            </p:cNvSpPr>
                            <p:nvPr/>
                          </p:nvSpPr>
                          <p:spPr>
                            <a:xfrm>
                              <a:off x="4308186" y="3191169"/>
                              <a:ext cx="308353" cy="261610"/>
                            </a:xfrm>
                            <a:prstGeom prst="rect">
                              <a:avLst/>
                            </a:prstGeom>
                            <a:blipFill>
                              <a:blip r:embed="rId14"/>
                              <a:stretch>
                                <a:fillRect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610FA6F1-9BD2-498D-B56C-1E585894BE61}"/>
                                </a:ext>
                              </a:extLst>
                            </p:cNvPr>
                            <p:cNvSpPr/>
                            <p:nvPr/>
                          </p:nvSpPr>
                          <p:spPr>
                            <a:xfrm>
                              <a:off x="3776558" y="4934905"/>
                              <a:ext cx="308353"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1" name="Rectangle 50"/>
                            <p:cNvSpPr>
                              <a:spLocks noRot="1" noChangeAspect="1" noMove="1" noResize="1" noEditPoints="1" noAdjustHandles="1" noChangeArrowheads="1" noChangeShapeType="1" noTextEdit="1"/>
                            </p:cNvSpPr>
                            <p:nvPr/>
                          </p:nvSpPr>
                          <p:spPr>
                            <a:xfrm>
                              <a:off x="3776558" y="4934905"/>
                              <a:ext cx="308353" cy="261610"/>
                            </a:xfrm>
                            <a:prstGeom prst="rect">
                              <a:avLst/>
                            </a:prstGeom>
                            <a:blipFill>
                              <a:blip r:embed="rId15"/>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0CCEDF36-F0C7-406B-A30A-A29F30B4B717}"/>
                                </a:ext>
                              </a:extLst>
                            </p:cNvPr>
                            <p:cNvSpPr/>
                            <p:nvPr/>
                          </p:nvSpPr>
                          <p:spPr>
                            <a:xfrm>
                              <a:off x="3795486" y="2440175"/>
                              <a:ext cx="313483" cy="26161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Rectangle 51"/>
                            <p:cNvSpPr>
                              <a:spLocks noRot="1" noChangeAspect="1" noMove="1" noResize="1" noEditPoints="1" noAdjustHandles="1" noChangeArrowheads="1" noChangeShapeType="1" noTextEdit="1"/>
                            </p:cNvSpPr>
                            <p:nvPr/>
                          </p:nvSpPr>
                          <p:spPr>
                            <a:xfrm>
                              <a:off x="3795486" y="2440175"/>
                              <a:ext cx="313483" cy="261611"/>
                            </a:xfrm>
                            <a:prstGeom prst="rect">
                              <a:avLst/>
                            </a:prstGeom>
                            <a:blipFill>
                              <a:blip r:embed="rId16"/>
                              <a:stretch>
                                <a:fillRect b="-5714"/>
                              </a:stretch>
                            </a:blipFill>
                          </p:spPr>
                          <p:txBody>
                            <a:bodyPr/>
                            <a:lstStyle/>
                            <a:p>
                              <a:r>
                                <a:rPr lang="en-US">
                                  <a:noFill/>
                                </a:rPr>
                                <a:t> </a:t>
                              </a:r>
                            </a:p>
                          </p:txBody>
                        </p:sp>
                      </mc:Fallback>
                    </mc:AlternateContent>
                    <p:cxnSp>
                      <p:nvCxnSpPr>
                        <p:cNvPr id="64" name="Straight Connector 63">
                          <a:extLst>
                            <a:ext uri="{FF2B5EF4-FFF2-40B4-BE49-F238E27FC236}">
                              <a16:creationId xmlns:a16="http://schemas.microsoft.com/office/drawing/2014/main" id="{D8B12F5A-7C30-42B0-A680-9E75401830EE}"/>
                            </a:ext>
                          </a:extLst>
                        </p:cNvPr>
                        <p:cNvCxnSpPr>
                          <a:stCxn id="60" idx="3"/>
                          <a:endCxn id="59" idx="7"/>
                        </p:cNvCxnSpPr>
                        <p:nvPr/>
                      </p:nvCxnSpPr>
                      <p:spPr>
                        <a:xfrm flipV="1">
                          <a:off x="4552533" y="3054665"/>
                          <a:ext cx="229575" cy="2178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270D264-D5E4-4D6D-855A-36496645709D}"/>
                            </a:ext>
                          </a:extLst>
                        </p:cNvPr>
                        <p:cNvCxnSpPr/>
                        <p:nvPr/>
                      </p:nvCxnSpPr>
                      <p:spPr>
                        <a:xfrm flipH="1" flipV="1">
                          <a:off x="4679974" y="3193073"/>
                          <a:ext cx="452930" cy="43105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CCA64CD0-3EFF-4AB8-B6CB-A0C5D6A940BD}"/>
                                </a:ext>
                              </a:extLst>
                            </p:cNvPr>
                            <p:cNvSpPr/>
                            <p:nvPr/>
                          </p:nvSpPr>
                          <p:spPr>
                            <a:xfrm>
                              <a:off x="5052135" y="3516962"/>
                              <a:ext cx="302967" cy="2616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5" name="Rectangle 54"/>
                            <p:cNvSpPr>
                              <a:spLocks noRot="1" noChangeAspect="1" noMove="1" noResize="1" noEditPoints="1" noAdjustHandles="1" noChangeArrowheads="1" noChangeShapeType="1" noTextEdit="1"/>
                            </p:cNvSpPr>
                            <p:nvPr/>
                          </p:nvSpPr>
                          <p:spPr>
                            <a:xfrm>
                              <a:off x="5052135" y="3516962"/>
                              <a:ext cx="302967" cy="261609"/>
                            </a:xfrm>
                            <a:prstGeom prst="rect">
                              <a:avLst/>
                            </a:prstGeom>
                            <a:blipFill>
                              <a:blip r:embed="rId17"/>
                              <a:stretch>
                                <a:fillRect b="-8571"/>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BE442A05-8750-4C83-AB9B-282000B0FE48}"/>
                            </a:ext>
                          </a:extLst>
                        </p:cNvPr>
                        <p:cNvSpPr/>
                        <p:nvPr/>
                      </p:nvSpPr>
                      <p:spPr>
                        <a:xfrm>
                          <a:off x="4533568" y="4826963"/>
                          <a:ext cx="1055014" cy="3246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Crack front</a:t>
                          </a:r>
                        </a:p>
                      </p:txBody>
                    </p:sp>
                    <p:sp>
                      <p:nvSpPr>
                        <p:cNvPr id="68" name="Rectangle 67">
                          <a:extLst>
                            <a:ext uri="{FF2B5EF4-FFF2-40B4-BE49-F238E27FC236}">
                              <a16:creationId xmlns:a16="http://schemas.microsoft.com/office/drawing/2014/main" id="{C5FA69DF-FD74-4315-B1A8-D68C632D2220}"/>
                            </a:ext>
                          </a:extLst>
                        </p:cNvPr>
                        <p:cNvSpPr/>
                        <p:nvPr/>
                      </p:nvSpPr>
                      <p:spPr>
                        <a:xfrm>
                          <a:off x="4803486" y="3051469"/>
                          <a:ext cx="223781" cy="32468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EDD5E8E9-E1C6-4240-A0CE-9E5C9D9BD3EC}"/>
                          </a:ext>
                        </a:extLst>
                      </p:cNvPr>
                      <p:cNvCxnSpPr>
                        <a:stCxn id="63" idx="2"/>
                        <a:endCxn id="70" idx="0"/>
                      </p:cNvCxnSpPr>
                      <p:nvPr/>
                    </p:nvCxnSpPr>
                    <p:spPr>
                      <a:xfrm flipH="1">
                        <a:off x="2385845" y="947934"/>
                        <a:ext cx="3646244" cy="77059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F0B7544-693F-48F4-A67A-C614CA20B107}"/>
                          </a:ext>
                        </a:extLst>
                      </p:cNvPr>
                      <p:cNvCxnSpPr>
                        <a:stCxn id="58" idx="2"/>
                        <a:endCxn id="70" idx="4"/>
                      </p:cNvCxnSpPr>
                      <p:nvPr/>
                    </p:nvCxnSpPr>
                    <p:spPr>
                      <a:xfrm flipH="1" flipV="1">
                        <a:off x="2385845" y="2079556"/>
                        <a:ext cx="3583797" cy="60689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4D4739B-84B5-450F-99E3-FCA569FB53A9}"/>
                          </a:ext>
                        </a:extLst>
                      </p:cNvPr>
                      <p:cNvSpPr/>
                      <p:nvPr/>
                    </p:nvSpPr>
                    <p:spPr>
                      <a:xfrm>
                        <a:off x="5248549" y="106127"/>
                        <a:ext cx="1786139" cy="5098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effectLst/>
                            <a:uLnTx/>
                            <a:uFillTx/>
                            <a:latin typeface="Calibri" panose="020F0502020204030204"/>
                            <a:ea typeface="+mn-ea"/>
                            <a:cs typeface="+mn-cs"/>
                          </a:rPr>
                          <a:t>2D View of the crack (in XZ plane)</a:t>
                        </a:r>
                      </a:p>
                    </p:txBody>
                  </p:sp>
                </p:grpSp>
                <p:sp>
                  <p:nvSpPr>
                    <p:cNvPr id="47" name="Rectangle 46">
                      <a:extLst>
                        <a:ext uri="{FF2B5EF4-FFF2-40B4-BE49-F238E27FC236}">
                          <a16:creationId xmlns:a16="http://schemas.microsoft.com/office/drawing/2014/main" id="{137F718D-188B-48C8-8F13-A84C5C37400B}"/>
                        </a:ext>
                      </a:extLst>
                    </p:cNvPr>
                    <p:cNvSpPr/>
                    <p:nvPr/>
                  </p:nvSpPr>
                  <p:spPr>
                    <a:xfrm>
                      <a:off x="4673838" y="377386"/>
                      <a:ext cx="1336312"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153B7D9-B9A4-4EEB-89F9-FF59757159EC}"/>
                          </a:ext>
                        </a:extLst>
                      </p:cNvPr>
                      <p:cNvSpPr/>
                      <p:nvPr/>
                    </p:nvSpPr>
                    <p:spPr>
                      <a:xfrm>
                        <a:off x="6664109" y="1106616"/>
                        <a:ext cx="316369"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8" name="Rectangle 107"/>
                      <p:cNvSpPr>
                        <a:spLocks noRot="1" noChangeAspect="1" noMove="1" noResize="1" noEditPoints="1" noAdjustHandles="1" noChangeArrowheads="1" noChangeShapeType="1" noTextEdit="1"/>
                      </p:cNvSpPr>
                      <p:nvPr/>
                    </p:nvSpPr>
                    <p:spPr>
                      <a:xfrm>
                        <a:off x="6664109" y="1106616"/>
                        <a:ext cx="316369" cy="261610"/>
                      </a:xfrm>
                      <a:prstGeom prst="rect">
                        <a:avLst/>
                      </a:prstGeom>
                      <a:blipFill>
                        <a:blip r:embed="rId18"/>
                        <a:stretch>
                          <a:fillRect/>
                        </a:stretch>
                      </a:blipFill>
                    </p:spPr>
                    <p:txBody>
                      <a:bodyPr/>
                      <a:lstStyle/>
                      <a:p>
                        <a:r>
                          <a:rPr lang="en-US">
                            <a:noFill/>
                          </a:rPr>
                          <a:t> </a:t>
                        </a:r>
                      </a:p>
                    </p:txBody>
                  </p:sp>
                </mc:Fallback>
              </mc:AlternateContent>
            </p:grpSp>
            <p:cxnSp>
              <p:nvCxnSpPr>
                <p:cNvPr id="37" name="Straight Arrow Connector 36">
                  <a:extLst>
                    <a:ext uri="{FF2B5EF4-FFF2-40B4-BE49-F238E27FC236}">
                      <a16:creationId xmlns:a16="http://schemas.microsoft.com/office/drawing/2014/main" id="{CA42D49B-8578-4920-A5BB-A88B80D50D96}"/>
                    </a:ext>
                  </a:extLst>
                </p:cNvPr>
                <p:cNvCxnSpPr/>
                <p:nvPr/>
              </p:nvCxnSpPr>
              <p:spPr>
                <a:xfrm>
                  <a:off x="2054681" y="342898"/>
                  <a:ext cx="0" cy="4712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0FC6571-18CE-4672-819A-36C4326079F1}"/>
                    </a:ext>
                  </a:extLst>
                </p:cNvPr>
                <p:cNvCxnSpPr/>
                <p:nvPr/>
              </p:nvCxnSpPr>
              <p:spPr>
                <a:xfrm>
                  <a:off x="2373087" y="464731"/>
                  <a:ext cx="0" cy="4712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4C80ACC-7723-4123-8000-FA7618E3AC37}"/>
                    </a:ext>
                  </a:extLst>
                </p:cNvPr>
                <p:cNvCxnSpPr/>
                <p:nvPr/>
              </p:nvCxnSpPr>
              <p:spPr>
                <a:xfrm>
                  <a:off x="2668501" y="350622"/>
                  <a:ext cx="0" cy="4712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6BE38B-0C72-4058-AC95-DF3A1D437940}"/>
                    </a:ext>
                  </a:extLst>
                </p:cNvPr>
                <p:cNvCxnSpPr/>
                <p:nvPr/>
              </p:nvCxnSpPr>
              <p:spPr>
                <a:xfrm>
                  <a:off x="2964497" y="438149"/>
                  <a:ext cx="0" cy="4712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13F5B94-35F7-4791-9F58-D618A53875C0}"/>
                    </a:ext>
                  </a:extLst>
                </p:cNvPr>
                <p:cNvCxnSpPr/>
                <p:nvPr/>
              </p:nvCxnSpPr>
              <p:spPr>
                <a:xfrm>
                  <a:off x="3260864" y="342900"/>
                  <a:ext cx="0" cy="4712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0F59FB4-0A2B-427A-810D-D87B54E3267E}"/>
                    </a:ext>
                  </a:extLst>
                </p:cNvPr>
                <p:cNvCxnSpPr/>
                <p:nvPr/>
              </p:nvCxnSpPr>
              <p:spPr>
                <a:xfrm>
                  <a:off x="1708680" y="476250"/>
                  <a:ext cx="0" cy="4712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4397CA61-1007-480A-9FE2-D7F5135DD08D}"/>
                        </a:ext>
                      </a:extLst>
                    </p:cNvPr>
                    <p:cNvSpPr/>
                    <p:nvPr/>
                  </p:nvSpPr>
                  <p:spPr>
                    <a:xfrm>
                      <a:off x="1452100" y="-38374"/>
                      <a:ext cx="2450240" cy="302247"/>
                    </a:xfrm>
                    <a:prstGeom prst="rect">
                      <a:avLst/>
                    </a:prstGeom>
                  </p:spPr>
                  <p:txBody>
                    <a:bodyPr wrap="square">
                      <a:spAutoFit/>
                    </a:bodyPr>
                    <a:lstStyle/>
                    <a:p>
                      <a:pPr lvl="0" algn="ctr">
                        <a:defRPr/>
                      </a:pPr>
                      <a:r>
                        <a:rPr kumimoji="0" lang="en-US" sz="1500" b="1" i="0" u="none" strike="noStrike" kern="1200" cap="none" spc="0" normalizeH="0" baseline="0" noProof="0" dirty="0">
                          <a:ln>
                            <a:noFill/>
                          </a:ln>
                          <a:solidFill>
                            <a:schemeClr val="tx1"/>
                          </a:solidFill>
                          <a:effectLst/>
                          <a:uLnTx/>
                          <a:uFillTx/>
                          <a:latin typeface="Calibri" panose="020F0502020204030204"/>
                        </a:rPr>
                        <a:t>Effective overburden load (</a:t>
                      </a:r>
                      <a14:m>
                        <m:oMath xmlns:m="http://schemas.openxmlformats.org/officeDocument/2006/math">
                          <m:sSubSup>
                            <m:sSubSupPr>
                              <m:ctrlPr>
                                <a:rPr kumimoji="0" lang="en-US" sz="1500" b="1" i="1" u="none" strike="noStrike" kern="1200" cap="none" spc="0" normalizeH="0" baseline="0" noProof="0" smtClean="0">
                                  <a:ln>
                                    <a:noFill/>
                                  </a:ln>
                                  <a:solidFill>
                                    <a:schemeClr val="tx1"/>
                                  </a:solidFill>
                                  <a:effectLst/>
                                  <a:uLnTx/>
                                  <a:uFillTx/>
                                  <a:latin typeface="Cambria Math" panose="02040503050406030204" pitchFamily="18" charset="0"/>
                                </a:rPr>
                              </m:ctrlPr>
                            </m:sSubSupPr>
                            <m:e>
                              <m:r>
                                <a:rPr lang="en-US" sz="1500" b="1" i="1">
                                  <a:solidFill>
                                    <a:schemeClr val="tx1"/>
                                  </a:solidFill>
                                  <a:latin typeface="Cambria Math" panose="02040503050406030204" pitchFamily="18" charset="0"/>
                                  <a:ea typeface="Cambria Math" panose="02040503050406030204" pitchFamily="18" charset="0"/>
                                </a:rPr>
                                <m:t>𝝈</m:t>
                              </m:r>
                            </m:e>
                            <m:sub>
                              <m:r>
                                <a:rPr kumimoji="0" lang="en-US" sz="1500" b="1" i="1" u="none" strike="noStrike" kern="1200" cap="none" spc="0" normalizeH="0" baseline="0" noProof="0" smtClean="0">
                                  <a:ln>
                                    <a:noFill/>
                                  </a:ln>
                                  <a:solidFill>
                                    <a:schemeClr val="tx1"/>
                                  </a:solidFill>
                                  <a:effectLst/>
                                  <a:uLnTx/>
                                  <a:uFillTx/>
                                  <a:latin typeface="Cambria Math" panose="02040503050406030204" pitchFamily="18" charset="0"/>
                                </a:rPr>
                                <m:t>𝒛</m:t>
                              </m:r>
                            </m:sub>
                            <m:sup>
                              <m:r>
                                <a:rPr kumimoji="0" lang="en-US" sz="1500" b="1" i="1" u="none" strike="noStrike" kern="1200" cap="none" spc="0" normalizeH="0" baseline="0" noProof="0" smtClean="0">
                                  <a:ln>
                                    <a:noFill/>
                                  </a:ln>
                                  <a:solidFill>
                                    <a:schemeClr val="tx1"/>
                                  </a:solidFill>
                                  <a:effectLst/>
                                  <a:uLnTx/>
                                  <a:uFillTx/>
                                  <a:latin typeface="Cambria Math" panose="02040503050406030204" pitchFamily="18" charset="0"/>
                                </a:rPr>
                                <m:t>𝟎</m:t>
                              </m:r>
                            </m:sup>
                          </m:sSubSup>
                        </m:oMath>
                      </a14:m>
                      <a:r>
                        <a:rPr kumimoji="0" lang="en-US" sz="1500" b="1" i="0" u="none" strike="noStrike" kern="1200" cap="none" spc="0" normalizeH="0" baseline="0" noProof="0" dirty="0">
                          <a:ln>
                            <a:noFill/>
                          </a:ln>
                          <a:solidFill>
                            <a:schemeClr val="tx1"/>
                          </a:solidFill>
                          <a:effectLst/>
                          <a:uLnTx/>
                          <a:uFillTx/>
                          <a:latin typeface="Calibri" panose="020F0502020204030204"/>
                        </a:rPr>
                        <a:t>)</a:t>
                      </a:r>
                    </a:p>
                  </p:txBody>
                </p:sp>
              </mc:Choice>
              <mc:Fallback xmlns="">
                <p:sp>
                  <p:nvSpPr>
                    <p:cNvPr id="43" name="Rectangle 42">
                      <a:extLst>
                        <a:ext uri="{FF2B5EF4-FFF2-40B4-BE49-F238E27FC236}">
                          <a16:creationId xmlns:a16="http://schemas.microsoft.com/office/drawing/2014/main" id="{4397CA61-1007-480A-9FE2-D7F5135DD08D}"/>
                        </a:ext>
                      </a:extLst>
                    </p:cNvPr>
                    <p:cNvSpPr>
                      <a:spLocks noRot="1" noChangeAspect="1" noMove="1" noResize="1" noEditPoints="1" noAdjustHandles="1" noChangeArrowheads="1" noChangeShapeType="1" noTextEdit="1"/>
                    </p:cNvSpPr>
                    <p:nvPr/>
                  </p:nvSpPr>
                  <p:spPr>
                    <a:xfrm>
                      <a:off x="1452100" y="-38374"/>
                      <a:ext cx="2450240" cy="302247"/>
                    </a:xfrm>
                    <a:prstGeom prst="rect">
                      <a:avLst/>
                    </a:prstGeom>
                    <a:blipFill>
                      <a:blip r:embed="rId19"/>
                      <a:stretch>
                        <a:fillRect t="-1852" b="-18519"/>
                      </a:stretch>
                    </a:blipFill>
                  </p:spPr>
                  <p:txBody>
                    <a:bodyPr/>
                    <a:lstStyle/>
                    <a:p>
                      <a:r>
                        <a:rPr lang="en-IN">
                          <a:noFill/>
                        </a:rPr>
                        <a:t> </a:t>
                      </a:r>
                    </a:p>
                  </p:txBody>
                </p:sp>
              </mc:Fallback>
            </mc:AlternateContent>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C295F574-34F9-444A-A84C-5A59F1E35148}"/>
                      </a:ext>
                    </a:extLst>
                  </p:cNvPr>
                  <p:cNvSpPr/>
                  <p:nvPr/>
                </p:nvSpPr>
                <p:spPr>
                  <a:xfrm>
                    <a:off x="2736902" y="2737330"/>
                    <a:ext cx="316369"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oMath>
                      </m:oMathPara>
                    </a14:m>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Rectangle 63"/>
                  <p:cNvSpPr>
                    <a:spLocks noRot="1" noChangeAspect="1" noMove="1" noResize="1" noEditPoints="1" noAdjustHandles="1" noChangeArrowheads="1" noChangeShapeType="1" noTextEdit="1"/>
                  </p:cNvSpPr>
                  <p:nvPr/>
                </p:nvSpPr>
                <p:spPr>
                  <a:xfrm>
                    <a:off x="2736902" y="2737330"/>
                    <a:ext cx="316369" cy="261610"/>
                  </a:xfrm>
                  <a:prstGeom prst="rect">
                    <a:avLst/>
                  </a:prstGeom>
                  <a:blipFill>
                    <a:blip r:embed="rId20"/>
                    <a:stretch>
                      <a:fillRect/>
                    </a:stretch>
                  </a:blipFill>
                </p:spPr>
                <p:txBody>
                  <a:bodyPr/>
                  <a:lstStyle/>
                  <a:p>
                    <a:r>
                      <a:rPr lang="en-US">
                        <a:noFill/>
                      </a:rPr>
                      <a:t> </a:t>
                    </a:r>
                  </a:p>
                </p:txBody>
              </p:sp>
            </mc:Fallback>
          </mc:AlternateContent>
        </p:grpSp>
        <p:sp>
          <p:nvSpPr>
            <p:cNvPr id="33" name="Oval 32">
              <a:extLst>
                <a:ext uri="{FF2B5EF4-FFF2-40B4-BE49-F238E27FC236}">
                  <a16:creationId xmlns:a16="http://schemas.microsoft.com/office/drawing/2014/main" id="{CEF344D8-907E-45C0-B976-10593A11BBA3}"/>
                </a:ext>
              </a:extLst>
            </p:cNvPr>
            <p:cNvSpPr/>
            <p:nvPr/>
          </p:nvSpPr>
          <p:spPr>
            <a:xfrm>
              <a:off x="2790615" y="2749930"/>
              <a:ext cx="59540" cy="503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52D663A2-8900-4452-A0CB-6B9691F4BC5A}"/>
              </a:ext>
            </a:extLst>
          </p:cNvPr>
          <p:cNvSpPr txBox="1"/>
          <p:nvPr/>
        </p:nvSpPr>
        <p:spPr>
          <a:xfrm>
            <a:off x="6314473" y="2133259"/>
            <a:ext cx="1079142" cy="292388"/>
          </a:xfrm>
          <a:prstGeom prst="rect">
            <a:avLst/>
          </a:prstGeom>
          <a:noFill/>
        </p:spPr>
        <p:txBody>
          <a:bodyPr wrap="none" rtlCol="0">
            <a:spAutoFit/>
          </a:bodyPr>
          <a:lstStyle/>
          <a:p>
            <a:r>
              <a:rPr lang="en-IN" sz="1300" b="1" dirty="0">
                <a:solidFill>
                  <a:srgbClr val="FF0000"/>
                </a:solidFill>
                <a:latin typeface="Times New Roman" panose="02020603050405020304" pitchFamily="18" charset="0"/>
                <a:cs typeface="Times New Roman" panose="02020603050405020304" pitchFamily="18" charset="0"/>
              </a:rPr>
              <a:t>Bubble head</a:t>
            </a:r>
          </a:p>
        </p:txBody>
      </p:sp>
      <p:sp>
        <p:nvSpPr>
          <p:cNvPr id="96" name="TextBox 95">
            <a:extLst>
              <a:ext uri="{FF2B5EF4-FFF2-40B4-BE49-F238E27FC236}">
                <a16:creationId xmlns:a16="http://schemas.microsoft.com/office/drawing/2014/main" id="{487AB8F7-E4C1-43C3-86B4-1DC13C65CEF3}"/>
              </a:ext>
            </a:extLst>
          </p:cNvPr>
          <p:cNvSpPr txBox="1"/>
          <p:nvPr/>
        </p:nvSpPr>
        <p:spPr>
          <a:xfrm>
            <a:off x="4665092" y="4594092"/>
            <a:ext cx="968535" cy="292388"/>
          </a:xfrm>
          <a:prstGeom prst="rect">
            <a:avLst/>
          </a:prstGeom>
          <a:noFill/>
        </p:spPr>
        <p:txBody>
          <a:bodyPr wrap="none" rtlCol="0">
            <a:spAutoFit/>
          </a:bodyPr>
          <a:lstStyle/>
          <a:p>
            <a:r>
              <a:rPr lang="en-IN" sz="1300" b="1" dirty="0">
                <a:solidFill>
                  <a:srgbClr val="FF0000"/>
                </a:solidFill>
                <a:latin typeface="Times New Roman" panose="02020603050405020304" pitchFamily="18" charset="0"/>
                <a:cs typeface="Times New Roman" panose="02020603050405020304" pitchFamily="18" charset="0"/>
              </a:rPr>
              <a:t>Bubble tail</a:t>
            </a:r>
          </a:p>
        </p:txBody>
      </p:sp>
      <p:cxnSp>
        <p:nvCxnSpPr>
          <p:cNvPr id="97" name="Straight Arrow Connector 96">
            <a:extLst>
              <a:ext uri="{FF2B5EF4-FFF2-40B4-BE49-F238E27FC236}">
                <a16:creationId xmlns:a16="http://schemas.microsoft.com/office/drawing/2014/main" id="{A311DC14-7EF6-4A35-9B05-774D0C189E48}"/>
              </a:ext>
            </a:extLst>
          </p:cNvPr>
          <p:cNvCxnSpPr>
            <a:cxnSpLocks/>
          </p:cNvCxnSpPr>
          <p:nvPr/>
        </p:nvCxnSpPr>
        <p:spPr>
          <a:xfrm flipH="1">
            <a:off x="5911905" y="2314022"/>
            <a:ext cx="422782" cy="1578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E67CCE8-101E-495B-AA0D-F487932BD141}"/>
              </a:ext>
            </a:extLst>
          </p:cNvPr>
          <p:cNvCxnSpPr>
            <a:cxnSpLocks/>
          </p:cNvCxnSpPr>
          <p:nvPr/>
        </p:nvCxnSpPr>
        <p:spPr>
          <a:xfrm flipV="1">
            <a:off x="5469274" y="4377671"/>
            <a:ext cx="321264" cy="1877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9" name="Title 1">
            <a:extLst>
              <a:ext uri="{FF2B5EF4-FFF2-40B4-BE49-F238E27FC236}">
                <a16:creationId xmlns:a16="http://schemas.microsoft.com/office/drawing/2014/main" id="{61372FE0-5460-4034-9A96-053823459EF6}"/>
              </a:ext>
            </a:extLst>
          </p:cNvPr>
          <p:cNvSpPr txBox="1">
            <a:spLocks/>
          </p:cNvSpPr>
          <p:nvPr/>
        </p:nvSpPr>
        <p:spPr>
          <a:xfrm>
            <a:off x="577993" y="303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a:t>
            </a:r>
          </a:p>
        </p:txBody>
      </p:sp>
      <p:sp>
        <p:nvSpPr>
          <p:cNvPr id="100" name="Content Placeholder 4">
            <a:extLst>
              <a:ext uri="{FF2B5EF4-FFF2-40B4-BE49-F238E27FC236}">
                <a16:creationId xmlns:a16="http://schemas.microsoft.com/office/drawing/2014/main" id="{5E94CE31-0A45-4B94-A2DD-C0936442F8C4}"/>
              </a:ext>
            </a:extLst>
          </p:cNvPr>
          <p:cNvSpPr txBox="1">
            <a:spLocks/>
          </p:cNvSpPr>
          <p:nvPr/>
        </p:nvSpPr>
        <p:spPr>
          <a:xfrm>
            <a:off x="7535862" y="3182827"/>
            <a:ext cx="4646344" cy="1200329"/>
          </a:xfrm>
          <a:prstGeom prst="rect">
            <a:avLst/>
          </a:prstGeom>
          <a:blipFill>
            <a:blip r:embed="rId4"/>
            <a:tile tx="0" ty="0" sx="100000" sy="100000" flip="none" algn="tl"/>
          </a:blipFill>
          <a:ln>
            <a:solidFill>
              <a:schemeClr val="tx1"/>
            </a:solidFill>
          </a:ln>
          <a:effectLst>
            <a:glow rad="228600">
              <a:schemeClr val="accent2">
                <a:satMod val="175000"/>
                <a:alpha val="40000"/>
              </a:schemeClr>
            </a:glow>
          </a:effectLst>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latin typeface="Calibri" panose="020F0502020204030204" pitchFamily="34" charset="0"/>
                <a:ea typeface="Calibri" panose="020F0502020204030204" pitchFamily="34" charset="0"/>
                <a:cs typeface="Calibri" panose="020F0502020204030204" pitchFamily="34" charset="0"/>
              </a:rPr>
              <a:t>Couples the processes of CH</a:t>
            </a:r>
            <a:r>
              <a:rPr lang="en-US" sz="2000" b="1" baseline="-25000" dirty="0">
                <a:latin typeface="Calibri" panose="020F0502020204030204" pitchFamily="34" charset="0"/>
                <a:ea typeface="Calibri" panose="020F0502020204030204" pitchFamily="34" charset="0"/>
                <a:cs typeface="Calibri" panose="020F0502020204030204" pitchFamily="34" charset="0"/>
              </a:rPr>
              <a:t>4</a:t>
            </a:r>
            <a:r>
              <a:rPr lang="en-US" sz="2000" b="1" dirty="0">
                <a:latin typeface="Calibri" panose="020F0502020204030204" pitchFamily="34" charset="0"/>
                <a:ea typeface="Calibri" panose="020F0502020204030204" pitchFamily="34" charset="0"/>
                <a:cs typeface="Calibri" panose="020F0502020204030204" pitchFamily="34" charset="0"/>
              </a:rPr>
              <a:t> bubble expansion diffusion-fed from the surrounding sediment and elastic-fracture mechanical response (LEFM) of sediment</a:t>
            </a:r>
          </a:p>
        </p:txBody>
      </p:sp>
      <mc:AlternateContent xmlns:mc="http://schemas.openxmlformats.org/markup-compatibility/2006" xmlns:a14="http://schemas.microsoft.com/office/drawing/2010/main">
        <mc:Choice Requires="a14">
          <p:sp>
            <p:nvSpPr>
              <p:cNvPr id="101" name="Content Placeholder 4">
                <a:extLst>
                  <a:ext uri="{FF2B5EF4-FFF2-40B4-BE49-F238E27FC236}">
                    <a16:creationId xmlns:a16="http://schemas.microsoft.com/office/drawing/2014/main" id="{F02074FF-6752-47C6-865C-08E3C106D9A3}"/>
                  </a:ext>
                </a:extLst>
              </p:cNvPr>
              <p:cNvSpPr txBox="1">
                <a:spLocks/>
              </p:cNvSpPr>
              <p:nvPr/>
            </p:nvSpPr>
            <p:spPr>
              <a:xfrm>
                <a:off x="7535862" y="5104748"/>
                <a:ext cx="4656137" cy="646331"/>
              </a:xfrm>
              <a:prstGeom prst="rect">
                <a:avLst/>
              </a:prstGeom>
              <a:blipFill>
                <a:blip r:embed="rId4"/>
                <a:tile tx="0" ty="0" sx="100000" sy="100000" flip="none" algn="tl"/>
              </a:blipFill>
              <a:ln>
                <a:solidFill>
                  <a:schemeClr val="tx1"/>
                </a:solidFill>
              </a:ln>
              <a:effectLst>
                <a:glow rad="228600">
                  <a:schemeClr val="accent2">
                    <a:satMod val="175000"/>
                    <a:alpha val="40000"/>
                  </a:schemeClr>
                </a:glow>
              </a:effectLst>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Oscillating effective overburden load (</a:t>
                </a:r>
                <a14:m>
                  <m:oMath xmlns:m="http://schemas.openxmlformats.org/officeDocument/2006/math">
                    <m:sSubSup>
                      <m:sSubSupPr>
                        <m:ctrlPr>
                          <a:rPr lang="en-US" sz="2000" b="1" i="1" smtClean="0">
                            <a:solidFill>
                              <a:schemeClr val="tx1"/>
                            </a:solidFill>
                            <a:latin typeface="Cambria Math" panose="02040503050406030204" pitchFamily="18" charset="0"/>
                          </a:rPr>
                        </m:ctrlPr>
                      </m:sSubSupPr>
                      <m:e>
                        <m:r>
                          <a:rPr lang="en-US" sz="2000" b="1" i="1">
                            <a:solidFill>
                              <a:schemeClr val="tx1"/>
                            </a:solidFill>
                            <a:latin typeface="Cambria Math" panose="02040503050406030204" pitchFamily="18" charset="0"/>
                            <a:ea typeface="Cambria Math" panose="02040503050406030204" pitchFamily="18" charset="0"/>
                          </a:rPr>
                          <m:t>𝝈</m:t>
                        </m:r>
                      </m:e>
                      <m:sub>
                        <m:r>
                          <a:rPr lang="en-US" sz="2000" b="1" i="1">
                            <a:solidFill>
                              <a:schemeClr val="tx1"/>
                            </a:solidFill>
                            <a:latin typeface="Cambria Math" panose="02040503050406030204" pitchFamily="18" charset="0"/>
                          </a:rPr>
                          <m:t>𝒛</m:t>
                        </m:r>
                      </m:sub>
                      <m:sup>
                        <m:r>
                          <a:rPr lang="en-US" sz="2000" b="1" i="1">
                            <a:solidFill>
                              <a:schemeClr val="tx1"/>
                            </a:solidFill>
                            <a:latin typeface="Cambria Math" panose="02040503050406030204" pitchFamily="18" charset="0"/>
                          </a:rPr>
                          <m:t>𝟎</m:t>
                        </m:r>
                      </m:sup>
                    </m:sSubSup>
                  </m:oMath>
                </a14:m>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induced by passing surface waves.</a:t>
                </a:r>
              </a:p>
            </p:txBody>
          </p:sp>
        </mc:Choice>
        <mc:Fallback xmlns="">
          <p:sp>
            <p:nvSpPr>
              <p:cNvPr id="101" name="Content Placeholder 4">
                <a:extLst>
                  <a:ext uri="{FF2B5EF4-FFF2-40B4-BE49-F238E27FC236}">
                    <a16:creationId xmlns:a16="http://schemas.microsoft.com/office/drawing/2014/main" id="{F02074FF-6752-47C6-865C-08E3C106D9A3}"/>
                  </a:ext>
                </a:extLst>
              </p:cNvPr>
              <p:cNvSpPr txBox="1">
                <a:spLocks noRot="1" noChangeAspect="1" noMove="1" noResize="1" noEditPoints="1" noAdjustHandles="1" noChangeArrowheads="1" noChangeShapeType="1" noTextEdit="1"/>
              </p:cNvSpPr>
              <p:nvPr/>
            </p:nvSpPr>
            <p:spPr>
              <a:xfrm>
                <a:off x="7535862" y="5104748"/>
                <a:ext cx="4656137" cy="646331"/>
              </a:xfrm>
              <a:prstGeom prst="rect">
                <a:avLst/>
              </a:prstGeom>
              <a:blipFill>
                <a:blip r:embed="rId21"/>
                <a:stretch>
                  <a:fillRect/>
                </a:stretch>
              </a:blipFill>
              <a:ln>
                <a:solidFill>
                  <a:schemeClr val="tx1"/>
                </a:solidFill>
              </a:ln>
              <a:effectLst>
                <a:glow rad="228600">
                  <a:schemeClr val="accent2">
                    <a:satMod val="175000"/>
                    <a:alpha val="40000"/>
                  </a:schemeClr>
                </a:glow>
              </a:effectLst>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63670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13.7|16"/>
</p:tagLst>
</file>

<file path=ppt/tags/tag10.xml><?xml version="1.0" encoding="utf-8"?>
<p:tagLst xmlns:a="http://schemas.openxmlformats.org/drawingml/2006/main" xmlns:r="http://schemas.openxmlformats.org/officeDocument/2006/relationships" xmlns:p="http://schemas.openxmlformats.org/presentationml/2006/main">
  <p:tag name="TIMING" val="|9.9|2.5"/>
</p:tagLst>
</file>

<file path=ppt/tags/tag11.xml><?xml version="1.0" encoding="utf-8"?>
<p:tagLst xmlns:a="http://schemas.openxmlformats.org/drawingml/2006/main" xmlns:r="http://schemas.openxmlformats.org/officeDocument/2006/relationships" xmlns:p="http://schemas.openxmlformats.org/presentationml/2006/main">
  <p:tag name="TIMING" val="|14.9|1.9|3.5"/>
</p:tagLst>
</file>

<file path=ppt/tags/tag12.xml><?xml version="1.0" encoding="utf-8"?>
<p:tagLst xmlns:a="http://schemas.openxmlformats.org/drawingml/2006/main" xmlns:r="http://schemas.openxmlformats.org/officeDocument/2006/relationships" xmlns:p="http://schemas.openxmlformats.org/presentationml/2006/main">
  <p:tag name="TIMING" val="|4.1|1.1|6.2|8"/>
</p:tagLst>
</file>

<file path=ppt/tags/tag13.xml><?xml version="1.0" encoding="utf-8"?>
<p:tagLst xmlns:a="http://schemas.openxmlformats.org/drawingml/2006/main" xmlns:r="http://schemas.openxmlformats.org/officeDocument/2006/relationships" xmlns:p="http://schemas.openxmlformats.org/presentationml/2006/main">
  <p:tag name="TIMING" val="|15|1.3"/>
</p:tagLst>
</file>

<file path=ppt/tags/tag14.xml><?xml version="1.0" encoding="utf-8"?>
<p:tagLst xmlns:a="http://schemas.openxmlformats.org/drawingml/2006/main" xmlns:r="http://schemas.openxmlformats.org/officeDocument/2006/relationships" xmlns:p="http://schemas.openxmlformats.org/presentationml/2006/main">
  <p:tag name="TIMING" val="|3.3|3.1|0.9|3.1|6.7|16.5|7.6"/>
</p:tagLst>
</file>

<file path=ppt/tags/tag15.xml><?xml version="1.0" encoding="utf-8"?>
<p:tagLst xmlns:a="http://schemas.openxmlformats.org/drawingml/2006/main" xmlns:r="http://schemas.openxmlformats.org/officeDocument/2006/relationships" xmlns:p="http://schemas.openxmlformats.org/presentationml/2006/main">
  <p:tag name="TIMING" val="|1.7|4.2|11.1|1.1|8.5|3.2"/>
</p:tagLst>
</file>

<file path=ppt/tags/tag16.xml><?xml version="1.0" encoding="utf-8"?>
<p:tagLst xmlns:a="http://schemas.openxmlformats.org/drawingml/2006/main" xmlns:r="http://schemas.openxmlformats.org/officeDocument/2006/relationships" xmlns:p="http://schemas.openxmlformats.org/presentationml/2006/main">
  <p:tag name="TIMING" val="|3.2|5.3"/>
</p:tagLst>
</file>

<file path=ppt/tags/tag17.xml><?xml version="1.0" encoding="utf-8"?>
<p:tagLst xmlns:a="http://schemas.openxmlformats.org/drawingml/2006/main" xmlns:r="http://schemas.openxmlformats.org/officeDocument/2006/relationships" xmlns:p="http://schemas.openxmlformats.org/presentationml/2006/main">
  <p:tag name="TIMING" val="|22|15|19.2"/>
</p:tagLst>
</file>

<file path=ppt/tags/tag18.xml><?xml version="1.0" encoding="utf-8"?>
<p:tagLst xmlns:a="http://schemas.openxmlformats.org/drawingml/2006/main" xmlns:r="http://schemas.openxmlformats.org/officeDocument/2006/relationships" xmlns:p="http://schemas.openxmlformats.org/presentationml/2006/main">
  <p:tag name="TIMING" val="|21.4"/>
</p:tagLst>
</file>

<file path=ppt/tags/tag19.xml><?xml version="1.0" encoding="utf-8"?>
<p:tagLst xmlns:a="http://schemas.openxmlformats.org/drawingml/2006/main" xmlns:r="http://schemas.openxmlformats.org/officeDocument/2006/relationships" xmlns:p="http://schemas.openxmlformats.org/presentationml/2006/main">
  <p:tag name="TIMING" val="|32.5|21.4|17.1"/>
</p:tagLst>
</file>

<file path=ppt/tags/tag2.xml><?xml version="1.0" encoding="utf-8"?>
<p:tagLst xmlns:a="http://schemas.openxmlformats.org/drawingml/2006/main" xmlns:r="http://schemas.openxmlformats.org/officeDocument/2006/relationships" xmlns:p="http://schemas.openxmlformats.org/presentationml/2006/main">
  <p:tag name="TIMING" val="|6.3|3.6|4.1|5.3"/>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7.4|10.9"/>
</p:tagLst>
</file>

<file path=ppt/tags/tag5.xml><?xml version="1.0" encoding="utf-8"?>
<p:tagLst xmlns:a="http://schemas.openxmlformats.org/drawingml/2006/main" xmlns:r="http://schemas.openxmlformats.org/officeDocument/2006/relationships" xmlns:p="http://schemas.openxmlformats.org/presentationml/2006/main">
  <p:tag name="TIMING" val="|6.2|8.6|6.4"/>
</p:tagLst>
</file>

<file path=ppt/tags/tag6.xml><?xml version="1.0" encoding="utf-8"?>
<p:tagLst xmlns:a="http://schemas.openxmlformats.org/drawingml/2006/main" xmlns:r="http://schemas.openxmlformats.org/officeDocument/2006/relationships" xmlns:p="http://schemas.openxmlformats.org/presentationml/2006/main">
  <p:tag name="TIMING" val="|11|10.7"/>
</p:tagLst>
</file>

<file path=ppt/tags/tag7.xml><?xml version="1.0" encoding="utf-8"?>
<p:tagLst xmlns:a="http://schemas.openxmlformats.org/drawingml/2006/main" xmlns:r="http://schemas.openxmlformats.org/officeDocument/2006/relationships" xmlns:p="http://schemas.openxmlformats.org/presentationml/2006/main">
  <p:tag name="TIMING" val="|10|8"/>
</p:tagLst>
</file>

<file path=ppt/tags/tag8.xml><?xml version="1.0" encoding="utf-8"?>
<p:tagLst xmlns:a="http://schemas.openxmlformats.org/drawingml/2006/main" xmlns:r="http://schemas.openxmlformats.org/officeDocument/2006/relationships" xmlns:p="http://schemas.openxmlformats.org/presentationml/2006/main">
  <p:tag name="TIMING" val="|30.1|17.8"/>
</p:tagLst>
</file>

<file path=ppt/tags/tag9.xml><?xml version="1.0" encoding="utf-8"?>
<p:tagLst xmlns:a="http://schemas.openxmlformats.org/drawingml/2006/main" xmlns:r="http://schemas.openxmlformats.org/officeDocument/2006/relationships" xmlns:p="http://schemas.openxmlformats.org/presentationml/2006/main">
  <p:tag name="TIMING" val="|1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21615</TotalTime>
  <Words>4576</Words>
  <Application>Microsoft Office PowerPoint</Application>
  <PresentationFormat>Widescreen</PresentationFormat>
  <Paragraphs>426</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MuseoSans</vt:lpstr>
      <vt:lpstr>Times New Roman</vt:lpstr>
      <vt:lpstr>Wingdings</vt:lpstr>
      <vt:lpstr>Office Theme</vt:lpstr>
      <vt:lpstr>Mechanism of Faster CH4  Bubble Growth under Surface Waves in Muddy Aquatic Sediments: Effects of Wave Amplitude, Period and Water Depth</vt:lpstr>
      <vt:lpstr>Introduction and background</vt:lpstr>
      <vt:lpstr>Introduction and background</vt:lpstr>
      <vt:lpstr>Introduction and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Anisotropy in Sediment Mechanical Properties on CH4  Bubble Growth Topology and Migration Pattern in Muddy Aquatic Sediments</dc:title>
  <dc:creator>Abhishek Painuly</dc:creator>
  <cp:lastModifiedBy>Abhishek Painuly</cp:lastModifiedBy>
  <cp:revision>248</cp:revision>
  <dcterms:created xsi:type="dcterms:W3CDTF">2021-04-13T12:59:51Z</dcterms:created>
  <dcterms:modified xsi:type="dcterms:W3CDTF">2022-05-21T03:58:34Z</dcterms:modified>
</cp:coreProperties>
</file>