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5"/>
  </p:notesMasterIdLst>
  <p:sldIdLst>
    <p:sldId id="306" r:id="rId2"/>
    <p:sldId id="308" r:id="rId3"/>
    <p:sldId id="309" r:id="rId4"/>
    <p:sldId id="310" r:id="rId5"/>
    <p:sldId id="311" r:id="rId6"/>
    <p:sldId id="312" r:id="rId7"/>
    <p:sldId id="317" r:id="rId8"/>
    <p:sldId id="319" r:id="rId9"/>
    <p:sldId id="324" r:id="rId10"/>
    <p:sldId id="320" r:id="rId11"/>
    <p:sldId id="325" r:id="rId12"/>
    <p:sldId id="322" r:id="rId13"/>
    <p:sldId id="32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ia James" initials="SJ" lastIdx="1" clrIdx="0">
    <p:extLst>
      <p:ext uri="{19B8F6BF-5375-455C-9EA6-DF929625EA0E}">
        <p15:presenceInfo xmlns:p15="http://schemas.microsoft.com/office/powerpoint/2012/main" userId="c989cb745c4e6c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3BA"/>
    <a:srgbClr val="004D86"/>
    <a:srgbClr val="0000FF"/>
    <a:srgbClr val="FFCB50"/>
    <a:srgbClr val="FFE7AB"/>
    <a:srgbClr val="2A2E38"/>
    <a:srgbClr val="FFAA01"/>
    <a:srgbClr val="E2A44A"/>
    <a:srgbClr val="E4C65A"/>
    <a:srgbClr val="CF3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F7405E-650C-4D74-A9B6-27596C7F66AF}">
  <a:tblStyle styleId="{9BF7405E-650C-4D74-A9B6-27596C7F66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326" autoAdjust="0"/>
  </p:normalViewPr>
  <p:slideViewPr>
    <p:cSldViewPr snapToGrid="0" showGuides="1">
      <p:cViewPr varScale="1">
        <p:scale>
          <a:sx n="106" d="100"/>
          <a:sy n="106" d="100"/>
        </p:scale>
        <p:origin x="70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3435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05D2-5D99-2F6A-6B77-E74B16FA5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920F7-06BD-56A3-3416-F46708B32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2E2FF-90DE-3960-6D09-F6F65172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564-8AC7-4ECE-835F-DD94694CCC89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14C4D-6149-F8CF-F18A-07B6A9E2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17302-0465-E9C2-F6E5-89E7F39A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939F-5BCC-425B-B7D8-9EE215FA4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30653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0171-5F46-8EF6-37A4-1C4DDABC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4F44C-52EE-FE71-486A-C22B94EEE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C24B9-CE68-FBB4-90A0-C5EFB9A9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564-8AC7-4ECE-835F-DD94694CCC89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7018-6D38-BDCB-F214-7BE1EC48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6CC88-AA38-2908-F04F-F53E4C26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939F-5BCC-425B-B7D8-9EE215FA4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05475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861F8-CDBA-7234-DDB0-C098A4225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4B15B-4A57-2ABC-576C-CA17C9E5F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B714F-E0F8-F0DD-2732-AF82863E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564-8AC7-4ECE-835F-DD94694CCC89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B33A7-24EB-C004-6992-BFE4ACF0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9CDA-D4BC-BDEA-0191-F9C3611A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939F-5BCC-425B-B7D8-9EE215FA4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8056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92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A5EE-06FA-C582-5430-ED0A9CE3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6F409-D72F-B5C3-B0EA-A21A3EC95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A3ED7-3411-C60D-BF39-E8EDE21C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564-8AC7-4ECE-835F-DD94694CCC89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C9CF7-E708-E296-D2B5-6F22C187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3EBAA-D377-594D-44CF-9A22423D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939F-5BCC-425B-B7D8-9EE215FA4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5471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28D4-2CCC-CFE4-BC01-225BD064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C7F17-0E2C-9B01-24EE-EDDB96CAE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32BF7-3832-37AF-D894-A67D019C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564-8AC7-4ECE-835F-DD94694CCC89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656A9-119B-FD80-C26D-7106F33F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EAE72-2E59-A780-E261-193C46FD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939F-5BCC-425B-B7D8-9EE215FA4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4926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49B6-D33B-D1BF-7007-B4CB2C45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27DD-F67A-1DB3-17DF-387D6E20B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5A3BE-2B1C-CC99-1EBC-7EDEE26F4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95E02-65ED-5D91-8C73-15D617CD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564-8AC7-4ECE-835F-DD94694CCC89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9F9E4-BB16-3B83-77BF-8FA6821F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A6032-7DCD-2534-0D75-B4E78740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939F-5BCC-425B-B7D8-9EE215FA4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6464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B2F9-BBBA-BB67-FAA9-665FDB8B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8694-ACF0-EAA0-5A82-FECA39BF2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A1DC2-3448-5061-F67D-DB95F531F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74B40-F043-5695-5894-4D4639524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EFDC7-252D-F49E-C247-A4E79D332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0922D-8B3C-287A-1256-4574ED88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564-8AC7-4ECE-835F-DD94694CCC89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E42532-B430-D29A-724E-00E95DB6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DB7DB-A415-EA7F-C83F-714467AF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939F-5BCC-425B-B7D8-9EE215FA4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9535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2315-E416-F2CD-6D04-2F89501A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7F245-EE88-D29B-2048-3AAC3A6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564-8AC7-4ECE-835F-DD94694CCC89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25671-6FA2-046B-F51A-B1F2523E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2BDDB-EDAC-454A-9AFE-9FFEC346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939F-5BCC-425B-B7D8-9EE215FA4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48195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F8F8F-ED65-C73A-98BE-4B1880C7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564-8AC7-4ECE-835F-DD94694CCC89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FFDEE-1F63-B801-17FD-AD162F31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85E8F-F708-6F77-3CDF-C643556B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939F-5BCC-425B-B7D8-9EE215FA4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660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A387-20D7-1EF3-2EED-71B34ACE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61A8-7905-6101-1736-88DCF35A1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21CFA-5CA9-77ED-5C7E-841E7D5C5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D25BC-645A-A753-D8CD-78E5C752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564-8AC7-4ECE-835F-DD94694CCC89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5DE1F-7BBC-81A4-0F9E-11415068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5B20B-225E-BBD9-9459-BA3AA4DF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939F-5BCC-425B-B7D8-9EE215FA4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70232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2070-EE41-6F55-B58E-90159DA7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B2D4A-F02E-DDEC-2948-DC000D888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427D7-5EBF-AA7C-52CB-09F803BFF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87127-2E4D-E031-08D0-2044693D4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564-8AC7-4ECE-835F-DD94694CCC89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8AEED-19AD-5FF1-7E50-F991F49C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3A46E-098E-FA3D-1F8D-F99E13E2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939F-5BCC-425B-B7D8-9EE215FA4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004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17DCC-E666-8F9D-BF3F-BE8D2D18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D3EA6-36B3-72CF-6948-28935783D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2BDE1-6778-E818-A2D3-A7A69148D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1C564-8AC7-4ECE-835F-DD94694CCC89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0B356-7611-0262-2775-B5EFBF39A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A6888-CCFC-8E32-388F-55795A430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939F-5BCC-425B-B7D8-9EE215FA49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306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848CC-85E9-4B34-B5E4-833F4126EE48}"/>
              </a:ext>
            </a:extLst>
          </p:cNvPr>
          <p:cNvSpPr txBox="1"/>
          <p:nvPr/>
        </p:nvSpPr>
        <p:spPr>
          <a:xfrm>
            <a:off x="0" y="435283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QUANTIFYING THE MORPHOLOGICAL DEGRADATION OF TERRESTRIAL IMPACT CRATERS THROUGH A DENUDATION INDEX DERIVED USING DRAINAGE NETWORK SIGNATURES</a:t>
            </a:r>
            <a:endParaRPr lang="en-IN" sz="2000" b="1" u="sng" dirty="0">
              <a:solidFill>
                <a:srgbClr val="004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500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854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F0BC20-BD04-43CA-B4AF-5A8242CB16B7}"/>
              </a:ext>
            </a:extLst>
          </p:cNvPr>
          <p:cNvSpPr txBox="1"/>
          <p:nvPr/>
        </p:nvSpPr>
        <p:spPr>
          <a:xfrm>
            <a:off x="1" y="156008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200" b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James</a:t>
            </a:r>
            <a:r>
              <a:rPr lang="en-US" sz="1200" b="1" baseline="30000" dirty="0">
                <a:solidFill>
                  <a:srgbClr val="004D8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IN" sz="1200" b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Saranya R. Chandran</a:t>
            </a:r>
            <a:r>
              <a:rPr lang="en-US" sz="1200" b="1" baseline="30000" dirty="0">
                <a:solidFill>
                  <a:srgbClr val="004D8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IN" sz="1200" b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K.S. </a:t>
            </a:r>
            <a:r>
              <a:rPr lang="en-IN" sz="1200" b="1" dirty="0" err="1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Sajinkumar</a:t>
            </a:r>
            <a:r>
              <a:rPr lang="en-US" sz="1200" b="1" baseline="30000" dirty="0">
                <a:solidFill>
                  <a:srgbClr val="004D8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1,2</a:t>
            </a:r>
          </a:p>
          <a:p>
            <a:pPr algn="ctr"/>
            <a:r>
              <a:rPr lang="en-US" sz="1200" b="1" baseline="30000" dirty="0">
                <a:solidFill>
                  <a:srgbClr val="004D8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IN" sz="1200" b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Geology, University of Kerala, India </a:t>
            </a:r>
          </a:p>
          <a:p>
            <a:pPr algn="ctr"/>
            <a:r>
              <a:rPr lang="en-US" sz="1200" b="1" baseline="30000" dirty="0">
                <a:solidFill>
                  <a:srgbClr val="004D8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en-IN" sz="1200" b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Geological and Mining Engineering and Sciences, Michigan Technological University, USA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642B4-936D-4A3C-98FA-63C702608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027" y="2571750"/>
            <a:ext cx="2901945" cy="75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0B054B-A8F3-525C-7C05-9C7A53417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657" y="3880800"/>
            <a:ext cx="810753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0A7826-A70B-2F0F-CE73-51074352A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16" y="4471575"/>
            <a:ext cx="514178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71BCA4-EFD0-8569-FC64-45E1069F3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862" y="4455787"/>
            <a:ext cx="1636748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6457A0-45D5-C373-09C2-993BA1BDC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533" y="3885083"/>
            <a:ext cx="1080000" cy="108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4ECD34-8F00-017D-78D0-C4DD93A47BF4}"/>
              </a:ext>
            </a:extLst>
          </p:cNvPr>
          <p:cNvSpPr txBox="1"/>
          <p:nvPr/>
        </p:nvSpPr>
        <p:spPr>
          <a:xfrm>
            <a:off x="3150900" y="3264134"/>
            <a:ext cx="2875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0" i="0" dirty="0">
                <a:solidFill>
                  <a:srgbClr val="1373BA"/>
                </a:solidFill>
                <a:effectLst/>
                <a:latin typeface="Open Sans" panose="020B0606030504020204" pitchFamily="34" charset="0"/>
              </a:rPr>
              <a:t>Session: GM11.1/PS11.5</a:t>
            </a:r>
            <a:endParaRPr lang="en-IN" sz="1600" dirty="0">
              <a:solidFill>
                <a:srgbClr val="1373BA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9551ED-2B29-BD0F-5380-8B20D1E2DAB9}"/>
              </a:ext>
            </a:extLst>
          </p:cNvPr>
          <p:cNvSpPr txBox="1"/>
          <p:nvPr/>
        </p:nvSpPr>
        <p:spPr>
          <a:xfrm>
            <a:off x="3132000" y="3544934"/>
            <a:ext cx="288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0" i="0" dirty="0">
                <a:solidFill>
                  <a:srgbClr val="1373BA"/>
                </a:solidFill>
                <a:effectLst/>
                <a:latin typeface="Open Sans" panose="020B0606030504020204" pitchFamily="34" charset="0"/>
              </a:rPr>
              <a:t>Thursday, 26 May 2022</a:t>
            </a:r>
            <a:endParaRPr lang="en-IN" sz="1600" dirty="0">
              <a:solidFill>
                <a:srgbClr val="1373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499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854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26FDF7-AEE6-4F76-B26F-B96624038A38}"/>
              </a:ext>
            </a:extLst>
          </p:cNvPr>
          <p:cNvSpPr txBox="1"/>
          <p:nvPr/>
        </p:nvSpPr>
        <p:spPr>
          <a:xfrm>
            <a:off x="1" y="4244082"/>
            <a:ext cx="914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C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5: DI scale for simple impact craters</a:t>
            </a:r>
            <a:endParaRPr lang="en-US" sz="10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B3F02-F0BD-7235-45A6-4FE33A1F8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3306" y="1022400"/>
            <a:ext cx="4637388" cy="32400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9B4E1E-7CA3-AB03-E923-2027968758D8}"/>
              </a:ext>
            </a:extLst>
          </p:cNvPr>
          <p:cNvSpPr txBox="1"/>
          <p:nvPr/>
        </p:nvSpPr>
        <p:spPr>
          <a:xfrm>
            <a:off x="245918" y="329085"/>
            <a:ext cx="865216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  <a:p>
            <a:endParaRPr lang="en-US" sz="1050" b="1" u="sng" dirty="0">
              <a:solidFill>
                <a:srgbClr val="004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5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499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854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68E9A8E-0BDE-B886-FF3A-CD1B00B1D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r="756"/>
          <a:stretch/>
        </p:blipFill>
        <p:spPr>
          <a:xfrm>
            <a:off x="336095" y="356710"/>
            <a:ext cx="1171213" cy="43200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5325FF-6E17-1A97-4339-5F5C8D922EFC}"/>
              </a:ext>
            </a:extLst>
          </p:cNvPr>
          <p:cNvSpPr txBox="1"/>
          <p:nvPr/>
        </p:nvSpPr>
        <p:spPr>
          <a:xfrm>
            <a:off x="2815200" y="186954"/>
            <a:ext cx="6104482" cy="3111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4D86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l-GR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duration of crater exposure to the denudation agents</a:t>
            </a:r>
          </a:p>
          <a:p>
            <a:pPr marL="514350" indent="-514350">
              <a:lnSpc>
                <a:spcPct val="150000"/>
              </a:lnSpc>
              <a:buClr>
                <a:srgbClr val="004D86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Denudation increases in order: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0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LOW DENUDATIONAL CLIMATES                                          HIGH DENUDATIONAL CLIMATES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US" sz="1000" b="1" i="1" dirty="0">
              <a:solidFill>
                <a:srgbClr val="004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US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023039-8B25-60BA-019C-55C96343C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887" t="4032" r="2901" b="14940"/>
          <a:stretch/>
        </p:blipFill>
        <p:spPr>
          <a:xfrm>
            <a:off x="3398400" y="2162876"/>
            <a:ext cx="5362422" cy="3960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8E4A02-6C8D-FA90-3FFF-334594175E18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512000" y="2334150"/>
            <a:ext cx="1886400" cy="26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A963CD-5526-B04D-486D-D077AAC264DE}"/>
              </a:ext>
            </a:extLst>
          </p:cNvPr>
          <p:cNvSpPr txBox="1"/>
          <p:nvPr/>
        </p:nvSpPr>
        <p:spPr>
          <a:xfrm>
            <a:off x="2817000" y="2823297"/>
            <a:ext cx="6103800" cy="1996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Clr>
                <a:srgbClr val="004D86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 durations in LDC can equate to shorter durations in HDC, irrespective of target rock types.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7A3502-CBE0-189C-9D42-733441B14A01}"/>
              </a:ext>
            </a:extLst>
          </p:cNvPr>
          <p:cNvCxnSpPr>
            <a:cxnSpLocks/>
          </p:cNvCxnSpPr>
          <p:nvPr/>
        </p:nvCxnSpPr>
        <p:spPr>
          <a:xfrm>
            <a:off x="5386800" y="2695350"/>
            <a:ext cx="1330800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45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500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854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26FDF7-AEE6-4F76-B26F-B96624038A38}"/>
              </a:ext>
            </a:extLst>
          </p:cNvPr>
          <p:cNvSpPr txBox="1"/>
          <p:nvPr/>
        </p:nvSpPr>
        <p:spPr>
          <a:xfrm>
            <a:off x="245918" y="329085"/>
            <a:ext cx="86521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4D86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Notable Deviations</a:t>
            </a:r>
          </a:p>
          <a:p>
            <a:pPr marL="514350" indent="-514350" algn="just">
              <a:lnSpc>
                <a:spcPct val="150000"/>
              </a:lnSpc>
              <a:buClr>
                <a:srgbClr val="004D86"/>
              </a:buClr>
              <a:buFont typeface="+mj-lt"/>
              <a:buAutoNum type="alphaLcParenR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of Hickman (0.67) &gt; DI of Tabun-</a:t>
            </a:r>
            <a:r>
              <a:rPr lang="en-US" sz="2800" b="1" i="1" dirty="0" err="1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Khara</a:t>
            </a: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-Obo (0.64) (150±20Ma). </a:t>
            </a:r>
          </a:p>
          <a:p>
            <a:pPr marL="514350" indent="-514350" algn="just">
              <a:lnSpc>
                <a:spcPct val="150000"/>
              </a:lnSpc>
              <a:buClr>
                <a:srgbClr val="004D86"/>
              </a:buClr>
              <a:buFont typeface="+mj-lt"/>
              <a:buAutoNum type="alphaLcParenR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of craters on crystalline target (</a:t>
            </a:r>
            <a:r>
              <a:rPr lang="en-US" sz="2800" b="1" i="1" dirty="0" err="1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Decaturville</a:t>
            </a: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0.55) &gt; DI at sedimentary target (</a:t>
            </a:r>
            <a:r>
              <a:rPr lang="en-US" sz="2800" b="1" i="1" dirty="0" err="1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El'gygytgyn</a:t>
            </a: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0.87). 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500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854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E8DD03A-4FB4-4197-90BB-4A5169A4A036}"/>
              </a:ext>
            </a:extLst>
          </p:cNvPr>
          <p:cNvSpPr txBox="1"/>
          <p:nvPr/>
        </p:nvSpPr>
        <p:spPr>
          <a:xfrm>
            <a:off x="3205128" y="2310140"/>
            <a:ext cx="2883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4D8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THANK YOU </a:t>
            </a:r>
            <a:r>
              <a:rPr lang="en-US" sz="2800" b="1" dirty="0">
                <a:solidFill>
                  <a:srgbClr val="004D8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IN" sz="2800" b="1" dirty="0">
              <a:solidFill>
                <a:srgbClr val="004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5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499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854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26FDF7-AEE6-4F76-B26F-B96624038A38}"/>
              </a:ext>
            </a:extLst>
          </p:cNvPr>
          <p:cNvSpPr txBox="1"/>
          <p:nvPr/>
        </p:nvSpPr>
        <p:spPr>
          <a:xfrm>
            <a:off x="216888" y="338373"/>
            <a:ext cx="8652164" cy="3488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>
              <a:lnSpc>
                <a:spcPct val="150000"/>
              </a:lnSpc>
            </a:pPr>
            <a:endParaRPr lang="en-US" sz="1050" b="1" u="sng" dirty="0">
              <a:solidFill>
                <a:srgbClr val="004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Clr>
                <a:srgbClr val="004D86"/>
              </a:buClr>
              <a:buFont typeface="+mj-lt"/>
              <a:buAutoNum type="arabicPeriod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000" b="1" i="1" dirty="0">
              <a:solidFill>
                <a:srgbClr val="004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Clr>
                <a:srgbClr val="004D86"/>
              </a:buClr>
              <a:buFont typeface="+mj-lt"/>
              <a:buAutoNum type="arabicPeriod"/>
            </a:pPr>
            <a:r>
              <a:rPr lang="en-IN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DENUDATION INDEX</a:t>
            </a:r>
          </a:p>
          <a:p>
            <a:pPr marL="514350" indent="-514350">
              <a:lnSpc>
                <a:spcPct val="150000"/>
              </a:lnSpc>
              <a:buClr>
                <a:srgbClr val="004D86"/>
              </a:buClr>
              <a:buFont typeface="+mj-lt"/>
              <a:buAutoNum type="arabicPeriod"/>
            </a:pPr>
            <a:r>
              <a:rPr lang="en-IN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marL="514350" indent="-514350">
              <a:lnSpc>
                <a:spcPct val="150000"/>
              </a:lnSpc>
              <a:buClr>
                <a:srgbClr val="004D86"/>
              </a:buClr>
              <a:buFont typeface="+mj-lt"/>
              <a:buAutoNum type="arabicPeriod"/>
            </a:pPr>
            <a:r>
              <a:rPr lang="en-IN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4774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499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854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26FDF7-AEE6-4F76-B26F-B96624038A38}"/>
              </a:ext>
            </a:extLst>
          </p:cNvPr>
          <p:cNvSpPr txBox="1"/>
          <p:nvPr/>
        </p:nvSpPr>
        <p:spPr>
          <a:xfrm>
            <a:off x="245918" y="347871"/>
            <a:ext cx="8652164" cy="4054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endParaRPr lang="en-US" sz="1050" b="1" u="sng" dirty="0">
              <a:solidFill>
                <a:srgbClr val="004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rgbClr val="004D86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water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– an essential component of the Earth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– oversee landscape evolution globally</a:t>
            </a:r>
          </a:p>
          <a:p>
            <a:pPr marL="457200" indent="-457200">
              <a:buClr>
                <a:srgbClr val="004D86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Terrestrial impact craters 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– posses characteristic drainage patterns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– dominantly denuded by fluvial processes</a:t>
            </a:r>
          </a:p>
        </p:txBody>
      </p:sp>
    </p:spTree>
    <p:extLst>
      <p:ext uri="{BB962C8B-B14F-4D97-AF65-F5344CB8AC3E}">
        <p14:creationId xmlns:p14="http://schemas.microsoft.com/office/powerpoint/2010/main" val="173919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499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854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26FDF7-AEE6-4F76-B26F-B96624038A38}"/>
              </a:ext>
            </a:extLst>
          </p:cNvPr>
          <p:cNvSpPr txBox="1"/>
          <p:nvPr/>
        </p:nvSpPr>
        <p:spPr>
          <a:xfrm>
            <a:off x="1" y="3675814"/>
            <a:ext cx="9143999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C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1: Drainage patterns associated with terrestrial impact craters</a:t>
            </a:r>
          </a:p>
          <a:p>
            <a:pPr algn="ctr"/>
            <a:r>
              <a:rPr lang="en-US" b="1" i="1" dirty="0">
                <a:solidFill>
                  <a:srgbClr val="FFC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simple crater – 1 radial, 1 centripetal pattern</a:t>
            </a:r>
          </a:p>
          <a:p>
            <a:pPr algn="ctr"/>
            <a:r>
              <a:rPr lang="en-US" b="1" i="1" dirty="0">
                <a:solidFill>
                  <a:srgbClr val="FFC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(b) complex crater – 2 radial, 1 centripetal pattern</a:t>
            </a:r>
          </a:p>
          <a:p>
            <a:endParaRPr lang="en-US" sz="105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743F3-355D-4309-96D0-2BC51DC14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97" y="740446"/>
            <a:ext cx="7845552" cy="2877312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10825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499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854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26FDF7-AEE6-4F76-B26F-B96624038A38}"/>
              </a:ext>
            </a:extLst>
          </p:cNvPr>
          <p:cNvSpPr txBox="1"/>
          <p:nvPr/>
        </p:nvSpPr>
        <p:spPr>
          <a:xfrm>
            <a:off x="245918" y="347871"/>
            <a:ext cx="865216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DENUDATION INDEX</a:t>
            </a:r>
          </a:p>
          <a:p>
            <a:endParaRPr lang="en-US" sz="105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8DD03A-4FB4-4197-90BB-4A5169A4A036}"/>
                  </a:ext>
                </a:extLst>
              </p:cNvPr>
              <p:cNvSpPr txBox="1"/>
              <p:nvPr/>
            </p:nvSpPr>
            <p:spPr>
              <a:xfrm>
                <a:off x="3288255" y="1439952"/>
                <a:ext cx="2509427" cy="1003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4D86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b="1" i="1">
                            <a:solidFill>
                              <a:srgbClr val="004D8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N" sz="2800" b="1" i="1">
                                <a:solidFill>
                                  <a:srgbClr val="004D86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800" b="1" i="1">
                                    <a:solidFill>
                                      <a:srgbClr val="004D86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IN" sz="2800" b="1" i="1">
                                        <a:solidFill>
                                          <a:srgbClr val="004D8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004D8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rgbClr val="004D8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IN" sz="2800" b="1" i="1">
                                        <a:solidFill>
                                          <a:srgbClr val="004D8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004D8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rgbClr val="004D8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800" b="1" i="1">
                                <a:solidFill>
                                  <a:srgbClr val="004D86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 + </m:t>
                            </m:r>
                            <m:f>
                              <m:fPr>
                                <m:ctrlPr>
                                  <a:rPr lang="en-IN" sz="2800" b="1" i="1">
                                    <a:solidFill>
                                      <a:srgbClr val="004D86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IN" sz="2800" b="1" i="1">
                                        <a:solidFill>
                                          <a:srgbClr val="004D8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004D8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rgbClr val="004D8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𝒊𝒏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IN" sz="2800" b="1" i="1">
                                        <a:solidFill>
                                          <a:srgbClr val="004D8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004D8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rgbClr val="004D8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𝒊𝒏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2800" b="1" i="1">
                            <a:solidFill>
                              <a:srgbClr val="004D8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I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8DD03A-4FB4-4197-90BB-4A5169A4A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255" y="1439952"/>
                <a:ext cx="2509427" cy="1003865"/>
              </a:xfrm>
              <a:prstGeom prst="rect">
                <a:avLst/>
              </a:prstGeom>
              <a:blipFill>
                <a:blip r:embed="rId2"/>
                <a:stretch>
                  <a:fillRect l="-2427" b="-60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970500C-4844-4D1A-9303-8AE1CDC2286D}"/>
              </a:ext>
            </a:extLst>
          </p:cNvPr>
          <p:cNvSpPr txBox="1"/>
          <p:nvPr/>
        </p:nvSpPr>
        <p:spPr>
          <a:xfrm>
            <a:off x="3676194" y="2974777"/>
            <a:ext cx="1733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4D8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 = 1–RI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818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499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854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26FDF7-AEE6-4F76-B26F-B96624038A38}"/>
              </a:ext>
            </a:extLst>
          </p:cNvPr>
          <p:cNvSpPr txBox="1"/>
          <p:nvPr/>
        </p:nvSpPr>
        <p:spPr>
          <a:xfrm>
            <a:off x="1" y="3675814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C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2: a) Drainage evolved from elevated rim at </a:t>
            </a:r>
            <a:r>
              <a:rPr lang="en-US" b="1" i="1" dirty="0" err="1">
                <a:solidFill>
                  <a:srgbClr val="FFC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Xiuyan</a:t>
            </a:r>
            <a:r>
              <a:rPr lang="en-US" b="1" i="1" dirty="0">
                <a:solidFill>
                  <a:srgbClr val="FFC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China (b)1</a:t>
            </a:r>
            <a:r>
              <a:rPr lang="en-US" b="1" i="1" baseline="30000" dirty="0">
                <a:solidFill>
                  <a:srgbClr val="FFC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dirty="0">
                <a:solidFill>
                  <a:srgbClr val="FFC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streams in red neither follow radial or centripetal pattern (ALOS PALSAR elevation map over hill shade).</a:t>
            </a:r>
            <a:endParaRPr lang="en-US" sz="10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E5EFB-DD8E-4629-A35D-98FD05F83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195" t="2273" b="2223"/>
          <a:stretch/>
        </p:blipFill>
        <p:spPr bwMode="auto">
          <a:xfrm>
            <a:off x="1314518" y="741358"/>
            <a:ext cx="6514964" cy="2876400"/>
          </a:xfrm>
          <a:prstGeom prst="rect">
            <a:avLst/>
          </a:prstGeom>
          <a:ln w="3175">
            <a:solidFill>
              <a:schemeClr val="accent4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843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499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854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26FDF7-AEE6-4F76-B26F-B96624038A38}"/>
              </a:ext>
            </a:extLst>
          </p:cNvPr>
          <p:cNvSpPr txBox="1"/>
          <p:nvPr/>
        </p:nvSpPr>
        <p:spPr>
          <a:xfrm>
            <a:off x="245918" y="329085"/>
            <a:ext cx="8652164" cy="5131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endParaRPr lang="en-US" sz="1050" b="1" u="sng" dirty="0">
              <a:solidFill>
                <a:srgbClr val="004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Clr>
                <a:srgbClr val="004D86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Crater selection</a:t>
            </a:r>
          </a:p>
          <a:p>
            <a:pPr marL="514350" indent="-514350">
              <a:lnSpc>
                <a:spcPct val="150000"/>
              </a:lnSpc>
              <a:buClr>
                <a:srgbClr val="004D86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Drainage extraction &amp; verification (Google Earth) </a:t>
            </a:r>
          </a:p>
          <a:p>
            <a:pPr marL="514350" indent="-514350">
              <a:lnSpc>
                <a:spcPct val="150000"/>
              </a:lnSpc>
              <a:buClr>
                <a:srgbClr val="004D86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derivation</a:t>
            </a:r>
          </a:p>
          <a:p>
            <a:pPr marL="514350" indent="-514350">
              <a:lnSpc>
                <a:spcPct val="150000"/>
              </a:lnSpc>
              <a:buClr>
                <a:srgbClr val="004D86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correlation – a) age 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– b) target lithology 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i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– c) reconstructed paleoclimate 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6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500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854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26FDF7-AEE6-4F76-B26F-B96624038A38}"/>
              </a:ext>
            </a:extLst>
          </p:cNvPr>
          <p:cNvSpPr txBox="1"/>
          <p:nvPr/>
        </p:nvSpPr>
        <p:spPr>
          <a:xfrm>
            <a:off x="1" y="4244082"/>
            <a:ext cx="914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C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3: Schema of the methodology adopted for the present study</a:t>
            </a:r>
            <a:endParaRPr lang="en-US" sz="10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C9EC7-DA9A-1294-C750-AFE6E3BCD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358" y="1066669"/>
            <a:ext cx="6965284" cy="3010161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83869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6">
            <a:extLst>
              <a:ext uri="{FF2B5EF4-FFF2-40B4-BE49-F238E27FC236}">
                <a16:creationId xmlns:a16="http://schemas.microsoft.com/office/drawing/2014/main" id="{5A5CE03F-EA9B-4E56-9FAE-D0F10AEFF056}"/>
              </a:ext>
            </a:extLst>
          </p:cNvPr>
          <p:cNvSpPr txBox="1">
            <a:spLocks/>
          </p:cNvSpPr>
          <p:nvPr/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IN" sz="2800" dirty="0">
              <a:solidFill>
                <a:srgbClr val="FFC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76868-EF99-4DE9-9814-6F8109C9B49D}"/>
              </a:ext>
            </a:extLst>
          </p:cNvPr>
          <p:cNvCxnSpPr>
            <a:cxnSpLocks/>
          </p:cNvCxnSpPr>
          <p:nvPr/>
        </p:nvCxnSpPr>
        <p:spPr>
          <a:xfrm>
            <a:off x="-58057" y="5143499"/>
            <a:ext cx="9202057" cy="0"/>
          </a:xfrm>
          <a:prstGeom prst="line">
            <a:avLst/>
          </a:prstGeom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BD6CC-3BFF-43DA-AD19-FE5A04188223}"/>
              </a:ext>
            </a:extLst>
          </p:cNvPr>
          <p:cNvCxnSpPr>
            <a:cxnSpLocks/>
          </p:cNvCxnSpPr>
          <p:nvPr/>
        </p:nvCxnSpPr>
        <p:spPr>
          <a:xfrm>
            <a:off x="-58058" y="5092642"/>
            <a:ext cx="9202057" cy="0"/>
          </a:xfrm>
          <a:prstGeom prst="line">
            <a:avLst/>
          </a:prstGeom>
          <a:ln w="38100">
            <a:solidFill>
              <a:srgbClr val="FFC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26FDF7-AEE6-4F76-B26F-B96624038A38}"/>
              </a:ext>
            </a:extLst>
          </p:cNvPr>
          <p:cNvSpPr txBox="1"/>
          <p:nvPr/>
        </p:nvSpPr>
        <p:spPr>
          <a:xfrm>
            <a:off x="1" y="4244082"/>
            <a:ext cx="914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C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4: Location of 71 terrestrial impact craters considered in the study</a:t>
            </a:r>
            <a:endParaRPr lang="en-US" sz="10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029A8-7838-4CB0-A2B5-3D4B05AE2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28" t="361" r="423"/>
          <a:stretch/>
        </p:blipFill>
        <p:spPr>
          <a:xfrm>
            <a:off x="743856" y="370114"/>
            <a:ext cx="7656287" cy="3873968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38842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347</Words>
  <Application>Microsoft Office PowerPoint</Application>
  <PresentationFormat>On-screen Show (16:9)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Shania James</dc:creator>
  <cp:lastModifiedBy>Shania James</cp:lastModifiedBy>
  <cp:revision>59</cp:revision>
  <dcterms:modified xsi:type="dcterms:W3CDTF">2022-05-25T03:48:33Z</dcterms:modified>
</cp:coreProperties>
</file>