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m4a" ContentType="audio/mp4"/>
  <Default Extension="emf" ContentType="image/x-emf"/>
  <Default Extension="rels" ContentType="application/vnd.openxmlformats-package.relationships+xml"/>
  <Default Extension="xml" ContentType="application/xml"/>
  <Default Extension="fntdata" ContentType="application/x-fontdata"/>
  <Default Extension="wdp" ContentType="image/vnd.ms-photo"/>
  <Default Extension="tif" ContentType="image/tif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2.xml" ContentType="application/vnd.openxmlformats-officedocument.theme+xml"/>
  <Override PartName="/ppt/theme/themeOverride1.xml" ContentType="application/vnd.openxmlformats-officedocument.themeOverride+xml"/>
  <Override PartName="/ppt/tags/tag1.xml" ContentType="application/vnd.openxmlformats-officedocument.presentationml.tags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tags/tag2.xml" ContentType="application/vnd.openxmlformats-officedocument.presentationml.tags+xml"/>
  <Override PartName="/ppt/notesSlides/notesSlide5.xml" ContentType="application/vnd.openxmlformats-officedocument.presentationml.notesSlide+xml"/>
  <Override PartName="/ppt/tags/tag3.xml" ContentType="application/vnd.openxmlformats-officedocument.presentationml.tags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tags/tag4.xml" ContentType="application/vnd.openxmlformats-officedocument.presentationml.tags+xml"/>
  <Override PartName="/ppt/notesSlides/notesSlide9.xml" ContentType="application/vnd.openxmlformats-officedocument.presentationml.notesSlide+xml"/>
  <Override PartName="/ppt/tags/tag5.xml" ContentType="application/vnd.openxmlformats-officedocument.presentationml.tags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tags/tag6.xml" ContentType="application/vnd.openxmlformats-officedocument.presentationml.tags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 bookmarkIdSeed="15">
  <p:sldMasterIdLst>
    <p:sldMasterId id="2147483648" r:id="rId1"/>
  </p:sldMasterIdLst>
  <p:notesMasterIdLst>
    <p:notesMasterId r:id="rId16"/>
  </p:notesMasterIdLst>
  <p:sldIdLst>
    <p:sldId id="256" r:id="rId2"/>
    <p:sldId id="1793" r:id="rId3"/>
    <p:sldId id="263" r:id="rId4"/>
    <p:sldId id="1794" r:id="rId5"/>
    <p:sldId id="264" r:id="rId6"/>
    <p:sldId id="1795" r:id="rId7"/>
    <p:sldId id="1792" r:id="rId8"/>
    <p:sldId id="1763" r:id="rId9"/>
    <p:sldId id="1777" r:id="rId10"/>
    <p:sldId id="1779" r:id="rId11"/>
    <p:sldId id="1780" r:id="rId12"/>
    <p:sldId id="1781" r:id="rId13"/>
    <p:sldId id="1733" r:id="rId14"/>
    <p:sldId id="272" r:id="rId15"/>
  </p:sldIdLst>
  <p:sldSz cx="9144000" cy="6858000" type="screen4x3"/>
  <p:notesSz cx="6858000" cy="9144000"/>
  <p:embeddedFontLst>
    <p:embeddedFont>
      <p:font typeface="等线" panose="02010600030101010101" pitchFamily="2" charset="-122"/>
      <p:regular r:id="rId17"/>
      <p:bold r:id="rId18"/>
    </p:embeddedFont>
    <p:embeddedFont>
      <p:font typeface="华文行楷" panose="02010800040101010101" pitchFamily="2" charset="-122"/>
      <p:regular r:id="rId19"/>
    </p:embeddedFont>
    <p:embeddedFont>
      <p:font typeface="Eras Light ITC" panose="020B0402030504020804" pitchFamily="34" charset="0"/>
      <p:regular r:id="rId20"/>
    </p:embeddedFont>
    <p:embeddedFont>
      <p:font typeface="Eras Bold ITC" panose="020B0907030504020204" pitchFamily="34" charset="0"/>
      <p:regular r:id="rId21"/>
    </p:embeddedFont>
    <p:embeddedFont>
      <p:font typeface="微软雅黑" panose="020B0503020204020204" pitchFamily="34" charset="-122"/>
      <p:regular r:id="rId22"/>
      <p:bold r:id="rId23"/>
    </p:embeddedFont>
    <p:embeddedFont>
      <p:font typeface="等线 Light" panose="02010600030101010101" pitchFamily="2" charset="-122"/>
      <p:regular r:id="rId24"/>
    </p:embeddedFont>
    <p:embeddedFont>
      <p:font typeface="微软雅黑 Light" panose="020B0502040204020203" pitchFamily="34" charset="-122"/>
      <p:regular r:id="rId25"/>
    </p:embeddedFont>
  </p:embeddedFont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459">
          <p15:clr>
            <a:srgbClr val="A4A3A4"/>
          </p15:clr>
        </p15:guide>
        <p15:guide id="2" orient="horz" pos="4088">
          <p15:clr>
            <a:srgbClr val="A4A3A4"/>
          </p15:clr>
        </p15:guide>
        <p15:guide id="3" orient="horz" pos="2205">
          <p15:clr>
            <a:srgbClr val="A4A3A4"/>
          </p15:clr>
        </p15:guide>
        <p15:guide id="4" pos="2880">
          <p15:clr>
            <a:srgbClr val="A4A3A4"/>
          </p15:clr>
        </p15:guide>
        <p15:guide id="5" pos="202">
          <p15:clr>
            <a:srgbClr val="A4A3A4"/>
          </p15:clr>
        </p15:guide>
        <p15:guide id="6" pos="5579">
          <p15:clr>
            <a:srgbClr val="A4A3A4"/>
          </p15:clr>
        </p15:guide>
      </p15:sldGuideLst>
    </p:ext>
    <p:ext uri="{505F2C04-C923-438B-8C0F-E0CD2BADF298}">
      <wppc:fontMiss xmlns:wppc="http://www.wps.cn/officeDocument/PresentationCustomData" xmlns="" type="true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0" name="Administrator" initials="A" lastIdx="4" clrIdx="0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699F7E"/>
    <a:srgbClr val="ADC5B6"/>
    <a:srgbClr val="F2F2F2"/>
    <a:srgbClr val="E6E6E6"/>
    <a:srgbClr val="FFFFFF"/>
    <a:srgbClr val="00683C"/>
    <a:srgbClr val="004327"/>
    <a:srgbClr val="007D49"/>
    <a:srgbClr val="204B1E"/>
    <a:srgbClr val="E8BFE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度样式 2 - 强调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8025" autoAdjust="0"/>
    <p:restoredTop sz="95196" autoAdjust="0"/>
  </p:normalViewPr>
  <p:slideViewPr>
    <p:cSldViewPr snapToGrid="0" showGuides="1">
      <p:cViewPr varScale="1">
        <p:scale>
          <a:sx n="64" d="100"/>
          <a:sy n="64" d="100"/>
        </p:scale>
        <p:origin x="548" y="52"/>
      </p:cViewPr>
      <p:guideLst>
        <p:guide orient="horz" pos="459"/>
        <p:guide orient="horz" pos="4088"/>
        <p:guide orient="horz" pos="2205"/>
        <p:guide pos="2880"/>
        <p:guide pos="202"/>
        <p:guide pos="5579"/>
      </p:guideLst>
    </p:cSldViewPr>
  </p:slideViewPr>
  <p:outlineViewPr>
    <p:cViewPr>
      <p:scale>
        <a:sx n="33" d="100"/>
        <a:sy n="33" d="100"/>
      </p:scale>
      <p:origin x="0" y="-150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1440000" cy="14400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font" Target="fonts/font2.fntdata"/><Relationship Id="rId26" Type="http://schemas.openxmlformats.org/officeDocument/2006/relationships/commentAuthors" Target="commentAuthors.xml"/><Relationship Id="rId3" Type="http://schemas.openxmlformats.org/officeDocument/2006/relationships/slide" Target="slides/slide2.xml"/><Relationship Id="rId21" Type="http://schemas.openxmlformats.org/officeDocument/2006/relationships/font" Target="fonts/font5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font" Target="fonts/font1.fntdata"/><Relationship Id="rId25" Type="http://schemas.openxmlformats.org/officeDocument/2006/relationships/font" Target="fonts/font9.fntdata"/><Relationship Id="rId2" Type="http://schemas.openxmlformats.org/officeDocument/2006/relationships/slide" Target="slides/slide1.xml"/><Relationship Id="rId16" Type="http://schemas.openxmlformats.org/officeDocument/2006/relationships/notesMaster" Target="notesMasters/notesMaster1.xml"/><Relationship Id="rId20" Type="http://schemas.openxmlformats.org/officeDocument/2006/relationships/font" Target="fonts/font4.fntdata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8.fntdata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font" Target="fonts/font7.fntdata"/><Relationship Id="rId28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font" Target="fonts/font3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font" Target="fonts/font6.fntdata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C5EA13C9-D98D-4BB9-86C0-A72AC219B377}" type="doc">
      <dgm:prSet loTypeId="urn:microsoft.com/office/officeart/2005/8/layout/vList3" loCatId="list" qsTypeId="urn:microsoft.com/office/officeart/2005/8/quickstyle/simple1" qsCatId="simple" csTypeId="urn:microsoft.com/office/officeart/2005/8/colors/accent1_2" csCatId="accent1" phldr="1"/>
      <dgm:spPr/>
    </dgm:pt>
    <dgm:pt modelId="{4EEE53FE-25D5-43D8-B33B-7753FCAA33D4}">
      <dgm:prSet phldrT="[文本]" custT="1"/>
      <dgm:spPr/>
      <dgm:t>
        <a:bodyPr/>
        <a:lstStyle/>
        <a:p>
          <a:r>
            <a:rPr lang="en-US" altLang="zh-CN" sz="2800" b="1" i="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B</a:t>
          </a:r>
          <a:r>
            <a:rPr lang="en-US" altLang="en-US" sz="2800" b="1" i="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ackground</a:t>
          </a:r>
          <a:endParaRPr lang="zh-CN" altLang="en-US" sz="2800" b="1" i="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DB921EF8-2FF9-4150-81C7-C6AE2E2574D3}" type="parTrans" cxnId="{CE17ED06-A976-4422-A3BD-DC53220C20CD}">
      <dgm:prSet/>
      <dgm:spPr/>
      <dgm:t>
        <a:bodyPr/>
        <a:lstStyle/>
        <a:p>
          <a:endParaRPr lang="zh-CN" altLang="en-US"/>
        </a:p>
      </dgm:t>
    </dgm:pt>
    <dgm:pt modelId="{CB3F585F-A6D1-4346-9A81-D6BFECC0B148}" type="sibTrans" cxnId="{CE17ED06-A976-4422-A3BD-DC53220C20CD}">
      <dgm:prSet/>
      <dgm:spPr/>
      <dgm:t>
        <a:bodyPr/>
        <a:lstStyle/>
        <a:p>
          <a:endParaRPr lang="zh-CN" altLang="en-US"/>
        </a:p>
      </dgm:t>
    </dgm:pt>
    <dgm:pt modelId="{FA6AD987-F4D0-47D3-8BCB-9760D2DE32AB}">
      <dgm:prSet phldrT="[文本]" custT="1"/>
      <dgm:spPr/>
      <dgm:t>
        <a:bodyPr/>
        <a:lstStyle/>
        <a:p>
          <a:r>
            <a:rPr lang="en-US" altLang="en-US" sz="2800" b="1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Purpose</a:t>
          </a:r>
          <a:endParaRPr lang="zh-CN" altLang="en-US" sz="2800" b="1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6CFB03F4-633E-42AD-B847-1BEB38AAE5CF}" type="parTrans" cxnId="{4405547B-3506-47B4-A384-A99DE0740DB3}">
      <dgm:prSet/>
      <dgm:spPr/>
      <dgm:t>
        <a:bodyPr/>
        <a:lstStyle/>
        <a:p>
          <a:endParaRPr lang="zh-CN" altLang="en-US"/>
        </a:p>
      </dgm:t>
    </dgm:pt>
    <dgm:pt modelId="{66C7FA16-D015-4D92-AB1A-B780FBC2DA6E}" type="sibTrans" cxnId="{4405547B-3506-47B4-A384-A99DE0740DB3}">
      <dgm:prSet/>
      <dgm:spPr/>
      <dgm:t>
        <a:bodyPr/>
        <a:lstStyle/>
        <a:p>
          <a:endParaRPr lang="zh-CN" altLang="en-US"/>
        </a:p>
      </dgm:t>
    </dgm:pt>
    <dgm:pt modelId="{CC8145E3-ACCE-4370-A0DE-76ECD2EEC626}">
      <dgm:prSet phldrT="[文本]" custT="1"/>
      <dgm:spPr/>
      <dgm:t>
        <a:bodyPr/>
        <a:lstStyle/>
        <a:p>
          <a:r>
            <a:rPr lang="en-US" altLang="zh-CN" sz="2800" b="1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Results and discussion</a:t>
          </a:r>
          <a:endParaRPr lang="zh-CN" altLang="en-US" sz="2800" b="1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DE52214B-4B9D-40C9-AC87-40AD0B94B68E}" type="parTrans" cxnId="{5C1BB1AD-239A-4010-AEB4-3C0C7CDB4079}">
      <dgm:prSet/>
      <dgm:spPr/>
      <dgm:t>
        <a:bodyPr/>
        <a:lstStyle/>
        <a:p>
          <a:endParaRPr lang="zh-CN" altLang="en-US"/>
        </a:p>
      </dgm:t>
    </dgm:pt>
    <dgm:pt modelId="{76DF6EC8-DE2C-4F51-A8C9-862E33E732E0}" type="sibTrans" cxnId="{5C1BB1AD-239A-4010-AEB4-3C0C7CDB4079}">
      <dgm:prSet/>
      <dgm:spPr/>
      <dgm:t>
        <a:bodyPr/>
        <a:lstStyle/>
        <a:p>
          <a:endParaRPr lang="zh-CN" altLang="en-US"/>
        </a:p>
      </dgm:t>
    </dgm:pt>
    <dgm:pt modelId="{532F7CCA-1BD5-44F5-82BA-956CB555F4E6}">
      <dgm:prSet phldrT="[文本]" custT="1"/>
      <dgm:spPr/>
      <dgm:t>
        <a:bodyPr/>
        <a:lstStyle/>
        <a:p>
          <a:r>
            <a:rPr lang="en-US" altLang="zh-CN" sz="2800" b="1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Conclusion</a:t>
          </a:r>
          <a:endParaRPr lang="zh-CN" altLang="en-US" sz="2800" b="1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F12A3257-7B73-42BA-94E5-CF2E2ED6E055}" type="parTrans" cxnId="{C6808FF4-A1A4-4C79-B141-E42622F32D68}">
      <dgm:prSet/>
      <dgm:spPr/>
      <dgm:t>
        <a:bodyPr/>
        <a:lstStyle/>
        <a:p>
          <a:endParaRPr lang="zh-CN" altLang="en-US"/>
        </a:p>
      </dgm:t>
    </dgm:pt>
    <dgm:pt modelId="{48F33FFF-1140-4441-B74D-01C5509071AD}" type="sibTrans" cxnId="{C6808FF4-A1A4-4C79-B141-E42622F32D68}">
      <dgm:prSet/>
      <dgm:spPr/>
      <dgm:t>
        <a:bodyPr/>
        <a:lstStyle/>
        <a:p>
          <a:endParaRPr lang="zh-CN" altLang="en-US"/>
        </a:p>
      </dgm:t>
    </dgm:pt>
    <dgm:pt modelId="{A0052DA0-EDD4-43E5-A8FC-7B76B1E16D75}" type="pres">
      <dgm:prSet presAssocID="{C5EA13C9-D98D-4BB9-86C0-A72AC219B377}" presName="linearFlow" presStyleCnt="0">
        <dgm:presLayoutVars>
          <dgm:dir/>
          <dgm:resizeHandles val="exact"/>
        </dgm:presLayoutVars>
      </dgm:prSet>
      <dgm:spPr/>
    </dgm:pt>
    <dgm:pt modelId="{05F47287-C94B-4859-8AD7-CFBA162D0465}" type="pres">
      <dgm:prSet presAssocID="{4EEE53FE-25D5-43D8-B33B-7753FCAA33D4}" presName="composite" presStyleCnt="0"/>
      <dgm:spPr/>
    </dgm:pt>
    <dgm:pt modelId="{31D95918-C898-43C7-88E8-8778B13F27B4}" type="pres">
      <dgm:prSet presAssocID="{4EEE53FE-25D5-43D8-B33B-7753FCAA33D4}" presName="imgShp" presStyleLbl="fgImgPlace1" presStyleIdx="0" presStyleCnt="4" custLinFactNeighborX="-41931"/>
      <dgm:spPr>
        <a:solidFill>
          <a:srgbClr val="00B050"/>
        </a:solidFill>
      </dgm:spPr>
      <dgm:t>
        <a:bodyPr/>
        <a:lstStyle/>
        <a:p>
          <a:endParaRPr lang="zh-CN" altLang="en-US"/>
        </a:p>
      </dgm:t>
    </dgm:pt>
    <dgm:pt modelId="{643125FD-AFF6-4776-BB91-184D09010FDA}" type="pres">
      <dgm:prSet presAssocID="{4EEE53FE-25D5-43D8-B33B-7753FCAA33D4}" presName="txShp" presStyleLbl="node1" presStyleIdx="0" presStyleCnt="4" custScaleX="125106">
        <dgm:presLayoutVars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CFDB0A08-985F-4B85-B0C3-38A879875472}" type="pres">
      <dgm:prSet presAssocID="{CB3F585F-A6D1-4346-9A81-D6BFECC0B148}" presName="spacing" presStyleCnt="0"/>
      <dgm:spPr/>
    </dgm:pt>
    <dgm:pt modelId="{B1691F17-BBEC-44B7-B7D7-FF6A3417B286}" type="pres">
      <dgm:prSet presAssocID="{FA6AD987-F4D0-47D3-8BCB-9760D2DE32AB}" presName="composite" presStyleCnt="0"/>
      <dgm:spPr/>
    </dgm:pt>
    <dgm:pt modelId="{24B6312F-412F-4731-9180-3DD790D217EF}" type="pres">
      <dgm:prSet presAssocID="{FA6AD987-F4D0-47D3-8BCB-9760D2DE32AB}" presName="imgShp" presStyleLbl="fgImgPlace1" presStyleIdx="1" presStyleCnt="4" custLinFactNeighborX="-35940" custLinFactNeighborY="-2396"/>
      <dgm:spPr>
        <a:solidFill>
          <a:srgbClr val="00B050"/>
        </a:solidFill>
      </dgm:spPr>
      <dgm:t>
        <a:bodyPr/>
        <a:lstStyle/>
        <a:p>
          <a:endParaRPr lang="zh-CN" altLang="en-US"/>
        </a:p>
      </dgm:t>
    </dgm:pt>
    <dgm:pt modelId="{F0D70CD2-BA62-4205-A0E1-976FB1C0028D}" type="pres">
      <dgm:prSet presAssocID="{FA6AD987-F4D0-47D3-8BCB-9760D2DE32AB}" presName="txShp" presStyleLbl="node1" presStyleIdx="1" presStyleCnt="4" custScaleX="119652" custLinFactNeighborX="2204" custLinFactNeighborY="-3594">
        <dgm:presLayoutVars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A621A257-4B28-42E3-904A-73E662EF0157}" type="pres">
      <dgm:prSet presAssocID="{66C7FA16-D015-4D92-AB1A-B780FBC2DA6E}" presName="spacing" presStyleCnt="0"/>
      <dgm:spPr/>
    </dgm:pt>
    <dgm:pt modelId="{3A643A3D-AC11-499C-B29C-60840DE92B72}" type="pres">
      <dgm:prSet presAssocID="{CC8145E3-ACCE-4370-A0DE-76ECD2EEC626}" presName="composite" presStyleCnt="0"/>
      <dgm:spPr/>
    </dgm:pt>
    <dgm:pt modelId="{0B295E7B-BA94-4743-8196-E4348275DD7B}" type="pres">
      <dgm:prSet presAssocID="{CC8145E3-ACCE-4370-A0DE-76ECD2EEC626}" presName="imgShp" presStyleLbl="fgImgPlace1" presStyleIdx="2" presStyleCnt="4" custLinFactNeighborX="-34742" custLinFactNeighborY="7189"/>
      <dgm:spPr>
        <a:solidFill>
          <a:srgbClr val="00B050"/>
        </a:solidFill>
      </dgm:spPr>
      <dgm:t>
        <a:bodyPr/>
        <a:lstStyle/>
        <a:p>
          <a:endParaRPr lang="zh-CN" altLang="en-US"/>
        </a:p>
      </dgm:t>
    </dgm:pt>
    <dgm:pt modelId="{37F59300-64C4-445B-ABB1-BCC92F0AFBAD}" type="pres">
      <dgm:prSet presAssocID="{CC8145E3-ACCE-4370-A0DE-76ECD2EEC626}" presName="txShp" presStyleLbl="node1" presStyleIdx="2" presStyleCnt="4" custScaleX="117260" custLinFactNeighborX="2940">
        <dgm:presLayoutVars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85A72EB5-769E-4CB9-8554-F89BEFB03277}" type="pres">
      <dgm:prSet presAssocID="{76DF6EC8-DE2C-4F51-A8C9-862E33E732E0}" presName="spacing" presStyleCnt="0"/>
      <dgm:spPr/>
    </dgm:pt>
    <dgm:pt modelId="{C1128AD5-2013-4DB4-9A1C-038C86FED78F}" type="pres">
      <dgm:prSet presAssocID="{532F7CCA-1BD5-44F5-82BA-956CB555F4E6}" presName="composite" presStyleCnt="0"/>
      <dgm:spPr/>
    </dgm:pt>
    <dgm:pt modelId="{35B45A5A-DDA2-4C1E-809B-B22748CFCB42}" type="pres">
      <dgm:prSet presAssocID="{532F7CCA-1BD5-44F5-82BA-956CB555F4E6}" presName="imgShp" presStyleLbl="fgImgPlace1" presStyleIdx="3" presStyleCnt="4" custLinFactNeighborX="-52713" custLinFactNeighborY="1198"/>
      <dgm:spPr>
        <a:solidFill>
          <a:srgbClr val="00B050"/>
        </a:solidFill>
      </dgm:spPr>
      <dgm:t>
        <a:bodyPr/>
        <a:lstStyle/>
        <a:p>
          <a:endParaRPr lang="zh-CN" altLang="en-US"/>
        </a:p>
      </dgm:t>
    </dgm:pt>
    <dgm:pt modelId="{70A3A550-BE07-44C0-B6B6-9264BCB0D8BB}" type="pres">
      <dgm:prSet presAssocID="{532F7CCA-1BD5-44F5-82BA-956CB555F4E6}" presName="txShp" presStyleLbl="node1" presStyleIdx="3" presStyleCnt="4" custScaleX="128538" custLinFactNeighborX="-2210">
        <dgm:presLayoutVars>
          <dgm:bulletEnabled val="1"/>
        </dgm:presLayoutVars>
      </dgm:prSet>
      <dgm:spPr/>
      <dgm:t>
        <a:bodyPr/>
        <a:lstStyle/>
        <a:p>
          <a:endParaRPr lang="zh-CN" altLang="en-US"/>
        </a:p>
      </dgm:t>
    </dgm:pt>
  </dgm:ptLst>
  <dgm:cxnLst>
    <dgm:cxn modelId="{8F7C80DF-0CA8-4FEA-8A01-8EA4FF45B4F6}" type="presOf" srcId="{4EEE53FE-25D5-43D8-B33B-7753FCAA33D4}" destId="{643125FD-AFF6-4776-BB91-184D09010FDA}" srcOrd="0" destOrd="0" presId="urn:microsoft.com/office/officeart/2005/8/layout/vList3"/>
    <dgm:cxn modelId="{5C1BB1AD-239A-4010-AEB4-3C0C7CDB4079}" srcId="{C5EA13C9-D98D-4BB9-86C0-A72AC219B377}" destId="{CC8145E3-ACCE-4370-A0DE-76ECD2EEC626}" srcOrd="2" destOrd="0" parTransId="{DE52214B-4B9D-40C9-AC87-40AD0B94B68E}" sibTransId="{76DF6EC8-DE2C-4F51-A8C9-862E33E732E0}"/>
    <dgm:cxn modelId="{CE36B87E-7137-44D8-A422-F1C8C56A994A}" type="presOf" srcId="{FA6AD987-F4D0-47D3-8BCB-9760D2DE32AB}" destId="{F0D70CD2-BA62-4205-A0E1-976FB1C0028D}" srcOrd="0" destOrd="0" presId="urn:microsoft.com/office/officeart/2005/8/layout/vList3"/>
    <dgm:cxn modelId="{CE17ED06-A976-4422-A3BD-DC53220C20CD}" srcId="{C5EA13C9-D98D-4BB9-86C0-A72AC219B377}" destId="{4EEE53FE-25D5-43D8-B33B-7753FCAA33D4}" srcOrd="0" destOrd="0" parTransId="{DB921EF8-2FF9-4150-81C7-C6AE2E2574D3}" sibTransId="{CB3F585F-A6D1-4346-9A81-D6BFECC0B148}"/>
    <dgm:cxn modelId="{C6808FF4-A1A4-4C79-B141-E42622F32D68}" srcId="{C5EA13C9-D98D-4BB9-86C0-A72AC219B377}" destId="{532F7CCA-1BD5-44F5-82BA-956CB555F4E6}" srcOrd="3" destOrd="0" parTransId="{F12A3257-7B73-42BA-94E5-CF2E2ED6E055}" sibTransId="{48F33FFF-1140-4441-B74D-01C5509071AD}"/>
    <dgm:cxn modelId="{998B1D7F-3A27-4596-BC60-46CA77207C95}" type="presOf" srcId="{CC8145E3-ACCE-4370-A0DE-76ECD2EEC626}" destId="{37F59300-64C4-445B-ABB1-BCC92F0AFBAD}" srcOrd="0" destOrd="0" presId="urn:microsoft.com/office/officeart/2005/8/layout/vList3"/>
    <dgm:cxn modelId="{B95A0A49-4C0B-431D-B29B-2A6EA5DAACE3}" type="presOf" srcId="{C5EA13C9-D98D-4BB9-86C0-A72AC219B377}" destId="{A0052DA0-EDD4-43E5-A8FC-7B76B1E16D75}" srcOrd="0" destOrd="0" presId="urn:microsoft.com/office/officeart/2005/8/layout/vList3"/>
    <dgm:cxn modelId="{4405547B-3506-47B4-A384-A99DE0740DB3}" srcId="{C5EA13C9-D98D-4BB9-86C0-A72AC219B377}" destId="{FA6AD987-F4D0-47D3-8BCB-9760D2DE32AB}" srcOrd="1" destOrd="0" parTransId="{6CFB03F4-633E-42AD-B847-1BEB38AAE5CF}" sibTransId="{66C7FA16-D015-4D92-AB1A-B780FBC2DA6E}"/>
    <dgm:cxn modelId="{1A38F591-0E8D-4146-BC8B-7D7CCC6DB137}" type="presOf" srcId="{532F7CCA-1BD5-44F5-82BA-956CB555F4E6}" destId="{70A3A550-BE07-44C0-B6B6-9264BCB0D8BB}" srcOrd="0" destOrd="0" presId="urn:microsoft.com/office/officeart/2005/8/layout/vList3"/>
    <dgm:cxn modelId="{622E1929-F624-42B5-B98D-CA4507AFB3F5}" type="presParOf" srcId="{A0052DA0-EDD4-43E5-A8FC-7B76B1E16D75}" destId="{05F47287-C94B-4859-8AD7-CFBA162D0465}" srcOrd="0" destOrd="0" presId="urn:microsoft.com/office/officeart/2005/8/layout/vList3"/>
    <dgm:cxn modelId="{9B566DB5-4EE5-4B8A-A096-EC8783151DA8}" type="presParOf" srcId="{05F47287-C94B-4859-8AD7-CFBA162D0465}" destId="{31D95918-C898-43C7-88E8-8778B13F27B4}" srcOrd="0" destOrd="0" presId="urn:microsoft.com/office/officeart/2005/8/layout/vList3"/>
    <dgm:cxn modelId="{6DCAA2EE-4C10-4B48-80B0-FED0E18FAB7C}" type="presParOf" srcId="{05F47287-C94B-4859-8AD7-CFBA162D0465}" destId="{643125FD-AFF6-4776-BB91-184D09010FDA}" srcOrd="1" destOrd="0" presId="urn:microsoft.com/office/officeart/2005/8/layout/vList3"/>
    <dgm:cxn modelId="{6F5FF580-4F4B-411C-ACFB-8381B8233EA3}" type="presParOf" srcId="{A0052DA0-EDD4-43E5-A8FC-7B76B1E16D75}" destId="{CFDB0A08-985F-4B85-B0C3-38A879875472}" srcOrd="1" destOrd="0" presId="urn:microsoft.com/office/officeart/2005/8/layout/vList3"/>
    <dgm:cxn modelId="{20929269-6FD9-4E6F-A7C4-7AA7E04B9424}" type="presParOf" srcId="{A0052DA0-EDD4-43E5-A8FC-7B76B1E16D75}" destId="{B1691F17-BBEC-44B7-B7D7-FF6A3417B286}" srcOrd="2" destOrd="0" presId="urn:microsoft.com/office/officeart/2005/8/layout/vList3"/>
    <dgm:cxn modelId="{7FB121BF-16EA-4276-911F-82CFD8EB7F62}" type="presParOf" srcId="{B1691F17-BBEC-44B7-B7D7-FF6A3417B286}" destId="{24B6312F-412F-4731-9180-3DD790D217EF}" srcOrd="0" destOrd="0" presId="urn:microsoft.com/office/officeart/2005/8/layout/vList3"/>
    <dgm:cxn modelId="{828513E7-2CD6-492B-9876-DB4A6ED9862D}" type="presParOf" srcId="{B1691F17-BBEC-44B7-B7D7-FF6A3417B286}" destId="{F0D70CD2-BA62-4205-A0E1-976FB1C0028D}" srcOrd="1" destOrd="0" presId="urn:microsoft.com/office/officeart/2005/8/layout/vList3"/>
    <dgm:cxn modelId="{B01718CA-0170-4CC3-88FC-BCC4D5383F1D}" type="presParOf" srcId="{A0052DA0-EDD4-43E5-A8FC-7B76B1E16D75}" destId="{A621A257-4B28-42E3-904A-73E662EF0157}" srcOrd="3" destOrd="0" presId="urn:microsoft.com/office/officeart/2005/8/layout/vList3"/>
    <dgm:cxn modelId="{42B5CC59-7243-450E-8DE7-AF37EFC29B2C}" type="presParOf" srcId="{A0052DA0-EDD4-43E5-A8FC-7B76B1E16D75}" destId="{3A643A3D-AC11-499C-B29C-60840DE92B72}" srcOrd="4" destOrd="0" presId="urn:microsoft.com/office/officeart/2005/8/layout/vList3"/>
    <dgm:cxn modelId="{7B0CC4D7-5343-4E26-B587-09C0E27000EB}" type="presParOf" srcId="{3A643A3D-AC11-499C-B29C-60840DE92B72}" destId="{0B295E7B-BA94-4743-8196-E4348275DD7B}" srcOrd="0" destOrd="0" presId="urn:microsoft.com/office/officeart/2005/8/layout/vList3"/>
    <dgm:cxn modelId="{8CB3A936-C7C5-4787-9D54-4D9DF03A9ADA}" type="presParOf" srcId="{3A643A3D-AC11-499C-B29C-60840DE92B72}" destId="{37F59300-64C4-445B-ABB1-BCC92F0AFBAD}" srcOrd="1" destOrd="0" presId="urn:microsoft.com/office/officeart/2005/8/layout/vList3"/>
    <dgm:cxn modelId="{9B455478-BEA7-4246-88D0-3A8DFF76B7DC}" type="presParOf" srcId="{A0052DA0-EDD4-43E5-A8FC-7B76B1E16D75}" destId="{85A72EB5-769E-4CB9-8554-F89BEFB03277}" srcOrd="5" destOrd="0" presId="urn:microsoft.com/office/officeart/2005/8/layout/vList3"/>
    <dgm:cxn modelId="{673019C3-DC3E-4407-9F27-B514C1E8DF9B}" type="presParOf" srcId="{A0052DA0-EDD4-43E5-A8FC-7B76B1E16D75}" destId="{C1128AD5-2013-4DB4-9A1C-038C86FED78F}" srcOrd="6" destOrd="0" presId="urn:microsoft.com/office/officeart/2005/8/layout/vList3"/>
    <dgm:cxn modelId="{7379FE05-E830-4023-A37B-193465DF0DE7}" type="presParOf" srcId="{C1128AD5-2013-4DB4-9A1C-038C86FED78F}" destId="{35B45A5A-DDA2-4C1E-809B-B22748CFCB42}" srcOrd="0" destOrd="0" presId="urn:microsoft.com/office/officeart/2005/8/layout/vList3"/>
    <dgm:cxn modelId="{AF7B6185-5D58-439F-8F9E-D9F77D7053E4}" type="presParOf" srcId="{C1128AD5-2013-4DB4-9A1C-038C86FED78F}" destId="{70A3A550-BE07-44C0-B6B6-9264BCB0D8BB}" srcOrd="1" destOrd="0" presId="urn:microsoft.com/office/officeart/2005/8/layout/vList3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43125FD-AFF6-4776-BB91-184D09010FDA}">
      <dsp:nvSpPr>
        <dsp:cNvPr id="0" name=""/>
        <dsp:cNvSpPr/>
      </dsp:nvSpPr>
      <dsp:spPr>
        <a:xfrm rot="10800000">
          <a:off x="587639" y="1807"/>
          <a:ext cx="5818555" cy="829408"/>
        </a:xfrm>
        <a:prstGeom prst="homePlat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65746" tIns="106680" rIns="199136" bIns="106680" numCol="1" spcCol="1270" anchor="ctr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CN" sz="2800" b="1" i="0" kern="12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B</a:t>
          </a:r>
          <a:r>
            <a:rPr lang="en-US" altLang="en-US" sz="2800" b="1" i="0" kern="12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ackground</a:t>
          </a:r>
          <a:endParaRPr lang="zh-CN" altLang="en-US" sz="2800" b="1" i="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 rot="10800000">
        <a:off x="794991" y="1807"/>
        <a:ext cx="5611203" cy="829408"/>
      </dsp:txXfrm>
    </dsp:sp>
    <dsp:sp modelId="{31D95918-C898-43C7-88E8-8778B13F27B4}">
      <dsp:nvSpPr>
        <dsp:cNvPr id="0" name=""/>
        <dsp:cNvSpPr/>
      </dsp:nvSpPr>
      <dsp:spPr>
        <a:xfrm>
          <a:off x="408984" y="1807"/>
          <a:ext cx="829408" cy="829408"/>
        </a:xfrm>
        <a:prstGeom prst="ellipse">
          <a:avLst/>
        </a:prstGeom>
        <a:solidFill>
          <a:srgbClr val="00B050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F0D70CD2-BA62-4205-A0E1-976FB1C0028D}">
      <dsp:nvSpPr>
        <dsp:cNvPr id="0" name=""/>
        <dsp:cNvSpPr/>
      </dsp:nvSpPr>
      <dsp:spPr>
        <a:xfrm rot="10800000">
          <a:off x="816975" y="1048990"/>
          <a:ext cx="5564895" cy="829408"/>
        </a:xfrm>
        <a:prstGeom prst="homePlat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65746" tIns="106680" rIns="199136" bIns="106680" numCol="1" spcCol="1270" anchor="ctr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en-US" sz="2800" b="1" kern="12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Purpose</a:t>
          </a:r>
          <a:endParaRPr lang="zh-CN" altLang="en-US" sz="2800" b="1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 rot="10800000">
        <a:off x="1024327" y="1048990"/>
        <a:ext cx="5357543" cy="829408"/>
      </dsp:txXfrm>
    </dsp:sp>
    <dsp:sp modelId="{24B6312F-412F-4731-9180-3DD790D217EF}">
      <dsp:nvSpPr>
        <dsp:cNvPr id="0" name=""/>
        <dsp:cNvSpPr/>
      </dsp:nvSpPr>
      <dsp:spPr>
        <a:xfrm>
          <a:off x="458674" y="1058927"/>
          <a:ext cx="829408" cy="829408"/>
        </a:xfrm>
        <a:prstGeom prst="ellipse">
          <a:avLst/>
        </a:prstGeom>
        <a:solidFill>
          <a:srgbClr val="00B050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37F59300-64C4-445B-ABB1-BCC92F0AFBAD}">
      <dsp:nvSpPr>
        <dsp:cNvPr id="0" name=""/>
        <dsp:cNvSpPr/>
      </dsp:nvSpPr>
      <dsp:spPr>
        <a:xfrm rot="10800000">
          <a:off x="913496" y="2155792"/>
          <a:ext cx="5453645" cy="829408"/>
        </a:xfrm>
        <a:prstGeom prst="homePlat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65746" tIns="106680" rIns="199136" bIns="106680" numCol="1" spcCol="1270" anchor="ctr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CN" sz="2800" b="1" kern="12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Results and discussion</a:t>
          </a:r>
          <a:endParaRPr lang="zh-CN" altLang="en-US" sz="2800" b="1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 rot="10800000">
        <a:off x="1120848" y="2155792"/>
        <a:ext cx="5246293" cy="829408"/>
      </dsp:txXfrm>
    </dsp:sp>
    <dsp:sp modelId="{0B295E7B-BA94-4743-8196-E4348275DD7B}">
      <dsp:nvSpPr>
        <dsp:cNvPr id="0" name=""/>
        <dsp:cNvSpPr/>
      </dsp:nvSpPr>
      <dsp:spPr>
        <a:xfrm>
          <a:off x="475276" y="2215418"/>
          <a:ext cx="829408" cy="829408"/>
        </a:xfrm>
        <a:prstGeom prst="ellipse">
          <a:avLst/>
        </a:prstGeom>
        <a:solidFill>
          <a:srgbClr val="00B050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70A3A550-BE07-44C0-B6B6-9264BCB0D8BB}">
      <dsp:nvSpPr>
        <dsp:cNvPr id="0" name=""/>
        <dsp:cNvSpPr/>
      </dsp:nvSpPr>
      <dsp:spPr>
        <a:xfrm rot="10800000">
          <a:off x="405045" y="3232784"/>
          <a:ext cx="5978174" cy="829408"/>
        </a:xfrm>
        <a:prstGeom prst="homePlat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65746" tIns="106680" rIns="199136" bIns="106680" numCol="1" spcCol="1270" anchor="ctr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CN" sz="2800" b="1" kern="12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Conclusion</a:t>
          </a:r>
          <a:endParaRPr lang="zh-CN" altLang="en-US" sz="2800" b="1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 rot="10800000">
        <a:off x="612397" y="3232784"/>
        <a:ext cx="5770822" cy="829408"/>
      </dsp:txXfrm>
    </dsp:sp>
    <dsp:sp modelId="{35B45A5A-DDA2-4C1E-809B-B22748CFCB42}">
      <dsp:nvSpPr>
        <dsp:cNvPr id="0" name=""/>
        <dsp:cNvSpPr/>
      </dsp:nvSpPr>
      <dsp:spPr>
        <a:xfrm>
          <a:off x="319557" y="3234591"/>
          <a:ext cx="829408" cy="829408"/>
        </a:xfrm>
        <a:prstGeom prst="ellipse">
          <a:avLst/>
        </a:prstGeom>
        <a:solidFill>
          <a:srgbClr val="00B050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vList3">
  <dgm:title val=""/>
  <dgm:desc val=""/>
  <dgm:catLst>
    <dgm:cat type="list" pri="14000"/>
    <dgm:cat type="convert" pri="3000"/>
    <dgm:cat type="picture" pri="27000"/>
    <dgm:cat type="pictureconvert" pri="27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Flow">
    <dgm:varLst>
      <dgm:dir/>
      <dgm:resizeHandles val="exact"/>
    </dgm:varLst>
    <dgm:alg type="lin">
      <dgm:param type="linDir" val="fromT"/>
      <dgm:param type="vertAlign" val="mid"/>
      <dgm:param type="horzAlign" val="ctr"/>
    </dgm:alg>
    <dgm:shape xmlns:r="http://schemas.openxmlformats.org/officeDocument/2006/relationships" r:blip="">
      <dgm:adjLst/>
    </dgm:shape>
    <dgm:presOf/>
    <dgm:constrLst>
      <dgm:constr type="w" for="ch" forName="composite" refType="w"/>
      <dgm:constr type="h" for="ch" forName="composite" refType="h"/>
      <dgm:constr type="h" for="ch" forName="spacing" refType="h" refFor="ch" refForName="composite" fact="0.25"/>
      <dgm:constr type="h" for="ch" forName="spacing" refType="w" op="lte" fact="0.1"/>
      <dgm:constr type="primFontSz" for="des" ptType="node" op="equ" val="65"/>
    </dgm:constrLst>
    <dgm:ruleLst/>
    <dgm:forEach name="Name0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hoose name="Name1">
          <dgm:if name="Name2" func="var" arg="dir" op="equ" val="norm">
            <dgm:constrLst>
              <dgm:constr type="w" for="ch" forName="imgShp" refType="w" fact="0.335"/>
              <dgm:constr type="h" for="ch" forName="imgShp" refType="w" refFor="ch" refForName="imgShp" op="equ"/>
              <dgm:constr type="h" for="ch" forName="imgShp" refType="h" op="lte"/>
              <dgm:constr type="ctrY" for="ch" forName="imgShp" refType="h" fact="0.5"/>
              <dgm:constr type="l" for="ch" forName="imgShp"/>
              <dgm:constr type="w" for="ch" forName="txShp" refType="w" op="equ" fact="0.665"/>
              <dgm:constr type="h" for="ch" forName="txShp" refType="h" refFor="ch" refForName="imgShp" op="equ"/>
              <dgm:constr type="ctrY" for="ch" forName="txShp" refType="h" fact="0.5"/>
              <dgm:constr type="l" for="ch" forName="txShp" refType="w" refFor="ch" refForName="imgShp" fact="0.5"/>
              <dgm:constr type="lMarg" for="ch" forName="txShp" refType="w" refFor="ch" refForName="imgShp" fact="1.25"/>
            </dgm:constrLst>
          </dgm:if>
          <dgm:else name="Name3">
            <dgm:constrLst>
              <dgm:constr type="w" for="ch" forName="imgShp" refType="w" fact="0.335"/>
              <dgm:constr type="h" for="ch" forName="imgShp" refType="w" refFor="ch" refForName="imgShp" op="equ"/>
              <dgm:constr type="h" for="ch" forName="imgShp" refType="h" op="lte"/>
              <dgm:constr type="ctrY" for="ch" forName="imgShp" refType="h" fact="0.5"/>
              <dgm:constr type="r" for="ch" forName="imgShp" refType="w"/>
              <dgm:constr type="w" for="ch" forName="txShp" refType="w" op="equ" fact="0.665"/>
              <dgm:constr type="h" for="ch" forName="txShp" refType="h" refFor="ch" refForName="imgShp" op="equ"/>
              <dgm:constr type="ctrY" for="ch" forName="txShp" refType="h" fact="0.5"/>
              <dgm:constr type="r" for="ch" forName="txShp" refType="ctrX" refFor="ch" refForName="imgShp"/>
              <dgm:constr type="rMarg" for="ch" forName="txShp" refType="w" refFor="ch" refForName="imgShp" fact="1.25"/>
            </dgm:constrLst>
          </dgm:else>
        </dgm:choose>
        <dgm:ruleLst/>
        <dgm:layoutNode name="imgShp" styleLbl="fgImgPlace1">
          <dgm:alg type="sp"/>
          <dgm:shape xmlns:r="http://schemas.openxmlformats.org/officeDocument/2006/relationships" type="ellipse" r:blip="" blipPhldr="1">
            <dgm:adjLst/>
          </dgm:shape>
          <dgm:presOf/>
          <dgm:constrLst/>
          <dgm:ruleLst/>
        </dgm:layoutNode>
        <dgm:layoutNode name="txShp">
          <dgm:varLst>
            <dgm:bulletEnabled val="1"/>
          </dgm:varLst>
          <dgm:alg type="tx"/>
          <dgm:choose name="Name4">
            <dgm:if name="Name5" func="var" arg="dir" op="equ" val="norm">
              <dgm:shape xmlns:r="http://schemas.openxmlformats.org/officeDocument/2006/relationships" rot="180" type="homePlate" r:blip="" zOrderOff="-1">
                <dgm:adjLst/>
              </dgm:shape>
            </dgm:if>
            <dgm:else name="Name6">
              <dgm:shape xmlns:r="http://schemas.openxmlformats.org/officeDocument/2006/relationships" type="homePlate" r:blip="" zOrderOff="-1">
                <dgm:adjLst/>
              </dgm:shape>
            </dgm:else>
          </dgm:choose>
          <dgm:presOf axis="desOrSelf" ptType="node"/>
          <dgm:constrLst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</dgm:layoutNode>
      <dgm:forEach name="Name7" axis="followSib" ptType="sibTrans" cnt="1">
        <dgm:layoutNode name="spacing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75E43B9-F11F-461B-B0D8-635509B1D226}" type="datetimeFigureOut">
              <a:rPr lang="zh-CN" altLang="en-US" smtClean="0"/>
              <a:t>2022/5/21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002C624-4EE7-4A2A-A775-30A2F636F40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002C624-4EE7-4A2A-A775-30A2F636F403}" type="slidenum">
              <a:rPr lang="zh-CN" altLang="en-US" smtClean="0"/>
              <a:t>1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002C624-4EE7-4A2A-A775-30A2F636F403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8674488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002C624-4EE7-4A2A-A775-30A2F636F403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4775949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002C624-4EE7-4A2A-A775-30A2F636F403}" type="slidenum">
              <a:rPr lang="zh-CN" altLang="en-US" smtClean="0"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4198335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02C624-4EE7-4A2A-A775-30A2F636F403}" type="slidenum">
              <a:rPr lang="zh-CN" altLang="en-US" smtClean="0"/>
              <a:t>13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02C624-4EE7-4A2A-A775-30A2F636F403}" type="slidenum">
              <a:rPr lang="zh-CN" altLang="en-US" smtClean="0"/>
              <a:t>14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sz="900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002C624-4EE7-4A2A-A775-30A2F636F403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1104112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sz="900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002C624-4EE7-4A2A-A775-30A2F636F403}" type="slidenum">
              <a:rPr lang="zh-CN" altLang="en-US" smtClean="0"/>
              <a:t>3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sz="900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002C624-4EE7-4A2A-A775-30A2F636F403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495985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002C624-4EE7-4A2A-A775-30A2F636F403}" type="slidenum">
              <a:rPr lang="zh-CN" altLang="en-US" smtClean="0"/>
              <a:t>5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002C624-4EE7-4A2A-A775-30A2F636F403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9408288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002C624-4EE7-4A2A-A775-30A2F636F403}" type="slidenum">
              <a:rPr lang="zh-CN" altLang="en-US" smtClean="0"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0681408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002C624-4EE7-4A2A-A775-30A2F636F403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3648668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002C624-4EE7-4A2A-A775-30A2F636F403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1860224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C367EB8-D406-49AE-BD40-6551B052CA70}" type="datetimeFigureOut">
              <a:rPr lang="zh-CN" altLang="en-US" smtClean="0"/>
              <a:t>2022/5/21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BC7C75-3F58-48C5-9A1D-DA029FE60FF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封面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C367EB8-D406-49AE-BD40-6551B052CA70}" type="datetimeFigureOut">
              <a:rPr lang="zh-CN" altLang="en-US" smtClean="0"/>
              <a:t>2022/5/21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BC7C75-3F58-48C5-9A1D-DA029FE60FF4}" type="slidenum">
              <a:rPr lang="zh-CN" altLang="en-US" smtClean="0"/>
              <a:t>‹#›</a:t>
            </a:fld>
            <a:endParaRPr lang="zh-CN" altLang="en-US"/>
          </a:p>
        </p:txBody>
      </p:sp>
      <p:grpSp>
        <p:nvGrpSpPr>
          <p:cNvPr id="10" name="组合 9"/>
          <p:cNvGrpSpPr/>
          <p:nvPr userDrawn="1"/>
        </p:nvGrpSpPr>
        <p:grpSpPr>
          <a:xfrm>
            <a:off x="301505" y="368300"/>
            <a:ext cx="8470760" cy="6055412"/>
            <a:chOff x="402006" y="368300"/>
            <a:chExt cx="11294346" cy="6055412"/>
          </a:xfrm>
        </p:grpSpPr>
        <p:sp>
          <p:nvSpPr>
            <p:cNvPr id="11" name="christmas-tree_96702"/>
            <p:cNvSpPr>
              <a:spLocks noChangeAspect="1"/>
            </p:cNvSpPr>
            <p:nvPr/>
          </p:nvSpPr>
          <p:spPr bwMode="auto">
            <a:xfrm>
              <a:off x="402006" y="368300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2" name="christmas-tree_96702"/>
            <p:cNvSpPr>
              <a:spLocks noChangeAspect="1"/>
            </p:cNvSpPr>
            <p:nvPr/>
          </p:nvSpPr>
          <p:spPr bwMode="auto">
            <a:xfrm>
              <a:off x="928922" y="368300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3" name="christmas-tree_96702"/>
            <p:cNvSpPr>
              <a:spLocks noChangeAspect="1"/>
            </p:cNvSpPr>
            <p:nvPr/>
          </p:nvSpPr>
          <p:spPr bwMode="auto">
            <a:xfrm>
              <a:off x="1455839" y="368300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4" name="christmas-tree_96702"/>
            <p:cNvSpPr>
              <a:spLocks noChangeAspect="1"/>
            </p:cNvSpPr>
            <p:nvPr/>
          </p:nvSpPr>
          <p:spPr bwMode="auto">
            <a:xfrm>
              <a:off x="1982755" y="368300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5" name="christmas-tree_96702"/>
            <p:cNvSpPr>
              <a:spLocks noChangeAspect="1"/>
            </p:cNvSpPr>
            <p:nvPr/>
          </p:nvSpPr>
          <p:spPr bwMode="auto">
            <a:xfrm>
              <a:off x="2509672" y="368300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6" name="christmas-tree_96702"/>
            <p:cNvSpPr>
              <a:spLocks noChangeAspect="1"/>
            </p:cNvSpPr>
            <p:nvPr/>
          </p:nvSpPr>
          <p:spPr bwMode="auto">
            <a:xfrm>
              <a:off x="3036588" y="368300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7" name="christmas-tree_96702"/>
            <p:cNvSpPr>
              <a:spLocks noChangeAspect="1"/>
            </p:cNvSpPr>
            <p:nvPr/>
          </p:nvSpPr>
          <p:spPr bwMode="auto">
            <a:xfrm>
              <a:off x="3563505" y="368300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8" name="christmas-tree_96702"/>
            <p:cNvSpPr>
              <a:spLocks noChangeAspect="1"/>
            </p:cNvSpPr>
            <p:nvPr/>
          </p:nvSpPr>
          <p:spPr bwMode="auto">
            <a:xfrm>
              <a:off x="4090421" y="368300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9" name="christmas-tree_96702"/>
            <p:cNvSpPr>
              <a:spLocks noChangeAspect="1"/>
            </p:cNvSpPr>
            <p:nvPr/>
          </p:nvSpPr>
          <p:spPr bwMode="auto">
            <a:xfrm>
              <a:off x="4617338" y="368300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20" name="christmas-tree_96702"/>
            <p:cNvSpPr>
              <a:spLocks noChangeAspect="1"/>
            </p:cNvSpPr>
            <p:nvPr/>
          </p:nvSpPr>
          <p:spPr bwMode="auto">
            <a:xfrm>
              <a:off x="5144254" y="368300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21" name="christmas-tree_96702"/>
            <p:cNvSpPr>
              <a:spLocks noChangeAspect="1"/>
            </p:cNvSpPr>
            <p:nvPr/>
          </p:nvSpPr>
          <p:spPr bwMode="auto">
            <a:xfrm>
              <a:off x="5671171" y="368300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22" name="christmas-tree_96702"/>
            <p:cNvSpPr>
              <a:spLocks noChangeAspect="1"/>
            </p:cNvSpPr>
            <p:nvPr/>
          </p:nvSpPr>
          <p:spPr bwMode="auto">
            <a:xfrm>
              <a:off x="6198087" y="368300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23" name="christmas-tree_96702"/>
            <p:cNvSpPr>
              <a:spLocks noChangeAspect="1"/>
            </p:cNvSpPr>
            <p:nvPr/>
          </p:nvSpPr>
          <p:spPr bwMode="auto">
            <a:xfrm>
              <a:off x="6725005" y="368300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24" name="christmas-tree_96702"/>
            <p:cNvSpPr>
              <a:spLocks noChangeAspect="1"/>
            </p:cNvSpPr>
            <p:nvPr/>
          </p:nvSpPr>
          <p:spPr bwMode="auto">
            <a:xfrm>
              <a:off x="402006" y="1276611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25" name="christmas-tree_96702"/>
            <p:cNvSpPr>
              <a:spLocks noChangeAspect="1"/>
            </p:cNvSpPr>
            <p:nvPr/>
          </p:nvSpPr>
          <p:spPr bwMode="auto">
            <a:xfrm>
              <a:off x="928922" y="1276611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26" name="christmas-tree_96702"/>
            <p:cNvSpPr>
              <a:spLocks noChangeAspect="1"/>
            </p:cNvSpPr>
            <p:nvPr/>
          </p:nvSpPr>
          <p:spPr bwMode="auto">
            <a:xfrm>
              <a:off x="1455839" y="1276611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27" name="christmas-tree_96702"/>
            <p:cNvSpPr>
              <a:spLocks noChangeAspect="1"/>
            </p:cNvSpPr>
            <p:nvPr/>
          </p:nvSpPr>
          <p:spPr bwMode="auto">
            <a:xfrm>
              <a:off x="1982755" y="1276611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28" name="christmas-tree_96702"/>
            <p:cNvSpPr>
              <a:spLocks noChangeAspect="1"/>
            </p:cNvSpPr>
            <p:nvPr/>
          </p:nvSpPr>
          <p:spPr bwMode="auto">
            <a:xfrm>
              <a:off x="2509672" y="1276611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29" name="christmas-tree_96702"/>
            <p:cNvSpPr>
              <a:spLocks noChangeAspect="1"/>
            </p:cNvSpPr>
            <p:nvPr/>
          </p:nvSpPr>
          <p:spPr bwMode="auto">
            <a:xfrm>
              <a:off x="3036588" y="1276611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30" name="christmas-tree_96702"/>
            <p:cNvSpPr>
              <a:spLocks noChangeAspect="1"/>
            </p:cNvSpPr>
            <p:nvPr/>
          </p:nvSpPr>
          <p:spPr bwMode="auto">
            <a:xfrm>
              <a:off x="3563505" y="1276611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31" name="christmas-tree_96702"/>
            <p:cNvSpPr>
              <a:spLocks noChangeAspect="1"/>
            </p:cNvSpPr>
            <p:nvPr/>
          </p:nvSpPr>
          <p:spPr bwMode="auto">
            <a:xfrm>
              <a:off x="4090421" y="1276611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32" name="christmas-tree_96702"/>
            <p:cNvSpPr>
              <a:spLocks noChangeAspect="1"/>
            </p:cNvSpPr>
            <p:nvPr/>
          </p:nvSpPr>
          <p:spPr bwMode="auto">
            <a:xfrm>
              <a:off x="4617338" y="1276611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33" name="christmas-tree_96702"/>
            <p:cNvSpPr>
              <a:spLocks noChangeAspect="1"/>
            </p:cNvSpPr>
            <p:nvPr/>
          </p:nvSpPr>
          <p:spPr bwMode="auto">
            <a:xfrm>
              <a:off x="5144254" y="1276611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34" name="christmas-tree_96702"/>
            <p:cNvSpPr>
              <a:spLocks noChangeAspect="1"/>
            </p:cNvSpPr>
            <p:nvPr/>
          </p:nvSpPr>
          <p:spPr bwMode="auto">
            <a:xfrm>
              <a:off x="5671171" y="1276611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35" name="christmas-tree_96702"/>
            <p:cNvSpPr>
              <a:spLocks noChangeAspect="1"/>
            </p:cNvSpPr>
            <p:nvPr/>
          </p:nvSpPr>
          <p:spPr bwMode="auto">
            <a:xfrm>
              <a:off x="6198087" y="1276611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36" name="christmas-tree_96702"/>
            <p:cNvSpPr>
              <a:spLocks noChangeAspect="1"/>
            </p:cNvSpPr>
            <p:nvPr/>
          </p:nvSpPr>
          <p:spPr bwMode="auto">
            <a:xfrm>
              <a:off x="6725005" y="1276611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37" name="christmas-tree_96702"/>
            <p:cNvSpPr>
              <a:spLocks noChangeAspect="1"/>
            </p:cNvSpPr>
            <p:nvPr/>
          </p:nvSpPr>
          <p:spPr bwMode="auto">
            <a:xfrm>
              <a:off x="402006" y="2184924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38" name="christmas-tree_96702"/>
            <p:cNvSpPr>
              <a:spLocks noChangeAspect="1"/>
            </p:cNvSpPr>
            <p:nvPr/>
          </p:nvSpPr>
          <p:spPr bwMode="auto">
            <a:xfrm>
              <a:off x="928922" y="2184924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39" name="christmas-tree_96702"/>
            <p:cNvSpPr>
              <a:spLocks noChangeAspect="1"/>
            </p:cNvSpPr>
            <p:nvPr/>
          </p:nvSpPr>
          <p:spPr bwMode="auto">
            <a:xfrm>
              <a:off x="1455839" y="2184924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40" name="christmas-tree_96702"/>
            <p:cNvSpPr>
              <a:spLocks noChangeAspect="1"/>
            </p:cNvSpPr>
            <p:nvPr/>
          </p:nvSpPr>
          <p:spPr bwMode="auto">
            <a:xfrm>
              <a:off x="1982755" y="2184924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41" name="christmas-tree_96702"/>
            <p:cNvSpPr>
              <a:spLocks noChangeAspect="1"/>
            </p:cNvSpPr>
            <p:nvPr/>
          </p:nvSpPr>
          <p:spPr bwMode="auto">
            <a:xfrm>
              <a:off x="2509672" y="2184924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42" name="christmas-tree_96702"/>
            <p:cNvSpPr>
              <a:spLocks noChangeAspect="1"/>
            </p:cNvSpPr>
            <p:nvPr/>
          </p:nvSpPr>
          <p:spPr bwMode="auto">
            <a:xfrm>
              <a:off x="3036588" y="2184924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43" name="christmas-tree_96702"/>
            <p:cNvSpPr>
              <a:spLocks noChangeAspect="1"/>
            </p:cNvSpPr>
            <p:nvPr/>
          </p:nvSpPr>
          <p:spPr bwMode="auto">
            <a:xfrm>
              <a:off x="3563505" y="2184924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44" name="christmas-tree_96702"/>
            <p:cNvSpPr>
              <a:spLocks noChangeAspect="1"/>
            </p:cNvSpPr>
            <p:nvPr/>
          </p:nvSpPr>
          <p:spPr bwMode="auto">
            <a:xfrm>
              <a:off x="4090421" y="2184924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45" name="christmas-tree_96702"/>
            <p:cNvSpPr>
              <a:spLocks noChangeAspect="1"/>
            </p:cNvSpPr>
            <p:nvPr/>
          </p:nvSpPr>
          <p:spPr bwMode="auto">
            <a:xfrm>
              <a:off x="4617338" y="2184924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46" name="christmas-tree_96702"/>
            <p:cNvSpPr>
              <a:spLocks noChangeAspect="1"/>
            </p:cNvSpPr>
            <p:nvPr/>
          </p:nvSpPr>
          <p:spPr bwMode="auto">
            <a:xfrm>
              <a:off x="5144254" y="2184924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47" name="christmas-tree_96702"/>
            <p:cNvSpPr>
              <a:spLocks noChangeAspect="1"/>
            </p:cNvSpPr>
            <p:nvPr/>
          </p:nvSpPr>
          <p:spPr bwMode="auto">
            <a:xfrm>
              <a:off x="5671171" y="2184924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48" name="christmas-tree_96702"/>
            <p:cNvSpPr>
              <a:spLocks noChangeAspect="1"/>
            </p:cNvSpPr>
            <p:nvPr/>
          </p:nvSpPr>
          <p:spPr bwMode="auto">
            <a:xfrm>
              <a:off x="6198087" y="2184924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49" name="christmas-tree_96702"/>
            <p:cNvSpPr>
              <a:spLocks noChangeAspect="1"/>
            </p:cNvSpPr>
            <p:nvPr/>
          </p:nvSpPr>
          <p:spPr bwMode="auto">
            <a:xfrm>
              <a:off x="6725005" y="2184924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50" name="christmas-tree_96702"/>
            <p:cNvSpPr>
              <a:spLocks noChangeAspect="1"/>
            </p:cNvSpPr>
            <p:nvPr/>
          </p:nvSpPr>
          <p:spPr bwMode="auto">
            <a:xfrm>
              <a:off x="402006" y="3093236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51" name="christmas-tree_96702"/>
            <p:cNvSpPr>
              <a:spLocks noChangeAspect="1"/>
            </p:cNvSpPr>
            <p:nvPr/>
          </p:nvSpPr>
          <p:spPr bwMode="auto">
            <a:xfrm>
              <a:off x="928922" y="3093236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52" name="christmas-tree_96702"/>
            <p:cNvSpPr>
              <a:spLocks noChangeAspect="1"/>
            </p:cNvSpPr>
            <p:nvPr/>
          </p:nvSpPr>
          <p:spPr bwMode="auto">
            <a:xfrm>
              <a:off x="1455839" y="3093236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53" name="christmas-tree_96702"/>
            <p:cNvSpPr>
              <a:spLocks noChangeAspect="1"/>
            </p:cNvSpPr>
            <p:nvPr/>
          </p:nvSpPr>
          <p:spPr bwMode="auto">
            <a:xfrm>
              <a:off x="1982755" y="3093236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54" name="christmas-tree_96702"/>
            <p:cNvSpPr>
              <a:spLocks noChangeAspect="1"/>
            </p:cNvSpPr>
            <p:nvPr/>
          </p:nvSpPr>
          <p:spPr bwMode="auto">
            <a:xfrm>
              <a:off x="2509672" y="3093236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55" name="christmas-tree_96702"/>
            <p:cNvSpPr>
              <a:spLocks noChangeAspect="1"/>
            </p:cNvSpPr>
            <p:nvPr/>
          </p:nvSpPr>
          <p:spPr bwMode="auto">
            <a:xfrm>
              <a:off x="3036588" y="3093236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56" name="christmas-tree_96702"/>
            <p:cNvSpPr>
              <a:spLocks noChangeAspect="1"/>
            </p:cNvSpPr>
            <p:nvPr/>
          </p:nvSpPr>
          <p:spPr bwMode="auto">
            <a:xfrm>
              <a:off x="3563505" y="3093236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57" name="christmas-tree_96702"/>
            <p:cNvSpPr>
              <a:spLocks noChangeAspect="1"/>
            </p:cNvSpPr>
            <p:nvPr/>
          </p:nvSpPr>
          <p:spPr bwMode="auto">
            <a:xfrm>
              <a:off x="4090421" y="3093236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58" name="christmas-tree_96702"/>
            <p:cNvSpPr>
              <a:spLocks noChangeAspect="1"/>
            </p:cNvSpPr>
            <p:nvPr/>
          </p:nvSpPr>
          <p:spPr bwMode="auto">
            <a:xfrm>
              <a:off x="4617338" y="3093236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59" name="christmas-tree_96702"/>
            <p:cNvSpPr>
              <a:spLocks noChangeAspect="1"/>
            </p:cNvSpPr>
            <p:nvPr/>
          </p:nvSpPr>
          <p:spPr bwMode="auto">
            <a:xfrm>
              <a:off x="5144254" y="3093236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60" name="christmas-tree_96702"/>
            <p:cNvSpPr>
              <a:spLocks noChangeAspect="1"/>
            </p:cNvSpPr>
            <p:nvPr/>
          </p:nvSpPr>
          <p:spPr bwMode="auto">
            <a:xfrm>
              <a:off x="5671171" y="3093236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61" name="christmas-tree_96702"/>
            <p:cNvSpPr>
              <a:spLocks noChangeAspect="1"/>
            </p:cNvSpPr>
            <p:nvPr/>
          </p:nvSpPr>
          <p:spPr bwMode="auto">
            <a:xfrm>
              <a:off x="6198087" y="3093236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62" name="christmas-tree_96702"/>
            <p:cNvSpPr>
              <a:spLocks noChangeAspect="1"/>
            </p:cNvSpPr>
            <p:nvPr/>
          </p:nvSpPr>
          <p:spPr bwMode="auto">
            <a:xfrm>
              <a:off x="6725005" y="3093236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63" name="christmas-tree_96702"/>
            <p:cNvSpPr>
              <a:spLocks noChangeAspect="1"/>
            </p:cNvSpPr>
            <p:nvPr/>
          </p:nvSpPr>
          <p:spPr bwMode="auto">
            <a:xfrm>
              <a:off x="402006" y="4001547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64" name="christmas-tree_96702"/>
            <p:cNvSpPr>
              <a:spLocks noChangeAspect="1"/>
            </p:cNvSpPr>
            <p:nvPr/>
          </p:nvSpPr>
          <p:spPr bwMode="auto">
            <a:xfrm>
              <a:off x="928922" y="4001547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65" name="christmas-tree_96702"/>
            <p:cNvSpPr>
              <a:spLocks noChangeAspect="1"/>
            </p:cNvSpPr>
            <p:nvPr/>
          </p:nvSpPr>
          <p:spPr bwMode="auto">
            <a:xfrm>
              <a:off x="1455839" y="4001547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66" name="christmas-tree_96702"/>
            <p:cNvSpPr>
              <a:spLocks noChangeAspect="1"/>
            </p:cNvSpPr>
            <p:nvPr/>
          </p:nvSpPr>
          <p:spPr bwMode="auto">
            <a:xfrm>
              <a:off x="1982755" y="4001547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67" name="christmas-tree_96702"/>
            <p:cNvSpPr>
              <a:spLocks noChangeAspect="1"/>
            </p:cNvSpPr>
            <p:nvPr/>
          </p:nvSpPr>
          <p:spPr bwMode="auto">
            <a:xfrm>
              <a:off x="2509672" y="4001547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68" name="christmas-tree_96702"/>
            <p:cNvSpPr>
              <a:spLocks noChangeAspect="1"/>
            </p:cNvSpPr>
            <p:nvPr/>
          </p:nvSpPr>
          <p:spPr bwMode="auto">
            <a:xfrm>
              <a:off x="3036588" y="4001547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69" name="christmas-tree_96702"/>
            <p:cNvSpPr>
              <a:spLocks noChangeAspect="1"/>
            </p:cNvSpPr>
            <p:nvPr/>
          </p:nvSpPr>
          <p:spPr bwMode="auto">
            <a:xfrm>
              <a:off x="3563505" y="4001547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70" name="christmas-tree_96702"/>
            <p:cNvSpPr>
              <a:spLocks noChangeAspect="1"/>
            </p:cNvSpPr>
            <p:nvPr/>
          </p:nvSpPr>
          <p:spPr bwMode="auto">
            <a:xfrm>
              <a:off x="4090421" y="4001547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71" name="christmas-tree_96702"/>
            <p:cNvSpPr>
              <a:spLocks noChangeAspect="1"/>
            </p:cNvSpPr>
            <p:nvPr/>
          </p:nvSpPr>
          <p:spPr bwMode="auto">
            <a:xfrm>
              <a:off x="4617338" y="4001547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72" name="christmas-tree_96702"/>
            <p:cNvSpPr>
              <a:spLocks noChangeAspect="1"/>
            </p:cNvSpPr>
            <p:nvPr/>
          </p:nvSpPr>
          <p:spPr bwMode="auto">
            <a:xfrm>
              <a:off x="5144254" y="4001547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73" name="christmas-tree_96702"/>
            <p:cNvSpPr>
              <a:spLocks noChangeAspect="1"/>
            </p:cNvSpPr>
            <p:nvPr/>
          </p:nvSpPr>
          <p:spPr bwMode="auto">
            <a:xfrm>
              <a:off x="5671171" y="4001547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74" name="christmas-tree_96702"/>
            <p:cNvSpPr>
              <a:spLocks noChangeAspect="1"/>
            </p:cNvSpPr>
            <p:nvPr/>
          </p:nvSpPr>
          <p:spPr bwMode="auto">
            <a:xfrm>
              <a:off x="6198087" y="4001547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75" name="christmas-tree_96702"/>
            <p:cNvSpPr>
              <a:spLocks noChangeAspect="1"/>
            </p:cNvSpPr>
            <p:nvPr/>
          </p:nvSpPr>
          <p:spPr bwMode="auto">
            <a:xfrm>
              <a:off x="6725005" y="4001547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76" name="christmas-tree_96702"/>
            <p:cNvSpPr>
              <a:spLocks noChangeAspect="1"/>
            </p:cNvSpPr>
            <p:nvPr/>
          </p:nvSpPr>
          <p:spPr bwMode="auto">
            <a:xfrm>
              <a:off x="402006" y="4909859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77" name="christmas-tree_96702"/>
            <p:cNvSpPr>
              <a:spLocks noChangeAspect="1"/>
            </p:cNvSpPr>
            <p:nvPr/>
          </p:nvSpPr>
          <p:spPr bwMode="auto">
            <a:xfrm>
              <a:off x="928922" y="4909859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78" name="christmas-tree_96702"/>
            <p:cNvSpPr>
              <a:spLocks noChangeAspect="1"/>
            </p:cNvSpPr>
            <p:nvPr/>
          </p:nvSpPr>
          <p:spPr bwMode="auto">
            <a:xfrm>
              <a:off x="1455839" y="4909859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79" name="christmas-tree_96702"/>
            <p:cNvSpPr>
              <a:spLocks noChangeAspect="1"/>
            </p:cNvSpPr>
            <p:nvPr/>
          </p:nvSpPr>
          <p:spPr bwMode="auto">
            <a:xfrm>
              <a:off x="1982755" y="4909859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80" name="christmas-tree_96702"/>
            <p:cNvSpPr>
              <a:spLocks noChangeAspect="1"/>
            </p:cNvSpPr>
            <p:nvPr/>
          </p:nvSpPr>
          <p:spPr bwMode="auto">
            <a:xfrm>
              <a:off x="2509672" y="4909859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81" name="christmas-tree_96702"/>
            <p:cNvSpPr>
              <a:spLocks noChangeAspect="1"/>
            </p:cNvSpPr>
            <p:nvPr/>
          </p:nvSpPr>
          <p:spPr bwMode="auto">
            <a:xfrm>
              <a:off x="3036588" y="4909859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82" name="christmas-tree_96702"/>
            <p:cNvSpPr>
              <a:spLocks noChangeAspect="1"/>
            </p:cNvSpPr>
            <p:nvPr/>
          </p:nvSpPr>
          <p:spPr bwMode="auto">
            <a:xfrm>
              <a:off x="3563505" y="4909859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83" name="christmas-tree_96702"/>
            <p:cNvSpPr>
              <a:spLocks noChangeAspect="1"/>
            </p:cNvSpPr>
            <p:nvPr/>
          </p:nvSpPr>
          <p:spPr bwMode="auto">
            <a:xfrm>
              <a:off x="4090421" y="4909859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84" name="christmas-tree_96702"/>
            <p:cNvSpPr>
              <a:spLocks noChangeAspect="1"/>
            </p:cNvSpPr>
            <p:nvPr/>
          </p:nvSpPr>
          <p:spPr bwMode="auto">
            <a:xfrm>
              <a:off x="4617338" y="4909859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85" name="christmas-tree_96702"/>
            <p:cNvSpPr>
              <a:spLocks noChangeAspect="1"/>
            </p:cNvSpPr>
            <p:nvPr/>
          </p:nvSpPr>
          <p:spPr bwMode="auto">
            <a:xfrm>
              <a:off x="5144254" y="4909859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86" name="christmas-tree_96702"/>
            <p:cNvSpPr>
              <a:spLocks noChangeAspect="1"/>
            </p:cNvSpPr>
            <p:nvPr/>
          </p:nvSpPr>
          <p:spPr bwMode="auto">
            <a:xfrm>
              <a:off x="5671171" y="4909859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87" name="christmas-tree_96702"/>
            <p:cNvSpPr>
              <a:spLocks noChangeAspect="1"/>
            </p:cNvSpPr>
            <p:nvPr/>
          </p:nvSpPr>
          <p:spPr bwMode="auto">
            <a:xfrm>
              <a:off x="6198087" y="4909859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88" name="christmas-tree_96702"/>
            <p:cNvSpPr>
              <a:spLocks noChangeAspect="1"/>
            </p:cNvSpPr>
            <p:nvPr/>
          </p:nvSpPr>
          <p:spPr bwMode="auto">
            <a:xfrm>
              <a:off x="6725005" y="4909859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89" name="christmas-tree_96702"/>
            <p:cNvSpPr>
              <a:spLocks noChangeAspect="1"/>
            </p:cNvSpPr>
            <p:nvPr/>
          </p:nvSpPr>
          <p:spPr bwMode="auto">
            <a:xfrm>
              <a:off x="402006" y="5818171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90" name="christmas-tree_96702"/>
            <p:cNvSpPr>
              <a:spLocks noChangeAspect="1"/>
            </p:cNvSpPr>
            <p:nvPr/>
          </p:nvSpPr>
          <p:spPr bwMode="auto">
            <a:xfrm>
              <a:off x="928922" y="5818171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91" name="christmas-tree_96702"/>
            <p:cNvSpPr>
              <a:spLocks noChangeAspect="1"/>
            </p:cNvSpPr>
            <p:nvPr/>
          </p:nvSpPr>
          <p:spPr bwMode="auto">
            <a:xfrm>
              <a:off x="1455839" y="5818171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92" name="christmas-tree_96702"/>
            <p:cNvSpPr>
              <a:spLocks noChangeAspect="1"/>
            </p:cNvSpPr>
            <p:nvPr/>
          </p:nvSpPr>
          <p:spPr bwMode="auto">
            <a:xfrm>
              <a:off x="1982755" y="5818171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93" name="christmas-tree_96702"/>
            <p:cNvSpPr>
              <a:spLocks noChangeAspect="1"/>
            </p:cNvSpPr>
            <p:nvPr/>
          </p:nvSpPr>
          <p:spPr bwMode="auto">
            <a:xfrm>
              <a:off x="2509672" y="5818171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94" name="christmas-tree_96702"/>
            <p:cNvSpPr>
              <a:spLocks noChangeAspect="1"/>
            </p:cNvSpPr>
            <p:nvPr/>
          </p:nvSpPr>
          <p:spPr bwMode="auto">
            <a:xfrm>
              <a:off x="3036588" y="5818171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95" name="christmas-tree_96702"/>
            <p:cNvSpPr>
              <a:spLocks noChangeAspect="1"/>
            </p:cNvSpPr>
            <p:nvPr/>
          </p:nvSpPr>
          <p:spPr bwMode="auto">
            <a:xfrm>
              <a:off x="3563505" y="5818171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96" name="christmas-tree_96702"/>
            <p:cNvSpPr>
              <a:spLocks noChangeAspect="1"/>
            </p:cNvSpPr>
            <p:nvPr/>
          </p:nvSpPr>
          <p:spPr bwMode="auto">
            <a:xfrm>
              <a:off x="4090421" y="5818171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97" name="christmas-tree_96702"/>
            <p:cNvSpPr>
              <a:spLocks noChangeAspect="1"/>
            </p:cNvSpPr>
            <p:nvPr/>
          </p:nvSpPr>
          <p:spPr bwMode="auto">
            <a:xfrm>
              <a:off x="4617338" y="5818171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98" name="christmas-tree_96702"/>
            <p:cNvSpPr>
              <a:spLocks noChangeAspect="1"/>
            </p:cNvSpPr>
            <p:nvPr/>
          </p:nvSpPr>
          <p:spPr bwMode="auto">
            <a:xfrm>
              <a:off x="5144254" y="5818171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99" name="christmas-tree_96702"/>
            <p:cNvSpPr>
              <a:spLocks noChangeAspect="1"/>
            </p:cNvSpPr>
            <p:nvPr/>
          </p:nvSpPr>
          <p:spPr bwMode="auto">
            <a:xfrm>
              <a:off x="5671171" y="5818171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00" name="christmas-tree_96702"/>
            <p:cNvSpPr>
              <a:spLocks noChangeAspect="1"/>
            </p:cNvSpPr>
            <p:nvPr/>
          </p:nvSpPr>
          <p:spPr bwMode="auto">
            <a:xfrm>
              <a:off x="6198087" y="5818171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01" name="christmas-tree_96702"/>
            <p:cNvSpPr>
              <a:spLocks noChangeAspect="1"/>
            </p:cNvSpPr>
            <p:nvPr/>
          </p:nvSpPr>
          <p:spPr bwMode="auto">
            <a:xfrm>
              <a:off x="6725005" y="5818171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02" name="christmas-tree_96702"/>
            <p:cNvSpPr>
              <a:spLocks noChangeAspect="1"/>
            </p:cNvSpPr>
            <p:nvPr/>
          </p:nvSpPr>
          <p:spPr bwMode="auto">
            <a:xfrm>
              <a:off x="7251923" y="368300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03" name="christmas-tree_96702"/>
            <p:cNvSpPr>
              <a:spLocks noChangeAspect="1"/>
            </p:cNvSpPr>
            <p:nvPr/>
          </p:nvSpPr>
          <p:spPr bwMode="auto">
            <a:xfrm>
              <a:off x="7778840" y="368300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04" name="christmas-tree_96702"/>
            <p:cNvSpPr>
              <a:spLocks noChangeAspect="1"/>
            </p:cNvSpPr>
            <p:nvPr/>
          </p:nvSpPr>
          <p:spPr bwMode="auto">
            <a:xfrm>
              <a:off x="8305756" y="368300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05" name="christmas-tree_96702"/>
            <p:cNvSpPr>
              <a:spLocks noChangeAspect="1"/>
            </p:cNvSpPr>
            <p:nvPr/>
          </p:nvSpPr>
          <p:spPr bwMode="auto">
            <a:xfrm>
              <a:off x="8832674" y="368300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06" name="christmas-tree_96702"/>
            <p:cNvSpPr>
              <a:spLocks noChangeAspect="1"/>
            </p:cNvSpPr>
            <p:nvPr/>
          </p:nvSpPr>
          <p:spPr bwMode="auto">
            <a:xfrm>
              <a:off x="7251923" y="1276611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07" name="christmas-tree_96702"/>
            <p:cNvSpPr>
              <a:spLocks noChangeAspect="1"/>
            </p:cNvSpPr>
            <p:nvPr/>
          </p:nvSpPr>
          <p:spPr bwMode="auto">
            <a:xfrm>
              <a:off x="7778840" y="1276611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08" name="christmas-tree_96702"/>
            <p:cNvSpPr>
              <a:spLocks noChangeAspect="1"/>
            </p:cNvSpPr>
            <p:nvPr/>
          </p:nvSpPr>
          <p:spPr bwMode="auto">
            <a:xfrm>
              <a:off x="8305756" y="1276611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09" name="christmas-tree_96702"/>
            <p:cNvSpPr>
              <a:spLocks noChangeAspect="1"/>
            </p:cNvSpPr>
            <p:nvPr/>
          </p:nvSpPr>
          <p:spPr bwMode="auto">
            <a:xfrm>
              <a:off x="8832674" y="1276611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10" name="christmas-tree_96702"/>
            <p:cNvSpPr>
              <a:spLocks noChangeAspect="1"/>
            </p:cNvSpPr>
            <p:nvPr/>
          </p:nvSpPr>
          <p:spPr bwMode="auto">
            <a:xfrm>
              <a:off x="7251923" y="2184924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11" name="christmas-tree_96702"/>
            <p:cNvSpPr>
              <a:spLocks noChangeAspect="1"/>
            </p:cNvSpPr>
            <p:nvPr/>
          </p:nvSpPr>
          <p:spPr bwMode="auto">
            <a:xfrm>
              <a:off x="7778840" y="2184924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12" name="christmas-tree_96702"/>
            <p:cNvSpPr>
              <a:spLocks noChangeAspect="1"/>
            </p:cNvSpPr>
            <p:nvPr/>
          </p:nvSpPr>
          <p:spPr bwMode="auto">
            <a:xfrm>
              <a:off x="8305756" y="2184924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13" name="christmas-tree_96702"/>
            <p:cNvSpPr>
              <a:spLocks noChangeAspect="1"/>
            </p:cNvSpPr>
            <p:nvPr/>
          </p:nvSpPr>
          <p:spPr bwMode="auto">
            <a:xfrm>
              <a:off x="8832674" y="2184924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14" name="christmas-tree_96702"/>
            <p:cNvSpPr>
              <a:spLocks noChangeAspect="1"/>
            </p:cNvSpPr>
            <p:nvPr/>
          </p:nvSpPr>
          <p:spPr bwMode="auto">
            <a:xfrm>
              <a:off x="7251923" y="3093236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15" name="christmas-tree_96702"/>
            <p:cNvSpPr>
              <a:spLocks noChangeAspect="1"/>
            </p:cNvSpPr>
            <p:nvPr/>
          </p:nvSpPr>
          <p:spPr bwMode="auto">
            <a:xfrm>
              <a:off x="7778840" y="3093236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16" name="christmas-tree_96702"/>
            <p:cNvSpPr>
              <a:spLocks noChangeAspect="1"/>
            </p:cNvSpPr>
            <p:nvPr/>
          </p:nvSpPr>
          <p:spPr bwMode="auto">
            <a:xfrm>
              <a:off x="8305756" y="3093236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17" name="christmas-tree_96702"/>
            <p:cNvSpPr>
              <a:spLocks noChangeAspect="1"/>
            </p:cNvSpPr>
            <p:nvPr/>
          </p:nvSpPr>
          <p:spPr bwMode="auto">
            <a:xfrm>
              <a:off x="8832674" y="3093236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18" name="christmas-tree_96702"/>
            <p:cNvSpPr>
              <a:spLocks noChangeAspect="1"/>
            </p:cNvSpPr>
            <p:nvPr/>
          </p:nvSpPr>
          <p:spPr bwMode="auto">
            <a:xfrm>
              <a:off x="7251923" y="4001547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19" name="christmas-tree_96702"/>
            <p:cNvSpPr>
              <a:spLocks noChangeAspect="1"/>
            </p:cNvSpPr>
            <p:nvPr/>
          </p:nvSpPr>
          <p:spPr bwMode="auto">
            <a:xfrm>
              <a:off x="7778840" y="4001547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20" name="christmas-tree_96702"/>
            <p:cNvSpPr>
              <a:spLocks noChangeAspect="1"/>
            </p:cNvSpPr>
            <p:nvPr/>
          </p:nvSpPr>
          <p:spPr bwMode="auto">
            <a:xfrm>
              <a:off x="8305756" y="4001547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21" name="christmas-tree_96702"/>
            <p:cNvSpPr>
              <a:spLocks noChangeAspect="1"/>
            </p:cNvSpPr>
            <p:nvPr/>
          </p:nvSpPr>
          <p:spPr bwMode="auto">
            <a:xfrm>
              <a:off x="8832674" y="4001547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22" name="christmas-tree_96702"/>
            <p:cNvSpPr>
              <a:spLocks noChangeAspect="1"/>
            </p:cNvSpPr>
            <p:nvPr/>
          </p:nvSpPr>
          <p:spPr bwMode="auto">
            <a:xfrm>
              <a:off x="7251923" y="4909859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23" name="christmas-tree_96702"/>
            <p:cNvSpPr>
              <a:spLocks noChangeAspect="1"/>
            </p:cNvSpPr>
            <p:nvPr/>
          </p:nvSpPr>
          <p:spPr bwMode="auto">
            <a:xfrm>
              <a:off x="7778840" y="4909859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24" name="christmas-tree_96702"/>
            <p:cNvSpPr>
              <a:spLocks noChangeAspect="1"/>
            </p:cNvSpPr>
            <p:nvPr/>
          </p:nvSpPr>
          <p:spPr bwMode="auto">
            <a:xfrm>
              <a:off x="8305756" y="4909859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25" name="christmas-tree_96702"/>
            <p:cNvSpPr>
              <a:spLocks noChangeAspect="1"/>
            </p:cNvSpPr>
            <p:nvPr/>
          </p:nvSpPr>
          <p:spPr bwMode="auto">
            <a:xfrm>
              <a:off x="8832674" y="4909859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26" name="christmas-tree_96702"/>
            <p:cNvSpPr>
              <a:spLocks noChangeAspect="1"/>
            </p:cNvSpPr>
            <p:nvPr/>
          </p:nvSpPr>
          <p:spPr bwMode="auto">
            <a:xfrm>
              <a:off x="7251923" y="5818171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27" name="christmas-tree_96702"/>
            <p:cNvSpPr>
              <a:spLocks noChangeAspect="1"/>
            </p:cNvSpPr>
            <p:nvPr/>
          </p:nvSpPr>
          <p:spPr bwMode="auto">
            <a:xfrm>
              <a:off x="7778840" y="5818171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28" name="christmas-tree_96702"/>
            <p:cNvSpPr>
              <a:spLocks noChangeAspect="1"/>
            </p:cNvSpPr>
            <p:nvPr/>
          </p:nvSpPr>
          <p:spPr bwMode="auto">
            <a:xfrm>
              <a:off x="8305756" y="5818171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29" name="christmas-tree_96702"/>
            <p:cNvSpPr>
              <a:spLocks noChangeAspect="1"/>
            </p:cNvSpPr>
            <p:nvPr/>
          </p:nvSpPr>
          <p:spPr bwMode="auto">
            <a:xfrm>
              <a:off x="8832674" y="5818171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30" name="christmas-tree_96702"/>
            <p:cNvSpPr>
              <a:spLocks noChangeAspect="1"/>
            </p:cNvSpPr>
            <p:nvPr/>
          </p:nvSpPr>
          <p:spPr bwMode="auto">
            <a:xfrm>
              <a:off x="9359592" y="368300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31" name="christmas-tree_96702"/>
            <p:cNvSpPr>
              <a:spLocks noChangeAspect="1"/>
            </p:cNvSpPr>
            <p:nvPr/>
          </p:nvSpPr>
          <p:spPr bwMode="auto">
            <a:xfrm>
              <a:off x="9886509" y="368300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32" name="christmas-tree_96702"/>
            <p:cNvSpPr>
              <a:spLocks noChangeAspect="1"/>
            </p:cNvSpPr>
            <p:nvPr/>
          </p:nvSpPr>
          <p:spPr bwMode="auto">
            <a:xfrm>
              <a:off x="10413425" y="368300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33" name="christmas-tree_96702"/>
            <p:cNvSpPr>
              <a:spLocks noChangeAspect="1"/>
            </p:cNvSpPr>
            <p:nvPr/>
          </p:nvSpPr>
          <p:spPr bwMode="auto">
            <a:xfrm>
              <a:off x="10940343" y="368300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34" name="christmas-tree_96702"/>
            <p:cNvSpPr>
              <a:spLocks noChangeAspect="1"/>
            </p:cNvSpPr>
            <p:nvPr/>
          </p:nvSpPr>
          <p:spPr bwMode="auto">
            <a:xfrm>
              <a:off x="9359592" y="1276611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35" name="christmas-tree_96702"/>
            <p:cNvSpPr>
              <a:spLocks noChangeAspect="1"/>
            </p:cNvSpPr>
            <p:nvPr/>
          </p:nvSpPr>
          <p:spPr bwMode="auto">
            <a:xfrm>
              <a:off x="9886509" y="1276611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36" name="christmas-tree_96702"/>
            <p:cNvSpPr>
              <a:spLocks noChangeAspect="1"/>
            </p:cNvSpPr>
            <p:nvPr/>
          </p:nvSpPr>
          <p:spPr bwMode="auto">
            <a:xfrm>
              <a:off x="10413425" y="1276611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37" name="christmas-tree_96702"/>
            <p:cNvSpPr>
              <a:spLocks noChangeAspect="1"/>
            </p:cNvSpPr>
            <p:nvPr/>
          </p:nvSpPr>
          <p:spPr bwMode="auto">
            <a:xfrm>
              <a:off x="10940343" y="1276611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38" name="christmas-tree_96702"/>
            <p:cNvSpPr>
              <a:spLocks noChangeAspect="1"/>
            </p:cNvSpPr>
            <p:nvPr/>
          </p:nvSpPr>
          <p:spPr bwMode="auto">
            <a:xfrm>
              <a:off x="9359592" y="2184924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39" name="christmas-tree_96702"/>
            <p:cNvSpPr>
              <a:spLocks noChangeAspect="1"/>
            </p:cNvSpPr>
            <p:nvPr/>
          </p:nvSpPr>
          <p:spPr bwMode="auto">
            <a:xfrm>
              <a:off x="9886509" y="2184924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40" name="christmas-tree_96702"/>
            <p:cNvSpPr>
              <a:spLocks noChangeAspect="1"/>
            </p:cNvSpPr>
            <p:nvPr/>
          </p:nvSpPr>
          <p:spPr bwMode="auto">
            <a:xfrm>
              <a:off x="10413425" y="2184924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41" name="christmas-tree_96702"/>
            <p:cNvSpPr>
              <a:spLocks noChangeAspect="1"/>
            </p:cNvSpPr>
            <p:nvPr/>
          </p:nvSpPr>
          <p:spPr bwMode="auto">
            <a:xfrm>
              <a:off x="10940343" y="2184924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42" name="christmas-tree_96702"/>
            <p:cNvSpPr>
              <a:spLocks noChangeAspect="1"/>
            </p:cNvSpPr>
            <p:nvPr/>
          </p:nvSpPr>
          <p:spPr bwMode="auto">
            <a:xfrm>
              <a:off x="9359592" y="3093236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43" name="christmas-tree_96702"/>
            <p:cNvSpPr>
              <a:spLocks noChangeAspect="1"/>
            </p:cNvSpPr>
            <p:nvPr/>
          </p:nvSpPr>
          <p:spPr bwMode="auto">
            <a:xfrm>
              <a:off x="9886509" y="3093236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44" name="christmas-tree_96702"/>
            <p:cNvSpPr>
              <a:spLocks noChangeAspect="1"/>
            </p:cNvSpPr>
            <p:nvPr/>
          </p:nvSpPr>
          <p:spPr bwMode="auto">
            <a:xfrm>
              <a:off x="10413425" y="3093236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45" name="christmas-tree_96702"/>
            <p:cNvSpPr>
              <a:spLocks noChangeAspect="1"/>
            </p:cNvSpPr>
            <p:nvPr/>
          </p:nvSpPr>
          <p:spPr bwMode="auto">
            <a:xfrm>
              <a:off x="10940343" y="3093236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46" name="christmas-tree_96702"/>
            <p:cNvSpPr>
              <a:spLocks noChangeAspect="1"/>
            </p:cNvSpPr>
            <p:nvPr/>
          </p:nvSpPr>
          <p:spPr bwMode="auto">
            <a:xfrm>
              <a:off x="9359592" y="4001547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47" name="christmas-tree_96702"/>
            <p:cNvSpPr>
              <a:spLocks noChangeAspect="1"/>
            </p:cNvSpPr>
            <p:nvPr/>
          </p:nvSpPr>
          <p:spPr bwMode="auto">
            <a:xfrm>
              <a:off x="9886509" y="4001547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48" name="christmas-tree_96702"/>
            <p:cNvSpPr>
              <a:spLocks noChangeAspect="1"/>
            </p:cNvSpPr>
            <p:nvPr/>
          </p:nvSpPr>
          <p:spPr bwMode="auto">
            <a:xfrm>
              <a:off x="10413425" y="4001547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49" name="christmas-tree_96702"/>
            <p:cNvSpPr>
              <a:spLocks noChangeAspect="1"/>
            </p:cNvSpPr>
            <p:nvPr/>
          </p:nvSpPr>
          <p:spPr bwMode="auto">
            <a:xfrm>
              <a:off x="10940343" y="4001547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50" name="christmas-tree_96702"/>
            <p:cNvSpPr>
              <a:spLocks noChangeAspect="1"/>
            </p:cNvSpPr>
            <p:nvPr/>
          </p:nvSpPr>
          <p:spPr bwMode="auto">
            <a:xfrm>
              <a:off x="9359592" y="4909859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51" name="christmas-tree_96702"/>
            <p:cNvSpPr>
              <a:spLocks noChangeAspect="1"/>
            </p:cNvSpPr>
            <p:nvPr/>
          </p:nvSpPr>
          <p:spPr bwMode="auto">
            <a:xfrm>
              <a:off x="9886509" y="4909859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52" name="christmas-tree_96702"/>
            <p:cNvSpPr>
              <a:spLocks noChangeAspect="1"/>
            </p:cNvSpPr>
            <p:nvPr/>
          </p:nvSpPr>
          <p:spPr bwMode="auto">
            <a:xfrm>
              <a:off x="10413425" y="4909859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53" name="christmas-tree_96702"/>
            <p:cNvSpPr>
              <a:spLocks noChangeAspect="1"/>
            </p:cNvSpPr>
            <p:nvPr/>
          </p:nvSpPr>
          <p:spPr bwMode="auto">
            <a:xfrm>
              <a:off x="10940343" y="4909859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54" name="christmas-tree_96702"/>
            <p:cNvSpPr>
              <a:spLocks noChangeAspect="1"/>
            </p:cNvSpPr>
            <p:nvPr/>
          </p:nvSpPr>
          <p:spPr bwMode="auto">
            <a:xfrm>
              <a:off x="9359592" y="5818171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55" name="christmas-tree_96702"/>
            <p:cNvSpPr>
              <a:spLocks noChangeAspect="1"/>
            </p:cNvSpPr>
            <p:nvPr/>
          </p:nvSpPr>
          <p:spPr bwMode="auto">
            <a:xfrm>
              <a:off x="9886509" y="5818171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56" name="christmas-tree_96702"/>
            <p:cNvSpPr>
              <a:spLocks noChangeAspect="1"/>
            </p:cNvSpPr>
            <p:nvPr/>
          </p:nvSpPr>
          <p:spPr bwMode="auto">
            <a:xfrm>
              <a:off x="10413425" y="5818171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57" name="christmas-tree_96702"/>
            <p:cNvSpPr>
              <a:spLocks noChangeAspect="1"/>
            </p:cNvSpPr>
            <p:nvPr/>
          </p:nvSpPr>
          <p:spPr bwMode="auto">
            <a:xfrm>
              <a:off x="10940343" y="5818171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58" name="christmas-tree_96702"/>
            <p:cNvSpPr>
              <a:spLocks noChangeAspect="1"/>
            </p:cNvSpPr>
            <p:nvPr/>
          </p:nvSpPr>
          <p:spPr bwMode="auto">
            <a:xfrm>
              <a:off x="11432894" y="368300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59" name="christmas-tree_96702"/>
            <p:cNvSpPr>
              <a:spLocks noChangeAspect="1"/>
            </p:cNvSpPr>
            <p:nvPr/>
          </p:nvSpPr>
          <p:spPr bwMode="auto">
            <a:xfrm>
              <a:off x="11432894" y="1276611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60" name="christmas-tree_96702"/>
            <p:cNvSpPr>
              <a:spLocks noChangeAspect="1"/>
            </p:cNvSpPr>
            <p:nvPr/>
          </p:nvSpPr>
          <p:spPr bwMode="auto">
            <a:xfrm>
              <a:off x="11432894" y="2184924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61" name="christmas-tree_96702"/>
            <p:cNvSpPr>
              <a:spLocks noChangeAspect="1"/>
            </p:cNvSpPr>
            <p:nvPr/>
          </p:nvSpPr>
          <p:spPr bwMode="auto">
            <a:xfrm>
              <a:off x="11432894" y="3093236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62" name="christmas-tree_96702"/>
            <p:cNvSpPr>
              <a:spLocks noChangeAspect="1"/>
            </p:cNvSpPr>
            <p:nvPr/>
          </p:nvSpPr>
          <p:spPr bwMode="auto">
            <a:xfrm>
              <a:off x="11432894" y="4001547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63" name="christmas-tree_96702"/>
            <p:cNvSpPr>
              <a:spLocks noChangeAspect="1"/>
            </p:cNvSpPr>
            <p:nvPr/>
          </p:nvSpPr>
          <p:spPr bwMode="auto">
            <a:xfrm>
              <a:off x="11432894" y="4909859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  <p:sp>
          <p:nvSpPr>
            <p:cNvPr id="164" name="christmas-tree_96702"/>
            <p:cNvSpPr>
              <a:spLocks noChangeAspect="1"/>
            </p:cNvSpPr>
            <p:nvPr/>
          </p:nvSpPr>
          <p:spPr bwMode="auto">
            <a:xfrm>
              <a:off x="11432894" y="5818171"/>
              <a:ext cx="263458" cy="605541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600116 w 606244"/>
                <a:gd name="T103" fmla="*/ 600116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600116 w 606244"/>
                <a:gd name="T109" fmla="*/ 600116 w 606244"/>
                <a:gd name="T110" fmla="*/ 600116 w 606244"/>
                <a:gd name="T111" fmla="*/ 600116 w 606244"/>
                <a:gd name="T112" fmla="*/ 600116 w 606244"/>
                <a:gd name="T113" fmla="*/ 600116 w 606244"/>
                <a:gd name="T114" fmla="*/ 600116 w 606244"/>
                <a:gd name="T115" fmla="*/ 600116 w 606244"/>
                <a:gd name="T116" fmla="*/ 600116 w 606244"/>
                <a:gd name="T117" fmla="*/ 600116 w 606244"/>
                <a:gd name="T118" fmla="*/ 600116 w 606244"/>
                <a:gd name="T119" fmla="*/ 600116 w 606244"/>
                <a:gd name="T120" fmla="*/ 600116 w 606244"/>
                <a:gd name="T121" fmla="*/ 600116 w 606244"/>
                <a:gd name="T122" fmla="*/ 600116 w 606244"/>
                <a:gd name="T12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1" h="6424">
                  <a:moveTo>
                    <a:pt x="2788" y="5664"/>
                  </a:moveTo>
                  <a:lnTo>
                    <a:pt x="2777" y="5634"/>
                  </a:lnTo>
                  <a:lnTo>
                    <a:pt x="2786" y="5598"/>
                  </a:lnTo>
                  <a:cubicBezTo>
                    <a:pt x="2790" y="5584"/>
                    <a:pt x="2785" y="5568"/>
                    <a:pt x="2773" y="5558"/>
                  </a:cubicBezTo>
                  <a:lnTo>
                    <a:pt x="2750" y="5539"/>
                  </a:lnTo>
                  <a:lnTo>
                    <a:pt x="2754" y="5515"/>
                  </a:lnTo>
                  <a:cubicBezTo>
                    <a:pt x="2757" y="5500"/>
                    <a:pt x="2751" y="5484"/>
                    <a:pt x="2738" y="5475"/>
                  </a:cubicBezTo>
                  <a:lnTo>
                    <a:pt x="2692" y="5442"/>
                  </a:lnTo>
                  <a:lnTo>
                    <a:pt x="2672" y="5427"/>
                  </a:lnTo>
                  <a:lnTo>
                    <a:pt x="2678" y="5411"/>
                  </a:lnTo>
                  <a:lnTo>
                    <a:pt x="2718" y="5361"/>
                  </a:lnTo>
                  <a:cubicBezTo>
                    <a:pt x="2724" y="5354"/>
                    <a:pt x="2727" y="5346"/>
                    <a:pt x="2727" y="5336"/>
                  </a:cubicBezTo>
                  <a:lnTo>
                    <a:pt x="2727" y="5292"/>
                  </a:lnTo>
                  <a:cubicBezTo>
                    <a:pt x="2727" y="5281"/>
                    <a:pt x="2723" y="5270"/>
                    <a:pt x="2715" y="5262"/>
                  </a:cubicBezTo>
                  <a:lnTo>
                    <a:pt x="2677" y="5227"/>
                  </a:lnTo>
                  <a:cubicBezTo>
                    <a:pt x="2676" y="5227"/>
                    <a:pt x="2676" y="5226"/>
                    <a:pt x="2675" y="5226"/>
                  </a:cubicBezTo>
                  <a:lnTo>
                    <a:pt x="2665" y="5217"/>
                  </a:lnTo>
                  <a:lnTo>
                    <a:pt x="2686" y="5192"/>
                  </a:lnTo>
                  <a:cubicBezTo>
                    <a:pt x="2695" y="5182"/>
                    <a:pt x="2698" y="5169"/>
                    <a:pt x="2695" y="5157"/>
                  </a:cubicBezTo>
                  <a:cubicBezTo>
                    <a:pt x="2692" y="5144"/>
                    <a:pt x="2683" y="5134"/>
                    <a:pt x="2671" y="5129"/>
                  </a:cubicBezTo>
                  <a:lnTo>
                    <a:pt x="2654" y="5122"/>
                  </a:lnTo>
                  <a:lnTo>
                    <a:pt x="2666" y="5108"/>
                  </a:lnTo>
                  <a:cubicBezTo>
                    <a:pt x="2675" y="5098"/>
                    <a:pt x="2678" y="5084"/>
                    <a:pt x="2675" y="5072"/>
                  </a:cubicBezTo>
                  <a:cubicBezTo>
                    <a:pt x="2672" y="5059"/>
                    <a:pt x="2663" y="5049"/>
                    <a:pt x="2651" y="5044"/>
                  </a:cubicBezTo>
                  <a:lnTo>
                    <a:pt x="2637" y="5039"/>
                  </a:lnTo>
                  <a:lnTo>
                    <a:pt x="2652" y="5024"/>
                  </a:lnTo>
                  <a:cubicBezTo>
                    <a:pt x="2668" y="5008"/>
                    <a:pt x="2668" y="4983"/>
                    <a:pt x="2652" y="4968"/>
                  </a:cubicBezTo>
                  <a:lnTo>
                    <a:pt x="2617" y="4932"/>
                  </a:lnTo>
                  <a:cubicBezTo>
                    <a:pt x="2613" y="4928"/>
                    <a:pt x="2609" y="4925"/>
                    <a:pt x="2604" y="4923"/>
                  </a:cubicBezTo>
                  <a:lnTo>
                    <a:pt x="2589" y="4916"/>
                  </a:lnTo>
                  <a:lnTo>
                    <a:pt x="2604" y="4901"/>
                  </a:lnTo>
                  <a:cubicBezTo>
                    <a:pt x="2612" y="4893"/>
                    <a:pt x="2616" y="4881"/>
                    <a:pt x="2614" y="4869"/>
                  </a:cubicBezTo>
                  <a:cubicBezTo>
                    <a:pt x="2613" y="4858"/>
                    <a:pt x="2607" y="4847"/>
                    <a:pt x="2597" y="4841"/>
                  </a:cubicBezTo>
                  <a:lnTo>
                    <a:pt x="2571" y="4823"/>
                  </a:lnTo>
                  <a:lnTo>
                    <a:pt x="2575" y="4802"/>
                  </a:lnTo>
                  <a:cubicBezTo>
                    <a:pt x="2576" y="4796"/>
                    <a:pt x="2576" y="4789"/>
                    <a:pt x="2574" y="4782"/>
                  </a:cubicBezTo>
                  <a:lnTo>
                    <a:pt x="2566" y="4757"/>
                  </a:lnTo>
                  <a:lnTo>
                    <a:pt x="2586" y="4721"/>
                  </a:lnTo>
                  <a:cubicBezTo>
                    <a:pt x="2590" y="4715"/>
                    <a:pt x="2592" y="4707"/>
                    <a:pt x="2591" y="4700"/>
                  </a:cubicBezTo>
                  <a:lnTo>
                    <a:pt x="2589" y="4656"/>
                  </a:lnTo>
                  <a:cubicBezTo>
                    <a:pt x="2589" y="4641"/>
                    <a:pt x="2579" y="4627"/>
                    <a:pt x="2565" y="4621"/>
                  </a:cubicBezTo>
                  <a:lnTo>
                    <a:pt x="2529" y="4605"/>
                  </a:lnTo>
                  <a:lnTo>
                    <a:pt x="2532" y="4591"/>
                  </a:lnTo>
                  <a:cubicBezTo>
                    <a:pt x="2534" y="4583"/>
                    <a:pt x="2534" y="4576"/>
                    <a:pt x="2531" y="4569"/>
                  </a:cubicBezTo>
                  <a:lnTo>
                    <a:pt x="2517" y="4528"/>
                  </a:lnTo>
                  <a:cubicBezTo>
                    <a:pt x="2514" y="4519"/>
                    <a:pt x="2507" y="4511"/>
                    <a:pt x="2499" y="4506"/>
                  </a:cubicBezTo>
                  <a:lnTo>
                    <a:pt x="2469" y="4489"/>
                  </a:lnTo>
                  <a:lnTo>
                    <a:pt x="2473" y="4471"/>
                  </a:lnTo>
                  <a:cubicBezTo>
                    <a:pt x="2476" y="4459"/>
                    <a:pt x="2473" y="4446"/>
                    <a:pt x="2465" y="4437"/>
                  </a:cubicBezTo>
                  <a:lnTo>
                    <a:pt x="2444" y="4412"/>
                  </a:lnTo>
                  <a:lnTo>
                    <a:pt x="2445" y="4382"/>
                  </a:lnTo>
                  <a:cubicBezTo>
                    <a:pt x="2445" y="4378"/>
                    <a:pt x="2444" y="4373"/>
                    <a:pt x="2443" y="4369"/>
                  </a:cubicBezTo>
                  <a:lnTo>
                    <a:pt x="2438" y="4352"/>
                  </a:lnTo>
                  <a:lnTo>
                    <a:pt x="2484" y="4309"/>
                  </a:lnTo>
                  <a:cubicBezTo>
                    <a:pt x="2494" y="4300"/>
                    <a:pt x="2499" y="4285"/>
                    <a:pt x="2496" y="4272"/>
                  </a:cubicBezTo>
                  <a:cubicBezTo>
                    <a:pt x="2493" y="4258"/>
                    <a:pt x="2484" y="4247"/>
                    <a:pt x="2471" y="4242"/>
                  </a:cubicBezTo>
                  <a:lnTo>
                    <a:pt x="2417" y="4223"/>
                  </a:lnTo>
                  <a:lnTo>
                    <a:pt x="2415" y="4214"/>
                  </a:lnTo>
                  <a:lnTo>
                    <a:pt x="2430" y="4176"/>
                  </a:lnTo>
                  <a:cubicBezTo>
                    <a:pt x="2435" y="4163"/>
                    <a:pt x="2433" y="4148"/>
                    <a:pt x="2424" y="4137"/>
                  </a:cubicBezTo>
                  <a:lnTo>
                    <a:pt x="2395" y="4099"/>
                  </a:lnTo>
                  <a:cubicBezTo>
                    <a:pt x="2393" y="4098"/>
                    <a:pt x="2392" y="4096"/>
                    <a:pt x="2390" y="4094"/>
                  </a:cubicBezTo>
                  <a:lnTo>
                    <a:pt x="2382" y="4087"/>
                  </a:lnTo>
                  <a:lnTo>
                    <a:pt x="2411" y="4059"/>
                  </a:lnTo>
                  <a:cubicBezTo>
                    <a:pt x="2419" y="4051"/>
                    <a:pt x="2423" y="4040"/>
                    <a:pt x="2423" y="4029"/>
                  </a:cubicBezTo>
                  <a:lnTo>
                    <a:pt x="2421" y="3985"/>
                  </a:lnTo>
                  <a:cubicBezTo>
                    <a:pt x="2421" y="3982"/>
                    <a:pt x="2421" y="3978"/>
                    <a:pt x="2420" y="3974"/>
                  </a:cubicBezTo>
                  <a:lnTo>
                    <a:pt x="2406" y="3933"/>
                  </a:lnTo>
                  <a:cubicBezTo>
                    <a:pt x="2402" y="3920"/>
                    <a:pt x="2392" y="3911"/>
                    <a:pt x="2380" y="3907"/>
                  </a:cubicBezTo>
                  <a:lnTo>
                    <a:pt x="2334" y="3893"/>
                  </a:lnTo>
                  <a:lnTo>
                    <a:pt x="2336" y="3883"/>
                  </a:lnTo>
                  <a:cubicBezTo>
                    <a:pt x="2340" y="3868"/>
                    <a:pt x="2335" y="3851"/>
                    <a:pt x="2321" y="3841"/>
                  </a:cubicBezTo>
                  <a:lnTo>
                    <a:pt x="2315" y="3836"/>
                  </a:lnTo>
                  <a:lnTo>
                    <a:pt x="2345" y="3809"/>
                  </a:lnTo>
                  <a:cubicBezTo>
                    <a:pt x="2354" y="3801"/>
                    <a:pt x="2358" y="3789"/>
                    <a:pt x="2357" y="3777"/>
                  </a:cubicBezTo>
                  <a:cubicBezTo>
                    <a:pt x="2357" y="3765"/>
                    <a:pt x="2350" y="3754"/>
                    <a:pt x="2340" y="3747"/>
                  </a:cubicBezTo>
                  <a:lnTo>
                    <a:pt x="2295" y="3715"/>
                  </a:lnTo>
                  <a:lnTo>
                    <a:pt x="2277" y="3698"/>
                  </a:lnTo>
                  <a:lnTo>
                    <a:pt x="2281" y="3681"/>
                  </a:lnTo>
                  <a:lnTo>
                    <a:pt x="2318" y="3634"/>
                  </a:lnTo>
                  <a:cubicBezTo>
                    <a:pt x="2326" y="3624"/>
                    <a:pt x="2329" y="3611"/>
                    <a:pt x="2325" y="3599"/>
                  </a:cubicBezTo>
                  <a:cubicBezTo>
                    <a:pt x="2322" y="3587"/>
                    <a:pt x="2314" y="3577"/>
                    <a:pt x="2302" y="3572"/>
                  </a:cubicBezTo>
                  <a:lnTo>
                    <a:pt x="2287" y="3566"/>
                  </a:lnTo>
                  <a:lnTo>
                    <a:pt x="2300" y="3551"/>
                  </a:lnTo>
                  <a:cubicBezTo>
                    <a:pt x="2309" y="3541"/>
                    <a:pt x="2313" y="3528"/>
                    <a:pt x="2309" y="3515"/>
                  </a:cubicBezTo>
                  <a:cubicBezTo>
                    <a:pt x="2306" y="3502"/>
                    <a:pt x="2296" y="3491"/>
                    <a:pt x="2284" y="3487"/>
                  </a:cubicBezTo>
                  <a:lnTo>
                    <a:pt x="2268" y="3481"/>
                  </a:lnTo>
                  <a:lnTo>
                    <a:pt x="2282" y="3468"/>
                  </a:lnTo>
                  <a:cubicBezTo>
                    <a:pt x="2291" y="3459"/>
                    <a:pt x="2296" y="3445"/>
                    <a:pt x="2293" y="3432"/>
                  </a:cubicBezTo>
                  <a:cubicBezTo>
                    <a:pt x="2290" y="3419"/>
                    <a:pt x="2281" y="3408"/>
                    <a:pt x="2269" y="3403"/>
                  </a:cubicBezTo>
                  <a:lnTo>
                    <a:pt x="2253" y="3396"/>
                  </a:lnTo>
                  <a:lnTo>
                    <a:pt x="2267" y="3382"/>
                  </a:lnTo>
                  <a:cubicBezTo>
                    <a:pt x="2274" y="3374"/>
                    <a:pt x="2278" y="3363"/>
                    <a:pt x="2277" y="3352"/>
                  </a:cubicBezTo>
                  <a:lnTo>
                    <a:pt x="2275" y="3308"/>
                  </a:lnTo>
                  <a:cubicBezTo>
                    <a:pt x="2274" y="3291"/>
                    <a:pt x="2261" y="3276"/>
                    <a:pt x="2245" y="3272"/>
                  </a:cubicBezTo>
                  <a:lnTo>
                    <a:pt x="2225" y="3267"/>
                  </a:lnTo>
                  <a:lnTo>
                    <a:pt x="2235" y="3258"/>
                  </a:lnTo>
                  <a:cubicBezTo>
                    <a:pt x="2245" y="3248"/>
                    <a:pt x="2249" y="3234"/>
                    <a:pt x="2246" y="3220"/>
                  </a:cubicBezTo>
                  <a:cubicBezTo>
                    <a:pt x="2243" y="3206"/>
                    <a:pt x="2233" y="3195"/>
                    <a:pt x="2219" y="3190"/>
                  </a:cubicBezTo>
                  <a:lnTo>
                    <a:pt x="2156" y="3170"/>
                  </a:lnTo>
                  <a:lnTo>
                    <a:pt x="2145" y="3148"/>
                  </a:lnTo>
                  <a:lnTo>
                    <a:pt x="2137" y="3125"/>
                  </a:lnTo>
                  <a:lnTo>
                    <a:pt x="2154" y="3089"/>
                  </a:lnTo>
                  <a:cubicBezTo>
                    <a:pt x="2163" y="3071"/>
                    <a:pt x="2156" y="3048"/>
                    <a:pt x="2138" y="3038"/>
                  </a:cubicBezTo>
                  <a:lnTo>
                    <a:pt x="2135" y="3036"/>
                  </a:lnTo>
                  <a:lnTo>
                    <a:pt x="2169" y="3009"/>
                  </a:lnTo>
                  <a:cubicBezTo>
                    <a:pt x="2179" y="3001"/>
                    <a:pt x="2184" y="2988"/>
                    <a:pt x="2184" y="2975"/>
                  </a:cubicBezTo>
                  <a:cubicBezTo>
                    <a:pt x="2183" y="2962"/>
                    <a:pt x="2176" y="2950"/>
                    <a:pt x="2165" y="2943"/>
                  </a:cubicBezTo>
                  <a:lnTo>
                    <a:pt x="2116" y="2912"/>
                  </a:lnTo>
                  <a:lnTo>
                    <a:pt x="2099" y="2899"/>
                  </a:lnTo>
                  <a:lnTo>
                    <a:pt x="2109" y="2878"/>
                  </a:lnTo>
                  <a:cubicBezTo>
                    <a:pt x="2109" y="2877"/>
                    <a:pt x="2110" y="2876"/>
                    <a:pt x="2110" y="2875"/>
                  </a:cubicBezTo>
                  <a:lnTo>
                    <a:pt x="2129" y="2826"/>
                  </a:lnTo>
                  <a:cubicBezTo>
                    <a:pt x="2133" y="2816"/>
                    <a:pt x="2132" y="2805"/>
                    <a:pt x="2128" y="2795"/>
                  </a:cubicBezTo>
                  <a:cubicBezTo>
                    <a:pt x="2123" y="2785"/>
                    <a:pt x="2115" y="2778"/>
                    <a:pt x="2104" y="2774"/>
                  </a:cubicBezTo>
                  <a:lnTo>
                    <a:pt x="2082" y="2766"/>
                  </a:lnTo>
                  <a:lnTo>
                    <a:pt x="2090" y="2756"/>
                  </a:lnTo>
                  <a:cubicBezTo>
                    <a:pt x="2097" y="2747"/>
                    <a:pt x="2100" y="2736"/>
                    <a:pt x="2099" y="2725"/>
                  </a:cubicBezTo>
                  <a:lnTo>
                    <a:pt x="2092" y="2682"/>
                  </a:lnTo>
                  <a:cubicBezTo>
                    <a:pt x="2092" y="2678"/>
                    <a:pt x="2091" y="2675"/>
                    <a:pt x="2089" y="2671"/>
                  </a:cubicBezTo>
                  <a:lnTo>
                    <a:pt x="2071" y="2631"/>
                  </a:lnTo>
                  <a:cubicBezTo>
                    <a:pt x="2067" y="2622"/>
                    <a:pt x="2060" y="2615"/>
                    <a:pt x="2050" y="2611"/>
                  </a:cubicBezTo>
                  <a:lnTo>
                    <a:pt x="2011" y="2594"/>
                  </a:lnTo>
                  <a:lnTo>
                    <a:pt x="2012" y="2588"/>
                  </a:lnTo>
                  <a:lnTo>
                    <a:pt x="2044" y="2543"/>
                  </a:lnTo>
                  <a:cubicBezTo>
                    <a:pt x="2048" y="2538"/>
                    <a:pt x="2050" y="2532"/>
                    <a:pt x="2051" y="2526"/>
                  </a:cubicBezTo>
                  <a:lnTo>
                    <a:pt x="2058" y="2480"/>
                  </a:lnTo>
                  <a:cubicBezTo>
                    <a:pt x="2061" y="2460"/>
                    <a:pt x="2049" y="2441"/>
                    <a:pt x="2030" y="2436"/>
                  </a:cubicBezTo>
                  <a:lnTo>
                    <a:pt x="2014" y="2431"/>
                  </a:lnTo>
                  <a:lnTo>
                    <a:pt x="2028" y="2419"/>
                  </a:lnTo>
                  <a:cubicBezTo>
                    <a:pt x="2040" y="2408"/>
                    <a:pt x="2044" y="2390"/>
                    <a:pt x="2038" y="2374"/>
                  </a:cubicBezTo>
                  <a:lnTo>
                    <a:pt x="2022" y="2334"/>
                  </a:lnTo>
                  <a:cubicBezTo>
                    <a:pt x="2018" y="2324"/>
                    <a:pt x="2011" y="2317"/>
                    <a:pt x="2002" y="2313"/>
                  </a:cubicBezTo>
                  <a:lnTo>
                    <a:pt x="1947" y="2287"/>
                  </a:lnTo>
                  <a:lnTo>
                    <a:pt x="1933" y="2270"/>
                  </a:lnTo>
                  <a:lnTo>
                    <a:pt x="1936" y="2244"/>
                  </a:lnTo>
                  <a:lnTo>
                    <a:pt x="1949" y="2199"/>
                  </a:lnTo>
                  <a:cubicBezTo>
                    <a:pt x="1953" y="2184"/>
                    <a:pt x="1947" y="2167"/>
                    <a:pt x="1934" y="2157"/>
                  </a:cubicBezTo>
                  <a:lnTo>
                    <a:pt x="1931" y="2155"/>
                  </a:lnTo>
                  <a:lnTo>
                    <a:pt x="1972" y="2123"/>
                  </a:lnTo>
                  <a:cubicBezTo>
                    <a:pt x="1981" y="2115"/>
                    <a:pt x="1987" y="2104"/>
                    <a:pt x="1988" y="2093"/>
                  </a:cubicBezTo>
                  <a:cubicBezTo>
                    <a:pt x="1988" y="2081"/>
                    <a:pt x="1983" y="2069"/>
                    <a:pt x="1974" y="2061"/>
                  </a:cubicBezTo>
                  <a:lnTo>
                    <a:pt x="1935" y="2026"/>
                  </a:lnTo>
                  <a:cubicBezTo>
                    <a:pt x="1933" y="2025"/>
                    <a:pt x="1932" y="2024"/>
                    <a:pt x="1930" y="2023"/>
                  </a:cubicBezTo>
                  <a:lnTo>
                    <a:pt x="1912" y="2011"/>
                  </a:lnTo>
                  <a:lnTo>
                    <a:pt x="1924" y="1993"/>
                  </a:lnTo>
                  <a:cubicBezTo>
                    <a:pt x="1932" y="1979"/>
                    <a:pt x="1932" y="1961"/>
                    <a:pt x="1922" y="1948"/>
                  </a:cubicBezTo>
                  <a:lnTo>
                    <a:pt x="1909" y="1930"/>
                  </a:lnTo>
                  <a:lnTo>
                    <a:pt x="1924" y="1901"/>
                  </a:lnTo>
                  <a:cubicBezTo>
                    <a:pt x="1929" y="1891"/>
                    <a:pt x="1929" y="1878"/>
                    <a:pt x="1925" y="1867"/>
                  </a:cubicBezTo>
                  <a:cubicBezTo>
                    <a:pt x="1920" y="1856"/>
                    <a:pt x="1910" y="1848"/>
                    <a:pt x="1898" y="1845"/>
                  </a:cubicBezTo>
                  <a:lnTo>
                    <a:pt x="1867" y="1836"/>
                  </a:lnTo>
                  <a:lnTo>
                    <a:pt x="1872" y="1830"/>
                  </a:lnTo>
                  <a:cubicBezTo>
                    <a:pt x="1879" y="1820"/>
                    <a:pt x="1881" y="1808"/>
                    <a:pt x="1878" y="1797"/>
                  </a:cubicBezTo>
                  <a:lnTo>
                    <a:pt x="1869" y="1755"/>
                  </a:lnTo>
                  <a:cubicBezTo>
                    <a:pt x="1868" y="1751"/>
                    <a:pt x="1867" y="1748"/>
                    <a:pt x="1865" y="1745"/>
                  </a:cubicBezTo>
                  <a:lnTo>
                    <a:pt x="1844" y="1705"/>
                  </a:lnTo>
                  <a:cubicBezTo>
                    <a:pt x="1841" y="1700"/>
                    <a:pt x="1837" y="1695"/>
                    <a:pt x="1831" y="1692"/>
                  </a:cubicBezTo>
                  <a:lnTo>
                    <a:pt x="1817" y="1682"/>
                  </a:lnTo>
                  <a:lnTo>
                    <a:pt x="1832" y="1661"/>
                  </a:lnTo>
                  <a:cubicBezTo>
                    <a:pt x="1839" y="1652"/>
                    <a:pt x="1841" y="1640"/>
                    <a:pt x="1839" y="1629"/>
                  </a:cubicBezTo>
                  <a:cubicBezTo>
                    <a:pt x="1837" y="1618"/>
                    <a:pt x="1830" y="1609"/>
                    <a:pt x="1820" y="1603"/>
                  </a:cubicBezTo>
                  <a:lnTo>
                    <a:pt x="1802" y="1593"/>
                  </a:lnTo>
                  <a:lnTo>
                    <a:pt x="1813" y="1576"/>
                  </a:lnTo>
                  <a:cubicBezTo>
                    <a:pt x="1823" y="1559"/>
                    <a:pt x="1820" y="1537"/>
                    <a:pt x="1805" y="1524"/>
                  </a:cubicBezTo>
                  <a:lnTo>
                    <a:pt x="1789" y="1510"/>
                  </a:lnTo>
                  <a:lnTo>
                    <a:pt x="1802" y="1487"/>
                  </a:lnTo>
                  <a:cubicBezTo>
                    <a:pt x="1812" y="1468"/>
                    <a:pt x="1806" y="1444"/>
                    <a:pt x="1787" y="1433"/>
                  </a:cubicBezTo>
                  <a:lnTo>
                    <a:pt x="1738" y="1405"/>
                  </a:lnTo>
                  <a:lnTo>
                    <a:pt x="1729" y="1394"/>
                  </a:lnTo>
                  <a:lnTo>
                    <a:pt x="1740" y="1372"/>
                  </a:lnTo>
                  <a:lnTo>
                    <a:pt x="1786" y="1319"/>
                  </a:lnTo>
                  <a:cubicBezTo>
                    <a:pt x="1795" y="1310"/>
                    <a:pt x="1798" y="1298"/>
                    <a:pt x="1796" y="1286"/>
                  </a:cubicBezTo>
                  <a:lnTo>
                    <a:pt x="1789" y="1243"/>
                  </a:lnTo>
                  <a:cubicBezTo>
                    <a:pt x="1786" y="1227"/>
                    <a:pt x="1774" y="1215"/>
                    <a:pt x="1758" y="1211"/>
                  </a:cubicBezTo>
                  <a:lnTo>
                    <a:pt x="1741" y="1207"/>
                  </a:lnTo>
                  <a:lnTo>
                    <a:pt x="1753" y="1197"/>
                  </a:lnTo>
                  <a:cubicBezTo>
                    <a:pt x="1763" y="1189"/>
                    <a:pt x="1769" y="1177"/>
                    <a:pt x="1768" y="1164"/>
                  </a:cubicBezTo>
                  <a:cubicBezTo>
                    <a:pt x="1767" y="1151"/>
                    <a:pt x="1760" y="1139"/>
                    <a:pt x="1749" y="1132"/>
                  </a:cubicBezTo>
                  <a:lnTo>
                    <a:pt x="1697" y="1101"/>
                  </a:lnTo>
                  <a:lnTo>
                    <a:pt x="1688" y="1095"/>
                  </a:lnTo>
                  <a:lnTo>
                    <a:pt x="1711" y="1072"/>
                  </a:lnTo>
                  <a:cubicBezTo>
                    <a:pt x="1719" y="1064"/>
                    <a:pt x="1723" y="1053"/>
                    <a:pt x="1722" y="1041"/>
                  </a:cubicBezTo>
                  <a:cubicBezTo>
                    <a:pt x="1721" y="1029"/>
                    <a:pt x="1715" y="1019"/>
                    <a:pt x="1706" y="1012"/>
                  </a:cubicBezTo>
                  <a:lnTo>
                    <a:pt x="1672" y="987"/>
                  </a:lnTo>
                  <a:lnTo>
                    <a:pt x="1665" y="959"/>
                  </a:lnTo>
                  <a:cubicBezTo>
                    <a:pt x="1663" y="950"/>
                    <a:pt x="1658" y="942"/>
                    <a:pt x="1651" y="937"/>
                  </a:cubicBezTo>
                  <a:lnTo>
                    <a:pt x="1624" y="916"/>
                  </a:lnTo>
                  <a:lnTo>
                    <a:pt x="1625" y="896"/>
                  </a:lnTo>
                  <a:lnTo>
                    <a:pt x="1636" y="852"/>
                  </a:lnTo>
                  <a:cubicBezTo>
                    <a:pt x="1641" y="833"/>
                    <a:pt x="1632" y="814"/>
                    <a:pt x="1615" y="806"/>
                  </a:cubicBezTo>
                  <a:lnTo>
                    <a:pt x="1580" y="789"/>
                  </a:lnTo>
                  <a:lnTo>
                    <a:pt x="1583" y="773"/>
                  </a:lnTo>
                  <a:cubicBezTo>
                    <a:pt x="1584" y="764"/>
                    <a:pt x="1583" y="754"/>
                    <a:pt x="1578" y="746"/>
                  </a:cubicBezTo>
                  <a:lnTo>
                    <a:pt x="1573" y="738"/>
                  </a:lnTo>
                  <a:lnTo>
                    <a:pt x="1633" y="694"/>
                  </a:lnTo>
                  <a:cubicBezTo>
                    <a:pt x="1645" y="685"/>
                    <a:pt x="1651" y="671"/>
                    <a:pt x="1649" y="656"/>
                  </a:cubicBezTo>
                  <a:cubicBezTo>
                    <a:pt x="1647" y="641"/>
                    <a:pt x="1636" y="629"/>
                    <a:pt x="1622" y="624"/>
                  </a:cubicBezTo>
                  <a:lnTo>
                    <a:pt x="1554" y="600"/>
                  </a:lnTo>
                  <a:lnTo>
                    <a:pt x="1546" y="594"/>
                  </a:lnTo>
                  <a:lnTo>
                    <a:pt x="1562" y="570"/>
                  </a:lnTo>
                  <a:cubicBezTo>
                    <a:pt x="1573" y="553"/>
                    <a:pt x="1569" y="530"/>
                    <a:pt x="1554" y="517"/>
                  </a:cubicBezTo>
                  <a:lnTo>
                    <a:pt x="1545" y="510"/>
                  </a:lnTo>
                  <a:lnTo>
                    <a:pt x="1571" y="484"/>
                  </a:lnTo>
                  <a:cubicBezTo>
                    <a:pt x="1579" y="476"/>
                    <a:pt x="1584" y="464"/>
                    <a:pt x="1583" y="453"/>
                  </a:cubicBezTo>
                  <a:cubicBezTo>
                    <a:pt x="1582" y="441"/>
                    <a:pt x="1576" y="431"/>
                    <a:pt x="1567" y="424"/>
                  </a:cubicBezTo>
                  <a:lnTo>
                    <a:pt x="1525" y="393"/>
                  </a:lnTo>
                  <a:lnTo>
                    <a:pt x="1517" y="384"/>
                  </a:lnTo>
                  <a:lnTo>
                    <a:pt x="1540" y="356"/>
                  </a:lnTo>
                  <a:cubicBezTo>
                    <a:pt x="1546" y="348"/>
                    <a:pt x="1549" y="339"/>
                    <a:pt x="1548" y="329"/>
                  </a:cubicBezTo>
                  <a:lnTo>
                    <a:pt x="1547" y="285"/>
                  </a:lnTo>
                  <a:cubicBezTo>
                    <a:pt x="1547" y="272"/>
                    <a:pt x="1540" y="260"/>
                    <a:pt x="1528" y="253"/>
                  </a:cubicBezTo>
                  <a:lnTo>
                    <a:pt x="1514" y="244"/>
                  </a:lnTo>
                  <a:lnTo>
                    <a:pt x="1529" y="225"/>
                  </a:lnTo>
                  <a:cubicBezTo>
                    <a:pt x="1536" y="215"/>
                    <a:pt x="1538" y="202"/>
                    <a:pt x="1535" y="190"/>
                  </a:cubicBezTo>
                  <a:cubicBezTo>
                    <a:pt x="1532" y="178"/>
                    <a:pt x="1524" y="169"/>
                    <a:pt x="1513" y="164"/>
                  </a:cubicBezTo>
                  <a:lnTo>
                    <a:pt x="1487" y="153"/>
                  </a:lnTo>
                  <a:lnTo>
                    <a:pt x="1494" y="140"/>
                  </a:lnTo>
                  <a:cubicBezTo>
                    <a:pt x="1501" y="127"/>
                    <a:pt x="1501" y="111"/>
                    <a:pt x="1492" y="98"/>
                  </a:cubicBezTo>
                  <a:lnTo>
                    <a:pt x="1470" y="66"/>
                  </a:lnTo>
                  <a:lnTo>
                    <a:pt x="1463" y="32"/>
                  </a:lnTo>
                  <a:cubicBezTo>
                    <a:pt x="1459" y="13"/>
                    <a:pt x="1441" y="0"/>
                    <a:pt x="1423" y="0"/>
                  </a:cubicBezTo>
                  <a:lnTo>
                    <a:pt x="1398" y="1"/>
                  </a:lnTo>
                  <a:cubicBezTo>
                    <a:pt x="1381" y="1"/>
                    <a:pt x="1366" y="13"/>
                    <a:pt x="1361" y="29"/>
                  </a:cubicBezTo>
                  <a:cubicBezTo>
                    <a:pt x="1359" y="37"/>
                    <a:pt x="1359" y="45"/>
                    <a:pt x="1361" y="52"/>
                  </a:cubicBezTo>
                  <a:lnTo>
                    <a:pt x="1352" y="64"/>
                  </a:lnTo>
                  <a:cubicBezTo>
                    <a:pt x="1350" y="68"/>
                    <a:pt x="1348" y="71"/>
                    <a:pt x="1347" y="75"/>
                  </a:cubicBezTo>
                  <a:lnTo>
                    <a:pt x="1333" y="116"/>
                  </a:lnTo>
                  <a:cubicBezTo>
                    <a:pt x="1331" y="123"/>
                    <a:pt x="1331" y="130"/>
                    <a:pt x="1332" y="137"/>
                  </a:cubicBezTo>
                  <a:lnTo>
                    <a:pt x="1338" y="163"/>
                  </a:lnTo>
                  <a:lnTo>
                    <a:pt x="1317" y="183"/>
                  </a:lnTo>
                  <a:cubicBezTo>
                    <a:pt x="1313" y="188"/>
                    <a:pt x="1309" y="193"/>
                    <a:pt x="1308" y="199"/>
                  </a:cubicBezTo>
                  <a:lnTo>
                    <a:pt x="1294" y="241"/>
                  </a:lnTo>
                  <a:cubicBezTo>
                    <a:pt x="1293" y="243"/>
                    <a:pt x="1293" y="245"/>
                    <a:pt x="1293" y="248"/>
                  </a:cubicBezTo>
                  <a:lnTo>
                    <a:pt x="1287" y="291"/>
                  </a:lnTo>
                  <a:cubicBezTo>
                    <a:pt x="1286" y="298"/>
                    <a:pt x="1287" y="305"/>
                    <a:pt x="1290" y="312"/>
                  </a:cubicBezTo>
                  <a:lnTo>
                    <a:pt x="1293" y="319"/>
                  </a:lnTo>
                  <a:lnTo>
                    <a:pt x="1249" y="331"/>
                  </a:lnTo>
                  <a:cubicBezTo>
                    <a:pt x="1234" y="334"/>
                    <a:pt x="1223" y="346"/>
                    <a:pt x="1220" y="361"/>
                  </a:cubicBezTo>
                  <a:cubicBezTo>
                    <a:pt x="1217" y="376"/>
                    <a:pt x="1223" y="391"/>
                    <a:pt x="1235" y="401"/>
                  </a:cubicBezTo>
                  <a:lnTo>
                    <a:pt x="1255" y="417"/>
                  </a:lnTo>
                  <a:lnTo>
                    <a:pt x="1246" y="420"/>
                  </a:lnTo>
                  <a:cubicBezTo>
                    <a:pt x="1233" y="424"/>
                    <a:pt x="1222" y="435"/>
                    <a:pt x="1219" y="449"/>
                  </a:cubicBezTo>
                  <a:cubicBezTo>
                    <a:pt x="1216" y="463"/>
                    <a:pt x="1221" y="477"/>
                    <a:pt x="1231" y="487"/>
                  </a:cubicBezTo>
                  <a:lnTo>
                    <a:pt x="1249" y="504"/>
                  </a:lnTo>
                  <a:lnTo>
                    <a:pt x="1238" y="509"/>
                  </a:lnTo>
                  <a:cubicBezTo>
                    <a:pt x="1227" y="513"/>
                    <a:pt x="1218" y="523"/>
                    <a:pt x="1215" y="534"/>
                  </a:cubicBezTo>
                  <a:lnTo>
                    <a:pt x="1202" y="576"/>
                  </a:lnTo>
                  <a:cubicBezTo>
                    <a:pt x="1199" y="586"/>
                    <a:pt x="1201" y="598"/>
                    <a:pt x="1206" y="607"/>
                  </a:cubicBezTo>
                  <a:lnTo>
                    <a:pt x="1227" y="644"/>
                  </a:lnTo>
                  <a:lnTo>
                    <a:pt x="1220" y="669"/>
                  </a:lnTo>
                  <a:cubicBezTo>
                    <a:pt x="1220" y="669"/>
                    <a:pt x="1220" y="670"/>
                    <a:pt x="1219" y="671"/>
                  </a:cubicBezTo>
                  <a:lnTo>
                    <a:pt x="1214" y="693"/>
                  </a:lnTo>
                  <a:lnTo>
                    <a:pt x="1166" y="714"/>
                  </a:lnTo>
                  <a:cubicBezTo>
                    <a:pt x="1150" y="722"/>
                    <a:pt x="1140" y="739"/>
                    <a:pt x="1143" y="757"/>
                  </a:cubicBezTo>
                  <a:lnTo>
                    <a:pt x="1150" y="803"/>
                  </a:lnTo>
                  <a:cubicBezTo>
                    <a:pt x="1151" y="807"/>
                    <a:pt x="1152" y="811"/>
                    <a:pt x="1153" y="814"/>
                  </a:cubicBezTo>
                  <a:lnTo>
                    <a:pt x="1160" y="829"/>
                  </a:lnTo>
                  <a:lnTo>
                    <a:pt x="1136" y="842"/>
                  </a:lnTo>
                  <a:cubicBezTo>
                    <a:pt x="1125" y="848"/>
                    <a:pt x="1118" y="858"/>
                    <a:pt x="1115" y="870"/>
                  </a:cubicBezTo>
                  <a:cubicBezTo>
                    <a:pt x="1113" y="882"/>
                    <a:pt x="1116" y="895"/>
                    <a:pt x="1124" y="904"/>
                  </a:cubicBezTo>
                  <a:lnTo>
                    <a:pt x="1164" y="950"/>
                  </a:lnTo>
                  <a:lnTo>
                    <a:pt x="1164" y="956"/>
                  </a:lnTo>
                  <a:lnTo>
                    <a:pt x="1129" y="974"/>
                  </a:lnTo>
                  <a:cubicBezTo>
                    <a:pt x="1119" y="979"/>
                    <a:pt x="1111" y="988"/>
                    <a:pt x="1109" y="999"/>
                  </a:cubicBezTo>
                  <a:cubicBezTo>
                    <a:pt x="1106" y="1010"/>
                    <a:pt x="1108" y="1022"/>
                    <a:pt x="1114" y="1031"/>
                  </a:cubicBezTo>
                  <a:lnTo>
                    <a:pt x="1144" y="1077"/>
                  </a:lnTo>
                  <a:lnTo>
                    <a:pt x="1145" y="1086"/>
                  </a:lnTo>
                  <a:lnTo>
                    <a:pt x="1112" y="1103"/>
                  </a:lnTo>
                  <a:cubicBezTo>
                    <a:pt x="1099" y="1109"/>
                    <a:pt x="1091" y="1122"/>
                    <a:pt x="1090" y="1136"/>
                  </a:cubicBezTo>
                  <a:lnTo>
                    <a:pt x="1087" y="1179"/>
                  </a:lnTo>
                  <a:cubicBezTo>
                    <a:pt x="1087" y="1185"/>
                    <a:pt x="1087" y="1191"/>
                    <a:pt x="1090" y="1197"/>
                  </a:cubicBezTo>
                  <a:lnTo>
                    <a:pt x="1093" y="1205"/>
                  </a:lnTo>
                  <a:lnTo>
                    <a:pt x="1050" y="1217"/>
                  </a:lnTo>
                  <a:cubicBezTo>
                    <a:pt x="1036" y="1222"/>
                    <a:pt x="1025" y="1234"/>
                    <a:pt x="1022" y="1248"/>
                  </a:cubicBezTo>
                  <a:cubicBezTo>
                    <a:pt x="1019" y="1263"/>
                    <a:pt x="1025" y="1278"/>
                    <a:pt x="1037" y="1288"/>
                  </a:cubicBezTo>
                  <a:lnTo>
                    <a:pt x="1057" y="1303"/>
                  </a:lnTo>
                  <a:lnTo>
                    <a:pt x="1048" y="1306"/>
                  </a:lnTo>
                  <a:cubicBezTo>
                    <a:pt x="1035" y="1309"/>
                    <a:pt x="1025" y="1320"/>
                    <a:pt x="1021" y="1333"/>
                  </a:cubicBezTo>
                  <a:cubicBezTo>
                    <a:pt x="1017" y="1346"/>
                    <a:pt x="1020" y="1360"/>
                    <a:pt x="1029" y="1370"/>
                  </a:cubicBezTo>
                  <a:lnTo>
                    <a:pt x="1042" y="1385"/>
                  </a:lnTo>
                  <a:lnTo>
                    <a:pt x="1025" y="1392"/>
                  </a:lnTo>
                  <a:cubicBezTo>
                    <a:pt x="1011" y="1398"/>
                    <a:pt x="1001" y="1412"/>
                    <a:pt x="1001" y="1427"/>
                  </a:cubicBezTo>
                  <a:lnTo>
                    <a:pt x="1000" y="1463"/>
                  </a:lnTo>
                  <a:lnTo>
                    <a:pt x="984" y="1494"/>
                  </a:lnTo>
                  <a:cubicBezTo>
                    <a:pt x="981" y="1499"/>
                    <a:pt x="980" y="1505"/>
                    <a:pt x="979" y="1510"/>
                  </a:cubicBezTo>
                  <a:lnTo>
                    <a:pt x="978" y="1545"/>
                  </a:lnTo>
                  <a:lnTo>
                    <a:pt x="960" y="1576"/>
                  </a:lnTo>
                  <a:cubicBezTo>
                    <a:pt x="957" y="1583"/>
                    <a:pt x="955" y="1590"/>
                    <a:pt x="955" y="1598"/>
                  </a:cubicBezTo>
                  <a:lnTo>
                    <a:pt x="957" y="1638"/>
                  </a:lnTo>
                  <a:lnTo>
                    <a:pt x="954" y="1659"/>
                  </a:lnTo>
                  <a:lnTo>
                    <a:pt x="918" y="1682"/>
                  </a:lnTo>
                  <a:cubicBezTo>
                    <a:pt x="908" y="1688"/>
                    <a:pt x="901" y="1699"/>
                    <a:pt x="900" y="1710"/>
                  </a:cubicBezTo>
                  <a:cubicBezTo>
                    <a:pt x="898" y="1722"/>
                    <a:pt x="902" y="1733"/>
                    <a:pt x="909" y="1742"/>
                  </a:cubicBezTo>
                  <a:lnTo>
                    <a:pt x="956" y="1795"/>
                  </a:lnTo>
                  <a:lnTo>
                    <a:pt x="962" y="1805"/>
                  </a:lnTo>
                  <a:lnTo>
                    <a:pt x="937" y="1816"/>
                  </a:lnTo>
                  <a:cubicBezTo>
                    <a:pt x="927" y="1821"/>
                    <a:pt x="920" y="1830"/>
                    <a:pt x="916" y="1841"/>
                  </a:cubicBezTo>
                  <a:lnTo>
                    <a:pt x="903" y="1883"/>
                  </a:lnTo>
                  <a:lnTo>
                    <a:pt x="895" y="1913"/>
                  </a:lnTo>
                  <a:lnTo>
                    <a:pt x="863" y="1939"/>
                  </a:lnTo>
                  <a:cubicBezTo>
                    <a:pt x="848" y="1951"/>
                    <a:pt x="844" y="1973"/>
                    <a:pt x="854" y="1990"/>
                  </a:cubicBezTo>
                  <a:lnTo>
                    <a:pt x="880" y="2035"/>
                  </a:lnTo>
                  <a:lnTo>
                    <a:pt x="885" y="2069"/>
                  </a:lnTo>
                  <a:lnTo>
                    <a:pt x="884" y="2098"/>
                  </a:lnTo>
                  <a:lnTo>
                    <a:pt x="870" y="2119"/>
                  </a:lnTo>
                  <a:lnTo>
                    <a:pt x="819" y="2144"/>
                  </a:lnTo>
                  <a:cubicBezTo>
                    <a:pt x="809" y="2149"/>
                    <a:pt x="802" y="2158"/>
                    <a:pt x="799" y="2169"/>
                  </a:cubicBezTo>
                  <a:cubicBezTo>
                    <a:pt x="796" y="2180"/>
                    <a:pt x="798" y="2192"/>
                    <a:pt x="804" y="2201"/>
                  </a:cubicBezTo>
                  <a:lnTo>
                    <a:pt x="827" y="2239"/>
                  </a:lnTo>
                  <a:lnTo>
                    <a:pt x="822" y="2265"/>
                  </a:lnTo>
                  <a:cubicBezTo>
                    <a:pt x="819" y="2276"/>
                    <a:pt x="821" y="2287"/>
                    <a:pt x="827" y="2296"/>
                  </a:cubicBezTo>
                  <a:lnTo>
                    <a:pt x="850" y="2332"/>
                  </a:lnTo>
                  <a:lnTo>
                    <a:pt x="848" y="2339"/>
                  </a:lnTo>
                  <a:lnTo>
                    <a:pt x="803" y="2362"/>
                  </a:lnTo>
                  <a:cubicBezTo>
                    <a:pt x="793" y="2368"/>
                    <a:pt x="785" y="2378"/>
                    <a:pt x="782" y="2389"/>
                  </a:cubicBezTo>
                  <a:cubicBezTo>
                    <a:pt x="780" y="2401"/>
                    <a:pt x="783" y="2413"/>
                    <a:pt x="790" y="2423"/>
                  </a:cubicBezTo>
                  <a:lnTo>
                    <a:pt x="800" y="2435"/>
                  </a:lnTo>
                  <a:lnTo>
                    <a:pt x="779" y="2443"/>
                  </a:lnTo>
                  <a:cubicBezTo>
                    <a:pt x="768" y="2447"/>
                    <a:pt x="759" y="2457"/>
                    <a:pt x="756" y="2468"/>
                  </a:cubicBezTo>
                  <a:cubicBezTo>
                    <a:pt x="752" y="2480"/>
                    <a:pt x="754" y="2492"/>
                    <a:pt x="760" y="2502"/>
                  </a:cubicBezTo>
                  <a:lnTo>
                    <a:pt x="769" y="2515"/>
                  </a:lnTo>
                  <a:lnTo>
                    <a:pt x="745" y="2524"/>
                  </a:lnTo>
                  <a:cubicBezTo>
                    <a:pt x="726" y="2532"/>
                    <a:pt x="716" y="2554"/>
                    <a:pt x="723" y="2573"/>
                  </a:cubicBezTo>
                  <a:lnTo>
                    <a:pt x="738" y="2619"/>
                  </a:lnTo>
                  <a:lnTo>
                    <a:pt x="742" y="2646"/>
                  </a:lnTo>
                  <a:lnTo>
                    <a:pt x="725" y="2670"/>
                  </a:lnTo>
                  <a:cubicBezTo>
                    <a:pt x="719" y="2677"/>
                    <a:pt x="717" y="2686"/>
                    <a:pt x="717" y="2696"/>
                  </a:cubicBezTo>
                  <a:lnTo>
                    <a:pt x="719" y="2738"/>
                  </a:lnTo>
                  <a:lnTo>
                    <a:pt x="716" y="2778"/>
                  </a:lnTo>
                  <a:cubicBezTo>
                    <a:pt x="715" y="2785"/>
                    <a:pt x="716" y="2792"/>
                    <a:pt x="719" y="2799"/>
                  </a:cubicBezTo>
                  <a:lnTo>
                    <a:pt x="727" y="2815"/>
                  </a:lnTo>
                  <a:lnTo>
                    <a:pt x="704" y="2828"/>
                  </a:lnTo>
                  <a:cubicBezTo>
                    <a:pt x="698" y="2831"/>
                    <a:pt x="693" y="2836"/>
                    <a:pt x="689" y="2842"/>
                  </a:cubicBezTo>
                  <a:lnTo>
                    <a:pt x="665" y="2880"/>
                  </a:lnTo>
                  <a:cubicBezTo>
                    <a:pt x="656" y="2894"/>
                    <a:pt x="657" y="2912"/>
                    <a:pt x="667" y="2926"/>
                  </a:cubicBezTo>
                  <a:lnTo>
                    <a:pt x="688" y="2954"/>
                  </a:lnTo>
                  <a:lnTo>
                    <a:pt x="683" y="2960"/>
                  </a:lnTo>
                  <a:lnTo>
                    <a:pt x="627" y="2986"/>
                  </a:lnTo>
                  <a:cubicBezTo>
                    <a:pt x="615" y="2992"/>
                    <a:pt x="607" y="3003"/>
                    <a:pt x="605" y="3017"/>
                  </a:cubicBezTo>
                  <a:cubicBezTo>
                    <a:pt x="603" y="3030"/>
                    <a:pt x="608" y="3043"/>
                    <a:pt x="618" y="3052"/>
                  </a:cubicBezTo>
                  <a:lnTo>
                    <a:pt x="627" y="3060"/>
                  </a:lnTo>
                  <a:lnTo>
                    <a:pt x="604" y="3064"/>
                  </a:lnTo>
                  <a:cubicBezTo>
                    <a:pt x="591" y="3067"/>
                    <a:pt x="580" y="3076"/>
                    <a:pt x="575" y="3088"/>
                  </a:cubicBezTo>
                  <a:cubicBezTo>
                    <a:pt x="570" y="3101"/>
                    <a:pt x="572" y="3115"/>
                    <a:pt x="579" y="3126"/>
                  </a:cubicBezTo>
                  <a:lnTo>
                    <a:pt x="612" y="3174"/>
                  </a:lnTo>
                  <a:lnTo>
                    <a:pt x="625" y="3214"/>
                  </a:lnTo>
                  <a:lnTo>
                    <a:pt x="632" y="3256"/>
                  </a:lnTo>
                  <a:lnTo>
                    <a:pt x="633" y="3265"/>
                  </a:lnTo>
                  <a:lnTo>
                    <a:pt x="569" y="3278"/>
                  </a:lnTo>
                  <a:cubicBezTo>
                    <a:pt x="555" y="3281"/>
                    <a:pt x="544" y="3290"/>
                    <a:pt x="539" y="3303"/>
                  </a:cubicBezTo>
                  <a:cubicBezTo>
                    <a:pt x="534" y="3315"/>
                    <a:pt x="536" y="3330"/>
                    <a:pt x="545" y="3341"/>
                  </a:cubicBezTo>
                  <a:lnTo>
                    <a:pt x="569" y="3373"/>
                  </a:lnTo>
                  <a:lnTo>
                    <a:pt x="559" y="3389"/>
                  </a:lnTo>
                  <a:cubicBezTo>
                    <a:pt x="554" y="3398"/>
                    <a:pt x="552" y="3408"/>
                    <a:pt x="554" y="3418"/>
                  </a:cubicBezTo>
                  <a:lnTo>
                    <a:pt x="558" y="3433"/>
                  </a:lnTo>
                  <a:lnTo>
                    <a:pt x="523" y="3450"/>
                  </a:lnTo>
                  <a:cubicBezTo>
                    <a:pt x="511" y="3455"/>
                    <a:pt x="502" y="3466"/>
                    <a:pt x="500" y="3479"/>
                  </a:cubicBezTo>
                  <a:cubicBezTo>
                    <a:pt x="498" y="3492"/>
                    <a:pt x="503" y="3506"/>
                    <a:pt x="512" y="3515"/>
                  </a:cubicBezTo>
                  <a:lnTo>
                    <a:pt x="537" y="3538"/>
                  </a:lnTo>
                  <a:lnTo>
                    <a:pt x="529" y="3543"/>
                  </a:lnTo>
                  <a:cubicBezTo>
                    <a:pt x="521" y="3549"/>
                    <a:pt x="514" y="3557"/>
                    <a:pt x="512" y="3567"/>
                  </a:cubicBezTo>
                  <a:lnTo>
                    <a:pt x="502" y="3604"/>
                  </a:lnTo>
                  <a:lnTo>
                    <a:pt x="484" y="3640"/>
                  </a:lnTo>
                  <a:cubicBezTo>
                    <a:pt x="479" y="3649"/>
                    <a:pt x="478" y="3659"/>
                    <a:pt x="480" y="3669"/>
                  </a:cubicBezTo>
                  <a:lnTo>
                    <a:pt x="493" y="3715"/>
                  </a:lnTo>
                  <a:lnTo>
                    <a:pt x="499" y="3750"/>
                  </a:lnTo>
                  <a:lnTo>
                    <a:pt x="495" y="3763"/>
                  </a:lnTo>
                  <a:lnTo>
                    <a:pt x="441" y="3784"/>
                  </a:lnTo>
                  <a:cubicBezTo>
                    <a:pt x="430" y="3788"/>
                    <a:pt x="421" y="3797"/>
                    <a:pt x="417" y="3809"/>
                  </a:cubicBezTo>
                  <a:lnTo>
                    <a:pt x="404" y="3851"/>
                  </a:lnTo>
                  <a:cubicBezTo>
                    <a:pt x="400" y="3864"/>
                    <a:pt x="403" y="3878"/>
                    <a:pt x="412" y="3888"/>
                  </a:cubicBezTo>
                  <a:lnTo>
                    <a:pt x="451" y="3935"/>
                  </a:lnTo>
                  <a:lnTo>
                    <a:pt x="452" y="3945"/>
                  </a:lnTo>
                  <a:lnTo>
                    <a:pt x="425" y="3963"/>
                  </a:lnTo>
                  <a:cubicBezTo>
                    <a:pt x="423" y="3965"/>
                    <a:pt x="421" y="3966"/>
                    <a:pt x="420" y="3967"/>
                  </a:cubicBezTo>
                  <a:lnTo>
                    <a:pt x="382" y="4003"/>
                  </a:lnTo>
                  <a:cubicBezTo>
                    <a:pt x="366" y="4017"/>
                    <a:pt x="365" y="4042"/>
                    <a:pt x="379" y="4058"/>
                  </a:cubicBezTo>
                  <a:lnTo>
                    <a:pt x="399" y="4082"/>
                  </a:lnTo>
                  <a:lnTo>
                    <a:pt x="389" y="4091"/>
                  </a:lnTo>
                  <a:cubicBezTo>
                    <a:pt x="377" y="4100"/>
                    <a:pt x="371" y="4116"/>
                    <a:pt x="375" y="4130"/>
                  </a:cubicBezTo>
                  <a:lnTo>
                    <a:pt x="385" y="4177"/>
                  </a:lnTo>
                  <a:cubicBezTo>
                    <a:pt x="385" y="4180"/>
                    <a:pt x="386" y="4183"/>
                    <a:pt x="388" y="4186"/>
                  </a:cubicBezTo>
                  <a:lnTo>
                    <a:pt x="406" y="4224"/>
                  </a:lnTo>
                  <a:lnTo>
                    <a:pt x="402" y="4249"/>
                  </a:lnTo>
                  <a:lnTo>
                    <a:pt x="389" y="4274"/>
                  </a:lnTo>
                  <a:lnTo>
                    <a:pt x="352" y="4301"/>
                  </a:lnTo>
                  <a:lnTo>
                    <a:pt x="299" y="4331"/>
                  </a:lnTo>
                  <a:cubicBezTo>
                    <a:pt x="288" y="4338"/>
                    <a:pt x="280" y="4349"/>
                    <a:pt x="279" y="4361"/>
                  </a:cubicBezTo>
                  <a:cubicBezTo>
                    <a:pt x="278" y="4374"/>
                    <a:pt x="282" y="4387"/>
                    <a:pt x="292" y="4395"/>
                  </a:cubicBezTo>
                  <a:lnTo>
                    <a:pt x="347" y="4446"/>
                  </a:lnTo>
                  <a:lnTo>
                    <a:pt x="347" y="4447"/>
                  </a:lnTo>
                  <a:lnTo>
                    <a:pt x="307" y="4463"/>
                  </a:lnTo>
                  <a:cubicBezTo>
                    <a:pt x="303" y="4464"/>
                    <a:pt x="300" y="4466"/>
                    <a:pt x="297" y="4468"/>
                  </a:cubicBezTo>
                  <a:lnTo>
                    <a:pt x="254" y="4503"/>
                  </a:lnTo>
                  <a:cubicBezTo>
                    <a:pt x="245" y="4509"/>
                    <a:pt x="240" y="4519"/>
                    <a:pt x="239" y="4529"/>
                  </a:cubicBezTo>
                  <a:cubicBezTo>
                    <a:pt x="238" y="4540"/>
                    <a:pt x="241" y="4551"/>
                    <a:pt x="247" y="4559"/>
                  </a:cubicBezTo>
                  <a:lnTo>
                    <a:pt x="264" y="4579"/>
                  </a:lnTo>
                  <a:lnTo>
                    <a:pt x="251" y="4588"/>
                  </a:lnTo>
                  <a:cubicBezTo>
                    <a:pt x="238" y="4596"/>
                    <a:pt x="231" y="4612"/>
                    <a:pt x="233" y="4627"/>
                  </a:cubicBezTo>
                  <a:lnTo>
                    <a:pt x="240" y="4673"/>
                  </a:lnTo>
                  <a:cubicBezTo>
                    <a:pt x="240" y="4677"/>
                    <a:pt x="242" y="4681"/>
                    <a:pt x="243" y="4684"/>
                  </a:cubicBezTo>
                  <a:lnTo>
                    <a:pt x="267" y="4735"/>
                  </a:lnTo>
                  <a:lnTo>
                    <a:pt x="281" y="4764"/>
                  </a:lnTo>
                  <a:lnTo>
                    <a:pt x="276" y="4771"/>
                  </a:lnTo>
                  <a:lnTo>
                    <a:pt x="207" y="4792"/>
                  </a:lnTo>
                  <a:cubicBezTo>
                    <a:pt x="197" y="4795"/>
                    <a:pt x="188" y="4803"/>
                    <a:pt x="183" y="4813"/>
                  </a:cubicBezTo>
                  <a:cubicBezTo>
                    <a:pt x="178" y="4822"/>
                    <a:pt x="177" y="4834"/>
                    <a:pt x="181" y="4844"/>
                  </a:cubicBezTo>
                  <a:lnTo>
                    <a:pt x="198" y="4892"/>
                  </a:lnTo>
                  <a:cubicBezTo>
                    <a:pt x="199" y="4893"/>
                    <a:pt x="199" y="4894"/>
                    <a:pt x="199" y="4895"/>
                  </a:cubicBezTo>
                  <a:lnTo>
                    <a:pt x="208" y="4914"/>
                  </a:lnTo>
                  <a:lnTo>
                    <a:pt x="186" y="4928"/>
                  </a:lnTo>
                  <a:cubicBezTo>
                    <a:pt x="181" y="4931"/>
                    <a:pt x="177" y="4936"/>
                    <a:pt x="174" y="4941"/>
                  </a:cubicBezTo>
                  <a:lnTo>
                    <a:pt x="151" y="4980"/>
                  </a:lnTo>
                  <a:cubicBezTo>
                    <a:pt x="142" y="4994"/>
                    <a:pt x="144" y="5013"/>
                    <a:pt x="155" y="5026"/>
                  </a:cubicBezTo>
                  <a:lnTo>
                    <a:pt x="171" y="5045"/>
                  </a:lnTo>
                  <a:lnTo>
                    <a:pt x="158" y="5052"/>
                  </a:lnTo>
                  <a:cubicBezTo>
                    <a:pt x="144" y="5060"/>
                    <a:pt x="136" y="5075"/>
                    <a:pt x="138" y="5091"/>
                  </a:cubicBezTo>
                  <a:lnTo>
                    <a:pt x="142" y="5131"/>
                  </a:lnTo>
                  <a:lnTo>
                    <a:pt x="136" y="5167"/>
                  </a:lnTo>
                  <a:lnTo>
                    <a:pt x="126" y="5208"/>
                  </a:lnTo>
                  <a:cubicBezTo>
                    <a:pt x="125" y="5212"/>
                    <a:pt x="125" y="5215"/>
                    <a:pt x="125" y="5219"/>
                  </a:cubicBezTo>
                  <a:lnTo>
                    <a:pt x="127" y="5264"/>
                  </a:lnTo>
                  <a:cubicBezTo>
                    <a:pt x="127" y="5267"/>
                    <a:pt x="128" y="5269"/>
                    <a:pt x="128" y="5272"/>
                  </a:cubicBezTo>
                  <a:lnTo>
                    <a:pt x="131" y="5283"/>
                  </a:lnTo>
                  <a:lnTo>
                    <a:pt x="89" y="5297"/>
                  </a:lnTo>
                  <a:cubicBezTo>
                    <a:pt x="76" y="5301"/>
                    <a:pt x="67" y="5311"/>
                    <a:pt x="63" y="5324"/>
                  </a:cubicBezTo>
                  <a:cubicBezTo>
                    <a:pt x="59" y="5337"/>
                    <a:pt x="62" y="5350"/>
                    <a:pt x="70" y="5360"/>
                  </a:cubicBezTo>
                  <a:lnTo>
                    <a:pt x="107" y="5406"/>
                  </a:lnTo>
                  <a:lnTo>
                    <a:pt x="108" y="5408"/>
                  </a:lnTo>
                  <a:lnTo>
                    <a:pt x="60" y="5423"/>
                  </a:lnTo>
                  <a:cubicBezTo>
                    <a:pt x="46" y="5428"/>
                    <a:pt x="36" y="5438"/>
                    <a:pt x="33" y="5452"/>
                  </a:cubicBezTo>
                  <a:cubicBezTo>
                    <a:pt x="30" y="5465"/>
                    <a:pt x="34" y="5479"/>
                    <a:pt x="43" y="5489"/>
                  </a:cubicBezTo>
                  <a:lnTo>
                    <a:pt x="88" y="5535"/>
                  </a:lnTo>
                  <a:lnTo>
                    <a:pt x="88" y="5550"/>
                  </a:lnTo>
                  <a:lnTo>
                    <a:pt x="68" y="5578"/>
                  </a:lnTo>
                  <a:cubicBezTo>
                    <a:pt x="61" y="5589"/>
                    <a:pt x="59" y="5603"/>
                    <a:pt x="63" y="5615"/>
                  </a:cubicBezTo>
                  <a:lnTo>
                    <a:pt x="70" y="5635"/>
                  </a:lnTo>
                  <a:lnTo>
                    <a:pt x="49" y="5651"/>
                  </a:lnTo>
                  <a:cubicBezTo>
                    <a:pt x="42" y="5656"/>
                    <a:pt x="37" y="5663"/>
                    <a:pt x="34" y="5671"/>
                  </a:cubicBezTo>
                  <a:lnTo>
                    <a:pt x="21" y="5710"/>
                  </a:lnTo>
                  <a:lnTo>
                    <a:pt x="5" y="5748"/>
                  </a:lnTo>
                  <a:cubicBezTo>
                    <a:pt x="0" y="5760"/>
                    <a:pt x="1" y="5774"/>
                    <a:pt x="8" y="5785"/>
                  </a:cubicBezTo>
                  <a:cubicBezTo>
                    <a:pt x="15" y="5796"/>
                    <a:pt x="27" y="5803"/>
                    <a:pt x="40" y="5804"/>
                  </a:cubicBezTo>
                  <a:lnTo>
                    <a:pt x="79" y="5805"/>
                  </a:lnTo>
                  <a:lnTo>
                    <a:pt x="119" y="5814"/>
                  </a:lnTo>
                  <a:cubicBezTo>
                    <a:pt x="122" y="5815"/>
                    <a:pt x="127" y="5815"/>
                    <a:pt x="131" y="5815"/>
                  </a:cubicBezTo>
                  <a:lnTo>
                    <a:pt x="158" y="5812"/>
                  </a:lnTo>
                  <a:lnTo>
                    <a:pt x="188" y="5837"/>
                  </a:lnTo>
                  <a:cubicBezTo>
                    <a:pt x="195" y="5843"/>
                    <a:pt x="204" y="5846"/>
                    <a:pt x="213" y="5846"/>
                  </a:cubicBezTo>
                  <a:lnTo>
                    <a:pt x="299" y="5847"/>
                  </a:lnTo>
                  <a:cubicBezTo>
                    <a:pt x="303" y="5847"/>
                    <a:pt x="306" y="5847"/>
                    <a:pt x="308" y="5846"/>
                  </a:cubicBezTo>
                  <a:lnTo>
                    <a:pt x="352" y="5836"/>
                  </a:lnTo>
                  <a:cubicBezTo>
                    <a:pt x="358" y="5835"/>
                    <a:pt x="364" y="5832"/>
                    <a:pt x="369" y="5828"/>
                  </a:cubicBezTo>
                  <a:lnTo>
                    <a:pt x="392" y="5809"/>
                  </a:lnTo>
                  <a:lnTo>
                    <a:pt x="411" y="5818"/>
                  </a:lnTo>
                  <a:lnTo>
                    <a:pt x="453" y="5841"/>
                  </a:lnTo>
                  <a:cubicBezTo>
                    <a:pt x="470" y="5850"/>
                    <a:pt x="490" y="5846"/>
                    <a:pt x="503" y="5832"/>
                  </a:cubicBezTo>
                  <a:lnTo>
                    <a:pt x="534" y="5796"/>
                  </a:lnTo>
                  <a:lnTo>
                    <a:pt x="557" y="5796"/>
                  </a:lnTo>
                  <a:lnTo>
                    <a:pt x="580" y="5799"/>
                  </a:lnTo>
                  <a:lnTo>
                    <a:pt x="613" y="5843"/>
                  </a:lnTo>
                  <a:cubicBezTo>
                    <a:pt x="620" y="5853"/>
                    <a:pt x="631" y="5859"/>
                    <a:pt x="643" y="5860"/>
                  </a:cubicBezTo>
                  <a:cubicBezTo>
                    <a:pt x="644" y="5860"/>
                    <a:pt x="645" y="5860"/>
                    <a:pt x="645" y="5860"/>
                  </a:cubicBezTo>
                  <a:cubicBezTo>
                    <a:pt x="657" y="5860"/>
                    <a:pt x="668" y="5855"/>
                    <a:pt x="675" y="5846"/>
                  </a:cubicBezTo>
                  <a:lnTo>
                    <a:pt x="718" y="5798"/>
                  </a:lnTo>
                  <a:cubicBezTo>
                    <a:pt x="719" y="5797"/>
                    <a:pt x="720" y="5796"/>
                    <a:pt x="721" y="5795"/>
                  </a:cubicBezTo>
                  <a:lnTo>
                    <a:pt x="746" y="5760"/>
                  </a:lnTo>
                  <a:lnTo>
                    <a:pt x="760" y="5766"/>
                  </a:lnTo>
                  <a:cubicBezTo>
                    <a:pt x="767" y="5768"/>
                    <a:pt x="773" y="5769"/>
                    <a:pt x="780" y="5768"/>
                  </a:cubicBezTo>
                  <a:lnTo>
                    <a:pt x="814" y="5764"/>
                  </a:lnTo>
                  <a:lnTo>
                    <a:pt x="836" y="5771"/>
                  </a:lnTo>
                  <a:lnTo>
                    <a:pt x="871" y="5822"/>
                  </a:lnTo>
                  <a:cubicBezTo>
                    <a:pt x="881" y="5837"/>
                    <a:pt x="901" y="5843"/>
                    <a:pt x="918" y="5837"/>
                  </a:cubicBezTo>
                  <a:lnTo>
                    <a:pt x="961" y="5821"/>
                  </a:lnTo>
                  <a:cubicBezTo>
                    <a:pt x="962" y="5820"/>
                    <a:pt x="963" y="5820"/>
                    <a:pt x="964" y="5819"/>
                  </a:cubicBezTo>
                  <a:lnTo>
                    <a:pt x="988" y="5808"/>
                  </a:lnTo>
                  <a:lnTo>
                    <a:pt x="1056" y="5848"/>
                  </a:lnTo>
                  <a:cubicBezTo>
                    <a:pt x="1067" y="5854"/>
                    <a:pt x="1080" y="5855"/>
                    <a:pt x="1091" y="5850"/>
                  </a:cubicBezTo>
                  <a:lnTo>
                    <a:pt x="1121" y="5838"/>
                  </a:lnTo>
                  <a:lnTo>
                    <a:pt x="1128" y="5841"/>
                  </a:lnTo>
                  <a:lnTo>
                    <a:pt x="1128" y="6326"/>
                  </a:lnTo>
                  <a:cubicBezTo>
                    <a:pt x="1128" y="6340"/>
                    <a:pt x="1136" y="6354"/>
                    <a:pt x="1149" y="6361"/>
                  </a:cubicBezTo>
                  <a:cubicBezTo>
                    <a:pt x="1225" y="6402"/>
                    <a:pt x="1310" y="6424"/>
                    <a:pt x="1396" y="6424"/>
                  </a:cubicBezTo>
                  <a:cubicBezTo>
                    <a:pt x="1482" y="6424"/>
                    <a:pt x="1567" y="6402"/>
                    <a:pt x="1643" y="6361"/>
                  </a:cubicBezTo>
                  <a:cubicBezTo>
                    <a:pt x="1656" y="6354"/>
                    <a:pt x="1664" y="6340"/>
                    <a:pt x="1664" y="6326"/>
                  </a:cubicBezTo>
                  <a:lnTo>
                    <a:pt x="1664" y="5835"/>
                  </a:lnTo>
                  <a:cubicBezTo>
                    <a:pt x="1669" y="5837"/>
                    <a:pt x="1674" y="5839"/>
                    <a:pt x="1680" y="5839"/>
                  </a:cubicBezTo>
                  <a:lnTo>
                    <a:pt x="1681" y="5839"/>
                  </a:lnTo>
                  <a:cubicBezTo>
                    <a:pt x="1695" y="5839"/>
                    <a:pt x="1709" y="5831"/>
                    <a:pt x="1716" y="5818"/>
                  </a:cubicBezTo>
                  <a:lnTo>
                    <a:pt x="1743" y="5767"/>
                  </a:lnTo>
                  <a:lnTo>
                    <a:pt x="1747" y="5769"/>
                  </a:lnTo>
                  <a:lnTo>
                    <a:pt x="1785" y="5798"/>
                  </a:lnTo>
                  <a:cubicBezTo>
                    <a:pt x="1802" y="5811"/>
                    <a:pt x="1826" y="5809"/>
                    <a:pt x="1840" y="5793"/>
                  </a:cubicBezTo>
                  <a:lnTo>
                    <a:pt x="1868" y="5761"/>
                  </a:lnTo>
                  <a:lnTo>
                    <a:pt x="1871" y="5762"/>
                  </a:lnTo>
                  <a:lnTo>
                    <a:pt x="1904" y="5821"/>
                  </a:lnTo>
                  <a:cubicBezTo>
                    <a:pt x="1910" y="5830"/>
                    <a:pt x="1918" y="5837"/>
                    <a:pt x="1928" y="5839"/>
                  </a:cubicBezTo>
                  <a:cubicBezTo>
                    <a:pt x="1939" y="5842"/>
                    <a:pt x="1950" y="5841"/>
                    <a:pt x="1959" y="5835"/>
                  </a:cubicBezTo>
                  <a:lnTo>
                    <a:pt x="2002" y="5811"/>
                  </a:lnTo>
                  <a:cubicBezTo>
                    <a:pt x="2007" y="5808"/>
                    <a:pt x="2012" y="5804"/>
                    <a:pt x="2015" y="5799"/>
                  </a:cubicBezTo>
                  <a:lnTo>
                    <a:pt x="2044" y="5756"/>
                  </a:lnTo>
                  <a:lnTo>
                    <a:pt x="2047" y="5757"/>
                  </a:lnTo>
                  <a:lnTo>
                    <a:pt x="2080" y="5798"/>
                  </a:lnTo>
                  <a:cubicBezTo>
                    <a:pt x="2088" y="5807"/>
                    <a:pt x="2099" y="5812"/>
                    <a:pt x="2110" y="5813"/>
                  </a:cubicBezTo>
                  <a:lnTo>
                    <a:pt x="2153" y="5814"/>
                  </a:lnTo>
                  <a:cubicBezTo>
                    <a:pt x="2160" y="5814"/>
                    <a:pt x="2166" y="5813"/>
                    <a:pt x="2172" y="5810"/>
                  </a:cubicBezTo>
                  <a:lnTo>
                    <a:pt x="2199" y="5797"/>
                  </a:lnTo>
                  <a:lnTo>
                    <a:pt x="2227" y="5807"/>
                  </a:lnTo>
                  <a:cubicBezTo>
                    <a:pt x="2239" y="5812"/>
                    <a:pt x="2253" y="5810"/>
                    <a:pt x="2264" y="5803"/>
                  </a:cubicBezTo>
                  <a:lnTo>
                    <a:pt x="2294" y="5781"/>
                  </a:lnTo>
                  <a:lnTo>
                    <a:pt x="2312" y="5784"/>
                  </a:lnTo>
                  <a:lnTo>
                    <a:pt x="2347" y="5808"/>
                  </a:lnTo>
                  <a:cubicBezTo>
                    <a:pt x="2358" y="5815"/>
                    <a:pt x="2372" y="5817"/>
                    <a:pt x="2385" y="5812"/>
                  </a:cubicBezTo>
                  <a:lnTo>
                    <a:pt x="2428" y="5794"/>
                  </a:lnTo>
                  <a:cubicBezTo>
                    <a:pt x="2432" y="5793"/>
                    <a:pt x="2437" y="5790"/>
                    <a:pt x="2440" y="5787"/>
                  </a:cubicBezTo>
                  <a:lnTo>
                    <a:pt x="2446" y="5781"/>
                  </a:lnTo>
                  <a:lnTo>
                    <a:pt x="2464" y="5814"/>
                  </a:lnTo>
                  <a:cubicBezTo>
                    <a:pt x="2468" y="5821"/>
                    <a:pt x="2475" y="5827"/>
                    <a:pt x="2483" y="5831"/>
                  </a:cubicBezTo>
                  <a:lnTo>
                    <a:pt x="2526" y="5850"/>
                  </a:lnTo>
                  <a:cubicBezTo>
                    <a:pt x="2546" y="5859"/>
                    <a:pt x="2569" y="5850"/>
                    <a:pt x="2578" y="5831"/>
                  </a:cubicBezTo>
                  <a:lnTo>
                    <a:pt x="2601" y="5784"/>
                  </a:lnTo>
                  <a:lnTo>
                    <a:pt x="2605" y="5788"/>
                  </a:lnTo>
                  <a:cubicBezTo>
                    <a:pt x="2620" y="5799"/>
                    <a:pt x="2641" y="5798"/>
                    <a:pt x="2655" y="5785"/>
                  </a:cubicBezTo>
                  <a:lnTo>
                    <a:pt x="2668" y="5774"/>
                  </a:lnTo>
                  <a:lnTo>
                    <a:pt x="2685" y="5792"/>
                  </a:lnTo>
                  <a:cubicBezTo>
                    <a:pt x="2698" y="5808"/>
                    <a:pt x="2721" y="5810"/>
                    <a:pt x="2738" y="5798"/>
                  </a:cubicBezTo>
                  <a:lnTo>
                    <a:pt x="2761" y="5781"/>
                  </a:lnTo>
                  <a:cubicBezTo>
                    <a:pt x="2774" y="5772"/>
                    <a:pt x="2780" y="5756"/>
                    <a:pt x="2777" y="5741"/>
                  </a:cubicBezTo>
                  <a:lnTo>
                    <a:pt x="2775" y="5729"/>
                  </a:lnTo>
                  <a:lnTo>
                    <a:pt x="2788" y="5691"/>
                  </a:lnTo>
                  <a:cubicBezTo>
                    <a:pt x="2791" y="5682"/>
                    <a:pt x="2791" y="5672"/>
                    <a:pt x="2788" y="5664"/>
                  </a:cubicBezTo>
                  <a:close/>
                  <a:moveTo>
                    <a:pt x="417" y="4379"/>
                  </a:moveTo>
                  <a:lnTo>
                    <a:pt x="408" y="4359"/>
                  </a:lnTo>
                  <a:lnTo>
                    <a:pt x="443" y="4333"/>
                  </a:lnTo>
                  <a:cubicBezTo>
                    <a:pt x="448" y="4330"/>
                    <a:pt x="452" y="4325"/>
                    <a:pt x="455" y="4319"/>
                  </a:cubicBezTo>
                  <a:lnTo>
                    <a:pt x="476" y="4280"/>
                  </a:lnTo>
                  <a:cubicBezTo>
                    <a:pt x="478" y="4276"/>
                    <a:pt x="479" y="4272"/>
                    <a:pt x="480" y="4267"/>
                  </a:cubicBezTo>
                  <a:lnTo>
                    <a:pt x="485" y="4233"/>
                  </a:lnTo>
                  <a:lnTo>
                    <a:pt x="489" y="4233"/>
                  </a:lnTo>
                  <a:lnTo>
                    <a:pt x="524" y="4252"/>
                  </a:lnTo>
                  <a:lnTo>
                    <a:pt x="564" y="4276"/>
                  </a:lnTo>
                  <a:lnTo>
                    <a:pt x="599" y="4311"/>
                  </a:lnTo>
                  <a:cubicBezTo>
                    <a:pt x="601" y="4313"/>
                    <a:pt x="603" y="4314"/>
                    <a:pt x="605" y="4316"/>
                  </a:cubicBezTo>
                  <a:lnTo>
                    <a:pt x="648" y="4345"/>
                  </a:lnTo>
                  <a:cubicBezTo>
                    <a:pt x="657" y="4352"/>
                    <a:pt x="669" y="4354"/>
                    <a:pt x="680" y="4351"/>
                  </a:cubicBezTo>
                  <a:lnTo>
                    <a:pt x="719" y="4342"/>
                  </a:lnTo>
                  <a:lnTo>
                    <a:pt x="738" y="4368"/>
                  </a:lnTo>
                  <a:cubicBezTo>
                    <a:pt x="739" y="4370"/>
                    <a:pt x="741" y="4373"/>
                    <a:pt x="744" y="4375"/>
                  </a:cubicBezTo>
                  <a:lnTo>
                    <a:pt x="784" y="4411"/>
                  </a:lnTo>
                  <a:cubicBezTo>
                    <a:pt x="794" y="4419"/>
                    <a:pt x="807" y="4423"/>
                    <a:pt x="819" y="4420"/>
                  </a:cubicBezTo>
                  <a:lnTo>
                    <a:pt x="866" y="4410"/>
                  </a:lnTo>
                  <a:lnTo>
                    <a:pt x="889" y="4427"/>
                  </a:lnTo>
                  <a:lnTo>
                    <a:pt x="920" y="4469"/>
                  </a:lnTo>
                  <a:cubicBezTo>
                    <a:pt x="925" y="4475"/>
                    <a:pt x="932" y="4480"/>
                    <a:pt x="940" y="4483"/>
                  </a:cubicBezTo>
                  <a:lnTo>
                    <a:pt x="989" y="4500"/>
                  </a:lnTo>
                  <a:cubicBezTo>
                    <a:pt x="996" y="4502"/>
                    <a:pt x="1004" y="4502"/>
                    <a:pt x="1011" y="4501"/>
                  </a:cubicBezTo>
                  <a:lnTo>
                    <a:pt x="1047" y="4493"/>
                  </a:lnTo>
                  <a:lnTo>
                    <a:pt x="1064" y="4522"/>
                  </a:lnTo>
                  <a:cubicBezTo>
                    <a:pt x="1072" y="4537"/>
                    <a:pt x="1091" y="4545"/>
                    <a:pt x="1108" y="4540"/>
                  </a:cubicBezTo>
                  <a:lnTo>
                    <a:pt x="1142" y="4532"/>
                  </a:lnTo>
                  <a:lnTo>
                    <a:pt x="1157" y="4562"/>
                  </a:lnTo>
                  <a:cubicBezTo>
                    <a:pt x="1160" y="4570"/>
                    <a:pt x="1166" y="4576"/>
                    <a:pt x="1173" y="4580"/>
                  </a:cubicBezTo>
                  <a:lnTo>
                    <a:pt x="1216" y="4605"/>
                  </a:lnTo>
                  <a:lnTo>
                    <a:pt x="1258" y="4634"/>
                  </a:lnTo>
                  <a:lnTo>
                    <a:pt x="1301" y="4664"/>
                  </a:lnTo>
                  <a:cubicBezTo>
                    <a:pt x="1310" y="4671"/>
                    <a:pt x="1322" y="4673"/>
                    <a:pt x="1333" y="4670"/>
                  </a:cubicBezTo>
                  <a:lnTo>
                    <a:pt x="1375" y="4660"/>
                  </a:lnTo>
                  <a:lnTo>
                    <a:pt x="1397" y="4684"/>
                  </a:lnTo>
                  <a:cubicBezTo>
                    <a:pt x="1406" y="4695"/>
                    <a:pt x="1420" y="4700"/>
                    <a:pt x="1434" y="4697"/>
                  </a:cubicBezTo>
                  <a:lnTo>
                    <a:pt x="1460" y="4693"/>
                  </a:lnTo>
                  <a:lnTo>
                    <a:pt x="1471" y="4735"/>
                  </a:lnTo>
                  <a:cubicBezTo>
                    <a:pt x="1474" y="4747"/>
                    <a:pt x="1482" y="4756"/>
                    <a:pt x="1494" y="4761"/>
                  </a:cubicBezTo>
                  <a:lnTo>
                    <a:pt x="1541" y="4782"/>
                  </a:lnTo>
                  <a:cubicBezTo>
                    <a:pt x="1548" y="4785"/>
                    <a:pt x="1555" y="4786"/>
                    <a:pt x="1562" y="4785"/>
                  </a:cubicBezTo>
                  <a:lnTo>
                    <a:pt x="1612" y="4779"/>
                  </a:lnTo>
                  <a:lnTo>
                    <a:pt x="1637" y="4792"/>
                  </a:lnTo>
                  <a:lnTo>
                    <a:pt x="1662" y="4835"/>
                  </a:lnTo>
                  <a:cubicBezTo>
                    <a:pt x="1665" y="4841"/>
                    <a:pt x="1670" y="4846"/>
                    <a:pt x="1675" y="4849"/>
                  </a:cubicBezTo>
                  <a:lnTo>
                    <a:pt x="1719" y="4877"/>
                  </a:lnTo>
                  <a:cubicBezTo>
                    <a:pt x="1730" y="4884"/>
                    <a:pt x="1744" y="4886"/>
                    <a:pt x="1756" y="4881"/>
                  </a:cubicBezTo>
                  <a:lnTo>
                    <a:pt x="1790" y="4867"/>
                  </a:lnTo>
                  <a:lnTo>
                    <a:pt x="1800" y="4895"/>
                  </a:lnTo>
                  <a:cubicBezTo>
                    <a:pt x="1804" y="4905"/>
                    <a:pt x="1811" y="4913"/>
                    <a:pt x="1821" y="4918"/>
                  </a:cubicBezTo>
                  <a:lnTo>
                    <a:pt x="1867" y="4940"/>
                  </a:lnTo>
                  <a:cubicBezTo>
                    <a:pt x="1874" y="4944"/>
                    <a:pt x="1882" y="4945"/>
                    <a:pt x="1890" y="4944"/>
                  </a:cubicBezTo>
                  <a:lnTo>
                    <a:pt x="1926" y="4939"/>
                  </a:lnTo>
                  <a:lnTo>
                    <a:pt x="1944" y="4970"/>
                  </a:lnTo>
                  <a:cubicBezTo>
                    <a:pt x="1953" y="4984"/>
                    <a:pt x="1969" y="4992"/>
                    <a:pt x="1986" y="4989"/>
                  </a:cubicBezTo>
                  <a:lnTo>
                    <a:pt x="2021" y="4982"/>
                  </a:lnTo>
                  <a:lnTo>
                    <a:pt x="2037" y="5013"/>
                  </a:lnTo>
                  <a:cubicBezTo>
                    <a:pt x="2043" y="5025"/>
                    <a:pt x="2056" y="5033"/>
                    <a:pt x="2069" y="5034"/>
                  </a:cubicBezTo>
                  <a:lnTo>
                    <a:pt x="2124" y="5038"/>
                  </a:lnTo>
                  <a:lnTo>
                    <a:pt x="2172" y="5045"/>
                  </a:lnTo>
                  <a:lnTo>
                    <a:pt x="2213" y="5062"/>
                  </a:lnTo>
                  <a:lnTo>
                    <a:pt x="2256" y="5086"/>
                  </a:lnTo>
                  <a:cubicBezTo>
                    <a:pt x="2260" y="5089"/>
                    <a:pt x="2265" y="5090"/>
                    <a:pt x="2269" y="5091"/>
                  </a:cubicBezTo>
                  <a:lnTo>
                    <a:pt x="2311" y="5098"/>
                  </a:lnTo>
                  <a:lnTo>
                    <a:pt x="2340" y="5125"/>
                  </a:lnTo>
                  <a:lnTo>
                    <a:pt x="2412" y="5209"/>
                  </a:lnTo>
                  <a:cubicBezTo>
                    <a:pt x="2415" y="5213"/>
                    <a:pt x="2419" y="5216"/>
                    <a:pt x="2424" y="5219"/>
                  </a:cubicBezTo>
                  <a:lnTo>
                    <a:pt x="2469" y="5243"/>
                  </a:lnTo>
                  <a:cubicBezTo>
                    <a:pt x="2477" y="5248"/>
                    <a:pt x="2486" y="5249"/>
                    <a:pt x="2495" y="5248"/>
                  </a:cubicBezTo>
                  <a:lnTo>
                    <a:pt x="2547" y="5239"/>
                  </a:lnTo>
                  <a:lnTo>
                    <a:pt x="2577" y="5251"/>
                  </a:lnTo>
                  <a:lnTo>
                    <a:pt x="2609" y="5285"/>
                  </a:lnTo>
                  <a:cubicBezTo>
                    <a:pt x="2613" y="5288"/>
                    <a:pt x="2616" y="5291"/>
                    <a:pt x="2620" y="5293"/>
                  </a:cubicBezTo>
                  <a:lnTo>
                    <a:pt x="2641" y="5304"/>
                  </a:lnTo>
                  <a:lnTo>
                    <a:pt x="2647" y="5309"/>
                  </a:lnTo>
                  <a:lnTo>
                    <a:pt x="2647" y="5322"/>
                  </a:lnTo>
                  <a:lnTo>
                    <a:pt x="2611" y="5366"/>
                  </a:lnTo>
                  <a:cubicBezTo>
                    <a:pt x="2608" y="5370"/>
                    <a:pt x="2606" y="5374"/>
                    <a:pt x="2605" y="5378"/>
                  </a:cubicBezTo>
                  <a:lnTo>
                    <a:pt x="2588" y="5424"/>
                  </a:lnTo>
                  <a:cubicBezTo>
                    <a:pt x="2587" y="5424"/>
                    <a:pt x="2586" y="5424"/>
                    <a:pt x="2585" y="5424"/>
                  </a:cubicBezTo>
                  <a:lnTo>
                    <a:pt x="2529" y="5440"/>
                  </a:lnTo>
                  <a:lnTo>
                    <a:pt x="2503" y="5433"/>
                  </a:lnTo>
                  <a:lnTo>
                    <a:pt x="2478" y="5396"/>
                  </a:lnTo>
                  <a:cubicBezTo>
                    <a:pt x="2474" y="5390"/>
                    <a:pt x="2468" y="5385"/>
                    <a:pt x="2462" y="5382"/>
                  </a:cubicBezTo>
                  <a:lnTo>
                    <a:pt x="2416" y="5360"/>
                  </a:lnTo>
                  <a:lnTo>
                    <a:pt x="2373" y="5335"/>
                  </a:lnTo>
                  <a:cubicBezTo>
                    <a:pt x="2371" y="5333"/>
                    <a:pt x="2368" y="5332"/>
                    <a:pt x="2365" y="5331"/>
                  </a:cubicBezTo>
                  <a:lnTo>
                    <a:pt x="2315" y="5315"/>
                  </a:lnTo>
                  <a:cubicBezTo>
                    <a:pt x="2312" y="5314"/>
                    <a:pt x="2309" y="5313"/>
                    <a:pt x="2306" y="5313"/>
                  </a:cubicBezTo>
                  <a:lnTo>
                    <a:pt x="2267" y="5310"/>
                  </a:lnTo>
                  <a:lnTo>
                    <a:pt x="2242" y="5279"/>
                  </a:lnTo>
                  <a:cubicBezTo>
                    <a:pt x="2239" y="5274"/>
                    <a:pt x="2234" y="5270"/>
                    <a:pt x="2228" y="5268"/>
                  </a:cubicBezTo>
                  <a:lnTo>
                    <a:pt x="2190" y="5250"/>
                  </a:lnTo>
                  <a:lnTo>
                    <a:pt x="2161" y="5211"/>
                  </a:lnTo>
                  <a:cubicBezTo>
                    <a:pt x="2159" y="5208"/>
                    <a:pt x="2155" y="5204"/>
                    <a:pt x="2152" y="5202"/>
                  </a:cubicBezTo>
                  <a:lnTo>
                    <a:pt x="2108" y="5173"/>
                  </a:lnTo>
                  <a:cubicBezTo>
                    <a:pt x="2105" y="5171"/>
                    <a:pt x="2102" y="5169"/>
                    <a:pt x="2099" y="5168"/>
                  </a:cubicBezTo>
                  <a:lnTo>
                    <a:pt x="2049" y="5151"/>
                  </a:lnTo>
                  <a:cubicBezTo>
                    <a:pt x="2042" y="5149"/>
                    <a:pt x="2034" y="5149"/>
                    <a:pt x="2027" y="5150"/>
                  </a:cubicBezTo>
                  <a:lnTo>
                    <a:pt x="1996" y="5158"/>
                  </a:lnTo>
                  <a:lnTo>
                    <a:pt x="1984" y="5123"/>
                  </a:lnTo>
                  <a:cubicBezTo>
                    <a:pt x="1978" y="5104"/>
                    <a:pt x="1958" y="5093"/>
                    <a:pt x="1938" y="5097"/>
                  </a:cubicBezTo>
                  <a:lnTo>
                    <a:pt x="1883" y="5109"/>
                  </a:lnTo>
                  <a:lnTo>
                    <a:pt x="1845" y="5100"/>
                  </a:lnTo>
                  <a:lnTo>
                    <a:pt x="1811" y="5079"/>
                  </a:lnTo>
                  <a:lnTo>
                    <a:pt x="1778" y="5042"/>
                  </a:lnTo>
                  <a:cubicBezTo>
                    <a:pt x="1775" y="5039"/>
                    <a:pt x="1772" y="5036"/>
                    <a:pt x="1768" y="5034"/>
                  </a:cubicBezTo>
                  <a:lnTo>
                    <a:pt x="1723" y="5008"/>
                  </a:lnTo>
                  <a:cubicBezTo>
                    <a:pt x="1716" y="5004"/>
                    <a:pt x="1707" y="5002"/>
                    <a:pt x="1698" y="5003"/>
                  </a:cubicBezTo>
                  <a:lnTo>
                    <a:pt x="1658" y="5008"/>
                  </a:lnTo>
                  <a:lnTo>
                    <a:pt x="1636" y="4981"/>
                  </a:lnTo>
                  <a:cubicBezTo>
                    <a:pt x="1634" y="4978"/>
                    <a:pt x="1631" y="4976"/>
                    <a:pt x="1628" y="4974"/>
                  </a:cubicBezTo>
                  <a:lnTo>
                    <a:pt x="1584" y="4944"/>
                  </a:lnTo>
                  <a:cubicBezTo>
                    <a:pt x="1582" y="4942"/>
                    <a:pt x="1580" y="4941"/>
                    <a:pt x="1577" y="4940"/>
                  </a:cubicBezTo>
                  <a:lnTo>
                    <a:pt x="1529" y="4920"/>
                  </a:lnTo>
                  <a:cubicBezTo>
                    <a:pt x="1527" y="4919"/>
                    <a:pt x="1524" y="4918"/>
                    <a:pt x="1521" y="4917"/>
                  </a:cubicBezTo>
                  <a:lnTo>
                    <a:pt x="1477" y="4909"/>
                  </a:lnTo>
                  <a:lnTo>
                    <a:pt x="1447" y="4887"/>
                  </a:lnTo>
                  <a:lnTo>
                    <a:pt x="1415" y="4844"/>
                  </a:lnTo>
                  <a:cubicBezTo>
                    <a:pt x="1409" y="4835"/>
                    <a:pt x="1399" y="4830"/>
                    <a:pt x="1387" y="4829"/>
                  </a:cubicBezTo>
                  <a:lnTo>
                    <a:pt x="1332" y="4823"/>
                  </a:lnTo>
                  <a:cubicBezTo>
                    <a:pt x="1331" y="4823"/>
                    <a:pt x="1329" y="4823"/>
                    <a:pt x="1328" y="4823"/>
                  </a:cubicBezTo>
                  <a:lnTo>
                    <a:pt x="1300" y="4823"/>
                  </a:lnTo>
                  <a:lnTo>
                    <a:pt x="1287" y="4779"/>
                  </a:lnTo>
                  <a:cubicBezTo>
                    <a:pt x="1281" y="4759"/>
                    <a:pt x="1260" y="4747"/>
                    <a:pt x="1240" y="4751"/>
                  </a:cubicBezTo>
                  <a:lnTo>
                    <a:pt x="1188" y="4762"/>
                  </a:lnTo>
                  <a:lnTo>
                    <a:pt x="1164" y="4752"/>
                  </a:lnTo>
                  <a:lnTo>
                    <a:pt x="1141" y="4708"/>
                  </a:lnTo>
                  <a:cubicBezTo>
                    <a:pt x="1132" y="4693"/>
                    <a:pt x="1116" y="4685"/>
                    <a:pt x="1099" y="4688"/>
                  </a:cubicBezTo>
                  <a:lnTo>
                    <a:pt x="1057" y="4695"/>
                  </a:lnTo>
                  <a:lnTo>
                    <a:pt x="1034" y="4670"/>
                  </a:lnTo>
                  <a:cubicBezTo>
                    <a:pt x="1034" y="4669"/>
                    <a:pt x="1033" y="4668"/>
                    <a:pt x="1032" y="4667"/>
                  </a:cubicBezTo>
                  <a:lnTo>
                    <a:pt x="992" y="4630"/>
                  </a:lnTo>
                  <a:cubicBezTo>
                    <a:pt x="985" y="4624"/>
                    <a:pt x="977" y="4620"/>
                    <a:pt x="968" y="4620"/>
                  </a:cubicBezTo>
                  <a:lnTo>
                    <a:pt x="922" y="4616"/>
                  </a:lnTo>
                  <a:lnTo>
                    <a:pt x="886" y="4594"/>
                  </a:lnTo>
                  <a:cubicBezTo>
                    <a:pt x="878" y="4589"/>
                    <a:pt x="869" y="4587"/>
                    <a:pt x="860" y="4588"/>
                  </a:cubicBezTo>
                  <a:lnTo>
                    <a:pt x="820" y="4593"/>
                  </a:lnTo>
                  <a:lnTo>
                    <a:pt x="798" y="4565"/>
                  </a:lnTo>
                  <a:cubicBezTo>
                    <a:pt x="796" y="4563"/>
                    <a:pt x="793" y="4561"/>
                    <a:pt x="791" y="4559"/>
                  </a:cubicBezTo>
                  <a:lnTo>
                    <a:pt x="749" y="4527"/>
                  </a:lnTo>
                  <a:cubicBezTo>
                    <a:pt x="741" y="4521"/>
                    <a:pt x="732" y="4518"/>
                    <a:pt x="722" y="4519"/>
                  </a:cubicBezTo>
                  <a:lnTo>
                    <a:pt x="685" y="4521"/>
                  </a:lnTo>
                  <a:lnTo>
                    <a:pt x="664" y="4491"/>
                  </a:lnTo>
                  <a:cubicBezTo>
                    <a:pt x="657" y="4480"/>
                    <a:pt x="644" y="4473"/>
                    <a:pt x="630" y="4473"/>
                  </a:cubicBezTo>
                  <a:lnTo>
                    <a:pt x="601" y="4474"/>
                  </a:lnTo>
                  <a:lnTo>
                    <a:pt x="586" y="4433"/>
                  </a:lnTo>
                  <a:cubicBezTo>
                    <a:pt x="582" y="4418"/>
                    <a:pt x="569" y="4408"/>
                    <a:pt x="554" y="4406"/>
                  </a:cubicBezTo>
                  <a:lnTo>
                    <a:pt x="503" y="4399"/>
                  </a:lnTo>
                  <a:lnTo>
                    <a:pt x="457" y="4384"/>
                  </a:lnTo>
                  <a:cubicBezTo>
                    <a:pt x="454" y="4383"/>
                    <a:pt x="451" y="4382"/>
                    <a:pt x="448" y="4382"/>
                  </a:cubicBezTo>
                  <a:lnTo>
                    <a:pt x="417" y="4379"/>
                  </a:lnTo>
                  <a:close/>
                  <a:moveTo>
                    <a:pt x="2354" y="4405"/>
                  </a:moveTo>
                  <a:lnTo>
                    <a:pt x="2307" y="4394"/>
                  </a:lnTo>
                  <a:lnTo>
                    <a:pt x="2259" y="4382"/>
                  </a:lnTo>
                  <a:lnTo>
                    <a:pt x="2231" y="4371"/>
                  </a:lnTo>
                  <a:lnTo>
                    <a:pt x="2216" y="4314"/>
                  </a:lnTo>
                  <a:cubicBezTo>
                    <a:pt x="2213" y="4304"/>
                    <a:pt x="2205" y="4295"/>
                    <a:pt x="2195" y="4290"/>
                  </a:cubicBezTo>
                  <a:cubicBezTo>
                    <a:pt x="2185" y="4285"/>
                    <a:pt x="2174" y="4284"/>
                    <a:pt x="2163" y="4288"/>
                  </a:cubicBezTo>
                  <a:lnTo>
                    <a:pt x="2118" y="4304"/>
                  </a:lnTo>
                  <a:lnTo>
                    <a:pt x="2098" y="4283"/>
                  </a:lnTo>
                  <a:cubicBezTo>
                    <a:pt x="2097" y="4281"/>
                    <a:pt x="2095" y="4280"/>
                    <a:pt x="2093" y="4278"/>
                  </a:cubicBezTo>
                  <a:lnTo>
                    <a:pt x="2051" y="4246"/>
                  </a:lnTo>
                  <a:cubicBezTo>
                    <a:pt x="2051" y="4245"/>
                    <a:pt x="2050" y="4245"/>
                    <a:pt x="2049" y="4244"/>
                  </a:cubicBezTo>
                  <a:lnTo>
                    <a:pt x="2005" y="4215"/>
                  </a:lnTo>
                  <a:cubicBezTo>
                    <a:pt x="1999" y="4212"/>
                    <a:pt x="1992" y="4209"/>
                    <a:pt x="1985" y="4209"/>
                  </a:cubicBezTo>
                  <a:lnTo>
                    <a:pt x="1947" y="4207"/>
                  </a:lnTo>
                  <a:lnTo>
                    <a:pt x="1924" y="4175"/>
                  </a:lnTo>
                  <a:cubicBezTo>
                    <a:pt x="1917" y="4165"/>
                    <a:pt x="1905" y="4159"/>
                    <a:pt x="1893" y="4159"/>
                  </a:cubicBezTo>
                  <a:lnTo>
                    <a:pt x="1837" y="4158"/>
                  </a:lnTo>
                  <a:lnTo>
                    <a:pt x="1812" y="4155"/>
                  </a:lnTo>
                  <a:lnTo>
                    <a:pt x="1801" y="4102"/>
                  </a:lnTo>
                  <a:cubicBezTo>
                    <a:pt x="1799" y="4090"/>
                    <a:pt x="1791" y="4079"/>
                    <a:pt x="1780" y="4074"/>
                  </a:cubicBezTo>
                  <a:cubicBezTo>
                    <a:pt x="1769" y="4069"/>
                    <a:pt x="1756" y="4068"/>
                    <a:pt x="1745" y="4074"/>
                  </a:cubicBezTo>
                  <a:lnTo>
                    <a:pt x="1699" y="4096"/>
                  </a:lnTo>
                  <a:lnTo>
                    <a:pt x="1684" y="4075"/>
                  </a:lnTo>
                  <a:cubicBezTo>
                    <a:pt x="1677" y="4066"/>
                    <a:pt x="1666" y="4060"/>
                    <a:pt x="1655" y="4059"/>
                  </a:cubicBezTo>
                  <a:lnTo>
                    <a:pt x="1624" y="4057"/>
                  </a:lnTo>
                  <a:lnTo>
                    <a:pt x="1608" y="4014"/>
                  </a:lnTo>
                  <a:cubicBezTo>
                    <a:pt x="1600" y="3994"/>
                    <a:pt x="1579" y="3984"/>
                    <a:pt x="1559" y="3990"/>
                  </a:cubicBezTo>
                  <a:lnTo>
                    <a:pt x="1513" y="4004"/>
                  </a:lnTo>
                  <a:lnTo>
                    <a:pt x="1493" y="3985"/>
                  </a:lnTo>
                  <a:lnTo>
                    <a:pt x="1460" y="3941"/>
                  </a:lnTo>
                  <a:cubicBezTo>
                    <a:pt x="1454" y="3934"/>
                    <a:pt x="1447" y="3929"/>
                    <a:pt x="1439" y="3927"/>
                  </a:cubicBezTo>
                  <a:lnTo>
                    <a:pt x="1390" y="3912"/>
                  </a:lnTo>
                  <a:lnTo>
                    <a:pt x="1348" y="3896"/>
                  </a:lnTo>
                  <a:lnTo>
                    <a:pt x="1313" y="3870"/>
                  </a:lnTo>
                  <a:lnTo>
                    <a:pt x="1278" y="3832"/>
                  </a:lnTo>
                  <a:cubicBezTo>
                    <a:pt x="1266" y="3819"/>
                    <a:pt x="1247" y="3815"/>
                    <a:pt x="1232" y="3823"/>
                  </a:cubicBezTo>
                  <a:lnTo>
                    <a:pt x="1187" y="3843"/>
                  </a:lnTo>
                  <a:lnTo>
                    <a:pt x="1173" y="3822"/>
                  </a:lnTo>
                  <a:cubicBezTo>
                    <a:pt x="1172" y="3821"/>
                    <a:pt x="1172" y="3820"/>
                    <a:pt x="1171" y="3819"/>
                  </a:cubicBezTo>
                  <a:lnTo>
                    <a:pt x="1135" y="3774"/>
                  </a:lnTo>
                  <a:cubicBezTo>
                    <a:pt x="1129" y="3767"/>
                    <a:pt x="1121" y="3762"/>
                    <a:pt x="1112" y="3760"/>
                  </a:cubicBezTo>
                  <a:lnTo>
                    <a:pt x="1067" y="3751"/>
                  </a:lnTo>
                  <a:lnTo>
                    <a:pt x="1031" y="3726"/>
                  </a:lnTo>
                  <a:cubicBezTo>
                    <a:pt x="1029" y="3724"/>
                    <a:pt x="1026" y="3722"/>
                    <a:pt x="1023" y="3721"/>
                  </a:cubicBezTo>
                  <a:lnTo>
                    <a:pt x="974" y="3702"/>
                  </a:lnTo>
                  <a:cubicBezTo>
                    <a:pt x="973" y="3702"/>
                    <a:pt x="972" y="3701"/>
                    <a:pt x="971" y="3701"/>
                  </a:cubicBezTo>
                  <a:lnTo>
                    <a:pt x="926" y="3688"/>
                  </a:lnTo>
                  <a:lnTo>
                    <a:pt x="887" y="3662"/>
                  </a:lnTo>
                  <a:cubicBezTo>
                    <a:pt x="880" y="3658"/>
                    <a:pt x="872" y="3655"/>
                    <a:pt x="864" y="3656"/>
                  </a:cubicBezTo>
                  <a:lnTo>
                    <a:pt x="817" y="3657"/>
                  </a:lnTo>
                  <a:lnTo>
                    <a:pt x="782" y="3635"/>
                  </a:lnTo>
                  <a:lnTo>
                    <a:pt x="739" y="3610"/>
                  </a:lnTo>
                  <a:lnTo>
                    <a:pt x="699" y="3580"/>
                  </a:lnTo>
                  <a:cubicBezTo>
                    <a:pt x="698" y="3580"/>
                    <a:pt x="698" y="3579"/>
                    <a:pt x="697" y="3579"/>
                  </a:cubicBezTo>
                  <a:lnTo>
                    <a:pt x="654" y="3549"/>
                  </a:lnTo>
                  <a:cubicBezTo>
                    <a:pt x="652" y="3548"/>
                    <a:pt x="650" y="3546"/>
                    <a:pt x="648" y="3545"/>
                  </a:cubicBezTo>
                  <a:lnTo>
                    <a:pt x="642" y="3543"/>
                  </a:lnTo>
                  <a:cubicBezTo>
                    <a:pt x="641" y="3533"/>
                    <a:pt x="637" y="3523"/>
                    <a:pt x="629" y="3516"/>
                  </a:cubicBezTo>
                  <a:lnTo>
                    <a:pt x="610" y="3497"/>
                  </a:lnTo>
                  <a:lnTo>
                    <a:pt x="620" y="3493"/>
                  </a:lnTo>
                  <a:cubicBezTo>
                    <a:pt x="637" y="3485"/>
                    <a:pt x="646" y="3467"/>
                    <a:pt x="642" y="3448"/>
                  </a:cubicBezTo>
                  <a:lnTo>
                    <a:pt x="636" y="3417"/>
                  </a:lnTo>
                  <a:lnTo>
                    <a:pt x="651" y="3391"/>
                  </a:lnTo>
                  <a:cubicBezTo>
                    <a:pt x="653" y="3388"/>
                    <a:pt x="655" y="3384"/>
                    <a:pt x="656" y="3380"/>
                  </a:cubicBezTo>
                  <a:lnTo>
                    <a:pt x="659" y="3383"/>
                  </a:lnTo>
                  <a:lnTo>
                    <a:pt x="691" y="3421"/>
                  </a:lnTo>
                  <a:cubicBezTo>
                    <a:pt x="693" y="3423"/>
                    <a:pt x="695" y="3425"/>
                    <a:pt x="697" y="3427"/>
                  </a:cubicBezTo>
                  <a:lnTo>
                    <a:pt x="740" y="3459"/>
                  </a:lnTo>
                  <a:cubicBezTo>
                    <a:pt x="751" y="3468"/>
                    <a:pt x="766" y="3470"/>
                    <a:pt x="779" y="3464"/>
                  </a:cubicBezTo>
                  <a:lnTo>
                    <a:pt x="824" y="3445"/>
                  </a:lnTo>
                  <a:lnTo>
                    <a:pt x="841" y="3467"/>
                  </a:lnTo>
                  <a:cubicBezTo>
                    <a:pt x="849" y="3477"/>
                    <a:pt x="861" y="3482"/>
                    <a:pt x="873" y="3482"/>
                  </a:cubicBezTo>
                  <a:lnTo>
                    <a:pt x="901" y="3482"/>
                  </a:lnTo>
                  <a:lnTo>
                    <a:pt x="914" y="3526"/>
                  </a:lnTo>
                  <a:cubicBezTo>
                    <a:pt x="918" y="3540"/>
                    <a:pt x="930" y="3551"/>
                    <a:pt x="945" y="3554"/>
                  </a:cubicBezTo>
                  <a:lnTo>
                    <a:pt x="984" y="3561"/>
                  </a:lnTo>
                  <a:lnTo>
                    <a:pt x="1012" y="3593"/>
                  </a:lnTo>
                  <a:cubicBezTo>
                    <a:pt x="1023" y="3606"/>
                    <a:pt x="1041" y="3611"/>
                    <a:pt x="1056" y="3605"/>
                  </a:cubicBezTo>
                  <a:lnTo>
                    <a:pt x="1112" y="3584"/>
                  </a:lnTo>
                  <a:lnTo>
                    <a:pt x="1133" y="3593"/>
                  </a:lnTo>
                  <a:lnTo>
                    <a:pt x="1159" y="3636"/>
                  </a:lnTo>
                  <a:cubicBezTo>
                    <a:pt x="1166" y="3647"/>
                    <a:pt x="1179" y="3655"/>
                    <a:pt x="1193" y="3655"/>
                  </a:cubicBezTo>
                  <a:lnTo>
                    <a:pt x="1230" y="3655"/>
                  </a:lnTo>
                  <a:lnTo>
                    <a:pt x="1252" y="3686"/>
                  </a:lnTo>
                  <a:cubicBezTo>
                    <a:pt x="1257" y="3693"/>
                    <a:pt x="1264" y="3698"/>
                    <a:pt x="1272" y="3700"/>
                  </a:cubicBezTo>
                  <a:lnTo>
                    <a:pt x="1321" y="3717"/>
                  </a:lnTo>
                  <a:lnTo>
                    <a:pt x="1363" y="3734"/>
                  </a:lnTo>
                  <a:lnTo>
                    <a:pt x="1401" y="3763"/>
                  </a:lnTo>
                  <a:cubicBezTo>
                    <a:pt x="1404" y="3765"/>
                    <a:pt x="1409" y="3768"/>
                    <a:pt x="1413" y="3769"/>
                  </a:cubicBezTo>
                  <a:lnTo>
                    <a:pt x="1463" y="3785"/>
                  </a:lnTo>
                  <a:cubicBezTo>
                    <a:pt x="1465" y="3786"/>
                    <a:pt x="1468" y="3786"/>
                    <a:pt x="1470" y="3786"/>
                  </a:cubicBezTo>
                  <a:lnTo>
                    <a:pt x="1505" y="3791"/>
                  </a:lnTo>
                  <a:lnTo>
                    <a:pt x="1525" y="3828"/>
                  </a:lnTo>
                  <a:cubicBezTo>
                    <a:pt x="1532" y="3841"/>
                    <a:pt x="1546" y="3849"/>
                    <a:pt x="1562" y="3849"/>
                  </a:cubicBezTo>
                  <a:lnTo>
                    <a:pt x="1615" y="3847"/>
                  </a:lnTo>
                  <a:lnTo>
                    <a:pt x="1649" y="3856"/>
                  </a:lnTo>
                  <a:lnTo>
                    <a:pt x="1678" y="3889"/>
                  </a:lnTo>
                  <a:cubicBezTo>
                    <a:pt x="1684" y="3896"/>
                    <a:pt x="1692" y="3900"/>
                    <a:pt x="1701" y="3902"/>
                  </a:cubicBezTo>
                  <a:lnTo>
                    <a:pt x="1754" y="3911"/>
                  </a:lnTo>
                  <a:cubicBezTo>
                    <a:pt x="1755" y="3912"/>
                    <a:pt x="1757" y="3912"/>
                    <a:pt x="1758" y="3912"/>
                  </a:cubicBezTo>
                  <a:lnTo>
                    <a:pt x="1786" y="3914"/>
                  </a:lnTo>
                  <a:lnTo>
                    <a:pt x="1798" y="3963"/>
                  </a:lnTo>
                  <a:cubicBezTo>
                    <a:pt x="1801" y="3973"/>
                    <a:pt x="1807" y="3981"/>
                    <a:pt x="1816" y="3987"/>
                  </a:cubicBezTo>
                  <a:lnTo>
                    <a:pt x="1860" y="4014"/>
                  </a:lnTo>
                  <a:cubicBezTo>
                    <a:pt x="1868" y="4019"/>
                    <a:pt x="1877" y="4021"/>
                    <a:pt x="1885" y="4020"/>
                  </a:cubicBezTo>
                  <a:lnTo>
                    <a:pt x="1943" y="4014"/>
                  </a:lnTo>
                  <a:lnTo>
                    <a:pt x="1982" y="4017"/>
                  </a:lnTo>
                  <a:lnTo>
                    <a:pt x="2009" y="4041"/>
                  </a:lnTo>
                  <a:lnTo>
                    <a:pt x="2043" y="4084"/>
                  </a:lnTo>
                  <a:cubicBezTo>
                    <a:pt x="2050" y="4093"/>
                    <a:pt x="2060" y="4098"/>
                    <a:pt x="2072" y="4099"/>
                  </a:cubicBezTo>
                  <a:lnTo>
                    <a:pt x="2128" y="4103"/>
                  </a:lnTo>
                  <a:lnTo>
                    <a:pt x="2179" y="4106"/>
                  </a:lnTo>
                  <a:lnTo>
                    <a:pt x="2216" y="4119"/>
                  </a:lnTo>
                  <a:lnTo>
                    <a:pt x="2243" y="4142"/>
                  </a:lnTo>
                  <a:lnTo>
                    <a:pt x="2264" y="4200"/>
                  </a:lnTo>
                  <a:cubicBezTo>
                    <a:pt x="2269" y="4216"/>
                    <a:pt x="2284" y="4227"/>
                    <a:pt x="2301" y="4227"/>
                  </a:cubicBezTo>
                  <a:cubicBezTo>
                    <a:pt x="2302" y="4227"/>
                    <a:pt x="2302" y="4227"/>
                    <a:pt x="2302" y="4227"/>
                  </a:cubicBezTo>
                  <a:lnTo>
                    <a:pt x="2336" y="4226"/>
                  </a:lnTo>
                  <a:lnTo>
                    <a:pt x="2343" y="4261"/>
                  </a:lnTo>
                  <a:cubicBezTo>
                    <a:pt x="2346" y="4275"/>
                    <a:pt x="2356" y="4286"/>
                    <a:pt x="2369" y="4290"/>
                  </a:cubicBezTo>
                  <a:lnTo>
                    <a:pt x="2381" y="4295"/>
                  </a:lnTo>
                  <a:lnTo>
                    <a:pt x="2365" y="4310"/>
                  </a:lnTo>
                  <a:cubicBezTo>
                    <a:pt x="2353" y="4320"/>
                    <a:pt x="2349" y="4336"/>
                    <a:pt x="2354" y="4351"/>
                  </a:cubicBezTo>
                  <a:lnTo>
                    <a:pt x="2365" y="4386"/>
                  </a:lnTo>
                  <a:lnTo>
                    <a:pt x="2364" y="4406"/>
                  </a:lnTo>
                  <a:lnTo>
                    <a:pt x="2354" y="4405"/>
                  </a:lnTo>
                  <a:close/>
                  <a:moveTo>
                    <a:pt x="2105" y="3298"/>
                  </a:moveTo>
                  <a:cubicBezTo>
                    <a:pt x="2109" y="3312"/>
                    <a:pt x="2120" y="3323"/>
                    <a:pt x="2134" y="3327"/>
                  </a:cubicBezTo>
                  <a:lnTo>
                    <a:pt x="2195" y="3342"/>
                  </a:lnTo>
                  <a:lnTo>
                    <a:pt x="2156" y="3384"/>
                  </a:lnTo>
                  <a:lnTo>
                    <a:pt x="2127" y="3380"/>
                  </a:lnTo>
                  <a:lnTo>
                    <a:pt x="2101" y="3353"/>
                  </a:lnTo>
                  <a:lnTo>
                    <a:pt x="2070" y="3305"/>
                  </a:lnTo>
                  <a:cubicBezTo>
                    <a:pt x="2063" y="3293"/>
                    <a:pt x="2049" y="3286"/>
                    <a:pt x="2035" y="3287"/>
                  </a:cubicBezTo>
                  <a:lnTo>
                    <a:pt x="1989" y="3289"/>
                  </a:lnTo>
                  <a:lnTo>
                    <a:pt x="1956" y="3267"/>
                  </a:lnTo>
                  <a:cubicBezTo>
                    <a:pt x="1954" y="3266"/>
                    <a:pt x="1952" y="3265"/>
                    <a:pt x="1950" y="3264"/>
                  </a:cubicBezTo>
                  <a:lnTo>
                    <a:pt x="1903" y="3243"/>
                  </a:lnTo>
                  <a:cubicBezTo>
                    <a:pt x="1902" y="3242"/>
                    <a:pt x="1900" y="3242"/>
                    <a:pt x="1899" y="3241"/>
                  </a:cubicBezTo>
                  <a:lnTo>
                    <a:pt x="1850" y="3225"/>
                  </a:lnTo>
                  <a:cubicBezTo>
                    <a:pt x="1846" y="3224"/>
                    <a:pt x="1843" y="3223"/>
                    <a:pt x="1840" y="3223"/>
                  </a:cubicBezTo>
                  <a:lnTo>
                    <a:pt x="1804" y="3220"/>
                  </a:lnTo>
                  <a:lnTo>
                    <a:pt x="1782" y="3186"/>
                  </a:lnTo>
                  <a:cubicBezTo>
                    <a:pt x="1780" y="3183"/>
                    <a:pt x="1777" y="3179"/>
                    <a:pt x="1774" y="3177"/>
                  </a:cubicBezTo>
                  <a:lnTo>
                    <a:pt x="1733" y="3143"/>
                  </a:lnTo>
                  <a:cubicBezTo>
                    <a:pt x="1729" y="3139"/>
                    <a:pt x="1724" y="3137"/>
                    <a:pt x="1719" y="3135"/>
                  </a:cubicBezTo>
                  <a:lnTo>
                    <a:pt x="1674" y="3121"/>
                  </a:lnTo>
                  <a:lnTo>
                    <a:pt x="1635" y="3096"/>
                  </a:lnTo>
                  <a:cubicBezTo>
                    <a:pt x="1628" y="3090"/>
                    <a:pt x="1618" y="3088"/>
                    <a:pt x="1609" y="3089"/>
                  </a:cubicBezTo>
                  <a:lnTo>
                    <a:pt x="1565" y="3094"/>
                  </a:lnTo>
                  <a:lnTo>
                    <a:pt x="1543" y="3075"/>
                  </a:lnTo>
                  <a:lnTo>
                    <a:pt x="1518" y="3024"/>
                  </a:lnTo>
                  <a:cubicBezTo>
                    <a:pt x="1513" y="3014"/>
                    <a:pt x="1503" y="3006"/>
                    <a:pt x="1492" y="3003"/>
                  </a:cubicBezTo>
                  <a:lnTo>
                    <a:pt x="1441" y="2990"/>
                  </a:lnTo>
                  <a:cubicBezTo>
                    <a:pt x="1435" y="2988"/>
                    <a:pt x="1428" y="2988"/>
                    <a:pt x="1422" y="2990"/>
                  </a:cubicBezTo>
                  <a:lnTo>
                    <a:pt x="1370" y="3002"/>
                  </a:lnTo>
                  <a:lnTo>
                    <a:pt x="1345" y="2990"/>
                  </a:lnTo>
                  <a:lnTo>
                    <a:pt x="1316" y="2950"/>
                  </a:lnTo>
                  <a:cubicBezTo>
                    <a:pt x="1311" y="2943"/>
                    <a:pt x="1303" y="2937"/>
                    <a:pt x="1294" y="2935"/>
                  </a:cubicBezTo>
                  <a:lnTo>
                    <a:pt x="1245" y="2923"/>
                  </a:lnTo>
                  <a:lnTo>
                    <a:pt x="1204" y="2906"/>
                  </a:lnTo>
                  <a:lnTo>
                    <a:pt x="1167" y="2877"/>
                  </a:lnTo>
                  <a:cubicBezTo>
                    <a:pt x="1159" y="2871"/>
                    <a:pt x="1149" y="2868"/>
                    <a:pt x="1139" y="2868"/>
                  </a:cubicBezTo>
                  <a:lnTo>
                    <a:pt x="1108" y="2871"/>
                  </a:lnTo>
                  <a:lnTo>
                    <a:pt x="1092" y="2834"/>
                  </a:lnTo>
                  <a:cubicBezTo>
                    <a:pt x="1086" y="2820"/>
                    <a:pt x="1071" y="2810"/>
                    <a:pt x="1055" y="2810"/>
                  </a:cubicBezTo>
                  <a:lnTo>
                    <a:pt x="1054" y="2810"/>
                  </a:lnTo>
                  <a:lnTo>
                    <a:pt x="1012" y="2811"/>
                  </a:lnTo>
                  <a:lnTo>
                    <a:pt x="984" y="2785"/>
                  </a:lnTo>
                  <a:cubicBezTo>
                    <a:pt x="982" y="2783"/>
                    <a:pt x="980" y="2781"/>
                    <a:pt x="978" y="2780"/>
                  </a:cubicBezTo>
                  <a:lnTo>
                    <a:pt x="934" y="2753"/>
                  </a:lnTo>
                  <a:cubicBezTo>
                    <a:pt x="925" y="2747"/>
                    <a:pt x="914" y="2745"/>
                    <a:pt x="904" y="2747"/>
                  </a:cubicBezTo>
                  <a:lnTo>
                    <a:pt x="852" y="2758"/>
                  </a:lnTo>
                  <a:lnTo>
                    <a:pt x="831" y="2749"/>
                  </a:lnTo>
                  <a:lnTo>
                    <a:pt x="810" y="2701"/>
                  </a:lnTo>
                  <a:cubicBezTo>
                    <a:pt x="809" y="2698"/>
                    <a:pt x="807" y="2696"/>
                    <a:pt x="806" y="2694"/>
                  </a:cubicBezTo>
                  <a:lnTo>
                    <a:pt x="817" y="2679"/>
                  </a:lnTo>
                  <a:cubicBezTo>
                    <a:pt x="823" y="2670"/>
                    <a:pt x="826" y="2659"/>
                    <a:pt x="824" y="2649"/>
                  </a:cubicBezTo>
                  <a:lnTo>
                    <a:pt x="816" y="2602"/>
                  </a:lnTo>
                  <a:cubicBezTo>
                    <a:pt x="815" y="2600"/>
                    <a:pt x="815" y="2599"/>
                    <a:pt x="814" y="2597"/>
                  </a:cubicBezTo>
                  <a:lnTo>
                    <a:pt x="810" y="2584"/>
                  </a:lnTo>
                  <a:lnTo>
                    <a:pt x="844" y="2570"/>
                  </a:lnTo>
                  <a:cubicBezTo>
                    <a:pt x="855" y="2565"/>
                    <a:pt x="863" y="2556"/>
                    <a:pt x="867" y="2544"/>
                  </a:cubicBezTo>
                  <a:cubicBezTo>
                    <a:pt x="869" y="2538"/>
                    <a:pt x="869" y="2532"/>
                    <a:pt x="868" y="2525"/>
                  </a:cubicBezTo>
                  <a:lnTo>
                    <a:pt x="871" y="2526"/>
                  </a:lnTo>
                  <a:lnTo>
                    <a:pt x="898" y="2538"/>
                  </a:lnTo>
                  <a:lnTo>
                    <a:pt x="914" y="2594"/>
                  </a:lnTo>
                  <a:cubicBezTo>
                    <a:pt x="917" y="2605"/>
                    <a:pt x="925" y="2614"/>
                    <a:pt x="934" y="2619"/>
                  </a:cubicBezTo>
                  <a:cubicBezTo>
                    <a:pt x="944" y="2624"/>
                    <a:pt x="956" y="2625"/>
                    <a:pt x="966" y="2621"/>
                  </a:cubicBezTo>
                  <a:lnTo>
                    <a:pt x="1012" y="2605"/>
                  </a:lnTo>
                  <a:lnTo>
                    <a:pt x="1032" y="2626"/>
                  </a:lnTo>
                  <a:cubicBezTo>
                    <a:pt x="1033" y="2628"/>
                    <a:pt x="1035" y="2629"/>
                    <a:pt x="1037" y="2630"/>
                  </a:cubicBezTo>
                  <a:lnTo>
                    <a:pt x="1078" y="2663"/>
                  </a:lnTo>
                  <a:cubicBezTo>
                    <a:pt x="1079" y="2663"/>
                    <a:pt x="1080" y="2664"/>
                    <a:pt x="1081" y="2664"/>
                  </a:cubicBezTo>
                  <a:lnTo>
                    <a:pt x="1125" y="2693"/>
                  </a:lnTo>
                  <a:cubicBezTo>
                    <a:pt x="1131" y="2697"/>
                    <a:pt x="1138" y="2699"/>
                    <a:pt x="1145" y="2700"/>
                  </a:cubicBezTo>
                  <a:lnTo>
                    <a:pt x="1182" y="2701"/>
                  </a:lnTo>
                  <a:lnTo>
                    <a:pt x="1206" y="2733"/>
                  </a:lnTo>
                  <a:cubicBezTo>
                    <a:pt x="1213" y="2743"/>
                    <a:pt x="1225" y="2749"/>
                    <a:pt x="1237" y="2749"/>
                  </a:cubicBezTo>
                  <a:lnTo>
                    <a:pt x="1293" y="2751"/>
                  </a:lnTo>
                  <a:lnTo>
                    <a:pt x="1317" y="2753"/>
                  </a:lnTo>
                  <a:lnTo>
                    <a:pt x="1329" y="2807"/>
                  </a:lnTo>
                  <a:cubicBezTo>
                    <a:pt x="1331" y="2819"/>
                    <a:pt x="1339" y="2829"/>
                    <a:pt x="1350" y="2834"/>
                  </a:cubicBezTo>
                  <a:cubicBezTo>
                    <a:pt x="1361" y="2840"/>
                    <a:pt x="1374" y="2840"/>
                    <a:pt x="1385" y="2835"/>
                  </a:cubicBezTo>
                  <a:lnTo>
                    <a:pt x="1431" y="2813"/>
                  </a:lnTo>
                  <a:lnTo>
                    <a:pt x="1446" y="2833"/>
                  </a:lnTo>
                  <a:cubicBezTo>
                    <a:pt x="1453" y="2842"/>
                    <a:pt x="1463" y="2848"/>
                    <a:pt x="1475" y="2849"/>
                  </a:cubicBezTo>
                  <a:lnTo>
                    <a:pt x="1505" y="2852"/>
                  </a:lnTo>
                  <a:lnTo>
                    <a:pt x="1522" y="2895"/>
                  </a:lnTo>
                  <a:cubicBezTo>
                    <a:pt x="1529" y="2914"/>
                    <a:pt x="1551" y="2925"/>
                    <a:pt x="1571" y="2919"/>
                  </a:cubicBezTo>
                  <a:lnTo>
                    <a:pt x="1617" y="2905"/>
                  </a:lnTo>
                  <a:lnTo>
                    <a:pt x="1637" y="2924"/>
                  </a:lnTo>
                  <a:lnTo>
                    <a:pt x="1670" y="2968"/>
                  </a:lnTo>
                  <a:cubicBezTo>
                    <a:pt x="1675" y="2974"/>
                    <a:pt x="1683" y="2979"/>
                    <a:pt x="1691" y="2982"/>
                  </a:cubicBezTo>
                  <a:lnTo>
                    <a:pt x="1739" y="2996"/>
                  </a:lnTo>
                  <a:lnTo>
                    <a:pt x="1782" y="3013"/>
                  </a:lnTo>
                  <a:lnTo>
                    <a:pt x="1817" y="3038"/>
                  </a:lnTo>
                  <a:lnTo>
                    <a:pt x="1852" y="3076"/>
                  </a:lnTo>
                  <a:cubicBezTo>
                    <a:pt x="1864" y="3089"/>
                    <a:pt x="1882" y="3093"/>
                    <a:pt x="1898" y="3086"/>
                  </a:cubicBezTo>
                  <a:lnTo>
                    <a:pt x="1943" y="3065"/>
                  </a:lnTo>
                  <a:lnTo>
                    <a:pt x="1957" y="3087"/>
                  </a:lnTo>
                  <a:cubicBezTo>
                    <a:pt x="1958" y="3088"/>
                    <a:pt x="1958" y="3088"/>
                    <a:pt x="1959" y="3089"/>
                  </a:cubicBezTo>
                  <a:lnTo>
                    <a:pt x="1995" y="3134"/>
                  </a:lnTo>
                  <a:cubicBezTo>
                    <a:pt x="2001" y="3142"/>
                    <a:pt x="2009" y="3147"/>
                    <a:pt x="2018" y="3149"/>
                  </a:cubicBezTo>
                  <a:lnTo>
                    <a:pt x="2063" y="3157"/>
                  </a:lnTo>
                  <a:lnTo>
                    <a:pt x="2064" y="3159"/>
                  </a:lnTo>
                  <a:lnTo>
                    <a:pt x="2070" y="3176"/>
                  </a:lnTo>
                  <a:cubicBezTo>
                    <a:pt x="2071" y="3178"/>
                    <a:pt x="2071" y="3179"/>
                    <a:pt x="2072" y="3180"/>
                  </a:cubicBezTo>
                  <a:lnTo>
                    <a:pt x="2091" y="3220"/>
                  </a:lnTo>
                  <a:cubicBezTo>
                    <a:pt x="2096" y="3230"/>
                    <a:pt x="2105" y="3238"/>
                    <a:pt x="2115" y="3241"/>
                  </a:cubicBezTo>
                  <a:lnTo>
                    <a:pt x="2130" y="3246"/>
                  </a:lnTo>
                  <a:lnTo>
                    <a:pt x="2116" y="3259"/>
                  </a:lnTo>
                  <a:cubicBezTo>
                    <a:pt x="2106" y="3269"/>
                    <a:pt x="2101" y="3284"/>
                    <a:pt x="2105" y="3298"/>
                  </a:cubicBezTo>
                  <a:close/>
                  <a:moveTo>
                    <a:pt x="1052" y="1803"/>
                  </a:moveTo>
                  <a:lnTo>
                    <a:pt x="1024" y="1753"/>
                  </a:lnTo>
                  <a:cubicBezTo>
                    <a:pt x="1023" y="1750"/>
                    <a:pt x="1021" y="1747"/>
                    <a:pt x="1019" y="1745"/>
                  </a:cubicBezTo>
                  <a:lnTo>
                    <a:pt x="1000" y="1724"/>
                  </a:lnTo>
                  <a:lnTo>
                    <a:pt x="1012" y="1717"/>
                  </a:lnTo>
                  <a:cubicBezTo>
                    <a:pt x="1020" y="1712"/>
                    <a:pt x="1026" y="1703"/>
                    <a:pt x="1028" y="1694"/>
                  </a:cubicBezTo>
                  <a:lnTo>
                    <a:pt x="1028" y="1694"/>
                  </a:lnTo>
                  <a:lnTo>
                    <a:pt x="1060" y="1742"/>
                  </a:lnTo>
                  <a:cubicBezTo>
                    <a:pt x="1067" y="1754"/>
                    <a:pt x="1081" y="1761"/>
                    <a:pt x="1095" y="1761"/>
                  </a:cubicBezTo>
                  <a:lnTo>
                    <a:pt x="1141" y="1758"/>
                  </a:lnTo>
                  <a:lnTo>
                    <a:pt x="1174" y="1780"/>
                  </a:lnTo>
                  <a:cubicBezTo>
                    <a:pt x="1176" y="1781"/>
                    <a:pt x="1178" y="1782"/>
                    <a:pt x="1180" y="1783"/>
                  </a:cubicBezTo>
                  <a:lnTo>
                    <a:pt x="1227" y="1805"/>
                  </a:lnTo>
                  <a:cubicBezTo>
                    <a:pt x="1228" y="1805"/>
                    <a:pt x="1229" y="1806"/>
                    <a:pt x="1231" y="1806"/>
                  </a:cubicBezTo>
                  <a:lnTo>
                    <a:pt x="1280" y="1823"/>
                  </a:lnTo>
                  <a:cubicBezTo>
                    <a:pt x="1283" y="1824"/>
                    <a:pt x="1287" y="1824"/>
                    <a:pt x="1290" y="1825"/>
                  </a:cubicBezTo>
                  <a:lnTo>
                    <a:pt x="1326" y="1827"/>
                  </a:lnTo>
                  <a:lnTo>
                    <a:pt x="1348" y="1861"/>
                  </a:lnTo>
                  <a:cubicBezTo>
                    <a:pt x="1350" y="1865"/>
                    <a:pt x="1353" y="1868"/>
                    <a:pt x="1356" y="1871"/>
                  </a:cubicBezTo>
                  <a:lnTo>
                    <a:pt x="1397" y="1905"/>
                  </a:lnTo>
                  <a:cubicBezTo>
                    <a:pt x="1401" y="1908"/>
                    <a:pt x="1406" y="1911"/>
                    <a:pt x="1411" y="1913"/>
                  </a:cubicBezTo>
                  <a:lnTo>
                    <a:pt x="1456" y="1926"/>
                  </a:lnTo>
                  <a:lnTo>
                    <a:pt x="1494" y="1952"/>
                  </a:lnTo>
                  <a:cubicBezTo>
                    <a:pt x="1502" y="1957"/>
                    <a:pt x="1512" y="1959"/>
                    <a:pt x="1521" y="1958"/>
                  </a:cubicBezTo>
                  <a:lnTo>
                    <a:pt x="1565" y="1954"/>
                  </a:lnTo>
                  <a:lnTo>
                    <a:pt x="1587" y="1972"/>
                  </a:lnTo>
                  <a:lnTo>
                    <a:pt x="1612" y="2023"/>
                  </a:lnTo>
                  <a:cubicBezTo>
                    <a:pt x="1617" y="2034"/>
                    <a:pt x="1627" y="2041"/>
                    <a:pt x="1638" y="2044"/>
                  </a:cubicBezTo>
                  <a:lnTo>
                    <a:pt x="1689" y="2057"/>
                  </a:lnTo>
                  <a:cubicBezTo>
                    <a:pt x="1695" y="2059"/>
                    <a:pt x="1702" y="2059"/>
                    <a:pt x="1708" y="2058"/>
                  </a:cubicBezTo>
                  <a:lnTo>
                    <a:pt x="1760" y="2046"/>
                  </a:lnTo>
                  <a:lnTo>
                    <a:pt x="1785" y="2058"/>
                  </a:lnTo>
                  <a:lnTo>
                    <a:pt x="1814" y="2097"/>
                  </a:lnTo>
                  <a:cubicBezTo>
                    <a:pt x="1819" y="2104"/>
                    <a:pt x="1827" y="2110"/>
                    <a:pt x="1836" y="2112"/>
                  </a:cubicBezTo>
                  <a:lnTo>
                    <a:pt x="1850" y="2116"/>
                  </a:lnTo>
                  <a:lnTo>
                    <a:pt x="1841" y="2123"/>
                  </a:lnTo>
                  <a:cubicBezTo>
                    <a:pt x="1831" y="2131"/>
                    <a:pt x="1825" y="2143"/>
                    <a:pt x="1825" y="2155"/>
                  </a:cubicBezTo>
                  <a:cubicBezTo>
                    <a:pt x="1825" y="2168"/>
                    <a:pt x="1831" y="2179"/>
                    <a:pt x="1841" y="2187"/>
                  </a:cubicBezTo>
                  <a:lnTo>
                    <a:pt x="1864" y="2204"/>
                  </a:lnTo>
                  <a:lnTo>
                    <a:pt x="1858" y="2226"/>
                  </a:lnTo>
                  <a:cubicBezTo>
                    <a:pt x="1858" y="2228"/>
                    <a:pt x="1857" y="2230"/>
                    <a:pt x="1857" y="2232"/>
                  </a:cubicBezTo>
                  <a:lnTo>
                    <a:pt x="1852" y="2277"/>
                  </a:lnTo>
                  <a:cubicBezTo>
                    <a:pt x="1850" y="2277"/>
                    <a:pt x="1848" y="2276"/>
                    <a:pt x="1845" y="2276"/>
                  </a:cubicBezTo>
                  <a:lnTo>
                    <a:pt x="1796" y="2275"/>
                  </a:lnTo>
                  <a:lnTo>
                    <a:pt x="1762" y="2261"/>
                  </a:lnTo>
                  <a:lnTo>
                    <a:pt x="1729" y="2228"/>
                  </a:lnTo>
                  <a:cubicBezTo>
                    <a:pt x="1725" y="2224"/>
                    <a:pt x="1720" y="2220"/>
                    <a:pt x="1714" y="2218"/>
                  </a:cubicBezTo>
                  <a:lnTo>
                    <a:pt x="1664" y="2201"/>
                  </a:lnTo>
                  <a:cubicBezTo>
                    <a:pt x="1660" y="2199"/>
                    <a:pt x="1655" y="2198"/>
                    <a:pt x="1650" y="2199"/>
                  </a:cubicBezTo>
                  <a:lnTo>
                    <a:pt x="1617" y="2200"/>
                  </a:lnTo>
                  <a:lnTo>
                    <a:pt x="1600" y="2164"/>
                  </a:lnTo>
                  <a:cubicBezTo>
                    <a:pt x="1599" y="2160"/>
                    <a:pt x="1597" y="2157"/>
                    <a:pt x="1594" y="2154"/>
                  </a:cubicBezTo>
                  <a:lnTo>
                    <a:pt x="1557" y="2112"/>
                  </a:lnTo>
                  <a:cubicBezTo>
                    <a:pt x="1551" y="2105"/>
                    <a:pt x="1542" y="2100"/>
                    <a:pt x="1533" y="2099"/>
                  </a:cubicBezTo>
                  <a:lnTo>
                    <a:pt x="1486" y="2091"/>
                  </a:lnTo>
                  <a:lnTo>
                    <a:pt x="1445" y="2070"/>
                  </a:lnTo>
                  <a:cubicBezTo>
                    <a:pt x="1436" y="2066"/>
                    <a:pt x="1426" y="2065"/>
                    <a:pt x="1417" y="2067"/>
                  </a:cubicBezTo>
                  <a:lnTo>
                    <a:pt x="1380" y="2077"/>
                  </a:lnTo>
                  <a:lnTo>
                    <a:pt x="1364" y="2049"/>
                  </a:lnTo>
                  <a:cubicBezTo>
                    <a:pt x="1358" y="2039"/>
                    <a:pt x="1347" y="2031"/>
                    <a:pt x="1335" y="2030"/>
                  </a:cubicBezTo>
                  <a:lnTo>
                    <a:pt x="1282" y="2021"/>
                  </a:lnTo>
                  <a:cubicBezTo>
                    <a:pt x="1281" y="2021"/>
                    <a:pt x="1281" y="2021"/>
                    <a:pt x="1280" y="2021"/>
                  </a:cubicBezTo>
                  <a:lnTo>
                    <a:pt x="1248" y="2017"/>
                  </a:lnTo>
                  <a:lnTo>
                    <a:pt x="1230" y="1976"/>
                  </a:lnTo>
                  <a:cubicBezTo>
                    <a:pt x="1226" y="1967"/>
                    <a:pt x="1220" y="1960"/>
                    <a:pt x="1211" y="1956"/>
                  </a:cubicBezTo>
                  <a:lnTo>
                    <a:pt x="1165" y="1933"/>
                  </a:lnTo>
                  <a:cubicBezTo>
                    <a:pt x="1157" y="1929"/>
                    <a:pt x="1147" y="1927"/>
                    <a:pt x="1138" y="1929"/>
                  </a:cubicBezTo>
                  <a:lnTo>
                    <a:pt x="1101" y="1938"/>
                  </a:lnTo>
                  <a:lnTo>
                    <a:pt x="1083" y="1910"/>
                  </a:lnTo>
                  <a:cubicBezTo>
                    <a:pt x="1078" y="1902"/>
                    <a:pt x="1071" y="1897"/>
                    <a:pt x="1063" y="1893"/>
                  </a:cubicBezTo>
                  <a:lnTo>
                    <a:pt x="1013" y="1876"/>
                  </a:lnTo>
                  <a:cubicBezTo>
                    <a:pt x="1010" y="1875"/>
                    <a:pt x="1006" y="1874"/>
                    <a:pt x="1002" y="1874"/>
                  </a:cubicBezTo>
                  <a:lnTo>
                    <a:pt x="1034" y="1859"/>
                  </a:lnTo>
                  <a:cubicBezTo>
                    <a:pt x="1044" y="1854"/>
                    <a:pt x="1052" y="1845"/>
                    <a:pt x="1055" y="1835"/>
                  </a:cubicBezTo>
                  <a:cubicBezTo>
                    <a:pt x="1059" y="1825"/>
                    <a:pt x="1057" y="1813"/>
                    <a:pt x="1052" y="1803"/>
                  </a:cubicBezTo>
                  <a:close/>
                  <a:moveTo>
                    <a:pt x="1712" y="1283"/>
                  </a:moveTo>
                  <a:lnTo>
                    <a:pt x="1692" y="1305"/>
                  </a:lnTo>
                  <a:lnTo>
                    <a:pt x="1668" y="1295"/>
                  </a:lnTo>
                  <a:lnTo>
                    <a:pt x="1652" y="1270"/>
                  </a:lnTo>
                  <a:lnTo>
                    <a:pt x="1712" y="1283"/>
                  </a:lnTo>
                  <a:close/>
                  <a:moveTo>
                    <a:pt x="1214" y="1038"/>
                  </a:moveTo>
                  <a:lnTo>
                    <a:pt x="1205" y="1025"/>
                  </a:lnTo>
                  <a:lnTo>
                    <a:pt x="1225" y="1015"/>
                  </a:lnTo>
                  <a:cubicBezTo>
                    <a:pt x="1240" y="1007"/>
                    <a:pt x="1249" y="991"/>
                    <a:pt x="1247" y="975"/>
                  </a:cubicBezTo>
                  <a:lnTo>
                    <a:pt x="1242" y="929"/>
                  </a:lnTo>
                  <a:cubicBezTo>
                    <a:pt x="1241" y="921"/>
                    <a:pt x="1238" y="914"/>
                    <a:pt x="1233" y="907"/>
                  </a:cubicBezTo>
                  <a:lnTo>
                    <a:pt x="1217" y="890"/>
                  </a:lnTo>
                  <a:lnTo>
                    <a:pt x="1231" y="882"/>
                  </a:lnTo>
                  <a:cubicBezTo>
                    <a:pt x="1234" y="881"/>
                    <a:pt x="1236" y="880"/>
                    <a:pt x="1238" y="878"/>
                  </a:cubicBezTo>
                  <a:lnTo>
                    <a:pt x="1256" y="897"/>
                  </a:lnTo>
                  <a:cubicBezTo>
                    <a:pt x="1263" y="905"/>
                    <a:pt x="1274" y="910"/>
                    <a:pt x="1285" y="910"/>
                  </a:cubicBezTo>
                  <a:lnTo>
                    <a:pt x="1334" y="911"/>
                  </a:lnTo>
                  <a:lnTo>
                    <a:pt x="1368" y="925"/>
                  </a:lnTo>
                  <a:lnTo>
                    <a:pt x="1401" y="958"/>
                  </a:lnTo>
                  <a:cubicBezTo>
                    <a:pt x="1405" y="963"/>
                    <a:pt x="1410" y="966"/>
                    <a:pt x="1416" y="968"/>
                  </a:cubicBezTo>
                  <a:lnTo>
                    <a:pt x="1465" y="985"/>
                  </a:lnTo>
                  <a:cubicBezTo>
                    <a:pt x="1470" y="987"/>
                    <a:pt x="1475" y="988"/>
                    <a:pt x="1480" y="988"/>
                  </a:cubicBezTo>
                  <a:lnTo>
                    <a:pt x="1513" y="986"/>
                  </a:lnTo>
                  <a:lnTo>
                    <a:pt x="1530" y="1023"/>
                  </a:lnTo>
                  <a:cubicBezTo>
                    <a:pt x="1531" y="1026"/>
                    <a:pt x="1533" y="1030"/>
                    <a:pt x="1536" y="1032"/>
                  </a:cubicBezTo>
                  <a:lnTo>
                    <a:pt x="1573" y="1074"/>
                  </a:lnTo>
                  <a:cubicBezTo>
                    <a:pt x="1578" y="1079"/>
                    <a:pt x="1583" y="1083"/>
                    <a:pt x="1589" y="1085"/>
                  </a:cubicBezTo>
                  <a:cubicBezTo>
                    <a:pt x="1586" y="1092"/>
                    <a:pt x="1585" y="1099"/>
                    <a:pt x="1585" y="1106"/>
                  </a:cubicBezTo>
                  <a:cubicBezTo>
                    <a:pt x="1587" y="1118"/>
                    <a:pt x="1594" y="1129"/>
                    <a:pt x="1604" y="1136"/>
                  </a:cubicBezTo>
                  <a:lnTo>
                    <a:pt x="1655" y="1168"/>
                  </a:lnTo>
                  <a:lnTo>
                    <a:pt x="1659" y="1171"/>
                  </a:lnTo>
                  <a:lnTo>
                    <a:pt x="1626" y="1198"/>
                  </a:lnTo>
                  <a:cubicBezTo>
                    <a:pt x="1616" y="1206"/>
                    <a:pt x="1610" y="1220"/>
                    <a:pt x="1612" y="1233"/>
                  </a:cubicBezTo>
                  <a:lnTo>
                    <a:pt x="1582" y="1217"/>
                  </a:lnTo>
                  <a:cubicBezTo>
                    <a:pt x="1575" y="1213"/>
                    <a:pt x="1566" y="1211"/>
                    <a:pt x="1558" y="1212"/>
                  </a:cubicBezTo>
                  <a:lnTo>
                    <a:pt x="1525" y="1217"/>
                  </a:lnTo>
                  <a:lnTo>
                    <a:pt x="1510" y="1182"/>
                  </a:lnTo>
                  <a:cubicBezTo>
                    <a:pt x="1505" y="1172"/>
                    <a:pt x="1497" y="1165"/>
                    <a:pt x="1486" y="1161"/>
                  </a:cubicBezTo>
                  <a:lnTo>
                    <a:pt x="1437" y="1144"/>
                  </a:lnTo>
                  <a:cubicBezTo>
                    <a:pt x="1431" y="1142"/>
                    <a:pt x="1425" y="1142"/>
                    <a:pt x="1419" y="1142"/>
                  </a:cubicBezTo>
                  <a:lnTo>
                    <a:pt x="1387" y="1146"/>
                  </a:lnTo>
                  <a:lnTo>
                    <a:pt x="1371" y="1111"/>
                  </a:lnTo>
                  <a:cubicBezTo>
                    <a:pt x="1366" y="1101"/>
                    <a:pt x="1357" y="1093"/>
                    <a:pt x="1346" y="1090"/>
                  </a:cubicBezTo>
                  <a:lnTo>
                    <a:pt x="1308" y="1078"/>
                  </a:lnTo>
                  <a:lnTo>
                    <a:pt x="1281" y="1042"/>
                  </a:lnTo>
                  <a:cubicBezTo>
                    <a:pt x="1270" y="1028"/>
                    <a:pt x="1251" y="1023"/>
                    <a:pt x="1234" y="1029"/>
                  </a:cubicBezTo>
                  <a:lnTo>
                    <a:pt x="1214" y="1038"/>
                  </a:lnTo>
                  <a:close/>
                  <a:moveTo>
                    <a:pt x="1264" y="759"/>
                  </a:moveTo>
                  <a:cubicBezTo>
                    <a:pt x="1276" y="754"/>
                    <a:pt x="1284" y="744"/>
                    <a:pt x="1287" y="731"/>
                  </a:cubicBezTo>
                  <a:lnTo>
                    <a:pt x="1297" y="690"/>
                  </a:lnTo>
                  <a:lnTo>
                    <a:pt x="1309" y="650"/>
                  </a:lnTo>
                  <a:cubicBezTo>
                    <a:pt x="1312" y="639"/>
                    <a:pt x="1310" y="628"/>
                    <a:pt x="1305" y="619"/>
                  </a:cubicBezTo>
                  <a:lnTo>
                    <a:pt x="1284" y="582"/>
                  </a:lnTo>
                  <a:lnTo>
                    <a:pt x="1286" y="575"/>
                  </a:lnTo>
                  <a:lnTo>
                    <a:pt x="1337" y="554"/>
                  </a:lnTo>
                  <a:cubicBezTo>
                    <a:pt x="1349" y="549"/>
                    <a:pt x="1358" y="538"/>
                    <a:pt x="1361" y="524"/>
                  </a:cubicBezTo>
                  <a:cubicBezTo>
                    <a:pt x="1363" y="511"/>
                    <a:pt x="1359" y="497"/>
                    <a:pt x="1349" y="488"/>
                  </a:cubicBezTo>
                  <a:lnTo>
                    <a:pt x="1336" y="476"/>
                  </a:lnTo>
                  <a:lnTo>
                    <a:pt x="1352" y="471"/>
                  </a:lnTo>
                  <a:cubicBezTo>
                    <a:pt x="1366" y="466"/>
                    <a:pt x="1376" y="454"/>
                    <a:pt x="1379" y="440"/>
                  </a:cubicBezTo>
                  <a:cubicBezTo>
                    <a:pt x="1382" y="425"/>
                    <a:pt x="1376" y="410"/>
                    <a:pt x="1365" y="401"/>
                  </a:cubicBezTo>
                  <a:lnTo>
                    <a:pt x="1347" y="387"/>
                  </a:lnTo>
                  <a:lnTo>
                    <a:pt x="1358" y="384"/>
                  </a:lnTo>
                  <a:cubicBezTo>
                    <a:pt x="1369" y="381"/>
                    <a:pt x="1378" y="373"/>
                    <a:pt x="1384" y="363"/>
                  </a:cubicBezTo>
                  <a:cubicBezTo>
                    <a:pt x="1389" y="353"/>
                    <a:pt x="1389" y="340"/>
                    <a:pt x="1384" y="330"/>
                  </a:cubicBezTo>
                  <a:lnTo>
                    <a:pt x="1368" y="290"/>
                  </a:lnTo>
                  <a:lnTo>
                    <a:pt x="1371" y="262"/>
                  </a:lnTo>
                  <a:lnTo>
                    <a:pt x="1381" y="233"/>
                  </a:lnTo>
                  <a:lnTo>
                    <a:pt x="1409" y="205"/>
                  </a:lnTo>
                  <a:cubicBezTo>
                    <a:pt x="1411" y="206"/>
                    <a:pt x="1412" y="207"/>
                    <a:pt x="1414" y="208"/>
                  </a:cubicBezTo>
                  <a:lnTo>
                    <a:pt x="1434" y="217"/>
                  </a:lnTo>
                  <a:lnTo>
                    <a:pt x="1424" y="230"/>
                  </a:lnTo>
                  <a:cubicBezTo>
                    <a:pt x="1417" y="239"/>
                    <a:pt x="1414" y="251"/>
                    <a:pt x="1416" y="262"/>
                  </a:cubicBezTo>
                  <a:cubicBezTo>
                    <a:pt x="1418" y="273"/>
                    <a:pt x="1425" y="282"/>
                    <a:pt x="1434" y="288"/>
                  </a:cubicBezTo>
                  <a:lnTo>
                    <a:pt x="1468" y="309"/>
                  </a:lnTo>
                  <a:lnTo>
                    <a:pt x="1468" y="317"/>
                  </a:lnTo>
                  <a:lnTo>
                    <a:pt x="1434" y="360"/>
                  </a:lnTo>
                  <a:cubicBezTo>
                    <a:pt x="1422" y="376"/>
                    <a:pt x="1422" y="397"/>
                    <a:pt x="1435" y="412"/>
                  </a:cubicBezTo>
                  <a:lnTo>
                    <a:pt x="1468" y="448"/>
                  </a:lnTo>
                  <a:cubicBezTo>
                    <a:pt x="1469" y="451"/>
                    <a:pt x="1471" y="452"/>
                    <a:pt x="1474" y="454"/>
                  </a:cubicBezTo>
                  <a:lnTo>
                    <a:pt x="1482" y="460"/>
                  </a:lnTo>
                  <a:lnTo>
                    <a:pt x="1458" y="485"/>
                  </a:lnTo>
                  <a:cubicBezTo>
                    <a:pt x="1450" y="493"/>
                    <a:pt x="1445" y="504"/>
                    <a:pt x="1446" y="516"/>
                  </a:cubicBezTo>
                  <a:cubicBezTo>
                    <a:pt x="1447" y="527"/>
                    <a:pt x="1452" y="537"/>
                    <a:pt x="1461" y="544"/>
                  </a:cubicBezTo>
                  <a:lnTo>
                    <a:pt x="1475" y="556"/>
                  </a:lnTo>
                  <a:lnTo>
                    <a:pt x="1460" y="578"/>
                  </a:lnTo>
                  <a:cubicBezTo>
                    <a:pt x="1450" y="595"/>
                    <a:pt x="1452" y="617"/>
                    <a:pt x="1467" y="630"/>
                  </a:cubicBezTo>
                  <a:lnTo>
                    <a:pt x="1506" y="665"/>
                  </a:lnTo>
                  <a:cubicBezTo>
                    <a:pt x="1510" y="669"/>
                    <a:pt x="1515" y="672"/>
                    <a:pt x="1520" y="673"/>
                  </a:cubicBezTo>
                  <a:lnTo>
                    <a:pt x="1524" y="675"/>
                  </a:lnTo>
                  <a:lnTo>
                    <a:pt x="1497" y="695"/>
                  </a:lnTo>
                  <a:cubicBezTo>
                    <a:pt x="1481" y="707"/>
                    <a:pt x="1476" y="729"/>
                    <a:pt x="1486" y="747"/>
                  </a:cubicBezTo>
                  <a:lnTo>
                    <a:pt x="1501" y="774"/>
                  </a:lnTo>
                  <a:lnTo>
                    <a:pt x="1496" y="806"/>
                  </a:lnTo>
                  <a:cubicBezTo>
                    <a:pt x="1493" y="823"/>
                    <a:pt x="1502" y="841"/>
                    <a:pt x="1518" y="848"/>
                  </a:cubicBezTo>
                  <a:lnTo>
                    <a:pt x="1551" y="864"/>
                  </a:lnTo>
                  <a:lnTo>
                    <a:pt x="1547" y="880"/>
                  </a:lnTo>
                  <a:cubicBezTo>
                    <a:pt x="1546" y="882"/>
                    <a:pt x="1546" y="884"/>
                    <a:pt x="1546" y="886"/>
                  </a:cubicBezTo>
                  <a:lnTo>
                    <a:pt x="1544" y="906"/>
                  </a:lnTo>
                  <a:cubicBezTo>
                    <a:pt x="1542" y="905"/>
                    <a:pt x="1539" y="905"/>
                    <a:pt x="1536" y="905"/>
                  </a:cubicBezTo>
                  <a:lnTo>
                    <a:pt x="1485" y="907"/>
                  </a:lnTo>
                  <a:lnTo>
                    <a:pt x="1451" y="896"/>
                  </a:lnTo>
                  <a:lnTo>
                    <a:pt x="1419" y="863"/>
                  </a:lnTo>
                  <a:cubicBezTo>
                    <a:pt x="1415" y="859"/>
                    <a:pt x="1411" y="856"/>
                    <a:pt x="1406" y="854"/>
                  </a:cubicBezTo>
                  <a:lnTo>
                    <a:pt x="1358" y="834"/>
                  </a:lnTo>
                  <a:cubicBezTo>
                    <a:pt x="1353" y="832"/>
                    <a:pt x="1348" y="831"/>
                    <a:pt x="1343" y="831"/>
                  </a:cubicBezTo>
                  <a:lnTo>
                    <a:pt x="1303" y="830"/>
                  </a:lnTo>
                  <a:lnTo>
                    <a:pt x="1276" y="802"/>
                  </a:lnTo>
                  <a:cubicBezTo>
                    <a:pt x="1275" y="801"/>
                    <a:pt x="1274" y="800"/>
                    <a:pt x="1273" y="799"/>
                  </a:cubicBezTo>
                  <a:lnTo>
                    <a:pt x="1239" y="770"/>
                  </a:lnTo>
                  <a:lnTo>
                    <a:pt x="1264" y="759"/>
                  </a:lnTo>
                  <a:close/>
                  <a:moveTo>
                    <a:pt x="1052" y="1576"/>
                  </a:moveTo>
                  <a:cubicBezTo>
                    <a:pt x="1055" y="1570"/>
                    <a:pt x="1057" y="1564"/>
                    <a:pt x="1057" y="1558"/>
                  </a:cubicBezTo>
                  <a:lnTo>
                    <a:pt x="1059" y="1523"/>
                  </a:lnTo>
                  <a:lnTo>
                    <a:pt x="1075" y="1491"/>
                  </a:lnTo>
                  <a:cubicBezTo>
                    <a:pt x="1078" y="1486"/>
                    <a:pt x="1079" y="1480"/>
                    <a:pt x="1079" y="1474"/>
                  </a:cubicBezTo>
                  <a:lnTo>
                    <a:pt x="1080" y="1455"/>
                  </a:lnTo>
                  <a:lnTo>
                    <a:pt x="1124" y="1437"/>
                  </a:lnTo>
                  <a:cubicBezTo>
                    <a:pt x="1135" y="1432"/>
                    <a:pt x="1144" y="1421"/>
                    <a:pt x="1147" y="1409"/>
                  </a:cubicBezTo>
                  <a:cubicBezTo>
                    <a:pt x="1150" y="1396"/>
                    <a:pt x="1147" y="1383"/>
                    <a:pt x="1138" y="1374"/>
                  </a:cubicBezTo>
                  <a:lnTo>
                    <a:pt x="1131" y="1365"/>
                  </a:lnTo>
                  <a:lnTo>
                    <a:pt x="1156" y="1358"/>
                  </a:lnTo>
                  <a:cubicBezTo>
                    <a:pt x="1170" y="1354"/>
                    <a:pt x="1181" y="1342"/>
                    <a:pt x="1184" y="1327"/>
                  </a:cubicBezTo>
                  <a:cubicBezTo>
                    <a:pt x="1187" y="1313"/>
                    <a:pt x="1181" y="1297"/>
                    <a:pt x="1169" y="1288"/>
                  </a:cubicBezTo>
                  <a:lnTo>
                    <a:pt x="1148" y="1272"/>
                  </a:lnTo>
                  <a:lnTo>
                    <a:pt x="1157" y="1270"/>
                  </a:lnTo>
                  <a:cubicBezTo>
                    <a:pt x="1168" y="1267"/>
                    <a:pt x="1177" y="1259"/>
                    <a:pt x="1182" y="1249"/>
                  </a:cubicBezTo>
                  <a:cubicBezTo>
                    <a:pt x="1187" y="1239"/>
                    <a:pt x="1187" y="1227"/>
                    <a:pt x="1183" y="1217"/>
                  </a:cubicBezTo>
                  <a:lnTo>
                    <a:pt x="1167" y="1176"/>
                  </a:lnTo>
                  <a:lnTo>
                    <a:pt x="1168" y="1164"/>
                  </a:lnTo>
                  <a:lnTo>
                    <a:pt x="1208" y="1144"/>
                  </a:lnTo>
                  <a:cubicBezTo>
                    <a:pt x="1218" y="1138"/>
                    <a:pt x="1225" y="1129"/>
                    <a:pt x="1228" y="1118"/>
                  </a:cubicBezTo>
                  <a:lnTo>
                    <a:pt x="1235" y="1115"/>
                  </a:lnTo>
                  <a:lnTo>
                    <a:pt x="1252" y="1137"/>
                  </a:lnTo>
                  <a:cubicBezTo>
                    <a:pt x="1257" y="1144"/>
                    <a:pt x="1264" y="1149"/>
                    <a:pt x="1272" y="1151"/>
                  </a:cubicBezTo>
                  <a:lnTo>
                    <a:pt x="1306" y="1161"/>
                  </a:lnTo>
                  <a:lnTo>
                    <a:pt x="1326" y="1206"/>
                  </a:lnTo>
                  <a:cubicBezTo>
                    <a:pt x="1333" y="1221"/>
                    <a:pt x="1350" y="1231"/>
                    <a:pt x="1367" y="1229"/>
                  </a:cubicBezTo>
                  <a:lnTo>
                    <a:pt x="1419" y="1223"/>
                  </a:lnTo>
                  <a:lnTo>
                    <a:pt x="1444" y="1231"/>
                  </a:lnTo>
                  <a:lnTo>
                    <a:pt x="1465" y="1277"/>
                  </a:lnTo>
                  <a:cubicBezTo>
                    <a:pt x="1472" y="1293"/>
                    <a:pt x="1489" y="1302"/>
                    <a:pt x="1506" y="1300"/>
                  </a:cubicBezTo>
                  <a:lnTo>
                    <a:pt x="1555" y="1293"/>
                  </a:lnTo>
                  <a:lnTo>
                    <a:pt x="1580" y="1307"/>
                  </a:lnTo>
                  <a:lnTo>
                    <a:pt x="1608" y="1349"/>
                  </a:lnTo>
                  <a:cubicBezTo>
                    <a:pt x="1612" y="1357"/>
                    <a:pt x="1619" y="1362"/>
                    <a:pt x="1627" y="1365"/>
                  </a:cubicBezTo>
                  <a:lnTo>
                    <a:pt x="1649" y="1374"/>
                  </a:lnTo>
                  <a:lnTo>
                    <a:pt x="1646" y="1381"/>
                  </a:lnTo>
                  <a:cubicBezTo>
                    <a:pt x="1638" y="1396"/>
                    <a:pt x="1640" y="1413"/>
                    <a:pt x="1651" y="1425"/>
                  </a:cubicBezTo>
                  <a:lnTo>
                    <a:pt x="1681" y="1462"/>
                  </a:lnTo>
                  <a:cubicBezTo>
                    <a:pt x="1684" y="1466"/>
                    <a:pt x="1688" y="1469"/>
                    <a:pt x="1692" y="1471"/>
                  </a:cubicBezTo>
                  <a:lnTo>
                    <a:pt x="1713" y="1483"/>
                  </a:lnTo>
                  <a:lnTo>
                    <a:pt x="1704" y="1500"/>
                  </a:lnTo>
                  <a:cubicBezTo>
                    <a:pt x="1695" y="1516"/>
                    <a:pt x="1698" y="1537"/>
                    <a:pt x="1712" y="1549"/>
                  </a:cubicBezTo>
                  <a:lnTo>
                    <a:pt x="1727" y="1561"/>
                  </a:lnTo>
                  <a:lnTo>
                    <a:pt x="1712" y="1585"/>
                  </a:lnTo>
                  <a:cubicBezTo>
                    <a:pt x="1706" y="1594"/>
                    <a:pt x="1704" y="1605"/>
                    <a:pt x="1706" y="1616"/>
                  </a:cubicBezTo>
                  <a:cubicBezTo>
                    <a:pt x="1709" y="1626"/>
                    <a:pt x="1716" y="1635"/>
                    <a:pt x="1725" y="1641"/>
                  </a:cubicBezTo>
                  <a:lnTo>
                    <a:pt x="1741" y="1650"/>
                  </a:lnTo>
                  <a:lnTo>
                    <a:pt x="1729" y="1668"/>
                  </a:lnTo>
                  <a:cubicBezTo>
                    <a:pt x="1722" y="1676"/>
                    <a:pt x="1720" y="1687"/>
                    <a:pt x="1722" y="1698"/>
                  </a:cubicBezTo>
                  <a:cubicBezTo>
                    <a:pt x="1724" y="1708"/>
                    <a:pt x="1729" y="1718"/>
                    <a:pt x="1738" y="1724"/>
                  </a:cubicBezTo>
                  <a:lnTo>
                    <a:pt x="1778" y="1752"/>
                  </a:lnTo>
                  <a:lnTo>
                    <a:pt x="1792" y="1778"/>
                  </a:lnTo>
                  <a:lnTo>
                    <a:pt x="1796" y="1797"/>
                  </a:lnTo>
                  <a:lnTo>
                    <a:pt x="1768" y="1836"/>
                  </a:lnTo>
                  <a:cubicBezTo>
                    <a:pt x="1760" y="1846"/>
                    <a:pt x="1758" y="1860"/>
                    <a:pt x="1763" y="1873"/>
                  </a:cubicBezTo>
                  <a:cubicBezTo>
                    <a:pt x="1767" y="1885"/>
                    <a:pt x="1777" y="1895"/>
                    <a:pt x="1790" y="1898"/>
                  </a:cubicBezTo>
                  <a:lnTo>
                    <a:pt x="1830" y="1909"/>
                  </a:lnTo>
                  <a:lnTo>
                    <a:pt x="1827" y="1915"/>
                  </a:lnTo>
                  <a:cubicBezTo>
                    <a:pt x="1820" y="1929"/>
                    <a:pt x="1821" y="1945"/>
                    <a:pt x="1830" y="1957"/>
                  </a:cubicBezTo>
                  <a:lnTo>
                    <a:pt x="1842" y="1973"/>
                  </a:lnTo>
                  <a:lnTo>
                    <a:pt x="1831" y="1991"/>
                  </a:lnTo>
                  <a:cubicBezTo>
                    <a:pt x="1830" y="1991"/>
                    <a:pt x="1829" y="1990"/>
                    <a:pt x="1829" y="1990"/>
                  </a:cubicBezTo>
                  <a:lnTo>
                    <a:pt x="1781" y="1968"/>
                  </a:lnTo>
                  <a:cubicBezTo>
                    <a:pt x="1773" y="1964"/>
                    <a:pt x="1764" y="1963"/>
                    <a:pt x="1755" y="1965"/>
                  </a:cubicBezTo>
                  <a:lnTo>
                    <a:pt x="1700" y="1978"/>
                  </a:lnTo>
                  <a:lnTo>
                    <a:pt x="1676" y="1971"/>
                  </a:lnTo>
                  <a:lnTo>
                    <a:pt x="1655" y="1929"/>
                  </a:lnTo>
                  <a:cubicBezTo>
                    <a:pt x="1652" y="1924"/>
                    <a:pt x="1649" y="1920"/>
                    <a:pt x="1645" y="1916"/>
                  </a:cubicBezTo>
                  <a:lnTo>
                    <a:pt x="1603" y="1882"/>
                  </a:lnTo>
                  <a:cubicBezTo>
                    <a:pt x="1595" y="1875"/>
                    <a:pt x="1584" y="1871"/>
                    <a:pt x="1574" y="1873"/>
                  </a:cubicBezTo>
                  <a:lnTo>
                    <a:pt x="1527" y="1877"/>
                  </a:lnTo>
                  <a:lnTo>
                    <a:pt x="1496" y="1856"/>
                  </a:lnTo>
                  <a:cubicBezTo>
                    <a:pt x="1492" y="1854"/>
                    <a:pt x="1489" y="1852"/>
                    <a:pt x="1485" y="1851"/>
                  </a:cubicBezTo>
                  <a:lnTo>
                    <a:pt x="1442" y="1838"/>
                  </a:lnTo>
                  <a:lnTo>
                    <a:pt x="1412" y="1813"/>
                  </a:lnTo>
                  <a:lnTo>
                    <a:pt x="1383" y="1767"/>
                  </a:lnTo>
                  <a:cubicBezTo>
                    <a:pt x="1376" y="1757"/>
                    <a:pt x="1365" y="1750"/>
                    <a:pt x="1352" y="1749"/>
                  </a:cubicBezTo>
                  <a:lnTo>
                    <a:pt x="1301" y="1745"/>
                  </a:lnTo>
                  <a:lnTo>
                    <a:pt x="1258" y="1731"/>
                  </a:lnTo>
                  <a:lnTo>
                    <a:pt x="1216" y="1712"/>
                  </a:lnTo>
                  <a:lnTo>
                    <a:pt x="1175" y="1684"/>
                  </a:lnTo>
                  <a:cubicBezTo>
                    <a:pt x="1168" y="1680"/>
                    <a:pt x="1159" y="1677"/>
                    <a:pt x="1150" y="1678"/>
                  </a:cubicBezTo>
                  <a:lnTo>
                    <a:pt x="1114" y="1679"/>
                  </a:lnTo>
                  <a:lnTo>
                    <a:pt x="1094" y="1648"/>
                  </a:lnTo>
                  <a:cubicBezTo>
                    <a:pt x="1092" y="1646"/>
                    <a:pt x="1091" y="1644"/>
                    <a:pt x="1089" y="1642"/>
                  </a:cubicBezTo>
                  <a:lnTo>
                    <a:pt x="1052" y="1602"/>
                  </a:lnTo>
                  <a:cubicBezTo>
                    <a:pt x="1049" y="1599"/>
                    <a:pt x="1045" y="1596"/>
                    <a:pt x="1042" y="1594"/>
                  </a:cubicBezTo>
                  <a:lnTo>
                    <a:pt x="1052" y="1576"/>
                  </a:lnTo>
                  <a:close/>
                  <a:moveTo>
                    <a:pt x="899" y="2403"/>
                  </a:moveTo>
                  <a:cubicBezTo>
                    <a:pt x="908" y="2398"/>
                    <a:pt x="915" y="2390"/>
                    <a:pt x="919" y="2380"/>
                  </a:cubicBezTo>
                  <a:lnTo>
                    <a:pt x="932" y="2339"/>
                  </a:lnTo>
                  <a:cubicBezTo>
                    <a:pt x="936" y="2327"/>
                    <a:pt x="934" y="2315"/>
                    <a:pt x="928" y="2305"/>
                  </a:cubicBezTo>
                  <a:lnTo>
                    <a:pt x="903" y="2266"/>
                  </a:lnTo>
                  <a:lnTo>
                    <a:pt x="909" y="2241"/>
                  </a:lnTo>
                  <a:cubicBezTo>
                    <a:pt x="911" y="2230"/>
                    <a:pt x="909" y="2220"/>
                    <a:pt x="904" y="2211"/>
                  </a:cubicBezTo>
                  <a:lnTo>
                    <a:pt x="895" y="2196"/>
                  </a:lnTo>
                  <a:lnTo>
                    <a:pt x="915" y="2185"/>
                  </a:lnTo>
                  <a:cubicBezTo>
                    <a:pt x="921" y="2182"/>
                    <a:pt x="926" y="2178"/>
                    <a:pt x="930" y="2172"/>
                  </a:cubicBezTo>
                  <a:lnTo>
                    <a:pt x="956" y="2134"/>
                  </a:lnTo>
                  <a:cubicBezTo>
                    <a:pt x="960" y="2128"/>
                    <a:pt x="962" y="2121"/>
                    <a:pt x="963" y="2114"/>
                  </a:cubicBezTo>
                  <a:lnTo>
                    <a:pt x="965" y="2070"/>
                  </a:lnTo>
                  <a:cubicBezTo>
                    <a:pt x="966" y="2067"/>
                    <a:pt x="965" y="2064"/>
                    <a:pt x="965" y="2062"/>
                  </a:cubicBezTo>
                  <a:lnTo>
                    <a:pt x="958" y="2016"/>
                  </a:lnTo>
                  <a:cubicBezTo>
                    <a:pt x="958" y="2011"/>
                    <a:pt x="956" y="2006"/>
                    <a:pt x="953" y="2001"/>
                  </a:cubicBezTo>
                  <a:lnTo>
                    <a:pt x="940" y="1979"/>
                  </a:lnTo>
                  <a:lnTo>
                    <a:pt x="956" y="1966"/>
                  </a:lnTo>
                  <a:cubicBezTo>
                    <a:pt x="959" y="1963"/>
                    <a:pt x="963" y="1959"/>
                    <a:pt x="965" y="1955"/>
                  </a:cubicBezTo>
                  <a:lnTo>
                    <a:pt x="994" y="1954"/>
                  </a:lnTo>
                  <a:lnTo>
                    <a:pt x="1023" y="1964"/>
                  </a:lnTo>
                  <a:lnTo>
                    <a:pt x="1048" y="2004"/>
                  </a:lnTo>
                  <a:cubicBezTo>
                    <a:pt x="1057" y="2018"/>
                    <a:pt x="1074" y="2026"/>
                    <a:pt x="1091" y="2022"/>
                  </a:cubicBezTo>
                  <a:lnTo>
                    <a:pt x="1142" y="2011"/>
                  </a:lnTo>
                  <a:lnTo>
                    <a:pt x="1163" y="2021"/>
                  </a:lnTo>
                  <a:lnTo>
                    <a:pt x="1184" y="2070"/>
                  </a:lnTo>
                  <a:cubicBezTo>
                    <a:pt x="1190" y="2083"/>
                    <a:pt x="1202" y="2092"/>
                    <a:pt x="1216" y="2094"/>
                  </a:cubicBezTo>
                  <a:lnTo>
                    <a:pt x="1270" y="2100"/>
                  </a:lnTo>
                  <a:lnTo>
                    <a:pt x="1304" y="2106"/>
                  </a:lnTo>
                  <a:lnTo>
                    <a:pt x="1326" y="2143"/>
                  </a:lnTo>
                  <a:cubicBezTo>
                    <a:pt x="1335" y="2159"/>
                    <a:pt x="1353" y="2166"/>
                    <a:pt x="1370" y="2162"/>
                  </a:cubicBezTo>
                  <a:lnTo>
                    <a:pt x="1422" y="2149"/>
                  </a:lnTo>
                  <a:lnTo>
                    <a:pt x="1455" y="2165"/>
                  </a:lnTo>
                  <a:cubicBezTo>
                    <a:pt x="1459" y="2167"/>
                    <a:pt x="1463" y="2169"/>
                    <a:pt x="1467" y="2169"/>
                  </a:cubicBezTo>
                  <a:lnTo>
                    <a:pt x="1506" y="2176"/>
                  </a:lnTo>
                  <a:lnTo>
                    <a:pt x="1530" y="2203"/>
                  </a:lnTo>
                  <a:lnTo>
                    <a:pt x="1556" y="2258"/>
                  </a:lnTo>
                  <a:cubicBezTo>
                    <a:pt x="1563" y="2272"/>
                    <a:pt x="1577" y="2281"/>
                    <a:pt x="1594" y="2281"/>
                  </a:cubicBezTo>
                  <a:lnTo>
                    <a:pt x="1645" y="2279"/>
                  </a:lnTo>
                  <a:lnTo>
                    <a:pt x="1679" y="2291"/>
                  </a:lnTo>
                  <a:lnTo>
                    <a:pt x="1711" y="2323"/>
                  </a:lnTo>
                  <a:cubicBezTo>
                    <a:pt x="1715" y="2327"/>
                    <a:pt x="1719" y="2330"/>
                    <a:pt x="1724" y="2332"/>
                  </a:cubicBezTo>
                  <a:lnTo>
                    <a:pt x="1772" y="2352"/>
                  </a:lnTo>
                  <a:cubicBezTo>
                    <a:pt x="1776" y="2354"/>
                    <a:pt x="1781" y="2355"/>
                    <a:pt x="1786" y="2355"/>
                  </a:cubicBezTo>
                  <a:lnTo>
                    <a:pt x="1827" y="2356"/>
                  </a:lnTo>
                  <a:lnTo>
                    <a:pt x="1853" y="2384"/>
                  </a:lnTo>
                  <a:cubicBezTo>
                    <a:pt x="1854" y="2385"/>
                    <a:pt x="1855" y="2386"/>
                    <a:pt x="1856" y="2387"/>
                  </a:cubicBezTo>
                  <a:lnTo>
                    <a:pt x="1897" y="2422"/>
                  </a:lnTo>
                  <a:cubicBezTo>
                    <a:pt x="1899" y="2423"/>
                    <a:pt x="1901" y="2425"/>
                    <a:pt x="1903" y="2426"/>
                  </a:cubicBezTo>
                  <a:cubicBezTo>
                    <a:pt x="1896" y="2435"/>
                    <a:pt x="1894" y="2447"/>
                    <a:pt x="1896" y="2458"/>
                  </a:cubicBezTo>
                  <a:cubicBezTo>
                    <a:pt x="1899" y="2472"/>
                    <a:pt x="1910" y="2483"/>
                    <a:pt x="1924" y="2487"/>
                  </a:cubicBezTo>
                  <a:lnTo>
                    <a:pt x="1974" y="2502"/>
                  </a:lnTo>
                  <a:lnTo>
                    <a:pt x="1973" y="2505"/>
                  </a:lnTo>
                  <a:lnTo>
                    <a:pt x="1941" y="2550"/>
                  </a:lnTo>
                  <a:cubicBezTo>
                    <a:pt x="1937" y="2556"/>
                    <a:pt x="1934" y="2562"/>
                    <a:pt x="1934" y="2569"/>
                  </a:cubicBezTo>
                  <a:lnTo>
                    <a:pt x="1929" y="2614"/>
                  </a:lnTo>
                  <a:cubicBezTo>
                    <a:pt x="1927" y="2632"/>
                    <a:pt x="1936" y="2649"/>
                    <a:pt x="1952" y="2656"/>
                  </a:cubicBezTo>
                  <a:lnTo>
                    <a:pt x="2005" y="2678"/>
                  </a:lnTo>
                  <a:lnTo>
                    <a:pt x="2014" y="2699"/>
                  </a:lnTo>
                  <a:lnTo>
                    <a:pt x="2017" y="2719"/>
                  </a:lnTo>
                  <a:lnTo>
                    <a:pt x="1983" y="2760"/>
                  </a:lnTo>
                  <a:cubicBezTo>
                    <a:pt x="1975" y="2771"/>
                    <a:pt x="1972" y="2784"/>
                    <a:pt x="1976" y="2797"/>
                  </a:cubicBezTo>
                  <a:cubicBezTo>
                    <a:pt x="1979" y="2809"/>
                    <a:pt x="1989" y="2819"/>
                    <a:pt x="2001" y="2824"/>
                  </a:cubicBezTo>
                  <a:lnTo>
                    <a:pt x="2039" y="2836"/>
                  </a:lnTo>
                  <a:lnTo>
                    <a:pt x="2013" y="2894"/>
                  </a:lnTo>
                  <a:cubicBezTo>
                    <a:pt x="2006" y="2910"/>
                    <a:pt x="2010" y="2930"/>
                    <a:pt x="2025" y="2942"/>
                  </a:cubicBezTo>
                  <a:lnTo>
                    <a:pt x="2067" y="2976"/>
                  </a:lnTo>
                  <a:cubicBezTo>
                    <a:pt x="2069" y="2977"/>
                    <a:pt x="2070" y="2978"/>
                    <a:pt x="2071" y="2979"/>
                  </a:cubicBezTo>
                  <a:lnTo>
                    <a:pt x="2075" y="2981"/>
                  </a:lnTo>
                  <a:lnTo>
                    <a:pt x="2040" y="3009"/>
                  </a:lnTo>
                  <a:cubicBezTo>
                    <a:pt x="2029" y="3017"/>
                    <a:pt x="2024" y="3030"/>
                    <a:pt x="2025" y="3043"/>
                  </a:cubicBezTo>
                  <a:cubicBezTo>
                    <a:pt x="2025" y="3043"/>
                    <a:pt x="2025" y="3043"/>
                    <a:pt x="2025" y="3043"/>
                  </a:cubicBezTo>
                  <a:lnTo>
                    <a:pt x="2022" y="3040"/>
                  </a:lnTo>
                  <a:lnTo>
                    <a:pt x="1990" y="2992"/>
                  </a:lnTo>
                  <a:cubicBezTo>
                    <a:pt x="1979" y="2976"/>
                    <a:pt x="1958" y="2971"/>
                    <a:pt x="1940" y="2979"/>
                  </a:cubicBezTo>
                  <a:lnTo>
                    <a:pt x="1891" y="3001"/>
                  </a:lnTo>
                  <a:lnTo>
                    <a:pt x="1874" y="2981"/>
                  </a:lnTo>
                  <a:cubicBezTo>
                    <a:pt x="1872" y="2979"/>
                    <a:pt x="1870" y="2977"/>
                    <a:pt x="1867" y="2976"/>
                  </a:cubicBezTo>
                  <a:lnTo>
                    <a:pt x="1824" y="2945"/>
                  </a:lnTo>
                  <a:cubicBezTo>
                    <a:pt x="1822" y="2943"/>
                    <a:pt x="1819" y="2942"/>
                    <a:pt x="1816" y="2941"/>
                  </a:cubicBezTo>
                  <a:lnTo>
                    <a:pt x="1768" y="2921"/>
                  </a:lnTo>
                  <a:cubicBezTo>
                    <a:pt x="1766" y="2921"/>
                    <a:pt x="1765" y="2920"/>
                    <a:pt x="1764" y="2920"/>
                  </a:cubicBezTo>
                  <a:lnTo>
                    <a:pt x="1726" y="2909"/>
                  </a:lnTo>
                  <a:lnTo>
                    <a:pt x="1699" y="2873"/>
                  </a:lnTo>
                  <a:cubicBezTo>
                    <a:pt x="1697" y="2871"/>
                    <a:pt x="1696" y="2870"/>
                    <a:pt x="1694" y="2868"/>
                  </a:cubicBezTo>
                  <a:lnTo>
                    <a:pt x="1655" y="2831"/>
                  </a:lnTo>
                  <a:cubicBezTo>
                    <a:pt x="1645" y="2821"/>
                    <a:pt x="1630" y="2817"/>
                    <a:pt x="1616" y="2821"/>
                  </a:cubicBezTo>
                  <a:lnTo>
                    <a:pt x="1583" y="2831"/>
                  </a:lnTo>
                  <a:lnTo>
                    <a:pt x="1571" y="2800"/>
                  </a:lnTo>
                  <a:cubicBezTo>
                    <a:pt x="1566" y="2786"/>
                    <a:pt x="1553" y="2776"/>
                    <a:pt x="1537" y="2774"/>
                  </a:cubicBezTo>
                  <a:lnTo>
                    <a:pt x="1500" y="2771"/>
                  </a:lnTo>
                  <a:lnTo>
                    <a:pt x="1476" y="2739"/>
                  </a:lnTo>
                  <a:cubicBezTo>
                    <a:pt x="1464" y="2723"/>
                    <a:pt x="1444" y="2718"/>
                    <a:pt x="1426" y="2726"/>
                  </a:cubicBezTo>
                  <a:lnTo>
                    <a:pt x="1397" y="2741"/>
                  </a:lnTo>
                  <a:lnTo>
                    <a:pt x="1390" y="2708"/>
                  </a:lnTo>
                  <a:cubicBezTo>
                    <a:pt x="1386" y="2691"/>
                    <a:pt x="1372" y="2678"/>
                    <a:pt x="1354" y="2676"/>
                  </a:cubicBezTo>
                  <a:lnTo>
                    <a:pt x="1299" y="2671"/>
                  </a:lnTo>
                  <a:cubicBezTo>
                    <a:pt x="1298" y="2671"/>
                    <a:pt x="1297" y="2671"/>
                    <a:pt x="1296" y="2671"/>
                  </a:cubicBezTo>
                  <a:lnTo>
                    <a:pt x="1259" y="2670"/>
                  </a:lnTo>
                  <a:lnTo>
                    <a:pt x="1236" y="2639"/>
                  </a:lnTo>
                  <a:cubicBezTo>
                    <a:pt x="1228" y="2629"/>
                    <a:pt x="1217" y="2623"/>
                    <a:pt x="1205" y="2622"/>
                  </a:cubicBezTo>
                  <a:lnTo>
                    <a:pt x="1160" y="2620"/>
                  </a:lnTo>
                  <a:lnTo>
                    <a:pt x="1126" y="2598"/>
                  </a:lnTo>
                  <a:lnTo>
                    <a:pt x="1088" y="2569"/>
                  </a:lnTo>
                  <a:lnTo>
                    <a:pt x="1053" y="2531"/>
                  </a:lnTo>
                  <a:cubicBezTo>
                    <a:pt x="1042" y="2519"/>
                    <a:pt x="1025" y="2515"/>
                    <a:pt x="1010" y="2520"/>
                  </a:cubicBezTo>
                  <a:lnTo>
                    <a:pt x="980" y="2531"/>
                  </a:lnTo>
                  <a:lnTo>
                    <a:pt x="970" y="2498"/>
                  </a:lnTo>
                  <a:cubicBezTo>
                    <a:pt x="967" y="2486"/>
                    <a:pt x="959" y="2476"/>
                    <a:pt x="947" y="2472"/>
                  </a:cubicBezTo>
                  <a:lnTo>
                    <a:pt x="904" y="2453"/>
                  </a:lnTo>
                  <a:cubicBezTo>
                    <a:pt x="904" y="2444"/>
                    <a:pt x="901" y="2435"/>
                    <a:pt x="895" y="2428"/>
                  </a:cubicBezTo>
                  <a:lnTo>
                    <a:pt x="883" y="2411"/>
                  </a:lnTo>
                  <a:lnTo>
                    <a:pt x="899" y="2403"/>
                  </a:lnTo>
                  <a:close/>
                  <a:moveTo>
                    <a:pt x="722" y="3122"/>
                  </a:moveTo>
                  <a:cubicBezTo>
                    <a:pt x="737" y="3119"/>
                    <a:pt x="748" y="3108"/>
                    <a:pt x="752" y="3093"/>
                  </a:cubicBezTo>
                  <a:cubicBezTo>
                    <a:pt x="756" y="3078"/>
                    <a:pt x="752" y="3063"/>
                    <a:pt x="740" y="3053"/>
                  </a:cubicBezTo>
                  <a:lnTo>
                    <a:pt x="717" y="3032"/>
                  </a:lnTo>
                  <a:lnTo>
                    <a:pt x="724" y="3029"/>
                  </a:lnTo>
                  <a:cubicBezTo>
                    <a:pt x="729" y="3026"/>
                    <a:pt x="734" y="3023"/>
                    <a:pt x="738" y="3019"/>
                  </a:cubicBezTo>
                  <a:lnTo>
                    <a:pt x="770" y="2982"/>
                  </a:lnTo>
                  <a:cubicBezTo>
                    <a:pt x="782" y="2968"/>
                    <a:pt x="783" y="2947"/>
                    <a:pt x="771" y="2932"/>
                  </a:cubicBezTo>
                  <a:lnTo>
                    <a:pt x="747" y="2900"/>
                  </a:lnTo>
                  <a:lnTo>
                    <a:pt x="751" y="2893"/>
                  </a:lnTo>
                  <a:lnTo>
                    <a:pt x="798" y="2867"/>
                  </a:lnTo>
                  <a:cubicBezTo>
                    <a:pt x="812" y="2859"/>
                    <a:pt x="819" y="2845"/>
                    <a:pt x="819" y="2831"/>
                  </a:cubicBezTo>
                  <a:lnTo>
                    <a:pt x="832" y="2836"/>
                  </a:lnTo>
                  <a:cubicBezTo>
                    <a:pt x="839" y="2840"/>
                    <a:pt x="848" y="2841"/>
                    <a:pt x="856" y="2839"/>
                  </a:cubicBezTo>
                  <a:lnTo>
                    <a:pt x="905" y="2829"/>
                  </a:lnTo>
                  <a:lnTo>
                    <a:pt x="933" y="2846"/>
                  </a:lnTo>
                  <a:lnTo>
                    <a:pt x="969" y="2880"/>
                  </a:lnTo>
                  <a:cubicBezTo>
                    <a:pt x="977" y="2888"/>
                    <a:pt x="986" y="2892"/>
                    <a:pt x="997" y="2891"/>
                  </a:cubicBezTo>
                  <a:lnTo>
                    <a:pt x="1029" y="2891"/>
                  </a:lnTo>
                  <a:lnTo>
                    <a:pt x="1045" y="2929"/>
                  </a:lnTo>
                  <a:cubicBezTo>
                    <a:pt x="1052" y="2944"/>
                    <a:pt x="1068" y="2954"/>
                    <a:pt x="1085" y="2953"/>
                  </a:cubicBezTo>
                  <a:lnTo>
                    <a:pt x="1130" y="2949"/>
                  </a:lnTo>
                  <a:lnTo>
                    <a:pt x="1159" y="2972"/>
                  </a:lnTo>
                  <a:cubicBezTo>
                    <a:pt x="1162" y="2975"/>
                    <a:pt x="1166" y="2977"/>
                    <a:pt x="1169" y="2978"/>
                  </a:cubicBezTo>
                  <a:lnTo>
                    <a:pt x="1217" y="2998"/>
                  </a:lnTo>
                  <a:cubicBezTo>
                    <a:pt x="1219" y="2998"/>
                    <a:pt x="1221" y="2999"/>
                    <a:pt x="1222" y="2999"/>
                  </a:cubicBezTo>
                  <a:lnTo>
                    <a:pt x="1260" y="3009"/>
                  </a:lnTo>
                  <a:lnTo>
                    <a:pt x="1286" y="3045"/>
                  </a:lnTo>
                  <a:cubicBezTo>
                    <a:pt x="1290" y="3050"/>
                    <a:pt x="1295" y="3055"/>
                    <a:pt x="1301" y="3058"/>
                  </a:cubicBezTo>
                  <a:lnTo>
                    <a:pt x="1348" y="3080"/>
                  </a:lnTo>
                  <a:cubicBezTo>
                    <a:pt x="1356" y="3084"/>
                    <a:pt x="1366" y="3085"/>
                    <a:pt x="1374" y="3083"/>
                  </a:cubicBezTo>
                  <a:lnTo>
                    <a:pt x="1430" y="3070"/>
                  </a:lnTo>
                  <a:lnTo>
                    <a:pt x="1454" y="3076"/>
                  </a:lnTo>
                  <a:lnTo>
                    <a:pt x="1475" y="3118"/>
                  </a:lnTo>
                  <a:cubicBezTo>
                    <a:pt x="1478" y="3123"/>
                    <a:pt x="1481" y="3128"/>
                    <a:pt x="1485" y="3131"/>
                  </a:cubicBezTo>
                  <a:lnTo>
                    <a:pt x="1526" y="3166"/>
                  </a:lnTo>
                  <a:cubicBezTo>
                    <a:pt x="1535" y="3173"/>
                    <a:pt x="1546" y="3176"/>
                    <a:pt x="1556" y="3175"/>
                  </a:cubicBezTo>
                  <a:lnTo>
                    <a:pt x="1603" y="3170"/>
                  </a:lnTo>
                  <a:lnTo>
                    <a:pt x="1634" y="3191"/>
                  </a:lnTo>
                  <a:cubicBezTo>
                    <a:pt x="1638" y="3193"/>
                    <a:pt x="1641" y="3195"/>
                    <a:pt x="1645" y="3196"/>
                  </a:cubicBezTo>
                  <a:lnTo>
                    <a:pt x="1688" y="3209"/>
                  </a:lnTo>
                  <a:lnTo>
                    <a:pt x="1718" y="3234"/>
                  </a:lnTo>
                  <a:lnTo>
                    <a:pt x="1747" y="3280"/>
                  </a:lnTo>
                  <a:cubicBezTo>
                    <a:pt x="1754" y="3291"/>
                    <a:pt x="1765" y="3298"/>
                    <a:pt x="1778" y="3299"/>
                  </a:cubicBezTo>
                  <a:lnTo>
                    <a:pt x="1829" y="3302"/>
                  </a:lnTo>
                  <a:lnTo>
                    <a:pt x="1872" y="3317"/>
                  </a:lnTo>
                  <a:lnTo>
                    <a:pt x="1914" y="3336"/>
                  </a:lnTo>
                  <a:lnTo>
                    <a:pt x="1955" y="3363"/>
                  </a:lnTo>
                  <a:cubicBezTo>
                    <a:pt x="1962" y="3368"/>
                    <a:pt x="1971" y="3370"/>
                    <a:pt x="1979" y="3370"/>
                  </a:cubicBezTo>
                  <a:lnTo>
                    <a:pt x="2016" y="3368"/>
                  </a:lnTo>
                  <a:lnTo>
                    <a:pt x="2036" y="3399"/>
                  </a:lnTo>
                  <a:cubicBezTo>
                    <a:pt x="2037" y="3401"/>
                    <a:pt x="2039" y="3403"/>
                    <a:pt x="2040" y="3405"/>
                  </a:cubicBezTo>
                  <a:lnTo>
                    <a:pt x="2078" y="3446"/>
                  </a:lnTo>
                  <a:cubicBezTo>
                    <a:pt x="2085" y="3452"/>
                    <a:pt x="2093" y="3457"/>
                    <a:pt x="2103" y="3458"/>
                  </a:cubicBezTo>
                  <a:lnTo>
                    <a:pt x="2148" y="3463"/>
                  </a:lnTo>
                  <a:lnTo>
                    <a:pt x="2163" y="3474"/>
                  </a:lnTo>
                  <a:cubicBezTo>
                    <a:pt x="2156" y="3483"/>
                    <a:pt x="2153" y="3495"/>
                    <a:pt x="2156" y="3507"/>
                  </a:cubicBezTo>
                  <a:cubicBezTo>
                    <a:pt x="2159" y="3520"/>
                    <a:pt x="2168" y="3531"/>
                    <a:pt x="2181" y="3536"/>
                  </a:cubicBezTo>
                  <a:lnTo>
                    <a:pt x="2200" y="3542"/>
                  </a:lnTo>
                  <a:lnTo>
                    <a:pt x="2190" y="3554"/>
                  </a:lnTo>
                  <a:cubicBezTo>
                    <a:pt x="2181" y="3564"/>
                    <a:pt x="2177" y="3577"/>
                    <a:pt x="2180" y="3589"/>
                  </a:cubicBezTo>
                  <a:cubicBezTo>
                    <a:pt x="2183" y="3602"/>
                    <a:pt x="2192" y="3613"/>
                    <a:pt x="2204" y="3618"/>
                  </a:cubicBezTo>
                  <a:lnTo>
                    <a:pt x="2223" y="3626"/>
                  </a:lnTo>
                  <a:lnTo>
                    <a:pt x="2213" y="3639"/>
                  </a:lnTo>
                  <a:cubicBezTo>
                    <a:pt x="2209" y="3644"/>
                    <a:pt x="2206" y="3649"/>
                    <a:pt x="2205" y="3655"/>
                  </a:cubicBezTo>
                  <a:lnTo>
                    <a:pt x="2194" y="3702"/>
                  </a:lnTo>
                  <a:cubicBezTo>
                    <a:pt x="2191" y="3715"/>
                    <a:pt x="2195" y="3730"/>
                    <a:pt x="2205" y="3739"/>
                  </a:cubicBezTo>
                  <a:lnTo>
                    <a:pt x="2242" y="3775"/>
                  </a:lnTo>
                  <a:cubicBezTo>
                    <a:pt x="2243" y="3777"/>
                    <a:pt x="2245" y="3778"/>
                    <a:pt x="2247" y="3779"/>
                  </a:cubicBezTo>
                  <a:lnTo>
                    <a:pt x="2254" y="3784"/>
                  </a:lnTo>
                  <a:lnTo>
                    <a:pt x="2225" y="3810"/>
                  </a:lnTo>
                  <a:cubicBezTo>
                    <a:pt x="2216" y="3818"/>
                    <a:pt x="2211" y="3830"/>
                    <a:pt x="2212" y="3841"/>
                  </a:cubicBezTo>
                  <a:cubicBezTo>
                    <a:pt x="2213" y="3853"/>
                    <a:pt x="2219" y="3864"/>
                    <a:pt x="2228" y="3872"/>
                  </a:cubicBezTo>
                  <a:lnTo>
                    <a:pt x="2252" y="3889"/>
                  </a:lnTo>
                  <a:lnTo>
                    <a:pt x="2246" y="3910"/>
                  </a:lnTo>
                  <a:cubicBezTo>
                    <a:pt x="2241" y="3931"/>
                    <a:pt x="2253" y="3953"/>
                    <a:pt x="2274" y="3959"/>
                  </a:cubicBezTo>
                  <a:lnTo>
                    <a:pt x="2337" y="3977"/>
                  </a:lnTo>
                  <a:lnTo>
                    <a:pt x="2342" y="3993"/>
                  </a:lnTo>
                  <a:lnTo>
                    <a:pt x="2342" y="4014"/>
                  </a:lnTo>
                  <a:lnTo>
                    <a:pt x="2296" y="4060"/>
                  </a:lnTo>
                  <a:cubicBezTo>
                    <a:pt x="2292" y="4065"/>
                    <a:pt x="2289" y="4070"/>
                    <a:pt x="2287" y="4075"/>
                  </a:cubicBezTo>
                  <a:lnTo>
                    <a:pt x="2262" y="4054"/>
                  </a:lnTo>
                  <a:cubicBezTo>
                    <a:pt x="2258" y="4050"/>
                    <a:pt x="2254" y="4048"/>
                    <a:pt x="2249" y="4046"/>
                  </a:cubicBezTo>
                  <a:lnTo>
                    <a:pt x="2200" y="4029"/>
                  </a:lnTo>
                  <a:cubicBezTo>
                    <a:pt x="2197" y="4028"/>
                    <a:pt x="2193" y="4027"/>
                    <a:pt x="2189" y="4027"/>
                  </a:cubicBezTo>
                  <a:lnTo>
                    <a:pt x="2133" y="4023"/>
                  </a:lnTo>
                  <a:lnTo>
                    <a:pt x="2095" y="4021"/>
                  </a:lnTo>
                  <a:lnTo>
                    <a:pt x="2070" y="3989"/>
                  </a:lnTo>
                  <a:cubicBezTo>
                    <a:pt x="2069" y="3987"/>
                    <a:pt x="2067" y="3986"/>
                    <a:pt x="2066" y="3984"/>
                  </a:cubicBezTo>
                  <a:lnTo>
                    <a:pt x="2026" y="3948"/>
                  </a:lnTo>
                  <a:cubicBezTo>
                    <a:pt x="2019" y="3942"/>
                    <a:pt x="2010" y="3938"/>
                    <a:pt x="2001" y="3937"/>
                  </a:cubicBezTo>
                  <a:lnTo>
                    <a:pt x="1944" y="3934"/>
                  </a:lnTo>
                  <a:cubicBezTo>
                    <a:pt x="1942" y="3934"/>
                    <a:pt x="1940" y="3934"/>
                    <a:pt x="1938" y="3935"/>
                  </a:cubicBezTo>
                  <a:lnTo>
                    <a:pt x="1891" y="3939"/>
                  </a:lnTo>
                  <a:lnTo>
                    <a:pt x="1872" y="3927"/>
                  </a:lnTo>
                  <a:lnTo>
                    <a:pt x="1856" y="3866"/>
                  </a:lnTo>
                  <a:cubicBezTo>
                    <a:pt x="1852" y="3849"/>
                    <a:pt x="1837" y="3837"/>
                    <a:pt x="1820" y="3836"/>
                  </a:cubicBezTo>
                  <a:lnTo>
                    <a:pt x="1766" y="3832"/>
                  </a:lnTo>
                  <a:lnTo>
                    <a:pt x="1729" y="3826"/>
                  </a:lnTo>
                  <a:lnTo>
                    <a:pt x="1701" y="3794"/>
                  </a:lnTo>
                  <a:cubicBezTo>
                    <a:pt x="1695" y="3788"/>
                    <a:pt x="1688" y="3783"/>
                    <a:pt x="1681" y="3781"/>
                  </a:cubicBezTo>
                  <a:lnTo>
                    <a:pt x="1629" y="3768"/>
                  </a:lnTo>
                  <a:cubicBezTo>
                    <a:pt x="1625" y="3767"/>
                    <a:pt x="1622" y="3767"/>
                    <a:pt x="1618" y="3767"/>
                  </a:cubicBezTo>
                  <a:lnTo>
                    <a:pt x="1583" y="3768"/>
                  </a:lnTo>
                  <a:lnTo>
                    <a:pt x="1565" y="3734"/>
                  </a:lnTo>
                  <a:cubicBezTo>
                    <a:pt x="1559" y="3723"/>
                    <a:pt x="1547" y="3715"/>
                    <a:pt x="1535" y="3714"/>
                  </a:cubicBezTo>
                  <a:lnTo>
                    <a:pt x="1484" y="3707"/>
                  </a:lnTo>
                  <a:lnTo>
                    <a:pt x="1443" y="3695"/>
                  </a:lnTo>
                  <a:lnTo>
                    <a:pt x="1407" y="3667"/>
                  </a:lnTo>
                  <a:cubicBezTo>
                    <a:pt x="1404" y="3665"/>
                    <a:pt x="1401" y="3663"/>
                    <a:pt x="1398" y="3662"/>
                  </a:cubicBezTo>
                  <a:lnTo>
                    <a:pt x="1350" y="3642"/>
                  </a:lnTo>
                  <a:cubicBezTo>
                    <a:pt x="1349" y="3642"/>
                    <a:pt x="1348" y="3641"/>
                    <a:pt x="1347" y="3641"/>
                  </a:cubicBezTo>
                  <a:lnTo>
                    <a:pt x="1310" y="3629"/>
                  </a:lnTo>
                  <a:lnTo>
                    <a:pt x="1283" y="3591"/>
                  </a:lnTo>
                  <a:cubicBezTo>
                    <a:pt x="1275" y="3581"/>
                    <a:pt x="1263" y="3575"/>
                    <a:pt x="1250" y="3575"/>
                  </a:cubicBezTo>
                  <a:lnTo>
                    <a:pt x="1215" y="3575"/>
                  </a:lnTo>
                  <a:lnTo>
                    <a:pt x="1195" y="3541"/>
                  </a:lnTo>
                  <a:cubicBezTo>
                    <a:pt x="1190" y="3535"/>
                    <a:pt x="1184" y="3529"/>
                    <a:pt x="1177" y="3526"/>
                  </a:cubicBezTo>
                  <a:lnTo>
                    <a:pt x="1130" y="3504"/>
                  </a:lnTo>
                  <a:cubicBezTo>
                    <a:pt x="1120" y="3500"/>
                    <a:pt x="1109" y="3499"/>
                    <a:pt x="1099" y="3503"/>
                  </a:cubicBezTo>
                  <a:lnTo>
                    <a:pt x="1054" y="3520"/>
                  </a:lnTo>
                  <a:lnTo>
                    <a:pt x="1036" y="3498"/>
                  </a:lnTo>
                  <a:cubicBezTo>
                    <a:pt x="1030" y="3491"/>
                    <a:pt x="1022" y="3486"/>
                    <a:pt x="1013" y="3485"/>
                  </a:cubicBezTo>
                  <a:lnTo>
                    <a:pt x="984" y="3480"/>
                  </a:lnTo>
                  <a:lnTo>
                    <a:pt x="969" y="3429"/>
                  </a:lnTo>
                  <a:cubicBezTo>
                    <a:pt x="964" y="3412"/>
                    <a:pt x="948" y="3400"/>
                    <a:pt x="930" y="3401"/>
                  </a:cubicBezTo>
                  <a:lnTo>
                    <a:pt x="891" y="3402"/>
                  </a:lnTo>
                  <a:lnTo>
                    <a:pt x="868" y="3372"/>
                  </a:lnTo>
                  <a:cubicBezTo>
                    <a:pt x="857" y="3358"/>
                    <a:pt x="838" y="3353"/>
                    <a:pt x="821" y="3360"/>
                  </a:cubicBezTo>
                  <a:lnTo>
                    <a:pt x="770" y="3382"/>
                  </a:lnTo>
                  <a:lnTo>
                    <a:pt x="750" y="3366"/>
                  </a:lnTo>
                  <a:lnTo>
                    <a:pt x="716" y="3326"/>
                  </a:lnTo>
                  <a:cubicBezTo>
                    <a:pt x="714" y="3323"/>
                    <a:pt x="712" y="3321"/>
                    <a:pt x="710" y="3319"/>
                  </a:cubicBezTo>
                  <a:cubicBezTo>
                    <a:pt x="715" y="3312"/>
                    <a:pt x="718" y="3302"/>
                    <a:pt x="717" y="3291"/>
                  </a:cubicBezTo>
                  <a:lnTo>
                    <a:pt x="711" y="3245"/>
                  </a:lnTo>
                  <a:cubicBezTo>
                    <a:pt x="711" y="3245"/>
                    <a:pt x="711" y="3244"/>
                    <a:pt x="711" y="3244"/>
                  </a:cubicBezTo>
                  <a:lnTo>
                    <a:pt x="703" y="3198"/>
                  </a:lnTo>
                  <a:cubicBezTo>
                    <a:pt x="703" y="3196"/>
                    <a:pt x="703" y="3194"/>
                    <a:pt x="702" y="3192"/>
                  </a:cubicBezTo>
                  <a:lnTo>
                    <a:pt x="687" y="3144"/>
                  </a:lnTo>
                  <a:cubicBezTo>
                    <a:pt x="685" y="3140"/>
                    <a:pt x="684" y="3137"/>
                    <a:pt x="681" y="3134"/>
                  </a:cubicBezTo>
                  <a:lnTo>
                    <a:pt x="679" y="3131"/>
                  </a:lnTo>
                  <a:lnTo>
                    <a:pt x="722" y="3122"/>
                  </a:lnTo>
                  <a:close/>
                  <a:moveTo>
                    <a:pt x="487" y="4062"/>
                  </a:moveTo>
                  <a:lnTo>
                    <a:pt x="464" y="4035"/>
                  </a:lnTo>
                  <a:lnTo>
                    <a:pt x="472" y="4028"/>
                  </a:lnTo>
                  <a:lnTo>
                    <a:pt x="518" y="3997"/>
                  </a:lnTo>
                  <a:cubicBezTo>
                    <a:pt x="532" y="3988"/>
                    <a:pt x="539" y="3973"/>
                    <a:pt x="536" y="3957"/>
                  </a:cubicBezTo>
                  <a:lnTo>
                    <a:pt x="527" y="3911"/>
                  </a:lnTo>
                  <a:cubicBezTo>
                    <a:pt x="526" y="3904"/>
                    <a:pt x="523" y="3897"/>
                    <a:pt x="519" y="3892"/>
                  </a:cubicBezTo>
                  <a:lnTo>
                    <a:pt x="487" y="3854"/>
                  </a:lnTo>
                  <a:lnTo>
                    <a:pt x="488" y="3852"/>
                  </a:lnTo>
                  <a:lnTo>
                    <a:pt x="542" y="3831"/>
                  </a:lnTo>
                  <a:cubicBezTo>
                    <a:pt x="554" y="3827"/>
                    <a:pt x="563" y="3817"/>
                    <a:pt x="566" y="3805"/>
                  </a:cubicBezTo>
                  <a:lnTo>
                    <a:pt x="578" y="3763"/>
                  </a:lnTo>
                  <a:cubicBezTo>
                    <a:pt x="580" y="3757"/>
                    <a:pt x="580" y="3751"/>
                    <a:pt x="579" y="3745"/>
                  </a:cubicBezTo>
                  <a:lnTo>
                    <a:pt x="571" y="3699"/>
                  </a:lnTo>
                  <a:cubicBezTo>
                    <a:pt x="571" y="3698"/>
                    <a:pt x="570" y="3696"/>
                    <a:pt x="570" y="3695"/>
                  </a:cubicBezTo>
                  <a:lnTo>
                    <a:pt x="561" y="3663"/>
                  </a:lnTo>
                  <a:lnTo>
                    <a:pt x="575" y="3638"/>
                  </a:lnTo>
                  <a:cubicBezTo>
                    <a:pt x="577" y="3635"/>
                    <a:pt x="578" y="3632"/>
                    <a:pt x="579" y="3629"/>
                  </a:cubicBezTo>
                  <a:lnTo>
                    <a:pt x="585" y="3605"/>
                  </a:lnTo>
                  <a:lnTo>
                    <a:pt x="612" y="3617"/>
                  </a:lnTo>
                  <a:lnTo>
                    <a:pt x="651" y="3644"/>
                  </a:lnTo>
                  <a:lnTo>
                    <a:pt x="693" y="3676"/>
                  </a:lnTo>
                  <a:cubicBezTo>
                    <a:pt x="694" y="3677"/>
                    <a:pt x="695" y="3677"/>
                    <a:pt x="697" y="3678"/>
                  </a:cubicBezTo>
                  <a:lnTo>
                    <a:pt x="741" y="3704"/>
                  </a:lnTo>
                  <a:lnTo>
                    <a:pt x="786" y="3731"/>
                  </a:lnTo>
                  <a:cubicBezTo>
                    <a:pt x="792" y="3735"/>
                    <a:pt x="800" y="3737"/>
                    <a:pt x="808" y="3737"/>
                  </a:cubicBezTo>
                  <a:lnTo>
                    <a:pt x="854" y="3736"/>
                  </a:lnTo>
                  <a:lnTo>
                    <a:pt x="887" y="3758"/>
                  </a:lnTo>
                  <a:cubicBezTo>
                    <a:pt x="890" y="3760"/>
                    <a:pt x="894" y="3762"/>
                    <a:pt x="897" y="3763"/>
                  </a:cubicBezTo>
                  <a:lnTo>
                    <a:pt x="946" y="3777"/>
                  </a:lnTo>
                  <a:lnTo>
                    <a:pt x="989" y="3794"/>
                  </a:lnTo>
                  <a:lnTo>
                    <a:pt x="1028" y="3822"/>
                  </a:lnTo>
                  <a:cubicBezTo>
                    <a:pt x="1033" y="3825"/>
                    <a:pt x="1038" y="3827"/>
                    <a:pt x="1043" y="3828"/>
                  </a:cubicBezTo>
                  <a:lnTo>
                    <a:pt x="1082" y="3836"/>
                  </a:lnTo>
                  <a:lnTo>
                    <a:pt x="1108" y="3868"/>
                  </a:lnTo>
                  <a:lnTo>
                    <a:pt x="1140" y="3916"/>
                  </a:lnTo>
                  <a:cubicBezTo>
                    <a:pt x="1151" y="3932"/>
                    <a:pt x="1172" y="3938"/>
                    <a:pt x="1190" y="3930"/>
                  </a:cubicBezTo>
                  <a:lnTo>
                    <a:pt x="1238" y="3908"/>
                  </a:lnTo>
                  <a:lnTo>
                    <a:pt x="1256" y="3927"/>
                  </a:lnTo>
                  <a:cubicBezTo>
                    <a:pt x="1258" y="3929"/>
                    <a:pt x="1260" y="3931"/>
                    <a:pt x="1263" y="3933"/>
                  </a:cubicBezTo>
                  <a:lnTo>
                    <a:pt x="1306" y="3963"/>
                  </a:lnTo>
                  <a:cubicBezTo>
                    <a:pt x="1308" y="3965"/>
                    <a:pt x="1311" y="3967"/>
                    <a:pt x="1314" y="3968"/>
                  </a:cubicBezTo>
                  <a:lnTo>
                    <a:pt x="1362" y="3987"/>
                  </a:lnTo>
                  <a:cubicBezTo>
                    <a:pt x="1363" y="3988"/>
                    <a:pt x="1365" y="3988"/>
                    <a:pt x="1366" y="3989"/>
                  </a:cubicBezTo>
                  <a:lnTo>
                    <a:pt x="1404" y="4000"/>
                  </a:lnTo>
                  <a:lnTo>
                    <a:pt x="1431" y="4036"/>
                  </a:lnTo>
                  <a:cubicBezTo>
                    <a:pt x="1432" y="4037"/>
                    <a:pt x="1434" y="4039"/>
                    <a:pt x="1435" y="4040"/>
                  </a:cubicBezTo>
                  <a:lnTo>
                    <a:pt x="1475" y="4078"/>
                  </a:lnTo>
                  <a:cubicBezTo>
                    <a:pt x="1485" y="4088"/>
                    <a:pt x="1500" y="4091"/>
                    <a:pt x="1514" y="4087"/>
                  </a:cubicBezTo>
                  <a:lnTo>
                    <a:pt x="1547" y="4077"/>
                  </a:lnTo>
                  <a:lnTo>
                    <a:pt x="1558" y="4109"/>
                  </a:lnTo>
                  <a:cubicBezTo>
                    <a:pt x="1564" y="4123"/>
                    <a:pt x="1577" y="4133"/>
                    <a:pt x="1592" y="4134"/>
                  </a:cubicBezTo>
                  <a:lnTo>
                    <a:pt x="1630" y="4137"/>
                  </a:lnTo>
                  <a:lnTo>
                    <a:pt x="1654" y="4170"/>
                  </a:lnTo>
                  <a:cubicBezTo>
                    <a:pt x="1666" y="4185"/>
                    <a:pt x="1686" y="4190"/>
                    <a:pt x="1704" y="4182"/>
                  </a:cubicBezTo>
                  <a:lnTo>
                    <a:pt x="1733" y="4168"/>
                  </a:lnTo>
                  <a:lnTo>
                    <a:pt x="1740" y="4200"/>
                  </a:lnTo>
                  <a:cubicBezTo>
                    <a:pt x="1744" y="4218"/>
                    <a:pt x="1758" y="4230"/>
                    <a:pt x="1776" y="4232"/>
                  </a:cubicBezTo>
                  <a:lnTo>
                    <a:pt x="1831" y="4237"/>
                  </a:lnTo>
                  <a:cubicBezTo>
                    <a:pt x="1832" y="4237"/>
                    <a:pt x="1833" y="4237"/>
                    <a:pt x="1834" y="4237"/>
                  </a:cubicBezTo>
                  <a:lnTo>
                    <a:pt x="1871" y="4239"/>
                  </a:lnTo>
                  <a:lnTo>
                    <a:pt x="1894" y="4270"/>
                  </a:lnTo>
                  <a:cubicBezTo>
                    <a:pt x="1902" y="4280"/>
                    <a:pt x="1913" y="4286"/>
                    <a:pt x="1925" y="4286"/>
                  </a:cubicBezTo>
                  <a:lnTo>
                    <a:pt x="1970" y="4288"/>
                  </a:lnTo>
                  <a:lnTo>
                    <a:pt x="2004" y="4310"/>
                  </a:lnTo>
                  <a:lnTo>
                    <a:pt x="2042" y="4340"/>
                  </a:lnTo>
                  <a:lnTo>
                    <a:pt x="2077" y="4378"/>
                  </a:lnTo>
                  <a:cubicBezTo>
                    <a:pt x="2088" y="4390"/>
                    <a:pt x="2105" y="4394"/>
                    <a:pt x="2120" y="4388"/>
                  </a:cubicBezTo>
                  <a:lnTo>
                    <a:pt x="2150" y="4377"/>
                  </a:lnTo>
                  <a:lnTo>
                    <a:pt x="2159" y="4411"/>
                  </a:lnTo>
                  <a:cubicBezTo>
                    <a:pt x="2163" y="4423"/>
                    <a:pt x="2171" y="4432"/>
                    <a:pt x="2182" y="4437"/>
                  </a:cubicBezTo>
                  <a:lnTo>
                    <a:pt x="2230" y="4457"/>
                  </a:lnTo>
                  <a:cubicBezTo>
                    <a:pt x="2232" y="4458"/>
                    <a:pt x="2234" y="4459"/>
                    <a:pt x="2236" y="4459"/>
                  </a:cubicBezTo>
                  <a:lnTo>
                    <a:pt x="2288" y="4472"/>
                  </a:lnTo>
                  <a:lnTo>
                    <a:pt x="2340" y="4484"/>
                  </a:lnTo>
                  <a:cubicBezTo>
                    <a:pt x="2343" y="4485"/>
                    <a:pt x="2346" y="4485"/>
                    <a:pt x="2349" y="4485"/>
                  </a:cubicBezTo>
                  <a:lnTo>
                    <a:pt x="2378" y="4486"/>
                  </a:lnTo>
                  <a:lnTo>
                    <a:pt x="2384" y="4503"/>
                  </a:lnTo>
                  <a:cubicBezTo>
                    <a:pt x="2382" y="4519"/>
                    <a:pt x="2389" y="4535"/>
                    <a:pt x="2403" y="4543"/>
                  </a:cubicBezTo>
                  <a:cubicBezTo>
                    <a:pt x="2408" y="4548"/>
                    <a:pt x="2413" y="4551"/>
                    <a:pt x="2420" y="4553"/>
                  </a:cubicBezTo>
                  <a:lnTo>
                    <a:pt x="2446" y="4568"/>
                  </a:lnTo>
                  <a:lnTo>
                    <a:pt x="2452" y="4584"/>
                  </a:lnTo>
                  <a:lnTo>
                    <a:pt x="2444" y="4620"/>
                  </a:lnTo>
                  <a:cubicBezTo>
                    <a:pt x="2440" y="4639"/>
                    <a:pt x="2449" y="4658"/>
                    <a:pt x="2467" y="4666"/>
                  </a:cubicBezTo>
                  <a:lnTo>
                    <a:pt x="2510" y="4684"/>
                  </a:lnTo>
                  <a:lnTo>
                    <a:pt x="2511" y="4692"/>
                  </a:lnTo>
                  <a:lnTo>
                    <a:pt x="2488" y="4733"/>
                  </a:lnTo>
                  <a:cubicBezTo>
                    <a:pt x="2482" y="4743"/>
                    <a:pt x="2481" y="4754"/>
                    <a:pt x="2484" y="4765"/>
                  </a:cubicBezTo>
                  <a:lnTo>
                    <a:pt x="2494" y="4796"/>
                  </a:lnTo>
                  <a:lnTo>
                    <a:pt x="2487" y="4833"/>
                  </a:lnTo>
                  <a:cubicBezTo>
                    <a:pt x="2483" y="4849"/>
                    <a:pt x="2490" y="4865"/>
                    <a:pt x="2503" y="4874"/>
                  </a:cubicBezTo>
                  <a:lnTo>
                    <a:pt x="2513" y="4881"/>
                  </a:lnTo>
                  <a:lnTo>
                    <a:pt x="2492" y="4904"/>
                  </a:lnTo>
                  <a:cubicBezTo>
                    <a:pt x="2483" y="4913"/>
                    <a:pt x="2479" y="4926"/>
                    <a:pt x="2482" y="4939"/>
                  </a:cubicBezTo>
                  <a:cubicBezTo>
                    <a:pt x="2485" y="4952"/>
                    <a:pt x="2494" y="4963"/>
                    <a:pt x="2506" y="4968"/>
                  </a:cubicBezTo>
                  <a:lnTo>
                    <a:pt x="2565" y="4993"/>
                  </a:lnTo>
                  <a:lnTo>
                    <a:pt x="2568" y="4995"/>
                  </a:lnTo>
                  <a:lnTo>
                    <a:pt x="2537" y="5025"/>
                  </a:lnTo>
                  <a:cubicBezTo>
                    <a:pt x="2528" y="5035"/>
                    <a:pt x="2524" y="5049"/>
                    <a:pt x="2527" y="5062"/>
                  </a:cubicBezTo>
                  <a:cubicBezTo>
                    <a:pt x="2529" y="5075"/>
                    <a:pt x="2539" y="5086"/>
                    <a:pt x="2551" y="5091"/>
                  </a:cubicBezTo>
                  <a:lnTo>
                    <a:pt x="2569" y="5098"/>
                  </a:lnTo>
                  <a:lnTo>
                    <a:pt x="2558" y="5111"/>
                  </a:lnTo>
                  <a:cubicBezTo>
                    <a:pt x="2550" y="5121"/>
                    <a:pt x="2546" y="5134"/>
                    <a:pt x="2549" y="5146"/>
                  </a:cubicBezTo>
                  <a:cubicBezTo>
                    <a:pt x="2550" y="5150"/>
                    <a:pt x="2552" y="5154"/>
                    <a:pt x="2554" y="5158"/>
                  </a:cubicBezTo>
                  <a:cubicBezTo>
                    <a:pt x="2551" y="5157"/>
                    <a:pt x="2548" y="5157"/>
                    <a:pt x="2545" y="5158"/>
                  </a:cubicBezTo>
                  <a:lnTo>
                    <a:pt x="2495" y="5166"/>
                  </a:lnTo>
                  <a:lnTo>
                    <a:pt x="2468" y="5152"/>
                  </a:lnTo>
                  <a:lnTo>
                    <a:pt x="2399" y="5071"/>
                  </a:lnTo>
                  <a:cubicBezTo>
                    <a:pt x="2398" y="5070"/>
                    <a:pt x="2397" y="5069"/>
                    <a:pt x="2396" y="5068"/>
                  </a:cubicBezTo>
                  <a:lnTo>
                    <a:pt x="2357" y="5031"/>
                  </a:lnTo>
                  <a:cubicBezTo>
                    <a:pt x="2351" y="5026"/>
                    <a:pt x="2344" y="5022"/>
                    <a:pt x="2336" y="5021"/>
                  </a:cubicBezTo>
                  <a:lnTo>
                    <a:pt x="2289" y="5013"/>
                  </a:lnTo>
                  <a:lnTo>
                    <a:pt x="2250" y="4991"/>
                  </a:lnTo>
                  <a:cubicBezTo>
                    <a:pt x="2249" y="4990"/>
                    <a:pt x="2247" y="4990"/>
                    <a:pt x="2246" y="4989"/>
                  </a:cubicBezTo>
                  <a:lnTo>
                    <a:pt x="2198" y="4969"/>
                  </a:lnTo>
                  <a:cubicBezTo>
                    <a:pt x="2195" y="4968"/>
                    <a:pt x="2191" y="4967"/>
                    <a:pt x="2188" y="4966"/>
                  </a:cubicBezTo>
                  <a:lnTo>
                    <a:pt x="2134" y="4959"/>
                  </a:lnTo>
                  <a:cubicBezTo>
                    <a:pt x="2133" y="4958"/>
                    <a:pt x="2132" y="4958"/>
                    <a:pt x="2131" y="4958"/>
                  </a:cubicBezTo>
                  <a:lnTo>
                    <a:pt x="2097" y="4956"/>
                  </a:lnTo>
                  <a:lnTo>
                    <a:pt x="2077" y="4919"/>
                  </a:lnTo>
                  <a:cubicBezTo>
                    <a:pt x="2069" y="4903"/>
                    <a:pt x="2052" y="4895"/>
                    <a:pt x="2035" y="4898"/>
                  </a:cubicBezTo>
                  <a:lnTo>
                    <a:pt x="1999" y="4905"/>
                  </a:lnTo>
                  <a:lnTo>
                    <a:pt x="1981" y="4875"/>
                  </a:lnTo>
                  <a:cubicBezTo>
                    <a:pt x="1973" y="4862"/>
                    <a:pt x="1957" y="4854"/>
                    <a:pt x="1941" y="4856"/>
                  </a:cubicBezTo>
                  <a:lnTo>
                    <a:pt x="1891" y="4863"/>
                  </a:lnTo>
                  <a:lnTo>
                    <a:pt x="1870" y="4853"/>
                  </a:lnTo>
                  <a:lnTo>
                    <a:pt x="1851" y="4800"/>
                  </a:lnTo>
                  <a:cubicBezTo>
                    <a:pt x="1847" y="4790"/>
                    <a:pt x="1840" y="4782"/>
                    <a:pt x="1830" y="4777"/>
                  </a:cubicBezTo>
                  <a:cubicBezTo>
                    <a:pt x="1820" y="4773"/>
                    <a:pt x="1808" y="4773"/>
                    <a:pt x="1798" y="4777"/>
                  </a:cubicBezTo>
                  <a:lnTo>
                    <a:pt x="1745" y="4799"/>
                  </a:lnTo>
                  <a:lnTo>
                    <a:pt x="1726" y="4787"/>
                  </a:lnTo>
                  <a:lnTo>
                    <a:pt x="1700" y="4741"/>
                  </a:lnTo>
                  <a:cubicBezTo>
                    <a:pt x="1696" y="4735"/>
                    <a:pt x="1690" y="4729"/>
                    <a:pt x="1684" y="4726"/>
                  </a:cubicBezTo>
                  <a:lnTo>
                    <a:pt x="1637" y="4702"/>
                  </a:lnTo>
                  <a:cubicBezTo>
                    <a:pt x="1630" y="4698"/>
                    <a:pt x="1622" y="4697"/>
                    <a:pt x="1614" y="4698"/>
                  </a:cubicBezTo>
                  <a:lnTo>
                    <a:pt x="1563" y="4705"/>
                  </a:lnTo>
                  <a:lnTo>
                    <a:pt x="1544" y="4696"/>
                  </a:lnTo>
                  <a:lnTo>
                    <a:pt x="1529" y="4637"/>
                  </a:lnTo>
                  <a:cubicBezTo>
                    <a:pt x="1524" y="4617"/>
                    <a:pt x="1504" y="4604"/>
                    <a:pt x="1483" y="4608"/>
                  </a:cubicBezTo>
                  <a:lnTo>
                    <a:pt x="1442" y="4615"/>
                  </a:lnTo>
                  <a:lnTo>
                    <a:pt x="1420" y="4589"/>
                  </a:lnTo>
                  <a:cubicBezTo>
                    <a:pt x="1410" y="4578"/>
                    <a:pt x="1395" y="4573"/>
                    <a:pt x="1380" y="4577"/>
                  </a:cubicBezTo>
                  <a:lnTo>
                    <a:pt x="1332" y="4588"/>
                  </a:lnTo>
                  <a:lnTo>
                    <a:pt x="1260" y="4538"/>
                  </a:lnTo>
                  <a:cubicBezTo>
                    <a:pt x="1259" y="4538"/>
                    <a:pt x="1259" y="4537"/>
                    <a:pt x="1258" y="4537"/>
                  </a:cubicBezTo>
                  <a:lnTo>
                    <a:pt x="1224" y="4517"/>
                  </a:lnTo>
                  <a:lnTo>
                    <a:pt x="1201" y="4468"/>
                  </a:lnTo>
                  <a:cubicBezTo>
                    <a:pt x="1192" y="4451"/>
                    <a:pt x="1173" y="4442"/>
                    <a:pt x="1155" y="4446"/>
                  </a:cubicBezTo>
                  <a:lnTo>
                    <a:pt x="1118" y="4455"/>
                  </a:lnTo>
                  <a:lnTo>
                    <a:pt x="1102" y="4428"/>
                  </a:lnTo>
                  <a:cubicBezTo>
                    <a:pt x="1093" y="4413"/>
                    <a:pt x="1075" y="4405"/>
                    <a:pt x="1058" y="4409"/>
                  </a:cubicBezTo>
                  <a:lnTo>
                    <a:pt x="1004" y="4420"/>
                  </a:lnTo>
                  <a:lnTo>
                    <a:pt x="977" y="4411"/>
                  </a:lnTo>
                  <a:lnTo>
                    <a:pt x="950" y="4374"/>
                  </a:lnTo>
                  <a:cubicBezTo>
                    <a:pt x="947" y="4371"/>
                    <a:pt x="945" y="4369"/>
                    <a:pt x="941" y="4366"/>
                  </a:cubicBezTo>
                  <a:lnTo>
                    <a:pt x="899" y="4335"/>
                  </a:lnTo>
                  <a:cubicBezTo>
                    <a:pt x="890" y="4328"/>
                    <a:pt x="878" y="4325"/>
                    <a:pt x="867" y="4328"/>
                  </a:cubicBezTo>
                  <a:lnTo>
                    <a:pt x="822" y="4337"/>
                  </a:lnTo>
                  <a:lnTo>
                    <a:pt x="800" y="4318"/>
                  </a:lnTo>
                  <a:lnTo>
                    <a:pt x="769" y="4273"/>
                  </a:lnTo>
                  <a:cubicBezTo>
                    <a:pt x="759" y="4260"/>
                    <a:pt x="743" y="4254"/>
                    <a:pt x="727" y="4258"/>
                  </a:cubicBezTo>
                  <a:lnTo>
                    <a:pt x="678" y="4269"/>
                  </a:lnTo>
                  <a:lnTo>
                    <a:pt x="653" y="4252"/>
                  </a:lnTo>
                  <a:lnTo>
                    <a:pt x="617" y="4215"/>
                  </a:lnTo>
                  <a:cubicBezTo>
                    <a:pt x="615" y="4213"/>
                    <a:pt x="612" y="4211"/>
                    <a:pt x="609" y="4209"/>
                  </a:cubicBezTo>
                  <a:lnTo>
                    <a:pt x="564" y="4183"/>
                  </a:lnTo>
                  <a:cubicBezTo>
                    <a:pt x="564" y="4182"/>
                    <a:pt x="563" y="4182"/>
                    <a:pt x="563" y="4182"/>
                  </a:cubicBezTo>
                  <a:lnTo>
                    <a:pt x="517" y="4157"/>
                  </a:lnTo>
                  <a:cubicBezTo>
                    <a:pt x="511" y="4154"/>
                    <a:pt x="504" y="4152"/>
                    <a:pt x="497" y="4152"/>
                  </a:cubicBezTo>
                  <a:lnTo>
                    <a:pt x="461" y="4153"/>
                  </a:lnTo>
                  <a:lnTo>
                    <a:pt x="458" y="4138"/>
                  </a:lnTo>
                  <a:lnTo>
                    <a:pt x="481" y="4119"/>
                  </a:lnTo>
                  <a:cubicBezTo>
                    <a:pt x="490" y="4112"/>
                    <a:pt x="495" y="4102"/>
                    <a:pt x="496" y="4091"/>
                  </a:cubicBezTo>
                  <a:cubicBezTo>
                    <a:pt x="497" y="4081"/>
                    <a:pt x="494" y="4070"/>
                    <a:pt x="487" y="4062"/>
                  </a:cubicBezTo>
                  <a:close/>
                  <a:moveTo>
                    <a:pt x="1589" y="5720"/>
                  </a:moveTo>
                  <a:lnTo>
                    <a:pt x="1581" y="5711"/>
                  </a:lnTo>
                  <a:cubicBezTo>
                    <a:pt x="1572" y="5702"/>
                    <a:pt x="1561" y="5697"/>
                    <a:pt x="1548" y="5698"/>
                  </a:cubicBezTo>
                  <a:cubicBezTo>
                    <a:pt x="1536" y="5699"/>
                    <a:pt x="1524" y="5705"/>
                    <a:pt x="1518" y="5715"/>
                  </a:cubicBezTo>
                  <a:lnTo>
                    <a:pt x="1509" y="5729"/>
                  </a:lnTo>
                  <a:lnTo>
                    <a:pt x="1499" y="5712"/>
                  </a:lnTo>
                  <a:cubicBezTo>
                    <a:pt x="1493" y="5702"/>
                    <a:pt x="1483" y="5696"/>
                    <a:pt x="1471" y="5694"/>
                  </a:cubicBezTo>
                  <a:cubicBezTo>
                    <a:pt x="1460" y="5692"/>
                    <a:pt x="1448" y="5695"/>
                    <a:pt x="1439" y="5702"/>
                  </a:cubicBezTo>
                  <a:lnTo>
                    <a:pt x="1396" y="5737"/>
                  </a:lnTo>
                  <a:cubicBezTo>
                    <a:pt x="1395" y="5738"/>
                    <a:pt x="1394" y="5740"/>
                    <a:pt x="1392" y="5741"/>
                  </a:cubicBezTo>
                  <a:lnTo>
                    <a:pt x="1370" y="5765"/>
                  </a:lnTo>
                  <a:lnTo>
                    <a:pt x="1363" y="5762"/>
                  </a:lnTo>
                  <a:lnTo>
                    <a:pt x="1326" y="5705"/>
                  </a:lnTo>
                  <a:cubicBezTo>
                    <a:pt x="1318" y="5692"/>
                    <a:pt x="1304" y="5685"/>
                    <a:pt x="1290" y="5686"/>
                  </a:cubicBezTo>
                  <a:lnTo>
                    <a:pt x="1272" y="5688"/>
                  </a:lnTo>
                  <a:lnTo>
                    <a:pt x="1269" y="5686"/>
                  </a:lnTo>
                  <a:cubicBezTo>
                    <a:pt x="1262" y="5682"/>
                    <a:pt x="1253" y="5680"/>
                    <a:pt x="1244" y="5680"/>
                  </a:cubicBezTo>
                  <a:lnTo>
                    <a:pt x="1187" y="5686"/>
                  </a:lnTo>
                  <a:lnTo>
                    <a:pt x="1147" y="5684"/>
                  </a:lnTo>
                  <a:lnTo>
                    <a:pt x="1121" y="5659"/>
                  </a:lnTo>
                  <a:lnTo>
                    <a:pt x="1087" y="5616"/>
                  </a:lnTo>
                  <a:cubicBezTo>
                    <a:pt x="1080" y="5607"/>
                    <a:pt x="1070" y="5602"/>
                    <a:pt x="1058" y="5601"/>
                  </a:cubicBezTo>
                  <a:lnTo>
                    <a:pt x="1002" y="5597"/>
                  </a:lnTo>
                  <a:lnTo>
                    <a:pt x="951" y="5594"/>
                  </a:lnTo>
                  <a:lnTo>
                    <a:pt x="914" y="5581"/>
                  </a:lnTo>
                  <a:lnTo>
                    <a:pt x="887" y="5558"/>
                  </a:lnTo>
                  <a:lnTo>
                    <a:pt x="866" y="5500"/>
                  </a:lnTo>
                  <a:cubicBezTo>
                    <a:pt x="861" y="5484"/>
                    <a:pt x="845" y="5473"/>
                    <a:pt x="828" y="5473"/>
                  </a:cubicBezTo>
                  <a:lnTo>
                    <a:pt x="770" y="5475"/>
                  </a:lnTo>
                  <a:lnTo>
                    <a:pt x="736" y="5474"/>
                  </a:lnTo>
                  <a:lnTo>
                    <a:pt x="715" y="5440"/>
                  </a:lnTo>
                  <a:cubicBezTo>
                    <a:pt x="713" y="5436"/>
                    <a:pt x="711" y="5434"/>
                    <a:pt x="708" y="5431"/>
                  </a:cubicBezTo>
                  <a:lnTo>
                    <a:pt x="669" y="5394"/>
                  </a:lnTo>
                  <a:cubicBezTo>
                    <a:pt x="667" y="5392"/>
                    <a:pt x="664" y="5390"/>
                    <a:pt x="662" y="5389"/>
                  </a:cubicBezTo>
                  <a:lnTo>
                    <a:pt x="617" y="5362"/>
                  </a:lnTo>
                  <a:cubicBezTo>
                    <a:pt x="614" y="5360"/>
                    <a:pt x="610" y="5358"/>
                    <a:pt x="606" y="5357"/>
                  </a:cubicBezTo>
                  <a:lnTo>
                    <a:pt x="561" y="5347"/>
                  </a:lnTo>
                  <a:lnTo>
                    <a:pt x="524" y="5322"/>
                  </a:lnTo>
                  <a:cubicBezTo>
                    <a:pt x="514" y="5315"/>
                    <a:pt x="501" y="5313"/>
                    <a:pt x="489" y="5316"/>
                  </a:cubicBezTo>
                  <a:lnTo>
                    <a:pt x="445" y="5330"/>
                  </a:lnTo>
                  <a:lnTo>
                    <a:pt x="386" y="5267"/>
                  </a:lnTo>
                  <a:cubicBezTo>
                    <a:pt x="379" y="5260"/>
                    <a:pt x="370" y="5255"/>
                    <a:pt x="360" y="5254"/>
                  </a:cubicBezTo>
                  <a:lnTo>
                    <a:pt x="320" y="5251"/>
                  </a:lnTo>
                  <a:lnTo>
                    <a:pt x="293" y="5222"/>
                  </a:lnTo>
                  <a:cubicBezTo>
                    <a:pt x="291" y="5220"/>
                    <a:pt x="289" y="5218"/>
                    <a:pt x="287" y="5216"/>
                  </a:cubicBezTo>
                  <a:lnTo>
                    <a:pt x="243" y="5186"/>
                  </a:lnTo>
                  <a:cubicBezTo>
                    <a:pt x="240" y="5183"/>
                    <a:pt x="235" y="5181"/>
                    <a:pt x="231" y="5180"/>
                  </a:cubicBezTo>
                  <a:lnTo>
                    <a:pt x="215" y="5175"/>
                  </a:lnTo>
                  <a:lnTo>
                    <a:pt x="222" y="5140"/>
                  </a:lnTo>
                  <a:cubicBezTo>
                    <a:pt x="222" y="5136"/>
                    <a:pt x="222" y="5132"/>
                    <a:pt x="222" y="5128"/>
                  </a:cubicBezTo>
                  <a:lnTo>
                    <a:pt x="220" y="5109"/>
                  </a:lnTo>
                  <a:lnTo>
                    <a:pt x="253" y="5091"/>
                  </a:lnTo>
                  <a:cubicBezTo>
                    <a:pt x="264" y="5085"/>
                    <a:pt x="271" y="5075"/>
                    <a:pt x="273" y="5063"/>
                  </a:cubicBezTo>
                  <a:cubicBezTo>
                    <a:pt x="274" y="5060"/>
                    <a:pt x="274" y="5056"/>
                    <a:pt x="274" y="5053"/>
                  </a:cubicBezTo>
                  <a:lnTo>
                    <a:pt x="275" y="5056"/>
                  </a:lnTo>
                  <a:cubicBezTo>
                    <a:pt x="278" y="5061"/>
                    <a:pt x="283" y="5065"/>
                    <a:pt x="287" y="5068"/>
                  </a:cubicBezTo>
                  <a:lnTo>
                    <a:pt x="331" y="5098"/>
                  </a:lnTo>
                  <a:cubicBezTo>
                    <a:pt x="338" y="5103"/>
                    <a:pt x="347" y="5105"/>
                    <a:pt x="355" y="5105"/>
                  </a:cubicBezTo>
                  <a:lnTo>
                    <a:pt x="402" y="5102"/>
                  </a:lnTo>
                  <a:lnTo>
                    <a:pt x="429" y="5120"/>
                  </a:lnTo>
                  <a:lnTo>
                    <a:pt x="460" y="5160"/>
                  </a:lnTo>
                  <a:cubicBezTo>
                    <a:pt x="462" y="5163"/>
                    <a:pt x="465" y="5165"/>
                    <a:pt x="468" y="5167"/>
                  </a:cubicBezTo>
                  <a:lnTo>
                    <a:pt x="509" y="5200"/>
                  </a:lnTo>
                  <a:cubicBezTo>
                    <a:pt x="519" y="5207"/>
                    <a:pt x="532" y="5210"/>
                    <a:pt x="544" y="5207"/>
                  </a:cubicBezTo>
                  <a:lnTo>
                    <a:pt x="601" y="5191"/>
                  </a:lnTo>
                  <a:lnTo>
                    <a:pt x="627" y="5198"/>
                  </a:lnTo>
                  <a:lnTo>
                    <a:pt x="652" y="5235"/>
                  </a:lnTo>
                  <a:cubicBezTo>
                    <a:pt x="656" y="5241"/>
                    <a:pt x="662" y="5246"/>
                    <a:pt x="668" y="5249"/>
                  </a:cubicBezTo>
                  <a:lnTo>
                    <a:pt x="713" y="5271"/>
                  </a:lnTo>
                  <a:lnTo>
                    <a:pt x="757" y="5296"/>
                  </a:lnTo>
                  <a:cubicBezTo>
                    <a:pt x="759" y="5298"/>
                    <a:pt x="762" y="5299"/>
                    <a:pt x="765" y="5300"/>
                  </a:cubicBezTo>
                  <a:lnTo>
                    <a:pt x="814" y="5316"/>
                  </a:lnTo>
                  <a:cubicBezTo>
                    <a:pt x="817" y="5317"/>
                    <a:pt x="821" y="5318"/>
                    <a:pt x="824" y="5318"/>
                  </a:cubicBezTo>
                  <a:lnTo>
                    <a:pt x="862" y="5321"/>
                  </a:lnTo>
                  <a:lnTo>
                    <a:pt x="887" y="5352"/>
                  </a:lnTo>
                  <a:cubicBezTo>
                    <a:pt x="891" y="5357"/>
                    <a:pt x="896" y="5361"/>
                    <a:pt x="901" y="5363"/>
                  </a:cubicBezTo>
                  <a:lnTo>
                    <a:pt x="939" y="5381"/>
                  </a:lnTo>
                  <a:lnTo>
                    <a:pt x="968" y="5420"/>
                  </a:lnTo>
                  <a:cubicBezTo>
                    <a:pt x="971" y="5423"/>
                    <a:pt x="974" y="5426"/>
                    <a:pt x="978" y="5429"/>
                  </a:cubicBezTo>
                  <a:lnTo>
                    <a:pt x="1022" y="5458"/>
                  </a:lnTo>
                  <a:cubicBezTo>
                    <a:pt x="1025" y="5460"/>
                    <a:pt x="1028" y="5462"/>
                    <a:pt x="1031" y="5463"/>
                  </a:cubicBezTo>
                  <a:lnTo>
                    <a:pt x="1081" y="5480"/>
                  </a:lnTo>
                  <a:cubicBezTo>
                    <a:pt x="1088" y="5482"/>
                    <a:pt x="1096" y="5482"/>
                    <a:pt x="1103" y="5481"/>
                  </a:cubicBezTo>
                  <a:lnTo>
                    <a:pt x="1134" y="5473"/>
                  </a:lnTo>
                  <a:lnTo>
                    <a:pt x="1146" y="5508"/>
                  </a:lnTo>
                  <a:cubicBezTo>
                    <a:pt x="1152" y="5527"/>
                    <a:pt x="1172" y="5538"/>
                    <a:pt x="1192" y="5534"/>
                  </a:cubicBezTo>
                  <a:lnTo>
                    <a:pt x="1247" y="5522"/>
                  </a:lnTo>
                  <a:lnTo>
                    <a:pt x="1284" y="5531"/>
                  </a:lnTo>
                  <a:lnTo>
                    <a:pt x="1318" y="5552"/>
                  </a:lnTo>
                  <a:lnTo>
                    <a:pt x="1352" y="5589"/>
                  </a:lnTo>
                  <a:cubicBezTo>
                    <a:pt x="1355" y="5592"/>
                    <a:pt x="1358" y="5595"/>
                    <a:pt x="1362" y="5597"/>
                  </a:cubicBezTo>
                  <a:lnTo>
                    <a:pt x="1407" y="5623"/>
                  </a:lnTo>
                  <a:cubicBezTo>
                    <a:pt x="1415" y="5627"/>
                    <a:pt x="1423" y="5629"/>
                    <a:pt x="1432" y="5628"/>
                  </a:cubicBezTo>
                  <a:lnTo>
                    <a:pt x="1472" y="5623"/>
                  </a:lnTo>
                  <a:lnTo>
                    <a:pt x="1494" y="5650"/>
                  </a:lnTo>
                  <a:cubicBezTo>
                    <a:pt x="1496" y="5653"/>
                    <a:pt x="1499" y="5655"/>
                    <a:pt x="1502" y="5657"/>
                  </a:cubicBezTo>
                  <a:lnTo>
                    <a:pt x="1546" y="5687"/>
                  </a:lnTo>
                  <a:cubicBezTo>
                    <a:pt x="1548" y="5689"/>
                    <a:pt x="1550" y="5690"/>
                    <a:pt x="1553" y="5691"/>
                  </a:cubicBezTo>
                  <a:lnTo>
                    <a:pt x="1596" y="5709"/>
                  </a:lnTo>
                  <a:lnTo>
                    <a:pt x="1589" y="5720"/>
                  </a:lnTo>
                  <a:close/>
                  <a:moveTo>
                    <a:pt x="1152" y="5764"/>
                  </a:moveTo>
                  <a:lnTo>
                    <a:pt x="1153" y="5764"/>
                  </a:lnTo>
                  <a:lnTo>
                    <a:pt x="1153" y="5765"/>
                  </a:lnTo>
                  <a:lnTo>
                    <a:pt x="1152" y="5764"/>
                  </a:lnTo>
                  <a:close/>
                  <a:moveTo>
                    <a:pt x="1080" y="5769"/>
                  </a:moveTo>
                  <a:lnTo>
                    <a:pt x="1010" y="5728"/>
                  </a:lnTo>
                  <a:cubicBezTo>
                    <a:pt x="1004" y="5725"/>
                    <a:pt x="997" y="5723"/>
                    <a:pt x="990" y="5723"/>
                  </a:cubicBezTo>
                  <a:cubicBezTo>
                    <a:pt x="984" y="5723"/>
                    <a:pt x="979" y="5724"/>
                    <a:pt x="973" y="5727"/>
                  </a:cubicBezTo>
                  <a:lnTo>
                    <a:pt x="932" y="5746"/>
                  </a:lnTo>
                  <a:lnTo>
                    <a:pt x="919" y="5751"/>
                  </a:lnTo>
                  <a:lnTo>
                    <a:pt x="894" y="5714"/>
                  </a:lnTo>
                  <a:cubicBezTo>
                    <a:pt x="889" y="5707"/>
                    <a:pt x="881" y="5701"/>
                    <a:pt x="873" y="5699"/>
                  </a:cubicBezTo>
                  <a:lnTo>
                    <a:pt x="830" y="5685"/>
                  </a:lnTo>
                  <a:cubicBezTo>
                    <a:pt x="824" y="5683"/>
                    <a:pt x="818" y="5682"/>
                    <a:pt x="812" y="5683"/>
                  </a:cubicBezTo>
                  <a:lnTo>
                    <a:pt x="779" y="5687"/>
                  </a:lnTo>
                  <a:lnTo>
                    <a:pt x="746" y="5675"/>
                  </a:lnTo>
                  <a:cubicBezTo>
                    <a:pt x="729" y="5668"/>
                    <a:pt x="710" y="5674"/>
                    <a:pt x="699" y="5688"/>
                  </a:cubicBezTo>
                  <a:lnTo>
                    <a:pt x="657" y="5746"/>
                  </a:lnTo>
                  <a:lnTo>
                    <a:pt x="648" y="5756"/>
                  </a:lnTo>
                  <a:lnTo>
                    <a:pt x="634" y="5737"/>
                  </a:lnTo>
                  <a:cubicBezTo>
                    <a:pt x="628" y="5728"/>
                    <a:pt x="617" y="5722"/>
                    <a:pt x="606" y="5721"/>
                  </a:cubicBezTo>
                  <a:lnTo>
                    <a:pt x="563" y="5716"/>
                  </a:lnTo>
                  <a:cubicBezTo>
                    <a:pt x="561" y="5716"/>
                    <a:pt x="560" y="5716"/>
                    <a:pt x="558" y="5716"/>
                  </a:cubicBezTo>
                  <a:lnTo>
                    <a:pt x="515" y="5717"/>
                  </a:lnTo>
                  <a:cubicBezTo>
                    <a:pt x="504" y="5717"/>
                    <a:pt x="493" y="5722"/>
                    <a:pt x="486" y="5730"/>
                  </a:cubicBezTo>
                  <a:lnTo>
                    <a:pt x="464" y="5755"/>
                  </a:lnTo>
                  <a:lnTo>
                    <a:pt x="448" y="5747"/>
                  </a:lnTo>
                  <a:cubicBezTo>
                    <a:pt x="448" y="5747"/>
                    <a:pt x="447" y="5747"/>
                    <a:pt x="447" y="5746"/>
                  </a:cubicBezTo>
                  <a:lnTo>
                    <a:pt x="404" y="5725"/>
                  </a:lnTo>
                  <a:cubicBezTo>
                    <a:pt x="389" y="5719"/>
                    <a:pt x="373" y="5721"/>
                    <a:pt x="361" y="5731"/>
                  </a:cubicBezTo>
                  <a:lnTo>
                    <a:pt x="325" y="5760"/>
                  </a:lnTo>
                  <a:lnTo>
                    <a:pt x="296" y="5767"/>
                  </a:lnTo>
                  <a:lnTo>
                    <a:pt x="228" y="5766"/>
                  </a:lnTo>
                  <a:lnTo>
                    <a:pt x="195" y="5740"/>
                  </a:lnTo>
                  <a:cubicBezTo>
                    <a:pt x="187" y="5734"/>
                    <a:pt x="177" y="5730"/>
                    <a:pt x="167" y="5731"/>
                  </a:cubicBezTo>
                  <a:lnTo>
                    <a:pt x="130" y="5735"/>
                  </a:lnTo>
                  <a:lnTo>
                    <a:pt x="100" y="5728"/>
                  </a:lnTo>
                  <a:lnTo>
                    <a:pt x="106" y="5708"/>
                  </a:lnTo>
                  <a:lnTo>
                    <a:pt x="142" y="5682"/>
                  </a:lnTo>
                  <a:cubicBezTo>
                    <a:pt x="156" y="5672"/>
                    <a:pt x="162" y="5653"/>
                    <a:pt x="156" y="5636"/>
                  </a:cubicBezTo>
                  <a:lnTo>
                    <a:pt x="145" y="5607"/>
                  </a:lnTo>
                  <a:lnTo>
                    <a:pt x="160" y="5587"/>
                  </a:lnTo>
                  <a:cubicBezTo>
                    <a:pt x="165" y="5580"/>
                    <a:pt x="168" y="5572"/>
                    <a:pt x="168" y="5563"/>
                  </a:cubicBezTo>
                  <a:lnTo>
                    <a:pt x="168" y="5519"/>
                  </a:lnTo>
                  <a:cubicBezTo>
                    <a:pt x="168" y="5509"/>
                    <a:pt x="164" y="5499"/>
                    <a:pt x="157" y="5491"/>
                  </a:cubicBezTo>
                  <a:lnTo>
                    <a:pt x="145" y="5480"/>
                  </a:lnTo>
                  <a:lnTo>
                    <a:pt x="164" y="5474"/>
                  </a:lnTo>
                  <a:cubicBezTo>
                    <a:pt x="182" y="5468"/>
                    <a:pt x="193" y="5450"/>
                    <a:pt x="191" y="5431"/>
                  </a:cubicBezTo>
                  <a:lnTo>
                    <a:pt x="185" y="5385"/>
                  </a:lnTo>
                  <a:cubicBezTo>
                    <a:pt x="184" y="5378"/>
                    <a:pt x="181" y="5371"/>
                    <a:pt x="177" y="5365"/>
                  </a:cubicBezTo>
                  <a:lnTo>
                    <a:pt x="169" y="5355"/>
                  </a:lnTo>
                  <a:lnTo>
                    <a:pt x="192" y="5347"/>
                  </a:lnTo>
                  <a:cubicBezTo>
                    <a:pt x="212" y="5341"/>
                    <a:pt x="223" y="5320"/>
                    <a:pt x="218" y="5299"/>
                  </a:cubicBezTo>
                  <a:lnTo>
                    <a:pt x="207" y="5258"/>
                  </a:lnTo>
                  <a:lnTo>
                    <a:pt x="237" y="5279"/>
                  </a:lnTo>
                  <a:lnTo>
                    <a:pt x="272" y="5317"/>
                  </a:lnTo>
                  <a:cubicBezTo>
                    <a:pt x="278" y="5324"/>
                    <a:pt x="288" y="5329"/>
                    <a:pt x="298" y="5330"/>
                  </a:cubicBezTo>
                  <a:lnTo>
                    <a:pt x="338" y="5333"/>
                  </a:lnTo>
                  <a:lnTo>
                    <a:pt x="403" y="5403"/>
                  </a:lnTo>
                  <a:cubicBezTo>
                    <a:pt x="414" y="5414"/>
                    <a:pt x="430" y="5419"/>
                    <a:pt x="445" y="5414"/>
                  </a:cubicBezTo>
                  <a:lnTo>
                    <a:pt x="495" y="5399"/>
                  </a:lnTo>
                  <a:lnTo>
                    <a:pt x="522" y="5417"/>
                  </a:lnTo>
                  <a:cubicBezTo>
                    <a:pt x="526" y="5420"/>
                    <a:pt x="531" y="5422"/>
                    <a:pt x="536" y="5423"/>
                  </a:cubicBezTo>
                  <a:lnTo>
                    <a:pt x="582" y="5434"/>
                  </a:lnTo>
                  <a:lnTo>
                    <a:pt x="617" y="5455"/>
                  </a:lnTo>
                  <a:lnTo>
                    <a:pt x="650" y="5486"/>
                  </a:lnTo>
                  <a:lnTo>
                    <a:pt x="679" y="5534"/>
                  </a:lnTo>
                  <a:cubicBezTo>
                    <a:pt x="686" y="5545"/>
                    <a:pt x="698" y="5552"/>
                    <a:pt x="711" y="5553"/>
                  </a:cubicBezTo>
                  <a:lnTo>
                    <a:pt x="768" y="5555"/>
                  </a:lnTo>
                  <a:cubicBezTo>
                    <a:pt x="769" y="5555"/>
                    <a:pt x="770" y="5555"/>
                    <a:pt x="771" y="5555"/>
                  </a:cubicBezTo>
                  <a:lnTo>
                    <a:pt x="801" y="5554"/>
                  </a:lnTo>
                  <a:lnTo>
                    <a:pt x="815" y="5595"/>
                  </a:lnTo>
                  <a:cubicBezTo>
                    <a:pt x="818" y="5602"/>
                    <a:pt x="822" y="5607"/>
                    <a:pt x="827" y="5612"/>
                  </a:cubicBezTo>
                  <a:lnTo>
                    <a:pt x="868" y="5647"/>
                  </a:lnTo>
                  <a:cubicBezTo>
                    <a:pt x="872" y="5650"/>
                    <a:pt x="876" y="5652"/>
                    <a:pt x="880" y="5654"/>
                  </a:cubicBezTo>
                  <a:lnTo>
                    <a:pt x="930" y="5672"/>
                  </a:lnTo>
                  <a:cubicBezTo>
                    <a:pt x="933" y="5673"/>
                    <a:pt x="937" y="5674"/>
                    <a:pt x="941" y="5674"/>
                  </a:cubicBezTo>
                  <a:lnTo>
                    <a:pt x="997" y="5677"/>
                  </a:lnTo>
                  <a:lnTo>
                    <a:pt x="1035" y="5680"/>
                  </a:lnTo>
                  <a:lnTo>
                    <a:pt x="1059" y="5711"/>
                  </a:lnTo>
                  <a:cubicBezTo>
                    <a:pt x="1061" y="5713"/>
                    <a:pt x="1062" y="5715"/>
                    <a:pt x="1064" y="5716"/>
                  </a:cubicBezTo>
                  <a:lnTo>
                    <a:pt x="1104" y="5753"/>
                  </a:lnTo>
                  <a:cubicBezTo>
                    <a:pt x="1106" y="5754"/>
                    <a:pt x="1108" y="5756"/>
                    <a:pt x="1110" y="5757"/>
                  </a:cubicBezTo>
                  <a:cubicBezTo>
                    <a:pt x="1109" y="5758"/>
                    <a:pt x="1107" y="5758"/>
                    <a:pt x="1105" y="5759"/>
                  </a:cubicBezTo>
                  <a:lnTo>
                    <a:pt x="1080" y="5769"/>
                  </a:lnTo>
                  <a:close/>
                  <a:moveTo>
                    <a:pt x="1396" y="6344"/>
                  </a:moveTo>
                  <a:cubicBezTo>
                    <a:pt x="1331" y="6344"/>
                    <a:pt x="1267" y="6329"/>
                    <a:pt x="1208" y="6301"/>
                  </a:cubicBezTo>
                  <a:lnTo>
                    <a:pt x="1208" y="5822"/>
                  </a:lnTo>
                  <a:lnTo>
                    <a:pt x="1233" y="5800"/>
                  </a:lnTo>
                  <a:cubicBezTo>
                    <a:pt x="1233" y="5800"/>
                    <a:pt x="1233" y="5800"/>
                    <a:pt x="1234" y="5799"/>
                  </a:cubicBezTo>
                  <a:lnTo>
                    <a:pt x="1266" y="5768"/>
                  </a:lnTo>
                  <a:lnTo>
                    <a:pt x="1271" y="5768"/>
                  </a:lnTo>
                  <a:lnTo>
                    <a:pt x="1302" y="5815"/>
                  </a:lnTo>
                  <a:cubicBezTo>
                    <a:pt x="1306" y="5821"/>
                    <a:pt x="1311" y="5825"/>
                    <a:pt x="1318" y="5829"/>
                  </a:cubicBezTo>
                  <a:lnTo>
                    <a:pt x="1361" y="5850"/>
                  </a:lnTo>
                  <a:cubicBezTo>
                    <a:pt x="1377" y="5858"/>
                    <a:pt x="1396" y="5854"/>
                    <a:pt x="1408" y="5841"/>
                  </a:cubicBezTo>
                  <a:lnTo>
                    <a:pt x="1449" y="5798"/>
                  </a:lnTo>
                  <a:lnTo>
                    <a:pt x="1455" y="5793"/>
                  </a:lnTo>
                  <a:lnTo>
                    <a:pt x="1474" y="5824"/>
                  </a:lnTo>
                  <a:cubicBezTo>
                    <a:pt x="1481" y="5835"/>
                    <a:pt x="1494" y="5842"/>
                    <a:pt x="1507" y="5843"/>
                  </a:cubicBezTo>
                  <a:lnTo>
                    <a:pt x="1508" y="5843"/>
                  </a:lnTo>
                  <a:cubicBezTo>
                    <a:pt x="1521" y="5843"/>
                    <a:pt x="1534" y="5836"/>
                    <a:pt x="1541" y="5825"/>
                  </a:cubicBezTo>
                  <a:lnTo>
                    <a:pt x="1556" y="5803"/>
                  </a:lnTo>
                  <a:lnTo>
                    <a:pt x="1564" y="5812"/>
                  </a:lnTo>
                  <a:cubicBezTo>
                    <a:pt x="1570" y="5818"/>
                    <a:pt x="1576" y="5822"/>
                    <a:pt x="1584" y="5824"/>
                  </a:cubicBezTo>
                  <a:lnTo>
                    <a:pt x="1584" y="6301"/>
                  </a:lnTo>
                  <a:cubicBezTo>
                    <a:pt x="1525" y="6329"/>
                    <a:pt x="1461" y="6344"/>
                    <a:pt x="1396" y="6344"/>
                  </a:cubicBezTo>
                  <a:close/>
                  <a:moveTo>
                    <a:pt x="2703" y="5692"/>
                  </a:moveTo>
                  <a:lnTo>
                    <a:pt x="2701" y="5691"/>
                  </a:lnTo>
                  <a:cubicBezTo>
                    <a:pt x="2694" y="5683"/>
                    <a:pt x="2684" y="5678"/>
                    <a:pt x="2674" y="5677"/>
                  </a:cubicBezTo>
                  <a:cubicBezTo>
                    <a:pt x="2663" y="5677"/>
                    <a:pt x="2653" y="5680"/>
                    <a:pt x="2645" y="5687"/>
                  </a:cubicBezTo>
                  <a:lnTo>
                    <a:pt x="2626" y="5704"/>
                  </a:lnTo>
                  <a:lnTo>
                    <a:pt x="2609" y="5692"/>
                  </a:lnTo>
                  <a:cubicBezTo>
                    <a:pt x="2599" y="5685"/>
                    <a:pt x="2587" y="5682"/>
                    <a:pt x="2576" y="5685"/>
                  </a:cubicBezTo>
                  <a:cubicBezTo>
                    <a:pt x="2564" y="5688"/>
                    <a:pt x="2554" y="5696"/>
                    <a:pt x="2549" y="5707"/>
                  </a:cubicBezTo>
                  <a:lnTo>
                    <a:pt x="2525" y="5758"/>
                  </a:lnTo>
                  <a:lnTo>
                    <a:pt x="2491" y="5698"/>
                  </a:lnTo>
                  <a:cubicBezTo>
                    <a:pt x="2485" y="5687"/>
                    <a:pt x="2474" y="5680"/>
                    <a:pt x="2462" y="5678"/>
                  </a:cubicBezTo>
                  <a:cubicBezTo>
                    <a:pt x="2450" y="5676"/>
                    <a:pt x="2438" y="5680"/>
                    <a:pt x="2429" y="5688"/>
                  </a:cubicBezTo>
                  <a:lnTo>
                    <a:pt x="2391" y="5723"/>
                  </a:lnTo>
                  <a:lnTo>
                    <a:pt x="2375" y="5730"/>
                  </a:lnTo>
                  <a:lnTo>
                    <a:pt x="2349" y="5712"/>
                  </a:lnTo>
                  <a:cubicBezTo>
                    <a:pt x="2344" y="5709"/>
                    <a:pt x="2338" y="5706"/>
                    <a:pt x="2332" y="5705"/>
                  </a:cubicBezTo>
                  <a:lnTo>
                    <a:pt x="2289" y="5700"/>
                  </a:lnTo>
                  <a:cubicBezTo>
                    <a:pt x="2279" y="5699"/>
                    <a:pt x="2269" y="5701"/>
                    <a:pt x="2261" y="5707"/>
                  </a:cubicBezTo>
                  <a:lnTo>
                    <a:pt x="2235" y="5725"/>
                  </a:lnTo>
                  <a:lnTo>
                    <a:pt x="2212" y="5716"/>
                  </a:lnTo>
                  <a:cubicBezTo>
                    <a:pt x="2202" y="5712"/>
                    <a:pt x="2190" y="5713"/>
                    <a:pt x="2180" y="5717"/>
                  </a:cubicBezTo>
                  <a:lnTo>
                    <a:pt x="2146" y="5734"/>
                  </a:lnTo>
                  <a:lnTo>
                    <a:pt x="2131" y="5733"/>
                  </a:lnTo>
                  <a:lnTo>
                    <a:pt x="2099" y="5695"/>
                  </a:lnTo>
                  <a:cubicBezTo>
                    <a:pt x="2093" y="5687"/>
                    <a:pt x="2084" y="5682"/>
                    <a:pt x="2075" y="5680"/>
                  </a:cubicBezTo>
                  <a:lnTo>
                    <a:pt x="2032" y="5673"/>
                  </a:lnTo>
                  <a:cubicBezTo>
                    <a:pt x="2016" y="5671"/>
                    <a:pt x="2001" y="5677"/>
                    <a:pt x="1992" y="5690"/>
                  </a:cubicBezTo>
                  <a:lnTo>
                    <a:pt x="1954" y="5746"/>
                  </a:lnTo>
                  <a:lnTo>
                    <a:pt x="1954" y="5746"/>
                  </a:lnTo>
                  <a:lnTo>
                    <a:pt x="1931" y="5705"/>
                  </a:lnTo>
                  <a:cubicBezTo>
                    <a:pt x="1925" y="5694"/>
                    <a:pt x="1914" y="5687"/>
                    <a:pt x="1902" y="5685"/>
                  </a:cubicBezTo>
                  <a:lnTo>
                    <a:pt x="1859" y="5679"/>
                  </a:lnTo>
                  <a:cubicBezTo>
                    <a:pt x="1845" y="5677"/>
                    <a:pt x="1832" y="5682"/>
                    <a:pt x="1823" y="5692"/>
                  </a:cubicBezTo>
                  <a:lnTo>
                    <a:pt x="1805" y="5712"/>
                  </a:lnTo>
                  <a:lnTo>
                    <a:pt x="1791" y="5702"/>
                  </a:lnTo>
                  <a:cubicBezTo>
                    <a:pt x="1788" y="5699"/>
                    <a:pt x="1784" y="5697"/>
                    <a:pt x="1780" y="5696"/>
                  </a:cubicBezTo>
                  <a:lnTo>
                    <a:pt x="1737" y="5680"/>
                  </a:lnTo>
                  <a:cubicBezTo>
                    <a:pt x="1734" y="5679"/>
                    <a:pt x="1731" y="5678"/>
                    <a:pt x="1728" y="5678"/>
                  </a:cubicBezTo>
                  <a:lnTo>
                    <a:pt x="1694" y="5652"/>
                  </a:lnTo>
                  <a:cubicBezTo>
                    <a:pt x="1689" y="5648"/>
                    <a:pt x="1683" y="5646"/>
                    <a:pt x="1676" y="5644"/>
                  </a:cubicBezTo>
                  <a:lnTo>
                    <a:pt x="1628" y="5636"/>
                  </a:lnTo>
                  <a:lnTo>
                    <a:pt x="1587" y="5619"/>
                  </a:lnTo>
                  <a:lnTo>
                    <a:pt x="1552" y="5595"/>
                  </a:lnTo>
                  <a:lnTo>
                    <a:pt x="1520" y="5555"/>
                  </a:lnTo>
                  <a:cubicBezTo>
                    <a:pt x="1511" y="5544"/>
                    <a:pt x="1498" y="5539"/>
                    <a:pt x="1484" y="5540"/>
                  </a:cubicBezTo>
                  <a:lnTo>
                    <a:pt x="1435" y="5547"/>
                  </a:lnTo>
                  <a:lnTo>
                    <a:pt x="1407" y="5531"/>
                  </a:lnTo>
                  <a:lnTo>
                    <a:pt x="1374" y="5494"/>
                  </a:lnTo>
                  <a:cubicBezTo>
                    <a:pt x="1371" y="5491"/>
                    <a:pt x="1368" y="5489"/>
                    <a:pt x="1365" y="5487"/>
                  </a:cubicBezTo>
                  <a:lnTo>
                    <a:pt x="1321" y="5459"/>
                  </a:lnTo>
                  <a:cubicBezTo>
                    <a:pt x="1317" y="5457"/>
                    <a:pt x="1313" y="5455"/>
                    <a:pt x="1309" y="5454"/>
                  </a:cubicBezTo>
                  <a:lnTo>
                    <a:pt x="1257" y="5442"/>
                  </a:lnTo>
                  <a:cubicBezTo>
                    <a:pt x="1251" y="5441"/>
                    <a:pt x="1245" y="5441"/>
                    <a:pt x="1240" y="5442"/>
                  </a:cubicBezTo>
                  <a:lnTo>
                    <a:pt x="1210" y="5448"/>
                  </a:lnTo>
                  <a:lnTo>
                    <a:pt x="1197" y="5413"/>
                  </a:lnTo>
                  <a:cubicBezTo>
                    <a:pt x="1190" y="5393"/>
                    <a:pt x="1170" y="5382"/>
                    <a:pt x="1150" y="5387"/>
                  </a:cubicBezTo>
                  <a:lnTo>
                    <a:pt x="1096" y="5400"/>
                  </a:lnTo>
                  <a:lnTo>
                    <a:pt x="1062" y="5389"/>
                  </a:lnTo>
                  <a:lnTo>
                    <a:pt x="1028" y="5366"/>
                  </a:lnTo>
                  <a:lnTo>
                    <a:pt x="997" y="5325"/>
                  </a:lnTo>
                  <a:cubicBezTo>
                    <a:pt x="994" y="5320"/>
                    <a:pt x="988" y="5316"/>
                    <a:pt x="983" y="5313"/>
                  </a:cubicBezTo>
                  <a:lnTo>
                    <a:pt x="944" y="5295"/>
                  </a:lnTo>
                  <a:lnTo>
                    <a:pt x="914" y="5257"/>
                  </a:lnTo>
                  <a:cubicBezTo>
                    <a:pt x="907" y="5249"/>
                    <a:pt x="897" y="5243"/>
                    <a:pt x="886" y="5242"/>
                  </a:cubicBezTo>
                  <a:lnTo>
                    <a:pt x="835" y="5239"/>
                  </a:lnTo>
                  <a:lnTo>
                    <a:pt x="794" y="5225"/>
                  </a:lnTo>
                  <a:lnTo>
                    <a:pt x="752" y="5201"/>
                  </a:lnTo>
                  <a:cubicBezTo>
                    <a:pt x="751" y="5200"/>
                    <a:pt x="750" y="5200"/>
                    <a:pt x="749" y="5199"/>
                  </a:cubicBezTo>
                  <a:lnTo>
                    <a:pt x="712" y="5182"/>
                  </a:lnTo>
                  <a:lnTo>
                    <a:pt x="685" y="5141"/>
                  </a:lnTo>
                  <a:cubicBezTo>
                    <a:pt x="679" y="5133"/>
                    <a:pt x="671" y="5127"/>
                    <a:pt x="662" y="5125"/>
                  </a:cubicBezTo>
                  <a:lnTo>
                    <a:pt x="611" y="5111"/>
                  </a:lnTo>
                  <a:cubicBezTo>
                    <a:pt x="604" y="5109"/>
                    <a:pt x="597" y="5109"/>
                    <a:pt x="590" y="5111"/>
                  </a:cubicBezTo>
                  <a:lnTo>
                    <a:pt x="543" y="5124"/>
                  </a:lnTo>
                  <a:lnTo>
                    <a:pt x="520" y="5107"/>
                  </a:lnTo>
                  <a:lnTo>
                    <a:pt x="488" y="5066"/>
                  </a:lnTo>
                  <a:cubicBezTo>
                    <a:pt x="486" y="5062"/>
                    <a:pt x="482" y="5059"/>
                    <a:pt x="479" y="5057"/>
                  </a:cubicBezTo>
                  <a:lnTo>
                    <a:pt x="435" y="5028"/>
                  </a:lnTo>
                  <a:cubicBezTo>
                    <a:pt x="428" y="5023"/>
                    <a:pt x="419" y="5021"/>
                    <a:pt x="411" y="5022"/>
                  </a:cubicBezTo>
                  <a:lnTo>
                    <a:pt x="365" y="5024"/>
                  </a:lnTo>
                  <a:lnTo>
                    <a:pt x="340" y="5007"/>
                  </a:lnTo>
                  <a:lnTo>
                    <a:pt x="313" y="4961"/>
                  </a:lnTo>
                  <a:cubicBezTo>
                    <a:pt x="309" y="4954"/>
                    <a:pt x="302" y="4948"/>
                    <a:pt x="294" y="4945"/>
                  </a:cubicBezTo>
                  <a:cubicBezTo>
                    <a:pt x="298" y="4935"/>
                    <a:pt x="299" y="4923"/>
                    <a:pt x="294" y="4912"/>
                  </a:cubicBezTo>
                  <a:lnTo>
                    <a:pt x="273" y="4864"/>
                  </a:lnTo>
                  <a:lnTo>
                    <a:pt x="270" y="4856"/>
                  </a:lnTo>
                  <a:lnTo>
                    <a:pt x="312" y="4844"/>
                  </a:lnTo>
                  <a:cubicBezTo>
                    <a:pt x="321" y="4841"/>
                    <a:pt x="328" y="4836"/>
                    <a:pt x="333" y="4828"/>
                  </a:cubicBezTo>
                  <a:lnTo>
                    <a:pt x="360" y="4790"/>
                  </a:lnTo>
                  <a:cubicBezTo>
                    <a:pt x="368" y="4778"/>
                    <a:pt x="370" y="4763"/>
                    <a:pt x="363" y="4750"/>
                  </a:cubicBezTo>
                  <a:lnTo>
                    <a:pt x="339" y="4700"/>
                  </a:lnTo>
                  <a:lnTo>
                    <a:pt x="318" y="4656"/>
                  </a:lnTo>
                  <a:lnTo>
                    <a:pt x="316" y="4641"/>
                  </a:lnTo>
                  <a:lnTo>
                    <a:pt x="344" y="4622"/>
                  </a:lnTo>
                  <a:cubicBezTo>
                    <a:pt x="354" y="4616"/>
                    <a:pt x="360" y="4606"/>
                    <a:pt x="362" y="4595"/>
                  </a:cubicBezTo>
                  <a:cubicBezTo>
                    <a:pt x="364" y="4584"/>
                    <a:pt x="361" y="4572"/>
                    <a:pt x="354" y="4564"/>
                  </a:cubicBezTo>
                  <a:lnTo>
                    <a:pt x="335" y="4540"/>
                  </a:lnTo>
                  <a:lnTo>
                    <a:pt x="342" y="4535"/>
                  </a:lnTo>
                  <a:lnTo>
                    <a:pt x="406" y="4509"/>
                  </a:lnTo>
                  <a:cubicBezTo>
                    <a:pt x="424" y="4502"/>
                    <a:pt x="434" y="4484"/>
                    <a:pt x="431" y="4465"/>
                  </a:cubicBezTo>
                  <a:lnTo>
                    <a:pt x="430" y="4461"/>
                  </a:lnTo>
                  <a:lnTo>
                    <a:pt x="436" y="4461"/>
                  </a:lnTo>
                  <a:lnTo>
                    <a:pt x="482" y="4476"/>
                  </a:lnTo>
                  <a:cubicBezTo>
                    <a:pt x="484" y="4477"/>
                    <a:pt x="487" y="4477"/>
                    <a:pt x="489" y="4478"/>
                  </a:cubicBezTo>
                  <a:lnTo>
                    <a:pt x="519" y="4482"/>
                  </a:lnTo>
                  <a:lnTo>
                    <a:pt x="535" y="4528"/>
                  </a:lnTo>
                  <a:cubicBezTo>
                    <a:pt x="540" y="4544"/>
                    <a:pt x="555" y="4555"/>
                    <a:pt x="573" y="4555"/>
                  </a:cubicBezTo>
                  <a:cubicBezTo>
                    <a:pt x="573" y="4555"/>
                    <a:pt x="573" y="4555"/>
                    <a:pt x="573" y="4555"/>
                  </a:cubicBezTo>
                  <a:lnTo>
                    <a:pt x="610" y="4554"/>
                  </a:lnTo>
                  <a:lnTo>
                    <a:pt x="632" y="4585"/>
                  </a:lnTo>
                  <a:cubicBezTo>
                    <a:pt x="640" y="4597"/>
                    <a:pt x="653" y="4604"/>
                    <a:pt x="667" y="4603"/>
                  </a:cubicBezTo>
                  <a:lnTo>
                    <a:pt x="712" y="4600"/>
                  </a:lnTo>
                  <a:lnTo>
                    <a:pt x="739" y="4620"/>
                  </a:lnTo>
                  <a:lnTo>
                    <a:pt x="772" y="4660"/>
                  </a:lnTo>
                  <a:cubicBezTo>
                    <a:pt x="781" y="4671"/>
                    <a:pt x="794" y="4676"/>
                    <a:pt x="808" y="4674"/>
                  </a:cubicBezTo>
                  <a:lnTo>
                    <a:pt x="855" y="4669"/>
                  </a:lnTo>
                  <a:lnTo>
                    <a:pt x="888" y="4689"/>
                  </a:lnTo>
                  <a:cubicBezTo>
                    <a:pt x="893" y="4692"/>
                    <a:pt x="900" y="4694"/>
                    <a:pt x="906" y="4695"/>
                  </a:cubicBezTo>
                  <a:lnTo>
                    <a:pt x="948" y="4698"/>
                  </a:lnTo>
                  <a:lnTo>
                    <a:pt x="976" y="4724"/>
                  </a:lnTo>
                  <a:lnTo>
                    <a:pt x="1012" y="4765"/>
                  </a:lnTo>
                  <a:cubicBezTo>
                    <a:pt x="1021" y="4775"/>
                    <a:pt x="1035" y="4780"/>
                    <a:pt x="1049" y="4777"/>
                  </a:cubicBezTo>
                  <a:lnTo>
                    <a:pt x="1084" y="4771"/>
                  </a:lnTo>
                  <a:lnTo>
                    <a:pt x="1101" y="4802"/>
                  </a:lnTo>
                  <a:cubicBezTo>
                    <a:pt x="1105" y="4810"/>
                    <a:pt x="1111" y="4816"/>
                    <a:pt x="1120" y="4820"/>
                  </a:cubicBezTo>
                  <a:lnTo>
                    <a:pt x="1167" y="4841"/>
                  </a:lnTo>
                  <a:cubicBezTo>
                    <a:pt x="1175" y="4844"/>
                    <a:pt x="1184" y="4845"/>
                    <a:pt x="1192" y="4843"/>
                  </a:cubicBezTo>
                  <a:lnTo>
                    <a:pt x="1220" y="4837"/>
                  </a:lnTo>
                  <a:lnTo>
                    <a:pt x="1232" y="4875"/>
                  </a:lnTo>
                  <a:cubicBezTo>
                    <a:pt x="1237" y="4892"/>
                    <a:pt x="1253" y="4904"/>
                    <a:pt x="1270" y="4903"/>
                  </a:cubicBezTo>
                  <a:lnTo>
                    <a:pt x="1327" y="4903"/>
                  </a:lnTo>
                  <a:lnTo>
                    <a:pt x="1362" y="4906"/>
                  </a:lnTo>
                  <a:lnTo>
                    <a:pt x="1386" y="4939"/>
                  </a:lnTo>
                  <a:cubicBezTo>
                    <a:pt x="1388" y="4942"/>
                    <a:pt x="1391" y="4945"/>
                    <a:pt x="1394" y="4947"/>
                  </a:cubicBezTo>
                  <a:lnTo>
                    <a:pt x="1436" y="4979"/>
                  </a:lnTo>
                  <a:cubicBezTo>
                    <a:pt x="1441" y="4983"/>
                    <a:pt x="1447" y="4985"/>
                    <a:pt x="1453" y="4986"/>
                  </a:cubicBezTo>
                  <a:lnTo>
                    <a:pt x="1502" y="4995"/>
                  </a:lnTo>
                  <a:lnTo>
                    <a:pt x="1542" y="5012"/>
                  </a:lnTo>
                  <a:lnTo>
                    <a:pt x="1578" y="5036"/>
                  </a:lnTo>
                  <a:lnTo>
                    <a:pt x="1610" y="5076"/>
                  </a:lnTo>
                  <a:cubicBezTo>
                    <a:pt x="1619" y="5087"/>
                    <a:pt x="1633" y="5092"/>
                    <a:pt x="1646" y="5090"/>
                  </a:cubicBezTo>
                  <a:lnTo>
                    <a:pt x="1695" y="5084"/>
                  </a:lnTo>
                  <a:lnTo>
                    <a:pt x="1723" y="5100"/>
                  </a:lnTo>
                  <a:lnTo>
                    <a:pt x="1756" y="5137"/>
                  </a:lnTo>
                  <a:cubicBezTo>
                    <a:pt x="1758" y="5140"/>
                    <a:pt x="1761" y="5142"/>
                    <a:pt x="1765" y="5144"/>
                  </a:cubicBezTo>
                  <a:lnTo>
                    <a:pt x="1809" y="5172"/>
                  </a:lnTo>
                  <a:cubicBezTo>
                    <a:pt x="1813" y="5174"/>
                    <a:pt x="1817" y="5176"/>
                    <a:pt x="1821" y="5177"/>
                  </a:cubicBezTo>
                  <a:lnTo>
                    <a:pt x="1873" y="5188"/>
                  </a:lnTo>
                  <a:cubicBezTo>
                    <a:pt x="1879" y="5190"/>
                    <a:pt x="1884" y="5190"/>
                    <a:pt x="1890" y="5189"/>
                  </a:cubicBezTo>
                  <a:lnTo>
                    <a:pt x="1920" y="5182"/>
                  </a:lnTo>
                  <a:lnTo>
                    <a:pt x="1933" y="5218"/>
                  </a:lnTo>
                  <a:cubicBezTo>
                    <a:pt x="1940" y="5237"/>
                    <a:pt x="1960" y="5248"/>
                    <a:pt x="1980" y="5244"/>
                  </a:cubicBezTo>
                  <a:lnTo>
                    <a:pt x="2034" y="5231"/>
                  </a:lnTo>
                  <a:lnTo>
                    <a:pt x="2068" y="5242"/>
                  </a:lnTo>
                  <a:lnTo>
                    <a:pt x="2101" y="5265"/>
                  </a:lnTo>
                  <a:lnTo>
                    <a:pt x="2132" y="5306"/>
                  </a:lnTo>
                  <a:cubicBezTo>
                    <a:pt x="2136" y="5311"/>
                    <a:pt x="2141" y="5315"/>
                    <a:pt x="2147" y="5318"/>
                  </a:cubicBezTo>
                  <a:lnTo>
                    <a:pt x="2186" y="5336"/>
                  </a:lnTo>
                  <a:lnTo>
                    <a:pt x="2216" y="5374"/>
                  </a:lnTo>
                  <a:cubicBezTo>
                    <a:pt x="2223" y="5382"/>
                    <a:pt x="2233" y="5388"/>
                    <a:pt x="2244" y="5388"/>
                  </a:cubicBezTo>
                  <a:lnTo>
                    <a:pt x="2295" y="5392"/>
                  </a:lnTo>
                  <a:lnTo>
                    <a:pt x="2336" y="5406"/>
                  </a:lnTo>
                  <a:lnTo>
                    <a:pt x="2377" y="5430"/>
                  </a:lnTo>
                  <a:cubicBezTo>
                    <a:pt x="2378" y="5430"/>
                    <a:pt x="2379" y="5431"/>
                    <a:pt x="2380" y="5432"/>
                  </a:cubicBezTo>
                  <a:lnTo>
                    <a:pt x="2417" y="5449"/>
                  </a:lnTo>
                  <a:lnTo>
                    <a:pt x="2445" y="5490"/>
                  </a:lnTo>
                  <a:cubicBezTo>
                    <a:pt x="2450" y="5498"/>
                    <a:pt x="2458" y="5503"/>
                    <a:pt x="2467" y="5506"/>
                  </a:cubicBezTo>
                  <a:lnTo>
                    <a:pt x="2519" y="5520"/>
                  </a:lnTo>
                  <a:cubicBezTo>
                    <a:pt x="2525" y="5522"/>
                    <a:pt x="2533" y="5522"/>
                    <a:pt x="2539" y="5520"/>
                  </a:cubicBezTo>
                  <a:lnTo>
                    <a:pt x="2587" y="5507"/>
                  </a:lnTo>
                  <a:lnTo>
                    <a:pt x="2609" y="5524"/>
                  </a:lnTo>
                  <a:lnTo>
                    <a:pt x="2642" y="5565"/>
                  </a:lnTo>
                  <a:cubicBezTo>
                    <a:pt x="2644" y="5569"/>
                    <a:pt x="2648" y="5572"/>
                    <a:pt x="2651" y="5574"/>
                  </a:cubicBezTo>
                  <a:lnTo>
                    <a:pt x="2695" y="5603"/>
                  </a:lnTo>
                  <a:cubicBezTo>
                    <a:pt x="2697" y="5604"/>
                    <a:pt x="2699" y="5605"/>
                    <a:pt x="2702" y="5606"/>
                  </a:cubicBezTo>
                  <a:lnTo>
                    <a:pt x="2697" y="5627"/>
                  </a:lnTo>
                  <a:cubicBezTo>
                    <a:pt x="2695" y="5634"/>
                    <a:pt x="2695" y="5642"/>
                    <a:pt x="2698" y="5650"/>
                  </a:cubicBezTo>
                  <a:lnTo>
                    <a:pt x="2708" y="5677"/>
                  </a:lnTo>
                  <a:lnTo>
                    <a:pt x="2703" y="5692"/>
                  </a:lnTo>
                  <a:close/>
                </a:path>
              </a:pathLst>
            </a:custGeom>
            <a:solidFill>
              <a:schemeClr val="accent1">
                <a:lumMod val="50000"/>
                <a:alpha val="10000"/>
              </a:schemeClr>
            </a:solidFill>
            <a:ln>
              <a:noFill/>
            </a:ln>
          </p:spPr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C367EB8-D406-49AE-BD40-6551B052CA70}" type="datetimeFigureOut">
              <a:rPr lang="zh-CN" altLang="en-US" smtClean="0"/>
              <a:t>2022/5/21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BC7C75-3F58-48C5-9A1D-DA029FE60FF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C367EB8-D406-49AE-BD40-6551B052CA70}" type="datetimeFigureOut">
              <a:rPr lang="zh-CN" altLang="en-US" smtClean="0"/>
              <a:t>2022/5/21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BC7C75-3F58-48C5-9A1D-DA029FE60FF4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6" name="图片 5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813" b="7813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7" name="矩形 6"/>
          <p:cNvSpPr/>
          <p:nvPr userDrawn="1"/>
        </p:nvSpPr>
        <p:spPr>
          <a:xfrm>
            <a:off x="0" y="0"/>
            <a:ext cx="9162218" cy="6871663"/>
          </a:xfrm>
          <a:prstGeom prst="rect">
            <a:avLst/>
          </a:prstGeom>
          <a:gradFill flip="none" rotWithShape="1">
            <a:gsLst>
              <a:gs pos="0">
                <a:schemeClr val="accent1">
                  <a:lumMod val="50000"/>
                  <a:alpha val="30000"/>
                </a:schemeClr>
              </a:gs>
              <a:gs pos="100000">
                <a:schemeClr val="accent1">
                  <a:lumMod val="50000"/>
                  <a:alpha val="85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1350">
              <a:solidFill>
                <a:schemeClr val="bg1"/>
              </a:solidFill>
            </a:endParaRP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628650" y="635635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C367EB8-D406-49AE-BD40-6551B052CA70}" type="datetimeFigureOut">
              <a:rPr lang="zh-CN" altLang="en-US" smtClean="0"/>
              <a:t>2022/5/21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3028950" y="6356350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6457950" y="635635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1BC7C75-3F58-48C5-9A1D-DA029FE60FF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microsoft.com/office/2007/relationships/media" Target="../media/media1.m4a"/><Relationship Id="rId7" Type="http://schemas.openxmlformats.org/officeDocument/2006/relationships/image" Target="../media/image2.png"/><Relationship Id="rId2" Type="http://schemas.openxmlformats.org/officeDocument/2006/relationships/tags" Target="../tags/tag1.xml"/><Relationship Id="rId1" Type="http://schemas.openxmlformats.org/officeDocument/2006/relationships/themeOverride" Target="../theme/themeOverride1.xml"/><Relationship Id="rId6" Type="http://schemas.openxmlformats.org/officeDocument/2006/relationships/notesSlide" Target="../notesSlides/notesSlide1.xml"/><Relationship Id="rId5" Type="http://schemas.openxmlformats.org/officeDocument/2006/relationships/slideLayout" Target="../slideLayouts/slideLayout2.xml"/><Relationship Id="rId10" Type="http://schemas.openxmlformats.org/officeDocument/2006/relationships/image" Target="../media/image5.png"/><Relationship Id="rId4" Type="http://schemas.openxmlformats.org/officeDocument/2006/relationships/audio" Target="../media/media1.m4a"/><Relationship Id="rId9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audio" Target="../media/media10.m4a"/><Relationship Id="rId2" Type="http://schemas.microsoft.com/office/2007/relationships/media" Target="../media/media10.m4a"/><Relationship Id="rId1" Type="http://schemas.openxmlformats.org/officeDocument/2006/relationships/tags" Target="../tags/tag5.xml"/><Relationship Id="rId6" Type="http://schemas.openxmlformats.org/officeDocument/2006/relationships/image" Target="../media/image5.png"/><Relationship Id="rId5" Type="http://schemas.openxmlformats.org/officeDocument/2006/relationships/notesSlide" Target="../notesSlides/notesSlide10.xml"/><Relationship Id="rId4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slideLayout" Target="../slideLayouts/slideLayout1.xml"/><Relationship Id="rId7" Type="http://schemas.openxmlformats.org/officeDocument/2006/relationships/image" Target="../media/image21.png"/><Relationship Id="rId2" Type="http://schemas.openxmlformats.org/officeDocument/2006/relationships/audio" Target="../media/media11.m4a"/><Relationship Id="rId1" Type="http://schemas.microsoft.com/office/2007/relationships/media" Target="../media/media11.m4a"/><Relationship Id="rId6" Type="http://schemas.openxmlformats.org/officeDocument/2006/relationships/image" Target="../media/image20.tif"/><Relationship Id="rId5" Type="http://schemas.openxmlformats.org/officeDocument/2006/relationships/image" Target="../media/image19.tif"/><Relationship Id="rId4" Type="http://schemas.openxmlformats.org/officeDocument/2006/relationships/notesSlide" Target="../notesSlides/notesSlide1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audio" Target="../media/media12.m4a"/><Relationship Id="rId7" Type="http://schemas.openxmlformats.org/officeDocument/2006/relationships/image" Target="../media/image5.png"/><Relationship Id="rId2" Type="http://schemas.microsoft.com/office/2007/relationships/media" Target="../media/media12.m4a"/><Relationship Id="rId1" Type="http://schemas.openxmlformats.org/officeDocument/2006/relationships/tags" Target="../tags/tag6.xml"/><Relationship Id="rId6" Type="http://schemas.openxmlformats.org/officeDocument/2006/relationships/image" Target="../media/image22.png"/><Relationship Id="rId5" Type="http://schemas.openxmlformats.org/officeDocument/2006/relationships/notesSlide" Target="../notesSlides/notesSlide12.xml"/><Relationship Id="rId4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audio" Target="../media/media13.m4a"/><Relationship Id="rId1" Type="http://schemas.microsoft.com/office/2007/relationships/media" Target="../media/media13.m4a"/><Relationship Id="rId6" Type="http://schemas.openxmlformats.org/officeDocument/2006/relationships/image" Target="../media/image5.png"/><Relationship Id="rId5" Type="http://schemas.openxmlformats.org/officeDocument/2006/relationships/image" Target="../media/image23.jpeg"/><Relationship Id="rId4" Type="http://schemas.openxmlformats.org/officeDocument/2006/relationships/notesSlide" Target="../notesSlides/notesSlide13.xml"/></Relationships>
</file>

<file path=ppt/slides/_rels/slide14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slideLayout" Target="../slideLayouts/slideLayout4.xml"/><Relationship Id="rId7" Type="http://schemas.openxmlformats.org/officeDocument/2006/relationships/image" Target="../media/image25.png"/><Relationship Id="rId2" Type="http://schemas.openxmlformats.org/officeDocument/2006/relationships/audio" Target="../media/media14.m4a"/><Relationship Id="rId1" Type="http://schemas.microsoft.com/office/2007/relationships/media" Target="../media/media14.m4a"/><Relationship Id="rId6" Type="http://schemas.microsoft.com/office/2007/relationships/hdphoto" Target="../media/hdphoto1.wdp"/><Relationship Id="rId5" Type="http://schemas.openxmlformats.org/officeDocument/2006/relationships/image" Target="../media/image24.png"/><Relationship Id="rId4" Type="http://schemas.openxmlformats.org/officeDocument/2006/relationships/notesSlide" Target="../notesSlides/notesSlide14.xml"/><Relationship Id="rId9" Type="http://schemas.openxmlformats.org/officeDocument/2006/relationships/image" Target="../media/image5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1.xml"/><Relationship Id="rId3" Type="http://schemas.openxmlformats.org/officeDocument/2006/relationships/slideLayout" Target="../slideLayouts/slideLayout1.xml"/><Relationship Id="rId7" Type="http://schemas.openxmlformats.org/officeDocument/2006/relationships/diagramQuickStyle" Target="../diagrams/quickStyle1.xml"/><Relationship Id="rId2" Type="http://schemas.openxmlformats.org/officeDocument/2006/relationships/audio" Target="../media/media2.m4a"/><Relationship Id="rId1" Type="http://schemas.microsoft.com/office/2007/relationships/media" Target="../media/media2.m4a"/><Relationship Id="rId6" Type="http://schemas.openxmlformats.org/officeDocument/2006/relationships/diagramLayout" Target="../diagrams/layout1.xml"/><Relationship Id="rId5" Type="http://schemas.openxmlformats.org/officeDocument/2006/relationships/diagramData" Target="../diagrams/data1.xml"/><Relationship Id="rId10" Type="http://schemas.openxmlformats.org/officeDocument/2006/relationships/image" Target="../media/image5.png"/><Relationship Id="rId4" Type="http://schemas.openxmlformats.org/officeDocument/2006/relationships/notesSlide" Target="../notesSlides/notesSlide2.xml"/><Relationship Id="rId9" Type="http://schemas.microsoft.com/office/2007/relationships/diagramDrawing" Target="../diagrams/drawing1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slideLayout" Target="../slideLayouts/slideLayout1.xml"/><Relationship Id="rId7" Type="http://schemas.openxmlformats.org/officeDocument/2006/relationships/image" Target="../media/image8.png"/><Relationship Id="rId2" Type="http://schemas.openxmlformats.org/officeDocument/2006/relationships/audio" Target="../media/media3.m4a"/><Relationship Id="rId1" Type="http://schemas.microsoft.com/office/2007/relationships/media" Target="../media/media3.m4a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notesSlide" Target="../notesSlides/notesSlide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7" Type="http://schemas.openxmlformats.org/officeDocument/2006/relationships/image" Target="../media/image5.png"/><Relationship Id="rId2" Type="http://schemas.openxmlformats.org/officeDocument/2006/relationships/audio" Target="../media/media4.m4a"/><Relationship Id="rId1" Type="http://schemas.microsoft.com/office/2007/relationships/media" Target="../media/media4.m4a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notesSlide" Target="../notesSlides/notesSlide4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emf"/><Relationship Id="rId3" Type="http://schemas.openxmlformats.org/officeDocument/2006/relationships/audio" Target="../media/media5.m4a"/><Relationship Id="rId7" Type="http://schemas.openxmlformats.org/officeDocument/2006/relationships/image" Target="../media/image12.emf"/><Relationship Id="rId2" Type="http://schemas.microsoft.com/office/2007/relationships/media" Target="../media/media5.m4a"/><Relationship Id="rId1" Type="http://schemas.openxmlformats.org/officeDocument/2006/relationships/tags" Target="../tags/tag2.xml"/><Relationship Id="rId6" Type="http://schemas.openxmlformats.org/officeDocument/2006/relationships/image" Target="../media/image11.png"/><Relationship Id="rId5" Type="http://schemas.openxmlformats.org/officeDocument/2006/relationships/notesSlide" Target="../notesSlides/notesSlide5.xml"/><Relationship Id="rId4" Type="http://schemas.openxmlformats.org/officeDocument/2006/relationships/slideLayout" Target="../slideLayouts/slideLayout1.xml"/><Relationship Id="rId9" Type="http://schemas.openxmlformats.org/officeDocument/2006/relationships/image" Target="../media/image5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audio" Target="../media/media6.m4a"/><Relationship Id="rId7" Type="http://schemas.openxmlformats.org/officeDocument/2006/relationships/image" Target="../media/image5.png"/><Relationship Id="rId2" Type="http://schemas.microsoft.com/office/2007/relationships/media" Target="../media/media6.m4a"/><Relationship Id="rId1" Type="http://schemas.openxmlformats.org/officeDocument/2006/relationships/tags" Target="../tags/tag3.xml"/><Relationship Id="rId6" Type="http://schemas.openxmlformats.org/officeDocument/2006/relationships/image" Target="../media/image14.emf"/><Relationship Id="rId5" Type="http://schemas.openxmlformats.org/officeDocument/2006/relationships/notesSlide" Target="../notesSlides/notesSlide6.xml"/><Relationship Id="rId4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7" Type="http://schemas.openxmlformats.org/officeDocument/2006/relationships/image" Target="../media/image5.png"/><Relationship Id="rId2" Type="http://schemas.openxmlformats.org/officeDocument/2006/relationships/audio" Target="../media/media7.m4a"/><Relationship Id="rId1" Type="http://schemas.microsoft.com/office/2007/relationships/media" Target="../media/media7.m4a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notesSlide" Target="../notesSlides/notesSlide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7" Type="http://schemas.openxmlformats.org/officeDocument/2006/relationships/image" Target="../media/image5.png"/><Relationship Id="rId2" Type="http://schemas.openxmlformats.org/officeDocument/2006/relationships/audio" Target="../media/media8.m4a"/><Relationship Id="rId1" Type="http://schemas.microsoft.com/office/2007/relationships/media" Target="../media/media8.m4a"/><Relationship Id="rId6" Type="http://schemas.openxmlformats.org/officeDocument/2006/relationships/image" Target="../media/image19.svg"/><Relationship Id="rId5" Type="http://schemas.openxmlformats.org/officeDocument/2006/relationships/image" Target="../media/image17.png"/><Relationship Id="rId4" Type="http://schemas.openxmlformats.org/officeDocument/2006/relationships/notesSlide" Target="../notesSlides/notesSlide8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audio" Target="../media/media9.m4a"/><Relationship Id="rId7" Type="http://schemas.openxmlformats.org/officeDocument/2006/relationships/image" Target="../media/image5.png"/><Relationship Id="rId2" Type="http://schemas.microsoft.com/office/2007/relationships/media" Target="../media/media9.m4a"/><Relationship Id="rId1" Type="http://schemas.openxmlformats.org/officeDocument/2006/relationships/tags" Target="../tags/tag4.xml"/><Relationship Id="rId6" Type="http://schemas.openxmlformats.org/officeDocument/2006/relationships/image" Target="../media/image18.png"/><Relationship Id="rId5" Type="http://schemas.openxmlformats.org/officeDocument/2006/relationships/notesSlide" Target="../notesSlides/notesSlide9.xml"/><Relationship Id="rId4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  <a:alpha val="7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" name="矩形 176"/>
          <p:cNvSpPr/>
          <p:nvPr/>
        </p:nvSpPr>
        <p:spPr>
          <a:xfrm>
            <a:off x="262255" y="446405"/>
            <a:ext cx="8641715" cy="5966460"/>
          </a:xfrm>
          <a:prstGeom prst="rect">
            <a:avLst/>
          </a:prstGeom>
          <a:noFill/>
          <a:ln>
            <a:solidFill>
              <a:srgbClr val="204B1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350">
              <a:ln>
                <a:solidFill>
                  <a:schemeClr val="accent1">
                    <a:lumMod val="50000"/>
                  </a:schemeClr>
                </a:solidFill>
              </a:ln>
              <a:solidFill>
                <a:srgbClr val="204B1E"/>
              </a:solidFill>
            </a:endParaRPr>
          </a:p>
        </p:txBody>
      </p:sp>
      <p:pic>
        <p:nvPicPr>
          <p:cNvPr id="3" name="图片 2" descr="可更改颜色矢量校徽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782527" y="5267362"/>
            <a:ext cx="932705" cy="932705"/>
          </a:xfrm>
          <a:prstGeom prst="rect">
            <a:avLst/>
          </a:prstGeom>
          <a:effectLst>
            <a:outerShdw blurRad="50800" dist="38100" dir="5400000" algn="t" rotWithShape="0">
              <a:prstClr val="black">
                <a:alpha val="40000"/>
              </a:prstClr>
            </a:outerShdw>
            <a:reflection blurRad="6350" stA="50000" endA="300" endPos="90000" dir="5400000" sy="-100000" algn="bl" rotWithShape="0"/>
          </a:effectLst>
        </p:spPr>
      </p:pic>
      <p:grpSp>
        <p:nvGrpSpPr>
          <p:cNvPr id="9" name="组合 8"/>
          <p:cNvGrpSpPr/>
          <p:nvPr/>
        </p:nvGrpSpPr>
        <p:grpSpPr>
          <a:xfrm>
            <a:off x="281752" y="2233930"/>
            <a:ext cx="8617077" cy="1210945"/>
            <a:chOff x="413" y="3105"/>
            <a:chExt cx="13592" cy="1907"/>
          </a:xfrm>
        </p:grpSpPr>
        <p:sp>
          <p:nvSpPr>
            <p:cNvPr id="2" name="矩形 1"/>
            <p:cNvSpPr/>
            <p:nvPr/>
          </p:nvSpPr>
          <p:spPr>
            <a:xfrm>
              <a:off x="413" y="3105"/>
              <a:ext cx="13592" cy="1907"/>
            </a:xfrm>
            <a:prstGeom prst="rect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noAutofit/>
            </a:bodyPr>
            <a:lstStyle/>
            <a:p>
              <a:pPr algn="just"/>
              <a:endParaRPr lang="zh-CN" altLang="en-US" sz="1350"/>
            </a:p>
          </p:txBody>
        </p:sp>
        <p:sp>
          <p:nvSpPr>
            <p:cNvPr id="4" name="文本框 3"/>
            <p:cNvSpPr txBox="1"/>
            <p:nvPr/>
          </p:nvSpPr>
          <p:spPr>
            <a:xfrm>
              <a:off x="615" y="3122"/>
              <a:ext cx="13229" cy="18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altLang="zh-CN" sz="24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Using a tiny rainfall simulator to investigate the impact of soil internal forces on long-term location fertilization Loess soil loss</a:t>
              </a:r>
              <a:endParaRPr lang="zh-CN" altLang="en-US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7" name="文本框 6"/>
          <p:cNvSpPr txBox="1"/>
          <p:nvPr/>
        </p:nvSpPr>
        <p:spPr>
          <a:xfrm>
            <a:off x="1628459" y="3753391"/>
            <a:ext cx="666234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Wei </a:t>
            </a:r>
            <a:r>
              <a:rPr lang="de-DE" altLang="zh-CN" sz="2000" b="1" dirty="0" smtClean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Du</a:t>
            </a:r>
            <a:r>
              <a:rPr lang="de-DE" altLang="zh-CN" sz="2000" b="1" baseline="30000" dirty="0" smtClean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1</a:t>
            </a:r>
            <a:r>
              <a:rPr lang="de-DE" altLang="zh-CN" sz="2000" dirty="0" smtClean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, </a:t>
            </a:r>
            <a:r>
              <a:rPr lang="de-DE" altLang="zh-CN" sz="2000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Liang </a:t>
            </a:r>
            <a:r>
              <a:rPr lang="de-DE" altLang="zh-CN" sz="2000" dirty="0" smtClean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Hu</a:t>
            </a:r>
            <a:r>
              <a:rPr lang="de-DE" altLang="zh-CN" sz="2000" baseline="30000" dirty="0" smtClean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1</a:t>
            </a:r>
            <a:r>
              <a:rPr lang="de-DE" altLang="zh-CN" sz="2000" dirty="0" smtClean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, </a:t>
            </a:r>
            <a:r>
              <a:rPr lang="de-DE" altLang="zh-CN" sz="2000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Feinan </a:t>
            </a:r>
            <a:r>
              <a:rPr lang="de-DE" altLang="zh-CN" sz="2000" dirty="0" smtClean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Hu</a:t>
            </a:r>
            <a:r>
              <a:rPr lang="de-DE" altLang="zh-CN" sz="2000" baseline="30000" dirty="0" smtClean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2</a:t>
            </a:r>
            <a:r>
              <a:rPr lang="de-DE" altLang="zh-CN" sz="2000" dirty="0" smtClean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, </a:t>
            </a:r>
            <a:r>
              <a:rPr lang="de-DE" altLang="zh-CN" sz="2000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and Jialong </a:t>
            </a:r>
            <a:r>
              <a:rPr lang="de-DE" altLang="zh-CN" sz="2000" dirty="0" smtClean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Lv</a:t>
            </a:r>
            <a:r>
              <a:rPr lang="de-DE" altLang="zh-CN" sz="2000" baseline="30000" dirty="0" smtClean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1</a:t>
            </a:r>
            <a:endParaRPr lang="zh-CN" altLang="en-US" sz="2000" baseline="30000" dirty="0"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  <a:p>
            <a:endParaRPr lang="en-US" altLang="zh-CN" sz="1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endParaRPr lang="en-US" altLang="zh-CN" sz="1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11" name="图片 1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94154" y="461091"/>
            <a:ext cx="1835283" cy="485525"/>
          </a:xfrm>
          <a:prstGeom prst="rect">
            <a:avLst/>
          </a:prstGeom>
        </p:spPr>
      </p:pic>
      <p:sp>
        <p:nvSpPr>
          <p:cNvPr id="12" name="矩形 11"/>
          <p:cNvSpPr/>
          <p:nvPr/>
        </p:nvSpPr>
        <p:spPr>
          <a:xfrm>
            <a:off x="2104418" y="534576"/>
            <a:ext cx="6774533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600" b="1" dirty="0">
                <a:solidFill>
                  <a:schemeClr val="accent5">
                    <a:lumMod val="75000"/>
                  </a:schemeClr>
                </a:solidFill>
              </a:rPr>
              <a:t>The General Assembly 2022 of the European Geosciences Union (EGU)</a:t>
            </a:r>
          </a:p>
        </p:txBody>
      </p:sp>
      <p:pic>
        <p:nvPicPr>
          <p:cNvPr id="13" name="图片 1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832035" y="5267362"/>
            <a:ext cx="1046533" cy="1017221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sp>
        <p:nvSpPr>
          <p:cNvPr id="14" name="矩形 13"/>
          <p:cNvSpPr/>
          <p:nvPr/>
        </p:nvSpPr>
        <p:spPr>
          <a:xfrm>
            <a:off x="261874" y="4464210"/>
            <a:ext cx="838270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baseline="30000" dirty="0" smtClean="0"/>
              <a:t>1</a:t>
            </a:r>
            <a:r>
              <a:rPr lang="zh-CN" altLang="en-US" dirty="0" smtClean="0"/>
              <a:t>Northwest </a:t>
            </a:r>
            <a:r>
              <a:rPr lang="zh-CN" altLang="en-US" dirty="0"/>
              <a:t>A&amp;F University, </a:t>
            </a:r>
            <a:r>
              <a:rPr lang="en-US" altLang="zh-CN" dirty="0" smtClean="0"/>
              <a:t>Shaanxi, </a:t>
            </a:r>
            <a:r>
              <a:rPr lang="zh-CN" altLang="en-US" dirty="0" smtClean="0"/>
              <a:t>China (</a:t>
            </a:r>
            <a:r>
              <a:rPr lang="zh-CN" altLang="en-US" u="sng" dirty="0" smtClean="0">
                <a:solidFill>
                  <a:schemeClr val="accent5">
                    <a:lumMod val="75000"/>
                  </a:schemeClr>
                </a:solidFill>
              </a:rPr>
              <a:t>📫：weidu</a:t>
            </a:r>
            <a:r>
              <a:rPr lang="zh-CN" altLang="en-US" u="sng" dirty="0">
                <a:solidFill>
                  <a:schemeClr val="accent5">
                    <a:lumMod val="75000"/>
                  </a:schemeClr>
                </a:solidFill>
              </a:rPr>
              <a:t>0932@126.com</a:t>
            </a:r>
            <a:r>
              <a:rPr lang="zh-CN" altLang="en-US" dirty="0"/>
              <a:t>)</a:t>
            </a:r>
          </a:p>
          <a:p>
            <a:pPr algn="ctr"/>
            <a:r>
              <a:rPr lang="en-US" altLang="zh-CN" baseline="30000" dirty="0" smtClean="0"/>
              <a:t>2</a:t>
            </a:r>
            <a:r>
              <a:rPr lang="zh-CN" altLang="en-US" dirty="0" smtClean="0"/>
              <a:t>Chinese </a:t>
            </a:r>
            <a:r>
              <a:rPr lang="zh-CN" altLang="en-US" dirty="0"/>
              <a:t>Academy of Sciences and Ministry of Water </a:t>
            </a:r>
            <a:r>
              <a:rPr lang="zh-CN" altLang="en-US" dirty="0" smtClean="0"/>
              <a:t>Resources, </a:t>
            </a:r>
            <a:r>
              <a:rPr lang="en-US" altLang="zh-CN" dirty="0"/>
              <a:t>Shaanxi, </a:t>
            </a:r>
            <a:r>
              <a:rPr lang="zh-CN" altLang="en-US" dirty="0" smtClean="0"/>
              <a:t>China</a:t>
            </a:r>
            <a:endParaRPr lang="zh-CN" altLang="en-US" dirty="0"/>
          </a:p>
        </p:txBody>
      </p:sp>
      <p:sp>
        <p:nvSpPr>
          <p:cNvPr id="15" name="矩形 14"/>
          <p:cNvSpPr/>
          <p:nvPr/>
        </p:nvSpPr>
        <p:spPr>
          <a:xfrm>
            <a:off x="294154" y="1219400"/>
            <a:ext cx="8094472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zh-CN" altLang="en-US" b="1" dirty="0">
                <a:solidFill>
                  <a:schemeClr val="accent5">
                    <a:lumMod val="75000"/>
                  </a:schemeClr>
                </a:solidFill>
              </a:rPr>
              <a:t>SSS11.</a:t>
            </a:r>
            <a:r>
              <a:rPr lang="zh-CN" altLang="en-US" b="1" dirty="0" smtClean="0">
                <a:solidFill>
                  <a:schemeClr val="accent5">
                    <a:lumMod val="75000"/>
                  </a:schemeClr>
                </a:solidFill>
              </a:rPr>
              <a:t>11</a:t>
            </a:r>
            <a:endParaRPr lang="en-US" altLang="zh-CN" b="1" dirty="0" smtClean="0">
              <a:solidFill>
                <a:schemeClr val="accent5">
                  <a:lumMod val="75000"/>
                </a:schemeClr>
              </a:solidFill>
            </a:endParaRPr>
          </a:p>
          <a:p>
            <a:pPr algn="just"/>
            <a:r>
              <a:rPr lang="zh-CN" altLang="en-US" b="1" dirty="0" smtClean="0">
                <a:solidFill>
                  <a:schemeClr val="accent5">
                    <a:lumMod val="75000"/>
                  </a:schemeClr>
                </a:solidFill>
              </a:rPr>
              <a:t>New </a:t>
            </a:r>
            <a:r>
              <a:rPr lang="zh-CN" altLang="en-US" b="1" dirty="0">
                <a:solidFill>
                  <a:schemeClr val="accent5">
                    <a:lumMod val="75000"/>
                  </a:schemeClr>
                </a:solidFill>
              </a:rPr>
              <a:t>challenges in measuring geomorphological dynamics and estimating erosion rates in badland areas</a:t>
            </a:r>
          </a:p>
        </p:txBody>
      </p:sp>
      <p:pic>
        <p:nvPicPr>
          <p:cNvPr id="8" name="音频 7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7297738" y="5011738"/>
            <a:ext cx="406400" cy="406400"/>
          </a:xfrm>
          <a:prstGeom prst="rect">
            <a:avLst/>
          </a:prstGeom>
        </p:spPr>
      </p:pic>
    </p:spTree>
    <p:custDataLst>
      <p:tags r:id="rId2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 advTm="28045">
        <p:fade/>
      </p:transition>
    </mc:Choice>
    <mc:Fallback>
      <p:transition spd="med" advTm="28045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5"/>
          <p:cNvGrpSpPr/>
          <p:nvPr/>
        </p:nvGrpSpPr>
        <p:grpSpPr>
          <a:xfrm>
            <a:off x="0" y="198755"/>
            <a:ext cx="7125335" cy="523227"/>
            <a:chOff x="0" y="313"/>
            <a:chExt cx="11221" cy="824"/>
          </a:xfrm>
        </p:grpSpPr>
        <p:grpSp>
          <p:nvGrpSpPr>
            <p:cNvPr id="5" name="组合 4"/>
            <p:cNvGrpSpPr/>
            <p:nvPr/>
          </p:nvGrpSpPr>
          <p:grpSpPr>
            <a:xfrm>
              <a:off x="0" y="313"/>
              <a:ext cx="1215" cy="824"/>
              <a:chOff x="0" y="1098850"/>
              <a:chExt cx="771525" cy="523233"/>
            </a:xfrm>
          </p:grpSpPr>
          <p:sp>
            <p:nvSpPr>
              <p:cNvPr id="2" name="矩形 1"/>
              <p:cNvSpPr/>
              <p:nvPr/>
            </p:nvSpPr>
            <p:spPr>
              <a:xfrm>
                <a:off x="0" y="1133475"/>
                <a:ext cx="770642" cy="461665"/>
              </a:xfrm>
              <a:prstGeom prst="rect">
                <a:avLst/>
              </a:pr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sz="1350"/>
              </a:p>
            </p:txBody>
          </p:sp>
          <p:sp>
            <p:nvSpPr>
              <p:cNvPr id="3" name="矩形 2"/>
              <p:cNvSpPr/>
              <p:nvPr/>
            </p:nvSpPr>
            <p:spPr>
              <a:xfrm>
                <a:off x="71265" y="1098850"/>
                <a:ext cx="700260" cy="52323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2800" spc="-150" dirty="0">
                    <a:ln w="19050">
                      <a:noFill/>
                    </a:ln>
                    <a:solidFill>
                      <a:schemeClr val="bg1"/>
                    </a:solidFill>
                    <a:latin typeface="Eras Bold ITC" panose="020B0907030504020204" pitchFamily="34" charset="0"/>
                    <a:ea typeface="方正尚酷简体" panose="02000000000000000000" pitchFamily="65" charset="-122"/>
                    <a:cs typeface="Arial" panose="020B0604020202020204" pitchFamily="34" charset="0"/>
                  </a:rPr>
                  <a:t>03</a:t>
                </a:r>
                <a:endParaRPr lang="zh-CN" altLang="en-US" sz="2800" spc="-150" dirty="0">
                  <a:ln w="19050">
                    <a:noFill/>
                  </a:ln>
                  <a:solidFill>
                    <a:schemeClr val="bg1"/>
                  </a:solidFill>
                  <a:latin typeface="Eras Bold ITC" panose="020B0907030504020204" pitchFamily="34" charset="0"/>
                  <a:ea typeface="方正尚酷简体" panose="02000000000000000000" pitchFamily="65" charset="-122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" name="矩形 3"/>
            <p:cNvSpPr/>
            <p:nvPr/>
          </p:nvSpPr>
          <p:spPr>
            <a:xfrm>
              <a:off x="1146" y="350"/>
              <a:ext cx="10075" cy="7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4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Results and discussion</a:t>
              </a:r>
              <a:endParaRPr lang="zh-CN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aphicFrame>
        <p:nvGraphicFramePr>
          <p:cNvPr id="10" name="表格 9">
            <a:extLst>
              <a:ext uri="{FF2B5EF4-FFF2-40B4-BE49-F238E27FC236}">
                <a16:creationId xmlns:a16="http://schemas.microsoft.com/office/drawing/2014/main" id="{91319418-BE97-DAA8-6352-543E1A0AF51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83956658"/>
              </p:ext>
            </p:extLst>
          </p:nvPr>
        </p:nvGraphicFramePr>
        <p:xfrm>
          <a:off x="552450" y="1381539"/>
          <a:ext cx="7973307" cy="1436042"/>
        </p:xfrm>
        <a:graphic>
          <a:graphicData uri="http://schemas.openxmlformats.org/drawingml/2006/table">
            <a:tbl>
              <a:tblPr firstRow="1" firstCol="1" bandRow="1"/>
              <a:tblGrid>
                <a:gridCol w="1145160">
                  <a:extLst>
                    <a:ext uri="{9D8B030D-6E8A-4147-A177-3AD203B41FA5}">
                      <a16:colId xmlns:a16="http://schemas.microsoft.com/office/drawing/2014/main" val="3396010088"/>
                    </a:ext>
                  </a:extLst>
                </a:gridCol>
                <a:gridCol w="1102349">
                  <a:extLst>
                    <a:ext uri="{9D8B030D-6E8A-4147-A177-3AD203B41FA5}">
                      <a16:colId xmlns:a16="http://schemas.microsoft.com/office/drawing/2014/main" val="1951780524"/>
                    </a:ext>
                  </a:extLst>
                </a:gridCol>
                <a:gridCol w="1394882">
                  <a:extLst>
                    <a:ext uri="{9D8B030D-6E8A-4147-A177-3AD203B41FA5}">
                      <a16:colId xmlns:a16="http://schemas.microsoft.com/office/drawing/2014/main" val="1797832775"/>
                    </a:ext>
                  </a:extLst>
                </a:gridCol>
                <a:gridCol w="1375685">
                  <a:extLst>
                    <a:ext uri="{9D8B030D-6E8A-4147-A177-3AD203B41FA5}">
                      <a16:colId xmlns:a16="http://schemas.microsoft.com/office/drawing/2014/main" val="1160961930"/>
                    </a:ext>
                  </a:extLst>
                </a:gridCol>
                <a:gridCol w="151108">
                  <a:extLst>
                    <a:ext uri="{9D8B030D-6E8A-4147-A177-3AD203B41FA5}">
                      <a16:colId xmlns:a16="http://schemas.microsoft.com/office/drawing/2014/main" val="3446354394"/>
                    </a:ext>
                  </a:extLst>
                </a:gridCol>
                <a:gridCol w="1168797">
                  <a:extLst>
                    <a:ext uri="{9D8B030D-6E8A-4147-A177-3AD203B41FA5}">
                      <a16:colId xmlns:a16="http://schemas.microsoft.com/office/drawing/2014/main" val="3052513384"/>
                    </a:ext>
                  </a:extLst>
                </a:gridCol>
                <a:gridCol w="1635326">
                  <a:extLst>
                    <a:ext uri="{9D8B030D-6E8A-4147-A177-3AD203B41FA5}">
                      <a16:colId xmlns:a16="http://schemas.microsoft.com/office/drawing/2014/main" val="3741480682"/>
                    </a:ext>
                  </a:extLst>
                </a:gridCol>
              </a:tblGrid>
              <a:tr h="685053">
                <a:tc>
                  <a:txBody>
                    <a:bodyPr/>
                    <a:lstStyle/>
                    <a:p>
                      <a:pPr algn="ctr">
                        <a:lnSpc>
                          <a:spcPts val="216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r>
                        <a:rPr lang="en-US" sz="1400" kern="0" dirty="0" smtClean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Treatments</a:t>
                      </a:r>
                      <a:endParaRPr lang="zh-CN" sz="1800" kern="100" dirty="0">
                        <a:effectLst/>
                        <a:latin typeface="Times New Roman" panose="02020603050405020304" pitchFamily="18" charset="0"/>
                        <a:ea typeface="宋体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16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r>
                        <a:rPr lang="en-US" altLang="zh-CN" sz="1400" kern="0" dirty="0" smtClean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Surface</a:t>
                      </a:r>
                      <a:r>
                        <a:rPr lang="en-US" altLang="zh-CN" sz="1400" kern="0" baseline="0" dirty="0" smtClean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 potential </a:t>
                      </a:r>
                      <a:r>
                        <a:rPr lang="en-US" sz="1400" i="1" kern="0" dirty="0" smtClean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φ</a:t>
                      </a:r>
                      <a:r>
                        <a:rPr lang="en-US" sz="1400" kern="0" baseline="-25000" dirty="0" smtClean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0</a:t>
                      </a:r>
                      <a:r>
                        <a:rPr lang="en-US" sz="1400" kern="0" dirty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/>
                      </a:r>
                      <a:br>
                        <a:rPr lang="en-US" sz="1400" kern="0" dirty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</a:br>
                      <a:r>
                        <a:rPr lang="en-US" sz="1400" kern="0" dirty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/mV</a:t>
                      </a:r>
                      <a:endParaRPr lang="zh-CN" sz="1800" kern="100" dirty="0">
                        <a:effectLst/>
                        <a:latin typeface="Times New Roman" panose="02020603050405020304" pitchFamily="18" charset="0"/>
                        <a:ea typeface="宋体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16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r>
                        <a:rPr lang="en-US" altLang="zh-CN" sz="1400" kern="0" dirty="0" smtClean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Surface</a:t>
                      </a:r>
                      <a:r>
                        <a:rPr lang="en-US" altLang="zh-CN" sz="1400" kern="0" baseline="0" dirty="0" smtClean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 charge density </a:t>
                      </a:r>
                      <a:r>
                        <a:rPr lang="en-US" sz="1400" i="1" kern="0" dirty="0" smtClean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σ</a:t>
                      </a:r>
                      <a:r>
                        <a:rPr lang="en-US" sz="1400" kern="0" baseline="-25000" dirty="0" smtClean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0</a:t>
                      </a:r>
                      <a:r>
                        <a:rPr lang="en-US" sz="1400" kern="0" dirty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/>
                      </a:r>
                      <a:br>
                        <a:rPr lang="en-US" sz="1400" kern="0" dirty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</a:br>
                      <a:r>
                        <a:rPr lang="en-US" sz="1400" kern="0" dirty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/(C·m</a:t>
                      </a:r>
                      <a:r>
                        <a:rPr lang="en-US" sz="1400" kern="0" baseline="30000" dirty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−2</a:t>
                      </a:r>
                      <a:r>
                        <a:rPr lang="en-US" sz="1400" kern="0" dirty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)</a:t>
                      </a:r>
                      <a:endParaRPr lang="zh-CN" sz="1800" kern="100" dirty="0">
                        <a:effectLst/>
                        <a:latin typeface="Times New Roman" panose="02020603050405020304" pitchFamily="18" charset="0"/>
                        <a:ea typeface="宋体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ts val="216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r>
                        <a:rPr lang="en-US" altLang="zh-CN" sz="1400" kern="0" dirty="0" smtClean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Surface electric field</a:t>
                      </a:r>
                      <a:r>
                        <a:rPr lang="en-US" altLang="zh-CN" sz="1400" kern="0" baseline="0" dirty="0" smtClean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 strength </a:t>
                      </a:r>
                      <a:r>
                        <a:rPr lang="en-US" sz="1400" i="1" kern="0" dirty="0" smtClean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E</a:t>
                      </a:r>
                      <a:r>
                        <a:rPr lang="en-US" sz="1400" kern="0" baseline="-25000" dirty="0" smtClean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0</a:t>
                      </a:r>
                      <a:r>
                        <a:rPr lang="en-US" sz="1400" kern="0" dirty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/>
                      </a:r>
                      <a:br>
                        <a:rPr lang="en-US" sz="1400" kern="0" dirty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</a:br>
                      <a:r>
                        <a:rPr lang="en-US" sz="1400" kern="0" dirty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/(10</a:t>
                      </a:r>
                      <a:r>
                        <a:rPr lang="en-US" sz="1400" kern="0" baseline="30000" dirty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8 </a:t>
                      </a:r>
                      <a:r>
                        <a:rPr lang="en-US" sz="1400" kern="0" dirty="0" err="1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V·m</a:t>
                      </a:r>
                      <a:r>
                        <a:rPr lang="en-US" sz="1400" kern="0" baseline="30000" dirty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–1</a:t>
                      </a:r>
                      <a:r>
                        <a:rPr lang="en-US" sz="1400" kern="0" dirty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)</a:t>
                      </a:r>
                      <a:endParaRPr lang="zh-CN" sz="1800" kern="100" dirty="0">
                        <a:effectLst/>
                        <a:latin typeface="Times New Roman" panose="02020603050405020304" pitchFamily="18" charset="0"/>
                        <a:ea typeface="宋体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16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r>
                        <a:rPr lang="en-US" altLang="zh-CN" sz="1400" kern="0" dirty="0" smtClean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Specific surface area </a:t>
                      </a:r>
                      <a:r>
                        <a:rPr lang="en-US" sz="1400" i="1" kern="0" dirty="0" smtClean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S</a:t>
                      </a:r>
                      <a:r>
                        <a:rPr lang="en-US" sz="1400" kern="0" dirty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/>
                      </a:r>
                      <a:br>
                        <a:rPr lang="en-US" sz="1400" kern="0" dirty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</a:br>
                      <a:r>
                        <a:rPr lang="en-US" sz="1400" kern="0" dirty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/(m</a:t>
                      </a:r>
                      <a:r>
                        <a:rPr lang="en-US" sz="1400" kern="0" baseline="30000" dirty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2</a:t>
                      </a:r>
                      <a:r>
                        <a:rPr lang="en-US" sz="1400" kern="0" dirty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·g</a:t>
                      </a:r>
                      <a:r>
                        <a:rPr lang="en-US" sz="1400" kern="0" baseline="30000" dirty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−1</a:t>
                      </a:r>
                      <a:r>
                        <a:rPr lang="en-US" sz="1400" kern="0" dirty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)</a:t>
                      </a:r>
                      <a:endParaRPr lang="zh-CN" sz="1800" kern="100" dirty="0">
                        <a:effectLst/>
                        <a:latin typeface="Times New Roman" panose="02020603050405020304" pitchFamily="18" charset="0"/>
                        <a:ea typeface="宋体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16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r>
                        <a:rPr lang="en-US" altLang="zh-CN" sz="1400" kern="0" dirty="0" smtClean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Surface</a:t>
                      </a:r>
                      <a:r>
                        <a:rPr lang="en-US" altLang="zh-CN" sz="1400" kern="0" baseline="0" dirty="0" smtClean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 charge number </a:t>
                      </a:r>
                      <a:r>
                        <a:rPr lang="en-US" sz="1400" i="1" kern="0" dirty="0" smtClean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SCN</a:t>
                      </a:r>
                      <a:r>
                        <a:rPr lang="en-US" sz="1400" kern="0" dirty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/>
                      </a:r>
                      <a:br>
                        <a:rPr lang="en-US" sz="1400" kern="0" dirty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</a:br>
                      <a:r>
                        <a:rPr lang="en-US" sz="1400" kern="0" dirty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/(cmol·kg</a:t>
                      </a:r>
                      <a:r>
                        <a:rPr lang="en-US" sz="1400" kern="0" baseline="30000" dirty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−1</a:t>
                      </a:r>
                      <a:r>
                        <a:rPr lang="en-US" sz="1400" kern="0" dirty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)</a:t>
                      </a:r>
                      <a:endParaRPr lang="zh-CN" sz="1800" kern="100" dirty="0">
                        <a:effectLst/>
                        <a:latin typeface="Times New Roman" panose="02020603050405020304" pitchFamily="18" charset="0"/>
                        <a:ea typeface="宋体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78611698"/>
                  </a:ext>
                </a:extLst>
              </a:tr>
              <a:tr h="298921">
                <a:tc>
                  <a:txBody>
                    <a:bodyPr/>
                    <a:lstStyle/>
                    <a:p>
                      <a:pPr algn="ctr">
                        <a:lnSpc>
                          <a:spcPts val="2160"/>
                        </a:lnSpc>
                      </a:pPr>
                      <a:r>
                        <a:rPr lang="en-US" sz="1400" kern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NK</a:t>
                      </a:r>
                      <a:endParaRPr lang="zh-CN" sz="1800" kern="100">
                        <a:effectLst/>
                        <a:latin typeface="Times New Roman" panose="02020603050405020304" pitchFamily="18" charset="0"/>
                        <a:ea typeface="宋体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160"/>
                        </a:lnSpc>
                      </a:pPr>
                      <a:r>
                        <a:rPr lang="en-US" sz="1400" kern="0" dirty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−112.1</a:t>
                      </a:r>
                      <a:endParaRPr lang="zh-CN" sz="1800" kern="100" dirty="0">
                        <a:effectLst/>
                        <a:latin typeface="Times New Roman" panose="02020603050405020304" pitchFamily="18" charset="0"/>
                        <a:ea typeface="宋体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160"/>
                        </a:lnSpc>
                      </a:pPr>
                      <a:r>
                        <a:rPr lang="en-US" sz="1400" kern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0.35</a:t>
                      </a:r>
                      <a:endParaRPr lang="zh-CN" sz="1800" kern="100">
                        <a:effectLst/>
                        <a:latin typeface="Times New Roman" panose="02020603050405020304" pitchFamily="18" charset="0"/>
                        <a:ea typeface="宋体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160"/>
                        </a:lnSpc>
                      </a:pPr>
                      <a:r>
                        <a:rPr lang="en-US" sz="1400" kern="0" dirty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5.00</a:t>
                      </a:r>
                      <a:endParaRPr lang="zh-CN" sz="1800" kern="100" dirty="0">
                        <a:effectLst/>
                        <a:latin typeface="Times New Roman" panose="02020603050405020304" pitchFamily="18" charset="0"/>
                        <a:ea typeface="宋体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ts val="2160"/>
                        </a:lnSpc>
                      </a:pPr>
                      <a:r>
                        <a:rPr lang="en-US" sz="1400" kern="0" dirty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46.12</a:t>
                      </a:r>
                      <a:endParaRPr lang="zh-CN" sz="1800" kern="100" dirty="0">
                        <a:effectLst/>
                        <a:latin typeface="Times New Roman" panose="02020603050405020304" pitchFamily="18" charset="0"/>
                        <a:ea typeface="宋体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160"/>
                        </a:lnSpc>
                      </a:pPr>
                      <a:r>
                        <a:rPr lang="en-US" sz="1400" kern="0" dirty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16.90</a:t>
                      </a:r>
                      <a:endParaRPr lang="zh-CN" sz="1800" kern="100" dirty="0">
                        <a:effectLst/>
                        <a:latin typeface="Times New Roman" panose="02020603050405020304" pitchFamily="18" charset="0"/>
                        <a:ea typeface="宋体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22891920"/>
                  </a:ext>
                </a:extLst>
              </a:tr>
              <a:tr h="298921">
                <a:tc>
                  <a:txBody>
                    <a:bodyPr/>
                    <a:lstStyle/>
                    <a:p>
                      <a:pPr algn="ctr">
                        <a:lnSpc>
                          <a:spcPts val="2160"/>
                        </a:lnSpc>
                      </a:pPr>
                      <a:r>
                        <a:rPr lang="en-US" sz="1400" kern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NPK</a:t>
                      </a:r>
                      <a:endParaRPr lang="zh-CN" sz="1800" kern="100">
                        <a:effectLst/>
                        <a:latin typeface="Times New Roman" panose="02020603050405020304" pitchFamily="18" charset="0"/>
                        <a:ea typeface="宋体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160"/>
                        </a:lnSpc>
                      </a:pPr>
                      <a:r>
                        <a:rPr lang="en-US" sz="1400" kern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−110.4</a:t>
                      </a:r>
                      <a:endParaRPr lang="zh-CN" sz="1800" kern="100">
                        <a:effectLst/>
                        <a:latin typeface="Times New Roman" panose="02020603050405020304" pitchFamily="18" charset="0"/>
                        <a:ea typeface="宋体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160"/>
                        </a:lnSpc>
                      </a:pPr>
                      <a:r>
                        <a:rPr lang="en-US" sz="1400" kern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0.31</a:t>
                      </a:r>
                      <a:endParaRPr lang="zh-CN" sz="1800" kern="100">
                        <a:effectLst/>
                        <a:latin typeface="Times New Roman" panose="02020603050405020304" pitchFamily="18" charset="0"/>
                        <a:ea typeface="宋体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160"/>
                        </a:lnSpc>
                      </a:pPr>
                      <a:r>
                        <a:rPr lang="en-US" sz="1400" kern="0" dirty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4.44</a:t>
                      </a:r>
                      <a:endParaRPr lang="zh-CN" sz="1800" kern="100" dirty="0">
                        <a:effectLst/>
                        <a:latin typeface="Times New Roman" panose="02020603050405020304" pitchFamily="18" charset="0"/>
                        <a:ea typeface="宋体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ts val="2160"/>
                        </a:lnSpc>
                      </a:pPr>
                      <a:r>
                        <a:rPr lang="en-US" sz="1400" kern="0" dirty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41.78</a:t>
                      </a:r>
                      <a:endParaRPr lang="zh-CN" sz="1800" kern="100" dirty="0">
                        <a:effectLst/>
                        <a:latin typeface="Times New Roman" panose="02020603050405020304" pitchFamily="18" charset="0"/>
                        <a:ea typeface="宋体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160"/>
                        </a:lnSpc>
                      </a:pPr>
                      <a:r>
                        <a:rPr lang="en-US" sz="1400" kern="0" dirty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13.61</a:t>
                      </a:r>
                      <a:endParaRPr lang="zh-CN" sz="1800" kern="100" dirty="0">
                        <a:effectLst/>
                        <a:latin typeface="Times New Roman" panose="02020603050405020304" pitchFamily="18" charset="0"/>
                        <a:ea typeface="宋体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60214516"/>
                  </a:ext>
                </a:extLst>
              </a:tr>
            </a:tbl>
          </a:graphicData>
        </a:graphic>
      </p:graphicFrame>
      <p:sp>
        <p:nvSpPr>
          <p:cNvPr id="12" name="Rectangle 1">
            <a:extLst>
              <a:ext uri="{FF2B5EF4-FFF2-40B4-BE49-F238E27FC236}">
                <a16:creationId xmlns:a16="http://schemas.microsoft.com/office/drawing/2014/main" id="{4B708E51-A44D-42DA-DCE9-DC7760B2FA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-1" y="889400"/>
            <a:ext cx="9143999" cy="307777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>
            <a:noFill/>
          </a:ln>
          <a:effectLst/>
          <a:ex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zh-CN" sz="1400" b="1" i="0" u="none" strike="noStrike" cap="none" normalizeH="0" dirty="0" smtClean="0">
                <a:ln>
                  <a:noFill/>
                </a:ln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Surface </a:t>
            </a:r>
            <a:r>
              <a:rPr kumimoji="0" lang="en-US" altLang="zh-CN" sz="1400" b="1" i="0" u="none" strike="noStrike" cap="none" normalizeH="0" dirty="0">
                <a:ln>
                  <a:noFill/>
                </a:ln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properties of soil treated with NK and NPK</a:t>
            </a:r>
            <a:endParaRPr kumimoji="0" lang="en-US" altLang="zh-CN" sz="3200" b="1" i="0" u="none" strike="noStrike" cap="none" normalizeH="0" dirty="0">
              <a:ln>
                <a:noFill/>
              </a:ln>
              <a:effectLst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id="{6E7E5B9F-CD06-45F3-5AF1-9ACF911B2FB1}"/>
              </a:ext>
            </a:extLst>
          </p:cNvPr>
          <p:cNvSpPr txBox="1"/>
          <p:nvPr/>
        </p:nvSpPr>
        <p:spPr>
          <a:xfrm>
            <a:off x="0" y="5517871"/>
            <a:ext cx="9144000" cy="1323439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txBody>
          <a:bodyPr wrap="square">
            <a:spAutoFit/>
          </a:bodyPr>
          <a:lstStyle/>
          <a:p>
            <a:pPr marL="285750" indent="-285750" algn="just">
              <a:lnSpc>
                <a:spcPct val="125000"/>
              </a:lnSpc>
              <a:buFont typeface="Arial" panose="020B0604020202020204" pitchFamily="34" charset="0"/>
              <a:buChar char="•"/>
            </a:pPr>
            <a:r>
              <a:rPr lang="en-US" altLang="zh-CN" sz="1600" b="1" kern="100" dirty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Long-term application of phosphorus fertilizer can change the electrochemical properties of the soil surface, which may lead to a decrease in the nutrient storage capacity of the soil</a:t>
            </a:r>
            <a:r>
              <a:rPr lang="zh-CN" altLang="en-US" sz="1600" kern="100" dirty="0" smtClean="0"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；</a:t>
            </a:r>
            <a:endParaRPr lang="en-US" altLang="zh-CN" sz="1600" kern="100" dirty="0">
              <a:effectLst/>
              <a:latin typeface="Times New Roman" panose="02020603050405020304" pitchFamily="18" charset="0"/>
              <a:ea typeface="宋体" panose="02010600030101010101" pitchFamily="2" charset="-122"/>
              <a:cs typeface="Times New Roman" panose="02020603050405020304" pitchFamily="18" charset="0"/>
            </a:endParaRPr>
          </a:p>
          <a:p>
            <a:pPr marL="285750" indent="-285750" algn="just">
              <a:lnSpc>
                <a:spcPct val="125000"/>
              </a:lnSpc>
              <a:buFont typeface="Arial" panose="020B0604020202020204" pitchFamily="34" charset="0"/>
              <a:buChar char="•"/>
            </a:pPr>
            <a:r>
              <a:rPr lang="en-US" altLang="zh-CN" sz="1600" b="1" kern="100" dirty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The soil particle surface potential was affected by both background electrolyte </a:t>
            </a:r>
            <a:r>
              <a:rPr lang="en-US" altLang="zh-CN" sz="1600" b="1" kern="100" dirty="0" smtClean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concentration </a:t>
            </a:r>
            <a:r>
              <a:rPr lang="en-US" altLang="zh-CN" sz="1600" b="1" kern="100" dirty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and fertilization </a:t>
            </a:r>
            <a:r>
              <a:rPr lang="en-US" altLang="zh-CN" sz="1600" b="1" kern="100" dirty="0" smtClean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patterns</a:t>
            </a:r>
            <a:r>
              <a:rPr lang="en-US" altLang="zh-CN" sz="1600" b="1" kern="100" dirty="0" smtClean="0"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.</a:t>
            </a:r>
            <a:endParaRPr lang="zh-CN" altLang="en-US" sz="1600" b="1" dirty="0"/>
          </a:p>
        </p:txBody>
      </p:sp>
      <p:graphicFrame>
        <p:nvGraphicFramePr>
          <p:cNvPr id="15" name="表格 14">
            <a:extLst>
              <a:ext uri="{FF2B5EF4-FFF2-40B4-BE49-F238E27FC236}">
                <a16:creationId xmlns:a16="http://schemas.microsoft.com/office/drawing/2014/main" id="{D9800A12-6EDF-11A4-1511-1A8D6BA2E31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23327581"/>
              </p:ext>
            </p:extLst>
          </p:nvPr>
        </p:nvGraphicFramePr>
        <p:xfrm>
          <a:off x="1605051" y="3405175"/>
          <a:ext cx="6219033" cy="2074475"/>
        </p:xfrm>
        <a:graphic>
          <a:graphicData uri="http://schemas.openxmlformats.org/drawingml/2006/table">
            <a:tbl>
              <a:tblPr firstRow="1" firstCol="1" bandRow="1"/>
              <a:tblGrid>
                <a:gridCol w="3200838">
                  <a:extLst>
                    <a:ext uri="{9D8B030D-6E8A-4147-A177-3AD203B41FA5}">
                      <a16:colId xmlns:a16="http://schemas.microsoft.com/office/drawing/2014/main" val="3914717474"/>
                    </a:ext>
                  </a:extLst>
                </a:gridCol>
                <a:gridCol w="1712356">
                  <a:extLst>
                    <a:ext uri="{9D8B030D-6E8A-4147-A177-3AD203B41FA5}">
                      <a16:colId xmlns:a16="http://schemas.microsoft.com/office/drawing/2014/main" val="4025926901"/>
                    </a:ext>
                  </a:extLst>
                </a:gridCol>
                <a:gridCol w="1305839">
                  <a:extLst>
                    <a:ext uri="{9D8B030D-6E8A-4147-A177-3AD203B41FA5}">
                      <a16:colId xmlns:a16="http://schemas.microsoft.com/office/drawing/2014/main" val="4250579895"/>
                    </a:ext>
                  </a:extLst>
                </a:gridCol>
              </a:tblGrid>
              <a:tr h="385010">
                <a:tc>
                  <a:txBody>
                    <a:bodyPr/>
                    <a:lstStyle/>
                    <a:p>
                      <a:pPr algn="ctr">
                        <a:lnSpc>
                          <a:spcPts val="2000"/>
                        </a:lnSpc>
                      </a:pPr>
                      <a:r>
                        <a:rPr lang="zh-CN" sz="1400" kern="0" dirty="0" smtClean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400" kern="0" dirty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Electrolyte concentration </a:t>
                      </a:r>
                      <a:endParaRPr lang="zh-CN" sz="1400" kern="100" dirty="0">
                        <a:effectLst/>
                        <a:latin typeface="Times New Roman" panose="02020603050405020304" pitchFamily="18" charset="0"/>
                        <a:ea typeface="宋体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ts val="2000"/>
                        </a:lnSpc>
                      </a:pPr>
                      <a:r>
                        <a:rPr lang="en-US" sz="1400" kern="0" dirty="0" smtClean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Surface </a:t>
                      </a:r>
                      <a:r>
                        <a:rPr lang="en-US" sz="1400" kern="0" dirty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potential</a:t>
                      </a:r>
                      <a:r>
                        <a:rPr lang="en-US" sz="1400" kern="0" baseline="-25000" dirty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400" kern="0" dirty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/−mV</a:t>
                      </a:r>
                      <a:endParaRPr lang="zh-CN" sz="1400" kern="100" dirty="0">
                        <a:effectLst/>
                        <a:latin typeface="Times New Roman" panose="02020603050405020304" pitchFamily="18" charset="0"/>
                        <a:ea typeface="宋体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75004591"/>
                  </a:ext>
                </a:extLst>
              </a:tr>
              <a:tr h="342295">
                <a:tc>
                  <a:txBody>
                    <a:bodyPr/>
                    <a:lstStyle/>
                    <a:p>
                      <a:pPr indent="666750" algn="just">
                        <a:lnSpc>
                          <a:spcPts val="2000"/>
                        </a:lnSpc>
                      </a:pPr>
                      <a:r>
                        <a:rPr lang="en-US" sz="1400" kern="0" dirty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     / (mol L</a:t>
                      </a:r>
                      <a:r>
                        <a:rPr lang="en-US" sz="1400" kern="0" baseline="30000" dirty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−1</a:t>
                      </a:r>
                      <a:r>
                        <a:rPr lang="en-US" sz="1400" kern="0" dirty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)</a:t>
                      </a:r>
                      <a:endParaRPr lang="zh-CN" sz="1400" kern="100" dirty="0">
                        <a:effectLst/>
                        <a:latin typeface="Times New Roman" panose="02020603050405020304" pitchFamily="18" charset="0"/>
                        <a:ea typeface="宋体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000"/>
                        </a:lnSpc>
                      </a:pPr>
                      <a:r>
                        <a:rPr lang="en-US" sz="1400" kern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NK</a:t>
                      </a:r>
                      <a:endParaRPr lang="zh-CN" sz="1400" kern="100">
                        <a:effectLst/>
                        <a:latin typeface="Times New Roman" panose="02020603050405020304" pitchFamily="18" charset="0"/>
                        <a:ea typeface="宋体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000"/>
                        </a:lnSpc>
                      </a:pPr>
                      <a:r>
                        <a:rPr lang="en-US" sz="1400" kern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NPK</a:t>
                      </a:r>
                      <a:endParaRPr lang="zh-CN" sz="1400" kern="100">
                        <a:effectLst/>
                        <a:latin typeface="Times New Roman" panose="02020603050405020304" pitchFamily="18" charset="0"/>
                        <a:ea typeface="宋体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40282749"/>
                  </a:ext>
                </a:extLst>
              </a:tr>
              <a:tr h="362042">
                <a:tc>
                  <a:txBody>
                    <a:bodyPr/>
                    <a:lstStyle/>
                    <a:p>
                      <a:pPr algn="ctr">
                        <a:lnSpc>
                          <a:spcPts val="2000"/>
                        </a:lnSpc>
                      </a:pPr>
                      <a:r>
                        <a:rPr lang="en-US" sz="1400" kern="0" dirty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0.0001</a:t>
                      </a:r>
                      <a:endParaRPr lang="zh-CN" sz="1400" kern="100" dirty="0">
                        <a:effectLst/>
                        <a:latin typeface="Times New Roman" panose="02020603050405020304" pitchFamily="18" charset="0"/>
                        <a:ea typeface="宋体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000"/>
                        </a:lnSpc>
                      </a:pPr>
                      <a:r>
                        <a:rPr lang="en-US" sz="1400" kern="0" dirty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328.3</a:t>
                      </a:r>
                      <a:endParaRPr lang="zh-CN" sz="1400" kern="100" dirty="0">
                        <a:effectLst/>
                        <a:latin typeface="Times New Roman" panose="02020603050405020304" pitchFamily="18" charset="0"/>
                        <a:ea typeface="宋体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000"/>
                        </a:lnSpc>
                      </a:pPr>
                      <a:r>
                        <a:rPr lang="en-US" sz="1400" kern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322.2</a:t>
                      </a:r>
                      <a:endParaRPr lang="zh-CN" sz="1400" kern="100">
                        <a:effectLst/>
                        <a:latin typeface="Times New Roman" panose="02020603050405020304" pitchFamily="18" charset="0"/>
                        <a:ea typeface="宋体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7456884"/>
                  </a:ext>
                </a:extLst>
              </a:tr>
              <a:tr h="328376">
                <a:tc>
                  <a:txBody>
                    <a:bodyPr/>
                    <a:lstStyle/>
                    <a:p>
                      <a:pPr algn="ctr">
                        <a:lnSpc>
                          <a:spcPts val="2000"/>
                        </a:lnSpc>
                      </a:pPr>
                      <a:r>
                        <a:rPr lang="en-US" sz="1400" kern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0.001</a:t>
                      </a:r>
                      <a:endParaRPr lang="zh-CN" sz="1400" kern="100">
                        <a:effectLst/>
                        <a:latin typeface="Times New Roman" panose="02020603050405020304" pitchFamily="18" charset="0"/>
                        <a:ea typeface="宋体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000"/>
                        </a:lnSpc>
                      </a:pPr>
                      <a:r>
                        <a:rPr lang="en-US" sz="1400" kern="0" dirty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269.5</a:t>
                      </a:r>
                      <a:endParaRPr lang="zh-CN" sz="1400" kern="100" dirty="0">
                        <a:effectLst/>
                        <a:latin typeface="Times New Roman" panose="02020603050405020304" pitchFamily="18" charset="0"/>
                        <a:ea typeface="宋体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000"/>
                        </a:lnSpc>
                      </a:pPr>
                      <a:r>
                        <a:rPr lang="en-US" sz="1400" kern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263.5</a:t>
                      </a:r>
                      <a:endParaRPr lang="zh-CN" sz="1400" kern="100">
                        <a:effectLst/>
                        <a:latin typeface="Times New Roman" panose="02020603050405020304" pitchFamily="18" charset="0"/>
                        <a:ea typeface="宋体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19333044"/>
                  </a:ext>
                </a:extLst>
              </a:tr>
              <a:tr h="328376">
                <a:tc>
                  <a:txBody>
                    <a:bodyPr/>
                    <a:lstStyle/>
                    <a:p>
                      <a:pPr algn="ctr">
                        <a:lnSpc>
                          <a:spcPts val="2000"/>
                        </a:lnSpc>
                      </a:pPr>
                      <a:r>
                        <a:rPr lang="en-US" sz="1400" kern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0.01</a:t>
                      </a:r>
                      <a:endParaRPr lang="zh-CN" sz="1400" kern="100">
                        <a:effectLst/>
                        <a:latin typeface="Times New Roman" panose="02020603050405020304" pitchFamily="18" charset="0"/>
                        <a:ea typeface="宋体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000"/>
                        </a:lnSpc>
                      </a:pPr>
                      <a:r>
                        <a:rPr lang="en-US" sz="1400" kern="0" dirty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211.2</a:t>
                      </a:r>
                      <a:endParaRPr lang="zh-CN" sz="1400" kern="100" dirty="0">
                        <a:effectLst/>
                        <a:latin typeface="Times New Roman" panose="02020603050405020304" pitchFamily="18" charset="0"/>
                        <a:ea typeface="宋体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000"/>
                        </a:lnSpc>
                      </a:pPr>
                      <a:r>
                        <a:rPr lang="en-US" sz="1400" kern="0" dirty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205.4</a:t>
                      </a:r>
                      <a:endParaRPr lang="zh-CN" sz="1400" kern="100" dirty="0">
                        <a:effectLst/>
                        <a:latin typeface="Times New Roman" panose="02020603050405020304" pitchFamily="18" charset="0"/>
                        <a:ea typeface="宋体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01061063"/>
                  </a:ext>
                </a:extLst>
              </a:tr>
              <a:tr h="328376">
                <a:tc>
                  <a:txBody>
                    <a:bodyPr/>
                    <a:lstStyle/>
                    <a:p>
                      <a:pPr algn="ctr">
                        <a:lnSpc>
                          <a:spcPts val="2000"/>
                        </a:lnSpc>
                      </a:pPr>
                      <a:r>
                        <a:rPr lang="en-US" sz="1400" kern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0.1</a:t>
                      </a:r>
                      <a:endParaRPr lang="zh-CN" sz="1400" kern="100">
                        <a:effectLst/>
                        <a:latin typeface="Times New Roman" panose="02020603050405020304" pitchFamily="18" charset="0"/>
                        <a:ea typeface="宋体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000"/>
                        </a:lnSpc>
                      </a:pPr>
                      <a:r>
                        <a:rPr lang="en-US" sz="1400" kern="0" dirty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154.7</a:t>
                      </a:r>
                      <a:endParaRPr lang="zh-CN" sz="1400" kern="100" dirty="0">
                        <a:effectLst/>
                        <a:latin typeface="Times New Roman" panose="02020603050405020304" pitchFamily="18" charset="0"/>
                        <a:ea typeface="宋体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000"/>
                        </a:lnSpc>
                      </a:pPr>
                      <a:r>
                        <a:rPr lang="en-US" sz="1400" kern="0" dirty="0">
                          <a:effectLst/>
                          <a:latin typeface="Times New Roman" panose="02020603050405020304" pitchFamily="18" charset="0"/>
                          <a:ea typeface="宋体" panose="02010600030101010101" pitchFamily="2" charset="-122"/>
                          <a:cs typeface="Times New Roman" panose="02020603050405020304" pitchFamily="18" charset="0"/>
                        </a:rPr>
                        <a:t>149.1</a:t>
                      </a:r>
                      <a:endParaRPr lang="zh-CN" sz="1400" kern="100" dirty="0">
                        <a:effectLst/>
                        <a:latin typeface="Times New Roman" panose="02020603050405020304" pitchFamily="18" charset="0"/>
                        <a:ea typeface="宋体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2538527"/>
                  </a:ext>
                </a:extLst>
              </a:tr>
            </a:tbl>
          </a:graphicData>
        </a:graphic>
      </p:graphicFrame>
      <p:sp>
        <p:nvSpPr>
          <p:cNvPr id="16" name="Rectangle 2">
            <a:extLst>
              <a:ext uri="{FF2B5EF4-FFF2-40B4-BE49-F238E27FC236}">
                <a16:creationId xmlns:a16="http://schemas.microsoft.com/office/drawing/2014/main" id="{B425640E-84BD-7E9B-2D1E-8DE70CBCB5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2988768"/>
            <a:ext cx="9143999" cy="307777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  <a:effectLst/>
          <a:ex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>
            <a:lvl1pPr indent="666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zh-CN" sz="1400" b="1" i="0" u="none" strike="noStrike" cap="none" normalizeH="0" dirty="0" smtClean="0" bmk="_Hlk98947800">
                <a:ln>
                  <a:noFill/>
                </a:ln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Surface </a:t>
            </a:r>
            <a:r>
              <a:rPr kumimoji="0" lang="en-US" altLang="zh-CN" sz="1400" b="1" i="0" u="none" strike="noStrike" cap="none" normalizeH="0" dirty="0" bmk="_Hlk98947800">
                <a:ln>
                  <a:noFill/>
                </a:ln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potentials of soil particles at different electrolyte concentrations</a:t>
            </a:r>
            <a:endParaRPr kumimoji="0" lang="en-US" altLang="zh-CN" sz="1400" b="1" i="0" u="none" strike="noStrike" cap="none" normalizeH="0" dirty="0">
              <a:ln>
                <a:noFill/>
              </a:ln>
              <a:effectLst/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7364896" y="2266122"/>
            <a:ext cx="665922" cy="551459"/>
          </a:xfrm>
          <a:prstGeom prst="rect">
            <a:avLst/>
          </a:prstGeom>
          <a:noFill/>
          <a:ln w="28575">
            <a:solidFill>
              <a:srgbClr val="FF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cxnSp>
        <p:nvCxnSpPr>
          <p:cNvPr id="9" name="直接箭头连接符 8"/>
          <p:cNvCxnSpPr/>
          <p:nvPr/>
        </p:nvCxnSpPr>
        <p:spPr>
          <a:xfrm>
            <a:off x="5983357" y="4224130"/>
            <a:ext cx="0" cy="1133061"/>
          </a:xfrm>
          <a:prstGeom prst="straightConnector1">
            <a:avLst/>
          </a:prstGeom>
          <a:ln w="254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箭头连接符 16"/>
          <p:cNvCxnSpPr/>
          <p:nvPr/>
        </p:nvCxnSpPr>
        <p:spPr>
          <a:xfrm>
            <a:off x="7547114" y="4224129"/>
            <a:ext cx="0" cy="1133061"/>
          </a:xfrm>
          <a:prstGeom prst="straightConnector1">
            <a:avLst/>
          </a:prstGeom>
          <a:ln w="254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接箭头连接符 17"/>
          <p:cNvCxnSpPr/>
          <p:nvPr/>
        </p:nvCxnSpPr>
        <p:spPr>
          <a:xfrm flipV="1">
            <a:off x="3627783" y="4273825"/>
            <a:ext cx="0" cy="1033668"/>
          </a:xfrm>
          <a:prstGeom prst="straightConnector1">
            <a:avLst/>
          </a:prstGeom>
          <a:ln w="254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矩形 12"/>
          <p:cNvSpPr/>
          <p:nvPr/>
        </p:nvSpPr>
        <p:spPr>
          <a:xfrm>
            <a:off x="5446643" y="3806687"/>
            <a:ext cx="2100471" cy="228600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pic>
        <p:nvPicPr>
          <p:cNvPr id="19" name="音频 18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7297738" y="5011738"/>
            <a:ext cx="406400" cy="4064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80287626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 advTm="23221">
        <p:fade/>
      </p:transition>
    </mc:Choice>
    <mc:Fallback>
      <p:transition spd="med" advTm="23221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1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2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9"/>
                </p:tgtEl>
              </p:cMediaNode>
            </p:audio>
          </p:childTnLst>
        </p:cTn>
      </p:par>
    </p:tnLst>
    <p:bldLst>
      <p:bldP spid="7" grpId="0" animBg="1"/>
      <p:bldP spid="7" grpId="1" animBg="1"/>
      <p:bldP spid="13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5"/>
          <p:cNvGrpSpPr/>
          <p:nvPr/>
        </p:nvGrpSpPr>
        <p:grpSpPr>
          <a:xfrm>
            <a:off x="0" y="198755"/>
            <a:ext cx="7125335" cy="523227"/>
            <a:chOff x="0" y="313"/>
            <a:chExt cx="11221" cy="824"/>
          </a:xfrm>
        </p:grpSpPr>
        <p:grpSp>
          <p:nvGrpSpPr>
            <p:cNvPr id="5" name="组合 4"/>
            <p:cNvGrpSpPr/>
            <p:nvPr/>
          </p:nvGrpSpPr>
          <p:grpSpPr>
            <a:xfrm>
              <a:off x="0" y="313"/>
              <a:ext cx="1215" cy="824"/>
              <a:chOff x="0" y="1098850"/>
              <a:chExt cx="771525" cy="523233"/>
            </a:xfrm>
          </p:grpSpPr>
          <p:sp>
            <p:nvSpPr>
              <p:cNvPr id="2" name="矩形 1"/>
              <p:cNvSpPr/>
              <p:nvPr/>
            </p:nvSpPr>
            <p:spPr>
              <a:xfrm>
                <a:off x="0" y="1133475"/>
                <a:ext cx="770642" cy="461665"/>
              </a:xfrm>
              <a:prstGeom prst="rect">
                <a:avLst/>
              </a:pr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sz="1350"/>
              </a:p>
            </p:txBody>
          </p:sp>
          <p:sp>
            <p:nvSpPr>
              <p:cNvPr id="3" name="矩形 2"/>
              <p:cNvSpPr/>
              <p:nvPr/>
            </p:nvSpPr>
            <p:spPr>
              <a:xfrm>
                <a:off x="71265" y="1098850"/>
                <a:ext cx="700260" cy="52323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2800" spc="-150" dirty="0">
                    <a:ln w="19050">
                      <a:noFill/>
                    </a:ln>
                    <a:solidFill>
                      <a:schemeClr val="bg1"/>
                    </a:solidFill>
                    <a:latin typeface="Eras Bold ITC" panose="020B0907030504020204" pitchFamily="34" charset="0"/>
                    <a:ea typeface="方正尚酷简体" panose="02000000000000000000" pitchFamily="65" charset="-122"/>
                    <a:cs typeface="Arial" panose="020B0604020202020204" pitchFamily="34" charset="0"/>
                  </a:rPr>
                  <a:t>03</a:t>
                </a:r>
                <a:endParaRPr lang="zh-CN" altLang="en-US" sz="2800" spc="-150" dirty="0">
                  <a:ln w="19050">
                    <a:noFill/>
                  </a:ln>
                  <a:solidFill>
                    <a:schemeClr val="bg1"/>
                  </a:solidFill>
                  <a:latin typeface="Eras Bold ITC" panose="020B0907030504020204" pitchFamily="34" charset="0"/>
                  <a:ea typeface="方正尚酷简体" panose="02000000000000000000" pitchFamily="65" charset="-122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" name="矩形 3"/>
            <p:cNvSpPr/>
            <p:nvPr/>
          </p:nvSpPr>
          <p:spPr>
            <a:xfrm>
              <a:off x="1146" y="350"/>
              <a:ext cx="10075" cy="7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4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Results and discussion</a:t>
              </a:r>
              <a:endParaRPr lang="zh-CN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2" name="文本框 11">
            <a:extLst>
              <a:ext uri="{FF2B5EF4-FFF2-40B4-BE49-F238E27FC236}">
                <a16:creationId xmlns:a16="http://schemas.microsoft.com/office/drawing/2014/main" id="{DADBF55C-CC3A-79B0-C09B-2330A03FABB7}"/>
              </a:ext>
            </a:extLst>
          </p:cNvPr>
          <p:cNvSpPr txBox="1"/>
          <p:nvPr/>
        </p:nvSpPr>
        <p:spPr>
          <a:xfrm>
            <a:off x="-12266" y="6249055"/>
            <a:ext cx="5845589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altLang="zh-CN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Distribution </a:t>
            </a:r>
            <a:r>
              <a:rPr lang="en-US" altLang="zh-CN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of soil interaction force with distance between particles</a:t>
            </a:r>
            <a:endParaRPr lang="zh-CN" altLang="en-US" sz="1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0" name="图片 9">
            <a:extLst>
              <a:ext uri="{FF2B5EF4-FFF2-40B4-BE49-F238E27FC236}">
                <a16:creationId xmlns:a16="http://schemas.microsoft.com/office/drawing/2014/main" id="{BBFBE04F-D0B6-F693-FF9B-347301C3409F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796926"/>
            <a:ext cx="5846400" cy="2591065"/>
          </a:xfrm>
          <a:prstGeom prst="rect">
            <a:avLst/>
          </a:prstGeom>
        </p:spPr>
      </p:pic>
      <p:pic>
        <p:nvPicPr>
          <p:cNvPr id="17" name="图片 16">
            <a:extLst>
              <a:ext uri="{FF2B5EF4-FFF2-40B4-BE49-F238E27FC236}">
                <a16:creationId xmlns:a16="http://schemas.microsoft.com/office/drawing/2014/main" id="{05E8A395-A6D8-F2D0-DC50-DB25E04C2F56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265" y="3401276"/>
            <a:ext cx="5846400" cy="2834493"/>
          </a:xfrm>
          <a:prstGeom prst="rect">
            <a:avLst/>
          </a:prstGeom>
        </p:spPr>
      </p:pic>
      <p:sp>
        <p:nvSpPr>
          <p:cNvPr id="7" name="文本框 6">
            <a:extLst>
              <a:ext uri="{FF2B5EF4-FFF2-40B4-BE49-F238E27FC236}">
                <a16:creationId xmlns:a16="http://schemas.microsoft.com/office/drawing/2014/main" id="{B4C0BCD6-FD45-6916-510B-1C25EEA101D8}"/>
              </a:ext>
            </a:extLst>
          </p:cNvPr>
          <p:cNvSpPr txBox="1"/>
          <p:nvPr/>
        </p:nvSpPr>
        <p:spPr>
          <a:xfrm>
            <a:off x="5988930" y="3720831"/>
            <a:ext cx="3155070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dirty="0" smtClean="0">
                <a:latin typeface="Times New Roman" panose="02020603050405020304" pitchFamily="18" charset="0"/>
                <a:ea typeface="宋体" panose="02010600030101010101" pitchFamily="2" charset="-122"/>
              </a:rPr>
              <a:t>Electrostatic repulsion </a:t>
            </a:r>
            <a:r>
              <a:rPr lang="en-US" altLang="zh-CN" sz="1800" i="1" kern="100" dirty="0" smtClean="0">
                <a:effectLst/>
                <a:latin typeface="Times New Roman" panose="02020603050405020304" pitchFamily="18" charset="0"/>
                <a:ea typeface="宋体" panose="02010600030101010101" pitchFamily="2" charset="-122"/>
              </a:rPr>
              <a:t>P</a:t>
            </a:r>
            <a:r>
              <a:rPr lang="en-US" altLang="zh-CN" sz="1800" kern="100" baseline="-25000" dirty="0" smtClean="0">
                <a:effectLst/>
                <a:latin typeface="Times New Roman" panose="02020603050405020304" pitchFamily="18" charset="0"/>
                <a:ea typeface="宋体" panose="02010600030101010101" pitchFamily="2" charset="-122"/>
              </a:rPr>
              <a:t>E </a:t>
            </a:r>
            <a:r>
              <a:rPr lang="en-US" altLang="zh-CN" dirty="0">
                <a:latin typeface="Times New Roman" panose="02020603050405020304" pitchFamily="18" charset="0"/>
                <a:ea typeface="宋体" panose="02010600030101010101" pitchFamily="2" charset="-122"/>
              </a:rPr>
              <a:t>: NK&gt; NPK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dirty="0">
                <a:latin typeface="Times New Roman" panose="02020603050405020304" pitchFamily="18" charset="0"/>
                <a:ea typeface="宋体" panose="02010600030101010101" pitchFamily="2" charset="-122"/>
              </a:rPr>
              <a:t>Van der Waals </a:t>
            </a:r>
            <a:r>
              <a:rPr lang="en-US" altLang="zh-CN" dirty="0" smtClean="0">
                <a:latin typeface="Times New Roman" panose="02020603050405020304" pitchFamily="18" charset="0"/>
                <a:ea typeface="宋体" panose="02010600030101010101" pitchFamily="2" charset="-122"/>
              </a:rPr>
              <a:t>forces </a:t>
            </a:r>
            <a:r>
              <a:rPr lang="en-US" altLang="zh-CN" sz="1800" i="1" kern="100" dirty="0" err="1" smtClean="0">
                <a:effectLst/>
                <a:latin typeface="Times New Roman" panose="02020603050405020304" pitchFamily="18" charset="0"/>
                <a:ea typeface="宋体" panose="02010600030101010101" pitchFamily="2" charset="-122"/>
              </a:rPr>
              <a:t>P</a:t>
            </a:r>
            <a:r>
              <a:rPr lang="en-US" altLang="zh-CN" sz="1800" kern="100" baseline="-25000" dirty="0" err="1" smtClean="0">
                <a:effectLst/>
                <a:latin typeface="Times New Roman" panose="02020603050405020304" pitchFamily="18" charset="0"/>
                <a:ea typeface="宋体" panose="02010600030101010101" pitchFamily="2" charset="-122"/>
              </a:rPr>
              <a:t>vdw</a:t>
            </a:r>
            <a:r>
              <a:rPr lang="en-US" altLang="zh-CN" sz="1800" kern="100" baseline="-25000" dirty="0" smtClean="0">
                <a:effectLst/>
                <a:latin typeface="Times New Roman" panose="02020603050405020304" pitchFamily="18" charset="0"/>
                <a:ea typeface="宋体" panose="02010600030101010101" pitchFamily="2" charset="-122"/>
              </a:rPr>
              <a:t> </a:t>
            </a:r>
            <a:r>
              <a:rPr lang="en-US" altLang="zh-CN" dirty="0">
                <a:latin typeface="Times New Roman" panose="02020603050405020304" pitchFamily="18" charset="0"/>
                <a:ea typeface="宋体" panose="02010600030101010101" pitchFamily="2" charset="-122"/>
              </a:rPr>
              <a:t>: NK&lt; NPK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dirty="0" smtClean="0">
                <a:latin typeface="Times New Roman" panose="02020603050405020304" pitchFamily="18" charset="0"/>
                <a:ea typeface="宋体" panose="02010600030101010101" pitchFamily="2" charset="-122"/>
              </a:rPr>
              <a:t>Net force </a:t>
            </a:r>
            <a:r>
              <a:rPr lang="en-US" altLang="zh-CN" dirty="0">
                <a:latin typeface="Times New Roman" panose="02020603050405020304" pitchFamily="18" charset="0"/>
                <a:ea typeface="宋体" panose="02010600030101010101" pitchFamily="2" charset="-122"/>
              </a:rPr>
              <a:t>(repulsion</a:t>
            </a:r>
            <a:r>
              <a:rPr lang="en-US" altLang="zh-CN" dirty="0" smtClean="0">
                <a:latin typeface="Times New Roman" panose="02020603050405020304" pitchFamily="18" charset="0"/>
                <a:ea typeface="宋体" panose="02010600030101010101" pitchFamily="2" charset="-122"/>
              </a:rPr>
              <a:t>) </a:t>
            </a:r>
            <a:r>
              <a:rPr lang="en-US" altLang="zh-CN" sz="1800" i="1" kern="100" dirty="0" err="1" smtClean="0">
                <a:effectLst/>
                <a:latin typeface="Times New Roman" panose="02020603050405020304" pitchFamily="18" charset="0"/>
                <a:ea typeface="宋体" panose="02010600030101010101" pitchFamily="2" charset="-122"/>
              </a:rPr>
              <a:t>P</a:t>
            </a:r>
            <a:r>
              <a:rPr lang="en-US" altLang="zh-CN" sz="1800" kern="100" baseline="-25000" dirty="0" err="1" smtClean="0">
                <a:effectLst/>
                <a:latin typeface="Times New Roman" panose="02020603050405020304" pitchFamily="18" charset="0"/>
                <a:ea typeface="宋体" panose="02010600030101010101" pitchFamily="2" charset="-122"/>
              </a:rPr>
              <a:t>net</a:t>
            </a:r>
            <a:r>
              <a:rPr lang="en-US" altLang="zh-CN" sz="1800" kern="100" baseline="-25000" dirty="0" smtClean="0">
                <a:effectLst/>
                <a:latin typeface="Times New Roman" panose="02020603050405020304" pitchFamily="18" charset="0"/>
                <a:ea typeface="宋体" panose="02010600030101010101" pitchFamily="2" charset="-122"/>
              </a:rPr>
              <a:t> </a:t>
            </a:r>
            <a:r>
              <a:rPr lang="en-US" altLang="zh-CN" dirty="0">
                <a:latin typeface="Times New Roman" panose="02020603050405020304" pitchFamily="18" charset="0"/>
                <a:ea typeface="宋体" panose="02010600030101010101" pitchFamily="2" charset="-122"/>
              </a:rPr>
              <a:t>: NK &gt; NPK</a:t>
            </a:r>
          </a:p>
          <a:p>
            <a:endParaRPr lang="zh-CN" altLang="en-US" dirty="0"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pic>
        <p:nvPicPr>
          <p:cNvPr id="10242" name="Picture 2">
            <a:extLst>
              <a:ext uri="{FF2B5EF4-FFF2-40B4-BE49-F238E27FC236}">
                <a16:creationId xmlns:a16="http://schemas.microsoft.com/office/drawing/2014/main" id="{F291BE94-10CE-2E19-AAC0-49D281A9F3C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33323" y="815976"/>
            <a:ext cx="3015402" cy="25817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音频 7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7297738" y="5011738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1838937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 advTm="33172">
        <p:fade/>
      </p:transition>
    </mc:Choice>
    <mc:Fallback>
      <p:transition spd="med" advTm="33172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5"/>
          <p:cNvGrpSpPr/>
          <p:nvPr/>
        </p:nvGrpSpPr>
        <p:grpSpPr>
          <a:xfrm>
            <a:off x="0" y="198755"/>
            <a:ext cx="8153217" cy="523227"/>
            <a:chOff x="0" y="313"/>
            <a:chExt cx="11104" cy="824"/>
          </a:xfrm>
        </p:grpSpPr>
        <p:grpSp>
          <p:nvGrpSpPr>
            <p:cNvPr id="5" name="组合 4"/>
            <p:cNvGrpSpPr/>
            <p:nvPr/>
          </p:nvGrpSpPr>
          <p:grpSpPr>
            <a:xfrm>
              <a:off x="0" y="313"/>
              <a:ext cx="1215" cy="824"/>
              <a:chOff x="0" y="1098850"/>
              <a:chExt cx="771525" cy="523233"/>
            </a:xfrm>
          </p:grpSpPr>
          <p:sp>
            <p:nvSpPr>
              <p:cNvPr id="2" name="矩形 1"/>
              <p:cNvSpPr/>
              <p:nvPr/>
            </p:nvSpPr>
            <p:spPr>
              <a:xfrm>
                <a:off x="0" y="1133475"/>
                <a:ext cx="770642" cy="461665"/>
              </a:xfrm>
              <a:prstGeom prst="rect">
                <a:avLst/>
              </a:pr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sz="1350"/>
              </a:p>
            </p:txBody>
          </p:sp>
          <p:sp>
            <p:nvSpPr>
              <p:cNvPr id="3" name="矩形 2"/>
              <p:cNvSpPr/>
              <p:nvPr/>
            </p:nvSpPr>
            <p:spPr>
              <a:xfrm>
                <a:off x="71265" y="1098850"/>
                <a:ext cx="700260" cy="52323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2800" spc="-150" dirty="0">
                    <a:ln w="19050">
                      <a:noFill/>
                    </a:ln>
                    <a:solidFill>
                      <a:schemeClr val="bg1"/>
                    </a:solidFill>
                    <a:latin typeface="Eras Bold ITC" panose="020B0907030504020204" pitchFamily="34" charset="0"/>
                    <a:ea typeface="方正尚酷简体" panose="02000000000000000000" pitchFamily="65" charset="-122"/>
                    <a:cs typeface="Arial" panose="020B0604020202020204" pitchFamily="34" charset="0"/>
                  </a:rPr>
                  <a:t>03</a:t>
                </a:r>
                <a:endParaRPr lang="zh-CN" altLang="en-US" sz="2800" spc="-150" dirty="0">
                  <a:ln w="19050">
                    <a:noFill/>
                  </a:ln>
                  <a:solidFill>
                    <a:schemeClr val="bg1"/>
                  </a:solidFill>
                  <a:latin typeface="Eras Bold ITC" panose="020B0907030504020204" pitchFamily="34" charset="0"/>
                  <a:ea typeface="方正尚酷简体" panose="02000000000000000000" pitchFamily="65" charset="-122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" name="矩形 3"/>
            <p:cNvSpPr/>
            <p:nvPr/>
          </p:nvSpPr>
          <p:spPr>
            <a:xfrm>
              <a:off x="1146" y="350"/>
              <a:ext cx="9958" cy="7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4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Results and discussion</a:t>
              </a:r>
              <a:endParaRPr lang="zh-CN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7170" name="Picture 2">
            <a:extLst>
              <a:ext uri="{FF2B5EF4-FFF2-40B4-BE49-F238E27FC236}">
                <a16:creationId xmlns:a16="http://schemas.microsoft.com/office/drawing/2014/main" id="{4075A5AA-8655-44D4-E69F-3BAAA72B1F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405" y="917929"/>
            <a:ext cx="8935938" cy="29777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文本框 8">
            <a:extLst>
              <a:ext uri="{FF2B5EF4-FFF2-40B4-BE49-F238E27FC236}">
                <a16:creationId xmlns:a16="http://schemas.microsoft.com/office/drawing/2014/main" id="{179B6D69-A85E-6032-0A2F-A770CC4C9493}"/>
              </a:ext>
            </a:extLst>
          </p:cNvPr>
          <p:cNvSpPr txBox="1"/>
          <p:nvPr/>
        </p:nvSpPr>
        <p:spPr>
          <a:xfrm>
            <a:off x="-1" y="3971925"/>
            <a:ext cx="9144001" cy="348813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</p:spPr>
        <p:txBody>
          <a:bodyPr wrap="square">
            <a:spAutoFit/>
          </a:bodyPr>
          <a:lstStyle/>
          <a:p>
            <a:pPr algn="ctr">
              <a:lnSpc>
                <a:spcPts val="2000"/>
              </a:lnSpc>
              <a:spcAft>
                <a:spcPts val="600"/>
              </a:spcAft>
            </a:pPr>
            <a:r>
              <a:rPr lang="en-US" altLang="zh-CN" sz="1400" b="1" kern="100" dirty="0" smtClean="0"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Relationship </a:t>
            </a:r>
            <a:r>
              <a:rPr lang="en-US" altLang="zh-CN" sz="1400" b="1" kern="100" dirty="0"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between aggregate breaking strength and the net pressure at 2 nm distance between adjacent particles</a:t>
            </a:r>
            <a:endParaRPr lang="zh-CN" altLang="zh-CN" b="1" kern="100" dirty="0">
              <a:effectLst/>
              <a:latin typeface="Times New Roman" panose="02020603050405020304" pitchFamily="18" charset="0"/>
              <a:ea typeface="宋体" panose="02010600030101010101" pitchFamily="2" charset="-122"/>
              <a:cs typeface="Times New Roman" panose="02020603050405020304" pitchFamily="18" charset="0"/>
            </a:endParaRP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9DE47822-BEEB-8608-401C-7F00E14DCF13}"/>
              </a:ext>
            </a:extLst>
          </p:cNvPr>
          <p:cNvSpPr txBox="1"/>
          <p:nvPr/>
        </p:nvSpPr>
        <p:spPr>
          <a:xfrm>
            <a:off x="0" y="4973178"/>
            <a:ext cx="9144000" cy="1338828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</p:spPr>
        <p:txBody>
          <a:bodyPr wrap="square">
            <a:spAutoFit/>
          </a:bodyPr>
          <a:lstStyle/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kern="100" dirty="0" smtClean="0">
                <a:latin typeface="Times New Roman" panose="02020603050405020304" pitchFamily="18" charset="0"/>
                <a:ea typeface="宋体" panose="02010600030101010101" pitchFamily="2" charset="-122"/>
              </a:rPr>
              <a:t>Aggregate breaking strength increases </a:t>
            </a:r>
            <a:r>
              <a:rPr lang="en-US" altLang="zh-CN" kern="100" dirty="0">
                <a:latin typeface="Times New Roman" panose="02020603050405020304" pitchFamily="18" charset="0"/>
                <a:ea typeface="宋体" panose="02010600030101010101" pitchFamily="2" charset="-122"/>
              </a:rPr>
              <a:t>exponentially with the net repulsion</a:t>
            </a:r>
            <a:r>
              <a:rPr lang="zh-CN" altLang="en-US" sz="1800" kern="100" dirty="0" smtClean="0"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；</a:t>
            </a:r>
            <a:endParaRPr lang="en-US" altLang="zh-CN" sz="1800" kern="100" dirty="0">
              <a:effectLst/>
              <a:latin typeface="Times New Roman" panose="02020603050405020304" pitchFamily="18" charset="0"/>
              <a:ea typeface="宋体" panose="02010600030101010101" pitchFamily="2" charset="-122"/>
              <a:cs typeface="Times New Roman" panose="02020603050405020304" pitchFamily="18" charset="0"/>
            </a:endParaRP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800" kern="100" dirty="0">
                <a:effectLst/>
                <a:latin typeface="Times New Roman" panose="02020603050405020304" pitchFamily="18" charset="0"/>
                <a:ea typeface="宋体" panose="02010600030101010101" pitchFamily="2" charset="-122"/>
              </a:rPr>
              <a:t> </a:t>
            </a:r>
            <a:r>
              <a:rPr lang="en-US" altLang="zh-CN" kern="100" dirty="0">
                <a:latin typeface="Times New Roman" panose="02020603050405020304" pitchFamily="18" charset="0"/>
                <a:ea typeface="宋体" panose="02010600030101010101" pitchFamily="2" charset="-122"/>
              </a:rPr>
              <a:t>The weakening of </a:t>
            </a:r>
            <a:r>
              <a:rPr lang="en-US" altLang="zh-CN" i="1" kern="1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P</a:t>
            </a:r>
            <a:r>
              <a:rPr lang="en-US" altLang="zh-CN" kern="100" baseline="-250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net</a:t>
            </a:r>
            <a:r>
              <a:rPr lang="en-US" altLang="zh-CN" kern="100" dirty="0">
                <a:latin typeface="Times New Roman" panose="02020603050405020304" pitchFamily="18" charset="0"/>
                <a:ea typeface="宋体" panose="02010600030101010101" pitchFamily="2" charset="-122"/>
              </a:rPr>
              <a:t> is beneficial to the enhancement of aggregate stability; thus the aggregate stability of NPK treatment is higher than that of NK </a:t>
            </a:r>
            <a:r>
              <a:rPr lang="en-US" altLang="zh-CN" kern="100" dirty="0" smtClean="0">
                <a:latin typeface="Times New Roman" panose="02020603050405020304" pitchFamily="18" charset="0"/>
                <a:ea typeface="宋体" panose="02010600030101010101" pitchFamily="2" charset="-122"/>
              </a:rPr>
              <a:t>treatment</a:t>
            </a:r>
            <a:r>
              <a:rPr lang="en-US" altLang="zh-CN" dirty="0" smtClean="0">
                <a:latin typeface="Times New Roman" panose="02020603050405020304" pitchFamily="18" charset="0"/>
                <a:ea typeface="宋体" panose="02010600030101010101" pitchFamily="2" charset="-122"/>
              </a:rPr>
              <a:t>.</a:t>
            </a:r>
            <a:endParaRPr lang="en-US" altLang="zh-CN" sz="1800" kern="100" dirty="0">
              <a:effectLst/>
              <a:latin typeface="Times New Roman" panose="02020603050405020304" pitchFamily="18" charset="0"/>
              <a:ea typeface="宋体" panose="02010600030101010101" pitchFamily="2" charset="-122"/>
              <a:cs typeface="Times New Roman" panose="02020603050405020304" pitchFamily="18" charset="0"/>
            </a:endParaRPr>
          </a:p>
        </p:txBody>
      </p:sp>
      <p:cxnSp>
        <p:nvCxnSpPr>
          <p:cNvPr id="8" name="直接箭头连接符 7"/>
          <p:cNvCxnSpPr/>
          <p:nvPr/>
        </p:nvCxnSpPr>
        <p:spPr>
          <a:xfrm flipV="1">
            <a:off x="3001617" y="1898374"/>
            <a:ext cx="0" cy="1123122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接箭头连接符 11"/>
          <p:cNvCxnSpPr/>
          <p:nvPr/>
        </p:nvCxnSpPr>
        <p:spPr>
          <a:xfrm flipV="1">
            <a:off x="1255645" y="3150704"/>
            <a:ext cx="1477618" cy="23192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直接箭头连接符 13"/>
          <p:cNvCxnSpPr/>
          <p:nvPr/>
        </p:nvCxnSpPr>
        <p:spPr>
          <a:xfrm flipV="1">
            <a:off x="5837580" y="1951384"/>
            <a:ext cx="0" cy="1123122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直接箭头连接符 14"/>
          <p:cNvCxnSpPr/>
          <p:nvPr/>
        </p:nvCxnSpPr>
        <p:spPr>
          <a:xfrm flipV="1">
            <a:off x="4091608" y="3203714"/>
            <a:ext cx="1477618" cy="23192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箭头连接符 15"/>
          <p:cNvCxnSpPr/>
          <p:nvPr/>
        </p:nvCxnSpPr>
        <p:spPr>
          <a:xfrm flipV="1">
            <a:off x="8610589" y="1921567"/>
            <a:ext cx="0" cy="1123122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箭头连接符 16"/>
          <p:cNvCxnSpPr/>
          <p:nvPr/>
        </p:nvCxnSpPr>
        <p:spPr>
          <a:xfrm flipV="1">
            <a:off x="6864617" y="3173897"/>
            <a:ext cx="1477618" cy="23192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3" name="音频 12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7297738" y="5011738"/>
            <a:ext cx="406400" cy="4064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50683823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 advTm="19805">
        <p:fade/>
      </p:transition>
    </mc:Choice>
    <mc:Fallback>
      <p:transition spd="med" advTm="19805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1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2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3"/>
                </p:tgtEl>
              </p:cMediaNode>
            </p:audio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 descr="timg8II1ZO98"/>
          <p:cNvPicPr>
            <a:picLocks noChangeAspect="1"/>
          </p:cNvPicPr>
          <p:nvPr/>
        </p:nvPicPr>
        <p:blipFill>
          <a:blip r:embed="rId5"/>
          <a:srcRect t="6226" b="29811"/>
          <a:stretch>
            <a:fillRect/>
          </a:stretch>
        </p:blipFill>
        <p:spPr>
          <a:xfrm>
            <a:off x="1" y="3541395"/>
            <a:ext cx="9144000" cy="3316605"/>
          </a:xfrm>
          <a:prstGeom prst="rect">
            <a:avLst/>
          </a:prstGeom>
        </p:spPr>
      </p:pic>
      <p:grpSp>
        <p:nvGrpSpPr>
          <p:cNvPr id="15" name="组合 14"/>
          <p:cNvGrpSpPr/>
          <p:nvPr/>
        </p:nvGrpSpPr>
        <p:grpSpPr>
          <a:xfrm>
            <a:off x="0" y="198732"/>
            <a:ext cx="770642" cy="523220"/>
            <a:chOff x="0" y="1098850"/>
            <a:chExt cx="770642" cy="523220"/>
          </a:xfrm>
        </p:grpSpPr>
        <p:sp>
          <p:nvSpPr>
            <p:cNvPr id="16" name="矩形 15"/>
            <p:cNvSpPr/>
            <p:nvPr/>
          </p:nvSpPr>
          <p:spPr>
            <a:xfrm>
              <a:off x="0" y="1133475"/>
              <a:ext cx="770642" cy="461665"/>
            </a:xfrm>
            <a:prstGeom prst="rect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1350"/>
            </a:p>
          </p:txBody>
        </p:sp>
        <p:sp>
          <p:nvSpPr>
            <p:cNvPr id="17" name="矩形 16"/>
            <p:cNvSpPr/>
            <p:nvPr/>
          </p:nvSpPr>
          <p:spPr>
            <a:xfrm>
              <a:off x="71265" y="1098850"/>
              <a:ext cx="65739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800" spc="-150" dirty="0" smtClean="0">
                  <a:ln w="19050">
                    <a:noFill/>
                  </a:ln>
                  <a:solidFill>
                    <a:schemeClr val="bg1"/>
                  </a:solidFill>
                  <a:latin typeface="Eras Bold ITC" panose="020B0907030504020204" pitchFamily="34" charset="0"/>
                  <a:ea typeface="方正尚酷简体" panose="02000000000000000000" pitchFamily="65" charset="-122"/>
                  <a:cs typeface="Arial" panose="020B0604020202020204" pitchFamily="34" charset="0"/>
                </a:rPr>
                <a:t>04</a:t>
              </a:r>
              <a:endParaRPr lang="zh-CN" altLang="en-US" sz="2800" spc="-150" dirty="0">
                <a:ln w="19050">
                  <a:noFill/>
                </a:ln>
                <a:solidFill>
                  <a:schemeClr val="bg1"/>
                </a:solidFill>
                <a:latin typeface="Eras Bold ITC" panose="020B0907030504020204" pitchFamily="34" charset="0"/>
                <a:ea typeface="方正尚酷简体" panose="02000000000000000000" pitchFamily="65" charset="-122"/>
                <a:cs typeface="Arial" panose="020B0604020202020204" pitchFamily="34" charset="0"/>
              </a:endParaRPr>
            </a:p>
          </p:txBody>
        </p:sp>
      </p:grpSp>
      <p:sp>
        <p:nvSpPr>
          <p:cNvPr id="18" name="矩形 17"/>
          <p:cNvSpPr/>
          <p:nvPr/>
        </p:nvSpPr>
        <p:spPr>
          <a:xfrm>
            <a:off x="770642" y="233357"/>
            <a:ext cx="682752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b="1" spc="300" dirty="0">
                <a:solidFill>
                  <a:schemeClr val="accent1">
                    <a:lumMod val="50000"/>
                  </a:schemeClr>
                </a:solidFill>
                <a:latin typeface="宋体" panose="02010600030101010101" pitchFamily="2" charset="-122"/>
                <a:ea typeface="宋体" panose="02010600030101010101" pitchFamily="2" charset="-122"/>
                <a:cs typeface="Arial" panose="020B0604020202020204" pitchFamily="34" charset="0"/>
              </a:rPr>
              <a:t> </a:t>
            </a:r>
            <a:r>
              <a:rPr lang="en-US" altLang="zh-CN" sz="24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C</a:t>
            </a:r>
            <a:r>
              <a:rPr lang="en-US" altLang="zh-CN" sz="2400" b="1" dirty="0" smtClean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onclusion</a:t>
            </a:r>
            <a:endParaRPr lang="zh-CN" sz="2000" dirty="0">
              <a:solidFill>
                <a:schemeClr val="accent1">
                  <a:lumMod val="50000"/>
                </a:schemeClr>
              </a:solidFill>
              <a:uFillTx/>
              <a:latin typeface="Times New Roman" panose="02020603050405020304" pitchFamily="18" charset="0"/>
              <a:ea typeface="宋体" panose="02010600030101010101" pitchFamily="2" charset="-122"/>
              <a:cs typeface="Times New Roman" panose="02020603050405020304" pitchFamily="18" charset="0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-20319" y="3240405"/>
            <a:ext cx="9164320" cy="1362710"/>
          </a:xfrm>
          <a:prstGeom prst="rect">
            <a:avLst/>
          </a:prstGeom>
          <a:gradFill>
            <a:gsLst>
              <a:gs pos="0">
                <a:srgbClr val="F2F2F2"/>
              </a:gs>
              <a:gs pos="77000">
                <a:srgbClr val="F2F3F3">
                  <a:alpha val="75000"/>
                </a:srgbClr>
              </a:gs>
              <a:gs pos="55000">
                <a:srgbClr val="F2F4F3">
                  <a:alpha val="96000"/>
                </a:srgbClr>
              </a:gs>
              <a:gs pos="43000">
                <a:srgbClr val="F1F6F4">
                  <a:alpha val="90000"/>
                </a:srgbClr>
              </a:gs>
              <a:gs pos="27000">
                <a:srgbClr val="EFF9F5">
                  <a:alpha val="97000"/>
                </a:srgbClr>
              </a:gs>
              <a:gs pos="100000">
                <a:srgbClr val="F2F2F2">
                  <a:alpha val="0"/>
                </a:srgb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" name="矩形 1"/>
          <p:cNvSpPr/>
          <p:nvPr/>
        </p:nvSpPr>
        <p:spPr>
          <a:xfrm>
            <a:off x="0" y="1100138"/>
            <a:ext cx="9143999" cy="5757862"/>
          </a:xfrm>
          <a:prstGeom prst="rect">
            <a:avLst/>
          </a:prstGeom>
          <a:gradFill>
            <a:gsLst>
              <a:gs pos="29000">
                <a:srgbClr val="F2F2F2">
                  <a:lumMod val="99000"/>
                </a:srgbClr>
              </a:gs>
              <a:gs pos="62000">
                <a:srgbClr val="F2F2F2">
                  <a:alpha val="84000"/>
                </a:srgbClr>
              </a:gs>
              <a:gs pos="87000">
                <a:srgbClr val="F2F2F2">
                  <a:alpha val="72000"/>
                </a:srgbClr>
              </a:gs>
              <a:gs pos="100000">
                <a:srgbClr val="F2F2F2">
                  <a:alpha val="58000"/>
                </a:srgb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dirty="0"/>
          </a:p>
        </p:txBody>
      </p:sp>
      <p:sp>
        <p:nvSpPr>
          <p:cNvPr id="10" name="文本框 9"/>
          <p:cNvSpPr txBox="1"/>
          <p:nvPr/>
        </p:nvSpPr>
        <p:spPr>
          <a:xfrm>
            <a:off x="20319" y="1542627"/>
            <a:ext cx="9143999" cy="258532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lvl="0" indent="457200" algn="just">
              <a:lnSpc>
                <a:spcPct val="150000"/>
              </a:lnSpc>
            </a:pPr>
            <a:r>
              <a:rPr lang="en-US" altLang="zh-CN" b="1" kern="100" dirty="0" smtClean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Long-term </a:t>
            </a:r>
            <a:r>
              <a:rPr lang="en-US" altLang="zh-CN" b="1" kern="100" dirty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fertilization </a:t>
            </a:r>
            <a:r>
              <a:rPr lang="en-US" altLang="zh-CN" b="1" kern="100" dirty="0" smtClean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can change </a:t>
            </a:r>
            <a:r>
              <a:rPr lang="en-US" altLang="zh-CN" b="1" kern="100" dirty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the </a:t>
            </a:r>
            <a:r>
              <a:rPr lang="en-US" altLang="zh-CN" b="1" kern="100" dirty="0" smtClean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soil surface electrochemical properties, regulate </a:t>
            </a:r>
            <a:r>
              <a:rPr lang="en-US" altLang="zh-CN" b="1" kern="100" dirty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the internal force of the </a:t>
            </a:r>
            <a:r>
              <a:rPr lang="en-US" altLang="zh-CN" b="1" kern="100" dirty="0" smtClean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soil. </a:t>
            </a:r>
            <a:r>
              <a:rPr lang="en-US" altLang="zh-CN" b="1" kern="100" dirty="0" smtClean="0">
                <a:solidFill>
                  <a:srgbClr val="FF0000"/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The release of soil micro-particles increased exponentially with the net repulsion between soil particles.</a:t>
            </a:r>
            <a:r>
              <a:rPr lang="en-US" altLang="zh-CN" b="1" kern="100" dirty="0" smtClean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 The </a:t>
            </a:r>
            <a:r>
              <a:rPr lang="en-US" altLang="zh-CN" b="1" kern="100" dirty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net repulsion between soil particles of NK treatment </a:t>
            </a:r>
            <a:r>
              <a:rPr lang="en-US" altLang="zh-CN" b="1" kern="100" dirty="0" smtClean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was stronger compared with NPK treatment, resulting </a:t>
            </a:r>
            <a:r>
              <a:rPr lang="en-US" altLang="zh-CN" b="1" kern="100" dirty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the soil aggregates </a:t>
            </a:r>
            <a:r>
              <a:rPr lang="en-US" altLang="zh-CN" b="1" kern="100" dirty="0" smtClean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stability </a:t>
            </a:r>
            <a:r>
              <a:rPr lang="en-US" altLang="zh-CN" b="1" kern="100" dirty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of </a:t>
            </a:r>
            <a:r>
              <a:rPr lang="en-US" altLang="zh-CN" b="1" kern="100" dirty="0" smtClean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former </a:t>
            </a:r>
            <a:r>
              <a:rPr lang="en-US" altLang="zh-CN" b="1" kern="100" dirty="0" smtClean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was </a:t>
            </a:r>
            <a:r>
              <a:rPr lang="en-US" altLang="zh-CN" b="1" kern="100" dirty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weaker than that of </a:t>
            </a:r>
            <a:r>
              <a:rPr lang="en-US" altLang="zh-CN" b="1" kern="100" dirty="0" smtClean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later </a:t>
            </a:r>
            <a:r>
              <a:rPr lang="en-US" altLang="zh-CN" b="1" kern="100" dirty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treatment, the loss of soil particles and particulate phosphorus </a:t>
            </a:r>
            <a:r>
              <a:rPr lang="en-US" altLang="zh-CN" b="1" kern="100" dirty="0" smtClean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were higher</a:t>
            </a:r>
            <a:r>
              <a:rPr lang="en-US" altLang="zh-CN" b="1" kern="100" dirty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.</a:t>
            </a:r>
          </a:p>
        </p:txBody>
      </p:sp>
      <p:pic>
        <p:nvPicPr>
          <p:cNvPr id="4" name="音频 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7297738" y="5011738"/>
            <a:ext cx="406400" cy="4064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 advTm="35482">
        <p:fade/>
      </p:transition>
    </mc:Choice>
    <mc:Fallback>
      <p:transition spd="med" advTm="35482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85725" y="2625049"/>
            <a:ext cx="9058275" cy="1256314"/>
            <a:chOff x="125802" y="2933123"/>
            <a:chExt cx="9058275" cy="1256314"/>
          </a:xfrm>
        </p:grpSpPr>
        <p:grpSp>
          <p:nvGrpSpPr>
            <p:cNvPr id="3" name="组合 2"/>
            <p:cNvGrpSpPr/>
            <p:nvPr/>
          </p:nvGrpSpPr>
          <p:grpSpPr>
            <a:xfrm>
              <a:off x="1960243" y="2933123"/>
              <a:ext cx="5836813" cy="1256314"/>
              <a:chOff x="1960243" y="2933123"/>
              <a:chExt cx="5836813" cy="1256314"/>
            </a:xfrm>
          </p:grpSpPr>
          <p:sp>
            <p:nvSpPr>
              <p:cNvPr id="15" name="矩形 14"/>
              <p:cNvSpPr/>
              <p:nvPr/>
            </p:nvSpPr>
            <p:spPr>
              <a:xfrm>
                <a:off x="1960243" y="2933123"/>
                <a:ext cx="5836813" cy="707886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just"/>
                <a:r>
                  <a:rPr lang="en-US" altLang="zh-CN" sz="4000" dirty="0" smtClean="0">
                    <a:solidFill>
                      <a:schemeClr val="bg1">
                        <a:lumMod val="95000"/>
                      </a:schemeClr>
                    </a:solidFill>
                    <a:latin typeface="Times New Roman" panose="02020603050405020304" pitchFamily="18" charset="0"/>
                    <a:ea typeface="华文行楷" panose="02010800040101010101" charset="-122"/>
                    <a:cs typeface="Times New Roman" panose="02020603050405020304" pitchFamily="18" charset="0"/>
                  </a:rPr>
                  <a:t>Thanks for your attention</a:t>
                </a:r>
                <a:endParaRPr lang="zh-CN" altLang="en-US" sz="4000" dirty="0">
                  <a:solidFill>
                    <a:schemeClr val="bg1">
                      <a:lumMod val="95000"/>
                    </a:schemeClr>
                  </a:solidFill>
                  <a:latin typeface="Times New Roman" panose="02020603050405020304" pitchFamily="18" charset="0"/>
                  <a:ea typeface="华文行楷" panose="02010800040101010101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7" name="矩形 176"/>
              <p:cNvSpPr/>
              <p:nvPr/>
            </p:nvSpPr>
            <p:spPr>
              <a:xfrm>
                <a:off x="2008142" y="3729062"/>
                <a:ext cx="5476413" cy="4603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endParaRPr lang="en-US" altLang="zh-CN" sz="1200" dirty="0">
                  <a:solidFill>
                    <a:schemeClr val="bg1"/>
                  </a:solidFill>
                  <a:latin typeface="Eras Light ITC" panose="020B0402030504020804" pitchFamily="34" charset="0"/>
                  <a:ea typeface="方正尚酷简体" panose="02000000000000000000" pitchFamily="65" charset="-122"/>
                  <a:cs typeface="Arial" panose="020B0604020202020204" pitchFamily="34" charset="0"/>
                </a:endParaRPr>
              </a:p>
              <a:p>
                <a:pPr algn="ctr"/>
                <a:endParaRPr lang="en-US" altLang="zh-CN" sz="1200" dirty="0">
                  <a:solidFill>
                    <a:schemeClr val="bg1"/>
                  </a:solidFill>
                  <a:latin typeface="Eras Light ITC" panose="020B0402030504020804" pitchFamily="34" charset="0"/>
                  <a:ea typeface="方正尚酷简体" panose="02000000000000000000" pitchFamily="65" charset="-122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88" name="组合 187"/>
            <p:cNvGrpSpPr/>
            <p:nvPr/>
          </p:nvGrpSpPr>
          <p:grpSpPr>
            <a:xfrm>
              <a:off x="125802" y="3287066"/>
              <a:ext cx="1522014" cy="192883"/>
              <a:chOff x="488253" y="3200398"/>
              <a:chExt cx="2029352" cy="257177"/>
            </a:xfrm>
          </p:grpSpPr>
          <p:cxnSp>
            <p:nvCxnSpPr>
              <p:cNvPr id="179" name="直接箭头连接符 178"/>
              <p:cNvCxnSpPr>
                <a:cxnSpLocks/>
              </p:cNvCxnSpPr>
              <p:nvPr/>
            </p:nvCxnSpPr>
            <p:spPr>
              <a:xfrm>
                <a:off x="488253" y="3324225"/>
                <a:ext cx="2029352" cy="0"/>
              </a:xfrm>
              <a:prstGeom prst="straightConnector1">
                <a:avLst/>
              </a:prstGeom>
              <a:ln>
                <a:solidFill>
                  <a:schemeClr val="bg1"/>
                </a:solidFill>
                <a:tailEnd type="triangle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4" name="直接箭头连接符 183"/>
              <p:cNvCxnSpPr>
                <a:cxnSpLocks/>
              </p:cNvCxnSpPr>
              <p:nvPr/>
            </p:nvCxnSpPr>
            <p:spPr>
              <a:xfrm>
                <a:off x="488253" y="3457575"/>
                <a:ext cx="1331021" cy="0"/>
              </a:xfrm>
              <a:prstGeom prst="straightConnector1">
                <a:avLst/>
              </a:prstGeom>
              <a:ln>
                <a:solidFill>
                  <a:schemeClr val="bg1"/>
                </a:solidFill>
                <a:tailEnd type="triangle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6" name="直接箭头连接符 185"/>
              <p:cNvCxnSpPr>
                <a:cxnSpLocks/>
              </p:cNvCxnSpPr>
              <p:nvPr/>
            </p:nvCxnSpPr>
            <p:spPr>
              <a:xfrm>
                <a:off x="488253" y="3200398"/>
                <a:ext cx="1673921" cy="0"/>
              </a:xfrm>
              <a:prstGeom prst="straightConnector1">
                <a:avLst/>
              </a:prstGeom>
              <a:ln>
                <a:solidFill>
                  <a:schemeClr val="bg1"/>
                </a:solidFill>
                <a:tailEnd type="triangle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9" name="组合 188"/>
            <p:cNvGrpSpPr/>
            <p:nvPr/>
          </p:nvGrpSpPr>
          <p:grpSpPr>
            <a:xfrm flipH="1">
              <a:off x="7576337" y="3287066"/>
              <a:ext cx="1607740" cy="192883"/>
              <a:chOff x="373952" y="3200398"/>
              <a:chExt cx="2143653" cy="257177"/>
            </a:xfrm>
          </p:grpSpPr>
          <p:cxnSp>
            <p:nvCxnSpPr>
              <p:cNvPr id="190" name="直接箭头连接符 189"/>
              <p:cNvCxnSpPr>
                <a:cxnSpLocks/>
              </p:cNvCxnSpPr>
              <p:nvPr/>
            </p:nvCxnSpPr>
            <p:spPr>
              <a:xfrm>
                <a:off x="373952" y="3324225"/>
                <a:ext cx="2143653" cy="0"/>
              </a:xfrm>
              <a:prstGeom prst="straightConnector1">
                <a:avLst/>
              </a:prstGeom>
              <a:ln>
                <a:solidFill>
                  <a:schemeClr val="bg1"/>
                </a:solidFill>
                <a:tailEnd type="triangle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1" name="直接箭头连接符 190"/>
              <p:cNvCxnSpPr>
                <a:cxnSpLocks/>
              </p:cNvCxnSpPr>
              <p:nvPr/>
            </p:nvCxnSpPr>
            <p:spPr>
              <a:xfrm>
                <a:off x="462852" y="3457575"/>
                <a:ext cx="1356423" cy="0"/>
              </a:xfrm>
              <a:prstGeom prst="straightConnector1">
                <a:avLst/>
              </a:prstGeom>
              <a:ln>
                <a:solidFill>
                  <a:schemeClr val="bg1"/>
                </a:solidFill>
                <a:tailEnd type="triangle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2" name="直接箭头连接符 191"/>
              <p:cNvCxnSpPr>
                <a:cxnSpLocks/>
              </p:cNvCxnSpPr>
              <p:nvPr/>
            </p:nvCxnSpPr>
            <p:spPr>
              <a:xfrm>
                <a:off x="373952" y="3200398"/>
                <a:ext cx="1788222" cy="0"/>
              </a:xfrm>
              <a:prstGeom prst="straightConnector1">
                <a:avLst/>
              </a:prstGeom>
              <a:ln>
                <a:solidFill>
                  <a:schemeClr val="bg1"/>
                </a:solidFill>
                <a:tailEnd type="triangle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pic>
        <p:nvPicPr>
          <p:cNvPr id="2" name="图片 1" descr="可更改颜色矢量校徽"/>
          <p:cNvPicPr>
            <a:picLocks noChangeAspect="1"/>
          </p:cNvPicPr>
          <p:nvPr/>
        </p:nvPicPr>
        <p:blipFill>
          <a:blip r:embed="rId5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colorTemperature colorTemp="11200"/>
                    </a14:imgEffect>
                    <a14:imgEffect>
                      <a14:saturation sat="4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8683" y="-1006634"/>
            <a:ext cx="1006634" cy="1006634"/>
          </a:xfrm>
          <a:prstGeom prst="rect">
            <a:avLst/>
          </a:prstGeom>
          <a:ln>
            <a:noFill/>
          </a:ln>
        </p:spPr>
      </p:pic>
      <p:pic>
        <p:nvPicPr>
          <p:cNvPr id="18" name="图片 17" descr="可更改颜色矢量校徽校名组合白">
            <a:extLst>
              <a:ext uri="{FF2B5EF4-FFF2-40B4-BE49-F238E27FC236}">
                <a16:creationId xmlns:a16="http://schemas.microsoft.com/office/drawing/2014/main" id="{A8B2896F-1F6E-60AF-6DD5-086295177B93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contrast="20000"/>
                    </a14:imgEffect>
                    <a14:imgEffect>
                      <a14:colorTemperature colorTemp="11200"/>
                    </a14:imgEffect>
                    <a14:imgEffect>
                      <a14:saturation sat="4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128225" y="191277"/>
            <a:ext cx="1863566" cy="401003"/>
          </a:xfrm>
          <a:prstGeom prst="rect">
            <a:avLst/>
          </a:prstGeom>
        </p:spPr>
      </p:pic>
      <p:pic>
        <p:nvPicPr>
          <p:cNvPr id="5" name="音频 4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7297738" y="5011738"/>
            <a:ext cx="406400" cy="4064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 advTm="4145">
        <p:fade/>
      </p:transition>
    </mc:Choice>
    <mc:Fallback>
      <p:transition spd="med" advTm="4145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2" presetClass="path" presetSubtype="0" accel="8000" decel="21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0.15417 L 0 0.75671 " pathEditMode="relative" rAng="0" ptsTypes="AA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55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5"/>
          <p:cNvGrpSpPr/>
          <p:nvPr/>
        </p:nvGrpSpPr>
        <p:grpSpPr>
          <a:xfrm>
            <a:off x="0" y="194488"/>
            <a:ext cx="934107" cy="523220"/>
            <a:chOff x="1" y="1098850"/>
            <a:chExt cx="1371599" cy="523220"/>
          </a:xfrm>
        </p:grpSpPr>
        <p:sp>
          <p:nvSpPr>
            <p:cNvPr id="13" name="矩形 12"/>
            <p:cNvSpPr/>
            <p:nvPr/>
          </p:nvSpPr>
          <p:spPr>
            <a:xfrm>
              <a:off x="1" y="1133475"/>
              <a:ext cx="1132870" cy="461665"/>
            </a:xfrm>
            <a:prstGeom prst="rect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1350"/>
            </a:p>
          </p:txBody>
        </p:sp>
        <p:sp>
          <p:nvSpPr>
            <p:cNvPr id="4" name="矩形 3"/>
            <p:cNvSpPr/>
            <p:nvPr/>
          </p:nvSpPr>
          <p:spPr>
            <a:xfrm>
              <a:off x="71265" y="1098850"/>
              <a:ext cx="1300335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zh-CN" altLang="en-US" sz="2800" spc="-150" dirty="0">
                <a:ln w="19050">
                  <a:noFill/>
                </a:ln>
                <a:solidFill>
                  <a:schemeClr val="bg1"/>
                </a:solidFill>
                <a:latin typeface="Eras Bold ITC" panose="020B0907030504020204" pitchFamily="34" charset="0"/>
                <a:ea typeface="方正尚酷简体" panose="02000000000000000000" pitchFamily="65" charset="-122"/>
                <a:cs typeface="Arial" panose="020B0604020202020204" pitchFamily="34" charset="0"/>
              </a:endParaRPr>
            </a:p>
          </p:txBody>
        </p:sp>
      </p:grpSp>
      <p:sp>
        <p:nvSpPr>
          <p:cNvPr id="5" name="矩形 4"/>
          <p:cNvSpPr/>
          <p:nvPr/>
        </p:nvSpPr>
        <p:spPr>
          <a:xfrm>
            <a:off x="788669" y="225265"/>
            <a:ext cx="48115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b="1" dirty="0" smtClean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Content</a:t>
            </a:r>
            <a:endParaRPr lang="zh-CN" altLang="en-US" sz="2400" dirty="0">
              <a:solidFill>
                <a:schemeClr val="accent1">
                  <a:lumMod val="50000"/>
                </a:schemeClr>
              </a:solidFill>
              <a:uFillTx/>
              <a:latin typeface="Times New Roman" panose="02020603050405020304" pitchFamily="18" charset="0"/>
              <a:ea typeface="宋体" panose="02010600030101010101" pitchFamily="2" charset="-122"/>
              <a:cs typeface="Times New Roman" panose="02020603050405020304" pitchFamily="18" charset="0"/>
            </a:endParaRPr>
          </a:p>
        </p:txBody>
      </p:sp>
      <p:graphicFrame>
        <p:nvGraphicFramePr>
          <p:cNvPr id="32" name="图示 31"/>
          <p:cNvGraphicFramePr/>
          <p:nvPr>
            <p:extLst>
              <p:ext uri="{D42A27DB-BD31-4B8C-83A1-F6EECF244321}">
                <p14:modId xmlns:p14="http://schemas.microsoft.com/office/powerpoint/2010/main" val="3961413814"/>
              </p:ext>
            </p:extLst>
          </p:nvPr>
        </p:nvGraphicFramePr>
        <p:xfrm>
          <a:off x="1212574" y="1585844"/>
          <a:ext cx="6993835" cy="40640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  <p:sp>
        <p:nvSpPr>
          <p:cNvPr id="39" name="文本框 38"/>
          <p:cNvSpPr txBox="1"/>
          <p:nvPr/>
        </p:nvSpPr>
        <p:spPr>
          <a:xfrm>
            <a:off x="1778400" y="1668260"/>
            <a:ext cx="5963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zh-CN" altLang="en-US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0" name="文本框 39"/>
          <p:cNvSpPr txBox="1"/>
          <p:nvPr/>
        </p:nvSpPr>
        <p:spPr>
          <a:xfrm>
            <a:off x="1787450" y="2713095"/>
            <a:ext cx="5963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zh-CN" altLang="en-US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1" name="文本框 40"/>
          <p:cNvSpPr txBox="1"/>
          <p:nvPr/>
        </p:nvSpPr>
        <p:spPr>
          <a:xfrm>
            <a:off x="1817452" y="3873619"/>
            <a:ext cx="5963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zh-CN" altLang="en-US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2" name="文本框 41"/>
          <p:cNvSpPr txBox="1"/>
          <p:nvPr/>
        </p:nvSpPr>
        <p:spPr>
          <a:xfrm>
            <a:off x="1644574" y="4884940"/>
            <a:ext cx="5963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endParaRPr lang="zh-CN" altLang="en-US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" name="音频 6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7297738" y="5011738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238310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 advTm="2656">
        <p:fade/>
      </p:transition>
    </mc:Choice>
    <mc:Fallback>
      <p:transition spd="med" advTm="265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5"/>
          <p:cNvGrpSpPr/>
          <p:nvPr/>
        </p:nvGrpSpPr>
        <p:grpSpPr>
          <a:xfrm>
            <a:off x="0" y="194488"/>
            <a:ext cx="934107" cy="523220"/>
            <a:chOff x="1" y="1098850"/>
            <a:chExt cx="1371599" cy="523220"/>
          </a:xfrm>
        </p:grpSpPr>
        <p:sp>
          <p:nvSpPr>
            <p:cNvPr id="13" name="矩形 12"/>
            <p:cNvSpPr/>
            <p:nvPr/>
          </p:nvSpPr>
          <p:spPr>
            <a:xfrm>
              <a:off x="1" y="1133475"/>
              <a:ext cx="1132870" cy="461665"/>
            </a:xfrm>
            <a:prstGeom prst="rect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1350"/>
            </a:p>
          </p:txBody>
        </p:sp>
        <p:sp>
          <p:nvSpPr>
            <p:cNvPr id="4" name="矩形 3"/>
            <p:cNvSpPr/>
            <p:nvPr/>
          </p:nvSpPr>
          <p:spPr>
            <a:xfrm>
              <a:off x="71265" y="1098850"/>
              <a:ext cx="1300335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800" spc="-150" dirty="0">
                  <a:ln w="19050">
                    <a:noFill/>
                  </a:ln>
                  <a:solidFill>
                    <a:schemeClr val="bg1"/>
                  </a:solidFill>
                  <a:latin typeface="Eras Bold ITC" panose="020B0907030504020204" pitchFamily="34" charset="0"/>
                  <a:ea typeface="方正尚酷简体" panose="02000000000000000000" pitchFamily="65" charset="-122"/>
                  <a:cs typeface="Arial" panose="020B0604020202020204" pitchFamily="34" charset="0"/>
                </a:rPr>
                <a:t>01</a:t>
              </a:r>
              <a:endParaRPr lang="zh-CN" altLang="en-US" sz="2800" spc="-150" dirty="0">
                <a:ln w="19050">
                  <a:noFill/>
                </a:ln>
                <a:solidFill>
                  <a:schemeClr val="bg1"/>
                </a:solidFill>
                <a:latin typeface="Eras Bold ITC" panose="020B0907030504020204" pitchFamily="34" charset="0"/>
                <a:ea typeface="方正尚酷简体" panose="02000000000000000000" pitchFamily="65" charset="-122"/>
                <a:cs typeface="Arial" panose="020B0604020202020204" pitchFamily="34" charset="0"/>
              </a:endParaRPr>
            </a:p>
          </p:txBody>
        </p:sp>
      </p:grpSp>
      <p:sp>
        <p:nvSpPr>
          <p:cNvPr id="5" name="矩形 4"/>
          <p:cNvSpPr/>
          <p:nvPr/>
        </p:nvSpPr>
        <p:spPr>
          <a:xfrm>
            <a:off x="788669" y="225265"/>
            <a:ext cx="481155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altLang="zh-CN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  <a:r>
              <a:rPr lang="en-US" alt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ackground</a:t>
            </a:r>
            <a:endParaRPr lang="zh-CN" alt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1" name="图片 3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833" y="733096"/>
            <a:ext cx="4495286" cy="3726294"/>
          </a:xfrm>
          <a:prstGeom prst="rect">
            <a:avLst/>
          </a:prstGeom>
        </p:spPr>
      </p:pic>
      <p:pic>
        <p:nvPicPr>
          <p:cNvPr id="33" name="图片 3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0" y="4459390"/>
            <a:ext cx="4520119" cy="2398610"/>
          </a:xfrm>
          <a:prstGeom prst="rect">
            <a:avLst/>
          </a:prstGeom>
        </p:spPr>
      </p:pic>
      <p:pic>
        <p:nvPicPr>
          <p:cNvPr id="34" name="图片 3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520118" y="733096"/>
            <a:ext cx="4623881" cy="3680128"/>
          </a:xfrm>
          <a:prstGeom prst="rect">
            <a:avLst/>
          </a:prstGeom>
        </p:spPr>
      </p:pic>
      <p:sp>
        <p:nvSpPr>
          <p:cNvPr id="35" name="矩形 34"/>
          <p:cNvSpPr/>
          <p:nvPr/>
        </p:nvSpPr>
        <p:spPr>
          <a:xfrm>
            <a:off x="4661749" y="4843087"/>
            <a:ext cx="4340618" cy="16312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457200" algn="just"/>
            <a:r>
              <a:rPr lang="zh-CN" altLang="en-US" sz="2000" b="1" dirty="0">
                <a:latin typeface="Times New Roman" panose="02020603050405020304" pitchFamily="18" charset="0"/>
                <a:ea typeface="微软雅黑 Light" panose="020B0502040204020203" pitchFamily="34" charset="-122"/>
                <a:cs typeface="Times New Roman" panose="02020603050405020304" pitchFamily="18" charset="0"/>
              </a:rPr>
              <a:t>Soil erosion seriously threatens ecological environment, agricultural production and sustainable </a:t>
            </a:r>
            <a:r>
              <a:rPr lang="zh-CN" altLang="en-US" sz="2000" b="1" dirty="0" smtClean="0">
                <a:latin typeface="Times New Roman" panose="02020603050405020304" pitchFamily="18" charset="0"/>
                <a:ea typeface="微软雅黑 Light" panose="020B0502040204020203" pitchFamily="34" charset="-122"/>
                <a:cs typeface="Times New Roman" panose="02020603050405020304" pitchFamily="18" charset="0"/>
              </a:rPr>
              <a:t>development </a:t>
            </a:r>
            <a:r>
              <a:rPr lang="en-US" altLang="zh-CN" sz="2000" b="1" dirty="0" smtClean="0">
                <a:latin typeface="Times New Roman" panose="02020603050405020304" pitchFamily="18" charset="0"/>
                <a:ea typeface="微软雅黑 Light" panose="020B0502040204020203" pitchFamily="34" charset="-122"/>
                <a:cs typeface="Times New Roman" panose="02020603050405020304" pitchFamily="18" charset="0"/>
              </a:rPr>
              <a:t>in </a:t>
            </a:r>
            <a:r>
              <a:rPr lang="zh-CN" altLang="en-US" sz="2000" b="1" dirty="0">
                <a:latin typeface="Times New Roman" panose="02020603050405020304" pitchFamily="18" charset="0"/>
                <a:ea typeface="微软雅黑 Light" panose="020B0502040204020203" pitchFamily="34" charset="-122"/>
                <a:cs typeface="Times New Roman" panose="02020603050405020304" pitchFamily="18" charset="0"/>
              </a:rPr>
              <a:t>badland areas</a:t>
            </a:r>
            <a:r>
              <a:rPr lang="en-US" altLang="zh-CN" sz="2000" b="1" dirty="0">
                <a:latin typeface="Times New Roman" panose="02020603050405020304" pitchFamily="18" charset="0"/>
                <a:ea typeface="微软雅黑 Light" panose="020B0502040204020203" pitchFamily="34" charset="-122"/>
                <a:cs typeface="Times New Roman" panose="02020603050405020304" pitchFamily="18" charset="0"/>
              </a:rPr>
              <a:t> such as the Loess </a:t>
            </a:r>
            <a:r>
              <a:rPr lang="en-US" altLang="zh-CN" sz="2000" b="1" dirty="0" smtClean="0">
                <a:latin typeface="Times New Roman" panose="02020603050405020304" pitchFamily="18" charset="0"/>
                <a:ea typeface="微软雅黑 Light" panose="020B0502040204020203" pitchFamily="34" charset="-122"/>
                <a:cs typeface="Times New Roman" panose="02020603050405020304" pitchFamily="18" charset="0"/>
              </a:rPr>
              <a:t>Plateau of China.</a:t>
            </a:r>
            <a:endParaRPr lang="zh-CN" altLang="en-US" sz="2000" b="1" dirty="0">
              <a:solidFill>
                <a:srgbClr val="0070C0"/>
              </a:solidFill>
              <a:latin typeface="Times New Roman" panose="02020603050405020304" pitchFamily="18" charset="0"/>
              <a:ea typeface="微软雅黑 Light" panose="020B0502040204020203" pitchFamily="34" charset="-122"/>
              <a:cs typeface="Times New Roman" panose="02020603050405020304" pitchFamily="18" charset="0"/>
            </a:endParaRPr>
          </a:p>
        </p:txBody>
      </p:sp>
      <p:pic>
        <p:nvPicPr>
          <p:cNvPr id="7" name="音频 6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7297738" y="5011738"/>
            <a:ext cx="406400" cy="4064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 advTm="25140">
        <p:fade/>
      </p:transition>
    </mc:Choice>
    <mc:Fallback>
      <p:transition spd="med" advTm="2514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5"/>
          <p:cNvGrpSpPr/>
          <p:nvPr/>
        </p:nvGrpSpPr>
        <p:grpSpPr>
          <a:xfrm>
            <a:off x="0" y="194488"/>
            <a:ext cx="934107" cy="523220"/>
            <a:chOff x="1" y="1098850"/>
            <a:chExt cx="1371599" cy="523220"/>
          </a:xfrm>
        </p:grpSpPr>
        <p:sp>
          <p:nvSpPr>
            <p:cNvPr id="13" name="矩形 12"/>
            <p:cNvSpPr/>
            <p:nvPr/>
          </p:nvSpPr>
          <p:spPr>
            <a:xfrm>
              <a:off x="1" y="1133475"/>
              <a:ext cx="1132870" cy="461665"/>
            </a:xfrm>
            <a:prstGeom prst="rect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1350"/>
            </a:p>
          </p:txBody>
        </p:sp>
        <p:sp>
          <p:nvSpPr>
            <p:cNvPr id="4" name="矩形 3"/>
            <p:cNvSpPr/>
            <p:nvPr/>
          </p:nvSpPr>
          <p:spPr>
            <a:xfrm>
              <a:off x="71265" y="1098850"/>
              <a:ext cx="1300335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800" spc="-150" dirty="0">
                  <a:ln w="19050">
                    <a:noFill/>
                  </a:ln>
                  <a:solidFill>
                    <a:schemeClr val="bg1"/>
                  </a:solidFill>
                  <a:latin typeface="Eras Bold ITC" panose="020B0907030504020204" pitchFamily="34" charset="0"/>
                  <a:ea typeface="方正尚酷简体" panose="02000000000000000000" pitchFamily="65" charset="-122"/>
                  <a:cs typeface="Arial" panose="020B0604020202020204" pitchFamily="34" charset="0"/>
                </a:rPr>
                <a:t>01</a:t>
              </a:r>
              <a:endParaRPr lang="zh-CN" altLang="en-US" sz="2800" spc="-150" dirty="0">
                <a:ln w="19050">
                  <a:noFill/>
                </a:ln>
                <a:solidFill>
                  <a:schemeClr val="bg1"/>
                </a:solidFill>
                <a:latin typeface="Eras Bold ITC" panose="020B0907030504020204" pitchFamily="34" charset="0"/>
                <a:ea typeface="方正尚酷简体" panose="02000000000000000000" pitchFamily="65" charset="-122"/>
                <a:cs typeface="Arial" panose="020B0604020202020204" pitchFamily="34" charset="0"/>
              </a:endParaRPr>
            </a:p>
          </p:txBody>
        </p:sp>
      </p:grpSp>
      <p:sp>
        <p:nvSpPr>
          <p:cNvPr id="5" name="矩形 4"/>
          <p:cNvSpPr/>
          <p:nvPr/>
        </p:nvSpPr>
        <p:spPr>
          <a:xfrm>
            <a:off x="788669" y="225265"/>
            <a:ext cx="481155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altLang="zh-CN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  <a:r>
              <a:rPr lang="en-US" alt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ackground</a:t>
            </a:r>
            <a:endParaRPr lang="zh-CN" alt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5" name="组合 24"/>
          <p:cNvGrpSpPr/>
          <p:nvPr/>
        </p:nvGrpSpPr>
        <p:grpSpPr>
          <a:xfrm>
            <a:off x="69050" y="2646174"/>
            <a:ext cx="9077874" cy="1327857"/>
            <a:chOff x="-270" y="1533"/>
            <a:chExt cx="14133" cy="2286"/>
          </a:xfrm>
        </p:grpSpPr>
        <p:sp>
          <p:nvSpPr>
            <p:cNvPr id="3" name="矩形 2"/>
            <p:cNvSpPr/>
            <p:nvPr/>
          </p:nvSpPr>
          <p:spPr>
            <a:xfrm>
              <a:off x="-270" y="1542"/>
              <a:ext cx="14101" cy="2277"/>
            </a:xfrm>
            <a:prstGeom prst="rect">
              <a:avLst/>
            </a:prstGeom>
            <a:solidFill>
              <a:schemeClr val="accent1">
                <a:lumMod val="50000"/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vertOverflow="overflow" horzOverflow="overflow" vert="horz" wrap="square" lIns="68580" tIns="34290" rIns="68580" bIns="3429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1350"/>
            </a:p>
          </p:txBody>
        </p:sp>
        <p:sp>
          <p:nvSpPr>
            <p:cNvPr id="8" name="文本框 7"/>
            <p:cNvSpPr txBox="1"/>
            <p:nvPr/>
          </p:nvSpPr>
          <p:spPr>
            <a:xfrm>
              <a:off x="-238" y="1533"/>
              <a:ext cx="14101" cy="227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altLang="zh-CN" sz="2000" b="1" dirty="0">
                  <a:solidFill>
                    <a:schemeClr val="bg1"/>
                  </a:solidFill>
                  <a:latin typeface="Times New Roman" panose="02020603050405020304" pitchFamily="18" charset="0"/>
                  <a:ea typeface="微软雅黑 Light" panose="020B0502040204020203" charset="-122"/>
                  <a:cs typeface="Times New Roman" panose="02020603050405020304" pitchFamily="18" charset="0"/>
                </a:rPr>
                <a:t>The separation and transportation of soil and the migration and loss of nutrients during rainfall are largely affected by the stability of </a:t>
              </a:r>
              <a:r>
                <a:rPr lang="en-US" altLang="zh-CN" sz="2000" b="1" dirty="0" smtClean="0">
                  <a:solidFill>
                    <a:schemeClr val="bg1"/>
                  </a:solidFill>
                  <a:latin typeface="Times New Roman" panose="02020603050405020304" pitchFamily="18" charset="0"/>
                  <a:ea typeface="微软雅黑 Light" panose="020B0502040204020203" charset="-122"/>
                  <a:cs typeface="Times New Roman" panose="02020603050405020304" pitchFamily="18" charset="0"/>
                </a:rPr>
                <a:t>aggregates. Three interactions at mesoscopic scale (i.e. soil internal forces) govern the soil aggregates</a:t>
              </a:r>
            </a:p>
            <a:p>
              <a:pPr algn="just"/>
              <a:r>
                <a:rPr lang="en-US" altLang="zh-CN" sz="2000" b="1" dirty="0" smtClean="0">
                  <a:solidFill>
                    <a:schemeClr val="bg1"/>
                  </a:solidFill>
                  <a:latin typeface="Times New Roman" panose="02020603050405020304" pitchFamily="18" charset="0"/>
                  <a:ea typeface="微软雅黑 Light" panose="020B0502040204020203" charset="-122"/>
                  <a:cs typeface="Times New Roman" panose="02020603050405020304" pitchFamily="18" charset="0"/>
                </a:rPr>
                <a:t> stability</a:t>
              </a:r>
              <a:endParaRPr lang="zh-CN" altLang="en-US" sz="2000" b="1" dirty="0">
                <a:solidFill>
                  <a:schemeClr val="bg1"/>
                </a:solidFill>
                <a:latin typeface="Times New Roman" panose="02020603050405020304" pitchFamily="18" charset="0"/>
                <a:ea typeface="微软雅黑 Light" panose="020B0502040204020203" charset="-122"/>
                <a:cs typeface="Times New Roman" panose="02020603050405020304" pitchFamily="18" charset="0"/>
              </a:endParaRPr>
            </a:p>
          </p:txBody>
        </p:sp>
      </p:grpSp>
      <p:sp>
        <p:nvSpPr>
          <p:cNvPr id="9" name="矩形 8"/>
          <p:cNvSpPr/>
          <p:nvPr/>
        </p:nvSpPr>
        <p:spPr>
          <a:xfrm>
            <a:off x="48496" y="748654"/>
            <a:ext cx="9057321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altLang="zh-CN" sz="2000" b="1" dirty="0">
                <a:latin typeface="Times New Roman" panose="02020603050405020304" pitchFamily="18" charset="0"/>
                <a:ea typeface="微软雅黑 Light" panose="020B0502040204020203" pitchFamily="34" charset="-122"/>
                <a:cs typeface="Times New Roman" panose="02020603050405020304" pitchFamily="18" charset="0"/>
              </a:rPr>
              <a:t> </a:t>
            </a:r>
            <a:r>
              <a:rPr lang="en-US" altLang="zh-CN" sz="2000" b="1" dirty="0" smtClean="0">
                <a:latin typeface="Times New Roman" panose="02020603050405020304" pitchFamily="18" charset="0"/>
                <a:ea typeface="微软雅黑 Light" panose="020B0502040204020203" pitchFamily="34" charset="-122"/>
                <a:cs typeface="Times New Roman" panose="02020603050405020304" pitchFamily="18" charset="0"/>
              </a:rPr>
              <a:t>    </a:t>
            </a:r>
            <a:r>
              <a:rPr lang="zh-CN" altLang="en-US" sz="2000" b="1" dirty="0" smtClean="0">
                <a:solidFill>
                  <a:srgbClr val="FF0000"/>
                </a:solidFill>
                <a:latin typeface="Times New Roman" panose="02020603050405020304" pitchFamily="18" charset="0"/>
                <a:ea typeface="微软雅黑 Light" panose="020B0502040204020203" pitchFamily="34" charset="-122"/>
                <a:cs typeface="Times New Roman" panose="02020603050405020304" pitchFamily="18" charset="0"/>
              </a:rPr>
              <a:t>Accurate </a:t>
            </a:r>
            <a:r>
              <a:rPr lang="zh-CN" altLang="en-US" sz="2000" b="1" dirty="0">
                <a:solidFill>
                  <a:srgbClr val="FF0000"/>
                </a:solidFill>
                <a:latin typeface="Times New Roman" panose="02020603050405020304" pitchFamily="18" charset="0"/>
                <a:ea typeface="微软雅黑 Light" panose="020B0502040204020203" pitchFamily="34" charset="-122"/>
                <a:cs typeface="Times New Roman" panose="02020603050405020304" pitchFamily="18" charset="0"/>
              </a:rPr>
              <a:t>prediction </a:t>
            </a:r>
            <a:r>
              <a:rPr lang="zh-CN" altLang="en-US" sz="2000" b="1" dirty="0" smtClean="0">
                <a:solidFill>
                  <a:srgbClr val="FF0000"/>
                </a:solidFill>
                <a:latin typeface="Times New Roman" panose="02020603050405020304" pitchFamily="18" charset="0"/>
                <a:ea typeface="微软雅黑 Light" panose="020B0502040204020203" pitchFamily="34" charset="-122"/>
                <a:cs typeface="Times New Roman" panose="02020603050405020304" pitchFamily="18" charset="0"/>
              </a:rPr>
              <a:t>of </a:t>
            </a:r>
            <a:r>
              <a:rPr lang="zh-CN" altLang="en-US" sz="2000" b="1" dirty="0">
                <a:solidFill>
                  <a:srgbClr val="FF0000"/>
                </a:solidFill>
                <a:latin typeface="Times New Roman" panose="02020603050405020304" pitchFamily="18" charset="0"/>
                <a:ea typeface="微软雅黑 Light" panose="020B0502040204020203" pitchFamily="34" charset="-122"/>
                <a:cs typeface="Times New Roman" panose="02020603050405020304" pitchFamily="18" charset="0"/>
              </a:rPr>
              <a:t>soil erosion</a:t>
            </a:r>
            <a:r>
              <a:rPr lang="zh-CN" altLang="en-US" sz="2000" b="1" dirty="0">
                <a:latin typeface="Times New Roman" panose="02020603050405020304" pitchFamily="18" charset="0"/>
                <a:ea typeface="微软雅黑 Light" panose="020B0502040204020203" pitchFamily="34" charset="-122"/>
                <a:cs typeface="Times New Roman" panose="02020603050405020304" pitchFamily="18" charset="0"/>
              </a:rPr>
              <a:t> is extremely important for </a:t>
            </a:r>
            <a:r>
              <a:rPr lang="zh-CN" altLang="en-US" sz="2000" b="1" dirty="0" smtClean="0">
                <a:latin typeface="Times New Roman" panose="02020603050405020304" pitchFamily="18" charset="0"/>
                <a:ea typeface="微软雅黑 Light" panose="020B0502040204020203" pitchFamily="34" charset="-122"/>
                <a:cs typeface="Times New Roman" panose="02020603050405020304" pitchFamily="18" charset="0"/>
              </a:rPr>
              <a:t>the deployment of </a:t>
            </a:r>
            <a:r>
              <a:rPr lang="zh-CN" altLang="en-US" sz="2000" b="1" dirty="0">
                <a:latin typeface="Times New Roman" panose="02020603050405020304" pitchFamily="18" charset="0"/>
                <a:ea typeface="微软雅黑 Light" panose="020B0502040204020203" pitchFamily="34" charset="-122"/>
                <a:cs typeface="Times New Roman" panose="02020603050405020304" pitchFamily="18" charset="0"/>
              </a:rPr>
              <a:t>soil and water conservation </a:t>
            </a:r>
            <a:r>
              <a:rPr lang="zh-CN" altLang="en-US" sz="2000" b="1" dirty="0" smtClean="0">
                <a:latin typeface="Times New Roman" panose="02020603050405020304" pitchFamily="18" charset="0"/>
                <a:ea typeface="微软雅黑 Light" panose="020B0502040204020203" pitchFamily="34" charset="-122"/>
                <a:cs typeface="Times New Roman" panose="02020603050405020304" pitchFamily="18" charset="0"/>
              </a:rPr>
              <a:t>measures</a:t>
            </a:r>
            <a:r>
              <a:rPr lang="en-US" altLang="zh-CN" sz="2000" b="1" dirty="0">
                <a:latin typeface="Times New Roman" panose="02020603050405020304" pitchFamily="18" charset="0"/>
                <a:ea typeface="微软雅黑 Light" panose="020B0502040204020203" pitchFamily="34" charset="-122"/>
                <a:cs typeface="Times New Roman" panose="02020603050405020304" pitchFamily="18" charset="0"/>
              </a:rPr>
              <a:t>, </a:t>
            </a:r>
            <a:r>
              <a:rPr lang="en-US" altLang="zh-CN" sz="2000" b="1" dirty="0" smtClean="0">
                <a:latin typeface="Times New Roman" panose="02020603050405020304" pitchFamily="18" charset="0"/>
                <a:ea typeface="微软雅黑 Light" panose="020B0502040204020203" pitchFamily="34" charset="-122"/>
                <a:cs typeface="Times New Roman" panose="02020603050405020304" pitchFamily="18" charset="0"/>
              </a:rPr>
              <a:t>some </a:t>
            </a:r>
            <a:r>
              <a:rPr lang="en-US" altLang="zh-CN" sz="2000" b="1" dirty="0" smtClean="0">
                <a:latin typeface="Times New Roman" panose="02020603050405020304" pitchFamily="18" charset="0"/>
                <a:ea typeface="微软雅黑 Light" panose="020B0502040204020203" pitchFamily="34" charset="-122"/>
                <a:cs typeface="Times New Roman" panose="02020603050405020304" pitchFamily="18" charset="0"/>
              </a:rPr>
              <a:t>macroscopic models </a:t>
            </a:r>
            <a:r>
              <a:rPr lang="en-US" altLang="zh-CN" sz="2000" b="1" dirty="0" smtClean="0">
                <a:latin typeface="Times New Roman" panose="02020603050405020304" pitchFamily="18" charset="0"/>
                <a:ea typeface="微软雅黑 Light" panose="020B0502040204020203" pitchFamily="34" charset="-122"/>
                <a:cs typeface="Times New Roman" panose="02020603050405020304" pitchFamily="18" charset="0"/>
              </a:rPr>
              <a:t>(e.g., partly empirical USLE </a:t>
            </a:r>
            <a:r>
              <a:rPr lang="en-US" altLang="zh-CN" sz="2000" b="1" dirty="0">
                <a:latin typeface="Times New Roman" panose="02020603050405020304" pitchFamily="18" charset="0"/>
                <a:ea typeface="微软雅黑 Light" panose="020B0502040204020203" pitchFamily="34" charset="-122"/>
                <a:cs typeface="Times New Roman" panose="02020603050405020304" pitchFamily="18" charset="0"/>
              </a:rPr>
              <a:t>and </a:t>
            </a:r>
            <a:r>
              <a:rPr lang="en-US" altLang="zh-CN" sz="2000" b="1" dirty="0" smtClean="0">
                <a:latin typeface="Times New Roman" panose="02020603050405020304" pitchFamily="18" charset="0"/>
                <a:ea typeface="微软雅黑 Light" panose="020B0502040204020203" pitchFamily="34" charset="-122"/>
                <a:cs typeface="Times New Roman" panose="02020603050405020304" pitchFamily="18" charset="0"/>
              </a:rPr>
              <a:t>EUSLE) are </a:t>
            </a:r>
            <a:r>
              <a:rPr lang="en-US" altLang="zh-CN" sz="2000" b="1" dirty="0">
                <a:latin typeface="Times New Roman" panose="02020603050405020304" pitchFamily="18" charset="0"/>
                <a:ea typeface="微软雅黑 Light" panose="020B0502040204020203" pitchFamily="34" charset="-122"/>
                <a:cs typeface="Times New Roman" panose="02020603050405020304" pitchFamily="18" charset="0"/>
              </a:rPr>
              <a:t>used by government agencies </a:t>
            </a:r>
            <a:r>
              <a:rPr lang="en-US" altLang="zh-CN" sz="2000" b="1" dirty="0" smtClean="0">
                <a:latin typeface="Times New Roman" panose="02020603050405020304" pitchFamily="18" charset="0"/>
                <a:ea typeface="微软雅黑 Light" panose="020B0502040204020203" pitchFamily="34" charset="-122"/>
                <a:cs typeface="Times New Roman" panose="02020603050405020304" pitchFamily="18" charset="0"/>
              </a:rPr>
              <a:t>to </a:t>
            </a:r>
            <a:r>
              <a:rPr lang="en-US" altLang="zh-CN" sz="2000" b="1" dirty="0">
                <a:latin typeface="Times New Roman" panose="02020603050405020304" pitchFamily="18" charset="0"/>
                <a:ea typeface="微软雅黑 Light" panose="020B0502040204020203" pitchFamily="34" charset="-122"/>
                <a:cs typeface="Times New Roman" panose="02020603050405020304" pitchFamily="18" charset="0"/>
              </a:rPr>
              <a:t>assess </a:t>
            </a:r>
            <a:r>
              <a:rPr lang="en-US" altLang="zh-CN" sz="2000" b="1" dirty="0" smtClean="0">
                <a:latin typeface="Times New Roman" panose="02020603050405020304" pitchFamily="18" charset="0"/>
                <a:ea typeface="微软雅黑 Light" panose="020B0502040204020203" pitchFamily="34" charset="-122"/>
                <a:cs typeface="Times New Roman" panose="02020603050405020304" pitchFamily="18" charset="0"/>
              </a:rPr>
              <a:t>erosion and to </a:t>
            </a:r>
            <a:r>
              <a:rPr lang="en-US" altLang="zh-CN" sz="2000" b="1" dirty="0">
                <a:latin typeface="Times New Roman" panose="02020603050405020304" pitchFamily="18" charset="0"/>
                <a:ea typeface="微软雅黑 Light" panose="020B0502040204020203" pitchFamily="34" charset="-122"/>
                <a:cs typeface="Times New Roman" panose="02020603050405020304" pitchFamily="18" charset="0"/>
              </a:rPr>
              <a:t>assist public policy </a:t>
            </a:r>
            <a:r>
              <a:rPr lang="en-US" altLang="zh-CN" sz="2000" b="1" dirty="0">
                <a:latin typeface="Times New Roman" panose="02020603050405020304" pitchFamily="18" charset="0"/>
                <a:ea typeface="微软雅黑 Light" panose="020B0502040204020203" pitchFamily="34" charset="-122"/>
                <a:cs typeface="Times New Roman" panose="02020603050405020304" pitchFamily="18" charset="0"/>
              </a:rPr>
              <a:t>development.</a:t>
            </a:r>
            <a:r>
              <a:rPr lang="en-US" altLang="zh-CN" sz="2000" dirty="0">
                <a:latin typeface="Times New Roman" panose="02020603050405020304" pitchFamily="18" charset="0"/>
                <a:ea typeface="微软雅黑 Light" panose="020B0502040204020203" pitchFamily="34" charset="-122"/>
                <a:cs typeface="Times New Roman" panose="02020603050405020304" pitchFamily="18" charset="0"/>
              </a:rPr>
              <a:t> </a:t>
            </a:r>
            <a:r>
              <a:rPr lang="en-US" altLang="zh-CN" sz="2000" b="1" dirty="0">
                <a:solidFill>
                  <a:srgbClr val="FF0000"/>
                </a:solidFill>
                <a:latin typeface="Times New Roman" panose="02020603050405020304" pitchFamily="18" charset="0"/>
                <a:ea typeface="微软雅黑 Light" panose="020B0502040204020203" pitchFamily="34" charset="-122"/>
                <a:cs typeface="Times New Roman" panose="02020603050405020304" pitchFamily="18" charset="0"/>
              </a:rPr>
              <a:t>Compared with prediction work, clarifying the mechanism of soil erosion can help to provide theoretical basis for erosion control work.</a:t>
            </a:r>
            <a:endParaRPr lang="zh-CN" altLang="en-US" sz="2000" b="1" dirty="0">
              <a:solidFill>
                <a:srgbClr val="FF0000"/>
              </a:solidFill>
              <a:latin typeface="Times New Roman" panose="02020603050405020304" pitchFamily="18" charset="0"/>
              <a:ea typeface="微软雅黑 Light" panose="020B0502040204020203" pitchFamily="34" charset="-122"/>
              <a:cs typeface="Times New Roman" panose="02020603050405020304" pitchFamily="18" charset="0"/>
            </a:endParaRPr>
          </a:p>
        </p:txBody>
      </p:sp>
      <p:pic>
        <p:nvPicPr>
          <p:cNvPr id="19" name="图片 1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6743" y="4032200"/>
            <a:ext cx="4230533" cy="2537385"/>
          </a:xfrm>
          <a:prstGeom prst="rect">
            <a:avLst/>
          </a:prstGeom>
        </p:spPr>
      </p:pic>
      <p:pic>
        <p:nvPicPr>
          <p:cNvPr id="21" name="图片 2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435957" y="4033745"/>
            <a:ext cx="4582873" cy="2355317"/>
          </a:xfrm>
          <a:prstGeom prst="rect">
            <a:avLst/>
          </a:prstGeom>
        </p:spPr>
      </p:pic>
      <p:sp>
        <p:nvSpPr>
          <p:cNvPr id="26" name="矩形 25"/>
          <p:cNvSpPr/>
          <p:nvPr/>
        </p:nvSpPr>
        <p:spPr>
          <a:xfrm>
            <a:off x="4716540" y="6329364"/>
            <a:ext cx="394851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indent="457200" algn="just"/>
            <a:r>
              <a:rPr lang="en-US" altLang="zh-CN" dirty="0" smtClean="0">
                <a:latin typeface="Times New Roman" panose="02020603050405020304" pitchFamily="18" charset="0"/>
                <a:ea typeface="微软雅黑 Light" panose="020B0502040204020203" pitchFamily="34" charset="-122"/>
                <a:cs typeface="Times New Roman" panose="02020603050405020304" pitchFamily="18" charset="0"/>
              </a:rPr>
              <a:t>(Li et al</a:t>
            </a:r>
            <a:r>
              <a:rPr lang="en-US" altLang="zh-CN" dirty="0">
                <a:latin typeface="Times New Roman" panose="02020603050405020304" pitchFamily="18" charset="0"/>
                <a:ea typeface="微软雅黑 Light" panose="020B0502040204020203" pitchFamily="34" charset="-122"/>
                <a:cs typeface="Times New Roman" panose="02020603050405020304" pitchFamily="18" charset="0"/>
              </a:rPr>
              <a:t>., </a:t>
            </a:r>
            <a:r>
              <a:rPr lang="en-US" altLang="zh-CN" i="1" dirty="0">
                <a:latin typeface="Times New Roman" panose="02020603050405020304" pitchFamily="18" charset="0"/>
                <a:ea typeface="微软雅黑 Light" panose="020B0502040204020203" pitchFamily="34" charset="-122"/>
                <a:cs typeface="Times New Roman" panose="02020603050405020304" pitchFamily="18" charset="0"/>
              </a:rPr>
              <a:t>J Soils Sediments</a:t>
            </a:r>
            <a:r>
              <a:rPr lang="en-US" altLang="zh-CN" dirty="0">
                <a:latin typeface="Times New Roman" panose="02020603050405020304" pitchFamily="18" charset="0"/>
                <a:ea typeface="微软雅黑 Light" panose="020B0502040204020203" pitchFamily="34" charset="-122"/>
                <a:cs typeface="Times New Roman" panose="02020603050405020304" pitchFamily="18" charset="0"/>
              </a:rPr>
              <a:t>, </a:t>
            </a:r>
            <a:r>
              <a:rPr lang="en-US" altLang="zh-CN" dirty="0" smtClean="0">
                <a:latin typeface="Times New Roman" panose="02020603050405020304" pitchFamily="18" charset="0"/>
                <a:ea typeface="微软雅黑 Light" panose="020B0502040204020203" pitchFamily="34" charset="-122"/>
                <a:cs typeface="Times New Roman" panose="02020603050405020304" pitchFamily="18" charset="0"/>
              </a:rPr>
              <a:t>2019)</a:t>
            </a:r>
            <a:endParaRPr lang="zh-CN" altLang="en-US" dirty="0">
              <a:latin typeface="Times New Roman" panose="02020603050405020304" pitchFamily="18" charset="0"/>
              <a:ea typeface="微软雅黑 Light" panose="020B0502040204020203" pitchFamily="34" charset="-122"/>
              <a:cs typeface="Times New Roman" panose="02020603050405020304" pitchFamily="18" charset="0"/>
            </a:endParaRPr>
          </a:p>
        </p:txBody>
      </p:sp>
      <p:sp>
        <p:nvSpPr>
          <p:cNvPr id="30" name="矩形 29"/>
          <p:cNvSpPr/>
          <p:nvPr/>
        </p:nvSpPr>
        <p:spPr>
          <a:xfrm>
            <a:off x="5372523" y="5679421"/>
            <a:ext cx="1465598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000" b="1" dirty="0">
                <a:solidFill>
                  <a:schemeClr val="accent4"/>
                </a:solidFill>
              </a:rPr>
              <a:t>v</a:t>
            </a:r>
            <a:r>
              <a:rPr lang="zh-CN" altLang="en-US" sz="1000" b="1" dirty="0" smtClean="0">
                <a:solidFill>
                  <a:schemeClr val="accent4"/>
                </a:solidFill>
              </a:rPr>
              <a:t>an der Waals force</a:t>
            </a:r>
            <a:endParaRPr lang="zh-CN" altLang="en-US" sz="1000" b="1" dirty="0">
              <a:solidFill>
                <a:schemeClr val="accent4"/>
              </a:solidFill>
            </a:endParaRPr>
          </a:p>
        </p:txBody>
      </p:sp>
      <p:sp>
        <p:nvSpPr>
          <p:cNvPr id="32" name="矩形 31"/>
          <p:cNvSpPr/>
          <p:nvPr/>
        </p:nvSpPr>
        <p:spPr>
          <a:xfrm>
            <a:off x="5378947" y="4568945"/>
            <a:ext cx="1348446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000" b="1" dirty="0">
                <a:solidFill>
                  <a:schemeClr val="accent5"/>
                </a:solidFill>
              </a:rPr>
              <a:t>Hydration repulsion</a:t>
            </a:r>
          </a:p>
        </p:txBody>
      </p:sp>
      <p:sp>
        <p:nvSpPr>
          <p:cNvPr id="33" name="矩形 32"/>
          <p:cNvSpPr/>
          <p:nvPr/>
        </p:nvSpPr>
        <p:spPr>
          <a:xfrm>
            <a:off x="7292176" y="4401477"/>
            <a:ext cx="1473480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dirty="0" smtClean="0">
                <a:solidFill>
                  <a:srgbClr val="FF0000"/>
                </a:solidFill>
              </a:rPr>
              <a:t>E</a:t>
            </a:r>
            <a:r>
              <a:rPr lang="zh-CN" altLang="en-US" sz="1000" b="1" dirty="0" smtClean="0">
                <a:solidFill>
                  <a:srgbClr val="FF0000"/>
                </a:solidFill>
              </a:rPr>
              <a:t>lectrostatic </a:t>
            </a:r>
            <a:r>
              <a:rPr lang="zh-CN" altLang="en-US" sz="1000" b="1" dirty="0">
                <a:solidFill>
                  <a:srgbClr val="FF0000"/>
                </a:solidFill>
              </a:rPr>
              <a:t>repulsion</a:t>
            </a:r>
          </a:p>
        </p:txBody>
      </p:sp>
      <p:pic>
        <p:nvPicPr>
          <p:cNvPr id="2" name="音频 1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7297738" y="5011738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660605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 advTm="58586">
        <p:fade/>
      </p:transition>
    </mc:Choice>
    <mc:Fallback>
      <p:transition spd="med" advTm="5858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矩形 17"/>
          <p:cNvSpPr/>
          <p:nvPr/>
        </p:nvSpPr>
        <p:spPr>
          <a:xfrm>
            <a:off x="10340" y="6310448"/>
            <a:ext cx="9144000" cy="527425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7" name="矩形 16"/>
          <p:cNvSpPr/>
          <p:nvPr/>
        </p:nvSpPr>
        <p:spPr>
          <a:xfrm>
            <a:off x="0" y="3252637"/>
            <a:ext cx="9144000" cy="527425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6" name="组合 5"/>
          <p:cNvGrpSpPr/>
          <p:nvPr/>
        </p:nvGrpSpPr>
        <p:grpSpPr>
          <a:xfrm>
            <a:off x="0" y="198755"/>
            <a:ext cx="7125335" cy="523227"/>
            <a:chOff x="0" y="313"/>
            <a:chExt cx="11221" cy="824"/>
          </a:xfrm>
        </p:grpSpPr>
        <p:grpSp>
          <p:nvGrpSpPr>
            <p:cNvPr id="5" name="组合 4"/>
            <p:cNvGrpSpPr/>
            <p:nvPr/>
          </p:nvGrpSpPr>
          <p:grpSpPr>
            <a:xfrm>
              <a:off x="0" y="313"/>
              <a:ext cx="1215" cy="824"/>
              <a:chOff x="0" y="1098850"/>
              <a:chExt cx="771525" cy="523350"/>
            </a:xfrm>
          </p:grpSpPr>
          <p:sp>
            <p:nvSpPr>
              <p:cNvPr id="2" name="矩形 1"/>
              <p:cNvSpPr/>
              <p:nvPr/>
            </p:nvSpPr>
            <p:spPr>
              <a:xfrm>
                <a:off x="0" y="1133475"/>
                <a:ext cx="770642" cy="461665"/>
              </a:xfrm>
              <a:prstGeom prst="rect">
                <a:avLst/>
              </a:pr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sz="1350"/>
              </a:p>
            </p:txBody>
          </p:sp>
          <p:sp>
            <p:nvSpPr>
              <p:cNvPr id="3" name="矩形 2"/>
              <p:cNvSpPr/>
              <p:nvPr/>
            </p:nvSpPr>
            <p:spPr>
              <a:xfrm>
                <a:off x="71265" y="1098850"/>
                <a:ext cx="700260" cy="52335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2800" spc="-150" dirty="0" smtClean="0">
                    <a:ln w="19050">
                      <a:noFill/>
                    </a:ln>
                    <a:solidFill>
                      <a:schemeClr val="bg1"/>
                    </a:solidFill>
                    <a:latin typeface="Eras Bold ITC" panose="020B0907030504020204" pitchFamily="34" charset="0"/>
                    <a:ea typeface="方正尚酷简体" panose="02000000000000000000" pitchFamily="65" charset="-122"/>
                    <a:cs typeface="Arial" panose="020B0604020202020204" pitchFamily="34" charset="0"/>
                  </a:rPr>
                  <a:t>02</a:t>
                </a:r>
                <a:endParaRPr lang="zh-CN" altLang="en-US" sz="2800" spc="-150" dirty="0">
                  <a:ln w="19050">
                    <a:noFill/>
                  </a:ln>
                  <a:solidFill>
                    <a:schemeClr val="bg1"/>
                  </a:solidFill>
                  <a:latin typeface="Eras Bold ITC" panose="020B0907030504020204" pitchFamily="34" charset="0"/>
                  <a:ea typeface="方正尚酷简体" panose="02000000000000000000" pitchFamily="65" charset="-122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" name="矩形 3"/>
            <p:cNvSpPr/>
            <p:nvPr/>
          </p:nvSpPr>
          <p:spPr>
            <a:xfrm>
              <a:off x="1146" y="350"/>
              <a:ext cx="10075" cy="7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/>
              <a:r>
                <a:rPr lang="en-US" altLang="zh-CN" sz="24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B</a:t>
              </a:r>
              <a:r>
                <a:rPr lang="en-US" altLang="en-US" sz="24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ackground</a:t>
              </a:r>
              <a:endParaRPr lang="zh-CN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7" name="图片 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0" y="748300"/>
            <a:ext cx="4584171" cy="2493497"/>
          </a:xfrm>
          <a:prstGeom prst="rect">
            <a:avLst/>
          </a:prstGeom>
        </p:spPr>
      </p:pic>
      <p:pic>
        <p:nvPicPr>
          <p:cNvPr id="8" name="图片 7"/>
          <p:cNvPicPr>
            <a:picLocks noChangeAspect="1"/>
          </p:cNvPicPr>
          <p:nvPr/>
        </p:nvPicPr>
        <p:blipFill rotWithShape="1">
          <a:blip r:embed="rId7"/>
          <a:srcRect t="2741" b="3588"/>
          <a:stretch/>
        </p:blipFill>
        <p:spPr>
          <a:xfrm>
            <a:off x="4572000" y="741793"/>
            <a:ext cx="4572000" cy="2470839"/>
          </a:xfrm>
          <a:prstGeom prst="rect">
            <a:avLst/>
          </a:prstGeom>
        </p:spPr>
      </p:pic>
      <p:sp>
        <p:nvSpPr>
          <p:cNvPr id="10" name="矩形 9"/>
          <p:cNvSpPr/>
          <p:nvPr/>
        </p:nvSpPr>
        <p:spPr>
          <a:xfrm>
            <a:off x="0" y="3279896"/>
            <a:ext cx="4572000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/>
            <a:r>
              <a:rPr lang="zh-CN" altLang="en-US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Explosion and swelling process of aggregates under </a:t>
            </a:r>
            <a:r>
              <a:rPr lang="en-US" altLang="zh-CN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0.00001 </a:t>
            </a:r>
            <a:r>
              <a:rPr lang="zh-CN" altLang="en-US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and </a:t>
            </a:r>
            <a:r>
              <a:rPr lang="zh-CN" altLang="en-US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1.0 mol </a:t>
            </a:r>
            <a:r>
              <a:rPr lang="zh-CN" altLang="en-US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</a:t>
            </a:r>
            <a:r>
              <a:rPr lang="en-US" altLang="zh-CN" sz="1400" b="1" baseline="30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zh-CN" altLang="en-US" sz="1400" b="1" baseline="30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 </a:t>
            </a:r>
            <a:r>
              <a:rPr lang="zh-CN" altLang="en-US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electrolyte concentration.</a:t>
            </a:r>
          </a:p>
        </p:txBody>
      </p:sp>
      <p:sp>
        <p:nvSpPr>
          <p:cNvPr id="11" name="矩形 10"/>
          <p:cNvSpPr/>
          <p:nvPr/>
        </p:nvSpPr>
        <p:spPr>
          <a:xfrm>
            <a:off x="4584171" y="3306537"/>
            <a:ext cx="4572000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/>
            <a:r>
              <a:rPr lang="zh-CN" altLang="en-US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Relationship of aggregates breaking strength (w(&lt;d)%) and electrolyte concentration</a:t>
            </a:r>
          </a:p>
        </p:txBody>
      </p:sp>
      <p:pic>
        <p:nvPicPr>
          <p:cNvPr id="12" name="图片 11"/>
          <p:cNvPicPr>
            <a:picLocks noChangeAspect="1"/>
          </p:cNvPicPr>
          <p:nvPr/>
        </p:nvPicPr>
        <p:blipFill rotWithShape="1">
          <a:blip r:embed="rId8"/>
          <a:srcRect b="-2446"/>
          <a:stretch/>
        </p:blipFill>
        <p:spPr>
          <a:xfrm>
            <a:off x="10340" y="3803115"/>
            <a:ext cx="6844735" cy="2587745"/>
          </a:xfrm>
          <a:prstGeom prst="rect">
            <a:avLst/>
          </a:prstGeom>
        </p:spPr>
      </p:pic>
      <p:sp>
        <p:nvSpPr>
          <p:cNvPr id="13" name="矩形 12"/>
          <p:cNvSpPr/>
          <p:nvPr/>
        </p:nvSpPr>
        <p:spPr>
          <a:xfrm>
            <a:off x="257682" y="6310448"/>
            <a:ext cx="6259784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Relationship between breaking strength (w%) of aggregates and electrostatic pressure (p) at 2 nm distance between two adjacent particle surfaces</a:t>
            </a:r>
          </a:p>
        </p:txBody>
      </p:sp>
      <p:sp>
        <p:nvSpPr>
          <p:cNvPr id="14" name="矩形 13"/>
          <p:cNvSpPr/>
          <p:nvPr/>
        </p:nvSpPr>
        <p:spPr>
          <a:xfrm>
            <a:off x="7122897" y="5755649"/>
            <a:ext cx="176362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1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Hu et a., </a:t>
            </a:r>
            <a:r>
              <a:rPr lang="en-US" altLang="zh-CN" sz="1400" b="1" i="1" dirty="0" smtClean="0">
                <a:solidFill>
                  <a:schemeClr val="accent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soil tillage and research</a:t>
            </a:r>
            <a:r>
              <a:rPr lang="en-US" altLang="zh-CN" sz="1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2015.</a:t>
            </a:r>
            <a:endParaRPr lang="zh-CN" altLang="en-US" sz="1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" name="矩形 14"/>
          <p:cNvSpPr/>
          <p:nvPr/>
        </p:nvSpPr>
        <p:spPr>
          <a:xfrm>
            <a:off x="6865415" y="3857280"/>
            <a:ext cx="2299265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Soil aggregate breaking strength is exponential with electrostatic pressure between two adjacent particle surfaces </a:t>
            </a:r>
            <a:endParaRPr lang="zh-CN" altLang="en-US" sz="1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7015414" y="5389234"/>
            <a:ext cx="199926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>
                <a:latin typeface="Times New Roman" panose="02020603050405020304" pitchFamily="18" charset="0"/>
                <a:cs typeface="Times New Roman" panose="02020603050405020304" pitchFamily="18" charset="0"/>
              </a:rPr>
              <a:t>Soil internal forces </a:t>
            </a:r>
            <a:endParaRPr lang="zh-CN" altLang="en-US" dirty="0"/>
          </a:p>
        </p:txBody>
      </p:sp>
      <p:sp>
        <p:nvSpPr>
          <p:cNvPr id="20" name="右箭头 19"/>
          <p:cNvSpPr/>
          <p:nvPr/>
        </p:nvSpPr>
        <p:spPr>
          <a:xfrm rot="18534423">
            <a:off x="5098774" y="1308960"/>
            <a:ext cx="812405" cy="248479"/>
          </a:xfrm>
          <a:prstGeom prst="right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1" name="右箭头 20"/>
          <p:cNvSpPr/>
          <p:nvPr/>
        </p:nvSpPr>
        <p:spPr>
          <a:xfrm rot="18534423">
            <a:off x="7094185" y="1318379"/>
            <a:ext cx="812405" cy="248479"/>
          </a:xfrm>
          <a:prstGeom prst="right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4" name="右箭头 23"/>
          <p:cNvSpPr/>
          <p:nvPr/>
        </p:nvSpPr>
        <p:spPr>
          <a:xfrm>
            <a:off x="5645478" y="2597725"/>
            <a:ext cx="812405" cy="113106"/>
          </a:xfrm>
          <a:prstGeom prst="right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5" name="右箭头 24"/>
          <p:cNvSpPr/>
          <p:nvPr/>
        </p:nvSpPr>
        <p:spPr>
          <a:xfrm>
            <a:off x="7755887" y="2599626"/>
            <a:ext cx="812405" cy="113106"/>
          </a:xfrm>
          <a:prstGeom prst="right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6" name="上箭头 25"/>
          <p:cNvSpPr/>
          <p:nvPr/>
        </p:nvSpPr>
        <p:spPr>
          <a:xfrm>
            <a:off x="2773017" y="4331944"/>
            <a:ext cx="238540" cy="1063662"/>
          </a:xfrm>
          <a:prstGeom prst="up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7" name="上箭头 26"/>
          <p:cNvSpPr/>
          <p:nvPr/>
        </p:nvSpPr>
        <p:spPr>
          <a:xfrm>
            <a:off x="6219343" y="4325572"/>
            <a:ext cx="238540" cy="1063662"/>
          </a:xfrm>
          <a:prstGeom prst="up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8" name="上箭头 27"/>
          <p:cNvSpPr/>
          <p:nvPr/>
        </p:nvSpPr>
        <p:spPr>
          <a:xfrm rot="5400000">
            <a:off x="1458493" y="5090449"/>
            <a:ext cx="138032" cy="1104934"/>
          </a:xfrm>
          <a:prstGeom prst="up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29" name="上箭头 28"/>
          <p:cNvSpPr/>
          <p:nvPr/>
        </p:nvSpPr>
        <p:spPr>
          <a:xfrm rot="5400000">
            <a:off x="5023995" y="5110597"/>
            <a:ext cx="138032" cy="1104934"/>
          </a:xfrm>
          <a:prstGeom prst="up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pic>
        <p:nvPicPr>
          <p:cNvPr id="30" name="音频 29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7297738" y="5011738"/>
            <a:ext cx="406400" cy="406400"/>
          </a:xfrm>
          <a:prstGeom prst="rect">
            <a:avLst/>
          </a:prstGeom>
        </p:spPr>
      </p:pic>
    </p:spTree>
    <p:custDataLst>
      <p:tags r:id="rId1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 advTm="33915">
        <p:fade/>
      </p:transition>
    </mc:Choice>
    <mc:Fallback>
      <p:transition spd="med" advTm="33915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3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3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0"/>
                </p:tgtEl>
              </p:cMediaNode>
            </p:audio>
          </p:childTnLst>
        </p:cTn>
      </p:par>
    </p:tnLst>
    <p:bldLst>
      <p:bldP spid="20" grpId="0" animBg="1"/>
      <p:bldP spid="21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5"/>
          <p:cNvGrpSpPr/>
          <p:nvPr/>
        </p:nvGrpSpPr>
        <p:grpSpPr>
          <a:xfrm>
            <a:off x="0" y="198755"/>
            <a:ext cx="7125335" cy="523227"/>
            <a:chOff x="0" y="313"/>
            <a:chExt cx="11221" cy="824"/>
          </a:xfrm>
        </p:grpSpPr>
        <p:grpSp>
          <p:nvGrpSpPr>
            <p:cNvPr id="5" name="组合 4"/>
            <p:cNvGrpSpPr/>
            <p:nvPr/>
          </p:nvGrpSpPr>
          <p:grpSpPr>
            <a:xfrm>
              <a:off x="0" y="313"/>
              <a:ext cx="1215" cy="824"/>
              <a:chOff x="0" y="1098850"/>
              <a:chExt cx="771525" cy="523350"/>
            </a:xfrm>
          </p:grpSpPr>
          <p:sp>
            <p:nvSpPr>
              <p:cNvPr id="2" name="矩形 1"/>
              <p:cNvSpPr/>
              <p:nvPr/>
            </p:nvSpPr>
            <p:spPr>
              <a:xfrm>
                <a:off x="0" y="1133475"/>
                <a:ext cx="770642" cy="461665"/>
              </a:xfrm>
              <a:prstGeom prst="rect">
                <a:avLst/>
              </a:pr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sz="1350"/>
              </a:p>
            </p:txBody>
          </p:sp>
          <p:sp>
            <p:nvSpPr>
              <p:cNvPr id="3" name="矩形 2"/>
              <p:cNvSpPr/>
              <p:nvPr/>
            </p:nvSpPr>
            <p:spPr>
              <a:xfrm>
                <a:off x="71265" y="1098850"/>
                <a:ext cx="700260" cy="52335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2800" spc="-150" dirty="0" smtClean="0">
                    <a:ln w="19050">
                      <a:noFill/>
                    </a:ln>
                    <a:solidFill>
                      <a:schemeClr val="bg1"/>
                    </a:solidFill>
                    <a:latin typeface="Eras Bold ITC" panose="020B0907030504020204" pitchFamily="34" charset="0"/>
                    <a:ea typeface="方正尚酷简体" panose="02000000000000000000" pitchFamily="65" charset="-122"/>
                    <a:cs typeface="Arial" panose="020B0604020202020204" pitchFamily="34" charset="0"/>
                  </a:rPr>
                  <a:t>02</a:t>
                </a:r>
                <a:endParaRPr lang="zh-CN" altLang="en-US" sz="2800" spc="-150" dirty="0">
                  <a:ln w="19050">
                    <a:noFill/>
                  </a:ln>
                  <a:solidFill>
                    <a:schemeClr val="bg1"/>
                  </a:solidFill>
                  <a:latin typeface="Eras Bold ITC" panose="020B0907030504020204" pitchFamily="34" charset="0"/>
                  <a:ea typeface="方正尚酷简体" panose="02000000000000000000" pitchFamily="65" charset="-122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" name="矩形 3"/>
            <p:cNvSpPr/>
            <p:nvPr/>
          </p:nvSpPr>
          <p:spPr>
            <a:xfrm>
              <a:off x="1146" y="350"/>
              <a:ext cx="10075" cy="7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/>
              <a:r>
                <a:rPr lang="en-US" altLang="zh-CN" sz="24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B</a:t>
              </a:r>
              <a:r>
                <a:rPr lang="en-US" altLang="en-US" sz="24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ackground</a:t>
              </a:r>
              <a:endParaRPr lang="zh-CN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0" name="矩形 9"/>
          <p:cNvSpPr/>
          <p:nvPr/>
        </p:nvSpPr>
        <p:spPr>
          <a:xfrm>
            <a:off x="385321" y="5559859"/>
            <a:ext cx="565767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Contribution rates of soil internal forces on splash erosion rate at different rainfall kinetic energy.</a:t>
            </a:r>
            <a:endParaRPr lang="zh-CN" altLang="en-US" sz="1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9" name="图片 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01579" y="1921777"/>
            <a:ext cx="4773455" cy="3630833"/>
          </a:xfrm>
          <a:prstGeom prst="rect">
            <a:avLst/>
          </a:prstGeom>
        </p:spPr>
      </p:pic>
      <p:grpSp>
        <p:nvGrpSpPr>
          <p:cNvPr id="20" name="组合 19"/>
          <p:cNvGrpSpPr/>
          <p:nvPr/>
        </p:nvGrpSpPr>
        <p:grpSpPr>
          <a:xfrm>
            <a:off x="5571383" y="2354389"/>
            <a:ext cx="3572617" cy="2366778"/>
            <a:chOff x="5405193" y="1370415"/>
            <a:chExt cx="3572617" cy="2366778"/>
          </a:xfrm>
        </p:grpSpPr>
        <p:grpSp>
          <p:nvGrpSpPr>
            <p:cNvPr id="19" name="组合 18"/>
            <p:cNvGrpSpPr/>
            <p:nvPr/>
          </p:nvGrpSpPr>
          <p:grpSpPr>
            <a:xfrm>
              <a:off x="5405193" y="1370415"/>
              <a:ext cx="3572617" cy="2366778"/>
              <a:chOff x="5339026" y="0"/>
              <a:chExt cx="3572617" cy="2366778"/>
            </a:xfrm>
          </p:grpSpPr>
          <p:sp>
            <p:nvSpPr>
              <p:cNvPr id="18" name="爆炸形 2 17"/>
              <p:cNvSpPr/>
              <p:nvPr/>
            </p:nvSpPr>
            <p:spPr>
              <a:xfrm>
                <a:off x="5339026" y="0"/>
                <a:ext cx="3572617" cy="2366778"/>
              </a:xfrm>
              <a:prstGeom prst="irregularSeal2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7" name="矩形 16"/>
              <p:cNvSpPr/>
              <p:nvPr/>
            </p:nvSpPr>
            <p:spPr>
              <a:xfrm>
                <a:off x="5556058" y="785620"/>
                <a:ext cx="2901982" cy="830997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zh-CN" altLang="en-US" sz="1600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Soil internal forces contribute more than raindrop impact force to rainfall</a:t>
                </a:r>
              </a:p>
            </p:txBody>
          </p:sp>
        </p:grpSp>
        <p:sp>
          <p:nvSpPr>
            <p:cNvPr id="14" name="矩形 13"/>
            <p:cNvSpPr/>
            <p:nvPr/>
          </p:nvSpPr>
          <p:spPr>
            <a:xfrm>
              <a:off x="5767256" y="2900447"/>
              <a:ext cx="2119810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zh-CN" sz="14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Hu et a., </a:t>
              </a:r>
              <a:r>
                <a:rPr lang="en-US" altLang="zh-CN" sz="1400" b="1" i="1" dirty="0" smtClean="0">
                  <a:solidFill>
                    <a:schemeClr val="accent3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Geoderma</a:t>
              </a:r>
              <a:r>
                <a:rPr lang="en-US" altLang="zh-CN" sz="14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, 2018</a:t>
              </a:r>
              <a:endParaRPr lang="zh-CN" altLang="en-US" sz="14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1" name="矩形 20"/>
          <p:cNvSpPr/>
          <p:nvPr/>
        </p:nvSpPr>
        <p:spPr>
          <a:xfrm>
            <a:off x="10340" y="6310448"/>
            <a:ext cx="9144000" cy="527425"/>
          </a:xfrm>
          <a:prstGeom prst="rect">
            <a:avLst/>
          </a:prstGeom>
          <a:solidFill>
            <a:schemeClr val="accent5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2" name="矩形 21"/>
          <p:cNvSpPr/>
          <p:nvPr/>
        </p:nvSpPr>
        <p:spPr>
          <a:xfrm>
            <a:off x="10340" y="701355"/>
            <a:ext cx="9144000" cy="527425"/>
          </a:xfrm>
          <a:prstGeom prst="rect">
            <a:avLst/>
          </a:prstGeom>
          <a:solidFill>
            <a:schemeClr val="accent4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cxnSp>
        <p:nvCxnSpPr>
          <p:cNvPr id="8" name="直接连接符 7"/>
          <p:cNvCxnSpPr/>
          <p:nvPr/>
        </p:nvCxnSpPr>
        <p:spPr>
          <a:xfrm>
            <a:off x="2693504" y="1941655"/>
            <a:ext cx="0" cy="3067666"/>
          </a:xfrm>
          <a:prstGeom prst="line">
            <a:avLst/>
          </a:prstGeom>
          <a:ln w="15875">
            <a:solidFill>
              <a:srgbClr val="FF0000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矩形 22"/>
          <p:cNvSpPr/>
          <p:nvPr/>
        </p:nvSpPr>
        <p:spPr>
          <a:xfrm>
            <a:off x="615491" y="1291103"/>
            <a:ext cx="6098808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There are differ in contribution of soil aggregate breakdown for different electrolyte concentration at given rainfall kinetic energy.</a:t>
            </a:r>
            <a:endParaRPr lang="zh-CN" altLang="en-US" sz="16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2" name="音频 11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7297738" y="5011738"/>
            <a:ext cx="406400" cy="4064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55198449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 advTm="8534">
        <p:fade/>
      </p:transition>
    </mc:Choice>
    <mc:Fallback>
      <p:transition spd="med" advTm="8534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1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"/>
                </p:tgtEl>
              </p:cMediaNode>
            </p:audio>
          </p:childTnLst>
        </p:cTn>
      </p:par>
    </p:tnLst>
    <p:bldLst>
      <p:bldP spid="23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0" y="198732"/>
            <a:ext cx="770642" cy="523220"/>
            <a:chOff x="0" y="1098850"/>
            <a:chExt cx="770642" cy="523220"/>
          </a:xfrm>
        </p:grpSpPr>
        <p:sp>
          <p:nvSpPr>
            <p:cNvPr id="2" name="矩形 1"/>
            <p:cNvSpPr/>
            <p:nvPr/>
          </p:nvSpPr>
          <p:spPr>
            <a:xfrm>
              <a:off x="0" y="1133475"/>
              <a:ext cx="770642" cy="461665"/>
            </a:xfrm>
            <a:prstGeom prst="rect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1350"/>
            </a:p>
          </p:txBody>
        </p:sp>
        <p:sp>
          <p:nvSpPr>
            <p:cNvPr id="3" name="矩形 2"/>
            <p:cNvSpPr/>
            <p:nvPr/>
          </p:nvSpPr>
          <p:spPr>
            <a:xfrm>
              <a:off x="71265" y="1098850"/>
              <a:ext cx="65739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800" spc="-150" dirty="0">
                  <a:ln w="19050">
                    <a:noFill/>
                  </a:ln>
                  <a:solidFill>
                    <a:schemeClr val="bg1"/>
                  </a:solidFill>
                  <a:latin typeface="Eras Bold ITC" panose="020B0907030504020204" pitchFamily="34" charset="0"/>
                  <a:ea typeface="方正尚酷简体" panose="02000000000000000000" pitchFamily="65" charset="-122"/>
                  <a:cs typeface="Arial" panose="020B0604020202020204" pitchFamily="34" charset="0"/>
                </a:rPr>
                <a:t>02</a:t>
              </a:r>
              <a:endParaRPr lang="zh-CN" altLang="en-US" sz="2800" spc="-150" dirty="0">
                <a:ln w="19050">
                  <a:noFill/>
                </a:ln>
                <a:solidFill>
                  <a:schemeClr val="bg1"/>
                </a:solidFill>
                <a:latin typeface="Eras Bold ITC" panose="020B0907030504020204" pitchFamily="34" charset="0"/>
                <a:ea typeface="方正尚酷简体" panose="02000000000000000000" pitchFamily="65" charset="-122"/>
                <a:cs typeface="Arial" panose="020B0604020202020204" pitchFamily="34" charset="0"/>
              </a:endParaRPr>
            </a:p>
          </p:txBody>
        </p:sp>
      </p:grpSp>
      <p:sp>
        <p:nvSpPr>
          <p:cNvPr id="5" name="矩形 4"/>
          <p:cNvSpPr/>
          <p:nvPr/>
        </p:nvSpPr>
        <p:spPr>
          <a:xfrm>
            <a:off x="799320" y="233334"/>
            <a:ext cx="82734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b="1" dirty="0" smtClean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Purpose</a:t>
            </a:r>
            <a:endParaRPr lang="zh-CN" altLang="zh-CN" sz="2400" b="1" dirty="0">
              <a:solidFill>
                <a:schemeClr val="accent1">
                  <a:lumMod val="50000"/>
                </a:schemeClr>
              </a:solidFill>
              <a:uFillTx/>
              <a:latin typeface="Times New Roman" panose="02020603050405020304" pitchFamily="18" charset="0"/>
              <a:ea typeface="宋体" panose="02010600030101010101" pitchFamily="2" charset="-122"/>
              <a:cs typeface="Times New Roman" panose="02020603050405020304" pitchFamily="18" charset="0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4806820" y="1183438"/>
            <a:ext cx="3917875" cy="21698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As an important soil </a:t>
            </a:r>
            <a:r>
              <a:rPr lang="zh-CN" alt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nutrient </a:t>
            </a:r>
            <a:r>
              <a:rPr lang="zh-CN" alt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improvement measure, how does fertilization affect soil aggregate stability, soil loss and soil nutrient </a:t>
            </a:r>
            <a:r>
              <a:rPr lang="zh-CN" alt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loss</a:t>
            </a:r>
            <a:r>
              <a:rPr lang="en-US" altLang="zh-CN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zh-CN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in a microscale</a:t>
            </a:r>
            <a:r>
              <a:rPr lang="zh-CN" alt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？</a:t>
            </a:r>
            <a:endParaRPr lang="zh-CN" altLang="en-US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8" name="图片 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806820" y="3854385"/>
            <a:ext cx="4184711" cy="2277394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pic>
        <p:nvPicPr>
          <p:cNvPr id="9" name="图片 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78299" y="1126720"/>
            <a:ext cx="4091236" cy="2277393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sp>
        <p:nvSpPr>
          <p:cNvPr id="10" name="矩形 9"/>
          <p:cNvSpPr/>
          <p:nvPr/>
        </p:nvSpPr>
        <p:spPr>
          <a:xfrm>
            <a:off x="137291" y="4033058"/>
            <a:ext cx="4572000" cy="2169825"/>
          </a:xfrm>
          <a:prstGeom prst="rect">
            <a:avLst/>
          </a:prstGeom>
        </p:spPr>
        <p:txBody>
          <a:bodyPr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We conjecture that measures such as </a:t>
            </a:r>
            <a:r>
              <a:rPr lang="en-US" altLang="zh-CN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chemical </a:t>
            </a:r>
            <a:r>
              <a:rPr lang="zh-CN" alt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fertilizer </a:t>
            </a:r>
            <a:r>
              <a:rPr lang="zh-CN" alt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application </a:t>
            </a:r>
            <a:r>
              <a:rPr lang="zh-CN" alt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will </a:t>
            </a:r>
            <a:r>
              <a:rPr lang="zh-CN" alt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alter soil internal forces, which in turn will affect soil aggregate stability, soil particle and nutrient loss characteristics</a:t>
            </a:r>
            <a:r>
              <a:rPr lang="en-US" altLang="zh-CN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zh-CN" altLang="en-US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6" name="音频 5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7297738" y="5011738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5443952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 advTm="24940">
        <p:fade/>
      </p:transition>
    </mc:Choice>
    <mc:Fallback>
      <p:transition spd="med" advTm="2494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5"/>
          <p:cNvGrpSpPr/>
          <p:nvPr/>
        </p:nvGrpSpPr>
        <p:grpSpPr>
          <a:xfrm>
            <a:off x="0" y="198755"/>
            <a:ext cx="9144000" cy="523227"/>
            <a:chOff x="0" y="313"/>
            <a:chExt cx="14400" cy="824"/>
          </a:xfrm>
        </p:grpSpPr>
        <p:grpSp>
          <p:nvGrpSpPr>
            <p:cNvPr id="5" name="组合 4"/>
            <p:cNvGrpSpPr/>
            <p:nvPr/>
          </p:nvGrpSpPr>
          <p:grpSpPr>
            <a:xfrm>
              <a:off x="0" y="313"/>
              <a:ext cx="14400" cy="824"/>
              <a:chOff x="0" y="1098850"/>
              <a:chExt cx="9144000" cy="523233"/>
            </a:xfrm>
          </p:grpSpPr>
          <p:sp>
            <p:nvSpPr>
              <p:cNvPr id="2" name="矩形 1"/>
              <p:cNvSpPr/>
              <p:nvPr/>
            </p:nvSpPr>
            <p:spPr>
              <a:xfrm>
                <a:off x="0" y="1133475"/>
                <a:ext cx="9144000" cy="461665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sz="1350"/>
              </a:p>
            </p:txBody>
          </p:sp>
          <p:sp>
            <p:nvSpPr>
              <p:cNvPr id="3" name="矩形 2"/>
              <p:cNvSpPr/>
              <p:nvPr/>
            </p:nvSpPr>
            <p:spPr>
              <a:xfrm>
                <a:off x="71265" y="1098850"/>
                <a:ext cx="700260" cy="52323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endParaRPr lang="zh-CN" altLang="en-US" sz="2800" spc="-150" dirty="0">
                  <a:ln w="19050">
                    <a:noFill/>
                  </a:ln>
                  <a:solidFill>
                    <a:schemeClr val="bg1"/>
                  </a:solidFill>
                  <a:latin typeface="Eras Bold ITC" panose="020B0907030504020204" pitchFamily="34" charset="0"/>
                  <a:ea typeface="方正尚酷简体" panose="02000000000000000000" pitchFamily="65" charset="-122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" name="矩形 3"/>
            <p:cNvSpPr/>
            <p:nvPr/>
          </p:nvSpPr>
          <p:spPr>
            <a:xfrm>
              <a:off x="1146" y="350"/>
              <a:ext cx="10075" cy="6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zh-CN" sz="2000" dirty="0">
                <a:solidFill>
                  <a:schemeClr val="accent1">
                    <a:lumMod val="50000"/>
                  </a:schemeClr>
                </a:solidFill>
                <a:uFillTx/>
                <a:latin typeface="宋体" panose="02010600030101010101" pitchFamily="2" charset="-122"/>
                <a:ea typeface="宋体" panose="02010600030101010101" pitchFamily="2" charset="-122"/>
                <a:cs typeface="Times New Roman" panose="02020603050405020304" charset="0"/>
              </a:endParaRPr>
            </a:p>
          </p:txBody>
        </p:sp>
      </p:grpSp>
      <p:pic>
        <p:nvPicPr>
          <p:cNvPr id="10" name="图形 2">
            <a:extLst>
              <a:ext uri="{FF2B5EF4-FFF2-40B4-BE49-F238E27FC236}">
                <a16:creationId xmlns:a16="http://schemas.microsoft.com/office/drawing/2014/main" id="{194031F7-F017-4861-AFE2-2683D870B1E2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71265" y="892797"/>
            <a:ext cx="8907573" cy="5544589"/>
          </a:xfrm>
          <a:prstGeom prst="rect">
            <a:avLst/>
          </a:prstGeom>
        </p:spPr>
      </p:pic>
      <p:sp>
        <p:nvSpPr>
          <p:cNvPr id="11" name="文本框 10">
            <a:extLst>
              <a:ext uri="{FF2B5EF4-FFF2-40B4-BE49-F238E27FC236}">
                <a16:creationId xmlns:a16="http://schemas.microsoft.com/office/drawing/2014/main" id="{D1323EA0-2FE1-12F3-1E93-39CD218F173A}"/>
              </a:ext>
            </a:extLst>
          </p:cNvPr>
          <p:cNvSpPr txBox="1"/>
          <p:nvPr/>
        </p:nvSpPr>
        <p:spPr>
          <a:xfrm>
            <a:off x="1445126" y="6354285"/>
            <a:ext cx="6537882" cy="5078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spcAft>
                <a:spcPts val="600"/>
              </a:spcAft>
            </a:pPr>
            <a:r>
              <a:rPr lang="en-US" altLang="zh-CN" b="1" kern="100" dirty="0" smtClean="0"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Schematic </a:t>
            </a:r>
            <a:r>
              <a:rPr lang="en-US" altLang="zh-CN" b="1" kern="100" dirty="0"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drawing of the rainfall simulation </a:t>
            </a:r>
            <a:r>
              <a:rPr lang="en-US" altLang="zh-CN" b="1" kern="100" dirty="0" smtClean="0"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experiment</a:t>
            </a:r>
            <a:endParaRPr lang="zh-CN" altLang="zh-CN" b="1" kern="100" dirty="0">
              <a:effectLst/>
              <a:latin typeface="Times New Roman" panose="02020603050405020304" pitchFamily="18" charset="0"/>
              <a:ea typeface="宋体" panose="02010600030101010101" pitchFamily="2" charset="-122"/>
              <a:cs typeface="Times New Roman" panose="02020603050405020304" pitchFamily="18" charset="0"/>
            </a:endParaRPr>
          </a:p>
        </p:txBody>
      </p:sp>
      <p:sp>
        <p:nvSpPr>
          <p:cNvPr id="9" name="矩形 8"/>
          <p:cNvSpPr/>
          <p:nvPr/>
        </p:nvSpPr>
        <p:spPr>
          <a:xfrm>
            <a:off x="71265" y="160659"/>
            <a:ext cx="4347600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800" b="1" dirty="0" smtClean="0">
                <a:solidFill>
                  <a:schemeClr val="bg1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</a:rPr>
              <a:t>The tiny </a:t>
            </a:r>
            <a:r>
              <a:rPr lang="en-US" altLang="zh-CN" sz="2800" b="1" dirty="0">
                <a:solidFill>
                  <a:schemeClr val="bg1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</a:rPr>
              <a:t>rainfall simulator </a:t>
            </a:r>
            <a:endParaRPr lang="zh-CN" altLang="en-US" sz="28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id="{D1323EA0-2FE1-12F3-1E93-39CD218F173A}"/>
              </a:ext>
            </a:extLst>
          </p:cNvPr>
          <p:cNvSpPr txBox="1"/>
          <p:nvPr/>
        </p:nvSpPr>
        <p:spPr>
          <a:xfrm>
            <a:off x="4624616" y="1745842"/>
            <a:ext cx="4429933" cy="1077218"/>
          </a:xfrm>
          <a:prstGeom prst="rect">
            <a:avLst/>
          </a:prstGeom>
          <a:noFill/>
          <a:ln>
            <a:solidFill>
              <a:schemeClr val="tx1"/>
            </a:solidFill>
            <a:prstDash val="dash"/>
          </a:ln>
        </p:spPr>
        <p:txBody>
          <a:bodyPr wrap="square">
            <a:spAutoFit/>
          </a:bodyPr>
          <a:lstStyle/>
          <a:p>
            <a:pPr>
              <a:spcAft>
                <a:spcPts val="600"/>
              </a:spcAft>
            </a:pPr>
            <a:r>
              <a:rPr lang="en-US" altLang="zh-CN" b="1" kern="100" dirty="0" smtClean="0"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Rainwater simulation: NaCl stock solution</a:t>
            </a:r>
            <a:endParaRPr lang="en-US" altLang="zh-CN" b="1" kern="100" dirty="0">
              <a:latin typeface="Times New Roman" panose="02020603050405020304" pitchFamily="18" charset="0"/>
              <a:ea typeface="宋体" panose="02010600030101010101" pitchFamily="2" charset="-122"/>
              <a:cs typeface="Times New Roman" panose="02020603050405020304" pitchFamily="18" charset="0"/>
            </a:endParaRPr>
          </a:p>
          <a:p>
            <a:pPr>
              <a:spcAft>
                <a:spcPts val="600"/>
              </a:spcAft>
            </a:pPr>
            <a:r>
              <a:rPr lang="en-US" altLang="zh-CN" b="1" kern="100" dirty="0" smtClean="0"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Electrolyte concentration: 10</a:t>
            </a:r>
            <a:r>
              <a:rPr lang="en-US" altLang="zh-CN" b="1" kern="100" baseline="30000" dirty="0" smtClean="0"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-4</a:t>
            </a:r>
            <a:r>
              <a:rPr lang="en-US" altLang="zh-CN" b="1" kern="100" dirty="0" smtClean="0"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-10</a:t>
            </a:r>
            <a:r>
              <a:rPr lang="en-US" altLang="zh-CN" b="1" kern="100" baseline="30000" dirty="0" smtClean="0"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-1</a:t>
            </a:r>
            <a:r>
              <a:rPr lang="en-US" altLang="zh-CN" b="1" kern="100" dirty="0" smtClean="0"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 mol L</a:t>
            </a:r>
            <a:r>
              <a:rPr lang="en-US" altLang="zh-CN" b="1" kern="100" baseline="30000" dirty="0" smtClean="0"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-1</a:t>
            </a:r>
          </a:p>
          <a:p>
            <a:pPr>
              <a:spcAft>
                <a:spcPts val="600"/>
              </a:spcAft>
            </a:pPr>
            <a:r>
              <a:rPr lang="en-US" altLang="zh-CN" b="1" kern="100" dirty="0" smtClean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Soil treatment</a:t>
            </a:r>
            <a:r>
              <a:rPr lang="en-US" altLang="zh-CN" b="1" kern="100" dirty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: </a:t>
            </a:r>
            <a:r>
              <a:rPr lang="en-US" altLang="zh-CN" b="1" kern="100" dirty="0" smtClean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NPK/NK (different P levels)</a:t>
            </a:r>
            <a:endParaRPr lang="en-US" altLang="zh-CN" b="1" kern="100" dirty="0" smtClean="0">
              <a:effectLst/>
              <a:latin typeface="Times New Roman" panose="02020603050405020304" pitchFamily="18" charset="0"/>
              <a:ea typeface="宋体" panose="02010600030101010101" pitchFamily="2" charset="-122"/>
              <a:cs typeface="Times New Roman" panose="02020603050405020304" pitchFamily="18" charset="0"/>
            </a:endParaRPr>
          </a:p>
        </p:txBody>
      </p:sp>
      <p:pic>
        <p:nvPicPr>
          <p:cNvPr id="7" name="音频 6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7297738" y="5011738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5957701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 advTm="5485">
        <p:fade/>
      </p:transition>
    </mc:Choice>
    <mc:Fallback>
      <p:transition spd="med" advTm="5485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5"/>
          <p:cNvGrpSpPr/>
          <p:nvPr/>
        </p:nvGrpSpPr>
        <p:grpSpPr>
          <a:xfrm>
            <a:off x="0" y="198755"/>
            <a:ext cx="7125335" cy="523227"/>
            <a:chOff x="0" y="313"/>
            <a:chExt cx="11221" cy="824"/>
          </a:xfrm>
        </p:grpSpPr>
        <p:grpSp>
          <p:nvGrpSpPr>
            <p:cNvPr id="5" name="组合 4"/>
            <p:cNvGrpSpPr/>
            <p:nvPr/>
          </p:nvGrpSpPr>
          <p:grpSpPr>
            <a:xfrm>
              <a:off x="0" y="313"/>
              <a:ext cx="1215" cy="824"/>
              <a:chOff x="0" y="1098850"/>
              <a:chExt cx="771525" cy="523233"/>
            </a:xfrm>
          </p:grpSpPr>
          <p:sp>
            <p:nvSpPr>
              <p:cNvPr id="2" name="矩形 1"/>
              <p:cNvSpPr/>
              <p:nvPr/>
            </p:nvSpPr>
            <p:spPr>
              <a:xfrm>
                <a:off x="0" y="1133475"/>
                <a:ext cx="770642" cy="461665"/>
              </a:xfrm>
              <a:prstGeom prst="rect">
                <a:avLst/>
              </a:pr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sz="1350"/>
              </a:p>
            </p:txBody>
          </p:sp>
          <p:sp>
            <p:nvSpPr>
              <p:cNvPr id="3" name="矩形 2"/>
              <p:cNvSpPr/>
              <p:nvPr/>
            </p:nvSpPr>
            <p:spPr>
              <a:xfrm>
                <a:off x="71265" y="1098850"/>
                <a:ext cx="700260" cy="52323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2800" spc="-150" dirty="0">
                    <a:ln w="19050">
                      <a:noFill/>
                    </a:ln>
                    <a:solidFill>
                      <a:schemeClr val="bg1"/>
                    </a:solidFill>
                    <a:latin typeface="Eras Bold ITC" panose="020B0907030504020204" pitchFamily="34" charset="0"/>
                    <a:ea typeface="方正尚酷简体" panose="02000000000000000000" pitchFamily="65" charset="-122"/>
                    <a:cs typeface="Arial" panose="020B0604020202020204" pitchFamily="34" charset="0"/>
                  </a:rPr>
                  <a:t>03</a:t>
                </a:r>
                <a:endParaRPr lang="zh-CN" altLang="en-US" sz="2800" spc="-150" dirty="0">
                  <a:ln w="19050">
                    <a:noFill/>
                  </a:ln>
                  <a:solidFill>
                    <a:schemeClr val="bg1"/>
                  </a:solidFill>
                  <a:latin typeface="Eras Bold ITC" panose="020B0907030504020204" pitchFamily="34" charset="0"/>
                  <a:ea typeface="方正尚酷简体" panose="02000000000000000000" pitchFamily="65" charset="-122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" name="矩形 3"/>
            <p:cNvSpPr/>
            <p:nvPr/>
          </p:nvSpPr>
          <p:spPr>
            <a:xfrm>
              <a:off x="1146" y="350"/>
              <a:ext cx="10075" cy="7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4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Results and discussion</a:t>
              </a:r>
              <a:endParaRPr lang="zh-CN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9" name="文本框 8">
            <a:extLst>
              <a:ext uri="{FF2B5EF4-FFF2-40B4-BE49-F238E27FC236}">
                <a16:creationId xmlns:a16="http://schemas.microsoft.com/office/drawing/2014/main" id="{91538303-5984-FA99-3BD5-30E0BFD9B2ED}"/>
              </a:ext>
            </a:extLst>
          </p:cNvPr>
          <p:cNvSpPr txBox="1"/>
          <p:nvPr/>
        </p:nvSpPr>
        <p:spPr>
          <a:xfrm>
            <a:off x="273143" y="5565725"/>
            <a:ext cx="5993296" cy="86177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ts val="2000"/>
              </a:lnSpc>
            </a:pPr>
            <a:r>
              <a:rPr lang="en-US" altLang="zh-CN" sz="1600" kern="100" dirty="0" smtClean="0"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Time-dependent cumulative </a:t>
            </a:r>
            <a:r>
              <a:rPr lang="en-US" altLang="zh-CN" sz="1600" kern="100" dirty="0"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loss of soil particles </a:t>
            </a:r>
            <a:r>
              <a:rPr lang="en-US" altLang="zh-CN" sz="1600" kern="100" dirty="0" smtClean="0"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(a, b) </a:t>
            </a:r>
            <a:r>
              <a:rPr lang="en-US" altLang="zh-CN" sz="1600" kern="100" dirty="0" smtClean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and </a:t>
            </a:r>
            <a:r>
              <a:rPr lang="en-US" altLang="zh-CN" sz="1600" kern="100" dirty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particulate phosphorus </a:t>
            </a:r>
            <a:r>
              <a:rPr lang="en-US" altLang="zh-CN" sz="1600" kern="100" dirty="0" smtClean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(c, d) with </a:t>
            </a:r>
            <a:r>
              <a:rPr lang="en-US" altLang="zh-CN" sz="1600" kern="100" dirty="0" smtClean="0"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NK and NPK treatment under </a:t>
            </a:r>
            <a:r>
              <a:rPr lang="en-US" altLang="zh-CN" sz="1600" kern="100" dirty="0"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different electrolyte concentration</a:t>
            </a:r>
            <a:endParaRPr lang="zh-CN" altLang="zh-CN" sz="1600" kern="100" dirty="0">
              <a:effectLst/>
              <a:latin typeface="Times New Roman" panose="02020603050405020304" pitchFamily="18" charset="0"/>
              <a:ea typeface="宋体" panose="02010600030101010101" pitchFamily="2" charset="-122"/>
              <a:cs typeface="Times New Roman" panose="02020603050405020304" pitchFamily="18" charset="0"/>
            </a:endParaRPr>
          </a:p>
        </p:txBody>
      </p:sp>
      <p:pic>
        <p:nvPicPr>
          <p:cNvPr id="10" name="Picture 2">
            <a:extLst>
              <a:ext uri="{FF2B5EF4-FFF2-40B4-BE49-F238E27FC236}">
                <a16:creationId xmlns:a16="http://schemas.microsoft.com/office/drawing/2014/main" id="{C3CEBDAD-FD93-2D8A-E404-A3DBA758B1D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992666"/>
            <a:ext cx="6266439" cy="42642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文本框 7">
            <a:extLst>
              <a:ext uri="{FF2B5EF4-FFF2-40B4-BE49-F238E27FC236}">
                <a16:creationId xmlns:a16="http://schemas.microsoft.com/office/drawing/2014/main" id="{BF21E1D1-865D-592E-5CF4-00F8BC1F1D36}"/>
              </a:ext>
            </a:extLst>
          </p:cNvPr>
          <p:cNvSpPr txBox="1"/>
          <p:nvPr/>
        </p:nvSpPr>
        <p:spPr>
          <a:xfrm>
            <a:off x="6119043" y="1233774"/>
            <a:ext cx="2945444" cy="378206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just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dirty="0" smtClean="0">
                <a:latin typeface="Times New Roman" panose="02020603050405020304" pitchFamily="18" charset="0"/>
                <a:ea typeface="宋体" panose="02010600030101010101" pitchFamily="2" charset="-122"/>
              </a:rPr>
              <a:t>Both </a:t>
            </a:r>
            <a:r>
              <a:rPr lang="en-US" altLang="zh-CN" i="1" kern="100" dirty="0" smtClean="0">
                <a:latin typeface="Times New Roman" panose="02020603050405020304" pitchFamily="18" charset="0"/>
                <a:ea typeface="宋体" panose="02010600030101010101" pitchFamily="2" charset="-122"/>
              </a:rPr>
              <a:t>L</a:t>
            </a:r>
            <a:r>
              <a:rPr lang="en-US" altLang="zh-CN" kern="100" baseline="-25000" dirty="0" smtClean="0">
                <a:latin typeface="Times New Roman" panose="02020603050405020304" pitchFamily="18" charset="0"/>
                <a:ea typeface="宋体" panose="02010600030101010101" pitchFamily="2" charset="-122"/>
              </a:rPr>
              <a:t>SP </a:t>
            </a:r>
            <a:r>
              <a:rPr lang="en-US" altLang="zh-CN" kern="100" dirty="0" smtClean="0">
                <a:latin typeface="Times New Roman" panose="02020603050405020304" pitchFamily="18" charset="0"/>
                <a:ea typeface="宋体" panose="02010600030101010101" pitchFamily="2" charset="-122"/>
              </a:rPr>
              <a:t> </a:t>
            </a:r>
            <a:r>
              <a:rPr lang="en-US" altLang="zh-CN" dirty="0" smtClean="0">
                <a:latin typeface="Times New Roman" panose="02020603050405020304" pitchFamily="18" charset="0"/>
                <a:ea typeface="宋体" panose="02010600030101010101" pitchFamily="2" charset="-122"/>
              </a:rPr>
              <a:t>and </a:t>
            </a:r>
            <a:r>
              <a:rPr lang="en-US" altLang="zh-CN" i="1" kern="100" dirty="0" smtClean="0">
                <a:latin typeface="Times New Roman" panose="02020603050405020304" pitchFamily="18" charset="0"/>
                <a:ea typeface="宋体" panose="02010600030101010101" pitchFamily="2" charset="-122"/>
              </a:rPr>
              <a:t>L</a:t>
            </a:r>
            <a:r>
              <a:rPr lang="en-US" altLang="zh-CN" kern="100" baseline="-25000" dirty="0" smtClean="0">
                <a:latin typeface="Times New Roman" panose="02020603050405020304" pitchFamily="18" charset="0"/>
                <a:ea typeface="宋体" panose="02010600030101010101" pitchFamily="2" charset="-122"/>
              </a:rPr>
              <a:t>PP</a:t>
            </a:r>
            <a:r>
              <a:rPr lang="en-US" altLang="zh-CN" dirty="0">
                <a:latin typeface="Times New Roman" panose="02020603050405020304" pitchFamily="18" charset="0"/>
                <a:ea typeface="宋体" panose="02010600030101010101" pitchFamily="2" charset="-122"/>
              </a:rPr>
              <a:t> </a:t>
            </a:r>
            <a:r>
              <a:rPr lang="en-US" altLang="zh-CN" dirty="0" smtClean="0">
                <a:latin typeface="Times New Roman" panose="02020603050405020304" pitchFamily="18" charset="0"/>
                <a:ea typeface="宋体" panose="02010600030101010101" pitchFamily="2" charset="-122"/>
              </a:rPr>
              <a:t>increased </a:t>
            </a:r>
            <a:r>
              <a:rPr lang="en-US" altLang="zh-CN" dirty="0">
                <a:latin typeface="Times New Roman" panose="02020603050405020304" pitchFamily="18" charset="0"/>
                <a:ea typeface="宋体" panose="02010600030101010101" pitchFamily="2" charset="-122"/>
              </a:rPr>
              <a:t>with decreasing electrolyte concentration </a:t>
            </a:r>
            <a:r>
              <a:rPr lang="zh-CN" altLang="en-US" dirty="0" smtClean="0">
                <a:latin typeface="Times New Roman" panose="02020603050405020304" pitchFamily="18" charset="0"/>
                <a:ea typeface="宋体" panose="02010600030101010101" pitchFamily="2" charset="-122"/>
              </a:rPr>
              <a:t>；</a:t>
            </a:r>
            <a:endParaRPr lang="en-US" altLang="zh-CN" dirty="0">
              <a:latin typeface="Times New Roman" panose="02020603050405020304" pitchFamily="18" charset="0"/>
              <a:ea typeface="宋体" panose="02010600030101010101" pitchFamily="2" charset="-122"/>
            </a:endParaRPr>
          </a:p>
          <a:p>
            <a:pPr marL="285750" indent="-285750" algn="just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dirty="0" smtClean="0">
                <a:latin typeface="Times New Roman" panose="02020603050405020304" pitchFamily="18" charset="0"/>
                <a:ea typeface="宋体" panose="02010600030101010101" pitchFamily="2" charset="-122"/>
              </a:rPr>
              <a:t>The </a:t>
            </a:r>
            <a:r>
              <a:rPr lang="en-US" altLang="zh-CN" i="1" dirty="0">
                <a:latin typeface="Times New Roman" panose="02020603050405020304" pitchFamily="18" charset="0"/>
                <a:ea typeface="宋体" panose="02010600030101010101" pitchFamily="2" charset="-122"/>
              </a:rPr>
              <a:t>L</a:t>
            </a:r>
            <a:r>
              <a:rPr lang="en-US" altLang="zh-CN" baseline="-25000" dirty="0">
                <a:latin typeface="Times New Roman" panose="02020603050405020304" pitchFamily="18" charset="0"/>
                <a:ea typeface="宋体" panose="02010600030101010101" pitchFamily="2" charset="-122"/>
              </a:rPr>
              <a:t>SP</a:t>
            </a:r>
            <a:r>
              <a:rPr lang="en-US" altLang="zh-CN" dirty="0">
                <a:latin typeface="Times New Roman" panose="02020603050405020304" pitchFamily="18" charset="0"/>
                <a:ea typeface="宋体" panose="02010600030101010101" pitchFamily="2" charset="-122"/>
              </a:rPr>
              <a:t> of NK treatment </a:t>
            </a:r>
            <a:r>
              <a:rPr lang="en-US" altLang="zh-CN" dirty="0" smtClean="0">
                <a:latin typeface="Times New Roman" panose="02020603050405020304" pitchFamily="18" charset="0"/>
                <a:ea typeface="宋体" panose="02010600030101010101" pitchFamily="2" charset="-122"/>
              </a:rPr>
              <a:t>was </a:t>
            </a:r>
            <a:r>
              <a:rPr lang="en-US" altLang="zh-CN" dirty="0">
                <a:latin typeface="Times New Roman" panose="02020603050405020304" pitchFamily="18" charset="0"/>
                <a:ea typeface="宋体" panose="02010600030101010101" pitchFamily="2" charset="-122"/>
              </a:rPr>
              <a:t>much larger than that of </a:t>
            </a:r>
            <a:r>
              <a:rPr lang="en-US" altLang="zh-CN" dirty="0" smtClean="0">
                <a:latin typeface="Times New Roman" panose="02020603050405020304" pitchFamily="18" charset="0"/>
                <a:ea typeface="宋体" panose="02010600030101010101" pitchFamily="2" charset="-122"/>
              </a:rPr>
              <a:t>NPK</a:t>
            </a:r>
          </a:p>
          <a:p>
            <a:pPr marL="285750" indent="-285750" algn="just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dirty="0" smtClean="0">
                <a:latin typeface="Times New Roman" panose="02020603050405020304" pitchFamily="18" charset="0"/>
                <a:ea typeface="宋体" panose="02010600030101010101" pitchFamily="2" charset="-122"/>
              </a:rPr>
              <a:t>The </a:t>
            </a:r>
            <a:r>
              <a:rPr lang="en-US" altLang="zh-CN" i="1" kern="100" dirty="0">
                <a:latin typeface="Times New Roman" panose="02020603050405020304" pitchFamily="18" charset="0"/>
                <a:ea typeface="宋体" panose="02010600030101010101" pitchFamily="2" charset="-122"/>
              </a:rPr>
              <a:t>L</a:t>
            </a:r>
            <a:r>
              <a:rPr lang="en-US" altLang="zh-CN" kern="100" baseline="-25000" dirty="0">
                <a:latin typeface="Times New Roman" panose="02020603050405020304" pitchFamily="18" charset="0"/>
                <a:ea typeface="宋体" panose="02010600030101010101" pitchFamily="2" charset="-122"/>
              </a:rPr>
              <a:t>PP</a:t>
            </a:r>
            <a:r>
              <a:rPr lang="en-US" altLang="zh-CN" dirty="0" smtClean="0">
                <a:latin typeface="Times New Roman" panose="02020603050405020304" pitchFamily="18" charset="0"/>
                <a:ea typeface="宋体" panose="02010600030101010101" pitchFamily="2" charset="-122"/>
              </a:rPr>
              <a:t> </a:t>
            </a:r>
            <a:r>
              <a:rPr lang="en-US" altLang="zh-CN" dirty="0">
                <a:latin typeface="Times New Roman" panose="02020603050405020304" pitchFamily="18" charset="0"/>
                <a:ea typeface="宋体" panose="02010600030101010101" pitchFamily="2" charset="-122"/>
              </a:rPr>
              <a:t>of NPK treatment </a:t>
            </a:r>
            <a:r>
              <a:rPr lang="en-US" altLang="zh-CN" dirty="0" smtClean="0">
                <a:latin typeface="Times New Roman" panose="02020603050405020304" pitchFamily="18" charset="0"/>
                <a:ea typeface="宋体" panose="02010600030101010101" pitchFamily="2" charset="-122"/>
              </a:rPr>
              <a:t>was lower </a:t>
            </a:r>
            <a:r>
              <a:rPr lang="en-US" altLang="zh-CN" dirty="0">
                <a:latin typeface="Times New Roman" panose="02020603050405020304" pitchFamily="18" charset="0"/>
                <a:ea typeface="宋体" panose="02010600030101010101" pitchFamily="2" charset="-122"/>
              </a:rPr>
              <a:t>than that of NK </a:t>
            </a:r>
            <a:r>
              <a:rPr lang="en-US" altLang="zh-CN" dirty="0" smtClean="0">
                <a:latin typeface="Times New Roman" panose="02020603050405020304" pitchFamily="18" charset="0"/>
                <a:ea typeface="宋体" panose="02010600030101010101" pitchFamily="2" charset="-122"/>
              </a:rPr>
              <a:t>treatment.</a:t>
            </a:r>
            <a:endParaRPr lang="en-US" altLang="zh-CN" dirty="0"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cxnSp>
        <p:nvCxnSpPr>
          <p:cNvPr id="11" name="直接箭头连接符 10"/>
          <p:cNvCxnSpPr/>
          <p:nvPr/>
        </p:nvCxnSpPr>
        <p:spPr>
          <a:xfrm>
            <a:off x="2882349" y="1570382"/>
            <a:ext cx="0" cy="944218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接箭头连接符 11"/>
          <p:cNvCxnSpPr/>
          <p:nvPr/>
        </p:nvCxnSpPr>
        <p:spPr>
          <a:xfrm flipV="1">
            <a:off x="2726636" y="1570382"/>
            <a:ext cx="0" cy="877956"/>
          </a:xfrm>
          <a:prstGeom prst="straightConnector1">
            <a:avLst/>
          </a:prstGeom>
          <a:ln w="31750">
            <a:solidFill>
              <a:srgbClr val="00206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直接箭头连接符 13"/>
          <p:cNvCxnSpPr/>
          <p:nvPr/>
        </p:nvCxnSpPr>
        <p:spPr>
          <a:xfrm>
            <a:off x="5758068" y="1543878"/>
            <a:ext cx="0" cy="944218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直接箭头连接符 14"/>
          <p:cNvCxnSpPr/>
          <p:nvPr/>
        </p:nvCxnSpPr>
        <p:spPr>
          <a:xfrm flipV="1">
            <a:off x="5602355" y="1543878"/>
            <a:ext cx="0" cy="877956"/>
          </a:xfrm>
          <a:prstGeom prst="straightConnector1">
            <a:avLst/>
          </a:prstGeom>
          <a:ln w="31750">
            <a:solidFill>
              <a:srgbClr val="00206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箭头连接符 15"/>
          <p:cNvCxnSpPr/>
          <p:nvPr/>
        </p:nvCxnSpPr>
        <p:spPr>
          <a:xfrm>
            <a:off x="2885660" y="3750361"/>
            <a:ext cx="0" cy="944218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箭头连接符 16"/>
          <p:cNvCxnSpPr/>
          <p:nvPr/>
        </p:nvCxnSpPr>
        <p:spPr>
          <a:xfrm flipV="1">
            <a:off x="2729947" y="3750361"/>
            <a:ext cx="0" cy="877956"/>
          </a:xfrm>
          <a:prstGeom prst="straightConnector1">
            <a:avLst/>
          </a:prstGeom>
          <a:ln w="31750">
            <a:solidFill>
              <a:srgbClr val="00206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接箭头连接符 17"/>
          <p:cNvCxnSpPr/>
          <p:nvPr/>
        </p:nvCxnSpPr>
        <p:spPr>
          <a:xfrm>
            <a:off x="5748127" y="3730485"/>
            <a:ext cx="0" cy="944218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直接箭头连接符 18"/>
          <p:cNvCxnSpPr/>
          <p:nvPr/>
        </p:nvCxnSpPr>
        <p:spPr>
          <a:xfrm flipV="1">
            <a:off x="5592414" y="3730485"/>
            <a:ext cx="0" cy="877956"/>
          </a:xfrm>
          <a:prstGeom prst="straightConnector1">
            <a:avLst/>
          </a:prstGeom>
          <a:ln w="31750">
            <a:solidFill>
              <a:srgbClr val="00206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任意多边形 20"/>
          <p:cNvSpPr/>
          <p:nvPr/>
        </p:nvSpPr>
        <p:spPr>
          <a:xfrm>
            <a:off x="815009" y="1348769"/>
            <a:ext cx="2093627" cy="1434188"/>
          </a:xfrm>
          <a:custGeom>
            <a:avLst/>
            <a:gdLst>
              <a:gd name="connsiteX0" fmla="*/ 0 w 2093627"/>
              <a:gd name="connsiteY0" fmla="*/ 1434188 h 1434188"/>
              <a:gd name="connsiteX1" fmla="*/ 874643 w 2093627"/>
              <a:gd name="connsiteY1" fmla="*/ 549605 h 1434188"/>
              <a:gd name="connsiteX2" fmla="*/ 1997765 w 2093627"/>
              <a:gd name="connsiteY2" fmla="*/ 42709 h 1434188"/>
              <a:gd name="connsiteX3" fmla="*/ 1958008 w 2093627"/>
              <a:gd name="connsiteY3" fmla="*/ 62588 h 1434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93627" h="1434188">
                <a:moveTo>
                  <a:pt x="0" y="1434188"/>
                </a:moveTo>
                <a:cubicBezTo>
                  <a:pt x="270841" y="1107853"/>
                  <a:pt x="541682" y="781518"/>
                  <a:pt x="874643" y="549605"/>
                </a:cubicBezTo>
                <a:cubicBezTo>
                  <a:pt x="1207604" y="317692"/>
                  <a:pt x="1817204" y="123878"/>
                  <a:pt x="1997765" y="42709"/>
                </a:cubicBezTo>
                <a:cubicBezTo>
                  <a:pt x="2178326" y="-38460"/>
                  <a:pt x="2068167" y="12064"/>
                  <a:pt x="1958008" y="62588"/>
                </a:cubicBezTo>
              </a:path>
            </a:pathLst>
          </a:cu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" name="矩形 21"/>
          <p:cNvSpPr/>
          <p:nvPr/>
        </p:nvSpPr>
        <p:spPr>
          <a:xfrm>
            <a:off x="1888435" y="1348769"/>
            <a:ext cx="685800" cy="345183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3" name="椭圆 22"/>
          <p:cNvSpPr/>
          <p:nvPr/>
        </p:nvSpPr>
        <p:spPr>
          <a:xfrm>
            <a:off x="1888435" y="1348769"/>
            <a:ext cx="566530" cy="1434188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4" name="椭圆 23"/>
          <p:cNvSpPr/>
          <p:nvPr/>
        </p:nvSpPr>
        <p:spPr>
          <a:xfrm>
            <a:off x="1808922" y="1348769"/>
            <a:ext cx="646043" cy="1434188"/>
          </a:xfrm>
          <a:prstGeom prst="ellipse">
            <a:avLst/>
          </a:prstGeom>
          <a:noFill/>
          <a:ln w="190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FF0000"/>
              </a:solidFill>
            </a:endParaRPr>
          </a:p>
        </p:txBody>
      </p:sp>
      <p:sp>
        <p:nvSpPr>
          <p:cNvPr id="25" name="椭圆 24"/>
          <p:cNvSpPr/>
          <p:nvPr/>
        </p:nvSpPr>
        <p:spPr>
          <a:xfrm>
            <a:off x="1822175" y="3359785"/>
            <a:ext cx="646043" cy="1434188"/>
          </a:xfrm>
          <a:prstGeom prst="ellipse">
            <a:avLst/>
          </a:prstGeom>
          <a:noFill/>
          <a:ln w="190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FF0000"/>
              </a:solidFill>
            </a:endParaRPr>
          </a:p>
        </p:txBody>
      </p:sp>
      <p:sp>
        <p:nvSpPr>
          <p:cNvPr id="27" name="矩形 26"/>
          <p:cNvSpPr/>
          <p:nvPr/>
        </p:nvSpPr>
        <p:spPr>
          <a:xfrm>
            <a:off x="5059017" y="1441174"/>
            <a:ext cx="447261" cy="1292087"/>
          </a:xfrm>
          <a:prstGeom prst="rect">
            <a:avLst/>
          </a:prstGeom>
          <a:noFill/>
          <a:ln w="28575"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8" name="矩形 27"/>
          <p:cNvSpPr/>
          <p:nvPr/>
        </p:nvSpPr>
        <p:spPr>
          <a:xfrm>
            <a:off x="5042453" y="3501883"/>
            <a:ext cx="447261" cy="1292087"/>
          </a:xfrm>
          <a:prstGeom prst="rect">
            <a:avLst/>
          </a:prstGeom>
          <a:noFill/>
          <a:ln w="28575"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pic>
        <p:nvPicPr>
          <p:cNvPr id="29" name="音频 28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7297738" y="5011738"/>
            <a:ext cx="406400" cy="4064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05767503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 advTm="25709">
        <p:fade/>
      </p:transition>
    </mc:Choice>
    <mc:Fallback>
      <p:transition spd="med" advTm="25709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0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9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9"/>
                </p:tgtEl>
              </p:cMediaNode>
            </p:audio>
          </p:childTnLst>
        </p:cTn>
      </p:par>
    </p:tnLst>
    <p:bldLst>
      <p:bldP spid="24" grpId="0" animBg="1"/>
      <p:bldP spid="24" grpId="1" animBg="1"/>
      <p:bldP spid="25" grpId="0" animBg="1"/>
      <p:bldP spid="25" grpId="1" animBg="1"/>
      <p:bldP spid="27" grpId="0" animBg="1"/>
      <p:bldP spid="28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TEMPLATE_TOPIC_ID" val="2869567"/>
  <p:tag name="KSO_WM_TEMPLATE_OUTLINE_ID" val="15"/>
  <p:tag name="KSO_WM_TEMPLATE_SCENE_ID" val="1"/>
  <p:tag name="KSO_WM_TEMPLATE_JOB_ID" val="2"/>
  <p:tag name="KSO_WM_TEMPLATE_TOPIC_DEFAULT" val="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7.1|6.3|4.3|5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6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4|8.3|1.1|5.7|3.3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3|12.6|4.2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2"/>
</p:tagLst>
</file>

<file path=ppt/theme/theme1.xml><?xml version="1.0" encoding="utf-8"?>
<a:theme xmlns:a="http://schemas.openxmlformats.org/drawingml/2006/main" name="Office 主题​​">
  <a:themeElements>
    <a:clrScheme name="Office">
      <a:dk1>
        <a:srgbClr val="000000"/>
      </a:dk1>
      <a:lt1>
        <a:srgbClr val="FFFFFF"/>
      </a:lt1>
      <a:dk2>
        <a:srgbClr val="768395"/>
      </a:dk2>
      <a:lt2>
        <a:srgbClr val="F0F0F0"/>
      </a:lt2>
      <a:accent1>
        <a:srgbClr val="00864F"/>
      </a:accent1>
      <a:accent2>
        <a:srgbClr val="1953A1"/>
      </a:accent2>
      <a:accent3>
        <a:srgbClr val="2C83C5"/>
      </a:accent3>
      <a:accent4>
        <a:srgbClr val="5EB14D"/>
      </a:accent4>
      <a:accent5>
        <a:srgbClr val="226DB5"/>
      </a:accent5>
      <a:accent6>
        <a:srgbClr val="339949"/>
      </a:accent6>
      <a:hlink>
        <a:srgbClr val="00864F"/>
      </a:hlink>
      <a:folHlink>
        <a:srgbClr val="BFBFBF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>
            <a:lumMod val="50000"/>
          </a:schemeClr>
        </a:solidFill>
        <a:ln>
          <a:noFill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noAutofit/>
      </a:bodyPr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68395"/>
    </a:dk2>
    <a:lt2>
      <a:srgbClr val="F0F0F0"/>
    </a:lt2>
    <a:accent1>
      <a:srgbClr val="00864F"/>
    </a:accent1>
    <a:accent2>
      <a:srgbClr val="1953A1"/>
    </a:accent2>
    <a:accent3>
      <a:srgbClr val="2C83C5"/>
    </a:accent3>
    <a:accent4>
      <a:srgbClr val="5EB14D"/>
    </a:accent4>
    <a:accent5>
      <a:srgbClr val="226DB5"/>
    </a:accent5>
    <a:accent6>
      <a:srgbClr val="339949"/>
    </a:accent6>
    <a:hlink>
      <a:srgbClr val="00864F"/>
    </a:hlink>
    <a:folHlink>
      <a:srgbClr val="BFBFBF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Retrospect</Template>
  <TotalTime>9149</TotalTime>
  <Words>916</Words>
  <Application>Microsoft Office PowerPoint</Application>
  <PresentationFormat>全屏显示(4:3)</PresentationFormat>
  <Paragraphs>127</Paragraphs>
  <Slides>14</Slides>
  <Notes>14</Notes>
  <HiddenSlides>0</HiddenSlides>
  <MMClips>14</MMClips>
  <ScaleCrop>false</ScaleCrop>
  <HeadingPairs>
    <vt:vector size="6" baseType="variant">
      <vt:variant>
        <vt:lpstr>已用的字体</vt:lpstr>
      </vt:variant>
      <vt:variant>
        <vt:i4>11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14</vt:i4>
      </vt:variant>
    </vt:vector>
  </HeadingPairs>
  <TitlesOfParts>
    <vt:vector size="26" baseType="lpstr">
      <vt:lpstr>等线</vt:lpstr>
      <vt:lpstr>华文行楷</vt:lpstr>
      <vt:lpstr>Eras Light ITC</vt:lpstr>
      <vt:lpstr>方正尚酷简体</vt:lpstr>
      <vt:lpstr>Eras Bold ITC</vt:lpstr>
      <vt:lpstr>微软雅黑</vt:lpstr>
      <vt:lpstr>等线 Light</vt:lpstr>
      <vt:lpstr>宋体</vt:lpstr>
      <vt:lpstr>Arial</vt:lpstr>
      <vt:lpstr>Times New Roman</vt:lpstr>
      <vt:lpstr>微软雅黑 Light</vt:lpstr>
      <vt:lpstr>Office 主题​​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chinaerdos.Com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Windows 用户</dc:creator>
  <cp:lastModifiedBy>Du Wei</cp:lastModifiedBy>
  <cp:revision>449</cp:revision>
  <dcterms:created xsi:type="dcterms:W3CDTF">2019-03-25T02:06:00Z</dcterms:created>
  <dcterms:modified xsi:type="dcterms:W3CDTF">2022-05-22T03:44:13Z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MSIP_Label_f42aa342-8706-4288-bd11-ebb85995028c_Enabled">
    <vt:lpwstr>True</vt:lpwstr>
  </property>
  <property fmtid="{D5CDD505-2E9C-101B-9397-08002B2CF9AE}" pid="3" name="MSIP_Label_f42aa342-8706-4288-bd11-ebb85995028c_SiteId">
    <vt:lpwstr>72f988bf-86f1-41af-91ab-2d7cd011db47</vt:lpwstr>
  </property>
  <property fmtid="{D5CDD505-2E9C-101B-9397-08002B2CF9AE}" pid="4" name="MSIP_Label_f42aa342-8706-4288-bd11-ebb85995028c_Owner">
    <vt:lpwstr>Nuaxnuy@DESKTOP-GLORKB7</vt:lpwstr>
  </property>
  <property fmtid="{D5CDD505-2E9C-101B-9397-08002B2CF9AE}" pid="5" name="MSIP_Label_f42aa342-8706-4288-bd11-ebb85995028c_SetDate">
    <vt:lpwstr>2019-04-13T04:45:42.7528890Z</vt:lpwstr>
  </property>
  <property fmtid="{D5CDD505-2E9C-101B-9397-08002B2CF9AE}" pid="6" name="MSIP_Label_f42aa342-8706-4288-bd11-ebb85995028c_Name">
    <vt:lpwstr>General</vt:lpwstr>
  </property>
  <property fmtid="{D5CDD505-2E9C-101B-9397-08002B2CF9AE}" pid="7" name="MSIP_Label_f42aa342-8706-4288-bd11-ebb85995028c_Application">
    <vt:lpwstr>Microsoft Azure Information Protection</vt:lpwstr>
  </property>
  <property fmtid="{D5CDD505-2E9C-101B-9397-08002B2CF9AE}" pid="8" name="MSIP_Label_f42aa342-8706-4288-bd11-ebb85995028c_ActionId">
    <vt:lpwstr>5d5b0253-9852-4204-a0a1-994730f8b746</vt:lpwstr>
  </property>
  <property fmtid="{D5CDD505-2E9C-101B-9397-08002B2CF9AE}" pid="9" name="MSIP_Label_f42aa342-8706-4288-bd11-ebb85995028c_Extended_MSFT_Method">
    <vt:lpwstr>Automatic</vt:lpwstr>
  </property>
  <property fmtid="{D5CDD505-2E9C-101B-9397-08002B2CF9AE}" pid="10" name="Sensitivity">
    <vt:lpwstr>General</vt:lpwstr>
  </property>
  <property fmtid="{D5CDD505-2E9C-101B-9397-08002B2CF9AE}" pid="11" name="KSOProductBuildVer">
    <vt:lpwstr>2052-11.1.0.9208</vt:lpwstr>
  </property>
  <property fmtid="{D5CDD505-2E9C-101B-9397-08002B2CF9AE}" pid="12" name="KSORubyTemplateID">
    <vt:lpwstr>2</vt:lpwstr>
  </property>
</Properties>
</file>