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66" r:id="rId2"/>
    <p:sldId id="267" r:id="rId3"/>
    <p:sldId id="256" r:id="rId4"/>
    <p:sldId id="263" r:id="rId5"/>
    <p:sldId id="270" r:id="rId6"/>
    <p:sldId id="271" r:id="rId7"/>
    <p:sldId id="258" r:id="rId8"/>
    <p:sldId id="261" r:id="rId9"/>
  </p:sldIdLst>
  <p:sldSz cx="128016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403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3557" autoAdjust="0"/>
  </p:normalViewPr>
  <p:slideViewPr>
    <p:cSldViewPr>
      <p:cViewPr>
        <p:scale>
          <a:sx n="50" d="100"/>
          <a:sy n="50" d="100"/>
        </p:scale>
        <p:origin x="1188" y="224"/>
      </p:cViewPr>
      <p:guideLst>
        <p:guide orient="horz" pos="2160"/>
        <p:guide pos="4032"/>
      </p:guideLst>
    </p:cSldViewPr>
  </p:slideViewPr>
  <p:notesTextViewPr>
    <p:cViewPr>
      <p:scale>
        <a:sx n="1" d="1"/>
        <a:sy n="1" d="1"/>
      </p:scale>
      <p:origin x="0" y="0"/>
    </p:cViewPr>
  </p:notesTextViewPr>
  <p:sorterViewPr>
    <p:cViewPr>
      <p:scale>
        <a:sx n="170" d="100"/>
        <a:sy n="17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O"/>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DC2E92C-4A85-45FF-93F7-A7F24CCB4491}" type="datetimeFigureOut">
              <a:rPr lang="es-CO" smtClean="0"/>
              <a:t>21/05/2022</a:t>
            </a:fld>
            <a:endParaRPr lang="es-CO"/>
          </a:p>
        </p:txBody>
      </p:sp>
      <p:sp>
        <p:nvSpPr>
          <p:cNvPr id="4" name="3 Marcador de imagen de diapositiva"/>
          <p:cNvSpPr>
            <a:spLocks noGrp="1" noRot="1" noChangeAspect="1"/>
          </p:cNvSpPr>
          <p:nvPr>
            <p:ph type="sldImg" idx="2"/>
          </p:nvPr>
        </p:nvSpPr>
        <p:spPr>
          <a:xfrm>
            <a:off x="228600" y="685800"/>
            <a:ext cx="6400800" cy="3429000"/>
          </a:xfrm>
          <a:prstGeom prst="rect">
            <a:avLst/>
          </a:prstGeom>
          <a:noFill/>
          <a:ln w="12700">
            <a:solidFill>
              <a:prstClr val="black"/>
            </a:solidFill>
          </a:ln>
        </p:spPr>
        <p:txBody>
          <a:bodyPr vert="horz" lIns="91440" tIns="45720" rIns="91440" bIns="45720" rtlCol="0" anchor="ctr"/>
          <a:lstStyle/>
          <a:p>
            <a:endParaRPr lang="es-CO"/>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O"/>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4CCB0C6-01C2-4020-B53B-C1BE13D5F2E5}" type="slidenum">
              <a:rPr lang="es-CO" smtClean="0"/>
              <a:t>‹Nº›</a:t>
            </a:fld>
            <a:endParaRPr lang="es-CO"/>
          </a:p>
        </p:txBody>
      </p:sp>
    </p:spTree>
    <p:extLst>
      <p:ext uri="{BB962C8B-B14F-4D97-AF65-F5344CB8AC3E}">
        <p14:creationId xmlns:p14="http://schemas.microsoft.com/office/powerpoint/2010/main" val="34935502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O" dirty="0" err="1"/>
              <a:t>Why</a:t>
            </a:r>
            <a:r>
              <a:rPr lang="es-CO" dirty="0"/>
              <a:t> </a:t>
            </a:r>
            <a:r>
              <a:rPr lang="es-CO" dirty="0" err="1"/>
              <a:t>study</a:t>
            </a:r>
            <a:r>
              <a:rPr lang="es-CO" dirty="0"/>
              <a:t> rare </a:t>
            </a:r>
            <a:r>
              <a:rPr lang="es-CO" dirty="0" err="1"/>
              <a:t>earth</a:t>
            </a:r>
            <a:r>
              <a:rPr lang="es-CO" dirty="0"/>
              <a:t> </a:t>
            </a:r>
            <a:r>
              <a:rPr lang="es-CO" dirty="0" err="1"/>
              <a:t>element</a:t>
            </a:r>
            <a:r>
              <a:rPr lang="es-CO" dirty="0"/>
              <a:t>? </a:t>
            </a:r>
            <a:r>
              <a:rPr lang="es-CO" dirty="0" err="1"/>
              <a:t>We</a:t>
            </a:r>
            <a:r>
              <a:rPr lang="es-CO" dirty="0"/>
              <a:t> </a:t>
            </a:r>
            <a:r>
              <a:rPr lang="es-CO" dirty="0" err="1"/>
              <a:t>wish</a:t>
            </a:r>
            <a:r>
              <a:rPr lang="es-CO" dirty="0"/>
              <a:t> </a:t>
            </a:r>
            <a:r>
              <a:rPr lang="es-CO" dirty="0" err="1"/>
              <a:t>understand</a:t>
            </a:r>
            <a:r>
              <a:rPr lang="es-CO" dirty="0"/>
              <a:t> </a:t>
            </a:r>
            <a:r>
              <a:rPr lang="es-CO" dirty="0" err="1"/>
              <a:t>their</a:t>
            </a:r>
            <a:r>
              <a:rPr lang="es-CO" dirty="0"/>
              <a:t> </a:t>
            </a:r>
            <a:r>
              <a:rPr lang="es-CO" dirty="0" err="1"/>
              <a:t>genesis</a:t>
            </a:r>
            <a:r>
              <a:rPr lang="es-CO" dirty="0"/>
              <a:t> and </a:t>
            </a:r>
            <a:r>
              <a:rPr lang="es-CO" dirty="0" err="1"/>
              <a:t>their</a:t>
            </a:r>
            <a:r>
              <a:rPr lang="es-CO" dirty="0"/>
              <a:t> rol in </a:t>
            </a:r>
            <a:r>
              <a:rPr lang="es-CO" dirty="0" err="1"/>
              <a:t>the</a:t>
            </a:r>
            <a:r>
              <a:rPr lang="es-CO" dirty="0"/>
              <a:t> </a:t>
            </a:r>
            <a:r>
              <a:rPr lang="es-CO" dirty="0" err="1"/>
              <a:t>emerald</a:t>
            </a:r>
            <a:r>
              <a:rPr lang="es-CO" dirty="0"/>
              <a:t> </a:t>
            </a:r>
            <a:r>
              <a:rPr lang="es-CO" dirty="0" err="1"/>
              <a:t>formation</a:t>
            </a:r>
            <a:r>
              <a:rPr lang="es-CO" dirty="0"/>
              <a:t>. </a:t>
            </a:r>
            <a:r>
              <a:rPr lang="es-CO" dirty="0" err="1"/>
              <a:t>Futher</a:t>
            </a:r>
            <a:r>
              <a:rPr lang="es-CO" dirty="0"/>
              <a:t>, </a:t>
            </a:r>
            <a:r>
              <a:rPr lang="es-CO" dirty="0" err="1"/>
              <a:t>this</a:t>
            </a:r>
            <a:r>
              <a:rPr lang="es-CO" dirty="0"/>
              <a:t> mineral can </a:t>
            </a:r>
            <a:r>
              <a:rPr lang="es-CO" dirty="0" err="1"/>
              <a:t>dated</a:t>
            </a:r>
            <a:r>
              <a:rPr lang="es-CO" dirty="0"/>
              <a:t>. So, </a:t>
            </a:r>
            <a:r>
              <a:rPr lang="es-CO" dirty="0" err="1"/>
              <a:t>this</a:t>
            </a:r>
            <a:r>
              <a:rPr lang="es-CO" dirty="0"/>
              <a:t> mineral can be </a:t>
            </a:r>
            <a:r>
              <a:rPr lang="es-CO" dirty="0" err="1"/>
              <a:t>useful</a:t>
            </a:r>
            <a:r>
              <a:rPr lang="es-CO" dirty="0"/>
              <a:t> </a:t>
            </a:r>
            <a:r>
              <a:rPr lang="es-CO" dirty="0" err="1"/>
              <a:t>exploraty</a:t>
            </a:r>
            <a:r>
              <a:rPr lang="es-CO" dirty="0"/>
              <a:t> </a:t>
            </a:r>
            <a:r>
              <a:rPr lang="es-CO" dirty="0" err="1"/>
              <a:t>purpose</a:t>
            </a:r>
            <a:r>
              <a:rPr lang="es-CO" dirty="0"/>
              <a:t>.</a:t>
            </a:r>
          </a:p>
        </p:txBody>
      </p:sp>
      <p:sp>
        <p:nvSpPr>
          <p:cNvPr id="4" name="Marcador de número de diapositiva 3"/>
          <p:cNvSpPr>
            <a:spLocks noGrp="1"/>
          </p:cNvSpPr>
          <p:nvPr>
            <p:ph type="sldNum" sz="quarter" idx="5"/>
          </p:nvPr>
        </p:nvSpPr>
        <p:spPr/>
        <p:txBody>
          <a:bodyPr/>
          <a:lstStyle/>
          <a:p>
            <a:fld id="{94CCB0C6-01C2-4020-B53B-C1BE13D5F2E5}" type="slidenum">
              <a:rPr lang="es-CO" smtClean="0"/>
              <a:t>1</a:t>
            </a:fld>
            <a:endParaRPr lang="es-CO"/>
          </a:p>
        </p:txBody>
      </p:sp>
    </p:spTree>
    <p:extLst>
      <p:ext uri="{BB962C8B-B14F-4D97-AF65-F5344CB8AC3E}">
        <p14:creationId xmlns:p14="http://schemas.microsoft.com/office/powerpoint/2010/main" val="21650487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b="0" dirty="0" err="1">
                <a:effectLst/>
                <a:latin typeface="Calibri" panose="020F0502020204030204" pitchFamily="34" charset="0"/>
                <a:ea typeface="Calibri" panose="020F0502020204030204" pitchFamily="34" charset="0"/>
                <a:cs typeface="Times New Roman" panose="02020603050405020304" pitchFamily="18" charset="0"/>
              </a:rPr>
              <a:t>its</a:t>
            </a:r>
            <a:r>
              <a:rPr lang="es-ES" sz="1200" b="0" dirty="0">
                <a:effectLst/>
                <a:latin typeface="Calibri" panose="020F0502020204030204" pitchFamily="34" charset="0"/>
                <a:ea typeface="Calibri" panose="020F0502020204030204" pitchFamily="34" charset="0"/>
                <a:cs typeface="Times New Roman" panose="02020603050405020304" pitchFamily="18" charset="0"/>
              </a:rPr>
              <a:t> </a:t>
            </a:r>
            <a:r>
              <a:rPr lang="es-ES" sz="1200" b="0" dirty="0" err="1">
                <a:effectLst/>
                <a:latin typeface="Calibri" panose="020F0502020204030204" pitchFamily="34" charset="0"/>
                <a:ea typeface="Calibri" panose="020F0502020204030204" pitchFamily="34" charset="0"/>
                <a:cs typeface="Times New Roman" panose="02020603050405020304" pitchFamily="18" charset="0"/>
              </a:rPr>
              <a:t>map</a:t>
            </a:r>
            <a:r>
              <a:rPr lang="es-ES" sz="1200" b="0" dirty="0">
                <a:effectLst/>
                <a:latin typeface="Calibri" panose="020F0502020204030204" pitchFamily="34" charset="0"/>
                <a:ea typeface="Calibri" panose="020F0502020204030204" pitchFamily="34" charset="0"/>
                <a:cs typeface="Times New Roman" panose="02020603050405020304" pitchFamily="18" charset="0"/>
              </a:rPr>
              <a:t> show </a:t>
            </a:r>
            <a:r>
              <a:rPr lang="es-ES" sz="1200" b="0" dirty="0" err="1">
                <a:effectLst/>
                <a:latin typeface="Calibri" panose="020F0502020204030204" pitchFamily="34" charset="0"/>
                <a:ea typeface="Calibri" panose="020F0502020204030204" pitchFamily="34" charset="0"/>
                <a:cs typeface="Times New Roman" panose="02020603050405020304" pitchFamily="18" charset="0"/>
              </a:rPr>
              <a:t>the</a:t>
            </a:r>
            <a:r>
              <a:rPr lang="es-ES" sz="1200" b="0" dirty="0">
                <a:effectLst/>
                <a:latin typeface="Calibri" panose="020F0502020204030204" pitchFamily="34" charset="0"/>
                <a:ea typeface="Calibri" panose="020F0502020204030204" pitchFamily="34" charset="0"/>
                <a:cs typeface="Times New Roman" panose="02020603050405020304" pitchFamily="18" charset="0"/>
              </a:rPr>
              <a:t> </a:t>
            </a:r>
            <a:r>
              <a:rPr lang="es-ES" sz="1200" b="0" dirty="0" err="1">
                <a:effectLst/>
                <a:latin typeface="Calibri" panose="020F0502020204030204" pitchFamily="34" charset="0"/>
                <a:ea typeface="Calibri" panose="020F0502020204030204" pitchFamily="34" charset="0"/>
                <a:cs typeface="Times New Roman" panose="02020603050405020304" pitchFamily="18" charset="0"/>
              </a:rPr>
              <a:t>location</a:t>
            </a:r>
            <a:r>
              <a:rPr lang="es-ES" sz="1200" b="0" dirty="0">
                <a:effectLst/>
                <a:latin typeface="Calibri" panose="020F0502020204030204" pitchFamily="34" charset="0"/>
                <a:ea typeface="Calibri" panose="020F0502020204030204" pitchFamily="34" charset="0"/>
                <a:cs typeface="Times New Roman" panose="02020603050405020304" pitchFamily="18" charset="0"/>
              </a:rPr>
              <a:t> parasite in </a:t>
            </a:r>
            <a:r>
              <a:rPr lang="es-ES" sz="1200" b="0" dirty="0" err="1">
                <a:effectLst/>
                <a:latin typeface="Calibri" panose="020F0502020204030204" pitchFamily="34" charset="0"/>
                <a:ea typeface="Calibri" panose="020F0502020204030204" pitchFamily="34" charset="0"/>
                <a:cs typeface="Times New Roman" panose="02020603050405020304" pitchFamily="18" charset="0"/>
              </a:rPr>
              <a:t>the</a:t>
            </a:r>
            <a:r>
              <a:rPr lang="es-ES" sz="1200" b="0" dirty="0">
                <a:effectLst/>
                <a:latin typeface="Calibri" panose="020F0502020204030204" pitchFamily="34" charset="0"/>
                <a:ea typeface="Calibri" panose="020F0502020204030204" pitchFamily="34" charset="0"/>
                <a:cs typeface="Times New Roman" panose="02020603050405020304" pitchFamily="18" charset="0"/>
              </a:rPr>
              <a:t> </a:t>
            </a:r>
            <a:r>
              <a:rPr lang="es-ES" sz="1200" b="0" dirty="0" err="1">
                <a:effectLst/>
                <a:latin typeface="Calibri" panose="020F0502020204030204" pitchFamily="34" charset="0"/>
                <a:ea typeface="Calibri" panose="020F0502020204030204" pitchFamily="34" charset="0"/>
                <a:cs typeface="Times New Roman" panose="02020603050405020304" pitchFamily="18" charset="0"/>
              </a:rPr>
              <a:t>world</a:t>
            </a:r>
            <a:r>
              <a:rPr lang="es-ES" sz="1200" b="0" dirty="0">
                <a:effectLst/>
                <a:latin typeface="Calibri" panose="020F0502020204030204" pitchFamily="34" charset="0"/>
                <a:ea typeface="Calibri" panose="020F0502020204030204" pitchFamily="34" charset="0"/>
                <a:cs typeface="Times New Roman" panose="02020603050405020304" pitchFamily="18" charset="0"/>
              </a:rPr>
              <a:t>, </a:t>
            </a:r>
            <a:r>
              <a:rPr lang="es-ES" sz="1200" b="0" dirty="0" err="1">
                <a:effectLst/>
                <a:latin typeface="Calibri" panose="020F0502020204030204" pitchFamily="34" charset="0"/>
                <a:ea typeface="Calibri" panose="020F0502020204030204" pitchFamily="34" charset="0"/>
                <a:cs typeface="Times New Roman" panose="02020603050405020304" pitchFamily="18" charset="0"/>
              </a:rPr>
              <a:t>also</a:t>
            </a:r>
            <a:r>
              <a:rPr lang="es-ES" sz="1200" b="0" dirty="0">
                <a:effectLst/>
                <a:latin typeface="Calibri" panose="020F0502020204030204" pitchFamily="34" charset="0"/>
                <a:ea typeface="Calibri" panose="020F0502020204030204" pitchFamily="34" charset="0"/>
                <a:cs typeface="Times New Roman" panose="02020603050405020304" pitchFamily="18" charset="0"/>
              </a:rPr>
              <a:t>, </a:t>
            </a:r>
            <a:r>
              <a:rPr lang="es-ES" sz="1200" b="0" dirty="0" err="1">
                <a:effectLst/>
                <a:latin typeface="Calibri" panose="020F0502020204030204" pitchFamily="34" charset="0"/>
                <a:ea typeface="Calibri" panose="020F0502020204030204" pitchFamily="34" charset="0"/>
                <a:cs typeface="Times New Roman" panose="02020603050405020304" pitchFamily="18" charset="0"/>
              </a:rPr>
              <a:t>the</a:t>
            </a:r>
            <a:r>
              <a:rPr lang="es-ES" sz="1200" b="0" dirty="0">
                <a:effectLst/>
                <a:latin typeface="Calibri" panose="020F0502020204030204" pitchFamily="34" charset="0"/>
                <a:ea typeface="Calibri" panose="020F0502020204030204" pitchFamily="34" charset="0"/>
                <a:cs typeface="Times New Roman" panose="02020603050405020304" pitchFamily="18" charset="0"/>
              </a:rPr>
              <a:t> </a:t>
            </a:r>
            <a:r>
              <a:rPr lang="es-ES" sz="1200" b="0" dirty="0" err="1">
                <a:effectLst/>
                <a:latin typeface="Calibri" panose="020F0502020204030204" pitchFamily="34" charset="0"/>
                <a:ea typeface="Calibri" panose="020F0502020204030204" pitchFamily="34" charset="0"/>
                <a:cs typeface="Times New Roman" panose="02020603050405020304" pitchFamily="18" charset="0"/>
              </a:rPr>
              <a:t>location</a:t>
            </a:r>
            <a:r>
              <a:rPr lang="es-ES" sz="1200" b="0" dirty="0">
                <a:effectLst/>
                <a:latin typeface="Calibri" panose="020F0502020204030204" pitchFamily="34" charset="0"/>
                <a:ea typeface="Calibri" panose="020F0502020204030204" pitchFamily="34" charset="0"/>
                <a:cs typeface="Times New Roman" panose="02020603050405020304" pitchFamily="18" charset="0"/>
              </a:rPr>
              <a:t> </a:t>
            </a:r>
            <a:r>
              <a:rPr lang="es-ES" sz="1200" b="0" dirty="0" err="1">
                <a:effectLst/>
                <a:latin typeface="Calibri" panose="020F0502020204030204" pitchFamily="34" charset="0"/>
                <a:ea typeface="Calibri" panose="020F0502020204030204" pitchFamily="34" charset="0"/>
                <a:cs typeface="Times New Roman" panose="02020603050405020304" pitchFamily="18" charset="0"/>
              </a:rPr>
              <a:t>of</a:t>
            </a:r>
            <a:r>
              <a:rPr lang="es-ES" sz="1200" b="0" dirty="0">
                <a:effectLst/>
                <a:latin typeface="Calibri" panose="020F0502020204030204" pitchFamily="34" charset="0"/>
                <a:ea typeface="Calibri" panose="020F0502020204030204" pitchFamily="34" charset="0"/>
                <a:cs typeface="Times New Roman" panose="02020603050405020304" pitchFamily="18" charset="0"/>
              </a:rPr>
              <a:t> </a:t>
            </a:r>
            <a:r>
              <a:rPr lang="es-ES" sz="1200" b="0" dirty="0" err="1">
                <a:effectLst/>
                <a:latin typeface="Calibri" panose="020F0502020204030204" pitchFamily="34" charset="0"/>
                <a:ea typeface="Calibri" panose="020F0502020204030204" pitchFamily="34" charset="0"/>
                <a:cs typeface="Times New Roman" panose="02020603050405020304" pitchFamily="18" charset="0"/>
              </a:rPr>
              <a:t>emeradl</a:t>
            </a:r>
            <a:r>
              <a:rPr lang="es-ES" sz="1200" b="0" dirty="0">
                <a:effectLst/>
                <a:latin typeface="Calibri" panose="020F0502020204030204" pitchFamily="34" charset="0"/>
                <a:ea typeface="Calibri" panose="020F0502020204030204" pitchFamily="34" charset="0"/>
                <a:cs typeface="Times New Roman" panose="02020603050405020304" pitchFamily="18" charset="0"/>
              </a:rPr>
              <a:t>. In </a:t>
            </a:r>
            <a:r>
              <a:rPr lang="es-ES" sz="1200" b="0" dirty="0" err="1">
                <a:effectLst/>
                <a:latin typeface="Calibri" panose="020F0502020204030204" pitchFamily="34" charset="0"/>
                <a:ea typeface="Calibri" panose="020F0502020204030204" pitchFamily="34" charset="0"/>
                <a:cs typeface="Times New Roman" panose="02020603050405020304" pitchFamily="18" charset="0"/>
              </a:rPr>
              <a:t>the</a:t>
            </a:r>
            <a:r>
              <a:rPr lang="es-ES" sz="1200" b="0" dirty="0">
                <a:effectLst/>
                <a:latin typeface="Calibri" panose="020F0502020204030204" pitchFamily="34" charset="0"/>
                <a:ea typeface="Calibri" panose="020F0502020204030204" pitchFamily="34" charset="0"/>
                <a:cs typeface="Times New Roman" panose="02020603050405020304" pitchFamily="18" charset="0"/>
              </a:rPr>
              <a:t> </a:t>
            </a:r>
            <a:r>
              <a:rPr lang="es-ES" sz="1200" b="0" dirty="0" err="1">
                <a:effectLst/>
                <a:latin typeface="Calibri" panose="020F0502020204030204" pitchFamily="34" charset="0"/>
                <a:ea typeface="Calibri" panose="020F0502020204030204" pitchFamily="34" charset="0"/>
                <a:cs typeface="Times New Roman" panose="02020603050405020304" pitchFamily="18" charset="0"/>
              </a:rPr>
              <a:t>worls</a:t>
            </a:r>
            <a:r>
              <a:rPr lang="es-ES" sz="1200" b="0" dirty="0">
                <a:effectLst/>
                <a:latin typeface="Calibri" panose="020F0502020204030204" pitchFamily="34" charset="0"/>
                <a:ea typeface="Calibri" panose="020F0502020204030204" pitchFamily="34" charset="0"/>
                <a:cs typeface="Times New Roman" panose="02020603050405020304" pitchFamily="18" charset="0"/>
              </a:rPr>
              <a:t> </a:t>
            </a:r>
            <a:r>
              <a:rPr lang="es-ES" sz="1200" b="0" dirty="0" err="1">
                <a:effectLst/>
                <a:latin typeface="Calibri" panose="020F0502020204030204" pitchFamily="34" charset="0"/>
                <a:ea typeface="Calibri" panose="020F0502020204030204" pitchFamily="34" charset="0"/>
                <a:cs typeface="Times New Roman" panose="02020603050405020304" pitchFamily="18" charset="0"/>
              </a:rPr>
              <a:t>until</a:t>
            </a:r>
            <a:r>
              <a:rPr lang="es-ES" sz="1200" b="0" dirty="0">
                <a:effectLst/>
                <a:latin typeface="Calibri" panose="020F0502020204030204" pitchFamily="34" charset="0"/>
                <a:ea typeface="Calibri" panose="020F0502020204030204" pitchFamily="34" charset="0"/>
                <a:cs typeface="Times New Roman" panose="02020603050405020304" pitchFamily="18" charset="0"/>
              </a:rPr>
              <a:t> </a:t>
            </a:r>
            <a:r>
              <a:rPr lang="es-ES" sz="1200" b="0" dirty="0" err="1">
                <a:effectLst/>
                <a:latin typeface="Calibri" panose="020F0502020204030204" pitchFamily="34" charset="0"/>
                <a:ea typeface="Calibri" panose="020F0502020204030204" pitchFamily="34" charset="0"/>
                <a:cs typeface="Times New Roman" panose="02020603050405020304" pitchFamily="18" charset="0"/>
              </a:rPr>
              <a:t>now</a:t>
            </a:r>
            <a:r>
              <a:rPr lang="es-ES" sz="1200" b="0" dirty="0">
                <a:effectLst/>
                <a:latin typeface="Calibri" panose="020F0502020204030204" pitchFamily="34" charset="0"/>
                <a:ea typeface="Calibri" panose="020F0502020204030204" pitchFamily="34" charset="0"/>
                <a:cs typeface="Times New Roman" panose="02020603050405020304" pitchFamily="18" charset="0"/>
              </a:rPr>
              <a:t>, </a:t>
            </a:r>
            <a:r>
              <a:rPr lang="es-ES" sz="1200" b="0" dirty="0" err="1">
                <a:effectLst/>
                <a:latin typeface="Calibri" panose="020F0502020204030204" pitchFamily="34" charset="0"/>
                <a:ea typeface="Calibri" panose="020F0502020204030204" pitchFamily="34" charset="0"/>
                <a:cs typeface="Times New Roman" panose="02020603050405020304" pitchFamily="18" charset="0"/>
              </a:rPr>
              <a:t>the</a:t>
            </a:r>
            <a:r>
              <a:rPr lang="es-ES" sz="1200" b="0" dirty="0">
                <a:effectLst/>
                <a:latin typeface="Calibri" panose="020F0502020204030204" pitchFamily="34" charset="0"/>
                <a:ea typeface="Calibri" panose="020F0502020204030204" pitchFamily="34" charset="0"/>
                <a:cs typeface="Times New Roman" panose="02020603050405020304" pitchFamily="18" charset="0"/>
              </a:rPr>
              <a:t> </a:t>
            </a:r>
            <a:r>
              <a:rPr lang="es-ES" sz="1200" b="0" dirty="0" err="1">
                <a:effectLst/>
                <a:latin typeface="Calibri" panose="020F0502020204030204" pitchFamily="34" charset="0"/>
                <a:ea typeface="Calibri" panose="020F0502020204030204" pitchFamily="34" charset="0"/>
                <a:cs typeface="Times New Roman" panose="02020603050405020304" pitchFamily="18" charset="0"/>
              </a:rPr>
              <a:t>unique</a:t>
            </a:r>
            <a:r>
              <a:rPr lang="es-ES" sz="1200" b="0" dirty="0">
                <a:effectLst/>
                <a:latin typeface="Calibri" panose="020F0502020204030204" pitchFamily="34" charset="0"/>
                <a:ea typeface="Calibri" panose="020F0502020204030204" pitchFamily="34" charset="0"/>
                <a:cs typeface="Times New Roman" panose="02020603050405020304" pitchFamily="18" charset="0"/>
              </a:rPr>
              <a:t> place </a:t>
            </a:r>
            <a:r>
              <a:rPr lang="es-ES" sz="1200" b="0" dirty="0" err="1">
                <a:effectLst/>
                <a:latin typeface="Calibri" panose="020F0502020204030204" pitchFamily="34" charset="0"/>
                <a:ea typeface="Calibri" panose="020F0502020204030204" pitchFamily="34" charset="0"/>
                <a:cs typeface="Times New Roman" panose="02020603050405020304" pitchFamily="18" charset="0"/>
              </a:rPr>
              <a:t>where</a:t>
            </a:r>
            <a:r>
              <a:rPr lang="es-ES" sz="1200" b="0" dirty="0">
                <a:effectLst/>
                <a:latin typeface="Calibri" panose="020F0502020204030204" pitchFamily="34" charset="0"/>
                <a:ea typeface="Calibri" panose="020F0502020204030204" pitchFamily="34" charset="0"/>
                <a:cs typeface="Times New Roman" panose="02020603050405020304" pitchFamily="18" charset="0"/>
              </a:rPr>
              <a:t> </a:t>
            </a:r>
            <a:r>
              <a:rPr lang="es-ES" sz="1200" b="1" dirty="0">
                <a:effectLst/>
                <a:latin typeface="Calibri" panose="020F0502020204030204" pitchFamily="34" charset="0"/>
                <a:ea typeface="Calibri" panose="020F0502020204030204" pitchFamily="34" charset="0"/>
                <a:cs typeface="Times New Roman" panose="02020603050405020304" pitchFamily="18" charset="0"/>
              </a:rPr>
              <a:t>La </a:t>
            </a:r>
            <a:r>
              <a:rPr lang="es-ES" sz="1200" b="1" dirty="0" err="1">
                <a:effectLst/>
                <a:latin typeface="Calibri" panose="020F0502020204030204" pitchFamily="34" charset="0"/>
                <a:ea typeface="Calibri" panose="020F0502020204030204" pitchFamily="34" charset="0"/>
                <a:cs typeface="Times New Roman" panose="02020603050405020304" pitchFamily="18" charset="0"/>
              </a:rPr>
              <a:t>parisita</a:t>
            </a:r>
            <a:r>
              <a:rPr lang="es-ES" sz="1200" b="1" dirty="0">
                <a:effectLst/>
                <a:latin typeface="Calibri" panose="020F0502020204030204" pitchFamily="34" charset="0"/>
                <a:ea typeface="Calibri" panose="020F0502020204030204" pitchFamily="34" charset="0"/>
                <a:cs typeface="Times New Roman" panose="02020603050405020304" pitchFamily="18" charset="0"/>
              </a:rPr>
              <a:t>-(Ce) </a:t>
            </a:r>
            <a:r>
              <a:rPr lang="es-ES" sz="1200" dirty="0">
                <a:effectLst/>
                <a:latin typeface="Calibri" panose="020F0502020204030204" pitchFamily="34" charset="0"/>
                <a:ea typeface="Calibri" panose="020F0502020204030204" pitchFamily="34" charset="0"/>
                <a:cs typeface="Times New Roman" panose="02020603050405020304" pitchFamily="18" charset="0"/>
              </a:rPr>
              <a:t>Ca(</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Ce,La</a:t>
            </a:r>
            <a:r>
              <a:rPr lang="es-ES" sz="1200" dirty="0">
                <a:effectLst/>
                <a:latin typeface="Calibri" panose="020F0502020204030204" pitchFamily="34" charset="0"/>
                <a:ea typeface="Calibri" panose="020F0502020204030204" pitchFamily="34" charset="0"/>
                <a:cs typeface="Times New Roman" panose="02020603050405020304" pitchFamily="18" charset="0"/>
              </a:rPr>
              <a:t>)</a:t>
            </a:r>
            <a:r>
              <a:rPr lang="es-ES" sz="800" dirty="0">
                <a:effectLst/>
                <a:latin typeface="Calibri" panose="020F0502020204030204" pitchFamily="34" charset="0"/>
                <a:ea typeface="Calibri" panose="020F0502020204030204" pitchFamily="34" charset="0"/>
                <a:cs typeface="Times New Roman" panose="02020603050405020304" pitchFamily="18" charset="0"/>
              </a:rPr>
              <a:t>2</a:t>
            </a:r>
            <a:r>
              <a:rPr lang="es-ES" sz="1200" dirty="0">
                <a:effectLst/>
                <a:latin typeface="Calibri" panose="020F0502020204030204" pitchFamily="34" charset="0"/>
                <a:ea typeface="Calibri" panose="020F0502020204030204" pitchFamily="34" charset="0"/>
                <a:cs typeface="Times New Roman" panose="02020603050405020304" pitchFamily="18" charset="0"/>
              </a:rPr>
              <a:t>(CO3)</a:t>
            </a:r>
            <a:r>
              <a:rPr lang="es-ES" sz="800" dirty="0">
                <a:effectLst/>
                <a:latin typeface="Calibri" panose="020F0502020204030204" pitchFamily="34" charset="0"/>
                <a:ea typeface="Calibri" panose="020F0502020204030204" pitchFamily="34" charset="0"/>
                <a:cs typeface="Times New Roman" panose="02020603050405020304" pitchFamily="18" charset="0"/>
              </a:rPr>
              <a:t>3</a:t>
            </a:r>
            <a:r>
              <a:rPr lang="es-ES" sz="1200" dirty="0">
                <a:effectLst/>
                <a:latin typeface="Calibri" panose="020F0502020204030204" pitchFamily="34" charset="0"/>
                <a:ea typeface="Calibri" panose="020F0502020204030204" pitchFamily="34" charset="0"/>
                <a:cs typeface="Times New Roman" panose="02020603050405020304" pitchFamily="18" charset="0"/>
              </a:rPr>
              <a:t>F</a:t>
            </a:r>
            <a:r>
              <a:rPr lang="es-ES" sz="800" dirty="0">
                <a:effectLst/>
                <a:latin typeface="Calibri" panose="020F0502020204030204" pitchFamily="34" charset="0"/>
                <a:ea typeface="Calibri" panose="020F0502020204030204" pitchFamily="34" charset="0"/>
                <a:cs typeface="Times New Roman" panose="02020603050405020304" pitchFamily="18" charset="0"/>
              </a:rPr>
              <a:t>2</a:t>
            </a:r>
            <a:r>
              <a:rPr lang="es-ES" sz="1200" dirty="0">
                <a:effectLs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fluorocarbonato</a:t>
            </a:r>
            <a:r>
              <a:rPr lang="es-ES" sz="1200" dirty="0">
                <a:effectLst/>
                <a:latin typeface="Calibri" panose="020F0502020204030204" pitchFamily="34" charset="0"/>
                <a:ea typeface="Calibri" panose="020F0502020204030204" pitchFamily="34" charset="0"/>
                <a:cs typeface="Times New Roman" panose="02020603050405020304" pitchFamily="18" charset="0"/>
              </a:rPr>
              <a:t> de cerio, lantano y cerio, cristaliza en el sistema hexagonal, asociado a otros minerales del grupo de las tierras raras. Fue llamada así en honor de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J.J.Paris</a:t>
            </a:r>
            <a:r>
              <a:rPr lang="es-ES" sz="1200" dirty="0">
                <a:effectLst/>
                <a:latin typeface="Calibri" panose="020F0502020204030204" pitchFamily="34" charset="0"/>
                <a:ea typeface="Calibri" panose="020F0502020204030204" pitchFamily="34" charset="0"/>
                <a:cs typeface="Times New Roman" panose="02020603050405020304" pitchFamily="18" charset="0"/>
              </a:rPr>
              <a:t>, propietario de una mina de esmeralda en Muzo en Colombia donde fue descubierta.</a:t>
            </a:r>
            <a:endParaRPr lang="es-CO"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s-CO" dirty="0"/>
          </a:p>
        </p:txBody>
      </p:sp>
      <p:sp>
        <p:nvSpPr>
          <p:cNvPr id="4" name="Marcador de número de diapositiva 3"/>
          <p:cNvSpPr>
            <a:spLocks noGrp="1"/>
          </p:cNvSpPr>
          <p:nvPr>
            <p:ph type="sldNum" sz="quarter" idx="5"/>
          </p:nvPr>
        </p:nvSpPr>
        <p:spPr/>
        <p:txBody>
          <a:bodyPr/>
          <a:lstStyle/>
          <a:p>
            <a:fld id="{94CCB0C6-01C2-4020-B53B-C1BE13D5F2E5}" type="slidenum">
              <a:rPr lang="es-CO" smtClean="0"/>
              <a:t>2</a:t>
            </a:fld>
            <a:endParaRPr lang="es-CO"/>
          </a:p>
        </p:txBody>
      </p:sp>
    </p:spTree>
    <p:extLst>
      <p:ext uri="{BB962C8B-B14F-4D97-AF65-F5344CB8AC3E}">
        <p14:creationId xmlns:p14="http://schemas.microsoft.com/office/powerpoint/2010/main" val="1515962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indent="90170" algn="just">
              <a:lnSpc>
                <a:spcPct val="115000"/>
              </a:lnSpc>
              <a:spcAft>
                <a:spcPts val="100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Colombian emerald deposits are sediment-hosted unlike</a:t>
            </a:r>
            <a:r>
              <a:rPr lang="en-US" sz="1800" baseline="0" dirty="0">
                <a:effectLst/>
                <a:latin typeface="Arial" panose="020B0604020202020204" pitchFamily="34" charset="0"/>
                <a:ea typeface="Calibri" panose="020F0502020204030204" pitchFamily="34" charset="0"/>
                <a:cs typeface="Times New Roman" panose="02020603050405020304" pitchFamily="18" charset="0"/>
              </a:rPr>
              <a:t> to Zambia and </a:t>
            </a:r>
            <a:r>
              <a:rPr lang="en-US" sz="1800" baseline="0" dirty="0" err="1">
                <a:effectLst/>
                <a:latin typeface="Arial" panose="020B0604020202020204" pitchFamily="34" charset="0"/>
                <a:ea typeface="Calibri" panose="020F0502020204030204" pitchFamily="34" charset="0"/>
                <a:cs typeface="Times New Roman" panose="02020603050405020304" pitchFamily="18" charset="0"/>
              </a:rPr>
              <a:t>Brasil</a:t>
            </a:r>
            <a:r>
              <a:rPr lang="en-US" sz="1800" baseline="0" dirty="0">
                <a:effectLst/>
                <a:latin typeface="Arial" panose="020B0604020202020204" pitchFamily="34" charset="0"/>
                <a:ea typeface="Calibri" panose="020F0502020204030204" pitchFamily="34" charset="0"/>
                <a:cs typeface="Times New Roman" panose="02020603050405020304" pitchFamily="18" charset="0"/>
              </a:rPr>
              <a:t> deposits, </a:t>
            </a:r>
            <a:r>
              <a:rPr lang="en-US" sz="1800" dirty="0">
                <a:effectLst/>
                <a:latin typeface="Arial" panose="020B0604020202020204" pitchFamily="34" charset="0"/>
                <a:ea typeface="Calibri" panose="020F0502020204030204" pitchFamily="34" charset="0"/>
                <a:cs typeface="Times New Roman" panose="02020603050405020304" pitchFamily="18" charset="0"/>
              </a:rPr>
              <a:t>and occur within two parallel, elongated belts called the Eastern and Western Emerald Belts. </a:t>
            </a: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p>
            <a:pPr indent="90170" algn="just">
              <a:lnSpc>
                <a:spcPct val="115000"/>
              </a:lnSpc>
              <a:spcAft>
                <a:spcPts val="100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The host-rocks displaying strong alteration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albitized</a:t>
            </a:r>
            <a:r>
              <a:rPr lang="en-US" sz="1800" dirty="0">
                <a:effectLst/>
                <a:latin typeface="Arial" panose="020B0604020202020204" pitchFamily="34" charset="0"/>
                <a:ea typeface="Calibri" panose="020F0502020204030204" pitchFamily="34" charset="0"/>
                <a:cs typeface="Times New Roman" panose="02020603050405020304" pitchFamily="18" charset="0"/>
              </a:rPr>
              <a:t> and carbonatized) leached and released elements like beryllium, chromium, vanadium, essential for emerald formation. Emeralds are formed in hydrothermal breccias and veins composed of calcite- dolomite, albite, and pyrite. </a:t>
            </a:r>
          </a:p>
          <a:p>
            <a:pPr indent="90170" algn="just">
              <a:lnSpc>
                <a:spcPct val="115000"/>
              </a:lnSpc>
              <a:spcAft>
                <a:spcPts val="100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Colombian emeralds by their relation of Cr /V </a:t>
            </a:r>
            <a:r>
              <a:rPr lang="en-US" sz="1800" dirty="0">
                <a:effectLst/>
                <a:latin typeface="Arial" panose="020B0604020202020204" pitchFamily="34" charset="0"/>
                <a:ea typeface="Calibri" panose="020F0502020204030204" pitchFamily="34" charset="0"/>
              </a:rPr>
              <a:t>from the both zones display differences in color, WEB have a yellow-green hue, whereas EEB’s have a blue-green hue</a:t>
            </a: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s-CO" dirty="0"/>
          </a:p>
        </p:txBody>
      </p:sp>
      <p:sp>
        <p:nvSpPr>
          <p:cNvPr id="4" name="3 Marcador de número de diapositiva"/>
          <p:cNvSpPr>
            <a:spLocks noGrp="1"/>
          </p:cNvSpPr>
          <p:nvPr>
            <p:ph type="sldNum" sz="quarter" idx="10"/>
          </p:nvPr>
        </p:nvSpPr>
        <p:spPr/>
        <p:txBody>
          <a:bodyPr/>
          <a:lstStyle/>
          <a:p>
            <a:fld id="{94CCB0C6-01C2-4020-B53B-C1BE13D5F2E5}" type="slidenum">
              <a:rPr lang="es-CO" smtClean="0"/>
              <a:t>3</a:t>
            </a:fld>
            <a:endParaRPr lang="es-CO"/>
          </a:p>
        </p:txBody>
      </p:sp>
    </p:spTree>
    <p:extLst>
      <p:ext uri="{BB962C8B-B14F-4D97-AF65-F5344CB8AC3E}">
        <p14:creationId xmlns:p14="http://schemas.microsoft.com/office/powerpoint/2010/main" val="24353769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indent="90170" algn="just">
              <a:lnSpc>
                <a:spcPct val="115000"/>
              </a:lnSpc>
              <a:spcAft>
                <a:spcPts val="1000"/>
              </a:spcAft>
            </a:pPr>
            <a:r>
              <a:rPr lang="en-US" sz="18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The geochemical study of micas shows that could be an indicator mineral in exploration to identify the emerald-bearing veins, thus the micas from the second stage have a particular fingerprint owe to the chromophores relation near to 1:1 in the WEB and 1:2 (Cr: V) in the EEB.</a:t>
            </a: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p>
            <a:pPr indent="90170" algn="just">
              <a:lnSpc>
                <a:spcPct val="115000"/>
              </a:lnSpc>
              <a:spcAft>
                <a:spcPts val="1000"/>
              </a:spcAft>
            </a:pPr>
            <a:r>
              <a:rPr lang="en-US" sz="18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Negative Cr, and V anomalies in the host-rock evidence a relation with the presence of </a:t>
            </a:r>
            <a:r>
              <a:rPr lang="en-US" sz="1800">
                <a:solidFill>
                  <a:srgbClr val="000000"/>
                </a:solidFill>
                <a:effectLst/>
                <a:latin typeface="Arial" panose="020B0604020202020204" pitchFamily="34" charset="0"/>
                <a:ea typeface="Arial" panose="020B0604020202020204" pitchFamily="34" charset="0"/>
                <a:cs typeface="Times New Roman" panose="02020603050405020304" pitchFamily="18" charset="0"/>
              </a:rPr>
              <a:t>mineralized zones.</a:t>
            </a: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p>
            <a:pPr indent="90170" algn="just">
              <a:lnSpc>
                <a:spcPct val="115000"/>
              </a:lnSpc>
              <a:spcAft>
                <a:spcPts val="1000"/>
              </a:spcAft>
            </a:pPr>
            <a:r>
              <a:rPr lang="en-US" sz="18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The famous and exotic colors of Colombian emeralds; </a:t>
            </a:r>
            <a:r>
              <a:rPr lang="en-US" sz="1800">
                <a:solidFill>
                  <a:srgbClr val="000000"/>
                </a:solidFill>
                <a:effectLst/>
                <a:latin typeface="Arial" panose="020B0604020202020204" pitchFamily="34" charset="0"/>
                <a:ea typeface="Arial" panose="020B0604020202020204" pitchFamily="34" charset="0"/>
                <a:cs typeface="Times New Roman" panose="02020603050405020304" pitchFamily="18" charset="0"/>
              </a:rPr>
              <a:t>the yellowish-green </a:t>
            </a:r>
            <a:r>
              <a:rPr lang="en-US" sz="18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from the WEB, and </a:t>
            </a:r>
            <a:r>
              <a:rPr lang="en-US" sz="1800">
                <a:solidFill>
                  <a:srgbClr val="000000"/>
                </a:solidFill>
                <a:effectLst/>
                <a:latin typeface="Arial" panose="020B0604020202020204" pitchFamily="34" charset="0"/>
                <a:ea typeface="Arial" panose="020B0604020202020204" pitchFamily="34" charset="0"/>
                <a:cs typeface="Times New Roman" panose="02020603050405020304" pitchFamily="18" charset="0"/>
              </a:rPr>
              <a:t>the blueish-green </a:t>
            </a:r>
            <a:r>
              <a:rPr lang="en-US" sz="18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from the EEB are linked to the relation of the chromophores </a:t>
            </a:r>
            <a:r>
              <a:rPr lang="en-US" sz="1800" dirty="0" err="1">
                <a:solidFill>
                  <a:srgbClr val="000000"/>
                </a:solidFill>
                <a:effectLst/>
                <a:latin typeface="Arial" panose="020B0604020202020204" pitchFamily="34" charset="0"/>
                <a:ea typeface="Arial" panose="020B0604020202020204" pitchFamily="34" charset="0"/>
                <a:cs typeface="Times New Roman" panose="02020603050405020304" pitchFamily="18" charset="0"/>
              </a:rPr>
              <a:t>Cr:V</a:t>
            </a:r>
            <a:r>
              <a:rPr lang="en-US" sz="18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a:t>
            </a: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s-CO" dirty="0"/>
          </a:p>
        </p:txBody>
      </p:sp>
      <p:sp>
        <p:nvSpPr>
          <p:cNvPr id="4" name="Marcador de número de diapositiva 3"/>
          <p:cNvSpPr>
            <a:spLocks noGrp="1"/>
          </p:cNvSpPr>
          <p:nvPr>
            <p:ph type="sldNum" sz="quarter" idx="5"/>
          </p:nvPr>
        </p:nvSpPr>
        <p:spPr/>
        <p:txBody>
          <a:bodyPr/>
          <a:lstStyle/>
          <a:p>
            <a:fld id="{94CCB0C6-01C2-4020-B53B-C1BE13D5F2E5}" type="slidenum">
              <a:rPr lang="es-CO" smtClean="0"/>
              <a:t>7</a:t>
            </a:fld>
            <a:endParaRPr lang="es-CO"/>
          </a:p>
        </p:txBody>
      </p:sp>
    </p:spTree>
    <p:extLst>
      <p:ext uri="{BB962C8B-B14F-4D97-AF65-F5344CB8AC3E}">
        <p14:creationId xmlns:p14="http://schemas.microsoft.com/office/powerpoint/2010/main" val="14346794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94CCB0C6-01C2-4020-B53B-C1BE13D5F2E5}" type="slidenum">
              <a:rPr lang="es-CO" smtClean="0"/>
              <a:t>8</a:t>
            </a:fld>
            <a:endParaRPr lang="es-CO"/>
          </a:p>
        </p:txBody>
      </p:sp>
    </p:spTree>
    <p:extLst>
      <p:ext uri="{BB962C8B-B14F-4D97-AF65-F5344CB8AC3E}">
        <p14:creationId xmlns:p14="http://schemas.microsoft.com/office/powerpoint/2010/main" val="41179059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960120" y="2130426"/>
            <a:ext cx="10881360" cy="1470025"/>
          </a:xfrm>
        </p:spPr>
        <p:txBody>
          <a:bodyPr/>
          <a:lstStyle/>
          <a:p>
            <a:r>
              <a:rPr lang="es-ES"/>
              <a:t>Haga clic para modificar el estilo de título del patrón</a:t>
            </a:r>
            <a:endParaRPr lang="es-CO"/>
          </a:p>
        </p:txBody>
      </p:sp>
      <p:sp>
        <p:nvSpPr>
          <p:cNvPr id="3" name="2 Subtítulo"/>
          <p:cNvSpPr>
            <a:spLocks noGrp="1"/>
          </p:cNvSpPr>
          <p:nvPr>
            <p:ph type="subTitle" idx="1"/>
          </p:nvPr>
        </p:nvSpPr>
        <p:spPr>
          <a:xfrm>
            <a:off x="1920240" y="3886200"/>
            <a:ext cx="896112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CO"/>
          </a:p>
        </p:txBody>
      </p:sp>
      <p:sp>
        <p:nvSpPr>
          <p:cNvPr id="4" name="3 Marcador de fecha"/>
          <p:cNvSpPr>
            <a:spLocks noGrp="1"/>
          </p:cNvSpPr>
          <p:nvPr>
            <p:ph type="dt" sz="half" idx="10"/>
          </p:nvPr>
        </p:nvSpPr>
        <p:spPr/>
        <p:txBody>
          <a:bodyPr/>
          <a:lstStyle/>
          <a:p>
            <a:fld id="{5CB27C03-9F6E-4CDF-AE30-D6E66447FC82}" type="datetimeFigureOut">
              <a:rPr lang="es-CO" smtClean="0"/>
              <a:t>21/05/2022</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757599A9-90AA-439B-A0B4-109AD989C1D7}" type="slidenum">
              <a:rPr lang="es-CO" smtClean="0"/>
              <a:t>‹Nº›</a:t>
            </a:fld>
            <a:endParaRPr lang="es-CO"/>
          </a:p>
        </p:txBody>
      </p:sp>
    </p:spTree>
    <p:extLst>
      <p:ext uri="{BB962C8B-B14F-4D97-AF65-F5344CB8AC3E}">
        <p14:creationId xmlns:p14="http://schemas.microsoft.com/office/powerpoint/2010/main" val="26717558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O"/>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fecha"/>
          <p:cNvSpPr>
            <a:spLocks noGrp="1"/>
          </p:cNvSpPr>
          <p:nvPr>
            <p:ph type="dt" sz="half" idx="10"/>
          </p:nvPr>
        </p:nvSpPr>
        <p:spPr/>
        <p:txBody>
          <a:bodyPr/>
          <a:lstStyle/>
          <a:p>
            <a:fld id="{5CB27C03-9F6E-4CDF-AE30-D6E66447FC82}" type="datetimeFigureOut">
              <a:rPr lang="es-CO" smtClean="0"/>
              <a:t>21/05/2022</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757599A9-90AA-439B-A0B4-109AD989C1D7}" type="slidenum">
              <a:rPr lang="es-CO" smtClean="0"/>
              <a:t>‹Nº›</a:t>
            </a:fld>
            <a:endParaRPr lang="es-CO"/>
          </a:p>
        </p:txBody>
      </p:sp>
    </p:spTree>
    <p:extLst>
      <p:ext uri="{BB962C8B-B14F-4D97-AF65-F5344CB8AC3E}">
        <p14:creationId xmlns:p14="http://schemas.microsoft.com/office/powerpoint/2010/main" val="21177501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9281160" y="274639"/>
            <a:ext cx="2880360" cy="5851525"/>
          </a:xfrm>
        </p:spPr>
        <p:txBody>
          <a:bodyPr vert="eaVert"/>
          <a:lstStyle/>
          <a:p>
            <a:r>
              <a:rPr lang="es-ES"/>
              <a:t>Haga clic para modificar el estilo de título del patrón</a:t>
            </a:r>
            <a:endParaRPr lang="es-CO"/>
          </a:p>
        </p:txBody>
      </p:sp>
      <p:sp>
        <p:nvSpPr>
          <p:cNvPr id="3" name="2 Marcador de texto vertical"/>
          <p:cNvSpPr>
            <a:spLocks noGrp="1"/>
          </p:cNvSpPr>
          <p:nvPr>
            <p:ph type="body" orient="vert" idx="1"/>
          </p:nvPr>
        </p:nvSpPr>
        <p:spPr>
          <a:xfrm>
            <a:off x="640080" y="274639"/>
            <a:ext cx="842772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fecha"/>
          <p:cNvSpPr>
            <a:spLocks noGrp="1"/>
          </p:cNvSpPr>
          <p:nvPr>
            <p:ph type="dt" sz="half" idx="10"/>
          </p:nvPr>
        </p:nvSpPr>
        <p:spPr/>
        <p:txBody>
          <a:bodyPr/>
          <a:lstStyle/>
          <a:p>
            <a:fld id="{5CB27C03-9F6E-4CDF-AE30-D6E66447FC82}" type="datetimeFigureOut">
              <a:rPr lang="es-CO" smtClean="0"/>
              <a:t>21/05/2022</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757599A9-90AA-439B-A0B4-109AD989C1D7}" type="slidenum">
              <a:rPr lang="es-CO" smtClean="0"/>
              <a:t>‹Nº›</a:t>
            </a:fld>
            <a:endParaRPr lang="es-CO"/>
          </a:p>
        </p:txBody>
      </p:sp>
    </p:spTree>
    <p:extLst>
      <p:ext uri="{BB962C8B-B14F-4D97-AF65-F5344CB8AC3E}">
        <p14:creationId xmlns:p14="http://schemas.microsoft.com/office/powerpoint/2010/main" val="14750518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O"/>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fecha"/>
          <p:cNvSpPr>
            <a:spLocks noGrp="1"/>
          </p:cNvSpPr>
          <p:nvPr>
            <p:ph type="dt" sz="half" idx="10"/>
          </p:nvPr>
        </p:nvSpPr>
        <p:spPr/>
        <p:txBody>
          <a:bodyPr/>
          <a:lstStyle/>
          <a:p>
            <a:fld id="{5CB27C03-9F6E-4CDF-AE30-D6E66447FC82}" type="datetimeFigureOut">
              <a:rPr lang="es-CO" smtClean="0"/>
              <a:t>21/05/2022</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757599A9-90AA-439B-A0B4-109AD989C1D7}" type="slidenum">
              <a:rPr lang="es-CO" smtClean="0"/>
              <a:t>‹Nº›</a:t>
            </a:fld>
            <a:endParaRPr lang="es-CO"/>
          </a:p>
        </p:txBody>
      </p:sp>
    </p:spTree>
    <p:extLst>
      <p:ext uri="{BB962C8B-B14F-4D97-AF65-F5344CB8AC3E}">
        <p14:creationId xmlns:p14="http://schemas.microsoft.com/office/powerpoint/2010/main" val="5399832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1011238" y="4406901"/>
            <a:ext cx="10881360" cy="1362075"/>
          </a:xfrm>
        </p:spPr>
        <p:txBody>
          <a:bodyPr anchor="t"/>
          <a:lstStyle>
            <a:lvl1pPr algn="l">
              <a:defRPr sz="4000" b="1" cap="all"/>
            </a:lvl1pPr>
          </a:lstStyle>
          <a:p>
            <a:r>
              <a:rPr lang="es-ES"/>
              <a:t>Haga clic para modificar el estilo de título del patrón</a:t>
            </a:r>
            <a:endParaRPr lang="es-CO"/>
          </a:p>
        </p:txBody>
      </p:sp>
      <p:sp>
        <p:nvSpPr>
          <p:cNvPr id="3" name="2 Marcador de texto"/>
          <p:cNvSpPr>
            <a:spLocks noGrp="1"/>
          </p:cNvSpPr>
          <p:nvPr>
            <p:ph type="body" idx="1"/>
          </p:nvPr>
        </p:nvSpPr>
        <p:spPr>
          <a:xfrm>
            <a:off x="1011238" y="2906713"/>
            <a:ext cx="1088136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5CB27C03-9F6E-4CDF-AE30-D6E66447FC82}" type="datetimeFigureOut">
              <a:rPr lang="es-CO" smtClean="0"/>
              <a:t>21/05/2022</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757599A9-90AA-439B-A0B4-109AD989C1D7}" type="slidenum">
              <a:rPr lang="es-CO" smtClean="0"/>
              <a:t>‹Nº›</a:t>
            </a:fld>
            <a:endParaRPr lang="es-CO"/>
          </a:p>
        </p:txBody>
      </p:sp>
    </p:spTree>
    <p:extLst>
      <p:ext uri="{BB962C8B-B14F-4D97-AF65-F5344CB8AC3E}">
        <p14:creationId xmlns:p14="http://schemas.microsoft.com/office/powerpoint/2010/main" val="11743228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O"/>
          </a:p>
        </p:txBody>
      </p:sp>
      <p:sp>
        <p:nvSpPr>
          <p:cNvPr id="3" name="2 Marcador de contenido"/>
          <p:cNvSpPr>
            <a:spLocks noGrp="1"/>
          </p:cNvSpPr>
          <p:nvPr>
            <p:ph sz="half" idx="1"/>
          </p:nvPr>
        </p:nvSpPr>
        <p:spPr>
          <a:xfrm>
            <a:off x="640080" y="1600201"/>
            <a:ext cx="56540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contenido"/>
          <p:cNvSpPr>
            <a:spLocks noGrp="1"/>
          </p:cNvSpPr>
          <p:nvPr>
            <p:ph sz="half" idx="2"/>
          </p:nvPr>
        </p:nvSpPr>
        <p:spPr>
          <a:xfrm>
            <a:off x="6507480" y="1600201"/>
            <a:ext cx="56540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4 Marcador de fecha"/>
          <p:cNvSpPr>
            <a:spLocks noGrp="1"/>
          </p:cNvSpPr>
          <p:nvPr>
            <p:ph type="dt" sz="half" idx="10"/>
          </p:nvPr>
        </p:nvSpPr>
        <p:spPr/>
        <p:txBody>
          <a:bodyPr/>
          <a:lstStyle/>
          <a:p>
            <a:fld id="{5CB27C03-9F6E-4CDF-AE30-D6E66447FC82}" type="datetimeFigureOut">
              <a:rPr lang="es-CO" smtClean="0"/>
              <a:t>21/05/2022</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757599A9-90AA-439B-A0B4-109AD989C1D7}" type="slidenum">
              <a:rPr lang="es-CO" smtClean="0"/>
              <a:t>‹Nº›</a:t>
            </a:fld>
            <a:endParaRPr lang="es-CO"/>
          </a:p>
        </p:txBody>
      </p:sp>
    </p:spTree>
    <p:extLst>
      <p:ext uri="{BB962C8B-B14F-4D97-AF65-F5344CB8AC3E}">
        <p14:creationId xmlns:p14="http://schemas.microsoft.com/office/powerpoint/2010/main" val="22373213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CO"/>
          </a:p>
        </p:txBody>
      </p:sp>
      <p:sp>
        <p:nvSpPr>
          <p:cNvPr id="3" name="2 Marcador de texto"/>
          <p:cNvSpPr>
            <a:spLocks noGrp="1"/>
          </p:cNvSpPr>
          <p:nvPr>
            <p:ph type="body" idx="1"/>
          </p:nvPr>
        </p:nvSpPr>
        <p:spPr>
          <a:xfrm>
            <a:off x="640080" y="1535113"/>
            <a:ext cx="565626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640080" y="2174875"/>
            <a:ext cx="565626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4 Marcador de texto"/>
          <p:cNvSpPr>
            <a:spLocks noGrp="1"/>
          </p:cNvSpPr>
          <p:nvPr>
            <p:ph type="body" sz="quarter" idx="3"/>
          </p:nvPr>
        </p:nvSpPr>
        <p:spPr>
          <a:xfrm>
            <a:off x="6503036" y="1535113"/>
            <a:ext cx="565848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6503036" y="2174875"/>
            <a:ext cx="565848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6 Marcador de fecha"/>
          <p:cNvSpPr>
            <a:spLocks noGrp="1"/>
          </p:cNvSpPr>
          <p:nvPr>
            <p:ph type="dt" sz="half" idx="10"/>
          </p:nvPr>
        </p:nvSpPr>
        <p:spPr/>
        <p:txBody>
          <a:bodyPr/>
          <a:lstStyle/>
          <a:p>
            <a:fld id="{5CB27C03-9F6E-4CDF-AE30-D6E66447FC82}" type="datetimeFigureOut">
              <a:rPr lang="es-CO" smtClean="0"/>
              <a:t>21/05/2022</a:t>
            </a:fld>
            <a:endParaRPr lang="es-CO"/>
          </a:p>
        </p:txBody>
      </p:sp>
      <p:sp>
        <p:nvSpPr>
          <p:cNvPr id="8" name="7 Marcador de pie de página"/>
          <p:cNvSpPr>
            <a:spLocks noGrp="1"/>
          </p:cNvSpPr>
          <p:nvPr>
            <p:ph type="ftr" sz="quarter" idx="11"/>
          </p:nvPr>
        </p:nvSpPr>
        <p:spPr/>
        <p:txBody>
          <a:bodyPr/>
          <a:lstStyle/>
          <a:p>
            <a:endParaRPr lang="es-CO"/>
          </a:p>
        </p:txBody>
      </p:sp>
      <p:sp>
        <p:nvSpPr>
          <p:cNvPr id="9" name="8 Marcador de número de diapositiva"/>
          <p:cNvSpPr>
            <a:spLocks noGrp="1"/>
          </p:cNvSpPr>
          <p:nvPr>
            <p:ph type="sldNum" sz="quarter" idx="12"/>
          </p:nvPr>
        </p:nvSpPr>
        <p:spPr/>
        <p:txBody>
          <a:bodyPr/>
          <a:lstStyle/>
          <a:p>
            <a:fld id="{757599A9-90AA-439B-A0B4-109AD989C1D7}" type="slidenum">
              <a:rPr lang="es-CO" smtClean="0"/>
              <a:t>‹Nº›</a:t>
            </a:fld>
            <a:endParaRPr lang="es-CO"/>
          </a:p>
        </p:txBody>
      </p:sp>
    </p:spTree>
    <p:extLst>
      <p:ext uri="{BB962C8B-B14F-4D97-AF65-F5344CB8AC3E}">
        <p14:creationId xmlns:p14="http://schemas.microsoft.com/office/powerpoint/2010/main" val="9488111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O"/>
          </a:p>
        </p:txBody>
      </p:sp>
      <p:sp>
        <p:nvSpPr>
          <p:cNvPr id="3" name="2 Marcador de fecha"/>
          <p:cNvSpPr>
            <a:spLocks noGrp="1"/>
          </p:cNvSpPr>
          <p:nvPr>
            <p:ph type="dt" sz="half" idx="10"/>
          </p:nvPr>
        </p:nvSpPr>
        <p:spPr/>
        <p:txBody>
          <a:bodyPr/>
          <a:lstStyle/>
          <a:p>
            <a:fld id="{5CB27C03-9F6E-4CDF-AE30-D6E66447FC82}" type="datetimeFigureOut">
              <a:rPr lang="es-CO" smtClean="0"/>
              <a:t>21/05/2022</a:t>
            </a:fld>
            <a:endParaRPr lang="es-CO"/>
          </a:p>
        </p:txBody>
      </p:sp>
      <p:sp>
        <p:nvSpPr>
          <p:cNvPr id="4" name="3 Marcador de pie de página"/>
          <p:cNvSpPr>
            <a:spLocks noGrp="1"/>
          </p:cNvSpPr>
          <p:nvPr>
            <p:ph type="ftr" sz="quarter" idx="11"/>
          </p:nvPr>
        </p:nvSpPr>
        <p:spPr/>
        <p:txBody>
          <a:bodyPr/>
          <a:lstStyle/>
          <a:p>
            <a:endParaRPr lang="es-CO"/>
          </a:p>
        </p:txBody>
      </p:sp>
      <p:sp>
        <p:nvSpPr>
          <p:cNvPr id="5" name="4 Marcador de número de diapositiva"/>
          <p:cNvSpPr>
            <a:spLocks noGrp="1"/>
          </p:cNvSpPr>
          <p:nvPr>
            <p:ph type="sldNum" sz="quarter" idx="12"/>
          </p:nvPr>
        </p:nvSpPr>
        <p:spPr/>
        <p:txBody>
          <a:bodyPr/>
          <a:lstStyle/>
          <a:p>
            <a:fld id="{757599A9-90AA-439B-A0B4-109AD989C1D7}" type="slidenum">
              <a:rPr lang="es-CO" smtClean="0"/>
              <a:t>‹Nº›</a:t>
            </a:fld>
            <a:endParaRPr lang="es-CO"/>
          </a:p>
        </p:txBody>
      </p:sp>
    </p:spTree>
    <p:extLst>
      <p:ext uri="{BB962C8B-B14F-4D97-AF65-F5344CB8AC3E}">
        <p14:creationId xmlns:p14="http://schemas.microsoft.com/office/powerpoint/2010/main" val="27248094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5CB27C03-9F6E-4CDF-AE30-D6E66447FC82}" type="datetimeFigureOut">
              <a:rPr lang="es-CO" smtClean="0"/>
              <a:t>21/05/2022</a:t>
            </a:fld>
            <a:endParaRPr lang="es-CO"/>
          </a:p>
        </p:txBody>
      </p:sp>
      <p:sp>
        <p:nvSpPr>
          <p:cNvPr id="3" name="2 Marcador de pie de página"/>
          <p:cNvSpPr>
            <a:spLocks noGrp="1"/>
          </p:cNvSpPr>
          <p:nvPr>
            <p:ph type="ftr" sz="quarter" idx="11"/>
          </p:nvPr>
        </p:nvSpPr>
        <p:spPr/>
        <p:txBody>
          <a:bodyPr/>
          <a:lstStyle/>
          <a:p>
            <a:endParaRPr lang="es-CO"/>
          </a:p>
        </p:txBody>
      </p:sp>
      <p:sp>
        <p:nvSpPr>
          <p:cNvPr id="4" name="3 Marcador de número de diapositiva"/>
          <p:cNvSpPr>
            <a:spLocks noGrp="1"/>
          </p:cNvSpPr>
          <p:nvPr>
            <p:ph type="sldNum" sz="quarter" idx="12"/>
          </p:nvPr>
        </p:nvSpPr>
        <p:spPr/>
        <p:txBody>
          <a:bodyPr/>
          <a:lstStyle/>
          <a:p>
            <a:fld id="{757599A9-90AA-439B-A0B4-109AD989C1D7}" type="slidenum">
              <a:rPr lang="es-CO" smtClean="0"/>
              <a:t>‹Nº›</a:t>
            </a:fld>
            <a:endParaRPr lang="es-CO"/>
          </a:p>
        </p:txBody>
      </p:sp>
    </p:spTree>
    <p:extLst>
      <p:ext uri="{BB962C8B-B14F-4D97-AF65-F5344CB8AC3E}">
        <p14:creationId xmlns:p14="http://schemas.microsoft.com/office/powerpoint/2010/main" val="20299183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40081" y="273050"/>
            <a:ext cx="4211638" cy="1162050"/>
          </a:xfrm>
        </p:spPr>
        <p:txBody>
          <a:bodyPr anchor="b"/>
          <a:lstStyle>
            <a:lvl1pPr algn="l">
              <a:defRPr sz="2000" b="1"/>
            </a:lvl1pPr>
          </a:lstStyle>
          <a:p>
            <a:r>
              <a:rPr lang="es-ES"/>
              <a:t>Haga clic para modificar el estilo de título del patrón</a:t>
            </a:r>
            <a:endParaRPr lang="es-CO"/>
          </a:p>
        </p:txBody>
      </p:sp>
      <p:sp>
        <p:nvSpPr>
          <p:cNvPr id="3" name="2 Marcador de contenido"/>
          <p:cNvSpPr>
            <a:spLocks noGrp="1"/>
          </p:cNvSpPr>
          <p:nvPr>
            <p:ph idx="1"/>
          </p:nvPr>
        </p:nvSpPr>
        <p:spPr>
          <a:xfrm>
            <a:off x="5005070" y="273051"/>
            <a:ext cx="71564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texto"/>
          <p:cNvSpPr>
            <a:spLocks noGrp="1"/>
          </p:cNvSpPr>
          <p:nvPr>
            <p:ph type="body" sz="half" idx="2"/>
          </p:nvPr>
        </p:nvSpPr>
        <p:spPr>
          <a:xfrm>
            <a:off x="640081" y="1435101"/>
            <a:ext cx="42116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5CB27C03-9F6E-4CDF-AE30-D6E66447FC82}" type="datetimeFigureOut">
              <a:rPr lang="es-CO" smtClean="0"/>
              <a:t>21/05/2022</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757599A9-90AA-439B-A0B4-109AD989C1D7}" type="slidenum">
              <a:rPr lang="es-CO" smtClean="0"/>
              <a:t>‹Nº›</a:t>
            </a:fld>
            <a:endParaRPr lang="es-CO"/>
          </a:p>
        </p:txBody>
      </p:sp>
    </p:spTree>
    <p:extLst>
      <p:ext uri="{BB962C8B-B14F-4D97-AF65-F5344CB8AC3E}">
        <p14:creationId xmlns:p14="http://schemas.microsoft.com/office/powerpoint/2010/main" val="27251631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509203" y="4800600"/>
            <a:ext cx="7680960" cy="566738"/>
          </a:xfrm>
        </p:spPr>
        <p:txBody>
          <a:bodyPr anchor="b"/>
          <a:lstStyle>
            <a:lvl1pPr algn="l">
              <a:defRPr sz="2000" b="1"/>
            </a:lvl1pPr>
          </a:lstStyle>
          <a:p>
            <a:r>
              <a:rPr lang="es-ES"/>
              <a:t>Haga clic para modificar el estilo de título del patrón</a:t>
            </a:r>
            <a:endParaRPr lang="es-CO"/>
          </a:p>
        </p:txBody>
      </p:sp>
      <p:sp>
        <p:nvSpPr>
          <p:cNvPr id="3" name="2 Marcador de posición de imagen"/>
          <p:cNvSpPr>
            <a:spLocks noGrp="1"/>
          </p:cNvSpPr>
          <p:nvPr>
            <p:ph type="pic" idx="1"/>
          </p:nvPr>
        </p:nvSpPr>
        <p:spPr>
          <a:xfrm>
            <a:off x="2509203" y="612775"/>
            <a:ext cx="768096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3 Marcador de texto"/>
          <p:cNvSpPr>
            <a:spLocks noGrp="1"/>
          </p:cNvSpPr>
          <p:nvPr>
            <p:ph type="body" sz="half" idx="2"/>
          </p:nvPr>
        </p:nvSpPr>
        <p:spPr>
          <a:xfrm>
            <a:off x="2509203" y="5367338"/>
            <a:ext cx="768096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5CB27C03-9F6E-4CDF-AE30-D6E66447FC82}" type="datetimeFigureOut">
              <a:rPr lang="es-CO" smtClean="0"/>
              <a:t>21/05/2022</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757599A9-90AA-439B-A0B4-109AD989C1D7}" type="slidenum">
              <a:rPr lang="es-CO" smtClean="0"/>
              <a:t>‹Nº›</a:t>
            </a:fld>
            <a:endParaRPr lang="es-CO"/>
          </a:p>
        </p:txBody>
      </p:sp>
    </p:spTree>
    <p:extLst>
      <p:ext uri="{BB962C8B-B14F-4D97-AF65-F5344CB8AC3E}">
        <p14:creationId xmlns:p14="http://schemas.microsoft.com/office/powerpoint/2010/main" val="4364227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640080" y="274638"/>
            <a:ext cx="11521440" cy="1143000"/>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2 Marcador de texto"/>
          <p:cNvSpPr>
            <a:spLocks noGrp="1"/>
          </p:cNvSpPr>
          <p:nvPr>
            <p:ph type="body" idx="1"/>
          </p:nvPr>
        </p:nvSpPr>
        <p:spPr>
          <a:xfrm>
            <a:off x="640080" y="1600201"/>
            <a:ext cx="1152144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fecha"/>
          <p:cNvSpPr>
            <a:spLocks noGrp="1"/>
          </p:cNvSpPr>
          <p:nvPr>
            <p:ph type="dt" sz="half" idx="2"/>
          </p:nvPr>
        </p:nvSpPr>
        <p:spPr>
          <a:xfrm>
            <a:off x="640080" y="6356351"/>
            <a:ext cx="298704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B27C03-9F6E-4CDF-AE30-D6E66447FC82}" type="datetimeFigureOut">
              <a:rPr lang="es-CO" smtClean="0"/>
              <a:t>21/05/2022</a:t>
            </a:fld>
            <a:endParaRPr lang="es-CO"/>
          </a:p>
        </p:txBody>
      </p:sp>
      <p:sp>
        <p:nvSpPr>
          <p:cNvPr id="5" name="4 Marcador de pie de página"/>
          <p:cNvSpPr>
            <a:spLocks noGrp="1"/>
          </p:cNvSpPr>
          <p:nvPr>
            <p:ph type="ftr" sz="quarter" idx="3"/>
          </p:nvPr>
        </p:nvSpPr>
        <p:spPr>
          <a:xfrm>
            <a:off x="4373880" y="6356351"/>
            <a:ext cx="405384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5 Marcador de número de diapositiva"/>
          <p:cNvSpPr>
            <a:spLocks noGrp="1"/>
          </p:cNvSpPr>
          <p:nvPr>
            <p:ph type="sldNum" sz="quarter" idx="4"/>
          </p:nvPr>
        </p:nvSpPr>
        <p:spPr>
          <a:xfrm>
            <a:off x="9174480" y="6356351"/>
            <a:ext cx="298704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7599A9-90AA-439B-A0B4-109AD989C1D7}" type="slidenum">
              <a:rPr lang="es-CO" smtClean="0"/>
              <a:t>‹Nº›</a:t>
            </a:fld>
            <a:endParaRPr lang="es-CO"/>
          </a:p>
        </p:txBody>
      </p:sp>
    </p:spTree>
    <p:extLst>
      <p:ext uri="{BB962C8B-B14F-4D97-AF65-F5344CB8AC3E}">
        <p14:creationId xmlns:p14="http://schemas.microsoft.com/office/powerpoint/2010/main" val="33884896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png"/><Relationship Id="rId5" Type="http://schemas.microsoft.com/office/2007/relationships/hdphoto" Target="../media/hdphoto1.wdp"/><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emf"/></Relationships>
</file>

<file path=ppt/slides/_rels/slide3.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notesSlide" Target="../notesSlides/notesSlide3.xml"/><Relationship Id="rId7" Type="http://schemas.openxmlformats.org/officeDocument/2006/relationships/image" Target="../media/image9.jpeg"/><Relationship Id="rId12" Type="http://schemas.openxmlformats.org/officeDocument/2006/relationships/image" Target="../media/image14.pn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8.jpeg"/><Relationship Id="rId11" Type="http://schemas.openxmlformats.org/officeDocument/2006/relationships/image" Target="../media/image13.jpe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4.jpg"/><Relationship Id="rId9" Type="http://schemas.openxmlformats.org/officeDocument/2006/relationships/image" Target="../media/image11.jpe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7.png"/><Relationship Id="rId7" Type="http://schemas.openxmlformats.org/officeDocument/2006/relationships/image" Target="../media/image20.jpeg"/><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 Id="rId9"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mailto:jagarciato@unal.edu.co" TargetMode="External"/><Relationship Id="rId5" Type="http://schemas.openxmlformats.org/officeDocument/2006/relationships/hyperlink" Target="mailto:geologist@gemlabcdtec.com" TargetMode="External"/><Relationship Id="rId4" Type="http://schemas.openxmlformats.org/officeDocument/2006/relationships/image" Target="../media/image25.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6" name="5 Rectángulo"/>
          <p:cNvSpPr/>
          <p:nvPr/>
        </p:nvSpPr>
        <p:spPr>
          <a:xfrm>
            <a:off x="6400800" y="963191"/>
            <a:ext cx="6400800" cy="1312362"/>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2400" b="1" kern="1200" dirty="0">
                <a:solidFill>
                  <a:schemeClr val="tx1"/>
                </a:solidFill>
                <a:latin typeface="+mj-lt"/>
                <a:ea typeface="+mj-ea"/>
                <a:cs typeface="+mj-cs"/>
              </a:rPr>
              <a:t>REE </a:t>
            </a:r>
            <a:r>
              <a:rPr lang="en-US" sz="2400" b="1" kern="1200" dirty="0" err="1">
                <a:solidFill>
                  <a:schemeClr val="tx1"/>
                </a:solidFill>
                <a:latin typeface="+mj-lt"/>
                <a:ea typeface="+mj-ea"/>
                <a:cs typeface="+mj-cs"/>
              </a:rPr>
              <a:t>fluoro</a:t>
            </a:r>
            <a:r>
              <a:rPr lang="en-US" sz="2400" b="1" kern="1200" dirty="0">
                <a:solidFill>
                  <a:schemeClr val="tx1"/>
                </a:solidFill>
                <a:latin typeface="+mj-lt"/>
                <a:ea typeface="+mj-ea"/>
                <a:cs typeface="+mj-cs"/>
              </a:rPr>
              <a:t>-carbonates within rocks and emerald-bearing veins in eastern emerald belt, Colombia</a:t>
            </a:r>
          </a:p>
        </p:txBody>
      </p:sp>
      <p:sp>
        <p:nvSpPr>
          <p:cNvPr id="2054" name="Freeform: Shape 72">
            <a:extLst>
              <a:ext uri="{FF2B5EF4-FFF2-40B4-BE49-F238E27FC236}">
                <a16:creationId xmlns:a16="http://schemas.microsoft.com/office/drawing/2014/main" id="{2EEE8F11-3582-44B7-9869-F2D26D7DD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339882" cy="3548529"/>
          </a:xfrm>
          <a:custGeom>
            <a:avLst/>
            <a:gdLst>
              <a:gd name="connsiteX0" fmla="*/ 0 w 4133221"/>
              <a:gd name="connsiteY0" fmla="*/ 0 h 3548529"/>
              <a:gd name="connsiteX1" fmla="*/ 3798429 w 4133221"/>
              <a:gd name="connsiteY1" fmla="*/ 0 h 3548529"/>
              <a:gd name="connsiteX2" fmla="*/ 3850140 w 4133221"/>
              <a:gd name="connsiteY2" fmla="*/ 85119 h 3548529"/>
              <a:gd name="connsiteX3" fmla="*/ 4133221 w 4133221"/>
              <a:gd name="connsiteY3" fmla="*/ 1203093 h 3548529"/>
              <a:gd name="connsiteX4" fmla="*/ 1787785 w 4133221"/>
              <a:gd name="connsiteY4" fmla="*/ 3548529 h 3548529"/>
              <a:gd name="connsiteX5" fmla="*/ 129311 w 4133221"/>
              <a:gd name="connsiteY5" fmla="*/ 2861567 h 3548529"/>
              <a:gd name="connsiteX6" fmla="*/ 0 w 4133221"/>
              <a:gd name="connsiteY6" fmla="*/ 2719289 h 3548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33221" h="3548529">
                <a:moveTo>
                  <a:pt x="0" y="0"/>
                </a:moveTo>
                <a:lnTo>
                  <a:pt x="3798429" y="0"/>
                </a:lnTo>
                <a:lnTo>
                  <a:pt x="3850140" y="85119"/>
                </a:lnTo>
                <a:cubicBezTo>
                  <a:pt x="4030674" y="417451"/>
                  <a:pt x="4133221" y="798296"/>
                  <a:pt x="4133221" y="1203093"/>
                </a:cubicBezTo>
                <a:cubicBezTo>
                  <a:pt x="4133221" y="2498442"/>
                  <a:pt x="3083134" y="3548529"/>
                  <a:pt x="1787785" y="3548529"/>
                </a:cubicBezTo>
                <a:cubicBezTo>
                  <a:pt x="1140111" y="3548529"/>
                  <a:pt x="553752" y="3286007"/>
                  <a:pt x="129311" y="2861567"/>
                </a:cubicBezTo>
                <a:lnTo>
                  <a:pt x="0" y="2719289"/>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55" name="Freeform: Shape 74">
            <a:extLst>
              <a:ext uri="{FF2B5EF4-FFF2-40B4-BE49-F238E27FC236}">
                <a16:creationId xmlns:a16="http://schemas.microsoft.com/office/drawing/2014/main" id="{2141F1CC-6A53-4BCF-9127-AABB52E249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91" y="3842187"/>
            <a:ext cx="3487213" cy="3015812"/>
          </a:xfrm>
          <a:custGeom>
            <a:avLst/>
            <a:gdLst>
              <a:gd name="connsiteX0" fmla="*/ 1359768 w 3321156"/>
              <a:gd name="connsiteY0" fmla="*/ 0 h 3015812"/>
              <a:gd name="connsiteX1" fmla="*/ 3321156 w 3321156"/>
              <a:gd name="connsiteY1" fmla="*/ 1961388 h 3015812"/>
              <a:gd name="connsiteX2" fmla="*/ 3084427 w 3321156"/>
              <a:gd name="connsiteY2" fmla="*/ 2896302 h 3015812"/>
              <a:gd name="connsiteX3" fmla="*/ 3011823 w 3321156"/>
              <a:gd name="connsiteY3" fmla="*/ 3015812 h 3015812"/>
              <a:gd name="connsiteX4" fmla="*/ 0 w 3321156"/>
              <a:gd name="connsiteY4" fmla="*/ 3015812 h 3015812"/>
              <a:gd name="connsiteX5" fmla="*/ 0 w 3321156"/>
              <a:gd name="connsiteY5" fmla="*/ 549808 h 3015812"/>
              <a:gd name="connsiteX6" fmla="*/ 112143 w 3321156"/>
              <a:gd name="connsiteY6" fmla="*/ 447886 h 3015812"/>
              <a:gd name="connsiteX7" fmla="*/ 1359768 w 3321156"/>
              <a:gd name="connsiteY7" fmla="*/ 0 h 3015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21156" h="3015812">
                <a:moveTo>
                  <a:pt x="1359768" y="0"/>
                </a:moveTo>
                <a:cubicBezTo>
                  <a:pt x="2443013" y="0"/>
                  <a:pt x="3321156" y="878143"/>
                  <a:pt x="3321156" y="1961388"/>
                </a:cubicBezTo>
                <a:cubicBezTo>
                  <a:pt x="3321156" y="2299902"/>
                  <a:pt x="3235400" y="2618387"/>
                  <a:pt x="3084427" y="2896302"/>
                </a:cubicBezTo>
                <a:lnTo>
                  <a:pt x="3011823" y="3015812"/>
                </a:lnTo>
                <a:lnTo>
                  <a:pt x="0" y="3015812"/>
                </a:lnTo>
                <a:lnTo>
                  <a:pt x="0" y="549808"/>
                </a:lnTo>
                <a:lnTo>
                  <a:pt x="112143" y="447886"/>
                </a:lnTo>
                <a:cubicBezTo>
                  <a:pt x="451187" y="168082"/>
                  <a:pt x="885848" y="0"/>
                  <a:pt x="1359768"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7" name="Oval 76">
            <a:extLst>
              <a:ext uri="{FF2B5EF4-FFF2-40B4-BE49-F238E27FC236}">
                <a16:creationId xmlns:a16="http://schemas.microsoft.com/office/drawing/2014/main" id="{561B2B49-7142-4CA8-A929-4671548E6A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64256" y="2496668"/>
            <a:ext cx="3274009" cy="311810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052" name="Picture 4" descr="Las tierras raras: Qué son y por qué importan tanto | OpenMind">
            <a:extLst>
              <a:ext uri="{FF2B5EF4-FFF2-40B4-BE49-F238E27FC236}">
                <a16:creationId xmlns:a16="http://schemas.microsoft.com/office/drawing/2014/main" id="{7EBEE8C5-025D-DFFF-0039-59EDE53204B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8788" r="11944" b="2"/>
          <a:stretch/>
        </p:blipFill>
        <p:spPr bwMode="auto">
          <a:xfrm>
            <a:off x="20" y="10"/>
            <a:ext cx="4166351" cy="3383270"/>
          </a:xfrm>
          <a:custGeom>
            <a:avLst/>
            <a:gdLst/>
            <a:ahLst/>
            <a:cxnLst/>
            <a:rect l="l" t="t" r="r" b="b"/>
            <a:pathLst>
              <a:path w="3967973" h="3383280">
                <a:moveTo>
                  <a:pt x="0" y="0"/>
                </a:moveTo>
                <a:lnTo>
                  <a:pt x="3605273" y="0"/>
                </a:lnTo>
                <a:lnTo>
                  <a:pt x="3704836" y="163887"/>
                </a:lnTo>
                <a:cubicBezTo>
                  <a:pt x="3872651" y="472804"/>
                  <a:pt x="3967973" y="826817"/>
                  <a:pt x="3967973" y="1203093"/>
                </a:cubicBezTo>
                <a:cubicBezTo>
                  <a:pt x="3967973" y="2407177"/>
                  <a:pt x="2991870" y="3383280"/>
                  <a:pt x="1787786" y="3383280"/>
                </a:cubicBezTo>
                <a:cubicBezTo>
                  <a:pt x="1110489" y="3383280"/>
                  <a:pt x="505326" y="3074435"/>
                  <a:pt x="105448" y="2589894"/>
                </a:cubicBezTo>
                <a:lnTo>
                  <a:pt x="0" y="2448881"/>
                </a:lnTo>
                <a:close/>
              </a:path>
            </a:pathLst>
          </a:custGeom>
          <a:noFill/>
          <a:extLst>
            <a:ext uri="{909E8E84-426E-40DD-AFC4-6F175D3DCCD1}">
              <a14:hiddenFill xmlns:a14="http://schemas.microsoft.com/office/drawing/2010/main">
                <a:solidFill>
                  <a:srgbClr val="FFFFFF"/>
                </a:solidFill>
              </a14:hiddenFill>
            </a:ext>
          </a:extLst>
        </p:spPr>
      </p:pic>
      <p:pic>
        <p:nvPicPr>
          <p:cNvPr id="4" name="Imagen 144" descr="Texto, Forma, Carta&#10;&#10;Descripción generada automáticamente">
            <a:extLst>
              <a:ext uri="{FF2B5EF4-FFF2-40B4-BE49-F238E27FC236}">
                <a16:creationId xmlns:a16="http://schemas.microsoft.com/office/drawing/2014/main" id="{F134E810-EA06-45D4-8111-E60B59DCDA4B}"/>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rightnessContrast bright="-34000" contrast="82000"/>
                    </a14:imgEffect>
                  </a14:imgLayer>
                </a14:imgProps>
              </a:ext>
              <a:ext uri="{28A0092B-C50C-407E-A947-70E740481C1C}">
                <a14:useLocalDpi xmlns:a14="http://schemas.microsoft.com/office/drawing/2010/main" val="0"/>
              </a:ext>
            </a:extLst>
          </a:blip>
          <a:srcRect l="17150" r="17482"/>
          <a:stretch/>
        </p:blipFill>
        <p:spPr>
          <a:xfrm>
            <a:off x="5066" y="3739906"/>
            <a:ext cx="3504654" cy="3118104"/>
          </a:xfrm>
          <a:custGeom>
            <a:avLst/>
            <a:gdLst/>
            <a:ahLst/>
            <a:cxnLst/>
            <a:rect l="l" t="t" r="r" b="b"/>
            <a:pathLst>
              <a:path w="3155071" h="2850749">
                <a:moveTo>
                  <a:pt x="1358746" y="0"/>
                </a:moveTo>
                <a:cubicBezTo>
                  <a:pt x="2350829" y="0"/>
                  <a:pt x="3155071" y="804242"/>
                  <a:pt x="3155071" y="1796325"/>
                </a:cubicBezTo>
                <a:cubicBezTo>
                  <a:pt x="3155071" y="2168356"/>
                  <a:pt x="3041975" y="2513972"/>
                  <a:pt x="2848287" y="2800668"/>
                </a:cubicBezTo>
                <a:lnTo>
                  <a:pt x="2810837" y="2850749"/>
                </a:lnTo>
                <a:lnTo>
                  <a:pt x="0" y="2850749"/>
                </a:lnTo>
                <a:lnTo>
                  <a:pt x="0" y="623564"/>
                </a:lnTo>
                <a:lnTo>
                  <a:pt x="88552" y="526132"/>
                </a:lnTo>
                <a:cubicBezTo>
                  <a:pt x="413623" y="201061"/>
                  <a:pt x="862705" y="0"/>
                  <a:pt x="1358746" y="0"/>
                </a:cubicBezTo>
                <a:close/>
              </a:path>
            </a:pathLst>
          </a:custGeom>
        </p:spPr>
      </p:pic>
      <p:sp>
        <p:nvSpPr>
          <p:cNvPr id="7" name="CuadroTexto 146">
            <a:extLst>
              <a:ext uri="{FF2B5EF4-FFF2-40B4-BE49-F238E27FC236}">
                <a16:creationId xmlns:a16="http://schemas.microsoft.com/office/drawing/2014/main" id="{E627187C-7FDA-4565-9A03-7397B58DB438}"/>
              </a:ext>
            </a:extLst>
          </p:cNvPr>
          <p:cNvSpPr txBox="1"/>
          <p:nvPr/>
        </p:nvSpPr>
        <p:spPr>
          <a:xfrm>
            <a:off x="5334001" y="5835887"/>
            <a:ext cx="7429500" cy="966572"/>
          </a:xfrm>
          <a:prstGeom prst="rect">
            <a:avLst/>
          </a:prstGeom>
        </p:spPr>
        <p:txBody>
          <a:bodyPr vert="horz" lIns="91440" tIns="45720" rIns="91440" bIns="45720" rtlCol="0" anchor="t">
            <a:normAutofit/>
          </a:bodyPr>
          <a:lstStyle/>
          <a:p>
            <a:r>
              <a:rPr lang="es-CO" sz="1300" b="1" dirty="0"/>
              <a:t>Javier Garcia-Toloza </a:t>
            </a:r>
            <a:r>
              <a:rPr lang="es-CO" sz="1300" b="1" baseline="30000" dirty="0"/>
              <a:t>1</a:t>
            </a:r>
            <a:r>
              <a:rPr lang="es-CO" sz="1300" b="1" dirty="0"/>
              <a:t>, Andrés F. González </a:t>
            </a:r>
            <a:r>
              <a:rPr lang="es-CO" sz="1300" b="1" baseline="30000" dirty="0"/>
              <a:t>1</a:t>
            </a:r>
            <a:r>
              <a:rPr lang="es-CO" sz="1300" b="1" dirty="0"/>
              <a:t>, James Day </a:t>
            </a:r>
            <a:r>
              <a:rPr lang="es-CO" sz="1300" b="1" baseline="30000" dirty="0"/>
              <a:t>2</a:t>
            </a:r>
            <a:r>
              <a:rPr lang="es-CO" sz="1300" b="1" dirty="0"/>
              <a:t>, Gabriel  Angarita </a:t>
            </a:r>
            <a:r>
              <a:rPr lang="es-CO" sz="1300" b="1" baseline="30000" dirty="0"/>
              <a:t>1</a:t>
            </a:r>
            <a:r>
              <a:rPr lang="es-CO" sz="1300" b="1" dirty="0"/>
              <a:t>, Holman Alvarado </a:t>
            </a:r>
            <a:r>
              <a:rPr lang="es-CO" sz="1300" b="1" baseline="30000" dirty="0"/>
              <a:t>1</a:t>
            </a:r>
            <a:r>
              <a:rPr lang="es-CO" sz="1300" b="1" dirty="0"/>
              <a:t>, Valeria Ramírez-</a:t>
            </a:r>
            <a:r>
              <a:rPr lang="es-CO" sz="1300" b="1" dirty="0" err="1"/>
              <a:t>Juya</a:t>
            </a:r>
            <a:r>
              <a:rPr lang="es-CO" sz="1300" b="1" dirty="0"/>
              <a:t> </a:t>
            </a:r>
            <a:r>
              <a:rPr lang="es-CO" sz="1300" b="1" baseline="30000" dirty="0"/>
              <a:t>1</a:t>
            </a:r>
            <a:r>
              <a:rPr lang="es-CO" sz="1300" b="1" dirty="0"/>
              <a:t>, Valentina González </a:t>
            </a:r>
            <a:r>
              <a:rPr lang="es-CO" sz="1300" b="1" baseline="30000" dirty="0"/>
              <a:t>1</a:t>
            </a:r>
            <a:r>
              <a:rPr lang="es-CO" sz="1300" b="1" dirty="0"/>
              <a:t>, Camilo A. Betancur A.</a:t>
            </a:r>
            <a:r>
              <a:rPr lang="es-CO" sz="1300" b="1" baseline="30000" dirty="0"/>
              <a:t> 1</a:t>
            </a:r>
            <a:endParaRPr lang="es-CO" sz="1300" dirty="0"/>
          </a:p>
          <a:p>
            <a:pPr indent="-228600">
              <a:lnSpc>
                <a:spcPct val="90000"/>
              </a:lnSpc>
              <a:spcAft>
                <a:spcPts val="600"/>
              </a:spcAft>
              <a:buFont typeface="Arial" panose="020B0604020202020204" pitchFamily="34" charset="0"/>
              <a:buChar char="•"/>
            </a:pPr>
            <a:r>
              <a:rPr lang="en-US" sz="1200" i="1" dirty="0"/>
              <a:t>1. Technological development Centre for the Colombian Emeralds, Bogotá, Colombia, 2. Scripps Institution of Oceanography UC San Diego, San Diego, CA, USA</a:t>
            </a:r>
            <a:endParaRPr lang="en-US" sz="1200" dirty="0"/>
          </a:p>
        </p:txBody>
      </p:sp>
      <p:sp>
        <p:nvSpPr>
          <p:cNvPr id="2" name="AutoShape 6" descr="Rare Earth Elements usage in various technologies... | Download Scientific  Diagram">
            <a:extLst>
              <a:ext uri="{FF2B5EF4-FFF2-40B4-BE49-F238E27FC236}">
                <a16:creationId xmlns:a16="http://schemas.microsoft.com/office/drawing/2014/main" id="{6F654F0C-A508-1C10-3776-CF2EFC887452}"/>
              </a:ext>
            </a:extLst>
          </p:cNvPr>
          <p:cNvSpPr>
            <a:spLocks noChangeAspect="1" noChangeArrowheads="1"/>
          </p:cNvSpPr>
          <p:nvPr/>
        </p:nvSpPr>
        <p:spPr bwMode="auto">
          <a:xfrm>
            <a:off x="62484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pic>
        <p:nvPicPr>
          <p:cNvPr id="3" name="Imagen 2" descr="Diagrama&#10;&#10;Descripción generada automáticamente">
            <a:extLst>
              <a:ext uri="{FF2B5EF4-FFF2-40B4-BE49-F238E27FC236}">
                <a16:creationId xmlns:a16="http://schemas.microsoft.com/office/drawing/2014/main" id="{F609EEA1-3E94-C13D-C4FD-D41DA9FF8CA6}"/>
              </a:ext>
            </a:extLst>
          </p:cNvPr>
          <p:cNvPicPr>
            <a:picLocks noChangeAspect="1"/>
          </p:cNvPicPr>
          <p:nvPr/>
        </p:nvPicPr>
        <p:blipFill rotWithShape="1">
          <a:blip r:embed="rId6"/>
          <a:srcRect l="1702" r="17972" b="-1"/>
          <a:stretch/>
        </p:blipFill>
        <p:spPr>
          <a:xfrm>
            <a:off x="3737079" y="2661260"/>
            <a:ext cx="3057421" cy="2788920"/>
          </a:xfrm>
          <a:custGeom>
            <a:avLst/>
            <a:gdLst/>
            <a:ahLst/>
            <a:cxnLst/>
            <a:rect l="l" t="t" r="r" b="b"/>
            <a:pathLst>
              <a:path w="2880360" h="2880360">
                <a:moveTo>
                  <a:pt x="1440180" y="0"/>
                </a:moveTo>
                <a:cubicBezTo>
                  <a:pt x="2235569" y="0"/>
                  <a:pt x="2880360" y="644791"/>
                  <a:pt x="2880360" y="1440180"/>
                </a:cubicBezTo>
                <a:cubicBezTo>
                  <a:pt x="2880360" y="2235569"/>
                  <a:pt x="2235569" y="2880360"/>
                  <a:pt x="1440180" y="2880360"/>
                </a:cubicBezTo>
                <a:cubicBezTo>
                  <a:pt x="644791" y="2880360"/>
                  <a:pt x="0" y="2235569"/>
                  <a:pt x="0" y="1440180"/>
                </a:cubicBezTo>
                <a:cubicBezTo>
                  <a:pt x="0" y="644791"/>
                  <a:pt x="644791" y="0"/>
                  <a:pt x="1440180" y="0"/>
                </a:cubicBezTo>
                <a:close/>
              </a:path>
            </a:pathLst>
          </a:custGeom>
        </p:spPr>
      </p:pic>
      <p:sp>
        <p:nvSpPr>
          <p:cNvPr id="21" name="CuadroTexto 20">
            <a:extLst>
              <a:ext uri="{FF2B5EF4-FFF2-40B4-BE49-F238E27FC236}">
                <a16:creationId xmlns:a16="http://schemas.microsoft.com/office/drawing/2014/main" id="{31765B78-A8A3-64A8-87FB-5475359F37F4}"/>
              </a:ext>
            </a:extLst>
          </p:cNvPr>
          <p:cNvSpPr txBox="1"/>
          <p:nvPr/>
        </p:nvSpPr>
        <p:spPr>
          <a:xfrm>
            <a:off x="9291882" y="6522338"/>
            <a:ext cx="2900118" cy="369332"/>
          </a:xfrm>
          <a:prstGeom prst="rect">
            <a:avLst/>
          </a:prstGeom>
          <a:noFill/>
        </p:spPr>
        <p:txBody>
          <a:bodyPr wrap="square">
            <a:spAutoFit/>
          </a:bodyPr>
          <a:lstStyle/>
          <a:p>
            <a:r>
              <a:rPr lang="en-US" sz="1800" i="1" dirty="0"/>
              <a:t>geologist@gemlabcdtec.com</a:t>
            </a:r>
            <a:endParaRPr lang="es-CO" dirty="0"/>
          </a:p>
        </p:txBody>
      </p:sp>
      <p:sp>
        <p:nvSpPr>
          <p:cNvPr id="22" name="5 Rectángulo">
            <a:extLst>
              <a:ext uri="{FF2B5EF4-FFF2-40B4-BE49-F238E27FC236}">
                <a16:creationId xmlns:a16="http://schemas.microsoft.com/office/drawing/2014/main" id="{A6707DFC-FD96-2D84-4175-638038763283}"/>
              </a:ext>
            </a:extLst>
          </p:cNvPr>
          <p:cNvSpPr/>
          <p:nvPr/>
        </p:nvSpPr>
        <p:spPr>
          <a:xfrm>
            <a:off x="7889942" y="2309223"/>
            <a:ext cx="4747142" cy="872435"/>
          </a:xfrm>
          <a:prstGeom prst="rect">
            <a:avLst/>
          </a:prstGeom>
        </p:spPr>
        <p:txBody>
          <a:bodyPr vert="horz" lIns="91440" tIns="45720" rIns="91440" bIns="45720" rtlCol="0" anchor="ctr">
            <a:noAutofit/>
          </a:bodyPr>
          <a:lstStyle/>
          <a:p>
            <a:pPr>
              <a:lnSpc>
                <a:spcPct val="90000"/>
              </a:lnSpc>
              <a:spcBef>
                <a:spcPct val="0"/>
              </a:spcBef>
              <a:spcAft>
                <a:spcPts val="600"/>
              </a:spcAft>
            </a:pPr>
            <a:r>
              <a:rPr lang="en-US" sz="3200" b="1" kern="1200" dirty="0">
                <a:solidFill>
                  <a:schemeClr val="tx1"/>
                </a:solidFill>
                <a:latin typeface="+mj-lt"/>
                <a:ea typeface="+mj-ea"/>
                <a:cs typeface="+mj-cs"/>
              </a:rPr>
              <a:t>Emerald </a:t>
            </a:r>
            <a:r>
              <a:rPr lang="en-US" sz="3200" b="1" i="1" kern="1200" dirty="0">
                <a:solidFill>
                  <a:schemeClr val="tx1"/>
                </a:solidFill>
                <a:latin typeface="+mj-lt"/>
                <a:ea typeface="+mj-ea"/>
                <a:cs typeface="+mj-cs"/>
              </a:rPr>
              <a:t>“fingerprint”</a:t>
            </a:r>
          </a:p>
        </p:txBody>
      </p:sp>
    </p:spTree>
    <p:extLst>
      <p:ext uri="{BB962C8B-B14F-4D97-AF65-F5344CB8AC3E}">
        <p14:creationId xmlns:p14="http://schemas.microsoft.com/office/powerpoint/2010/main" val="275358951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144" descr="Texto, Forma, Carta&#10;&#10;Descripción generada automáticamente">
            <a:extLst>
              <a:ext uri="{FF2B5EF4-FFF2-40B4-BE49-F238E27FC236}">
                <a16:creationId xmlns:a16="http://schemas.microsoft.com/office/drawing/2014/main" id="{F134E810-EA06-45D4-8111-E60B59DCDA4B}"/>
              </a:ext>
            </a:extLst>
          </p:cNvPr>
          <p:cNvPicPr>
            <a:picLocks noChangeAspect="1"/>
          </p:cNvPicPr>
          <p:nvPr/>
        </p:nvPicPr>
        <p:blipFill>
          <a:blip r:embed="rId3">
            <a:alphaModFix amt="38000"/>
            <a:extLst>
              <a:ext uri="{28A0092B-C50C-407E-A947-70E740481C1C}">
                <a14:useLocalDpi xmlns:a14="http://schemas.microsoft.com/office/drawing/2010/main" val="0"/>
              </a:ext>
            </a:extLst>
          </a:blip>
          <a:stretch>
            <a:fillRect/>
          </a:stretch>
        </p:blipFill>
        <p:spPr>
          <a:xfrm>
            <a:off x="0" y="0"/>
            <a:ext cx="12809369" cy="6845300"/>
          </a:xfrm>
          <a:prstGeom prst="rect">
            <a:avLst/>
          </a:prstGeom>
        </p:spPr>
      </p:pic>
      <p:pic>
        <p:nvPicPr>
          <p:cNvPr id="5" name="4 Imagen"/>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4097" y="1295400"/>
            <a:ext cx="6079103" cy="4023128"/>
          </a:xfrm>
          <a:prstGeom prst="rect">
            <a:avLst/>
          </a:prstGeom>
          <a:noFill/>
          <a:ln>
            <a:noFill/>
          </a:ln>
        </p:spPr>
      </p:pic>
      <p:pic>
        <p:nvPicPr>
          <p:cNvPr id="9" name="8 Imagen" descr="Imagen que contiene foto, diferente, viendo, viejo&#10;&#10;Descripción generada automáticamente"/>
          <p:cNvPicPr/>
          <p:nvPr/>
        </p:nvPicPr>
        <p:blipFill rotWithShape="1">
          <a:blip r:embed="rId5">
            <a:extLst>
              <a:ext uri="{28A0092B-C50C-407E-A947-70E740481C1C}">
                <a14:useLocalDpi xmlns:a14="http://schemas.microsoft.com/office/drawing/2010/main" val="0"/>
              </a:ext>
            </a:extLst>
          </a:blip>
          <a:srcRect l="851" t="67878" r="52983" b="354"/>
          <a:stretch/>
        </p:blipFill>
        <p:spPr bwMode="auto">
          <a:xfrm>
            <a:off x="7060466" y="1295400"/>
            <a:ext cx="5497285" cy="4023128"/>
          </a:xfrm>
          <a:prstGeom prst="rect">
            <a:avLst/>
          </a:prstGeom>
          <a:ln>
            <a:noFill/>
          </a:ln>
          <a:extLst>
            <a:ext uri="{53640926-AAD7-44D8-BBD7-CCE9431645EC}">
              <a14:shadowObscured xmlns:a14="http://schemas.microsoft.com/office/drawing/2010/main"/>
            </a:ext>
          </a:extLst>
        </p:spPr>
      </p:pic>
      <p:sp>
        <p:nvSpPr>
          <p:cNvPr id="2" name="CuadroTexto 1">
            <a:extLst>
              <a:ext uri="{FF2B5EF4-FFF2-40B4-BE49-F238E27FC236}">
                <a16:creationId xmlns:a16="http://schemas.microsoft.com/office/drawing/2014/main" id="{C550E2E2-B603-8FAC-A235-0C4271B7B2B2}"/>
              </a:ext>
            </a:extLst>
          </p:cNvPr>
          <p:cNvSpPr txBox="1"/>
          <p:nvPr/>
        </p:nvSpPr>
        <p:spPr>
          <a:xfrm>
            <a:off x="10744200" y="2209800"/>
            <a:ext cx="1447800" cy="507831"/>
          </a:xfrm>
          <a:prstGeom prst="rect">
            <a:avLst/>
          </a:prstGeom>
          <a:noFill/>
        </p:spPr>
        <p:txBody>
          <a:bodyPr wrap="square" rtlCol="0">
            <a:spAutoFit/>
          </a:bodyPr>
          <a:lstStyle/>
          <a:p>
            <a:r>
              <a:rPr lang="en-US" sz="2700" b="1" dirty="0"/>
              <a:t>Emerald</a:t>
            </a:r>
          </a:p>
        </p:txBody>
      </p:sp>
      <p:sp>
        <p:nvSpPr>
          <p:cNvPr id="10" name="Rectángulo 9">
            <a:extLst>
              <a:ext uri="{FF2B5EF4-FFF2-40B4-BE49-F238E27FC236}">
                <a16:creationId xmlns:a16="http://schemas.microsoft.com/office/drawing/2014/main" id="{8CD3A0AB-1DE4-39B6-58A6-3A3A2C854ABB}"/>
              </a:ext>
            </a:extLst>
          </p:cNvPr>
          <p:cNvSpPr/>
          <p:nvPr/>
        </p:nvSpPr>
        <p:spPr>
          <a:xfrm>
            <a:off x="2133600" y="4952999"/>
            <a:ext cx="4434840" cy="24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600" b="1" dirty="0" err="1">
                <a:solidFill>
                  <a:schemeClr val="tx1"/>
                </a:solidFill>
              </a:rPr>
              <a:t>Parisite</a:t>
            </a:r>
            <a:r>
              <a:rPr lang="es-CO" sz="1600" b="1" dirty="0">
                <a:solidFill>
                  <a:schemeClr val="tx1"/>
                </a:solidFill>
              </a:rPr>
              <a:t> and </a:t>
            </a:r>
            <a:r>
              <a:rPr lang="es-CO" sz="1600" b="1" dirty="0" err="1">
                <a:solidFill>
                  <a:schemeClr val="tx1"/>
                </a:solidFill>
              </a:rPr>
              <a:t>emerald</a:t>
            </a:r>
            <a:r>
              <a:rPr lang="es-CO" sz="1600" b="1" dirty="0">
                <a:solidFill>
                  <a:schemeClr val="tx1"/>
                </a:solidFill>
              </a:rPr>
              <a:t> </a:t>
            </a:r>
            <a:r>
              <a:rPr lang="es-CO" sz="1600" b="1" dirty="0" err="1">
                <a:solidFill>
                  <a:schemeClr val="tx1"/>
                </a:solidFill>
              </a:rPr>
              <a:t>ocurrences</a:t>
            </a:r>
            <a:r>
              <a:rPr lang="es-CO" sz="1600" b="1" dirty="0">
                <a:solidFill>
                  <a:schemeClr val="tx1"/>
                </a:solidFill>
              </a:rPr>
              <a:t> </a:t>
            </a:r>
            <a:r>
              <a:rPr lang="es-CO" sz="1600" b="1" dirty="0" err="1">
                <a:solidFill>
                  <a:schemeClr val="tx1"/>
                </a:solidFill>
              </a:rPr>
              <a:t>of</a:t>
            </a:r>
            <a:r>
              <a:rPr lang="es-CO" sz="1600" b="1" dirty="0">
                <a:solidFill>
                  <a:schemeClr val="tx1"/>
                </a:solidFill>
              </a:rPr>
              <a:t> </a:t>
            </a:r>
            <a:r>
              <a:rPr lang="es-CO" sz="1600" b="1" dirty="0" err="1">
                <a:solidFill>
                  <a:schemeClr val="tx1"/>
                </a:solidFill>
              </a:rPr>
              <a:t>the</a:t>
            </a:r>
            <a:r>
              <a:rPr lang="es-CO" sz="1600" b="1" dirty="0">
                <a:solidFill>
                  <a:schemeClr val="tx1"/>
                </a:solidFill>
              </a:rPr>
              <a:t> </a:t>
            </a:r>
            <a:r>
              <a:rPr lang="es-CO" sz="1600" b="1" dirty="0" err="1">
                <a:solidFill>
                  <a:schemeClr val="tx1"/>
                </a:solidFill>
              </a:rPr>
              <a:t>world</a:t>
            </a:r>
            <a:r>
              <a:rPr lang="es-CO" sz="1600" b="1" dirty="0">
                <a:solidFill>
                  <a:schemeClr val="tx1"/>
                </a:solidFill>
              </a:rPr>
              <a:t> </a:t>
            </a:r>
          </a:p>
        </p:txBody>
      </p:sp>
      <p:sp>
        <p:nvSpPr>
          <p:cNvPr id="11" name="Rectángulo 10">
            <a:extLst>
              <a:ext uri="{FF2B5EF4-FFF2-40B4-BE49-F238E27FC236}">
                <a16:creationId xmlns:a16="http://schemas.microsoft.com/office/drawing/2014/main" id="{C37CD691-6B5C-164C-CEB5-A470B7AD651E}"/>
              </a:ext>
            </a:extLst>
          </p:cNvPr>
          <p:cNvSpPr/>
          <p:nvPr/>
        </p:nvSpPr>
        <p:spPr>
          <a:xfrm>
            <a:off x="525493" y="3618622"/>
            <a:ext cx="1324223" cy="13792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Types</a:t>
            </a:r>
            <a:r>
              <a:rPr lang="es-CO" sz="1200" dirty="0">
                <a:solidFill>
                  <a:schemeClr val="tx1"/>
                </a:solidFill>
              </a:rPr>
              <a:t> Rock</a:t>
            </a:r>
          </a:p>
          <a:p>
            <a:pPr marL="285750" indent="-285750">
              <a:buFont typeface="Arial" panose="020B0604020202020204" pitchFamily="34" charset="0"/>
              <a:buChar char="•"/>
            </a:pPr>
            <a:r>
              <a:rPr lang="en-US" sz="1200" dirty="0" err="1">
                <a:solidFill>
                  <a:schemeClr val="tx1"/>
                </a:solidFill>
              </a:rPr>
              <a:t>Igneas</a:t>
            </a:r>
            <a:endParaRPr lang="en-US" sz="1200" dirty="0">
              <a:solidFill>
                <a:schemeClr val="tx1"/>
              </a:solidFill>
            </a:endParaRPr>
          </a:p>
          <a:p>
            <a:pPr marL="285750" indent="-285750">
              <a:buFont typeface="Arial" panose="020B0604020202020204" pitchFamily="34" charset="0"/>
              <a:buChar char="•"/>
            </a:pPr>
            <a:r>
              <a:rPr lang="en-US" sz="1200" dirty="0" err="1">
                <a:solidFill>
                  <a:schemeClr val="tx1"/>
                </a:solidFill>
              </a:rPr>
              <a:t>Metamophic</a:t>
            </a:r>
            <a:endParaRPr lang="en-US" sz="1200" dirty="0">
              <a:solidFill>
                <a:schemeClr val="tx1"/>
              </a:solidFill>
            </a:endParaRPr>
          </a:p>
          <a:p>
            <a:pPr marL="285750" indent="-285750">
              <a:buFont typeface="Arial" panose="020B0604020202020204" pitchFamily="34" charset="0"/>
              <a:buChar char="•"/>
            </a:pPr>
            <a:r>
              <a:rPr lang="en-US" sz="1200" dirty="0">
                <a:solidFill>
                  <a:schemeClr val="tx1"/>
                </a:solidFill>
              </a:rPr>
              <a:t>Sedimentary</a:t>
            </a:r>
          </a:p>
        </p:txBody>
      </p:sp>
      <p:sp>
        <p:nvSpPr>
          <p:cNvPr id="13" name="Hexágono 12">
            <a:extLst>
              <a:ext uri="{FF2B5EF4-FFF2-40B4-BE49-F238E27FC236}">
                <a16:creationId xmlns:a16="http://schemas.microsoft.com/office/drawing/2014/main" id="{45EA10CF-ACFA-91DF-655B-ADA686492650}"/>
              </a:ext>
            </a:extLst>
          </p:cNvPr>
          <p:cNvSpPr/>
          <p:nvPr/>
        </p:nvSpPr>
        <p:spPr>
          <a:xfrm>
            <a:off x="3462673" y="2445427"/>
            <a:ext cx="152400" cy="175492"/>
          </a:xfrm>
          <a:prstGeom prst="hexagon">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4" name="Hexágono 13">
            <a:extLst>
              <a:ext uri="{FF2B5EF4-FFF2-40B4-BE49-F238E27FC236}">
                <a16:creationId xmlns:a16="http://schemas.microsoft.com/office/drawing/2014/main" id="{4CDBEFCA-8415-4CF8-5F99-739DE0458B66}"/>
              </a:ext>
            </a:extLst>
          </p:cNvPr>
          <p:cNvSpPr/>
          <p:nvPr/>
        </p:nvSpPr>
        <p:spPr>
          <a:xfrm>
            <a:off x="2402665" y="3959352"/>
            <a:ext cx="152400" cy="175492"/>
          </a:xfrm>
          <a:prstGeom prst="hexagon">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5" name="Hexágono 14">
            <a:extLst>
              <a:ext uri="{FF2B5EF4-FFF2-40B4-BE49-F238E27FC236}">
                <a16:creationId xmlns:a16="http://schemas.microsoft.com/office/drawing/2014/main" id="{47FE5630-501E-84E7-FB2B-488B82F4C443}"/>
              </a:ext>
            </a:extLst>
          </p:cNvPr>
          <p:cNvSpPr/>
          <p:nvPr/>
        </p:nvSpPr>
        <p:spPr>
          <a:xfrm>
            <a:off x="3810000" y="3962400"/>
            <a:ext cx="152400" cy="175492"/>
          </a:xfrm>
          <a:prstGeom prst="hexagon">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6" name="Hexágono 15">
            <a:extLst>
              <a:ext uri="{FF2B5EF4-FFF2-40B4-BE49-F238E27FC236}">
                <a16:creationId xmlns:a16="http://schemas.microsoft.com/office/drawing/2014/main" id="{2FA46558-B46C-7839-2032-392398381968}"/>
              </a:ext>
            </a:extLst>
          </p:cNvPr>
          <p:cNvSpPr/>
          <p:nvPr/>
        </p:nvSpPr>
        <p:spPr>
          <a:xfrm>
            <a:off x="5257800" y="4220486"/>
            <a:ext cx="152400" cy="175492"/>
          </a:xfrm>
          <a:prstGeom prst="hexagon">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7" name="Hexágono 16">
            <a:extLst>
              <a:ext uri="{FF2B5EF4-FFF2-40B4-BE49-F238E27FC236}">
                <a16:creationId xmlns:a16="http://schemas.microsoft.com/office/drawing/2014/main" id="{1437E053-D638-C10E-DD06-C6BC70ACB781}"/>
              </a:ext>
            </a:extLst>
          </p:cNvPr>
          <p:cNvSpPr/>
          <p:nvPr/>
        </p:nvSpPr>
        <p:spPr>
          <a:xfrm>
            <a:off x="1219200" y="2313900"/>
            <a:ext cx="152400" cy="175492"/>
          </a:xfrm>
          <a:prstGeom prst="hexagon">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8" name="Hexágono 17">
            <a:extLst>
              <a:ext uri="{FF2B5EF4-FFF2-40B4-BE49-F238E27FC236}">
                <a16:creationId xmlns:a16="http://schemas.microsoft.com/office/drawing/2014/main" id="{AA8E1323-B1EF-47BB-0E6C-7B91D01610A6}"/>
              </a:ext>
            </a:extLst>
          </p:cNvPr>
          <p:cNvSpPr/>
          <p:nvPr/>
        </p:nvSpPr>
        <p:spPr>
          <a:xfrm>
            <a:off x="4648200" y="2860962"/>
            <a:ext cx="152400" cy="175492"/>
          </a:xfrm>
          <a:prstGeom prst="hexagon">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nvGrpSpPr>
          <p:cNvPr id="26" name="Grupo 25">
            <a:extLst>
              <a:ext uri="{FF2B5EF4-FFF2-40B4-BE49-F238E27FC236}">
                <a16:creationId xmlns:a16="http://schemas.microsoft.com/office/drawing/2014/main" id="{30E8D553-A434-36F1-014E-FC8462EE3330}"/>
              </a:ext>
            </a:extLst>
          </p:cNvPr>
          <p:cNvGrpSpPr/>
          <p:nvPr/>
        </p:nvGrpSpPr>
        <p:grpSpPr>
          <a:xfrm>
            <a:off x="986856" y="3324593"/>
            <a:ext cx="1146744" cy="446756"/>
            <a:chOff x="986856" y="3306964"/>
            <a:chExt cx="1146744" cy="446756"/>
          </a:xfrm>
        </p:grpSpPr>
        <p:sp>
          <p:nvSpPr>
            <p:cNvPr id="12" name="Hexágono 11">
              <a:extLst>
                <a:ext uri="{FF2B5EF4-FFF2-40B4-BE49-F238E27FC236}">
                  <a16:creationId xmlns:a16="http://schemas.microsoft.com/office/drawing/2014/main" id="{E2E424F7-39B7-B316-C489-03FE27D6C58B}"/>
                </a:ext>
              </a:extLst>
            </p:cNvPr>
            <p:cNvSpPr/>
            <p:nvPr/>
          </p:nvSpPr>
          <p:spPr>
            <a:xfrm>
              <a:off x="986856" y="3306964"/>
              <a:ext cx="613344" cy="446756"/>
            </a:xfrm>
            <a:prstGeom prst="hexagon">
              <a:avLst/>
            </a:prstGeom>
            <a:solidFill>
              <a:srgbClr val="00B050">
                <a:alpha val="23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9" name="Diagrama de flujo: operación manual 18">
              <a:extLst>
                <a:ext uri="{FF2B5EF4-FFF2-40B4-BE49-F238E27FC236}">
                  <a16:creationId xmlns:a16="http://schemas.microsoft.com/office/drawing/2014/main" id="{0E7525AD-DB91-DD1E-5DDE-A43B3B03459D}"/>
                </a:ext>
              </a:extLst>
            </p:cNvPr>
            <p:cNvSpPr/>
            <p:nvPr/>
          </p:nvSpPr>
          <p:spPr>
            <a:xfrm rot="10800000">
              <a:off x="1098121" y="3390225"/>
              <a:ext cx="152400" cy="280234"/>
            </a:xfrm>
            <a:prstGeom prst="flowChartManualOperation">
              <a:avLst/>
            </a:prstGeom>
            <a:solidFill>
              <a:srgbClr val="00B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0" name="Diagrama de flujo: operación manual 19">
              <a:extLst>
                <a:ext uri="{FF2B5EF4-FFF2-40B4-BE49-F238E27FC236}">
                  <a16:creationId xmlns:a16="http://schemas.microsoft.com/office/drawing/2014/main" id="{7F4D6F20-9F1F-CE8C-1165-A0D9335A62E5}"/>
                </a:ext>
              </a:extLst>
            </p:cNvPr>
            <p:cNvSpPr/>
            <p:nvPr/>
          </p:nvSpPr>
          <p:spPr>
            <a:xfrm rot="10800000">
              <a:off x="1334341" y="3390225"/>
              <a:ext cx="152400" cy="280234"/>
            </a:xfrm>
            <a:prstGeom prst="flowChartManualOperation">
              <a:avLst/>
            </a:prstGeom>
            <a:solidFill>
              <a:srgbClr val="00B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cxnSp>
          <p:nvCxnSpPr>
            <p:cNvPr id="22" name="Conector recto 21">
              <a:extLst>
                <a:ext uri="{FF2B5EF4-FFF2-40B4-BE49-F238E27FC236}">
                  <a16:creationId xmlns:a16="http://schemas.microsoft.com/office/drawing/2014/main" id="{68F354BE-D0D0-D591-FB53-479A13F77620}"/>
                </a:ext>
              </a:extLst>
            </p:cNvPr>
            <p:cNvCxnSpPr>
              <a:stCxn id="12" idx="5"/>
            </p:cNvCxnSpPr>
            <p:nvPr/>
          </p:nvCxnSpPr>
          <p:spPr>
            <a:xfrm>
              <a:off x="1488511" y="3306964"/>
              <a:ext cx="645089" cy="36349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Conector recto 22">
              <a:extLst>
                <a:ext uri="{FF2B5EF4-FFF2-40B4-BE49-F238E27FC236}">
                  <a16:creationId xmlns:a16="http://schemas.microsoft.com/office/drawing/2014/main" id="{1CD9D622-2BC2-F5C9-552A-E3C56C97431D}"/>
                </a:ext>
              </a:extLst>
            </p:cNvPr>
            <p:cNvCxnSpPr>
              <a:cxnSpLocks/>
              <a:stCxn id="12" idx="1"/>
            </p:cNvCxnSpPr>
            <p:nvPr/>
          </p:nvCxnSpPr>
          <p:spPr>
            <a:xfrm flipV="1">
              <a:off x="1488511" y="3730907"/>
              <a:ext cx="645089" cy="2281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7" name="Hexágono 26">
            <a:extLst>
              <a:ext uri="{FF2B5EF4-FFF2-40B4-BE49-F238E27FC236}">
                <a16:creationId xmlns:a16="http://schemas.microsoft.com/office/drawing/2014/main" id="{74590FB9-5932-4A3C-E7E2-4CACF2A8E18D}"/>
              </a:ext>
            </a:extLst>
          </p:cNvPr>
          <p:cNvSpPr/>
          <p:nvPr/>
        </p:nvSpPr>
        <p:spPr>
          <a:xfrm>
            <a:off x="2072386" y="3618622"/>
            <a:ext cx="152400" cy="175492"/>
          </a:xfrm>
          <a:prstGeom prst="hexagon">
            <a:avLst/>
          </a:prstGeom>
          <a:solidFill>
            <a:srgbClr val="00B050">
              <a:alpha val="29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29" name="CuadroTexto 28">
            <a:extLst>
              <a:ext uri="{FF2B5EF4-FFF2-40B4-BE49-F238E27FC236}">
                <a16:creationId xmlns:a16="http://schemas.microsoft.com/office/drawing/2014/main" id="{8369C468-77A5-60D9-0E7A-0196BCF72C86}"/>
              </a:ext>
            </a:extLst>
          </p:cNvPr>
          <p:cNvSpPr txBox="1"/>
          <p:nvPr/>
        </p:nvSpPr>
        <p:spPr>
          <a:xfrm>
            <a:off x="8676894" y="987062"/>
            <a:ext cx="3362706" cy="369332"/>
          </a:xfrm>
          <a:prstGeom prst="rect">
            <a:avLst/>
          </a:prstGeom>
          <a:noFill/>
        </p:spPr>
        <p:txBody>
          <a:bodyPr wrap="square">
            <a:spAutoFit/>
          </a:bodyPr>
          <a:lstStyle/>
          <a:p>
            <a:r>
              <a:rPr lang="es-ES" sz="1800" b="1" dirty="0" err="1">
                <a:effectLst/>
                <a:latin typeface="Calibri" panose="020F0502020204030204" pitchFamily="34" charset="0"/>
                <a:ea typeface="Calibri" panose="020F0502020204030204" pitchFamily="34" charset="0"/>
                <a:cs typeface="Times New Roman" panose="02020603050405020304" pitchFamily="18" charset="0"/>
              </a:rPr>
              <a:t>Parisite</a:t>
            </a:r>
            <a:r>
              <a:rPr lang="es-ES" sz="1800" b="1" dirty="0">
                <a:effectLst/>
                <a:latin typeface="Calibri" panose="020F0502020204030204" pitchFamily="34" charset="0"/>
                <a:ea typeface="Calibri" panose="020F0502020204030204" pitchFamily="34" charset="0"/>
                <a:cs typeface="Times New Roman" panose="02020603050405020304" pitchFamily="18" charset="0"/>
              </a:rPr>
              <a:t>: </a:t>
            </a:r>
            <a:r>
              <a:rPr lang="es-ES" sz="1800" dirty="0">
                <a:effectLst/>
                <a:latin typeface="Calibri" panose="020F0502020204030204" pitchFamily="34" charset="0"/>
                <a:ea typeface="Calibri" panose="020F0502020204030204" pitchFamily="34" charset="0"/>
                <a:cs typeface="Times New Roman" panose="02020603050405020304" pitchFamily="18" charset="0"/>
              </a:rPr>
              <a:t>Ca(</a:t>
            </a:r>
            <a:r>
              <a:rPr lang="es-ES" sz="1800" dirty="0" err="1">
                <a:effectLst/>
                <a:latin typeface="Calibri" panose="020F0502020204030204" pitchFamily="34" charset="0"/>
                <a:ea typeface="Calibri" panose="020F0502020204030204" pitchFamily="34" charset="0"/>
                <a:cs typeface="Times New Roman" panose="02020603050405020304" pitchFamily="18" charset="0"/>
              </a:rPr>
              <a:t>Ce,La</a:t>
            </a:r>
            <a:r>
              <a:rPr lang="es-ES" sz="1800" dirty="0">
                <a:effectLst/>
                <a:latin typeface="Calibri" panose="020F0502020204030204" pitchFamily="34" charset="0"/>
                <a:ea typeface="Calibri" panose="020F0502020204030204" pitchFamily="34" charset="0"/>
                <a:cs typeface="Times New Roman" panose="02020603050405020304" pitchFamily="18" charset="0"/>
              </a:rPr>
              <a:t>)</a:t>
            </a:r>
            <a:r>
              <a:rPr lang="es-ES" sz="800" dirty="0">
                <a:effectLst/>
                <a:latin typeface="Calibri" panose="020F0502020204030204" pitchFamily="34" charset="0"/>
                <a:ea typeface="Calibri" panose="020F0502020204030204" pitchFamily="34" charset="0"/>
                <a:cs typeface="Times New Roman" panose="02020603050405020304" pitchFamily="18" charset="0"/>
              </a:rPr>
              <a:t>2</a:t>
            </a:r>
            <a:r>
              <a:rPr lang="es-ES" sz="1800" dirty="0">
                <a:effectLst/>
                <a:latin typeface="Calibri" panose="020F0502020204030204" pitchFamily="34" charset="0"/>
                <a:ea typeface="Calibri" panose="020F0502020204030204" pitchFamily="34" charset="0"/>
                <a:cs typeface="Times New Roman" panose="02020603050405020304" pitchFamily="18" charset="0"/>
              </a:rPr>
              <a:t>(CO3)</a:t>
            </a:r>
            <a:r>
              <a:rPr lang="es-ES" sz="800" dirty="0">
                <a:effectLst/>
                <a:latin typeface="Calibri" panose="020F0502020204030204" pitchFamily="34" charset="0"/>
                <a:ea typeface="Calibri" panose="020F0502020204030204" pitchFamily="34" charset="0"/>
                <a:cs typeface="Times New Roman" panose="02020603050405020304" pitchFamily="18" charset="0"/>
              </a:rPr>
              <a:t>3</a:t>
            </a:r>
            <a:r>
              <a:rPr lang="es-ES" sz="1800" dirty="0">
                <a:effectLst/>
                <a:latin typeface="Calibri" panose="020F0502020204030204" pitchFamily="34" charset="0"/>
                <a:ea typeface="Calibri" panose="020F0502020204030204" pitchFamily="34" charset="0"/>
                <a:cs typeface="Times New Roman" panose="02020603050405020304" pitchFamily="18" charset="0"/>
              </a:rPr>
              <a:t>F</a:t>
            </a:r>
            <a:r>
              <a:rPr lang="es-ES" sz="800" dirty="0">
                <a:effectLst/>
                <a:latin typeface="Calibri" panose="020F0502020204030204" pitchFamily="34" charset="0"/>
                <a:ea typeface="Calibri" panose="020F0502020204030204" pitchFamily="34" charset="0"/>
                <a:cs typeface="Times New Roman" panose="02020603050405020304" pitchFamily="18" charset="0"/>
              </a:rPr>
              <a:t>2</a:t>
            </a:r>
            <a:endParaRPr lang="es-CO" dirty="0"/>
          </a:p>
        </p:txBody>
      </p:sp>
      <p:sp>
        <p:nvSpPr>
          <p:cNvPr id="30" name="CuadroTexto 29">
            <a:extLst>
              <a:ext uri="{FF2B5EF4-FFF2-40B4-BE49-F238E27FC236}">
                <a16:creationId xmlns:a16="http://schemas.microsoft.com/office/drawing/2014/main" id="{C8C30FC6-DF11-97A1-F36B-F4C2171E3C46}"/>
              </a:ext>
            </a:extLst>
          </p:cNvPr>
          <p:cNvSpPr txBox="1"/>
          <p:nvPr/>
        </p:nvSpPr>
        <p:spPr>
          <a:xfrm>
            <a:off x="8458200" y="5318528"/>
            <a:ext cx="3733800" cy="369332"/>
          </a:xfrm>
          <a:prstGeom prst="rect">
            <a:avLst/>
          </a:prstGeom>
          <a:noFill/>
        </p:spPr>
        <p:txBody>
          <a:bodyPr wrap="square">
            <a:spAutoFit/>
          </a:bodyPr>
          <a:lstStyle/>
          <a:p>
            <a:r>
              <a:rPr lang="es-ES" b="1" dirty="0" err="1">
                <a:latin typeface="Calibri" panose="020F0502020204030204" pitchFamily="34" charset="0"/>
                <a:cs typeface="Times New Roman" panose="02020603050405020304" pitchFamily="18" charset="0"/>
              </a:rPr>
              <a:t>Emerald</a:t>
            </a:r>
            <a:r>
              <a:rPr lang="es-ES" dirty="0">
                <a:latin typeface="Calibri" panose="020F0502020204030204" pitchFamily="34" charset="0"/>
                <a:cs typeface="Times New Roman" panose="02020603050405020304" pitchFamily="18" charset="0"/>
              </a:rPr>
              <a:t>: Be</a:t>
            </a:r>
            <a:r>
              <a:rPr lang="es-ES" baseline="-25000" dirty="0">
                <a:latin typeface="Calibri" panose="020F0502020204030204" pitchFamily="34" charset="0"/>
                <a:cs typeface="Times New Roman" panose="02020603050405020304" pitchFamily="18" charset="0"/>
              </a:rPr>
              <a:t>3</a:t>
            </a:r>
            <a:r>
              <a:rPr lang="es-ES" dirty="0">
                <a:latin typeface="Calibri" panose="020F0502020204030204" pitchFamily="34" charset="0"/>
                <a:cs typeface="Times New Roman" panose="02020603050405020304" pitchFamily="18" charset="0"/>
              </a:rPr>
              <a:t>Al(</a:t>
            </a:r>
            <a:r>
              <a:rPr lang="es-ES" dirty="0" err="1">
                <a:latin typeface="Calibri" panose="020F0502020204030204" pitchFamily="34" charset="0"/>
                <a:cs typeface="Times New Roman" panose="02020603050405020304" pitchFamily="18" charset="0"/>
              </a:rPr>
              <a:t>Cr,V,Fe</a:t>
            </a:r>
            <a:r>
              <a:rPr lang="es-ES" dirty="0">
                <a:latin typeface="Calibri" panose="020F0502020204030204" pitchFamily="34" charset="0"/>
                <a:cs typeface="Times New Roman" panose="02020603050405020304" pitchFamily="18" charset="0"/>
              </a:rPr>
              <a:t>)</a:t>
            </a:r>
            <a:r>
              <a:rPr lang="es-ES" baseline="-25000" dirty="0">
                <a:latin typeface="Calibri" panose="020F0502020204030204" pitchFamily="34" charset="0"/>
                <a:cs typeface="Times New Roman" panose="02020603050405020304" pitchFamily="18" charset="0"/>
              </a:rPr>
              <a:t>2</a:t>
            </a:r>
            <a:r>
              <a:rPr lang="es-ES" dirty="0">
                <a:latin typeface="Calibri" panose="020F0502020204030204" pitchFamily="34" charset="0"/>
                <a:cs typeface="Times New Roman" panose="02020603050405020304" pitchFamily="18" charset="0"/>
              </a:rPr>
              <a:t>Si</a:t>
            </a:r>
            <a:r>
              <a:rPr lang="es-ES" baseline="-25000" dirty="0">
                <a:latin typeface="Calibri" panose="020F0502020204030204" pitchFamily="34" charset="0"/>
                <a:cs typeface="Times New Roman" panose="02020603050405020304" pitchFamily="18" charset="0"/>
              </a:rPr>
              <a:t>6</a:t>
            </a:r>
            <a:r>
              <a:rPr lang="es-ES" dirty="0">
                <a:latin typeface="Calibri" panose="020F0502020204030204" pitchFamily="34" charset="0"/>
                <a:cs typeface="Times New Roman" panose="02020603050405020304" pitchFamily="18" charset="0"/>
              </a:rPr>
              <a:t>O</a:t>
            </a:r>
            <a:r>
              <a:rPr lang="es-ES" baseline="-25000" dirty="0">
                <a:latin typeface="Calibri" panose="020F0502020204030204" pitchFamily="34" charset="0"/>
                <a:cs typeface="Times New Roman" panose="02020603050405020304" pitchFamily="18" charset="0"/>
              </a:rPr>
              <a:t>18</a:t>
            </a:r>
            <a:endParaRPr lang="es-CO" baseline="-25000" dirty="0"/>
          </a:p>
        </p:txBody>
      </p:sp>
      <p:sp>
        <p:nvSpPr>
          <p:cNvPr id="31" name="CuadroTexto 30">
            <a:extLst>
              <a:ext uri="{FF2B5EF4-FFF2-40B4-BE49-F238E27FC236}">
                <a16:creationId xmlns:a16="http://schemas.microsoft.com/office/drawing/2014/main" id="{FEA640C2-1055-AABB-DDBF-FFDD40C08E18}"/>
              </a:ext>
            </a:extLst>
          </p:cNvPr>
          <p:cNvSpPr txBox="1"/>
          <p:nvPr/>
        </p:nvSpPr>
        <p:spPr>
          <a:xfrm>
            <a:off x="8376685" y="5781196"/>
            <a:ext cx="1524000" cy="507831"/>
          </a:xfrm>
          <a:prstGeom prst="rect">
            <a:avLst/>
          </a:prstGeom>
          <a:noFill/>
        </p:spPr>
        <p:txBody>
          <a:bodyPr wrap="square">
            <a:spAutoFit/>
          </a:bodyPr>
          <a:lstStyle/>
          <a:p>
            <a:r>
              <a:rPr lang="es-ES" sz="2700" b="1" dirty="0">
                <a:latin typeface="Calibri" panose="020F0502020204030204" pitchFamily="34" charset="0"/>
                <a:cs typeface="Times New Roman" panose="02020603050405020304" pitchFamily="18" charset="0"/>
              </a:rPr>
              <a:t>ORIGIN:</a:t>
            </a:r>
            <a:endParaRPr lang="es-CO" sz="2700" baseline="-25000" dirty="0"/>
          </a:p>
        </p:txBody>
      </p:sp>
      <p:sp>
        <p:nvSpPr>
          <p:cNvPr id="33" name="CuadroTexto 32">
            <a:extLst>
              <a:ext uri="{FF2B5EF4-FFF2-40B4-BE49-F238E27FC236}">
                <a16:creationId xmlns:a16="http://schemas.microsoft.com/office/drawing/2014/main" id="{478279F2-AB58-45EE-92CB-6EE55B41ED31}"/>
              </a:ext>
            </a:extLst>
          </p:cNvPr>
          <p:cNvSpPr txBox="1"/>
          <p:nvPr/>
        </p:nvSpPr>
        <p:spPr>
          <a:xfrm>
            <a:off x="9824484" y="5791081"/>
            <a:ext cx="2209800" cy="507831"/>
          </a:xfrm>
          <a:prstGeom prst="rect">
            <a:avLst/>
          </a:prstGeom>
          <a:noFill/>
        </p:spPr>
        <p:txBody>
          <a:bodyPr wrap="square">
            <a:spAutoFit/>
          </a:bodyPr>
          <a:lstStyle/>
          <a:p>
            <a:r>
              <a:rPr lang="es-ES" sz="2700" b="1" dirty="0">
                <a:latin typeface="Calibri" panose="020F0502020204030204" pitchFamily="34" charset="0"/>
                <a:cs typeface="Times New Roman" panose="02020603050405020304" pitchFamily="18" charset="0"/>
              </a:rPr>
              <a:t>COLOMBIA</a:t>
            </a:r>
            <a:endParaRPr lang="es-CO" sz="2700" dirty="0"/>
          </a:p>
        </p:txBody>
      </p:sp>
      <p:sp>
        <p:nvSpPr>
          <p:cNvPr id="34" name="CuadroTexto 33">
            <a:extLst>
              <a:ext uri="{FF2B5EF4-FFF2-40B4-BE49-F238E27FC236}">
                <a16:creationId xmlns:a16="http://schemas.microsoft.com/office/drawing/2014/main" id="{51CA2C98-777D-2D34-4FC1-E8BF4D8DAAD1}"/>
              </a:ext>
            </a:extLst>
          </p:cNvPr>
          <p:cNvSpPr txBox="1"/>
          <p:nvPr/>
        </p:nvSpPr>
        <p:spPr>
          <a:xfrm>
            <a:off x="9291882" y="6522338"/>
            <a:ext cx="2900118" cy="369332"/>
          </a:xfrm>
          <a:prstGeom prst="rect">
            <a:avLst/>
          </a:prstGeom>
          <a:noFill/>
        </p:spPr>
        <p:txBody>
          <a:bodyPr wrap="square">
            <a:spAutoFit/>
          </a:bodyPr>
          <a:lstStyle/>
          <a:p>
            <a:r>
              <a:rPr lang="en-US" sz="1800" i="1" dirty="0"/>
              <a:t>geologist@gemlabcdtec.com</a:t>
            </a:r>
            <a:endParaRPr lang="es-CO" dirty="0"/>
          </a:p>
        </p:txBody>
      </p:sp>
      <p:sp>
        <p:nvSpPr>
          <p:cNvPr id="36" name="Diagrama de flujo: operación manual 35">
            <a:extLst>
              <a:ext uri="{FF2B5EF4-FFF2-40B4-BE49-F238E27FC236}">
                <a16:creationId xmlns:a16="http://schemas.microsoft.com/office/drawing/2014/main" id="{4922E776-C67C-2E93-5EC4-AEE1A440EB6B}"/>
              </a:ext>
            </a:extLst>
          </p:cNvPr>
          <p:cNvSpPr/>
          <p:nvPr/>
        </p:nvSpPr>
        <p:spPr>
          <a:xfrm rot="10800000">
            <a:off x="762000" y="4159319"/>
            <a:ext cx="76200" cy="122333"/>
          </a:xfrm>
          <a:prstGeom prst="flowChartManualOperation">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7" name="Diagrama de flujo: operación manual 36">
            <a:extLst>
              <a:ext uri="{FF2B5EF4-FFF2-40B4-BE49-F238E27FC236}">
                <a16:creationId xmlns:a16="http://schemas.microsoft.com/office/drawing/2014/main" id="{474E0CBD-9E18-7392-1579-38C7EDDDEBDC}"/>
              </a:ext>
            </a:extLst>
          </p:cNvPr>
          <p:cNvSpPr/>
          <p:nvPr/>
        </p:nvSpPr>
        <p:spPr>
          <a:xfrm rot="10800000">
            <a:off x="761999" y="4319661"/>
            <a:ext cx="76200" cy="122333"/>
          </a:xfrm>
          <a:prstGeom prst="flowChartManualOperation">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8" name="Diagrama de flujo: operación manual 37">
            <a:extLst>
              <a:ext uri="{FF2B5EF4-FFF2-40B4-BE49-F238E27FC236}">
                <a16:creationId xmlns:a16="http://schemas.microsoft.com/office/drawing/2014/main" id="{55DE647C-E24E-2D36-5540-8B04FA4919CE}"/>
              </a:ext>
            </a:extLst>
          </p:cNvPr>
          <p:cNvSpPr/>
          <p:nvPr/>
        </p:nvSpPr>
        <p:spPr>
          <a:xfrm rot="10800000">
            <a:off x="767368" y="4499270"/>
            <a:ext cx="76200" cy="122333"/>
          </a:xfrm>
          <a:prstGeom prst="flowChartManualOperation">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Tree>
    <p:extLst>
      <p:ext uri="{BB962C8B-B14F-4D97-AF65-F5344CB8AC3E}">
        <p14:creationId xmlns:p14="http://schemas.microsoft.com/office/powerpoint/2010/main" val="1968131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par>
                                <p:cTn id="23" presetID="10" presetClass="entr" presetSubtype="0" fill="hold" nodeType="with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fade">
                                      <p:cBhvr>
                                        <p:cTn id="25" dur="500"/>
                                        <p:tgtEl>
                                          <p:spTgt spid="2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fade">
                                      <p:cBhvr>
                                        <p:cTn id="28" dur="500"/>
                                        <p:tgtEl>
                                          <p:spTgt spid="27"/>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500"/>
                                        <p:tgtEl>
                                          <p:spTgt spid="9"/>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fade">
                                      <p:cBhvr>
                                        <p:cTn id="36" dur="500"/>
                                        <p:tgtEl>
                                          <p:spTgt spid="2"/>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29"/>
                                        </p:tgtEl>
                                        <p:attrNameLst>
                                          <p:attrName>style.visibility</p:attrName>
                                        </p:attrNameLst>
                                      </p:cBhvr>
                                      <p:to>
                                        <p:strVal val="visible"/>
                                      </p:to>
                                    </p:set>
                                    <p:animEffect transition="in" filter="fade">
                                      <p:cBhvr>
                                        <p:cTn id="41" dur="500"/>
                                        <p:tgtEl>
                                          <p:spTgt spid="29"/>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30"/>
                                        </p:tgtEl>
                                        <p:attrNameLst>
                                          <p:attrName>style.visibility</p:attrName>
                                        </p:attrNameLst>
                                      </p:cBhvr>
                                      <p:to>
                                        <p:strVal val="visible"/>
                                      </p:to>
                                    </p:set>
                                    <p:animEffect transition="in" filter="fade">
                                      <p:cBhvr>
                                        <p:cTn id="46" dur="500"/>
                                        <p:tgtEl>
                                          <p:spTgt spid="30"/>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500"/>
                                        <p:tgtEl>
                                          <p:spTgt spid="31"/>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33"/>
                                        </p:tgtEl>
                                        <p:attrNameLst>
                                          <p:attrName>style.visibility</p:attrName>
                                        </p:attrNameLst>
                                      </p:cBhvr>
                                      <p:to>
                                        <p:strVal val="visible"/>
                                      </p:to>
                                    </p:set>
                                    <p:animEffect transition="in" filter="fade">
                                      <p:cBhvr>
                                        <p:cTn id="56"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animBg="1"/>
      <p:bldP spid="14" grpId="0" animBg="1"/>
      <p:bldP spid="15" grpId="0" animBg="1"/>
      <p:bldP spid="16" grpId="0" animBg="1"/>
      <p:bldP spid="17" grpId="0" animBg="1"/>
      <p:bldP spid="18" grpId="0" animBg="1"/>
      <p:bldP spid="27" grpId="0" animBg="1"/>
      <p:bldP spid="29" grpId="0"/>
      <p:bldP spid="30" grpId="0"/>
      <p:bldP spid="31" grpId="0"/>
      <p:bldP spid="3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5" name="Imagen 144" descr="Texto, Forma, Carta&#10;&#10;Descripción generada automáticamente">
            <a:extLst>
              <a:ext uri="{FF2B5EF4-FFF2-40B4-BE49-F238E27FC236}">
                <a16:creationId xmlns:a16="http://schemas.microsoft.com/office/drawing/2014/main" id="{F134E810-EA06-45D4-8111-E60B59DCDA4B}"/>
              </a:ext>
            </a:extLst>
          </p:cNvPr>
          <p:cNvPicPr>
            <a:picLocks noChangeAspect="1"/>
          </p:cNvPicPr>
          <p:nvPr/>
        </p:nvPicPr>
        <p:blipFill>
          <a:blip r:embed="rId4">
            <a:alphaModFix amt="38000"/>
            <a:extLst>
              <a:ext uri="{28A0092B-C50C-407E-A947-70E740481C1C}">
                <a14:useLocalDpi xmlns:a14="http://schemas.microsoft.com/office/drawing/2010/main" val="0"/>
              </a:ext>
            </a:extLst>
          </a:blip>
          <a:stretch>
            <a:fillRect/>
          </a:stretch>
        </p:blipFill>
        <p:spPr>
          <a:xfrm>
            <a:off x="-7769" y="0"/>
            <a:ext cx="12809369" cy="6858000"/>
          </a:xfrm>
          <a:prstGeom prst="rect">
            <a:avLst/>
          </a:prstGeom>
        </p:spPr>
      </p:pic>
      <p:sp>
        <p:nvSpPr>
          <p:cNvPr id="71" name="Rectángulo 12"/>
          <p:cNvSpPr/>
          <p:nvPr/>
        </p:nvSpPr>
        <p:spPr>
          <a:xfrm>
            <a:off x="2889455" y="5808496"/>
            <a:ext cx="3345339" cy="769441"/>
          </a:xfrm>
          <a:prstGeom prst="rect">
            <a:avLst/>
          </a:prstGeom>
        </p:spPr>
        <p:txBody>
          <a:bodyPr wrap="none">
            <a:spAutoFit/>
          </a:bodyPr>
          <a:lstStyle/>
          <a:p>
            <a:r>
              <a:rPr lang="es-CO" sz="2200" b="1" dirty="0">
                <a:solidFill>
                  <a:srgbClr val="00B050"/>
                </a:solidFill>
                <a:latin typeface="URWPalladioL-Roma"/>
              </a:rPr>
              <a:t>WEB</a:t>
            </a:r>
            <a:r>
              <a:rPr lang="es-CO" sz="2200" b="1" dirty="0">
                <a:latin typeface="URWPalladioL-Roma"/>
              </a:rPr>
              <a:t> Western </a:t>
            </a:r>
            <a:r>
              <a:rPr lang="es-CO" sz="2200" b="1" dirty="0" err="1">
                <a:latin typeface="URWPalladioL-Roma"/>
              </a:rPr>
              <a:t>emerald</a:t>
            </a:r>
            <a:r>
              <a:rPr lang="es-CO" sz="2200" b="1" dirty="0">
                <a:latin typeface="URWPalladioL-Roma"/>
              </a:rPr>
              <a:t> </a:t>
            </a:r>
            <a:r>
              <a:rPr lang="es-CO" sz="2200" b="1" dirty="0" err="1">
                <a:latin typeface="URWPalladioL-Roma"/>
              </a:rPr>
              <a:t>belt</a:t>
            </a:r>
            <a:endParaRPr lang="es-CO" sz="2200" b="1" dirty="0">
              <a:latin typeface="URWPalladioL-Roma"/>
            </a:endParaRPr>
          </a:p>
          <a:p>
            <a:r>
              <a:rPr lang="en-US" sz="2200" b="1" dirty="0">
                <a:solidFill>
                  <a:srgbClr val="FF0000"/>
                </a:solidFill>
                <a:latin typeface="URWPalladioL-Roma"/>
              </a:rPr>
              <a:t>EEB</a:t>
            </a:r>
            <a:r>
              <a:rPr lang="en-US" sz="2200" b="1" dirty="0">
                <a:latin typeface="URWPalladioL-Roma"/>
              </a:rPr>
              <a:t>  Eastern emerald Belt</a:t>
            </a:r>
            <a:endParaRPr lang="es-CO" sz="2200" dirty="0"/>
          </a:p>
        </p:txBody>
      </p:sp>
      <p:sp>
        <p:nvSpPr>
          <p:cNvPr id="103" name="Rectángulo 12"/>
          <p:cNvSpPr/>
          <p:nvPr/>
        </p:nvSpPr>
        <p:spPr>
          <a:xfrm>
            <a:off x="122010" y="5903426"/>
            <a:ext cx="2210862" cy="369332"/>
          </a:xfrm>
          <a:prstGeom prst="rect">
            <a:avLst/>
          </a:prstGeom>
          <a:ln>
            <a:solidFill>
              <a:schemeClr val="tx1"/>
            </a:solidFill>
          </a:ln>
          <a:effectLst>
            <a:outerShdw blurRad="50800" dist="38100" dir="5400000" algn="t" rotWithShape="0">
              <a:prstClr val="black">
                <a:alpha val="40000"/>
              </a:prstClr>
            </a:outerShdw>
          </a:effectLst>
        </p:spPr>
        <p:txBody>
          <a:bodyPr wrap="none">
            <a:spAutoFit/>
          </a:bodyPr>
          <a:lstStyle/>
          <a:p>
            <a:r>
              <a:rPr lang="es-CO" b="1">
                <a:latin typeface="URWPalladioL-Roma"/>
              </a:rPr>
              <a:t>Geological Setting</a:t>
            </a:r>
            <a:endParaRPr lang="es-CO" dirty="0">
              <a:solidFill>
                <a:srgbClr val="FF0000"/>
              </a:solidFill>
            </a:endParaRPr>
          </a:p>
        </p:txBody>
      </p:sp>
      <p:cxnSp>
        <p:nvCxnSpPr>
          <p:cNvPr id="108" name="107 Conector recto"/>
          <p:cNvCxnSpPr/>
          <p:nvPr/>
        </p:nvCxnSpPr>
        <p:spPr>
          <a:xfrm>
            <a:off x="7744476" y="1291810"/>
            <a:ext cx="0" cy="243699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116" name="Tabla 3"/>
          <p:cNvGraphicFramePr>
            <a:graphicFrameLocks noGrp="1"/>
          </p:cNvGraphicFramePr>
          <p:nvPr>
            <p:extLst>
              <p:ext uri="{D42A27DB-BD31-4B8C-83A1-F6EECF244321}">
                <p14:modId xmlns:p14="http://schemas.microsoft.com/office/powerpoint/2010/main" val="2088869639"/>
              </p:ext>
            </p:extLst>
          </p:nvPr>
        </p:nvGraphicFramePr>
        <p:xfrm>
          <a:off x="8458200" y="1414893"/>
          <a:ext cx="3831801" cy="4743801"/>
        </p:xfrm>
        <a:graphic>
          <a:graphicData uri="http://schemas.openxmlformats.org/drawingml/2006/table">
            <a:tbl>
              <a:tblPr>
                <a:tableStyleId>{5C22544A-7EE6-4342-B048-85BDC9FD1C3A}</a:tableStyleId>
              </a:tblPr>
              <a:tblGrid>
                <a:gridCol w="828571">
                  <a:extLst>
                    <a:ext uri="{9D8B030D-6E8A-4147-A177-3AD203B41FA5}">
                      <a16:colId xmlns:a16="http://schemas.microsoft.com/office/drawing/2014/main" val="20000"/>
                    </a:ext>
                  </a:extLst>
                </a:gridCol>
                <a:gridCol w="499889">
                  <a:extLst>
                    <a:ext uri="{9D8B030D-6E8A-4147-A177-3AD203B41FA5}">
                      <a16:colId xmlns:a16="http://schemas.microsoft.com/office/drawing/2014/main" val="20001"/>
                    </a:ext>
                  </a:extLst>
                </a:gridCol>
                <a:gridCol w="749833">
                  <a:extLst>
                    <a:ext uri="{9D8B030D-6E8A-4147-A177-3AD203B41FA5}">
                      <a16:colId xmlns:a16="http://schemas.microsoft.com/office/drawing/2014/main" val="20002"/>
                    </a:ext>
                  </a:extLst>
                </a:gridCol>
                <a:gridCol w="1083092">
                  <a:extLst>
                    <a:ext uri="{9D8B030D-6E8A-4147-A177-3AD203B41FA5}">
                      <a16:colId xmlns:a16="http://schemas.microsoft.com/office/drawing/2014/main" val="20003"/>
                    </a:ext>
                  </a:extLst>
                </a:gridCol>
                <a:gridCol w="670416">
                  <a:extLst>
                    <a:ext uri="{9D8B030D-6E8A-4147-A177-3AD203B41FA5}">
                      <a16:colId xmlns:a16="http://schemas.microsoft.com/office/drawing/2014/main" val="20004"/>
                    </a:ext>
                  </a:extLst>
                </a:gridCol>
              </a:tblGrid>
              <a:tr h="224906">
                <a:tc rowSpan="2">
                  <a:txBody>
                    <a:bodyPr/>
                    <a:lstStyle/>
                    <a:p>
                      <a:pPr algn="ctr" fontAlgn="ctr"/>
                      <a:r>
                        <a:rPr lang="es-CO" sz="1100" u="none" strike="noStrike" dirty="0" err="1">
                          <a:effectLst/>
                          <a:latin typeface="Arial" panose="020B0604020202020204" pitchFamily="34" charset="0"/>
                          <a:cs typeface="Arial" panose="020B0604020202020204" pitchFamily="34" charset="0"/>
                        </a:rPr>
                        <a:t>Stage</a:t>
                      </a:r>
                      <a:endParaRPr lang="es-CO" sz="1100" b="0" i="0" u="none" strike="noStrike" dirty="0">
                        <a:solidFill>
                          <a:srgbClr val="000000"/>
                        </a:solidFill>
                        <a:effectLst/>
                        <a:latin typeface="Arial" panose="020B0604020202020204" pitchFamily="34" charset="0"/>
                        <a:cs typeface="Arial" panose="020B0604020202020204" pitchFamily="34" charset="0"/>
                      </a:endParaRPr>
                    </a:p>
                  </a:txBody>
                  <a:tcPr marL="13335" marR="1333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Arial" panose="020B0604020202020204" pitchFamily="34" charset="0"/>
                          <a:cs typeface="Arial" panose="020B0604020202020204" pitchFamily="34" charset="0"/>
                        </a:rPr>
                        <a:t>1</a:t>
                      </a:r>
                      <a:endParaRPr lang="es-CO" sz="1100" b="0" i="0" u="none" strike="noStrike">
                        <a:solidFill>
                          <a:srgbClr val="000000"/>
                        </a:solidFill>
                        <a:effectLst/>
                        <a:latin typeface="Arial" panose="020B0604020202020204" pitchFamily="34" charset="0"/>
                        <a:cs typeface="Arial" panose="020B0604020202020204" pitchFamily="34" charset="0"/>
                      </a:endParaRPr>
                    </a:p>
                  </a:txBody>
                  <a:tcPr marL="13335" marR="1333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b="0" i="0" u="none" strike="noStrike">
                          <a:solidFill>
                            <a:schemeClr val="dk1"/>
                          </a:solidFill>
                          <a:effectLst/>
                          <a:latin typeface="Arial" panose="020B0604020202020204" pitchFamily="34" charset="0"/>
                          <a:cs typeface="Arial" panose="020B0604020202020204" pitchFamily="34" charset="0"/>
                        </a:rPr>
                        <a:t>2</a:t>
                      </a:r>
                      <a:endParaRPr lang="es-CO" sz="1100" b="0" i="0" u="none" strike="noStrike">
                        <a:solidFill>
                          <a:srgbClr val="000000"/>
                        </a:solidFill>
                        <a:effectLst/>
                        <a:latin typeface="Arial" panose="020B0604020202020204" pitchFamily="34" charset="0"/>
                        <a:cs typeface="Arial" panose="020B0604020202020204" pitchFamily="34" charset="0"/>
                      </a:endParaRPr>
                    </a:p>
                  </a:txBody>
                  <a:tcPr marL="13335" marR="1333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b="0" i="0" u="none" strike="noStrike" dirty="0">
                          <a:solidFill>
                            <a:schemeClr val="dk1"/>
                          </a:solidFill>
                          <a:effectLst/>
                          <a:latin typeface="Arial" panose="020B0604020202020204" pitchFamily="34" charset="0"/>
                          <a:cs typeface="Arial" panose="020B0604020202020204" pitchFamily="34" charset="0"/>
                        </a:rPr>
                        <a:t>3</a:t>
                      </a:r>
                      <a:endParaRPr lang="es-CO" sz="1100" b="0" i="0" u="none" strike="noStrike" dirty="0">
                        <a:solidFill>
                          <a:srgbClr val="000000"/>
                        </a:solidFill>
                        <a:effectLst/>
                        <a:latin typeface="Arial" panose="020B0604020202020204" pitchFamily="34" charset="0"/>
                        <a:cs typeface="Arial" panose="020B0604020202020204" pitchFamily="34" charset="0"/>
                      </a:endParaRPr>
                    </a:p>
                  </a:txBody>
                  <a:tcPr marL="13335" marR="1333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b="0" i="0" u="none" strike="noStrike">
                          <a:solidFill>
                            <a:schemeClr val="dk1"/>
                          </a:solidFill>
                          <a:effectLst/>
                          <a:latin typeface="Arial" panose="020B0604020202020204" pitchFamily="34" charset="0"/>
                          <a:cs typeface="Arial" panose="020B0604020202020204" pitchFamily="34" charset="0"/>
                        </a:rPr>
                        <a:t>4</a:t>
                      </a:r>
                      <a:endParaRPr lang="es-CO" sz="1100" b="0" i="0" u="none" strike="noStrike" dirty="0">
                        <a:solidFill>
                          <a:srgbClr val="000000"/>
                        </a:solidFill>
                        <a:effectLst/>
                        <a:latin typeface="Arial" panose="020B0604020202020204" pitchFamily="34" charset="0"/>
                        <a:cs typeface="Arial" panose="020B0604020202020204" pitchFamily="34" charset="0"/>
                      </a:endParaRPr>
                    </a:p>
                  </a:txBody>
                  <a:tcPr marL="13335" marR="1333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418373">
                <a:tc vMerge="1">
                  <a:txBody>
                    <a:bodyPr/>
                    <a:lstStyle/>
                    <a:p>
                      <a:endParaRPr lang="es-CO"/>
                    </a:p>
                  </a:txBody>
                  <a:tcPr/>
                </a:tc>
                <a:tc>
                  <a:txBody>
                    <a:bodyPr/>
                    <a:lstStyle/>
                    <a:p>
                      <a:pPr algn="ctr" fontAlgn="b"/>
                      <a:r>
                        <a:rPr lang="en-US" sz="1050" b="0" i="0" u="none" strike="noStrike">
                          <a:solidFill>
                            <a:srgbClr val="000000"/>
                          </a:solidFill>
                          <a:effectLst/>
                          <a:latin typeface="Arial" panose="020B0604020202020204" pitchFamily="34" charset="0"/>
                          <a:cs typeface="Arial" panose="020B0604020202020204" pitchFamily="34" charset="0"/>
                        </a:rPr>
                        <a:t>Rock</a:t>
                      </a:r>
                    </a:p>
                    <a:p>
                      <a:pPr algn="ctr" fontAlgn="b"/>
                      <a:endParaRPr lang="es-CO" sz="1050" b="0" i="0" u="none" strike="noStrike">
                        <a:solidFill>
                          <a:srgbClr val="000000"/>
                        </a:solidFill>
                        <a:effectLst/>
                        <a:latin typeface="Arial" panose="020B0604020202020204" pitchFamily="34" charset="0"/>
                        <a:cs typeface="Arial" panose="020B0604020202020204" pitchFamily="34" charset="0"/>
                      </a:endParaRPr>
                    </a:p>
                  </a:txBody>
                  <a:tcPr marL="13335" marR="1333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s-CO" sz="1050" u="none" strike="noStrike">
                          <a:effectLst/>
                          <a:latin typeface="Arial" panose="020B0604020202020204" pitchFamily="34" charset="0"/>
                          <a:cs typeface="Arial" panose="020B0604020202020204" pitchFamily="34" charset="0"/>
                        </a:rPr>
                        <a:t>Albitization</a:t>
                      </a:r>
                      <a:endParaRPr lang="es-CO" sz="1050" b="0" i="0" u="none" strike="noStrike">
                        <a:solidFill>
                          <a:srgbClr val="000000"/>
                        </a:solidFill>
                        <a:effectLst/>
                        <a:latin typeface="Arial" panose="020B0604020202020204" pitchFamily="34" charset="0"/>
                        <a:cs typeface="Arial" panose="020B0604020202020204" pitchFamily="34" charset="0"/>
                      </a:endParaRPr>
                    </a:p>
                    <a:p>
                      <a:pPr algn="ctr" fontAlgn="b"/>
                      <a:endParaRPr lang="es-CO" sz="1050" b="0" i="0" u="none" strike="noStrike">
                        <a:solidFill>
                          <a:srgbClr val="000000"/>
                        </a:solidFill>
                        <a:effectLst/>
                        <a:latin typeface="Arial" panose="020B0604020202020204" pitchFamily="34" charset="0"/>
                        <a:cs typeface="Arial" panose="020B0604020202020204" pitchFamily="34" charset="0"/>
                      </a:endParaRPr>
                    </a:p>
                  </a:txBody>
                  <a:tcPr marL="13335" marR="1333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s-CO" sz="1050" u="none" strike="noStrike">
                          <a:effectLst/>
                          <a:latin typeface="Arial" panose="020B0604020202020204" pitchFamily="34" charset="0"/>
                          <a:cs typeface="Arial" panose="020B0604020202020204" pitchFamily="34" charset="0"/>
                        </a:rPr>
                        <a:t>Carbonatization</a:t>
                      </a:r>
                      <a:endParaRPr lang="es-CO" sz="1050" b="0" i="0" u="none" strike="noStrike">
                        <a:solidFill>
                          <a:srgbClr val="000000"/>
                        </a:solidFill>
                        <a:effectLst/>
                        <a:latin typeface="Arial" panose="020B0604020202020204" pitchFamily="34" charset="0"/>
                        <a:cs typeface="Arial" panose="020B0604020202020204" pitchFamily="34" charset="0"/>
                      </a:endParaRPr>
                    </a:p>
                    <a:p>
                      <a:pPr algn="ctr" fontAlgn="b"/>
                      <a:endParaRPr lang="es-CO" sz="1050" b="0" i="0" u="none" strike="noStrike">
                        <a:solidFill>
                          <a:srgbClr val="000000"/>
                        </a:solidFill>
                        <a:effectLst/>
                        <a:latin typeface="Arial" panose="020B0604020202020204" pitchFamily="34" charset="0"/>
                        <a:cs typeface="Arial" panose="020B0604020202020204" pitchFamily="34" charset="0"/>
                      </a:endParaRPr>
                    </a:p>
                  </a:txBody>
                  <a:tcPr marL="13335" marR="1333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50" b="0" i="0" u="none" strike="noStrike">
                          <a:solidFill>
                            <a:srgbClr val="000000"/>
                          </a:solidFill>
                          <a:effectLst/>
                          <a:latin typeface="Arial" panose="020B0604020202020204" pitchFamily="34" charset="0"/>
                          <a:cs typeface="Arial" panose="020B0604020202020204" pitchFamily="34" charset="0"/>
                        </a:rPr>
                        <a:t>Late stage</a:t>
                      </a:r>
                      <a:endParaRPr lang="es-CO" sz="1050" b="0" i="0" u="none" strike="noStrike" dirty="0">
                        <a:solidFill>
                          <a:srgbClr val="000000"/>
                        </a:solidFill>
                        <a:effectLst/>
                        <a:latin typeface="Arial" panose="020B0604020202020204" pitchFamily="34" charset="0"/>
                        <a:cs typeface="Arial" panose="020B0604020202020204" pitchFamily="34" charset="0"/>
                      </a:endParaRPr>
                    </a:p>
                  </a:txBody>
                  <a:tcPr marL="13335" marR="1333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20675">
                <a:tc>
                  <a:txBody>
                    <a:bodyPr/>
                    <a:lstStyle/>
                    <a:p>
                      <a:pPr algn="l" fontAlgn="b"/>
                      <a:r>
                        <a:rPr lang="en-US" sz="1100" b="0" i="0" u="none" strike="noStrike" dirty="0">
                          <a:solidFill>
                            <a:srgbClr val="000000"/>
                          </a:solidFill>
                          <a:effectLst/>
                          <a:latin typeface="Arial" panose="020B0604020202020204" pitchFamily="34" charset="0"/>
                          <a:cs typeface="Arial" panose="020B0604020202020204" pitchFamily="34" charset="0"/>
                        </a:rPr>
                        <a:t>Pre-mineral</a:t>
                      </a:r>
                    </a:p>
                    <a:p>
                      <a:pPr algn="l" fontAlgn="b"/>
                      <a:r>
                        <a:rPr lang="en-US" sz="1100" b="0" i="0" u="none" strike="noStrike" dirty="0" err="1">
                          <a:solidFill>
                            <a:srgbClr val="000000"/>
                          </a:solidFill>
                          <a:effectLst/>
                          <a:latin typeface="Arial" panose="020B0604020202020204" pitchFamily="34" charset="0"/>
                          <a:cs typeface="Arial" panose="020B0604020202020204" pitchFamily="34" charset="0"/>
                        </a:rPr>
                        <a:t>Monacite</a:t>
                      </a:r>
                      <a:endParaRPr lang="es-CO" sz="1100" b="0" i="0" u="none" strike="noStrike" dirty="0">
                        <a:solidFill>
                          <a:srgbClr val="000000"/>
                        </a:solidFill>
                        <a:effectLst/>
                        <a:latin typeface="Arial" panose="020B0604020202020204" pitchFamily="34" charset="0"/>
                        <a:cs typeface="Arial" panose="020B0604020202020204" pitchFamily="34" charset="0"/>
                      </a:endParaRPr>
                    </a:p>
                  </a:txBody>
                  <a:tcPr marL="13335" marR="1333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s-CO" sz="1100" b="0" i="0" u="none" strike="noStrike">
                        <a:solidFill>
                          <a:srgbClr val="000000"/>
                        </a:solidFill>
                        <a:effectLst/>
                        <a:latin typeface="Arial" panose="020B0604020202020204" pitchFamily="34" charset="0"/>
                        <a:cs typeface="Arial" panose="020B0604020202020204" pitchFamily="34" charset="0"/>
                      </a:endParaRPr>
                    </a:p>
                  </a:txBody>
                  <a:tcPr marL="13335" marR="1333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s-CO" sz="1100" b="0" i="0" u="none" strike="noStrike">
                        <a:solidFill>
                          <a:srgbClr val="000000"/>
                        </a:solidFill>
                        <a:effectLst/>
                        <a:latin typeface="Arial" panose="020B0604020202020204" pitchFamily="34" charset="0"/>
                        <a:cs typeface="Arial" panose="020B0604020202020204" pitchFamily="34" charset="0"/>
                      </a:endParaRPr>
                    </a:p>
                  </a:txBody>
                  <a:tcPr marL="13335" marR="1333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s-CO" sz="1100" b="0" i="0" u="none" strike="noStrike">
                        <a:solidFill>
                          <a:srgbClr val="000000"/>
                        </a:solidFill>
                        <a:effectLst/>
                        <a:latin typeface="Arial" panose="020B0604020202020204" pitchFamily="34" charset="0"/>
                        <a:cs typeface="Arial" panose="020B0604020202020204" pitchFamily="34" charset="0"/>
                      </a:endParaRPr>
                    </a:p>
                  </a:txBody>
                  <a:tcPr marL="13335" marR="1333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s-CO" sz="1100" b="0" i="0" u="none" strike="noStrike">
                        <a:solidFill>
                          <a:srgbClr val="000000"/>
                        </a:solidFill>
                        <a:effectLst/>
                        <a:latin typeface="Arial" panose="020B0604020202020204" pitchFamily="34" charset="0"/>
                        <a:cs typeface="Arial" panose="020B0604020202020204" pitchFamily="34" charset="0"/>
                      </a:endParaRPr>
                    </a:p>
                  </a:txBody>
                  <a:tcPr marL="13335" marR="1333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437720">
                <a:tc>
                  <a:txBody>
                    <a:bodyPr/>
                    <a:lstStyle/>
                    <a:p>
                      <a:pPr algn="l" fontAlgn="b"/>
                      <a:r>
                        <a:rPr lang="es-CO" sz="1100" u="none" strike="noStrike">
                          <a:effectLst/>
                          <a:latin typeface="Arial" panose="020B0604020202020204" pitchFamily="34" charset="0"/>
                          <a:cs typeface="Arial" panose="020B0604020202020204" pitchFamily="34" charset="0"/>
                        </a:rPr>
                        <a:t>Fibrous calcite</a:t>
                      </a:r>
                      <a:endParaRPr lang="es-CO" sz="1100" b="0" i="0" u="none" strike="noStrike">
                        <a:solidFill>
                          <a:srgbClr val="000000"/>
                        </a:solidFill>
                        <a:effectLst/>
                        <a:latin typeface="Arial" panose="020B0604020202020204" pitchFamily="34" charset="0"/>
                        <a:cs typeface="Arial" panose="020B0604020202020204" pitchFamily="34" charset="0"/>
                      </a:endParaRPr>
                    </a:p>
                  </a:txBody>
                  <a:tcPr marL="13335" marR="1333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s-CO" sz="1100" b="0" i="0" u="none" strike="noStrike">
                        <a:solidFill>
                          <a:srgbClr val="000000"/>
                        </a:solidFill>
                        <a:effectLst/>
                        <a:latin typeface="Arial" panose="020B0604020202020204" pitchFamily="34" charset="0"/>
                        <a:cs typeface="Arial" panose="020B0604020202020204" pitchFamily="34" charset="0"/>
                      </a:endParaRPr>
                    </a:p>
                  </a:txBody>
                  <a:tcPr marL="13335" marR="1333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s-CO" sz="1100" b="0" i="0" u="none" strike="noStrike">
                        <a:solidFill>
                          <a:srgbClr val="000000"/>
                        </a:solidFill>
                        <a:effectLst/>
                        <a:latin typeface="Arial" panose="020B0604020202020204" pitchFamily="34" charset="0"/>
                        <a:cs typeface="Arial" panose="020B0604020202020204" pitchFamily="34" charset="0"/>
                      </a:endParaRPr>
                    </a:p>
                  </a:txBody>
                  <a:tcPr marL="13335" marR="1333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s-CO" sz="1100" b="0" i="0" u="none" strike="noStrike">
                        <a:solidFill>
                          <a:srgbClr val="000000"/>
                        </a:solidFill>
                        <a:effectLst/>
                        <a:latin typeface="Arial" panose="020B0604020202020204" pitchFamily="34" charset="0"/>
                        <a:cs typeface="Arial" panose="020B0604020202020204" pitchFamily="34" charset="0"/>
                      </a:endParaRPr>
                    </a:p>
                  </a:txBody>
                  <a:tcPr marL="13335" marR="1333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s-CO" sz="1100" b="0" i="0" u="none" strike="noStrike">
                        <a:solidFill>
                          <a:srgbClr val="000000"/>
                        </a:solidFill>
                        <a:effectLst/>
                        <a:latin typeface="Arial" panose="020B0604020202020204" pitchFamily="34" charset="0"/>
                        <a:cs typeface="Arial" panose="020B0604020202020204" pitchFamily="34" charset="0"/>
                      </a:endParaRPr>
                    </a:p>
                  </a:txBody>
                  <a:tcPr marL="13335" marR="1333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224906">
                <a:tc>
                  <a:txBody>
                    <a:bodyPr/>
                    <a:lstStyle/>
                    <a:p>
                      <a:pPr algn="l" fontAlgn="b"/>
                      <a:r>
                        <a:rPr lang="es-CO" sz="1100" u="none" strike="noStrike">
                          <a:effectLst/>
                          <a:latin typeface="Arial" panose="020B0604020202020204" pitchFamily="34" charset="0"/>
                          <a:cs typeface="Arial" panose="020B0604020202020204" pitchFamily="34" charset="0"/>
                        </a:rPr>
                        <a:t>Quartz 1</a:t>
                      </a:r>
                      <a:endParaRPr lang="es-CO" sz="1100" b="0" i="0" u="none" strike="noStrike">
                        <a:solidFill>
                          <a:srgbClr val="000000"/>
                        </a:solidFill>
                        <a:effectLst/>
                        <a:latin typeface="Arial" panose="020B0604020202020204" pitchFamily="34" charset="0"/>
                        <a:cs typeface="Arial" panose="020B0604020202020204" pitchFamily="34" charset="0"/>
                      </a:endParaRPr>
                    </a:p>
                  </a:txBody>
                  <a:tcPr marL="13335" marR="1333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s-CO" sz="1100" b="0" i="0" u="none" strike="noStrike">
                        <a:solidFill>
                          <a:srgbClr val="000000"/>
                        </a:solidFill>
                        <a:effectLst/>
                        <a:latin typeface="Arial" panose="020B0604020202020204" pitchFamily="34" charset="0"/>
                        <a:cs typeface="Arial" panose="020B0604020202020204" pitchFamily="34" charset="0"/>
                      </a:endParaRPr>
                    </a:p>
                  </a:txBody>
                  <a:tcPr marL="13335" marR="1333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s-CO" sz="1100" b="0" i="0" u="none" strike="noStrike">
                        <a:solidFill>
                          <a:srgbClr val="000000"/>
                        </a:solidFill>
                        <a:effectLst/>
                        <a:latin typeface="Arial" panose="020B0604020202020204" pitchFamily="34" charset="0"/>
                        <a:cs typeface="Arial" panose="020B0604020202020204" pitchFamily="34" charset="0"/>
                      </a:endParaRPr>
                    </a:p>
                  </a:txBody>
                  <a:tcPr marL="13335" marR="1333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s-CO" sz="1100" b="0" i="0" u="none" strike="noStrike">
                        <a:solidFill>
                          <a:srgbClr val="000000"/>
                        </a:solidFill>
                        <a:effectLst/>
                        <a:latin typeface="Arial" panose="020B0604020202020204" pitchFamily="34" charset="0"/>
                        <a:cs typeface="Arial" panose="020B0604020202020204" pitchFamily="34" charset="0"/>
                      </a:endParaRPr>
                    </a:p>
                  </a:txBody>
                  <a:tcPr marL="13335" marR="1333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s-CO" sz="1100" b="0" i="0" u="none" strike="noStrike">
                        <a:solidFill>
                          <a:srgbClr val="000000"/>
                        </a:solidFill>
                        <a:effectLst/>
                        <a:latin typeface="Arial" panose="020B0604020202020204" pitchFamily="34" charset="0"/>
                        <a:cs typeface="Arial" panose="020B0604020202020204" pitchFamily="34" charset="0"/>
                      </a:endParaRPr>
                    </a:p>
                  </a:txBody>
                  <a:tcPr marL="13335" marR="1333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224906">
                <a:tc>
                  <a:txBody>
                    <a:bodyPr/>
                    <a:lstStyle/>
                    <a:p>
                      <a:pPr algn="l" fontAlgn="b"/>
                      <a:r>
                        <a:rPr lang="es-CO" sz="1100" u="none" strike="noStrike">
                          <a:effectLst/>
                          <a:latin typeface="Arial" panose="020B0604020202020204" pitchFamily="34" charset="0"/>
                          <a:cs typeface="Arial" panose="020B0604020202020204" pitchFamily="34" charset="0"/>
                        </a:rPr>
                        <a:t>Albite 1</a:t>
                      </a:r>
                      <a:endParaRPr lang="es-CO" sz="1100" b="0" i="0" u="none" strike="noStrike">
                        <a:solidFill>
                          <a:srgbClr val="000000"/>
                        </a:solidFill>
                        <a:effectLst/>
                        <a:latin typeface="Arial" panose="020B0604020202020204" pitchFamily="34" charset="0"/>
                        <a:cs typeface="Arial" panose="020B0604020202020204" pitchFamily="34" charset="0"/>
                      </a:endParaRPr>
                    </a:p>
                  </a:txBody>
                  <a:tcPr marL="13335" marR="1333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s-CO" sz="1100" b="0" i="0" u="none" strike="noStrike">
                        <a:solidFill>
                          <a:srgbClr val="000000"/>
                        </a:solidFill>
                        <a:effectLst/>
                        <a:latin typeface="Arial" panose="020B0604020202020204" pitchFamily="34" charset="0"/>
                        <a:cs typeface="Arial" panose="020B0604020202020204" pitchFamily="34" charset="0"/>
                      </a:endParaRPr>
                    </a:p>
                  </a:txBody>
                  <a:tcPr marL="13335" marR="1333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s-CO" sz="1100" b="0" i="0" u="none" strike="noStrike">
                        <a:solidFill>
                          <a:srgbClr val="000000"/>
                        </a:solidFill>
                        <a:effectLst/>
                        <a:latin typeface="Arial" panose="020B0604020202020204" pitchFamily="34" charset="0"/>
                        <a:cs typeface="Arial" panose="020B0604020202020204" pitchFamily="34" charset="0"/>
                      </a:endParaRPr>
                    </a:p>
                  </a:txBody>
                  <a:tcPr marL="13335" marR="1333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s-CO" sz="1100" b="0" i="0" u="none" strike="noStrike">
                        <a:solidFill>
                          <a:srgbClr val="000000"/>
                        </a:solidFill>
                        <a:effectLst/>
                        <a:latin typeface="Arial" panose="020B0604020202020204" pitchFamily="34" charset="0"/>
                        <a:cs typeface="Arial" panose="020B0604020202020204" pitchFamily="34" charset="0"/>
                      </a:endParaRPr>
                    </a:p>
                  </a:txBody>
                  <a:tcPr marL="13335" marR="1333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s-CO" sz="1100" b="0" i="0" u="none" strike="noStrike">
                        <a:solidFill>
                          <a:srgbClr val="000000"/>
                        </a:solidFill>
                        <a:effectLst/>
                        <a:latin typeface="Arial" panose="020B0604020202020204" pitchFamily="34" charset="0"/>
                        <a:cs typeface="Arial" panose="020B0604020202020204" pitchFamily="34" charset="0"/>
                      </a:endParaRPr>
                    </a:p>
                  </a:txBody>
                  <a:tcPr marL="13335" marR="1333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224906">
                <a:tc>
                  <a:txBody>
                    <a:bodyPr/>
                    <a:lstStyle/>
                    <a:p>
                      <a:pPr algn="l" fontAlgn="b"/>
                      <a:r>
                        <a:rPr lang="es-CO" sz="1100" u="none" strike="noStrike">
                          <a:effectLst/>
                          <a:latin typeface="Arial" panose="020B0604020202020204" pitchFamily="34" charset="0"/>
                          <a:cs typeface="Arial" panose="020B0604020202020204" pitchFamily="34" charset="0"/>
                        </a:rPr>
                        <a:t>Albite 2</a:t>
                      </a:r>
                      <a:endParaRPr lang="es-CO" sz="1100" b="0" i="0" u="none" strike="noStrike">
                        <a:solidFill>
                          <a:srgbClr val="000000"/>
                        </a:solidFill>
                        <a:effectLst/>
                        <a:latin typeface="Arial" panose="020B0604020202020204" pitchFamily="34" charset="0"/>
                        <a:cs typeface="Arial" panose="020B0604020202020204" pitchFamily="34" charset="0"/>
                      </a:endParaRPr>
                    </a:p>
                  </a:txBody>
                  <a:tcPr marL="13335" marR="1333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s-CO" sz="1100" b="0" i="0" u="none" strike="noStrike">
                        <a:solidFill>
                          <a:srgbClr val="000000"/>
                        </a:solidFill>
                        <a:effectLst/>
                        <a:latin typeface="Arial" panose="020B0604020202020204" pitchFamily="34" charset="0"/>
                        <a:cs typeface="Arial" panose="020B0604020202020204" pitchFamily="34" charset="0"/>
                      </a:endParaRPr>
                    </a:p>
                  </a:txBody>
                  <a:tcPr marL="13335" marR="1333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s-CO" sz="1100" b="0" i="0" u="none" strike="noStrike">
                        <a:solidFill>
                          <a:srgbClr val="000000"/>
                        </a:solidFill>
                        <a:effectLst/>
                        <a:latin typeface="Arial" panose="020B0604020202020204" pitchFamily="34" charset="0"/>
                        <a:cs typeface="Arial" panose="020B0604020202020204" pitchFamily="34" charset="0"/>
                      </a:endParaRPr>
                    </a:p>
                  </a:txBody>
                  <a:tcPr marL="13335" marR="1333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s-CO" sz="1100" b="0" i="0" u="none" strike="noStrike">
                        <a:solidFill>
                          <a:srgbClr val="000000"/>
                        </a:solidFill>
                        <a:effectLst/>
                        <a:latin typeface="Arial" panose="020B0604020202020204" pitchFamily="34" charset="0"/>
                        <a:cs typeface="Arial" panose="020B0604020202020204" pitchFamily="34" charset="0"/>
                      </a:endParaRPr>
                    </a:p>
                  </a:txBody>
                  <a:tcPr marL="13335" marR="1333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s-CO" sz="1100" b="0" i="0" u="none" strike="noStrike">
                        <a:solidFill>
                          <a:srgbClr val="000000"/>
                        </a:solidFill>
                        <a:effectLst/>
                        <a:latin typeface="Arial" panose="020B0604020202020204" pitchFamily="34" charset="0"/>
                        <a:cs typeface="Arial" panose="020B0604020202020204" pitchFamily="34" charset="0"/>
                      </a:endParaRPr>
                    </a:p>
                  </a:txBody>
                  <a:tcPr marL="13335" marR="1333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224906">
                <a:tc>
                  <a:txBody>
                    <a:bodyPr/>
                    <a:lstStyle/>
                    <a:p>
                      <a:pPr algn="l" fontAlgn="b"/>
                      <a:r>
                        <a:rPr lang="en-US" sz="1100" b="0" i="0" u="none" strike="noStrike" dirty="0">
                          <a:solidFill>
                            <a:srgbClr val="000000"/>
                          </a:solidFill>
                          <a:effectLst/>
                          <a:latin typeface="Arial" panose="020B0604020202020204" pitchFamily="34" charset="0"/>
                          <a:cs typeface="Arial" panose="020B0604020202020204" pitchFamily="34" charset="0"/>
                        </a:rPr>
                        <a:t>Xenotime</a:t>
                      </a:r>
                      <a:endParaRPr lang="es-CO" sz="1100" b="0" i="0" u="none" strike="noStrike" dirty="0">
                        <a:solidFill>
                          <a:srgbClr val="000000"/>
                        </a:solidFill>
                        <a:effectLst/>
                        <a:latin typeface="Arial" panose="020B0604020202020204" pitchFamily="34" charset="0"/>
                        <a:cs typeface="Arial" panose="020B0604020202020204" pitchFamily="34" charset="0"/>
                      </a:endParaRPr>
                    </a:p>
                  </a:txBody>
                  <a:tcPr marL="13335" marR="1333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s-CO" sz="1100" b="0" i="0" u="none" strike="noStrike">
                        <a:solidFill>
                          <a:srgbClr val="000000"/>
                        </a:solidFill>
                        <a:effectLst/>
                        <a:latin typeface="Arial" panose="020B0604020202020204" pitchFamily="34" charset="0"/>
                        <a:cs typeface="Arial" panose="020B0604020202020204" pitchFamily="34" charset="0"/>
                      </a:endParaRPr>
                    </a:p>
                  </a:txBody>
                  <a:tcPr marL="13335" marR="1333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s-CO" sz="1100" b="0" i="0" u="none" strike="noStrike">
                        <a:solidFill>
                          <a:srgbClr val="000000"/>
                        </a:solidFill>
                        <a:effectLst/>
                        <a:latin typeface="Arial" panose="020B0604020202020204" pitchFamily="34" charset="0"/>
                        <a:cs typeface="Arial" panose="020B0604020202020204" pitchFamily="34" charset="0"/>
                      </a:endParaRPr>
                    </a:p>
                  </a:txBody>
                  <a:tcPr marL="13335" marR="1333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s-CO" sz="1100" b="0" i="0" u="none" strike="noStrike">
                        <a:solidFill>
                          <a:srgbClr val="000000"/>
                        </a:solidFill>
                        <a:effectLst/>
                        <a:latin typeface="Arial" panose="020B0604020202020204" pitchFamily="34" charset="0"/>
                        <a:cs typeface="Arial" panose="020B0604020202020204" pitchFamily="34" charset="0"/>
                      </a:endParaRPr>
                    </a:p>
                  </a:txBody>
                  <a:tcPr marL="13335" marR="1333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s-CO" sz="1100" b="0" i="0" u="none" strike="noStrike">
                        <a:solidFill>
                          <a:srgbClr val="000000"/>
                        </a:solidFill>
                        <a:effectLst/>
                        <a:latin typeface="Arial" panose="020B0604020202020204" pitchFamily="34" charset="0"/>
                        <a:cs typeface="Arial" panose="020B0604020202020204" pitchFamily="34" charset="0"/>
                      </a:endParaRPr>
                    </a:p>
                  </a:txBody>
                  <a:tcPr marL="13335" marR="1333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224906">
                <a:tc>
                  <a:txBody>
                    <a:bodyPr/>
                    <a:lstStyle/>
                    <a:p>
                      <a:pPr algn="l" fontAlgn="b"/>
                      <a:r>
                        <a:rPr lang="es-CO" sz="1100" u="none" strike="noStrike">
                          <a:effectLst/>
                          <a:latin typeface="Arial" panose="020B0604020202020204" pitchFamily="34" charset="0"/>
                          <a:cs typeface="Arial" panose="020B0604020202020204" pitchFamily="34" charset="0"/>
                        </a:rPr>
                        <a:t>F-apatite</a:t>
                      </a:r>
                      <a:endParaRPr lang="es-CO" sz="1100" b="0" i="0" u="none" strike="noStrike">
                        <a:solidFill>
                          <a:srgbClr val="000000"/>
                        </a:solidFill>
                        <a:effectLst/>
                        <a:latin typeface="Arial" panose="020B0604020202020204" pitchFamily="34" charset="0"/>
                        <a:cs typeface="Arial" panose="020B0604020202020204" pitchFamily="34" charset="0"/>
                      </a:endParaRPr>
                    </a:p>
                  </a:txBody>
                  <a:tcPr marL="13335" marR="1333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s-CO" sz="1100" b="0" i="0" u="none" strike="noStrike">
                        <a:solidFill>
                          <a:srgbClr val="000000"/>
                        </a:solidFill>
                        <a:effectLst/>
                        <a:latin typeface="Arial" panose="020B0604020202020204" pitchFamily="34" charset="0"/>
                        <a:cs typeface="Arial" panose="020B0604020202020204" pitchFamily="34" charset="0"/>
                      </a:endParaRPr>
                    </a:p>
                  </a:txBody>
                  <a:tcPr marL="13335" marR="1333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s-CO" sz="1100" b="0" i="0" u="none" strike="noStrike">
                        <a:solidFill>
                          <a:srgbClr val="000000"/>
                        </a:solidFill>
                        <a:effectLst/>
                        <a:latin typeface="Arial" panose="020B0604020202020204" pitchFamily="34" charset="0"/>
                        <a:cs typeface="Arial" panose="020B0604020202020204" pitchFamily="34" charset="0"/>
                      </a:endParaRPr>
                    </a:p>
                  </a:txBody>
                  <a:tcPr marL="13335" marR="1333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s-CO" sz="1100" b="0" i="0" u="none" strike="noStrike">
                        <a:solidFill>
                          <a:srgbClr val="000000"/>
                        </a:solidFill>
                        <a:effectLst/>
                        <a:latin typeface="Arial" panose="020B0604020202020204" pitchFamily="34" charset="0"/>
                        <a:cs typeface="Arial" panose="020B0604020202020204" pitchFamily="34" charset="0"/>
                      </a:endParaRPr>
                    </a:p>
                  </a:txBody>
                  <a:tcPr marL="13335" marR="1333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s-CO" sz="1100" b="0" i="0" u="none" strike="noStrike">
                        <a:solidFill>
                          <a:srgbClr val="000000"/>
                        </a:solidFill>
                        <a:effectLst/>
                        <a:latin typeface="Arial" panose="020B0604020202020204" pitchFamily="34" charset="0"/>
                        <a:cs typeface="Arial" panose="020B0604020202020204" pitchFamily="34" charset="0"/>
                      </a:endParaRPr>
                    </a:p>
                  </a:txBody>
                  <a:tcPr marL="13335" marR="1333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r h="224906">
                <a:tc>
                  <a:txBody>
                    <a:bodyPr/>
                    <a:lstStyle/>
                    <a:p>
                      <a:pPr algn="l" fontAlgn="b"/>
                      <a:r>
                        <a:rPr lang="es-CO" sz="1100" u="none" strike="noStrike">
                          <a:effectLst/>
                          <a:latin typeface="Arial" panose="020B0604020202020204" pitchFamily="34" charset="0"/>
                          <a:cs typeface="Arial" panose="020B0604020202020204" pitchFamily="34" charset="0"/>
                        </a:rPr>
                        <a:t>Emerald 1</a:t>
                      </a:r>
                      <a:endParaRPr lang="es-CO" sz="1100" b="0" i="0" u="none" strike="noStrike">
                        <a:solidFill>
                          <a:srgbClr val="000000"/>
                        </a:solidFill>
                        <a:effectLst/>
                        <a:latin typeface="Arial" panose="020B0604020202020204" pitchFamily="34" charset="0"/>
                        <a:cs typeface="Arial" panose="020B0604020202020204" pitchFamily="34" charset="0"/>
                      </a:endParaRPr>
                    </a:p>
                  </a:txBody>
                  <a:tcPr marL="13335" marR="1333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s-CO" sz="1100" b="0" i="0" u="none" strike="noStrike">
                        <a:solidFill>
                          <a:srgbClr val="000000"/>
                        </a:solidFill>
                        <a:effectLst/>
                        <a:latin typeface="Arial" panose="020B0604020202020204" pitchFamily="34" charset="0"/>
                        <a:cs typeface="Arial" panose="020B0604020202020204" pitchFamily="34" charset="0"/>
                      </a:endParaRPr>
                    </a:p>
                  </a:txBody>
                  <a:tcPr marL="13335" marR="1333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s-CO" sz="1100" b="0" i="0" u="none" strike="noStrike">
                        <a:solidFill>
                          <a:srgbClr val="000000"/>
                        </a:solidFill>
                        <a:effectLst/>
                        <a:latin typeface="Arial" panose="020B0604020202020204" pitchFamily="34" charset="0"/>
                        <a:cs typeface="Arial" panose="020B0604020202020204" pitchFamily="34" charset="0"/>
                      </a:endParaRPr>
                    </a:p>
                  </a:txBody>
                  <a:tcPr marL="13335" marR="1333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s-CO" sz="1100" b="0" i="0" u="none" strike="noStrike">
                        <a:solidFill>
                          <a:srgbClr val="000000"/>
                        </a:solidFill>
                        <a:effectLst/>
                        <a:latin typeface="Arial" panose="020B0604020202020204" pitchFamily="34" charset="0"/>
                        <a:cs typeface="Arial" panose="020B0604020202020204" pitchFamily="34" charset="0"/>
                      </a:endParaRPr>
                    </a:p>
                  </a:txBody>
                  <a:tcPr marL="13335" marR="1333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s-CO" sz="1100" b="0" i="0" u="none" strike="noStrike">
                        <a:solidFill>
                          <a:srgbClr val="000000"/>
                        </a:solidFill>
                        <a:effectLst/>
                        <a:latin typeface="Arial" panose="020B0604020202020204" pitchFamily="34" charset="0"/>
                        <a:cs typeface="Arial" panose="020B0604020202020204" pitchFamily="34" charset="0"/>
                      </a:endParaRPr>
                    </a:p>
                  </a:txBody>
                  <a:tcPr marL="13335" marR="1333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r h="224906">
                <a:tc>
                  <a:txBody>
                    <a:bodyPr/>
                    <a:lstStyle/>
                    <a:p>
                      <a:pPr algn="l" fontAlgn="b"/>
                      <a:r>
                        <a:rPr lang="es-CO" sz="1100" u="none" strike="noStrike">
                          <a:effectLst/>
                          <a:latin typeface="Arial" panose="020B0604020202020204" pitchFamily="34" charset="0"/>
                          <a:cs typeface="Arial" panose="020B0604020202020204" pitchFamily="34" charset="0"/>
                        </a:rPr>
                        <a:t>Calcite</a:t>
                      </a:r>
                      <a:endParaRPr lang="es-CO" sz="1100" b="0" i="0" u="none" strike="noStrike">
                        <a:solidFill>
                          <a:srgbClr val="000000"/>
                        </a:solidFill>
                        <a:effectLst/>
                        <a:latin typeface="Arial" panose="020B0604020202020204" pitchFamily="34" charset="0"/>
                        <a:cs typeface="Arial" panose="020B0604020202020204" pitchFamily="34" charset="0"/>
                      </a:endParaRPr>
                    </a:p>
                  </a:txBody>
                  <a:tcPr marL="13335" marR="1333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s-CO" sz="1100" b="0" i="0" u="none" strike="noStrike">
                        <a:solidFill>
                          <a:srgbClr val="000000"/>
                        </a:solidFill>
                        <a:effectLst/>
                        <a:latin typeface="Arial" panose="020B0604020202020204" pitchFamily="34" charset="0"/>
                        <a:cs typeface="Arial" panose="020B0604020202020204" pitchFamily="34" charset="0"/>
                      </a:endParaRPr>
                    </a:p>
                  </a:txBody>
                  <a:tcPr marL="13335" marR="1333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s-CO" sz="1100" b="0" i="0" u="none" strike="noStrike">
                        <a:solidFill>
                          <a:srgbClr val="000000"/>
                        </a:solidFill>
                        <a:effectLst/>
                        <a:latin typeface="Arial" panose="020B0604020202020204" pitchFamily="34" charset="0"/>
                        <a:cs typeface="Arial" panose="020B0604020202020204" pitchFamily="34" charset="0"/>
                      </a:endParaRPr>
                    </a:p>
                  </a:txBody>
                  <a:tcPr marL="13335" marR="1333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s-CO" sz="1100" b="0" i="0" u="none" strike="noStrike">
                        <a:solidFill>
                          <a:srgbClr val="000000"/>
                        </a:solidFill>
                        <a:effectLst/>
                        <a:latin typeface="Arial" panose="020B0604020202020204" pitchFamily="34" charset="0"/>
                        <a:cs typeface="Arial" panose="020B0604020202020204" pitchFamily="34" charset="0"/>
                      </a:endParaRPr>
                    </a:p>
                  </a:txBody>
                  <a:tcPr marL="13335" marR="1333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s-CO" sz="1100" b="0" i="0" u="none" strike="noStrike">
                        <a:solidFill>
                          <a:srgbClr val="000000"/>
                        </a:solidFill>
                        <a:effectLst/>
                        <a:latin typeface="Arial" panose="020B0604020202020204" pitchFamily="34" charset="0"/>
                        <a:cs typeface="Arial" panose="020B0604020202020204" pitchFamily="34" charset="0"/>
                      </a:endParaRPr>
                    </a:p>
                  </a:txBody>
                  <a:tcPr marL="13335" marR="1333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0"/>
                  </a:ext>
                </a:extLst>
              </a:tr>
              <a:tr h="224906">
                <a:tc>
                  <a:txBody>
                    <a:bodyPr/>
                    <a:lstStyle/>
                    <a:p>
                      <a:pPr algn="l" fontAlgn="b"/>
                      <a:r>
                        <a:rPr lang="en-US" sz="1100" b="0" i="0" u="none" strike="noStrike">
                          <a:solidFill>
                            <a:srgbClr val="000000"/>
                          </a:solidFill>
                          <a:effectLst/>
                          <a:latin typeface="Arial" panose="020B0604020202020204" pitchFamily="34" charset="0"/>
                          <a:cs typeface="Arial" panose="020B0604020202020204" pitchFamily="34" charset="0"/>
                        </a:rPr>
                        <a:t>Mica</a:t>
                      </a:r>
                      <a:endParaRPr lang="es-CO" sz="1100" b="0" i="0" u="none" strike="noStrike">
                        <a:solidFill>
                          <a:srgbClr val="000000"/>
                        </a:solidFill>
                        <a:effectLst/>
                        <a:latin typeface="Arial" panose="020B0604020202020204" pitchFamily="34" charset="0"/>
                        <a:cs typeface="Arial" panose="020B0604020202020204" pitchFamily="34" charset="0"/>
                      </a:endParaRPr>
                    </a:p>
                  </a:txBody>
                  <a:tcPr marL="13335" marR="1333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s-CO" sz="1100" b="0" i="0" u="none" strike="noStrike">
                        <a:solidFill>
                          <a:srgbClr val="000000"/>
                        </a:solidFill>
                        <a:effectLst/>
                        <a:latin typeface="Arial" panose="020B0604020202020204" pitchFamily="34" charset="0"/>
                        <a:cs typeface="Arial" panose="020B0604020202020204" pitchFamily="34" charset="0"/>
                      </a:endParaRPr>
                    </a:p>
                  </a:txBody>
                  <a:tcPr marL="13335" marR="1333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s-CO" sz="1100" b="0" i="0" u="none" strike="noStrike">
                        <a:solidFill>
                          <a:srgbClr val="000000"/>
                        </a:solidFill>
                        <a:effectLst/>
                        <a:latin typeface="Arial" panose="020B0604020202020204" pitchFamily="34" charset="0"/>
                        <a:cs typeface="Arial" panose="020B0604020202020204" pitchFamily="34" charset="0"/>
                      </a:endParaRPr>
                    </a:p>
                  </a:txBody>
                  <a:tcPr marL="13335" marR="1333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s-CO" sz="1100" b="0" i="0" u="none" strike="noStrike">
                        <a:solidFill>
                          <a:srgbClr val="000000"/>
                        </a:solidFill>
                        <a:effectLst/>
                        <a:latin typeface="Arial" panose="020B0604020202020204" pitchFamily="34" charset="0"/>
                        <a:cs typeface="Arial" panose="020B0604020202020204" pitchFamily="34" charset="0"/>
                      </a:endParaRPr>
                    </a:p>
                  </a:txBody>
                  <a:tcPr marL="13335" marR="1333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s-CO" sz="1100" b="0" i="0" u="none" strike="noStrike">
                        <a:solidFill>
                          <a:srgbClr val="000000"/>
                        </a:solidFill>
                        <a:effectLst/>
                        <a:latin typeface="Arial" panose="020B0604020202020204" pitchFamily="34" charset="0"/>
                        <a:cs typeface="Arial" panose="020B0604020202020204" pitchFamily="34" charset="0"/>
                      </a:endParaRPr>
                    </a:p>
                  </a:txBody>
                  <a:tcPr marL="13335" marR="1333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1"/>
                  </a:ext>
                </a:extLst>
              </a:tr>
              <a:tr h="224906">
                <a:tc>
                  <a:txBody>
                    <a:bodyPr/>
                    <a:lstStyle/>
                    <a:p>
                      <a:pPr algn="l" fontAlgn="b"/>
                      <a:r>
                        <a:rPr lang="es-CO" sz="1100" u="none" strike="noStrike">
                          <a:effectLst/>
                          <a:latin typeface="Arial" panose="020B0604020202020204" pitchFamily="34" charset="0"/>
                          <a:cs typeface="Arial" panose="020B0604020202020204" pitchFamily="34" charset="0"/>
                        </a:rPr>
                        <a:t>Dolomite</a:t>
                      </a:r>
                      <a:endParaRPr lang="es-CO" sz="1100" b="0" i="0" u="none" strike="noStrike">
                        <a:solidFill>
                          <a:srgbClr val="000000"/>
                        </a:solidFill>
                        <a:effectLst/>
                        <a:latin typeface="Arial" panose="020B0604020202020204" pitchFamily="34" charset="0"/>
                        <a:cs typeface="Arial" panose="020B0604020202020204" pitchFamily="34" charset="0"/>
                      </a:endParaRPr>
                    </a:p>
                  </a:txBody>
                  <a:tcPr marL="13335" marR="1333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s-CO" sz="1100" b="0" i="0" u="none" strike="noStrike">
                        <a:solidFill>
                          <a:srgbClr val="000000"/>
                        </a:solidFill>
                        <a:effectLst/>
                        <a:latin typeface="Arial" panose="020B0604020202020204" pitchFamily="34" charset="0"/>
                        <a:cs typeface="Arial" panose="020B0604020202020204" pitchFamily="34" charset="0"/>
                      </a:endParaRPr>
                    </a:p>
                  </a:txBody>
                  <a:tcPr marL="13335" marR="1333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s-CO" sz="1100" b="0" i="0" u="none" strike="noStrike">
                        <a:solidFill>
                          <a:srgbClr val="000000"/>
                        </a:solidFill>
                        <a:effectLst/>
                        <a:latin typeface="Arial" panose="020B0604020202020204" pitchFamily="34" charset="0"/>
                        <a:cs typeface="Arial" panose="020B0604020202020204" pitchFamily="34" charset="0"/>
                      </a:endParaRPr>
                    </a:p>
                  </a:txBody>
                  <a:tcPr marL="13335" marR="1333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s-CO" sz="1100" b="0" i="0" u="none" strike="noStrike">
                        <a:solidFill>
                          <a:srgbClr val="000000"/>
                        </a:solidFill>
                        <a:effectLst/>
                        <a:latin typeface="Arial" panose="020B0604020202020204" pitchFamily="34" charset="0"/>
                        <a:cs typeface="Arial" panose="020B0604020202020204" pitchFamily="34" charset="0"/>
                      </a:endParaRPr>
                    </a:p>
                  </a:txBody>
                  <a:tcPr marL="13335" marR="1333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s-CO" sz="1100" b="0" i="0" u="none" strike="noStrike">
                        <a:solidFill>
                          <a:srgbClr val="000000"/>
                        </a:solidFill>
                        <a:effectLst/>
                        <a:latin typeface="Arial" panose="020B0604020202020204" pitchFamily="34" charset="0"/>
                        <a:cs typeface="Arial" panose="020B0604020202020204" pitchFamily="34" charset="0"/>
                      </a:endParaRPr>
                    </a:p>
                  </a:txBody>
                  <a:tcPr marL="13335" marR="1333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2"/>
                  </a:ext>
                </a:extLst>
              </a:tr>
              <a:tr h="224906">
                <a:tc>
                  <a:txBody>
                    <a:bodyPr/>
                    <a:lstStyle/>
                    <a:p>
                      <a:pPr algn="l" fontAlgn="b"/>
                      <a:r>
                        <a:rPr lang="es-CO" sz="1100" u="none" strike="noStrike" dirty="0" err="1">
                          <a:effectLst/>
                          <a:latin typeface="Arial" panose="020B0604020202020204" pitchFamily="34" charset="0"/>
                          <a:cs typeface="Arial" panose="020B0604020202020204" pitchFamily="34" charset="0"/>
                        </a:rPr>
                        <a:t>Quartz</a:t>
                      </a:r>
                      <a:r>
                        <a:rPr lang="es-CO" sz="1100" u="none" strike="noStrike" dirty="0">
                          <a:effectLst/>
                          <a:latin typeface="Arial" panose="020B0604020202020204" pitchFamily="34" charset="0"/>
                          <a:cs typeface="Arial" panose="020B0604020202020204" pitchFamily="34" charset="0"/>
                        </a:rPr>
                        <a:t> 2</a:t>
                      </a:r>
                      <a:endParaRPr lang="es-CO" sz="1100" b="0" i="0" u="none" strike="noStrike" dirty="0">
                        <a:solidFill>
                          <a:srgbClr val="000000"/>
                        </a:solidFill>
                        <a:effectLst/>
                        <a:latin typeface="Arial" panose="020B0604020202020204" pitchFamily="34" charset="0"/>
                        <a:cs typeface="Arial" panose="020B0604020202020204" pitchFamily="34" charset="0"/>
                      </a:endParaRPr>
                    </a:p>
                  </a:txBody>
                  <a:tcPr marL="13335" marR="1333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s-CO" sz="1100" b="0" i="0" u="none" strike="noStrike" dirty="0">
                        <a:solidFill>
                          <a:srgbClr val="000000"/>
                        </a:solidFill>
                        <a:effectLst/>
                        <a:latin typeface="Arial" panose="020B0604020202020204" pitchFamily="34" charset="0"/>
                        <a:cs typeface="Arial" panose="020B0604020202020204" pitchFamily="34" charset="0"/>
                      </a:endParaRPr>
                    </a:p>
                  </a:txBody>
                  <a:tcPr marL="13335" marR="1333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s-CO" sz="1100" b="0" i="0" u="none" strike="noStrike" dirty="0">
                        <a:solidFill>
                          <a:srgbClr val="000000"/>
                        </a:solidFill>
                        <a:effectLst/>
                        <a:latin typeface="Arial" panose="020B0604020202020204" pitchFamily="34" charset="0"/>
                        <a:cs typeface="Arial" panose="020B0604020202020204" pitchFamily="34" charset="0"/>
                      </a:endParaRPr>
                    </a:p>
                  </a:txBody>
                  <a:tcPr marL="13335" marR="1333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s-CO" sz="1100" b="0" i="0" u="none" strike="noStrike" dirty="0">
                        <a:solidFill>
                          <a:srgbClr val="000000"/>
                        </a:solidFill>
                        <a:effectLst/>
                        <a:latin typeface="Arial" panose="020B0604020202020204" pitchFamily="34" charset="0"/>
                        <a:cs typeface="Arial" panose="020B0604020202020204" pitchFamily="34" charset="0"/>
                      </a:endParaRPr>
                    </a:p>
                  </a:txBody>
                  <a:tcPr marL="13335" marR="1333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s-CO" sz="1100" b="0" i="0" u="none" strike="noStrike" dirty="0">
                        <a:solidFill>
                          <a:srgbClr val="000000"/>
                        </a:solidFill>
                        <a:effectLst/>
                        <a:latin typeface="Arial" panose="020B0604020202020204" pitchFamily="34" charset="0"/>
                        <a:cs typeface="Arial" panose="020B0604020202020204" pitchFamily="34" charset="0"/>
                      </a:endParaRPr>
                    </a:p>
                  </a:txBody>
                  <a:tcPr marL="13335" marR="1333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3"/>
                  </a:ext>
                </a:extLst>
              </a:tr>
              <a:tr h="224906">
                <a:tc>
                  <a:txBody>
                    <a:bodyPr/>
                    <a:lstStyle/>
                    <a:p>
                      <a:pPr algn="l" fontAlgn="b"/>
                      <a:r>
                        <a:rPr lang="es-CO" sz="1100" u="none" strike="noStrike" dirty="0" err="1">
                          <a:effectLst/>
                          <a:latin typeface="Arial" panose="020B0604020202020204" pitchFamily="34" charset="0"/>
                          <a:cs typeface="Arial" panose="020B0604020202020204" pitchFamily="34" charset="0"/>
                        </a:rPr>
                        <a:t>Emerald</a:t>
                      </a:r>
                      <a:r>
                        <a:rPr lang="es-CO" sz="1100" u="none" strike="noStrike" dirty="0">
                          <a:effectLst/>
                          <a:latin typeface="Arial" panose="020B0604020202020204" pitchFamily="34" charset="0"/>
                          <a:cs typeface="Arial" panose="020B0604020202020204" pitchFamily="34" charset="0"/>
                        </a:rPr>
                        <a:t> 2</a:t>
                      </a:r>
                      <a:endParaRPr lang="es-CO" sz="1100" b="0" i="0" u="none" strike="noStrike" dirty="0">
                        <a:solidFill>
                          <a:srgbClr val="000000"/>
                        </a:solidFill>
                        <a:effectLst/>
                        <a:latin typeface="Arial" panose="020B0604020202020204" pitchFamily="34" charset="0"/>
                        <a:cs typeface="Arial" panose="020B0604020202020204" pitchFamily="34" charset="0"/>
                      </a:endParaRPr>
                    </a:p>
                  </a:txBody>
                  <a:tcPr marL="13335" marR="1333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s-CO" sz="1100" b="0" i="0" u="none" strike="noStrike">
                        <a:solidFill>
                          <a:srgbClr val="000000"/>
                        </a:solidFill>
                        <a:effectLst/>
                        <a:latin typeface="Arial" panose="020B0604020202020204" pitchFamily="34" charset="0"/>
                        <a:cs typeface="Arial" panose="020B0604020202020204" pitchFamily="34" charset="0"/>
                      </a:endParaRPr>
                    </a:p>
                  </a:txBody>
                  <a:tcPr marL="13335" marR="1333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s-CO" sz="1100" b="0" i="0" u="none" strike="noStrike" dirty="0">
                        <a:solidFill>
                          <a:srgbClr val="000000"/>
                        </a:solidFill>
                        <a:effectLst/>
                        <a:latin typeface="Arial" panose="020B0604020202020204" pitchFamily="34" charset="0"/>
                        <a:cs typeface="Arial" panose="020B0604020202020204" pitchFamily="34" charset="0"/>
                      </a:endParaRPr>
                    </a:p>
                  </a:txBody>
                  <a:tcPr marL="13335" marR="1333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s-CO" sz="1100" b="0" i="0" u="none" strike="noStrike">
                        <a:solidFill>
                          <a:srgbClr val="000000"/>
                        </a:solidFill>
                        <a:effectLst/>
                        <a:latin typeface="Arial" panose="020B0604020202020204" pitchFamily="34" charset="0"/>
                        <a:cs typeface="Arial" panose="020B0604020202020204" pitchFamily="34" charset="0"/>
                      </a:endParaRPr>
                    </a:p>
                  </a:txBody>
                  <a:tcPr marL="13335" marR="1333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s-CO" sz="1100" b="0" i="0" u="none" strike="noStrike">
                        <a:solidFill>
                          <a:srgbClr val="000000"/>
                        </a:solidFill>
                        <a:effectLst/>
                        <a:latin typeface="Arial" panose="020B0604020202020204" pitchFamily="34" charset="0"/>
                        <a:cs typeface="Arial" panose="020B0604020202020204" pitchFamily="34" charset="0"/>
                      </a:endParaRPr>
                    </a:p>
                  </a:txBody>
                  <a:tcPr marL="13335" marR="1333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4"/>
                  </a:ext>
                </a:extLst>
              </a:tr>
              <a:tr h="224906">
                <a:tc>
                  <a:txBody>
                    <a:bodyPr/>
                    <a:lstStyle/>
                    <a:p>
                      <a:pPr algn="l" fontAlgn="b"/>
                      <a:r>
                        <a:rPr lang="es-CO" sz="1100" b="0" i="0" u="none" strike="noStrike" dirty="0">
                          <a:solidFill>
                            <a:srgbClr val="000000"/>
                          </a:solidFill>
                          <a:effectLst/>
                          <a:latin typeface="Arial" panose="020B0604020202020204" pitchFamily="34" charset="0"/>
                          <a:cs typeface="Arial" panose="020B0604020202020204" pitchFamily="34" charset="0"/>
                        </a:rPr>
                        <a:t>F-Apatite</a:t>
                      </a:r>
                    </a:p>
                  </a:txBody>
                  <a:tcPr marL="13335" marR="1333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s-CO" sz="1100" b="0" i="0" u="none" strike="noStrike">
                        <a:solidFill>
                          <a:srgbClr val="000000"/>
                        </a:solidFill>
                        <a:effectLst/>
                        <a:latin typeface="Arial" panose="020B0604020202020204" pitchFamily="34" charset="0"/>
                        <a:cs typeface="Arial" panose="020B0604020202020204" pitchFamily="34" charset="0"/>
                      </a:endParaRPr>
                    </a:p>
                  </a:txBody>
                  <a:tcPr marL="13335" marR="1333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s-CO" sz="1100" b="0" i="0" u="none" strike="noStrike" dirty="0">
                        <a:solidFill>
                          <a:srgbClr val="000000"/>
                        </a:solidFill>
                        <a:effectLst/>
                        <a:latin typeface="Arial" panose="020B0604020202020204" pitchFamily="34" charset="0"/>
                        <a:cs typeface="Arial" panose="020B0604020202020204" pitchFamily="34" charset="0"/>
                      </a:endParaRPr>
                    </a:p>
                  </a:txBody>
                  <a:tcPr marL="13335" marR="1333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s-CO" sz="1100" b="0" i="0" u="none" strike="noStrike" dirty="0">
                        <a:solidFill>
                          <a:srgbClr val="000000"/>
                        </a:solidFill>
                        <a:effectLst/>
                        <a:latin typeface="Arial" panose="020B0604020202020204" pitchFamily="34" charset="0"/>
                        <a:cs typeface="Arial" panose="020B0604020202020204" pitchFamily="34" charset="0"/>
                      </a:endParaRPr>
                    </a:p>
                  </a:txBody>
                  <a:tcPr marL="13335" marR="1333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s-CO" sz="1100" b="0" i="0" u="none" strike="noStrike" dirty="0">
                        <a:solidFill>
                          <a:srgbClr val="000000"/>
                        </a:solidFill>
                        <a:effectLst/>
                        <a:latin typeface="Arial" panose="020B0604020202020204" pitchFamily="34" charset="0"/>
                        <a:cs typeface="Arial" panose="020B0604020202020204" pitchFamily="34" charset="0"/>
                      </a:endParaRPr>
                    </a:p>
                  </a:txBody>
                  <a:tcPr marL="13335" marR="1333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5"/>
                  </a:ext>
                </a:extLst>
              </a:tr>
              <a:tr h="575797">
                <a:tc>
                  <a:txBody>
                    <a:bodyPr/>
                    <a:lstStyle/>
                    <a:p>
                      <a:pPr algn="l" fontAlgn="b"/>
                      <a:r>
                        <a:rPr lang="es-CO" sz="1100" b="0" i="0" u="none" strike="noStrike" dirty="0" err="1">
                          <a:solidFill>
                            <a:srgbClr val="000000"/>
                          </a:solidFill>
                          <a:effectLst/>
                          <a:latin typeface="Arial" panose="020B0604020202020204" pitchFamily="34" charset="0"/>
                          <a:cs typeface="Arial" panose="020B0604020202020204" pitchFamily="34" charset="0"/>
                        </a:rPr>
                        <a:t>Parisite-Synshisite</a:t>
                      </a:r>
                      <a:endParaRPr lang="es-CO" sz="1100" b="0" i="0" u="none" strike="noStrike" dirty="0">
                        <a:solidFill>
                          <a:srgbClr val="000000"/>
                        </a:solidFill>
                        <a:effectLst/>
                        <a:latin typeface="Arial" panose="020B0604020202020204" pitchFamily="34" charset="0"/>
                        <a:cs typeface="Arial" panose="020B0604020202020204" pitchFamily="34" charset="0"/>
                      </a:endParaRPr>
                    </a:p>
                  </a:txBody>
                  <a:tcPr marL="13335" marR="1333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s-CO" sz="1100" b="0" i="0" u="none" strike="noStrike" dirty="0">
                        <a:solidFill>
                          <a:srgbClr val="000000"/>
                        </a:solidFill>
                        <a:effectLst/>
                        <a:latin typeface="Arial" panose="020B0604020202020204" pitchFamily="34" charset="0"/>
                        <a:cs typeface="Arial" panose="020B0604020202020204" pitchFamily="34" charset="0"/>
                      </a:endParaRPr>
                    </a:p>
                  </a:txBody>
                  <a:tcPr marL="13335" marR="1333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s-CO" sz="1100" b="0" i="0" u="none" strike="noStrike">
                        <a:solidFill>
                          <a:srgbClr val="000000"/>
                        </a:solidFill>
                        <a:effectLst/>
                        <a:latin typeface="Arial" panose="020B0604020202020204" pitchFamily="34" charset="0"/>
                        <a:cs typeface="Arial" panose="020B0604020202020204" pitchFamily="34" charset="0"/>
                      </a:endParaRPr>
                    </a:p>
                  </a:txBody>
                  <a:tcPr marL="13335" marR="1333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endParaRPr lang="es-CO" sz="4000" b="0" i="0" u="none" strike="noStrike" dirty="0">
                        <a:solidFill>
                          <a:srgbClr val="000000"/>
                        </a:solidFill>
                        <a:effectLst/>
                        <a:latin typeface="Arial" panose="020B0604020202020204" pitchFamily="34" charset="0"/>
                        <a:cs typeface="Arial" panose="020B0604020202020204" pitchFamily="34" charset="0"/>
                      </a:endParaRPr>
                    </a:p>
                  </a:txBody>
                  <a:tcPr marL="13335" marR="1333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endParaRPr lang="es-CO" sz="2700" b="0" i="0" u="none" strike="noStrike" dirty="0">
                        <a:solidFill>
                          <a:srgbClr val="000000"/>
                        </a:solidFill>
                        <a:effectLst/>
                        <a:latin typeface="Arial" panose="020B0604020202020204" pitchFamily="34" charset="0"/>
                        <a:cs typeface="Arial" panose="020B0604020202020204" pitchFamily="34" charset="0"/>
                      </a:endParaRPr>
                    </a:p>
                  </a:txBody>
                  <a:tcPr marL="13335" marR="1333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6"/>
                  </a:ext>
                </a:extLst>
              </a:tr>
            </a:tbl>
          </a:graphicData>
        </a:graphic>
      </p:graphicFrame>
      <p:sp>
        <p:nvSpPr>
          <p:cNvPr id="117" name="Rectángulo 4"/>
          <p:cNvSpPr/>
          <p:nvPr/>
        </p:nvSpPr>
        <p:spPr>
          <a:xfrm>
            <a:off x="9966109" y="2750402"/>
            <a:ext cx="355593" cy="4996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s-CO"/>
          </a:p>
        </p:txBody>
      </p:sp>
      <p:sp>
        <p:nvSpPr>
          <p:cNvPr id="118" name="Rectángulo 5"/>
          <p:cNvSpPr/>
          <p:nvPr/>
        </p:nvSpPr>
        <p:spPr>
          <a:xfrm>
            <a:off x="9967337" y="3026599"/>
            <a:ext cx="551176" cy="45719"/>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s-CO"/>
          </a:p>
        </p:txBody>
      </p:sp>
      <p:sp>
        <p:nvSpPr>
          <p:cNvPr id="119" name="Rectángulo 6"/>
          <p:cNvSpPr/>
          <p:nvPr/>
        </p:nvSpPr>
        <p:spPr>
          <a:xfrm>
            <a:off x="9966110" y="3255951"/>
            <a:ext cx="355593" cy="45719"/>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s-CO"/>
          </a:p>
        </p:txBody>
      </p:sp>
      <p:sp>
        <p:nvSpPr>
          <p:cNvPr id="120" name="Rectángulo 7"/>
          <p:cNvSpPr/>
          <p:nvPr/>
        </p:nvSpPr>
        <p:spPr>
          <a:xfrm>
            <a:off x="10395321" y="3574752"/>
            <a:ext cx="562270" cy="47207"/>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s-CO"/>
          </a:p>
        </p:txBody>
      </p:sp>
      <p:sp>
        <p:nvSpPr>
          <p:cNvPr id="121" name="Rectángulo 8"/>
          <p:cNvSpPr/>
          <p:nvPr/>
        </p:nvSpPr>
        <p:spPr>
          <a:xfrm>
            <a:off x="10481909" y="3761286"/>
            <a:ext cx="438420" cy="45719"/>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s-CO"/>
          </a:p>
        </p:txBody>
      </p:sp>
      <p:sp>
        <p:nvSpPr>
          <p:cNvPr id="122" name="Rectángulo 9"/>
          <p:cNvSpPr/>
          <p:nvPr/>
        </p:nvSpPr>
        <p:spPr>
          <a:xfrm>
            <a:off x="10522898" y="3985468"/>
            <a:ext cx="422925" cy="45719"/>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s-CO"/>
          </a:p>
        </p:txBody>
      </p:sp>
      <p:sp>
        <p:nvSpPr>
          <p:cNvPr id="123" name="Rectángulo 10"/>
          <p:cNvSpPr/>
          <p:nvPr/>
        </p:nvSpPr>
        <p:spPr>
          <a:xfrm>
            <a:off x="11135287" y="4540041"/>
            <a:ext cx="562270" cy="47207"/>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s-CO"/>
          </a:p>
        </p:txBody>
      </p:sp>
      <p:sp>
        <p:nvSpPr>
          <p:cNvPr id="124" name="Rectángulo 11"/>
          <p:cNvSpPr/>
          <p:nvPr/>
        </p:nvSpPr>
        <p:spPr>
          <a:xfrm>
            <a:off x="11126397" y="4762291"/>
            <a:ext cx="562270" cy="47207"/>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s-CO"/>
          </a:p>
        </p:txBody>
      </p:sp>
      <p:sp>
        <p:nvSpPr>
          <p:cNvPr id="125" name="Rectángulo 13"/>
          <p:cNvSpPr/>
          <p:nvPr/>
        </p:nvSpPr>
        <p:spPr>
          <a:xfrm>
            <a:off x="11135287" y="4971254"/>
            <a:ext cx="562270" cy="45719"/>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s-CO" dirty="0"/>
          </a:p>
        </p:txBody>
      </p:sp>
      <p:sp>
        <p:nvSpPr>
          <p:cNvPr id="126" name="Rectángulo 14"/>
          <p:cNvSpPr/>
          <p:nvPr/>
        </p:nvSpPr>
        <p:spPr>
          <a:xfrm>
            <a:off x="11135287" y="5193260"/>
            <a:ext cx="562270" cy="45719"/>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s-CO"/>
          </a:p>
        </p:txBody>
      </p:sp>
      <p:sp>
        <p:nvSpPr>
          <p:cNvPr id="127" name="Rectángulo 15"/>
          <p:cNvSpPr/>
          <p:nvPr/>
        </p:nvSpPr>
        <p:spPr>
          <a:xfrm>
            <a:off x="11135287" y="5413116"/>
            <a:ext cx="562270" cy="45719"/>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s-CO"/>
          </a:p>
        </p:txBody>
      </p:sp>
      <p:sp>
        <p:nvSpPr>
          <p:cNvPr id="130" name="Rectángulo 45"/>
          <p:cNvSpPr/>
          <p:nvPr/>
        </p:nvSpPr>
        <p:spPr>
          <a:xfrm>
            <a:off x="9901539" y="2593325"/>
            <a:ext cx="246006" cy="755190"/>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31" name="Rectángulo 46"/>
          <p:cNvSpPr/>
          <p:nvPr/>
        </p:nvSpPr>
        <p:spPr>
          <a:xfrm>
            <a:off x="10441940" y="3505564"/>
            <a:ext cx="254060" cy="891063"/>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32" name="Rectángulo 47"/>
          <p:cNvSpPr/>
          <p:nvPr/>
        </p:nvSpPr>
        <p:spPr>
          <a:xfrm>
            <a:off x="11058980" y="4482601"/>
            <a:ext cx="359527" cy="1570576"/>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33" name="Rectángulo 9"/>
          <p:cNvSpPr/>
          <p:nvPr/>
        </p:nvSpPr>
        <p:spPr>
          <a:xfrm>
            <a:off x="10481910" y="4233776"/>
            <a:ext cx="463914" cy="45719"/>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s-CO"/>
          </a:p>
        </p:txBody>
      </p:sp>
      <p:sp>
        <p:nvSpPr>
          <p:cNvPr id="134" name="Rectángulo 16"/>
          <p:cNvSpPr/>
          <p:nvPr/>
        </p:nvSpPr>
        <p:spPr>
          <a:xfrm>
            <a:off x="11158280" y="5887236"/>
            <a:ext cx="82286" cy="75153"/>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s-CO"/>
          </a:p>
        </p:txBody>
      </p:sp>
      <p:sp>
        <p:nvSpPr>
          <p:cNvPr id="136" name="Rectángulo 12"/>
          <p:cNvSpPr/>
          <p:nvPr/>
        </p:nvSpPr>
        <p:spPr>
          <a:xfrm>
            <a:off x="8171495" y="6261855"/>
            <a:ext cx="2086084" cy="369332"/>
          </a:xfrm>
          <a:prstGeom prst="rect">
            <a:avLst/>
          </a:prstGeom>
          <a:ln>
            <a:solidFill>
              <a:schemeClr val="tx1"/>
            </a:solidFill>
          </a:ln>
          <a:effectLst>
            <a:outerShdw blurRad="50800" dist="38100" dir="5400000" algn="t" rotWithShape="0">
              <a:prstClr val="black">
                <a:alpha val="40000"/>
              </a:prstClr>
            </a:outerShdw>
          </a:effectLst>
        </p:spPr>
        <p:txBody>
          <a:bodyPr wrap="none">
            <a:spAutoFit/>
          </a:bodyPr>
          <a:lstStyle/>
          <a:p>
            <a:r>
              <a:rPr lang="es-CO" b="1" dirty="0" err="1">
                <a:latin typeface="URWPalladioL-Roma"/>
              </a:rPr>
              <a:t>Mineralizing</a:t>
            </a:r>
            <a:r>
              <a:rPr lang="es-CO" b="1" dirty="0">
                <a:latin typeface="URWPalladioL-Roma"/>
              </a:rPr>
              <a:t> </a:t>
            </a:r>
            <a:r>
              <a:rPr lang="es-CO" b="1" dirty="0" err="1">
                <a:latin typeface="URWPalladioL-Roma"/>
              </a:rPr>
              <a:t>Setting</a:t>
            </a:r>
            <a:endParaRPr lang="es-CO" dirty="0">
              <a:solidFill>
                <a:srgbClr val="FF0000"/>
              </a:solidFill>
            </a:endParaRPr>
          </a:p>
        </p:txBody>
      </p:sp>
      <p:pic>
        <p:nvPicPr>
          <p:cNvPr id="146" name="Imagen 145">
            <a:extLst>
              <a:ext uri="{FF2B5EF4-FFF2-40B4-BE49-F238E27FC236}">
                <a16:creationId xmlns:a16="http://schemas.microsoft.com/office/drawing/2014/main" id="{9D28DF85-9C05-4FE5-81E2-069631B6758A}"/>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89588" y="-7810"/>
            <a:ext cx="4411549" cy="4631108"/>
          </a:xfrm>
          <a:prstGeom prst="rect">
            <a:avLst/>
          </a:prstGeom>
          <a:noFill/>
          <a:ln>
            <a:noFill/>
          </a:ln>
        </p:spPr>
      </p:pic>
      <p:pic>
        <p:nvPicPr>
          <p:cNvPr id="32" name="Imagen 31">
            <a:extLst>
              <a:ext uri="{FF2B5EF4-FFF2-40B4-BE49-F238E27FC236}">
                <a16:creationId xmlns:a16="http://schemas.microsoft.com/office/drawing/2014/main" id="{BF5BB818-8AEB-347E-CE22-94E22157603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9117" y="681299"/>
            <a:ext cx="1469759" cy="1058052"/>
          </a:xfrm>
          <a:prstGeom prst="rect">
            <a:avLst/>
          </a:prstGeom>
        </p:spPr>
      </p:pic>
      <p:sp>
        <p:nvSpPr>
          <p:cNvPr id="33" name="Elipse 32">
            <a:extLst>
              <a:ext uri="{FF2B5EF4-FFF2-40B4-BE49-F238E27FC236}">
                <a16:creationId xmlns:a16="http://schemas.microsoft.com/office/drawing/2014/main" id="{BEC6B086-7FF6-373D-D7D7-0C96541C4F05}"/>
              </a:ext>
            </a:extLst>
          </p:cNvPr>
          <p:cNvSpPr/>
          <p:nvPr/>
        </p:nvSpPr>
        <p:spPr>
          <a:xfrm>
            <a:off x="2492050" y="803935"/>
            <a:ext cx="401377" cy="40513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rgbClr val="FFFF00"/>
              </a:solidFill>
            </a:endParaRPr>
          </a:p>
        </p:txBody>
      </p:sp>
      <p:cxnSp>
        <p:nvCxnSpPr>
          <p:cNvPr id="34" name="Conector recto 33">
            <a:extLst>
              <a:ext uri="{FF2B5EF4-FFF2-40B4-BE49-F238E27FC236}">
                <a16:creationId xmlns:a16="http://schemas.microsoft.com/office/drawing/2014/main" id="{E993F2B9-D823-F6AD-AF62-5607847BF9F1}"/>
              </a:ext>
            </a:extLst>
          </p:cNvPr>
          <p:cNvCxnSpPr>
            <a:cxnSpLocks/>
          </p:cNvCxnSpPr>
          <p:nvPr/>
        </p:nvCxnSpPr>
        <p:spPr>
          <a:xfrm flipH="1">
            <a:off x="1588876" y="862005"/>
            <a:ext cx="961954" cy="347060"/>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5" name="Conector recto 34">
            <a:extLst>
              <a:ext uri="{FF2B5EF4-FFF2-40B4-BE49-F238E27FC236}">
                <a16:creationId xmlns:a16="http://schemas.microsoft.com/office/drawing/2014/main" id="{D7873994-5B79-091E-CDA2-1138B7CBE372}"/>
              </a:ext>
            </a:extLst>
          </p:cNvPr>
          <p:cNvCxnSpPr>
            <a:cxnSpLocks/>
            <a:stCxn id="33" idx="4"/>
            <a:endCxn id="38" idx="3"/>
          </p:cNvCxnSpPr>
          <p:nvPr/>
        </p:nvCxnSpPr>
        <p:spPr>
          <a:xfrm flipH="1">
            <a:off x="1549290" y="1209065"/>
            <a:ext cx="1143449" cy="2497161"/>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6" name="Conector recto 35">
            <a:extLst>
              <a:ext uri="{FF2B5EF4-FFF2-40B4-BE49-F238E27FC236}">
                <a16:creationId xmlns:a16="http://schemas.microsoft.com/office/drawing/2014/main" id="{3B1335E4-CE1B-8EBA-5161-1A0254A883DB}"/>
              </a:ext>
            </a:extLst>
          </p:cNvPr>
          <p:cNvCxnSpPr>
            <a:cxnSpLocks/>
            <a:stCxn id="33" idx="2"/>
          </p:cNvCxnSpPr>
          <p:nvPr/>
        </p:nvCxnSpPr>
        <p:spPr>
          <a:xfrm flipH="1">
            <a:off x="1557732" y="1006500"/>
            <a:ext cx="934318" cy="1254682"/>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pic>
        <p:nvPicPr>
          <p:cNvPr id="37" name="Imagen 36">
            <a:extLst>
              <a:ext uri="{FF2B5EF4-FFF2-40B4-BE49-F238E27FC236}">
                <a16:creationId xmlns:a16="http://schemas.microsoft.com/office/drawing/2014/main" id="{E9DA5269-905B-31FC-60A7-DA3965C37B56}"/>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 t="7623" r="29508" b="377"/>
          <a:stretch/>
        </p:blipFill>
        <p:spPr>
          <a:xfrm>
            <a:off x="102673" y="1792421"/>
            <a:ext cx="1468462" cy="1332258"/>
          </a:xfrm>
          <a:prstGeom prst="rect">
            <a:avLst/>
          </a:prstGeom>
        </p:spPr>
      </p:pic>
      <p:pic>
        <p:nvPicPr>
          <p:cNvPr id="38" name="Imagen 37">
            <a:extLst>
              <a:ext uri="{FF2B5EF4-FFF2-40B4-BE49-F238E27FC236}">
                <a16:creationId xmlns:a16="http://schemas.microsoft.com/office/drawing/2014/main" id="{3C865D4C-1102-9064-6031-FA3021526635}"/>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16279" t="12015" r="9302" b="8682"/>
          <a:stretch/>
        </p:blipFill>
        <p:spPr>
          <a:xfrm>
            <a:off x="102673" y="3192375"/>
            <a:ext cx="1446617" cy="1027701"/>
          </a:xfrm>
          <a:prstGeom prst="rect">
            <a:avLst/>
          </a:prstGeom>
        </p:spPr>
      </p:pic>
      <p:sp>
        <p:nvSpPr>
          <p:cNvPr id="56" name="Elipse 55">
            <a:extLst>
              <a:ext uri="{FF2B5EF4-FFF2-40B4-BE49-F238E27FC236}">
                <a16:creationId xmlns:a16="http://schemas.microsoft.com/office/drawing/2014/main" id="{B441AF91-04BA-BF22-DB83-ACC6F073DC04}"/>
              </a:ext>
            </a:extLst>
          </p:cNvPr>
          <p:cNvSpPr/>
          <p:nvPr/>
        </p:nvSpPr>
        <p:spPr>
          <a:xfrm rot="20944489">
            <a:off x="3422391" y="1768952"/>
            <a:ext cx="340913" cy="29855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58" name="Picture 2" descr="Resultado de imagen para simbolo de interrogacion">
            <a:extLst>
              <a:ext uri="{FF2B5EF4-FFF2-40B4-BE49-F238E27FC236}">
                <a16:creationId xmlns:a16="http://schemas.microsoft.com/office/drawing/2014/main" id="{74346E0E-5918-87E8-9131-5AAAB730A992}"/>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292891" y="712637"/>
            <a:ext cx="924288" cy="1033550"/>
          </a:xfrm>
          <a:prstGeom prst="rect">
            <a:avLst/>
          </a:prstGeom>
          <a:noFill/>
          <a:extLst>
            <a:ext uri="{909E8E84-426E-40DD-AFC4-6F175D3DCCD1}">
              <a14:hiddenFill xmlns:a14="http://schemas.microsoft.com/office/drawing/2010/main">
                <a:solidFill>
                  <a:srgbClr val="FFFFFF"/>
                </a:solidFill>
              </a14:hiddenFill>
            </a:ext>
          </a:extLst>
        </p:spPr>
      </p:pic>
      <p:sp>
        <p:nvSpPr>
          <p:cNvPr id="59" name="CuadroTexto 58">
            <a:extLst>
              <a:ext uri="{FF2B5EF4-FFF2-40B4-BE49-F238E27FC236}">
                <a16:creationId xmlns:a16="http://schemas.microsoft.com/office/drawing/2014/main" id="{C8F8240C-704A-D064-51D4-B20EF417059D}"/>
              </a:ext>
            </a:extLst>
          </p:cNvPr>
          <p:cNvSpPr txBox="1"/>
          <p:nvPr/>
        </p:nvSpPr>
        <p:spPr>
          <a:xfrm>
            <a:off x="6365706" y="1385497"/>
            <a:ext cx="1378769" cy="830997"/>
          </a:xfrm>
          <a:prstGeom prst="rect">
            <a:avLst/>
          </a:prstGeom>
          <a:noFill/>
          <a:ln>
            <a:solidFill>
              <a:srgbClr val="FF0000"/>
            </a:solidFill>
          </a:ln>
        </p:spPr>
        <p:txBody>
          <a:bodyPr wrap="square" rtlCol="0">
            <a:spAutoFit/>
          </a:bodyPr>
          <a:lstStyle/>
          <a:p>
            <a:pPr algn="ctr"/>
            <a:r>
              <a:rPr lang="es-ES" sz="1200" b="1" dirty="0"/>
              <a:t>Rare </a:t>
            </a:r>
            <a:r>
              <a:rPr lang="es-ES" sz="1200" b="1" dirty="0" err="1"/>
              <a:t>earth</a:t>
            </a:r>
            <a:r>
              <a:rPr lang="es-ES" sz="1200" b="1" dirty="0"/>
              <a:t> </a:t>
            </a:r>
            <a:r>
              <a:rPr lang="es-ES" sz="1200" b="1" dirty="0" err="1"/>
              <a:t>elements</a:t>
            </a:r>
            <a:r>
              <a:rPr lang="es-ES" sz="1200" b="1" dirty="0"/>
              <a:t> </a:t>
            </a:r>
            <a:r>
              <a:rPr lang="es-ES" sz="1200" b="1" dirty="0" err="1"/>
              <a:t>minerals</a:t>
            </a:r>
            <a:endParaRPr lang="es-ES" sz="1200" b="1" dirty="0"/>
          </a:p>
          <a:p>
            <a:pPr algn="ctr"/>
            <a:r>
              <a:rPr lang="es-ES" sz="1200" b="1" dirty="0"/>
              <a:t>In </a:t>
            </a:r>
            <a:r>
              <a:rPr lang="es-ES" sz="1200" b="1" dirty="0" err="1"/>
              <a:t>emerald</a:t>
            </a:r>
            <a:r>
              <a:rPr lang="es-ES" sz="1200" b="1" dirty="0"/>
              <a:t> </a:t>
            </a:r>
            <a:r>
              <a:rPr lang="es-ES" sz="1200" b="1" dirty="0" err="1"/>
              <a:t>formation</a:t>
            </a:r>
            <a:endParaRPr lang="es-CO" sz="1200" b="1" dirty="0"/>
          </a:p>
        </p:txBody>
      </p:sp>
      <p:pic>
        <p:nvPicPr>
          <p:cNvPr id="60" name="Imagen 59">
            <a:extLst>
              <a:ext uri="{FF2B5EF4-FFF2-40B4-BE49-F238E27FC236}">
                <a16:creationId xmlns:a16="http://schemas.microsoft.com/office/drawing/2014/main" id="{55AC5BE4-E9B3-7ED1-83C6-DE212C6BDDD2}"/>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308588" y="2287400"/>
            <a:ext cx="1337909" cy="1103429"/>
          </a:xfrm>
          <a:prstGeom prst="rect">
            <a:avLst/>
          </a:prstGeom>
        </p:spPr>
      </p:pic>
      <p:cxnSp>
        <p:nvCxnSpPr>
          <p:cNvPr id="22" name="Conector recto de flecha 21">
            <a:extLst>
              <a:ext uri="{FF2B5EF4-FFF2-40B4-BE49-F238E27FC236}">
                <a16:creationId xmlns:a16="http://schemas.microsoft.com/office/drawing/2014/main" id="{F346B80C-7824-98D5-130D-C2FD2C39EB83}"/>
              </a:ext>
            </a:extLst>
          </p:cNvPr>
          <p:cNvCxnSpPr>
            <a:cxnSpLocks/>
            <a:stCxn id="56" idx="6"/>
            <a:endCxn id="60" idx="1"/>
          </p:cNvCxnSpPr>
          <p:nvPr/>
        </p:nvCxnSpPr>
        <p:spPr>
          <a:xfrm>
            <a:off x="3760215" y="1885925"/>
            <a:ext cx="2548373" cy="95319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3" name="Rectángulo 22">
            <a:extLst>
              <a:ext uri="{FF2B5EF4-FFF2-40B4-BE49-F238E27FC236}">
                <a16:creationId xmlns:a16="http://schemas.microsoft.com/office/drawing/2014/main" id="{658CA029-9CC4-60A3-9D7C-CE2E4EA20136}"/>
              </a:ext>
            </a:extLst>
          </p:cNvPr>
          <p:cNvSpPr/>
          <p:nvPr/>
        </p:nvSpPr>
        <p:spPr>
          <a:xfrm>
            <a:off x="3246761" y="1725084"/>
            <a:ext cx="781890" cy="53609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64" name="Rectángulo 63">
            <a:extLst>
              <a:ext uri="{FF2B5EF4-FFF2-40B4-BE49-F238E27FC236}">
                <a16:creationId xmlns:a16="http://schemas.microsoft.com/office/drawing/2014/main" id="{B86248D3-BBDD-2E03-3AC9-DFB4ED846691}"/>
              </a:ext>
            </a:extLst>
          </p:cNvPr>
          <p:cNvSpPr/>
          <p:nvPr/>
        </p:nvSpPr>
        <p:spPr>
          <a:xfrm>
            <a:off x="4289083" y="1537136"/>
            <a:ext cx="1939239" cy="131327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65" name="Rectángulo 64">
            <a:extLst>
              <a:ext uri="{FF2B5EF4-FFF2-40B4-BE49-F238E27FC236}">
                <a16:creationId xmlns:a16="http://schemas.microsoft.com/office/drawing/2014/main" id="{5627DFB5-7BD7-EA01-6F96-B78477F51321}"/>
              </a:ext>
            </a:extLst>
          </p:cNvPr>
          <p:cNvSpPr/>
          <p:nvPr/>
        </p:nvSpPr>
        <p:spPr>
          <a:xfrm>
            <a:off x="2233629" y="623824"/>
            <a:ext cx="1013132" cy="681533"/>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66" name="Rectángulo 65">
            <a:extLst>
              <a:ext uri="{FF2B5EF4-FFF2-40B4-BE49-F238E27FC236}">
                <a16:creationId xmlns:a16="http://schemas.microsoft.com/office/drawing/2014/main" id="{D4355F2D-3F31-7131-80A2-7A803FFDCC3E}"/>
              </a:ext>
            </a:extLst>
          </p:cNvPr>
          <p:cNvSpPr/>
          <p:nvPr/>
        </p:nvSpPr>
        <p:spPr>
          <a:xfrm>
            <a:off x="4295332" y="101617"/>
            <a:ext cx="1932990" cy="1313276"/>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67" name="CuadroTexto 66">
            <a:extLst>
              <a:ext uri="{FF2B5EF4-FFF2-40B4-BE49-F238E27FC236}">
                <a16:creationId xmlns:a16="http://schemas.microsoft.com/office/drawing/2014/main" id="{778A115E-7983-4409-BBE8-5E45E0033FF3}"/>
              </a:ext>
            </a:extLst>
          </p:cNvPr>
          <p:cNvSpPr txBox="1"/>
          <p:nvPr/>
        </p:nvSpPr>
        <p:spPr>
          <a:xfrm>
            <a:off x="9291882" y="6522338"/>
            <a:ext cx="2900118" cy="369332"/>
          </a:xfrm>
          <a:prstGeom prst="rect">
            <a:avLst/>
          </a:prstGeom>
          <a:noFill/>
        </p:spPr>
        <p:txBody>
          <a:bodyPr wrap="square">
            <a:spAutoFit/>
          </a:bodyPr>
          <a:lstStyle/>
          <a:p>
            <a:r>
              <a:rPr lang="en-US" sz="1800" i="1" dirty="0"/>
              <a:t>geologist@gemlabcdtec.com</a:t>
            </a:r>
            <a:endParaRPr lang="es-CO" dirty="0"/>
          </a:p>
        </p:txBody>
      </p:sp>
      <p:sp>
        <p:nvSpPr>
          <p:cNvPr id="72" name="Rectángulo 45">
            <a:extLst>
              <a:ext uri="{FF2B5EF4-FFF2-40B4-BE49-F238E27FC236}">
                <a16:creationId xmlns:a16="http://schemas.microsoft.com/office/drawing/2014/main" id="{6536036F-9BDF-8ABE-2CE5-89128B75F621}"/>
              </a:ext>
            </a:extLst>
          </p:cNvPr>
          <p:cNvSpPr/>
          <p:nvPr/>
        </p:nvSpPr>
        <p:spPr>
          <a:xfrm>
            <a:off x="10251097" y="2593325"/>
            <a:ext cx="246006" cy="75519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73" name="Rectángulo 46">
            <a:extLst>
              <a:ext uri="{FF2B5EF4-FFF2-40B4-BE49-F238E27FC236}">
                <a16:creationId xmlns:a16="http://schemas.microsoft.com/office/drawing/2014/main" id="{1D0278E5-86E0-D26C-8660-1B7EA48834BE}"/>
              </a:ext>
            </a:extLst>
          </p:cNvPr>
          <p:cNvSpPr/>
          <p:nvPr/>
        </p:nvSpPr>
        <p:spPr>
          <a:xfrm>
            <a:off x="10755590" y="3505565"/>
            <a:ext cx="241970" cy="89106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74" name="Rectángulo 47">
            <a:extLst>
              <a:ext uri="{FF2B5EF4-FFF2-40B4-BE49-F238E27FC236}">
                <a16:creationId xmlns:a16="http://schemas.microsoft.com/office/drawing/2014/main" id="{C4DE48CF-40A4-9EA6-F939-9247DA75CA48}"/>
              </a:ext>
            </a:extLst>
          </p:cNvPr>
          <p:cNvSpPr/>
          <p:nvPr/>
        </p:nvSpPr>
        <p:spPr>
          <a:xfrm>
            <a:off x="11528042" y="4497509"/>
            <a:ext cx="604616" cy="157057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75" name="Picture 2" descr="Resultado de imagen para simbolo de interrogacion">
            <a:extLst>
              <a:ext uri="{FF2B5EF4-FFF2-40B4-BE49-F238E27FC236}">
                <a16:creationId xmlns:a16="http://schemas.microsoft.com/office/drawing/2014/main" id="{DA716401-4587-A2B0-FD03-E7781FEA9CEA}"/>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1664446" y="5596985"/>
            <a:ext cx="344480" cy="385201"/>
          </a:xfrm>
          <a:prstGeom prst="rect">
            <a:avLst/>
          </a:prstGeom>
          <a:noFill/>
          <a:extLst>
            <a:ext uri="{909E8E84-426E-40DD-AFC4-6F175D3DCCD1}">
              <a14:hiddenFill xmlns:a14="http://schemas.microsoft.com/office/drawing/2010/main">
                <a:solidFill>
                  <a:srgbClr val="FFFFFF"/>
                </a:solidFill>
              </a14:hiddenFill>
            </a:ext>
          </a:extLst>
        </p:spPr>
      </p:pic>
      <p:sp>
        <p:nvSpPr>
          <p:cNvPr id="27" name="Elipse 26">
            <a:extLst>
              <a:ext uri="{FF2B5EF4-FFF2-40B4-BE49-F238E27FC236}">
                <a16:creationId xmlns:a16="http://schemas.microsoft.com/office/drawing/2014/main" id="{302D123C-6264-F84E-38A7-05958E09B78C}"/>
              </a:ext>
            </a:extLst>
          </p:cNvPr>
          <p:cNvSpPr/>
          <p:nvPr/>
        </p:nvSpPr>
        <p:spPr>
          <a:xfrm>
            <a:off x="11058981" y="5810451"/>
            <a:ext cx="296592"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76" name="Elipse 75">
            <a:extLst>
              <a:ext uri="{FF2B5EF4-FFF2-40B4-BE49-F238E27FC236}">
                <a16:creationId xmlns:a16="http://schemas.microsoft.com/office/drawing/2014/main" id="{5AE5F3DF-4B5F-B75A-5D5C-48EB4BB8C6FE}"/>
              </a:ext>
            </a:extLst>
          </p:cNvPr>
          <p:cNvSpPr/>
          <p:nvPr/>
        </p:nvSpPr>
        <p:spPr>
          <a:xfrm>
            <a:off x="8422678" y="5816921"/>
            <a:ext cx="645122" cy="22213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77" name="Picture 2" descr="G:\JAVIER\4_PROYECTOS CDTEC\MICROTERMOMETRIA\UBALA\REOUBFORT_348_SDDP\REOUB_FORT_348_SDDP_ALB-APT-EME.png">
            <a:extLst>
              <a:ext uri="{FF2B5EF4-FFF2-40B4-BE49-F238E27FC236}">
                <a16:creationId xmlns:a16="http://schemas.microsoft.com/office/drawing/2014/main" id="{092B2034-B043-6F15-1767-FE7F186C327D}"/>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l="62370" t="10736" r="19026" b="65021"/>
          <a:stretch/>
        </p:blipFill>
        <p:spPr bwMode="auto">
          <a:xfrm>
            <a:off x="9525191" y="4362"/>
            <a:ext cx="1950527" cy="1429707"/>
          </a:xfrm>
          <a:prstGeom prst="rect">
            <a:avLst/>
          </a:prstGeom>
          <a:noFill/>
          <a:extLst>
            <a:ext uri="{909E8E84-426E-40DD-AFC4-6F175D3DCCD1}">
              <a14:hiddenFill xmlns:a14="http://schemas.microsoft.com/office/drawing/2010/main">
                <a:solidFill>
                  <a:srgbClr val="FFFFFF"/>
                </a:solidFill>
              </a14:hiddenFill>
            </a:ext>
          </a:extLst>
        </p:spPr>
      </p:pic>
      <p:sp>
        <p:nvSpPr>
          <p:cNvPr id="79" name="CuadroTexto 78">
            <a:extLst>
              <a:ext uri="{FF2B5EF4-FFF2-40B4-BE49-F238E27FC236}">
                <a16:creationId xmlns:a16="http://schemas.microsoft.com/office/drawing/2014/main" id="{A6453BA8-2E1A-4F9F-E6DD-9A2399E088D5}"/>
              </a:ext>
            </a:extLst>
          </p:cNvPr>
          <p:cNvSpPr txBox="1"/>
          <p:nvPr/>
        </p:nvSpPr>
        <p:spPr>
          <a:xfrm>
            <a:off x="10742455" y="153566"/>
            <a:ext cx="839169" cy="276999"/>
          </a:xfrm>
          <a:prstGeom prst="rect">
            <a:avLst/>
          </a:prstGeom>
          <a:noFill/>
        </p:spPr>
        <p:txBody>
          <a:bodyPr wrap="square" rtlCol="0">
            <a:spAutoFit/>
          </a:bodyPr>
          <a:lstStyle/>
          <a:p>
            <a:r>
              <a:rPr lang="en-US" sz="1200" b="1" dirty="0">
                <a:solidFill>
                  <a:schemeClr val="bg1"/>
                </a:solidFill>
              </a:rPr>
              <a:t>F-Apatite</a:t>
            </a:r>
          </a:p>
        </p:txBody>
      </p:sp>
      <p:sp>
        <p:nvSpPr>
          <p:cNvPr id="80" name="CuadroTexto 79">
            <a:extLst>
              <a:ext uri="{FF2B5EF4-FFF2-40B4-BE49-F238E27FC236}">
                <a16:creationId xmlns:a16="http://schemas.microsoft.com/office/drawing/2014/main" id="{16E93ED6-7D59-2CF8-C767-E0ABB21D3945}"/>
              </a:ext>
            </a:extLst>
          </p:cNvPr>
          <p:cNvSpPr txBox="1"/>
          <p:nvPr/>
        </p:nvSpPr>
        <p:spPr>
          <a:xfrm>
            <a:off x="10081160" y="422307"/>
            <a:ext cx="839169" cy="276999"/>
          </a:xfrm>
          <a:prstGeom prst="rect">
            <a:avLst/>
          </a:prstGeom>
          <a:noFill/>
        </p:spPr>
        <p:txBody>
          <a:bodyPr wrap="square" rtlCol="0">
            <a:spAutoFit/>
          </a:bodyPr>
          <a:lstStyle/>
          <a:p>
            <a:r>
              <a:rPr lang="en-US" sz="1200" b="1" dirty="0"/>
              <a:t>Xenotime</a:t>
            </a:r>
          </a:p>
        </p:txBody>
      </p:sp>
      <p:sp>
        <p:nvSpPr>
          <p:cNvPr id="81" name="CuadroTexto 80">
            <a:extLst>
              <a:ext uri="{FF2B5EF4-FFF2-40B4-BE49-F238E27FC236}">
                <a16:creationId xmlns:a16="http://schemas.microsoft.com/office/drawing/2014/main" id="{505AE445-940E-6417-3793-77B6D1104482}"/>
              </a:ext>
            </a:extLst>
          </p:cNvPr>
          <p:cNvSpPr txBox="1"/>
          <p:nvPr/>
        </p:nvSpPr>
        <p:spPr>
          <a:xfrm>
            <a:off x="9502404" y="300643"/>
            <a:ext cx="839169" cy="276999"/>
          </a:xfrm>
          <a:prstGeom prst="rect">
            <a:avLst/>
          </a:prstGeom>
          <a:noFill/>
        </p:spPr>
        <p:txBody>
          <a:bodyPr wrap="square" rtlCol="0">
            <a:spAutoFit/>
          </a:bodyPr>
          <a:lstStyle/>
          <a:p>
            <a:r>
              <a:rPr lang="en-US" sz="1200" b="1" dirty="0"/>
              <a:t>Albite</a:t>
            </a:r>
          </a:p>
        </p:txBody>
      </p:sp>
    </p:spTree>
    <p:custDataLst>
      <p:tags r:id="rId1"/>
    </p:custDataLst>
    <p:extLst>
      <p:ext uri="{BB962C8B-B14F-4D97-AF65-F5344CB8AC3E}">
        <p14:creationId xmlns:p14="http://schemas.microsoft.com/office/powerpoint/2010/main" val="2329630900"/>
      </p:ext>
    </p:extLst>
  </p:cSld>
  <p:clrMapOvr>
    <a:masterClrMapping/>
  </p:clrMapOvr>
  <mc:AlternateContent xmlns:mc="http://schemas.openxmlformats.org/markup-compatibility/2006" xmlns:p14="http://schemas.microsoft.com/office/powerpoint/2010/main">
    <mc:Choice Requires="p14">
      <p:transition spd="slow" p14:dur="2000" advTm="16831"/>
    </mc:Choice>
    <mc:Fallback xmlns="">
      <p:transition spd="slow" advTm="1683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fade">
                                      <p:cBhvr>
                                        <p:cTn id="10" dur="500"/>
                                        <p:tgtEl>
                                          <p:spTgt spid="33"/>
                                        </p:tgtEl>
                                      </p:cBhvr>
                                    </p:animEffect>
                                  </p:childTnLst>
                                </p:cTn>
                              </p:par>
                              <p:par>
                                <p:cTn id="11" presetID="10" presetClass="entr" presetSubtype="0" fill="hold" nodeType="with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fade">
                                      <p:cBhvr>
                                        <p:cTn id="13" dur="500"/>
                                        <p:tgtEl>
                                          <p:spTgt spid="34"/>
                                        </p:tgtEl>
                                      </p:cBhvr>
                                    </p:animEffect>
                                  </p:childTnLst>
                                </p:cTn>
                              </p:par>
                              <p:par>
                                <p:cTn id="14" presetID="10" presetClass="entr" presetSubtype="0" fill="hold" nodeType="with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fade">
                                      <p:cBhvr>
                                        <p:cTn id="16" dur="500"/>
                                        <p:tgtEl>
                                          <p:spTgt spid="35"/>
                                        </p:tgtEl>
                                      </p:cBhvr>
                                    </p:animEffect>
                                  </p:childTnLst>
                                </p:cTn>
                              </p:par>
                              <p:par>
                                <p:cTn id="17" presetID="10" presetClass="entr" presetSubtype="0" fill="hold" nodeType="with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fade">
                                      <p:cBhvr>
                                        <p:cTn id="19" dur="500"/>
                                        <p:tgtEl>
                                          <p:spTgt spid="36"/>
                                        </p:tgtEl>
                                      </p:cBhvr>
                                    </p:animEffect>
                                  </p:childTnLst>
                                </p:cTn>
                              </p:par>
                              <p:par>
                                <p:cTn id="20" presetID="10" presetClass="entr" presetSubtype="0" fill="hold" nodeType="with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500"/>
                                        <p:tgtEl>
                                          <p:spTgt spid="37"/>
                                        </p:tgtEl>
                                      </p:cBhvr>
                                    </p:animEffect>
                                  </p:childTnLst>
                                </p:cTn>
                              </p:par>
                              <p:par>
                                <p:cTn id="23" presetID="10" presetClass="entr" presetSubtype="0" fill="hold" nodeType="withEffect">
                                  <p:stCondLst>
                                    <p:cond delay="0"/>
                                  </p:stCondLst>
                                  <p:childTnLst>
                                    <p:set>
                                      <p:cBhvr>
                                        <p:cTn id="24" dur="1" fill="hold">
                                          <p:stCondLst>
                                            <p:cond delay="0"/>
                                          </p:stCondLst>
                                        </p:cTn>
                                        <p:tgtEl>
                                          <p:spTgt spid="38"/>
                                        </p:tgtEl>
                                        <p:attrNameLst>
                                          <p:attrName>style.visibility</p:attrName>
                                        </p:attrNameLst>
                                      </p:cBhvr>
                                      <p:to>
                                        <p:strVal val="visible"/>
                                      </p:to>
                                    </p:set>
                                    <p:animEffect transition="in" filter="fade">
                                      <p:cBhvr>
                                        <p:cTn id="25" dur="500"/>
                                        <p:tgtEl>
                                          <p:spTgt spid="3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08"/>
                                        </p:tgtEl>
                                        <p:attrNameLst>
                                          <p:attrName>style.visibility</p:attrName>
                                        </p:attrNameLst>
                                      </p:cBhvr>
                                      <p:to>
                                        <p:strVal val="visible"/>
                                      </p:to>
                                    </p:set>
                                    <p:animEffect transition="in" filter="fade">
                                      <p:cBhvr>
                                        <p:cTn id="30" dur="500"/>
                                        <p:tgtEl>
                                          <p:spTgt spid="108"/>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56"/>
                                        </p:tgtEl>
                                        <p:attrNameLst>
                                          <p:attrName>style.visibility</p:attrName>
                                        </p:attrNameLst>
                                      </p:cBhvr>
                                      <p:to>
                                        <p:strVal val="visible"/>
                                      </p:to>
                                    </p:set>
                                    <p:animEffect transition="in" filter="fade">
                                      <p:cBhvr>
                                        <p:cTn id="33" dur="500"/>
                                        <p:tgtEl>
                                          <p:spTgt spid="56"/>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59"/>
                                        </p:tgtEl>
                                        <p:attrNameLst>
                                          <p:attrName>style.visibility</p:attrName>
                                        </p:attrNameLst>
                                      </p:cBhvr>
                                      <p:to>
                                        <p:strVal val="visible"/>
                                      </p:to>
                                    </p:set>
                                    <p:animEffect transition="in" filter="fade">
                                      <p:cBhvr>
                                        <p:cTn id="36" dur="500"/>
                                        <p:tgtEl>
                                          <p:spTgt spid="59"/>
                                        </p:tgtEl>
                                      </p:cBhvr>
                                    </p:animEffect>
                                  </p:childTnLst>
                                </p:cTn>
                              </p:par>
                              <p:par>
                                <p:cTn id="37" presetID="10" presetClass="entr" presetSubtype="0" fill="hold"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childTnLst>
                                </p:cTn>
                              </p:par>
                              <p:par>
                                <p:cTn id="40" presetID="10" presetClass="entr" presetSubtype="0" fill="hold" nodeType="with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childTnLst>
                                </p:cTn>
                              </p:par>
                              <p:par>
                                <p:cTn id="43" presetID="10" presetClass="entr" presetSubtype="0" fill="hold"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500"/>
                                        <p:tgtEl>
                                          <p:spTgt spid="58"/>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130"/>
                                        </p:tgtEl>
                                        <p:attrNameLst>
                                          <p:attrName>style.visibility</p:attrName>
                                        </p:attrNameLst>
                                      </p:cBhvr>
                                      <p:to>
                                        <p:strVal val="visible"/>
                                      </p:to>
                                    </p:set>
                                    <p:animEffect transition="in" filter="wipe(left)">
                                      <p:cBhvr>
                                        <p:cTn id="50" dur="500"/>
                                        <p:tgtEl>
                                          <p:spTgt spid="130"/>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131"/>
                                        </p:tgtEl>
                                        <p:attrNameLst>
                                          <p:attrName>style.visibility</p:attrName>
                                        </p:attrNameLst>
                                      </p:cBhvr>
                                      <p:to>
                                        <p:strVal val="visible"/>
                                      </p:to>
                                    </p:set>
                                    <p:animEffect transition="in" filter="wipe(left)">
                                      <p:cBhvr>
                                        <p:cTn id="60" dur="500"/>
                                        <p:tgtEl>
                                          <p:spTgt spid="131"/>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wipe(left)">
                                      <p:cBhvr>
                                        <p:cTn id="65" dur="500"/>
                                        <p:tgtEl>
                                          <p:spTgt spid="73"/>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grpId="0" nodeType="clickEffect">
                                  <p:stCondLst>
                                    <p:cond delay="0"/>
                                  </p:stCondLst>
                                  <p:childTnLst>
                                    <p:set>
                                      <p:cBhvr>
                                        <p:cTn id="69" dur="1" fill="hold">
                                          <p:stCondLst>
                                            <p:cond delay="0"/>
                                          </p:stCondLst>
                                        </p:cTn>
                                        <p:tgtEl>
                                          <p:spTgt spid="132"/>
                                        </p:tgtEl>
                                        <p:attrNameLst>
                                          <p:attrName>style.visibility</p:attrName>
                                        </p:attrNameLst>
                                      </p:cBhvr>
                                      <p:to>
                                        <p:strVal val="visible"/>
                                      </p:to>
                                    </p:set>
                                    <p:animEffect transition="in" filter="wipe(left)">
                                      <p:cBhvr>
                                        <p:cTn id="70" dur="500"/>
                                        <p:tgtEl>
                                          <p:spTgt spid="132"/>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grpId="0" nodeType="click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par>
                                <p:cTn id="76" presetID="22" presetClass="entr" presetSubtype="8" fill="hold" grpId="0" nodeType="withEffect">
                                  <p:stCondLst>
                                    <p:cond delay="0"/>
                                  </p:stCondLst>
                                  <p:childTnLst>
                                    <p:set>
                                      <p:cBhvr>
                                        <p:cTn id="77" dur="1" fill="hold">
                                          <p:stCondLst>
                                            <p:cond delay="0"/>
                                          </p:stCondLst>
                                        </p:cTn>
                                        <p:tgtEl>
                                          <p:spTgt spid="76"/>
                                        </p:tgtEl>
                                        <p:attrNameLst>
                                          <p:attrName>style.visibility</p:attrName>
                                        </p:attrNameLst>
                                      </p:cBhvr>
                                      <p:to>
                                        <p:strVal val="visible"/>
                                      </p:to>
                                    </p:set>
                                    <p:animEffect transition="in" filter="wipe(left)">
                                      <p:cBhvr>
                                        <p:cTn id="78" dur="500"/>
                                        <p:tgtEl>
                                          <p:spTgt spid="76"/>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8" fill="hold" grpId="0" nodeType="clickEffect">
                                  <p:stCondLst>
                                    <p:cond delay="0"/>
                                  </p:stCondLst>
                                  <p:childTnLst>
                                    <p:set>
                                      <p:cBhvr>
                                        <p:cTn id="82" dur="1" fill="hold">
                                          <p:stCondLst>
                                            <p:cond delay="0"/>
                                          </p:stCondLst>
                                        </p:cTn>
                                        <p:tgtEl>
                                          <p:spTgt spid="74"/>
                                        </p:tgtEl>
                                        <p:attrNameLst>
                                          <p:attrName>style.visibility</p:attrName>
                                        </p:attrNameLst>
                                      </p:cBhvr>
                                      <p:to>
                                        <p:strVal val="visible"/>
                                      </p:to>
                                    </p:set>
                                    <p:animEffect transition="in" filter="wipe(left)">
                                      <p:cBhvr>
                                        <p:cTn id="83" dur="500"/>
                                        <p:tgtEl>
                                          <p:spTgt spid="74"/>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nodeType="clickEffect">
                                  <p:stCondLst>
                                    <p:cond delay="0"/>
                                  </p:stCondLst>
                                  <p:childTnLst>
                                    <p:set>
                                      <p:cBhvr>
                                        <p:cTn id="87" dur="1" fill="hold">
                                          <p:stCondLst>
                                            <p:cond delay="0"/>
                                          </p:stCondLst>
                                        </p:cTn>
                                        <p:tgtEl>
                                          <p:spTgt spid="75"/>
                                        </p:tgtEl>
                                        <p:attrNameLst>
                                          <p:attrName>style.visibility</p:attrName>
                                        </p:attrNameLst>
                                      </p:cBhvr>
                                      <p:to>
                                        <p:strVal val="visible"/>
                                      </p:to>
                                    </p:set>
                                    <p:animEffect transition="in" filter="fade">
                                      <p:cBhvr>
                                        <p:cTn id="88"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animBg="1"/>
      <p:bldP spid="131" grpId="0" animBg="1"/>
      <p:bldP spid="132" grpId="0" animBg="1"/>
      <p:bldP spid="33" grpId="0" animBg="1"/>
      <p:bldP spid="56" grpId="0" animBg="1"/>
      <p:bldP spid="59" grpId="0" animBg="1"/>
      <p:bldP spid="72" grpId="0" animBg="1"/>
      <p:bldP spid="73" grpId="0" animBg="1"/>
      <p:bldP spid="74" grpId="0" animBg="1"/>
      <p:bldP spid="27" grpId="0" animBg="1"/>
      <p:bldP spid="7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144" descr="Texto, Forma, Carta&#10;&#10;Descripción generada automáticamente">
            <a:extLst>
              <a:ext uri="{FF2B5EF4-FFF2-40B4-BE49-F238E27FC236}">
                <a16:creationId xmlns:a16="http://schemas.microsoft.com/office/drawing/2014/main" id="{C4C98E49-C5B8-6CF7-7652-E564BDAA37BB}"/>
              </a:ext>
            </a:extLst>
          </p:cNvPr>
          <p:cNvPicPr>
            <a:picLocks noChangeAspect="1"/>
          </p:cNvPicPr>
          <p:nvPr/>
        </p:nvPicPr>
        <p:blipFill>
          <a:blip r:embed="rId2">
            <a:alphaModFix amt="38000"/>
            <a:extLst>
              <a:ext uri="{28A0092B-C50C-407E-A947-70E740481C1C}">
                <a14:useLocalDpi xmlns:a14="http://schemas.microsoft.com/office/drawing/2010/main" val="0"/>
              </a:ext>
            </a:extLst>
          </a:blip>
          <a:stretch>
            <a:fillRect/>
          </a:stretch>
        </p:blipFill>
        <p:spPr>
          <a:xfrm>
            <a:off x="0" y="12700"/>
            <a:ext cx="12809369" cy="6858000"/>
          </a:xfrm>
          <a:prstGeom prst="rect">
            <a:avLst/>
          </a:prstGeom>
        </p:spPr>
      </p:pic>
      <p:pic>
        <p:nvPicPr>
          <p:cNvPr id="4" name="3 Image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2914" y="533400"/>
            <a:ext cx="10668001" cy="4992381"/>
          </a:xfrm>
          <a:prstGeom prst="rect">
            <a:avLst/>
          </a:prstGeom>
          <a:noFill/>
        </p:spPr>
      </p:pic>
      <p:pic>
        <p:nvPicPr>
          <p:cNvPr id="5" name="Picture 4" descr="https://lh6.googleusercontent.com/3hRkpjKdSzzAyXdOP3a0FWvDpud8NqjzFtPDlPWMiPOcHsZXePiYqHnjgIkEDoF9XkqsetmfHgU4oV2WgkpI18shZjjmlpRR1s0Szipqh6EWo7bavcVsawtXp72xSe6cWuY2UF9RQRnaRu2Fdw"/>
          <p:cNvPicPr>
            <a:picLocks noChangeAspect="1" noChangeArrowheads="1"/>
          </p:cNvPicPr>
          <p:nvPr/>
        </p:nvPicPr>
        <p:blipFill rotWithShape="1">
          <a:blip r:embed="rId4">
            <a:extLst>
              <a:ext uri="{28A0092B-C50C-407E-A947-70E740481C1C}">
                <a14:useLocalDpi xmlns:a14="http://schemas.microsoft.com/office/drawing/2010/main" val="0"/>
              </a:ext>
            </a:extLst>
          </a:blip>
          <a:srcRect l="49338" r="14145" b="50000"/>
          <a:stretch/>
        </p:blipFill>
        <p:spPr bwMode="auto">
          <a:xfrm>
            <a:off x="292691" y="1460576"/>
            <a:ext cx="2063214" cy="125858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ttps://lh6.googleusercontent.com/3hRkpjKdSzzAyXdOP3a0FWvDpud8NqjzFtPDlPWMiPOcHsZXePiYqHnjgIkEDoF9XkqsetmfHgU4oV2WgkpI18shZjjmlpRR1s0Szipqh6EWo7bavcVsawtXp72xSe6cWuY2UF9RQRnaRu2Fdw"/>
          <p:cNvPicPr>
            <a:picLocks noChangeAspect="1" noChangeArrowheads="1"/>
          </p:cNvPicPr>
          <p:nvPr/>
        </p:nvPicPr>
        <p:blipFill rotWithShape="1">
          <a:blip r:embed="rId4">
            <a:extLst>
              <a:ext uri="{28A0092B-C50C-407E-A947-70E740481C1C}">
                <a14:useLocalDpi xmlns:a14="http://schemas.microsoft.com/office/drawing/2010/main" val="0"/>
              </a:ext>
            </a:extLst>
          </a:blip>
          <a:srcRect l="2656" r="72408" b="50000"/>
          <a:stretch/>
        </p:blipFill>
        <p:spPr bwMode="auto">
          <a:xfrm>
            <a:off x="10437924" y="1460576"/>
            <a:ext cx="2048449" cy="1258581"/>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a:extLst>
              <a:ext uri="{FF2B5EF4-FFF2-40B4-BE49-F238E27FC236}">
                <a16:creationId xmlns:a16="http://schemas.microsoft.com/office/drawing/2014/main" id="{EA3E651D-7B47-BD59-9E6E-45EA645FD777}"/>
              </a:ext>
            </a:extLst>
          </p:cNvPr>
          <p:cNvSpPr/>
          <p:nvPr/>
        </p:nvSpPr>
        <p:spPr>
          <a:xfrm>
            <a:off x="2589324" y="1385658"/>
            <a:ext cx="1676400" cy="19812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8" name="Rectángulo 7">
            <a:extLst>
              <a:ext uri="{FF2B5EF4-FFF2-40B4-BE49-F238E27FC236}">
                <a16:creationId xmlns:a16="http://schemas.microsoft.com/office/drawing/2014/main" id="{8A8CCB14-8D36-16F0-3FFC-816F5E598FA3}"/>
              </a:ext>
            </a:extLst>
          </p:cNvPr>
          <p:cNvSpPr/>
          <p:nvPr/>
        </p:nvSpPr>
        <p:spPr>
          <a:xfrm>
            <a:off x="7844715" y="1385658"/>
            <a:ext cx="1602609" cy="167639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9" name="CuadroTexto 8">
            <a:extLst>
              <a:ext uri="{FF2B5EF4-FFF2-40B4-BE49-F238E27FC236}">
                <a16:creationId xmlns:a16="http://schemas.microsoft.com/office/drawing/2014/main" id="{00A2AF08-E01D-062B-D588-40122FBDDEAE}"/>
              </a:ext>
            </a:extLst>
          </p:cNvPr>
          <p:cNvSpPr txBox="1"/>
          <p:nvPr/>
        </p:nvSpPr>
        <p:spPr>
          <a:xfrm>
            <a:off x="7537806" y="6559761"/>
            <a:ext cx="2900118" cy="369332"/>
          </a:xfrm>
          <a:prstGeom prst="rect">
            <a:avLst/>
          </a:prstGeom>
          <a:noFill/>
        </p:spPr>
        <p:txBody>
          <a:bodyPr wrap="square">
            <a:spAutoFit/>
          </a:bodyPr>
          <a:lstStyle/>
          <a:p>
            <a:r>
              <a:rPr lang="en-US" sz="1800" i="1" dirty="0"/>
              <a:t>geologist@gemlabcdtec.com</a:t>
            </a:r>
            <a:endParaRPr lang="es-CO" dirty="0"/>
          </a:p>
        </p:txBody>
      </p:sp>
    </p:spTree>
    <p:extLst>
      <p:ext uri="{BB962C8B-B14F-4D97-AF65-F5344CB8AC3E}">
        <p14:creationId xmlns:p14="http://schemas.microsoft.com/office/powerpoint/2010/main" val="4043670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 name="Imagen 144" descr="Texto, Forma, Carta&#10;&#10;Descripción generada automáticamente">
            <a:extLst>
              <a:ext uri="{FF2B5EF4-FFF2-40B4-BE49-F238E27FC236}">
                <a16:creationId xmlns:a16="http://schemas.microsoft.com/office/drawing/2014/main" id="{819936D8-689B-3C29-6F5B-D45E88FA63D6}"/>
              </a:ext>
            </a:extLst>
          </p:cNvPr>
          <p:cNvPicPr>
            <a:picLocks noChangeAspect="1"/>
          </p:cNvPicPr>
          <p:nvPr/>
        </p:nvPicPr>
        <p:blipFill>
          <a:blip r:embed="rId2">
            <a:alphaModFix amt="38000"/>
            <a:extLst>
              <a:ext uri="{28A0092B-C50C-407E-A947-70E740481C1C}">
                <a14:useLocalDpi xmlns:a14="http://schemas.microsoft.com/office/drawing/2010/main" val="0"/>
              </a:ext>
            </a:extLst>
          </a:blip>
          <a:stretch>
            <a:fillRect/>
          </a:stretch>
        </p:blipFill>
        <p:spPr>
          <a:xfrm>
            <a:off x="0" y="12700"/>
            <a:ext cx="12809369" cy="6858000"/>
          </a:xfrm>
          <a:prstGeom prst="rect">
            <a:avLst/>
          </a:prstGeom>
        </p:spPr>
      </p:pic>
      <p:pic>
        <p:nvPicPr>
          <p:cNvPr id="31" name="Imagen 30">
            <a:extLst>
              <a:ext uri="{FF2B5EF4-FFF2-40B4-BE49-F238E27FC236}">
                <a16:creationId xmlns:a16="http://schemas.microsoft.com/office/drawing/2014/main" id="{55B5DD8B-23C1-4BF1-34CE-F1ECEAEF0AF5}"/>
              </a:ext>
            </a:extLst>
          </p:cNvPr>
          <p:cNvPicPr>
            <a:picLocks noChangeAspect="1"/>
          </p:cNvPicPr>
          <p:nvPr/>
        </p:nvPicPr>
        <p:blipFill rotWithShape="1">
          <a:blip r:embed="rId3" cstate="print">
            <a:duotone>
              <a:schemeClr val="bg2">
                <a:shade val="45000"/>
                <a:satMod val="135000"/>
              </a:schemeClr>
              <a:prstClr val="white"/>
            </a:duotone>
            <a:extLst>
              <a:ext uri="{28A0092B-C50C-407E-A947-70E740481C1C}">
                <a14:useLocalDpi xmlns:a14="http://schemas.microsoft.com/office/drawing/2010/main" val="0"/>
              </a:ext>
            </a:extLst>
          </a:blip>
          <a:srcRect l="52923" t="31469" b="37676"/>
          <a:stretch/>
        </p:blipFill>
        <p:spPr bwMode="auto">
          <a:xfrm>
            <a:off x="6598009" y="2716880"/>
            <a:ext cx="4104443" cy="4080247"/>
          </a:xfrm>
          <a:prstGeom prst="rect">
            <a:avLst/>
          </a:prstGeom>
          <a:noFill/>
          <a:ln>
            <a:noFill/>
          </a:ln>
        </p:spPr>
      </p:pic>
      <p:pic>
        <p:nvPicPr>
          <p:cNvPr id="32" name="Imagen 31">
            <a:extLst>
              <a:ext uri="{FF2B5EF4-FFF2-40B4-BE49-F238E27FC236}">
                <a16:creationId xmlns:a16="http://schemas.microsoft.com/office/drawing/2014/main" id="{DC90AA66-8770-3A03-4FB5-763DE1F5DA21}"/>
              </a:ext>
            </a:extLst>
          </p:cNvPr>
          <p:cNvPicPr>
            <a:picLocks noChangeAspect="1"/>
          </p:cNvPicPr>
          <p:nvPr/>
        </p:nvPicPr>
        <p:blipFill rotWithShape="1">
          <a:blip r:embed="rId3" cstate="print">
            <a:duotone>
              <a:schemeClr val="bg2">
                <a:shade val="45000"/>
                <a:satMod val="135000"/>
              </a:schemeClr>
              <a:prstClr val="white"/>
            </a:duotone>
            <a:extLst>
              <a:ext uri="{28A0092B-C50C-407E-A947-70E740481C1C}">
                <a14:useLocalDpi xmlns:a14="http://schemas.microsoft.com/office/drawing/2010/main" val="0"/>
              </a:ext>
            </a:extLst>
          </a:blip>
          <a:srcRect l="52923" b="68014"/>
          <a:stretch/>
        </p:blipFill>
        <p:spPr bwMode="auto">
          <a:xfrm>
            <a:off x="67919" y="2730579"/>
            <a:ext cx="4187944" cy="4227724"/>
          </a:xfrm>
          <a:prstGeom prst="rect">
            <a:avLst/>
          </a:prstGeom>
          <a:noFill/>
          <a:ln>
            <a:noFill/>
          </a:ln>
        </p:spPr>
      </p:pic>
      <p:pic>
        <p:nvPicPr>
          <p:cNvPr id="19" name="Imagen 18">
            <a:extLst>
              <a:ext uri="{FF2B5EF4-FFF2-40B4-BE49-F238E27FC236}">
                <a16:creationId xmlns:a16="http://schemas.microsoft.com/office/drawing/2014/main" id="{4D8586E2-A547-5449-697E-0E9E445CED1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900" t="7313" r="5721" b="2482"/>
          <a:stretch/>
        </p:blipFill>
        <p:spPr>
          <a:xfrm rot="5400000">
            <a:off x="8874451" y="2698527"/>
            <a:ext cx="2076280" cy="2407869"/>
          </a:xfrm>
          <a:prstGeom prst="rect">
            <a:avLst/>
          </a:prstGeom>
        </p:spPr>
      </p:pic>
      <p:pic>
        <p:nvPicPr>
          <p:cNvPr id="21" name="Imagen 20">
            <a:extLst>
              <a:ext uri="{FF2B5EF4-FFF2-40B4-BE49-F238E27FC236}">
                <a16:creationId xmlns:a16="http://schemas.microsoft.com/office/drawing/2014/main" id="{CF0D8F3A-6B6F-1A9B-B337-1F2A660A314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74588" y="2865168"/>
            <a:ext cx="2448226" cy="2030973"/>
          </a:xfrm>
          <a:prstGeom prst="rect">
            <a:avLst/>
          </a:prstGeom>
        </p:spPr>
      </p:pic>
      <p:sp>
        <p:nvSpPr>
          <p:cNvPr id="12" name="CuadroTexto 11">
            <a:extLst>
              <a:ext uri="{FF2B5EF4-FFF2-40B4-BE49-F238E27FC236}">
                <a16:creationId xmlns:a16="http://schemas.microsoft.com/office/drawing/2014/main" id="{60119AAA-CCA6-0733-5A19-20B5204C92F8}"/>
              </a:ext>
            </a:extLst>
          </p:cNvPr>
          <p:cNvSpPr txBox="1"/>
          <p:nvPr/>
        </p:nvSpPr>
        <p:spPr>
          <a:xfrm>
            <a:off x="2161891" y="4721331"/>
            <a:ext cx="375424" cy="246221"/>
          </a:xfrm>
          <a:prstGeom prst="rect">
            <a:avLst/>
          </a:prstGeom>
          <a:noFill/>
        </p:spPr>
        <p:txBody>
          <a:bodyPr wrap="none" rtlCol="0">
            <a:spAutoFit/>
          </a:bodyPr>
          <a:lstStyle/>
          <a:p>
            <a:r>
              <a:rPr lang="es-ES" sz="1000" dirty="0"/>
              <a:t>Cal.</a:t>
            </a:r>
            <a:endParaRPr lang="es-CO" sz="1000" dirty="0"/>
          </a:p>
        </p:txBody>
      </p:sp>
      <p:sp>
        <p:nvSpPr>
          <p:cNvPr id="13" name="CuadroTexto 12">
            <a:extLst>
              <a:ext uri="{FF2B5EF4-FFF2-40B4-BE49-F238E27FC236}">
                <a16:creationId xmlns:a16="http://schemas.microsoft.com/office/drawing/2014/main" id="{1B5979B6-7EF8-21F3-A41D-4DDDF82FB8D9}"/>
              </a:ext>
            </a:extLst>
          </p:cNvPr>
          <p:cNvSpPr txBox="1"/>
          <p:nvPr/>
        </p:nvSpPr>
        <p:spPr>
          <a:xfrm>
            <a:off x="10469583" y="3784487"/>
            <a:ext cx="369012" cy="353943"/>
          </a:xfrm>
          <a:prstGeom prst="rect">
            <a:avLst/>
          </a:prstGeom>
          <a:noFill/>
        </p:spPr>
        <p:txBody>
          <a:bodyPr wrap="none" rtlCol="0">
            <a:spAutoFit/>
          </a:bodyPr>
          <a:lstStyle/>
          <a:p>
            <a:r>
              <a:rPr lang="es-ES" sz="1700" b="1" dirty="0"/>
              <a:t>Al</a:t>
            </a:r>
            <a:endParaRPr lang="es-CO" sz="1700" b="1" dirty="0"/>
          </a:p>
        </p:txBody>
      </p:sp>
      <p:sp>
        <p:nvSpPr>
          <p:cNvPr id="14" name="CuadroTexto 13">
            <a:extLst>
              <a:ext uri="{FF2B5EF4-FFF2-40B4-BE49-F238E27FC236}">
                <a16:creationId xmlns:a16="http://schemas.microsoft.com/office/drawing/2014/main" id="{4D1AB45C-CD0B-44F7-D70D-480369CF34DE}"/>
              </a:ext>
            </a:extLst>
          </p:cNvPr>
          <p:cNvSpPr txBox="1"/>
          <p:nvPr/>
        </p:nvSpPr>
        <p:spPr>
          <a:xfrm>
            <a:off x="8650230" y="3373926"/>
            <a:ext cx="404278" cy="353943"/>
          </a:xfrm>
          <a:prstGeom prst="rect">
            <a:avLst/>
          </a:prstGeom>
          <a:noFill/>
        </p:spPr>
        <p:txBody>
          <a:bodyPr wrap="none" rtlCol="0">
            <a:spAutoFit/>
          </a:bodyPr>
          <a:lstStyle/>
          <a:p>
            <a:r>
              <a:rPr lang="es-ES" sz="1700" b="1" dirty="0" err="1">
                <a:solidFill>
                  <a:schemeClr val="bg2">
                    <a:lumMod val="90000"/>
                  </a:schemeClr>
                </a:solidFill>
              </a:rPr>
              <a:t>Py</a:t>
            </a:r>
            <a:endParaRPr lang="es-CO" sz="1700" b="1" dirty="0">
              <a:solidFill>
                <a:schemeClr val="bg2">
                  <a:lumMod val="90000"/>
                </a:schemeClr>
              </a:solidFill>
            </a:endParaRPr>
          </a:p>
        </p:txBody>
      </p:sp>
      <p:sp>
        <p:nvSpPr>
          <p:cNvPr id="15" name="CuadroTexto 14">
            <a:extLst>
              <a:ext uri="{FF2B5EF4-FFF2-40B4-BE49-F238E27FC236}">
                <a16:creationId xmlns:a16="http://schemas.microsoft.com/office/drawing/2014/main" id="{A0D31C68-B4FE-C319-97F8-8CFD7CF3E48B}"/>
              </a:ext>
            </a:extLst>
          </p:cNvPr>
          <p:cNvSpPr txBox="1"/>
          <p:nvPr/>
        </p:nvSpPr>
        <p:spPr>
          <a:xfrm>
            <a:off x="9104426" y="4110994"/>
            <a:ext cx="1258153" cy="353943"/>
          </a:xfrm>
          <a:prstGeom prst="rect">
            <a:avLst/>
          </a:prstGeom>
          <a:noFill/>
        </p:spPr>
        <p:txBody>
          <a:bodyPr wrap="square" rtlCol="0">
            <a:spAutoFit/>
          </a:bodyPr>
          <a:lstStyle/>
          <a:p>
            <a:r>
              <a:rPr lang="es-ES" sz="1700" b="1" dirty="0" err="1">
                <a:solidFill>
                  <a:schemeClr val="bg1"/>
                </a:solidFill>
              </a:rPr>
              <a:t>Parisite</a:t>
            </a:r>
            <a:endParaRPr lang="es-CO" sz="1700" b="1" dirty="0">
              <a:solidFill>
                <a:schemeClr val="bg1"/>
              </a:solidFill>
            </a:endParaRPr>
          </a:p>
        </p:txBody>
      </p:sp>
      <p:sp>
        <p:nvSpPr>
          <p:cNvPr id="16" name="CuadroTexto 15">
            <a:extLst>
              <a:ext uri="{FF2B5EF4-FFF2-40B4-BE49-F238E27FC236}">
                <a16:creationId xmlns:a16="http://schemas.microsoft.com/office/drawing/2014/main" id="{F432F28C-AE3A-E22C-4817-ABC61F555022}"/>
              </a:ext>
            </a:extLst>
          </p:cNvPr>
          <p:cNvSpPr txBox="1"/>
          <p:nvPr/>
        </p:nvSpPr>
        <p:spPr>
          <a:xfrm>
            <a:off x="10498626" y="4600134"/>
            <a:ext cx="524503" cy="353943"/>
          </a:xfrm>
          <a:prstGeom prst="rect">
            <a:avLst/>
          </a:prstGeom>
          <a:noFill/>
        </p:spPr>
        <p:txBody>
          <a:bodyPr wrap="none" rtlCol="0">
            <a:spAutoFit/>
          </a:bodyPr>
          <a:lstStyle/>
          <a:p>
            <a:r>
              <a:rPr lang="es-ES" sz="1700" b="1" dirty="0"/>
              <a:t>Dol</a:t>
            </a:r>
            <a:r>
              <a:rPr lang="es-ES" sz="1000" dirty="0">
                <a:solidFill>
                  <a:schemeClr val="bg2">
                    <a:lumMod val="90000"/>
                  </a:schemeClr>
                </a:solidFill>
              </a:rPr>
              <a:t>.</a:t>
            </a:r>
            <a:endParaRPr lang="es-CO" sz="1000" dirty="0">
              <a:solidFill>
                <a:schemeClr val="bg2">
                  <a:lumMod val="90000"/>
                </a:schemeClr>
              </a:solidFill>
            </a:endParaRPr>
          </a:p>
        </p:txBody>
      </p:sp>
      <p:pic>
        <p:nvPicPr>
          <p:cNvPr id="24" name="Imagen 23" descr="Una rebanada de pastel&#10;&#10;Descripción generada automáticamente con confianza media">
            <a:extLst>
              <a:ext uri="{FF2B5EF4-FFF2-40B4-BE49-F238E27FC236}">
                <a16:creationId xmlns:a16="http://schemas.microsoft.com/office/drawing/2014/main" id="{5038275E-20EA-94C9-37AD-238BCA328B66}"/>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8425" t="1303" r="31088" b="11640"/>
          <a:stretch/>
        </p:blipFill>
        <p:spPr>
          <a:xfrm>
            <a:off x="6781800" y="942384"/>
            <a:ext cx="2558350" cy="1921936"/>
          </a:xfrm>
          <a:prstGeom prst="rect">
            <a:avLst/>
          </a:prstGeom>
        </p:spPr>
      </p:pic>
      <p:pic>
        <p:nvPicPr>
          <p:cNvPr id="25" name="Picture 9" descr="C:\Users\RAMAN\Documents\Downloads\IMG-20220514-WA0033.jpg">
            <a:extLst>
              <a:ext uri="{FF2B5EF4-FFF2-40B4-BE49-F238E27FC236}">
                <a16:creationId xmlns:a16="http://schemas.microsoft.com/office/drawing/2014/main" id="{BD805FC4-3677-9079-8046-BC3B7D96082B}"/>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395355" y="4940602"/>
            <a:ext cx="2363059" cy="1917398"/>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6" descr="https://lh6.googleusercontent.com/VfsevbkCEY0AB1BIW8V6a2BtZ9Z9bZM9oI3rqc9SfkgvGU9deZdiC6cRV7fVbl9-I5SSfMwE80n8Bd-o3dZVwC5IPwbge5QrK6CheRxUU9ADrrs4YdLRCobqmKX1JXyZ-yD6ojkeKVjt_SCZZA">
            <a:extLst>
              <a:ext uri="{FF2B5EF4-FFF2-40B4-BE49-F238E27FC236}">
                <a16:creationId xmlns:a16="http://schemas.microsoft.com/office/drawing/2014/main" id="{7BB76F89-BA6B-1FC6-31C1-956A47FE6948}"/>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749927" y="4896142"/>
            <a:ext cx="2418011" cy="1936458"/>
          </a:xfrm>
          <a:prstGeom prst="rect">
            <a:avLst/>
          </a:prstGeom>
          <a:noFill/>
          <a:extLst>
            <a:ext uri="{909E8E84-426E-40DD-AFC4-6F175D3DCCD1}">
              <a14:hiddenFill xmlns:a14="http://schemas.microsoft.com/office/drawing/2010/main">
                <a:solidFill>
                  <a:srgbClr val="FFFFFF"/>
                </a:solidFill>
              </a14:hiddenFill>
            </a:ext>
          </a:extLst>
        </p:spPr>
      </p:pic>
      <p:pic>
        <p:nvPicPr>
          <p:cNvPr id="27" name="Imagen 26">
            <a:extLst>
              <a:ext uri="{FF2B5EF4-FFF2-40B4-BE49-F238E27FC236}">
                <a16:creationId xmlns:a16="http://schemas.microsoft.com/office/drawing/2014/main" id="{6F62F0E2-4CC3-FA21-FDBC-D8193F50D1C3}"/>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16279" t="12015" r="9302" b="8682"/>
          <a:stretch/>
        </p:blipFill>
        <p:spPr>
          <a:xfrm>
            <a:off x="229464" y="951425"/>
            <a:ext cx="2692638" cy="1912895"/>
          </a:xfrm>
          <a:prstGeom prst="rect">
            <a:avLst/>
          </a:prstGeom>
        </p:spPr>
      </p:pic>
      <p:sp>
        <p:nvSpPr>
          <p:cNvPr id="28" name="Rectángulo 12">
            <a:extLst>
              <a:ext uri="{FF2B5EF4-FFF2-40B4-BE49-F238E27FC236}">
                <a16:creationId xmlns:a16="http://schemas.microsoft.com/office/drawing/2014/main" id="{BDB9C8EE-D4D0-7425-8DBF-711278B6C814}"/>
              </a:ext>
            </a:extLst>
          </p:cNvPr>
          <p:cNvSpPr/>
          <p:nvPr/>
        </p:nvSpPr>
        <p:spPr>
          <a:xfrm>
            <a:off x="4800600" y="244380"/>
            <a:ext cx="861133" cy="507831"/>
          </a:xfrm>
          <a:prstGeom prst="rect">
            <a:avLst/>
          </a:prstGeom>
          <a:ln>
            <a:solidFill>
              <a:schemeClr val="tx1"/>
            </a:solidFill>
          </a:ln>
        </p:spPr>
        <p:txBody>
          <a:bodyPr wrap="none">
            <a:spAutoFit/>
          </a:bodyPr>
          <a:lstStyle/>
          <a:p>
            <a:r>
              <a:rPr lang="es-CO" sz="2700" b="1" dirty="0">
                <a:solidFill>
                  <a:srgbClr val="00B050"/>
                </a:solidFill>
                <a:latin typeface="URWPalladioL-Roma"/>
              </a:rPr>
              <a:t>WEB</a:t>
            </a:r>
          </a:p>
        </p:txBody>
      </p:sp>
      <p:sp>
        <p:nvSpPr>
          <p:cNvPr id="30" name="CuadroTexto 29">
            <a:extLst>
              <a:ext uri="{FF2B5EF4-FFF2-40B4-BE49-F238E27FC236}">
                <a16:creationId xmlns:a16="http://schemas.microsoft.com/office/drawing/2014/main" id="{95543F2A-FF54-9E2E-EEAF-FC068C44DE65}"/>
              </a:ext>
            </a:extLst>
          </p:cNvPr>
          <p:cNvSpPr txBox="1"/>
          <p:nvPr/>
        </p:nvSpPr>
        <p:spPr>
          <a:xfrm>
            <a:off x="11430000" y="244380"/>
            <a:ext cx="861133" cy="507831"/>
          </a:xfrm>
          <a:prstGeom prst="rect">
            <a:avLst/>
          </a:prstGeom>
          <a:noFill/>
          <a:ln>
            <a:solidFill>
              <a:schemeClr val="tx1"/>
            </a:solidFill>
          </a:ln>
        </p:spPr>
        <p:txBody>
          <a:bodyPr wrap="square">
            <a:spAutoFit/>
          </a:bodyPr>
          <a:lstStyle/>
          <a:p>
            <a:r>
              <a:rPr lang="en-US" sz="2700" b="1" dirty="0">
                <a:solidFill>
                  <a:srgbClr val="FF0000"/>
                </a:solidFill>
                <a:latin typeface="URWPalladioL-Roma"/>
              </a:rPr>
              <a:t>EEB</a:t>
            </a:r>
            <a:r>
              <a:rPr lang="en-US" sz="1800" b="1" dirty="0">
                <a:latin typeface="URWPalladioL-Roma"/>
              </a:rPr>
              <a:t> </a:t>
            </a:r>
            <a:endParaRPr lang="es-CO" sz="1800" dirty="0"/>
          </a:p>
        </p:txBody>
      </p:sp>
      <p:sp>
        <p:nvSpPr>
          <p:cNvPr id="33" name="CuadroTexto 32">
            <a:extLst>
              <a:ext uri="{FF2B5EF4-FFF2-40B4-BE49-F238E27FC236}">
                <a16:creationId xmlns:a16="http://schemas.microsoft.com/office/drawing/2014/main" id="{77E65011-BC60-D6CE-0EA4-9D6A97C920A3}"/>
              </a:ext>
            </a:extLst>
          </p:cNvPr>
          <p:cNvSpPr txBox="1"/>
          <p:nvPr/>
        </p:nvSpPr>
        <p:spPr>
          <a:xfrm>
            <a:off x="125724" y="6440011"/>
            <a:ext cx="2900118" cy="369332"/>
          </a:xfrm>
          <a:prstGeom prst="rect">
            <a:avLst/>
          </a:prstGeom>
          <a:noFill/>
        </p:spPr>
        <p:txBody>
          <a:bodyPr wrap="square">
            <a:spAutoFit/>
          </a:bodyPr>
          <a:lstStyle/>
          <a:p>
            <a:r>
              <a:rPr lang="en-US" sz="1800" i="1" dirty="0"/>
              <a:t>geologist@gemlabcdtec.com</a:t>
            </a:r>
            <a:endParaRPr lang="es-CO" dirty="0"/>
          </a:p>
        </p:txBody>
      </p:sp>
      <p:sp>
        <p:nvSpPr>
          <p:cNvPr id="8" name="CuadroTexto 7">
            <a:extLst>
              <a:ext uri="{FF2B5EF4-FFF2-40B4-BE49-F238E27FC236}">
                <a16:creationId xmlns:a16="http://schemas.microsoft.com/office/drawing/2014/main" id="{77E84A25-C1C1-3767-6A82-4D235776A39F}"/>
              </a:ext>
            </a:extLst>
          </p:cNvPr>
          <p:cNvSpPr txBox="1"/>
          <p:nvPr/>
        </p:nvSpPr>
        <p:spPr>
          <a:xfrm>
            <a:off x="1477959" y="1463435"/>
            <a:ext cx="993258" cy="353943"/>
          </a:xfrm>
          <a:prstGeom prst="rect">
            <a:avLst/>
          </a:prstGeom>
          <a:noFill/>
        </p:spPr>
        <p:txBody>
          <a:bodyPr wrap="square" rtlCol="0">
            <a:spAutoFit/>
          </a:bodyPr>
          <a:lstStyle/>
          <a:p>
            <a:r>
              <a:rPr lang="es-ES" sz="1700" b="1" dirty="0" err="1"/>
              <a:t>Emerald</a:t>
            </a:r>
            <a:endParaRPr lang="es-CO" sz="1700" b="1" dirty="0"/>
          </a:p>
        </p:txBody>
      </p:sp>
      <p:sp>
        <p:nvSpPr>
          <p:cNvPr id="34" name="CuadroTexto 33">
            <a:extLst>
              <a:ext uri="{FF2B5EF4-FFF2-40B4-BE49-F238E27FC236}">
                <a16:creationId xmlns:a16="http://schemas.microsoft.com/office/drawing/2014/main" id="{E92CCB75-D995-4FE0-4C2E-53D8F49E5D1D}"/>
              </a:ext>
            </a:extLst>
          </p:cNvPr>
          <p:cNvSpPr txBox="1"/>
          <p:nvPr/>
        </p:nvSpPr>
        <p:spPr>
          <a:xfrm>
            <a:off x="582525" y="2227676"/>
            <a:ext cx="993258" cy="353943"/>
          </a:xfrm>
          <a:prstGeom prst="rect">
            <a:avLst/>
          </a:prstGeom>
          <a:noFill/>
        </p:spPr>
        <p:txBody>
          <a:bodyPr wrap="square" rtlCol="0">
            <a:spAutoFit/>
          </a:bodyPr>
          <a:lstStyle/>
          <a:p>
            <a:r>
              <a:rPr lang="es-ES" sz="1700" b="1" dirty="0" err="1"/>
              <a:t>Parisite</a:t>
            </a:r>
            <a:endParaRPr lang="es-CO" sz="1700" b="1" dirty="0"/>
          </a:p>
        </p:txBody>
      </p:sp>
      <p:sp>
        <p:nvSpPr>
          <p:cNvPr id="35" name="CuadroTexto 34">
            <a:extLst>
              <a:ext uri="{FF2B5EF4-FFF2-40B4-BE49-F238E27FC236}">
                <a16:creationId xmlns:a16="http://schemas.microsoft.com/office/drawing/2014/main" id="{67E0F45F-1CA8-9005-1B99-538D93B0BBAC}"/>
              </a:ext>
            </a:extLst>
          </p:cNvPr>
          <p:cNvSpPr txBox="1"/>
          <p:nvPr/>
        </p:nvSpPr>
        <p:spPr>
          <a:xfrm>
            <a:off x="1777040" y="2342529"/>
            <a:ext cx="882976" cy="353943"/>
          </a:xfrm>
          <a:prstGeom prst="rect">
            <a:avLst/>
          </a:prstGeom>
          <a:noFill/>
        </p:spPr>
        <p:txBody>
          <a:bodyPr wrap="square" rtlCol="0">
            <a:spAutoFit/>
          </a:bodyPr>
          <a:lstStyle/>
          <a:p>
            <a:r>
              <a:rPr lang="es-ES" sz="1700" b="1" dirty="0" err="1"/>
              <a:t>Calcite</a:t>
            </a:r>
            <a:endParaRPr lang="es-CO" sz="1700" b="1" dirty="0"/>
          </a:p>
        </p:txBody>
      </p:sp>
      <p:sp>
        <p:nvSpPr>
          <p:cNvPr id="36" name="CuadroTexto 35">
            <a:extLst>
              <a:ext uri="{FF2B5EF4-FFF2-40B4-BE49-F238E27FC236}">
                <a16:creationId xmlns:a16="http://schemas.microsoft.com/office/drawing/2014/main" id="{3430B6EB-485B-78B6-1D4B-6FB8CB82B61D}"/>
              </a:ext>
            </a:extLst>
          </p:cNvPr>
          <p:cNvSpPr txBox="1"/>
          <p:nvPr/>
        </p:nvSpPr>
        <p:spPr>
          <a:xfrm>
            <a:off x="195290" y="960759"/>
            <a:ext cx="882976" cy="353943"/>
          </a:xfrm>
          <a:prstGeom prst="rect">
            <a:avLst/>
          </a:prstGeom>
          <a:noFill/>
        </p:spPr>
        <p:txBody>
          <a:bodyPr wrap="square" rtlCol="0">
            <a:spAutoFit/>
          </a:bodyPr>
          <a:lstStyle/>
          <a:p>
            <a:r>
              <a:rPr lang="es-ES" sz="1700" b="1" dirty="0" err="1"/>
              <a:t>Pyrite</a:t>
            </a:r>
            <a:endParaRPr lang="es-CO" sz="1700" b="1" dirty="0"/>
          </a:p>
        </p:txBody>
      </p:sp>
      <p:cxnSp>
        <p:nvCxnSpPr>
          <p:cNvPr id="38" name="Conector recto de flecha 37">
            <a:extLst>
              <a:ext uri="{FF2B5EF4-FFF2-40B4-BE49-F238E27FC236}">
                <a16:creationId xmlns:a16="http://schemas.microsoft.com/office/drawing/2014/main" id="{E319D1F7-C6C6-4B59-ECEA-1CE339E4F9B2}"/>
              </a:ext>
            </a:extLst>
          </p:cNvPr>
          <p:cNvCxnSpPr/>
          <p:nvPr/>
        </p:nvCxnSpPr>
        <p:spPr>
          <a:xfrm flipH="1">
            <a:off x="381000" y="1412579"/>
            <a:ext cx="76200" cy="36909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9" name="CuadroTexto 38">
            <a:extLst>
              <a:ext uri="{FF2B5EF4-FFF2-40B4-BE49-F238E27FC236}">
                <a16:creationId xmlns:a16="http://schemas.microsoft.com/office/drawing/2014/main" id="{B45C9C07-4760-B329-62E8-A81F05BD7BC7}"/>
              </a:ext>
            </a:extLst>
          </p:cNvPr>
          <p:cNvSpPr txBox="1"/>
          <p:nvPr/>
        </p:nvSpPr>
        <p:spPr>
          <a:xfrm>
            <a:off x="2757213" y="3181462"/>
            <a:ext cx="882976" cy="353943"/>
          </a:xfrm>
          <a:prstGeom prst="rect">
            <a:avLst/>
          </a:prstGeom>
          <a:noFill/>
        </p:spPr>
        <p:txBody>
          <a:bodyPr wrap="square" rtlCol="0">
            <a:spAutoFit/>
          </a:bodyPr>
          <a:lstStyle/>
          <a:p>
            <a:r>
              <a:rPr lang="es-ES" sz="1700" b="1" dirty="0" err="1">
                <a:solidFill>
                  <a:schemeClr val="bg2"/>
                </a:solidFill>
              </a:rPr>
              <a:t>Calcite</a:t>
            </a:r>
            <a:endParaRPr lang="es-CO" sz="1700" b="1" dirty="0">
              <a:solidFill>
                <a:schemeClr val="bg2"/>
              </a:solidFill>
            </a:endParaRPr>
          </a:p>
        </p:txBody>
      </p:sp>
      <p:sp>
        <p:nvSpPr>
          <p:cNvPr id="40" name="CuadroTexto 39">
            <a:extLst>
              <a:ext uri="{FF2B5EF4-FFF2-40B4-BE49-F238E27FC236}">
                <a16:creationId xmlns:a16="http://schemas.microsoft.com/office/drawing/2014/main" id="{BF5BF61A-7004-2953-3C0E-E149269EF6D4}"/>
              </a:ext>
            </a:extLst>
          </p:cNvPr>
          <p:cNvSpPr txBox="1"/>
          <p:nvPr/>
        </p:nvSpPr>
        <p:spPr>
          <a:xfrm>
            <a:off x="3547099" y="2810465"/>
            <a:ext cx="882976" cy="353943"/>
          </a:xfrm>
          <a:prstGeom prst="rect">
            <a:avLst/>
          </a:prstGeom>
          <a:noFill/>
        </p:spPr>
        <p:txBody>
          <a:bodyPr wrap="square" rtlCol="0">
            <a:spAutoFit/>
          </a:bodyPr>
          <a:lstStyle/>
          <a:p>
            <a:r>
              <a:rPr lang="es-ES" sz="1700" b="1" dirty="0" err="1">
                <a:solidFill>
                  <a:schemeClr val="bg2"/>
                </a:solidFill>
              </a:rPr>
              <a:t>Quartz</a:t>
            </a:r>
            <a:endParaRPr lang="es-CO" sz="1700" b="1" dirty="0">
              <a:solidFill>
                <a:schemeClr val="bg2"/>
              </a:solidFill>
            </a:endParaRPr>
          </a:p>
        </p:txBody>
      </p:sp>
      <p:sp>
        <p:nvSpPr>
          <p:cNvPr id="41" name="CuadroTexto 40">
            <a:extLst>
              <a:ext uri="{FF2B5EF4-FFF2-40B4-BE49-F238E27FC236}">
                <a16:creationId xmlns:a16="http://schemas.microsoft.com/office/drawing/2014/main" id="{4C872B6E-F139-299F-7AF1-FE0FC4237602}"/>
              </a:ext>
            </a:extLst>
          </p:cNvPr>
          <p:cNvSpPr txBox="1"/>
          <p:nvPr/>
        </p:nvSpPr>
        <p:spPr>
          <a:xfrm>
            <a:off x="2599896" y="4205643"/>
            <a:ext cx="882976" cy="353943"/>
          </a:xfrm>
          <a:prstGeom prst="rect">
            <a:avLst/>
          </a:prstGeom>
          <a:noFill/>
        </p:spPr>
        <p:txBody>
          <a:bodyPr wrap="square" rtlCol="0">
            <a:spAutoFit/>
          </a:bodyPr>
          <a:lstStyle/>
          <a:p>
            <a:r>
              <a:rPr lang="es-ES" sz="1700" b="1" dirty="0" err="1">
                <a:solidFill>
                  <a:schemeClr val="bg2"/>
                </a:solidFill>
              </a:rPr>
              <a:t>Parisite</a:t>
            </a:r>
            <a:endParaRPr lang="es-CO" sz="1700" b="1" dirty="0">
              <a:solidFill>
                <a:schemeClr val="bg2"/>
              </a:solidFill>
            </a:endParaRPr>
          </a:p>
        </p:txBody>
      </p:sp>
      <p:sp>
        <p:nvSpPr>
          <p:cNvPr id="42" name="CuadroTexto 41">
            <a:extLst>
              <a:ext uri="{FF2B5EF4-FFF2-40B4-BE49-F238E27FC236}">
                <a16:creationId xmlns:a16="http://schemas.microsoft.com/office/drawing/2014/main" id="{D0643324-233D-63FA-A8DE-959FBA8ABCCB}"/>
              </a:ext>
            </a:extLst>
          </p:cNvPr>
          <p:cNvSpPr txBox="1"/>
          <p:nvPr/>
        </p:nvSpPr>
        <p:spPr>
          <a:xfrm>
            <a:off x="7955722" y="685243"/>
            <a:ext cx="2197571" cy="615553"/>
          </a:xfrm>
          <a:prstGeom prst="rect">
            <a:avLst/>
          </a:prstGeom>
          <a:noFill/>
        </p:spPr>
        <p:txBody>
          <a:bodyPr wrap="square" rtlCol="0">
            <a:spAutoFit/>
          </a:bodyPr>
          <a:lstStyle/>
          <a:p>
            <a:r>
              <a:rPr lang="es-ES" sz="1700" b="1" dirty="0" err="1"/>
              <a:t>Parisite</a:t>
            </a:r>
            <a:r>
              <a:rPr lang="es-ES" sz="1700" b="1" dirty="0"/>
              <a:t> and </a:t>
            </a:r>
            <a:r>
              <a:rPr lang="es-ES" sz="1700" b="1" dirty="0" err="1"/>
              <a:t>synchysite</a:t>
            </a:r>
            <a:endParaRPr lang="es-CO" sz="1700" b="1" dirty="0"/>
          </a:p>
        </p:txBody>
      </p:sp>
      <p:cxnSp>
        <p:nvCxnSpPr>
          <p:cNvPr id="43" name="Conector recto de flecha 42">
            <a:extLst>
              <a:ext uri="{FF2B5EF4-FFF2-40B4-BE49-F238E27FC236}">
                <a16:creationId xmlns:a16="http://schemas.microsoft.com/office/drawing/2014/main" id="{FF698648-3658-6FFC-4AAB-247789B770E2}"/>
              </a:ext>
            </a:extLst>
          </p:cNvPr>
          <p:cNvCxnSpPr/>
          <p:nvPr/>
        </p:nvCxnSpPr>
        <p:spPr>
          <a:xfrm flipH="1">
            <a:off x="8531597" y="1344284"/>
            <a:ext cx="76200" cy="36909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44" name="CuadroTexto 43">
            <a:extLst>
              <a:ext uri="{FF2B5EF4-FFF2-40B4-BE49-F238E27FC236}">
                <a16:creationId xmlns:a16="http://schemas.microsoft.com/office/drawing/2014/main" id="{6BDB72E8-7C1D-37A2-0562-A85AE8BB958E}"/>
              </a:ext>
            </a:extLst>
          </p:cNvPr>
          <p:cNvSpPr txBox="1"/>
          <p:nvPr/>
        </p:nvSpPr>
        <p:spPr>
          <a:xfrm>
            <a:off x="7974288" y="2342528"/>
            <a:ext cx="882976" cy="353943"/>
          </a:xfrm>
          <a:prstGeom prst="rect">
            <a:avLst/>
          </a:prstGeom>
          <a:noFill/>
        </p:spPr>
        <p:txBody>
          <a:bodyPr wrap="square" rtlCol="0">
            <a:spAutoFit/>
          </a:bodyPr>
          <a:lstStyle/>
          <a:p>
            <a:r>
              <a:rPr lang="es-ES" sz="1700" b="1" dirty="0" err="1"/>
              <a:t>Calcite</a:t>
            </a:r>
            <a:endParaRPr lang="es-CO" sz="1700" b="1" dirty="0"/>
          </a:p>
        </p:txBody>
      </p:sp>
      <p:sp>
        <p:nvSpPr>
          <p:cNvPr id="45" name="CuadroTexto 44">
            <a:extLst>
              <a:ext uri="{FF2B5EF4-FFF2-40B4-BE49-F238E27FC236}">
                <a16:creationId xmlns:a16="http://schemas.microsoft.com/office/drawing/2014/main" id="{0857A525-7428-001B-E740-12B545FD1C6B}"/>
              </a:ext>
            </a:extLst>
          </p:cNvPr>
          <p:cNvSpPr txBox="1"/>
          <p:nvPr/>
        </p:nvSpPr>
        <p:spPr>
          <a:xfrm>
            <a:off x="6799182" y="1372453"/>
            <a:ext cx="882976" cy="353943"/>
          </a:xfrm>
          <a:prstGeom prst="rect">
            <a:avLst/>
          </a:prstGeom>
          <a:noFill/>
        </p:spPr>
        <p:txBody>
          <a:bodyPr wrap="square" rtlCol="0">
            <a:spAutoFit/>
          </a:bodyPr>
          <a:lstStyle/>
          <a:p>
            <a:r>
              <a:rPr lang="es-ES" sz="1700" b="1" dirty="0" err="1"/>
              <a:t>Pyrite</a:t>
            </a:r>
            <a:endParaRPr lang="es-CO" sz="1700" b="1" dirty="0"/>
          </a:p>
        </p:txBody>
      </p:sp>
      <p:cxnSp>
        <p:nvCxnSpPr>
          <p:cNvPr id="46" name="Conector recto de flecha 45">
            <a:extLst>
              <a:ext uri="{FF2B5EF4-FFF2-40B4-BE49-F238E27FC236}">
                <a16:creationId xmlns:a16="http://schemas.microsoft.com/office/drawing/2014/main" id="{0887462F-E6F1-C67A-EB8F-FAF3A6029172}"/>
              </a:ext>
            </a:extLst>
          </p:cNvPr>
          <p:cNvCxnSpPr>
            <a:cxnSpLocks/>
          </p:cNvCxnSpPr>
          <p:nvPr/>
        </p:nvCxnSpPr>
        <p:spPr>
          <a:xfrm flipH="1">
            <a:off x="3160601" y="5508492"/>
            <a:ext cx="1217500" cy="23096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8" name="Conector recto de flecha 47">
            <a:extLst>
              <a:ext uri="{FF2B5EF4-FFF2-40B4-BE49-F238E27FC236}">
                <a16:creationId xmlns:a16="http://schemas.microsoft.com/office/drawing/2014/main" id="{B6AD7829-BC3E-4AFF-5839-66B76C0AF14C}"/>
              </a:ext>
            </a:extLst>
          </p:cNvPr>
          <p:cNvCxnSpPr>
            <a:cxnSpLocks/>
          </p:cNvCxnSpPr>
          <p:nvPr/>
        </p:nvCxnSpPr>
        <p:spPr>
          <a:xfrm flipH="1">
            <a:off x="9965284" y="5728229"/>
            <a:ext cx="1765149" cy="1123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9" name="Conector recto de flecha 48">
            <a:extLst>
              <a:ext uri="{FF2B5EF4-FFF2-40B4-BE49-F238E27FC236}">
                <a16:creationId xmlns:a16="http://schemas.microsoft.com/office/drawing/2014/main" id="{23F41BCE-D34A-9D68-9FA3-2797345D481D}"/>
              </a:ext>
            </a:extLst>
          </p:cNvPr>
          <p:cNvCxnSpPr>
            <a:cxnSpLocks/>
          </p:cNvCxnSpPr>
          <p:nvPr/>
        </p:nvCxnSpPr>
        <p:spPr>
          <a:xfrm flipH="1" flipV="1">
            <a:off x="9843845" y="5410200"/>
            <a:ext cx="1924688" cy="9829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52" name="CuadroTexto 51">
            <a:extLst>
              <a:ext uri="{FF2B5EF4-FFF2-40B4-BE49-F238E27FC236}">
                <a16:creationId xmlns:a16="http://schemas.microsoft.com/office/drawing/2014/main" id="{7DA37908-D677-22B1-E528-CA5058B439EA}"/>
              </a:ext>
            </a:extLst>
          </p:cNvPr>
          <p:cNvSpPr txBox="1"/>
          <p:nvPr/>
        </p:nvSpPr>
        <p:spPr>
          <a:xfrm>
            <a:off x="2371993" y="5487895"/>
            <a:ext cx="882976" cy="353943"/>
          </a:xfrm>
          <a:prstGeom prst="rect">
            <a:avLst/>
          </a:prstGeom>
          <a:noFill/>
        </p:spPr>
        <p:txBody>
          <a:bodyPr wrap="square" rtlCol="0">
            <a:spAutoFit/>
          </a:bodyPr>
          <a:lstStyle/>
          <a:p>
            <a:r>
              <a:rPr lang="es-ES" sz="1700" b="1" dirty="0" err="1"/>
              <a:t>Parisite</a:t>
            </a:r>
            <a:endParaRPr lang="es-CO" sz="1700" b="1" dirty="0"/>
          </a:p>
        </p:txBody>
      </p:sp>
      <p:sp>
        <p:nvSpPr>
          <p:cNvPr id="53" name="CuadroTexto 52">
            <a:extLst>
              <a:ext uri="{FF2B5EF4-FFF2-40B4-BE49-F238E27FC236}">
                <a16:creationId xmlns:a16="http://schemas.microsoft.com/office/drawing/2014/main" id="{CE8715EA-6038-649C-AD8F-6E32F5453D66}"/>
              </a:ext>
            </a:extLst>
          </p:cNvPr>
          <p:cNvSpPr txBox="1"/>
          <p:nvPr/>
        </p:nvSpPr>
        <p:spPr>
          <a:xfrm>
            <a:off x="8792578" y="5558833"/>
            <a:ext cx="1149591" cy="353943"/>
          </a:xfrm>
          <a:prstGeom prst="rect">
            <a:avLst/>
          </a:prstGeom>
          <a:noFill/>
        </p:spPr>
        <p:txBody>
          <a:bodyPr wrap="square" rtlCol="0">
            <a:spAutoFit/>
          </a:bodyPr>
          <a:lstStyle/>
          <a:p>
            <a:r>
              <a:rPr lang="es-ES" sz="1700" b="1" dirty="0" err="1"/>
              <a:t>Synchysite</a:t>
            </a:r>
            <a:endParaRPr lang="es-CO" sz="1700" b="1" dirty="0"/>
          </a:p>
        </p:txBody>
      </p:sp>
      <p:sp>
        <p:nvSpPr>
          <p:cNvPr id="54" name="CuadroTexto 53">
            <a:extLst>
              <a:ext uri="{FF2B5EF4-FFF2-40B4-BE49-F238E27FC236}">
                <a16:creationId xmlns:a16="http://schemas.microsoft.com/office/drawing/2014/main" id="{0F2625C7-EFA6-F5FB-C75A-BEED77081684}"/>
              </a:ext>
            </a:extLst>
          </p:cNvPr>
          <p:cNvSpPr txBox="1"/>
          <p:nvPr/>
        </p:nvSpPr>
        <p:spPr>
          <a:xfrm>
            <a:off x="9018941" y="5220901"/>
            <a:ext cx="882976" cy="353943"/>
          </a:xfrm>
          <a:prstGeom prst="rect">
            <a:avLst/>
          </a:prstGeom>
          <a:noFill/>
        </p:spPr>
        <p:txBody>
          <a:bodyPr wrap="square" rtlCol="0">
            <a:spAutoFit/>
          </a:bodyPr>
          <a:lstStyle/>
          <a:p>
            <a:r>
              <a:rPr lang="es-ES" sz="1700" b="1" dirty="0" err="1"/>
              <a:t>Parisite</a:t>
            </a:r>
            <a:endParaRPr lang="es-CO" sz="1700" b="1" dirty="0"/>
          </a:p>
        </p:txBody>
      </p:sp>
      <p:sp>
        <p:nvSpPr>
          <p:cNvPr id="56" name="CuadroTexto 55">
            <a:extLst>
              <a:ext uri="{FF2B5EF4-FFF2-40B4-BE49-F238E27FC236}">
                <a16:creationId xmlns:a16="http://schemas.microsoft.com/office/drawing/2014/main" id="{38495DD6-9779-6DE7-B771-FAD6598C6BC4}"/>
              </a:ext>
            </a:extLst>
          </p:cNvPr>
          <p:cNvSpPr txBox="1"/>
          <p:nvPr/>
        </p:nvSpPr>
        <p:spPr>
          <a:xfrm>
            <a:off x="221041" y="19860"/>
            <a:ext cx="2900118" cy="369332"/>
          </a:xfrm>
          <a:prstGeom prst="rect">
            <a:avLst/>
          </a:prstGeom>
          <a:noFill/>
        </p:spPr>
        <p:txBody>
          <a:bodyPr wrap="square">
            <a:spAutoFit/>
          </a:bodyPr>
          <a:lstStyle/>
          <a:p>
            <a:r>
              <a:rPr lang="en-US" sz="1800" i="1" dirty="0"/>
              <a:t>geologist@gemlabcdtec.com</a:t>
            </a:r>
            <a:endParaRPr lang="es-CO" dirty="0"/>
          </a:p>
        </p:txBody>
      </p:sp>
    </p:spTree>
    <p:extLst>
      <p:ext uri="{BB962C8B-B14F-4D97-AF65-F5344CB8AC3E}">
        <p14:creationId xmlns:p14="http://schemas.microsoft.com/office/powerpoint/2010/main" val="25816892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44" descr="Texto, Forma, Carta&#10;&#10;Descripción generada automáticamente">
            <a:extLst>
              <a:ext uri="{FF2B5EF4-FFF2-40B4-BE49-F238E27FC236}">
                <a16:creationId xmlns:a16="http://schemas.microsoft.com/office/drawing/2014/main" id="{D48F9974-2E65-8344-EB33-36DC0AD124D7}"/>
              </a:ext>
            </a:extLst>
          </p:cNvPr>
          <p:cNvPicPr>
            <a:picLocks noChangeAspect="1"/>
          </p:cNvPicPr>
          <p:nvPr/>
        </p:nvPicPr>
        <p:blipFill>
          <a:blip r:embed="rId2">
            <a:alphaModFix amt="38000"/>
            <a:extLst>
              <a:ext uri="{28A0092B-C50C-407E-A947-70E740481C1C}">
                <a14:useLocalDpi xmlns:a14="http://schemas.microsoft.com/office/drawing/2010/main" val="0"/>
              </a:ext>
            </a:extLst>
          </a:blip>
          <a:stretch>
            <a:fillRect/>
          </a:stretch>
        </p:blipFill>
        <p:spPr>
          <a:xfrm>
            <a:off x="25400" y="12700"/>
            <a:ext cx="12809369" cy="6858000"/>
          </a:xfrm>
          <a:prstGeom prst="rect">
            <a:avLst/>
          </a:prstGeom>
        </p:spPr>
      </p:pic>
      <p:pic>
        <p:nvPicPr>
          <p:cNvPr id="4" name="image2.png">
            <a:extLst>
              <a:ext uri="{FF2B5EF4-FFF2-40B4-BE49-F238E27FC236}">
                <a16:creationId xmlns:a16="http://schemas.microsoft.com/office/drawing/2014/main" id="{59162B37-5C8A-3160-E10B-625966B1D040}"/>
              </a:ext>
            </a:extLst>
          </p:cNvPr>
          <p:cNvPicPr/>
          <p:nvPr/>
        </p:nvPicPr>
        <p:blipFill>
          <a:blip r:embed="rId3"/>
          <a:srcRect/>
          <a:stretch>
            <a:fillRect/>
          </a:stretch>
        </p:blipFill>
        <p:spPr>
          <a:xfrm>
            <a:off x="3314700" y="762000"/>
            <a:ext cx="6172200" cy="2366645"/>
          </a:xfrm>
          <a:prstGeom prst="rect">
            <a:avLst/>
          </a:prstGeom>
          <a:ln/>
        </p:spPr>
      </p:pic>
      <p:pic>
        <p:nvPicPr>
          <p:cNvPr id="5" name="image9.png">
            <a:extLst>
              <a:ext uri="{FF2B5EF4-FFF2-40B4-BE49-F238E27FC236}">
                <a16:creationId xmlns:a16="http://schemas.microsoft.com/office/drawing/2014/main" id="{B4248BCF-F660-1729-3272-09DA3D58F26A}"/>
              </a:ext>
            </a:extLst>
          </p:cNvPr>
          <p:cNvPicPr/>
          <p:nvPr/>
        </p:nvPicPr>
        <p:blipFill>
          <a:blip r:embed="rId4"/>
          <a:srcRect/>
          <a:stretch>
            <a:fillRect/>
          </a:stretch>
        </p:blipFill>
        <p:spPr>
          <a:xfrm>
            <a:off x="3429000" y="3352800"/>
            <a:ext cx="6324600" cy="3048000"/>
          </a:xfrm>
          <a:prstGeom prst="rect">
            <a:avLst/>
          </a:prstGeom>
          <a:ln/>
        </p:spPr>
      </p:pic>
      <p:sp>
        <p:nvSpPr>
          <p:cNvPr id="6" name="CuadroTexto 5">
            <a:extLst>
              <a:ext uri="{FF2B5EF4-FFF2-40B4-BE49-F238E27FC236}">
                <a16:creationId xmlns:a16="http://schemas.microsoft.com/office/drawing/2014/main" id="{6F58F200-9CAD-F070-1FBC-5D46491DAD9B}"/>
              </a:ext>
            </a:extLst>
          </p:cNvPr>
          <p:cNvSpPr txBox="1"/>
          <p:nvPr/>
        </p:nvSpPr>
        <p:spPr>
          <a:xfrm flipH="1">
            <a:off x="12700" y="1524000"/>
            <a:ext cx="3111500" cy="646331"/>
          </a:xfrm>
          <a:prstGeom prst="rect">
            <a:avLst/>
          </a:prstGeom>
          <a:noFill/>
        </p:spPr>
        <p:txBody>
          <a:bodyPr wrap="square" rtlCol="0">
            <a:spAutoFit/>
          </a:bodyPr>
          <a:lstStyle/>
          <a:p>
            <a:r>
              <a:rPr lang="es-CO" dirty="0"/>
              <a:t>M: Host rock. Eastern </a:t>
            </a:r>
            <a:r>
              <a:rPr lang="es-CO" dirty="0" err="1"/>
              <a:t>emerald</a:t>
            </a:r>
            <a:r>
              <a:rPr lang="es-CO" dirty="0"/>
              <a:t> </a:t>
            </a:r>
            <a:r>
              <a:rPr lang="es-CO" dirty="0" err="1"/>
              <a:t>belt</a:t>
            </a:r>
            <a:r>
              <a:rPr lang="es-CO" dirty="0"/>
              <a:t>. </a:t>
            </a:r>
            <a:r>
              <a:rPr lang="es-CO" dirty="0" err="1"/>
              <a:t>Authigenic</a:t>
            </a:r>
            <a:r>
              <a:rPr lang="es-CO" dirty="0"/>
              <a:t> </a:t>
            </a:r>
            <a:r>
              <a:rPr lang="es-CO" dirty="0" err="1"/>
              <a:t>Monacite</a:t>
            </a:r>
            <a:endParaRPr lang="es-CO" dirty="0"/>
          </a:p>
        </p:txBody>
      </p:sp>
      <p:sp>
        <p:nvSpPr>
          <p:cNvPr id="11" name="CuadroTexto 10">
            <a:extLst>
              <a:ext uri="{FF2B5EF4-FFF2-40B4-BE49-F238E27FC236}">
                <a16:creationId xmlns:a16="http://schemas.microsoft.com/office/drawing/2014/main" id="{B1FCED22-824C-62AF-0275-5C6C90ABBA6B}"/>
              </a:ext>
            </a:extLst>
          </p:cNvPr>
          <p:cNvSpPr txBox="1"/>
          <p:nvPr/>
        </p:nvSpPr>
        <p:spPr>
          <a:xfrm flipH="1">
            <a:off x="9944100" y="1600200"/>
            <a:ext cx="2900118" cy="923330"/>
          </a:xfrm>
          <a:prstGeom prst="rect">
            <a:avLst/>
          </a:prstGeom>
          <a:noFill/>
        </p:spPr>
        <p:txBody>
          <a:bodyPr wrap="square" rtlCol="0">
            <a:spAutoFit/>
          </a:bodyPr>
          <a:lstStyle/>
          <a:p>
            <a:r>
              <a:rPr lang="es-CO" dirty="0"/>
              <a:t>P: </a:t>
            </a:r>
            <a:r>
              <a:rPr lang="es-CO" dirty="0" err="1"/>
              <a:t>Vein</a:t>
            </a:r>
            <a:r>
              <a:rPr lang="es-CO" dirty="0"/>
              <a:t>. Eastern </a:t>
            </a:r>
            <a:r>
              <a:rPr lang="es-CO" dirty="0" err="1"/>
              <a:t>emerald</a:t>
            </a:r>
            <a:r>
              <a:rPr lang="es-CO" dirty="0"/>
              <a:t> </a:t>
            </a:r>
            <a:r>
              <a:rPr lang="es-CO" dirty="0" err="1"/>
              <a:t>belt</a:t>
            </a:r>
            <a:r>
              <a:rPr lang="es-CO" dirty="0"/>
              <a:t> </a:t>
            </a:r>
          </a:p>
          <a:p>
            <a:r>
              <a:rPr lang="es-CO" dirty="0" err="1"/>
              <a:t>Hydrotermal</a:t>
            </a:r>
            <a:r>
              <a:rPr lang="es-CO" dirty="0"/>
              <a:t> </a:t>
            </a:r>
            <a:r>
              <a:rPr lang="es-CO" dirty="0" err="1"/>
              <a:t>Parisite</a:t>
            </a:r>
            <a:r>
              <a:rPr lang="es-CO" dirty="0"/>
              <a:t> and </a:t>
            </a:r>
            <a:r>
              <a:rPr lang="es-CO" dirty="0" err="1"/>
              <a:t>synchysite</a:t>
            </a:r>
            <a:endParaRPr lang="es-CO" dirty="0"/>
          </a:p>
        </p:txBody>
      </p:sp>
      <p:sp>
        <p:nvSpPr>
          <p:cNvPr id="15" name="CuadroTexto 14">
            <a:extLst>
              <a:ext uri="{FF2B5EF4-FFF2-40B4-BE49-F238E27FC236}">
                <a16:creationId xmlns:a16="http://schemas.microsoft.com/office/drawing/2014/main" id="{3F93ACFE-298E-26D4-3315-9A412D486A68}"/>
              </a:ext>
            </a:extLst>
          </p:cNvPr>
          <p:cNvSpPr txBox="1"/>
          <p:nvPr/>
        </p:nvSpPr>
        <p:spPr>
          <a:xfrm>
            <a:off x="7537806" y="6559761"/>
            <a:ext cx="2900118" cy="369332"/>
          </a:xfrm>
          <a:prstGeom prst="rect">
            <a:avLst/>
          </a:prstGeom>
          <a:noFill/>
        </p:spPr>
        <p:txBody>
          <a:bodyPr wrap="square">
            <a:spAutoFit/>
          </a:bodyPr>
          <a:lstStyle/>
          <a:p>
            <a:r>
              <a:rPr lang="en-US" sz="1800" i="1" dirty="0"/>
              <a:t>geologist@gemlabcdtec.com</a:t>
            </a:r>
            <a:endParaRPr lang="es-CO" dirty="0"/>
          </a:p>
        </p:txBody>
      </p:sp>
      <p:sp>
        <p:nvSpPr>
          <p:cNvPr id="7" name="Rectángulo: esquinas redondeadas 6">
            <a:extLst>
              <a:ext uri="{FF2B5EF4-FFF2-40B4-BE49-F238E27FC236}">
                <a16:creationId xmlns:a16="http://schemas.microsoft.com/office/drawing/2014/main" id="{E7F1C221-2865-0FA0-1441-CFDDE796DCC7}"/>
              </a:ext>
            </a:extLst>
          </p:cNvPr>
          <p:cNvSpPr/>
          <p:nvPr/>
        </p:nvSpPr>
        <p:spPr>
          <a:xfrm>
            <a:off x="8610600" y="4038600"/>
            <a:ext cx="1219200" cy="3048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254620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n 14" descr="Texto, Forma, Carta&#10;&#10;Descripción generada automáticamente">
            <a:extLst>
              <a:ext uri="{FF2B5EF4-FFF2-40B4-BE49-F238E27FC236}">
                <a16:creationId xmlns:a16="http://schemas.microsoft.com/office/drawing/2014/main" id="{FA633967-ACC2-4A82-98B8-E6D1E7F57D49}"/>
              </a:ext>
            </a:extLst>
          </p:cNvPr>
          <p:cNvPicPr>
            <a:picLocks noChangeAspect="1"/>
          </p:cNvPicPr>
          <p:nvPr/>
        </p:nvPicPr>
        <p:blipFill>
          <a:blip r:embed="rId3">
            <a:alphaModFix amt="38000"/>
            <a:extLst>
              <a:ext uri="{28A0092B-C50C-407E-A947-70E740481C1C}">
                <a14:useLocalDpi xmlns:a14="http://schemas.microsoft.com/office/drawing/2010/main" val="0"/>
              </a:ext>
            </a:extLst>
          </a:blip>
          <a:stretch>
            <a:fillRect/>
          </a:stretch>
        </p:blipFill>
        <p:spPr>
          <a:xfrm>
            <a:off x="1" y="0"/>
            <a:ext cx="12801600" cy="6629399"/>
          </a:xfrm>
          <a:prstGeom prst="rect">
            <a:avLst/>
          </a:prstGeom>
        </p:spPr>
      </p:pic>
      <p:sp>
        <p:nvSpPr>
          <p:cNvPr id="2" name="1 Título"/>
          <p:cNvSpPr>
            <a:spLocks noGrp="1"/>
          </p:cNvSpPr>
          <p:nvPr>
            <p:ph type="title"/>
          </p:nvPr>
        </p:nvSpPr>
        <p:spPr>
          <a:xfrm>
            <a:off x="2428413" y="402219"/>
            <a:ext cx="4010487" cy="685800"/>
          </a:xfrm>
        </p:spPr>
        <p:txBody>
          <a:bodyPr>
            <a:normAutofit fontScale="90000"/>
          </a:bodyPr>
          <a:lstStyle/>
          <a:p>
            <a:r>
              <a:rPr lang="en-US" b="1" dirty="0"/>
              <a:t>Takeaway points</a:t>
            </a:r>
            <a:endParaRPr lang="es-CO" b="1" dirty="0"/>
          </a:p>
        </p:txBody>
      </p:sp>
      <p:sp>
        <p:nvSpPr>
          <p:cNvPr id="3" name="2 Marcador de contenido"/>
          <p:cNvSpPr>
            <a:spLocks noGrp="1"/>
          </p:cNvSpPr>
          <p:nvPr>
            <p:ph idx="1"/>
          </p:nvPr>
        </p:nvSpPr>
        <p:spPr>
          <a:xfrm>
            <a:off x="152400" y="1541037"/>
            <a:ext cx="10755712" cy="3440264"/>
          </a:xfrm>
        </p:spPr>
        <p:txBody>
          <a:bodyPr>
            <a:noAutofit/>
          </a:bodyPr>
          <a:lstStyle/>
          <a:p>
            <a:pPr algn="just"/>
            <a:r>
              <a:rPr lang="en-US" sz="2700" dirty="0">
                <a:latin typeface="Times New Roman" panose="02020603050405020304" pitchFamily="18" charset="0"/>
                <a:cs typeface="Times New Roman" panose="02020603050405020304" pitchFamily="18" charset="0"/>
              </a:rPr>
              <a:t>Motivate more research on the economic potential of rare earth elements in Colombia hosted in sedimentary rock</a:t>
            </a:r>
          </a:p>
          <a:p>
            <a:pPr algn="just"/>
            <a:r>
              <a:rPr lang="en-US" sz="2700" u="none" strike="noStrike" dirty="0">
                <a:effectLst/>
                <a:latin typeface="Times New Roman" panose="02020603050405020304" pitchFamily="18" charset="0"/>
                <a:ea typeface="Arial" panose="020B0604020202020204" pitchFamily="34" charset="0"/>
                <a:cs typeface="Times New Roman" panose="02020603050405020304" pitchFamily="18" charset="0"/>
              </a:rPr>
              <a:t>The </a:t>
            </a:r>
            <a:r>
              <a:rPr lang="en-US" sz="2700" u="none" strike="noStrike" dirty="0" err="1">
                <a:effectLst/>
                <a:latin typeface="Times New Roman" panose="02020603050405020304" pitchFamily="18" charset="0"/>
                <a:ea typeface="Arial" panose="020B0604020202020204" pitchFamily="34" charset="0"/>
                <a:cs typeface="Times New Roman" panose="02020603050405020304" pitchFamily="18" charset="0"/>
              </a:rPr>
              <a:t>parisite</a:t>
            </a:r>
            <a:r>
              <a:rPr lang="en-US" sz="2700" u="none" strike="noStrike" dirty="0">
                <a:effectLst/>
                <a:latin typeface="Times New Roman" panose="02020603050405020304" pitchFamily="18" charset="0"/>
                <a:ea typeface="Arial" panose="020B0604020202020204" pitchFamily="34" charset="0"/>
                <a:cs typeface="Times New Roman" panose="02020603050405020304" pitchFamily="18" charset="0"/>
              </a:rPr>
              <a:t> as a pathfinder for geochemical exploration</a:t>
            </a:r>
            <a:r>
              <a:rPr lang="es-ES" sz="2700" u="none" strike="noStrike" dirty="0">
                <a:effectLst/>
                <a:latin typeface="Times New Roman" panose="02020603050405020304" pitchFamily="18" charset="0"/>
                <a:ea typeface="Arial" panose="020B0604020202020204" pitchFamily="34" charset="0"/>
                <a:cs typeface="Times New Roman" panose="02020603050405020304" pitchFamily="18" charset="0"/>
              </a:rPr>
              <a:t> (</a:t>
            </a:r>
            <a:r>
              <a:rPr lang="es-ES" sz="2700" u="none" strike="noStrike" dirty="0" err="1">
                <a:effectLst/>
                <a:latin typeface="Times New Roman" panose="02020603050405020304" pitchFamily="18" charset="0"/>
                <a:ea typeface="Arial" panose="020B0604020202020204" pitchFamily="34" charset="0"/>
                <a:cs typeface="Times New Roman" panose="02020603050405020304" pitchFamily="18" charset="0"/>
              </a:rPr>
              <a:t>Greenfields</a:t>
            </a:r>
            <a:r>
              <a:rPr lang="es-ES" sz="2700" u="none" strike="noStrike" dirty="0">
                <a:effectLst/>
                <a:latin typeface="Times New Roman" panose="02020603050405020304" pitchFamily="18" charset="0"/>
                <a:ea typeface="Arial" panose="020B0604020202020204" pitchFamily="34" charset="0"/>
                <a:cs typeface="Times New Roman" panose="02020603050405020304" pitchFamily="18" charset="0"/>
              </a:rPr>
              <a:t>)</a:t>
            </a:r>
          </a:p>
          <a:p>
            <a:pPr algn="just"/>
            <a:r>
              <a:rPr lang="en-US" sz="2700" dirty="0">
                <a:effectLst/>
                <a:latin typeface="Times New Roman" panose="02020603050405020304" pitchFamily="18" charset="0"/>
                <a:cs typeface="Times New Roman" panose="02020603050405020304" pitchFamily="18" charset="0"/>
              </a:rPr>
              <a:t>The relationship between Authigenic Monazite - Hydrothermal </a:t>
            </a:r>
            <a:r>
              <a:rPr lang="en-US" sz="2700" dirty="0" err="1">
                <a:effectLst/>
                <a:latin typeface="Times New Roman" panose="02020603050405020304" pitchFamily="18" charset="0"/>
                <a:cs typeface="Times New Roman" panose="02020603050405020304" pitchFamily="18" charset="0"/>
              </a:rPr>
              <a:t>Parisite</a:t>
            </a:r>
            <a:r>
              <a:rPr lang="en-US" sz="2700" dirty="0">
                <a:effectLst/>
                <a:latin typeface="Times New Roman" panose="02020603050405020304" pitchFamily="18" charset="0"/>
                <a:cs typeface="Times New Roman" panose="02020603050405020304" pitchFamily="18" charset="0"/>
              </a:rPr>
              <a:t> → the genetic model that describes that black shales are the source of all the elements necessary to form emeralds.</a:t>
            </a:r>
            <a:endParaRPr lang="es-ES" sz="2700" dirty="0">
              <a:effectLst/>
              <a:latin typeface="Times New Roman" panose="02020603050405020304" pitchFamily="18" charset="0"/>
              <a:cs typeface="Times New Roman" panose="02020603050405020304" pitchFamily="18" charset="0"/>
            </a:endParaRPr>
          </a:p>
          <a:p>
            <a:pPr algn="just"/>
            <a:r>
              <a:rPr lang="en-US" sz="2700" u="none" strike="noStrike" dirty="0">
                <a:effectLst/>
                <a:latin typeface="Times New Roman" panose="02020603050405020304" pitchFamily="18" charset="0"/>
                <a:ea typeface="Arial" panose="020B0604020202020204" pitchFamily="34" charset="0"/>
                <a:cs typeface="Times New Roman" panose="02020603050405020304" pitchFamily="18" charset="0"/>
              </a:rPr>
              <a:t>Gemological implication</a:t>
            </a:r>
            <a:r>
              <a:rPr lang="es-ES" sz="2700" u="none" strike="noStrike" dirty="0">
                <a:effectLst/>
                <a:latin typeface="Times New Roman" panose="02020603050405020304" pitchFamily="18" charset="0"/>
                <a:ea typeface="Arial" panose="020B0604020202020204" pitchFamily="34" charset="0"/>
                <a:cs typeface="Times New Roman" panose="02020603050405020304" pitchFamily="18" charset="0"/>
              </a:rPr>
              <a:t>:</a:t>
            </a:r>
            <a:r>
              <a:rPr lang="en-US" sz="2700" u="none" strike="noStrike"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700" dirty="0" err="1">
                <a:latin typeface="Times New Roman" panose="02020603050405020304" pitchFamily="18" charset="0"/>
                <a:ea typeface="Arial" panose="020B0604020202020204" pitchFamily="34" charset="0"/>
                <a:cs typeface="Times New Roman" panose="02020603050405020304" pitchFamily="18" charset="0"/>
              </a:rPr>
              <a:t>P</a:t>
            </a:r>
            <a:r>
              <a:rPr lang="en-US" sz="2700" u="none" strike="noStrike" dirty="0" err="1">
                <a:effectLst/>
                <a:latin typeface="Times New Roman" panose="02020603050405020304" pitchFamily="18" charset="0"/>
                <a:ea typeface="Arial" panose="020B0604020202020204" pitchFamily="34" charset="0"/>
                <a:cs typeface="Times New Roman" panose="02020603050405020304" pitchFamily="18" charset="0"/>
              </a:rPr>
              <a:t>arisite</a:t>
            </a:r>
            <a:r>
              <a:rPr lang="en-US" sz="2700" u="none" strike="noStrike" dirty="0">
                <a:effectLst/>
                <a:latin typeface="Times New Roman" panose="02020603050405020304" pitchFamily="18" charset="0"/>
                <a:ea typeface="Arial" panose="020B0604020202020204" pitchFamily="34" charset="0"/>
                <a:cs typeface="Times New Roman" panose="02020603050405020304" pitchFamily="18" charset="0"/>
              </a:rPr>
              <a:t> and </a:t>
            </a:r>
            <a:r>
              <a:rPr lang="en-US" sz="2700" u="none" strike="noStrike" dirty="0" err="1">
                <a:effectLst/>
                <a:latin typeface="Times New Roman" panose="02020603050405020304" pitchFamily="18" charset="0"/>
                <a:ea typeface="Arial" panose="020B0604020202020204" pitchFamily="34" charset="0"/>
                <a:cs typeface="Times New Roman" panose="02020603050405020304" pitchFamily="18" charset="0"/>
              </a:rPr>
              <a:t>synshite</a:t>
            </a:r>
            <a:r>
              <a:rPr lang="en-US" sz="2700" u="none" strike="noStrike" dirty="0">
                <a:effectLst/>
                <a:latin typeface="Times New Roman" panose="02020603050405020304" pitchFamily="18" charset="0"/>
                <a:ea typeface="Arial" panose="020B0604020202020204" pitchFamily="34" charset="0"/>
                <a:cs typeface="Times New Roman" panose="02020603050405020304" pitchFamily="18" charset="0"/>
              </a:rPr>
              <a:t> as a fingerprint of Colombian emeralds</a:t>
            </a:r>
            <a:endParaRPr lang="es-CO" sz="2700" dirty="0">
              <a:latin typeface="Times New Roman" panose="02020603050405020304" pitchFamily="18" charset="0"/>
              <a:ea typeface="Arial" panose="020B0604020202020204" pitchFamily="34" charset="0"/>
              <a:cs typeface="Times New Roman" panose="02020603050405020304" pitchFamily="18" charset="0"/>
            </a:endParaRPr>
          </a:p>
          <a:p>
            <a:endParaRPr lang="es-ES" sz="1700" dirty="0">
              <a:latin typeface="Arial" panose="020B0604020202020204" pitchFamily="34" charset="0"/>
            </a:endParaRPr>
          </a:p>
          <a:p>
            <a:endParaRPr lang="es-CO" sz="1700" u="none" strike="noStrike" dirty="0">
              <a:effectLst/>
              <a:latin typeface="Arial" panose="020B0604020202020204" pitchFamily="34" charset="0"/>
              <a:ea typeface="Arial" panose="020B0604020202020204" pitchFamily="34" charset="0"/>
            </a:endParaRPr>
          </a:p>
          <a:p>
            <a:endParaRPr lang="en-US" sz="1700" dirty="0"/>
          </a:p>
          <a:p>
            <a:endParaRPr lang="es-CO" sz="1700" dirty="0"/>
          </a:p>
        </p:txBody>
      </p:sp>
      <p:sp>
        <p:nvSpPr>
          <p:cNvPr id="17" name="CuadroTexto 16">
            <a:extLst>
              <a:ext uri="{FF2B5EF4-FFF2-40B4-BE49-F238E27FC236}">
                <a16:creationId xmlns:a16="http://schemas.microsoft.com/office/drawing/2014/main" id="{F241E9D0-BE55-4EF7-BEF4-BC2C6973FD1B}"/>
              </a:ext>
            </a:extLst>
          </p:cNvPr>
          <p:cNvSpPr txBox="1"/>
          <p:nvPr/>
        </p:nvSpPr>
        <p:spPr>
          <a:xfrm>
            <a:off x="1219198" y="5576800"/>
            <a:ext cx="9296401" cy="1210588"/>
          </a:xfrm>
          <a:prstGeom prst="rect">
            <a:avLst/>
          </a:prstGeom>
          <a:noFill/>
        </p:spPr>
        <p:txBody>
          <a:bodyPr wrap="square">
            <a:spAutoFit/>
          </a:bodyPr>
          <a:lstStyle/>
          <a:p>
            <a:pPr algn="ctr" rtl="0">
              <a:spcBef>
                <a:spcPts val="0"/>
              </a:spcBef>
              <a:spcAft>
                <a:spcPts val="0"/>
              </a:spcAft>
            </a:pPr>
            <a:r>
              <a:rPr lang="en-US" sz="1100" b="1" i="0" u="none" strike="noStrike" dirty="0">
                <a:solidFill>
                  <a:srgbClr val="000000"/>
                </a:solidFill>
                <a:effectLst/>
                <a:latin typeface="Arial" panose="020B0604020202020204" pitchFamily="34" charset="0"/>
              </a:rPr>
              <a:t>Acknowledgements</a:t>
            </a:r>
            <a:endParaRPr lang="en-US" sz="1100" b="0" dirty="0">
              <a:effectLst/>
            </a:endParaRPr>
          </a:p>
          <a:p>
            <a:pPr algn="just" rtl="0">
              <a:spcBef>
                <a:spcPts val="800"/>
              </a:spcBef>
              <a:spcAft>
                <a:spcPts val="0"/>
              </a:spcAft>
            </a:pPr>
            <a:r>
              <a:rPr lang="en-US" sz="1100" b="0" i="0" u="none" strike="noStrike" dirty="0">
                <a:solidFill>
                  <a:srgbClr val="000000"/>
                </a:solidFill>
                <a:effectLst/>
                <a:latin typeface="Arial" panose="020B0604020202020204" pitchFamily="34" charset="0"/>
              </a:rPr>
              <a:t>This study was supported by the National Emerald Federation (FEDESMERALDAS), the association of Colombian Emerald Producers (APRECOL), the Colombian association of trade in emeralds (ASOCOESMERAL), Colombian Association of Emerald Exporters (ACODES) and the Ministry of Mines and Energy.</a:t>
            </a:r>
            <a:endParaRPr lang="en-US" sz="1100" b="0" dirty="0">
              <a:effectLst/>
            </a:endParaRPr>
          </a:p>
          <a:p>
            <a:br>
              <a:rPr lang="en-US" sz="1100" dirty="0"/>
            </a:br>
            <a:endParaRPr lang="es-CO" sz="1100" dirty="0"/>
          </a:p>
        </p:txBody>
      </p:sp>
      <p:sp>
        <p:nvSpPr>
          <p:cNvPr id="8" name="CuadroTexto 7">
            <a:extLst>
              <a:ext uri="{FF2B5EF4-FFF2-40B4-BE49-F238E27FC236}">
                <a16:creationId xmlns:a16="http://schemas.microsoft.com/office/drawing/2014/main" id="{01B80815-7FFF-F0FC-F4F0-5623F782DE3C}"/>
              </a:ext>
            </a:extLst>
          </p:cNvPr>
          <p:cNvSpPr txBox="1"/>
          <p:nvPr/>
        </p:nvSpPr>
        <p:spPr>
          <a:xfrm>
            <a:off x="9291882" y="6522338"/>
            <a:ext cx="2900118" cy="369332"/>
          </a:xfrm>
          <a:prstGeom prst="rect">
            <a:avLst/>
          </a:prstGeom>
          <a:noFill/>
        </p:spPr>
        <p:txBody>
          <a:bodyPr wrap="square">
            <a:spAutoFit/>
          </a:bodyPr>
          <a:lstStyle/>
          <a:p>
            <a:r>
              <a:rPr lang="en-US" sz="1800" i="1" dirty="0"/>
              <a:t>geologist@gemlabcdtec.com</a:t>
            </a:r>
            <a:endParaRPr lang="es-CO" dirty="0"/>
          </a:p>
        </p:txBody>
      </p:sp>
    </p:spTree>
    <p:extLst>
      <p:ext uri="{BB962C8B-B14F-4D97-AF65-F5344CB8AC3E}">
        <p14:creationId xmlns:p14="http://schemas.microsoft.com/office/powerpoint/2010/main" val="10525394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6C2997EE-0889-44C3-AC0D-18F26AC9AA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8016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n 144" descr="Texto, Forma, Carta&#10;&#10;Descripción generada automáticamente">
            <a:extLst>
              <a:ext uri="{FF2B5EF4-FFF2-40B4-BE49-F238E27FC236}">
                <a16:creationId xmlns:a16="http://schemas.microsoft.com/office/drawing/2014/main" id="{55777D06-D5B3-44BB-50AF-88DE3AFEDB8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2" b="3341"/>
          <a:stretch/>
        </p:blipFill>
        <p:spPr>
          <a:xfrm>
            <a:off x="736363" y="0"/>
            <a:ext cx="12052517" cy="6858000"/>
          </a:xfrm>
          <a:custGeom>
            <a:avLst/>
            <a:gdLst/>
            <a:ahLst/>
            <a:cxnLst/>
            <a:rect l="l" t="t" r="r" b="b"/>
            <a:pathLst>
              <a:path w="6569769" h="3750734">
                <a:moveTo>
                  <a:pt x="1738471" y="0"/>
                </a:moveTo>
                <a:lnTo>
                  <a:pt x="6569769" y="0"/>
                </a:lnTo>
                <a:lnTo>
                  <a:pt x="6569769" y="3750734"/>
                </a:lnTo>
                <a:lnTo>
                  <a:pt x="0" y="3750734"/>
                </a:lnTo>
                <a:close/>
              </a:path>
            </a:pathLst>
          </a:custGeom>
        </p:spPr>
      </p:pic>
      <p:pic>
        <p:nvPicPr>
          <p:cNvPr id="5" name="Picture 2" descr="\\servidor\Fotos Publicaciones CDTEC\3.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6021" r="4376" b="1"/>
          <a:stretch/>
        </p:blipFill>
        <p:spPr bwMode="auto">
          <a:xfrm>
            <a:off x="20" y="10"/>
            <a:ext cx="7878246" cy="6857990"/>
          </a:xfrm>
          <a:custGeom>
            <a:avLst/>
            <a:gdLst/>
            <a:ahLst/>
            <a:cxnLst/>
            <a:rect l="l" t="t" r="r" b="b"/>
            <a:pathLst>
              <a:path w="7503111" h="6858000">
                <a:moveTo>
                  <a:pt x="0" y="0"/>
                </a:moveTo>
                <a:lnTo>
                  <a:pt x="677334" y="0"/>
                </a:lnTo>
                <a:lnTo>
                  <a:pt x="1168036" y="0"/>
                </a:lnTo>
                <a:lnTo>
                  <a:pt x="1205499" y="0"/>
                </a:lnTo>
                <a:lnTo>
                  <a:pt x="1647632" y="0"/>
                </a:lnTo>
                <a:lnTo>
                  <a:pt x="7215401" y="0"/>
                </a:lnTo>
                <a:lnTo>
                  <a:pt x="4041567" y="6852993"/>
                </a:lnTo>
                <a:lnTo>
                  <a:pt x="7503111" y="6852993"/>
                </a:lnTo>
                <a:lnTo>
                  <a:pt x="7503111" y="6852994"/>
                </a:lnTo>
                <a:lnTo>
                  <a:pt x="1647632" y="6852994"/>
                </a:lnTo>
                <a:lnTo>
                  <a:pt x="1647632"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6" name="CuadroTexto 5">
            <a:extLst>
              <a:ext uri="{FF2B5EF4-FFF2-40B4-BE49-F238E27FC236}">
                <a16:creationId xmlns:a16="http://schemas.microsoft.com/office/drawing/2014/main" id="{5D976356-9E62-EE1E-47D8-4F81AFE57FBA}"/>
              </a:ext>
            </a:extLst>
          </p:cNvPr>
          <p:cNvSpPr txBox="1"/>
          <p:nvPr/>
        </p:nvSpPr>
        <p:spPr>
          <a:xfrm>
            <a:off x="8305800" y="4800600"/>
            <a:ext cx="4724400" cy="1338828"/>
          </a:xfrm>
          <a:prstGeom prst="rect">
            <a:avLst/>
          </a:prstGeom>
          <a:noFill/>
        </p:spPr>
        <p:txBody>
          <a:bodyPr wrap="square">
            <a:spAutoFit/>
          </a:bodyPr>
          <a:lstStyle/>
          <a:p>
            <a:r>
              <a:rPr lang="en-US" sz="2700" i="1" dirty="0">
                <a:hlinkClick r:id="rId5"/>
              </a:rPr>
              <a:t>geologist@gemlabcdtec.com</a:t>
            </a:r>
            <a:endParaRPr lang="en-US" sz="2700" i="1" dirty="0"/>
          </a:p>
          <a:p>
            <a:r>
              <a:rPr lang="en-US" sz="2700" i="1" dirty="0">
                <a:hlinkClick r:id="rId6"/>
              </a:rPr>
              <a:t>jagarciato@unal.edu.co</a:t>
            </a:r>
            <a:endParaRPr lang="en-US" sz="2700" i="1" dirty="0"/>
          </a:p>
          <a:p>
            <a:endParaRPr lang="es-CO" sz="2700" dirty="0"/>
          </a:p>
        </p:txBody>
      </p:sp>
      <p:sp>
        <p:nvSpPr>
          <p:cNvPr id="7" name="CuadroTexto 6">
            <a:extLst>
              <a:ext uri="{FF2B5EF4-FFF2-40B4-BE49-F238E27FC236}">
                <a16:creationId xmlns:a16="http://schemas.microsoft.com/office/drawing/2014/main" id="{1BD7A426-4B8C-8AFF-84B3-1A506147F82C}"/>
              </a:ext>
            </a:extLst>
          </p:cNvPr>
          <p:cNvSpPr txBox="1"/>
          <p:nvPr/>
        </p:nvSpPr>
        <p:spPr>
          <a:xfrm>
            <a:off x="205343" y="5831651"/>
            <a:ext cx="3733800" cy="615553"/>
          </a:xfrm>
          <a:prstGeom prst="rect">
            <a:avLst/>
          </a:prstGeom>
          <a:noFill/>
        </p:spPr>
        <p:txBody>
          <a:bodyPr wrap="square" rtlCol="0">
            <a:spAutoFit/>
          </a:bodyPr>
          <a:lstStyle/>
          <a:p>
            <a:r>
              <a:rPr lang="es-ES" sz="1700" b="1" dirty="0">
                <a:solidFill>
                  <a:schemeClr val="bg1"/>
                </a:solidFill>
              </a:rPr>
              <a:t>REE-</a:t>
            </a:r>
            <a:r>
              <a:rPr lang="es-ES" sz="1700" b="1" dirty="0" err="1">
                <a:solidFill>
                  <a:schemeClr val="bg1"/>
                </a:solidFill>
              </a:rPr>
              <a:t>Fluorocarbonates</a:t>
            </a:r>
            <a:r>
              <a:rPr lang="es-ES" sz="1700" b="1" dirty="0">
                <a:solidFill>
                  <a:schemeClr val="bg1"/>
                </a:solidFill>
              </a:rPr>
              <a:t> </a:t>
            </a:r>
            <a:r>
              <a:rPr lang="es-ES" sz="1700" b="1" dirty="0" err="1">
                <a:solidFill>
                  <a:schemeClr val="bg1"/>
                </a:solidFill>
              </a:rPr>
              <a:t>from</a:t>
            </a:r>
            <a:r>
              <a:rPr lang="es-ES" sz="1700" b="1" dirty="0">
                <a:solidFill>
                  <a:schemeClr val="bg1"/>
                </a:solidFill>
              </a:rPr>
              <a:t> Eastern </a:t>
            </a:r>
            <a:r>
              <a:rPr lang="es-ES" sz="1700" b="1" dirty="0" err="1">
                <a:solidFill>
                  <a:schemeClr val="bg1"/>
                </a:solidFill>
              </a:rPr>
              <a:t>Emerald</a:t>
            </a:r>
            <a:r>
              <a:rPr lang="es-ES" sz="1700" b="1" dirty="0">
                <a:solidFill>
                  <a:schemeClr val="bg1"/>
                </a:solidFill>
              </a:rPr>
              <a:t> </a:t>
            </a:r>
            <a:r>
              <a:rPr lang="es-ES" sz="1700" b="1" dirty="0" err="1">
                <a:solidFill>
                  <a:schemeClr val="bg1"/>
                </a:solidFill>
              </a:rPr>
              <a:t>Belt</a:t>
            </a:r>
            <a:r>
              <a:rPr lang="es-ES" sz="1700" b="1" dirty="0">
                <a:solidFill>
                  <a:schemeClr val="bg1"/>
                </a:solidFill>
              </a:rPr>
              <a:t>, Chivor, </a:t>
            </a:r>
            <a:r>
              <a:rPr lang="es-ES" sz="1700" b="1" dirty="0" err="1">
                <a:solidFill>
                  <a:schemeClr val="bg1"/>
                </a:solidFill>
              </a:rPr>
              <a:t>Boyaca</a:t>
            </a:r>
            <a:r>
              <a:rPr lang="es-ES" sz="1700" b="1" dirty="0">
                <a:solidFill>
                  <a:schemeClr val="bg1"/>
                </a:solidFill>
              </a:rPr>
              <a:t>. Colombia</a:t>
            </a:r>
            <a:endParaRPr lang="es-CO" sz="1700" b="1" dirty="0">
              <a:solidFill>
                <a:schemeClr val="bg1"/>
              </a:solidFill>
            </a:endParaRPr>
          </a:p>
        </p:txBody>
      </p:sp>
      <p:sp>
        <p:nvSpPr>
          <p:cNvPr id="8" name="CuadroTexto 7">
            <a:extLst>
              <a:ext uri="{FF2B5EF4-FFF2-40B4-BE49-F238E27FC236}">
                <a16:creationId xmlns:a16="http://schemas.microsoft.com/office/drawing/2014/main" id="{9D34F57D-BD72-B030-FE49-6718DE22C276}"/>
              </a:ext>
            </a:extLst>
          </p:cNvPr>
          <p:cNvSpPr txBox="1"/>
          <p:nvPr/>
        </p:nvSpPr>
        <p:spPr>
          <a:xfrm flipH="1">
            <a:off x="8883514" y="3936831"/>
            <a:ext cx="2900118" cy="830997"/>
          </a:xfrm>
          <a:prstGeom prst="rect">
            <a:avLst/>
          </a:prstGeom>
          <a:noFill/>
        </p:spPr>
        <p:txBody>
          <a:bodyPr wrap="square" rtlCol="0">
            <a:spAutoFit/>
          </a:bodyPr>
          <a:lstStyle/>
          <a:p>
            <a:r>
              <a:rPr lang="es-CO" sz="2400" b="1" i="1" dirty="0"/>
              <a:t>Javier Garcia Toloza</a:t>
            </a:r>
          </a:p>
          <a:p>
            <a:r>
              <a:rPr lang="es-CO" sz="2400" b="1" i="1" dirty="0" err="1"/>
              <a:t>Geologist</a:t>
            </a:r>
            <a:r>
              <a:rPr lang="es-CO" sz="2400" b="1" i="1" dirty="0"/>
              <a:t>. CDTEC</a:t>
            </a:r>
          </a:p>
        </p:txBody>
      </p:sp>
    </p:spTree>
    <p:extLst>
      <p:ext uri="{BB962C8B-B14F-4D97-AF65-F5344CB8AC3E}">
        <p14:creationId xmlns:p14="http://schemas.microsoft.com/office/powerpoint/2010/main" val="198362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4.2|0.6"/>
</p:tagLst>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18547</TotalTime>
  <Words>753</Words>
  <Application>Microsoft Office PowerPoint</Application>
  <PresentationFormat>Personalizado</PresentationFormat>
  <Paragraphs>107</Paragraphs>
  <Slides>8</Slides>
  <Notes>5</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8</vt:i4>
      </vt:variant>
    </vt:vector>
  </HeadingPairs>
  <TitlesOfParts>
    <vt:vector size="13" baseType="lpstr">
      <vt:lpstr>Arial</vt:lpstr>
      <vt:lpstr>Calibri</vt:lpstr>
      <vt:lpstr>Times New Roman</vt:lpstr>
      <vt:lpstr>URWPalladioL-Roma</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Takeaway points</vt:lpstr>
      <vt:lpstr>Presentación de PowerPoint</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RAMAN</dc:creator>
  <cp:lastModifiedBy>javier garcia toloza</cp:lastModifiedBy>
  <cp:revision>79</cp:revision>
  <dcterms:created xsi:type="dcterms:W3CDTF">2022-03-09T16:41:54Z</dcterms:created>
  <dcterms:modified xsi:type="dcterms:W3CDTF">2022-05-26T07:51:00Z</dcterms:modified>
</cp:coreProperties>
</file>