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2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2525A-54DF-4412-9613-19C2E389DFDC}" type="datetimeFigureOut">
              <a:rPr lang="en-IN" smtClean="0"/>
              <a:t>25-05-2022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95580-6C05-481D-AD6C-2D0775FE0483}" type="slidenum">
              <a:rPr lang="en-IN" smtClean="0"/>
              <a:t>‹#›</a:t>
            </a:fld>
            <a:endParaRPr lang="en-IN"/>
          </a:p>
        </p:txBody>
      </p:sp>
    </p:spTree>
    <p:extLst>
      <p:ext uri="{BB962C8B-B14F-4D97-AF65-F5344CB8AC3E}">
        <p14:creationId xmlns:p14="http://schemas.microsoft.com/office/powerpoint/2010/main" val="137027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Hello, and good evening to all. I am Tejas Kulkarni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And I'll be speaking about the long-term viability of groundwater systems in Bengaluru, South India, using the lens of socio-hydrogeology. </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results of this study are documented in our recently published paper. </a:t>
            </a:r>
          </a:p>
          <a:p>
            <a:endParaRPr lang="en-IN" dirty="0"/>
          </a:p>
        </p:txBody>
      </p:sp>
      <p:sp>
        <p:nvSpPr>
          <p:cNvPr id="4" name="Slide Number Placeholder 3"/>
          <p:cNvSpPr>
            <a:spLocks noGrp="1"/>
          </p:cNvSpPr>
          <p:nvPr>
            <p:ph type="sldNum" sz="quarter" idx="5"/>
          </p:nvPr>
        </p:nvSpPr>
        <p:spPr/>
        <p:txBody>
          <a:bodyPr/>
          <a:lstStyle/>
          <a:p>
            <a:fld id="{DE095580-6C05-481D-AD6C-2D0775FE0483}" type="slidenum">
              <a:rPr lang="en-IN" smtClean="0"/>
              <a:t>1</a:t>
            </a:fld>
            <a:endParaRPr lang="en-IN"/>
          </a:p>
        </p:txBody>
      </p:sp>
    </p:spTree>
    <p:extLst>
      <p:ext uri="{BB962C8B-B14F-4D97-AF65-F5344CB8AC3E}">
        <p14:creationId xmlns:p14="http://schemas.microsoft.com/office/powerpoint/2010/main" val="19375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To begin, India is the world's largest GW user, with GW providing 80 percent of the country's irrigation and domestic needs.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While numerous portions of India's aquifers have been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labeled</a:t>
            </a:r>
            <a:r>
              <a:rPr lang="en-IN" sz="1800" dirty="0">
                <a:effectLst/>
                <a:latin typeface="Calibri" panose="020F0502020204030204" pitchFamily="34" charset="0"/>
                <a:ea typeface="Calibri" panose="020F0502020204030204" pitchFamily="34" charset="0"/>
                <a:cs typeface="Times New Roman" panose="02020603050405020304" pitchFamily="18" charset="0"/>
              </a:rPr>
              <a:t> as over-exploited or severely threatened, it is crucial to remember that the aquifer systems in the country's topography vary greatly.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northern plains for India are primarily Alluvial aquifers, while the Southern Peninsular has crystalline or hard rock aquifers.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Our research area (Bengaluru city) is Asia's fastest growing city, and its consumption is heavily reliant on GW.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Because GW is not a regulated resource, the city has an estimated half-million wells, many of which have been abandoned. </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Moreover, there is a significant mismatch between government datasets, such as the number of wells or GW levels, and end-user observations.</a:t>
            </a:r>
          </a:p>
          <a:p>
            <a:endParaRPr lang="en-IN" dirty="0"/>
          </a:p>
        </p:txBody>
      </p:sp>
      <p:sp>
        <p:nvSpPr>
          <p:cNvPr id="4" name="Slide Number Placeholder 3"/>
          <p:cNvSpPr>
            <a:spLocks noGrp="1"/>
          </p:cNvSpPr>
          <p:nvPr>
            <p:ph type="sldNum" sz="quarter" idx="5"/>
          </p:nvPr>
        </p:nvSpPr>
        <p:spPr/>
        <p:txBody>
          <a:bodyPr/>
          <a:lstStyle/>
          <a:p>
            <a:fld id="{DE095580-6C05-481D-AD6C-2D0775FE0483}" type="slidenum">
              <a:rPr lang="en-IN" smtClean="0"/>
              <a:t>2</a:t>
            </a:fld>
            <a:endParaRPr lang="en-IN"/>
          </a:p>
        </p:txBody>
      </p:sp>
    </p:spTree>
    <p:extLst>
      <p:ext uri="{BB962C8B-B14F-4D97-AF65-F5344CB8AC3E}">
        <p14:creationId xmlns:p14="http://schemas.microsoft.com/office/powerpoint/2010/main" val="324524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So, we first replicated the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spatio</a:t>
            </a:r>
            <a:r>
              <a:rPr lang="en-IN" sz="1800" dirty="0">
                <a:effectLst/>
                <a:latin typeface="Calibri" panose="020F0502020204030204" pitchFamily="34" charset="0"/>
                <a:ea typeface="Calibri" panose="020F0502020204030204" pitchFamily="34" charset="0"/>
                <a:cs typeface="Times New Roman" panose="02020603050405020304" pitchFamily="18" charset="0"/>
              </a:rPr>
              <a:t>-temporal evolution of wells in the city using the socio-hydrogeological strategy of front-lining local hydrogeological knowledge.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Then we chose a small research area and used cameras to investigate 54 wells in order to generate well logs and learn about the aquifer strata. Additionally, create a conceptual aquifer system.</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Then, to better understand the recharge mechanisms, we gathered samples from these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wells, rainfall, and surface water and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analyzed</a:t>
            </a:r>
            <a:r>
              <a:rPr lang="en-IN" sz="1800" dirty="0">
                <a:effectLst/>
                <a:latin typeface="Calibri" panose="020F0502020204030204" pitchFamily="34" charset="0"/>
                <a:ea typeface="Calibri" panose="020F0502020204030204" pitchFamily="34" charset="0"/>
                <a:cs typeface="Times New Roman" panose="02020603050405020304" pitchFamily="18" charset="0"/>
              </a:rPr>
              <a:t> them for stable isotopes.</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Finally, we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analyzed</a:t>
            </a:r>
            <a:r>
              <a:rPr lang="en-IN" sz="1800" dirty="0">
                <a:effectLst/>
                <a:latin typeface="Calibri" panose="020F0502020204030204" pitchFamily="34" charset="0"/>
                <a:ea typeface="Calibri" panose="020F0502020204030204" pitchFamily="34" charset="0"/>
                <a:cs typeface="Times New Roman" panose="02020603050405020304" pitchFamily="18" charset="0"/>
              </a:rPr>
              <a:t> our findings to develop an estimate for GW sustainability in the city.</a:t>
            </a:r>
          </a:p>
          <a:p>
            <a:endParaRPr lang="en-IN" dirty="0"/>
          </a:p>
        </p:txBody>
      </p:sp>
      <p:sp>
        <p:nvSpPr>
          <p:cNvPr id="4" name="Slide Number Placeholder 3"/>
          <p:cNvSpPr>
            <a:spLocks noGrp="1"/>
          </p:cNvSpPr>
          <p:nvPr>
            <p:ph type="sldNum" sz="quarter" idx="5"/>
          </p:nvPr>
        </p:nvSpPr>
        <p:spPr/>
        <p:txBody>
          <a:bodyPr/>
          <a:lstStyle/>
          <a:p>
            <a:fld id="{DE095580-6C05-481D-AD6C-2D0775FE0483}" type="slidenum">
              <a:rPr lang="en-IN" smtClean="0"/>
              <a:t>3</a:t>
            </a:fld>
            <a:endParaRPr lang="en-IN"/>
          </a:p>
        </p:txBody>
      </p:sp>
    </p:spTree>
    <p:extLst>
      <p:ext uri="{BB962C8B-B14F-4D97-AF65-F5344CB8AC3E}">
        <p14:creationId xmlns:p14="http://schemas.microsoft.com/office/powerpoint/2010/main" val="91652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We gathered 1303 well data from local hydrogeologists and well drillers, which included static water levels and borewell yields, then overlaid critical boundaries including districts, catchments, and water consumption to spatially partition the data.</a:t>
            </a:r>
          </a:p>
          <a:p>
            <a:pPr marL="457200">
              <a:lnSpc>
                <a:spcPct val="107000"/>
              </a:lnSpc>
            </a:pPr>
            <a:r>
              <a:rPr lang="en-IN" sz="1800" dirty="0">
                <a:effectLst/>
                <a:latin typeface="Calibri" panose="020F0502020204030204" pitchFamily="34" charset="0"/>
                <a:ea typeface="Calibri" panose="020F0502020204030204" pitchFamily="34" charset="0"/>
                <a:cs typeface="Times New Roman" panose="02020603050405020304" pitchFamily="18" charset="0"/>
              </a:rPr>
              <a:t>• After that, we ran a temporal trend analysis on the dataset </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Wells are currently being dug at a median depth of 430 meters below ground level. Over the last two decades, the median depths have steadily increased.</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In comparison to metropolitan areas that receive piped water via inter-basin transfers, this is more pronounced in rural and peri-urban areas.</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However, reported yields have not increased significantly, implying that drilling deeper does not actually find more water-bearing zones, but rather aids in maintaining yields.</a:t>
            </a:r>
          </a:p>
          <a:p>
            <a:endParaRPr lang="en-IN" dirty="0"/>
          </a:p>
        </p:txBody>
      </p:sp>
      <p:sp>
        <p:nvSpPr>
          <p:cNvPr id="4" name="Slide Number Placeholder 3"/>
          <p:cNvSpPr>
            <a:spLocks noGrp="1"/>
          </p:cNvSpPr>
          <p:nvPr>
            <p:ph type="sldNum" sz="quarter" idx="5"/>
          </p:nvPr>
        </p:nvSpPr>
        <p:spPr/>
        <p:txBody>
          <a:bodyPr/>
          <a:lstStyle/>
          <a:p>
            <a:fld id="{DE095580-6C05-481D-AD6C-2D0775FE0483}" type="slidenum">
              <a:rPr lang="en-IN" smtClean="0"/>
              <a:t>4</a:t>
            </a:fld>
            <a:endParaRPr lang="en-IN"/>
          </a:p>
        </p:txBody>
      </p:sp>
    </p:spTree>
    <p:extLst>
      <p:ext uri="{BB962C8B-B14F-4D97-AF65-F5344CB8AC3E}">
        <p14:creationId xmlns:p14="http://schemas.microsoft.com/office/powerpoint/2010/main" val="246480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I'm just displaying some of the yielding fracture videos from the camera examinations.</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These come in a variety of shapes and sizes, such as a jet stream in the first well or a flow hole in the next two.</a:t>
            </a:r>
          </a:p>
          <a:p>
            <a:endParaRPr lang="en-IN" dirty="0"/>
          </a:p>
        </p:txBody>
      </p:sp>
      <p:sp>
        <p:nvSpPr>
          <p:cNvPr id="4" name="Slide Number Placeholder 3"/>
          <p:cNvSpPr>
            <a:spLocks noGrp="1"/>
          </p:cNvSpPr>
          <p:nvPr>
            <p:ph type="sldNum" sz="quarter" idx="5"/>
          </p:nvPr>
        </p:nvSpPr>
        <p:spPr/>
        <p:txBody>
          <a:bodyPr/>
          <a:lstStyle/>
          <a:p>
            <a:fld id="{DE095580-6C05-481D-AD6C-2D0775FE0483}" type="slidenum">
              <a:rPr lang="en-IN" smtClean="0"/>
              <a:t>5</a:t>
            </a:fld>
            <a:endParaRPr lang="en-IN"/>
          </a:p>
        </p:txBody>
      </p:sp>
    </p:spTree>
    <p:extLst>
      <p:ext uri="{BB962C8B-B14F-4D97-AF65-F5344CB8AC3E}">
        <p14:creationId xmlns:p14="http://schemas.microsoft.com/office/powerpoint/2010/main" val="200580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So, depending on their depths and recharge processes, we plotted these well logs and categorized them into three sorts of wells.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shallower type A wells have water levels that have stabilized in upper zones due to higher fracture density in the upper recharge zones.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Type B wells are medium-depth wells with cascading flows from the top zones and, on occasion, outflows into deeper zones, resulting in a dewatered zone.</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Type C wells, which are those that are deeper than 300 meters, have higher water levels, and only those having giving fractures in these deeper zones, below 250 meters, can reflect the real GW table.</a:t>
            </a:r>
          </a:p>
          <a:p>
            <a:endParaRPr lang="en-IN" dirty="0"/>
          </a:p>
        </p:txBody>
      </p:sp>
      <p:sp>
        <p:nvSpPr>
          <p:cNvPr id="4" name="Slide Number Placeholder 3"/>
          <p:cNvSpPr>
            <a:spLocks noGrp="1"/>
          </p:cNvSpPr>
          <p:nvPr>
            <p:ph type="sldNum" sz="quarter" idx="5"/>
          </p:nvPr>
        </p:nvSpPr>
        <p:spPr/>
        <p:txBody>
          <a:bodyPr/>
          <a:lstStyle/>
          <a:p>
            <a:fld id="{DE095580-6C05-481D-AD6C-2D0775FE0483}" type="slidenum">
              <a:rPr lang="en-IN" smtClean="0"/>
              <a:t>6</a:t>
            </a:fld>
            <a:endParaRPr lang="en-IN"/>
          </a:p>
        </p:txBody>
      </p:sp>
    </p:spTree>
    <p:extLst>
      <p:ext uri="{BB962C8B-B14F-4D97-AF65-F5344CB8AC3E}">
        <p14:creationId xmlns:p14="http://schemas.microsoft.com/office/powerpoint/2010/main" val="201792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question now is whether the water in these deeper wells is fossil water or water that has recently been recharged.</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As you can see, the isotope enrichment does not vary significantly between depths.</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Furthermore, all of the wells in the dual isotope map were within recent rainfall signals.</a:t>
            </a:r>
          </a:p>
          <a:p>
            <a:endParaRPr lang="en-IN" dirty="0"/>
          </a:p>
        </p:txBody>
      </p:sp>
      <p:sp>
        <p:nvSpPr>
          <p:cNvPr id="4" name="Slide Number Placeholder 3"/>
          <p:cNvSpPr>
            <a:spLocks noGrp="1"/>
          </p:cNvSpPr>
          <p:nvPr>
            <p:ph type="sldNum" sz="quarter" idx="5"/>
          </p:nvPr>
        </p:nvSpPr>
        <p:spPr/>
        <p:txBody>
          <a:bodyPr/>
          <a:lstStyle/>
          <a:p>
            <a:fld id="{DE095580-6C05-481D-AD6C-2D0775FE0483}" type="slidenum">
              <a:rPr lang="en-IN" smtClean="0"/>
              <a:t>7</a:t>
            </a:fld>
            <a:endParaRPr lang="en-IN"/>
          </a:p>
        </p:txBody>
      </p:sp>
    </p:spTree>
    <p:extLst>
      <p:ext uri="{BB962C8B-B14F-4D97-AF65-F5344CB8AC3E}">
        <p14:creationId xmlns:p14="http://schemas.microsoft.com/office/powerpoint/2010/main" val="238221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To summarize our findings, well depths increased significantly between 2000 and 2010, which we ascribe to the city's piped water infrastructure and wastewater return flow.</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Camera examinations showed that only a few deeper wells can display the true GW table, therefore we must select the appropriate well before installing sensors.</a:t>
            </a:r>
          </a:p>
          <a:p>
            <a:pPr marL="342900" lvl="0" indent="-342900">
              <a:lnSpc>
                <a:spcPct val="107000"/>
              </a:lnSpc>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And the isotopes indicate that water at all depths is recently recharged water. So there is not much sense in drilling deeper, rather than to increase the borehole volume.</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To summarize, while there is potential for sustainable management because to the considerable interconnectedness between the upper and deeper aquifer zones, previous management practices have been severely unsustainable. </a:t>
            </a:r>
          </a:p>
          <a:p>
            <a:endParaRPr lang="en-IN" dirty="0"/>
          </a:p>
        </p:txBody>
      </p:sp>
      <p:sp>
        <p:nvSpPr>
          <p:cNvPr id="4" name="Slide Number Placeholder 3"/>
          <p:cNvSpPr>
            <a:spLocks noGrp="1"/>
          </p:cNvSpPr>
          <p:nvPr>
            <p:ph type="sldNum" sz="quarter" idx="5"/>
          </p:nvPr>
        </p:nvSpPr>
        <p:spPr/>
        <p:txBody>
          <a:bodyPr/>
          <a:lstStyle/>
          <a:p>
            <a:fld id="{DE095580-6C05-481D-AD6C-2D0775FE0483}" type="slidenum">
              <a:rPr lang="en-IN" smtClean="0"/>
              <a:t>8</a:t>
            </a:fld>
            <a:endParaRPr lang="en-IN"/>
          </a:p>
        </p:txBody>
      </p:sp>
    </p:spTree>
    <p:extLst>
      <p:ext uri="{BB962C8B-B14F-4D97-AF65-F5344CB8AC3E}">
        <p14:creationId xmlns:p14="http://schemas.microsoft.com/office/powerpoint/2010/main" val="2497032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title="Texteingabefeld Überschrift"/>
          <p:cNvSpPr>
            <a:spLocks noGrp="1"/>
          </p:cNvSpPr>
          <p:nvPr>
            <p:ph type="ctrTitle"/>
          </p:nvPr>
        </p:nvSpPr>
        <p:spPr>
          <a:xfrm>
            <a:off x="1011676" y="3891600"/>
            <a:ext cx="10804187" cy="603128"/>
          </a:xfrm>
          <a:prstGeom prst="rect">
            <a:avLst/>
          </a:prstGeom>
        </p:spPr>
        <p:txBody>
          <a:bodyPr anchor="t" anchorCtr="0"/>
          <a:lstStyle>
            <a:lvl1pPr algn="r">
              <a:defRPr sz="3000" b="1"/>
            </a:lvl1pPr>
          </a:lstStyle>
          <a:p>
            <a:r>
              <a:rPr lang="en-US"/>
              <a:t>Click to edit Master title style</a:t>
            </a:r>
            <a:endParaRPr lang="en-US" dirty="0"/>
          </a:p>
        </p:txBody>
      </p:sp>
      <p:sp>
        <p:nvSpPr>
          <p:cNvPr id="3" name="Subtitle 2" title="Texteingabefeld Unterüberschrift"/>
          <p:cNvSpPr>
            <a:spLocks noGrp="1"/>
          </p:cNvSpPr>
          <p:nvPr>
            <p:ph type="subTitle" idx="1"/>
          </p:nvPr>
        </p:nvSpPr>
        <p:spPr>
          <a:xfrm>
            <a:off x="1011676" y="4494728"/>
            <a:ext cx="10804187" cy="1655762"/>
          </a:xfrm>
          <a:prstGeom prst="rect">
            <a:avLst/>
          </a:prstGeom>
        </p:spPr>
        <p:txBody>
          <a:bodyPr/>
          <a:lstStyle>
            <a:lvl1pPr marL="0" indent="0" algn="r">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Grafik 3" title="Logo der Universität Kasse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8993" y="248185"/>
            <a:ext cx="2830484" cy="816864"/>
          </a:xfrm>
          <a:prstGeom prst="rect">
            <a:avLst/>
          </a:prstGeom>
        </p:spPr>
      </p:pic>
      <p:cxnSp>
        <p:nvCxnSpPr>
          <p:cNvPr id="6" name="Gewinkelte Verbindung 5" descr="Das ist ein Gestaltungselement." title="Linie"/>
          <p:cNvCxnSpPr>
            <a:cxnSpLocks/>
          </p:cNvCxnSpPr>
          <p:nvPr userDrawn="1"/>
        </p:nvCxnSpPr>
        <p:spPr>
          <a:xfrm rot="5400000" flipH="1" flipV="1">
            <a:off x="2835871" y="-2026626"/>
            <a:ext cx="6876000" cy="10944000"/>
          </a:xfrm>
          <a:prstGeom prst="bentConnector3">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22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e Folie">
    <p:spTree>
      <p:nvGrpSpPr>
        <p:cNvPr id="1" name=""/>
        <p:cNvGrpSpPr/>
        <p:nvPr/>
      </p:nvGrpSpPr>
      <p:grpSpPr>
        <a:xfrm>
          <a:off x="0" y="0"/>
          <a:ext cx="0" cy="0"/>
          <a:chOff x="0" y="0"/>
          <a:chExt cx="0" cy="0"/>
        </a:xfrm>
      </p:grpSpPr>
      <p:sp>
        <p:nvSpPr>
          <p:cNvPr id="3" name="Content Placeholder 2" title="Texteingabefeld"/>
          <p:cNvSpPr>
            <a:spLocks noGrp="1"/>
          </p:cNvSpPr>
          <p:nvPr>
            <p:ph idx="1"/>
          </p:nvPr>
        </p:nvSpPr>
        <p:spPr>
          <a:xfrm>
            <a:off x="719667" y="1839306"/>
            <a:ext cx="8688917" cy="3749234"/>
          </a:xfrm>
          <a:prstGeom prst="rect">
            <a:avLst/>
          </a:prstGeom>
        </p:spPr>
        <p:txBody>
          <a:bodyPr lIns="0" tIns="0" rIns="0" bIns="0"/>
          <a:lstStyle>
            <a:lvl1pPr marL="0" indent="0">
              <a:lnSpc>
                <a:spcPct val="100000"/>
              </a:lnSpc>
              <a:buNone/>
              <a:defRPr sz="1600"/>
            </a:lvl1pPr>
            <a:lvl2pPr marL="457200" indent="0">
              <a:buNone/>
              <a:defRPr sz="1200"/>
            </a:lvl2pPr>
            <a:lvl3pPr marL="914400" indent="0">
              <a:buNone/>
              <a:defRPr sz="800"/>
            </a:lvl3pPr>
          </a:lstStyle>
          <a:p>
            <a:pPr lvl="0"/>
            <a:r>
              <a:rPr lang="en-US"/>
              <a:t>Click to edit Master text styles</a:t>
            </a:r>
          </a:p>
          <a:p>
            <a:pPr lvl="1"/>
            <a:r>
              <a:rPr lang="en-US"/>
              <a:t>Second level</a:t>
            </a:r>
          </a:p>
          <a:p>
            <a:pPr lvl="2"/>
            <a:r>
              <a:rPr lang="en-US"/>
              <a:t>Third level</a:t>
            </a:r>
          </a:p>
        </p:txBody>
      </p:sp>
      <p:sp>
        <p:nvSpPr>
          <p:cNvPr id="8" name="Title 1"/>
          <p:cNvSpPr>
            <a:spLocks noGrp="1"/>
          </p:cNvSpPr>
          <p:nvPr>
            <p:ph type="title"/>
          </p:nvPr>
        </p:nvSpPr>
        <p:spPr>
          <a:xfrm>
            <a:off x="719667" y="1268413"/>
            <a:ext cx="8688917" cy="574978"/>
          </a:xfrm>
          <a:prstGeom prst="rect">
            <a:avLst/>
          </a:prstGeom>
        </p:spPr>
        <p:txBody>
          <a:bodyPr lIns="0" tIns="0" rIns="0" bIns="0" anchor="t" anchorCtr="0"/>
          <a:lstStyle>
            <a:lvl1pPr>
              <a:defRPr sz="1600" b="1"/>
            </a:lvl1pPr>
          </a:lstStyle>
          <a:p>
            <a:r>
              <a:rPr lang="en-US"/>
              <a:t>Click to edit Master title style</a:t>
            </a:r>
            <a:endParaRPr lang="en-US" dirty="0"/>
          </a:p>
        </p:txBody>
      </p:sp>
      <p:sp>
        <p:nvSpPr>
          <p:cNvPr id="2" name="Fußzeilenplatzhalter 1" descr="Das ist ein Texteingabefeld" title="Texteingabefeld für Präsentation"/>
          <p:cNvSpPr>
            <a:spLocks noGrp="1"/>
          </p:cNvSpPr>
          <p:nvPr>
            <p:ph type="ftr" sz="quarter" idx="10"/>
          </p:nvPr>
        </p:nvSpPr>
        <p:spPr/>
        <p:txBody>
          <a:bodyPr/>
          <a:lstStyle/>
          <a:p>
            <a:r>
              <a:rPr lang="de-DE"/>
              <a:t>Titel der Präsentation  |  Abteilung oder Fachbereich  |  20.06.2015  |</a:t>
            </a:r>
            <a:endParaRPr lang="de-DE" dirty="0"/>
          </a:p>
        </p:txBody>
      </p:sp>
      <p:grpSp>
        <p:nvGrpSpPr>
          <p:cNvPr id="6" name="Gruppieren 5" descr="Das ist ein Gestaltungselement." title="Linie"/>
          <p:cNvGrpSpPr/>
          <p:nvPr userDrawn="1"/>
        </p:nvGrpSpPr>
        <p:grpSpPr>
          <a:xfrm>
            <a:off x="654997" y="0"/>
            <a:ext cx="11537004" cy="714982"/>
            <a:chOff x="491247" y="0"/>
            <a:chExt cx="8652753" cy="714982"/>
          </a:xfrm>
        </p:grpSpPr>
        <p:cxnSp>
          <p:nvCxnSpPr>
            <p:cNvPr id="5" name="Gerader Verbinder 4"/>
            <p:cNvCxnSpPr/>
            <p:nvPr userDrawn="1"/>
          </p:nvCxnSpPr>
          <p:spPr>
            <a:xfrm>
              <a:off x="496111" y="0"/>
              <a:ext cx="0" cy="7052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userDrawn="1"/>
          </p:nvCxnSpPr>
          <p:spPr>
            <a:xfrm flipV="1">
              <a:off x="491247" y="705255"/>
              <a:ext cx="8652753" cy="972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Rechteck 10"/>
          <p:cNvSpPr/>
          <p:nvPr userDrawn="1"/>
        </p:nvSpPr>
        <p:spPr>
          <a:xfrm>
            <a:off x="10677934" y="257173"/>
            <a:ext cx="677925" cy="369332"/>
          </a:xfrm>
          <a:prstGeom prst="rect">
            <a:avLst/>
          </a:prstGeom>
        </p:spPr>
        <p:txBody>
          <a:bodyPr wrap="none">
            <a:spAutoFit/>
          </a:bodyPr>
          <a:lstStyle/>
          <a:p>
            <a:r>
              <a:rPr lang="de-DE" sz="1800" dirty="0"/>
              <a:t> </a:t>
            </a:r>
            <a:r>
              <a:rPr lang="de-DE" sz="800" kern="1200" baseline="0" dirty="0">
                <a:solidFill>
                  <a:schemeClr val="tx1"/>
                </a:solidFill>
                <a:latin typeface="Arial" panose="020B0604020202020204" pitchFamily="34" charset="0"/>
                <a:ea typeface="+mn-ea"/>
                <a:cs typeface="+mn-cs"/>
              </a:rPr>
              <a:t>Seite  </a:t>
            </a:r>
            <a:fld id="{5449781D-0448-42FD-A793-E618FAFBAD6B}" type="slidenum">
              <a:rPr lang="de-DE" sz="800" kern="1200" baseline="0" smtClean="0">
                <a:solidFill>
                  <a:schemeClr val="tx1"/>
                </a:solidFill>
                <a:latin typeface="Arial" panose="020B0604020202020204" pitchFamily="34" charset="0"/>
                <a:ea typeface="+mn-ea"/>
                <a:cs typeface="+mn-cs"/>
              </a:rPr>
              <a:t>‹#›</a:t>
            </a:fld>
            <a:endParaRPr lang="de-DE" sz="800" kern="1200" baseline="0" dirty="0">
              <a:solidFill>
                <a:schemeClr val="tx1"/>
              </a:solidFill>
              <a:latin typeface="Arial" panose="020B0604020202020204" pitchFamily="34" charset="0"/>
              <a:ea typeface="+mn-ea"/>
              <a:cs typeface="+mn-cs"/>
            </a:endParaRPr>
          </a:p>
        </p:txBody>
      </p:sp>
      <p:pic>
        <p:nvPicPr>
          <p:cNvPr id="12" name="Grafik 11" title="Logo der Universität Kassel">
            <a:extLst>
              <a:ext uri="{FF2B5EF4-FFF2-40B4-BE49-F238E27FC236}">
                <a16:creationId xmlns:a16="http://schemas.microsoft.com/office/drawing/2014/main" id="{73A7582E-65F8-43CF-80C6-870B3B0A4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4998" y="6072275"/>
            <a:ext cx="1699953" cy="490451"/>
          </a:xfrm>
          <a:prstGeom prst="rect">
            <a:avLst/>
          </a:prstGeom>
        </p:spPr>
      </p:pic>
    </p:spTree>
    <p:extLst>
      <p:ext uri="{BB962C8B-B14F-4D97-AF65-F5344CB8AC3E}">
        <p14:creationId xmlns:p14="http://schemas.microsoft.com/office/powerpoint/2010/main" val="268860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ive Folie">
    <p:spTree>
      <p:nvGrpSpPr>
        <p:cNvPr id="1" name=""/>
        <p:cNvGrpSpPr/>
        <p:nvPr/>
      </p:nvGrpSpPr>
      <p:grpSpPr>
        <a:xfrm>
          <a:off x="0" y="0"/>
          <a:ext cx="0" cy="0"/>
          <a:chOff x="0" y="0"/>
          <a:chExt cx="0" cy="0"/>
        </a:xfrm>
      </p:grpSpPr>
      <p:sp>
        <p:nvSpPr>
          <p:cNvPr id="4" name="Content Placeholder 2" title="Texteingabefeld "/>
          <p:cNvSpPr>
            <a:spLocks noGrp="1"/>
          </p:cNvSpPr>
          <p:nvPr>
            <p:ph idx="1"/>
          </p:nvPr>
        </p:nvSpPr>
        <p:spPr>
          <a:xfrm>
            <a:off x="719667" y="1839306"/>
            <a:ext cx="6432551" cy="3749234"/>
          </a:xfrm>
          <a:prstGeom prst="rect">
            <a:avLst/>
          </a:prstGeom>
        </p:spPr>
        <p:txBody>
          <a:bodyPr lIns="0" tIns="0" rIns="0" bIns="0"/>
          <a:lstStyle>
            <a:lvl1pPr marL="0" indent="0">
              <a:lnSpc>
                <a:spcPct val="100000"/>
              </a:lnSpc>
              <a:buNone/>
              <a:defRPr sz="1600"/>
            </a:lvl1pPr>
            <a:lvl2pPr marL="457200" indent="0">
              <a:buNone/>
              <a:defRPr sz="1200"/>
            </a:lvl2pPr>
            <a:lvl3pPr marL="914400" indent="0">
              <a:buNone/>
              <a:defRPr sz="800"/>
            </a:lvl3pPr>
          </a:lstStyle>
          <a:p>
            <a:pPr lvl="0"/>
            <a:r>
              <a:rPr lang="en-US"/>
              <a:t>Click to edit Master text styles</a:t>
            </a:r>
          </a:p>
          <a:p>
            <a:pPr lvl="1"/>
            <a:r>
              <a:rPr lang="en-US"/>
              <a:t>Second level</a:t>
            </a:r>
          </a:p>
          <a:p>
            <a:pPr lvl="2"/>
            <a:r>
              <a:rPr lang="en-US"/>
              <a:t>Third level</a:t>
            </a:r>
          </a:p>
        </p:txBody>
      </p:sp>
      <p:sp>
        <p:nvSpPr>
          <p:cNvPr id="5" name="Title 1" title="Texteingabefeld Seitenüberschrift"/>
          <p:cNvSpPr>
            <a:spLocks noGrp="1"/>
          </p:cNvSpPr>
          <p:nvPr>
            <p:ph type="title"/>
          </p:nvPr>
        </p:nvSpPr>
        <p:spPr>
          <a:xfrm>
            <a:off x="719667" y="1268413"/>
            <a:ext cx="8688917" cy="574978"/>
          </a:xfrm>
          <a:prstGeom prst="rect">
            <a:avLst/>
          </a:prstGeom>
        </p:spPr>
        <p:txBody>
          <a:bodyPr lIns="0" tIns="0" rIns="0" bIns="0" anchor="t" anchorCtr="0"/>
          <a:lstStyle>
            <a:lvl1pPr>
              <a:defRPr sz="1600" b="1"/>
            </a:lvl1pPr>
          </a:lstStyle>
          <a:p>
            <a:r>
              <a:rPr lang="en-US"/>
              <a:t>Click to edit Master title style</a:t>
            </a:r>
            <a:endParaRPr lang="en-US" dirty="0"/>
          </a:p>
        </p:txBody>
      </p:sp>
      <p:sp>
        <p:nvSpPr>
          <p:cNvPr id="7" name="Content Placeholder 2" title="Texteingabefeld Seitenüberschrift"/>
          <p:cNvSpPr>
            <a:spLocks noGrp="1"/>
          </p:cNvSpPr>
          <p:nvPr>
            <p:ph idx="12"/>
          </p:nvPr>
        </p:nvSpPr>
        <p:spPr>
          <a:xfrm>
            <a:off x="7391402" y="1839306"/>
            <a:ext cx="4273549" cy="3749234"/>
          </a:xfrm>
          <a:prstGeom prst="rect">
            <a:avLst/>
          </a:prstGeom>
        </p:spPr>
        <p:txBody>
          <a:bodyPr lIns="0" tIns="0" rIns="0" bIns="0"/>
          <a:lstStyle>
            <a:lvl1pPr marL="0" indent="0">
              <a:lnSpc>
                <a:spcPct val="100000"/>
              </a:lnSpc>
              <a:buNone/>
              <a:defRPr sz="1600"/>
            </a:lvl1pPr>
            <a:lvl2pPr marL="457200" indent="0">
              <a:buNone/>
              <a:defRPr sz="1200"/>
            </a:lvl2pPr>
            <a:lvl3pPr marL="914400" indent="0">
              <a:buNone/>
              <a:defRPr sz="800"/>
            </a:lvl3pPr>
          </a:lstStyle>
          <a:p>
            <a:pPr lvl="0"/>
            <a:r>
              <a:rPr lang="en-US"/>
              <a:t>Click to edit Master text styles</a:t>
            </a:r>
          </a:p>
          <a:p>
            <a:pPr lvl="1"/>
            <a:r>
              <a:rPr lang="en-US"/>
              <a:t>Second level</a:t>
            </a:r>
          </a:p>
          <a:p>
            <a:pPr lvl="2"/>
            <a:r>
              <a:rPr lang="en-US"/>
              <a:t>Third level</a:t>
            </a:r>
          </a:p>
        </p:txBody>
      </p:sp>
      <p:sp>
        <p:nvSpPr>
          <p:cNvPr id="2" name="Fußzeilenplatzhalter 1"/>
          <p:cNvSpPr>
            <a:spLocks noGrp="1"/>
          </p:cNvSpPr>
          <p:nvPr>
            <p:ph type="ftr" sz="quarter" idx="13"/>
          </p:nvPr>
        </p:nvSpPr>
        <p:spPr/>
        <p:txBody>
          <a:bodyPr/>
          <a:lstStyle/>
          <a:p>
            <a:r>
              <a:rPr lang="de-DE"/>
              <a:t>Titel der Präsentation  |  Abteilung oder Fachbereich  |  20.06.2015  |</a:t>
            </a:r>
            <a:endParaRPr lang="de-DE" dirty="0"/>
          </a:p>
        </p:txBody>
      </p:sp>
      <p:grpSp>
        <p:nvGrpSpPr>
          <p:cNvPr id="12" name="Gruppieren 11" descr="Das ist ein Gestaltungselement." title="Linie"/>
          <p:cNvGrpSpPr/>
          <p:nvPr userDrawn="1"/>
        </p:nvGrpSpPr>
        <p:grpSpPr>
          <a:xfrm>
            <a:off x="654997" y="0"/>
            <a:ext cx="11537004" cy="714982"/>
            <a:chOff x="491247" y="0"/>
            <a:chExt cx="8652753" cy="714982"/>
          </a:xfrm>
        </p:grpSpPr>
        <p:cxnSp>
          <p:nvCxnSpPr>
            <p:cNvPr id="13" name="Gerader Verbinder 12"/>
            <p:cNvCxnSpPr/>
            <p:nvPr userDrawn="1"/>
          </p:nvCxnSpPr>
          <p:spPr>
            <a:xfrm>
              <a:off x="496111" y="0"/>
              <a:ext cx="0" cy="7052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userDrawn="1"/>
          </p:nvCxnSpPr>
          <p:spPr>
            <a:xfrm flipV="1">
              <a:off x="491247" y="705255"/>
              <a:ext cx="8652753" cy="972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hteck 15">
            <a:extLst>
              <a:ext uri="{FF2B5EF4-FFF2-40B4-BE49-F238E27FC236}">
                <a16:creationId xmlns:a16="http://schemas.microsoft.com/office/drawing/2014/main" id="{B1C02BFA-E89C-4B30-AAC6-C08020974D67}"/>
              </a:ext>
            </a:extLst>
          </p:cNvPr>
          <p:cNvSpPr/>
          <p:nvPr userDrawn="1"/>
        </p:nvSpPr>
        <p:spPr>
          <a:xfrm>
            <a:off x="10677934" y="257173"/>
            <a:ext cx="677925" cy="369332"/>
          </a:xfrm>
          <a:prstGeom prst="rect">
            <a:avLst/>
          </a:prstGeom>
        </p:spPr>
        <p:txBody>
          <a:bodyPr wrap="none">
            <a:spAutoFit/>
          </a:bodyPr>
          <a:lstStyle/>
          <a:p>
            <a:r>
              <a:rPr lang="de-DE" sz="1800" dirty="0"/>
              <a:t> </a:t>
            </a:r>
            <a:r>
              <a:rPr lang="de-DE" sz="800" kern="1200" baseline="0" dirty="0">
                <a:solidFill>
                  <a:schemeClr val="tx1"/>
                </a:solidFill>
                <a:latin typeface="Arial" panose="020B0604020202020204" pitchFamily="34" charset="0"/>
                <a:ea typeface="+mn-ea"/>
                <a:cs typeface="+mn-cs"/>
              </a:rPr>
              <a:t>Seite  </a:t>
            </a:r>
            <a:fld id="{5449781D-0448-42FD-A793-E618FAFBAD6B}" type="slidenum">
              <a:rPr lang="de-DE" sz="800" kern="1200" baseline="0" smtClean="0">
                <a:solidFill>
                  <a:schemeClr val="tx1"/>
                </a:solidFill>
                <a:latin typeface="Arial" panose="020B0604020202020204" pitchFamily="34" charset="0"/>
                <a:ea typeface="+mn-ea"/>
                <a:cs typeface="+mn-cs"/>
              </a:rPr>
              <a:t>‹#›</a:t>
            </a:fld>
            <a:endParaRPr lang="de-DE" sz="800" kern="1200" baseline="0" dirty="0">
              <a:solidFill>
                <a:schemeClr val="tx1"/>
              </a:solidFill>
              <a:latin typeface="Arial" panose="020B0604020202020204" pitchFamily="34" charset="0"/>
              <a:ea typeface="+mn-ea"/>
              <a:cs typeface="+mn-cs"/>
            </a:endParaRPr>
          </a:p>
        </p:txBody>
      </p:sp>
      <p:pic>
        <p:nvPicPr>
          <p:cNvPr id="17" name="Grafik 16" title="Logo der Universität Kassel">
            <a:extLst>
              <a:ext uri="{FF2B5EF4-FFF2-40B4-BE49-F238E27FC236}">
                <a16:creationId xmlns:a16="http://schemas.microsoft.com/office/drawing/2014/main" id="{C621F30E-ED0D-4273-A665-50B25F21E4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4998" y="6072275"/>
            <a:ext cx="1699953" cy="490451"/>
          </a:xfrm>
          <a:prstGeom prst="rect">
            <a:avLst/>
          </a:prstGeom>
        </p:spPr>
      </p:pic>
    </p:spTree>
    <p:extLst>
      <p:ext uri="{BB962C8B-B14F-4D97-AF65-F5344CB8AC3E}">
        <p14:creationId xmlns:p14="http://schemas.microsoft.com/office/powerpoint/2010/main" val="414801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4" name="Content Placeholder 2" title="Texteingabefeld "/>
          <p:cNvSpPr>
            <a:spLocks noGrp="1"/>
          </p:cNvSpPr>
          <p:nvPr>
            <p:ph idx="1"/>
          </p:nvPr>
        </p:nvSpPr>
        <p:spPr>
          <a:xfrm>
            <a:off x="719668" y="1839306"/>
            <a:ext cx="4225396" cy="3749234"/>
          </a:xfrm>
          <a:prstGeom prst="rect">
            <a:avLst/>
          </a:prstGeom>
        </p:spPr>
        <p:txBody>
          <a:bodyPr lIns="0" tIns="0" rIns="0" bIns="0"/>
          <a:lstStyle>
            <a:lvl1pPr marL="0" indent="0">
              <a:lnSpc>
                <a:spcPct val="100000"/>
              </a:lnSpc>
              <a:buNone/>
              <a:defRPr sz="1600"/>
            </a:lvl1pPr>
            <a:lvl2pPr marL="457200" indent="0">
              <a:buNone/>
              <a:defRPr sz="1200"/>
            </a:lvl2pPr>
            <a:lvl3pPr marL="914400" indent="0">
              <a:buNone/>
              <a:defRPr sz="800"/>
            </a:lvl3pPr>
          </a:lstStyle>
          <a:p>
            <a:pPr lvl="0"/>
            <a:r>
              <a:rPr lang="en-US"/>
              <a:t>Click to edit Master text styles</a:t>
            </a:r>
          </a:p>
          <a:p>
            <a:pPr lvl="1"/>
            <a:r>
              <a:rPr lang="en-US"/>
              <a:t>Second level</a:t>
            </a:r>
          </a:p>
          <a:p>
            <a:pPr lvl="2"/>
            <a:r>
              <a:rPr lang="en-US"/>
              <a:t>Third level</a:t>
            </a:r>
          </a:p>
        </p:txBody>
      </p:sp>
      <p:sp>
        <p:nvSpPr>
          <p:cNvPr id="5" name="Title 1" title="Texteingabefeld Seitenüberschrift"/>
          <p:cNvSpPr>
            <a:spLocks noGrp="1"/>
          </p:cNvSpPr>
          <p:nvPr>
            <p:ph type="title"/>
          </p:nvPr>
        </p:nvSpPr>
        <p:spPr>
          <a:xfrm>
            <a:off x="719667" y="1268413"/>
            <a:ext cx="8688917" cy="574978"/>
          </a:xfrm>
          <a:prstGeom prst="rect">
            <a:avLst/>
          </a:prstGeom>
        </p:spPr>
        <p:txBody>
          <a:bodyPr lIns="0" tIns="0" rIns="0" bIns="0" anchor="t" anchorCtr="0"/>
          <a:lstStyle>
            <a:lvl1pPr>
              <a:defRPr sz="1600" b="1"/>
            </a:lvl1pPr>
          </a:lstStyle>
          <a:p>
            <a:r>
              <a:rPr lang="en-US"/>
              <a:t>Click to edit Master title style</a:t>
            </a:r>
            <a:endParaRPr lang="en-US" dirty="0"/>
          </a:p>
        </p:txBody>
      </p:sp>
      <p:sp>
        <p:nvSpPr>
          <p:cNvPr id="7" name="Content Placeholder 2" title="Texteingabefeld Seitenüberschrift"/>
          <p:cNvSpPr>
            <a:spLocks noGrp="1"/>
          </p:cNvSpPr>
          <p:nvPr>
            <p:ph idx="12"/>
          </p:nvPr>
        </p:nvSpPr>
        <p:spPr>
          <a:xfrm>
            <a:off x="5183188" y="1839306"/>
            <a:ext cx="4225925" cy="3749234"/>
          </a:xfrm>
          <a:prstGeom prst="rect">
            <a:avLst/>
          </a:prstGeom>
        </p:spPr>
        <p:txBody>
          <a:bodyPr lIns="0" tIns="0" rIns="0" bIns="0"/>
          <a:lstStyle>
            <a:lvl1pPr marL="0" indent="0">
              <a:lnSpc>
                <a:spcPct val="100000"/>
              </a:lnSpc>
              <a:buNone/>
              <a:defRPr sz="1600"/>
            </a:lvl1pPr>
            <a:lvl2pPr marL="457200" indent="0">
              <a:buNone/>
              <a:defRPr sz="1200"/>
            </a:lvl2pPr>
            <a:lvl3pPr marL="914400" indent="0">
              <a:buNone/>
              <a:defRPr sz="800"/>
            </a:lvl3pPr>
          </a:lstStyle>
          <a:p>
            <a:pPr lvl="0"/>
            <a:r>
              <a:rPr lang="en-US"/>
              <a:t>Click to edit Master text styles</a:t>
            </a:r>
          </a:p>
          <a:p>
            <a:pPr lvl="1"/>
            <a:r>
              <a:rPr lang="en-US"/>
              <a:t>Second level</a:t>
            </a:r>
          </a:p>
          <a:p>
            <a:pPr lvl="2"/>
            <a:r>
              <a:rPr lang="en-US"/>
              <a:t>Third level</a:t>
            </a:r>
          </a:p>
        </p:txBody>
      </p:sp>
      <p:sp>
        <p:nvSpPr>
          <p:cNvPr id="2" name="Fußzeilenplatzhalter 1"/>
          <p:cNvSpPr>
            <a:spLocks noGrp="1"/>
          </p:cNvSpPr>
          <p:nvPr>
            <p:ph type="ftr" sz="quarter" idx="13"/>
          </p:nvPr>
        </p:nvSpPr>
        <p:spPr/>
        <p:txBody>
          <a:bodyPr/>
          <a:lstStyle/>
          <a:p>
            <a:r>
              <a:rPr lang="de-DE"/>
              <a:t>Titel der Präsentation  |  Abteilung oder Fachbereich  |  20.06.2015  |</a:t>
            </a:r>
            <a:endParaRPr lang="de-DE" dirty="0"/>
          </a:p>
        </p:txBody>
      </p:sp>
      <p:grpSp>
        <p:nvGrpSpPr>
          <p:cNvPr id="12" name="Gruppieren 11" descr="Das ist ein Gestaltungselement." title="Linie"/>
          <p:cNvGrpSpPr/>
          <p:nvPr userDrawn="1"/>
        </p:nvGrpSpPr>
        <p:grpSpPr>
          <a:xfrm>
            <a:off x="654997" y="0"/>
            <a:ext cx="11537004" cy="714982"/>
            <a:chOff x="491247" y="0"/>
            <a:chExt cx="8652753" cy="714982"/>
          </a:xfrm>
        </p:grpSpPr>
        <p:cxnSp>
          <p:nvCxnSpPr>
            <p:cNvPr id="13" name="Gerader Verbinder 12"/>
            <p:cNvCxnSpPr/>
            <p:nvPr userDrawn="1"/>
          </p:nvCxnSpPr>
          <p:spPr>
            <a:xfrm>
              <a:off x="496111" y="0"/>
              <a:ext cx="0" cy="7052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userDrawn="1"/>
          </p:nvCxnSpPr>
          <p:spPr>
            <a:xfrm flipV="1">
              <a:off x="491247" y="705255"/>
              <a:ext cx="8652753" cy="972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hteck 15">
            <a:extLst>
              <a:ext uri="{FF2B5EF4-FFF2-40B4-BE49-F238E27FC236}">
                <a16:creationId xmlns:a16="http://schemas.microsoft.com/office/drawing/2014/main" id="{B1C02BFA-E89C-4B30-AAC6-C08020974D67}"/>
              </a:ext>
            </a:extLst>
          </p:cNvPr>
          <p:cNvSpPr/>
          <p:nvPr userDrawn="1"/>
        </p:nvSpPr>
        <p:spPr>
          <a:xfrm>
            <a:off x="10677934" y="257173"/>
            <a:ext cx="677925" cy="369332"/>
          </a:xfrm>
          <a:prstGeom prst="rect">
            <a:avLst/>
          </a:prstGeom>
        </p:spPr>
        <p:txBody>
          <a:bodyPr wrap="none">
            <a:spAutoFit/>
          </a:bodyPr>
          <a:lstStyle/>
          <a:p>
            <a:r>
              <a:rPr lang="de-DE" sz="1800" dirty="0"/>
              <a:t> </a:t>
            </a:r>
            <a:r>
              <a:rPr lang="de-DE" sz="800" kern="1200" baseline="0" dirty="0">
                <a:solidFill>
                  <a:schemeClr val="tx1"/>
                </a:solidFill>
                <a:latin typeface="Arial" panose="020B0604020202020204" pitchFamily="34" charset="0"/>
                <a:ea typeface="+mn-ea"/>
                <a:cs typeface="+mn-cs"/>
              </a:rPr>
              <a:t>Seite  </a:t>
            </a:r>
            <a:fld id="{5449781D-0448-42FD-A793-E618FAFBAD6B}" type="slidenum">
              <a:rPr lang="de-DE" sz="800" kern="1200" baseline="0" smtClean="0">
                <a:solidFill>
                  <a:schemeClr val="tx1"/>
                </a:solidFill>
                <a:latin typeface="Arial" panose="020B0604020202020204" pitchFamily="34" charset="0"/>
                <a:ea typeface="+mn-ea"/>
                <a:cs typeface="+mn-cs"/>
              </a:rPr>
              <a:t>‹#›</a:t>
            </a:fld>
            <a:endParaRPr lang="de-DE" sz="800" kern="1200" baseline="0" dirty="0">
              <a:solidFill>
                <a:schemeClr val="tx1"/>
              </a:solidFill>
              <a:latin typeface="Arial" panose="020B0604020202020204" pitchFamily="34" charset="0"/>
              <a:ea typeface="+mn-ea"/>
              <a:cs typeface="+mn-cs"/>
            </a:endParaRPr>
          </a:p>
        </p:txBody>
      </p:sp>
      <p:pic>
        <p:nvPicPr>
          <p:cNvPr id="17" name="Grafik 16" title="Logo der Universität Kassel">
            <a:extLst>
              <a:ext uri="{FF2B5EF4-FFF2-40B4-BE49-F238E27FC236}">
                <a16:creationId xmlns:a16="http://schemas.microsoft.com/office/drawing/2014/main" id="{C621F30E-ED0D-4273-A665-50B25F21E4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4998" y="6072275"/>
            <a:ext cx="1699953" cy="490451"/>
          </a:xfrm>
          <a:prstGeom prst="rect">
            <a:avLst/>
          </a:prstGeom>
        </p:spPr>
      </p:pic>
    </p:spTree>
    <p:extLst>
      <p:ext uri="{BB962C8B-B14F-4D97-AF65-F5344CB8AC3E}">
        <p14:creationId xmlns:p14="http://schemas.microsoft.com/office/powerpoint/2010/main" val="1514622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595336" y="374698"/>
            <a:ext cx="9269309" cy="251807"/>
          </a:xfrm>
          <a:prstGeom prst="rect">
            <a:avLst/>
          </a:prstGeom>
          <a:noFill/>
        </p:spPr>
        <p:txBody>
          <a:bodyPr/>
          <a:lstStyle>
            <a:lvl1pPr algn="r">
              <a:defRPr sz="800" baseline="0">
                <a:latin typeface="Arial" panose="020B0604020202020204" pitchFamily="34" charset="0"/>
              </a:defRPr>
            </a:lvl1pPr>
          </a:lstStyle>
          <a:p>
            <a:r>
              <a:rPr lang="de-DE" dirty="0"/>
              <a:t>Titel der Präsentation  |  Abteilung oder Fachbereich  |  20.06.2015  |</a:t>
            </a:r>
          </a:p>
        </p:txBody>
      </p:sp>
    </p:spTree>
    <p:extLst>
      <p:ext uri="{BB962C8B-B14F-4D97-AF65-F5344CB8AC3E}">
        <p14:creationId xmlns:p14="http://schemas.microsoft.com/office/powerpoint/2010/main" val="3000912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3">
          <p15:clr>
            <a:srgbClr val="F26B43"/>
          </p15:clr>
        </p15:guide>
        <p15:guide id="3" pos="7348">
          <p15:clr>
            <a:srgbClr val="F26B43"/>
          </p15:clr>
        </p15:guide>
        <p15:guide id="4" orient="horz" pos="799">
          <p15:clr>
            <a:srgbClr val="F26B43"/>
          </p15:clr>
        </p15:guide>
        <p15:guide id="5" orient="horz" pos="3680">
          <p15:clr>
            <a:srgbClr val="F26B43"/>
          </p15:clr>
        </p15:guide>
        <p15:guide id="6" pos="1723">
          <p15:clr>
            <a:srgbClr val="F26B43"/>
          </p15:clr>
        </p15:guide>
        <p15:guide id="7" pos="1875">
          <p15:clr>
            <a:srgbClr val="F26B43"/>
          </p15:clr>
        </p15:guide>
        <p15:guide id="8" pos="3115">
          <p15:clr>
            <a:srgbClr val="F26B43"/>
          </p15:clr>
        </p15:guide>
        <p15:guide id="9" pos="3265">
          <p15:clr>
            <a:srgbClr val="F26B43"/>
          </p15:clr>
        </p15:guide>
        <p15:guide id="10" pos="4505">
          <p15:clr>
            <a:srgbClr val="F26B43"/>
          </p15:clr>
        </p15:guide>
        <p15:guide id="11" pos="4656">
          <p15:clr>
            <a:srgbClr val="F26B43"/>
          </p15:clr>
        </p15:guide>
        <p15:guide id="12" pos="5927">
          <p15:clr>
            <a:srgbClr val="F26B43"/>
          </p15:clr>
        </p15:guide>
        <p15:guide id="13" pos="607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f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notesSlide" Target="../notesSlides/notesSlide3.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3.mp4"/><Relationship Id="rId7"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video" Target="../media/media4.mp4"/><Relationship Id="rId11" Type="http://schemas.openxmlformats.org/officeDocument/2006/relationships/image" Target="../media/image18.png"/><Relationship Id="rId5" Type="http://schemas.microsoft.com/office/2007/relationships/media" Target="../media/media4.mp4"/><Relationship Id="rId10" Type="http://schemas.openxmlformats.org/officeDocument/2006/relationships/image" Target="../media/image17.png"/><Relationship Id="rId4" Type="http://schemas.openxmlformats.org/officeDocument/2006/relationships/video" Target="../media/media3.mp4"/><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54" y="2228338"/>
            <a:ext cx="10804187" cy="603128"/>
          </a:xfrm>
        </p:spPr>
        <p:txBody>
          <a:bodyPr/>
          <a:lstStyle/>
          <a:p>
            <a:pPr algn="ctr"/>
            <a:r>
              <a:rPr lang="en-IN" sz="3200" b="1" i="0" dirty="0">
                <a:solidFill>
                  <a:srgbClr val="212121"/>
                </a:solidFill>
                <a:effectLst/>
                <a:latin typeface="Times New Roman" panose="02020603050405020304" pitchFamily="18" charset="0"/>
                <a:cs typeface="Times New Roman" panose="02020603050405020304" pitchFamily="18" charset="0"/>
              </a:rPr>
              <a:t>Assessing the groundwater sustainability of Bengaluru megacity, India, through the lens of socio-hydrogeology</a:t>
            </a:r>
            <a:br>
              <a:rPr lang="en-IN" sz="3200" b="1" dirty="0">
                <a:latin typeface="Times New Roman" panose="02020603050405020304" pitchFamily="18" charset="0"/>
                <a:cs typeface="Times New Roman" panose="02020603050405020304" pitchFamily="18" charset="0"/>
              </a:rPr>
            </a:br>
            <a:endParaRPr lang="de-DE" dirty="0"/>
          </a:p>
        </p:txBody>
      </p:sp>
      <p:sp>
        <p:nvSpPr>
          <p:cNvPr id="4" name="Untertitel 3">
            <a:extLst>
              <a:ext uri="{FF2B5EF4-FFF2-40B4-BE49-F238E27FC236}">
                <a16:creationId xmlns:a16="http://schemas.microsoft.com/office/drawing/2014/main" id="{0666F483-009A-AD1F-950D-2F45B9662860}"/>
              </a:ext>
            </a:extLst>
          </p:cNvPr>
          <p:cNvSpPr>
            <a:spLocks noGrp="1"/>
          </p:cNvSpPr>
          <p:nvPr>
            <p:ph type="subTitle" idx="1"/>
          </p:nvPr>
        </p:nvSpPr>
        <p:spPr>
          <a:xfrm>
            <a:off x="-1913265" y="3745352"/>
            <a:ext cx="10804525" cy="1655762"/>
          </a:xfrm>
        </p:spPr>
        <p:txBody>
          <a:bodyPr>
            <a:normAutofit/>
          </a:bodyPr>
          <a:lstStyle/>
          <a:p>
            <a:pPr marL="0" indent="0">
              <a:buNone/>
            </a:pPr>
            <a:r>
              <a:rPr lang="de-DE" sz="1800" b="1" dirty="0">
                <a:latin typeface="Times New Roman" panose="02020603050405020304" pitchFamily="18" charset="0"/>
                <a:cs typeface="Times New Roman" panose="02020603050405020304" pitchFamily="18" charset="0"/>
              </a:rPr>
              <a:t>Tejas Kulkarni</a:t>
            </a:r>
            <a:r>
              <a:rPr lang="de-DE" sz="1800" b="1" baseline="30000" dirty="0">
                <a:latin typeface="Times New Roman" panose="02020603050405020304" pitchFamily="18" charset="0"/>
                <a:cs typeface="Times New Roman" panose="02020603050405020304" pitchFamily="18" charset="0"/>
              </a:rPr>
              <a:t>1,2</a:t>
            </a:r>
            <a:r>
              <a:rPr lang="de-DE" sz="1800" dirty="0">
                <a:latin typeface="Times New Roman" panose="02020603050405020304" pitchFamily="18" charset="0"/>
                <a:cs typeface="Times New Roman" panose="02020603050405020304" pitchFamily="18" charset="0"/>
              </a:rPr>
              <a:t>, M. Gassmann</a:t>
            </a:r>
            <a:r>
              <a:rPr lang="de-DE" sz="1800" baseline="30000" dirty="0">
                <a:latin typeface="Times New Roman" panose="02020603050405020304" pitchFamily="18" charset="0"/>
                <a:cs typeface="Times New Roman" panose="02020603050405020304" pitchFamily="18" charset="0"/>
              </a:rPr>
              <a:t>1</a:t>
            </a:r>
            <a:r>
              <a:rPr lang="de-DE" sz="1800" dirty="0">
                <a:latin typeface="Times New Roman" panose="02020603050405020304" pitchFamily="18" charset="0"/>
                <a:cs typeface="Times New Roman" panose="02020603050405020304" pitchFamily="18" charset="0"/>
              </a:rPr>
              <a:t>, C. M. Kulkarni</a:t>
            </a:r>
            <a:r>
              <a:rPr lang="de-DE" sz="1800" baseline="30000" dirty="0">
                <a:latin typeface="Times New Roman" panose="02020603050405020304" pitchFamily="18" charset="0"/>
                <a:cs typeface="Times New Roman" panose="02020603050405020304" pitchFamily="18" charset="0"/>
              </a:rPr>
              <a:t>2</a:t>
            </a:r>
            <a:r>
              <a:rPr lang="de-DE" sz="1800" dirty="0">
                <a:latin typeface="Times New Roman" panose="02020603050405020304" pitchFamily="18" charset="0"/>
                <a:cs typeface="Times New Roman" panose="02020603050405020304" pitchFamily="18" charset="0"/>
              </a:rPr>
              <a:t>, V. Khed</a:t>
            </a:r>
            <a:r>
              <a:rPr lang="de-DE" sz="1800" baseline="30000" dirty="0">
                <a:latin typeface="Times New Roman" panose="02020603050405020304" pitchFamily="18" charset="0"/>
                <a:cs typeface="Times New Roman" panose="02020603050405020304" pitchFamily="18" charset="0"/>
              </a:rPr>
              <a:t>3</a:t>
            </a:r>
            <a:r>
              <a:rPr lang="de-DE" sz="1800" dirty="0">
                <a:latin typeface="Times New Roman" panose="02020603050405020304" pitchFamily="18" charset="0"/>
                <a:cs typeface="Times New Roman" panose="02020603050405020304" pitchFamily="18" charset="0"/>
              </a:rPr>
              <a:t>, A. Buerkert</a:t>
            </a:r>
            <a:r>
              <a:rPr lang="de-DE" sz="1800" baseline="30000" dirty="0">
                <a:latin typeface="Times New Roman" panose="02020603050405020304" pitchFamily="18" charset="0"/>
                <a:cs typeface="Times New Roman" panose="02020603050405020304" pitchFamily="18" charset="0"/>
              </a:rPr>
              <a:t>4</a:t>
            </a:r>
            <a:r>
              <a:rPr lang="de-DE" sz="1800" dirty="0">
                <a:latin typeface="Times New Roman" panose="02020603050405020304" pitchFamily="18" charset="0"/>
                <a:cs typeface="Times New Roman" panose="02020603050405020304" pitchFamily="18" charset="0"/>
              </a:rPr>
              <a:t> </a:t>
            </a:r>
          </a:p>
          <a:p>
            <a:endParaRPr lang="de-DE" sz="1200" dirty="0">
              <a:latin typeface="Times New Roman" panose="02020603050405020304" pitchFamily="18" charset="0"/>
              <a:cs typeface="Times New Roman" panose="02020603050405020304" pitchFamily="18" charset="0"/>
            </a:endParaRPr>
          </a:p>
        </p:txBody>
      </p:sp>
      <p:sp>
        <p:nvSpPr>
          <p:cNvPr id="5" name="Untertitel 3">
            <a:extLst>
              <a:ext uri="{FF2B5EF4-FFF2-40B4-BE49-F238E27FC236}">
                <a16:creationId xmlns:a16="http://schemas.microsoft.com/office/drawing/2014/main" id="{D75CAFF7-F3CB-CF3A-1CC7-D342A9A8C532}"/>
              </a:ext>
            </a:extLst>
          </p:cNvPr>
          <p:cNvSpPr txBox="1">
            <a:spLocks/>
          </p:cNvSpPr>
          <p:nvPr/>
        </p:nvSpPr>
        <p:spPr>
          <a:xfrm>
            <a:off x="1946572" y="4111710"/>
            <a:ext cx="8587549" cy="1153391"/>
          </a:xfrm>
          <a:prstGeom prst="rect">
            <a:avLst/>
          </a:prstGeom>
        </p:spPr>
        <p:txBody>
          <a:bodyPr/>
          <a:lstStyle>
            <a:lvl1pPr marL="342900" indent="-342900" algn="l" defTabSz="957263" rtl="0" eaLnBrk="1" fontAlgn="base" hangingPunct="1">
              <a:lnSpc>
                <a:spcPct val="100000"/>
              </a:lnSpc>
              <a:spcBef>
                <a:spcPct val="0"/>
              </a:spcBef>
              <a:spcAft>
                <a:spcPct val="0"/>
              </a:spcAft>
              <a:buClr>
                <a:srgbClr val="C2284E"/>
              </a:buClr>
              <a:buFont typeface="Wingdings" pitchFamily="2" charset="2"/>
              <a:tabLst>
                <a:tab pos="268288" algn="l"/>
              </a:tabLst>
              <a:defRPr sz="2800">
                <a:solidFill>
                  <a:schemeClr val="tx1"/>
                </a:solidFill>
                <a:latin typeface="+mn-lt"/>
                <a:ea typeface="+mn-ea"/>
                <a:cs typeface="Arial" pitchFamily="34" charset="0"/>
              </a:defRPr>
            </a:lvl1pPr>
            <a:lvl2pPr marL="357188" indent="-355600" algn="l" defTabSz="957263" rtl="0" eaLnBrk="1" fontAlgn="base" hangingPunct="1">
              <a:lnSpc>
                <a:spcPts val="2400"/>
              </a:lnSpc>
              <a:spcBef>
                <a:spcPct val="0"/>
              </a:spcBef>
              <a:spcAft>
                <a:spcPct val="0"/>
              </a:spcAft>
              <a:buClr>
                <a:srgbClr val="B2B2B2"/>
              </a:buClr>
              <a:buSzPct val="120000"/>
              <a:buFont typeface="Arial" pitchFamily="34" charset="0"/>
              <a:buChar char="•"/>
              <a:tabLst>
                <a:tab pos="268288" algn="l"/>
              </a:tabLst>
              <a:defRPr sz="1600">
                <a:solidFill>
                  <a:schemeClr val="tx1"/>
                </a:solidFill>
                <a:latin typeface="Arial" pitchFamily="34" charset="0"/>
                <a:cs typeface="Arial" pitchFamily="34" charset="0"/>
              </a:defRPr>
            </a:lvl2pPr>
            <a:lvl3pPr marL="365125" indent="179388" algn="l" defTabSz="957263" rtl="0" eaLnBrk="1" fontAlgn="base" hangingPunct="1">
              <a:lnSpc>
                <a:spcPts val="2400"/>
              </a:lnSpc>
              <a:spcBef>
                <a:spcPct val="0"/>
              </a:spcBef>
              <a:spcAft>
                <a:spcPct val="0"/>
              </a:spcAft>
              <a:buClr>
                <a:srgbClr val="C5005A"/>
              </a:buClr>
              <a:buFont typeface="Lucida Sans" pitchFamily="34" charset="0"/>
              <a:buChar char="–"/>
              <a:tabLst>
                <a:tab pos="268288" algn="l"/>
              </a:tabLst>
              <a:defRPr sz="1600">
                <a:solidFill>
                  <a:schemeClr val="tx1"/>
                </a:solidFill>
                <a:latin typeface="Arial" pitchFamily="34" charset="0"/>
                <a:cs typeface="Arial" pitchFamily="34" charset="0"/>
              </a:defRPr>
            </a:lvl3pPr>
            <a:lvl4pPr marL="806450" indent="-3175" algn="l" defTabSz="957263" rtl="0" eaLnBrk="1" fontAlgn="base" hangingPunct="1">
              <a:lnSpc>
                <a:spcPts val="2400"/>
              </a:lnSpc>
              <a:spcBef>
                <a:spcPct val="0"/>
              </a:spcBef>
              <a:spcAft>
                <a:spcPct val="0"/>
              </a:spcAft>
              <a:buClr>
                <a:srgbClr val="C5005A"/>
              </a:buClr>
              <a:buSzPct val="130000"/>
              <a:buFont typeface="Lucida Sans" pitchFamily="34" charset="0"/>
              <a:buChar char="&gt;"/>
              <a:tabLst>
                <a:tab pos="268288" algn="l"/>
              </a:tabLst>
              <a:defRPr sz="1400" i="1">
                <a:solidFill>
                  <a:schemeClr val="tx1"/>
                </a:solidFill>
                <a:latin typeface="Arial" pitchFamily="34" charset="0"/>
                <a:cs typeface="Arial" pitchFamily="34" charset="0"/>
              </a:defRPr>
            </a:lvl4pPr>
            <a:lvl5pPr marL="1525588" indent="303213" algn="l" defTabSz="957263" rtl="0" eaLnBrk="1" fontAlgn="base" hangingPunct="1">
              <a:spcBef>
                <a:spcPct val="20000"/>
              </a:spcBef>
              <a:spcAft>
                <a:spcPct val="0"/>
              </a:spcAft>
              <a:tabLst>
                <a:tab pos="268288" algn="l"/>
              </a:tabLst>
              <a:defRPr sz="1600">
                <a:solidFill>
                  <a:schemeClr val="tx1"/>
                </a:solidFill>
                <a:latin typeface="Arial" charset="0"/>
                <a:cs typeface="Arial" charset="0"/>
              </a:defRPr>
            </a:lvl5pPr>
            <a:lvl6pPr marL="1982788" algn="l" defTabSz="957263" rtl="0" eaLnBrk="1" fontAlgn="base" hangingPunct="1">
              <a:spcBef>
                <a:spcPct val="20000"/>
              </a:spcBef>
              <a:spcAft>
                <a:spcPct val="0"/>
              </a:spcAft>
              <a:tabLst>
                <a:tab pos="268288" algn="l"/>
              </a:tabLst>
              <a:defRPr sz="1600">
                <a:solidFill>
                  <a:schemeClr val="tx1"/>
                </a:solidFill>
                <a:latin typeface="Arial" charset="0"/>
              </a:defRPr>
            </a:lvl6pPr>
            <a:lvl7pPr marL="2439988" algn="l" defTabSz="957263" rtl="0" eaLnBrk="1" fontAlgn="base" hangingPunct="1">
              <a:spcBef>
                <a:spcPct val="20000"/>
              </a:spcBef>
              <a:spcAft>
                <a:spcPct val="0"/>
              </a:spcAft>
              <a:tabLst>
                <a:tab pos="268288" algn="l"/>
              </a:tabLst>
              <a:defRPr sz="1600">
                <a:solidFill>
                  <a:schemeClr val="tx1"/>
                </a:solidFill>
                <a:latin typeface="Arial" charset="0"/>
              </a:defRPr>
            </a:lvl7pPr>
            <a:lvl8pPr marL="2897188" algn="l" defTabSz="957263" rtl="0" eaLnBrk="1" fontAlgn="base" hangingPunct="1">
              <a:spcBef>
                <a:spcPct val="20000"/>
              </a:spcBef>
              <a:spcAft>
                <a:spcPct val="0"/>
              </a:spcAft>
              <a:tabLst>
                <a:tab pos="268288" algn="l"/>
              </a:tabLst>
              <a:defRPr sz="1600">
                <a:solidFill>
                  <a:schemeClr val="tx1"/>
                </a:solidFill>
                <a:latin typeface="Arial" charset="0"/>
              </a:defRPr>
            </a:lvl8pPr>
            <a:lvl9pPr marL="3354388" algn="l" defTabSz="957263" rtl="0" eaLnBrk="1" fontAlgn="base" hangingPunct="1">
              <a:spcBef>
                <a:spcPct val="20000"/>
              </a:spcBef>
              <a:spcAft>
                <a:spcPct val="0"/>
              </a:spcAft>
              <a:tabLst>
                <a:tab pos="268288" algn="l"/>
              </a:tabLst>
              <a:defRPr sz="1600">
                <a:solidFill>
                  <a:schemeClr val="tx1"/>
                </a:solidFill>
                <a:latin typeface="Arial" charset="0"/>
              </a:defRPr>
            </a:lvl9pPr>
          </a:lstStyle>
          <a:p>
            <a:pPr marL="342900" marR="0" lvl="0" indent="-342900" algn="l" defTabSz="957263" rtl="0" eaLnBrk="1" fontAlgn="base" latinLnBrk="0" hangingPunct="1">
              <a:lnSpc>
                <a:spcPct val="100000"/>
              </a:lnSpc>
              <a:spcBef>
                <a:spcPct val="0"/>
              </a:spcBef>
              <a:spcAft>
                <a:spcPct val="0"/>
              </a:spcAft>
              <a:buClr>
                <a:srgbClr val="C2284E"/>
              </a:buClr>
              <a:buSzTx/>
              <a:buFont typeface="Wingdings" pitchFamily="2" charset="2"/>
              <a:buNone/>
              <a:tabLst>
                <a:tab pos="268288" algn="l"/>
              </a:tabLst>
              <a:defRPr/>
            </a:pPr>
            <a:r>
              <a:rPr kumimoji="0" lang="de-DE" sz="1800" b="0" i="0" u="none" strike="noStrike" kern="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de-DE"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Hydrology and </a:t>
            </a:r>
            <a:r>
              <a:rPr kumimoji="0" lang="de-DE"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Substance</a:t>
            </a:r>
            <a:r>
              <a:rPr kumimoji="0" lang="de-DE"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Balance, University </a:t>
            </a:r>
            <a:r>
              <a:rPr kumimoji="0" lang="de-DE"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of</a:t>
            </a:r>
            <a:r>
              <a:rPr kumimoji="0" lang="de-DE"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Kassel, Germany</a:t>
            </a:r>
          </a:p>
          <a:p>
            <a:pPr marL="342900" marR="0" lvl="0" indent="-342900" algn="l" defTabSz="957263" rtl="0" eaLnBrk="1" fontAlgn="base" latinLnBrk="0" hangingPunct="1">
              <a:lnSpc>
                <a:spcPct val="100000"/>
              </a:lnSpc>
              <a:spcBef>
                <a:spcPct val="0"/>
              </a:spcBef>
              <a:spcAft>
                <a:spcPct val="0"/>
              </a:spcAft>
              <a:buClr>
                <a:srgbClr val="C2284E"/>
              </a:buClr>
              <a:buSzTx/>
              <a:buFont typeface="Wingdings" pitchFamily="2" charset="2"/>
              <a:buNone/>
              <a:tabLst>
                <a:tab pos="268288" algn="l"/>
              </a:tabLst>
              <a:defRPr/>
            </a:pPr>
            <a:r>
              <a:rPr kumimoji="0" lang="de-DE" sz="1800" b="0" i="0" u="none" strike="noStrike" kern="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de-DE"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Kiran Consultants, </a:t>
            </a:r>
            <a:r>
              <a:rPr kumimoji="0" lang="de-DE"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Bengaluru</a:t>
            </a:r>
            <a:r>
              <a:rPr kumimoji="0" lang="de-DE"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Karnataka, India</a:t>
            </a:r>
          </a:p>
          <a:p>
            <a:pPr marL="342900" marR="0" lvl="0" indent="-342900" algn="l" defTabSz="957263" rtl="0" eaLnBrk="1" fontAlgn="base" latinLnBrk="0" hangingPunct="1">
              <a:lnSpc>
                <a:spcPct val="100000"/>
              </a:lnSpc>
              <a:spcBef>
                <a:spcPct val="0"/>
              </a:spcBef>
              <a:spcAft>
                <a:spcPct val="0"/>
              </a:spcAft>
              <a:buClr>
                <a:srgbClr val="C2284E"/>
              </a:buClr>
              <a:buSzTx/>
              <a:buFont typeface="Wingdings" pitchFamily="2" charset="2"/>
              <a:buNone/>
              <a:tabLst>
                <a:tab pos="268288" algn="l"/>
              </a:tabLst>
              <a:defRPr/>
            </a:pPr>
            <a:r>
              <a:rPr kumimoji="0" lang="de-DE" sz="1800" b="0" i="0" u="none" strike="noStrike" kern="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Department of Agricultural Economics, University of Agricultural Sciences, Bengaluru, India</a:t>
            </a:r>
          </a:p>
          <a:p>
            <a:pPr marL="93663" marR="0" lvl="0" indent="-93663" algn="l" defTabSz="957263" rtl="0" eaLnBrk="1" fontAlgn="base" latinLnBrk="0" hangingPunct="1">
              <a:lnSpc>
                <a:spcPct val="100000"/>
              </a:lnSpc>
              <a:spcBef>
                <a:spcPct val="0"/>
              </a:spcBef>
              <a:spcAft>
                <a:spcPct val="0"/>
              </a:spcAft>
              <a:buClr>
                <a:srgbClr val="C2284E"/>
              </a:buClr>
              <a:buSzTx/>
              <a:buFont typeface="Wingdings" pitchFamily="2" charset="2"/>
              <a:buNone/>
              <a:tabLst>
                <a:tab pos="268288" algn="l"/>
              </a:tabLst>
              <a:defRPr/>
            </a:pPr>
            <a:r>
              <a:rPr kumimoji="0" lang="en-US" sz="1800" b="0" i="0" u="none" strike="noStrike" kern="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Organic Plant Production and Agroecosystem Research in the Tropics and Subtropics OPATS, University of Kassel, Germany</a:t>
            </a:r>
            <a:endParaRPr kumimoji="0" lang="de-DE"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descr="Logo, company name&#10;&#10;Description automatically generated">
            <a:extLst>
              <a:ext uri="{FF2B5EF4-FFF2-40B4-BE49-F238E27FC236}">
                <a16:creationId xmlns:a16="http://schemas.microsoft.com/office/drawing/2014/main" id="{F765A1DC-F75C-8970-A89F-D22A7BB35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6114" y="0"/>
            <a:ext cx="2160131" cy="1200073"/>
          </a:xfrm>
          <a:prstGeom prst="rect">
            <a:avLst/>
          </a:prstGeom>
        </p:spPr>
      </p:pic>
      <p:pic>
        <p:nvPicPr>
          <p:cNvPr id="7" name="Inhaltsplatzhalter 7">
            <a:extLst>
              <a:ext uri="{FF2B5EF4-FFF2-40B4-BE49-F238E27FC236}">
                <a16:creationId xmlns:a16="http://schemas.microsoft.com/office/drawing/2014/main" id="{1FDD3838-4AA1-EA92-57E4-99C03399F5F1}"/>
              </a:ext>
            </a:extLst>
          </p:cNvPr>
          <p:cNvPicPr>
            <a:picLocks noChangeAspect="1"/>
          </p:cNvPicPr>
          <p:nvPr/>
        </p:nvPicPr>
        <p:blipFill>
          <a:blip r:embed="rId4"/>
          <a:stretch>
            <a:fillRect/>
          </a:stretch>
        </p:blipFill>
        <p:spPr>
          <a:xfrm>
            <a:off x="10383557" y="3859731"/>
            <a:ext cx="1657350" cy="1657350"/>
          </a:xfrm>
          <a:prstGeom prst="rect">
            <a:avLst/>
          </a:prstGeom>
        </p:spPr>
      </p:pic>
    </p:spTree>
    <p:extLst>
      <p:ext uri="{BB962C8B-B14F-4D97-AF65-F5344CB8AC3E}">
        <p14:creationId xmlns:p14="http://schemas.microsoft.com/office/powerpoint/2010/main" val="50160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D808304-656A-A67E-2BDE-D1E28BA8868B}"/>
              </a:ext>
            </a:extLst>
          </p:cNvPr>
          <p:cNvPicPr>
            <a:picLocks noChangeAspect="1"/>
          </p:cNvPicPr>
          <p:nvPr/>
        </p:nvPicPr>
        <p:blipFill rotWithShape="1">
          <a:blip r:embed="rId3">
            <a:extLst>
              <a:ext uri="{28A0092B-C50C-407E-A947-70E740481C1C}">
                <a14:useLocalDpi xmlns:a14="http://schemas.microsoft.com/office/drawing/2010/main" val="0"/>
              </a:ext>
            </a:extLst>
          </a:blip>
          <a:srcRect l="4394" t="625" r="7424" b="2331"/>
          <a:stretch/>
        </p:blipFill>
        <p:spPr>
          <a:xfrm>
            <a:off x="720436" y="1294313"/>
            <a:ext cx="7222836" cy="2649614"/>
          </a:xfrm>
          <a:prstGeom prst="rect">
            <a:avLst/>
          </a:prstGeom>
        </p:spPr>
      </p:pic>
      <p:sp>
        <p:nvSpPr>
          <p:cNvPr id="6" name="TextBox 5">
            <a:extLst>
              <a:ext uri="{FF2B5EF4-FFF2-40B4-BE49-F238E27FC236}">
                <a16:creationId xmlns:a16="http://schemas.microsoft.com/office/drawing/2014/main" id="{E81C5843-6753-7A21-AC70-3130494FC7AF}"/>
              </a:ext>
            </a:extLst>
          </p:cNvPr>
          <p:cNvSpPr txBox="1"/>
          <p:nvPr/>
        </p:nvSpPr>
        <p:spPr>
          <a:xfrm>
            <a:off x="807283" y="4611735"/>
            <a:ext cx="6434984"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India – the world’s largest GW user (~250km3/year)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Bengaluru – India’s fastest growing metropolis (~11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Located at an altitude of 940m AMSL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Receives annual rainfall of 860mm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 perennial river source</a:t>
            </a:r>
          </a:p>
        </p:txBody>
      </p:sp>
      <p:sp>
        <p:nvSpPr>
          <p:cNvPr id="7" name="TextBox 6">
            <a:extLst>
              <a:ext uri="{FF2B5EF4-FFF2-40B4-BE49-F238E27FC236}">
                <a16:creationId xmlns:a16="http://schemas.microsoft.com/office/drawing/2014/main" id="{47C927C9-67B6-38D1-45B4-3B88F8DF305C}"/>
              </a:ext>
            </a:extLst>
          </p:cNvPr>
          <p:cNvSpPr txBox="1"/>
          <p:nvPr/>
        </p:nvSpPr>
        <p:spPr>
          <a:xfrm>
            <a:off x="807283" y="4031609"/>
            <a:ext cx="21620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Calibri" panose="020F0502020204030204"/>
                <a:ea typeface="+mn-ea"/>
                <a:cs typeface="+mn-cs"/>
              </a:rPr>
              <a:t>Lander and Swenson, 2012</a:t>
            </a:r>
          </a:p>
        </p:txBody>
      </p:sp>
      <p:pic>
        <p:nvPicPr>
          <p:cNvPr id="8" name="Picture 7" descr="Map&#10;&#10;Description automatically generated">
            <a:extLst>
              <a:ext uri="{FF2B5EF4-FFF2-40B4-BE49-F238E27FC236}">
                <a16:creationId xmlns:a16="http://schemas.microsoft.com/office/drawing/2014/main" id="{25FF7885-7794-3BEC-2A96-489C64A88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259" y="1853895"/>
            <a:ext cx="3638925" cy="4847869"/>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720171D5-5882-12FA-E5D4-3552A6A54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050" y="807352"/>
            <a:ext cx="4082804" cy="1715516"/>
          </a:xfrm>
          <a:prstGeom prst="rect">
            <a:avLst/>
          </a:prstGeom>
        </p:spPr>
      </p:pic>
      <p:sp>
        <p:nvSpPr>
          <p:cNvPr id="10" name="Oval 9">
            <a:extLst>
              <a:ext uri="{FF2B5EF4-FFF2-40B4-BE49-F238E27FC236}">
                <a16:creationId xmlns:a16="http://schemas.microsoft.com/office/drawing/2014/main" id="{BB3C2472-4090-8420-B42D-8D75A9A6E362}"/>
              </a:ext>
            </a:extLst>
          </p:cNvPr>
          <p:cNvSpPr/>
          <p:nvPr/>
        </p:nvSpPr>
        <p:spPr bwMode="auto">
          <a:xfrm>
            <a:off x="9485946" y="5369300"/>
            <a:ext cx="105880" cy="10254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srgbClr val="000000"/>
              </a:solidFill>
              <a:effectLst/>
              <a:uLnTx/>
              <a:uFillTx/>
              <a:latin typeface="Lucida Sans" pitchFamily="34" charset="0"/>
              <a:ea typeface="+mn-ea"/>
              <a:cs typeface="+mn-cs"/>
            </a:endParaRPr>
          </a:p>
        </p:txBody>
      </p:sp>
      <p:cxnSp>
        <p:nvCxnSpPr>
          <p:cNvPr id="11" name="Straight Arrow Connector 10">
            <a:extLst>
              <a:ext uri="{FF2B5EF4-FFF2-40B4-BE49-F238E27FC236}">
                <a16:creationId xmlns:a16="http://schemas.microsoft.com/office/drawing/2014/main" id="{F1832B0B-0866-6321-81FB-4A1813FF3D08}"/>
              </a:ext>
            </a:extLst>
          </p:cNvPr>
          <p:cNvCxnSpPr>
            <a:cxnSpLocks/>
          </p:cNvCxnSpPr>
          <p:nvPr/>
        </p:nvCxnSpPr>
        <p:spPr bwMode="auto">
          <a:xfrm flipH="1" flipV="1">
            <a:off x="6791325" y="5153025"/>
            <a:ext cx="2713912" cy="2558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Inhaltsplatzhalter 2">
            <a:extLst>
              <a:ext uri="{FF2B5EF4-FFF2-40B4-BE49-F238E27FC236}">
                <a16:creationId xmlns:a16="http://schemas.microsoft.com/office/drawing/2014/main" id="{F2BEEA3D-7B9C-E661-F2F9-24C4FA3F7791}"/>
              </a:ext>
            </a:extLst>
          </p:cNvPr>
          <p:cNvSpPr txBox="1">
            <a:spLocks/>
          </p:cNvSpPr>
          <p:nvPr/>
        </p:nvSpPr>
        <p:spPr>
          <a:xfrm>
            <a:off x="4856361" y="5500096"/>
            <a:ext cx="3163689" cy="995131"/>
          </a:xfrm>
          <a:prstGeom prst="rect">
            <a:avLst/>
          </a:prstGeom>
          <a:ln>
            <a:solidFill>
              <a:schemeClr val="tx1"/>
            </a:solidFill>
          </a:ln>
        </p:spPr>
        <p:txBody>
          <a:bodyPr/>
          <a:lstStyle>
            <a:lvl1pPr marL="358775" indent="-358775" algn="l" defTabSz="957263" rtl="0" eaLnBrk="1" fontAlgn="base" hangingPunct="1">
              <a:lnSpc>
                <a:spcPct val="100000"/>
              </a:lnSpc>
              <a:spcBef>
                <a:spcPct val="0"/>
              </a:spcBef>
              <a:spcAft>
                <a:spcPts val="1200"/>
              </a:spcAft>
              <a:buClr>
                <a:srgbClr val="C00000"/>
              </a:buClr>
              <a:buSzPct val="100000"/>
              <a:buFont typeface="Lucida Sans" pitchFamily="34" charset="0"/>
              <a:buChar char="•"/>
              <a:tabLst>
                <a:tab pos="358775" algn="l"/>
              </a:tabLst>
              <a:defRPr sz="2400">
                <a:solidFill>
                  <a:schemeClr val="tx1"/>
                </a:solidFill>
                <a:latin typeface="+mn-lt"/>
                <a:ea typeface="+mn-ea"/>
                <a:cs typeface="Arial" pitchFamily="34" charset="0"/>
              </a:defRPr>
            </a:lvl1pPr>
            <a:lvl2pPr marL="648000" indent="-288000" algn="l" defTabSz="957263" rtl="0" eaLnBrk="1" fontAlgn="base" hangingPunct="1">
              <a:lnSpc>
                <a:spcPct val="100000"/>
              </a:lnSpc>
              <a:spcBef>
                <a:spcPct val="0"/>
              </a:spcBef>
              <a:spcAft>
                <a:spcPts val="600"/>
              </a:spcAft>
              <a:buClr>
                <a:srgbClr val="C5005A"/>
              </a:buClr>
              <a:buSzPct val="100000"/>
              <a:buFont typeface="Arial" pitchFamily="34" charset="0"/>
              <a:buChar char="–"/>
              <a:tabLst/>
              <a:defRPr sz="2000">
                <a:solidFill>
                  <a:schemeClr val="tx1"/>
                </a:solidFill>
                <a:latin typeface="+mn-lt"/>
                <a:cs typeface="Arial" pitchFamily="34" charset="0"/>
              </a:defRPr>
            </a:lvl2pPr>
            <a:lvl3pPr marL="628650" indent="176213" algn="l" defTabSz="957263" rtl="0" eaLnBrk="1" fontAlgn="base" hangingPunct="1">
              <a:lnSpc>
                <a:spcPts val="2400"/>
              </a:lnSpc>
              <a:spcBef>
                <a:spcPct val="0"/>
              </a:spcBef>
              <a:spcAft>
                <a:spcPct val="0"/>
              </a:spcAft>
              <a:buClr>
                <a:srgbClr val="C5005A"/>
              </a:buClr>
              <a:buFont typeface="Lucida Sans" pitchFamily="34" charset="0"/>
              <a:buChar char="–"/>
              <a:tabLst/>
              <a:defRPr sz="1800" baseline="0">
                <a:solidFill>
                  <a:schemeClr val="tx1"/>
                </a:solidFill>
                <a:latin typeface="+mn-lt"/>
                <a:cs typeface="Arial" pitchFamily="34" charset="0"/>
              </a:defRPr>
            </a:lvl3pPr>
            <a:lvl4pPr marL="984250" indent="-180975" algn="l" defTabSz="957263" rtl="0" eaLnBrk="1" fontAlgn="base" hangingPunct="1">
              <a:lnSpc>
                <a:spcPts val="2400"/>
              </a:lnSpc>
              <a:spcBef>
                <a:spcPct val="0"/>
              </a:spcBef>
              <a:spcAft>
                <a:spcPct val="0"/>
              </a:spcAft>
              <a:buClr>
                <a:srgbClr val="C5005A"/>
              </a:buClr>
              <a:buSzPct val="130000"/>
              <a:buFont typeface="Lucida Sans Unicode" pitchFamily="34" charset="0"/>
              <a:buChar char="–"/>
              <a:tabLst>
                <a:tab pos="268288" algn="l"/>
              </a:tabLst>
              <a:defRPr sz="1800" i="0">
                <a:solidFill>
                  <a:schemeClr val="tx1"/>
                </a:solidFill>
                <a:latin typeface="+mn-lt"/>
                <a:cs typeface="Arial" pitchFamily="34" charset="0"/>
              </a:defRPr>
            </a:lvl4pPr>
            <a:lvl5pPr marL="1165225" indent="-177800" algn="l" defTabSz="957263" rtl="0" eaLnBrk="1" fontAlgn="base" hangingPunct="1">
              <a:spcBef>
                <a:spcPct val="20000"/>
              </a:spcBef>
              <a:spcAft>
                <a:spcPct val="0"/>
              </a:spcAft>
              <a:buClr>
                <a:srgbClr val="C5005A"/>
              </a:buClr>
              <a:buFont typeface="Lucida Sans Unicode" pitchFamily="34" charset="0"/>
              <a:buChar char="–"/>
              <a:tabLst>
                <a:tab pos="268288" algn="l"/>
              </a:tabLst>
              <a:defRPr sz="1800">
                <a:solidFill>
                  <a:schemeClr val="tx1"/>
                </a:solidFill>
                <a:latin typeface="+mn-lt"/>
                <a:cs typeface="Arial" charset="0"/>
              </a:defRPr>
            </a:lvl5pPr>
            <a:lvl6pPr marL="1982788" algn="l" defTabSz="957263" rtl="0" eaLnBrk="1" fontAlgn="base" hangingPunct="1">
              <a:spcBef>
                <a:spcPct val="20000"/>
              </a:spcBef>
              <a:spcAft>
                <a:spcPct val="0"/>
              </a:spcAft>
              <a:tabLst>
                <a:tab pos="268288" algn="l"/>
              </a:tabLst>
              <a:defRPr sz="1600">
                <a:solidFill>
                  <a:schemeClr val="tx1"/>
                </a:solidFill>
                <a:latin typeface="Arial" charset="0"/>
              </a:defRPr>
            </a:lvl6pPr>
            <a:lvl7pPr marL="2439988" algn="l" defTabSz="957263" rtl="0" eaLnBrk="1" fontAlgn="base" hangingPunct="1">
              <a:spcBef>
                <a:spcPct val="20000"/>
              </a:spcBef>
              <a:spcAft>
                <a:spcPct val="0"/>
              </a:spcAft>
              <a:tabLst>
                <a:tab pos="268288" algn="l"/>
              </a:tabLst>
              <a:defRPr sz="1600">
                <a:solidFill>
                  <a:schemeClr val="tx1"/>
                </a:solidFill>
                <a:latin typeface="Arial" charset="0"/>
              </a:defRPr>
            </a:lvl7pPr>
            <a:lvl8pPr marL="2897188" algn="l" defTabSz="957263" rtl="0" eaLnBrk="1" fontAlgn="base" hangingPunct="1">
              <a:spcBef>
                <a:spcPct val="20000"/>
              </a:spcBef>
              <a:spcAft>
                <a:spcPct val="0"/>
              </a:spcAft>
              <a:tabLst>
                <a:tab pos="268288" algn="l"/>
              </a:tabLst>
              <a:defRPr sz="1600">
                <a:solidFill>
                  <a:schemeClr val="tx1"/>
                </a:solidFill>
                <a:latin typeface="Arial" charset="0"/>
              </a:defRPr>
            </a:lvl8pPr>
            <a:lvl9pPr marL="3354388" algn="l" defTabSz="957263" rtl="0" eaLnBrk="1" fontAlgn="base" hangingPunct="1">
              <a:spcBef>
                <a:spcPct val="20000"/>
              </a:spcBef>
              <a:spcAft>
                <a:spcPct val="0"/>
              </a:spcAft>
              <a:tabLst>
                <a:tab pos="268288" algn="l"/>
              </a:tabLst>
              <a:defRPr sz="1600">
                <a:solidFill>
                  <a:schemeClr val="tx1"/>
                </a:solidFill>
                <a:latin typeface="Arial" charset="0"/>
              </a:defRPr>
            </a:lvl9pPr>
          </a:lstStyle>
          <a:p>
            <a:pPr marL="0" marR="0" lvl="0" indent="0" algn="l" defTabSz="957263" rtl="0" eaLnBrk="1" fontAlgn="base" latinLnBrk="0" hangingPunct="1">
              <a:lnSpc>
                <a:spcPct val="100000"/>
              </a:lnSpc>
              <a:spcBef>
                <a:spcPct val="0"/>
              </a:spcBef>
              <a:spcAft>
                <a:spcPts val="1200"/>
              </a:spcAft>
              <a:buClr>
                <a:srgbClr val="C00000"/>
              </a:buClr>
              <a:buSzPct val="100000"/>
              <a:buFont typeface="Lucida Sans" pitchFamily="34" charset="0"/>
              <a:buNone/>
              <a:tabLst>
                <a:tab pos="358775" algn="l"/>
              </a:tabLst>
              <a:defRPr/>
            </a:pPr>
            <a:r>
              <a:rPr kumimoji="0" lang="en-GB"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GB" sz="2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500,000 borewells </a:t>
            </a:r>
            <a:r>
              <a:rPr kumimoji="0" lang="en-GB"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are supposed to have been dug (many abandoned)</a:t>
            </a:r>
          </a:p>
        </p:txBody>
      </p:sp>
      <p:sp>
        <p:nvSpPr>
          <p:cNvPr id="13" name="Titel 4">
            <a:extLst>
              <a:ext uri="{FF2B5EF4-FFF2-40B4-BE49-F238E27FC236}">
                <a16:creationId xmlns:a16="http://schemas.microsoft.com/office/drawing/2014/main" id="{FC5C5BA5-0624-4411-3879-4ED71D9804BC}"/>
              </a:ext>
            </a:extLst>
          </p:cNvPr>
          <p:cNvSpPr>
            <a:spLocks noGrp="1"/>
          </p:cNvSpPr>
          <p:nvPr>
            <p:ph type="title"/>
          </p:nvPr>
        </p:nvSpPr>
        <p:spPr>
          <a:xfrm>
            <a:off x="956732" y="353934"/>
            <a:ext cx="8688917" cy="574978"/>
          </a:xfrm>
        </p:spPr>
        <p:txBody>
          <a:bodyPr/>
          <a:lstStyle/>
          <a:p>
            <a:r>
              <a:rPr lang="de-DE" sz="2000" dirty="0">
                <a:latin typeface="Times New Roman" panose="02020603050405020304" pitchFamily="18" charset="0"/>
                <a:cs typeface="Times New Roman" panose="02020603050405020304" pitchFamily="18" charset="0"/>
              </a:rPr>
              <a:t>Groundwater situation in India</a:t>
            </a:r>
          </a:p>
        </p:txBody>
      </p:sp>
      <p:sp>
        <p:nvSpPr>
          <p:cNvPr id="2" name="Oval 1">
            <a:extLst>
              <a:ext uri="{FF2B5EF4-FFF2-40B4-BE49-F238E27FC236}">
                <a16:creationId xmlns:a16="http://schemas.microsoft.com/office/drawing/2014/main" id="{21F0E8F5-BEC0-F236-08BF-BB5FAD32EBF2}"/>
              </a:ext>
            </a:extLst>
          </p:cNvPr>
          <p:cNvSpPr/>
          <p:nvPr/>
        </p:nvSpPr>
        <p:spPr>
          <a:xfrm rot="981672">
            <a:off x="8845550" y="3306483"/>
            <a:ext cx="1714500" cy="8138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3668AA26-AE58-8DA5-C3AC-1C20A3E6EB85}"/>
              </a:ext>
            </a:extLst>
          </p:cNvPr>
          <p:cNvSpPr txBox="1"/>
          <p:nvPr/>
        </p:nvSpPr>
        <p:spPr>
          <a:xfrm>
            <a:off x="9538886" y="3392089"/>
            <a:ext cx="20884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anose="020B0604020202020204"/>
                <a:ea typeface="+mn-ea"/>
                <a:cs typeface="+mn-cs"/>
              </a:rPr>
              <a:t>Alluvial aquifers</a:t>
            </a:r>
          </a:p>
        </p:txBody>
      </p:sp>
      <p:sp>
        <p:nvSpPr>
          <p:cNvPr id="14" name="Oval 13">
            <a:extLst>
              <a:ext uri="{FF2B5EF4-FFF2-40B4-BE49-F238E27FC236}">
                <a16:creationId xmlns:a16="http://schemas.microsoft.com/office/drawing/2014/main" id="{AAD807B6-A9C4-27E6-272E-6478EE909D6C}"/>
              </a:ext>
            </a:extLst>
          </p:cNvPr>
          <p:cNvSpPr/>
          <p:nvPr/>
        </p:nvSpPr>
        <p:spPr>
          <a:xfrm rot="5400000">
            <a:off x="8681937" y="4507464"/>
            <a:ext cx="1819777" cy="12285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CB74A49B-DE1D-B888-BE3F-3C5E4F2184D2}"/>
              </a:ext>
            </a:extLst>
          </p:cNvPr>
          <p:cNvSpPr txBox="1"/>
          <p:nvPr/>
        </p:nvSpPr>
        <p:spPr>
          <a:xfrm>
            <a:off x="9899224" y="5063753"/>
            <a:ext cx="2088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anose="020B0604020202020204"/>
                <a:ea typeface="+mn-ea"/>
                <a:cs typeface="+mn-cs"/>
              </a:rPr>
              <a:t>Crystalline aquifers</a:t>
            </a:r>
          </a:p>
        </p:txBody>
      </p:sp>
    </p:spTree>
    <p:extLst>
      <p:ext uri="{BB962C8B-B14F-4D97-AF65-F5344CB8AC3E}">
        <p14:creationId xmlns:p14="http://schemas.microsoft.com/office/powerpoint/2010/main" val="26584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par>
                                <p:cTn id="44" presetID="42"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2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 presetClass="entr" presetSubtype="0" fill="hold" grpId="0" nodeType="withEffect">
                                  <p:stCondLst>
                                    <p:cond delay="250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P spid="2" grpId="0" animBg="1"/>
      <p:bldP spid="3" grpId="0"/>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DF33601-E0C8-3FE0-5444-3B1573E750B6}"/>
              </a:ext>
            </a:extLst>
          </p:cNvPr>
          <p:cNvSpPr/>
          <p:nvPr/>
        </p:nvSpPr>
        <p:spPr>
          <a:xfrm>
            <a:off x="6538383" y="4073299"/>
            <a:ext cx="4453467" cy="249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051ABCDE-034C-853A-FA20-64F3812CAE47}"/>
              </a:ext>
            </a:extLst>
          </p:cNvPr>
          <p:cNvSpPr/>
          <p:nvPr/>
        </p:nvSpPr>
        <p:spPr>
          <a:xfrm>
            <a:off x="6528858" y="1205293"/>
            <a:ext cx="4453467" cy="249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el 4">
            <a:extLst>
              <a:ext uri="{FF2B5EF4-FFF2-40B4-BE49-F238E27FC236}">
                <a16:creationId xmlns:a16="http://schemas.microsoft.com/office/drawing/2014/main" id="{7BC317AB-F90A-4F2B-87E5-5DED1EF3218C}"/>
              </a:ext>
            </a:extLst>
          </p:cNvPr>
          <p:cNvSpPr>
            <a:spLocks noGrp="1"/>
          </p:cNvSpPr>
          <p:nvPr>
            <p:ph type="title"/>
          </p:nvPr>
        </p:nvSpPr>
        <p:spPr>
          <a:xfrm>
            <a:off x="956732" y="353934"/>
            <a:ext cx="8688917" cy="574978"/>
          </a:xfrm>
        </p:spPr>
        <p:txBody>
          <a:bodyPr/>
          <a:lstStyle/>
          <a:p>
            <a:r>
              <a:rPr lang="de-DE" sz="2000" dirty="0">
                <a:latin typeface="Times New Roman" panose="02020603050405020304" pitchFamily="18" charset="0"/>
                <a:cs typeface="Times New Roman" panose="02020603050405020304" pitchFamily="18" charset="0"/>
              </a:rPr>
              <a:t>Socio-hydrogeological Appoach</a:t>
            </a:r>
          </a:p>
        </p:txBody>
      </p:sp>
      <p:sp>
        <p:nvSpPr>
          <p:cNvPr id="10" name="Rectangle 9">
            <a:extLst>
              <a:ext uri="{FF2B5EF4-FFF2-40B4-BE49-F238E27FC236}">
                <a16:creationId xmlns:a16="http://schemas.microsoft.com/office/drawing/2014/main" id="{DDCCDE41-23B7-2656-5F8F-50A59066C50D}"/>
              </a:ext>
            </a:extLst>
          </p:cNvPr>
          <p:cNvSpPr/>
          <p:nvPr/>
        </p:nvSpPr>
        <p:spPr>
          <a:xfrm>
            <a:off x="870405" y="1201124"/>
            <a:ext cx="4453467" cy="249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05F18BB-CF4E-D46D-A9E5-56C7D97A9E40}"/>
              </a:ext>
            </a:extLst>
          </p:cNvPr>
          <p:cNvSpPr txBox="1"/>
          <p:nvPr/>
        </p:nvSpPr>
        <p:spPr>
          <a:xfrm>
            <a:off x="870405" y="1201124"/>
            <a:ext cx="44534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Reproducing the </a:t>
            </a:r>
            <a:r>
              <a:rPr kumimoji="0" lang="en-IN"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spatio</a:t>
            </a:r>
            <a:r>
              <a:rPr kumimoji="0" lang="en-I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-temporal evolution of borewells in city</a:t>
            </a:r>
          </a:p>
        </p:txBody>
      </p:sp>
      <p:sp>
        <p:nvSpPr>
          <p:cNvPr id="13" name="TextBox 12">
            <a:extLst>
              <a:ext uri="{FF2B5EF4-FFF2-40B4-BE49-F238E27FC236}">
                <a16:creationId xmlns:a16="http://schemas.microsoft.com/office/drawing/2014/main" id="{19F151E5-8E1E-C298-F203-F04171CBAF59}"/>
              </a:ext>
            </a:extLst>
          </p:cNvPr>
          <p:cNvSpPr txBox="1"/>
          <p:nvPr/>
        </p:nvSpPr>
        <p:spPr>
          <a:xfrm>
            <a:off x="6538383" y="1199973"/>
            <a:ext cx="44534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Aquifer Conceptualization through Camera inspections and borehole logs  </a:t>
            </a:r>
          </a:p>
        </p:txBody>
      </p:sp>
      <p:sp>
        <p:nvSpPr>
          <p:cNvPr id="15" name="TextBox 14">
            <a:extLst>
              <a:ext uri="{FF2B5EF4-FFF2-40B4-BE49-F238E27FC236}">
                <a16:creationId xmlns:a16="http://schemas.microsoft.com/office/drawing/2014/main" id="{07E611A6-E694-3A94-84EE-3BCC57187108}"/>
              </a:ext>
            </a:extLst>
          </p:cNvPr>
          <p:cNvSpPr txBox="1"/>
          <p:nvPr/>
        </p:nvSpPr>
        <p:spPr>
          <a:xfrm>
            <a:off x="6519333" y="4088972"/>
            <a:ext cx="46291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Outlook to Groundwater Sustainability for the city</a:t>
            </a:r>
          </a:p>
        </p:txBody>
      </p:sp>
      <p:pic>
        <p:nvPicPr>
          <p:cNvPr id="19" name="Grafik 4">
            <a:extLst>
              <a:ext uri="{FF2B5EF4-FFF2-40B4-BE49-F238E27FC236}">
                <a16:creationId xmlns:a16="http://schemas.microsoft.com/office/drawing/2014/main" id="{A58F98C0-9DCC-F58C-8C77-580A143019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228" t="-701" b="-1"/>
          <a:stretch/>
        </p:blipFill>
        <p:spPr bwMode="auto">
          <a:xfrm>
            <a:off x="2903186" y="1846304"/>
            <a:ext cx="2148139" cy="1762412"/>
          </a:xfrm>
          <a:prstGeom prst="rect">
            <a:avLst/>
          </a:prstGeom>
          <a:ln>
            <a:no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B4EB6CA9-2899-CE6C-8B40-ACE58E5C31E0}"/>
              </a:ext>
            </a:extLst>
          </p:cNvPr>
          <p:cNvSpPr/>
          <p:nvPr/>
        </p:nvSpPr>
        <p:spPr>
          <a:xfrm>
            <a:off x="874639" y="4073299"/>
            <a:ext cx="4453467" cy="2490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67F2DF01-495B-26BE-21BA-9AEA84A2A29B}"/>
              </a:ext>
            </a:extLst>
          </p:cNvPr>
          <p:cNvSpPr txBox="1"/>
          <p:nvPr/>
        </p:nvSpPr>
        <p:spPr>
          <a:xfrm>
            <a:off x="870405" y="4073299"/>
            <a:ext cx="44534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Stable Isotope analysis to assess groundwater recharge processes</a:t>
            </a:r>
          </a:p>
        </p:txBody>
      </p:sp>
      <p:pic>
        <p:nvPicPr>
          <p:cNvPr id="21" name="Picture 7" descr="A picture containing indoor, automaton&#10;&#10;Description automatically generated">
            <a:extLst>
              <a:ext uri="{FF2B5EF4-FFF2-40B4-BE49-F238E27FC236}">
                <a16:creationId xmlns:a16="http://schemas.microsoft.com/office/drawing/2014/main" id="{66962BAC-A56C-008B-B37E-593F76B7A6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8016" y="1994918"/>
            <a:ext cx="1564434" cy="1564434"/>
          </a:xfrm>
          <a:prstGeom prst="rect">
            <a:avLst/>
          </a:prstGeom>
        </p:spPr>
      </p:pic>
      <p:pic>
        <p:nvPicPr>
          <p:cNvPr id="22" name="Picture 21" descr="A picture containing text, indoor, set&#10;&#10;Description automatically generated">
            <a:extLst>
              <a:ext uri="{FF2B5EF4-FFF2-40B4-BE49-F238E27FC236}">
                <a16:creationId xmlns:a16="http://schemas.microsoft.com/office/drawing/2014/main" id="{AAC6B881-1FE1-A6D8-076B-ABD87BEF9B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8334" y="4416255"/>
            <a:ext cx="1795538" cy="2209893"/>
          </a:xfrm>
          <a:prstGeom prst="rect">
            <a:avLst/>
          </a:prstGeom>
        </p:spPr>
      </p:pic>
      <p:pic>
        <p:nvPicPr>
          <p:cNvPr id="23" name="Picture 5" descr="Diagram&#10;&#10;Description automatically generated">
            <a:extLst>
              <a:ext uri="{FF2B5EF4-FFF2-40B4-BE49-F238E27FC236}">
                <a16:creationId xmlns:a16="http://schemas.microsoft.com/office/drawing/2014/main" id="{47EEC256-41E0-DA6B-0025-E6E9A21AD4D1}"/>
              </a:ext>
            </a:extLst>
          </p:cNvPr>
          <p:cNvPicPr>
            <a:picLocks noChangeAspect="1"/>
          </p:cNvPicPr>
          <p:nvPr/>
        </p:nvPicPr>
        <p:blipFill rotWithShape="1">
          <a:blip r:embed="rId8">
            <a:clrChange>
              <a:clrFrom>
                <a:srgbClr val="FFFDFB"/>
              </a:clrFrom>
              <a:clrTo>
                <a:srgbClr val="FFFDFB">
                  <a:alpha val="0"/>
                </a:srgbClr>
              </a:clrTo>
            </a:clrChange>
            <a:extLst>
              <a:ext uri="{28A0092B-C50C-407E-A947-70E740481C1C}">
                <a14:useLocalDpi xmlns:a14="http://schemas.microsoft.com/office/drawing/2010/main" val="0"/>
              </a:ext>
            </a:extLst>
          </a:blip>
          <a:srcRect l="1867" t="4419" r="1490" b="22894"/>
          <a:stretch/>
        </p:blipFill>
        <p:spPr>
          <a:xfrm>
            <a:off x="944943" y="4920632"/>
            <a:ext cx="2834217" cy="928741"/>
          </a:xfrm>
          <a:prstGeom prst="rect">
            <a:avLst/>
          </a:prstGeom>
        </p:spPr>
      </p:pic>
      <p:pic>
        <p:nvPicPr>
          <p:cNvPr id="24" name="Picture 23" descr="Timeline&#10;&#10;Description automatically generated">
            <a:extLst>
              <a:ext uri="{FF2B5EF4-FFF2-40B4-BE49-F238E27FC236}">
                <a16:creationId xmlns:a16="http://schemas.microsoft.com/office/drawing/2014/main" id="{B3D64D4C-16CC-751F-5BCB-490FFD6D25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4014" y="1994918"/>
            <a:ext cx="2506746" cy="1410135"/>
          </a:xfrm>
          <a:prstGeom prst="rect">
            <a:avLst/>
          </a:prstGeom>
        </p:spPr>
      </p:pic>
      <p:pic>
        <p:nvPicPr>
          <p:cNvPr id="27" name="Kunal_2">
            <a:hlinkClick r:id="" action="ppaction://media"/>
            <a:extLst>
              <a:ext uri="{FF2B5EF4-FFF2-40B4-BE49-F238E27FC236}">
                <a16:creationId xmlns:a16="http://schemas.microsoft.com/office/drawing/2014/main" id="{F2370F87-525A-E092-2670-5DBE282D6C14}"/>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7680655" y="4712460"/>
            <a:ext cx="2344605" cy="1758454"/>
          </a:xfrm>
          <a:prstGeom prst="rect">
            <a:avLst/>
          </a:prstGeom>
        </p:spPr>
      </p:pic>
      <p:sp>
        <p:nvSpPr>
          <p:cNvPr id="2" name="TextBox 1">
            <a:extLst>
              <a:ext uri="{FF2B5EF4-FFF2-40B4-BE49-F238E27FC236}">
                <a16:creationId xmlns:a16="http://schemas.microsoft.com/office/drawing/2014/main" id="{595A6F55-A8C6-AB82-D829-5D8C0703DDC5}"/>
              </a:ext>
            </a:extLst>
          </p:cNvPr>
          <p:cNvSpPr txBox="1"/>
          <p:nvPr/>
        </p:nvSpPr>
        <p:spPr>
          <a:xfrm>
            <a:off x="947319" y="2119667"/>
            <a:ext cx="18812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Local Hydrogeological knowledge</a:t>
            </a:r>
          </a:p>
        </p:txBody>
      </p:sp>
    </p:spTree>
    <p:extLst>
      <p:ext uri="{BB962C8B-B14F-4D97-AF65-F5344CB8AC3E}">
        <p14:creationId xmlns:p14="http://schemas.microsoft.com/office/powerpoint/2010/main" val="283161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0067" fill="hold"/>
                                        <p:tgtEl>
                                          <p:spTgt spid="27"/>
                                        </p:tgtEl>
                                      </p:cBhvr>
                                    </p:cmd>
                                  </p:childTnLst>
                                </p:cTn>
                              </p:par>
                              <p:par>
                                <p:cTn id="9" presetID="16" presetClass="entr" presetSubtype="21"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7"/>
                                        </p:tgtEl>
                                      </p:cBhvr>
                                    </p:cmd>
                                  </p:childTnLst>
                                </p:cTn>
                              </p:par>
                            </p:childTnLst>
                          </p:cTn>
                        </p:par>
                      </p:childTnLst>
                    </p:cTn>
                  </p:par>
                </p:childTnLst>
              </p:cTn>
              <p:nextCondLst>
                <p:cond evt="onClick" delay="0">
                  <p:tgtEl>
                    <p:spTgt spid="27"/>
                  </p:tgtEl>
                </p:cond>
              </p:nextCondLst>
            </p:seq>
            <p:video>
              <p:cMediaNode vol="80000">
                <p:cTn id="17" fill="hold" display="0">
                  <p:stCondLst>
                    <p:cond delay="indefinite"/>
                  </p:stCondLst>
                </p:cTn>
                <p:tgtEl>
                  <p:spTgt spid="2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EA51515F-2D94-FA8C-7E27-F8056A9BFF3C}"/>
              </a:ext>
            </a:extLst>
          </p:cNvPr>
          <p:cNvSpPr txBox="1">
            <a:spLocks/>
          </p:cNvSpPr>
          <p:nvPr/>
        </p:nvSpPr>
        <p:spPr>
          <a:xfrm>
            <a:off x="4870764" y="923926"/>
            <a:ext cx="7159311" cy="27465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Reports of local well drillers, hydrogeological consultants, farmers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1303 borewell depth, date of drilling, place of drilling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640 water level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630 borewell yields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GIS-Data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Bengalurus‘ districts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GW usage and piped water fraction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Catchments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Statistics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Mann-Kendall trend analysis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Significance level p &lt; 0.05</a:t>
            </a:r>
          </a:p>
        </p:txBody>
      </p:sp>
      <p:pic>
        <p:nvPicPr>
          <p:cNvPr id="10" name="Grafik 4" descr="Chart&#10;&#10;Description automatically generated">
            <a:extLst>
              <a:ext uri="{FF2B5EF4-FFF2-40B4-BE49-F238E27FC236}">
                <a16:creationId xmlns:a16="http://schemas.microsoft.com/office/drawing/2014/main" id="{D85FBC69-B5A5-8D06-A239-0C34079114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3585172"/>
            <a:ext cx="7595222" cy="3253778"/>
          </a:xfrm>
          <a:prstGeom prst="rect">
            <a:avLst/>
          </a:prstGeom>
          <a:noFill/>
          <a:ln>
            <a:noFill/>
          </a:ln>
        </p:spPr>
      </p:pic>
      <p:pic>
        <p:nvPicPr>
          <p:cNvPr id="11" name="Grafik 11">
            <a:extLst>
              <a:ext uri="{FF2B5EF4-FFF2-40B4-BE49-F238E27FC236}">
                <a16:creationId xmlns:a16="http://schemas.microsoft.com/office/drawing/2014/main" id="{514C8EDB-C8C9-4D4F-85F4-C088FDA41B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28" t="-701" b="-1"/>
          <a:stretch/>
        </p:blipFill>
        <p:spPr bwMode="auto">
          <a:xfrm>
            <a:off x="157157" y="923926"/>
            <a:ext cx="4411676" cy="3619499"/>
          </a:xfrm>
          <a:prstGeom prst="rect">
            <a:avLst/>
          </a:prstGeom>
          <a:ln>
            <a:noFill/>
          </a:ln>
          <a:extLst>
            <a:ext uri="{53640926-AAD7-44D8-BBD7-CCE9431645EC}">
              <a14:shadowObscured xmlns:a14="http://schemas.microsoft.com/office/drawing/2010/main"/>
            </a:ext>
          </a:extLst>
        </p:spPr>
      </p:pic>
      <p:graphicFrame>
        <p:nvGraphicFramePr>
          <p:cNvPr id="13" name="Inhaltsplatzhalter 4">
            <a:extLst>
              <a:ext uri="{FF2B5EF4-FFF2-40B4-BE49-F238E27FC236}">
                <a16:creationId xmlns:a16="http://schemas.microsoft.com/office/drawing/2014/main" id="{6B6C2709-B165-86E7-771E-4BF66563A6C5}"/>
              </a:ext>
            </a:extLst>
          </p:cNvPr>
          <p:cNvGraphicFramePr>
            <a:graphicFrameLocks/>
          </p:cNvGraphicFramePr>
          <p:nvPr/>
        </p:nvGraphicFramePr>
        <p:xfrm>
          <a:off x="628650" y="4918228"/>
          <a:ext cx="3810913" cy="1779118"/>
        </p:xfrm>
        <a:graphic>
          <a:graphicData uri="http://schemas.openxmlformats.org/drawingml/2006/table">
            <a:tbl>
              <a:tblPr firstRow="1" firstCol="1" bandRow="1">
                <a:tableStyleId>{5C22544A-7EE6-4342-B048-85BDC9FD1C3A}</a:tableStyleId>
              </a:tblPr>
              <a:tblGrid>
                <a:gridCol w="1221049">
                  <a:extLst>
                    <a:ext uri="{9D8B030D-6E8A-4147-A177-3AD203B41FA5}">
                      <a16:colId xmlns:a16="http://schemas.microsoft.com/office/drawing/2014/main" val="1586267672"/>
                    </a:ext>
                  </a:extLst>
                </a:gridCol>
                <a:gridCol w="867091">
                  <a:extLst>
                    <a:ext uri="{9D8B030D-6E8A-4147-A177-3AD203B41FA5}">
                      <a16:colId xmlns:a16="http://schemas.microsoft.com/office/drawing/2014/main" val="2801421636"/>
                    </a:ext>
                  </a:extLst>
                </a:gridCol>
                <a:gridCol w="443449">
                  <a:extLst>
                    <a:ext uri="{9D8B030D-6E8A-4147-A177-3AD203B41FA5}">
                      <a16:colId xmlns:a16="http://schemas.microsoft.com/office/drawing/2014/main" val="273047180"/>
                    </a:ext>
                  </a:extLst>
                </a:gridCol>
                <a:gridCol w="728604">
                  <a:extLst>
                    <a:ext uri="{9D8B030D-6E8A-4147-A177-3AD203B41FA5}">
                      <a16:colId xmlns:a16="http://schemas.microsoft.com/office/drawing/2014/main" val="2449318932"/>
                    </a:ext>
                  </a:extLst>
                </a:gridCol>
                <a:gridCol w="550720">
                  <a:extLst>
                    <a:ext uri="{9D8B030D-6E8A-4147-A177-3AD203B41FA5}">
                      <a16:colId xmlns:a16="http://schemas.microsoft.com/office/drawing/2014/main" val="381368256"/>
                    </a:ext>
                  </a:extLst>
                </a:gridCol>
              </a:tblGrid>
              <a:tr h="362213">
                <a:tc>
                  <a:txBody>
                    <a:bodyPr/>
                    <a:lstStyle/>
                    <a:p>
                      <a:endParaRPr lang="de-DE" sz="1600" dirty="0"/>
                    </a:p>
                  </a:txBody>
                  <a:tcPr/>
                </a:tc>
                <a:tc>
                  <a:txBody>
                    <a:bodyPr/>
                    <a:lstStyle/>
                    <a:p>
                      <a:pPr algn="ctr"/>
                      <a:r>
                        <a:rPr lang="de-DE" sz="1200" b="1" kern="1200" dirty="0" err="1">
                          <a:solidFill>
                            <a:schemeClr val="lt1"/>
                          </a:solidFill>
                          <a:effectLst/>
                          <a:latin typeface="+mn-lt"/>
                          <a:ea typeface="+mn-ea"/>
                          <a:cs typeface="+mn-cs"/>
                        </a:rPr>
                        <a:t>Period</a:t>
                      </a:r>
                      <a:endParaRPr lang="de-DE" sz="1200" b="1" kern="1200" dirty="0">
                        <a:solidFill>
                          <a:schemeClr val="lt1"/>
                        </a:solidFill>
                        <a:effectLst/>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lnSpc>
                          <a:spcPts val="1300"/>
                        </a:lnSpc>
                      </a:pPr>
                      <a:r>
                        <a:rPr lang="en-US" sz="1200" dirty="0">
                          <a:effectLst/>
                        </a:rPr>
                        <a:t>Urban</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w="38100" cap="flat" cmpd="sng" algn="ctr">
                      <a:solidFill>
                        <a:schemeClr val="bg1"/>
                      </a:solidFill>
                      <a:prstDash val="solid"/>
                      <a:round/>
                      <a:headEnd type="none" w="med" len="med"/>
                      <a:tailEnd type="none" w="med" len="med"/>
                    </a:lnL>
                  </a:tcPr>
                </a:tc>
                <a:tc>
                  <a:txBody>
                    <a:bodyPr/>
                    <a:lstStyle/>
                    <a:p>
                      <a:pPr algn="ctr">
                        <a:lnSpc>
                          <a:spcPts val="1300"/>
                        </a:lnSpc>
                      </a:pPr>
                      <a:r>
                        <a:rPr lang="en-US" sz="1200" dirty="0">
                          <a:effectLst/>
                        </a:rPr>
                        <a:t>Peri-urban</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200" dirty="0">
                          <a:effectLst/>
                        </a:rPr>
                        <a:t>Rural</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748072843"/>
                  </a:ext>
                </a:extLst>
              </a:tr>
              <a:tr h="184321">
                <a:tc rowSpan="3">
                  <a:txBody>
                    <a:bodyPr/>
                    <a:lstStyle/>
                    <a:p>
                      <a:pPr algn="ctr">
                        <a:lnSpc>
                          <a:spcPts val="1300"/>
                        </a:lnSpc>
                      </a:pPr>
                      <a:r>
                        <a:rPr lang="en-US" sz="1200" dirty="0">
                          <a:effectLst/>
                        </a:rPr>
                        <a:t>Drilling depth of borewells (m)</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B w="38100" cap="flat" cmpd="sng" algn="ctr">
                      <a:solidFill>
                        <a:schemeClr val="bg1"/>
                      </a:solidFill>
                      <a:prstDash val="solid"/>
                      <a:round/>
                      <a:headEnd type="none" w="med" len="med"/>
                      <a:tailEnd type="none" w="med" len="med"/>
                    </a:lnB>
                  </a:tcPr>
                </a:tc>
                <a:tc>
                  <a:txBody>
                    <a:bodyPr/>
                    <a:lstStyle/>
                    <a:p>
                      <a:pPr algn="ctr">
                        <a:lnSpc>
                          <a:spcPts val="1300"/>
                        </a:lnSpc>
                      </a:pPr>
                      <a:r>
                        <a:rPr lang="en-US" sz="1200" dirty="0">
                          <a:effectLst/>
                        </a:rPr>
                        <a:t>Pre-2000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R w="38100" cap="flat" cmpd="sng" algn="ctr">
                      <a:solidFill>
                        <a:schemeClr val="bg1"/>
                      </a:solidFill>
                      <a:prstDash val="solid"/>
                      <a:round/>
                      <a:headEnd type="none" w="med" len="med"/>
                      <a:tailEnd type="none" w="med" len="med"/>
                    </a:lnR>
                  </a:tcPr>
                </a:tc>
                <a:tc>
                  <a:txBody>
                    <a:bodyPr/>
                    <a:lstStyle/>
                    <a:p>
                      <a:pPr algn="ctr">
                        <a:lnSpc>
                          <a:spcPts val="1300"/>
                        </a:lnSpc>
                      </a:pPr>
                      <a:r>
                        <a:rPr lang="en-US" sz="1200" dirty="0">
                          <a:effectLst/>
                        </a:rPr>
                        <a:t>NA</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w="38100" cap="flat" cmpd="sng" algn="ctr">
                      <a:solidFill>
                        <a:schemeClr val="bg1"/>
                      </a:solidFill>
                      <a:prstDash val="solid"/>
                      <a:round/>
                      <a:headEnd type="none" w="med" len="med"/>
                      <a:tailEnd type="none" w="med" len="med"/>
                    </a:lnL>
                  </a:tcPr>
                </a:tc>
                <a:tc>
                  <a:txBody>
                    <a:bodyPr/>
                    <a:lstStyle/>
                    <a:p>
                      <a:pPr algn="ctr">
                        <a:lnSpc>
                          <a:spcPts val="1300"/>
                        </a:lnSpc>
                      </a:pPr>
                      <a:r>
                        <a:rPr lang="en-US" sz="1200" dirty="0">
                          <a:effectLst/>
                        </a:rPr>
                        <a:t>120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200" dirty="0">
                          <a:effectLst/>
                        </a:rPr>
                        <a:t>105</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535838050"/>
                  </a:ext>
                </a:extLst>
              </a:tr>
              <a:tr h="184321">
                <a:tc vMerge="1">
                  <a:txBody>
                    <a:bodyPr/>
                    <a:lstStyle/>
                    <a:p>
                      <a:endParaRPr lang="de-DE"/>
                    </a:p>
                  </a:txBody>
                  <a:tcPr/>
                </a:tc>
                <a:tc>
                  <a:txBody>
                    <a:bodyPr/>
                    <a:lstStyle/>
                    <a:p>
                      <a:pPr algn="ctr">
                        <a:lnSpc>
                          <a:spcPts val="1300"/>
                        </a:lnSpc>
                      </a:pPr>
                      <a:r>
                        <a:rPr lang="en-US" sz="1200" dirty="0">
                          <a:effectLst/>
                        </a:rPr>
                        <a:t>2000–2010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R w="38100" cap="flat" cmpd="sng" algn="ctr">
                      <a:solidFill>
                        <a:schemeClr val="bg1"/>
                      </a:solidFill>
                      <a:prstDash val="solid"/>
                      <a:round/>
                      <a:headEnd type="none" w="med" len="med"/>
                      <a:tailEnd type="none" w="med" len="med"/>
                    </a:lnR>
                  </a:tcPr>
                </a:tc>
                <a:tc>
                  <a:txBody>
                    <a:bodyPr/>
                    <a:lstStyle/>
                    <a:p>
                      <a:pPr algn="ctr">
                        <a:lnSpc>
                          <a:spcPts val="1300"/>
                        </a:lnSpc>
                      </a:pPr>
                      <a:r>
                        <a:rPr lang="en-US" sz="1200" dirty="0">
                          <a:effectLst/>
                        </a:rPr>
                        <a:t>125</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w="38100" cap="flat" cmpd="sng" algn="ctr">
                      <a:solidFill>
                        <a:schemeClr val="bg1"/>
                      </a:solidFill>
                      <a:prstDash val="solid"/>
                      <a:round/>
                      <a:headEnd type="none" w="med" len="med"/>
                      <a:tailEnd type="none" w="med" len="med"/>
                    </a:lnL>
                  </a:tcPr>
                </a:tc>
                <a:tc>
                  <a:txBody>
                    <a:bodyPr/>
                    <a:lstStyle/>
                    <a:p>
                      <a:pPr algn="ctr">
                        <a:lnSpc>
                          <a:spcPts val="1300"/>
                        </a:lnSpc>
                      </a:pPr>
                      <a:r>
                        <a:rPr lang="en-US" sz="1200" dirty="0">
                          <a:effectLst/>
                        </a:rPr>
                        <a:t>152</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200" dirty="0">
                          <a:effectLst/>
                        </a:rPr>
                        <a:t>180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729930018"/>
                  </a:ext>
                </a:extLst>
              </a:tr>
              <a:tr h="184321">
                <a:tc vMerge="1">
                  <a:txBody>
                    <a:bodyPr/>
                    <a:lstStyle/>
                    <a:p>
                      <a:endParaRPr lang="de-DE"/>
                    </a:p>
                  </a:txBody>
                  <a:tcPr/>
                </a:tc>
                <a:tc>
                  <a:txBody>
                    <a:bodyPr/>
                    <a:lstStyle/>
                    <a:p>
                      <a:pPr algn="ctr">
                        <a:lnSpc>
                          <a:spcPts val="1300"/>
                        </a:lnSpc>
                      </a:pPr>
                      <a:r>
                        <a:rPr lang="en-US" sz="1200" dirty="0">
                          <a:effectLst/>
                        </a:rPr>
                        <a:t>2011–2020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lnSpc>
                          <a:spcPts val="1300"/>
                        </a:lnSpc>
                      </a:pPr>
                      <a:r>
                        <a:rPr lang="en-US" sz="1200" dirty="0">
                          <a:effectLst/>
                        </a:rPr>
                        <a:t>211</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lnSpc>
                          <a:spcPts val="1300"/>
                        </a:lnSpc>
                      </a:pPr>
                      <a:r>
                        <a:rPr lang="en-US" sz="1200" dirty="0">
                          <a:effectLst/>
                        </a:rPr>
                        <a:t>265</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B w="38100" cap="flat" cmpd="sng" algn="ctr">
                      <a:solidFill>
                        <a:schemeClr val="bg1"/>
                      </a:solidFill>
                      <a:prstDash val="solid"/>
                      <a:round/>
                      <a:headEnd type="none" w="med" len="med"/>
                      <a:tailEnd type="none" w="med" len="med"/>
                    </a:lnB>
                  </a:tcPr>
                </a:tc>
                <a:tc>
                  <a:txBody>
                    <a:bodyPr/>
                    <a:lstStyle/>
                    <a:p>
                      <a:pPr algn="ctr">
                        <a:lnSpc>
                          <a:spcPts val="1300"/>
                        </a:lnSpc>
                      </a:pPr>
                      <a:r>
                        <a:rPr lang="en-US" sz="1200" dirty="0">
                          <a:effectLst/>
                        </a:rPr>
                        <a:t>302</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5664248"/>
                  </a:ext>
                </a:extLst>
              </a:tr>
              <a:tr h="184321">
                <a:tc rowSpan="2">
                  <a:txBody>
                    <a:bodyPr/>
                    <a:lstStyle/>
                    <a:p>
                      <a:pPr algn="ctr">
                        <a:lnSpc>
                          <a:spcPts val="1300"/>
                        </a:lnSpc>
                      </a:pPr>
                      <a:r>
                        <a:rPr lang="en-US" sz="1200" dirty="0">
                          <a:effectLst/>
                        </a:rPr>
                        <a:t>Static water levels </a:t>
                      </a:r>
                    </a:p>
                    <a:p>
                      <a:pPr algn="ctr">
                        <a:lnSpc>
                          <a:spcPts val="1300"/>
                        </a:lnSpc>
                      </a:pPr>
                      <a:r>
                        <a:rPr lang="en-US" sz="1200" dirty="0">
                          <a:effectLst/>
                        </a:rPr>
                        <a:t>(m)</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ts val="1300"/>
                        </a:lnSpc>
                      </a:pPr>
                      <a:r>
                        <a:rPr lang="en-US" sz="1200" dirty="0">
                          <a:effectLst/>
                        </a:rPr>
                        <a:t>2000–2010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lnSpc>
                          <a:spcPts val="1300"/>
                        </a:lnSpc>
                      </a:pPr>
                      <a:r>
                        <a:rPr lang="en-US" sz="1200" dirty="0">
                          <a:effectLst/>
                        </a:rPr>
                        <a:t>12</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lnSpc>
                          <a:spcPts val="1300"/>
                        </a:lnSpc>
                      </a:pPr>
                      <a:r>
                        <a:rPr lang="en-US" sz="1200" dirty="0">
                          <a:effectLst/>
                        </a:rPr>
                        <a:t>15</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T w="38100" cap="flat" cmpd="sng" algn="ctr">
                      <a:solidFill>
                        <a:schemeClr val="bg1"/>
                      </a:solidFill>
                      <a:prstDash val="solid"/>
                      <a:round/>
                      <a:headEnd type="none" w="med" len="med"/>
                      <a:tailEnd type="none" w="med" len="med"/>
                    </a:lnT>
                  </a:tcPr>
                </a:tc>
                <a:tc>
                  <a:txBody>
                    <a:bodyPr/>
                    <a:lstStyle/>
                    <a:p>
                      <a:pPr algn="ctr">
                        <a:lnSpc>
                          <a:spcPts val="1300"/>
                        </a:lnSpc>
                      </a:pPr>
                      <a:r>
                        <a:rPr lang="en-US" sz="1200" dirty="0">
                          <a:effectLst/>
                        </a:rPr>
                        <a:t>24</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30072282"/>
                  </a:ext>
                </a:extLst>
              </a:tr>
              <a:tr h="230130">
                <a:tc vMerge="1">
                  <a:txBody>
                    <a:bodyPr/>
                    <a:lstStyle/>
                    <a:p>
                      <a:endParaRPr lang="de-DE"/>
                    </a:p>
                  </a:txBody>
                  <a:tcPr/>
                </a:tc>
                <a:tc>
                  <a:txBody>
                    <a:bodyPr/>
                    <a:lstStyle/>
                    <a:p>
                      <a:pPr algn="ctr">
                        <a:lnSpc>
                          <a:spcPts val="1300"/>
                        </a:lnSpc>
                      </a:pPr>
                      <a:r>
                        <a:rPr lang="en-US" sz="1200" dirty="0">
                          <a:effectLst/>
                        </a:rPr>
                        <a:t>2011–2020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lnSpc>
                          <a:spcPts val="1300"/>
                        </a:lnSpc>
                      </a:pPr>
                      <a:r>
                        <a:rPr lang="en-US" sz="1200" dirty="0">
                          <a:effectLst/>
                        </a:rPr>
                        <a:t>18</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lnSpc>
                          <a:spcPts val="1300"/>
                        </a:lnSpc>
                      </a:pPr>
                      <a:r>
                        <a:rPr lang="en-US" sz="1200" dirty="0">
                          <a:effectLst/>
                        </a:rPr>
                        <a:t>29</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B w="38100" cap="flat" cmpd="sng" algn="ctr">
                      <a:solidFill>
                        <a:schemeClr val="bg1"/>
                      </a:solidFill>
                      <a:prstDash val="solid"/>
                      <a:round/>
                      <a:headEnd type="none" w="med" len="med"/>
                      <a:tailEnd type="none" w="med" len="med"/>
                    </a:lnB>
                  </a:tcPr>
                </a:tc>
                <a:tc>
                  <a:txBody>
                    <a:bodyPr/>
                    <a:lstStyle/>
                    <a:p>
                      <a:pPr algn="ctr">
                        <a:lnSpc>
                          <a:spcPts val="1300"/>
                        </a:lnSpc>
                      </a:pPr>
                      <a:r>
                        <a:rPr lang="en-US" sz="1200" dirty="0">
                          <a:effectLst/>
                        </a:rPr>
                        <a:t>46</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14813988"/>
                  </a:ext>
                </a:extLst>
              </a:tr>
              <a:tr h="184321">
                <a:tc rowSpan="2">
                  <a:txBody>
                    <a:bodyPr/>
                    <a:lstStyle/>
                    <a:p>
                      <a:pPr algn="ctr">
                        <a:lnSpc>
                          <a:spcPts val="1300"/>
                        </a:lnSpc>
                      </a:pPr>
                      <a:r>
                        <a:rPr lang="en-US" sz="1200" dirty="0">
                          <a:effectLst/>
                        </a:rPr>
                        <a:t>Reported yield (m</a:t>
                      </a:r>
                      <a:r>
                        <a:rPr lang="en-US" sz="1200" baseline="30000" dirty="0">
                          <a:effectLst/>
                        </a:rPr>
                        <a:t>3</a:t>
                      </a:r>
                      <a:r>
                        <a:rPr lang="en-US" sz="1200" dirty="0">
                          <a:effectLst/>
                        </a:rPr>
                        <a:t>/hour)</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T w="38100" cap="flat" cmpd="sng" algn="ctr">
                      <a:solidFill>
                        <a:schemeClr val="bg1"/>
                      </a:solidFill>
                      <a:prstDash val="solid"/>
                      <a:round/>
                      <a:headEnd type="none" w="med" len="med"/>
                      <a:tailEnd type="none" w="med" len="med"/>
                    </a:lnT>
                  </a:tcPr>
                </a:tc>
                <a:tc>
                  <a:txBody>
                    <a:bodyPr/>
                    <a:lstStyle/>
                    <a:p>
                      <a:pPr algn="ctr">
                        <a:lnSpc>
                          <a:spcPts val="1300"/>
                        </a:lnSpc>
                      </a:pPr>
                      <a:r>
                        <a:rPr lang="en-US" sz="1200" dirty="0">
                          <a:effectLst/>
                        </a:rPr>
                        <a:t>2000–2010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lnSpc>
                          <a:spcPts val="1300"/>
                        </a:lnSpc>
                      </a:pPr>
                      <a:r>
                        <a:rPr lang="en-US" sz="1200" dirty="0">
                          <a:effectLst/>
                        </a:rPr>
                        <a:t>2.5</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lnSpc>
                          <a:spcPts val="1300"/>
                        </a:lnSpc>
                      </a:pPr>
                      <a:r>
                        <a:rPr lang="en-US" sz="1200">
                          <a:effectLst/>
                        </a:rPr>
                        <a:t>2.0</a:t>
                      </a:r>
                      <a:endParaRPr lang="de-DE"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T w="38100" cap="flat" cmpd="sng" algn="ctr">
                      <a:solidFill>
                        <a:schemeClr val="bg1"/>
                      </a:solidFill>
                      <a:prstDash val="solid"/>
                      <a:round/>
                      <a:headEnd type="none" w="med" len="med"/>
                      <a:tailEnd type="none" w="med" len="med"/>
                    </a:lnT>
                  </a:tcPr>
                </a:tc>
                <a:tc>
                  <a:txBody>
                    <a:bodyPr/>
                    <a:lstStyle/>
                    <a:p>
                      <a:pPr algn="ctr">
                        <a:lnSpc>
                          <a:spcPts val="1300"/>
                        </a:lnSpc>
                      </a:pPr>
                      <a:r>
                        <a:rPr lang="en-US" sz="1200" dirty="0">
                          <a:effectLst/>
                        </a:rPr>
                        <a:t>4.0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98986727"/>
                  </a:ext>
                </a:extLst>
              </a:tr>
              <a:tr h="184321">
                <a:tc vMerge="1">
                  <a:txBody>
                    <a:bodyPr/>
                    <a:lstStyle/>
                    <a:p>
                      <a:endParaRPr lang="de-DE"/>
                    </a:p>
                  </a:txBody>
                  <a:tcPr/>
                </a:tc>
                <a:tc>
                  <a:txBody>
                    <a:bodyPr/>
                    <a:lstStyle/>
                    <a:p>
                      <a:pPr algn="ctr">
                        <a:lnSpc>
                          <a:spcPts val="1300"/>
                        </a:lnSpc>
                      </a:pPr>
                      <a:r>
                        <a:rPr lang="en-US" sz="1200" dirty="0">
                          <a:effectLst/>
                        </a:rPr>
                        <a:t>2011–2020</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R w="38100" cap="flat" cmpd="sng" algn="ctr">
                      <a:solidFill>
                        <a:schemeClr val="bg1"/>
                      </a:solidFill>
                      <a:prstDash val="solid"/>
                      <a:round/>
                      <a:headEnd type="none" w="med" len="med"/>
                      <a:tailEnd type="none" w="med" len="med"/>
                    </a:lnR>
                  </a:tcPr>
                </a:tc>
                <a:tc>
                  <a:txBody>
                    <a:bodyPr/>
                    <a:lstStyle/>
                    <a:p>
                      <a:pPr algn="ctr">
                        <a:lnSpc>
                          <a:spcPts val="1300"/>
                        </a:lnSpc>
                      </a:pPr>
                      <a:r>
                        <a:rPr lang="en-US" sz="1200" dirty="0">
                          <a:effectLst/>
                        </a:rPr>
                        <a:t>3.5</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lnL w="38100" cap="flat" cmpd="sng" algn="ctr">
                      <a:solidFill>
                        <a:schemeClr val="bg1"/>
                      </a:solidFill>
                      <a:prstDash val="solid"/>
                      <a:round/>
                      <a:headEnd type="none" w="med" len="med"/>
                      <a:tailEnd type="none" w="med" len="med"/>
                    </a:lnL>
                  </a:tcPr>
                </a:tc>
                <a:tc>
                  <a:txBody>
                    <a:bodyPr/>
                    <a:lstStyle/>
                    <a:p>
                      <a:pPr algn="ctr">
                        <a:lnSpc>
                          <a:spcPts val="1300"/>
                        </a:lnSpc>
                      </a:pPr>
                      <a:r>
                        <a:rPr lang="en-US" sz="1200">
                          <a:effectLst/>
                        </a:rPr>
                        <a:t>4</a:t>
                      </a:r>
                      <a:endParaRPr lang="de-DE"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200" dirty="0">
                          <a:effectLst/>
                        </a:rPr>
                        <a:t>3.9</a:t>
                      </a:r>
                      <a:endParaRPr lang="de-DE"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13464790"/>
                  </a:ext>
                </a:extLst>
              </a:tr>
            </a:tbl>
          </a:graphicData>
        </a:graphic>
      </p:graphicFrame>
      <p:sp>
        <p:nvSpPr>
          <p:cNvPr id="14" name="Titel 4">
            <a:extLst>
              <a:ext uri="{FF2B5EF4-FFF2-40B4-BE49-F238E27FC236}">
                <a16:creationId xmlns:a16="http://schemas.microsoft.com/office/drawing/2014/main" id="{65895E2B-C4CB-CAA2-CE1B-3DBCCA0DB094}"/>
              </a:ext>
            </a:extLst>
          </p:cNvPr>
          <p:cNvSpPr txBox="1">
            <a:spLocks/>
          </p:cNvSpPr>
          <p:nvPr/>
        </p:nvSpPr>
        <p:spPr>
          <a:xfrm>
            <a:off x="944943" y="339016"/>
            <a:ext cx="8688917" cy="574978"/>
          </a:xfrm>
          <a:prstGeom prst="rect">
            <a:avLst/>
          </a:prstGeom>
        </p:spPr>
        <p:txBody>
          <a:bodyPr lIns="0" tIns="0" rIns="0" bIns="0" anchor="t" anchorCtr="0"/>
          <a:lstStyle>
            <a:lvl1pPr algn="l" defTabSz="914400" rtl="0" eaLnBrk="1" latinLnBrk="0" hangingPunct="1">
              <a:lnSpc>
                <a:spcPct val="90000"/>
              </a:lnSpc>
              <a:spcBef>
                <a:spcPct val="0"/>
              </a:spcBef>
              <a:buNone/>
              <a:defRPr sz="1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Spatio-temporal development of wells in Bengaluru</a:t>
            </a:r>
          </a:p>
        </p:txBody>
      </p:sp>
    </p:spTree>
    <p:extLst>
      <p:ext uri="{BB962C8B-B14F-4D97-AF65-F5344CB8AC3E}">
        <p14:creationId xmlns:p14="http://schemas.microsoft.com/office/powerpoint/2010/main" val="37929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alankani_G2 - Copy (online-video-cutter.com)">
            <a:hlinkClick r:id="" action="ppaction://media"/>
            <a:extLst>
              <a:ext uri="{FF2B5EF4-FFF2-40B4-BE49-F238E27FC236}">
                <a16:creationId xmlns:a16="http://schemas.microsoft.com/office/drawing/2014/main" id="{8F59CCC1-72EB-83C7-098E-97AB10DE8566}"/>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831337" y="991267"/>
            <a:ext cx="3352800" cy="2743200"/>
          </a:xfrm>
          <a:prstGeom prst="rect">
            <a:avLst/>
          </a:prstGeom>
        </p:spPr>
      </p:pic>
      <p:pic>
        <p:nvPicPr>
          <p:cNvPr id="7" name="valainkani_yielding">
            <a:hlinkClick r:id="" action="ppaction://media"/>
            <a:extLst>
              <a:ext uri="{FF2B5EF4-FFF2-40B4-BE49-F238E27FC236}">
                <a16:creationId xmlns:a16="http://schemas.microsoft.com/office/drawing/2014/main" id="{B751C3B3-C979-99E8-B9D9-283BBA4AB504}"/>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4419600" y="991267"/>
            <a:ext cx="3352800" cy="2743200"/>
          </a:xfrm>
          <a:prstGeom prst="rect">
            <a:avLst/>
          </a:prstGeom>
        </p:spPr>
      </p:pic>
      <p:pic>
        <p:nvPicPr>
          <p:cNvPr id="8" name="capronics bw 2 rear side 20170118-041335 - Copy (online-video-cutter.com)">
            <a:hlinkClick r:id="" action="ppaction://media"/>
            <a:extLst>
              <a:ext uri="{FF2B5EF4-FFF2-40B4-BE49-F238E27FC236}">
                <a16:creationId xmlns:a16="http://schemas.microsoft.com/office/drawing/2014/main" id="{86093C5E-90AD-F6EE-48E2-3DC0971274F8}"/>
              </a:ext>
            </a:extLst>
          </p:cNvPr>
          <p:cNvPicPr>
            <a:picLocks noChangeAspect="1"/>
          </p:cNvPicPr>
          <p:nvPr>
            <a:videoFile r:link="rId6"/>
            <p:extLst>
              <p:ext uri="{DAA4B4D4-6D71-4841-9C94-3DE7FCFB9230}">
                <p14:media xmlns:p14="http://schemas.microsoft.com/office/powerpoint/2010/main" r:embed="rId5"/>
              </p:ext>
            </p:extLst>
          </p:nvPr>
        </p:nvPicPr>
        <p:blipFill>
          <a:blip r:embed="rId11"/>
          <a:stretch>
            <a:fillRect/>
          </a:stretch>
        </p:blipFill>
        <p:spPr>
          <a:xfrm>
            <a:off x="8142421" y="991267"/>
            <a:ext cx="3352800" cy="2743200"/>
          </a:xfrm>
          <a:prstGeom prst="rect">
            <a:avLst/>
          </a:prstGeom>
        </p:spPr>
      </p:pic>
      <p:sp>
        <p:nvSpPr>
          <p:cNvPr id="9" name="TextBox 8">
            <a:extLst>
              <a:ext uri="{FF2B5EF4-FFF2-40B4-BE49-F238E27FC236}">
                <a16:creationId xmlns:a16="http://schemas.microsoft.com/office/drawing/2014/main" id="{9BB622FB-DB77-BADA-474C-6663601D7B0C}"/>
              </a:ext>
            </a:extLst>
          </p:cNvPr>
          <p:cNvSpPr txBox="1"/>
          <p:nvPr/>
        </p:nvSpPr>
        <p:spPr>
          <a:xfrm>
            <a:off x="940777" y="4009292"/>
            <a:ext cx="3243360"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Water jet in </a:t>
            </a:r>
            <a:r>
              <a:rPr kumimoji="0" lang="en-IN"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velankani</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70m  </a:t>
            </a:r>
          </a:p>
        </p:txBody>
      </p:sp>
      <p:sp>
        <p:nvSpPr>
          <p:cNvPr id="10" name="TextBox 9">
            <a:extLst>
              <a:ext uri="{FF2B5EF4-FFF2-40B4-BE49-F238E27FC236}">
                <a16:creationId xmlns:a16="http://schemas.microsoft.com/office/drawing/2014/main" id="{3A3CCFB3-0163-8ACD-ECDC-78D702E6AC38}"/>
              </a:ext>
            </a:extLst>
          </p:cNvPr>
          <p:cNvSpPr txBox="1"/>
          <p:nvPr/>
        </p:nvSpPr>
        <p:spPr>
          <a:xfrm>
            <a:off x="4529040" y="3973159"/>
            <a:ext cx="324336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Typical flow hole @ 80m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Mineralization along the joint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Observed Cascading flows from upper fractured zones </a:t>
            </a:r>
          </a:p>
        </p:txBody>
      </p:sp>
      <p:sp>
        <p:nvSpPr>
          <p:cNvPr id="11" name="TextBox 10">
            <a:extLst>
              <a:ext uri="{FF2B5EF4-FFF2-40B4-BE49-F238E27FC236}">
                <a16:creationId xmlns:a16="http://schemas.microsoft.com/office/drawing/2014/main" id="{6049AA32-B8EB-D0C7-C53C-7C857099E288}"/>
              </a:ext>
            </a:extLst>
          </p:cNvPr>
          <p:cNvSpPr txBox="1"/>
          <p:nvPr/>
        </p:nvSpPr>
        <p:spPr>
          <a:xfrm>
            <a:off x="8251861" y="3973159"/>
            <a:ext cx="3243360"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Yielding fracture @ 90m depth</a:t>
            </a:r>
          </a:p>
        </p:txBody>
      </p:sp>
      <p:sp>
        <p:nvSpPr>
          <p:cNvPr id="12" name="Titel 4">
            <a:extLst>
              <a:ext uri="{FF2B5EF4-FFF2-40B4-BE49-F238E27FC236}">
                <a16:creationId xmlns:a16="http://schemas.microsoft.com/office/drawing/2014/main" id="{115BF9D9-418C-7A32-B733-46E5F47EF1EC}"/>
              </a:ext>
            </a:extLst>
          </p:cNvPr>
          <p:cNvSpPr txBox="1">
            <a:spLocks/>
          </p:cNvSpPr>
          <p:nvPr/>
        </p:nvSpPr>
        <p:spPr>
          <a:xfrm>
            <a:off x="944943" y="339016"/>
            <a:ext cx="8688917" cy="574978"/>
          </a:xfrm>
          <a:prstGeom prst="rect">
            <a:avLst/>
          </a:prstGeom>
        </p:spPr>
        <p:txBody>
          <a:bodyPr lIns="0" tIns="0" rIns="0" bIns="0" anchor="t" anchorCtr="0"/>
          <a:lstStyle>
            <a:lvl1pPr algn="l" defTabSz="914400" rtl="0" eaLnBrk="1" latinLnBrk="0" hangingPunct="1">
              <a:lnSpc>
                <a:spcPct val="90000"/>
              </a:lnSpc>
              <a:spcBef>
                <a:spcPct val="0"/>
              </a:spcBef>
              <a:buNone/>
              <a:defRPr sz="1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Camera inspections of wells in Bengaluru</a:t>
            </a:r>
          </a:p>
        </p:txBody>
      </p:sp>
    </p:spTree>
    <p:extLst>
      <p:ext uri="{BB962C8B-B14F-4D97-AF65-F5344CB8AC3E}">
        <p14:creationId xmlns:p14="http://schemas.microsoft.com/office/powerpoint/2010/main" val="9184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40" fill="hold"/>
                                        <p:tgtEl>
                                          <p:spTgt spid="6"/>
                                        </p:tgtEl>
                                      </p:cBhvr>
                                    </p:cmd>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mediacall" presetSubtype="0" fill="hold" nodeType="withEffect">
                                  <p:stCondLst>
                                    <p:cond delay="0"/>
                                  </p:stCondLst>
                                  <p:childTnLst>
                                    <p:cmd type="call" cmd="playFrom(0.0)">
                                      <p:cBhvr>
                                        <p:cTn id="10" dur="12400" fill="hold"/>
                                        <p:tgtEl>
                                          <p:spTgt spid="7"/>
                                        </p:tgtEl>
                                      </p:cBhvr>
                                    </p:cmd>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mediacall" presetSubtype="0" fill="hold" nodeType="withEffect">
                                  <p:stCondLst>
                                    <p:cond delay="0"/>
                                  </p:stCondLst>
                                  <p:childTnLst>
                                    <p:cmd type="call" cmd="playFrom(0.0)">
                                      <p:cBhvr>
                                        <p:cTn id="14" dur="8520" fill="hold"/>
                                        <p:tgtEl>
                                          <p:spTgt spid="8"/>
                                        </p:tgtEl>
                                      </p:cBhvr>
                                    </p:cmd>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withEffect">
                                  <p:stCondLst>
                                    <p:cond delay="0"/>
                                  </p:stCondLst>
                                  <p:childTnLst>
                                    <p:cmd type="call" cmd="togglePause">
                                      <p:cBhvr>
                                        <p:cTn id="21" dur="1" fill="hold"/>
                                        <p:tgtEl>
                                          <p:spTgt spid="6"/>
                                        </p:tgtEl>
                                      </p:cBhvr>
                                    </p:cmd>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withEffect">
                                  <p:stCondLst>
                                    <p:cond delay="0"/>
                                  </p:stCondLst>
                                  <p:childTnLst>
                                    <p:cmd type="call" cmd="togglePause">
                                      <p:cBhvr>
                                        <p:cTn id="26" dur="1" fill="hold"/>
                                        <p:tgtEl>
                                          <p:spTgt spid="7"/>
                                        </p:tgtEl>
                                      </p:cBhvr>
                                    </p:cmd>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withEffect">
                                  <p:stCondLst>
                                    <p:cond delay="0"/>
                                  </p:stCondLst>
                                  <p:childTnLst>
                                    <p:cmd type="call" cmd="togglePause">
                                      <p:cBhvr>
                                        <p:cTn id="31" dur="1" fill="hold"/>
                                        <p:tgtEl>
                                          <p:spTgt spid="8"/>
                                        </p:tgtEl>
                                      </p:cBhvr>
                                    </p:cmd>
                                  </p:childTnLst>
                                </p:cTn>
                              </p:par>
                            </p:childTnLst>
                          </p:cTn>
                        </p:par>
                      </p:childTnLst>
                    </p:cTn>
                  </p:par>
                </p:childTnLst>
              </p:cTn>
              <p:nextCondLst>
                <p:cond evt="onClick" delay="0">
                  <p:tgtEl>
                    <p:spTgt spid="8"/>
                  </p:tgtEl>
                </p:cond>
              </p:nextCondLst>
            </p:seq>
            <p:video>
              <p:cMediaNode vol="80000">
                <p:cTn id="32" fill="hold" display="0">
                  <p:stCondLst>
                    <p:cond delay="indefinite"/>
                  </p:stCondLst>
                </p:cTn>
                <p:tgtEl>
                  <p:spTgt spid="6"/>
                </p:tgtEl>
              </p:cMediaNode>
            </p:video>
            <p:video>
              <p:cMediaNode vol="80000">
                <p:cTn id="33" fill="hold" display="0">
                  <p:stCondLst>
                    <p:cond delay="indefinite"/>
                  </p:stCondLst>
                </p:cTn>
                <p:tgtEl>
                  <p:spTgt spid="7"/>
                </p:tgtEl>
              </p:cMediaNode>
            </p:video>
            <p:video>
              <p:cMediaNode vol="80000">
                <p:cTn id="34" fill="hold" display="0">
                  <p:stCondLst>
                    <p:cond delay="indefinite"/>
                  </p:stCondLst>
                </p:cTn>
                <p:tgtEl>
                  <p:spTgt spid="8"/>
                </p:tgtEl>
              </p:cMediaNode>
            </p:video>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17FE640C-5714-538B-1325-ACF455EDA0C5}"/>
              </a:ext>
            </a:extLst>
          </p:cNvPr>
          <p:cNvSpPr txBox="1">
            <a:spLocks/>
          </p:cNvSpPr>
          <p:nvPr/>
        </p:nvSpPr>
        <p:spPr>
          <a:xfrm>
            <a:off x="11630692" y="6553244"/>
            <a:ext cx="551594" cy="1833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2CB72F8-9B87-44F4-84C4-665517EADDE7}" type="slidenum">
              <a:rPr kumimoji="0" lang="de-DE"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de-DE" sz="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9A723357-EF45-A50B-4ECE-6F55978498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92" t="2445" r="9320" b="3409"/>
          <a:stretch/>
        </p:blipFill>
        <p:spPr bwMode="auto">
          <a:xfrm>
            <a:off x="740019" y="737311"/>
            <a:ext cx="4381500" cy="5137150"/>
          </a:xfrm>
          <a:prstGeom prst="rect">
            <a:avLst/>
          </a:prstGeom>
          <a:ln>
            <a:noFill/>
          </a:ln>
          <a:extLst>
            <a:ext uri="{53640926-AAD7-44D8-BBD7-CCE9431645EC}">
              <a14:shadowObscured xmlns:a14="http://schemas.microsoft.com/office/drawing/2010/main"/>
            </a:ext>
          </a:extLst>
        </p:spPr>
      </p:pic>
      <p:sp>
        <p:nvSpPr>
          <p:cNvPr id="32" name="Right Brace 31">
            <a:extLst>
              <a:ext uri="{FF2B5EF4-FFF2-40B4-BE49-F238E27FC236}">
                <a16:creationId xmlns:a16="http://schemas.microsoft.com/office/drawing/2014/main" id="{A67707E2-3327-E29A-F8EA-C25CECBF1E53}"/>
              </a:ext>
            </a:extLst>
          </p:cNvPr>
          <p:cNvSpPr/>
          <p:nvPr/>
        </p:nvSpPr>
        <p:spPr bwMode="auto">
          <a:xfrm>
            <a:off x="4979376" y="1296853"/>
            <a:ext cx="404446" cy="12748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Lucida Sans" pitchFamily="34" charset="0"/>
              <a:ea typeface="+mn-ea"/>
              <a:cs typeface="+mn-cs"/>
            </a:endParaRPr>
          </a:p>
        </p:txBody>
      </p:sp>
      <p:sp>
        <p:nvSpPr>
          <p:cNvPr id="33" name="Right Brace 32">
            <a:extLst>
              <a:ext uri="{FF2B5EF4-FFF2-40B4-BE49-F238E27FC236}">
                <a16:creationId xmlns:a16="http://schemas.microsoft.com/office/drawing/2014/main" id="{9B5230A9-A55A-61CA-9539-D443361C101B}"/>
              </a:ext>
            </a:extLst>
          </p:cNvPr>
          <p:cNvSpPr/>
          <p:nvPr/>
        </p:nvSpPr>
        <p:spPr bwMode="auto">
          <a:xfrm>
            <a:off x="4292293" y="4335958"/>
            <a:ext cx="404446" cy="12748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Lucida Sans" pitchFamily="34" charset="0"/>
              <a:ea typeface="+mn-ea"/>
              <a:cs typeface="+mn-cs"/>
            </a:endParaRPr>
          </a:p>
        </p:txBody>
      </p:sp>
      <p:sp>
        <p:nvSpPr>
          <p:cNvPr id="34" name="TextBox 33">
            <a:extLst>
              <a:ext uri="{FF2B5EF4-FFF2-40B4-BE49-F238E27FC236}">
                <a16:creationId xmlns:a16="http://schemas.microsoft.com/office/drawing/2014/main" id="{7966612A-AB2F-CE36-91F8-58FBF71664D0}"/>
              </a:ext>
            </a:extLst>
          </p:cNvPr>
          <p:cNvSpPr txBox="1"/>
          <p:nvPr/>
        </p:nvSpPr>
        <p:spPr>
          <a:xfrm rot="5400000">
            <a:off x="4778991" y="1842242"/>
            <a:ext cx="16477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Recharge zone</a:t>
            </a:r>
          </a:p>
        </p:txBody>
      </p:sp>
      <p:sp>
        <p:nvSpPr>
          <p:cNvPr id="35" name="TextBox 34">
            <a:extLst>
              <a:ext uri="{FF2B5EF4-FFF2-40B4-BE49-F238E27FC236}">
                <a16:creationId xmlns:a16="http://schemas.microsoft.com/office/drawing/2014/main" id="{12A0BBFA-3D0B-A0A6-D158-7FD6E1719463}"/>
              </a:ext>
            </a:extLst>
          </p:cNvPr>
          <p:cNvSpPr txBox="1"/>
          <p:nvPr/>
        </p:nvSpPr>
        <p:spPr>
          <a:xfrm rot="5400000">
            <a:off x="4043145" y="4971060"/>
            <a:ext cx="16477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Saturated zone</a:t>
            </a:r>
          </a:p>
        </p:txBody>
      </p:sp>
      <p:sp>
        <p:nvSpPr>
          <p:cNvPr id="36" name="Right Brace 35">
            <a:extLst>
              <a:ext uri="{FF2B5EF4-FFF2-40B4-BE49-F238E27FC236}">
                <a16:creationId xmlns:a16="http://schemas.microsoft.com/office/drawing/2014/main" id="{53AC32CE-FCA2-BD86-D85E-107E2214BFFF}"/>
              </a:ext>
            </a:extLst>
          </p:cNvPr>
          <p:cNvSpPr/>
          <p:nvPr/>
        </p:nvSpPr>
        <p:spPr bwMode="auto">
          <a:xfrm>
            <a:off x="4550200" y="2850787"/>
            <a:ext cx="404446" cy="12748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Lucida Sans" pitchFamily="34" charset="0"/>
              <a:ea typeface="+mn-ea"/>
              <a:cs typeface="+mn-cs"/>
            </a:endParaRPr>
          </a:p>
        </p:txBody>
      </p:sp>
      <p:sp>
        <p:nvSpPr>
          <p:cNvPr id="37" name="TextBox 36">
            <a:extLst>
              <a:ext uri="{FF2B5EF4-FFF2-40B4-BE49-F238E27FC236}">
                <a16:creationId xmlns:a16="http://schemas.microsoft.com/office/drawing/2014/main" id="{2C4743EB-9616-1B7E-AA49-B92641783A9F}"/>
              </a:ext>
            </a:extLst>
          </p:cNvPr>
          <p:cNvSpPr txBox="1"/>
          <p:nvPr/>
        </p:nvSpPr>
        <p:spPr>
          <a:xfrm rot="5400000">
            <a:off x="4778990" y="1842243"/>
            <a:ext cx="16477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Recharge zone</a:t>
            </a:r>
          </a:p>
        </p:txBody>
      </p:sp>
      <p:sp>
        <p:nvSpPr>
          <p:cNvPr id="38" name="TextBox 37">
            <a:extLst>
              <a:ext uri="{FF2B5EF4-FFF2-40B4-BE49-F238E27FC236}">
                <a16:creationId xmlns:a16="http://schemas.microsoft.com/office/drawing/2014/main" id="{E65F33D9-F25E-543D-7245-8CD0007B5A0A}"/>
              </a:ext>
            </a:extLst>
          </p:cNvPr>
          <p:cNvSpPr txBox="1"/>
          <p:nvPr/>
        </p:nvSpPr>
        <p:spPr>
          <a:xfrm rot="5400000">
            <a:off x="4215521" y="3354694"/>
            <a:ext cx="1788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Dewatered zone</a:t>
            </a:r>
          </a:p>
        </p:txBody>
      </p:sp>
      <p:sp>
        <p:nvSpPr>
          <p:cNvPr id="39" name="Inhaltsplatzhalter 2">
            <a:extLst>
              <a:ext uri="{FF2B5EF4-FFF2-40B4-BE49-F238E27FC236}">
                <a16:creationId xmlns:a16="http://schemas.microsoft.com/office/drawing/2014/main" id="{785857EE-B345-C604-7987-7C1A8092EA66}"/>
              </a:ext>
            </a:extLst>
          </p:cNvPr>
          <p:cNvSpPr txBox="1">
            <a:spLocks/>
          </p:cNvSpPr>
          <p:nvPr/>
        </p:nvSpPr>
        <p:spPr>
          <a:xfrm>
            <a:off x="6854438" y="1099320"/>
            <a:ext cx="4204317" cy="4771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Type A well: 56m – 112m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Shallow wells with shallow GW table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Type B well: 120m – 246m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Medium depth,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Cascading flow from upper zones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Yielding fractures above GW table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Type C well: 300m – 435m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Deep wells with deep GW tables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Often yielding fractures below 250m and the GW table</a:t>
            </a:r>
          </a:p>
          <a:p>
            <a:pPr marL="3600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show the real GW table</a:t>
            </a:r>
            <a:endPar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Rectangle: Rounded Corners 39">
            <a:extLst>
              <a:ext uri="{FF2B5EF4-FFF2-40B4-BE49-F238E27FC236}">
                <a16:creationId xmlns:a16="http://schemas.microsoft.com/office/drawing/2014/main" id="{71BC496C-CD3D-F56C-B709-E5BF3E7309A3}"/>
              </a:ext>
            </a:extLst>
          </p:cNvPr>
          <p:cNvSpPr/>
          <p:nvPr/>
        </p:nvSpPr>
        <p:spPr bwMode="auto">
          <a:xfrm>
            <a:off x="1708913" y="1751641"/>
            <a:ext cx="83386" cy="650948"/>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Lucida Sans" pitchFamily="34" charset="0"/>
              <a:ea typeface="+mn-ea"/>
              <a:cs typeface="+mn-cs"/>
            </a:endParaRPr>
          </a:p>
        </p:txBody>
      </p:sp>
      <p:sp>
        <p:nvSpPr>
          <p:cNvPr id="41" name="Rectangle: Rounded Corners 40">
            <a:extLst>
              <a:ext uri="{FF2B5EF4-FFF2-40B4-BE49-F238E27FC236}">
                <a16:creationId xmlns:a16="http://schemas.microsoft.com/office/drawing/2014/main" id="{EE9C7E44-D57F-6EEE-A6A6-584A90C1DDBF}"/>
              </a:ext>
            </a:extLst>
          </p:cNvPr>
          <p:cNvSpPr/>
          <p:nvPr/>
        </p:nvSpPr>
        <p:spPr bwMode="auto">
          <a:xfrm>
            <a:off x="1939649" y="1914258"/>
            <a:ext cx="83386" cy="341832"/>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Lucida Sans" pitchFamily="34" charset="0"/>
              <a:ea typeface="+mn-ea"/>
              <a:cs typeface="+mn-cs"/>
            </a:endParaRPr>
          </a:p>
        </p:txBody>
      </p:sp>
      <p:sp>
        <p:nvSpPr>
          <p:cNvPr id="42" name="Rectangle: Rounded Corners 41">
            <a:extLst>
              <a:ext uri="{FF2B5EF4-FFF2-40B4-BE49-F238E27FC236}">
                <a16:creationId xmlns:a16="http://schemas.microsoft.com/office/drawing/2014/main" id="{EA7D218F-C26D-7E77-2884-B347722D9F77}"/>
              </a:ext>
            </a:extLst>
          </p:cNvPr>
          <p:cNvSpPr/>
          <p:nvPr/>
        </p:nvSpPr>
        <p:spPr bwMode="auto">
          <a:xfrm>
            <a:off x="2179424" y="1828800"/>
            <a:ext cx="83386" cy="153824"/>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Lucida Sans" pitchFamily="34" charset="0"/>
              <a:ea typeface="+mn-ea"/>
              <a:cs typeface="+mn-cs"/>
            </a:endParaRPr>
          </a:p>
        </p:txBody>
      </p:sp>
      <p:cxnSp>
        <p:nvCxnSpPr>
          <p:cNvPr id="43" name="Connector: Curved 42">
            <a:extLst>
              <a:ext uri="{FF2B5EF4-FFF2-40B4-BE49-F238E27FC236}">
                <a16:creationId xmlns:a16="http://schemas.microsoft.com/office/drawing/2014/main" id="{EB0FDF84-2DE6-87F6-6B5A-8AD5EA30D9CA}"/>
              </a:ext>
            </a:extLst>
          </p:cNvPr>
          <p:cNvCxnSpPr>
            <a:cxnSpLocks/>
          </p:cNvCxnSpPr>
          <p:nvPr/>
        </p:nvCxnSpPr>
        <p:spPr bwMode="auto">
          <a:xfrm>
            <a:off x="2988267" y="1914257"/>
            <a:ext cx="170919" cy="153826"/>
          </a:xfrm>
          <a:prstGeom prst="curvedConnector3">
            <a:avLst>
              <a:gd name="adj1" fmla="val 82424"/>
            </a:avLst>
          </a:prstGeom>
          <a:solidFill>
            <a:schemeClr val="accent1"/>
          </a:solidFill>
          <a:ln w="25400" cap="flat" cmpd="sng" algn="ctr">
            <a:solidFill>
              <a:srgbClr val="0070C0"/>
            </a:solidFill>
            <a:prstDash val="solid"/>
            <a:round/>
            <a:headEnd type="none" w="med" len="med"/>
            <a:tailEnd type="triangle"/>
          </a:ln>
          <a:effectLst/>
        </p:spPr>
      </p:cxnSp>
      <p:sp>
        <p:nvSpPr>
          <p:cNvPr id="44" name="Rectangle: Rounded Corners 43">
            <a:extLst>
              <a:ext uri="{FF2B5EF4-FFF2-40B4-BE49-F238E27FC236}">
                <a16:creationId xmlns:a16="http://schemas.microsoft.com/office/drawing/2014/main" id="{D1752351-304C-0BB8-2836-9D9B09E79D12}"/>
              </a:ext>
            </a:extLst>
          </p:cNvPr>
          <p:cNvSpPr/>
          <p:nvPr/>
        </p:nvSpPr>
        <p:spPr bwMode="auto">
          <a:xfrm>
            <a:off x="3102370" y="2094459"/>
            <a:ext cx="89782" cy="1455946"/>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Lucida Sans" pitchFamily="34" charset="0"/>
              <a:ea typeface="+mn-ea"/>
              <a:cs typeface="+mn-cs"/>
            </a:endParaRPr>
          </a:p>
        </p:txBody>
      </p:sp>
      <p:sp>
        <p:nvSpPr>
          <p:cNvPr id="47" name="Rectangle: Rounded Corners 46">
            <a:extLst>
              <a:ext uri="{FF2B5EF4-FFF2-40B4-BE49-F238E27FC236}">
                <a16:creationId xmlns:a16="http://schemas.microsoft.com/office/drawing/2014/main" id="{69F5759F-D69E-CD0C-C95D-045FB82874AD}"/>
              </a:ext>
            </a:extLst>
          </p:cNvPr>
          <p:cNvSpPr/>
          <p:nvPr/>
        </p:nvSpPr>
        <p:spPr bwMode="auto">
          <a:xfrm>
            <a:off x="3324313" y="1914257"/>
            <a:ext cx="102553" cy="579561"/>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Lucida Sans" pitchFamily="34" charset="0"/>
              <a:ea typeface="+mn-ea"/>
              <a:cs typeface="+mn-cs"/>
            </a:endParaRPr>
          </a:p>
        </p:txBody>
      </p:sp>
      <p:cxnSp>
        <p:nvCxnSpPr>
          <p:cNvPr id="48" name="Connector: Curved 47">
            <a:extLst>
              <a:ext uri="{FF2B5EF4-FFF2-40B4-BE49-F238E27FC236}">
                <a16:creationId xmlns:a16="http://schemas.microsoft.com/office/drawing/2014/main" id="{76CD56A6-C460-8323-FD95-03915637D2FB}"/>
              </a:ext>
            </a:extLst>
          </p:cNvPr>
          <p:cNvCxnSpPr>
            <a:cxnSpLocks/>
          </p:cNvCxnSpPr>
          <p:nvPr/>
        </p:nvCxnSpPr>
        <p:spPr bwMode="auto">
          <a:xfrm>
            <a:off x="3228239" y="1760431"/>
            <a:ext cx="170919" cy="153826"/>
          </a:xfrm>
          <a:prstGeom prst="curvedConnector3">
            <a:avLst>
              <a:gd name="adj1" fmla="val 82424"/>
            </a:avLst>
          </a:prstGeom>
          <a:solidFill>
            <a:schemeClr val="accent1"/>
          </a:solidFill>
          <a:ln w="25400" cap="flat" cmpd="sng" algn="ctr">
            <a:solidFill>
              <a:srgbClr val="0070C0"/>
            </a:solidFill>
            <a:prstDash val="solid"/>
            <a:round/>
            <a:headEnd type="none" w="med" len="med"/>
            <a:tailEnd type="triangle"/>
          </a:ln>
          <a:effectLst/>
        </p:spPr>
      </p:cxnSp>
      <p:sp>
        <p:nvSpPr>
          <p:cNvPr id="49" name="Rectangle: Rounded Corners 48">
            <a:extLst>
              <a:ext uri="{FF2B5EF4-FFF2-40B4-BE49-F238E27FC236}">
                <a16:creationId xmlns:a16="http://schemas.microsoft.com/office/drawing/2014/main" id="{27C6C375-88E8-4BA6-47E2-A80850032D95}"/>
              </a:ext>
            </a:extLst>
          </p:cNvPr>
          <p:cNvSpPr/>
          <p:nvPr/>
        </p:nvSpPr>
        <p:spPr bwMode="auto">
          <a:xfrm>
            <a:off x="2641600" y="2411381"/>
            <a:ext cx="81428" cy="1955634"/>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Lucida Sans" pitchFamily="34" charset="0"/>
              <a:ea typeface="+mn-ea"/>
              <a:cs typeface="+mn-cs"/>
            </a:endParaRPr>
          </a:p>
        </p:txBody>
      </p:sp>
      <p:sp>
        <p:nvSpPr>
          <p:cNvPr id="50" name="Rectangle: Rounded Corners 49">
            <a:extLst>
              <a:ext uri="{FF2B5EF4-FFF2-40B4-BE49-F238E27FC236}">
                <a16:creationId xmlns:a16="http://schemas.microsoft.com/office/drawing/2014/main" id="{63015E59-C4E4-7E07-26C3-4C72517710FD}"/>
              </a:ext>
            </a:extLst>
          </p:cNvPr>
          <p:cNvSpPr/>
          <p:nvPr/>
        </p:nvSpPr>
        <p:spPr bwMode="auto">
          <a:xfrm>
            <a:off x="2871006" y="2104139"/>
            <a:ext cx="83386" cy="2614753"/>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Lucida Sans" pitchFamily="34" charset="0"/>
              <a:ea typeface="+mn-ea"/>
              <a:cs typeface="+mn-cs"/>
            </a:endParaRPr>
          </a:p>
        </p:txBody>
      </p:sp>
      <p:sp>
        <p:nvSpPr>
          <p:cNvPr id="51" name="Rectangle: Rounded Corners 50">
            <a:extLst>
              <a:ext uri="{FF2B5EF4-FFF2-40B4-BE49-F238E27FC236}">
                <a16:creationId xmlns:a16="http://schemas.microsoft.com/office/drawing/2014/main" id="{B618A0B8-FE93-895C-3AD0-59F798485224}"/>
              </a:ext>
            </a:extLst>
          </p:cNvPr>
          <p:cNvSpPr/>
          <p:nvPr/>
        </p:nvSpPr>
        <p:spPr bwMode="auto">
          <a:xfrm>
            <a:off x="2397769" y="1901356"/>
            <a:ext cx="97176" cy="3315855"/>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Lucida Sans" pitchFamily="34" charset="0"/>
              <a:ea typeface="+mn-ea"/>
              <a:cs typeface="+mn-cs"/>
            </a:endParaRPr>
          </a:p>
        </p:txBody>
      </p:sp>
      <p:cxnSp>
        <p:nvCxnSpPr>
          <p:cNvPr id="52" name="Connector: Curved 51">
            <a:extLst>
              <a:ext uri="{FF2B5EF4-FFF2-40B4-BE49-F238E27FC236}">
                <a16:creationId xmlns:a16="http://schemas.microsoft.com/office/drawing/2014/main" id="{BE31AEBD-C1CF-E288-481A-9B88B3015068}"/>
              </a:ext>
            </a:extLst>
          </p:cNvPr>
          <p:cNvCxnSpPr>
            <a:cxnSpLocks/>
          </p:cNvCxnSpPr>
          <p:nvPr/>
        </p:nvCxnSpPr>
        <p:spPr bwMode="auto">
          <a:xfrm>
            <a:off x="1801091" y="4642338"/>
            <a:ext cx="596678" cy="233039"/>
          </a:xfrm>
          <a:prstGeom prst="curvedConnector3">
            <a:avLst>
              <a:gd name="adj1" fmla="val 50000"/>
            </a:avLst>
          </a:prstGeom>
          <a:solidFill>
            <a:schemeClr val="accent1"/>
          </a:solidFill>
          <a:ln w="25400" cap="flat" cmpd="sng" algn="ctr">
            <a:solidFill>
              <a:srgbClr val="0070C0"/>
            </a:solidFill>
            <a:prstDash val="solid"/>
            <a:round/>
            <a:headEnd type="none" w="med" len="med"/>
            <a:tailEnd type="triangle"/>
          </a:ln>
          <a:effectLst/>
        </p:spPr>
      </p:cxnSp>
      <p:cxnSp>
        <p:nvCxnSpPr>
          <p:cNvPr id="53" name="Connector: Curved 52">
            <a:extLst>
              <a:ext uri="{FF2B5EF4-FFF2-40B4-BE49-F238E27FC236}">
                <a16:creationId xmlns:a16="http://schemas.microsoft.com/office/drawing/2014/main" id="{BFFFAC73-7154-F08F-F9C7-D48C5ABBACEC}"/>
              </a:ext>
            </a:extLst>
          </p:cNvPr>
          <p:cNvCxnSpPr/>
          <p:nvPr/>
        </p:nvCxnSpPr>
        <p:spPr bwMode="auto">
          <a:xfrm rot="10800000" flipV="1">
            <a:off x="2949438" y="4514512"/>
            <a:ext cx="264420" cy="119642"/>
          </a:xfrm>
          <a:prstGeom prst="curvedConnector3">
            <a:avLst>
              <a:gd name="adj1" fmla="val 8083"/>
            </a:avLst>
          </a:prstGeom>
          <a:solidFill>
            <a:schemeClr val="accent1"/>
          </a:solidFill>
          <a:ln w="25400" cap="flat" cmpd="sng" algn="ctr">
            <a:solidFill>
              <a:srgbClr val="0070C0"/>
            </a:solidFill>
            <a:prstDash val="solid"/>
            <a:round/>
            <a:headEnd type="none" w="med" len="med"/>
            <a:tailEnd type="triangle"/>
          </a:ln>
          <a:effectLst/>
        </p:spPr>
      </p:cxnSp>
      <p:cxnSp>
        <p:nvCxnSpPr>
          <p:cNvPr id="54" name="Connector: Curved 53">
            <a:extLst>
              <a:ext uri="{FF2B5EF4-FFF2-40B4-BE49-F238E27FC236}">
                <a16:creationId xmlns:a16="http://schemas.microsoft.com/office/drawing/2014/main" id="{2A82CF9B-6694-5498-274C-90B1B0D83767}"/>
              </a:ext>
            </a:extLst>
          </p:cNvPr>
          <p:cNvCxnSpPr>
            <a:cxnSpLocks/>
          </p:cNvCxnSpPr>
          <p:nvPr/>
        </p:nvCxnSpPr>
        <p:spPr bwMode="auto">
          <a:xfrm rot="16200000" flipV="1">
            <a:off x="2640990" y="3991619"/>
            <a:ext cx="325361" cy="132018"/>
          </a:xfrm>
          <a:prstGeom prst="curvedConnector3">
            <a:avLst>
              <a:gd name="adj1" fmla="val 50000"/>
            </a:avLst>
          </a:prstGeom>
          <a:solidFill>
            <a:schemeClr val="accent1"/>
          </a:solidFill>
          <a:ln w="25400" cap="flat" cmpd="sng" algn="ctr">
            <a:solidFill>
              <a:srgbClr val="0070C0"/>
            </a:solidFill>
            <a:prstDash val="solid"/>
            <a:round/>
            <a:headEnd type="none" w="med" len="med"/>
            <a:tailEnd type="triangle"/>
          </a:ln>
          <a:effectLst/>
        </p:spPr>
      </p:cxnSp>
      <p:sp>
        <p:nvSpPr>
          <p:cNvPr id="55" name="Titel 4">
            <a:extLst>
              <a:ext uri="{FF2B5EF4-FFF2-40B4-BE49-F238E27FC236}">
                <a16:creationId xmlns:a16="http://schemas.microsoft.com/office/drawing/2014/main" id="{90E5D6D6-B02B-0F0F-F96B-EE12AF87BE9A}"/>
              </a:ext>
            </a:extLst>
          </p:cNvPr>
          <p:cNvSpPr txBox="1">
            <a:spLocks/>
          </p:cNvSpPr>
          <p:nvPr/>
        </p:nvSpPr>
        <p:spPr>
          <a:xfrm>
            <a:off x="944943" y="339016"/>
            <a:ext cx="8688917" cy="574978"/>
          </a:xfrm>
          <a:prstGeom prst="rect">
            <a:avLst/>
          </a:prstGeom>
        </p:spPr>
        <p:txBody>
          <a:bodyPr lIns="0" tIns="0" rIns="0" bIns="0" anchor="t" anchorCtr="0"/>
          <a:lstStyle>
            <a:lvl1pPr algn="l" defTabSz="914400" rtl="0" eaLnBrk="1" latinLnBrk="0" hangingPunct="1">
              <a:lnSpc>
                <a:spcPct val="90000"/>
              </a:lnSpc>
              <a:spcBef>
                <a:spcPct val="0"/>
              </a:spcBef>
              <a:buNone/>
              <a:defRPr sz="1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Conceptualization of the over-exploited hard-rock aquifer</a:t>
            </a:r>
          </a:p>
        </p:txBody>
      </p:sp>
      <p:sp>
        <p:nvSpPr>
          <p:cNvPr id="56" name="Rectangle: Rounded Corners 55">
            <a:extLst>
              <a:ext uri="{FF2B5EF4-FFF2-40B4-BE49-F238E27FC236}">
                <a16:creationId xmlns:a16="http://schemas.microsoft.com/office/drawing/2014/main" id="{693B83E1-496B-0212-0E79-0AFF02A1C4CE}"/>
              </a:ext>
            </a:extLst>
          </p:cNvPr>
          <p:cNvSpPr/>
          <p:nvPr/>
        </p:nvSpPr>
        <p:spPr bwMode="auto">
          <a:xfrm>
            <a:off x="3561817" y="3033346"/>
            <a:ext cx="83386" cy="223108"/>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600" b="0" i="0" u="none" strike="noStrike" kern="1200" cap="none" spc="0" normalizeH="0" baseline="0" noProof="0">
              <a:ln>
                <a:noFill/>
              </a:ln>
              <a:solidFill>
                <a:prstClr val="black"/>
              </a:solidFill>
              <a:effectLst/>
              <a:uLnTx/>
              <a:uFillTx/>
              <a:latin typeface="Lucida Sans" pitchFamily="34" charset="0"/>
              <a:ea typeface="+mn-ea"/>
              <a:cs typeface="+mn-cs"/>
            </a:endParaRPr>
          </a:p>
        </p:txBody>
      </p:sp>
      <p:cxnSp>
        <p:nvCxnSpPr>
          <p:cNvPr id="6" name="Connector: Curved 5">
            <a:extLst>
              <a:ext uri="{FF2B5EF4-FFF2-40B4-BE49-F238E27FC236}">
                <a16:creationId xmlns:a16="http://schemas.microsoft.com/office/drawing/2014/main" id="{EDBE8D20-E74D-3C5F-CAA3-A12948C42FE4}"/>
              </a:ext>
            </a:extLst>
          </p:cNvPr>
          <p:cNvCxnSpPr/>
          <p:nvPr/>
        </p:nvCxnSpPr>
        <p:spPr>
          <a:xfrm rot="5400000">
            <a:off x="3379207" y="3367794"/>
            <a:ext cx="302743" cy="62479"/>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0768EEB9-0914-53CC-1FB7-00BBE3D84445}"/>
              </a:ext>
            </a:extLst>
          </p:cNvPr>
          <p:cNvCxnSpPr/>
          <p:nvPr/>
        </p:nvCxnSpPr>
        <p:spPr>
          <a:xfrm>
            <a:off x="3192152" y="3550405"/>
            <a:ext cx="228332" cy="186326"/>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C21B920C-000D-508F-B964-7D6257749DFD}"/>
              </a:ext>
            </a:extLst>
          </p:cNvPr>
          <p:cNvCxnSpPr/>
          <p:nvPr/>
        </p:nvCxnSpPr>
        <p:spPr>
          <a:xfrm rot="16200000" flipH="1">
            <a:off x="3338721" y="2575411"/>
            <a:ext cx="210552" cy="89678"/>
          </a:xfrm>
          <a:prstGeom prst="curved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84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9">
                                            <p:txEl>
                                              <p:pRg st="0" end="0"/>
                                            </p:txEl>
                                          </p:spTgt>
                                        </p:tgtEl>
                                        <p:attrNameLst>
                                          <p:attrName>style.visibility</p:attrName>
                                        </p:attrNameLst>
                                      </p:cBhvr>
                                      <p:to>
                                        <p:strVal val="visible"/>
                                      </p:to>
                                    </p:set>
                                    <p:animEffect transition="in" filter="fade">
                                      <p:cBhvr>
                                        <p:cTn id="9" dur="500"/>
                                        <p:tgtEl>
                                          <p:spTgt spid="39">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fade">
                                      <p:cBhvr>
                                        <p:cTn id="12" dur="500"/>
                                        <p:tgtEl>
                                          <p:spTgt spid="39">
                                            <p:txEl>
                                              <p:pRg st="1" end="1"/>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edge">
                                      <p:cBhvr>
                                        <p:cTn id="15" dur="2000"/>
                                        <p:tgtEl>
                                          <p:spTgt spid="40"/>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edge">
                                      <p:cBhvr>
                                        <p:cTn id="18" dur="2000"/>
                                        <p:tgtEl>
                                          <p:spTgt spid="41"/>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edge">
                                      <p:cBhvr>
                                        <p:cTn id="21" dur="2000"/>
                                        <p:tgtEl>
                                          <p:spTgt spid="4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39">
                                            <p:txEl>
                                              <p:pRg st="2" end="2"/>
                                            </p:txEl>
                                          </p:spTgt>
                                        </p:tgtEl>
                                        <p:attrNameLst>
                                          <p:attrName>style.visibility</p:attrName>
                                        </p:attrNameLst>
                                      </p:cBhvr>
                                      <p:to>
                                        <p:strVal val="visible"/>
                                      </p:to>
                                    </p:set>
                                    <p:animEffect transition="in" filter="fade">
                                      <p:cBhvr>
                                        <p:cTn id="32" dur="500"/>
                                        <p:tgtEl>
                                          <p:spTgt spid="39">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xEl>
                                              <p:pRg st="3" end="3"/>
                                            </p:txEl>
                                          </p:spTgt>
                                        </p:tgtEl>
                                        <p:attrNameLst>
                                          <p:attrName>style.visibility</p:attrName>
                                        </p:attrNameLst>
                                      </p:cBhvr>
                                      <p:to>
                                        <p:strVal val="visible"/>
                                      </p:to>
                                    </p:set>
                                    <p:animEffect transition="in" filter="fade">
                                      <p:cBhvr>
                                        <p:cTn id="35" dur="500"/>
                                        <p:tgtEl>
                                          <p:spTgt spid="39">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xEl>
                                              <p:pRg st="4" end="4"/>
                                            </p:txEl>
                                          </p:spTgt>
                                        </p:tgtEl>
                                        <p:attrNameLst>
                                          <p:attrName>style.visibility</p:attrName>
                                        </p:attrNameLst>
                                      </p:cBhvr>
                                      <p:to>
                                        <p:strVal val="visible"/>
                                      </p:to>
                                    </p:set>
                                    <p:animEffect transition="in" filter="fade">
                                      <p:cBhvr>
                                        <p:cTn id="38" dur="500"/>
                                        <p:tgtEl>
                                          <p:spTgt spid="39">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xEl>
                                              <p:pRg st="5" end="5"/>
                                            </p:txEl>
                                          </p:spTgt>
                                        </p:tgtEl>
                                        <p:attrNameLst>
                                          <p:attrName>style.visibility</p:attrName>
                                        </p:attrNameLst>
                                      </p:cBhvr>
                                      <p:to>
                                        <p:strVal val="visible"/>
                                      </p:to>
                                    </p:set>
                                    <p:animEffect transition="in" filter="fade">
                                      <p:cBhvr>
                                        <p:cTn id="41" dur="500"/>
                                        <p:tgtEl>
                                          <p:spTgt spid="39">
                                            <p:txEl>
                                              <p:pRg st="5" end="5"/>
                                            </p:txEl>
                                          </p:spTgt>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edge">
                                      <p:cBhvr>
                                        <p:cTn id="44" dur="2250"/>
                                        <p:tgtEl>
                                          <p:spTgt spid="44"/>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edge">
                                      <p:cBhvr>
                                        <p:cTn id="47" dur="2250"/>
                                        <p:tgtEl>
                                          <p:spTgt spid="47"/>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edge">
                                      <p:cBhvr>
                                        <p:cTn id="50" dur="2000"/>
                                        <p:tgtEl>
                                          <p:spTgt spid="56"/>
                                        </p:tgtEl>
                                      </p:cBhvr>
                                    </p:animEffect>
                                  </p:childTnLst>
                                </p:cTn>
                              </p:par>
                              <p:par>
                                <p:cTn id="51" presetID="20"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edge">
                                      <p:cBhvr>
                                        <p:cTn id="53" dur="2000"/>
                                        <p:tgtEl>
                                          <p:spTgt spid="43"/>
                                        </p:tgtEl>
                                      </p:cBhvr>
                                    </p:animEffect>
                                  </p:childTnLst>
                                </p:cTn>
                              </p:par>
                              <p:par>
                                <p:cTn id="54" presetID="2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edge">
                                      <p:cBhvr>
                                        <p:cTn id="56" dur="2000"/>
                                        <p:tgtEl>
                                          <p:spTgt spid="48"/>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4" presetClass="entr" presetSubtype="5" fill="hold" nodeType="withEffect">
                                  <p:stCondLst>
                                    <p:cond delay="3000"/>
                                  </p:stCondLst>
                                  <p:childTnLst>
                                    <p:set>
                                      <p:cBhvr>
                                        <p:cTn id="60" dur="1" fill="hold">
                                          <p:stCondLst>
                                            <p:cond delay="0"/>
                                          </p:stCondLst>
                                        </p:cTn>
                                        <p:tgtEl>
                                          <p:spTgt spid="8"/>
                                        </p:tgtEl>
                                        <p:attrNameLst>
                                          <p:attrName>style.visibility</p:attrName>
                                        </p:attrNameLst>
                                      </p:cBhvr>
                                      <p:to>
                                        <p:strVal val="visible"/>
                                      </p:to>
                                    </p:set>
                                    <p:animEffect transition="in" filter="randombar(vertical)">
                                      <p:cBhvr>
                                        <p:cTn id="61" dur="500"/>
                                        <p:tgtEl>
                                          <p:spTgt spid="8"/>
                                        </p:tgtEl>
                                      </p:cBhvr>
                                    </p:animEffect>
                                  </p:childTnLst>
                                </p:cTn>
                              </p:par>
                              <p:par>
                                <p:cTn id="62" presetID="14" presetClass="entr" presetSubtype="5" fill="hold" nodeType="withEffect">
                                  <p:stCondLst>
                                    <p:cond delay="3000"/>
                                  </p:stCondLst>
                                  <p:childTnLst>
                                    <p:set>
                                      <p:cBhvr>
                                        <p:cTn id="63" dur="1" fill="hold">
                                          <p:stCondLst>
                                            <p:cond delay="0"/>
                                          </p:stCondLst>
                                        </p:cTn>
                                        <p:tgtEl>
                                          <p:spTgt spid="6"/>
                                        </p:tgtEl>
                                        <p:attrNameLst>
                                          <p:attrName>style.visibility</p:attrName>
                                        </p:attrNameLst>
                                      </p:cBhvr>
                                      <p:to>
                                        <p:strVal val="visible"/>
                                      </p:to>
                                    </p:set>
                                    <p:animEffect transition="in" filter="randombar(vertical)">
                                      <p:cBhvr>
                                        <p:cTn id="64" dur="500"/>
                                        <p:tgtEl>
                                          <p:spTgt spid="6"/>
                                        </p:tgtEl>
                                      </p:cBhvr>
                                    </p:animEffect>
                                  </p:childTnLst>
                                </p:cTn>
                              </p:par>
                              <p:par>
                                <p:cTn id="65" presetID="14" presetClass="entr" presetSubtype="5" fill="hold" nodeType="withEffect">
                                  <p:stCondLst>
                                    <p:cond delay="3000"/>
                                  </p:stCondLst>
                                  <p:childTnLst>
                                    <p:set>
                                      <p:cBhvr>
                                        <p:cTn id="66" dur="1" fill="hold">
                                          <p:stCondLst>
                                            <p:cond delay="0"/>
                                          </p:stCondLst>
                                        </p:cTn>
                                        <p:tgtEl>
                                          <p:spTgt spid="10"/>
                                        </p:tgtEl>
                                        <p:attrNameLst>
                                          <p:attrName>style.visibility</p:attrName>
                                        </p:attrNameLst>
                                      </p:cBhvr>
                                      <p:to>
                                        <p:strVal val="visible"/>
                                      </p:to>
                                    </p:set>
                                    <p:animEffect transition="in" filter="randombar(vertical)">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par>
                                <p:cTn id="74" presetID="10" presetClass="entr" presetSubtype="0" fill="hold" nodeType="withEffect">
                                  <p:stCondLst>
                                    <p:cond delay="0"/>
                                  </p:stCondLst>
                                  <p:childTnLst>
                                    <p:set>
                                      <p:cBhvr>
                                        <p:cTn id="75" dur="1" fill="hold">
                                          <p:stCondLst>
                                            <p:cond delay="0"/>
                                          </p:stCondLst>
                                        </p:cTn>
                                        <p:tgtEl>
                                          <p:spTgt spid="39">
                                            <p:txEl>
                                              <p:pRg st="6" end="6"/>
                                            </p:txEl>
                                          </p:spTgt>
                                        </p:tgtEl>
                                        <p:attrNameLst>
                                          <p:attrName>style.visibility</p:attrName>
                                        </p:attrNameLst>
                                      </p:cBhvr>
                                      <p:to>
                                        <p:strVal val="visible"/>
                                      </p:to>
                                    </p:set>
                                    <p:animEffect transition="in" filter="fade">
                                      <p:cBhvr>
                                        <p:cTn id="76" dur="500"/>
                                        <p:tgtEl>
                                          <p:spTgt spid="39">
                                            <p:txEl>
                                              <p:pRg st="6" end="6"/>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9">
                                            <p:txEl>
                                              <p:pRg st="7" end="7"/>
                                            </p:txEl>
                                          </p:spTgt>
                                        </p:tgtEl>
                                        <p:attrNameLst>
                                          <p:attrName>style.visibility</p:attrName>
                                        </p:attrNameLst>
                                      </p:cBhvr>
                                      <p:to>
                                        <p:strVal val="visible"/>
                                      </p:to>
                                    </p:set>
                                    <p:animEffect transition="in" filter="fade">
                                      <p:cBhvr>
                                        <p:cTn id="79" dur="500"/>
                                        <p:tgtEl>
                                          <p:spTgt spid="39">
                                            <p:txEl>
                                              <p:pRg st="7" end="7"/>
                                            </p:txEl>
                                          </p:spTgt>
                                        </p:tgtEl>
                                      </p:cBhvr>
                                    </p:animEffect>
                                  </p:childTnLst>
                                </p:cTn>
                              </p:par>
                              <p:par>
                                <p:cTn id="80" presetID="1" presetClass="entr" presetSubtype="0" fill="hold" nodeType="withEffect">
                                  <p:stCondLst>
                                    <p:cond delay="500"/>
                                  </p:stCondLst>
                                  <p:childTnLst>
                                    <p:set>
                                      <p:cBhvr>
                                        <p:cTn id="81" dur="1" fill="hold">
                                          <p:stCondLst>
                                            <p:cond delay="0"/>
                                          </p:stCondLst>
                                        </p:cTn>
                                        <p:tgtEl>
                                          <p:spTgt spid="54"/>
                                        </p:tgtEl>
                                        <p:attrNameLst>
                                          <p:attrName>style.visibility</p:attrName>
                                        </p:attrNameLst>
                                      </p:cBhvr>
                                      <p:to>
                                        <p:strVal val="visible"/>
                                      </p:to>
                                    </p:set>
                                  </p:childTnLst>
                                </p:cTn>
                              </p:par>
                              <p:par>
                                <p:cTn id="82" presetID="1" presetClass="entr" presetSubtype="0" fill="hold" nodeType="withEffect">
                                  <p:stCondLst>
                                    <p:cond delay="500"/>
                                  </p:stCondLst>
                                  <p:childTnLst>
                                    <p:set>
                                      <p:cBhvr>
                                        <p:cTn id="83" dur="1" fill="hold">
                                          <p:stCondLst>
                                            <p:cond delay="0"/>
                                          </p:stCondLst>
                                        </p:cTn>
                                        <p:tgtEl>
                                          <p:spTgt spid="52"/>
                                        </p:tgtEl>
                                        <p:attrNameLst>
                                          <p:attrName>style.visibility</p:attrName>
                                        </p:attrNameLst>
                                      </p:cBhvr>
                                      <p:to>
                                        <p:strVal val="visible"/>
                                      </p:to>
                                    </p:set>
                                  </p:childTnLst>
                                </p:cTn>
                              </p:par>
                              <p:par>
                                <p:cTn id="84" presetID="1" presetClass="entr" presetSubtype="0" fill="hold" nodeType="withEffect">
                                  <p:stCondLst>
                                    <p:cond delay="500"/>
                                  </p:stCondLst>
                                  <p:childTnLst>
                                    <p:set>
                                      <p:cBhvr>
                                        <p:cTn id="85" dur="1" fill="hold">
                                          <p:stCondLst>
                                            <p:cond delay="0"/>
                                          </p:stCondLst>
                                        </p:cTn>
                                        <p:tgtEl>
                                          <p:spTgt spid="53"/>
                                        </p:tgtEl>
                                        <p:attrNameLst>
                                          <p:attrName>style.visibility</p:attrName>
                                        </p:attrNameLst>
                                      </p:cBhvr>
                                      <p:to>
                                        <p:strVal val="visible"/>
                                      </p:to>
                                    </p:set>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par>
                                <p:cTn id="101" presetID="10" presetClass="entr" presetSubtype="0" fill="hold" nodeType="withEffect">
                                  <p:stCondLst>
                                    <p:cond delay="0"/>
                                  </p:stCondLst>
                                  <p:childTnLst>
                                    <p:set>
                                      <p:cBhvr>
                                        <p:cTn id="102" dur="1" fill="hold">
                                          <p:stCondLst>
                                            <p:cond delay="0"/>
                                          </p:stCondLst>
                                        </p:cTn>
                                        <p:tgtEl>
                                          <p:spTgt spid="39">
                                            <p:txEl>
                                              <p:pRg st="8" end="8"/>
                                            </p:txEl>
                                          </p:spTgt>
                                        </p:tgtEl>
                                        <p:attrNameLst>
                                          <p:attrName>style.visibility</p:attrName>
                                        </p:attrNameLst>
                                      </p:cBhvr>
                                      <p:to>
                                        <p:strVal val="visible"/>
                                      </p:to>
                                    </p:set>
                                    <p:animEffect transition="in" filter="fade">
                                      <p:cBhvr>
                                        <p:cTn id="103" dur="500"/>
                                        <p:tgtEl>
                                          <p:spTgt spid="39">
                                            <p:txEl>
                                              <p:pRg st="8" end="8"/>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xEl>
                                              <p:pRg st="9" end="9"/>
                                            </p:txEl>
                                          </p:spTgt>
                                        </p:tgtEl>
                                        <p:attrNameLst>
                                          <p:attrName>style.visibility</p:attrName>
                                        </p:attrNameLst>
                                      </p:cBhvr>
                                      <p:to>
                                        <p:strVal val="visible"/>
                                      </p:to>
                                    </p:set>
                                    <p:animEffect transition="in" filter="fade">
                                      <p:cBhvr>
                                        <p:cTn id="106" dur="10"/>
                                        <p:tgtEl>
                                          <p:spTgt spid="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p:bldP spid="36" grpId="0" animBg="1"/>
      <p:bldP spid="37" grpId="0"/>
      <p:bldP spid="38" grpId="0"/>
      <p:bldP spid="40" grpId="0" animBg="1"/>
      <p:bldP spid="41" grpId="0" animBg="1"/>
      <p:bldP spid="42" grpId="0" animBg="1"/>
      <p:bldP spid="44" grpId="0" animBg="1"/>
      <p:bldP spid="47" grpId="0" animBg="1"/>
      <p:bldP spid="49" grpId="0" animBg="1"/>
      <p:bldP spid="50" grpId="0" animBg="1"/>
      <p:bldP spid="51"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4">
            <a:extLst>
              <a:ext uri="{FF2B5EF4-FFF2-40B4-BE49-F238E27FC236}">
                <a16:creationId xmlns:a16="http://schemas.microsoft.com/office/drawing/2014/main" id="{04A8B7AA-5B2B-3C9A-1782-AAE3EDF464F7}"/>
              </a:ext>
            </a:extLst>
          </p:cNvPr>
          <p:cNvPicPr>
            <a:picLocks noChangeAspect="1"/>
          </p:cNvPicPr>
          <p:nvPr/>
        </p:nvPicPr>
        <p:blipFill>
          <a:blip r:embed="rId3"/>
          <a:stretch>
            <a:fillRect/>
          </a:stretch>
        </p:blipFill>
        <p:spPr>
          <a:xfrm>
            <a:off x="546376" y="1269417"/>
            <a:ext cx="4366249" cy="3891058"/>
          </a:xfrm>
          <a:prstGeom prst="rect">
            <a:avLst/>
          </a:prstGeom>
        </p:spPr>
      </p:pic>
      <p:pic>
        <p:nvPicPr>
          <p:cNvPr id="7" name="Inhaltsplatzhalter 11">
            <a:extLst>
              <a:ext uri="{FF2B5EF4-FFF2-40B4-BE49-F238E27FC236}">
                <a16:creationId xmlns:a16="http://schemas.microsoft.com/office/drawing/2014/main" id="{59AE9420-EF3C-9880-C2E1-C1024ECD7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6159" y="1269417"/>
            <a:ext cx="6911162" cy="4052259"/>
          </a:xfrm>
          <a:prstGeom prst="rect">
            <a:avLst/>
          </a:prstGeom>
        </p:spPr>
      </p:pic>
      <p:cxnSp>
        <p:nvCxnSpPr>
          <p:cNvPr id="8" name="Gerader Verbinder 7">
            <a:extLst>
              <a:ext uri="{FF2B5EF4-FFF2-40B4-BE49-F238E27FC236}">
                <a16:creationId xmlns:a16="http://schemas.microsoft.com/office/drawing/2014/main" id="{1E164453-522C-8E81-6A6A-29D7037963B2}"/>
              </a:ext>
            </a:extLst>
          </p:cNvPr>
          <p:cNvCxnSpPr>
            <a:cxnSpLocks/>
          </p:cNvCxnSpPr>
          <p:nvPr/>
        </p:nvCxnSpPr>
        <p:spPr bwMode="auto">
          <a:xfrm flipV="1">
            <a:off x="7236041" y="1809234"/>
            <a:ext cx="3175745" cy="156238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9" name="Textfeld 8">
            <a:extLst>
              <a:ext uri="{FF2B5EF4-FFF2-40B4-BE49-F238E27FC236}">
                <a16:creationId xmlns:a16="http://schemas.microsoft.com/office/drawing/2014/main" id="{8583229D-91C2-6EF1-ACA3-B05BC1D047A2}"/>
              </a:ext>
            </a:extLst>
          </p:cNvPr>
          <p:cNvSpPr txBox="1"/>
          <p:nvPr/>
        </p:nvSpPr>
        <p:spPr>
          <a:xfrm>
            <a:off x="10546327" y="1536324"/>
            <a:ext cx="132645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srgbClr val="FF0000"/>
                </a:solidFill>
                <a:effectLst/>
                <a:uLnTx/>
                <a:uFillTx/>
                <a:latin typeface="Arial" panose="020B0604020202020204"/>
                <a:ea typeface="+mn-ea"/>
                <a:cs typeface="+mn-cs"/>
              </a:rPr>
              <a:t>evaporation</a:t>
            </a:r>
            <a:r>
              <a:rPr kumimoji="0" lang="de-DE" sz="12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de-DE" sz="1200" b="0" i="0" u="none" strike="noStrike" kern="1200" cap="none" spc="0" normalizeH="0" baseline="0" noProof="0" dirty="0" err="1">
                <a:ln>
                  <a:noFill/>
                </a:ln>
                <a:solidFill>
                  <a:srgbClr val="FF0000"/>
                </a:solidFill>
                <a:effectLst/>
                <a:uLnTx/>
                <a:uFillTx/>
                <a:latin typeface="Arial" panose="020B0604020202020204"/>
                <a:ea typeface="+mn-ea"/>
                <a:cs typeface="+mn-cs"/>
              </a:rPr>
              <a:t>signal</a:t>
            </a:r>
            <a:endParaRPr kumimoji="0" lang="de-DE" sz="1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0" name="Inhaltsplatzhalter 2">
            <a:extLst>
              <a:ext uri="{FF2B5EF4-FFF2-40B4-BE49-F238E27FC236}">
                <a16:creationId xmlns:a16="http://schemas.microsoft.com/office/drawing/2014/main" id="{70747E47-509E-7784-F55C-E6CF1EDF41C5}"/>
              </a:ext>
            </a:extLst>
          </p:cNvPr>
          <p:cNvSpPr txBox="1">
            <a:spLocks/>
          </p:cNvSpPr>
          <p:nvPr/>
        </p:nvSpPr>
        <p:spPr>
          <a:xfrm>
            <a:off x="3680437" y="5588583"/>
            <a:ext cx="3951286" cy="879087"/>
          </a:xfrm>
          <a:prstGeom prst="rect">
            <a:avLst/>
          </a:prstGeom>
          <a:ln>
            <a:solidFill>
              <a:schemeClr val="tx1"/>
            </a:solidFill>
          </a:ln>
        </p:spPr>
        <p:txBody>
          <a:bodyPr/>
          <a:lstStyle>
            <a:lvl1pPr marL="358775" indent="-358775" algn="l" defTabSz="957263" rtl="0" eaLnBrk="1" fontAlgn="base" hangingPunct="1">
              <a:lnSpc>
                <a:spcPct val="100000"/>
              </a:lnSpc>
              <a:spcBef>
                <a:spcPct val="0"/>
              </a:spcBef>
              <a:spcAft>
                <a:spcPts val="1200"/>
              </a:spcAft>
              <a:buClr>
                <a:srgbClr val="C00000"/>
              </a:buClr>
              <a:buSzPct val="100000"/>
              <a:buFont typeface="Lucida Sans" pitchFamily="34" charset="0"/>
              <a:buChar char="•"/>
              <a:tabLst>
                <a:tab pos="358775" algn="l"/>
              </a:tabLst>
              <a:defRPr sz="2400">
                <a:solidFill>
                  <a:schemeClr val="tx1"/>
                </a:solidFill>
                <a:latin typeface="+mn-lt"/>
                <a:ea typeface="+mn-ea"/>
                <a:cs typeface="Arial" pitchFamily="34" charset="0"/>
              </a:defRPr>
            </a:lvl1pPr>
            <a:lvl2pPr marL="648000" indent="-288000" algn="l" defTabSz="957263" rtl="0" eaLnBrk="1" fontAlgn="base" hangingPunct="1">
              <a:lnSpc>
                <a:spcPct val="100000"/>
              </a:lnSpc>
              <a:spcBef>
                <a:spcPct val="0"/>
              </a:spcBef>
              <a:spcAft>
                <a:spcPts val="600"/>
              </a:spcAft>
              <a:buClr>
                <a:srgbClr val="C5005A"/>
              </a:buClr>
              <a:buSzPct val="100000"/>
              <a:buFont typeface="Arial" pitchFamily="34" charset="0"/>
              <a:buChar char="–"/>
              <a:tabLst/>
              <a:defRPr sz="2000">
                <a:solidFill>
                  <a:schemeClr val="tx1"/>
                </a:solidFill>
                <a:latin typeface="+mn-lt"/>
                <a:cs typeface="Arial" pitchFamily="34" charset="0"/>
              </a:defRPr>
            </a:lvl2pPr>
            <a:lvl3pPr marL="628650" indent="176213" algn="l" defTabSz="957263" rtl="0" eaLnBrk="1" fontAlgn="base" hangingPunct="1">
              <a:lnSpc>
                <a:spcPts val="2400"/>
              </a:lnSpc>
              <a:spcBef>
                <a:spcPct val="0"/>
              </a:spcBef>
              <a:spcAft>
                <a:spcPct val="0"/>
              </a:spcAft>
              <a:buClr>
                <a:srgbClr val="C5005A"/>
              </a:buClr>
              <a:buFont typeface="Lucida Sans" pitchFamily="34" charset="0"/>
              <a:buChar char="–"/>
              <a:tabLst/>
              <a:defRPr sz="1800" baseline="0">
                <a:solidFill>
                  <a:schemeClr val="tx1"/>
                </a:solidFill>
                <a:latin typeface="+mn-lt"/>
                <a:cs typeface="Arial" pitchFamily="34" charset="0"/>
              </a:defRPr>
            </a:lvl3pPr>
            <a:lvl4pPr marL="984250" indent="-180975" algn="l" defTabSz="957263" rtl="0" eaLnBrk="1" fontAlgn="base" hangingPunct="1">
              <a:lnSpc>
                <a:spcPts val="2400"/>
              </a:lnSpc>
              <a:spcBef>
                <a:spcPct val="0"/>
              </a:spcBef>
              <a:spcAft>
                <a:spcPct val="0"/>
              </a:spcAft>
              <a:buClr>
                <a:srgbClr val="C5005A"/>
              </a:buClr>
              <a:buSzPct val="130000"/>
              <a:buFont typeface="Lucida Sans Unicode" pitchFamily="34" charset="0"/>
              <a:buChar char="–"/>
              <a:tabLst>
                <a:tab pos="268288" algn="l"/>
              </a:tabLst>
              <a:defRPr sz="1800" i="0">
                <a:solidFill>
                  <a:schemeClr val="tx1"/>
                </a:solidFill>
                <a:latin typeface="+mn-lt"/>
                <a:cs typeface="Arial" pitchFamily="34" charset="0"/>
              </a:defRPr>
            </a:lvl4pPr>
            <a:lvl5pPr marL="1165225" indent="-177800" algn="l" defTabSz="957263" rtl="0" eaLnBrk="1" fontAlgn="base" hangingPunct="1">
              <a:spcBef>
                <a:spcPct val="20000"/>
              </a:spcBef>
              <a:spcAft>
                <a:spcPct val="0"/>
              </a:spcAft>
              <a:buClr>
                <a:srgbClr val="C5005A"/>
              </a:buClr>
              <a:buFont typeface="Lucida Sans Unicode" pitchFamily="34" charset="0"/>
              <a:buChar char="–"/>
              <a:tabLst>
                <a:tab pos="268288" algn="l"/>
              </a:tabLst>
              <a:defRPr sz="1800">
                <a:solidFill>
                  <a:schemeClr val="tx1"/>
                </a:solidFill>
                <a:latin typeface="+mn-lt"/>
                <a:cs typeface="Arial" charset="0"/>
              </a:defRPr>
            </a:lvl5pPr>
            <a:lvl6pPr marL="1982788" algn="l" defTabSz="957263" rtl="0" eaLnBrk="1" fontAlgn="base" hangingPunct="1">
              <a:spcBef>
                <a:spcPct val="20000"/>
              </a:spcBef>
              <a:spcAft>
                <a:spcPct val="0"/>
              </a:spcAft>
              <a:tabLst>
                <a:tab pos="268288" algn="l"/>
              </a:tabLst>
              <a:defRPr sz="1600">
                <a:solidFill>
                  <a:schemeClr val="tx1"/>
                </a:solidFill>
                <a:latin typeface="Arial" charset="0"/>
              </a:defRPr>
            </a:lvl6pPr>
            <a:lvl7pPr marL="2439988" algn="l" defTabSz="957263" rtl="0" eaLnBrk="1" fontAlgn="base" hangingPunct="1">
              <a:spcBef>
                <a:spcPct val="20000"/>
              </a:spcBef>
              <a:spcAft>
                <a:spcPct val="0"/>
              </a:spcAft>
              <a:tabLst>
                <a:tab pos="268288" algn="l"/>
              </a:tabLst>
              <a:defRPr sz="1600">
                <a:solidFill>
                  <a:schemeClr val="tx1"/>
                </a:solidFill>
                <a:latin typeface="Arial" charset="0"/>
              </a:defRPr>
            </a:lvl7pPr>
            <a:lvl8pPr marL="2897188" algn="l" defTabSz="957263" rtl="0" eaLnBrk="1" fontAlgn="base" hangingPunct="1">
              <a:spcBef>
                <a:spcPct val="20000"/>
              </a:spcBef>
              <a:spcAft>
                <a:spcPct val="0"/>
              </a:spcAft>
              <a:tabLst>
                <a:tab pos="268288" algn="l"/>
              </a:tabLst>
              <a:defRPr sz="1600">
                <a:solidFill>
                  <a:schemeClr val="tx1"/>
                </a:solidFill>
                <a:latin typeface="Arial" charset="0"/>
              </a:defRPr>
            </a:lvl8pPr>
            <a:lvl9pPr marL="3354388" algn="l" defTabSz="957263" rtl="0" eaLnBrk="1" fontAlgn="base" hangingPunct="1">
              <a:spcBef>
                <a:spcPct val="20000"/>
              </a:spcBef>
              <a:spcAft>
                <a:spcPct val="0"/>
              </a:spcAft>
              <a:tabLst>
                <a:tab pos="268288" algn="l"/>
              </a:tabLst>
              <a:defRPr sz="1600">
                <a:solidFill>
                  <a:schemeClr val="tx1"/>
                </a:solidFill>
                <a:latin typeface="Arial" charset="0"/>
              </a:defRPr>
            </a:lvl9pPr>
          </a:lstStyle>
          <a:p>
            <a:pPr marL="269875" marR="0" lvl="0" indent="-269875" algn="l" defTabSz="957263" rtl="0" eaLnBrk="1" fontAlgn="base" latinLnBrk="0" hangingPunct="1">
              <a:lnSpc>
                <a:spcPct val="100000"/>
              </a:lnSpc>
              <a:spcBef>
                <a:spcPct val="0"/>
              </a:spcBef>
              <a:spcAft>
                <a:spcPts val="1200"/>
              </a:spcAft>
              <a:buClr>
                <a:srgbClr val="C00000"/>
              </a:buClr>
              <a:buSzPct val="100000"/>
              <a:buFont typeface="Lucida Sans" pitchFamily="34" charset="0"/>
              <a:buNone/>
              <a:tabLst>
                <a:tab pos="358775" algn="l"/>
              </a:tabLst>
              <a:defRPr/>
            </a:pPr>
            <a:r>
              <a:rPr kumimoji="0" lang="de-DE"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no significant variation with depth</a:t>
            </a:r>
          </a:p>
          <a:p>
            <a:pPr marL="269875" marR="0" lvl="0" indent="-269875" algn="l" defTabSz="957263" rtl="0" eaLnBrk="1" fontAlgn="base" latinLnBrk="0" hangingPunct="1">
              <a:lnSpc>
                <a:spcPct val="100000"/>
              </a:lnSpc>
              <a:spcBef>
                <a:spcPct val="0"/>
              </a:spcBef>
              <a:spcAft>
                <a:spcPts val="1200"/>
              </a:spcAft>
              <a:buClr>
                <a:srgbClr val="C00000"/>
              </a:buClr>
              <a:buSzPct val="100000"/>
              <a:buFont typeface="Lucida Sans" pitchFamily="34" charset="0"/>
              <a:buNone/>
              <a:tabLst>
                <a:tab pos="358775" algn="l"/>
              </a:tabLst>
              <a:defRPr/>
            </a:pPr>
            <a:r>
              <a:rPr kumimoji="0" lang="de-DE"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GW samples within rainfall span</a:t>
            </a:r>
          </a:p>
        </p:txBody>
      </p:sp>
      <p:sp>
        <p:nvSpPr>
          <p:cNvPr id="11" name="Titel 4">
            <a:extLst>
              <a:ext uri="{FF2B5EF4-FFF2-40B4-BE49-F238E27FC236}">
                <a16:creationId xmlns:a16="http://schemas.microsoft.com/office/drawing/2014/main" id="{A72F43E6-433E-FDDE-4726-E94089EA7F38}"/>
              </a:ext>
            </a:extLst>
          </p:cNvPr>
          <p:cNvSpPr txBox="1">
            <a:spLocks/>
          </p:cNvSpPr>
          <p:nvPr/>
        </p:nvSpPr>
        <p:spPr>
          <a:xfrm>
            <a:off x="944943" y="339016"/>
            <a:ext cx="8688917" cy="574978"/>
          </a:xfrm>
          <a:prstGeom prst="rect">
            <a:avLst/>
          </a:prstGeom>
        </p:spPr>
        <p:txBody>
          <a:bodyPr lIns="0" tIns="0" rIns="0" bIns="0" anchor="t" anchorCtr="0"/>
          <a:lstStyle>
            <a:lvl1pPr algn="l" defTabSz="914400" rtl="0" eaLnBrk="1" latinLnBrk="0" hangingPunct="1">
              <a:lnSpc>
                <a:spcPct val="90000"/>
              </a:lnSpc>
              <a:spcBef>
                <a:spcPct val="0"/>
              </a:spcBef>
              <a:buNone/>
              <a:defRPr sz="1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panose="020B0604020202020204"/>
                <a:ea typeface="+mj-ea"/>
                <a:cs typeface="+mj-cs"/>
              </a:rPr>
              <a:t>Isotope distribution across depth and recharge processes</a:t>
            </a:r>
          </a:p>
        </p:txBody>
      </p:sp>
    </p:spTree>
    <p:extLst>
      <p:ext uri="{BB962C8B-B14F-4D97-AF65-F5344CB8AC3E}">
        <p14:creationId xmlns:p14="http://schemas.microsoft.com/office/powerpoint/2010/main" val="222548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01647E7E-4FA6-E624-CCDA-B58AAC2B03E7}"/>
              </a:ext>
            </a:extLst>
          </p:cNvPr>
          <p:cNvSpPr txBox="1">
            <a:spLocks/>
          </p:cNvSpPr>
          <p:nvPr/>
        </p:nvSpPr>
        <p:spPr>
          <a:xfrm>
            <a:off x="1800648" y="1180322"/>
            <a:ext cx="7774892" cy="36525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 what do the boreholes tell 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strongest increase in well depth was in the period 2000-2010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Depth increased more in areas without tap water infrastructure or waste-water infiltration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t>
            </a:r>
            <a:r>
              <a:rPr lang="en-IN" sz="2400" dirty="0">
                <a:solidFill>
                  <a:prstClr val="black"/>
                </a:solidFill>
                <a:latin typeface="Times New Roman" panose="02020603050405020304" pitchFamily="18" charset="0"/>
                <a:cs typeface="Times New Roman" panose="02020603050405020304" pitchFamily="18" charset="0"/>
              </a:rPr>
              <a:t>lection of</a:t>
            </a: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wells which </a:t>
            </a:r>
            <a:r>
              <a:rPr lang="en-IN" sz="2400" dirty="0">
                <a:solidFill>
                  <a:prstClr val="black"/>
                </a:solidFill>
                <a:latin typeface="Times New Roman" panose="02020603050405020304" pitchFamily="18" charset="0"/>
                <a:cs typeface="Times New Roman" panose="02020603050405020304" pitchFamily="18" charset="0"/>
              </a:rPr>
              <a:t>can</a:t>
            </a: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show the real GW table, necessary before installing water-level sensors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pumped water was recently infiltrated (not paleo-water)</a:t>
            </a:r>
          </a:p>
        </p:txBody>
      </p:sp>
      <p:sp>
        <p:nvSpPr>
          <p:cNvPr id="8" name="Foliennummernplatzhalter 3">
            <a:extLst>
              <a:ext uri="{FF2B5EF4-FFF2-40B4-BE49-F238E27FC236}">
                <a16:creationId xmlns:a16="http://schemas.microsoft.com/office/drawing/2014/main" id="{BA9DEAA0-1DA7-5C35-FEBD-026946D18AF8}"/>
              </a:ext>
            </a:extLst>
          </p:cNvPr>
          <p:cNvSpPr txBox="1">
            <a:spLocks/>
          </p:cNvSpPr>
          <p:nvPr/>
        </p:nvSpPr>
        <p:spPr>
          <a:xfrm>
            <a:off x="11630692" y="6553244"/>
            <a:ext cx="551594" cy="1833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2CB72F8-9B87-44F4-84C4-665517EADDE7}" type="slidenum">
              <a:rPr kumimoji="0" lang="de-DE"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Inhaltsplatzhalter 2">
            <a:extLst>
              <a:ext uri="{FF2B5EF4-FFF2-40B4-BE49-F238E27FC236}">
                <a16:creationId xmlns:a16="http://schemas.microsoft.com/office/drawing/2014/main" id="{76351F2F-50F4-E7DD-9ABC-E23D9FBEA57B}"/>
              </a:ext>
            </a:extLst>
          </p:cNvPr>
          <p:cNvSpPr txBox="1">
            <a:spLocks/>
          </p:cNvSpPr>
          <p:nvPr/>
        </p:nvSpPr>
        <p:spPr>
          <a:xfrm>
            <a:off x="1800648" y="4815719"/>
            <a:ext cx="7774892" cy="1236730"/>
          </a:xfrm>
          <a:prstGeom prst="rect">
            <a:avLst/>
          </a:prstGeom>
          <a:ln>
            <a:solidFill>
              <a:schemeClr val="tx1"/>
            </a:solidFill>
          </a:ln>
        </p:spPr>
        <p:txBody>
          <a:bodyPr/>
          <a:lstStyle>
            <a:lvl1pPr marL="358775" indent="-358775" algn="l" defTabSz="957263" rtl="0" eaLnBrk="1" fontAlgn="base" hangingPunct="1">
              <a:lnSpc>
                <a:spcPct val="100000"/>
              </a:lnSpc>
              <a:spcBef>
                <a:spcPct val="0"/>
              </a:spcBef>
              <a:spcAft>
                <a:spcPts val="1200"/>
              </a:spcAft>
              <a:buClr>
                <a:srgbClr val="C00000"/>
              </a:buClr>
              <a:buSzPct val="100000"/>
              <a:buFont typeface="Lucida Sans" pitchFamily="34" charset="0"/>
              <a:buChar char="•"/>
              <a:tabLst>
                <a:tab pos="358775" algn="l"/>
              </a:tabLst>
              <a:defRPr sz="2400">
                <a:solidFill>
                  <a:schemeClr val="tx1"/>
                </a:solidFill>
                <a:latin typeface="+mn-lt"/>
                <a:ea typeface="+mn-ea"/>
                <a:cs typeface="Arial" pitchFamily="34" charset="0"/>
              </a:defRPr>
            </a:lvl1pPr>
            <a:lvl2pPr marL="648000" indent="-288000" algn="l" defTabSz="957263" rtl="0" eaLnBrk="1" fontAlgn="base" hangingPunct="1">
              <a:lnSpc>
                <a:spcPct val="100000"/>
              </a:lnSpc>
              <a:spcBef>
                <a:spcPct val="0"/>
              </a:spcBef>
              <a:spcAft>
                <a:spcPts val="600"/>
              </a:spcAft>
              <a:buClr>
                <a:srgbClr val="C5005A"/>
              </a:buClr>
              <a:buSzPct val="100000"/>
              <a:buFont typeface="Arial" pitchFamily="34" charset="0"/>
              <a:buChar char="–"/>
              <a:tabLst/>
              <a:defRPr sz="2000">
                <a:solidFill>
                  <a:schemeClr val="tx1"/>
                </a:solidFill>
                <a:latin typeface="+mn-lt"/>
                <a:cs typeface="Arial" pitchFamily="34" charset="0"/>
              </a:defRPr>
            </a:lvl2pPr>
            <a:lvl3pPr marL="628650" indent="176213" algn="l" defTabSz="957263" rtl="0" eaLnBrk="1" fontAlgn="base" hangingPunct="1">
              <a:lnSpc>
                <a:spcPts val="2400"/>
              </a:lnSpc>
              <a:spcBef>
                <a:spcPct val="0"/>
              </a:spcBef>
              <a:spcAft>
                <a:spcPct val="0"/>
              </a:spcAft>
              <a:buClr>
                <a:srgbClr val="C5005A"/>
              </a:buClr>
              <a:buFont typeface="Lucida Sans" pitchFamily="34" charset="0"/>
              <a:buChar char="–"/>
              <a:tabLst/>
              <a:defRPr sz="1800" baseline="0">
                <a:solidFill>
                  <a:schemeClr val="tx1"/>
                </a:solidFill>
                <a:latin typeface="+mn-lt"/>
                <a:cs typeface="Arial" pitchFamily="34" charset="0"/>
              </a:defRPr>
            </a:lvl3pPr>
            <a:lvl4pPr marL="984250" indent="-180975" algn="l" defTabSz="957263" rtl="0" eaLnBrk="1" fontAlgn="base" hangingPunct="1">
              <a:lnSpc>
                <a:spcPts val="2400"/>
              </a:lnSpc>
              <a:spcBef>
                <a:spcPct val="0"/>
              </a:spcBef>
              <a:spcAft>
                <a:spcPct val="0"/>
              </a:spcAft>
              <a:buClr>
                <a:srgbClr val="C5005A"/>
              </a:buClr>
              <a:buSzPct val="130000"/>
              <a:buFont typeface="Lucida Sans Unicode" pitchFamily="34" charset="0"/>
              <a:buChar char="–"/>
              <a:tabLst>
                <a:tab pos="268288" algn="l"/>
              </a:tabLst>
              <a:defRPr sz="1800" i="0">
                <a:solidFill>
                  <a:schemeClr val="tx1"/>
                </a:solidFill>
                <a:latin typeface="+mn-lt"/>
                <a:cs typeface="Arial" pitchFamily="34" charset="0"/>
              </a:defRPr>
            </a:lvl4pPr>
            <a:lvl5pPr marL="1165225" indent="-177800" algn="l" defTabSz="957263" rtl="0" eaLnBrk="1" fontAlgn="base" hangingPunct="1">
              <a:spcBef>
                <a:spcPct val="20000"/>
              </a:spcBef>
              <a:spcAft>
                <a:spcPct val="0"/>
              </a:spcAft>
              <a:buClr>
                <a:srgbClr val="C5005A"/>
              </a:buClr>
              <a:buFont typeface="Lucida Sans Unicode" pitchFamily="34" charset="0"/>
              <a:buChar char="–"/>
              <a:tabLst>
                <a:tab pos="268288" algn="l"/>
              </a:tabLst>
              <a:defRPr sz="1800">
                <a:solidFill>
                  <a:schemeClr val="tx1"/>
                </a:solidFill>
                <a:latin typeface="+mn-lt"/>
                <a:cs typeface="Arial" charset="0"/>
              </a:defRPr>
            </a:lvl5pPr>
            <a:lvl6pPr marL="1982788" algn="l" defTabSz="957263" rtl="0" eaLnBrk="1" fontAlgn="base" hangingPunct="1">
              <a:spcBef>
                <a:spcPct val="20000"/>
              </a:spcBef>
              <a:spcAft>
                <a:spcPct val="0"/>
              </a:spcAft>
              <a:tabLst>
                <a:tab pos="268288" algn="l"/>
              </a:tabLst>
              <a:defRPr sz="1600">
                <a:solidFill>
                  <a:schemeClr val="tx1"/>
                </a:solidFill>
                <a:latin typeface="Arial" charset="0"/>
              </a:defRPr>
            </a:lvl6pPr>
            <a:lvl7pPr marL="2439988" algn="l" defTabSz="957263" rtl="0" eaLnBrk="1" fontAlgn="base" hangingPunct="1">
              <a:spcBef>
                <a:spcPct val="20000"/>
              </a:spcBef>
              <a:spcAft>
                <a:spcPct val="0"/>
              </a:spcAft>
              <a:tabLst>
                <a:tab pos="268288" algn="l"/>
              </a:tabLst>
              <a:defRPr sz="1600">
                <a:solidFill>
                  <a:schemeClr val="tx1"/>
                </a:solidFill>
                <a:latin typeface="Arial" charset="0"/>
              </a:defRPr>
            </a:lvl7pPr>
            <a:lvl8pPr marL="2897188" algn="l" defTabSz="957263" rtl="0" eaLnBrk="1" fontAlgn="base" hangingPunct="1">
              <a:spcBef>
                <a:spcPct val="20000"/>
              </a:spcBef>
              <a:spcAft>
                <a:spcPct val="0"/>
              </a:spcAft>
              <a:tabLst>
                <a:tab pos="268288" algn="l"/>
              </a:tabLst>
              <a:defRPr sz="1600">
                <a:solidFill>
                  <a:schemeClr val="tx1"/>
                </a:solidFill>
                <a:latin typeface="Arial" charset="0"/>
              </a:defRPr>
            </a:lvl8pPr>
            <a:lvl9pPr marL="3354388" algn="l" defTabSz="957263" rtl="0" eaLnBrk="1" fontAlgn="base" hangingPunct="1">
              <a:spcBef>
                <a:spcPct val="20000"/>
              </a:spcBef>
              <a:spcAft>
                <a:spcPct val="0"/>
              </a:spcAft>
              <a:tabLst>
                <a:tab pos="268288" algn="l"/>
              </a:tabLst>
              <a:defRPr sz="1600">
                <a:solidFill>
                  <a:schemeClr val="tx1"/>
                </a:solidFill>
                <a:latin typeface="Arial" charset="0"/>
              </a:defRPr>
            </a:lvl9pPr>
          </a:lstStyle>
          <a:p>
            <a:pPr marL="271463" marR="0" lvl="0" indent="-271463" algn="l" defTabSz="957263" rtl="0" eaLnBrk="1" fontAlgn="base" latinLnBrk="0" hangingPunct="1">
              <a:lnSpc>
                <a:spcPct val="100000"/>
              </a:lnSpc>
              <a:spcBef>
                <a:spcPct val="0"/>
              </a:spcBef>
              <a:spcAft>
                <a:spcPts val="1200"/>
              </a:spcAft>
              <a:buClr>
                <a:srgbClr val="C00000"/>
              </a:buClr>
              <a:buSzPct val="100000"/>
              <a:buFont typeface="Lucida Sans" pitchFamily="34" charset="0"/>
              <a:buNone/>
              <a:tabLst>
                <a:tab pos="271463" algn="l"/>
              </a:tabLst>
              <a:defRPr/>
            </a:pPr>
            <a:r>
              <a:rPr kumimoji="0" lang="en-IN"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Interconnectedness between upper and deeper aquifers indicate GW management is possible, but the management of the last decades was unsustainable.</a:t>
            </a:r>
            <a:endParaRPr kumimoji="0" lang="en-IN"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itel 4">
            <a:extLst>
              <a:ext uri="{FF2B5EF4-FFF2-40B4-BE49-F238E27FC236}">
                <a16:creationId xmlns:a16="http://schemas.microsoft.com/office/drawing/2014/main" id="{0924E4BE-DD6C-A3C3-800A-44C74D916F06}"/>
              </a:ext>
            </a:extLst>
          </p:cNvPr>
          <p:cNvSpPr txBox="1">
            <a:spLocks/>
          </p:cNvSpPr>
          <p:nvPr/>
        </p:nvSpPr>
        <p:spPr>
          <a:xfrm>
            <a:off x="944943" y="339016"/>
            <a:ext cx="8688917" cy="574978"/>
          </a:xfrm>
          <a:prstGeom prst="rect">
            <a:avLst/>
          </a:prstGeom>
        </p:spPr>
        <p:txBody>
          <a:bodyPr lIns="0" tIns="0" rIns="0" bIns="0" anchor="t" anchorCtr="0"/>
          <a:lstStyle>
            <a:lvl1pPr algn="l" defTabSz="914400" rtl="0" eaLnBrk="1" latinLnBrk="0" hangingPunct="1">
              <a:lnSpc>
                <a:spcPct val="90000"/>
              </a:lnSpc>
              <a:spcBef>
                <a:spcPct val="0"/>
              </a:spcBef>
              <a:buNone/>
              <a:defRPr sz="1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panose="020B0604020202020204"/>
                <a:ea typeface="+mj-ea"/>
                <a:cs typeface="+mj-cs"/>
              </a:rPr>
              <a:t>Conclusions</a:t>
            </a:r>
          </a:p>
        </p:txBody>
      </p:sp>
    </p:spTree>
    <p:extLst>
      <p:ext uri="{BB962C8B-B14F-4D97-AF65-F5344CB8AC3E}">
        <p14:creationId xmlns:p14="http://schemas.microsoft.com/office/powerpoint/2010/main" val="98555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612D24-9AC3-369F-8180-E5E2E23F08BC}"/>
              </a:ext>
            </a:extLst>
          </p:cNvPr>
          <p:cNvSpPr>
            <a:spLocks noGrp="1"/>
          </p:cNvSpPr>
          <p:nvPr>
            <p:ph type="ftr" sz="quarter" idx="13"/>
          </p:nvPr>
        </p:nvSpPr>
        <p:spPr>
          <a:xfrm>
            <a:off x="1564002" y="364231"/>
            <a:ext cx="9269309" cy="2518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Titel der Präsentation  |  Abteilung oder Fachbereich  |  20.06.2015  |</a:t>
            </a:r>
            <a:endPar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Inhaltsplatzhalter 2">
            <a:extLst>
              <a:ext uri="{FF2B5EF4-FFF2-40B4-BE49-F238E27FC236}">
                <a16:creationId xmlns:a16="http://schemas.microsoft.com/office/drawing/2014/main" id="{F813ECFD-3601-76E4-6A0D-D395F91130DC}"/>
              </a:ext>
            </a:extLst>
          </p:cNvPr>
          <p:cNvSpPr txBox="1">
            <a:spLocks/>
          </p:cNvSpPr>
          <p:nvPr/>
        </p:nvSpPr>
        <p:spPr>
          <a:xfrm>
            <a:off x="1564002" y="1289843"/>
            <a:ext cx="7527244" cy="4298697"/>
          </a:xfrm>
          <a:prstGeom prst="rect">
            <a:avLst/>
          </a:prstGeom>
          <a:solidFill>
            <a:schemeClr val="bg1">
              <a:alpha val="66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thanks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 Srinivasan </a:t>
            </a: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(ATREE, Bengaluru), </a:t>
            </a: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K.N. Ganeshaiah </a:t>
            </a: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(UASB), </a:t>
            </a: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 Zars</a:t>
            </a: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(UASB)  for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constructive discussions and access to secondary data.</a:t>
            </a:r>
            <a:endPar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Rama N.S.</a:t>
            </a: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 Singh </a:t>
            </a: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(ELCITA)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providing access to the wells in EC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Deeksha</a:t>
            </a: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Moksha</a:t>
            </a:r>
            <a:r>
              <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for compiling the primary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Santosh L.G.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(KC) for discussions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Narayana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Manjunath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(KC) for assistance in ﬁeld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Foliennummernplatzhalter 3">
            <a:extLst>
              <a:ext uri="{FF2B5EF4-FFF2-40B4-BE49-F238E27FC236}">
                <a16:creationId xmlns:a16="http://schemas.microsoft.com/office/drawing/2014/main" id="{66B3113C-EF62-C8C9-837C-DDF10729F2A5}"/>
              </a:ext>
            </a:extLst>
          </p:cNvPr>
          <p:cNvSpPr txBox="1">
            <a:spLocks/>
          </p:cNvSpPr>
          <p:nvPr/>
        </p:nvSpPr>
        <p:spPr>
          <a:xfrm>
            <a:off x="11630692" y="6553244"/>
            <a:ext cx="551594" cy="1833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2CB72F8-9B87-44F4-84C4-665517EADDE7}" type="slidenum">
              <a:rPr kumimoji="0" lang="de-DE"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itel 4">
            <a:extLst>
              <a:ext uri="{FF2B5EF4-FFF2-40B4-BE49-F238E27FC236}">
                <a16:creationId xmlns:a16="http://schemas.microsoft.com/office/drawing/2014/main" id="{1B981693-8964-1BB6-2358-1293729EB4E4}"/>
              </a:ext>
            </a:extLst>
          </p:cNvPr>
          <p:cNvSpPr txBox="1">
            <a:spLocks/>
          </p:cNvSpPr>
          <p:nvPr/>
        </p:nvSpPr>
        <p:spPr>
          <a:xfrm>
            <a:off x="944943" y="339016"/>
            <a:ext cx="8688917" cy="574978"/>
          </a:xfrm>
          <a:prstGeom prst="rect">
            <a:avLst/>
          </a:prstGeom>
        </p:spPr>
        <p:txBody>
          <a:bodyPr lIns="0" tIns="0" rIns="0" bIns="0" anchor="t" anchorCtr="0"/>
          <a:lstStyle>
            <a:lvl1pPr algn="l" defTabSz="914400" rtl="0" eaLnBrk="1" latinLnBrk="0" hangingPunct="1">
              <a:lnSpc>
                <a:spcPct val="90000"/>
              </a:lnSpc>
              <a:spcBef>
                <a:spcPct val="0"/>
              </a:spcBef>
              <a:buNone/>
              <a:defRPr sz="1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Arial" panose="020B0604020202020204"/>
                <a:ea typeface="+mj-ea"/>
                <a:cs typeface="+mj-cs"/>
              </a:rPr>
              <a:t>Thank you for your attention</a:t>
            </a:r>
          </a:p>
        </p:txBody>
      </p:sp>
      <p:pic>
        <p:nvPicPr>
          <p:cNvPr id="11" name="Grafik 5" descr="Ein Bild, das Gras, draußen, Hydrant, Feuer enthält.&#10;&#10;Automatisch generierte Beschreibung">
            <a:extLst>
              <a:ext uri="{FF2B5EF4-FFF2-40B4-BE49-F238E27FC236}">
                <a16:creationId xmlns:a16="http://schemas.microsoft.com/office/drawing/2014/main" id="{8CF89778-2868-7A10-40A6-A41B5C8789E6}"/>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b="19260"/>
          <a:stretch/>
        </p:blipFill>
        <p:spPr>
          <a:xfrm>
            <a:off x="644769" y="3871418"/>
            <a:ext cx="4580102" cy="2773507"/>
          </a:xfrm>
          <a:prstGeom prst="rect">
            <a:avLst/>
          </a:prstGeom>
          <a:noFill/>
          <a:ln>
            <a:solidFill>
              <a:schemeClr val="tx1"/>
            </a:solidFill>
          </a:ln>
          <a:effectLst>
            <a:reflection stA="0" endPos="65000" dist="50800" dir="5400000" sy="-100000" algn="bl" rotWithShape="0"/>
          </a:effectLst>
        </p:spPr>
      </p:pic>
      <p:pic>
        <p:nvPicPr>
          <p:cNvPr id="12" name="Picture 11" descr="A glass of milk&#10;&#10;Description automatically generated with low confidence">
            <a:extLst>
              <a:ext uri="{FF2B5EF4-FFF2-40B4-BE49-F238E27FC236}">
                <a16:creationId xmlns:a16="http://schemas.microsoft.com/office/drawing/2014/main" id="{2A94E000-9375-6399-987B-1FDAE3B02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211" y="3871417"/>
            <a:ext cx="2303577" cy="2773507"/>
          </a:xfrm>
          <a:prstGeom prst="rect">
            <a:avLst/>
          </a:prstGeom>
        </p:spPr>
      </p:pic>
    </p:spTree>
    <p:extLst>
      <p:ext uri="{BB962C8B-B14F-4D97-AF65-F5344CB8AC3E}">
        <p14:creationId xmlns:p14="http://schemas.microsoft.com/office/powerpoint/2010/main" val="19305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theme/theme1.xml><?xml version="1.0" encoding="utf-8"?>
<a:theme xmlns:a="http://schemas.openxmlformats.org/drawingml/2006/main" name="Office">
  <a:themeElements>
    <a:clrScheme name="UNI_Kassel">
      <a:dk1>
        <a:sysClr val="windowText" lastClr="000000"/>
      </a:dk1>
      <a:lt1>
        <a:sysClr val="window" lastClr="FFFFFF"/>
      </a:lt1>
      <a:dk2>
        <a:srgbClr val="C7105C"/>
      </a:dk2>
      <a:lt2>
        <a:srgbClr val="DADADA"/>
      </a:lt2>
      <a:accent1>
        <a:srgbClr val="9A0C46"/>
      </a:accent1>
      <a:accent2>
        <a:srgbClr val="5095C8"/>
      </a:accent2>
      <a:accent3>
        <a:srgbClr val="4AAC96"/>
      </a:accent3>
      <a:accent4>
        <a:srgbClr val="EAC372"/>
      </a:accent4>
      <a:accent5>
        <a:srgbClr val="153824"/>
      </a:accent5>
      <a:accent6>
        <a:srgbClr val="C4D20F"/>
      </a:accent6>
      <a:hlink>
        <a:srgbClr val="C7105C"/>
      </a:hlink>
      <a:folHlink>
        <a:srgbClr val="9A0C4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2D70A101-5A45-4F9E-99AD-87A684AE5DD5}" vid="{76899795-8565-48C3-A0A3-0882FBD896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Widescreen</PresentationFormat>
  <Paragraphs>154</Paragraphs>
  <Slides>9</Slides>
  <Notes>8</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Lucida Sans</vt:lpstr>
      <vt:lpstr>Palatino Linotype</vt:lpstr>
      <vt:lpstr>Symbol</vt:lpstr>
      <vt:lpstr>Times New Roman</vt:lpstr>
      <vt:lpstr>Wingdings</vt:lpstr>
      <vt:lpstr>Office</vt:lpstr>
      <vt:lpstr>Assessing the groundwater sustainability of Bengaluru megacity, India, through the lens of socio-hydrogeology </vt:lpstr>
      <vt:lpstr>Groundwater situation in India</vt:lpstr>
      <vt:lpstr>Socio-hydrogeological Appoach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groundwater sustainability of Bengaluru megacity, India, through the lens of socio-hydrogeology </dc:title>
  <dc:creator>Tejas Kulkarni</dc:creator>
  <cp:lastModifiedBy>Tejas Kulkarni</cp:lastModifiedBy>
  <cp:revision>13</cp:revision>
  <dcterms:created xsi:type="dcterms:W3CDTF">2022-05-24T10:16:23Z</dcterms:created>
  <dcterms:modified xsi:type="dcterms:W3CDTF">2022-05-25T14:44:56Z</dcterms:modified>
</cp:coreProperties>
</file>