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3"/>
  </p:notesMasterIdLst>
  <p:sldIdLst>
    <p:sldId id="256" r:id="rId5"/>
    <p:sldId id="259" r:id="rId6"/>
    <p:sldId id="258" r:id="rId7"/>
    <p:sldId id="260" r:id="rId8"/>
    <p:sldId id="261" r:id="rId9"/>
    <p:sldId id="263" r:id="rId10"/>
    <p:sldId id="264" r:id="rId11"/>
    <p:sldId id="25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text" id="{49413E55-65EF-49F7-8D2C-65E4408742C5}">
          <p14:sldIdLst>
            <p14:sldId id="256"/>
            <p14:sldId id="259"/>
            <p14:sldId id="258"/>
            <p14:sldId id="260"/>
            <p14:sldId id="261"/>
            <p14:sldId id="263"/>
            <p14:sldId id="264"/>
            <p14:sldId id="257"/>
          </p14:sldIdLst>
        </p14:section>
        <p14:section name="supporting" id="{45E99864-B916-4D91-95C1-E0DF51AA29C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49" autoAdjust="0"/>
  </p:normalViewPr>
  <p:slideViewPr>
    <p:cSldViewPr snapToGrid="0">
      <p:cViewPr varScale="1">
        <p:scale>
          <a:sx n="106" d="100"/>
          <a:sy n="106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CA62D-3518-4751-AA97-CDE8ACBA47ED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71A69-7549-4949-84CB-A9FD538EB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36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D6283-7F06-48BB-AB6F-213B6902C56D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563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21524-2BF6-4E9A-9E8A-5EEDEBDDC518}" type="slidenum">
              <a:rPr lang="zh-CN" altLang="en-US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4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21524-2BF6-4E9A-9E8A-5EEDEBDDC518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8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21524-2BF6-4E9A-9E8A-5EEDEBDDC518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31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21524-2BF6-4E9A-9E8A-5EEDEBDDC518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29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D6283-7F06-48BB-AB6F-213B6902C56D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034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1.png"/><Relationship Id="rId4" Type="http://schemas.openxmlformats.org/officeDocument/2006/relationships/tags" Target="../tags/tag10.xml"/><Relationship Id="rId9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2.png"/><Relationship Id="rId5" Type="http://schemas.openxmlformats.org/officeDocument/2006/relationships/tags" Target="../tags/tag19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2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35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5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image" Target="../media/image3.pn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4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71.xml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3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10" Type="http://schemas.openxmlformats.org/officeDocument/2006/relationships/image" Target="../media/image1.png"/><Relationship Id="rId4" Type="http://schemas.openxmlformats.org/officeDocument/2006/relationships/tags" Target="../tags/tag85.xml"/><Relationship Id="rId9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10" Type="http://schemas.openxmlformats.org/officeDocument/2006/relationships/image" Target="../media/image2.png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9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image" Target="../media/image6.png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5" Type="http://schemas.openxmlformats.org/officeDocument/2006/relationships/tags" Target="../tags/tag109.xml"/><Relationship Id="rId10" Type="http://schemas.openxmlformats.org/officeDocument/2006/relationships/tags" Target="../tags/tag114.xml"/><Relationship Id="rId4" Type="http://schemas.openxmlformats.org/officeDocument/2006/relationships/tags" Target="../tags/tag108.xml"/><Relationship Id="rId9" Type="http://schemas.openxmlformats.org/officeDocument/2006/relationships/tags" Target="../tags/tag113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10" Type="http://schemas.openxmlformats.org/officeDocument/2006/relationships/image" Target="../media/image7.png"/><Relationship Id="rId4" Type="http://schemas.openxmlformats.org/officeDocument/2006/relationships/tags" Target="../tags/tag119.xml"/><Relationship Id="rId9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10" Type="http://schemas.openxmlformats.org/officeDocument/2006/relationships/image" Target="../media/image7.png"/><Relationship Id="rId4" Type="http://schemas.openxmlformats.org/officeDocument/2006/relationships/tags" Target="../tags/tag127.xml"/><Relationship Id="rId9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5" Type="http://schemas.openxmlformats.org/officeDocument/2006/relationships/image" Target="../media/image2.png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3" Type="http://schemas.openxmlformats.org/officeDocument/2006/relationships/tags" Target="../tags/tag147.xml"/><Relationship Id="rId21" Type="http://schemas.openxmlformats.org/officeDocument/2006/relationships/tags" Target="../tags/tag165.xml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5" Type="http://schemas.openxmlformats.org/officeDocument/2006/relationships/image" Target="../media/image8.png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20" Type="http://schemas.openxmlformats.org/officeDocument/2006/relationships/tags" Target="../tags/tag164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24" Type="http://schemas.openxmlformats.org/officeDocument/2006/relationships/slideMaster" Target="../slideMasters/slideMaster4.xml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23" Type="http://schemas.openxmlformats.org/officeDocument/2006/relationships/tags" Target="../tags/tag167.xml"/><Relationship Id="rId10" Type="http://schemas.openxmlformats.org/officeDocument/2006/relationships/tags" Target="../tags/tag154.xml"/><Relationship Id="rId19" Type="http://schemas.openxmlformats.org/officeDocument/2006/relationships/tags" Target="../tags/tag163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Relationship Id="rId22" Type="http://schemas.openxmlformats.org/officeDocument/2006/relationships/tags" Target="../tags/tag16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3C-BB16-45D8-947C-AFCFBEAD0881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B8AD-FFD2-4525-9CE1-AAB0ED7FC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69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3C-BB16-45D8-947C-AFCFBEAD0881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B8AD-FFD2-4525-9CE1-AAB0ED7FC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07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3C-BB16-45D8-947C-AFCFBEAD0881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B8AD-FFD2-4525-9CE1-AAB0ED7FC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15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6904819-435E-4AFB-BB52-E19077C04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38FEBBB-06D4-44F7-8C8E-AC5AE324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3AA26A8-D8A4-47A7-B27C-9814FC9DC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B1945B6-3913-4950-B95B-66DEC221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A6F33C4-AF0F-4C30-A128-2E4CA03D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63308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8AF97BB-CB70-43A3-94A1-4D1A56B2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AC6A9FF-21DB-430B-A430-CFBE82977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FA53DF9-C6DF-4194-A11C-B1CC4D9E3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96D6F30-09AA-4184-886C-72691C73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0EEA639-2C14-4853-B8CD-C4D7173A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01640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A02DC8B-46C4-42ED-9339-B668DAFFC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803B9E2-709E-440A-BF2E-4CC87EEB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327A0BE-52B9-492A-92D7-F5F2D4D8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ABA729-584B-4B71-988D-0DA349B65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D2CEF98-CBD7-4D46-956C-5C6112309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44021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0095252-7A68-45F8-9FD1-8A3A79B39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ABA0ECE-07DA-4C59-A2D4-891B26189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B70C993-D90D-49AD-BA01-F05E5F9F0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5F0A047-29D8-4C37-B309-7FAB5652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AECE0B5-CF95-4E33-87B8-13742DB6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34B9893-84D0-426E-896D-ECB61FE0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87232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11025DC-D690-4D1A-A0FE-25E812D96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43F416E-5A9B-4306-B801-3EF003F0E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AD76492-2320-48A1-B068-EC751D943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3545E13A-93C1-46CF-AD30-4D404F3F8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E139D1CD-F1B0-41B2-84B4-92DA8441E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9B90B1CE-4709-44F3-A7D9-DF9DF8C8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F8CD29E3-C839-4DEA-9E0F-5E7EA0925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7EF256CC-075A-4A85-A774-56661F18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40369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67009F3-7D74-4E8F-977C-75638ACE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C5F328F-30D2-48F0-ABA0-C0FC3762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C7E4E72C-CAC5-48EE-85AE-43FB0EBE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5590C216-6DE0-4C14-B296-14E8EC7B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10737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7C8053DE-8236-4761-8EA4-DA8203BF5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56D85042-5EB9-46C0-98E0-A699E2CA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7EB2BC3-D30B-4C4C-A72A-A0934D72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23313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2C3130D-E4A4-4948-A2D4-9DE0D3D53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0AF8037-EF6F-4AC3-AE0E-2CBE1CE42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820308D-67B5-4E89-A159-717301DB8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60A3E2E-1461-404B-8C35-80CA208D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1495D2C-9B85-420B-85FA-607CF1EF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BF7A2AD-80B9-49BE-B781-5D408957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9370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3C-BB16-45D8-947C-AFCFBEAD0881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B8AD-FFD2-4525-9CE1-AAB0ED7FC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980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DE259A8-F725-4EA9-B7CC-7C2480A9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6CF260A7-8929-40F4-9712-BA828958CF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48B2C20-3488-43CE-83E3-7FAB00506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2FBA087-A126-429E-AAC7-E428EDBB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DEEA82E-CE92-4D94-8006-1DA411B7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FD62DA5-52B0-475E-A2B5-1D7D35DF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23143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B117D1E-BB60-4059-A04C-A3E2020D9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CFCD3AB-3D7F-4EAE-8BB6-A56157AFF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CB85779-078C-47D5-9E85-29A3D7294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6150322-C8D4-4E13-A6EF-E8C199A1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44D6D11-6430-4A67-BFC0-22E966EE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40781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7C8E0F-FAFF-4335-BDA6-7F3942203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87DD4E1-FCFD-4C43-9590-2878B5298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C89A1D2-73AA-4F67-909C-62424A59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C5EFB95-CDC4-4E50-A724-036E3461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AD474B6-E7C1-4910-93F7-4F971B0F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9005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6904819-435E-4AFB-BB52-E19077C04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38FEBBB-06D4-44F7-8C8E-AC5AE324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3AA26A8-D8A4-47A7-B27C-9814FC9DC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B1945B6-3913-4950-B95B-66DEC221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A6F33C4-AF0F-4C30-A128-2E4CA03D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05743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8AF97BB-CB70-43A3-94A1-4D1A56B2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AC6A9FF-21DB-430B-A430-CFBE82977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FA53DF9-C6DF-4194-A11C-B1CC4D9E3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96D6F30-09AA-4184-886C-72691C73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0EEA639-2C14-4853-B8CD-C4D7173A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6215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A02DC8B-46C4-42ED-9339-B668DAFFC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803B9E2-709E-440A-BF2E-4CC87EEB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327A0BE-52B9-492A-92D7-F5F2D4D8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ABA729-584B-4B71-988D-0DA349B65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D2CEF98-CBD7-4D46-956C-5C6112309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97926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0095252-7A68-45F8-9FD1-8A3A79B39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ABA0ECE-07DA-4C59-A2D4-891B26189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B70C993-D90D-49AD-BA01-F05E5F9F0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5F0A047-29D8-4C37-B309-7FAB5652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AECE0B5-CF95-4E33-87B8-13742DB6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34B9893-84D0-426E-896D-ECB61FE0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95558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11025DC-D690-4D1A-A0FE-25E812D96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43F416E-5A9B-4306-B801-3EF003F0E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AD76492-2320-48A1-B068-EC751D943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3545E13A-93C1-46CF-AD30-4D404F3F8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E139D1CD-F1B0-41B2-84B4-92DA8441E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9B90B1CE-4709-44F3-A7D9-DF9DF8C8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F8CD29E3-C839-4DEA-9E0F-5E7EA0925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7EF256CC-075A-4A85-A774-56661F18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1887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67009F3-7D74-4E8F-977C-75638ACE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C5F328F-30D2-48F0-ABA0-C0FC3762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C7E4E72C-CAC5-48EE-85AE-43FB0EBE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5590C216-6DE0-4C14-B296-14E8EC7B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35707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7C8053DE-8236-4761-8EA4-DA8203BF5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56D85042-5EB9-46C0-98E0-A699E2CA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7EB2BC3-D30B-4C4C-A72A-A0934D72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0738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3C-BB16-45D8-947C-AFCFBEAD0881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B8AD-FFD2-4525-9CE1-AAB0ED7FC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647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2C3130D-E4A4-4948-A2D4-9DE0D3D53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0AF8037-EF6F-4AC3-AE0E-2CBE1CE42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820308D-67B5-4E89-A159-717301DB8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60A3E2E-1461-404B-8C35-80CA208D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1495D2C-9B85-420B-85FA-607CF1EF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BF7A2AD-80B9-49BE-B781-5D408957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68758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DE259A8-F725-4EA9-B7CC-7C2480A9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6CF260A7-8929-40F4-9712-BA828958CF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48B2C20-3488-43CE-83E3-7FAB00506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2FBA087-A126-429E-AAC7-E428EDBB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DEEA82E-CE92-4D94-8006-1DA411B7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FD62DA5-52B0-475E-A2B5-1D7D35DF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0301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B117D1E-BB60-4059-A04C-A3E2020D9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CFCD3AB-3D7F-4EAE-8BB6-A56157AFF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CB85779-078C-47D5-9E85-29A3D7294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6150322-C8D4-4E13-A6EF-E8C199A1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44D6D11-6430-4A67-BFC0-22E966EE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1017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7C8E0F-FAFF-4335-BDA6-7F3942203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87DD4E1-FCFD-4C43-9590-2878B5298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C89A1D2-73AA-4F67-909C-62424A59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C5EFB95-CDC4-4E50-A724-036E3461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AD474B6-E7C1-4910-93F7-4F971B0F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25218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9338310" y="988695"/>
            <a:ext cx="1815465" cy="4880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7" descr="85207 [转换]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-6350" y="6350"/>
            <a:ext cx="480187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647304" y="2697226"/>
            <a:ext cx="6506155" cy="907911"/>
          </a:xfrm>
        </p:spPr>
        <p:txBody>
          <a:bodyPr lIns="90000" tIns="46800" rIns="90000" bIns="46800" anchor="b" anchorCtr="0">
            <a:normAutofit/>
          </a:bodyPr>
          <a:lstStyle>
            <a:lvl1pPr algn="r">
              <a:defRPr sz="4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656780" y="3665743"/>
            <a:ext cx="6496678" cy="419921"/>
          </a:xfrm>
        </p:spPr>
        <p:txBody>
          <a:bodyPr lIns="90000" tIns="46800" rIns="90000" bIns="46800">
            <a:normAutofit/>
          </a:bodyPr>
          <a:lstStyle>
            <a:lvl1pPr marL="0" indent="0" algn="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6952A207-BF89-4E4A-955A-2B085510AF9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6809591" y="4137025"/>
            <a:ext cx="4344184" cy="657225"/>
          </a:xfrm>
        </p:spPr>
        <p:txBody>
          <a:bodyPr lIns="90000" tIns="46800" rIns="90000" bIns="46800">
            <a:normAutofit/>
          </a:bodyPr>
          <a:lstStyle>
            <a:lvl1pPr marL="0" indent="0" algn="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LM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SWE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53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201725" y="5461552"/>
            <a:ext cx="5990275" cy="1396448"/>
            <a:chOff x="6201725" y="5461552"/>
            <a:chExt cx="5990275" cy="1396448"/>
          </a:xfrm>
        </p:grpSpPr>
        <p:pic>
          <p:nvPicPr>
            <p:cNvPr id="8" name="图片 7" descr="1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>
            <a:xfrm rot="16200000" flipH="1" flipV="1">
              <a:off x="8512926" y="3178926"/>
              <a:ext cx="1396448" cy="5961700"/>
            </a:xfrm>
            <a:prstGeom prst="rect">
              <a:avLst/>
            </a:prstGeom>
          </p:spPr>
        </p:pic>
        <p:sp>
          <p:nvSpPr>
            <p:cNvPr id="9" name="椭圆 8"/>
            <p:cNvSpPr/>
            <p:nvPr userDrawn="1">
              <p:custDataLst>
                <p:tags r:id="rId8"/>
              </p:custDataLst>
            </p:nvPr>
          </p:nvSpPr>
          <p:spPr>
            <a:xfrm>
              <a:off x="6201725" y="6274593"/>
              <a:ext cx="57149" cy="57149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 userDrawn="1">
              <p:custDataLst>
                <p:tags r:id="rId9"/>
              </p:custDataLst>
            </p:nvPr>
          </p:nvSpPr>
          <p:spPr>
            <a:xfrm>
              <a:off x="6201725" y="6417468"/>
              <a:ext cx="57149" cy="57149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0CF19DE4-F44E-4EA1-BC0D-8C9EDF7A440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0DB2DC-4C9A-4742-B13C-FB6460FD350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LM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SWE</a:t>
            </a:r>
          </a:p>
        </p:txBody>
      </p:sp>
    </p:spTree>
    <p:extLst>
      <p:ext uri="{BB962C8B-B14F-4D97-AF65-F5344CB8AC3E}">
        <p14:creationId xmlns:p14="http://schemas.microsoft.com/office/powerpoint/2010/main" val="4252887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5207 [转换]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 flipH="1">
            <a:off x="7397750" y="0"/>
            <a:ext cx="480187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070610" y="988695"/>
            <a:ext cx="1815465" cy="4880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94380" y="3429000"/>
            <a:ext cx="5592439" cy="731013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2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319775" y="4238113"/>
            <a:ext cx="5592439" cy="107798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94B3E44-2E51-42EF-96C5-74AEE06C3CF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LM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SWE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93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6201725" y="5461552"/>
            <a:ext cx="5990275" cy="1396448"/>
            <a:chOff x="6201725" y="5461552"/>
            <a:chExt cx="5990275" cy="1396448"/>
          </a:xfrm>
        </p:grpSpPr>
        <p:pic>
          <p:nvPicPr>
            <p:cNvPr id="9" name="图片 8" descr="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>
            <a:xfrm rot="16200000" flipH="1" flipV="1">
              <a:off x="8512926" y="3178926"/>
              <a:ext cx="1396448" cy="5961700"/>
            </a:xfrm>
            <a:prstGeom prst="rect">
              <a:avLst/>
            </a:prstGeom>
          </p:spPr>
        </p:pic>
        <p:sp>
          <p:nvSpPr>
            <p:cNvPr id="10" name="椭圆 9"/>
            <p:cNvSpPr/>
            <p:nvPr userDrawn="1">
              <p:custDataLst>
                <p:tags r:id="rId9"/>
              </p:custDataLst>
            </p:nvPr>
          </p:nvSpPr>
          <p:spPr>
            <a:xfrm>
              <a:off x="6201725" y="6274593"/>
              <a:ext cx="57149" cy="57149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 userDrawn="1">
              <p:custDataLst>
                <p:tags r:id="rId10"/>
              </p:custDataLst>
            </p:nvPr>
          </p:nvSpPr>
          <p:spPr>
            <a:xfrm>
              <a:off x="6201725" y="6417468"/>
              <a:ext cx="57149" cy="57149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312F8809-275F-4BE5-B12F-FB0D0AE2182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LM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SWE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31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6201725" y="5461552"/>
            <a:ext cx="5990275" cy="1396448"/>
            <a:chOff x="6201725" y="5461552"/>
            <a:chExt cx="5990275" cy="1396448"/>
          </a:xfrm>
        </p:grpSpPr>
        <p:pic>
          <p:nvPicPr>
            <p:cNvPr id="11" name="图片 10" descr="1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>
            <a:xfrm rot="16200000" flipH="1" flipV="1">
              <a:off x="8512926" y="3178926"/>
              <a:ext cx="1396448" cy="596170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>
              <p:custDataLst>
                <p:tags r:id="rId11"/>
              </p:custDataLst>
            </p:nvPr>
          </p:nvSpPr>
          <p:spPr>
            <a:xfrm>
              <a:off x="6201725" y="6274593"/>
              <a:ext cx="57149" cy="57149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 userDrawn="1">
              <p:custDataLst>
                <p:tags r:id="rId12"/>
              </p:custDataLst>
            </p:nvPr>
          </p:nvSpPr>
          <p:spPr>
            <a:xfrm>
              <a:off x="6201725" y="6417468"/>
              <a:ext cx="57149" cy="57149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F1122C2B-9DEE-4ACF-B1B7-02D304F7C88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LM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SWE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89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9CFEDF7-4AF9-4789-BFDD-D0556C850FB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LM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SWE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6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3C-BB16-45D8-947C-AFCFBEAD0881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B8AD-FFD2-4525-9CE1-AAB0ED7FC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8535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178356C6-73CA-4E0D-B827-C75C5774B0C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LM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SWE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36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 rot="5400000" flipH="1">
            <a:off x="10821556" y="-387770"/>
            <a:ext cx="1077185" cy="16637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78170DD-2251-4F24-BA09-EB43FD36BD5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LM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SWE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58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>
            <p:custDataLst>
              <p:tags r:id="rId1"/>
            </p:custDataLst>
          </p:nvPr>
        </p:nvGrpSpPr>
        <p:grpSpPr>
          <a:xfrm>
            <a:off x="1" y="5190116"/>
            <a:ext cx="3695700" cy="1667884"/>
            <a:chOff x="0" y="4985220"/>
            <a:chExt cx="4149709" cy="1872780"/>
          </a:xfrm>
        </p:grpSpPr>
        <p:pic>
          <p:nvPicPr>
            <p:cNvPr id="28" name="图片 27" descr="85207 [转换]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>
            <a:xfrm rot="16200000">
              <a:off x="1121610" y="3863610"/>
              <a:ext cx="1872780" cy="4116000"/>
            </a:xfrm>
            <a:prstGeom prst="rect">
              <a:avLst/>
            </a:prstGeom>
          </p:spPr>
        </p:pic>
        <p:sp>
          <p:nvSpPr>
            <p:cNvPr id="29" name="椭圆 28"/>
            <p:cNvSpPr/>
            <p:nvPr userDrawn="1">
              <p:custDataLst>
                <p:tags r:id="rId9"/>
              </p:custDataLst>
            </p:nvPr>
          </p:nvSpPr>
          <p:spPr>
            <a:xfrm>
              <a:off x="4082290" y="6274159"/>
              <a:ext cx="67419" cy="674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椭圆 29"/>
            <p:cNvSpPr/>
            <p:nvPr userDrawn="1">
              <p:custDataLst>
                <p:tags r:id="rId10"/>
              </p:custDataLst>
            </p:nvPr>
          </p:nvSpPr>
          <p:spPr>
            <a:xfrm>
              <a:off x="4082290" y="6440814"/>
              <a:ext cx="67419" cy="67419"/>
            </a:xfrm>
            <a:prstGeom prst="ellipse">
              <a:avLst/>
            </a:prstGeom>
            <a:solidFill>
              <a:srgbClr val="BDB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96ABA34-A04F-4B3C-8CA1-A3A1DEA70F1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LM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SWE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" name="图片 25" descr="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 rot="5400000" flipH="1">
            <a:off x="10821556" y="-387770"/>
            <a:ext cx="1077185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85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 rot="5400000" flipH="1">
            <a:off x="10821556" y="-387770"/>
            <a:ext cx="1077185" cy="16637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20CA08F-582E-4C48-9934-73B4ECE4C69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LM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SWE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379875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9338310" y="988695"/>
            <a:ext cx="1815465" cy="4880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图片 6" descr="85207 [转换]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-6350" y="6350"/>
            <a:ext cx="480187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6092826" y="2235356"/>
            <a:ext cx="5054601" cy="1305883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8D24407-9A59-4B53-9528-97F186057EE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LM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SWE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6092826" y="3609034"/>
            <a:ext cx="5054601" cy="444500"/>
          </a:xfrm>
        </p:spPr>
        <p:txBody>
          <a:bodyPr>
            <a:normAutofit/>
          </a:bodyPr>
          <a:lstStyle>
            <a:lvl1pPr marL="0" indent="0" algn="dist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8"/>
            </p:custDataLst>
          </p:nvPr>
        </p:nvSpPr>
        <p:spPr>
          <a:xfrm>
            <a:off x="6092824" y="4115118"/>
            <a:ext cx="5054601" cy="861037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  <p:extLst>
      <p:ext uri="{BB962C8B-B14F-4D97-AF65-F5344CB8AC3E}">
        <p14:creationId xmlns:p14="http://schemas.microsoft.com/office/powerpoint/2010/main" val="18070414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6201725" y="5461552"/>
            <a:ext cx="5990275" cy="1396448"/>
            <a:chOff x="6201725" y="5461552"/>
            <a:chExt cx="5990275" cy="1396448"/>
          </a:xfrm>
        </p:grpSpPr>
        <p:pic>
          <p:nvPicPr>
            <p:cNvPr id="2" name="图片 1" descr="1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>
            <a:xfrm rot="16200000" flipH="1" flipV="1">
              <a:off x="8512926" y="3178926"/>
              <a:ext cx="1396448" cy="5961700"/>
            </a:xfrm>
            <a:prstGeom prst="rect">
              <a:avLst/>
            </a:prstGeom>
          </p:spPr>
        </p:pic>
        <p:sp>
          <p:nvSpPr>
            <p:cNvPr id="7" name="椭圆 6"/>
            <p:cNvSpPr/>
            <p:nvPr userDrawn="1">
              <p:custDataLst>
                <p:tags r:id="rId7"/>
              </p:custDataLst>
            </p:nvPr>
          </p:nvSpPr>
          <p:spPr>
            <a:xfrm>
              <a:off x="6201725" y="6274593"/>
              <a:ext cx="57149" cy="57149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 userDrawn="1">
              <p:custDataLst>
                <p:tags r:id="rId8"/>
              </p:custDataLst>
            </p:nvPr>
          </p:nvSpPr>
          <p:spPr>
            <a:xfrm>
              <a:off x="6201725" y="6417468"/>
              <a:ext cx="57149" cy="57149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D31AFC0-2648-4C87-9C4C-DA6BE4B1E15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LM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SWE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98182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85207 [转换]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rot="20280000" flipH="1">
            <a:off x="10662559" y="-423841"/>
            <a:ext cx="2061845" cy="3531002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306705" y="247015"/>
            <a:ext cx="11692255" cy="6311900"/>
          </a:xfrm>
          <a:prstGeom prst="rect">
            <a:avLst/>
          </a:prstGeom>
          <a:solidFill>
            <a:schemeClr val="tx2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>
              <a:solidFill>
                <a:prstClr val="white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ECFDE871-D111-405B-A829-1AD35A578C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LMSWE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239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>
              <a:solidFill>
                <a:prstClr val="white"/>
              </a:solidFill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4985220"/>
            <a:ext cx="4149709" cy="1872780"/>
            <a:chOff x="0" y="4985220"/>
            <a:chExt cx="4149709" cy="1872780"/>
          </a:xfrm>
        </p:grpSpPr>
        <p:pic>
          <p:nvPicPr>
            <p:cNvPr id="18" name="图片 17" descr="85207 [转换]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>
            <a:xfrm rot="16200000">
              <a:off x="1121610" y="3863610"/>
              <a:ext cx="1872780" cy="4116000"/>
            </a:xfrm>
            <a:prstGeom prst="rect">
              <a:avLst/>
            </a:prstGeom>
          </p:spPr>
        </p:pic>
        <p:sp>
          <p:nvSpPr>
            <p:cNvPr id="6" name="椭圆 5"/>
            <p:cNvSpPr/>
            <p:nvPr userDrawn="1">
              <p:custDataLst>
                <p:tags r:id="rId10"/>
              </p:custDataLst>
            </p:nvPr>
          </p:nvSpPr>
          <p:spPr>
            <a:xfrm>
              <a:off x="4082290" y="6274159"/>
              <a:ext cx="67419" cy="674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 userDrawn="1">
              <p:custDataLst>
                <p:tags r:id="rId11"/>
              </p:custDataLst>
            </p:nvPr>
          </p:nvSpPr>
          <p:spPr>
            <a:xfrm>
              <a:off x="4082290" y="6440814"/>
              <a:ext cx="67419" cy="67419"/>
            </a:xfrm>
            <a:prstGeom prst="ellipse">
              <a:avLst/>
            </a:prstGeom>
            <a:solidFill>
              <a:srgbClr val="BDB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6A9FEB2-AA9B-401F-B192-67CE35DF9EF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LMSWE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9"/>
            <a:ext cx="6480000" cy="5087937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00776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>
              <a:alpha val="4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56E9FA-D696-4853-BDEB-63ED8B09F45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LMSWE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2" name="图片 11" descr="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 rot="5400000" flipH="1">
            <a:off x="10225781" y="-515258"/>
            <a:ext cx="1545473" cy="238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924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 rot="5400000" flipH="1">
            <a:off x="10225781" y="-515258"/>
            <a:ext cx="1545473" cy="238696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>
              <a:alpha val="47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8E52309-A773-4CA5-AEE0-CB871DD5618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LMSWE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2039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3C-BB16-45D8-947C-AFCFBEAD0881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B8AD-FFD2-4525-9CE1-AAB0ED7FC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6334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6201725" y="5461552"/>
            <a:ext cx="5990275" cy="1396448"/>
            <a:chOff x="6201725" y="5461552"/>
            <a:chExt cx="5990275" cy="1396448"/>
          </a:xfrm>
        </p:grpSpPr>
        <p:pic>
          <p:nvPicPr>
            <p:cNvPr id="14" name="图片 13" descr="1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>
            <a:xfrm rot="16200000" flipH="1" flipV="1">
              <a:off x="8512926" y="3178926"/>
              <a:ext cx="1396448" cy="5961700"/>
            </a:xfrm>
            <a:prstGeom prst="rect">
              <a:avLst/>
            </a:prstGeom>
          </p:spPr>
        </p:pic>
        <p:sp>
          <p:nvSpPr>
            <p:cNvPr id="15" name="椭圆 14"/>
            <p:cNvSpPr/>
            <p:nvPr userDrawn="1">
              <p:custDataLst>
                <p:tags r:id="rId12"/>
              </p:custDataLst>
            </p:nvPr>
          </p:nvSpPr>
          <p:spPr>
            <a:xfrm>
              <a:off x="6201725" y="6274593"/>
              <a:ext cx="57149" cy="57149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 userDrawn="1">
              <p:custDataLst>
                <p:tags r:id="rId13"/>
              </p:custDataLst>
            </p:nvPr>
          </p:nvSpPr>
          <p:spPr>
            <a:xfrm>
              <a:off x="6201725" y="6417468"/>
              <a:ext cx="57149" cy="57149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38C0DE5-AACA-4B60-B64D-ADBA7E0DA1D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LMSWE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62009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ECECEC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50CE500-B7A7-4D75-988F-14AC07A0DC7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LMSWE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pSp>
        <p:nvGrpSpPr>
          <p:cNvPr id="6" name="组合 5"/>
          <p:cNvGrpSpPr/>
          <p:nvPr>
            <p:custDataLst>
              <p:tags r:id="rId7"/>
            </p:custDataLst>
          </p:nvPr>
        </p:nvGrpSpPr>
        <p:grpSpPr>
          <a:xfrm>
            <a:off x="-2" y="1428378"/>
            <a:ext cx="12188828" cy="4231286"/>
            <a:chOff x="-2" y="1428378"/>
            <a:chExt cx="12188828" cy="4231286"/>
          </a:xfrm>
        </p:grpSpPr>
        <p:grpSp>
          <p:nvGrpSpPr>
            <p:cNvPr id="23" name="组合 22"/>
            <p:cNvGrpSpPr/>
            <p:nvPr userDrawn="1"/>
          </p:nvGrpSpPr>
          <p:grpSpPr>
            <a:xfrm>
              <a:off x="-2" y="1428378"/>
              <a:ext cx="1872780" cy="4231286"/>
              <a:chOff x="-2" y="1428378"/>
              <a:chExt cx="1872780" cy="4231286"/>
            </a:xfrm>
          </p:grpSpPr>
          <p:pic>
            <p:nvPicPr>
              <p:cNvPr id="11" name="图片 10" descr="85207 [转换]"/>
              <p:cNvPicPr>
                <a:picLocks noChangeAspect="1"/>
              </p:cNvPicPr>
              <p:nvPr userDrawn="1">
                <p:custDataLst>
                  <p:tags r:id="rId16"/>
                </p:custDataLst>
              </p:nvPr>
            </p:nvPicPr>
            <p:blipFill rotWithShape="1">
              <a:blip r:embed="rId25"/>
              <a:srcRect/>
              <a:stretch>
                <a:fillRect/>
              </a:stretch>
            </p:blipFill>
            <p:spPr>
              <a:xfrm>
                <a:off x="-2" y="1483705"/>
                <a:ext cx="1872780" cy="4142250"/>
              </a:xfrm>
              <a:prstGeom prst="rect">
                <a:avLst/>
              </a:prstGeom>
            </p:spPr>
          </p:pic>
          <p:sp>
            <p:nvSpPr>
              <p:cNvPr id="12" name="椭圆 11"/>
              <p:cNvSpPr/>
              <p:nvPr userDrawn="1">
                <p:custDataLst>
                  <p:tags r:id="rId17"/>
                </p:custDataLst>
              </p:nvPr>
            </p:nvSpPr>
            <p:spPr>
              <a:xfrm rot="5400000">
                <a:off x="516421" y="5592245"/>
                <a:ext cx="67419" cy="6741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椭圆 12"/>
              <p:cNvSpPr/>
              <p:nvPr userDrawn="1">
                <p:custDataLst>
                  <p:tags r:id="rId18"/>
                </p:custDataLst>
              </p:nvPr>
            </p:nvSpPr>
            <p:spPr>
              <a:xfrm rot="5400000">
                <a:off x="342622" y="5592245"/>
                <a:ext cx="67419" cy="67419"/>
              </a:xfrm>
              <a:prstGeom prst="ellipse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椭圆 16"/>
              <p:cNvSpPr/>
              <p:nvPr userDrawn="1">
                <p:custDataLst>
                  <p:tags r:id="rId19"/>
                </p:custDataLst>
              </p:nvPr>
            </p:nvSpPr>
            <p:spPr>
              <a:xfrm rot="5400000">
                <a:off x="868969" y="1428378"/>
                <a:ext cx="67419" cy="6741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椭圆 17"/>
              <p:cNvSpPr/>
              <p:nvPr userDrawn="1">
                <p:custDataLst>
                  <p:tags r:id="rId20"/>
                </p:custDataLst>
              </p:nvPr>
            </p:nvSpPr>
            <p:spPr>
              <a:xfrm rot="5400000">
                <a:off x="625587" y="1428378"/>
                <a:ext cx="67419" cy="67419"/>
              </a:xfrm>
              <a:prstGeom prst="ellipse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椭圆 19"/>
              <p:cNvSpPr/>
              <p:nvPr userDrawn="1">
                <p:custDataLst>
                  <p:tags r:id="rId21"/>
                </p:custDataLst>
              </p:nvPr>
            </p:nvSpPr>
            <p:spPr>
              <a:xfrm rot="5400000">
                <a:off x="1051456" y="1428378"/>
                <a:ext cx="67419" cy="67419"/>
              </a:xfrm>
              <a:prstGeom prst="ellipse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20"/>
              <p:cNvSpPr/>
              <p:nvPr userDrawn="1">
                <p:custDataLst>
                  <p:tags r:id="rId22"/>
                </p:custDataLst>
              </p:nvPr>
            </p:nvSpPr>
            <p:spPr>
              <a:xfrm rot="5400000">
                <a:off x="205876" y="1428378"/>
                <a:ext cx="67419" cy="6741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椭圆 21"/>
              <p:cNvSpPr/>
              <p:nvPr userDrawn="1">
                <p:custDataLst>
                  <p:tags r:id="rId23"/>
                </p:custDataLst>
              </p:nvPr>
            </p:nvSpPr>
            <p:spPr>
              <a:xfrm rot="5400000">
                <a:off x="79872" y="1428378"/>
                <a:ext cx="67419" cy="6741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4" name="组合 23"/>
            <p:cNvGrpSpPr/>
            <p:nvPr userDrawn="1"/>
          </p:nvGrpSpPr>
          <p:grpSpPr>
            <a:xfrm flipH="1" flipV="1">
              <a:off x="10316046" y="1428378"/>
              <a:ext cx="1872780" cy="4231286"/>
              <a:chOff x="-2" y="1428378"/>
              <a:chExt cx="1872780" cy="4231286"/>
            </a:xfrm>
          </p:grpSpPr>
          <p:pic>
            <p:nvPicPr>
              <p:cNvPr id="25" name="图片 24" descr="85207 [转换]"/>
              <p:cNvPicPr>
                <a:picLocks noChangeAspect="1"/>
              </p:cNvPicPr>
              <p:nvPr userDrawn="1">
                <p:custDataLst>
                  <p:tags r:id="rId8"/>
                </p:custDataLst>
              </p:nvPr>
            </p:nvPicPr>
            <p:blipFill rotWithShape="1">
              <a:blip r:embed="rId25"/>
              <a:srcRect/>
              <a:stretch>
                <a:fillRect/>
              </a:stretch>
            </p:blipFill>
            <p:spPr>
              <a:xfrm>
                <a:off x="-2" y="1483705"/>
                <a:ext cx="1872780" cy="4142250"/>
              </a:xfrm>
              <a:prstGeom prst="rect">
                <a:avLst/>
              </a:prstGeom>
            </p:spPr>
          </p:pic>
          <p:sp>
            <p:nvSpPr>
              <p:cNvPr id="26" name="椭圆 25"/>
              <p:cNvSpPr/>
              <p:nvPr userDrawn="1">
                <p:custDataLst>
                  <p:tags r:id="rId9"/>
                </p:custDataLst>
              </p:nvPr>
            </p:nvSpPr>
            <p:spPr>
              <a:xfrm rot="5400000">
                <a:off x="516421" y="5592245"/>
                <a:ext cx="67419" cy="6741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椭圆 26"/>
              <p:cNvSpPr/>
              <p:nvPr userDrawn="1">
                <p:custDataLst>
                  <p:tags r:id="rId10"/>
                </p:custDataLst>
              </p:nvPr>
            </p:nvSpPr>
            <p:spPr>
              <a:xfrm rot="5400000">
                <a:off x="342622" y="5592245"/>
                <a:ext cx="67419" cy="67419"/>
              </a:xfrm>
              <a:prstGeom prst="ellipse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椭圆 27"/>
              <p:cNvSpPr/>
              <p:nvPr userDrawn="1">
                <p:custDataLst>
                  <p:tags r:id="rId11"/>
                </p:custDataLst>
              </p:nvPr>
            </p:nvSpPr>
            <p:spPr>
              <a:xfrm rot="5400000">
                <a:off x="868969" y="1428378"/>
                <a:ext cx="67419" cy="6741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椭圆 28"/>
              <p:cNvSpPr/>
              <p:nvPr userDrawn="1">
                <p:custDataLst>
                  <p:tags r:id="rId12"/>
                </p:custDataLst>
              </p:nvPr>
            </p:nvSpPr>
            <p:spPr>
              <a:xfrm rot="5400000">
                <a:off x="625587" y="1428378"/>
                <a:ext cx="67419" cy="67419"/>
              </a:xfrm>
              <a:prstGeom prst="ellipse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椭圆 29"/>
              <p:cNvSpPr/>
              <p:nvPr userDrawn="1">
                <p:custDataLst>
                  <p:tags r:id="rId13"/>
                </p:custDataLst>
              </p:nvPr>
            </p:nvSpPr>
            <p:spPr>
              <a:xfrm rot="5400000">
                <a:off x="1051456" y="1428378"/>
                <a:ext cx="67419" cy="67419"/>
              </a:xfrm>
              <a:prstGeom prst="ellipse">
                <a:avLst/>
              </a:pr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椭圆 30"/>
              <p:cNvSpPr/>
              <p:nvPr userDrawn="1">
                <p:custDataLst>
                  <p:tags r:id="rId14"/>
                </p:custDataLst>
              </p:nvPr>
            </p:nvSpPr>
            <p:spPr>
              <a:xfrm rot="5400000">
                <a:off x="205876" y="1428378"/>
                <a:ext cx="67419" cy="6741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椭圆 31"/>
              <p:cNvSpPr/>
              <p:nvPr userDrawn="1">
                <p:custDataLst>
                  <p:tags r:id="rId15"/>
                </p:custDataLst>
              </p:nvPr>
            </p:nvSpPr>
            <p:spPr>
              <a:xfrm rot="5400000">
                <a:off x="79872" y="1428378"/>
                <a:ext cx="67419" cy="6741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894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3C-BB16-45D8-947C-AFCFBEAD0881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B8AD-FFD2-4525-9CE1-AAB0ED7FC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3C-BB16-45D8-947C-AFCFBEAD0881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B8AD-FFD2-4525-9CE1-AAB0ED7FC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81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3C-BB16-45D8-947C-AFCFBEAD0881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B8AD-FFD2-4525-9CE1-AAB0ED7FC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53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3C-BB16-45D8-947C-AFCFBEAD0881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B8AD-FFD2-4525-9CE1-AAB0ED7FC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99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ABB3C-BB16-45D8-947C-AFCFBEAD0881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FB8AD-FFD2-4525-9CE1-AAB0ED7FC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25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6D984043-3ACB-4441-8873-77D6B249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B8EB183-C1F6-486D-B6EA-386CDD8F6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B7BCE0F-C6B1-4AB6-90EA-928987EF4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A864C06-5DE2-40FF-B0EB-D3BACEFB6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C29B219-4C11-4A40-B99A-5E1258383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0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6D984043-3ACB-4441-8873-77D6B249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B8EB183-C1F6-486D-B6EA-386CDD8F6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B7BCE0F-C6B1-4AB6-90EA-928987EF4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DFDD3-466D-4155-9584-E474E32CA8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A864C06-5DE2-40FF-B0EB-D3BACEFB6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C29B219-4C11-4A40-B99A-5E1258383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11B0E-6DC8-4A2B-A52B-496F6775C12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5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EA6C-834B-4556-97B3-1DCE31CFC9B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LM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SWE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8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hf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oi.org/10.1029/2021GL095714" TargetMode="Externa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5750"/>
            <a:ext cx="12192000" cy="27771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B0BE703-779D-4115-97D1-25C3DDDDEC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-139" r="-124" b="37689"/>
          <a:stretch/>
        </p:blipFill>
        <p:spPr>
          <a:xfrm>
            <a:off x="-8625" y="742985"/>
            <a:ext cx="12200626" cy="334647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58661580-59A7-4CCB-9749-CD038A605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09" y="59939"/>
            <a:ext cx="1893344" cy="60660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14A8792-AA39-405B-AB36-B136643B6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6153" y="4165897"/>
            <a:ext cx="10195847" cy="136844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Bounce Resonance Scattering of 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Radiation Belt Energetic Electrons by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Extremely 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Low-Frequency Chorus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Waves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2B205C3-7836-43F6-8396-E761C8D3F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3494" y="5590632"/>
            <a:ext cx="4319025" cy="1139467"/>
          </a:xfrm>
        </p:spPr>
        <p:txBody>
          <a:bodyPr>
            <a:noAutofit/>
          </a:bodyPr>
          <a:lstStyle/>
          <a:p>
            <a:pPr algn="r"/>
            <a:r>
              <a:rPr lang="en-US" altLang="zh-CN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Deyu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Guo, 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Zheng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Xiang, and 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Binbin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Ni</a:t>
            </a:r>
          </a:p>
          <a:p>
            <a:pPr algn="r"/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Wuhan University</a:t>
            </a:r>
            <a:endParaRPr lang="en-US" altLang="zh-CN" sz="20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2022.05.24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6FF3F1C0-C127-455A-907D-835016C78492}"/>
              </a:ext>
            </a:extLst>
          </p:cNvPr>
          <p:cNvCxnSpPr>
            <a:cxnSpLocks/>
          </p:cNvCxnSpPr>
          <p:nvPr/>
        </p:nvCxnSpPr>
        <p:spPr>
          <a:xfrm flipV="1">
            <a:off x="6823494" y="5592729"/>
            <a:ext cx="4301095" cy="100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" y="4224748"/>
            <a:ext cx="1976770" cy="26332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8030" y="7351"/>
            <a:ext cx="2863970" cy="7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277" y="293697"/>
            <a:ext cx="10852237" cy="441964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Introduction</a:t>
            </a:r>
            <a:r>
              <a:rPr lang="en-US" altLang="zh-CN" dirty="0"/>
              <a:t>——periodic </a:t>
            </a:r>
            <a:r>
              <a:rPr lang="en-US" altLang="zh-CN" dirty="0" smtClean="0"/>
              <a:t>motions of trapped electrons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A449-7B84-4C94-ACEF-CCAEFC8E4F3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77" y="890959"/>
            <a:ext cx="5988772" cy="28022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338" y="896839"/>
            <a:ext cx="3909715" cy="279635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4574" y="1201556"/>
            <a:ext cx="151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Walt, 1994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64" y="3797550"/>
            <a:ext cx="4533900" cy="24479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7573" y="3693192"/>
            <a:ext cx="4108440" cy="299236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623716" y="4683161"/>
            <a:ext cx="237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Thorne et al. (</a:t>
            </a:r>
            <a:r>
              <a:rPr lang="en-US" altLang="zh-CN" dirty="0" smtClean="0">
                <a:solidFill>
                  <a:prstClr val="black"/>
                </a:solidFill>
              </a:rPr>
              <a:t>2010)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7132" y="100077"/>
            <a:ext cx="1889924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9714" y="699250"/>
            <a:ext cx="4717564" cy="538956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2464" y="287216"/>
            <a:ext cx="10852237" cy="441964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Introduction——Chorus wave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A449-7B84-4C94-ACEF-CCAEFC8E4F3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29742" y="6088813"/>
            <a:ext cx="237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Thorne et al. (2013)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278" y="752014"/>
            <a:ext cx="6017274" cy="538933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826704" y="6084834"/>
            <a:ext cx="263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Liu et al. (</a:t>
            </a:r>
            <a:r>
              <a:rPr lang="en-US" altLang="zh-CN" dirty="0" smtClean="0"/>
              <a:t>2020)</a:t>
            </a:r>
            <a:r>
              <a:rPr lang="en-US" altLang="zh-CN" dirty="0" smtClean="0"/>
              <a:t>, </a:t>
            </a:r>
            <a:r>
              <a:rPr lang="en-US" altLang="zh-CN" dirty="0" smtClean="0"/>
              <a:t>GRL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8661580-59A7-4CCB-9749-CD038A605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9139" y="74749"/>
            <a:ext cx="1893344" cy="6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676" y="167102"/>
            <a:ext cx="4983065" cy="761957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Overview of ELF chorus wave event on Dec 22, 2014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09" y="135906"/>
            <a:ext cx="5363937" cy="6482606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21B8-8864-4078-95B6-D9DCBF0CD92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4691" y="5250436"/>
            <a:ext cx="4749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prstClr val="black"/>
                </a:solidFill>
              </a:rPr>
              <a:t>Wave spectrum further used to calculate bounce resonance coefficients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73305" y="366593"/>
            <a:ext cx="1164565" cy="3587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4693" y="1235692"/>
            <a:ext cx="5390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prstClr val="black"/>
                </a:solidFill>
              </a:rPr>
              <a:t>VAP-A was outside the plasmasphere during this period.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8876" y="3456362"/>
            <a:ext cx="3140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prstClr val="black"/>
                </a:solidFill>
              </a:rPr>
              <a:t>Right-handed rotation with low wave normal angles</a:t>
            </a:r>
            <a:endParaRPr lang="zh-CN" altLang="en-US" dirty="0">
              <a:solidFill>
                <a:prstClr val="black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3442447" y="3705726"/>
            <a:ext cx="1789898" cy="5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3109771" y="2227286"/>
            <a:ext cx="3027776" cy="386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54692" y="2524103"/>
            <a:ext cx="321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0.1 f</a:t>
            </a:r>
            <a:r>
              <a:rPr lang="en-US" altLang="zh-CN" baseline="-25000" dirty="0" smtClean="0"/>
              <a:t>ce</a:t>
            </a:r>
            <a:endParaRPr lang="zh-CN" altLang="en-US" baseline="-25000" dirty="0"/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58661580-59A7-4CCB-9749-CD038A605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8656" y="63290"/>
            <a:ext cx="1893344" cy="6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5621" y="158515"/>
            <a:ext cx="10852237" cy="441964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Bounce resonance region and coefficients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90" y="887239"/>
            <a:ext cx="4459091" cy="5855503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E4D2-E10B-4025-9703-2BD2B806CF3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2470" y="2753614"/>
            <a:ext cx="3638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prstClr val="black"/>
                </a:solidFill>
              </a:rPr>
              <a:t>1-100 </a:t>
            </a:r>
            <a:r>
              <a:rPr lang="en-US" altLang="zh-CN" dirty="0">
                <a:solidFill>
                  <a:prstClr val="black"/>
                </a:solidFill>
              </a:rPr>
              <a:t>order bounce resonance is considered </a:t>
            </a:r>
            <a:r>
              <a:rPr lang="en-US" altLang="zh-CN" dirty="0" smtClean="0">
                <a:solidFill>
                  <a:prstClr val="black"/>
                </a:solidFill>
              </a:rPr>
              <a:t>in this study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887239"/>
            <a:ext cx="38763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prstClr val="black"/>
                </a:solidFill>
              </a:rPr>
              <a:t>Method: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Tao and Li (2016</a:t>
            </a:r>
            <a:r>
              <a:rPr lang="en-US" altLang="zh-CN" dirty="0" smtClean="0">
                <a:solidFill>
                  <a:prstClr val="black"/>
                </a:solidFill>
              </a:rPr>
              <a:t>), GRL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40397" y="887239"/>
            <a:ext cx="34404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 smtClean="0">
                <a:solidFill>
                  <a:prstClr val="black"/>
                </a:solidFill>
              </a:rPr>
              <a:t>Results:  </a:t>
            </a:r>
            <a:endParaRPr lang="en-US" altLang="zh-CN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prstClr val="black"/>
                </a:solidFill>
              </a:rPr>
              <a:t>As L increases, higher order bounce resonance is more likely to </a:t>
            </a:r>
            <a:r>
              <a:rPr lang="en-US" altLang="zh-CN" dirty="0" smtClean="0">
                <a:solidFill>
                  <a:prstClr val="black"/>
                </a:solidFill>
              </a:rPr>
              <a:t>occur.  </a:t>
            </a:r>
            <a:endParaRPr lang="en-US" altLang="zh-CN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prstClr val="black"/>
                </a:solidFill>
              </a:rPr>
              <a:t>The bounce resonance has </a:t>
            </a:r>
            <a:r>
              <a:rPr lang="en-US" altLang="zh-CN" dirty="0" smtClean="0">
                <a:solidFill>
                  <a:prstClr val="black"/>
                </a:solidFill>
              </a:rPr>
              <a:t>high </a:t>
            </a:r>
            <a:r>
              <a:rPr lang="en-US" altLang="zh-CN" dirty="0">
                <a:solidFill>
                  <a:prstClr val="black"/>
                </a:solidFill>
              </a:rPr>
              <a:t>scattering </a:t>
            </a:r>
            <a:r>
              <a:rPr lang="en-US" altLang="zh-CN" dirty="0" smtClean="0">
                <a:solidFill>
                  <a:prstClr val="black"/>
                </a:solidFill>
              </a:rPr>
              <a:t>rates for electrons with pitch angles above </a:t>
            </a:r>
            <a:r>
              <a:rPr lang="en-US" altLang="zh-CN" dirty="0">
                <a:solidFill>
                  <a:prstClr val="black"/>
                </a:solidFill>
              </a:rPr>
              <a:t>80° 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prstClr val="black"/>
                </a:solidFill>
              </a:rPr>
              <a:t>As L increases, the </a:t>
            </a:r>
            <a:r>
              <a:rPr lang="en-US" altLang="zh-CN" dirty="0" smtClean="0">
                <a:solidFill>
                  <a:prstClr val="black"/>
                </a:solidFill>
              </a:rPr>
              <a:t>diffusion rates increase 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8661580-59A7-4CCB-9749-CD038A605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16" y="57759"/>
            <a:ext cx="1893344" cy="6066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282324" y="1487822"/>
                <a:ext cx="858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= </a:t>
                </a:r>
                <a:r>
                  <a:rPr lang="en-US" altLang="zh-CN" i="1" dirty="0" smtClean="0"/>
                  <a:t>l </a:t>
                </a:r>
                <a:r>
                  <a:rPr lang="en-US" altLang="zh-CN" dirty="0" smtClean="0"/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324" y="1487822"/>
                <a:ext cx="85837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2766" t="-28261" r="-4965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107193" y="1936052"/>
            <a:ext cx="3661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l </a:t>
            </a:r>
            <a:r>
              <a:rPr lang="en-US" altLang="zh-CN" dirty="0" smtClean="0"/>
              <a:t>is the bounce resonance order</a:t>
            </a:r>
          </a:p>
          <a:p>
            <a:r>
              <a:rPr lang="en-US" altLang="zh-CN" i="1" dirty="0" smtClean="0"/>
              <a:t>f</a:t>
            </a:r>
            <a:r>
              <a:rPr lang="en-US" altLang="zh-CN" i="1" baseline="-25000" dirty="0" smtClean="0"/>
              <a:t>b</a:t>
            </a:r>
            <a:r>
              <a:rPr lang="en-US" altLang="zh-CN" i="1" dirty="0" smtClean="0"/>
              <a:t> </a:t>
            </a:r>
            <a:r>
              <a:rPr lang="en-US" altLang="zh-CN" dirty="0" smtClean="0"/>
              <a:t>is the particle bounce frequency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61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28" y="812343"/>
            <a:ext cx="4118979" cy="5852418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370" y="228392"/>
            <a:ext cx="10852237" cy="441964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Compare with cyclotron and </a:t>
            </a:r>
            <a:r>
              <a:rPr lang="en-US" altLang="zh-CN" dirty="0" smtClean="0"/>
              <a:t>Landau </a:t>
            </a:r>
            <a:r>
              <a:rPr lang="en-US" altLang="zh-CN" dirty="0" smtClean="0"/>
              <a:t>resonance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DF4F-3D6E-4240-A70F-79C1DB03255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187" y="1472543"/>
            <a:ext cx="445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prstClr val="black"/>
                </a:solidFill>
              </a:rPr>
              <a:t>Low pitch angle – cyclotron resonance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188" y="2099843"/>
            <a:ext cx="47873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prstClr val="black"/>
                </a:solidFill>
              </a:rPr>
              <a:t>For 100s </a:t>
            </a:r>
            <a:r>
              <a:rPr lang="en-US" altLang="zh-CN" dirty="0">
                <a:solidFill>
                  <a:prstClr val="black"/>
                </a:solidFill>
              </a:rPr>
              <a:t>keV </a:t>
            </a:r>
            <a:r>
              <a:rPr lang="en-US" altLang="zh-CN" dirty="0" smtClean="0">
                <a:solidFill>
                  <a:prstClr val="black"/>
                </a:solidFill>
              </a:rPr>
              <a:t>electrons at high pitch angles, the bounce effect is </a:t>
            </a:r>
            <a:r>
              <a:rPr lang="en-US" altLang="zh-CN" dirty="0" smtClean="0"/>
              <a:t>approximate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to </a:t>
            </a:r>
            <a:r>
              <a:rPr lang="en-US" altLang="zh-CN" dirty="0" smtClean="0">
                <a:solidFill>
                  <a:prstClr val="black"/>
                </a:solidFill>
              </a:rPr>
              <a:t>the Landau effect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8965" y="3526868"/>
            <a:ext cx="5531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prstClr val="black"/>
                </a:solidFill>
              </a:rPr>
              <a:t>For MeV electrons at high pitch angle,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prstClr val="black"/>
                </a:solidFill>
              </a:rPr>
              <a:t>    bounce effect is </a:t>
            </a:r>
            <a:r>
              <a:rPr lang="en-US" altLang="zh-CN" dirty="0">
                <a:solidFill>
                  <a:prstClr val="black"/>
                </a:solidFill>
              </a:rPr>
              <a:t>stronger than </a:t>
            </a:r>
            <a:r>
              <a:rPr lang="en-US" altLang="zh-CN" dirty="0" smtClean="0">
                <a:solidFill>
                  <a:prstClr val="black"/>
                </a:solidFill>
              </a:rPr>
              <a:t>Landau effect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188" y="4547360"/>
            <a:ext cx="4336051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prstClr val="black"/>
                </a:solidFill>
              </a:rPr>
              <a:t>The bounce resonance </a:t>
            </a:r>
            <a:r>
              <a:rPr lang="en-US" altLang="zh-CN" dirty="0" smtClean="0">
                <a:solidFill>
                  <a:prstClr val="black"/>
                </a:solidFill>
              </a:rPr>
              <a:t>coefficients are </a:t>
            </a:r>
            <a:r>
              <a:rPr lang="en-US" altLang="zh-CN" dirty="0">
                <a:solidFill>
                  <a:prstClr val="black"/>
                </a:solidFill>
              </a:rPr>
              <a:t>insensitive to </a:t>
            </a:r>
            <a:r>
              <a:rPr lang="en-US" altLang="zh-CN" dirty="0" smtClean="0">
                <a:solidFill>
                  <a:prstClr val="black"/>
                </a:solidFill>
              </a:rPr>
              <a:t>energies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78387" y="1364998"/>
            <a:ext cx="34616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 smtClean="0">
                <a:solidFill>
                  <a:prstClr val="black"/>
                </a:solidFill>
              </a:rPr>
              <a:t>For 100s keV electrons: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prstClr val="black"/>
                </a:solidFill>
              </a:rPr>
              <a:t>The bounce </a:t>
            </a:r>
            <a:r>
              <a:rPr lang="en-US" altLang="zh-CN" sz="1600" dirty="0">
                <a:solidFill>
                  <a:prstClr val="black"/>
                </a:solidFill>
              </a:rPr>
              <a:t>resonance and </a:t>
            </a:r>
            <a:r>
              <a:rPr lang="en-US" altLang="zh-CN" sz="1600" dirty="0" smtClean="0">
                <a:solidFill>
                  <a:prstClr val="black"/>
                </a:solidFill>
              </a:rPr>
              <a:t>the Landau    resonance </a:t>
            </a:r>
            <a:r>
              <a:rPr lang="en-US" altLang="zh-CN" sz="1600" dirty="0">
                <a:solidFill>
                  <a:prstClr val="black"/>
                </a:solidFill>
              </a:rPr>
              <a:t>compete with each </a:t>
            </a:r>
            <a:r>
              <a:rPr lang="en-US" altLang="zh-CN" sz="1600" dirty="0" smtClean="0">
                <a:solidFill>
                  <a:prstClr val="black"/>
                </a:solidFill>
              </a:rPr>
              <a:t>other, affecting </a:t>
            </a:r>
            <a:r>
              <a:rPr lang="en-US" altLang="zh-CN" sz="1600" dirty="0">
                <a:solidFill>
                  <a:prstClr val="black"/>
                </a:solidFill>
              </a:rPr>
              <a:t>electron energy diffusion at high pitch </a:t>
            </a:r>
            <a:r>
              <a:rPr lang="en-US" altLang="zh-CN" sz="1600" dirty="0" smtClean="0">
                <a:solidFill>
                  <a:prstClr val="black"/>
                </a:solidFill>
              </a:rPr>
              <a:t>angles </a:t>
            </a:r>
            <a:r>
              <a:rPr lang="en-US" altLang="zh-CN" sz="1600" dirty="0" smtClean="0"/>
              <a:t>corporately</a:t>
            </a:r>
            <a:r>
              <a:rPr lang="en-US" altLang="zh-CN" sz="1600" dirty="0" smtClean="0">
                <a:solidFill>
                  <a:prstClr val="black"/>
                </a:solidFill>
              </a:rPr>
              <a:t>. 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78387" y="943329"/>
            <a:ext cx="276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Combined effect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5629" y="943329"/>
            <a:ext cx="307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Individual effect: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58661580-59A7-4CCB-9749-CD038A605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1516" y="57759"/>
            <a:ext cx="1893344" cy="6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1390573" cy="538890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+mn-lt"/>
                <a:cs typeface="Times New Roman" panose="02020603050405020304" pitchFamily="18" charset="0"/>
              </a:rPr>
              <a:t> The </a:t>
            </a:r>
            <a:r>
              <a:rPr lang="en-US" altLang="zh-CN" sz="2000" dirty="0">
                <a:latin typeface="+mn-lt"/>
                <a:cs typeface="Times New Roman" panose="02020603050405020304" pitchFamily="18" charset="0"/>
              </a:rPr>
              <a:t>ELF chorus waves </a:t>
            </a:r>
            <a:r>
              <a:rPr lang="en-US" altLang="zh-CN" sz="2000" dirty="0" smtClean="0">
                <a:latin typeface="+mn-lt"/>
                <a:cs typeface="Times New Roman" panose="02020603050405020304" pitchFamily="18" charset="0"/>
              </a:rPr>
              <a:t>can </a:t>
            </a:r>
            <a:r>
              <a:rPr lang="en-US" altLang="zh-CN" sz="2000" dirty="0">
                <a:latin typeface="+mn-lt"/>
                <a:cs typeface="Times New Roman" panose="02020603050405020304" pitchFamily="18" charset="0"/>
              </a:rPr>
              <a:t>bounce-resonate with </a:t>
            </a:r>
            <a:r>
              <a:rPr lang="en-US" altLang="zh-CN" sz="2000" dirty="0" smtClean="0">
                <a:latin typeface="+mn-lt"/>
                <a:cs typeface="Times New Roman" panose="02020603050405020304" pitchFamily="18" charset="0"/>
              </a:rPr>
              <a:t>electrons at high </a:t>
            </a:r>
            <a:r>
              <a:rPr lang="en-US" altLang="zh-CN" sz="2000" dirty="0">
                <a:latin typeface="+mn-lt"/>
                <a:cs typeface="Times New Roman" panose="02020603050405020304" pitchFamily="18" charset="0"/>
              </a:rPr>
              <a:t>equatorial pitch </a:t>
            </a:r>
            <a:r>
              <a:rPr lang="en-US" altLang="zh-CN" sz="2000" dirty="0" smtClean="0">
                <a:latin typeface="+mn-lt"/>
                <a:cs typeface="Times New Roman" panose="02020603050405020304" pitchFamily="18" charset="0"/>
              </a:rPr>
              <a:t>angles over </a:t>
            </a:r>
            <a:r>
              <a:rPr lang="en-US" altLang="zh-CN" sz="2000" dirty="0">
                <a:latin typeface="+mn-lt"/>
                <a:cs typeface="Times New Roman" panose="02020603050405020304" pitchFamily="18" charset="0"/>
              </a:rPr>
              <a:t>a wide energy </a:t>
            </a:r>
            <a:r>
              <a:rPr lang="en-US" altLang="zh-CN" sz="2000" dirty="0" smtClean="0">
                <a:latin typeface="+mn-lt"/>
                <a:cs typeface="Times New Roman" panose="02020603050405020304" pitchFamily="18" charset="0"/>
              </a:rPr>
              <a:t>range with considerable diffusion rates.</a:t>
            </a:r>
            <a:endParaRPr lang="en-US" altLang="zh-CN" sz="2000" dirty="0"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+mn-lt"/>
                <a:cs typeface="Times New Roman" panose="02020603050405020304" pitchFamily="18" charset="0"/>
              </a:rPr>
              <a:t> The bounce resonance </a:t>
            </a:r>
            <a:r>
              <a:rPr lang="en-US" altLang="zh-CN" sz="2000" dirty="0">
                <a:latin typeface="+mn-lt"/>
                <a:cs typeface="Times New Roman" panose="02020603050405020304" pitchFamily="18" charset="0"/>
              </a:rPr>
              <a:t>by ELF chorus waves </a:t>
            </a:r>
            <a:r>
              <a:rPr lang="en-US" altLang="zh-CN" sz="2000" dirty="0" smtClean="0">
                <a:latin typeface="+mn-lt"/>
                <a:cs typeface="Times New Roman" panose="02020603050405020304" pitchFamily="18" charset="0"/>
              </a:rPr>
              <a:t>has </a:t>
            </a:r>
            <a:r>
              <a:rPr lang="en-US" altLang="zh-CN" sz="2000" dirty="0">
                <a:latin typeface="+mn-lt"/>
                <a:cs typeface="Times New Roman" panose="02020603050405020304" pitchFamily="18" charset="0"/>
              </a:rPr>
              <a:t>slight energy </a:t>
            </a:r>
            <a:r>
              <a:rPr lang="en-US" altLang="zh-CN" sz="2000" dirty="0" smtClean="0">
                <a:latin typeface="+mn-lt"/>
                <a:cs typeface="Times New Roman" panose="02020603050405020304" pitchFamily="18" charset="0"/>
              </a:rPr>
              <a:t>dependence.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+mn-lt"/>
                <a:cs typeface="Times New Roman" panose="02020603050405020304" pitchFamily="18" charset="0"/>
              </a:rPr>
              <a:t>For </a:t>
            </a:r>
            <a:r>
              <a:rPr lang="en-US" altLang="zh-CN" sz="2000" dirty="0">
                <a:latin typeface="+mn-lt"/>
                <a:cs typeface="Times New Roman" panose="02020603050405020304" pitchFamily="18" charset="0"/>
              </a:rPr>
              <a:t>&lt;1 MeV </a:t>
            </a:r>
            <a:r>
              <a:rPr lang="en-US" altLang="zh-CN" sz="2000" dirty="0" smtClean="0">
                <a:latin typeface="+mn-lt"/>
                <a:cs typeface="Times New Roman" panose="02020603050405020304" pitchFamily="18" charset="0"/>
              </a:rPr>
              <a:t>near-equatorially </a:t>
            </a:r>
            <a:r>
              <a:rPr lang="en-US" altLang="zh-CN" sz="2000" dirty="0">
                <a:latin typeface="+mn-lt"/>
                <a:cs typeface="Times New Roman" panose="02020603050405020304" pitchFamily="18" charset="0"/>
              </a:rPr>
              <a:t>mirroring electrons, the TPS results suggest that the </a:t>
            </a:r>
            <a:r>
              <a:rPr lang="en-US" altLang="zh-CN" sz="2000" dirty="0" smtClean="0">
                <a:latin typeface="+mn-lt"/>
                <a:cs typeface="Times New Roman" panose="02020603050405020304" pitchFamily="18" charset="0"/>
              </a:rPr>
              <a:t> combined </a:t>
            </a:r>
            <a:r>
              <a:rPr lang="en-US" altLang="zh-CN" sz="2000" dirty="0">
                <a:latin typeface="+mn-lt"/>
                <a:cs typeface="Times New Roman" panose="02020603050405020304" pitchFamily="18" charset="0"/>
              </a:rPr>
              <a:t>effects of bounce and </a:t>
            </a:r>
            <a:r>
              <a:rPr lang="en-US" altLang="zh-CN" sz="2000" dirty="0" smtClean="0">
                <a:latin typeface="+mn-lt"/>
                <a:cs typeface="Times New Roman" panose="02020603050405020304" pitchFamily="18" charset="0"/>
              </a:rPr>
              <a:t>Landau resonances </a:t>
            </a:r>
            <a:r>
              <a:rPr lang="en-US" altLang="zh-CN" sz="2000" dirty="0">
                <a:latin typeface="+mn-lt"/>
                <a:cs typeface="Times New Roman" panose="02020603050405020304" pitchFamily="18" charset="0"/>
              </a:rPr>
              <a:t>are not linear superposition but mutual inhibition, leading to the energy diffusion </a:t>
            </a:r>
            <a:r>
              <a:rPr lang="en-US" altLang="zh-CN" sz="2000" dirty="0" smtClean="0">
                <a:latin typeface="+mn-lt"/>
                <a:cs typeface="Times New Roman" panose="02020603050405020304" pitchFamily="18" charset="0"/>
              </a:rPr>
              <a:t>coefficients </a:t>
            </a:r>
            <a:r>
              <a:rPr lang="en-US" altLang="zh-CN" sz="2000" dirty="0">
                <a:latin typeface="+mn-lt"/>
                <a:cs typeface="Times New Roman" panose="02020603050405020304" pitchFamily="18" charset="0"/>
              </a:rPr>
              <a:t>lower than theoretical analysis values.</a:t>
            </a:r>
            <a:endParaRPr lang="en-US" altLang="zh-CN" sz="2000" dirty="0" smtClean="0"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+mn-lt"/>
                <a:cs typeface="Times New Roman" panose="02020603050405020304" pitchFamily="18" charset="0"/>
              </a:rPr>
              <a:t> Bounce resonance between ELF chorus and electrons should be considered in the future radiation belt models.</a:t>
            </a:r>
            <a:endParaRPr lang="en-US" altLang="zh-CN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B27D-CFF1-418F-BF64-BF15B1A38B0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2022/5/21</a:t>
            </a:fld>
            <a:endParaRPr lang="zh-CN" alt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9882" y="5791626"/>
            <a:ext cx="786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This article can be found in GRL </a:t>
            </a:r>
            <a:r>
              <a:rPr lang="en-US" altLang="zh-CN" dirty="0">
                <a:solidFill>
                  <a:srgbClr val="0000FF"/>
                </a:solidFill>
                <a:hlinkClick r:id="rId2"/>
              </a:rPr>
              <a:t>https://doi.org/10.1029/2021GL095714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8661580-59A7-4CCB-9749-CD038A605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16" y="57759"/>
            <a:ext cx="1893344" cy="6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6B019F5A-AABF-48CD-9D0E-C6452F18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-139" r="-124" b="37689"/>
          <a:stretch/>
        </p:blipFill>
        <p:spPr>
          <a:xfrm>
            <a:off x="0" y="737680"/>
            <a:ext cx="12232433" cy="334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14A8792-AA39-405B-AB36-B136643B6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917" y="4892488"/>
            <a:ext cx="10246388" cy="933180"/>
          </a:xfrm>
        </p:spPr>
        <p:txBody>
          <a:bodyPr>
            <a:normAutofit/>
          </a:bodyPr>
          <a:lstStyle/>
          <a:p>
            <a:pPr algn="r"/>
            <a:r>
              <a:rPr lang="en-US" altLang="zh-CN" sz="5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 listening!</a:t>
            </a:r>
            <a:endParaRPr lang="zh-CN" altLang="en-US" sz="5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2B205C3-7836-43F6-8396-E761C8D3F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1358" y="5825668"/>
            <a:ext cx="2982947" cy="895317"/>
          </a:xfrm>
        </p:spPr>
        <p:txBody>
          <a:bodyPr/>
          <a:lstStyle/>
          <a:p>
            <a:pPr algn="r"/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guodeyu@whu.edu.cn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6FF3F1C0-C127-455A-907D-835016C78492}"/>
              </a:ext>
            </a:extLst>
          </p:cNvPr>
          <p:cNvCxnSpPr>
            <a:cxnSpLocks/>
          </p:cNvCxnSpPr>
          <p:nvPr/>
        </p:nvCxnSpPr>
        <p:spPr>
          <a:xfrm>
            <a:off x="7278943" y="5825668"/>
            <a:ext cx="39853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851296C-C762-4BE4-A4A8-35C04981B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9" y="59939"/>
            <a:ext cx="1893344" cy="6066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09" y="4155287"/>
            <a:ext cx="1975275" cy="2633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6632" y="0"/>
            <a:ext cx="2865368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1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268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4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268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8、9、10、11、12、13、14、15"/>
  <p:tag name="KSO_WM_TEMPLATE_SUBCATEGORY" val="0"/>
  <p:tag name="KSO_WM_TAG_VERSION" val="1.0"/>
  <p:tag name="KSO_WM_BEAUTIFY_FLAG" val="#wm#"/>
  <p:tag name="KSO_WM_TEMPLATE_CATEGORY" val="custom"/>
  <p:tag name="KSO_WM_TEMPLATE_INDEX" val="20202684"/>
  <p:tag name="KSO_WM_TEMPLATE_MASTER_TYPE" val="1"/>
  <p:tag name="KSO_WM_TEMPLATE_COLOR_TYPE" val="1"/>
  <p:tag name="KSO_WM_TEMPLATE_MASTER_THUMB_INDEX" val="1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自定义 89">
      <a:dk1>
        <a:sysClr val="windowText" lastClr="000000"/>
      </a:dk1>
      <a:lt1>
        <a:sysClr val="window" lastClr="FFFFFF"/>
      </a:lt1>
      <a:dk2>
        <a:srgbClr val="ECECEC"/>
      </a:dk2>
      <a:lt2>
        <a:srgbClr val="FFFFFF"/>
      </a:lt2>
      <a:accent1>
        <a:srgbClr val="000000"/>
      </a:accent1>
      <a:accent2>
        <a:srgbClr val="333333"/>
      </a:accent2>
      <a:accent3>
        <a:srgbClr val="666666"/>
      </a:accent3>
      <a:accent4>
        <a:srgbClr val="999999"/>
      </a:accent4>
      <a:accent5>
        <a:srgbClr val="CCCCCC"/>
      </a:accent5>
      <a:accent6>
        <a:srgbClr val="FFFFFF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341</Words>
  <Application>Microsoft Office PowerPoint</Application>
  <PresentationFormat>宽屏</PresentationFormat>
  <Paragraphs>61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(使用中文字体)</vt:lpstr>
      <vt:lpstr>等线</vt:lpstr>
      <vt:lpstr>等线 Light</vt:lpstr>
      <vt:lpstr>汉仪旗黑-85S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Office 主题​​</vt:lpstr>
      <vt:lpstr>1_Office 主题​​</vt:lpstr>
      <vt:lpstr>2_Office 主题​​</vt:lpstr>
      <vt:lpstr>Bounce Resonance Scattering of Radiation Belt Energetic Electrons by Extremely Low-Frequency Chorus Waves</vt:lpstr>
      <vt:lpstr>Introduction——periodic motions of trapped electrons</vt:lpstr>
      <vt:lpstr>Introduction——Chorus wave</vt:lpstr>
      <vt:lpstr>Overview of ELF chorus wave event on Dec 22, 2014</vt:lpstr>
      <vt:lpstr>Bounce resonance region and coefficients</vt:lpstr>
      <vt:lpstr>Compare with cyclotron and Landau resonance</vt:lpstr>
      <vt:lpstr>Summary</vt:lpstr>
      <vt:lpstr>Thanks for listening!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竞选书</dc:title>
  <dc:creator>Microsoft 帐户</dc:creator>
  <cp:lastModifiedBy>Microsoft 帐户</cp:lastModifiedBy>
  <cp:revision>85</cp:revision>
  <dcterms:created xsi:type="dcterms:W3CDTF">2022-05-16T06:36:50Z</dcterms:created>
  <dcterms:modified xsi:type="dcterms:W3CDTF">2022-05-21T04:59:13Z</dcterms:modified>
</cp:coreProperties>
</file>