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332" r:id="rId3"/>
    <p:sldId id="362" r:id="rId4"/>
    <p:sldId id="363" r:id="rId5"/>
    <p:sldId id="364" r:id="rId6"/>
    <p:sldId id="325" r:id="rId7"/>
  </p:sldIdLst>
  <p:sldSz cx="9144000" cy="5143500" type="screen16x9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99"/>
    <a:srgbClr val="A0C0E0"/>
    <a:srgbClr val="1F4A7F"/>
    <a:srgbClr val="005191"/>
    <a:srgbClr val="006600"/>
    <a:srgbClr val="CCFF66"/>
    <a:srgbClr val="95B3D7"/>
    <a:srgbClr val="990099"/>
    <a:srgbClr val="6D9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88098" autoAdjust="0"/>
  </p:normalViewPr>
  <p:slideViewPr>
    <p:cSldViewPr>
      <p:cViewPr varScale="1">
        <p:scale>
          <a:sx n="119" d="100"/>
          <a:sy n="119" d="100"/>
        </p:scale>
        <p:origin x="942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2250" y="-102"/>
      </p:cViewPr>
      <p:guideLst>
        <p:guide orient="horz" pos="3132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87ACC-F5DF-40B6-A7AB-31B78638A389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D1ED7-CFCA-412A-80B4-AB2A53E6EE3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92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B99F1-3433-489E-B7D1-FCA807E6F10E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E1F7B-8DFA-40AE-BA42-966CD0EF13B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86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7813" cy="3729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612DF-BCF5-44D6-8F86-03C45687E00D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090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7813" cy="3729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612DF-BCF5-44D6-8F86-03C45687E00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12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gemein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6" name="Foliennummernplatzhalter 8"/>
          <p:cNvSpPr>
            <a:spLocks noGrp="1"/>
          </p:cNvSpPr>
          <p:nvPr>
            <p:ph type="sldNum" sz="quarter" idx="4"/>
          </p:nvPr>
        </p:nvSpPr>
        <p:spPr>
          <a:xfrm>
            <a:off x="8388425" y="4947292"/>
            <a:ext cx="758997" cy="196208"/>
          </a:xfrm>
          <a:prstGeom prst="rect">
            <a:avLst/>
          </a:prstGeom>
        </p:spPr>
        <p:txBody>
          <a:bodyPr vert="horz" lIns="180000" tIns="45720" rIns="180000" bIns="45720" rtlCol="0" anchor="ctr"/>
          <a:lstStyle>
            <a:lvl1pPr algn="r">
              <a:defRPr sz="1100">
                <a:solidFill>
                  <a:srgbClr val="F6F6F6"/>
                </a:solidFill>
                <a:latin typeface="Calibri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A4D798F-BC53-4B2C-AF0B-B02A7EE54970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0" y="249493"/>
            <a:ext cx="9144000" cy="438581"/>
          </a:xfrm>
          <a:prstGeom prst="rect">
            <a:avLst/>
          </a:prstGeom>
          <a:solidFill>
            <a:srgbClr val="F6F6F6"/>
          </a:solidFill>
        </p:spPr>
        <p:txBody>
          <a:bodyPr lIns="180000" rIns="180000"/>
          <a:lstStyle>
            <a:lvl1pPr algn="r">
              <a:defRPr sz="3200">
                <a:solidFill>
                  <a:srgbClr val="0051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8" name="Fußzeilenplatzhalter 5"/>
          <p:cNvSpPr txBox="1">
            <a:spLocks/>
          </p:cNvSpPr>
          <p:nvPr userDrawn="1"/>
        </p:nvSpPr>
        <p:spPr>
          <a:xfrm>
            <a:off x="539551" y="4948014"/>
            <a:ext cx="7848873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100" kern="1200">
                <a:solidFill>
                  <a:srgbClr val="F6F6F6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M. Stockhause &amp; M. Lautenschlager:  25 </a:t>
            </a:r>
            <a:r>
              <a:rPr lang="de-DE" dirty="0" err="1" smtClean="0"/>
              <a:t>years</a:t>
            </a:r>
            <a:r>
              <a:rPr lang="de-DE" dirty="0" smtClean="0"/>
              <a:t> IPCC DDC at DKRZ</a:t>
            </a:r>
            <a:r>
              <a:rPr lang="en-US" dirty="0" smtClean="0"/>
              <a:t>, EGU 2022, https://doi.org/10.5194/egusphere-egu22-2145 </a:t>
            </a:r>
          </a:p>
        </p:txBody>
      </p:sp>
    </p:spTree>
    <p:extLst>
      <p:ext uri="{BB962C8B-B14F-4D97-AF65-F5344CB8AC3E}">
        <p14:creationId xmlns:p14="http://schemas.microsoft.com/office/powerpoint/2010/main" val="62015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ter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:\doc\Vorlagen\Powerpoint\DKRZ Logo Einzelne Schwinge-238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0800000">
            <a:off x="1831644" y="3192030"/>
            <a:ext cx="7312357" cy="1695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:\doc\Vorlagen\Powerpoint\DKRZ Logo Einzelne Schwinge-238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" y="302383"/>
            <a:ext cx="7312357" cy="1695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733768"/>
            <a:ext cx="6400800" cy="1152432"/>
          </a:xfrm>
        </p:spPr>
        <p:txBody>
          <a:bodyPr/>
          <a:lstStyle>
            <a:lvl1pPr marL="0" indent="0" algn="ctr">
              <a:buNone/>
              <a:defRPr>
                <a:solidFill>
                  <a:srgbClr val="00519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51521" y="1436508"/>
            <a:ext cx="8537615" cy="1080120"/>
          </a:xfrm>
          <a:prstGeom prst="rect">
            <a:avLst/>
          </a:prstGeom>
        </p:spPr>
        <p:txBody>
          <a:bodyPr wrap="square">
            <a:noAutofit/>
          </a:bodyPr>
          <a:lstStyle>
            <a:lvl1pPr algn="ctr">
              <a:defRPr>
                <a:solidFill>
                  <a:srgbClr val="00519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10" name="Foliennummernplatzhalter 8"/>
          <p:cNvSpPr>
            <a:spLocks noGrp="1"/>
          </p:cNvSpPr>
          <p:nvPr>
            <p:ph type="sldNum" sz="quarter" idx="4"/>
          </p:nvPr>
        </p:nvSpPr>
        <p:spPr>
          <a:xfrm>
            <a:off x="8388425" y="4947292"/>
            <a:ext cx="758997" cy="196208"/>
          </a:xfrm>
          <a:prstGeom prst="rect">
            <a:avLst/>
          </a:prstGeom>
        </p:spPr>
        <p:txBody>
          <a:bodyPr vert="horz" lIns="180000" tIns="45720" rIns="180000" bIns="45720" rtlCol="0" anchor="ctr"/>
          <a:lstStyle>
            <a:lvl1pPr algn="r">
              <a:defRPr sz="1100">
                <a:solidFill>
                  <a:srgbClr val="F6F6F6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A4D798F-BC53-4B2C-AF0B-B02A7EE54970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Fußzeilenplatzhalter 5"/>
          <p:cNvSpPr txBox="1">
            <a:spLocks/>
          </p:cNvSpPr>
          <p:nvPr userDrawn="1"/>
        </p:nvSpPr>
        <p:spPr>
          <a:xfrm>
            <a:off x="539551" y="4948014"/>
            <a:ext cx="7848873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100" kern="1200">
                <a:solidFill>
                  <a:srgbClr val="F6F6F6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M. Stockhause &amp; M. Lautenschlager:  25 </a:t>
            </a:r>
            <a:r>
              <a:rPr lang="de-DE" dirty="0" err="1" smtClean="0"/>
              <a:t>years</a:t>
            </a:r>
            <a:r>
              <a:rPr lang="de-DE" dirty="0" smtClean="0"/>
              <a:t> IPCC DDC at DKRZ</a:t>
            </a:r>
            <a:r>
              <a:rPr lang="en-US" dirty="0" smtClean="0"/>
              <a:t>, EGU 2022, https://doi.org/10.5194/egusphere-egu22-2145 </a:t>
            </a:r>
          </a:p>
        </p:txBody>
      </p:sp>
    </p:spTree>
    <p:extLst>
      <p:ext uri="{BB962C8B-B14F-4D97-AF65-F5344CB8AC3E}">
        <p14:creationId xmlns:p14="http://schemas.microsoft.com/office/powerpoint/2010/main" val="2746079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:\doc\Vorlagen\Powerpoint\DKRZ Logo Einzelne Schwinge-238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" y="302383"/>
            <a:ext cx="7312357" cy="1695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:\doc\Vorlagen\Powerpoint\DKRZ Logo Einzelne Schwinge-238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0800000">
            <a:off x="1831644" y="3192030"/>
            <a:ext cx="7312357" cy="1695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787774"/>
            <a:ext cx="6400800" cy="1098426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rgbClr val="00519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51521" y="1653648"/>
            <a:ext cx="8537615" cy="1080120"/>
          </a:xfrm>
          <a:prstGeom prst="rect">
            <a:avLst/>
          </a:prstGeom>
        </p:spPr>
        <p:txBody>
          <a:bodyPr wrap="square">
            <a:noAutofit/>
          </a:bodyPr>
          <a:lstStyle>
            <a:lvl1pPr algn="ctr">
              <a:defRPr>
                <a:solidFill>
                  <a:srgbClr val="00519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743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4021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11822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897564"/>
            <a:ext cx="8229600" cy="3834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0" y="0"/>
            <a:ext cx="9144000" cy="249492"/>
          </a:xfrm>
          <a:prstGeom prst="rect">
            <a:avLst/>
          </a:prstGeom>
          <a:solidFill>
            <a:srgbClr val="0051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4948014"/>
            <a:ext cx="9144000" cy="195486"/>
          </a:xfrm>
          <a:prstGeom prst="rect">
            <a:avLst/>
          </a:prstGeom>
          <a:solidFill>
            <a:srgbClr val="0051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22613"/>
            <a:ext cx="734063" cy="19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31" y="4947618"/>
            <a:ext cx="558730" cy="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0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5191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5191"/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5191"/>
        </a:buClr>
        <a:buFont typeface="Calibri" pitchFamily="34" charset="0"/>
        <a:buChar char="‒"/>
        <a:defRPr sz="24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3pPr>
      <a:lvl4pPr marL="1371600" indent="0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4pPr>
      <a:lvl5pPr marL="1828800" indent="0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+mn-lt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5281/zenodo.6504469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pcc-data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s://doi.org/10.5194/gmd-2022-73" TargetMode="External"/><Relationship Id="rId4" Type="http://schemas.openxmlformats.org/officeDocument/2006/relationships/hyperlink" Target="https://orcid.org/0000-0001-6636-497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51521" y="1955716"/>
            <a:ext cx="8537615" cy="1080120"/>
          </a:xfrm>
        </p:spPr>
        <p:txBody>
          <a:bodyPr/>
          <a:lstStyle/>
          <a:p>
            <a:r>
              <a:rPr lang="en-US" sz="3200" dirty="0"/>
              <a:t>25 years of the IPCC Data Distribution Centre at the German Climate Computing Center (DKRZ)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410110" y="4219223"/>
            <a:ext cx="42276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5191"/>
                </a:solidFill>
              </a:rPr>
              <a:t>EGU 2022, 2022-05-27</a:t>
            </a:r>
          </a:p>
          <a:p>
            <a:pPr algn="ctr"/>
            <a:r>
              <a:rPr lang="en-US" sz="1600" dirty="0">
                <a:solidFill>
                  <a:srgbClr val="005191"/>
                </a:solidFill>
              </a:rPr>
              <a:t>https://doi.org/10.5194/egusphere-egu22-2145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23528" y="3075806"/>
            <a:ext cx="8465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rgbClr val="005191"/>
                </a:solidFill>
                <a:ea typeface="CMU Sans Serif" pitchFamily="50" charset="0"/>
                <a:cs typeface="Vijaya" panose="020B0604020202020204" pitchFamily="34" charset="0"/>
              </a:rPr>
              <a:t>Martina Stockhause </a:t>
            </a:r>
            <a:r>
              <a:rPr lang="de-DE" sz="1600" dirty="0">
                <a:solidFill>
                  <a:srgbClr val="005191"/>
                </a:solidFill>
                <a:ea typeface="CMU Sans Serif" pitchFamily="50" charset="0"/>
                <a:cs typeface="Vijaya" panose="020B0604020202020204" pitchFamily="34" charset="0"/>
              </a:rPr>
              <a:t>&amp;</a:t>
            </a:r>
            <a:r>
              <a:rPr lang="de-DE" sz="1600" dirty="0" smtClean="0">
                <a:solidFill>
                  <a:srgbClr val="005191"/>
                </a:solidFill>
                <a:ea typeface="CMU Sans Serif" pitchFamily="50" charset="0"/>
                <a:cs typeface="Vijaya" panose="020B0604020202020204" pitchFamily="34" charset="0"/>
              </a:rPr>
              <a:t> Michael Lautenschlager</a:t>
            </a:r>
            <a:endParaRPr lang="de-DE" sz="1600" dirty="0">
              <a:solidFill>
                <a:srgbClr val="005191"/>
              </a:solidFill>
              <a:ea typeface="CMU Sans Serif" pitchFamily="50" charset="0"/>
              <a:cs typeface="Vijaya" panose="020B0604020202020204" pitchFamily="34" charset="0"/>
            </a:endParaRPr>
          </a:p>
          <a:p>
            <a:pPr algn="ctr"/>
            <a:r>
              <a:rPr lang="de-DE" sz="1600" dirty="0" smtClean="0">
                <a:solidFill>
                  <a:srgbClr val="005191"/>
                </a:solidFill>
                <a:ea typeface="CMU Sans Serif" pitchFamily="50" charset="0"/>
                <a:cs typeface="Vijaya" panose="020B0604020202020204" pitchFamily="34" charset="0"/>
              </a:rPr>
              <a:t>Deutsches Klimarechenzentrum (DKRZ)</a:t>
            </a:r>
            <a:endParaRPr lang="en-US" sz="1600" dirty="0">
              <a:solidFill>
                <a:srgbClr val="005191"/>
              </a:solidFill>
              <a:ea typeface="CMU Sans Serif" pitchFamily="50" charset="0"/>
              <a:cs typeface="Vijay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2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4D798F-BC53-4B2C-AF0B-B02A7EE54970}" type="slidenum">
              <a:rPr lang="en-US" sz="1050" smtClean="0"/>
              <a:pPr/>
              <a:t>2</a:t>
            </a:fld>
            <a:endParaRPr lang="en-US" sz="1050" dirty="0"/>
          </a:p>
        </p:txBody>
      </p:sp>
      <p:sp>
        <p:nvSpPr>
          <p:cNvPr id="6" name="Rechteck 5"/>
          <p:cNvSpPr/>
          <p:nvPr/>
        </p:nvSpPr>
        <p:spPr>
          <a:xfrm>
            <a:off x="0" y="230400"/>
            <a:ext cx="9147422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6699"/>
                </a:solidFill>
              </a:rPr>
              <a:t>The IPCC DDC at DKRZ supports the IPCC Assessment Process and </a:t>
            </a:r>
            <a:br>
              <a:rPr lang="en-US" dirty="0" smtClean="0">
                <a:solidFill>
                  <a:srgbClr val="336699"/>
                </a:solidFill>
              </a:rPr>
            </a:br>
            <a:r>
              <a:rPr lang="en-US" dirty="0" smtClean="0">
                <a:solidFill>
                  <a:srgbClr val="336699"/>
                </a:solidFill>
              </a:rPr>
              <a:t>long-term preserves the climate model data since 1997.</a:t>
            </a:r>
            <a:endParaRPr lang="en-US" dirty="0">
              <a:solidFill>
                <a:srgbClr val="336699"/>
              </a:solidFill>
            </a:endParaRPr>
          </a:p>
        </p:txBody>
      </p:sp>
      <p:grpSp>
        <p:nvGrpSpPr>
          <p:cNvPr id="25" name="Gruppieren 24"/>
          <p:cNvGrpSpPr/>
          <p:nvPr/>
        </p:nvGrpSpPr>
        <p:grpSpPr>
          <a:xfrm>
            <a:off x="374992" y="1260000"/>
            <a:ext cx="2160000" cy="2895686"/>
            <a:chOff x="323528" y="1404016"/>
            <a:chExt cx="2160000" cy="2895686"/>
          </a:xfrm>
          <a:effectLst/>
        </p:grpSpPr>
        <p:pic>
          <p:nvPicPr>
            <p:cNvPr id="7" name="Grafik 6" descr="Vector Illustration with Certificate Icon | Freestock icons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528" y="2139702"/>
              <a:ext cx="2160000" cy="216000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18" name="Rechteck 17"/>
            <p:cNvSpPr/>
            <p:nvPr/>
          </p:nvSpPr>
          <p:spPr>
            <a:xfrm>
              <a:off x="389793" y="1404016"/>
              <a:ext cx="2048253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de-DE" sz="3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Standards</a:t>
              </a:r>
              <a:endParaRPr lang="de-DE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24" name="Gruppieren 23"/>
          <p:cNvGrpSpPr/>
          <p:nvPr/>
        </p:nvGrpSpPr>
        <p:grpSpPr>
          <a:xfrm>
            <a:off x="3131572" y="1260000"/>
            <a:ext cx="2628733" cy="2930436"/>
            <a:chOff x="3059804" y="940643"/>
            <a:chExt cx="2628733" cy="2930436"/>
          </a:xfrm>
        </p:grpSpPr>
        <p:pic>
          <p:nvPicPr>
            <p:cNvPr id="8" name="Grafik 7" descr="Download Commerce Service Business Icons Of Company ..."/>
            <p:cNvPicPr>
              <a:picLocks noChangeAspect="1"/>
            </p:cNvPicPr>
            <p:nvPr/>
          </p:nvPicPr>
          <p:blipFill>
            <a:blip r:embed="rId3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6096" y="1676329"/>
              <a:ext cx="2160000" cy="219475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9" name="Rechteck 18"/>
            <p:cNvSpPr/>
            <p:nvPr/>
          </p:nvSpPr>
          <p:spPr>
            <a:xfrm>
              <a:off x="3059804" y="940643"/>
              <a:ext cx="2628733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de-DE" sz="3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DDC Services</a:t>
              </a:r>
              <a:endParaRPr lang="de-DE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6176186" y="1260000"/>
            <a:ext cx="2356254" cy="2828186"/>
            <a:chOff x="6096933" y="1260000"/>
            <a:chExt cx="2356254" cy="2828186"/>
          </a:xfrm>
        </p:grpSpPr>
        <p:pic>
          <p:nvPicPr>
            <p:cNvPr id="16" name="Grafik 15" descr="Jigsaw-puzzle | ALiEM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93187" y="1995686"/>
              <a:ext cx="2160000" cy="209250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20" name="Rechteck 19"/>
            <p:cNvSpPr/>
            <p:nvPr/>
          </p:nvSpPr>
          <p:spPr>
            <a:xfrm>
              <a:off x="6096933" y="1260000"/>
              <a:ext cx="2103589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de-DE" sz="3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DDC </a:t>
              </a:r>
              <a:r>
                <a:rPr lang="de-DE" sz="3600" b="0" cap="none" spc="0" dirty="0" err="1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Roles</a:t>
              </a:r>
              <a:endParaRPr lang="de-DE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55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051722" y="1995686"/>
            <a:ext cx="6624734" cy="576064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chtungspfeil 3"/>
          <p:cNvSpPr/>
          <p:nvPr/>
        </p:nvSpPr>
        <p:spPr>
          <a:xfrm rot="5400000">
            <a:off x="-900000" y="2192993"/>
            <a:ext cx="3600000" cy="1440000"/>
          </a:xfrm>
          <a:prstGeom prst="homePlate">
            <a:avLst>
              <a:gd name="adj" fmla="val 0"/>
            </a:avLst>
          </a:prstGeom>
          <a:solidFill>
            <a:srgbClr val="A0C0E0"/>
          </a:solidFill>
          <a:ln>
            <a:noFill/>
          </a:ln>
          <a:scene3d>
            <a:camera prst="orthographicFront"/>
            <a:lightRig rig="soft" dir="t"/>
          </a:scene3d>
          <a:sp3d prstMaterial="matt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4D798F-BC53-4B2C-AF0B-B02A7EE54970}" type="slidenum">
              <a:rPr lang="en-US" sz="1050" smtClean="0"/>
              <a:pPr/>
              <a:t>3</a:t>
            </a:fld>
            <a:endParaRPr lang="en-US" sz="1050" dirty="0"/>
          </a:p>
        </p:txBody>
      </p:sp>
      <p:sp>
        <p:nvSpPr>
          <p:cNvPr id="6" name="Rechteck 5"/>
          <p:cNvSpPr/>
          <p:nvPr/>
        </p:nvSpPr>
        <p:spPr>
          <a:xfrm>
            <a:off x="0" y="230400"/>
            <a:ext cx="9147422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6699"/>
                </a:solidFill>
              </a:rPr>
              <a:t>The IPCC DDC at DKRZ supports the IPCC Assessment Process and </a:t>
            </a:r>
            <a:br>
              <a:rPr lang="en-US" dirty="0" smtClean="0">
                <a:solidFill>
                  <a:srgbClr val="336699"/>
                </a:solidFill>
              </a:rPr>
            </a:br>
            <a:r>
              <a:rPr lang="en-US" dirty="0" smtClean="0">
                <a:solidFill>
                  <a:srgbClr val="336699"/>
                </a:solidFill>
              </a:rPr>
              <a:t>long-term preserves the climate model data since 1997.</a:t>
            </a:r>
            <a:endParaRPr lang="en-US" dirty="0">
              <a:solidFill>
                <a:srgbClr val="336699"/>
              </a:solidFill>
            </a:endParaRPr>
          </a:p>
        </p:txBody>
      </p:sp>
      <p:grpSp>
        <p:nvGrpSpPr>
          <p:cNvPr id="25" name="Gruppieren 24"/>
          <p:cNvGrpSpPr/>
          <p:nvPr/>
        </p:nvGrpSpPr>
        <p:grpSpPr>
          <a:xfrm>
            <a:off x="250898" y="1131590"/>
            <a:ext cx="1224758" cy="1296144"/>
            <a:chOff x="56040" y="1131590"/>
            <a:chExt cx="1224758" cy="1296144"/>
          </a:xfrm>
        </p:grpSpPr>
        <p:pic>
          <p:nvPicPr>
            <p:cNvPr id="7" name="Grafik 6" descr="Vector Illustration with Certificate Icon | Freestock icons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520" y="1617734"/>
              <a:ext cx="810000" cy="81000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18" name="Rechteck 17"/>
            <p:cNvSpPr/>
            <p:nvPr/>
          </p:nvSpPr>
          <p:spPr>
            <a:xfrm>
              <a:off x="56040" y="1131590"/>
              <a:ext cx="1224758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de-DE" sz="2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Standards</a:t>
              </a:r>
              <a:endParaRPr lang="de-DE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1" name="Textfeld 20"/>
          <p:cNvSpPr txBox="1"/>
          <p:nvPr/>
        </p:nvSpPr>
        <p:spPr>
          <a:xfrm>
            <a:off x="2023812" y="1059582"/>
            <a:ext cx="6336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Community standards for data and metadata have always played an important role together with data quality: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2051722" y="1995686"/>
            <a:ext cx="6768750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smtClean="0"/>
              <a:t>GRIB1 </a:t>
            </a:r>
            <a:r>
              <a:rPr lang="en-GB" sz="1600" b="1" dirty="0" smtClean="0"/>
              <a:t>data format </a:t>
            </a:r>
            <a:r>
              <a:rPr lang="en-GB" sz="1600" dirty="0" smtClean="0"/>
              <a:t>standard has been superseded by </a:t>
            </a:r>
            <a:r>
              <a:rPr lang="en-GB" sz="1600" dirty="0" err="1" smtClean="0"/>
              <a:t>NetCDF</a:t>
            </a:r>
            <a:r>
              <a:rPr lang="en-GB" sz="1600" dirty="0" smtClean="0"/>
              <a:t>/CF</a:t>
            </a:r>
            <a:br>
              <a:rPr lang="en-GB" sz="1600" dirty="0" smtClean="0"/>
            </a:br>
            <a:r>
              <a:rPr lang="en-GB" sz="1600" dirty="0" smtClean="0"/>
              <a:t>(AR4 data is provided on both formats.)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1" dirty="0" smtClean="0"/>
              <a:t>Research repository </a:t>
            </a:r>
            <a:r>
              <a:rPr lang="en-GB" sz="1600" dirty="0" smtClean="0"/>
              <a:t>standards have evolved over time, led by the World Data System (WDS). DKRZ is a WDS Regular Member since 2003 and is </a:t>
            </a:r>
            <a:r>
              <a:rPr lang="en-GB" sz="1600" dirty="0" err="1" smtClean="0"/>
              <a:t>CoreTrustSeal</a:t>
            </a:r>
            <a:r>
              <a:rPr lang="en-GB" sz="1600" dirty="0" smtClean="0"/>
              <a:t> certified.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 err="1" smtClean="0"/>
              <a:t>DataCite</a:t>
            </a:r>
            <a:r>
              <a:rPr lang="en-GB" sz="1600" dirty="0" smtClean="0"/>
              <a:t> </a:t>
            </a:r>
            <a:r>
              <a:rPr lang="en-GB" sz="1600" b="1" dirty="0" smtClean="0"/>
              <a:t>data DOIs </a:t>
            </a:r>
            <a:r>
              <a:rPr lang="en-GB" sz="1600" dirty="0" smtClean="0"/>
              <a:t>have been assigned to the DDC data since the AR5.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Further standards: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Domain: </a:t>
            </a:r>
            <a:r>
              <a:rPr lang="en-GB" sz="1400" dirty="0" smtClean="0"/>
              <a:t>ES-DOC for model documentation, Data Reference Syntax (DRS) for model output, CMIP6 Controlled Vocabulary,…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General: </a:t>
            </a:r>
            <a:r>
              <a:rPr lang="en-GB" sz="1400" dirty="0" smtClean="0"/>
              <a:t>FAIR data, CC BY licenses, W3C DCAT </a:t>
            </a:r>
            <a:r>
              <a:rPr lang="en-GB" sz="1400" dirty="0" err="1" smtClean="0"/>
              <a:t>catalog</a:t>
            </a:r>
            <a:r>
              <a:rPr lang="en-GB" sz="1400" dirty="0" smtClean="0"/>
              <a:t> vocabulary standard,…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70461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1979712" y="2859782"/>
            <a:ext cx="6624734" cy="1800200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chtungspfeil 12"/>
          <p:cNvSpPr/>
          <p:nvPr/>
        </p:nvSpPr>
        <p:spPr>
          <a:xfrm rot="5400000">
            <a:off x="-900217" y="2192882"/>
            <a:ext cx="3599778" cy="1440000"/>
          </a:xfrm>
          <a:prstGeom prst="homePlate">
            <a:avLst>
              <a:gd name="adj" fmla="val 0"/>
            </a:avLst>
          </a:prstGeom>
          <a:solidFill>
            <a:srgbClr val="A0C0E0"/>
          </a:solidFill>
          <a:ln>
            <a:noFill/>
          </a:ln>
          <a:scene3d>
            <a:camera prst="orthographicFront"/>
            <a:lightRig rig="soft" dir="t"/>
          </a:scene3d>
          <a:sp3d prstMaterial="matt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4D798F-BC53-4B2C-AF0B-B02A7EE54970}" type="slidenum">
              <a:rPr lang="en-US" sz="1050" smtClean="0"/>
              <a:pPr/>
              <a:t>4</a:t>
            </a:fld>
            <a:endParaRPr lang="en-US" sz="1050" dirty="0"/>
          </a:p>
        </p:txBody>
      </p:sp>
      <p:sp>
        <p:nvSpPr>
          <p:cNvPr id="6" name="Rechteck 5"/>
          <p:cNvSpPr/>
          <p:nvPr/>
        </p:nvSpPr>
        <p:spPr>
          <a:xfrm>
            <a:off x="0" y="230400"/>
            <a:ext cx="9147422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6699"/>
                </a:solidFill>
              </a:rPr>
              <a:t>The IPCC DDC at DKRZ supports the IPCC Assessment Process and </a:t>
            </a:r>
            <a:br>
              <a:rPr lang="en-US" dirty="0" smtClean="0">
                <a:solidFill>
                  <a:srgbClr val="336699"/>
                </a:solidFill>
              </a:rPr>
            </a:br>
            <a:r>
              <a:rPr lang="en-US" dirty="0" smtClean="0">
                <a:solidFill>
                  <a:srgbClr val="336699"/>
                </a:solidFill>
              </a:rPr>
              <a:t>long-term preserves the climate model data since 1997.</a:t>
            </a:r>
            <a:endParaRPr lang="en-US" dirty="0">
              <a:solidFill>
                <a:srgbClr val="336699"/>
              </a:solidFill>
            </a:endParaRPr>
          </a:p>
        </p:txBody>
      </p:sp>
      <p:grpSp>
        <p:nvGrpSpPr>
          <p:cNvPr id="24" name="Gruppieren 23"/>
          <p:cNvGrpSpPr/>
          <p:nvPr/>
        </p:nvGrpSpPr>
        <p:grpSpPr>
          <a:xfrm>
            <a:off x="107504" y="1131590"/>
            <a:ext cx="1544783" cy="1327087"/>
            <a:chOff x="2903266" y="1334737"/>
            <a:chExt cx="1544783" cy="1327087"/>
          </a:xfrm>
        </p:grpSpPr>
        <p:pic>
          <p:nvPicPr>
            <p:cNvPr id="8" name="Grafik 7" descr="Download Commerce Service Business Icons Of Company ..."/>
            <p:cNvPicPr>
              <a:picLocks noChangeAspect="1"/>
            </p:cNvPicPr>
            <p:nvPr/>
          </p:nvPicPr>
          <p:blipFill>
            <a:blip r:embed="rId2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6096" y="1838793"/>
              <a:ext cx="810000" cy="823031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19" name="Rechteck 18"/>
            <p:cNvSpPr/>
            <p:nvPr/>
          </p:nvSpPr>
          <p:spPr>
            <a:xfrm>
              <a:off x="2903266" y="1334737"/>
              <a:ext cx="1544783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de-DE" sz="2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DDC Services</a:t>
              </a:r>
              <a:endParaRPr lang="de-DE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4" name="Textfeld 13"/>
          <p:cNvSpPr txBox="1"/>
          <p:nvPr/>
        </p:nvSpPr>
        <p:spPr>
          <a:xfrm>
            <a:off x="2023812" y="1920771"/>
            <a:ext cx="665264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1997:</a:t>
            </a:r>
            <a:r>
              <a:rPr lang="en-GB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Provision of standardized high-quality data for the IPCC authors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Long-term data preservation and data services</a:t>
            </a:r>
          </a:p>
          <a:p>
            <a:pPr>
              <a:spcBef>
                <a:spcPts val="1200"/>
              </a:spcBef>
            </a:pPr>
            <a:r>
              <a:rPr lang="en-GB" b="1" dirty="0" smtClean="0"/>
              <a:t>AR6 – IPCC FAIR Guidelines*: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Virtual workspaces for IPCC authors with access to data pool and common software packages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Enhanced traceability by data references in the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Long-term data preservation of CMIP6 data subset used by the authors with references to report/chapter and final datasets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023812" y="1059582"/>
            <a:ext cx="64366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support services for the IPCC Assessment Process lost its initial priority but has become a priority again in the AR6: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2023812" y="4731990"/>
            <a:ext cx="3392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*Pirani </a:t>
            </a:r>
            <a:r>
              <a:rPr lang="en-GB" sz="1000" dirty="0"/>
              <a:t>et al., 2022, </a:t>
            </a:r>
            <a:r>
              <a:rPr lang="en-GB" sz="1000" dirty="0">
                <a:hlinkClick r:id="rId4"/>
              </a:rPr>
              <a:t>https://doi.org/10.5281/zenodo.6504469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8101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1979712" y="3147814"/>
            <a:ext cx="6624734" cy="172819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chtungspfeil 9"/>
          <p:cNvSpPr/>
          <p:nvPr/>
        </p:nvSpPr>
        <p:spPr>
          <a:xfrm rot="5400000">
            <a:off x="-900000" y="2192882"/>
            <a:ext cx="3599778" cy="1440000"/>
          </a:xfrm>
          <a:prstGeom prst="homePlate">
            <a:avLst>
              <a:gd name="adj" fmla="val 0"/>
            </a:avLst>
          </a:prstGeom>
          <a:solidFill>
            <a:srgbClr val="A0C0E0"/>
          </a:solidFill>
          <a:ln>
            <a:noFill/>
          </a:ln>
          <a:scene3d>
            <a:camera prst="orthographicFront"/>
            <a:lightRig rig="soft" dir="t"/>
          </a:scene3d>
          <a:sp3d prstMaterial="matt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A4D798F-BC53-4B2C-AF0B-B02A7EE54970}" type="slidenum">
              <a:rPr lang="en-US" sz="1050" smtClean="0"/>
              <a:pPr/>
              <a:t>5</a:t>
            </a:fld>
            <a:endParaRPr lang="en-US" sz="1050" dirty="0"/>
          </a:p>
        </p:txBody>
      </p:sp>
      <p:sp>
        <p:nvSpPr>
          <p:cNvPr id="6" name="Rechteck 5"/>
          <p:cNvSpPr/>
          <p:nvPr/>
        </p:nvSpPr>
        <p:spPr>
          <a:xfrm>
            <a:off x="0" y="230400"/>
            <a:ext cx="9147422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6699"/>
                </a:solidFill>
              </a:rPr>
              <a:t>The IPCC DDC at DKRZ supports the IPCC Assessment Process and </a:t>
            </a:r>
            <a:br>
              <a:rPr lang="en-US" dirty="0" smtClean="0">
                <a:solidFill>
                  <a:srgbClr val="336699"/>
                </a:solidFill>
              </a:rPr>
            </a:br>
            <a:r>
              <a:rPr lang="en-US" dirty="0" smtClean="0">
                <a:solidFill>
                  <a:srgbClr val="336699"/>
                </a:solidFill>
              </a:rPr>
              <a:t>long-term preserves the climate model data since 1997.</a:t>
            </a:r>
            <a:endParaRPr lang="en-US" dirty="0">
              <a:solidFill>
                <a:srgbClr val="336699"/>
              </a:solidFill>
            </a:endParaRPr>
          </a:p>
        </p:txBody>
      </p:sp>
      <p:grpSp>
        <p:nvGrpSpPr>
          <p:cNvPr id="26" name="Gruppieren 25"/>
          <p:cNvGrpSpPr>
            <a:grpSpLocks/>
          </p:cNvGrpSpPr>
          <p:nvPr/>
        </p:nvGrpSpPr>
        <p:grpSpPr>
          <a:xfrm>
            <a:off x="213469" y="1131590"/>
            <a:ext cx="1250215" cy="1296144"/>
            <a:chOff x="6057024" y="1331287"/>
            <a:chExt cx="1250215" cy="1296144"/>
          </a:xfrm>
        </p:grpSpPr>
        <p:pic>
          <p:nvPicPr>
            <p:cNvPr id="16" name="Grafik 15" descr="Jigsaw-puzzle | ALiEM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93187" y="1842743"/>
              <a:ext cx="810000" cy="78468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20" name="Rechteck 19"/>
            <p:cNvSpPr/>
            <p:nvPr/>
          </p:nvSpPr>
          <p:spPr>
            <a:xfrm>
              <a:off x="6057024" y="1331287"/>
              <a:ext cx="1250215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de-DE" sz="2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DDC </a:t>
              </a:r>
              <a:r>
                <a:rPr lang="de-DE" sz="2000" b="0" cap="none" spc="0" dirty="0" err="1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Roles</a:t>
              </a:r>
              <a:endParaRPr lang="de-DE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" name="Textfeld 1"/>
          <p:cNvSpPr txBox="1"/>
          <p:nvPr/>
        </p:nvSpPr>
        <p:spPr>
          <a:xfrm>
            <a:off x="2023812" y="1851670"/>
            <a:ext cx="701268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1997:</a:t>
            </a:r>
            <a:r>
              <a:rPr lang="en-GB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Support IPCC Working Group II (WG) with data and guidance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Capacity building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Reference Data Archive for climate model data </a:t>
            </a:r>
          </a:p>
          <a:p>
            <a:pPr>
              <a:spcBef>
                <a:spcPts val="1200"/>
              </a:spcBef>
            </a:pPr>
            <a:r>
              <a:rPr lang="en-GB" b="1" dirty="0" smtClean="0"/>
              <a:t>AR6: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Support for IPCC WGs </a:t>
            </a:r>
            <a:r>
              <a:rPr lang="en-GB" smtClean="0"/>
              <a:t>with focus on WGI 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Representing IPCC’s interests and requirements in CMIP6 </a:t>
            </a:r>
            <a:br>
              <a:rPr lang="en-GB" dirty="0" smtClean="0"/>
            </a:br>
            <a:r>
              <a:rPr lang="en-GB" dirty="0" smtClean="0"/>
              <a:t>through the WGCM Infrastructure Panel (WIP)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Networking with infrastructure partners: ESGF, </a:t>
            </a:r>
            <a:r>
              <a:rPr lang="en-GB" dirty="0" err="1" smtClean="0"/>
              <a:t>DataCite</a:t>
            </a:r>
            <a:r>
              <a:rPr lang="en-GB" dirty="0" smtClean="0"/>
              <a:t>, WDS, </a:t>
            </a:r>
            <a:br>
              <a:rPr lang="en-GB" dirty="0" smtClean="0"/>
            </a:br>
            <a:r>
              <a:rPr lang="en-GB" dirty="0" smtClean="0"/>
              <a:t>RDA, OGC</a:t>
            </a:r>
            <a:r>
              <a:rPr lang="en-GB" dirty="0"/>
              <a:t>, </a:t>
            </a:r>
            <a:r>
              <a:rPr lang="en-GB" dirty="0" err="1" smtClean="0"/>
              <a:t>OpenAire</a:t>
            </a:r>
            <a:r>
              <a:rPr lang="en-GB" dirty="0" smtClean="0"/>
              <a:t>, </a:t>
            </a:r>
            <a:r>
              <a:rPr lang="en-GB" dirty="0"/>
              <a:t>…</a:t>
            </a:r>
            <a:endParaRPr lang="en-GB" dirty="0" smtClean="0"/>
          </a:p>
        </p:txBody>
      </p:sp>
      <p:sp>
        <p:nvSpPr>
          <p:cNvPr id="9" name="Textfeld 8"/>
          <p:cNvSpPr txBox="1"/>
          <p:nvPr/>
        </p:nvSpPr>
        <p:spPr>
          <a:xfrm>
            <a:off x="2023812" y="1059582"/>
            <a:ext cx="6796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DDC initially focussed on actively supporting the IPCC authors. After an independent phase, the DDC is an active partner again:</a:t>
            </a:r>
          </a:p>
        </p:txBody>
      </p:sp>
    </p:spTree>
    <p:extLst>
      <p:ext uri="{BB962C8B-B14F-4D97-AF65-F5344CB8AC3E}">
        <p14:creationId xmlns:p14="http://schemas.microsoft.com/office/powerpoint/2010/main" val="145655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iennummernplatzhalter 8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180000" tIns="45720" rIns="180000" bIns="45720" rtlCol="0" anchor="ctr"/>
          <a:lstStyle>
            <a:lvl1pPr algn="r">
              <a:defRPr sz="1100">
                <a:solidFill>
                  <a:srgbClr val="F6F6F6"/>
                </a:solidFill>
                <a:latin typeface="Calibri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A4D798F-BC53-4B2C-AF0B-B02A7EE54970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21687" y="3723878"/>
            <a:ext cx="7800790" cy="1169551"/>
            <a:chOff x="-3891162" y="3684309"/>
            <a:chExt cx="7800790" cy="1559403"/>
          </a:xfrm>
        </p:grpSpPr>
        <p:sp>
          <p:nvSpPr>
            <p:cNvPr id="6" name="Textfeld 5"/>
            <p:cNvSpPr txBox="1"/>
            <p:nvPr/>
          </p:nvSpPr>
          <p:spPr>
            <a:xfrm>
              <a:off x="-3891162" y="3684309"/>
              <a:ext cx="7800790" cy="15594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Url:                 </a:t>
              </a:r>
              <a:r>
                <a:rPr lang="en-US" sz="1400" dirty="0" smtClean="0">
                  <a:hlinkClick r:id="rId3"/>
                </a:rPr>
                <a:t>https</a:t>
              </a:r>
              <a:r>
                <a:rPr lang="en-US" sz="1400" dirty="0">
                  <a:hlinkClick r:id="rId3"/>
                </a:rPr>
                <a:t>://</a:t>
              </a:r>
              <a:r>
                <a:rPr lang="en-US" sz="1400" dirty="0" smtClean="0">
                  <a:hlinkClick r:id="rId3"/>
                </a:rPr>
                <a:t>www.ipcc-data.org/</a:t>
              </a:r>
              <a:r>
                <a:rPr lang="en-US" sz="1400" dirty="0" smtClean="0"/>
                <a:t> </a:t>
              </a:r>
              <a:endParaRPr lang="en-US" sz="1400" dirty="0"/>
            </a:p>
            <a:p>
              <a:r>
                <a:rPr lang="en-US" sz="1400" dirty="0" smtClean="0"/>
                <a:t>Contact: </a:t>
              </a:r>
              <a:r>
                <a:rPr lang="en-US" sz="1400" dirty="0"/>
                <a:t> </a:t>
              </a:r>
              <a:r>
                <a:rPr lang="en-US" sz="1400" dirty="0" smtClean="0"/>
                <a:t>      </a:t>
              </a:r>
              <a:r>
                <a:rPr lang="en-US" sz="1400" dirty="0" smtClean="0">
                  <a:hlinkClick r:id="rId4"/>
                </a:rPr>
                <a:t>https://orcid.org/0000-0001-6636-4972</a:t>
              </a:r>
              <a:r>
                <a:rPr lang="en-US" sz="1400" dirty="0" smtClean="0"/>
                <a:t>  / stockhause@dkrz.de</a:t>
              </a:r>
              <a:endParaRPr lang="en-US" sz="1400" dirty="0"/>
            </a:p>
            <a:p>
              <a:r>
                <a:rPr lang="en-US" sz="1400" dirty="0" smtClean="0"/>
                <a:t>Preprint:       </a:t>
              </a:r>
              <a:r>
                <a:rPr lang="en-US" sz="1400" dirty="0"/>
                <a:t>Stockhause, M. and </a:t>
              </a:r>
              <a:r>
                <a:rPr lang="en-US" sz="1400" dirty="0" err="1"/>
                <a:t>Lautenschlager</a:t>
              </a:r>
              <a:r>
                <a:rPr lang="en-US" sz="1400" dirty="0"/>
                <a:t>, M.: 25 years IPCC Data Distribution Centre at DKRZ and </a:t>
              </a:r>
              <a:r>
                <a:rPr lang="en-US" sz="1400" dirty="0" smtClean="0"/>
                <a:t/>
              </a:r>
              <a:br>
                <a:rPr lang="en-US" sz="1400" dirty="0" smtClean="0"/>
              </a:br>
              <a:r>
                <a:rPr lang="en-US" sz="1400" dirty="0" smtClean="0"/>
                <a:t>                       the </a:t>
              </a:r>
              <a:r>
                <a:rPr lang="en-US" sz="1400" dirty="0"/>
                <a:t>Reference Data Archive for CMIP data, </a:t>
              </a:r>
              <a:r>
                <a:rPr lang="en-US" sz="1400" dirty="0" err="1"/>
                <a:t>Geosci</a:t>
              </a:r>
              <a:r>
                <a:rPr lang="en-US" sz="1400" dirty="0"/>
                <a:t>. Model Dev. Discuss. [preprint], </a:t>
              </a:r>
              <a:r>
                <a:rPr lang="en-US" sz="1400" dirty="0" smtClean="0"/>
                <a:t/>
              </a:r>
              <a:br>
                <a:rPr lang="en-US" sz="1400" dirty="0" smtClean="0"/>
              </a:br>
              <a:r>
                <a:rPr lang="en-US" sz="1400" dirty="0" smtClean="0"/>
                <a:t>                       </a:t>
              </a:r>
              <a:r>
                <a:rPr lang="en-US" sz="1400" dirty="0" smtClean="0">
                  <a:hlinkClick r:id="rId5"/>
                </a:rPr>
                <a:t>https</a:t>
              </a:r>
              <a:r>
                <a:rPr lang="en-US" sz="1400" dirty="0">
                  <a:hlinkClick r:id="rId5"/>
                </a:rPr>
                <a:t>://</a:t>
              </a:r>
              <a:r>
                <a:rPr lang="en-US" sz="1400" dirty="0" smtClean="0">
                  <a:hlinkClick r:id="rId5"/>
                </a:rPr>
                <a:t>doi.org/10.5194/gmd-2022-73</a:t>
              </a:r>
              <a:r>
                <a:rPr lang="en-US" sz="1400" dirty="0" smtClean="0"/>
                <a:t> , </a:t>
              </a:r>
              <a:r>
                <a:rPr lang="en-US" sz="1400" dirty="0"/>
                <a:t>in review, 2022. </a:t>
              </a:r>
            </a:p>
          </p:txBody>
        </p:sp>
        <p:pic>
          <p:nvPicPr>
            <p:cNvPr id="15" name="Grafik 14"/>
            <p:cNvPicPr preferRelativeResize="0"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088049" y="4047139"/>
              <a:ext cx="192533" cy="255840"/>
            </a:xfrm>
            <a:prstGeom prst="rect">
              <a:avLst/>
            </a:prstGeom>
            <a:noFill/>
          </p:spPr>
        </p:pic>
      </p:grpSp>
      <p:sp>
        <p:nvSpPr>
          <p:cNvPr id="7" name="Textfeld 6"/>
          <p:cNvSpPr txBox="1"/>
          <p:nvPr/>
        </p:nvSpPr>
        <p:spPr>
          <a:xfrm>
            <a:off x="521686" y="2019493"/>
            <a:ext cx="80827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99"/>
                </a:solidFill>
              </a:rPr>
              <a:t>IPCC </a:t>
            </a:r>
            <a:r>
              <a:rPr lang="en-US" dirty="0" smtClean="0">
                <a:solidFill>
                  <a:srgbClr val="336699"/>
                </a:solidFill>
              </a:rPr>
              <a:t>DDC at DKRZ has been successfully supporting the IPCC Assessment Process</a:t>
            </a:r>
            <a:r>
              <a:rPr lang="en-US" dirty="0">
                <a:solidFill>
                  <a:srgbClr val="336699"/>
                </a:solidFill>
              </a:rPr>
              <a:t/>
            </a:r>
            <a:br>
              <a:rPr lang="en-US" dirty="0">
                <a:solidFill>
                  <a:srgbClr val="336699"/>
                </a:solidFill>
              </a:rPr>
            </a:br>
            <a:r>
              <a:rPr lang="en-US" dirty="0">
                <a:solidFill>
                  <a:srgbClr val="336699"/>
                </a:solidFill>
              </a:rPr>
              <a:t>for 25 </a:t>
            </a:r>
            <a:r>
              <a:rPr lang="en-US" dirty="0" smtClean="0">
                <a:solidFill>
                  <a:srgbClr val="336699"/>
                </a:solidFill>
              </a:rPr>
              <a:t>years and has long-term preserved climate model data.</a:t>
            </a:r>
          </a:p>
          <a:p>
            <a:pPr algn="ctr"/>
            <a:r>
              <a:rPr lang="en-US" dirty="0" smtClean="0">
                <a:solidFill>
                  <a:srgbClr val="336699"/>
                </a:solidFill>
              </a:rPr>
              <a:t>With the increased importance of data and software, </a:t>
            </a:r>
            <a:br>
              <a:rPr lang="en-US" dirty="0" smtClean="0">
                <a:solidFill>
                  <a:srgbClr val="336699"/>
                </a:solidFill>
              </a:rPr>
            </a:br>
            <a:r>
              <a:rPr lang="en-US" dirty="0" smtClean="0">
                <a:solidFill>
                  <a:srgbClr val="336699"/>
                </a:solidFill>
              </a:rPr>
              <a:t>various challenges remain to be solved in the next cycle AR7.</a:t>
            </a:r>
            <a:endParaRPr lang="en-US" dirty="0">
              <a:solidFill>
                <a:srgbClr val="33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9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lgemeine Präsentation DKRZ 2012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A0C0E0"/>
        </a:solidFill>
        <a:ln>
          <a:noFill/>
        </a:ln>
        <a:scene3d>
          <a:camera prst="orthographicFront"/>
          <a:lightRig rig="soft" dir="t"/>
        </a:scene3d>
        <a:sp3d prstMaterial="matte">
          <a:bevelT/>
          <a:bevelB/>
        </a:sp3d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550</Words>
  <Application>Microsoft Office PowerPoint</Application>
  <PresentationFormat>Bildschirmpräsentation (16:9)</PresentationFormat>
  <Paragraphs>52</Paragraphs>
  <Slides>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CMU Sans Serif</vt:lpstr>
      <vt:lpstr>Tahoma</vt:lpstr>
      <vt:lpstr>Vijaya</vt:lpstr>
      <vt:lpstr>Wingdings</vt:lpstr>
      <vt:lpstr>Allgemeine Präsentation DKRZ 2012</vt:lpstr>
      <vt:lpstr>25 years of the IPCC Data Distribution Centre at the German Climate Computing Center (DKRZ)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DKRZ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Citation Service for CMIP6 and IPCC DDC Aspects</dc:title>
  <dc:creator>Martina Stockhause</dc:creator>
  <cp:lastModifiedBy>Martina Stockhause</cp:lastModifiedBy>
  <cp:revision>596</cp:revision>
  <cp:lastPrinted>2018-11-01T13:30:30Z</cp:lastPrinted>
  <dcterms:created xsi:type="dcterms:W3CDTF">2016-05-23T13:57:13Z</dcterms:created>
  <dcterms:modified xsi:type="dcterms:W3CDTF">2022-05-20T06:06:12Z</dcterms:modified>
</cp:coreProperties>
</file>