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348" r:id="rId3"/>
    <p:sldId id="660" r:id="rId4"/>
    <p:sldId id="1009" r:id="rId5"/>
    <p:sldId id="769" r:id="rId6"/>
    <p:sldId id="1007" r:id="rId7"/>
    <p:sldId id="1008" r:id="rId8"/>
    <p:sldId id="1010" r:id="rId9"/>
    <p:sldId id="1011" r:id="rId10"/>
    <p:sldId id="1012" r:id="rId11"/>
    <p:sldId id="1000" r:id="rId12"/>
    <p:sldId id="1006" r:id="rId13"/>
    <p:sldId id="1002" r:id="rId14"/>
    <p:sldId id="929" r:id="rId15"/>
    <p:sldId id="1027" r:id="rId16"/>
  </p:sldIdLst>
  <p:sldSz cx="12192000" cy="6858000"/>
  <p:notesSz cx="6815138"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82403" autoAdjust="0"/>
  </p:normalViewPr>
  <p:slideViewPr>
    <p:cSldViewPr>
      <p:cViewPr varScale="1">
        <p:scale>
          <a:sx n="87" d="100"/>
          <a:sy n="87" d="100"/>
        </p:scale>
        <p:origin x="1368" y="90"/>
      </p:cViewPr>
      <p:guideLst>
        <p:guide orient="horz" pos="2183"/>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526223-083E-4782-A81F-67477DDDE832}"/>
              </a:ext>
            </a:extLst>
          </p:cNvPr>
          <p:cNvSpPr>
            <a:spLocks noGrp="1" noChangeArrowheads="1"/>
          </p:cNvSpPr>
          <p:nvPr>
            <p:ph type="hdr" sz="quarter"/>
          </p:nvPr>
        </p:nvSpPr>
        <p:spPr bwMode="auto">
          <a:xfrm>
            <a:off x="0" y="0"/>
            <a:ext cx="2952750" cy="496888"/>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200">
                <a:ea typeface="SimSun" pitchFamily="2" charset="-122"/>
              </a:defRPr>
            </a:lvl1pPr>
          </a:lstStyle>
          <a:p>
            <a:pPr>
              <a:defRPr/>
            </a:pPr>
            <a:endParaRPr lang="en-US" altLang="zh-CN"/>
          </a:p>
        </p:txBody>
      </p:sp>
      <p:sp>
        <p:nvSpPr>
          <p:cNvPr id="15363" name="Rectangle 3">
            <a:extLst>
              <a:ext uri="{FF2B5EF4-FFF2-40B4-BE49-F238E27FC236}">
                <a16:creationId xmlns:a16="http://schemas.microsoft.com/office/drawing/2014/main" id="{AFA28AE3-A5C2-4222-A4C0-D7D954BAF401}"/>
              </a:ext>
            </a:extLst>
          </p:cNvPr>
          <p:cNvSpPr>
            <a:spLocks noGrp="1" noChangeArrowheads="1"/>
          </p:cNvSpPr>
          <p:nvPr>
            <p:ph type="dt" idx="1"/>
          </p:nvPr>
        </p:nvSpPr>
        <p:spPr bwMode="auto">
          <a:xfrm>
            <a:off x="3860800" y="0"/>
            <a:ext cx="2952750" cy="496888"/>
          </a:xfrm>
          <a:prstGeom prst="rect">
            <a:avLst/>
          </a:prstGeom>
          <a:noFill/>
          <a:ln w="9525">
            <a:noFill/>
            <a:miter lim="800000"/>
          </a:ln>
          <a:effectLst/>
        </p:spPr>
        <p:txBody>
          <a:bodyPr vert="horz" wrap="square" lIns="91440" tIns="45720" rIns="91440" bIns="45720" numCol="1" anchor="t" anchorCtr="0" compatLnSpc="1"/>
          <a:lstStyle>
            <a:lvl1pPr algn="r" eaLnBrk="1" hangingPunct="1">
              <a:buFontTx/>
              <a:buNone/>
              <a:defRPr sz="1200">
                <a:ea typeface="SimSun" pitchFamily="2" charset="-122"/>
              </a:defRPr>
            </a:lvl1pPr>
          </a:lstStyle>
          <a:p>
            <a:pPr>
              <a:defRPr/>
            </a:pPr>
            <a:endParaRPr lang="en-US" altLang="zh-CN"/>
          </a:p>
        </p:txBody>
      </p:sp>
      <p:sp>
        <p:nvSpPr>
          <p:cNvPr id="4100" name="Rectangle 4">
            <a:extLst>
              <a:ext uri="{FF2B5EF4-FFF2-40B4-BE49-F238E27FC236}">
                <a16:creationId xmlns:a16="http://schemas.microsoft.com/office/drawing/2014/main" id="{C88F71AC-92B7-4A90-83D1-6923F123A27C}"/>
              </a:ext>
            </a:extLst>
          </p:cNvPr>
          <p:cNvSpPr>
            <a:spLocks noGrp="1" noRot="1" noChangeAspect="1" noChangeArrowheads="1" noTextEdit="1"/>
          </p:cNvSpPr>
          <p:nvPr>
            <p:ph type="sldImg" idx="4294967295"/>
          </p:nvPr>
        </p:nvSpPr>
        <p:spPr bwMode="auto">
          <a:xfrm>
            <a:off x="98425" y="744538"/>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93650EED-30EE-4A0C-8018-4D3CDF57D9D1}"/>
              </a:ext>
            </a:extLst>
          </p:cNvPr>
          <p:cNvSpPr>
            <a:spLocks noGrp="1" noChangeArrowheads="1"/>
          </p:cNvSpPr>
          <p:nvPr>
            <p:ph type="body" sz="quarter" idx="3"/>
          </p:nvPr>
        </p:nvSpPr>
        <p:spPr bwMode="auto">
          <a:xfrm>
            <a:off x="681038" y="4718050"/>
            <a:ext cx="5453062" cy="4468813"/>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366" name="Rectangle 6">
            <a:extLst>
              <a:ext uri="{FF2B5EF4-FFF2-40B4-BE49-F238E27FC236}">
                <a16:creationId xmlns:a16="http://schemas.microsoft.com/office/drawing/2014/main" id="{409D7771-98C0-47F2-AD25-708F2C75D2AE}"/>
              </a:ext>
            </a:extLst>
          </p:cNvPr>
          <p:cNvSpPr>
            <a:spLocks noGrp="1" noChangeArrowheads="1"/>
          </p:cNvSpPr>
          <p:nvPr>
            <p:ph type="ftr" sz="quarter" idx="4"/>
          </p:nvPr>
        </p:nvSpPr>
        <p:spPr bwMode="auto">
          <a:xfrm>
            <a:off x="0" y="9432925"/>
            <a:ext cx="2952750" cy="496888"/>
          </a:xfrm>
          <a:prstGeom prst="rect">
            <a:avLst/>
          </a:prstGeom>
          <a:noFill/>
          <a:ln w="9525">
            <a:noFill/>
            <a:miter lim="800000"/>
          </a:ln>
          <a:effectLst/>
        </p:spPr>
        <p:txBody>
          <a:bodyPr vert="horz" wrap="square" lIns="91440" tIns="45720" rIns="91440" bIns="45720" numCol="1" anchor="b" anchorCtr="0" compatLnSpc="1"/>
          <a:lstStyle>
            <a:lvl1pPr eaLnBrk="1" hangingPunct="1">
              <a:buFontTx/>
              <a:buNone/>
              <a:defRPr sz="1200">
                <a:ea typeface="SimSun" pitchFamily="2" charset="-122"/>
              </a:defRPr>
            </a:lvl1pPr>
          </a:lstStyle>
          <a:p>
            <a:pPr>
              <a:defRPr/>
            </a:pPr>
            <a:endParaRPr lang="en-US" altLang="zh-CN"/>
          </a:p>
        </p:txBody>
      </p:sp>
      <p:sp>
        <p:nvSpPr>
          <p:cNvPr id="15367" name="Rectangle 7">
            <a:extLst>
              <a:ext uri="{FF2B5EF4-FFF2-40B4-BE49-F238E27FC236}">
                <a16:creationId xmlns:a16="http://schemas.microsoft.com/office/drawing/2014/main" id="{63F69C2D-27C9-4955-B947-864138DF2E64}"/>
              </a:ext>
            </a:extLst>
          </p:cNvPr>
          <p:cNvSpPr>
            <a:spLocks noGrp="1" noChangeArrowheads="1"/>
          </p:cNvSpPr>
          <p:nvPr>
            <p:ph type="sldNum" sz="quarter" idx="5"/>
          </p:nvPr>
        </p:nvSpPr>
        <p:spPr bwMode="auto">
          <a:xfrm>
            <a:off x="3860800" y="9432925"/>
            <a:ext cx="2952750" cy="496888"/>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2B2DD79B-C4AD-4ACC-BF81-E727C91BC82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Hello everyone! My name is Yao Huang from the </a:t>
            </a:r>
            <a:r>
              <a:rPr lang="en-US" altLang="zh-CN" sz="1800" b="1" dirty="0">
                <a:effectLst/>
                <a:latin typeface="等线" panose="02010600030101010101" pitchFamily="2" charset="-122"/>
                <a:cs typeface="Times New Roman" panose="02020603050405020304" pitchFamily="18" charset="0"/>
              </a:rPr>
              <a:t>Innovation Academy for Precision Measurement Science and Technology, Chinese Academy of Sciences, from Wuhan China. Today it is my pleasure to share with you our Recent Progress on the </a:t>
            </a:r>
            <a:r>
              <a:rPr lang="en-US" altLang="zh-CN" sz="1800" b="1" dirty="0">
                <a:solidFill>
                  <a:srgbClr val="2D2DFF"/>
                </a:solidFill>
                <a:latin typeface="微软雅黑" panose="020B0503020204020204" pitchFamily="34" charset="-122"/>
                <a:ea typeface="微软雅黑" panose="020B0503020204020204" pitchFamily="34" charset="-122"/>
              </a:rPr>
              <a:t>Geopotential measurement with a transportable Ca</a:t>
            </a:r>
            <a:r>
              <a:rPr lang="en-US" altLang="zh-CN" sz="1800" b="1" baseline="30000" dirty="0">
                <a:solidFill>
                  <a:srgbClr val="2D2DFF"/>
                </a:solidFill>
                <a:latin typeface="微软雅黑" panose="020B0503020204020204" pitchFamily="34" charset="-122"/>
                <a:ea typeface="微软雅黑" panose="020B0503020204020204" pitchFamily="34" charset="-122"/>
              </a:rPr>
              <a:t>+</a:t>
            </a:r>
            <a:r>
              <a:rPr lang="en-US" altLang="zh-CN" sz="1800" b="1" dirty="0">
                <a:solidFill>
                  <a:srgbClr val="2D2DFF"/>
                </a:solidFill>
                <a:latin typeface="微软雅黑" panose="020B0503020204020204" pitchFamily="34" charset="-122"/>
                <a:ea typeface="微软雅黑" panose="020B0503020204020204" pitchFamily="34" charset="-122"/>
              </a:rPr>
              <a:t> optical clock</a:t>
            </a:r>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1</a:t>
            </a:fld>
            <a:endParaRPr lang="en-US" altLang="zh-CN"/>
          </a:p>
        </p:txBody>
      </p:sp>
    </p:spTree>
    <p:extLst>
      <p:ext uri="{BB962C8B-B14F-4D97-AF65-F5344CB8AC3E}">
        <p14:creationId xmlns:p14="http://schemas.microsoft.com/office/powerpoint/2010/main" val="410036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a:extLst>
              <a:ext uri="{FF2B5EF4-FFF2-40B4-BE49-F238E27FC236}">
                <a16:creationId xmlns:a16="http://schemas.microsoft.com/office/drawing/2014/main" id="{7F9A4EF5-18ED-4F61-9582-0753A99D34A2}"/>
              </a:ext>
            </a:extLst>
          </p:cNvPr>
          <p:cNvSpPr>
            <a:spLocks noGrp="1" noRot="1" noChangeAspect="1" noChangeArrowheads="1" noTextEdit="1"/>
          </p:cNvSpPr>
          <p:nvPr>
            <p:ph type="sldImg"/>
          </p:nvPr>
        </p:nvSpPr>
        <p:spPr>
          <a:xfrm>
            <a:off x="98425" y="744538"/>
            <a:ext cx="6619875" cy="3724275"/>
          </a:xfrm>
          <a:ln/>
        </p:spPr>
      </p:sp>
      <p:sp>
        <p:nvSpPr>
          <p:cNvPr id="34819" name="备注占位符 2">
            <a:extLst>
              <a:ext uri="{FF2B5EF4-FFF2-40B4-BE49-F238E27FC236}">
                <a16:creationId xmlns:a16="http://schemas.microsoft.com/office/drawing/2014/main" id="{1300EDAE-3B9B-4F8F-9518-8C1F1CC30E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 temperature and the vibration environment was not so good, both worse than the lab, it takes us some time to deal with these issues, we optimized the </a:t>
            </a:r>
            <a:r>
              <a:rPr lang="en-US" altLang="zh-CN" sz="1200" dirty="0">
                <a:solidFill>
                  <a:srgbClr val="FF0000"/>
                </a:solidFill>
              </a:rPr>
              <a:t>Air conditioning, searched for the vibration source, and after all, we think the environment is good enough for the clock </a:t>
            </a:r>
            <a:r>
              <a:rPr lang="en-US" altLang="zh-CN" sz="1200" dirty="0" err="1">
                <a:solidFill>
                  <a:srgbClr val="FF0000"/>
                </a:solidFill>
              </a:rPr>
              <a:t>enoronment</a:t>
            </a:r>
            <a:r>
              <a:rPr lang="en-US" altLang="zh-CN" sz="1200" dirty="0">
                <a:solidFill>
                  <a:srgbClr val="FF0000"/>
                </a:solidFill>
              </a:rPr>
              <a:t>.</a:t>
            </a:r>
            <a:endParaRPr lang="zh-CN" altLang="en-US" sz="1200" dirty="0">
              <a:solidFill>
                <a:srgbClr val="FF0000"/>
              </a:solidFill>
            </a:endParaRPr>
          </a:p>
          <a:p>
            <a:r>
              <a:rPr lang="en-US" altLang="zh-CN" dirty="0"/>
              <a:t>,</a:t>
            </a:r>
            <a:endParaRPr lang="zh-CN" altLang="en-US" dirty="0"/>
          </a:p>
        </p:txBody>
      </p:sp>
      <p:sp>
        <p:nvSpPr>
          <p:cNvPr id="34820" name="灯片编号占位符 3">
            <a:extLst>
              <a:ext uri="{FF2B5EF4-FFF2-40B4-BE49-F238E27FC236}">
                <a16:creationId xmlns:a16="http://schemas.microsoft.com/office/drawing/2014/main" id="{B3E11142-4E9B-45E5-BCC2-EF1740EAEF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D860A4-5192-438A-B25B-BABC36E6C3F1}" type="slidenum">
              <a:rPr lang="en-US" altLang="zh-CN" smtClean="0"/>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the clock parts can be put into the car trailer for </a:t>
            </a:r>
            <a:r>
              <a:rPr lang="en-US" altLang="zh-CN" dirty="0" err="1"/>
              <a:t>expriments</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11</a:t>
            </a:fld>
            <a:endParaRPr lang="en-US" altLang="zh-CN"/>
          </a:p>
        </p:txBody>
      </p:sp>
    </p:spTree>
    <p:extLst>
      <p:ext uri="{BB962C8B-B14F-4D97-AF65-F5344CB8AC3E}">
        <p14:creationId xmlns:p14="http://schemas.microsoft.com/office/powerpoint/2010/main" val="85904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Local clock comparison is made first for tests. Before moving the transportable clock to the car trailer, the transportable clock is frequency compared to a laboratory clock. The two clocks have a height difference of about 1 cm. the frequency difference of the two clocks are shown in black data points. Then the transportable clock is moved to the car trailer, which is more than 4 meters higher than the lab. The two clocks are compared again with a 100 m long fiber, the frequency difference of the two clocks are shown in red data points. The two comparison experiments shown different scatters because we are running the clocks with different parameters, for the black data points, we use the Ramsey interrogations, and for the red ones, the Rabi interrogations are used. The two rounds of clock comparisons gives a frequency difference change of 189 plus minus 11 </a:t>
            </a:r>
            <a:r>
              <a:rPr lang="en-US" altLang="zh-CN" dirty="0" err="1"/>
              <a:t>mHz</a:t>
            </a:r>
            <a:r>
              <a:rPr lang="en-US" altLang="zh-CN" dirty="0"/>
              <a:t>, in agreement to the calculated change according to the height difference measured by a spirit level.</a:t>
            </a:r>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12</a:t>
            </a:fld>
            <a:endParaRPr lang="en-US" altLang="zh-CN"/>
          </a:p>
        </p:txBody>
      </p:sp>
    </p:spTree>
    <p:extLst>
      <p:ext uri="{BB962C8B-B14F-4D97-AF65-F5344CB8AC3E}">
        <p14:creationId xmlns:p14="http://schemas.microsoft.com/office/powerpoint/2010/main" val="403214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After the local test, the clock is </a:t>
            </a:r>
            <a:r>
              <a:rPr lang="en-US" altLang="zh-CN" sz="1200" b="1" dirty="0">
                <a:ea typeface="宋体" panose="02010600030101010101" pitchFamily="2" charset="-122"/>
                <a:sym typeface="+mn-ea"/>
              </a:rPr>
              <a:t>Transported for &gt;1200 km, from Wuhan to NIM in Beijing. The systematic </a:t>
            </a:r>
            <a:r>
              <a:rPr lang="en-US" altLang="zh-CN" sz="12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uncertainty for the transportable clock is evaluated as </a:t>
            </a:r>
            <a:r>
              <a:rPr lang="en-US" altLang="zh-CN" sz="1200" b="1" dirty="0">
                <a:solidFill>
                  <a:srgbClr val="FF0000"/>
                </a:solidFill>
                <a:latin typeface="Times New Roman" panose="02020603050405020304" pitchFamily="18" charset="0"/>
                <a:cs typeface="Times New Roman" panose="02020603050405020304" pitchFamily="18" charset="0"/>
              </a:rPr>
              <a:t>1.3×10</a:t>
            </a:r>
            <a:r>
              <a:rPr lang="en-US" altLang="zh-CN" sz="1200" b="1" baseline="30000" dirty="0">
                <a:solidFill>
                  <a:srgbClr val="FF0000"/>
                </a:solidFill>
                <a:latin typeface="Times New Roman" panose="02020603050405020304" pitchFamily="18" charset="0"/>
                <a:cs typeface="Times New Roman" panose="02020603050405020304" pitchFamily="18" charset="0"/>
              </a:rPr>
              <a:t>-17</a:t>
            </a:r>
            <a:r>
              <a:rPr lang="en-US" altLang="zh-CN" sz="1200" b="1" dirty="0">
                <a:solidFill>
                  <a:srgbClr val="FF0000"/>
                </a:solidFill>
                <a:latin typeface="Times New Roman" panose="02020603050405020304" pitchFamily="18" charset="0"/>
                <a:cs typeface="Times New Roman" panose="02020603050405020304" pitchFamily="18" charset="0"/>
              </a:rPr>
              <a:t> </a:t>
            </a:r>
            <a:endParaRPr lang="zh-CN" altLang="en-US" sz="1200" b="1"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sz="1200" b="1" dirty="0">
              <a:ea typeface="宋体" panose="02010600030101010101" pitchFamily="2" charset="-122"/>
              <a:sym typeface="+mn-ea"/>
            </a:endParaRPr>
          </a:p>
          <a:p>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13</a:t>
            </a:fld>
            <a:endParaRPr lang="en-US" altLang="zh-CN"/>
          </a:p>
        </p:txBody>
      </p:sp>
    </p:spTree>
    <p:extLst>
      <p:ext uri="{BB962C8B-B14F-4D97-AF65-F5344CB8AC3E}">
        <p14:creationId xmlns:p14="http://schemas.microsoft.com/office/powerpoint/2010/main" val="382753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959FE7E5-A3FF-4924-B0AB-795CC154E681}"/>
              </a:ext>
            </a:extLst>
          </p:cNvPr>
          <p:cNvSpPr>
            <a:spLocks noGrp="1" noRot="1" noChangeAspect="1" noChangeArrowheads="1" noTextEdit="1"/>
          </p:cNvSpPr>
          <p:nvPr>
            <p:ph type="sldImg"/>
          </p:nvPr>
        </p:nvSpPr>
        <p:spPr>
          <a:xfrm>
            <a:off x="98425" y="744538"/>
            <a:ext cx="6619875" cy="3724275"/>
          </a:xfrm>
          <a:ln/>
        </p:spPr>
      </p:sp>
      <p:sp>
        <p:nvSpPr>
          <p:cNvPr id="41987" name="备注占位符 2">
            <a:extLst>
              <a:ext uri="{FF2B5EF4-FFF2-40B4-BE49-F238E27FC236}">
                <a16:creationId xmlns:a16="http://schemas.microsoft.com/office/drawing/2014/main" id="{441B335B-7F76-4CBF-9A06-04BEABE14D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defRPr/>
            </a:pPr>
            <a:r>
              <a:rPr lang="en-US" altLang="zh-CN" dirty="0"/>
              <a:t>Well, now I would like to give the conclusion and what we would like to do for the next step. For the laboratory clock, the uncertainty is </a:t>
            </a:r>
            <a:r>
              <a:rPr lang="en-US"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3E-18, the stability is 2.5E-15/</a:t>
            </a:r>
            <a:r>
              <a:rPr lang="zh-CN" altLang="en-US"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τ</a:t>
            </a:r>
            <a:r>
              <a:rPr lang="en-US"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reaching E-18 level at &gt; 200000 s of averaging time, for the </a:t>
            </a:r>
            <a:r>
              <a:rPr lang="en-US" altLang="zh-CN" sz="12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Transportable clock, the </a:t>
            </a:r>
            <a:r>
              <a:rPr lang="en-US"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uncertainty</a:t>
            </a:r>
            <a:r>
              <a:rPr lang="zh-CN" altLang="en-US"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is</a:t>
            </a:r>
            <a:r>
              <a:rPr lang="zh-CN" altLang="en-US"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1.3E-17, it has been  transported for &gt;1200 km, can be used for Geodesy applications and more. </a:t>
            </a:r>
          </a:p>
          <a:p>
            <a:pPr eaLnBrk="1" hangingPunct="1">
              <a:defRPr/>
            </a:pPr>
            <a:r>
              <a:rPr lang="en-US"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Here are the </a:t>
            </a:r>
            <a:r>
              <a:rPr lang="en-US" altLang="zh-CN" sz="12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Further improvements we needed</a:t>
            </a:r>
            <a:r>
              <a:rPr lang="zh-CN" altLang="en-US" sz="12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for the</a:t>
            </a:r>
            <a:r>
              <a:rPr lang="en-US" altLang="zh-CN" sz="12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Laboratory clock: we need even better magnetic shielding, 1E-16 or better clock laser, we also need cryogenic system with longer continuous running time. For the Transportable clock: we need even better temperature and vibration control to the ion trapping chamber, and also a better transportable clock laser is needed.</a:t>
            </a:r>
          </a:p>
          <a:p>
            <a:endParaRPr lang="zh-CN" altLang="en-US" dirty="0"/>
          </a:p>
        </p:txBody>
      </p:sp>
      <p:sp>
        <p:nvSpPr>
          <p:cNvPr id="41988" name="灯片编号占位符 3">
            <a:extLst>
              <a:ext uri="{FF2B5EF4-FFF2-40B4-BE49-F238E27FC236}">
                <a16:creationId xmlns:a16="http://schemas.microsoft.com/office/drawing/2014/main" id="{72BCEC37-552F-44A3-8C43-6A361E23718A}"/>
              </a:ext>
            </a:extLst>
          </p:cNvPr>
          <p:cNvSpPr>
            <a:spLocks noGrp="1" noChangeArrowheads="1"/>
          </p:cNvSpPr>
          <p:nvPr>
            <p:ph type="sldNum" sz="quarter" idx="5"/>
          </p:nvPr>
        </p:nvSpPr>
        <p:spPr>
          <a:xfrm>
            <a:off x="3851275" y="9431338"/>
            <a:ext cx="2946400" cy="49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B88BB45-2DA3-4E93-ABC3-F0CA1B61FDA9}" type="slidenum">
              <a:rPr lang="en-US" altLang="zh-CN" smtClean="0">
                <a:latin typeface="Times New Roman" panose="02020603050405020304" pitchFamily="18" charset="0"/>
              </a:rPr>
              <a:pPr/>
              <a:t>14</a:t>
            </a:fld>
            <a:endParaRPr lang="en-US" altLang="zh-CN">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9A5ABCB-7E06-490C-9D4F-10BC0848E6F1}"/>
              </a:ext>
            </a:extLst>
          </p:cNvPr>
          <p:cNvSpPr>
            <a:spLocks noGrp="1" noChangeArrowheads="1"/>
          </p:cNvSpPr>
          <p:nvPr>
            <p:ph type="sldNum" sz="quarter" idx="5"/>
          </p:nvPr>
        </p:nvSpPr>
        <p:spPr>
          <a:xfrm>
            <a:off x="3851275" y="9431338"/>
            <a:ext cx="2946400" cy="49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AB5CDF-21B1-4AAD-8CEF-B3465A484CCA}" type="slidenum">
              <a:rPr lang="en-US" altLang="zh-CN" smtClean="0">
                <a:latin typeface="Times New Roman" panose="02020603050405020304" pitchFamily="18" charset="0"/>
              </a:rPr>
              <a:pPr/>
              <a:t>15</a:t>
            </a:fld>
            <a:endParaRPr lang="en-US" altLang="zh-CN">
              <a:latin typeface="Times New Roman" panose="02020603050405020304" pitchFamily="18" charset="0"/>
            </a:endParaRPr>
          </a:p>
        </p:txBody>
      </p:sp>
      <p:sp>
        <p:nvSpPr>
          <p:cNvPr id="44035" name="Rectangle 2">
            <a:extLst>
              <a:ext uri="{FF2B5EF4-FFF2-40B4-BE49-F238E27FC236}">
                <a16:creationId xmlns:a16="http://schemas.microsoft.com/office/drawing/2014/main" id="{8BD4A433-29F7-4B4D-A8DB-0DB7871E5AFF}"/>
              </a:ext>
            </a:extLst>
          </p:cNvPr>
          <p:cNvSpPr>
            <a:spLocks noGrp="1" noRot="1" noChangeAspect="1" noChangeArrowheads="1" noTextEdit="1"/>
          </p:cNvSpPr>
          <p:nvPr>
            <p:ph type="sldImg"/>
          </p:nvPr>
        </p:nvSpPr>
        <p:spPr>
          <a:xfrm>
            <a:off x="98425" y="744538"/>
            <a:ext cx="6619875" cy="3724275"/>
          </a:xfrm>
          <a:ln/>
        </p:spPr>
      </p:sp>
      <p:sp>
        <p:nvSpPr>
          <p:cNvPr id="44036" name="Rectangle 3">
            <a:extLst>
              <a:ext uri="{FF2B5EF4-FFF2-40B4-BE49-F238E27FC236}">
                <a16:creationId xmlns:a16="http://schemas.microsoft.com/office/drawing/2014/main" id="{7D856762-181E-4E0C-BF44-924F1CDACD0E}"/>
              </a:ext>
            </a:extLst>
          </p:cNvPr>
          <p:cNvSpPr>
            <a:spLocks noGrp="1" noChangeArrowheads="1"/>
          </p:cNvSpPr>
          <p:nvPr>
            <p:ph type="body" idx="1"/>
          </p:nvPr>
        </p:nvSpPr>
        <p:spPr>
          <a:xfrm>
            <a:off x="914400" y="4237038"/>
            <a:ext cx="4248150" cy="822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b="1" dirty="0">
                <a:solidFill>
                  <a:srgbClr val="FFFF00"/>
                </a:solidFill>
              </a:rPr>
              <a:t>Here goes the </a:t>
            </a:r>
            <a:r>
              <a:rPr lang="en-US" altLang="zh-CN" sz="1200" dirty="0"/>
              <a:t>Acknowledgement</a:t>
            </a:r>
            <a:endParaRPr lang="zh-CN" altLang="en-US" sz="1200" b="1" dirty="0">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b="1" dirty="0">
                <a:solidFill>
                  <a:srgbClr val="FFFF00"/>
                </a:solidFill>
              </a:rPr>
              <a:t>First we would thank the </a:t>
            </a:r>
            <a:r>
              <a:rPr lang="en-US" altLang="zh-CN" sz="1200" b="1" kern="0" dirty="0"/>
              <a:t>Wuhan Ca</a:t>
            </a:r>
            <a:r>
              <a:rPr lang="en-US" altLang="zh-CN" sz="1200" b="1" kern="0" baseline="30000" dirty="0"/>
              <a:t>+</a:t>
            </a:r>
            <a:r>
              <a:rPr lang="en-US" altLang="zh-CN" sz="1200" b="1" kern="0" dirty="0"/>
              <a:t> Group for their hard work.</a:t>
            </a:r>
          </a:p>
          <a:p>
            <a:pPr eaLnBrk="1" hangingPunct="1">
              <a:defRPr/>
            </a:pPr>
            <a:r>
              <a:rPr lang="en-US" altLang="zh-CN" sz="1200" b="1" kern="0" dirty="0"/>
              <a:t>We thank the NIM (Beijing) group for the absolute frequency measurement efforts</a:t>
            </a:r>
          </a:p>
          <a:p>
            <a:pPr eaLnBrk="1" hangingPunct="1">
              <a:defRPr/>
            </a:pPr>
            <a:r>
              <a:rPr lang="en-US" altLang="zh-CN" sz="1200" b="1" kern="0" dirty="0"/>
              <a:t>We thank L-S. Ma from ECNU (Shanghai) for help with improvement works on the clock laser</a:t>
            </a:r>
          </a:p>
          <a:p>
            <a:pPr eaLnBrk="1" hangingPunct="1">
              <a:defRPr/>
            </a:pPr>
            <a:r>
              <a:rPr lang="en-US" altLang="zh-CN" sz="1200" b="1" kern="0" dirty="0"/>
              <a:t>We thank Y. Li from NICT (Japan), P. </a:t>
            </a:r>
            <a:r>
              <a:rPr lang="en-US" altLang="zh-CN" sz="1200" b="1" kern="0" dirty="0" err="1"/>
              <a:t>Dubé</a:t>
            </a:r>
            <a:r>
              <a:rPr lang="en-US" altLang="zh-CN" sz="1200" b="1" kern="0" dirty="0"/>
              <a:t> from NRC (Canada), J. Ye from JILA, D. Leibrandt and C-W. Chou from NIST… for helps discussions</a:t>
            </a:r>
          </a:p>
          <a:p>
            <a:pPr eaLnBrk="1" hangingPunct="1">
              <a:defRPr/>
            </a:pPr>
            <a:r>
              <a:rPr lang="en-US" altLang="zh-CN" sz="1200" b="1" kern="0" dirty="0"/>
              <a:t>Very useful helps also come from coworkers in APM.</a:t>
            </a:r>
          </a:p>
          <a:p>
            <a:pPr eaLnBrk="1" hangingPunct="1">
              <a:defRPr/>
            </a:pPr>
            <a:r>
              <a:rPr lang="en-US" altLang="zh-CN" sz="1200" b="1" kern="0" dirty="0"/>
              <a:t>This work is sponsored by National Key R&amp;D Program of China, National Natural Science Foundation of China, and CAS</a:t>
            </a:r>
          </a:p>
          <a:p>
            <a:pPr eaLnBrk="1" hangingPunct="1"/>
            <a:r>
              <a:rPr lang="en-US" altLang="zh-CN" b="1" dirty="0">
                <a:solidFill>
                  <a:srgbClr val="FFFF00"/>
                </a:solidFill>
              </a:rPr>
              <a:t>Here I’ll thank the conference committee  to give us the chance to give a talk about our work. Thank for the audience who is still listening, Thank you for your attention. This is a </a:t>
            </a:r>
            <a:r>
              <a:rPr lang="en-US" altLang="zh-CN" b="0" i="0" dirty="0">
                <a:solidFill>
                  <a:srgbClr val="000000"/>
                </a:solidFill>
                <a:effectLst/>
                <a:latin typeface="Arial" panose="020B0604020202020204" pitchFamily="34" charset="0"/>
              </a:rPr>
              <a:t>pre-recorded video recoded at early June, however our video will have its own text-based “conversation” feature where you are welcomed to leave comments or ask questions. We will answer your questions there, and hopefully we can make few more progress by then. Thank you!</a:t>
            </a:r>
            <a:endParaRPr lang="zh-CN" altLang="zh-CN" b="1" dirty="0">
              <a:solidFill>
                <a:srgbClr val="FFFF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F9E1306-B342-4BED-B26C-A308CF5A5BC3}"/>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E57F5F7-E38B-4439-B6D9-02DADDE6D04D}" type="slidenum">
              <a:rPr lang="en-US" altLang="zh-CN" sz="1800" smtClean="0"/>
              <a:pPr/>
              <a:t>2</a:t>
            </a:fld>
            <a:endParaRPr lang="en-US" altLang="zh-CN" sz="1800"/>
          </a:p>
        </p:txBody>
      </p:sp>
      <p:sp>
        <p:nvSpPr>
          <p:cNvPr id="8195" name="Rectangle 2">
            <a:extLst>
              <a:ext uri="{FF2B5EF4-FFF2-40B4-BE49-F238E27FC236}">
                <a16:creationId xmlns:a16="http://schemas.microsoft.com/office/drawing/2014/main" id="{5C83D131-77F7-4DF9-83A2-072BE986119A}"/>
              </a:ext>
            </a:extLst>
          </p:cNvPr>
          <p:cNvSpPr>
            <a:spLocks noGrp="1" noRot="1" noChangeAspect="1" noChangeArrowheads="1" noTextEdit="1"/>
          </p:cNvSpPr>
          <p:nvPr>
            <p:ph type="sldImg" idx="4294967295"/>
          </p:nvPr>
        </p:nvSpPr>
        <p:spPr>
          <a:xfrm>
            <a:off x="1833563" y="685800"/>
            <a:ext cx="3192462" cy="1797050"/>
          </a:xfrm>
          <a:ln/>
        </p:spPr>
      </p:sp>
      <p:sp>
        <p:nvSpPr>
          <p:cNvPr id="8196" name="Rectangle 3">
            <a:extLst>
              <a:ext uri="{FF2B5EF4-FFF2-40B4-BE49-F238E27FC236}">
                <a16:creationId xmlns:a16="http://schemas.microsoft.com/office/drawing/2014/main" id="{EA276A21-6F39-45FA-98C8-57500F19ED52}"/>
              </a:ext>
            </a:extLst>
          </p:cNvPr>
          <p:cNvSpPr>
            <a:spLocks noGrp="1" noChangeArrowheads="1"/>
          </p:cNvSpPr>
          <p:nvPr>
            <p:ph type="body" idx="4294967295"/>
          </p:nvPr>
        </p:nvSpPr>
        <p:spPr>
          <a:xfrm>
            <a:off x="688975" y="2682875"/>
            <a:ext cx="5487988" cy="5775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Compared to the microwave clocks, Optical clocks have frequencies a few orders of </a:t>
            </a:r>
            <a:r>
              <a:rPr lang="en-US" altLang="zh-CN" dirty="0" err="1"/>
              <a:t>magnititude</a:t>
            </a:r>
            <a:r>
              <a:rPr lang="en-US" altLang="zh-CN" dirty="0"/>
              <a:t> higher, the high q-factors mean they would </a:t>
            </a:r>
            <a:r>
              <a:rPr lang="en-US" altLang="zh-CN" dirty="0" err="1"/>
              <a:t>pontentially</a:t>
            </a:r>
            <a:r>
              <a:rPr lang="en-US" altLang="zh-CN" dirty="0"/>
              <a:t> have better stabilities. Optical clocks are also </a:t>
            </a:r>
            <a:r>
              <a:rPr lang="en-US" altLang="zh-CN" sz="1200" b="1" dirty="0">
                <a:latin typeface="微软雅黑" panose="020B0503020204020204" pitchFamily="34" charset="-122"/>
                <a:ea typeface="微软雅黑" panose="020B0503020204020204" pitchFamily="34" charset="-122"/>
                <a:sym typeface="+mn-ea"/>
              </a:rPr>
              <a:t>Insensitive to the electric/magnetic fields fluctuations, Scientists have made great progress on optical clocks In the last twenty years, and optical clocks shows their advantages on the uncertainties and stabilities </a:t>
            </a:r>
            <a:r>
              <a:rPr lang="en-US" altLang="zh-CN" sz="1200" b="1" dirty="0" err="1">
                <a:latin typeface="微软雅黑" panose="020B0503020204020204" pitchFamily="34" charset="-122"/>
                <a:ea typeface="微软雅黑" panose="020B0503020204020204" pitchFamily="34" charset="-122"/>
                <a:sym typeface="+mn-ea"/>
              </a:rPr>
              <a:t>compraered</a:t>
            </a:r>
            <a:r>
              <a:rPr lang="en-US" altLang="zh-CN" sz="1200" b="1" dirty="0">
                <a:latin typeface="微软雅黑" panose="020B0503020204020204" pitchFamily="34" charset="-122"/>
                <a:ea typeface="微软雅黑" panose="020B0503020204020204" pitchFamily="34" charset="-122"/>
                <a:sym typeface="+mn-ea"/>
              </a:rPr>
              <a:t> to the microwave clocks, some of the optical clocks</a:t>
            </a:r>
            <a:r>
              <a:rPr lang="zh-CN" altLang="en-US" sz="1200" b="1" dirty="0">
                <a:latin typeface="微软雅黑" panose="020B0503020204020204" pitchFamily="34" charset="-122"/>
                <a:ea typeface="微软雅黑" panose="020B0503020204020204" pitchFamily="34" charset="-122"/>
                <a:sym typeface="+mn-ea"/>
              </a:rPr>
              <a:t> </a:t>
            </a:r>
            <a:r>
              <a:rPr lang="en-US" altLang="zh-CN" dirty="0"/>
              <a:t>have reached </a:t>
            </a:r>
            <a:r>
              <a:rPr lang="en-US" altLang="zh-CN" sz="1200" b="1" dirty="0">
                <a:latin typeface="微软雅黑" panose="020B0503020204020204" pitchFamily="34" charset="-122"/>
                <a:ea typeface="微软雅黑" panose="020B0503020204020204" pitchFamily="34" charset="-122"/>
                <a:sym typeface="+mn-ea"/>
              </a:rPr>
              <a:t>uncertainties or stabilities at</a:t>
            </a:r>
            <a:r>
              <a:rPr lang="zh-CN" altLang="en-US" sz="1200" b="1" dirty="0">
                <a:latin typeface="微软雅黑" panose="020B0503020204020204" pitchFamily="34" charset="-122"/>
                <a:ea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sym typeface="+mn-ea"/>
              </a:rPr>
              <a:t>the</a:t>
            </a:r>
            <a:r>
              <a:rPr lang="zh-CN" altLang="en-US" sz="1200" b="1" dirty="0">
                <a:latin typeface="微软雅黑" panose="020B0503020204020204" pitchFamily="34" charset="-122"/>
                <a:ea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sym typeface="+mn-ea"/>
              </a:rPr>
              <a:t>E-18,</a:t>
            </a:r>
            <a:r>
              <a:rPr lang="zh-CN" altLang="en-US" sz="1200" b="1" dirty="0">
                <a:latin typeface="微软雅黑" panose="020B0503020204020204" pitchFamily="34" charset="-122"/>
                <a:ea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sym typeface="+mn-ea"/>
              </a:rPr>
              <a:t>or</a:t>
            </a:r>
            <a:r>
              <a:rPr lang="zh-CN" altLang="en-US" sz="1200" b="1" dirty="0">
                <a:latin typeface="微软雅黑" panose="020B0503020204020204" pitchFamily="34" charset="-122"/>
                <a:ea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sym typeface="+mn-ea"/>
              </a:rPr>
              <a:t>even</a:t>
            </a:r>
            <a:r>
              <a:rPr lang="zh-CN" altLang="en-US" sz="1200" b="1" dirty="0">
                <a:latin typeface="微软雅黑" panose="020B0503020204020204" pitchFamily="34" charset="-122"/>
                <a:ea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sym typeface="+mn-ea"/>
              </a:rPr>
              <a:t>E-19</a:t>
            </a:r>
            <a:r>
              <a:rPr lang="zh-CN" altLang="en-US" sz="1200" b="1" dirty="0">
                <a:latin typeface="微软雅黑" panose="020B0503020204020204" pitchFamily="34" charset="-122"/>
                <a:ea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sym typeface="+mn-ea"/>
              </a:rPr>
              <a:t>level.</a:t>
            </a:r>
            <a:r>
              <a:rPr lang="zh-CN" altLang="en-US" sz="1200" b="1" dirty="0">
                <a:latin typeface="微软雅黑" panose="020B0503020204020204" pitchFamily="34" charset="-122"/>
                <a:ea typeface="微软雅黑" panose="020B0503020204020204" pitchFamily="34" charset="-122"/>
                <a:sym typeface="+mn-ea"/>
              </a:rPr>
              <a:t> </a:t>
            </a:r>
            <a:endParaRPr lang="en-US" altLang="zh-CN" sz="1200" b="1" dirty="0">
              <a:latin typeface="微软雅黑" panose="020B0503020204020204" pitchFamily="34" charset="-122"/>
              <a:ea typeface="微软雅黑" panose="020B0503020204020204" pitchFamily="34" charset="-122"/>
              <a:sym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68E75B9-A9AD-4443-9EBC-726D4504BD22}"/>
              </a:ext>
            </a:extLst>
          </p:cNvPr>
          <p:cNvSpPr>
            <a:spLocks noGrp="1" noRot="1" noChangeAspect="1" noChangeArrowheads="1" noTextEdit="1"/>
          </p:cNvSpPr>
          <p:nvPr>
            <p:ph type="sldImg"/>
          </p:nvPr>
        </p:nvSpPr>
        <p:spPr>
          <a:xfrm>
            <a:off x="92075" y="744538"/>
            <a:ext cx="6616700" cy="3722687"/>
          </a:xfrm>
          <a:ln/>
        </p:spPr>
      </p:sp>
      <p:sp>
        <p:nvSpPr>
          <p:cNvPr id="10243" name="Notes Placeholder 2">
            <a:extLst>
              <a:ext uri="{FF2B5EF4-FFF2-40B4-BE49-F238E27FC236}">
                <a16:creationId xmlns:a16="http://schemas.microsoft.com/office/drawing/2014/main" id="{D7931AC6-50F5-4A1F-BF2A-53225E2C788F}"/>
              </a:ext>
            </a:extLst>
          </p:cNvPr>
          <p:cNvSpPr>
            <a:spLocks noGrp="1" noChangeArrowheads="1"/>
          </p:cNvSpPr>
          <p:nvPr>
            <p:ph type="body"/>
          </p:nvPr>
        </p:nvSpPr>
        <p:spPr>
          <a:xfrm>
            <a:off x="679450" y="4716463"/>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Due to their ultra low uncertainties or ultrahigh precision, optical clocks may have many other </a:t>
            </a:r>
            <a:r>
              <a:rPr lang="en-US" altLang="zh-CN" b="1" dirty="0">
                <a:effectLst>
                  <a:outerShdw blurRad="38100" dist="38100" dir="2700000" algn="tl">
                    <a:srgbClr val="C0C0C0"/>
                  </a:outerShdw>
                </a:effectLst>
                <a:cs typeface="Times New Roman" pitchFamily="18" charset="0"/>
              </a:rPr>
              <a:t>Application on fundamental physics, including answering the question about </a:t>
            </a:r>
            <a:r>
              <a:rPr lang="en-US" altLang="zh-CN" b="1" dirty="0">
                <a:latin typeface="+mn-lt"/>
                <a:ea typeface="微软雅黑" panose="020B0503020204020204" pitchFamily="34" charset="-122"/>
                <a:sym typeface="+mn-ea"/>
              </a:rPr>
              <a:t>Whether the fine structure constant </a:t>
            </a:r>
            <a:r>
              <a:rPr lang="zh-CN" altLang="en-US" b="1" dirty="0">
                <a:latin typeface="+mn-lt"/>
                <a:ea typeface="微软雅黑" panose="020B0503020204020204" pitchFamily="34" charset="-122"/>
                <a:sym typeface="Symbol" panose="05050102010706020507" pitchFamily="18" charset="2"/>
              </a:rPr>
              <a:t> </a:t>
            </a:r>
            <a:r>
              <a:rPr lang="en-US" altLang="zh-CN" b="1" dirty="0">
                <a:latin typeface="+mn-lt"/>
                <a:ea typeface="微软雅黑" panose="020B0503020204020204" pitchFamily="34" charset="-122"/>
                <a:sym typeface="Symbol" panose="05050102010706020507" pitchFamily="18" charset="2"/>
              </a:rPr>
              <a:t>varies through time? </a:t>
            </a:r>
            <a:r>
              <a:rPr lang="en-US" altLang="zh-CN" sz="1200" b="1" dirty="0">
                <a:latin typeface="微软雅黑" panose="020B0503020204020204" pitchFamily="34" charset="-122"/>
                <a:ea typeface="微软雅黑" panose="020B0503020204020204" pitchFamily="34" charset="-122"/>
              </a:rPr>
              <a:t>Test for the general relativity, Test for the Lorentz invariance, </a:t>
            </a:r>
            <a:r>
              <a:rPr lang="en-US" altLang="zh-CN" sz="1200" b="1" dirty="0">
                <a:latin typeface="+mn-lt"/>
                <a:ea typeface="微软雅黑" panose="020B0503020204020204" pitchFamily="34" charset="-122"/>
                <a:sym typeface="+mn-ea"/>
              </a:rPr>
              <a:t>Detecting the possible Topological Dark Matter, </a:t>
            </a:r>
            <a:endParaRPr lang="zh-CN" altLang="en-US" sz="1200" b="1" dirty="0">
              <a:latin typeface="+mn-lt"/>
              <a:ea typeface="微软雅黑" panose="020B0503020204020204" pitchFamily="34" charset="-122"/>
              <a:sym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sz="1200" b="1"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sz="1200" b="1"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b="1" dirty="0">
              <a:latin typeface="+mn-lt"/>
              <a:ea typeface="微软雅黑" panose="020B0503020204020204" pitchFamily="34" charset="-122"/>
              <a:sym typeface="+mn-ea"/>
            </a:endParaRPr>
          </a:p>
          <a:p>
            <a:endParaRPr lang="zh-CN" altLang="en-US" dirty="0"/>
          </a:p>
        </p:txBody>
      </p:sp>
      <p:sp>
        <p:nvSpPr>
          <p:cNvPr id="10244" name="Slide Number Placeholder 3">
            <a:extLst>
              <a:ext uri="{FF2B5EF4-FFF2-40B4-BE49-F238E27FC236}">
                <a16:creationId xmlns:a16="http://schemas.microsoft.com/office/drawing/2014/main" id="{EF2F2521-A452-4285-82CF-F230A5F21B58}"/>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panose="020B0604020202020204" pitchFamily="34" charset="0"/>
                <a:ea typeface="宋体" panose="02010600030101010101" pitchFamily="2" charset="-122"/>
              </a:defRPr>
            </a:lvl1pPr>
            <a:lvl2pPr marL="742950" indent="-285750" defTabSz="865188">
              <a:defRPr>
                <a:solidFill>
                  <a:schemeClr val="tx1"/>
                </a:solidFill>
                <a:latin typeface="Arial" panose="020B0604020202020204" pitchFamily="34" charset="0"/>
                <a:ea typeface="宋体" panose="02010600030101010101" pitchFamily="2" charset="-122"/>
              </a:defRPr>
            </a:lvl2pPr>
            <a:lvl3pPr marL="1143000" indent="-228600" defTabSz="865188">
              <a:defRPr>
                <a:solidFill>
                  <a:schemeClr val="tx1"/>
                </a:solidFill>
                <a:latin typeface="Arial" panose="020B0604020202020204" pitchFamily="34" charset="0"/>
                <a:ea typeface="宋体" panose="02010600030101010101" pitchFamily="2" charset="-122"/>
              </a:defRPr>
            </a:lvl3pPr>
            <a:lvl4pPr marL="1600200" indent="-228600" defTabSz="865188">
              <a:defRPr>
                <a:solidFill>
                  <a:schemeClr val="tx1"/>
                </a:solidFill>
                <a:latin typeface="Arial" panose="020B0604020202020204" pitchFamily="34" charset="0"/>
                <a:ea typeface="宋体" panose="02010600030101010101" pitchFamily="2" charset="-122"/>
              </a:defRPr>
            </a:lvl4pPr>
            <a:lvl5pPr marL="2057400" indent="-228600" defTabSz="865188">
              <a:defRPr>
                <a:solidFill>
                  <a:schemeClr val="tx1"/>
                </a:solidFill>
                <a:latin typeface="Arial" panose="020B0604020202020204" pitchFamily="34" charset="0"/>
                <a:ea typeface="宋体" panose="02010600030101010101" pitchFamily="2" charset="-122"/>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129AE3F5-5013-402D-A4BC-80BC6BBE1EF4}" type="slidenum">
              <a:rPr lang="zh-CN" altLang="en-US" sz="1200"/>
              <a:pPr algn="r" eaLnBrk="1" hangingPunct="1">
                <a:buFont typeface="Arial" panose="020B0604020202020204" pitchFamily="34" charset="0"/>
                <a:buNone/>
              </a:pPr>
              <a:t>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321C30BC-3130-41C7-9211-4182CBB33A5C}"/>
              </a:ext>
            </a:extLst>
          </p:cNvPr>
          <p:cNvSpPr>
            <a:spLocks noGrp="1" noRot="1" noChangeAspect="1" noChangeArrowheads="1" noTextEdit="1"/>
          </p:cNvSpPr>
          <p:nvPr>
            <p:ph type="sldImg"/>
          </p:nvPr>
        </p:nvSpPr>
        <p:spPr>
          <a:xfrm>
            <a:off x="98425" y="744538"/>
            <a:ext cx="6619875" cy="3724275"/>
          </a:xfrm>
          <a:ln/>
        </p:spPr>
      </p:sp>
      <p:sp>
        <p:nvSpPr>
          <p:cNvPr id="12291" name="备注占位符 2">
            <a:extLst>
              <a:ext uri="{FF2B5EF4-FFF2-40B4-BE49-F238E27FC236}">
                <a16:creationId xmlns:a16="http://schemas.microsoft.com/office/drawing/2014/main" id="{4471EDA1-5AB6-4649-8CEE-C94567CFAC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altLang="zh-CN" b="1" dirty="0">
                <a:effectLst>
                  <a:outerShdw blurRad="38100" dist="38100" dir="2700000" algn="tl">
                    <a:srgbClr val="C0C0C0"/>
                  </a:outerShdw>
                </a:effectLst>
                <a:cs typeface="Times New Roman" pitchFamily="18" charset="0"/>
              </a:rPr>
              <a:t>Application on Geodesy, </a:t>
            </a:r>
            <a:r>
              <a:rPr lang="en-US" altLang="zh-CN" sz="1200" b="1" dirty="0">
                <a:latin typeface="+mn-lt"/>
                <a:ea typeface="微软雅黑" panose="020B0503020204020204" pitchFamily="34" charset="-122"/>
                <a:sym typeface="+mn-ea"/>
              </a:rPr>
              <a:t>etc. For clocks, To make a geopotential measurement,  a E-18</a:t>
            </a:r>
            <a:r>
              <a:rPr lang="zh-CN" altLang="en-US" sz="1200" b="1" dirty="0">
                <a:latin typeface="+mn-lt"/>
                <a:ea typeface="微软雅黑" panose="020B0503020204020204" pitchFamily="34" charset="-122"/>
                <a:sym typeface="+mn-ea"/>
              </a:rPr>
              <a:t> </a:t>
            </a:r>
            <a:r>
              <a:rPr lang="en-US" altLang="zh-CN" sz="1200" b="1" dirty="0">
                <a:latin typeface="+mn-lt"/>
                <a:ea typeface="微软雅黑" panose="020B0503020204020204" pitchFamily="34" charset="-122"/>
                <a:sym typeface="+mn-ea"/>
              </a:rPr>
              <a:t>level</a:t>
            </a:r>
            <a:r>
              <a:rPr lang="zh-CN" altLang="en-US" sz="1200" b="1" dirty="0">
                <a:latin typeface="+mn-lt"/>
                <a:ea typeface="微软雅黑" panose="020B0503020204020204" pitchFamily="34" charset="-122"/>
                <a:sym typeface="+mn-ea"/>
              </a:rPr>
              <a:t> </a:t>
            </a:r>
            <a:r>
              <a:rPr lang="en-US" altLang="zh-CN" sz="1200" b="1" dirty="0">
                <a:latin typeface="+mn-lt"/>
                <a:ea typeface="微软雅黑" panose="020B0503020204020204" pitchFamily="34" charset="-122"/>
                <a:sym typeface="+mn-ea"/>
              </a:rPr>
              <a:t>uncertainty</a:t>
            </a:r>
            <a:r>
              <a:rPr lang="zh-CN" altLang="en-US" sz="1200" b="1" dirty="0">
                <a:latin typeface="+mn-lt"/>
                <a:ea typeface="微软雅黑" panose="020B0503020204020204" pitchFamily="34" charset="-122"/>
                <a:sym typeface="+mn-ea"/>
              </a:rPr>
              <a:t> </a:t>
            </a:r>
            <a:r>
              <a:rPr lang="en-US" altLang="zh-CN" sz="1200" b="1" dirty="0" err="1">
                <a:latin typeface="+mn-lt"/>
                <a:ea typeface="微软雅黑" panose="020B0503020204020204" pitchFamily="34" charset="-122"/>
                <a:sym typeface="+mn-ea"/>
              </a:rPr>
              <a:t>coresponds</a:t>
            </a:r>
            <a:r>
              <a:rPr lang="zh-CN" altLang="en-US" sz="1200" b="1" dirty="0">
                <a:latin typeface="+mn-lt"/>
                <a:ea typeface="微软雅黑" panose="020B0503020204020204" pitchFamily="34" charset="-122"/>
                <a:sym typeface="+mn-ea"/>
              </a:rPr>
              <a:t> </a:t>
            </a:r>
            <a:r>
              <a:rPr lang="en-US" altLang="zh-CN" sz="1200" b="1" dirty="0">
                <a:latin typeface="+mn-lt"/>
                <a:ea typeface="微软雅黑" panose="020B0503020204020204" pitchFamily="34" charset="-122"/>
                <a:sym typeface="+mn-ea"/>
              </a:rPr>
              <a:t>to</a:t>
            </a:r>
            <a:r>
              <a:rPr lang="zh-CN" altLang="en-US" sz="1200" b="1" dirty="0">
                <a:latin typeface="+mn-lt"/>
                <a:ea typeface="微软雅黑" panose="020B0503020204020204" pitchFamily="34" charset="-122"/>
                <a:sym typeface="+mn-ea"/>
              </a:rPr>
              <a:t> </a:t>
            </a:r>
            <a:r>
              <a:rPr lang="en-US" altLang="zh-CN" sz="1200" b="1" dirty="0">
                <a:latin typeface="+mn-lt"/>
                <a:ea typeface="微软雅黑" panose="020B0503020204020204" pitchFamily="34" charset="-122"/>
                <a:sym typeface="+mn-ea"/>
              </a:rPr>
              <a:t>a</a:t>
            </a:r>
            <a:r>
              <a:rPr lang="zh-CN" altLang="en-US" sz="1200" b="1" dirty="0">
                <a:latin typeface="+mn-lt"/>
                <a:ea typeface="微软雅黑" panose="020B0503020204020204" pitchFamily="34" charset="-122"/>
                <a:sym typeface="+mn-ea"/>
              </a:rPr>
              <a:t> </a:t>
            </a:r>
            <a:r>
              <a:rPr lang="en-US" altLang="zh-CN" sz="1200" b="1" dirty="0">
                <a:latin typeface="+mn-lt"/>
                <a:ea typeface="微软雅黑" panose="020B0503020204020204" pitchFamily="34" charset="-122"/>
                <a:sym typeface="+mn-ea"/>
              </a:rPr>
              <a:t>measurement uncertainty of about 1 cm</a:t>
            </a:r>
            <a:r>
              <a:rPr lang="zh-CN" altLang="en-US" sz="1200" b="1" dirty="0">
                <a:latin typeface="+mn-lt"/>
                <a:ea typeface="微软雅黑" panose="020B0503020204020204" pitchFamily="34" charset="-122"/>
                <a:sym typeface="+mn-ea"/>
              </a:rPr>
              <a:t>， </a:t>
            </a:r>
            <a:r>
              <a:rPr lang="en-US" altLang="zh-CN" sz="1200" b="1" dirty="0">
                <a:latin typeface="+mn-lt"/>
                <a:ea typeface="微软雅黑" panose="020B0503020204020204" pitchFamily="34" charset="-122"/>
                <a:sym typeface="+mn-ea"/>
              </a:rPr>
              <a:t>so with</a:t>
            </a:r>
            <a:r>
              <a:rPr lang="zh-CN" altLang="en-US" sz="1200" b="1" dirty="0">
                <a:latin typeface="+mn-lt"/>
                <a:ea typeface="微软雅黑" panose="020B0503020204020204" pitchFamily="34" charset="-122"/>
                <a:sym typeface="+mn-ea"/>
              </a:rPr>
              <a:t> </a:t>
            </a:r>
            <a:r>
              <a:rPr lang="en-US" altLang="zh-CN" sz="1200" b="1" dirty="0">
                <a:latin typeface="+mn-lt"/>
                <a:ea typeface="微软雅黑" panose="020B0503020204020204" pitchFamily="34" charset="-122"/>
                <a:sym typeface="+mn-ea"/>
              </a:rPr>
              <a:t>high accuracy clocks, it is possible to do a cm level measurement, or </a:t>
            </a:r>
            <a:r>
              <a:rPr lang="en-US" altLang="zh-CN" sz="1200" b="1" dirty="0" err="1">
                <a:latin typeface="+mn-lt"/>
                <a:ea typeface="微软雅黑" panose="020B0503020204020204" pitchFamily="34" charset="-122"/>
                <a:sym typeface="+mn-ea"/>
              </a:rPr>
              <a:t>haveing</a:t>
            </a:r>
            <a:r>
              <a:rPr lang="en-US" altLang="zh-CN" sz="1200" b="1" dirty="0">
                <a:latin typeface="+mn-lt"/>
                <a:ea typeface="微软雅黑" panose="020B0503020204020204" pitchFamily="34" charset="-122"/>
                <a:sym typeface="+mn-ea"/>
              </a:rPr>
              <a:t> even better results</a:t>
            </a:r>
          </a:p>
        </p:txBody>
      </p:sp>
      <p:sp>
        <p:nvSpPr>
          <p:cNvPr id="12292" name="灯片编号占位符 3">
            <a:extLst>
              <a:ext uri="{FF2B5EF4-FFF2-40B4-BE49-F238E27FC236}">
                <a16:creationId xmlns:a16="http://schemas.microsoft.com/office/drawing/2014/main" id="{AA4EC9A9-C9D4-4C16-94CF-A6DC0DC4608A}"/>
              </a:ext>
            </a:extLst>
          </p:cNvPr>
          <p:cNvSpPr>
            <a:spLocks noGrp="1" noChangeArrowheads="1"/>
          </p:cNvSpPr>
          <p:nvPr>
            <p:ph type="sldNum" sz="quarter" idx="5"/>
          </p:nvPr>
        </p:nvSpPr>
        <p:spPr>
          <a:xfrm>
            <a:off x="3851275" y="9431338"/>
            <a:ext cx="2946400" cy="49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717B05D-0F4B-424D-B002-1B281BA5529A}" type="slidenum">
              <a:rPr lang="en-US" altLang="zh-CN" smtClean="0">
                <a:latin typeface="Times New Roman" panose="02020603050405020304" pitchFamily="18" charset="0"/>
              </a:rPr>
              <a:pPr/>
              <a:t>4</a:t>
            </a:fld>
            <a:endParaRPr lang="en-US" altLang="zh-CN">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92A05D2-B50F-45DD-A746-1177807FD0F1}"/>
              </a:ext>
            </a:extLst>
          </p:cNvPr>
          <p:cNvSpPr>
            <a:spLocks noGrp="1" noRot="1" noChangeAspect="1" noChangeArrowheads="1" noTextEdit="1"/>
          </p:cNvSpPr>
          <p:nvPr>
            <p:ph type="sldImg"/>
          </p:nvPr>
        </p:nvSpPr>
        <p:spPr>
          <a:xfrm>
            <a:off x="98425" y="744538"/>
            <a:ext cx="6619875" cy="3724275"/>
          </a:xfrm>
          <a:ln/>
        </p:spPr>
      </p:sp>
      <p:sp>
        <p:nvSpPr>
          <p:cNvPr id="16387" name="Rectangle 3">
            <a:extLst>
              <a:ext uri="{FF2B5EF4-FFF2-40B4-BE49-F238E27FC236}">
                <a16:creationId xmlns:a16="http://schemas.microsoft.com/office/drawing/2014/main" id="{BD2F9667-99B3-4BB9-AFAD-9A504E1B367A}"/>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We have our first single ion trapped in 2004, published our first clock evaluation results in 2011, The clocks’ systematic uncertainty and stability are improved to the E-17 level in 2016, and a few  </a:t>
            </a:r>
            <a:r>
              <a:rPr lang="en-US" altLang="zh-CN" sz="1200" b="1" dirty="0">
                <a:solidFill>
                  <a:srgbClr val="3333FF"/>
                </a:solidFill>
                <a:latin typeface="微软雅黑" panose="020B0503020204020204" pitchFamily="34" charset="-122"/>
                <a:ea typeface="微软雅黑" panose="020B0503020204020204" pitchFamily="34" charset="-122"/>
                <a:sym typeface="+mn-ea"/>
              </a:rPr>
              <a:t>Clock based Precision measurements are made, including the </a:t>
            </a:r>
            <a:r>
              <a:rPr lang="en-US" altLang="zh-CN" sz="1050" b="1" dirty="0">
                <a:solidFill>
                  <a:srgbClr val="FF0000"/>
                </a:solidFill>
                <a:latin typeface="微软雅黑" panose="020B0503020204020204" pitchFamily="34" charset="-122"/>
                <a:ea typeface="微软雅黑" panose="020B0503020204020204" pitchFamily="34" charset="-122"/>
                <a:sym typeface="+mn-ea"/>
              </a:rPr>
              <a:t>Absolute frequency measurement, the Magic wavelength measurement, and the Measurement on the differential static polarizability,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050" b="1" dirty="0">
              <a:solidFill>
                <a:srgbClr val="FF0000"/>
              </a:solidFill>
              <a:latin typeface="微软雅黑" panose="020B0503020204020204" pitchFamily="34" charset="-122"/>
              <a:ea typeface="微软雅黑" panose="020B0503020204020204" pitchFamily="34" charset="-122"/>
              <a:sym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050" b="1" dirty="0">
              <a:solidFill>
                <a:srgbClr val="FF0000"/>
              </a:solidFill>
              <a:latin typeface="微软雅黑" panose="020B0503020204020204" pitchFamily="34" charset="-122"/>
              <a:ea typeface="微软雅黑" panose="020B0503020204020204" pitchFamily="34" charset="-122"/>
              <a:sym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sz="1050" b="1" dirty="0">
              <a:solidFill>
                <a:schemeClr val="tx1"/>
              </a:solidFill>
              <a:latin typeface="微软雅黑" panose="020B0503020204020204" pitchFamily="34" charset="-122"/>
              <a:ea typeface="微软雅黑" panose="020B0503020204020204" pitchFamily="34" charset="-122"/>
              <a:sym typeface="+mn-ea"/>
            </a:endParaRPr>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was proposed long time ago that </a:t>
            </a:r>
            <a:r>
              <a:rPr lang="en-US" altLang="zh-CN" sz="1200" b="1" dirty="0">
                <a:ea typeface="黑体" panose="02010609060101010101" pitchFamily="49" charset="-122"/>
              </a:rPr>
              <a:t>Transportable optical clocks would have Application on Geodesy or even more. PTB has built a transportable Sr clock in a car trailer. This clock is then transported and made Geodesy measurements by the clock comparison.</a:t>
            </a:r>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6</a:t>
            </a:fld>
            <a:endParaRPr lang="en-US" altLang="zh-CN"/>
          </a:p>
        </p:txBody>
      </p:sp>
    </p:spTree>
    <p:extLst>
      <p:ext uri="{BB962C8B-B14F-4D97-AF65-F5344CB8AC3E}">
        <p14:creationId xmlns:p14="http://schemas.microsoft.com/office/powerpoint/2010/main" val="207590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Followed PTB to build a transportable Ca+ clock. The setup is started in 2018. The car trailer has 2 parts, one for the experiment, the other for clothes changing and closets where one can put tools and else in it. The experiment part has a similar size compared to the PTB clock.</a:t>
            </a:r>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7</a:t>
            </a:fld>
            <a:endParaRPr lang="en-US" altLang="zh-CN"/>
          </a:p>
        </p:txBody>
      </p:sp>
    </p:spTree>
    <p:extLst>
      <p:ext uri="{BB962C8B-B14F-4D97-AF65-F5344CB8AC3E}">
        <p14:creationId xmlns:p14="http://schemas.microsoft.com/office/powerpoint/2010/main" val="89735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make every parts of the laboratory clock more compact, and also more reliable. Good enough for the long distance transportations.</a:t>
            </a:r>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8</a:t>
            </a:fld>
            <a:endParaRPr lang="en-US" altLang="zh-CN"/>
          </a:p>
        </p:txBody>
      </p:sp>
    </p:spTree>
    <p:extLst>
      <p:ext uri="{BB962C8B-B14F-4D97-AF65-F5344CB8AC3E}">
        <p14:creationId xmlns:p14="http://schemas.microsoft.com/office/powerpoint/2010/main" val="388117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the car trailer is ready, we have investigated the </a:t>
            </a:r>
            <a:r>
              <a:rPr lang="en-US" altLang="zh-CN" sz="1200" dirty="0">
                <a:solidFill>
                  <a:srgbClr val="FF0000"/>
                </a:solidFill>
              </a:rPr>
              <a:t>Background magnetic field, the vibration, and the temperature fluctuation. Since these are the most important parameters a clock setup concerns. First of all, we found the Background magnetic field in the car trailer is actually a few times better than the </a:t>
            </a:r>
            <a:r>
              <a:rPr lang="en-US" altLang="zh-CN" sz="1200" dirty="0"/>
              <a:t>Laboratory environment. We guess more instruments in the lab would be a possible reason.</a:t>
            </a:r>
            <a:endParaRPr lang="zh-CN" altLang="en-US" dirty="0"/>
          </a:p>
        </p:txBody>
      </p:sp>
      <p:sp>
        <p:nvSpPr>
          <p:cNvPr id="4" name="灯片编号占位符 3"/>
          <p:cNvSpPr>
            <a:spLocks noGrp="1"/>
          </p:cNvSpPr>
          <p:nvPr>
            <p:ph type="sldNum" sz="quarter" idx="5"/>
          </p:nvPr>
        </p:nvSpPr>
        <p:spPr/>
        <p:txBody>
          <a:bodyPr/>
          <a:lstStyle/>
          <a:p>
            <a:pPr>
              <a:defRPr/>
            </a:pPr>
            <a:fld id="{2B2DD79B-C4AD-4ACC-BF81-E727C91BC828}" type="slidenum">
              <a:rPr lang="en-US" altLang="zh-CN" smtClean="0"/>
              <a:pPr>
                <a:defRPr/>
              </a:pPr>
              <a:t>9</a:t>
            </a:fld>
            <a:endParaRPr lang="en-US" altLang="zh-CN"/>
          </a:p>
        </p:txBody>
      </p:sp>
    </p:spTree>
    <p:extLst>
      <p:ext uri="{BB962C8B-B14F-4D97-AF65-F5344CB8AC3E}">
        <p14:creationId xmlns:p14="http://schemas.microsoft.com/office/powerpoint/2010/main" val="392374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183344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396962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3697356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1242485" y="96838"/>
            <a:ext cx="10238316" cy="599916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2">
            <a:extLst>
              <a:ext uri="{FF2B5EF4-FFF2-40B4-BE49-F238E27FC236}">
                <a16:creationId xmlns:a16="http://schemas.microsoft.com/office/drawing/2014/main" id="{B6C47CAC-DD45-4CF7-A025-437A16EE7010}"/>
              </a:ext>
            </a:extLst>
          </p:cNvPr>
          <p:cNvSpPr>
            <a:spLocks noGrp="1"/>
          </p:cNvSpPr>
          <p:nvPr>
            <p:ph type="dt" sz="half" idx="10"/>
          </p:nvPr>
        </p:nvSpPr>
        <p:spPr/>
        <p:txBody>
          <a:bodyPr/>
          <a:lstStyle>
            <a:lvl1pPr>
              <a:defRPr noProof="1"/>
            </a:lvl1pPr>
          </a:lstStyle>
          <a:p>
            <a:pPr>
              <a:defRPr/>
            </a:pPr>
            <a:endParaRPr lang="zh-CN" altLang="en-US"/>
          </a:p>
        </p:txBody>
      </p:sp>
      <p:sp>
        <p:nvSpPr>
          <p:cNvPr id="4" name="页脚占位符 3">
            <a:extLst>
              <a:ext uri="{FF2B5EF4-FFF2-40B4-BE49-F238E27FC236}">
                <a16:creationId xmlns:a16="http://schemas.microsoft.com/office/drawing/2014/main" id="{E9BD91CA-099B-46AC-ADD2-4DE4C4111E2D}"/>
              </a:ext>
            </a:extLst>
          </p:cNvPr>
          <p:cNvSpPr>
            <a:spLocks noGrp="1"/>
          </p:cNvSpPr>
          <p:nvPr>
            <p:ph type="ftr" sz="quarter" idx="11"/>
          </p:nvPr>
        </p:nvSpPr>
        <p:spPr/>
        <p:txBody>
          <a:bodyPr/>
          <a:lstStyle>
            <a:lvl1pPr>
              <a:defRPr noProof="1"/>
            </a:lvl1pPr>
          </a:lstStyle>
          <a:p>
            <a:pPr>
              <a:defRPr/>
            </a:pPr>
            <a:endParaRPr lang="zh-CN"/>
          </a:p>
        </p:txBody>
      </p:sp>
      <p:sp>
        <p:nvSpPr>
          <p:cNvPr id="5" name="灯片编号占位符 4">
            <a:extLst>
              <a:ext uri="{FF2B5EF4-FFF2-40B4-BE49-F238E27FC236}">
                <a16:creationId xmlns:a16="http://schemas.microsoft.com/office/drawing/2014/main" id="{D26F197D-7064-48E6-81F1-179200168D0F}"/>
              </a:ext>
            </a:extLst>
          </p:cNvPr>
          <p:cNvSpPr>
            <a:spLocks noGrp="1"/>
          </p:cNvSpPr>
          <p:nvPr>
            <p:ph type="sldNum" sz="quarter" idx="12"/>
          </p:nvPr>
        </p:nvSpPr>
        <p:spPr/>
        <p:txBody>
          <a:bodyPr/>
          <a:lstStyle>
            <a:lvl1pPr algn="l">
              <a:defRPr sz="1800"/>
            </a:lvl1pPr>
          </a:lstStyle>
          <a:p>
            <a:pPr>
              <a:defRPr/>
            </a:pPr>
            <a:fld id="{802F1208-9D01-4A18-9792-27D11DA2FBCD}" type="slidenum">
              <a:rPr lang="zh-CN" altLang="en-US"/>
              <a:pPr>
                <a:defRPr/>
              </a:pPr>
              <a:t>‹#›</a:t>
            </a:fld>
            <a:endParaRPr lang="zh-CN" altLang="en-US"/>
          </a:p>
        </p:txBody>
      </p:sp>
    </p:spTree>
    <p:extLst>
      <p:ext uri="{BB962C8B-B14F-4D97-AF65-F5344CB8AC3E}">
        <p14:creationId xmlns:p14="http://schemas.microsoft.com/office/powerpoint/2010/main" val="178901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193750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80527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83572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394649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240806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411724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373385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96706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AE4B3F5-9156-4C8B-9873-71CC6B35C75D}" type="slidenum">
              <a:rPr lang="en-US" altLang="zh-CN" smtClean="0"/>
              <a:pPr>
                <a:defRPr/>
              </a:pPr>
              <a:t>‹#›</a:t>
            </a:fld>
            <a:endParaRPr lang="en-US" altLang="zh-CN"/>
          </a:p>
        </p:txBody>
      </p:sp>
    </p:spTree>
    <p:extLst>
      <p:ext uri="{BB962C8B-B14F-4D97-AF65-F5344CB8AC3E}">
        <p14:creationId xmlns:p14="http://schemas.microsoft.com/office/powerpoint/2010/main" val="35952986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0.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AFD3746-22A7-4351-BF0D-9C33FC3460C5}"/>
              </a:ext>
            </a:extLst>
          </p:cNvPr>
          <p:cNvSpPr>
            <a:spLocks noGrp="1" noChangeArrowheads="1"/>
          </p:cNvSpPr>
          <p:nvPr>
            <p:ph type="ctrTitle"/>
          </p:nvPr>
        </p:nvSpPr>
        <p:spPr>
          <a:xfrm>
            <a:off x="839416" y="1528604"/>
            <a:ext cx="10369152" cy="1600200"/>
          </a:xfrm>
        </p:spPr>
        <p:txBody>
          <a:bodyPr>
            <a:normAutofit fontScale="90000"/>
          </a:bodyPr>
          <a:lstStyle/>
          <a:p>
            <a:pPr algn="ctr" eaLnBrk="1" hangingPunct="1">
              <a:lnSpc>
                <a:spcPct val="120000"/>
              </a:lnSpc>
            </a:pPr>
            <a:r>
              <a:rPr lang="en-US" altLang="zh-CN" sz="4400" b="1" dirty="0">
                <a:solidFill>
                  <a:srgbClr val="2D2DFF"/>
                </a:solidFill>
                <a:latin typeface="微软雅黑" panose="020B0503020204020204" pitchFamily="34" charset="-122"/>
                <a:ea typeface="微软雅黑" panose="020B0503020204020204" pitchFamily="34" charset="-122"/>
              </a:rPr>
              <a:t>Geopotential measurement with a robust, transportable Ca</a:t>
            </a:r>
            <a:r>
              <a:rPr lang="en-US" altLang="zh-CN" sz="4400" b="1" baseline="30000" dirty="0">
                <a:solidFill>
                  <a:srgbClr val="2D2DFF"/>
                </a:solidFill>
                <a:latin typeface="微软雅黑" panose="020B0503020204020204" pitchFamily="34" charset="-122"/>
                <a:ea typeface="微软雅黑" panose="020B0503020204020204" pitchFamily="34" charset="-122"/>
              </a:rPr>
              <a:t>+</a:t>
            </a:r>
            <a:r>
              <a:rPr lang="en-US" altLang="zh-CN" sz="4400" b="1" dirty="0">
                <a:solidFill>
                  <a:srgbClr val="2D2DFF"/>
                </a:solidFill>
                <a:latin typeface="微软雅黑" panose="020B0503020204020204" pitchFamily="34" charset="-122"/>
                <a:ea typeface="微软雅黑" panose="020B0503020204020204" pitchFamily="34" charset="-122"/>
              </a:rPr>
              <a:t> optical clock</a:t>
            </a:r>
            <a:endParaRPr lang="zh-CN" altLang="en-US" sz="4400" b="1" dirty="0">
              <a:solidFill>
                <a:srgbClr val="0000FF"/>
              </a:solidFill>
              <a:latin typeface="微软雅黑" panose="020B0503020204020204" pitchFamily="34" charset="-122"/>
              <a:ea typeface="微软雅黑" panose="020B0503020204020204" pitchFamily="34" charset="-122"/>
            </a:endParaRPr>
          </a:p>
        </p:txBody>
      </p:sp>
      <p:sp>
        <p:nvSpPr>
          <p:cNvPr id="5124" name="TextBox 5">
            <a:extLst>
              <a:ext uri="{FF2B5EF4-FFF2-40B4-BE49-F238E27FC236}">
                <a16:creationId xmlns:a16="http://schemas.microsoft.com/office/drawing/2014/main" id="{76999D29-AF19-4B56-922B-D2D23039A5A9}"/>
              </a:ext>
            </a:extLst>
          </p:cNvPr>
          <p:cNvSpPr txBox="1">
            <a:spLocks noChangeArrowheads="1"/>
          </p:cNvSpPr>
          <p:nvPr/>
        </p:nvSpPr>
        <p:spPr bwMode="auto">
          <a:xfrm>
            <a:off x="6816080" y="4244885"/>
            <a:ext cx="3861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t> </a:t>
            </a:r>
            <a:r>
              <a:rPr lang="en-US" altLang="zh-CN" b="1" u="sng" dirty="0"/>
              <a:t>Yao Huang</a:t>
            </a:r>
            <a:r>
              <a:rPr lang="en-US" altLang="zh-CN" b="1" dirty="0"/>
              <a:t>, Hua Guan, </a:t>
            </a:r>
            <a:r>
              <a:rPr lang="en-US" altLang="zh-CN" b="1" dirty="0" err="1"/>
              <a:t>Kelin</a:t>
            </a:r>
            <a:r>
              <a:rPr lang="en-US" altLang="zh-CN" b="1" dirty="0"/>
              <a:t> Gao</a:t>
            </a:r>
          </a:p>
        </p:txBody>
      </p:sp>
      <p:sp>
        <p:nvSpPr>
          <p:cNvPr id="2" name="文本框 1">
            <a:extLst>
              <a:ext uri="{FF2B5EF4-FFF2-40B4-BE49-F238E27FC236}">
                <a16:creationId xmlns:a16="http://schemas.microsoft.com/office/drawing/2014/main" id="{9854D567-9F26-4680-9AB1-092779733D67}"/>
              </a:ext>
            </a:extLst>
          </p:cNvPr>
          <p:cNvSpPr txBox="1">
            <a:spLocks noChangeArrowheads="1"/>
          </p:cNvSpPr>
          <p:nvPr/>
        </p:nvSpPr>
        <p:spPr bwMode="auto">
          <a:xfrm>
            <a:off x="1901317" y="4842366"/>
            <a:ext cx="8389366" cy="830997"/>
          </a:xfrm>
          <a:prstGeom prst="rect">
            <a:avLst/>
          </a:prstGeom>
          <a:noFill/>
          <a:ln>
            <a:noFill/>
          </a:ln>
        </p:spPr>
        <p:txBody>
          <a:bodyPr wrap="square">
            <a:spAutoFit/>
          </a:bodyPr>
          <a:lstStyle/>
          <a:p>
            <a:pPr algn="ctr" eaLnBrk="1" hangingPunct="1">
              <a:spcBef>
                <a:spcPct val="50000"/>
              </a:spcBef>
              <a:defRPr/>
            </a:pP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Innovation Academy for Precision Measurement Science and Technology, Chinese Academy of Sciences, Wuhan China</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pic>
        <p:nvPicPr>
          <p:cNvPr id="4" name="图片 3">
            <a:extLst>
              <a:ext uri="{FF2B5EF4-FFF2-40B4-BE49-F238E27FC236}">
                <a16:creationId xmlns:a16="http://schemas.microsoft.com/office/drawing/2014/main" id="{E595E55A-723F-4C69-BA08-75BCA6C65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58788"/>
            <a:ext cx="3705742" cy="1086002"/>
          </a:xfrm>
          <a:prstGeom prst="rect">
            <a:avLst/>
          </a:prstGeom>
        </p:spPr>
      </p:pic>
      <p:pic>
        <p:nvPicPr>
          <p:cNvPr id="6" name="图片 5">
            <a:extLst>
              <a:ext uri="{FF2B5EF4-FFF2-40B4-BE49-F238E27FC236}">
                <a16:creationId xmlns:a16="http://schemas.microsoft.com/office/drawing/2014/main" id="{79008DC4-8EC0-4EBB-9B06-76C37F308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12" y="5901512"/>
            <a:ext cx="4372585" cy="390580"/>
          </a:xfrm>
          <a:prstGeom prst="rect">
            <a:avLst/>
          </a:prstGeom>
        </p:spPr>
      </p:pic>
      <p:pic>
        <p:nvPicPr>
          <p:cNvPr id="2050" name="Picture 2">
            <a:extLst>
              <a:ext uri="{FF2B5EF4-FFF2-40B4-BE49-F238E27FC236}">
                <a16:creationId xmlns:a16="http://schemas.microsoft.com/office/drawing/2014/main" id="{42AAE044-FC0D-499E-9937-EC6D7240D2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9374"/>
          <a:stretch/>
        </p:blipFill>
        <p:spPr bwMode="auto">
          <a:xfrm>
            <a:off x="11162494" y="58788"/>
            <a:ext cx="938450" cy="921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24195"/>
    </mc:Choice>
    <mc:Fallback>
      <p:transition spd="slow" advTm="24195"/>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cxnSp>
        <p:nvCxnSpPr>
          <p:cNvPr id="33794" name="直接连接符 11">
            <a:extLst>
              <a:ext uri="{FF2B5EF4-FFF2-40B4-BE49-F238E27FC236}">
                <a16:creationId xmlns:a16="http://schemas.microsoft.com/office/drawing/2014/main" id="{57E68158-D8CB-483D-BC19-67F5DB11E1DD}"/>
              </a:ext>
            </a:extLst>
          </p:cNvPr>
          <p:cNvCxnSpPr>
            <a:cxnSpLocks noChangeShapeType="1"/>
          </p:cNvCxnSpPr>
          <p:nvPr/>
        </p:nvCxnSpPr>
        <p:spPr bwMode="auto">
          <a:xfrm>
            <a:off x="479376" y="765175"/>
            <a:ext cx="1116124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pic>
        <p:nvPicPr>
          <p:cNvPr id="33795" name="图片 2">
            <a:extLst>
              <a:ext uri="{FF2B5EF4-FFF2-40B4-BE49-F238E27FC236}">
                <a16:creationId xmlns:a16="http://schemas.microsoft.com/office/drawing/2014/main" id="{453F6425-4EA9-454B-BEBA-6DDC861F8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688" y="1517717"/>
            <a:ext cx="35274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图片 4">
            <a:extLst>
              <a:ext uri="{FF2B5EF4-FFF2-40B4-BE49-F238E27FC236}">
                <a16:creationId xmlns:a16="http://schemas.microsoft.com/office/drawing/2014/main" id="{D85074A5-D7B4-4C2D-A04B-1561F0AD0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974" y="1449921"/>
            <a:ext cx="35274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文本框 6">
            <a:extLst>
              <a:ext uri="{FF2B5EF4-FFF2-40B4-BE49-F238E27FC236}">
                <a16:creationId xmlns:a16="http://schemas.microsoft.com/office/drawing/2014/main" id="{2689B2EF-AC25-4957-8153-718669505C5F}"/>
              </a:ext>
            </a:extLst>
          </p:cNvPr>
          <p:cNvSpPr txBox="1">
            <a:spLocks noChangeArrowheads="1"/>
          </p:cNvSpPr>
          <p:nvPr/>
        </p:nvSpPr>
        <p:spPr bwMode="auto">
          <a:xfrm>
            <a:off x="6608738" y="2791595"/>
            <a:ext cx="161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dirty="0">
                <a:solidFill>
                  <a:srgbClr val="FF0000"/>
                </a:solidFill>
              </a:rPr>
              <a:t>Optimizing the </a:t>
            </a:r>
          </a:p>
          <a:p>
            <a:pPr eaLnBrk="1" hangingPunct="1">
              <a:buFont typeface="Arial" panose="020B0604020202020204" pitchFamily="34" charset="0"/>
              <a:buNone/>
            </a:pPr>
            <a:r>
              <a:rPr lang="en-US" altLang="zh-CN" sz="1400" dirty="0">
                <a:solidFill>
                  <a:srgbClr val="FF0000"/>
                </a:solidFill>
              </a:rPr>
              <a:t>Air conditioning</a:t>
            </a:r>
            <a:endParaRPr lang="zh-CN" altLang="en-US" sz="1400" dirty="0">
              <a:solidFill>
                <a:srgbClr val="FF0000"/>
              </a:solidFill>
            </a:endParaRPr>
          </a:p>
        </p:txBody>
      </p:sp>
      <p:pic>
        <p:nvPicPr>
          <p:cNvPr id="33800" name="图片 25">
            <a:extLst>
              <a:ext uri="{FF2B5EF4-FFF2-40B4-BE49-F238E27FC236}">
                <a16:creationId xmlns:a16="http://schemas.microsoft.com/office/drawing/2014/main" id="{6248C0C6-D407-4C82-8EB4-A07D003D1E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478" y="3838074"/>
            <a:ext cx="3713162"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右箭头 7">
            <a:extLst>
              <a:ext uri="{FF2B5EF4-FFF2-40B4-BE49-F238E27FC236}">
                <a16:creationId xmlns:a16="http://schemas.microsoft.com/office/drawing/2014/main" id="{3A8D9948-8F88-43CD-A3D2-A7A16E1331B7}"/>
              </a:ext>
            </a:extLst>
          </p:cNvPr>
          <p:cNvSpPr/>
          <p:nvPr/>
        </p:nvSpPr>
        <p:spPr>
          <a:xfrm>
            <a:off x="6896057" y="4858164"/>
            <a:ext cx="885826"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803" name="文本框 34">
            <a:extLst>
              <a:ext uri="{FF2B5EF4-FFF2-40B4-BE49-F238E27FC236}">
                <a16:creationId xmlns:a16="http://schemas.microsoft.com/office/drawing/2014/main" id="{C076C1E2-BC63-4D79-8D75-BBFAF03BC473}"/>
              </a:ext>
            </a:extLst>
          </p:cNvPr>
          <p:cNvSpPr txBox="1">
            <a:spLocks noChangeArrowheads="1"/>
          </p:cNvSpPr>
          <p:nvPr/>
        </p:nvSpPr>
        <p:spPr bwMode="auto">
          <a:xfrm>
            <a:off x="6815113" y="5505362"/>
            <a:ext cx="1103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dirty="0">
                <a:solidFill>
                  <a:srgbClr val="FF0000"/>
                </a:solidFill>
              </a:rPr>
              <a:t>Optimizing</a:t>
            </a:r>
            <a:endParaRPr lang="zh-CN" altLang="en-US" sz="1400" dirty="0">
              <a:solidFill>
                <a:srgbClr val="FF0000"/>
              </a:solidFill>
            </a:endParaRPr>
          </a:p>
        </p:txBody>
      </p:sp>
      <p:sp>
        <p:nvSpPr>
          <p:cNvPr id="33805" name="文本框 9">
            <a:extLst>
              <a:ext uri="{FF2B5EF4-FFF2-40B4-BE49-F238E27FC236}">
                <a16:creationId xmlns:a16="http://schemas.microsoft.com/office/drawing/2014/main" id="{67709FFF-1DB4-4761-8205-4EB15DBA2AA5}"/>
              </a:ext>
            </a:extLst>
          </p:cNvPr>
          <p:cNvSpPr txBox="1">
            <a:spLocks noChangeArrowheads="1"/>
          </p:cNvSpPr>
          <p:nvPr/>
        </p:nvSpPr>
        <p:spPr bwMode="auto">
          <a:xfrm>
            <a:off x="599437" y="791669"/>
            <a:ext cx="5257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2400" b="1" dirty="0">
                <a:solidFill>
                  <a:srgbClr val="0000FF"/>
                </a:solidFill>
                <a:ea typeface="黑体" panose="02010609060101010101" pitchFamily="49" charset="-122"/>
              </a:rPr>
              <a:t>Test for the car trailer environment</a:t>
            </a:r>
            <a:endParaRPr lang="zh-CN" altLang="en-US" sz="2400" b="1" dirty="0">
              <a:solidFill>
                <a:srgbClr val="0000FF"/>
              </a:solidFill>
              <a:ea typeface="黑体" panose="02010609060101010101" pitchFamily="49" charset="-122"/>
            </a:endParaRPr>
          </a:p>
        </p:txBody>
      </p:sp>
      <p:sp>
        <p:nvSpPr>
          <p:cNvPr id="33809" name="文本框 24">
            <a:extLst>
              <a:ext uri="{FF2B5EF4-FFF2-40B4-BE49-F238E27FC236}">
                <a16:creationId xmlns:a16="http://schemas.microsoft.com/office/drawing/2014/main" id="{EFA56224-FB82-4CEA-A516-052286661640}"/>
              </a:ext>
            </a:extLst>
          </p:cNvPr>
          <p:cNvSpPr txBox="1">
            <a:spLocks noChangeArrowheads="1"/>
          </p:cNvSpPr>
          <p:nvPr/>
        </p:nvSpPr>
        <p:spPr bwMode="auto">
          <a:xfrm>
            <a:off x="9755853" y="3621386"/>
            <a:ext cx="6207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t>time</a:t>
            </a:r>
            <a:endParaRPr lang="zh-CN" altLang="en-US" dirty="0"/>
          </a:p>
        </p:txBody>
      </p:sp>
      <p:sp>
        <p:nvSpPr>
          <p:cNvPr id="33810" name="文本框 25">
            <a:extLst>
              <a:ext uri="{FF2B5EF4-FFF2-40B4-BE49-F238E27FC236}">
                <a16:creationId xmlns:a16="http://schemas.microsoft.com/office/drawing/2014/main" id="{F1A2008B-BF2D-49F3-8BD1-46B2D6BB3B35}"/>
              </a:ext>
            </a:extLst>
          </p:cNvPr>
          <p:cNvSpPr txBox="1">
            <a:spLocks noChangeArrowheads="1"/>
          </p:cNvSpPr>
          <p:nvPr/>
        </p:nvSpPr>
        <p:spPr bwMode="auto">
          <a:xfrm>
            <a:off x="9317137" y="6368549"/>
            <a:ext cx="17748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Frequency (Hz)</a:t>
            </a:r>
            <a:endParaRPr lang="zh-CN" altLang="en-US"/>
          </a:p>
        </p:txBody>
      </p:sp>
      <p:grpSp>
        <p:nvGrpSpPr>
          <p:cNvPr id="7" name="组合 6">
            <a:extLst>
              <a:ext uri="{FF2B5EF4-FFF2-40B4-BE49-F238E27FC236}">
                <a16:creationId xmlns:a16="http://schemas.microsoft.com/office/drawing/2014/main" id="{14620956-227E-4E64-9399-FFD317430283}"/>
              </a:ext>
            </a:extLst>
          </p:cNvPr>
          <p:cNvGrpSpPr/>
          <p:nvPr/>
        </p:nvGrpSpPr>
        <p:grpSpPr>
          <a:xfrm>
            <a:off x="3228330" y="3743074"/>
            <a:ext cx="3587750" cy="2884486"/>
            <a:chOff x="1776414" y="3922714"/>
            <a:chExt cx="3587750" cy="2884486"/>
          </a:xfrm>
        </p:grpSpPr>
        <p:grpSp>
          <p:nvGrpSpPr>
            <p:cNvPr id="33801" name="组合 27">
              <a:extLst>
                <a:ext uri="{FF2B5EF4-FFF2-40B4-BE49-F238E27FC236}">
                  <a16:creationId xmlns:a16="http://schemas.microsoft.com/office/drawing/2014/main" id="{5A3F9629-79C9-43B8-8514-F64EFFC7D45F}"/>
                </a:ext>
              </a:extLst>
            </p:cNvPr>
            <p:cNvGrpSpPr>
              <a:grpSpLocks/>
            </p:cNvGrpSpPr>
            <p:nvPr/>
          </p:nvGrpSpPr>
          <p:grpSpPr bwMode="auto">
            <a:xfrm>
              <a:off x="1836739" y="3922714"/>
              <a:ext cx="3527425" cy="2841625"/>
              <a:chOff x="1583267" y="1568900"/>
              <a:chExt cx="4512733" cy="3465438"/>
            </a:xfrm>
          </p:grpSpPr>
          <p:pic>
            <p:nvPicPr>
              <p:cNvPr id="33815" name="图片 29">
                <a:extLst>
                  <a:ext uri="{FF2B5EF4-FFF2-40B4-BE49-F238E27FC236}">
                    <a16:creationId xmlns:a16="http://schemas.microsoft.com/office/drawing/2014/main" id="{7C2226AC-9B9A-46A5-803C-B0D684A438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3267" y="1568900"/>
                <a:ext cx="4512733" cy="34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图片 30">
                <a:extLst>
                  <a:ext uri="{FF2B5EF4-FFF2-40B4-BE49-F238E27FC236}">
                    <a16:creationId xmlns:a16="http://schemas.microsoft.com/office/drawing/2014/main" id="{963CC7DB-2134-4B4D-B90F-1725A3A95B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768" y="2385899"/>
                <a:ext cx="477088" cy="167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7" name="图片 31">
                <a:extLst>
                  <a:ext uri="{FF2B5EF4-FFF2-40B4-BE49-F238E27FC236}">
                    <a16:creationId xmlns:a16="http://schemas.microsoft.com/office/drawing/2014/main" id="{EC2C404C-2899-4897-9A43-62B88C2364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47" y="4614333"/>
                <a:ext cx="77164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11" name="文本框 26">
              <a:extLst>
                <a:ext uri="{FF2B5EF4-FFF2-40B4-BE49-F238E27FC236}">
                  <a16:creationId xmlns:a16="http://schemas.microsoft.com/office/drawing/2014/main" id="{188F3761-25E2-49A4-B2EF-0C1514FC6B5D}"/>
                </a:ext>
              </a:extLst>
            </p:cNvPr>
            <p:cNvSpPr txBox="1">
              <a:spLocks noChangeArrowheads="1"/>
            </p:cNvSpPr>
            <p:nvPr/>
          </p:nvSpPr>
          <p:spPr bwMode="auto">
            <a:xfrm>
              <a:off x="2855914" y="6438900"/>
              <a:ext cx="17748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Frequency (Hz)</a:t>
              </a:r>
              <a:endParaRPr lang="zh-CN" altLang="en-US"/>
            </a:p>
          </p:txBody>
        </p:sp>
        <p:sp>
          <p:nvSpPr>
            <p:cNvPr id="33812" name="文本框 27">
              <a:extLst>
                <a:ext uri="{FF2B5EF4-FFF2-40B4-BE49-F238E27FC236}">
                  <a16:creationId xmlns:a16="http://schemas.microsoft.com/office/drawing/2014/main" id="{02C094F5-1527-4C00-BB10-75BEDED71633}"/>
                </a:ext>
              </a:extLst>
            </p:cNvPr>
            <p:cNvSpPr txBox="1">
              <a:spLocks noChangeArrowheads="1"/>
            </p:cNvSpPr>
            <p:nvPr/>
          </p:nvSpPr>
          <p:spPr bwMode="auto">
            <a:xfrm rot="16200000">
              <a:off x="962820" y="5158583"/>
              <a:ext cx="19970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t>Vibration (g/Hz</a:t>
              </a:r>
              <a:r>
                <a:rPr lang="en-US" altLang="zh-CN" baseline="30000" dirty="0"/>
                <a:t>1/2</a:t>
              </a:r>
              <a:r>
                <a:rPr lang="en-US" altLang="zh-CN" dirty="0"/>
                <a:t>)</a:t>
              </a:r>
              <a:endParaRPr lang="zh-CN" altLang="en-US" dirty="0"/>
            </a:p>
          </p:txBody>
        </p:sp>
      </p:grpSp>
      <p:sp>
        <p:nvSpPr>
          <p:cNvPr id="33813" name="文本框 29">
            <a:extLst>
              <a:ext uri="{FF2B5EF4-FFF2-40B4-BE49-F238E27FC236}">
                <a16:creationId xmlns:a16="http://schemas.microsoft.com/office/drawing/2014/main" id="{01F92116-EBB3-4F41-9686-EE19F763C493}"/>
              </a:ext>
            </a:extLst>
          </p:cNvPr>
          <p:cNvSpPr txBox="1">
            <a:spLocks noChangeArrowheads="1"/>
          </p:cNvSpPr>
          <p:nvPr/>
        </p:nvSpPr>
        <p:spPr bwMode="auto">
          <a:xfrm rot="16200000">
            <a:off x="7305775" y="5074738"/>
            <a:ext cx="19954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Vibration (g/Hz</a:t>
            </a:r>
            <a:r>
              <a:rPr lang="en-US" altLang="zh-CN" baseline="30000"/>
              <a:t>1/2</a:t>
            </a:r>
            <a:r>
              <a:rPr lang="en-US" altLang="zh-CN"/>
              <a:t>)</a:t>
            </a:r>
            <a:endParaRPr lang="zh-CN" altLang="en-US"/>
          </a:p>
        </p:txBody>
      </p:sp>
      <p:sp>
        <p:nvSpPr>
          <p:cNvPr id="33814" name="文本框 8">
            <a:extLst>
              <a:ext uri="{FF2B5EF4-FFF2-40B4-BE49-F238E27FC236}">
                <a16:creationId xmlns:a16="http://schemas.microsoft.com/office/drawing/2014/main" id="{08715BDE-B01F-4236-9E38-B3F2AE8E7C09}"/>
              </a:ext>
            </a:extLst>
          </p:cNvPr>
          <p:cNvSpPr txBox="1">
            <a:spLocks noChangeArrowheads="1"/>
          </p:cNvSpPr>
          <p:nvPr/>
        </p:nvSpPr>
        <p:spPr bwMode="auto">
          <a:xfrm>
            <a:off x="10000059" y="4171434"/>
            <a:ext cx="6477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 name="文本框 27">
            <a:extLst>
              <a:ext uri="{FF2B5EF4-FFF2-40B4-BE49-F238E27FC236}">
                <a16:creationId xmlns:a16="http://schemas.microsoft.com/office/drawing/2014/main" id="{FEF62BB7-8E83-4DD3-9960-9DDD3C4312A3}"/>
              </a:ext>
            </a:extLst>
          </p:cNvPr>
          <p:cNvSpPr txBox="1">
            <a:spLocks noChangeArrowheads="1"/>
          </p:cNvSpPr>
          <p:nvPr/>
        </p:nvSpPr>
        <p:spPr bwMode="auto">
          <a:xfrm rot="16200000">
            <a:off x="2268997" y="2352750"/>
            <a:ext cx="264694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t>Temperature (degree C)</a:t>
            </a:r>
            <a:endParaRPr lang="zh-CN" altLang="en-US" dirty="0"/>
          </a:p>
        </p:txBody>
      </p:sp>
      <p:sp>
        <p:nvSpPr>
          <p:cNvPr id="29" name="文本框 28">
            <a:extLst>
              <a:ext uri="{FF2B5EF4-FFF2-40B4-BE49-F238E27FC236}">
                <a16:creationId xmlns:a16="http://schemas.microsoft.com/office/drawing/2014/main" id="{BA59708D-96D5-41C5-A6D3-E1BD0FDA3005}"/>
              </a:ext>
            </a:extLst>
          </p:cNvPr>
          <p:cNvSpPr txBox="1">
            <a:spLocks noChangeArrowheads="1"/>
          </p:cNvSpPr>
          <p:nvPr/>
        </p:nvSpPr>
        <p:spPr bwMode="auto">
          <a:xfrm rot="16200000">
            <a:off x="7087613" y="2329675"/>
            <a:ext cx="264694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t>Temperature (degree C)</a:t>
            </a:r>
            <a:endParaRPr lang="zh-CN" altLang="en-US" dirty="0"/>
          </a:p>
        </p:txBody>
      </p:sp>
      <p:sp>
        <p:nvSpPr>
          <p:cNvPr id="4" name="矩形 3">
            <a:extLst>
              <a:ext uri="{FF2B5EF4-FFF2-40B4-BE49-F238E27FC236}">
                <a16:creationId xmlns:a16="http://schemas.microsoft.com/office/drawing/2014/main" id="{306DAFBE-21BB-40AA-8856-FAB2868FAC7E}"/>
              </a:ext>
            </a:extLst>
          </p:cNvPr>
          <p:cNvSpPr/>
          <p:nvPr/>
        </p:nvSpPr>
        <p:spPr>
          <a:xfrm>
            <a:off x="5496379" y="3829175"/>
            <a:ext cx="1292225"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33806" name="文本框 3">
            <a:extLst>
              <a:ext uri="{FF2B5EF4-FFF2-40B4-BE49-F238E27FC236}">
                <a16:creationId xmlns:a16="http://schemas.microsoft.com/office/drawing/2014/main" id="{FEAECBE3-76A7-439C-9E7C-1DB679EEEB6A}"/>
              </a:ext>
            </a:extLst>
          </p:cNvPr>
          <p:cNvSpPr txBox="1">
            <a:spLocks noChangeArrowheads="1"/>
          </p:cNvSpPr>
          <p:nvPr/>
        </p:nvSpPr>
        <p:spPr bwMode="auto">
          <a:xfrm>
            <a:off x="99368" y="4099049"/>
            <a:ext cx="6073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dirty="0">
                <a:solidFill>
                  <a:srgbClr val="FF0000"/>
                </a:solidFill>
              </a:rPr>
              <a:t>Vibration measurements</a:t>
            </a:r>
            <a:endParaRPr lang="zh-CN" altLang="en-US" sz="2000" dirty="0">
              <a:solidFill>
                <a:srgbClr val="FF0000"/>
              </a:solidFill>
            </a:endParaRPr>
          </a:p>
        </p:txBody>
      </p:sp>
      <p:sp>
        <p:nvSpPr>
          <p:cNvPr id="32" name="Rectangle 4">
            <a:extLst>
              <a:ext uri="{FF2B5EF4-FFF2-40B4-BE49-F238E27FC236}">
                <a16:creationId xmlns:a16="http://schemas.microsoft.com/office/drawing/2014/main" id="{6A2EDF74-2E27-4B1E-BE85-1D386F240188}"/>
              </a:ext>
            </a:extLst>
          </p:cNvPr>
          <p:cNvSpPr/>
          <p:nvPr/>
        </p:nvSpPr>
        <p:spPr>
          <a:xfrm>
            <a:off x="401639" y="85024"/>
            <a:ext cx="8642350" cy="584775"/>
          </a:xfrm>
          <a:prstGeom prst="rect">
            <a:avLst/>
          </a:prstGeom>
          <a:noFill/>
          <a:ln w="857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US" altLang="zh-CN" b="1" dirty="0">
                <a:latin typeface="Arial" panose="020B0604020202020204" pitchFamily="34" charset="0"/>
                <a:ea typeface="宋体" panose="02010600030101010101" pitchFamily="2" charset="-122"/>
              </a:rPr>
              <a:t>Transportable clock built in Wuhan, China</a:t>
            </a:r>
            <a:endParaRPr lang="zh-CN" altLang="en-US" b="1" dirty="0">
              <a:latin typeface="Arial" panose="020B0604020202020204" pitchFamily="34" charset="0"/>
              <a:ea typeface="宋体" panose="02010600030101010101" pitchFamily="2" charset="-122"/>
            </a:endParaRPr>
          </a:p>
        </p:txBody>
      </p:sp>
      <p:sp>
        <p:nvSpPr>
          <p:cNvPr id="33796" name="文本框 3">
            <a:extLst>
              <a:ext uri="{FF2B5EF4-FFF2-40B4-BE49-F238E27FC236}">
                <a16:creationId xmlns:a16="http://schemas.microsoft.com/office/drawing/2014/main" id="{F36B6EF1-5BC6-46E2-82B6-1135D5E8F414}"/>
              </a:ext>
            </a:extLst>
          </p:cNvPr>
          <p:cNvSpPr txBox="1">
            <a:spLocks noChangeArrowheads="1"/>
          </p:cNvSpPr>
          <p:nvPr/>
        </p:nvSpPr>
        <p:spPr bwMode="auto">
          <a:xfrm>
            <a:off x="92008" y="1221228"/>
            <a:ext cx="6072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dirty="0">
                <a:solidFill>
                  <a:srgbClr val="FF0000"/>
                </a:solidFill>
              </a:rPr>
              <a:t>Temperature measurements</a:t>
            </a:r>
            <a:endParaRPr lang="zh-CN" altLang="en-US" sz="2000" dirty="0">
              <a:solidFill>
                <a:srgbClr val="FF0000"/>
              </a:solidFill>
            </a:endParaRPr>
          </a:p>
        </p:txBody>
      </p:sp>
      <p:sp>
        <p:nvSpPr>
          <p:cNvPr id="34" name="右箭头 7">
            <a:extLst>
              <a:ext uri="{FF2B5EF4-FFF2-40B4-BE49-F238E27FC236}">
                <a16:creationId xmlns:a16="http://schemas.microsoft.com/office/drawing/2014/main" id="{D6CA46AC-874F-4CE8-B1D7-A004CE6B23CE}"/>
              </a:ext>
            </a:extLst>
          </p:cNvPr>
          <p:cNvSpPr/>
          <p:nvPr/>
        </p:nvSpPr>
        <p:spPr>
          <a:xfrm>
            <a:off x="6862739" y="2108127"/>
            <a:ext cx="885826"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808" name="文本框 4">
            <a:extLst>
              <a:ext uri="{FF2B5EF4-FFF2-40B4-BE49-F238E27FC236}">
                <a16:creationId xmlns:a16="http://schemas.microsoft.com/office/drawing/2014/main" id="{2416B726-117C-4991-B756-1D6C1663872D}"/>
              </a:ext>
            </a:extLst>
          </p:cNvPr>
          <p:cNvSpPr txBox="1">
            <a:spLocks noChangeArrowheads="1"/>
          </p:cNvSpPr>
          <p:nvPr/>
        </p:nvSpPr>
        <p:spPr bwMode="auto">
          <a:xfrm>
            <a:off x="4794177" y="3614952"/>
            <a:ext cx="6207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t>time</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9560"/>
    </mc:Choice>
    <mc:Fallback>
      <p:transition spd="slow" advTm="1956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2" name="组合 10">
            <a:extLst>
              <a:ext uri="{FF2B5EF4-FFF2-40B4-BE49-F238E27FC236}">
                <a16:creationId xmlns:a16="http://schemas.microsoft.com/office/drawing/2014/main" id="{0037D429-BED8-4D05-B36B-198F7D7F67AA}"/>
              </a:ext>
            </a:extLst>
          </p:cNvPr>
          <p:cNvGrpSpPr>
            <a:grpSpLocks/>
          </p:cNvGrpSpPr>
          <p:nvPr/>
        </p:nvGrpSpPr>
        <p:grpSpPr bwMode="auto">
          <a:xfrm>
            <a:off x="1398408" y="907264"/>
            <a:ext cx="7645581" cy="5425391"/>
            <a:chOff x="963317" y="212724"/>
            <a:chExt cx="9387767" cy="6346173"/>
          </a:xfrm>
        </p:grpSpPr>
        <p:pic>
          <p:nvPicPr>
            <p:cNvPr id="35845" name="图片 11">
              <a:extLst>
                <a:ext uri="{FF2B5EF4-FFF2-40B4-BE49-F238E27FC236}">
                  <a16:creationId xmlns:a16="http://schemas.microsoft.com/office/drawing/2014/main" id="{B11CFDCB-F283-4A24-A050-A3C562E4F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317" y="367220"/>
              <a:ext cx="4323754" cy="26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图片 12">
              <a:extLst>
                <a:ext uri="{FF2B5EF4-FFF2-40B4-BE49-F238E27FC236}">
                  <a16:creationId xmlns:a16="http://schemas.microsoft.com/office/drawing/2014/main" id="{E1E82D1D-6614-4656-B95B-18AFC2CCC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6965" y="3641993"/>
              <a:ext cx="3294811" cy="239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图片 13">
              <a:extLst>
                <a:ext uri="{FF2B5EF4-FFF2-40B4-BE49-F238E27FC236}">
                  <a16:creationId xmlns:a16="http://schemas.microsoft.com/office/drawing/2014/main" id="{2FBE9577-D1F2-4F7C-9ECD-1A1A16D0E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05506" y="3902141"/>
              <a:ext cx="2845741" cy="142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图片 14">
              <a:extLst>
                <a:ext uri="{FF2B5EF4-FFF2-40B4-BE49-F238E27FC236}">
                  <a16:creationId xmlns:a16="http://schemas.microsoft.com/office/drawing/2014/main" id="{78217313-266A-439B-BEE5-678B0D8A3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93665" y="3938971"/>
              <a:ext cx="2845743" cy="13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图片 15">
              <a:extLst>
                <a:ext uri="{FF2B5EF4-FFF2-40B4-BE49-F238E27FC236}">
                  <a16:creationId xmlns:a16="http://schemas.microsoft.com/office/drawing/2014/main" id="{BF622042-A832-4533-B140-5265FA87E4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4625" y="3191767"/>
              <a:ext cx="3652164" cy="329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0" name="组合 16">
              <a:extLst>
                <a:ext uri="{FF2B5EF4-FFF2-40B4-BE49-F238E27FC236}">
                  <a16:creationId xmlns:a16="http://schemas.microsoft.com/office/drawing/2014/main" id="{CD74A954-FAEE-4F1E-B23C-CD03287E85E3}"/>
                </a:ext>
              </a:extLst>
            </p:cNvPr>
            <p:cNvGrpSpPr>
              <a:grpSpLocks/>
            </p:cNvGrpSpPr>
            <p:nvPr/>
          </p:nvGrpSpPr>
          <p:grpSpPr bwMode="auto">
            <a:xfrm>
              <a:off x="5340428" y="212724"/>
              <a:ext cx="5010656" cy="2953602"/>
              <a:chOff x="5417960" y="0"/>
              <a:chExt cx="5659396" cy="3186089"/>
            </a:xfrm>
          </p:grpSpPr>
          <p:pic>
            <p:nvPicPr>
              <p:cNvPr id="35855" name="图片 21">
                <a:extLst>
                  <a:ext uri="{FF2B5EF4-FFF2-40B4-BE49-F238E27FC236}">
                    <a16:creationId xmlns:a16="http://schemas.microsoft.com/office/drawing/2014/main" id="{1468BC8D-9AF1-458C-BF08-F573615B43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7960" y="503087"/>
                <a:ext cx="4310828" cy="214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a:extLst>
                  <a:ext uri="{FF2B5EF4-FFF2-40B4-BE49-F238E27FC236}">
                    <a16:creationId xmlns:a16="http://schemas.microsoft.com/office/drawing/2014/main" id="{C8A38178-D804-466C-BE88-3ECE033AE30D}"/>
                  </a:ext>
                </a:extLst>
              </p:cNvPr>
              <p:cNvCxnSpPr/>
              <p:nvPr/>
            </p:nvCxnSpPr>
            <p:spPr>
              <a:xfrm>
                <a:off x="5443177" y="166257"/>
                <a:ext cx="0" cy="3084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9FCB5C3-531D-4ECC-B623-6F12B56BB96A}"/>
                  </a:ext>
                </a:extLst>
              </p:cNvPr>
              <p:cNvCxnSpPr/>
              <p:nvPr/>
            </p:nvCxnSpPr>
            <p:spPr>
              <a:xfrm>
                <a:off x="9687888" y="166257"/>
                <a:ext cx="0" cy="3084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6ECE412A-A0E5-46E5-97A5-55FBB8C6833F}"/>
                  </a:ext>
                </a:extLst>
              </p:cNvPr>
              <p:cNvCxnSpPr/>
              <p:nvPr/>
            </p:nvCxnSpPr>
            <p:spPr>
              <a:xfrm>
                <a:off x="5443177" y="320494"/>
                <a:ext cx="4218291"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859" name="文本框 25">
                <a:extLst>
                  <a:ext uri="{FF2B5EF4-FFF2-40B4-BE49-F238E27FC236}">
                    <a16:creationId xmlns:a16="http://schemas.microsoft.com/office/drawing/2014/main" id="{A687858C-2B93-4113-BBEA-448935F08FFC}"/>
                  </a:ext>
                </a:extLst>
              </p:cNvPr>
              <p:cNvSpPr txBox="1">
                <a:spLocks noChangeArrowheads="1"/>
              </p:cNvSpPr>
              <p:nvPr/>
            </p:nvSpPr>
            <p:spPr bwMode="auto">
              <a:xfrm>
                <a:off x="7204204" y="0"/>
                <a:ext cx="789650" cy="4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1800">
                    <a:ea typeface="黑体" panose="02010609060101010101" pitchFamily="49" charset="-122"/>
                  </a:rPr>
                  <a:t>5 m</a:t>
                </a:r>
                <a:endParaRPr lang="zh-CN" altLang="en-US" sz="1800">
                  <a:ea typeface="黑体" panose="02010609060101010101" pitchFamily="49" charset="-122"/>
                </a:endParaRPr>
              </a:p>
            </p:txBody>
          </p:sp>
          <p:cxnSp>
            <p:nvCxnSpPr>
              <p:cNvPr id="27" name="直接连接符 26">
                <a:extLst>
                  <a:ext uri="{FF2B5EF4-FFF2-40B4-BE49-F238E27FC236}">
                    <a16:creationId xmlns:a16="http://schemas.microsoft.com/office/drawing/2014/main" id="{3051FA49-39C2-4BD1-A3C1-D1F31553BEFC}"/>
                  </a:ext>
                </a:extLst>
              </p:cNvPr>
              <p:cNvCxnSpPr/>
              <p:nvPr/>
            </p:nvCxnSpPr>
            <p:spPr>
              <a:xfrm rot="16200000">
                <a:off x="9883830" y="384719"/>
                <a:ext cx="0" cy="3082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0089010-1A24-430A-880E-682B4EE4F177}"/>
                  </a:ext>
                </a:extLst>
              </p:cNvPr>
              <p:cNvCxnSpPr/>
              <p:nvPr/>
            </p:nvCxnSpPr>
            <p:spPr>
              <a:xfrm rot="16200000">
                <a:off x="9883830" y="2453910"/>
                <a:ext cx="0" cy="3082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EB8A341D-3A8F-4170-BAFC-FFE5B7306565}"/>
                  </a:ext>
                </a:extLst>
              </p:cNvPr>
              <p:cNvCxnSpPr/>
              <p:nvPr/>
            </p:nvCxnSpPr>
            <p:spPr>
              <a:xfrm>
                <a:off x="9883830" y="538832"/>
                <a:ext cx="0" cy="206919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863" name="文本框 29">
                <a:extLst>
                  <a:ext uri="{FF2B5EF4-FFF2-40B4-BE49-F238E27FC236}">
                    <a16:creationId xmlns:a16="http://schemas.microsoft.com/office/drawing/2014/main" id="{CD080674-D2A0-436D-9F73-56BEFDD15FEA}"/>
                  </a:ext>
                </a:extLst>
              </p:cNvPr>
              <p:cNvSpPr txBox="1">
                <a:spLocks noChangeArrowheads="1"/>
              </p:cNvSpPr>
              <p:nvPr/>
            </p:nvSpPr>
            <p:spPr bwMode="auto">
              <a:xfrm>
                <a:off x="9843084" y="1275377"/>
                <a:ext cx="1234272" cy="4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1800">
                    <a:ea typeface="黑体" panose="02010609060101010101" pitchFamily="49" charset="-122"/>
                  </a:rPr>
                  <a:t>2.44 m</a:t>
                </a:r>
                <a:endParaRPr lang="zh-CN" altLang="en-US" sz="1800">
                  <a:ea typeface="黑体" panose="02010609060101010101" pitchFamily="49" charset="-122"/>
                </a:endParaRPr>
              </a:p>
            </p:txBody>
          </p:sp>
          <p:cxnSp>
            <p:nvCxnSpPr>
              <p:cNvPr id="31" name="直接连接符 30">
                <a:extLst>
                  <a:ext uri="{FF2B5EF4-FFF2-40B4-BE49-F238E27FC236}">
                    <a16:creationId xmlns:a16="http://schemas.microsoft.com/office/drawing/2014/main" id="{BE1A1C7A-2B41-4634-BBF8-6FC74C8732B4}"/>
                  </a:ext>
                </a:extLst>
              </p:cNvPr>
              <p:cNvCxnSpPr/>
              <p:nvPr/>
            </p:nvCxnSpPr>
            <p:spPr>
              <a:xfrm>
                <a:off x="5436571" y="2650089"/>
                <a:ext cx="0" cy="3084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9D5A1DE1-D204-4E53-B219-D0335EB58C1F}"/>
                  </a:ext>
                </a:extLst>
              </p:cNvPr>
              <p:cNvCxnSpPr/>
              <p:nvPr/>
            </p:nvCxnSpPr>
            <p:spPr>
              <a:xfrm>
                <a:off x="8109330" y="2644079"/>
                <a:ext cx="0" cy="3064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5020ED77-CA3E-45DF-B576-07CB1D79960D}"/>
                  </a:ext>
                </a:extLst>
              </p:cNvPr>
              <p:cNvCxnSpPr/>
              <p:nvPr/>
            </p:nvCxnSpPr>
            <p:spPr>
              <a:xfrm>
                <a:off x="5443177" y="2796314"/>
                <a:ext cx="266615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867" name="文本框 33">
                <a:extLst>
                  <a:ext uri="{FF2B5EF4-FFF2-40B4-BE49-F238E27FC236}">
                    <a16:creationId xmlns:a16="http://schemas.microsoft.com/office/drawing/2014/main" id="{AB04E6E3-E511-428D-BBA0-EDD8FBFC9A8F}"/>
                  </a:ext>
                </a:extLst>
              </p:cNvPr>
              <p:cNvSpPr txBox="1">
                <a:spLocks noChangeArrowheads="1"/>
              </p:cNvSpPr>
              <p:nvPr/>
            </p:nvSpPr>
            <p:spPr bwMode="auto">
              <a:xfrm>
                <a:off x="6458683" y="2720070"/>
                <a:ext cx="1234272" cy="4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1800">
                    <a:ea typeface="黑体" panose="02010609060101010101" pitchFamily="49" charset="-122"/>
                  </a:rPr>
                  <a:t>3.05 m</a:t>
                </a:r>
                <a:endParaRPr lang="zh-CN" altLang="en-US" sz="1800">
                  <a:ea typeface="黑体" panose="02010609060101010101" pitchFamily="49" charset="-122"/>
                </a:endParaRPr>
              </a:p>
            </p:txBody>
          </p:sp>
          <p:sp>
            <p:nvSpPr>
              <p:cNvPr id="35" name="矩形 34">
                <a:extLst>
                  <a:ext uri="{FF2B5EF4-FFF2-40B4-BE49-F238E27FC236}">
                    <a16:creationId xmlns:a16="http://schemas.microsoft.com/office/drawing/2014/main" id="{F9AECD8D-1EC7-4956-97D6-AA510C4DFA46}"/>
                  </a:ext>
                </a:extLst>
              </p:cNvPr>
              <p:cNvSpPr/>
              <p:nvPr/>
            </p:nvSpPr>
            <p:spPr>
              <a:xfrm>
                <a:off x="5540048" y="655011"/>
                <a:ext cx="2509839" cy="1850855"/>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869" name="文本框 35">
                <a:extLst>
                  <a:ext uri="{FF2B5EF4-FFF2-40B4-BE49-F238E27FC236}">
                    <a16:creationId xmlns:a16="http://schemas.microsoft.com/office/drawing/2014/main" id="{D011BE64-E37E-4CC5-BD6C-A637BD71B857}"/>
                  </a:ext>
                </a:extLst>
              </p:cNvPr>
              <p:cNvSpPr txBox="1">
                <a:spLocks noChangeArrowheads="1"/>
              </p:cNvSpPr>
              <p:nvPr/>
            </p:nvSpPr>
            <p:spPr bwMode="auto">
              <a:xfrm>
                <a:off x="5481760" y="1522828"/>
                <a:ext cx="3475171" cy="50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2000" b="1">
                    <a:solidFill>
                      <a:srgbClr val="FF0000"/>
                    </a:solidFill>
                    <a:ea typeface="黑体" panose="02010609060101010101" pitchFamily="49" charset="-122"/>
                  </a:rPr>
                  <a:t>Experimental room</a:t>
                </a:r>
                <a:endParaRPr lang="zh-CN" altLang="en-US" sz="2000" b="1">
                  <a:solidFill>
                    <a:srgbClr val="FF0000"/>
                  </a:solidFill>
                  <a:ea typeface="黑体" panose="02010609060101010101" pitchFamily="49" charset="-122"/>
                </a:endParaRPr>
              </a:p>
            </p:txBody>
          </p:sp>
        </p:grpSp>
        <p:sp>
          <p:nvSpPr>
            <p:cNvPr id="18" name="矩形 17">
              <a:extLst>
                <a:ext uri="{FF2B5EF4-FFF2-40B4-BE49-F238E27FC236}">
                  <a16:creationId xmlns:a16="http://schemas.microsoft.com/office/drawing/2014/main" id="{816F75FE-EA5B-48EF-972E-3C6A3656D561}"/>
                </a:ext>
              </a:extLst>
            </p:cNvPr>
            <p:cNvSpPr/>
            <p:nvPr/>
          </p:nvSpPr>
          <p:spPr>
            <a:xfrm>
              <a:off x="8641378" y="3152238"/>
              <a:ext cx="1348875" cy="2915374"/>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矩形 18">
              <a:extLst>
                <a:ext uri="{FF2B5EF4-FFF2-40B4-BE49-F238E27FC236}">
                  <a16:creationId xmlns:a16="http://schemas.microsoft.com/office/drawing/2014/main" id="{4D7A4DAB-9F09-4561-AC1B-72B5BADD71E8}"/>
                </a:ext>
              </a:extLst>
            </p:cNvPr>
            <p:cNvSpPr/>
            <p:nvPr/>
          </p:nvSpPr>
          <p:spPr>
            <a:xfrm>
              <a:off x="7193091" y="3161522"/>
              <a:ext cx="1348875" cy="2915374"/>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853" name="文本框 19">
              <a:extLst>
                <a:ext uri="{FF2B5EF4-FFF2-40B4-BE49-F238E27FC236}">
                  <a16:creationId xmlns:a16="http://schemas.microsoft.com/office/drawing/2014/main" id="{296B9B1F-AE74-4792-9D25-179BB1B0A771}"/>
                </a:ext>
              </a:extLst>
            </p:cNvPr>
            <p:cNvSpPr txBox="1">
              <a:spLocks noChangeArrowheads="1"/>
            </p:cNvSpPr>
            <p:nvPr/>
          </p:nvSpPr>
          <p:spPr bwMode="auto">
            <a:xfrm>
              <a:off x="7454528" y="6090881"/>
              <a:ext cx="1242376" cy="46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2000" b="1">
                  <a:solidFill>
                    <a:srgbClr val="FF0000"/>
                  </a:solidFill>
                  <a:ea typeface="黑体" panose="02010609060101010101" pitchFamily="49" charset="-122"/>
                </a:rPr>
                <a:t>Rack 1</a:t>
              </a:r>
              <a:endParaRPr lang="zh-CN" altLang="en-US" sz="2000" b="1">
                <a:solidFill>
                  <a:srgbClr val="FF0000"/>
                </a:solidFill>
                <a:ea typeface="黑体" panose="02010609060101010101" pitchFamily="49" charset="-122"/>
              </a:endParaRPr>
            </a:p>
          </p:txBody>
        </p:sp>
        <p:sp>
          <p:nvSpPr>
            <p:cNvPr id="35854" name="文本框 20">
              <a:extLst>
                <a:ext uri="{FF2B5EF4-FFF2-40B4-BE49-F238E27FC236}">
                  <a16:creationId xmlns:a16="http://schemas.microsoft.com/office/drawing/2014/main" id="{856D29F9-2AF6-4E1C-BFDD-9153DC290EB9}"/>
                </a:ext>
              </a:extLst>
            </p:cNvPr>
            <p:cNvSpPr txBox="1">
              <a:spLocks noChangeArrowheads="1"/>
            </p:cNvSpPr>
            <p:nvPr/>
          </p:nvSpPr>
          <p:spPr bwMode="auto">
            <a:xfrm>
              <a:off x="8841334" y="6090881"/>
              <a:ext cx="1242376" cy="46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2000" b="1">
                  <a:solidFill>
                    <a:srgbClr val="FF0000"/>
                  </a:solidFill>
                  <a:ea typeface="黑体" panose="02010609060101010101" pitchFamily="49" charset="-122"/>
                </a:rPr>
                <a:t>Rack 2</a:t>
              </a:r>
              <a:endParaRPr lang="zh-CN" altLang="en-US" sz="2000" b="1">
                <a:solidFill>
                  <a:srgbClr val="FF0000"/>
                </a:solidFill>
                <a:ea typeface="黑体" panose="02010609060101010101" pitchFamily="49" charset="-122"/>
              </a:endParaRPr>
            </a:p>
          </p:txBody>
        </p:sp>
      </p:grpSp>
      <p:cxnSp>
        <p:nvCxnSpPr>
          <p:cNvPr id="35843" name="直接连接符 29">
            <a:extLst>
              <a:ext uri="{FF2B5EF4-FFF2-40B4-BE49-F238E27FC236}">
                <a16:creationId xmlns:a16="http://schemas.microsoft.com/office/drawing/2014/main" id="{4B4D7194-C032-46C5-9F68-42FC1FE211C2}"/>
              </a:ext>
            </a:extLst>
          </p:cNvPr>
          <p:cNvCxnSpPr>
            <a:cxnSpLocks noChangeShapeType="1"/>
          </p:cNvCxnSpPr>
          <p:nvPr/>
        </p:nvCxnSpPr>
        <p:spPr bwMode="auto">
          <a:xfrm>
            <a:off x="401639" y="765175"/>
            <a:ext cx="11382993"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2" name="Rectangle 4">
            <a:extLst>
              <a:ext uri="{FF2B5EF4-FFF2-40B4-BE49-F238E27FC236}">
                <a16:creationId xmlns:a16="http://schemas.microsoft.com/office/drawing/2014/main" id="{590EB503-7A14-418E-9D09-2C69760D7FD6}"/>
              </a:ext>
            </a:extLst>
          </p:cNvPr>
          <p:cNvSpPr/>
          <p:nvPr/>
        </p:nvSpPr>
        <p:spPr>
          <a:xfrm>
            <a:off x="401639" y="85024"/>
            <a:ext cx="8642350" cy="584775"/>
          </a:xfrm>
          <a:prstGeom prst="rect">
            <a:avLst/>
          </a:prstGeom>
          <a:noFill/>
          <a:ln w="857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US" altLang="zh-CN" b="1" dirty="0">
                <a:latin typeface="Arial" panose="020B0604020202020204" pitchFamily="34" charset="0"/>
                <a:ea typeface="宋体" panose="02010600030101010101" pitchFamily="2" charset="-122"/>
              </a:rPr>
              <a:t>Transportable clock built in Wuhan, China</a:t>
            </a:r>
            <a:endParaRPr lang="zh-CN" altLang="en-US" b="1" dirty="0">
              <a:latin typeface="Arial" panose="020B0604020202020204" pitchFamily="34" charset="0"/>
              <a:ea typeface="宋体" panose="02010600030101010101" pitchFamily="2" charset="-122"/>
            </a:endParaRPr>
          </a:p>
        </p:txBody>
      </p:sp>
      <p:sp>
        <p:nvSpPr>
          <p:cNvPr id="30" name="TextBox 4">
            <a:extLst>
              <a:ext uri="{FF2B5EF4-FFF2-40B4-BE49-F238E27FC236}">
                <a16:creationId xmlns:a16="http://schemas.microsoft.com/office/drawing/2014/main" id="{6E33BF6C-7BD5-4C9D-B6CE-D0B2CA966663}"/>
              </a:ext>
            </a:extLst>
          </p:cNvPr>
          <p:cNvSpPr txBox="1"/>
          <p:nvPr/>
        </p:nvSpPr>
        <p:spPr>
          <a:xfrm>
            <a:off x="8523225" y="6436996"/>
            <a:ext cx="3608873" cy="369332"/>
          </a:xfrm>
          <a:prstGeom prst="rect">
            <a:avLst/>
          </a:prstGeom>
          <a:noFill/>
        </p:spPr>
        <p:txBody>
          <a:bodyPr wrap="none">
            <a:spAutoFit/>
          </a:bodyPr>
          <a:lstStyle/>
          <a:p>
            <a:pPr eaLnBrk="1" hangingPunct="1">
              <a:defRPr/>
            </a:pPr>
            <a:r>
              <a:rPr lang="pt-BR" altLang="zh-CN"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Phys. Rev. A 102, 050802(R)(2020) </a:t>
            </a:r>
          </a:p>
        </p:txBody>
      </p:sp>
    </p:spTree>
  </p:cSld>
  <p:clrMapOvr>
    <a:masterClrMapping/>
  </p:clrMapOvr>
  <mc:AlternateContent xmlns:mc="http://schemas.openxmlformats.org/markup-compatibility/2006">
    <mc:Choice xmlns:p14="http://schemas.microsoft.com/office/powerpoint/2010/main" Requires="p14">
      <p:transition spd="slow" p14:dur="2000" advTm="9263"/>
    </mc:Choice>
    <mc:Fallback>
      <p:transition spd="slow" advTm="9263"/>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6867" name="直接连接符 3">
            <a:extLst>
              <a:ext uri="{FF2B5EF4-FFF2-40B4-BE49-F238E27FC236}">
                <a16:creationId xmlns:a16="http://schemas.microsoft.com/office/drawing/2014/main" id="{AEA9DE63-F7DA-4ADB-87BC-16EE1F62C908}"/>
              </a:ext>
            </a:extLst>
          </p:cNvPr>
          <p:cNvCxnSpPr>
            <a:cxnSpLocks noChangeShapeType="1"/>
          </p:cNvCxnSpPr>
          <p:nvPr/>
        </p:nvCxnSpPr>
        <p:spPr bwMode="auto">
          <a:xfrm>
            <a:off x="623392" y="765175"/>
            <a:ext cx="10945216"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30724" name="Rectangle 4">
            <a:extLst>
              <a:ext uri="{FF2B5EF4-FFF2-40B4-BE49-F238E27FC236}">
                <a16:creationId xmlns:a16="http://schemas.microsoft.com/office/drawing/2014/main" id="{E66665BC-B080-45A3-BF7E-6E3C21D35416}"/>
              </a:ext>
            </a:extLst>
          </p:cNvPr>
          <p:cNvSpPr/>
          <p:nvPr/>
        </p:nvSpPr>
        <p:spPr>
          <a:xfrm>
            <a:off x="551384" y="41864"/>
            <a:ext cx="8642350" cy="584775"/>
          </a:xfrm>
          <a:prstGeom prst="rect">
            <a:avLst/>
          </a:prstGeom>
          <a:noFill/>
          <a:ln w="857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US" altLang="zh-CN" b="1" dirty="0">
                <a:latin typeface="Arial" panose="020B0604020202020204" pitchFamily="34" charset="0"/>
                <a:ea typeface="宋体" panose="02010600030101010101" pitchFamily="2" charset="-122"/>
              </a:rPr>
              <a:t>Local comparison——first transportation</a:t>
            </a:r>
            <a:endParaRPr lang="zh-CN" altLang="en-US" b="1" dirty="0">
              <a:latin typeface="Arial" panose="020B0604020202020204" pitchFamily="34" charset="0"/>
              <a:ea typeface="宋体" panose="02010600030101010101" pitchFamily="2" charset="-122"/>
            </a:endParaRPr>
          </a:p>
        </p:txBody>
      </p:sp>
      <p:pic>
        <p:nvPicPr>
          <p:cNvPr id="5" name="图片 4">
            <a:extLst>
              <a:ext uri="{FF2B5EF4-FFF2-40B4-BE49-F238E27FC236}">
                <a16:creationId xmlns:a16="http://schemas.microsoft.com/office/drawing/2014/main" id="{C4B9A86C-6888-4B9E-820B-EF72175CA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943171"/>
            <a:ext cx="7539793" cy="5872965"/>
          </a:xfrm>
          <a:prstGeom prst="rect">
            <a:avLst/>
          </a:prstGeom>
        </p:spPr>
      </p:pic>
      <p:sp>
        <p:nvSpPr>
          <p:cNvPr id="9" name="TextBox 4">
            <a:extLst>
              <a:ext uri="{FF2B5EF4-FFF2-40B4-BE49-F238E27FC236}">
                <a16:creationId xmlns:a16="http://schemas.microsoft.com/office/drawing/2014/main" id="{E5C004F5-E092-4147-93A8-B6EC0DC905BB}"/>
              </a:ext>
            </a:extLst>
          </p:cNvPr>
          <p:cNvSpPr txBox="1"/>
          <p:nvPr/>
        </p:nvSpPr>
        <p:spPr>
          <a:xfrm>
            <a:off x="8523225" y="6436996"/>
            <a:ext cx="3608873" cy="369332"/>
          </a:xfrm>
          <a:prstGeom prst="rect">
            <a:avLst/>
          </a:prstGeom>
          <a:noFill/>
        </p:spPr>
        <p:txBody>
          <a:bodyPr wrap="none">
            <a:spAutoFit/>
          </a:bodyPr>
          <a:lstStyle/>
          <a:p>
            <a:pPr eaLnBrk="1" hangingPunct="1">
              <a:defRPr/>
            </a:pPr>
            <a:r>
              <a:rPr lang="pt-BR" altLang="zh-CN"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Phys. Rev. A 102, 050802(R)(2020) </a:t>
            </a:r>
          </a:p>
        </p:txBody>
      </p:sp>
    </p:spTree>
  </p:cSld>
  <p:clrMapOvr>
    <a:masterClrMapping/>
  </p:clrMapOvr>
  <mc:AlternateContent xmlns:mc="http://schemas.openxmlformats.org/markup-compatibility/2006">
    <mc:Choice xmlns:p14="http://schemas.microsoft.com/office/powerpoint/2010/main" Requires="p14">
      <p:transition spd="slow" p14:dur="2000" advTm="65746"/>
    </mc:Choice>
    <mc:Fallback>
      <p:transition spd="slow" advTm="65746"/>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2">
            <a:extLst>
              <a:ext uri="{FF2B5EF4-FFF2-40B4-BE49-F238E27FC236}">
                <a16:creationId xmlns:a16="http://schemas.microsoft.com/office/drawing/2014/main" id="{8EE4AA28-5B3C-4A64-9CBE-DEF23F4C3218}"/>
              </a:ext>
            </a:extLst>
          </p:cNvPr>
          <p:cNvSpPr txBox="1">
            <a:spLocks noChangeArrowheads="1"/>
          </p:cNvSpPr>
          <p:nvPr/>
        </p:nvSpPr>
        <p:spPr bwMode="auto">
          <a:xfrm>
            <a:off x="479376" y="53974"/>
            <a:ext cx="9775818" cy="584775"/>
          </a:xfrm>
          <a:prstGeom prst="rect">
            <a:avLst/>
          </a:prstGeom>
          <a:noFill/>
          <a:ln>
            <a:noFill/>
          </a:ln>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defRPr/>
            </a:pPr>
            <a:r>
              <a:rPr lang="en-US" altLang="zh-CN" sz="3200" b="1" dirty="0">
                <a:ea typeface="宋体" panose="02010600030101010101" pitchFamily="2" charset="-122"/>
                <a:sym typeface="+mn-ea"/>
              </a:rPr>
              <a:t>Transported for &gt;1200 km, from Wuhan to Beijing</a:t>
            </a:r>
            <a:endParaRPr lang="zh-CN" altLang="en-US" sz="3200" b="1" dirty="0">
              <a:ea typeface="宋体" panose="02010600030101010101" pitchFamily="2" charset="-122"/>
              <a:sym typeface="+mn-ea"/>
            </a:endParaRPr>
          </a:p>
        </p:txBody>
      </p:sp>
      <p:sp>
        <p:nvSpPr>
          <p:cNvPr id="37891" name="文本框 12">
            <a:extLst>
              <a:ext uri="{FF2B5EF4-FFF2-40B4-BE49-F238E27FC236}">
                <a16:creationId xmlns:a16="http://schemas.microsoft.com/office/drawing/2014/main" id="{DA3E3EA7-767E-43FC-850E-86083BF40DA0}"/>
              </a:ext>
            </a:extLst>
          </p:cNvPr>
          <p:cNvSpPr txBox="1">
            <a:spLocks noChangeArrowheads="1"/>
          </p:cNvSpPr>
          <p:nvPr/>
        </p:nvSpPr>
        <p:spPr bwMode="auto">
          <a:xfrm>
            <a:off x="6129216" y="1474762"/>
            <a:ext cx="5112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ea typeface="黑体" panose="02010609060101010101" pitchFamily="49" charset="-122"/>
              </a:rPr>
              <a:t>Overall uptime in 20 days: &gt;75%</a:t>
            </a:r>
          </a:p>
        </p:txBody>
      </p:sp>
      <p:pic>
        <p:nvPicPr>
          <p:cNvPr id="37892" name="图片 2">
            <a:extLst>
              <a:ext uri="{FF2B5EF4-FFF2-40B4-BE49-F238E27FC236}">
                <a16:creationId xmlns:a16="http://schemas.microsoft.com/office/drawing/2014/main" id="{3DE40899-4220-498E-A93C-D995508BA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1040371"/>
            <a:ext cx="27574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表格 2">
            <a:extLst>
              <a:ext uri="{FF2B5EF4-FFF2-40B4-BE49-F238E27FC236}">
                <a16:creationId xmlns:a16="http://schemas.microsoft.com/office/drawing/2014/main" id="{8D0D81E6-3B8B-4CF8-855C-08411B828A7B}"/>
              </a:ext>
            </a:extLst>
          </p:cNvPr>
          <p:cNvGraphicFramePr>
            <a:graphicFrameLocks noGrp="1"/>
          </p:cNvGraphicFramePr>
          <p:nvPr>
            <p:extLst>
              <p:ext uri="{D42A27DB-BD31-4B8C-83A1-F6EECF244321}">
                <p14:modId xmlns:p14="http://schemas.microsoft.com/office/powerpoint/2010/main" val="2438050545"/>
              </p:ext>
            </p:extLst>
          </p:nvPr>
        </p:nvGraphicFramePr>
        <p:xfrm>
          <a:off x="6129216" y="2414043"/>
          <a:ext cx="4662487" cy="3716337"/>
        </p:xfrm>
        <a:graphic>
          <a:graphicData uri="http://schemas.openxmlformats.org/drawingml/2006/table">
            <a:tbl>
              <a:tblPr firstRow="1" bandRow="1">
                <a:tableStyleId>{F5AB1C69-6EDB-4FF4-983F-18BD219EF322}</a:tableStyleId>
              </a:tblPr>
              <a:tblGrid>
                <a:gridCol w="2129032">
                  <a:extLst>
                    <a:ext uri="{9D8B030D-6E8A-4147-A177-3AD203B41FA5}">
                      <a16:colId xmlns:a16="http://schemas.microsoft.com/office/drawing/2014/main" val="20000"/>
                    </a:ext>
                  </a:extLst>
                </a:gridCol>
                <a:gridCol w="2533455">
                  <a:extLst>
                    <a:ext uri="{9D8B030D-6E8A-4147-A177-3AD203B41FA5}">
                      <a16:colId xmlns:a16="http://schemas.microsoft.com/office/drawing/2014/main" val="20001"/>
                    </a:ext>
                  </a:extLst>
                </a:gridCol>
              </a:tblGrid>
              <a:tr h="509688">
                <a:tc>
                  <a:txBody>
                    <a:bodyPr/>
                    <a:lstStyle/>
                    <a:p>
                      <a:endPar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marL="91430" marR="91430"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Key specifications</a:t>
                      </a:r>
                      <a:endPar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marL="91430" marR="91430"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988">
                <a:tc>
                  <a:txBody>
                    <a:bodyPr/>
                    <a:lstStyle/>
                    <a:p>
                      <a:pPr algn="ctr"/>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Car trailer volume</a:t>
                      </a:r>
                      <a:endPar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marL="91430" marR="91430"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a:solidFill>
                            <a:srgbClr val="FF0000"/>
                          </a:solidFill>
                          <a:latin typeface="Times New Roman" panose="02020603050405020304" pitchFamily="18" charset="0"/>
                          <a:cs typeface="Times New Roman" panose="02020603050405020304" pitchFamily="18" charset="0"/>
                        </a:rPr>
                        <a:t>3.1×2.3×2 m</a:t>
                      </a:r>
                      <a:r>
                        <a:rPr lang="en-US" altLang="zh-CN" sz="1800" b="1" baseline="30000" dirty="0">
                          <a:solidFill>
                            <a:srgbClr val="FF0000"/>
                          </a:solidFill>
                          <a:latin typeface="Times New Roman" panose="02020603050405020304" pitchFamily="18" charset="0"/>
                          <a:cs typeface="Times New Roman" panose="02020603050405020304" pitchFamily="18" charset="0"/>
                        </a:rPr>
                        <a:t>3</a:t>
                      </a:r>
                      <a:endParaRPr lang="zh-CN" altLang="en-US" sz="1800" b="1" baseline="30000" dirty="0">
                        <a:solidFill>
                          <a:srgbClr val="FF0000"/>
                        </a:solidFill>
                        <a:latin typeface="Times New Roman" panose="02020603050405020304" pitchFamily="18" charset="0"/>
                        <a:cs typeface="Times New Roman" panose="02020603050405020304" pitchFamily="18" charset="0"/>
                      </a:endParaRPr>
                    </a:p>
                  </a:txBody>
                  <a:tcPr marL="91430" marR="91430" marT="45749" marB="45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2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Max transfer distance</a:t>
                      </a:r>
                      <a:endPar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marL="91430" marR="91430"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a:solidFill>
                            <a:srgbClr val="FF0000"/>
                          </a:solidFill>
                          <a:latin typeface="Times New Roman" panose="02020603050405020304" pitchFamily="18" charset="0"/>
                          <a:cs typeface="Times New Roman" panose="02020603050405020304" pitchFamily="18" charset="0"/>
                        </a:rPr>
                        <a:t>&gt;</a:t>
                      </a:r>
                      <a:r>
                        <a:rPr lang="zh-CN" altLang="en-US" sz="1800" b="1" dirty="0">
                          <a:solidFill>
                            <a:srgbClr val="FF0000"/>
                          </a:solidFill>
                          <a:latin typeface="Times New Roman" panose="02020603050405020304" pitchFamily="18" charset="0"/>
                          <a:cs typeface="Times New Roman" panose="02020603050405020304" pitchFamily="18" charset="0"/>
                        </a:rPr>
                        <a:t> </a:t>
                      </a:r>
                      <a:r>
                        <a:rPr lang="en-US" altLang="zh-CN" sz="1800" b="1" dirty="0">
                          <a:solidFill>
                            <a:srgbClr val="FF0000"/>
                          </a:solidFill>
                          <a:latin typeface="Times New Roman" panose="02020603050405020304" pitchFamily="18" charset="0"/>
                          <a:cs typeface="Times New Roman" panose="02020603050405020304" pitchFamily="18" charset="0"/>
                        </a:rPr>
                        <a:t>1200 km</a:t>
                      </a:r>
                      <a:endParaRPr lang="zh-CN" altLang="en-US" sz="1800" b="1" dirty="0">
                        <a:solidFill>
                          <a:srgbClr val="FF0000"/>
                        </a:solidFill>
                        <a:latin typeface="Times New Roman" panose="02020603050405020304" pitchFamily="18" charset="0"/>
                        <a:cs typeface="Times New Roman" panose="02020603050405020304" pitchFamily="18" charset="0"/>
                      </a:endParaRPr>
                    </a:p>
                  </a:txBody>
                  <a:tcPr marL="91430" marR="91430" marT="45749" marB="45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1071">
                <a:tc>
                  <a:txBody>
                    <a:bodyPr/>
                    <a:lstStyle/>
                    <a:p>
                      <a:pPr algn="ctr"/>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stability</a:t>
                      </a:r>
                      <a:endPar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marL="91430" marR="91430"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a:solidFill>
                            <a:srgbClr val="FF0000"/>
                          </a:solidFill>
                          <a:latin typeface="Times New Roman" panose="02020603050405020304" pitchFamily="18" charset="0"/>
                          <a:cs typeface="Times New Roman" panose="02020603050405020304" pitchFamily="18" charset="0"/>
                        </a:rPr>
                        <a:t>1×10</a:t>
                      </a:r>
                      <a:r>
                        <a:rPr lang="en-US" altLang="zh-CN" sz="1800" b="1" baseline="30000" dirty="0">
                          <a:solidFill>
                            <a:srgbClr val="FF0000"/>
                          </a:solidFill>
                          <a:latin typeface="Times New Roman" panose="02020603050405020304" pitchFamily="18" charset="0"/>
                          <a:cs typeface="Times New Roman" panose="02020603050405020304" pitchFamily="18" charset="0"/>
                        </a:rPr>
                        <a:t>-14 </a:t>
                      </a:r>
                      <a:r>
                        <a:rPr lang="el-GR" altLang="zh-CN" sz="1800" b="1" dirty="0">
                          <a:solidFill>
                            <a:srgbClr val="FF0000"/>
                          </a:solidFill>
                          <a:latin typeface="Times New Roman" panose="02020603050405020304" pitchFamily="18" charset="0"/>
                          <a:cs typeface="Times New Roman" panose="02020603050405020304" pitchFamily="18" charset="0"/>
                        </a:rPr>
                        <a:t>τ</a:t>
                      </a:r>
                      <a:r>
                        <a:rPr lang="en-US" altLang="zh-CN" sz="1800" b="1" baseline="30000" dirty="0">
                          <a:solidFill>
                            <a:srgbClr val="FF0000"/>
                          </a:solidFill>
                          <a:latin typeface="Times New Roman" panose="02020603050405020304" pitchFamily="18" charset="0"/>
                          <a:cs typeface="Times New Roman" panose="02020603050405020304" pitchFamily="18" charset="0"/>
                        </a:rPr>
                        <a:t>-1/2</a:t>
                      </a:r>
                      <a:endParaRPr lang="zh-CN" altLang="en-US" sz="1800" b="1" baseline="30000" dirty="0">
                        <a:solidFill>
                          <a:srgbClr val="FF0000"/>
                        </a:solidFill>
                        <a:latin typeface="Times New Roman" panose="02020603050405020304" pitchFamily="18" charset="0"/>
                        <a:cs typeface="Times New Roman" panose="02020603050405020304" pitchFamily="18" charset="0"/>
                      </a:endParaRPr>
                    </a:p>
                  </a:txBody>
                  <a:tcPr marL="91430" marR="91430" marT="45749" marB="45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4659">
                <a:tc>
                  <a:txBody>
                    <a:bodyPr/>
                    <a:lstStyle/>
                    <a:p>
                      <a:pPr algn="ctr"/>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uncertainty</a:t>
                      </a:r>
                    </a:p>
                    <a:p>
                      <a:pPr algn="ctr"/>
                      <a:r>
                        <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laboratory environment</a:t>
                      </a:r>
                      <a:r>
                        <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a:txBody>
                  <a:tcPr marL="91430" marR="91430"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a:solidFill>
                            <a:srgbClr val="FF0000"/>
                          </a:solidFill>
                          <a:latin typeface="Times New Roman" panose="02020603050405020304" pitchFamily="18" charset="0"/>
                          <a:cs typeface="Times New Roman" panose="02020603050405020304" pitchFamily="18" charset="0"/>
                        </a:rPr>
                        <a:t>2×10</a:t>
                      </a:r>
                      <a:r>
                        <a:rPr lang="en-US" altLang="zh-CN" sz="1800" b="1" baseline="30000" dirty="0">
                          <a:solidFill>
                            <a:srgbClr val="FF0000"/>
                          </a:solidFill>
                          <a:latin typeface="Times New Roman" panose="02020603050405020304" pitchFamily="18" charset="0"/>
                          <a:cs typeface="Times New Roman" panose="02020603050405020304" pitchFamily="18" charset="0"/>
                        </a:rPr>
                        <a:t>-17</a:t>
                      </a:r>
                      <a:endParaRPr lang="zh-CN" altLang="en-US" sz="1800" b="1" dirty="0">
                        <a:solidFill>
                          <a:srgbClr val="FF0000"/>
                        </a:solidFill>
                        <a:latin typeface="Times New Roman" panose="02020603050405020304" pitchFamily="18" charset="0"/>
                        <a:cs typeface="Times New Roman" panose="02020603050405020304" pitchFamily="18" charset="0"/>
                      </a:endParaRPr>
                    </a:p>
                  </a:txBody>
                  <a:tcPr marL="91430" marR="91430" marT="45749" marB="45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14659">
                <a:tc>
                  <a:txBody>
                    <a:bodyPr/>
                    <a:lstStyle/>
                    <a:p>
                      <a:pPr algn="ctr"/>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uncertainty</a:t>
                      </a:r>
                    </a:p>
                    <a:p>
                      <a:pPr algn="ctr"/>
                      <a:r>
                        <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car trailer environment</a:t>
                      </a:r>
                      <a:r>
                        <a:rPr lang="zh-CN" altLang="en-US" sz="18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a:txBody>
                  <a:tcPr marL="91430" marR="91430"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a:solidFill>
                            <a:srgbClr val="FF0000"/>
                          </a:solidFill>
                          <a:latin typeface="Times New Roman" panose="02020603050405020304" pitchFamily="18" charset="0"/>
                          <a:cs typeface="Times New Roman" panose="02020603050405020304" pitchFamily="18" charset="0"/>
                        </a:rPr>
                        <a:t>1.3×10</a:t>
                      </a:r>
                      <a:r>
                        <a:rPr lang="en-US" altLang="zh-CN" sz="1800" b="1" baseline="30000" dirty="0">
                          <a:solidFill>
                            <a:srgbClr val="FF0000"/>
                          </a:solidFill>
                          <a:latin typeface="Times New Roman" panose="02020603050405020304" pitchFamily="18" charset="0"/>
                          <a:cs typeface="Times New Roman" panose="02020603050405020304" pitchFamily="18" charset="0"/>
                        </a:rPr>
                        <a:t>-17</a:t>
                      </a:r>
                      <a:r>
                        <a:rPr lang="en-US" altLang="zh-CN" sz="1800" b="1" dirty="0">
                          <a:solidFill>
                            <a:srgbClr val="FF0000"/>
                          </a:solidFill>
                          <a:latin typeface="Times New Roman" panose="02020603050405020304" pitchFamily="18" charset="0"/>
                          <a:cs typeface="Times New Roman" panose="02020603050405020304" pitchFamily="18" charset="0"/>
                        </a:rPr>
                        <a:t> </a:t>
                      </a:r>
                      <a:endParaRPr lang="zh-CN" altLang="en-US" sz="1800" b="1" dirty="0">
                        <a:solidFill>
                          <a:srgbClr val="FF0000"/>
                        </a:solidFill>
                        <a:latin typeface="Times New Roman" panose="02020603050405020304" pitchFamily="18" charset="0"/>
                        <a:cs typeface="Times New Roman" panose="02020603050405020304" pitchFamily="18" charset="0"/>
                      </a:endParaRPr>
                    </a:p>
                  </a:txBody>
                  <a:tcPr marL="91430" marR="91430" marT="45749" marB="45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37917" name="直接连接符 3">
            <a:extLst>
              <a:ext uri="{FF2B5EF4-FFF2-40B4-BE49-F238E27FC236}">
                <a16:creationId xmlns:a16="http://schemas.microsoft.com/office/drawing/2014/main" id="{6B5CB48D-C8F6-4BB8-94F4-999FDB877977}"/>
              </a:ext>
            </a:extLst>
          </p:cNvPr>
          <p:cNvCxnSpPr>
            <a:cxnSpLocks noChangeShapeType="1"/>
          </p:cNvCxnSpPr>
          <p:nvPr/>
        </p:nvCxnSpPr>
        <p:spPr bwMode="auto">
          <a:xfrm>
            <a:off x="619110" y="764704"/>
            <a:ext cx="10733474"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grpSp>
        <p:nvGrpSpPr>
          <p:cNvPr id="14" name="组合 13">
            <a:extLst>
              <a:ext uri="{FF2B5EF4-FFF2-40B4-BE49-F238E27FC236}">
                <a16:creationId xmlns:a16="http://schemas.microsoft.com/office/drawing/2014/main" id="{AD22A425-751A-4329-B832-9EE7D1385214}"/>
              </a:ext>
            </a:extLst>
          </p:cNvPr>
          <p:cNvGrpSpPr/>
          <p:nvPr/>
        </p:nvGrpSpPr>
        <p:grpSpPr>
          <a:xfrm>
            <a:off x="911424" y="3528664"/>
            <a:ext cx="4190827" cy="2732113"/>
            <a:chOff x="911424" y="3528664"/>
            <a:chExt cx="4190827" cy="2732113"/>
          </a:xfrm>
        </p:grpSpPr>
        <p:pic>
          <p:nvPicPr>
            <p:cNvPr id="4" name="图片 3">
              <a:extLst>
                <a:ext uri="{FF2B5EF4-FFF2-40B4-BE49-F238E27FC236}">
                  <a16:creationId xmlns:a16="http://schemas.microsoft.com/office/drawing/2014/main" id="{C2379712-6E12-4076-A823-0E54215899A8}"/>
                </a:ext>
              </a:extLst>
            </p:cNvPr>
            <p:cNvPicPr>
              <a:picLocks noChangeAspect="1"/>
            </p:cNvPicPr>
            <p:nvPr/>
          </p:nvPicPr>
          <p:blipFill rotWithShape="1">
            <a:blip r:embed="rId4">
              <a:extLst>
                <a:ext uri="{28A0092B-C50C-407E-A947-70E740481C1C}">
                  <a14:useLocalDpi xmlns:a14="http://schemas.microsoft.com/office/drawing/2010/main" val="0"/>
                </a:ext>
              </a:extLst>
            </a:blip>
            <a:srcRect b="2260"/>
            <a:stretch/>
          </p:blipFill>
          <p:spPr>
            <a:xfrm>
              <a:off x="911424" y="3528664"/>
              <a:ext cx="4190827" cy="2732113"/>
            </a:xfrm>
            <a:prstGeom prst="rect">
              <a:avLst/>
            </a:prstGeom>
          </p:spPr>
        </p:pic>
        <p:cxnSp>
          <p:nvCxnSpPr>
            <p:cNvPr id="6" name="直接箭头连接符 5">
              <a:extLst>
                <a:ext uri="{FF2B5EF4-FFF2-40B4-BE49-F238E27FC236}">
                  <a16:creationId xmlns:a16="http://schemas.microsoft.com/office/drawing/2014/main" id="{4030A0AE-09E6-4856-BC7C-5F6A8C33DCDF}"/>
                </a:ext>
              </a:extLst>
            </p:cNvPr>
            <p:cNvCxnSpPr>
              <a:cxnSpLocks/>
            </p:cNvCxnSpPr>
            <p:nvPr/>
          </p:nvCxnSpPr>
          <p:spPr>
            <a:xfrm flipV="1">
              <a:off x="2351584" y="4221088"/>
              <a:ext cx="216024" cy="1152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737AFA2-F07C-4915-AA83-4D667A8FDB33}"/>
                </a:ext>
              </a:extLst>
            </p:cNvPr>
            <p:cNvSpPr txBox="1"/>
            <p:nvPr/>
          </p:nvSpPr>
          <p:spPr>
            <a:xfrm>
              <a:off x="2567608" y="4797152"/>
              <a:ext cx="1162498" cy="369332"/>
            </a:xfrm>
            <a:prstGeom prst="rect">
              <a:avLst/>
            </a:prstGeom>
            <a:noFill/>
          </p:spPr>
          <p:txBody>
            <a:bodyPr wrap="none" rtlCol="0">
              <a:spAutoFit/>
            </a:bodyPr>
            <a:lstStyle/>
            <a:p>
              <a:r>
                <a:rPr lang="en-US" altLang="zh-CN" dirty="0">
                  <a:solidFill>
                    <a:srgbClr val="FF0000"/>
                  </a:solidFill>
                </a:rPr>
                <a:t>&gt; 1200 km</a:t>
              </a:r>
              <a:endParaRPr lang="zh-CN" altLang="en-US" dirty="0">
                <a:solidFill>
                  <a:srgbClr val="FF0000"/>
                </a:solidFill>
              </a:endParaRPr>
            </a:p>
          </p:txBody>
        </p:sp>
      </p:grpSp>
      <p:sp>
        <p:nvSpPr>
          <p:cNvPr id="20" name="TextBox 4">
            <a:extLst>
              <a:ext uri="{FF2B5EF4-FFF2-40B4-BE49-F238E27FC236}">
                <a16:creationId xmlns:a16="http://schemas.microsoft.com/office/drawing/2014/main" id="{5EBC211F-4DD7-4E3D-BB58-494CA8A3292C}"/>
              </a:ext>
            </a:extLst>
          </p:cNvPr>
          <p:cNvSpPr txBox="1"/>
          <p:nvPr/>
        </p:nvSpPr>
        <p:spPr>
          <a:xfrm>
            <a:off x="8523225" y="6436996"/>
            <a:ext cx="3608873" cy="369332"/>
          </a:xfrm>
          <a:prstGeom prst="rect">
            <a:avLst/>
          </a:prstGeom>
          <a:noFill/>
        </p:spPr>
        <p:txBody>
          <a:bodyPr wrap="none">
            <a:spAutoFit/>
          </a:bodyPr>
          <a:lstStyle/>
          <a:p>
            <a:pPr eaLnBrk="1" hangingPunct="1">
              <a:defRPr/>
            </a:pPr>
            <a:r>
              <a:rPr lang="pt-BR" altLang="zh-CN"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Phys. Rev. A 102, 050802(R)(2020) </a:t>
            </a:r>
          </a:p>
        </p:txBody>
      </p:sp>
    </p:spTree>
  </p:cSld>
  <p:clrMapOvr>
    <a:masterClrMapping/>
  </p:clrMapOvr>
  <mc:AlternateContent xmlns:mc="http://schemas.openxmlformats.org/markup-compatibility/2006">
    <mc:Choice xmlns:p14="http://schemas.microsoft.com/office/powerpoint/2010/main" Requires="p14">
      <p:transition spd="slow" p14:dur="2000" advTm="13524"/>
    </mc:Choice>
    <mc:Fallback>
      <p:transition spd="slow" advTm="13524"/>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3" name="Text Box 3">
            <a:extLst>
              <a:ext uri="{FF2B5EF4-FFF2-40B4-BE49-F238E27FC236}">
                <a16:creationId xmlns:a16="http://schemas.microsoft.com/office/drawing/2014/main" id="{EB6ED5F8-6151-4763-A5EA-D789855BDC3E}"/>
              </a:ext>
            </a:extLst>
          </p:cNvPr>
          <p:cNvSpPr txBox="1">
            <a:spLocks noChangeArrowheads="1"/>
          </p:cNvSpPr>
          <p:nvPr/>
        </p:nvSpPr>
        <p:spPr bwMode="auto">
          <a:xfrm>
            <a:off x="-528736" y="232389"/>
            <a:ext cx="6359047" cy="584775"/>
          </a:xfrm>
          <a:prstGeom prst="rect">
            <a:avLst/>
          </a:prstGeom>
          <a:noFill/>
          <a:ln>
            <a:noFill/>
          </a:ln>
          <a:effectLst/>
        </p:spPr>
        <p:txBody>
          <a:bodyPr wrap="square">
            <a:spAutoFit/>
          </a:bodyPr>
          <a:lstStyle/>
          <a:p>
            <a:pPr algn="ctr" eaLnBrk="1" hangingPunct="1">
              <a:defRPr/>
            </a:pPr>
            <a:r>
              <a:rPr lang="en-US" altLang="zh-CN" sz="3200" b="1" dirty="0">
                <a:latin typeface="Arial" panose="020B0604020202020204" pitchFamily="34" charset="0"/>
                <a:ea typeface="宋体" panose="02010600030101010101" pitchFamily="2" charset="-122"/>
              </a:rPr>
              <a:t>Conclusion &amp; Next step</a:t>
            </a:r>
            <a:endParaRPr lang="zh-CN" altLang="en-US" sz="3200" b="1" dirty="0">
              <a:latin typeface="Arial" panose="020B0604020202020204" pitchFamily="34" charset="0"/>
              <a:ea typeface="宋体" panose="02010600030101010101" pitchFamily="2" charset="-122"/>
            </a:endParaRPr>
          </a:p>
        </p:txBody>
      </p:sp>
      <p:sp>
        <p:nvSpPr>
          <p:cNvPr id="5" name="文本框 1">
            <a:extLst>
              <a:ext uri="{FF2B5EF4-FFF2-40B4-BE49-F238E27FC236}">
                <a16:creationId xmlns:a16="http://schemas.microsoft.com/office/drawing/2014/main" id="{F34E1A94-977A-4E73-96B6-03334E103429}"/>
              </a:ext>
            </a:extLst>
          </p:cNvPr>
          <p:cNvSpPr txBox="1"/>
          <p:nvPr/>
        </p:nvSpPr>
        <p:spPr>
          <a:xfrm flipH="1">
            <a:off x="623392" y="1556792"/>
            <a:ext cx="12025336" cy="3785652"/>
          </a:xfrm>
          <a:prstGeom prst="rect">
            <a:avLst/>
          </a:prstGeom>
          <a:noFill/>
        </p:spPr>
        <p:txBody>
          <a:bodyPr wrap="square">
            <a:spAutoFit/>
          </a:bodyPr>
          <a:lstStyle/>
          <a:p>
            <a:pPr marL="285750" indent="-285750" eaLnBrk="1" hangingPunct="1">
              <a:buFont typeface="Arial" panose="020B0604020202020204" pitchFamily="34" charset="0"/>
              <a:buChar char="•"/>
              <a:defRPr/>
            </a:pPr>
            <a:r>
              <a:rPr lang="en-US" altLang="zh-CN" sz="24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Transportable clock:</a:t>
            </a:r>
          </a:p>
          <a:p>
            <a:pPr eaLnBrk="1" hangingPunct="1">
              <a:defRPr/>
            </a:pP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uncertainty</a:t>
            </a:r>
            <a:r>
              <a:rPr lang="zh-CN" altLang="en-US"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1.3×10</a:t>
            </a:r>
            <a:r>
              <a:rPr lang="en-US" altLang="zh-CN" sz="2400" b="1" baseline="30000"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-17</a:t>
            </a:r>
            <a:endPar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defRPr/>
            </a:pP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transported for &gt;1200 km</a:t>
            </a:r>
          </a:p>
          <a:p>
            <a:pPr marL="285750" indent="-285750" eaLnBrk="1" hangingPunct="1">
              <a:buFont typeface="Arial" panose="020B0604020202020204" pitchFamily="34" charset="0"/>
              <a:buChar char="•"/>
              <a:defRPr/>
            </a:pPr>
            <a:endPar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eaLnBrk="1" hangingPunct="1">
              <a:buFont typeface="Arial" panose="020B0604020202020204" pitchFamily="34" charset="0"/>
              <a:buChar char="•"/>
              <a:defRPr/>
            </a:pPr>
            <a:r>
              <a:rPr lang="en-US" altLang="zh-CN" sz="24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Further improvement needed</a:t>
            </a:r>
            <a:r>
              <a:rPr lang="zh-CN" altLang="en-US" sz="24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marL="1790700" indent="-1527175">
              <a:defRPr/>
            </a:pP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better temperature/vibration control to the ion trapping chamber</a:t>
            </a:r>
          </a:p>
          <a:p>
            <a:pPr>
              <a:defRPr/>
            </a:pP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better transportable clock laser with higher reliability and uncertainty</a:t>
            </a:r>
          </a:p>
          <a:p>
            <a:pPr>
              <a:defRPr/>
            </a:pP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the E-18 level,</a:t>
            </a:r>
          </a:p>
          <a:p>
            <a:pPr>
              <a:defRPr/>
            </a:pP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corresponding to a geopotential measurement </a:t>
            </a:r>
            <a:r>
              <a:rPr lang="en-US" altLang="zh-CN" sz="2400" b="1" dirty="0" err="1">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uncertianty</a:t>
            </a:r>
            <a:r>
              <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the cm level</a:t>
            </a:r>
          </a:p>
          <a:p>
            <a:pPr marL="285750" indent="-285750" eaLnBrk="1" hangingPunct="1">
              <a:buFont typeface="Arial" panose="020B0604020202020204" pitchFamily="34" charset="0"/>
              <a:buChar char="•"/>
              <a:defRPr/>
            </a:pPr>
            <a:endParaRPr lang="en-US" altLang="zh-CN" sz="2400" b="1" dirty="0">
              <a:solidFill>
                <a:srgbClr val="1D41D5"/>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cxnSp>
        <p:nvCxnSpPr>
          <p:cNvPr id="40964" name="直接连接符 3">
            <a:extLst>
              <a:ext uri="{FF2B5EF4-FFF2-40B4-BE49-F238E27FC236}">
                <a16:creationId xmlns:a16="http://schemas.microsoft.com/office/drawing/2014/main" id="{F2CAE5E8-1179-4FBF-AB81-E50611CA3990}"/>
              </a:ext>
            </a:extLst>
          </p:cNvPr>
          <p:cNvCxnSpPr>
            <a:cxnSpLocks noChangeShapeType="1"/>
          </p:cNvCxnSpPr>
          <p:nvPr/>
        </p:nvCxnSpPr>
        <p:spPr bwMode="auto">
          <a:xfrm>
            <a:off x="623392" y="1022350"/>
            <a:ext cx="11089232"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advTm="43663"/>
    </mc:Choice>
    <mc:Fallback>
      <p:transition spd="slow" advTm="43663"/>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图片 1" descr="webwxgetmsgimg">
            <a:extLst>
              <a:ext uri="{FF2B5EF4-FFF2-40B4-BE49-F238E27FC236}">
                <a16:creationId xmlns:a16="http://schemas.microsoft.com/office/drawing/2014/main" id="{EFD79DF5-3162-4825-B3AC-B0CC6912A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472" y="115910"/>
            <a:ext cx="4943351" cy="371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1" name="直接连接符 26">
            <a:extLst>
              <a:ext uri="{FF2B5EF4-FFF2-40B4-BE49-F238E27FC236}">
                <a16:creationId xmlns:a16="http://schemas.microsoft.com/office/drawing/2014/main" id="{4BBF19CE-C3BD-4EC9-ADBC-9DFEB787C90C}"/>
              </a:ext>
            </a:extLst>
          </p:cNvPr>
          <p:cNvCxnSpPr>
            <a:cxnSpLocks/>
          </p:cNvCxnSpPr>
          <p:nvPr/>
        </p:nvCxnSpPr>
        <p:spPr bwMode="auto">
          <a:xfrm>
            <a:off x="335360" y="908050"/>
            <a:ext cx="6047978"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43012" name="Rectangle 4">
            <a:extLst>
              <a:ext uri="{FF2B5EF4-FFF2-40B4-BE49-F238E27FC236}">
                <a16:creationId xmlns:a16="http://schemas.microsoft.com/office/drawing/2014/main" id="{EEE9D5CE-5D7F-445B-9807-B6706BB1C58A}"/>
              </a:ext>
            </a:extLst>
          </p:cNvPr>
          <p:cNvSpPr>
            <a:spLocks noChangeArrowheads="1"/>
          </p:cNvSpPr>
          <p:nvPr/>
        </p:nvSpPr>
        <p:spPr bwMode="auto">
          <a:xfrm>
            <a:off x="479376" y="115889"/>
            <a:ext cx="86423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57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en-US" altLang="zh-CN" sz="4000" dirty="0"/>
              <a:t>Acknowledgement</a:t>
            </a:r>
            <a:endParaRPr lang="zh-CN" altLang="en-US" sz="4000" b="1" dirty="0">
              <a:latin typeface="黑体" panose="02010609060101010101" pitchFamily="49" charset="-122"/>
              <a:ea typeface="黑体" panose="02010609060101010101" pitchFamily="49" charset="-122"/>
            </a:endParaRPr>
          </a:p>
        </p:txBody>
      </p:sp>
      <p:sp>
        <p:nvSpPr>
          <p:cNvPr id="11" name="Rectangle 3">
            <a:extLst>
              <a:ext uri="{FF2B5EF4-FFF2-40B4-BE49-F238E27FC236}">
                <a16:creationId xmlns:a16="http://schemas.microsoft.com/office/drawing/2014/main" id="{49CB908F-2B3C-47BA-9347-F933D1DAC7A2}"/>
              </a:ext>
            </a:extLst>
          </p:cNvPr>
          <p:cNvSpPr txBox="1">
            <a:spLocks noChangeArrowheads="1"/>
          </p:cNvSpPr>
          <p:nvPr/>
        </p:nvSpPr>
        <p:spPr>
          <a:xfrm>
            <a:off x="551384" y="3645024"/>
            <a:ext cx="11089232" cy="4114800"/>
          </a:xfrm>
          <a:prstGeom prst="rect">
            <a:avLst/>
          </a:prstGeom>
        </p:spPr>
        <p:txBody>
          <a:bodyPr/>
          <a:lst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ea typeface="+mn-ea"/>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ea typeface="+mn-ea"/>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ea typeface="+mn-ea"/>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ea typeface="+mn-ea"/>
              </a:defRPr>
            </a:lvl9pPr>
          </a:lstStyle>
          <a:p>
            <a:pPr marL="0" indent="0" eaLnBrk="1" hangingPunct="1">
              <a:buNone/>
              <a:defRPr/>
            </a:pPr>
            <a:endParaRPr lang="en-US" altLang="zh-CN" sz="2000" b="1" kern="0" dirty="0"/>
          </a:p>
          <a:p>
            <a:pPr eaLnBrk="1" hangingPunct="1">
              <a:defRPr/>
            </a:pPr>
            <a:r>
              <a:rPr lang="en-US" altLang="zh-CN" sz="2000" b="1" kern="0" dirty="0"/>
              <a:t>We thank the NIM (Beijing) group for the absolute frequency measurement efforts</a:t>
            </a:r>
          </a:p>
          <a:p>
            <a:pPr eaLnBrk="1" hangingPunct="1">
              <a:defRPr/>
            </a:pPr>
            <a:r>
              <a:rPr lang="en-US" altLang="zh-CN" sz="2000" b="1" kern="0" dirty="0"/>
              <a:t>We thank L-S. Ma from ECNU (Shanghai) for help with improvement works on the clock laser</a:t>
            </a:r>
          </a:p>
          <a:p>
            <a:pPr eaLnBrk="1" hangingPunct="1">
              <a:defRPr/>
            </a:pPr>
            <a:r>
              <a:rPr lang="en-US" altLang="zh-CN" sz="2000" b="1" kern="0" dirty="0"/>
              <a:t>We thank Y. Li from NICT (Japan), P. </a:t>
            </a:r>
            <a:r>
              <a:rPr lang="en-US" altLang="zh-CN" sz="2000" b="1" kern="0" dirty="0" err="1"/>
              <a:t>Dubé</a:t>
            </a:r>
            <a:r>
              <a:rPr lang="en-US" altLang="zh-CN" sz="2000" b="1" kern="0" dirty="0"/>
              <a:t> from NRC (Canada), J. Ye from JILA, D. Leibrandt and C-W. Chou from NIST… for helps discussions</a:t>
            </a:r>
          </a:p>
          <a:p>
            <a:pPr eaLnBrk="1" hangingPunct="1">
              <a:defRPr/>
            </a:pPr>
            <a:r>
              <a:rPr lang="en-US" altLang="zh-CN" sz="2000" b="1" kern="0" dirty="0"/>
              <a:t>Very useful helps also come from coworkers in APM: L. Chen, L. Li, J. Li, C. Wan…</a:t>
            </a:r>
          </a:p>
          <a:p>
            <a:pPr eaLnBrk="1" hangingPunct="1">
              <a:defRPr/>
            </a:pPr>
            <a:r>
              <a:rPr lang="en-US" altLang="zh-CN" sz="2000" b="1" kern="0" dirty="0"/>
              <a:t>This work is sponsored by National Key R&amp;D Program of China, National Natural Science Foundation of China, and CAS</a:t>
            </a:r>
          </a:p>
        </p:txBody>
      </p:sp>
      <p:sp>
        <p:nvSpPr>
          <p:cNvPr id="10" name="文本框 9">
            <a:extLst>
              <a:ext uri="{FF2B5EF4-FFF2-40B4-BE49-F238E27FC236}">
                <a16:creationId xmlns:a16="http://schemas.microsoft.com/office/drawing/2014/main" id="{F3D88E6D-987E-453E-865D-CA0B98D4EDE4}"/>
              </a:ext>
            </a:extLst>
          </p:cNvPr>
          <p:cNvSpPr txBox="1"/>
          <p:nvPr/>
        </p:nvSpPr>
        <p:spPr>
          <a:xfrm>
            <a:off x="936624" y="1700808"/>
            <a:ext cx="4943351" cy="1292662"/>
          </a:xfrm>
          <a:prstGeom prst="rect">
            <a:avLst/>
          </a:prstGeom>
          <a:noFill/>
        </p:spPr>
        <p:txBody>
          <a:bodyPr wrap="square">
            <a:spAutoFit/>
          </a:bodyPr>
          <a:lstStyle/>
          <a:p>
            <a:pPr eaLnBrk="1" hangingPunct="1">
              <a:buFont typeface="Arial" panose="020B0604020202020204" pitchFamily="34" charset="0"/>
              <a:buNone/>
              <a:defRPr/>
            </a:pPr>
            <a:r>
              <a:rPr lang="en-US" altLang="zh-CN" sz="2400" b="1" kern="0" dirty="0"/>
              <a:t>Wuhan Ca</a:t>
            </a:r>
            <a:r>
              <a:rPr lang="en-US" altLang="zh-CN" sz="2400" b="1" kern="0" baseline="30000" dirty="0"/>
              <a:t>+</a:t>
            </a:r>
            <a:r>
              <a:rPr lang="en-US" altLang="zh-CN" sz="2400" b="1" kern="0" dirty="0"/>
              <a:t> Group: </a:t>
            </a:r>
          </a:p>
          <a:p>
            <a:pPr eaLnBrk="1" hangingPunct="1">
              <a:buFont typeface="Arial" panose="020B0604020202020204" pitchFamily="34" charset="0"/>
              <a:buNone/>
              <a:defRPr/>
            </a:pPr>
            <a:r>
              <a:rPr lang="en-US" altLang="zh-CN" b="1" kern="0" dirty="0"/>
              <a:t>       H. Zhang, B. Zhang, M. Zeng, Y. Qian, Z.</a:t>
            </a:r>
          </a:p>
          <a:p>
            <a:pPr eaLnBrk="1" hangingPunct="1">
              <a:buFont typeface="Arial" panose="020B0604020202020204" pitchFamily="34" charset="0"/>
              <a:buNone/>
              <a:defRPr/>
            </a:pPr>
            <a:r>
              <a:rPr lang="en-US" altLang="zh-CN" b="1" kern="0" dirty="0"/>
              <a:t>       Ma, M. Wang, Z. Chen…</a:t>
            </a:r>
          </a:p>
          <a:p>
            <a:pPr eaLnBrk="1" hangingPunct="1">
              <a:buFont typeface="Arial" panose="020B0604020202020204" pitchFamily="34" charset="0"/>
              <a:buNone/>
              <a:defRPr/>
            </a:pPr>
            <a:endParaRPr lang="zh-CN" altLang="en-US" dirty="0"/>
          </a:p>
        </p:txBody>
      </p:sp>
    </p:spTree>
  </p:cSld>
  <p:clrMapOvr>
    <a:masterClrMapping/>
  </p:clrMapOvr>
  <p:transition spd="slow" advTm="8524"/>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FBFE00D-D8EF-48CD-B467-9CB7DCCF4FE6}"/>
              </a:ext>
            </a:extLst>
          </p:cNvPr>
          <p:cNvSpPr>
            <a:spLocks noGrp="1" noChangeArrowheads="1"/>
          </p:cNvSpPr>
          <p:nvPr>
            <p:ph type="title"/>
          </p:nvPr>
        </p:nvSpPr>
        <p:spPr>
          <a:xfrm>
            <a:off x="551384" y="170593"/>
            <a:ext cx="8640762" cy="868362"/>
          </a:xfrm>
          <a:ln>
            <a:miter/>
          </a:ln>
        </p:spPr>
        <p:txBody>
          <a:bodyPr anchor="ctr">
            <a:normAutofit fontScale="90000"/>
          </a:bodyPr>
          <a:lstStyle/>
          <a:p>
            <a:pPr>
              <a:defRPr/>
            </a:pPr>
            <a:r>
              <a:rPr lang="en-GB" altLang="zh-CN" sz="3200" b="1" dirty="0">
                <a:effectLst>
                  <a:outerShdw blurRad="38100" dist="38100" dir="2700000" algn="tl">
                    <a:srgbClr val="C0C0C0"/>
                  </a:outerShdw>
                </a:effectLst>
                <a:latin typeface="+mn-lt"/>
                <a:ea typeface="+mn-ea"/>
                <a:cs typeface="Times New Roman" pitchFamily="18" charset="0"/>
              </a:rPr>
              <a:t>Optical clocks – </a:t>
            </a:r>
            <a:r>
              <a:rPr lang="en-US" altLang="zh-CN" sz="3200" b="1" dirty="0">
                <a:effectLst>
                  <a:outerShdw blurRad="38100" dist="38100" dir="2700000" algn="tl">
                    <a:srgbClr val="C0C0C0"/>
                  </a:outerShdw>
                </a:effectLst>
                <a:latin typeface="+mn-lt"/>
                <a:ea typeface="+mn-ea"/>
                <a:cs typeface="Times New Roman" pitchFamily="18" charset="0"/>
              </a:rPr>
              <a:t>Better time and frequency standards </a:t>
            </a:r>
            <a:endParaRPr lang="en-GB" altLang="zh-CN" sz="3200" b="1" dirty="0">
              <a:effectLst>
                <a:outerShdw blurRad="38100" dist="38100" dir="2700000" algn="tl">
                  <a:srgbClr val="C0C0C0"/>
                </a:outerShdw>
              </a:effectLst>
              <a:latin typeface="+mn-lt"/>
              <a:ea typeface="+mn-ea"/>
              <a:cs typeface="Times New Roman" pitchFamily="18" charset="0"/>
            </a:endParaRPr>
          </a:p>
        </p:txBody>
      </p:sp>
      <p:pic>
        <p:nvPicPr>
          <p:cNvPr id="7171" name="Picture 105" descr="Schematic of an optical atomic clock where optical transitions in atoms or ions are used to stabilize the frequency of a narrow-band laser to the centre of the transition.">
            <a:extLst>
              <a:ext uri="{FF2B5EF4-FFF2-40B4-BE49-F238E27FC236}">
                <a16:creationId xmlns:a16="http://schemas.microsoft.com/office/drawing/2014/main" id="{A422CADC-2640-498B-862A-954CB0089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565" y="2204864"/>
            <a:ext cx="492843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文本框 3">
            <a:extLst>
              <a:ext uri="{FF2B5EF4-FFF2-40B4-BE49-F238E27FC236}">
                <a16:creationId xmlns:a16="http://schemas.microsoft.com/office/drawing/2014/main" id="{F961C75B-BB6A-48D3-A2AE-B34181D7884C}"/>
              </a:ext>
            </a:extLst>
          </p:cNvPr>
          <p:cNvSpPr txBox="1">
            <a:spLocks noChangeArrowheads="1"/>
          </p:cNvSpPr>
          <p:nvPr/>
        </p:nvSpPr>
        <p:spPr bwMode="auto">
          <a:xfrm>
            <a:off x="6663754" y="1278544"/>
            <a:ext cx="39687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sym typeface="+mn-ea"/>
              </a:rPr>
              <a:t>High Q-factor: better stability</a:t>
            </a:r>
          </a:p>
          <a:p>
            <a:pPr>
              <a:spcBef>
                <a:spcPct val="0"/>
              </a:spcBef>
              <a:buClrTx/>
              <a:buSzTx/>
              <a:buFont typeface="Arial" panose="020B0604020202020204" pitchFamily="34" charset="0"/>
              <a:buChar char="•"/>
            </a:pPr>
            <a:endParaRPr lang="en-US" altLang="zh-CN" sz="2000" b="1" dirty="0">
              <a:latin typeface="微软雅黑" panose="020B0503020204020204" pitchFamily="34" charset="-122"/>
              <a:ea typeface="微软雅黑" panose="020B0503020204020204" pitchFamily="34" charset="-122"/>
              <a:sym typeface="+mn-ea"/>
            </a:endParaRPr>
          </a:p>
          <a:p>
            <a:pPr>
              <a:spcBef>
                <a:spcPct val="0"/>
              </a:spcBef>
              <a:buClrTx/>
              <a:buSzTx/>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sym typeface="+mn-ea"/>
              </a:rPr>
              <a:t>Two types of optical clocks: lattice clock (atoms)/ion clock(single ion)</a:t>
            </a:r>
          </a:p>
          <a:p>
            <a:pPr>
              <a:spcBef>
                <a:spcPct val="0"/>
              </a:spcBef>
              <a:buClrTx/>
              <a:buSzTx/>
              <a:buFont typeface="Arial" panose="020B0604020202020204" pitchFamily="34" charset="0"/>
              <a:buChar char="•"/>
            </a:pPr>
            <a:endParaRPr lang="en-US" altLang="zh-CN" sz="2000" b="1" dirty="0">
              <a:latin typeface="微软雅黑" panose="020B0503020204020204" pitchFamily="34" charset="-122"/>
              <a:ea typeface="微软雅黑" panose="020B0503020204020204" pitchFamily="34" charset="-122"/>
              <a:sym typeface="+mn-ea"/>
            </a:endParaRPr>
          </a:p>
          <a:p>
            <a:pPr>
              <a:spcBef>
                <a:spcPct val="0"/>
              </a:spcBef>
              <a:buClrTx/>
              <a:buSzTx/>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sym typeface="+mn-ea"/>
              </a:rPr>
              <a:t>Insensitive to the electric/magnetic fields</a:t>
            </a:r>
            <a:endParaRPr lang="zh-CN" altLang="en-US" sz="2000" b="1" dirty="0">
              <a:latin typeface="微软雅黑" panose="020B0503020204020204" pitchFamily="34" charset="-122"/>
              <a:ea typeface="微软雅黑" panose="020B0503020204020204" pitchFamily="34" charset="-122"/>
              <a:sym typeface="+mn-ea"/>
            </a:endParaRPr>
          </a:p>
          <a:p>
            <a:pPr algn="just">
              <a:spcBef>
                <a:spcPct val="0"/>
              </a:spcBef>
              <a:buClrTx/>
              <a:buSzTx/>
              <a:buFont typeface="Arial" panose="020B0604020202020204" pitchFamily="34" charset="0"/>
              <a:buChar char="•"/>
            </a:pPr>
            <a:endParaRPr lang="en-US" altLang="zh-CN" sz="2000" b="1" dirty="0">
              <a:latin typeface="微软雅黑" panose="020B0503020204020204" pitchFamily="34" charset="-122"/>
              <a:ea typeface="微软雅黑" panose="020B0503020204020204" pitchFamily="34" charset="-122"/>
              <a:sym typeface="+mn-ea"/>
            </a:endParaRPr>
          </a:p>
        </p:txBody>
      </p:sp>
      <p:cxnSp>
        <p:nvCxnSpPr>
          <p:cNvPr id="7174" name="直接连接符 26">
            <a:extLst>
              <a:ext uri="{FF2B5EF4-FFF2-40B4-BE49-F238E27FC236}">
                <a16:creationId xmlns:a16="http://schemas.microsoft.com/office/drawing/2014/main" id="{F7C05887-8D15-4BCF-AD87-36A4B96AD930}"/>
              </a:ext>
            </a:extLst>
          </p:cNvPr>
          <p:cNvCxnSpPr>
            <a:cxnSpLocks noChangeShapeType="1"/>
          </p:cNvCxnSpPr>
          <p:nvPr/>
        </p:nvCxnSpPr>
        <p:spPr bwMode="auto">
          <a:xfrm>
            <a:off x="622821" y="1124744"/>
            <a:ext cx="10801771"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10" name="文本框 9">
            <a:extLst>
              <a:ext uri="{FF2B5EF4-FFF2-40B4-BE49-F238E27FC236}">
                <a16:creationId xmlns:a16="http://schemas.microsoft.com/office/drawing/2014/main" id="{2CEEDB2C-FFAF-40F3-AEF7-4E96CE11359F}"/>
              </a:ext>
            </a:extLst>
          </p:cNvPr>
          <p:cNvSpPr txBox="1"/>
          <p:nvPr/>
        </p:nvSpPr>
        <p:spPr>
          <a:xfrm>
            <a:off x="8615509" y="6140868"/>
            <a:ext cx="6097836" cy="338554"/>
          </a:xfrm>
          <a:prstGeom prst="rect">
            <a:avLst/>
          </a:prstGeom>
          <a:noFill/>
        </p:spPr>
        <p:txBody>
          <a:bodyPr wrap="square">
            <a:spAutoFit/>
          </a:bodyPr>
          <a:lstStyle/>
          <a:p>
            <a:r>
              <a:rPr lang="en-US" altLang="zh-CN" sz="1600" b="1" dirty="0">
                <a:ea typeface="微软雅黑" panose="020B0503020204020204" pitchFamily="34" charset="-122"/>
              </a:rPr>
              <a:t>Riehle, </a:t>
            </a:r>
            <a:r>
              <a:rPr lang="fr-FR" altLang="zh-CN" sz="1600" b="1" dirty="0">
                <a:solidFill>
                  <a:srgbClr val="3333FF"/>
                </a:solidFill>
                <a:ea typeface="微软雅黑" panose="020B0503020204020204" pitchFamily="34" charset="-122"/>
              </a:rPr>
              <a:t>Nat. Photon. 11, 25 (2017)</a:t>
            </a:r>
            <a:endParaRPr lang="en-US" altLang="zh-CN" sz="1600" b="1" dirty="0">
              <a:solidFill>
                <a:srgbClr val="3333F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9357"/>
    </mc:Choice>
    <mc:Fallback>
      <p:transition spd="slow" advTm="39357"/>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82">
            <a:extLst>
              <a:ext uri="{FF2B5EF4-FFF2-40B4-BE49-F238E27FC236}">
                <a16:creationId xmlns:a16="http://schemas.microsoft.com/office/drawing/2014/main" id="{BF8ED06F-0E0A-4AE9-9167-59FC6840433B}"/>
              </a:ext>
            </a:extLst>
          </p:cNvPr>
          <p:cNvSpPr>
            <a:spLocks noChangeArrowheads="1"/>
          </p:cNvSpPr>
          <p:nvPr/>
        </p:nvSpPr>
        <p:spPr bwMode="auto">
          <a:xfrm>
            <a:off x="1685925" y="0"/>
            <a:ext cx="88201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endParaRPr lang="zh-CN" altLang="en-US" sz="2800" b="1">
              <a:latin typeface="微软雅黑" panose="020B0503020204020204" pitchFamily="34" charset="-122"/>
              <a:ea typeface="微软雅黑" panose="020B0503020204020204" pitchFamily="34" charset="-122"/>
            </a:endParaRPr>
          </a:p>
        </p:txBody>
      </p:sp>
      <p:sp>
        <p:nvSpPr>
          <p:cNvPr id="8196" name="矩形 3">
            <a:extLst>
              <a:ext uri="{FF2B5EF4-FFF2-40B4-BE49-F238E27FC236}">
                <a16:creationId xmlns:a16="http://schemas.microsoft.com/office/drawing/2014/main" id="{F30D00AC-5498-43C3-A216-5FCE9FCA6F30}"/>
              </a:ext>
            </a:extLst>
          </p:cNvPr>
          <p:cNvSpPr>
            <a:spLocks noChangeArrowheads="1"/>
          </p:cNvSpPr>
          <p:nvPr/>
        </p:nvSpPr>
        <p:spPr bwMode="auto">
          <a:xfrm>
            <a:off x="911424" y="1225551"/>
            <a:ext cx="4148137" cy="646113"/>
          </a:xfrm>
          <a:prstGeom prst="rect">
            <a:avLst/>
          </a:prstGeom>
          <a:noFill/>
          <a:ln>
            <a:noFill/>
          </a:ln>
        </p:spPr>
        <p:txBody>
          <a:bodyPr>
            <a:spAutoFit/>
          </a:bodyPr>
          <a:lstStyle/>
          <a:p>
            <a:pPr marL="285750" indent="-285750" eaLnBrk="1" hangingPunct="1">
              <a:buFont typeface="Arial" panose="020B0604020202020204" pitchFamily="34" charset="0"/>
              <a:buChar char="•"/>
              <a:defRPr/>
            </a:pPr>
            <a:r>
              <a:rPr lang="en-US" altLang="zh-CN" b="1" dirty="0">
                <a:latin typeface="+mn-lt"/>
                <a:ea typeface="微软雅黑" panose="020B0503020204020204" pitchFamily="34" charset="-122"/>
                <a:sym typeface="+mn-ea"/>
              </a:rPr>
              <a:t>Whether the f</a:t>
            </a:r>
            <a:r>
              <a:rPr lang="en-US" altLang="zh-CN" b="1" dirty="0" err="1">
                <a:latin typeface="+mn-lt"/>
                <a:ea typeface="微软雅黑" panose="020B0503020204020204" pitchFamily="34" charset="-122"/>
                <a:sym typeface="+mn-ea"/>
              </a:rPr>
              <a:t>ine</a:t>
            </a:r>
            <a:r>
              <a:rPr lang="en-US" altLang="zh-CN" b="1" dirty="0">
                <a:latin typeface="+mn-lt"/>
                <a:ea typeface="微软雅黑" panose="020B0503020204020204" pitchFamily="34" charset="-122"/>
                <a:sym typeface="+mn-ea"/>
              </a:rPr>
              <a:t> structure constant </a:t>
            </a:r>
            <a:r>
              <a:rPr lang="zh-CN" altLang="en-US" b="1" dirty="0">
                <a:latin typeface="+mn-lt"/>
                <a:ea typeface="微软雅黑" panose="020B0503020204020204" pitchFamily="34" charset="-122"/>
                <a:sym typeface="Symbol" panose="05050102010706020507" pitchFamily="18" charset="2"/>
              </a:rPr>
              <a:t> </a:t>
            </a:r>
            <a:r>
              <a:rPr lang="en-US" altLang="zh-CN" b="1" dirty="0">
                <a:latin typeface="+mn-lt"/>
                <a:ea typeface="微软雅黑" panose="020B0503020204020204" pitchFamily="34" charset="-122"/>
                <a:sym typeface="Symbol" panose="05050102010706020507" pitchFamily="18" charset="2"/>
              </a:rPr>
              <a:t>varies through time?</a:t>
            </a:r>
            <a:endParaRPr lang="en-US" altLang="zh-CN" b="1" dirty="0">
              <a:latin typeface="+mn-lt"/>
              <a:ea typeface="微软雅黑" panose="020B0503020204020204" pitchFamily="34" charset="-122"/>
              <a:sym typeface="+mn-ea"/>
            </a:endParaRPr>
          </a:p>
        </p:txBody>
      </p:sp>
      <p:pic>
        <p:nvPicPr>
          <p:cNvPr id="9220" name="Picture 3">
            <a:extLst>
              <a:ext uri="{FF2B5EF4-FFF2-40B4-BE49-F238E27FC236}">
                <a16:creationId xmlns:a16="http://schemas.microsoft.com/office/drawing/2014/main" id="{FFE77B9B-1FEF-477D-B175-D43FDE69E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824" y="1844675"/>
            <a:ext cx="35893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a:extLst>
              <a:ext uri="{FF2B5EF4-FFF2-40B4-BE49-F238E27FC236}">
                <a16:creationId xmlns:a16="http://schemas.microsoft.com/office/drawing/2014/main" id="{81B4B4C1-2EB9-40FB-B1DC-69D260900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148" y="3540125"/>
            <a:ext cx="16637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6">
            <a:extLst>
              <a:ext uri="{FF2B5EF4-FFF2-40B4-BE49-F238E27FC236}">
                <a16:creationId xmlns:a16="http://schemas.microsoft.com/office/drawing/2014/main" id="{549AE201-3A22-4D0D-9330-7129A6E47B14}"/>
              </a:ext>
            </a:extLst>
          </p:cNvPr>
          <p:cNvSpPr txBox="1">
            <a:spLocks noChangeArrowheads="1"/>
          </p:cNvSpPr>
          <p:nvPr/>
        </p:nvSpPr>
        <p:spPr bwMode="auto">
          <a:xfrm>
            <a:off x="1997076" y="3678238"/>
            <a:ext cx="4278735" cy="338554"/>
          </a:xfrm>
          <a:prstGeom prst="rect">
            <a:avLst/>
          </a:prstGeom>
          <a:noFill/>
          <a:ln>
            <a:noFill/>
          </a:ln>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r>
              <a:rPr lang="en-US" altLang="zh-CN" sz="1600" b="1" dirty="0" err="1">
                <a:latin typeface="+mn-lt"/>
                <a:ea typeface="微软雅黑" panose="020B0503020204020204" pitchFamily="34" charset="-122"/>
                <a:sym typeface="+mn-ea"/>
              </a:rPr>
              <a:t>Rosenband</a:t>
            </a:r>
            <a:r>
              <a:rPr lang="en-US" altLang="zh-CN" sz="1600" b="1" dirty="0">
                <a:latin typeface="+mn-lt"/>
                <a:ea typeface="微软雅黑" panose="020B0503020204020204" pitchFamily="34" charset="-122"/>
                <a:sym typeface="+mn-ea"/>
              </a:rPr>
              <a:t> </a:t>
            </a:r>
            <a:r>
              <a:rPr lang="en-US" altLang="zh-CN" sz="1600" b="1" i="1" dirty="0">
                <a:latin typeface="+mn-lt"/>
                <a:ea typeface="微软雅黑" panose="020B0503020204020204" pitchFamily="34" charset="-122"/>
                <a:sym typeface="+mn-ea"/>
              </a:rPr>
              <a:t>et al</a:t>
            </a:r>
            <a:r>
              <a:rPr lang="en-US" altLang="zh-CN" sz="1600" b="1" dirty="0">
                <a:latin typeface="+mn-lt"/>
                <a:ea typeface="微软雅黑" panose="020B0503020204020204" pitchFamily="34" charset="-122"/>
                <a:sym typeface="+mn-ea"/>
              </a:rPr>
              <a:t>, </a:t>
            </a:r>
            <a:r>
              <a:rPr lang="en-US" altLang="zh-CN" sz="1600" b="1" dirty="0">
                <a:solidFill>
                  <a:srgbClr val="3333FF"/>
                </a:solidFill>
                <a:latin typeface="+mn-lt"/>
                <a:ea typeface="微软雅黑" panose="020B0503020204020204" pitchFamily="34" charset="-122"/>
                <a:sym typeface="+mn-ea"/>
              </a:rPr>
              <a:t>Science 319, 1808 (2008)</a:t>
            </a:r>
          </a:p>
        </p:txBody>
      </p:sp>
      <p:sp>
        <p:nvSpPr>
          <p:cNvPr id="9223" name="Text Box 5">
            <a:extLst>
              <a:ext uri="{FF2B5EF4-FFF2-40B4-BE49-F238E27FC236}">
                <a16:creationId xmlns:a16="http://schemas.microsoft.com/office/drawing/2014/main" id="{E95812C0-8E25-405F-B62C-08291A90EB79}"/>
              </a:ext>
            </a:extLst>
          </p:cNvPr>
          <p:cNvSpPr txBox="1">
            <a:spLocks noChangeArrowheads="1"/>
          </p:cNvSpPr>
          <p:nvPr/>
        </p:nvSpPr>
        <p:spPr bwMode="auto">
          <a:xfrm>
            <a:off x="6816081" y="1340768"/>
            <a:ext cx="3463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Arial" panose="020B0604020202020204" pitchFamily="34" charset="0"/>
              <a:buChar char="•"/>
            </a:pPr>
            <a:r>
              <a:rPr lang="en-US" altLang="zh-CN" sz="1600" b="1" dirty="0">
                <a:latin typeface="微软雅黑" panose="020B0503020204020204" pitchFamily="34" charset="-122"/>
                <a:ea typeface="微软雅黑" panose="020B0503020204020204" pitchFamily="34" charset="-122"/>
              </a:rPr>
              <a:t>Test for the general relativity</a:t>
            </a:r>
            <a:endParaRPr lang="zh-CN" altLang="en-US" sz="1600" b="1" dirty="0">
              <a:latin typeface="微软雅黑" panose="020B0503020204020204" pitchFamily="34" charset="-122"/>
              <a:ea typeface="微软雅黑" panose="020B0503020204020204" pitchFamily="34" charset="-122"/>
            </a:endParaRPr>
          </a:p>
        </p:txBody>
      </p:sp>
      <p:sp>
        <p:nvSpPr>
          <p:cNvPr id="28682" name="Text Box 8">
            <a:extLst>
              <a:ext uri="{FF2B5EF4-FFF2-40B4-BE49-F238E27FC236}">
                <a16:creationId xmlns:a16="http://schemas.microsoft.com/office/drawing/2014/main" id="{B7CAACDD-9656-4CDB-889D-DC7F027BEAF2}"/>
              </a:ext>
            </a:extLst>
          </p:cNvPr>
          <p:cNvSpPr txBox="1">
            <a:spLocks noChangeArrowheads="1"/>
          </p:cNvSpPr>
          <p:nvPr/>
        </p:nvSpPr>
        <p:spPr bwMode="auto">
          <a:xfrm>
            <a:off x="6816080" y="3591843"/>
            <a:ext cx="4356100" cy="339725"/>
          </a:xfrm>
          <a:prstGeom prst="rect">
            <a:avLst/>
          </a:prstGeom>
          <a:noFill/>
          <a:ln>
            <a:noFill/>
          </a:ln>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r>
              <a:rPr lang="en-US" altLang="zh-CN" sz="1600" b="1" dirty="0">
                <a:latin typeface="+mn-lt"/>
                <a:ea typeface="微软雅黑" panose="020B0503020204020204" pitchFamily="34" charset="-122"/>
                <a:sym typeface="+mn-ea"/>
              </a:rPr>
              <a:t>Chou </a:t>
            </a:r>
            <a:r>
              <a:rPr lang="en-US" altLang="zh-CN" sz="1600" b="1" i="1" dirty="0">
                <a:latin typeface="+mn-lt"/>
                <a:ea typeface="微软雅黑" panose="020B0503020204020204" pitchFamily="34" charset="-122"/>
                <a:sym typeface="+mn-ea"/>
              </a:rPr>
              <a:t>et al</a:t>
            </a:r>
            <a:r>
              <a:rPr lang="en-US" altLang="zh-CN" sz="1600" b="1" dirty="0">
                <a:latin typeface="+mn-lt"/>
                <a:ea typeface="微软雅黑" panose="020B0503020204020204" pitchFamily="34" charset="-122"/>
                <a:sym typeface="+mn-ea"/>
              </a:rPr>
              <a:t>, </a:t>
            </a:r>
            <a:r>
              <a:rPr lang="en-US" altLang="zh-CN" sz="1600" b="1" dirty="0">
                <a:solidFill>
                  <a:srgbClr val="3333FF"/>
                </a:solidFill>
                <a:latin typeface="+mn-lt"/>
                <a:ea typeface="微软雅黑" panose="020B0503020204020204" pitchFamily="34" charset="-122"/>
                <a:sym typeface="+mn-ea"/>
              </a:rPr>
              <a:t>Science 329, 1630 (2010) </a:t>
            </a:r>
          </a:p>
        </p:txBody>
      </p:sp>
      <p:sp>
        <p:nvSpPr>
          <p:cNvPr id="28684" name="TextBox 14">
            <a:extLst>
              <a:ext uri="{FF2B5EF4-FFF2-40B4-BE49-F238E27FC236}">
                <a16:creationId xmlns:a16="http://schemas.microsoft.com/office/drawing/2014/main" id="{2746653D-5D79-4D44-973A-5CF3E2A7269D}"/>
              </a:ext>
            </a:extLst>
          </p:cNvPr>
          <p:cNvSpPr txBox="1">
            <a:spLocks noChangeArrowheads="1"/>
          </p:cNvSpPr>
          <p:nvPr/>
        </p:nvSpPr>
        <p:spPr bwMode="auto">
          <a:xfrm>
            <a:off x="6656759" y="4103018"/>
            <a:ext cx="4154488" cy="338137"/>
          </a:xfrm>
          <a:prstGeom prst="rect">
            <a:avLst/>
          </a:prstGeom>
          <a:noFill/>
          <a:ln>
            <a:noFill/>
          </a:ln>
        </p:spPr>
        <p:txBody>
          <a:bodyPr wrap="none">
            <a:spAutoFit/>
          </a:bodyPr>
          <a:lstStyle>
            <a:lvl1pPr marL="285750" indent="-285750">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buFontTx/>
              <a:buChar char="•"/>
              <a:defRPr/>
            </a:pPr>
            <a:r>
              <a:rPr lang="en-US" altLang="zh-CN" sz="1600" b="1" dirty="0">
                <a:latin typeface="+mn-lt"/>
                <a:ea typeface="微软雅黑" panose="020B0503020204020204" pitchFamily="34" charset="-122"/>
                <a:sym typeface="+mn-ea"/>
              </a:rPr>
              <a:t>Detecting the Topological Dark Matter</a:t>
            </a:r>
            <a:endParaRPr lang="zh-CN" altLang="en-US" sz="1600" b="1" dirty="0">
              <a:latin typeface="+mn-lt"/>
              <a:ea typeface="微软雅黑" panose="020B0503020204020204" pitchFamily="34" charset="-122"/>
              <a:sym typeface="+mn-ea"/>
            </a:endParaRPr>
          </a:p>
        </p:txBody>
      </p:sp>
      <p:pic>
        <p:nvPicPr>
          <p:cNvPr id="9226" name="Picture 7">
            <a:extLst>
              <a:ext uri="{FF2B5EF4-FFF2-40B4-BE49-F238E27FC236}">
                <a16:creationId xmlns:a16="http://schemas.microsoft.com/office/drawing/2014/main" id="{884904A7-3113-4310-9549-E7B88F8955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985" y="4441154"/>
            <a:ext cx="23780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图片 6">
            <a:extLst>
              <a:ext uri="{FF2B5EF4-FFF2-40B4-BE49-F238E27FC236}">
                <a16:creationId xmlns:a16="http://schemas.microsoft.com/office/drawing/2014/main" id="{52973659-94C7-4A80-8F05-46D20ED689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8543" y="1829717"/>
            <a:ext cx="2170112"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8" name="直接连接符 26">
            <a:extLst>
              <a:ext uri="{FF2B5EF4-FFF2-40B4-BE49-F238E27FC236}">
                <a16:creationId xmlns:a16="http://schemas.microsoft.com/office/drawing/2014/main" id="{2B49B821-FE99-4E7B-BE90-A584A726D36C}"/>
              </a:ext>
            </a:extLst>
          </p:cNvPr>
          <p:cNvCxnSpPr>
            <a:cxnSpLocks noChangeShapeType="1"/>
          </p:cNvCxnSpPr>
          <p:nvPr/>
        </p:nvCxnSpPr>
        <p:spPr bwMode="auto">
          <a:xfrm>
            <a:off x="551384" y="1073150"/>
            <a:ext cx="11305256"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8206" name="Rectangle 4">
            <a:extLst>
              <a:ext uri="{FF2B5EF4-FFF2-40B4-BE49-F238E27FC236}">
                <a16:creationId xmlns:a16="http://schemas.microsoft.com/office/drawing/2014/main" id="{BC4D4202-846F-4DD6-94F3-B28E2AB236E9}"/>
              </a:ext>
            </a:extLst>
          </p:cNvPr>
          <p:cNvSpPr/>
          <p:nvPr/>
        </p:nvSpPr>
        <p:spPr>
          <a:xfrm>
            <a:off x="625227" y="214314"/>
            <a:ext cx="10198597" cy="584775"/>
          </a:xfrm>
          <a:prstGeom prst="rect">
            <a:avLst/>
          </a:prstGeom>
          <a:noFill/>
          <a:ln w="857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GB" altLang="zh-CN" b="1" dirty="0">
                <a:effectLst>
                  <a:outerShdw blurRad="38100" dist="38100" dir="2700000" algn="tl">
                    <a:srgbClr val="C0C0C0"/>
                  </a:outerShdw>
                </a:effectLst>
                <a:cs typeface="Times New Roman" pitchFamily="18" charset="0"/>
              </a:rPr>
              <a:t>Optical clocks</a:t>
            </a:r>
            <a:r>
              <a:rPr lang="en-US" altLang="zh-CN" b="1" dirty="0">
                <a:latin typeface="微软雅黑" panose="020B0503020204020204" pitchFamily="34" charset="-122"/>
                <a:ea typeface="微软雅黑" panose="020B0503020204020204" pitchFamily="34" charset="-122"/>
              </a:rPr>
              <a:t>——</a:t>
            </a:r>
            <a:r>
              <a:rPr lang="en-US" altLang="zh-CN" b="1" dirty="0">
                <a:effectLst>
                  <a:outerShdw blurRad="38100" dist="38100" dir="2700000" algn="tl">
                    <a:srgbClr val="C0C0C0"/>
                  </a:outerShdw>
                </a:effectLst>
                <a:cs typeface="Times New Roman" pitchFamily="18" charset="0"/>
              </a:rPr>
              <a:t>Application on fundamental physics</a:t>
            </a:r>
            <a:endParaRPr lang="zh-CN" altLang="en-US" b="1" dirty="0">
              <a:effectLst>
                <a:outerShdw blurRad="38100" dist="38100" dir="2700000" algn="tl">
                  <a:srgbClr val="C0C0C0"/>
                </a:outerShdw>
              </a:effectLst>
              <a:cs typeface="Times New Roman" pitchFamily="18" charset="0"/>
            </a:endParaRPr>
          </a:p>
        </p:txBody>
      </p:sp>
      <p:sp>
        <p:nvSpPr>
          <p:cNvPr id="3" name="矩形 2">
            <a:extLst>
              <a:ext uri="{FF2B5EF4-FFF2-40B4-BE49-F238E27FC236}">
                <a16:creationId xmlns:a16="http://schemas.microsoft.com/office/drawing/2014/main" id="{AF11039B-70B6-4A80-B639-76E7C767346E}"/>
              </a:ext>
            </a:extLst>
          </p:cNvPr>
          <p:cNvSpPr/>
          <p:nvPr/>
        </p:nvSpPr>
        <p:spPr>
          <a:xfrm>
            <a:off x="6656760" y="6163593"/>
            <a:ext cx="4264025" cy="338137"/>
          </a:xfrm>
          <a:prstGeom prst="rect">
            <a:avLst/>
          </a:prstGeom>
        </p:spPr>
        <p:txBody>
          <a:bodyPr>
            <a:spAutoFit/>
          </a:bodyPr>
          <a:lstStyle/>
          <a:p>
            <a:pPr>
              <a:defRPr/>
            </a:pPr>
            <a:r>
              <a:rPr lang="fr-FR" altLang="zh-CN" sz="1600" b="1" dirty="0">
                <a:latin typeface="+mn-lt"/>
                <a:ea typeface="微软雅黑" panose="020B0503020204020204" pitchFamily="34" charset="-122"/>
              </a:rPr>
              <a:t>Derevianko </a:t>
            </a:r>
            <a:r>
              <a:rPr lang="fr-FR" altLang="zh-CN" sz="1600" b="1" i="1" dirty="0">
                <a:latin typeface="+mn-lt"/>
                <a:ea typeface="微软雅黑" panose="020B0503020204020204" pitchFamily="34" charset="-122"/>
              </a:rPr>
              <a:t>et al</a:t>
            </a:r>
            <a:r>
              <a:rPr lang="fr-FR" altLang="zh-CN" sz="1600" b="1" dirty="0">
                <a:latin typeface="+mn-lt"/>
                <a:ea typeface="微软雅黑" panose="020B0503020204020204" pitchFamily="34" charset="-122"/>
              </a:rPr>
              <a:t>, </a:t>
            </a:r>
            <a:r>
              <a:rPr lang="fr-FR" altLang="zh-CN" sz="1600" b="1" dirty="0">
                <a:solidFill>
                  <a:srgbClr val="3333FF"/>
                </a:solidFill>
                <a:latin typeface="+mn-lt"/>
                <a:ea typeface="微软雅黑" panose="020B0503020204020204" pitchFamily="34" charset="-122"/>
              </a:rPr>
              <a:t>Nat. Phys. 10, 933 (2014)</a:t>
            </a:r>
            <a:endParaRPr lang="zh-CN" altLang="en-US" sz="1600" b="1" dirty="0">
              <a:solidFill>
                <a:srgbClr val="3333FF"/>
              </a:solidFill>
              <a:latin typeface="+mn-lt"/>
              <a:ea typeface="微软雅黑" panose="020B0503020204020204" pitchFamily="34" charset="-122"/>
            </a:endParaRPr>
          </a:p>
        </p:txBody>
      </p:sp>
      <p:sp>
        <p:nvSpPr>
          <p:cNvPr id="4" name="矩形 3">
            <a:extLst>
              <a:ext uri="{FF2B5EF4-FFF2-40B4-BE49-F238E27FC236}">
                <a16:creationId xmlns:a16="http://schemas.microsoft.com/office/drawing/2014/main" id="{D89C1584-B326-47C1-9B2A-9DEB64276DDE}"/>
              </a:ext>
            </a:extLst>
          </p:cNvPr>
          <p:cNvSpPr/>
          <p:nvPr/>
        </p:nvSpPr>
        <p:spPr>
          <a:xfrm>
            <a:off x="1301948" y="6216650"/>
            <a:ext cx="3619902" cy="338554"/>
          </a:xfrm>
          <a:prstGeom prst="rect">
            <a:avLst/>
          </a:prstGeom>
        </p:spPr>
        <p:txBody>
          <a:bodyPr wrap="none">
            <a:spAutoFit/>
          </a:bodyPr>
          <a:lstStyle/>
          <a:p>
            <a:pPr>
              <a:defRPr/>
            </a:pPr>
            <a:r>
              <a:rPr lang="en-US" altLang="zh-CN" sz="1600" b="1" dirty="0" err="1">
                <a:latin typeface="+mn-lt"/>
                <a:ea typeface="微软雅黑" panose="020B0503020204020204" pitchFamily="34" charset="-122"/>
              </a:rPr>
              <a:t>Sanner</a:t>
            </a:r>
            <a:r>
              <a:rPr lang="en-US" altLang="zh-CN" sz="1600" b="1" dirty="0">
                <a:latin typeface="+mn-lt"/>
                <a:ea typeface="微软雅黑" panose="020B0503020204020204" pitchFamily="34" charset="-122"/>
              </a:rPr>
              <a:t> </a:t>
            </a:r>
            <a:r>
              <a:rPr lang="en-US" altLang="zh-CN" sz="1600" b="1" i="1" dirty="0">
                <a:latin typeface="+mn-lt"/>
                <a:ea typeface="微软雅黑" panose="020B0503020204020204" pitchFamily="34" charset="-122"/>
              </a:rPr>
              <a:t>et al</a:t>
            </a:r>
            <a:r>
              <a:rPr lang="en-US" altLang="zh-CN" sz="1600" b="1" dirty="0">
                <a:latin typeface="+mn-lt"/>
                <a:ea typeface="微软雅黑" panose="020B0503020204020204" pitchFamily="34" charset="-122"/>
              </a:rPr>
              <a:t>, </a:t>
            </a:r>
            <a:r>
              <a:rPr lang="en-US" altLang="zh-CN" sz="1600" b="1" dirty="0">
                <a:solidFill>
                  <a:srgbClr val="3333FF"/>
                </a:solidFill>
                <a:latin typeface="+mn-lt"/>
                <a:ea typeface="微软雅黑" panose="020B0503020204020204" pitchFamily="34" charset="-122"/>
              </a:rPr>
              <a:t>Nature 567, 204 (2019)</a:t>
            </a:r>
            <a:endParaRPr lang="zh-CN" altLang="en-US" sz="1600" b="1" dirty="0">
              <a:solidFill>
                <a:srgbClr val="3333FF"/>
              </a:solidFill>
              <a:latin typeface="+mn-lt"/>
              <a:ea typeface="微软雅黑" panose="020B0503020204020204" pitchFamily="34" charset="-122"/>
            </a:endParaRPr>
          </a:p>
        </p:txBody>
      </p:sp>
      <p:pic>
        <p:nvPicPr>
          <p:cNvPr id="9232" name="图片 8">
            <a:extLst>
              <a:ext uri="{FF2B5EF4-FFF2-40B4-BE49-F238E27FC236}">
                <a16:creationId xmlns:a16="http://schemas.microsoft.com/office/drawing/2014/main" id="{A26E9E4C-A922-48E6-8EA4-F907423385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4999" y="4735514"/>
            <a:ext cx="26828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 Box 5">
            <a:extLst>
              <a:ext uri="{FF2B5EF4-FFF2-40B4-BE49-F238E27FC236}">
                <a16:creationId xmlns:a16="http://schemas.microsoft.com/office/drawing/2014/main" id="{53F7FAC1-9A03-4897-81A0-7C65B446B5AE}"/>
              </a:ext>
            </a:extLst>
          </p:cNvPr>
          <p:cNvSpPr txBox="1">
            <a:spLocks noChangeArrowheads="1"/>
          </p:cNvSpPr>
          <p:nvPr/>
        </p:nvSpPr>
        <p:spPr bwMode="auto">
          <a:xfrm>
            <a:off x="946349" y="4202114"/>
            <a:ext cx="3603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Arial" panose="020B0604020202020204" pitchFamily="34" charset="0"/>
              <a:buChar char="•"/>
            </a:pPr>
            <a:r>
              <a:rPr lang="en-US" altLang="zh-CN" sz="1600" b="1" dirty="0">
                <a:latin typeface="微软雅黑" panose="020B0503020204020204" pitchFamily="34" charset="-122"/>
                <a:ea typeface="微软雅黑" panose="020B0503020204020204" pitchFamily="34" charset="-122"/>
              </a:rPr>
              <a:t>Test for the Lorentz invariance</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ransition spd="slow" advTm="14911"/>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D001A97F-6FD6-45B3-9F47-65B97CECD3F6}"/>
              </a:ext>
            </a:extLst>
          </p:cNvPr>
          <p:cNvSpPr txBox="1">
            <a:spLocks noChangeArrowheads="1"/>
          </p:cNvSpPr>
          <p:nvPr/>
        </p:nvSpPr>
        <p:spPr bwMode="auto">
          <a:xfrm>
            <a:off x="9242598" y="5803682"/>
            <a:ext cx="2686050" cy="338138"/>
          </a:xfrm>
          <a:prstGeom prst="rect">
            <a:avLst/>
          </a:prstGeom>
        </p:spPr>
        <p:txBody>
          <a:bodyPr>
            <a:spAutoFit/>
          </a:bodyPr>
          <a:lstStyle>
            <a:defPPr>
              <a:defRPr lang="zh-CN"/>
            </a:defPPr>
            <a:lvl1pPr>
              <a:defRPr sz="1400" b="1">
                <a:solidFill>
                  <a:srgbClr val="3333FF"/>
                </a:solidFill>
                <a:effectLst>
                  <a:outerShdw blurRad="38100" dist="38100" dir="2700000" algn="tl">
                    <a:srgbClr val="000000">
                      <a:alpha val="43137"/>
                    </a:srgbClr>
                  </a:outerShdw>
                </a:effectLst>
                <a:latin typeface="+mn-lt"/>
                <a:ea typeface="微软雅黑" panose="020B0503020204020204" pitchFamily="34"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defRPr/>
            </a:pPr>
            <a:r>
              <a:rPr lang="en-US" altLang="zh-CN" sz="1600" dirty="0">
                <a:sym typeface="+mn-ea"/>
              </a:rPr>
              <a:t>Science 329, 1630 (2010) </a:t>
            </a:r>
          </a:p>
        </p:txBody>
      </p:sp>
      <p:pic>
        <p:nvPicPr>
          <p:cNvPr id="11267" name="Picture 2" descr="http://www.photonics.com/images/Web/Articles/2013/10/7/OPTO_MeasuringHeight.jpg">
            <a:extLst>
              <a:ext uri="{FF2B5EF4-FFF2-40B4-BE49-F238E27FC236}">
                <a16:creationId xmlns:a16="http://schemas.microsoft.com/office/drawing/2014/main" id="{E9C292C1-FC36-496B-A5DB-9903239F5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393609"/>
            <a:ext cx="25177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图片 6">
            <a:extLst>
              <a:ext uri="{FF2B5EF4-FFF2-40B4-BE49-F238E27FC236}">
                <a16:creationId xmlns:a16="http://schemas.microsoft.com/office/drawing/2014/main" id="{A483993B-B8DA-458A-8D79-29716252F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4274920"/>
            <a:ext cx="25177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图片 10">
            <a:extLst>
              <a:ext uri="{FF2B5EF4-FFF2-40B4-BE49-F238E27FC236}">
                <a16:creationId xmlns:a16="http://schemas.microsoft.com/office/drawing/2014/main" id="{E50963C1-8C87-4C17-AA4E-E9A884FFD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012" y="1393609"/>
            <a:ext cx="444182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3042F089-0B3B-40B4-9163-4B25B98167EB}"/>
              </a:ext>
            </a:extLst>
          </p:cNvPr>
          <p:cNvSpPr/>
          <p:nvPr/>
        </p:nvSpPr>
        <p:spPr>
          <a:xfrm>
            <a:off x="9242598" y="6313123"/>
            <a:ext cx="3240088" cy="338137"/>
          </a:xfrm>
          <a:prstGeom prst="rect">
            <a:avLst/>
          </a:prstGeom>
        </p:spPr>
        <p:txBody>
          <a:bodyPr>
            <a:spAutoFit/>
          </a:bodyPr>
          <a:lstStyle/>
          <a:p>
            <a:pPr>
              <a:defRPr/>
            </a:pPr>
            <a:r>
              <a:rPr lang="fr-FR" altLang="zh-CN" sz="1600" b="1" dirty="0">
                <a:solidFill>
                  <a:srgbClr val="3333FF"/>
                </a:solidFill>
                <a:effectLst>
                  <a:outerShdw blurRad="38100" dist="38100" dir="2700000" algn="tl">
                    <a:srgbClr val="000000">
                      <a:alpha val="43137"/>
                    </a:srgbClr>
                  </a:outerShdw>
                </a:effectLst>
                <a:latin typeface="+mn-lt"/>
                <a:ea typeface="微软雅黑" panose="020B0503020204020204" pitchFamily="34" charset="-122"/>
              </a:rPr>
              <a:t>Nat. Pho</a:t>
            </a:r>
            <a:r>
              <a:rPr lang="en-US" altLang="zh-CN" sz="1600" b="1" dirty="0">
                <a:solidFill>
                  <a:srgbClr val="3333FF"/>
                </a:solidFill>
                <a:effectLst>
                  <a:outerShdw blurRad="38100" dist="38100" dir="2700000" algn="tl">
                    <a:srgbClr val="000000">
                      <a:alpha val="43137"/>
                    </a:srgbClr>
                  </a:outerShdw>
                </a:effectLst>
                <a:latin typeface="+mn-lt"/>
                <a:ea typeface="微软雅黑" panose="020B0503020204020204" pitchFamily="34" charset="-122"/>
              </a:rPr>
              <a:t>tonics</a:t>
            </a:r>
            <a:r>
              <a:rPr lang="fr-FR" altLang="zh-CN" sz="1600" b="1" dirty="0">
                <a:solidFill>
                  <a:srgbClr val="3333FF"/>
                </a:solidFill>
                <a:effectLst>
                  <a:outerShdw blurRad="38100" dist="38100" dir="2700000" algn="tl">
                    <a:srgbClr val="000000">
                      <a:alpha val="43137"/>
                    </a:srgbClr>
                  </a:outerShdw>
                </a:effectLst>
                <a:latin typeface="+mn-lt"/>
                <a:ea typeface="微软雅黑" panose="020B0503020204020204" pitchFamily="34" charset="-122"/>
              </a:rPr>
              <a:t>. 10, 1038 (2020)</a:t>
            </a:r>
            <a:endParaRPr lang="zh-CN" altLang="en-US" sz="1600" b="1" dirty="0">
              <a:solidFill>
                <a:srgbClr val="3333FF"/>
              </a:solidFill>
              <a:effectLst>
                <a:outerShdw blurRad="38100" dist="38100" dir="2700000" algn="tl">
                  <a:srgbClr val="000000">
                    <a:alpha val="43137"/>
                  </a:srgbClr>
                </a:outerShdw>
              </a:effectLst>
              <a:latin typeface="+mn-lt"/>
              <a:ea typeface="微软雅黑" panose="020B0503020204020204" pitchFamily="34" charset="-122"/>
            </a:endParaRPr>
          </a:p>
        </p:txBody>
      </p:sp>
      <p:sp>
        <p:nvSpPr>
          <p:cNvPr id="11271" name="Rectangle 82">
            <a:extLst>
              <a:ext uri="{FF2B5EF4-FFF2-40B4-BE49-F238E27FC236}">
                <a16:creationId xmlns:a16="http://schemas.microsoft.com/office/drawing/2014/main" id="{A854B1DE-BFF5-4F01-8C5D-28DE4F1A0EE6}"/>
              </a:ext>
            </a:extLst>
          </p:cNvPr>
          <p:cNvSpPr>
            <a:spLocks noChangeArrowheads="1"/>
          </p:cNvSpPr>
          <p:nvPr/>
        </p:nvSpPr>
        <p:spPr bwMode="auto">
          <a:xfrm>
            <a:off x="1685925" y="0"/>
            <a:ext cx="88201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endParaRPr lang="zh-CN" altLang="en-US" sz="2800" b="1">
              <a:latin typeface="微软雅黑" panose="020B0503020204020204" pitchFamily="34" charset="-122"/>
              <a:ea typeface="微软雅黑" panose="020B0503020204020204" pitchFamily="34" charset="-122"/>
            </a:endParaRPr>
          </a:p>
        </p:txBody>
      </p:sp>
      <p:cxnSp>
        <p:nvCxnSpPr>
          <p:cNvPr id="11272" name="直接连接符 26">
            <a:extLst>
              <a:ext uri="{FF2B5EF4-FFF2-40B4-BE49-F238E27FC236}">
                <a16:creationId xmlns:a16="http://schemas.microsoft.com/office/drawing/2014/main" id="{F51F0D12-3B72-4296-9B33-2122201BD46C}"/>
              </a:ext>
            </a:extLst>
          </p:cNvPr>
          <p:cNvCxnSpPr>
            <a:cxnSpLocks noChangeShapeType="1"/>
          </p:cNvCxnSpPr>
          <p:nvPr/>
        </p:nvCxnSpPr>
        <p:spPr bwMode="auto">
          <a:xfrm>
            <a:off x="479376" y="1073150"/>
            <a:ext cx="11449272"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11" name="Rectangle 4">
            <a:extLst>
              <a:ext uri="{FF2B5EF4-FFF2-40B4-BE49-F238E27FC236}">
                <a16:creationId xmlns:a16="http://schemas.microsoft.com/office/drawing/2014/main" id="{F8265C1B-398E-402D-ACA8-FC32C617D923}"/>
              </a:ext>
            </a:extLst>
          </p:cNvPr>
          <p:cNvSpPr/>
          <p:nvPr/>
        </p:nvSpPr>
        <p:spPr>
          <a:xfrm>
            <a:off x="623392" y="168276"/>
            <a:ext cx="9136063" cy="584200"/>
          </a:xfrm>
          <a:prstGeom prst="rect">
            <a:avLst/>
          </a:prstGeom>
          <a:noFill/>
          <a:ln w="857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GB" altLang="zh-CN" b="1" dirty="0">
                <a:effectLst>
                  <a:outerShdw blurRad="38100" dist="38100" dir="2700000" algn="tl">
                    <a:srgbClr val="C0C0C0"/>
                  </a:outerShdw>
                </a:effectLst>
                <a:cs typeface="Times New Roman" pitchFamily="18" charset="0"/>
              </a:rPr>
              <a:t>Optical clocks</a:t>
            </a:r>
            <a:r>
              <a:rPr lang="en-US" altLang="zh-CN" b="1" dirty="0">
                <a:latin typeface="微软雅黑" panose="020B0503020204020204" pitchFamily="34" charset="-122"/>
                <a:ea typeface="微软雅黑" panose="020B0503020204020204" pitchFamily="34" charset="-122"/>
              </a:rPr>
              <a:t>——</a:t>
            </a:r>
            <a:r>
              <a:rPr lang="en-US" altLang="zh-CN" b="1" dirty="0">
                <a:effectLst>
                  <a:outerShdw blurRad="38100" dist="38100" dir="2700000" algn="tl">
                    <a:srgbClr val="C0C0C0"/>
                  </a:outerShdw>
                </a:effectLst>
                <a:cs typeface="Times New Roman" pitchFamily="18" charset="0"/>
              </a:rPr>
              <a:t>Application on Geodesy</a:t>
            </a:r>
            <a:endParaRPr lang="zh-CN" altLang="en-US" b="1" dirty="0">
              <a:effectLst>
                <a:outerShdw blurRad="38100" dist="38100" dir="2700000" algn="tl">
                  <a:srgbClr val="C0C0C0"/>
                </a:outerShdw>
              </a:effectLst>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2039"/>
    </mc:Choice>
    <mc:Fallback>
      <p:transition spd="slow" advTm="22039"/>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圆角矩形 54">
            <a:extLst>
              <a:ext uri="{FF2B5EF4-FFF2-40B4-BE49-F238E27FC236}">
                <a16:creationId xmlns:a16="http://schemas.microsoft.com/office/drawing/2014/main" id="{1F23FF3E-2660-48A8-94DA-944549AC3F0F}"/>
              </a:ext>
            </a:extLst>
          </p:cNvPr>
          <p:cNvSpPr/>
          <p:nvPr/>
        </p:nvSpPr>
        <p:spPr>
          <a:xfrm>
            <a:off x="1481137" y="2360614"/>
            <a:ext cx="2428876" cy="1038225"/>
          </a:xfrm>
          <a:prstGeom prst="roundRect">
            <a:avLst/>
          </a:prstGeom>
          <a:ln w="38100">
            <a:noFill/>
          </a:ln>
        </p:spPr>
        <p:style>
          <a:lnRef idx="2">
            <a:schemeClr val="dk1"/>
          </a:lnRef>
          <a:fillRef idx="1">
            <a:schemeClr val="lt1"/>
          </a:fillRef>
          <a:effectRef idx="0">
            <a:schemeClr val="dk1"/>
          </a:effectRef>
          <a:fontRef idx="minor">
            <a:schemeClr val="dk1"/>
          </a:fontRef>
        </p:style>
        <p:txBody>
          <a:bodyPr anchor="ctr"/>
          <a:lstStyle/>
          <a:p>
            <a:pPr marL="342900" indent="-342900" eaLnBrk="1" hangingPunct="1">
              <a:buFont typeface="Wingdings" panose="05000000000000000000" pitchFamily="2" charset="2"/>
              <a:buChar char="Ø"/>
              <a:defRPr/>
            </a:pPr>
            <a:r>
              <a:rPr lang="en-US" altLang="zh-CN" sz="2000" b="1" dirty="0">
                <a:solidFill>
                  <a:srgbClr val="3333FF"/>
                </a:solidFill>
                <a:latin typeface="微软雅黑" panose="020B0503020204020204" pitchFamily="34" charset="-122"/>
                <a:ea typeface="微软雅黑" panose="020B0503020204020204" pitchFamily="34" charset="-122"/>
                <a:sym typeface="+mn-ea"/>
              </a:rPr>
              <a:t>10</a:t>
            </a:r>
            <a:r>
              <a:rPr lang="en-US" altLang="zh-CN" sz="2000" b="1" baseline="30000" dirty="0">
                <a:solidFill>
                  <a:srgbClr val="3333FF"/>
                </a:solidFill>
                <a:latin typeface="微软雅黑" panose="020B0503020204020204" pitchFamily="34" charset="-122"/>
                <a:ea typeface="微软雅黑" panose="020B0503020204020204" pitchFamily="34" charset="-122"/>
                <a:sym typeface="+mn-ea"/>
              </a:rPr>
              <a:t>-16</a:t>
            </a:r>
            <a:r>
              <a:rPr lang="zh-CN" altLang="en-US" sz="2000" b="1" dirty="0">
                <a:solidFill>
                  <a:srgbClr val="3333FF"/>
                </a:solidFill>
                <a:latin typeface="微软雅黑" panose="020B0503020204020204" pitchFamily="34" charset="-122"/>
                <a:ea typeface="微软雅黑" panose="020B0503020204020204" pitchFamily="34" charset="-122"/>
                <a:sym typeface="+mn-ea"/>
              </a:rPr>
              <a:t> </a:t>
            </a:r>
            <a:r>
              <a:rPr lang="en-US" altLang="zh-CN" sz="2000" b="1" dirty="0">
                <a:solidFill>
                  <a:srgbClr val="3333FF"/>
                </a:solidFill>
                <a:latin typeface="微软雅黑" panose="020B0503020204020204" pitchFamily="34" charset="-122"/>
                <a:ea typeface="微软雅黑" panose="020B0503020204020204" pitchFamily="34" charset="-122"/>
                <a:sym typeface="+mn-ea"/>
              </a:rPr>
              <a:t>level uncertainty clock</a:t>
            </a:r>
          </a:p>
        </p:txBody>
      </p:sp>
      <p:sp>
        <p:nvSpPr>
          <p:cNvPr id="14" name="圆角矩形 56">
            <a:extLst>
              <a:ext uri="{FF2B5EF4-FFF2-40B4-BE49-F238E27FC236}">
                <a16:creationId xmlns:a16="http://schemas.microsoft.com/office/drawing/2014/main" id="{EEBFBD83-6D9E-4678-BAC5-0482D8E9BE5A}"/>
              </a:ext>
            </a:extLst>
          </p:cNvPr>
          <p:cNvSpPr/>
          <p:nvPr/>
        </p:nvSpPr>
        <p:spPr>
          <a:xfrm>
            <a:off x="7334250" y="1052514"/>
            <a:ext cx="3441700" cy="706437"/>
          </a:xfrm>
          <a:prstGeom prst="roundRect">
            <a:avLst/>
          </a:prstGeom>
          <a:ln w="38100">
            <a:noFill/>
          </a:ln>
        </p:spPr>
        <p:style>
          <a:lnRef idx="2">
            <a:schemeClr val="dk1"/>
          </a:lnRef>
          <a:fillRef idx="1">
            <a:schemeClr val="lt1"/>
          </a:fillRef>
          <a:effectRef idx="0">
            <a:schemeClr val="dk1"/>
          </a:effectRef>
          <a:fontRef idx="minor">
            <a:schemeClr val="dk1"/>
          </a:fontRef>
        </p:style>
        <p:txBody>
          <a:bodyPr anchor="ctr"/>
          <a:lstStyle/>
          <a:p>
            <a:pPr marL="342900" indent="-342900" eaLnBrk="1" hangingPunct="1">
              <a:buFont typeface="Wingdings" panose="05000000000000000000" pitchFamily="2" charset="2"/>
              <a:buChar char="Ø"/>
              <a:defRPr/>
            </a:pPr>
            <a:r>
              <a:rPr lang="en-US" altLang="zh-CN" sz="2000" b="1" dirty="0">
                <a:solidFill>
                  <a:srgbClr val="3333FF"/>
                </a:solidFill>
                <a:latin typeface="微软雅黑" panose="020B0503020204020204" pitchFamily="34" charset="-122"/>
                <a:ea typeface="微软雅黑" panose="020B0503020204020204" pitchFamily="34" charset="-122"/>
                <a:sym typeface="+mn-ea"/>
              </a:rPr>
              <a:t>Clock based Precision measurement </a:t>
            </a: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p:txBody>
      </p:sp>
      <p:pic>
        <p:nvPicPr>
          <p:cNvPr id="15364" name="Picture 2" descr="http://in.wipm.ac.cn/wcs/Upload/201601/56937ea079f5d.png">
            <a:extLst>
              <a:ext uri="{FF2B5EF4-FFF2-40B4-BE49-F238E27FC236}">
                <a16:creationId xmlns:a16="http://schemas.microsoft.com/office/drawing/2014/main" id="{C86DC76C-DA97-4D80-A15E-C16D9280E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1" y="2782889"/>
            <a:ext cx="20097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16">
            <a:extLst>
              <a:ext uri="{FF2B5EF4-FFF2-40B4-BE49-F238E27FC236}">
                <a16:creationId xmlns:a16="http://schemas.microsoft.com/office/drawing/2014/main" id="{0EE201E6-9598-45FB-B536-427DB5C94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4" y="3582988"/>
            <a:ext cx="233203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in.wipm.ac.cn/wcs/Upload/image/20150619/20150619161328_31530.jpg">
            <a:extLst>
              <a:ext uri="{FF2B5EF4-FFF2-40B4-BE49-F238E27FC236}">
                <a16:creationId xmlns:a16="http://schemas.microsoft.com/office/drawing/2014/main" id="{BA79FB25-6C8A-4618-A299-605BDBAF1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7014" y="3576639"/>
            <a:ext cx="13604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id="{C9EA7C79-B4CD-4848-80A7-F2731CDCEB19}"/>
              </a:ext>
            </a:extLst>
          </p:cNvPr>
          <p:cNvSpPr txBox="1"/>
          <p:nvPr/>
        </p:nvSpPr>
        <p:spPr>
          <a:xfrm>
            <a:off x="7624763" y="4627564"/>
            <a:ext cx="3052762" cy="307975"/>
          </a:xfrm>
          <a:prstGeom prst="rect">
            <a:avLst/>
          </a:prstGeom>
          <a:noFill/>
        </p:spPr>
        <p:txBody>
          <a:bodyPr wrap="none">
            <a:spAutoFit/>
          </a:bodyPr>
          <a:lstStyle/>
          <a:p>
            <a:pPr eaLnBrk="1" hangingPunct="1">
              <a:defRPr/>
            </a:pPr>
            <a:r>
              <a:rPr lang="en-US" altLang="zh-CN" sz="1400" b="1" dirty="0">
                <a:solidFill>
                  <a:srgbClr val="3333FF"/>
                </a:solidFill>
                <a:latin typeface="+mn-lt"/>
                <a:ea typeface="微软雅黑" panose="020B0503020204020204" pitchFamily="34" charset="-122"/>
                <a:cs typeface="Times New Roman" panose="02020603050405020304" pitchFamily="18" charset="0"/>
                <a:sym typeface="+mn-ea"/>
              </a:rPr>
              <a:t>Phys</a:t>
            </a:r>
            <a:r>
              <a:rPr lang="zh-CN" altLang="en-US" sz="1400" b="1" dirty="0">
                <a:solidFill>
                  <a:srgbClr val="3333FF"/>
                </a:solidFill>
                <a:latin typeface="+mn-lt"/>
                <a:ea typeface="微软雅黑" panose="020B0503020204020204" pitchFamily="34" charset="-122"/>
                <a:cs typeface="Times New Roman" panose="02020603050405020304" pitchFamily="18" charset="0"/>
                <a:sym typeface="+mn-ea"/>
              </a:rPr>
              <a:t> </a:t>
            </a:r>
            <a:r>
              <a:rPr lang="en-US" altLang="zh-CN" sz="1400" b="1" dirty="0">
                <a:solidFill>
                  <a:srgbClr val="3333FF"/>
                </a:solidFill>
                <a:latin typeface="+mn-lt"/>
                <a:ea typeface="微软雅黑" panose="020B0503020204020204" pitchFamily="34" charset="-122"/>
                <a:cs typeface="Times New Roman" panose="02020603050405020304" pitchFamily="18" charset="0"/>
                <a:sym typeface="+mn-ea"/>
              </a:rPr>
              <a:t>Rev. Lett. 114, 223001 (2015)</a:t>
            </a:r>
            <a:endParaRPr lang="zh-CN" altLang="en-US" sz="1400" b="1" dirty="0">
              <a:solidFill>
                <a:srgbClr val="3333FF"/>
              </a:solidFill>
              <a:latin typeface="+mn-lt"/>
              <a:ea typeface="微软雅黑" panose="020B0503020204020204" pitchFamily="34" charset="-122"/>
              <a:cs typeface="Times New Roman" panose="02020603050405020304" pitchFamily="18" charset="0"/>
              <a:sym typeface="+mn-ea"/>
            </a:endParaRPr>
          </a:p>
        </p:txBody>
      </p:sp>
      <p:cxnSp>
        <p:nvCxnSpPr>
          <p:cNvPr id="6" name="直接连接符 5">
            <a:extLst>
              <a:ext uri="{FF2B5EF4-FFF2-40B4-BE49-F238E27FC236}">
                <a16:creationId xmlns:a16="http://schemas.microsoft.com/office/drawing/2014/main" id="{D87E87B5-CFA8-4938-AB6E-F08185B7B7BA}"/>
              </a:ext>
            </a:extLst>
          </p:cNvPr>
          <p:cNvCxnSpPr/>
          <p:nvPr/>
        </p:nvCxnSpPr>
        <p:spPr>
          <a:xfrm flipV="1">
            <a:off x="4078289" y="2678113"/>
            <a:ext cx="304958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92D4220-5F97-4204-BA13-4C2E4F974976}"/>
              </a:ext>
            </a:extLst>
          </p:cNvPr>
          <p:cNvCxnSpPr/>
          <p:nvPr/>
        </p:nvCxnSpPr>
        <p:spPr>
          <a:xfrm rot="5400000" flipH="1" flipV="1">
            <a:off x="3580608" y="2963070"/>
            <a:ext cx="827087" cy="2190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D36BBCCC-9F71-410A-A0C4-4C008A292C2E}"/>
              </a:ext>
            </a:extLst>
          </p:cNvPr>
          <p:cNvCxnSpPr/>
          <p:nvPr/>
        </p:nvCxnSpPr>
        <p:spPr>
          <a:xfrm>
            <a:off x="1622426" y="3460750"/>
            <a:ext cx="228917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4F0A838-D76C-446C-A76E-5F52A779EC98}"/>
              </a:ext>
            </a:extLst>
          </p:cNvPr>
          <p:cNvCxnSpPr/>
          <p:nvPr/>
        </p:nvCxnSpPr>
        <p:spPr>
          <a:xfrm rot="5400000" flipH="1" flipV="1">
            <a:off x="6804819" y="2147094"/>
            <a:ext cx="844550" cy="246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E4266CD4-0FED-4D1F-AD97-4F4051B4F1FC}"/>
              </a:ext>
            </a:extLst>
          </p:cNvPr>
          <p:cNvCxnSpPr/>
          <p:nvPr/>
        </p:nvCxnSpPr>
        <p:spPr>
          <a:xfrm flipV="1">
            <a:off x="7318375" y="1843088"/>
            <a:ext cx="3143250" cy="4762"/>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圆角矩形 54">
            <a:extLst>
              <a:ext uri="{FF2B5EF4-FFF2-40B4-BE49-F238E27FC236}">
                <a16:creationId xmlns:a16="http://schemas.microsoft.com/office/drawing/2014/main" id="{AB95F756-AB76-487F-B7E0-9541CCF1C1E4}"/>
              </a:ext>
            </a:extLst>
          </p:cNvPr>
          <p:cNvSpPr/>
          <p:nvPr/>
        </p:nvSpPr>
        <p:spPr>
          <a:xfrm>
            <a:off x="4432301" y="1554164"/>
            <a:ext cx="2428875" cy="1038225"/>
          </a:xfrm>
          <a:prstGeom prst="roundRect">
            <a:avLst/>
          </a:prstGeom>
          <a:ln w="38100">
            <a:noFill/>
          </a:ln>
        </p:spPr>
        <p:style>
          <a:lnRef idx="2">
            <a:schemeClr val="dk1"/>
          </a:lnRef>
          <a:fillRef idx="1">
            <a:schemeClr val="lt1"/>
          </a:fillRef>
          <a:effectRef idx="0">
            <a:schemeClr val="dk1"/>
          </a:effectRef>
          <a:fontRef idx="minor">
            <a:schemeClr val="dk1"/>
          </a:fontRef>
        </p:style>
        <p:txBody>
          <a:bodyPr anchor="ctr"/>
          <a:lstStyle/>
          <a:p>
            <a:pPr marL="342900" indent="-342900" eaLnBrk="1" hangingPunct="1">
              <a:buFont typeface="Wingdings" panose="05000000000000000000" pitchFamily="2" charset="2"/>
              <a:buChar char="Ø"/>
              <a:defRPr/>
            </a:pPr>
            <a:r>
              <a:rPr lang="en-US" altLang="zh-CN" sz="2000" b="1" dirty="0">
                <a:solidFill>
                  <a:srgbClr val="3333FF"/>
                </a:solidFill>
                <a:latin typeface="微软雅黑" panose="020B0503020204020204" pitchFamily="34" charset="-122"/>
                <a:ea typeface="微软雅黑" panose="020B0503020204020204" pitchFamily="34" charset="-122"/>
                <a:sym typeface="+mn-ea"/>
              </a:rPr>
              <a:t>10</a:t>
            </a:r>
            <a:r>
              <a:rPr lang="en-US" altLang="zh-CN" sz="2000" b="1" baseline="30000" dirty="0">
                <a:solidFill>
                  <a:srgbClr val="3333FF"/>
                </a:solidFill>
                <a:latin typeface="微软雅黑" panose="020B0503020204020204" pitchFamily="34" charset="-122"/>
                <a:ea typeface="微软雅黑" panose="020B0503020204020204" pitchFamily="34" charset="-122"/>
                <a:sym typeface="+mn-ea"/>
              </a:rPr>
              <a:t>-17 </a:t>
            </a:r>
            <a:r>
              <a:rPr lang="en-US" altLang="zh-CN" sz="2000" b="1" dirty="0">
                <a:solidFill>
                  <a:srgbClr val="3333FF"/>
                </a:solidFill>
                <a:latin typeface="微软雅黑" panose="020B0503020204020204" pitchFamily="34" charset="-122"/>
                <a:ea typeface="微软雅黑" panose="020B0503020204020204" pitchFamily="34" charset="-122"/>
                <a:sym typeface="+mn-ea"/>
              </a:rPr>
              <a:t>level uncertainty clock</a:t>
            </a:r>
          </a:p>
        </p:txBody>
      </p:sp>
      <p:sp>
        <p:nvSpPr>
          <p:cNvPr id="4" name="文本框 3">
            <a:extLst>
              <a:ext uri="{FF2B5EF4-FFF2-40B4-BE49-F238E27FC236}">
                <a16:creationId xmlns:a16="http://schemas.microsoft.com/office/drawing/2014/main" id="{EBB99853-8E41-4690-8B24-49255B68EC41}"/>
              </a:ext>
            </a:extLst>
          </p:cNvPr>
          <p:cNvSpPr txBox="1"/>
          <p:nvPr/>
        </p:nvSpPr>
        <p:spPr>
          <a:xfrm>
            <a:off x="1565275" y="5784851"/>
            <a:ext cx="2743200" cy="307975"/>
          </a:xfrm>
          <a:prstGeom prst="rect">
            <a:avLst/>
          </a:prstGeom>
          <a:noFill/>
        </p:spPr>
        <p:txBody>
          <a:bodyPr wrap="none">
            <a:spAutoFit/>
          </a:bodyPr>
          <a:lstStyle/>
          <a:p>
            <a:pPr eaLnBrk="1" hangingPunct="1">
              <a:defRPr/>
            </a:pPr>
            <a:r>
              <a:rPr lang="en-US" altLang="zh-CN" sz="1400" b="1" dirty="0">
                <a:solidFill>
                  <a:srgbClr val="3333FF"/>
                </a:solidFill>
                <a:latin typeface="+mn-lt"/>
                <a:ea typeface="微软雅黑" panose="020B0503020204020204" pitchFamily="34" charset="-122"/>
                <a:cs typeface="Times New Roman" panose="02020603050405020304" pitchFamily="18" charset="0"/>
              </a:rPr>
              <a:t>Phys. Rev. A 84,</a:t>
            </a:r>
            <a:r>
              <a:rPr lang="zh-CN" altLang="en-US" sz="1400" b="1" dirty="0">
                <a:solidFill>
                  <a:srgbClr val="3333FF"/>
                </a:solidFill>
                <a:latin typeface="+mn-lt"/>
                <a:ea typeface="微软雅黑" panose="020B0503020204020204" pitchFamily="34" charset="-122"/>
                <a:cs typeface="Times New Roman" panose="02020603050405020304" pitchFamily="18" charset="0"/>
              </a:rPr>
              <a:t> </a:t>
            </a:r>
            <a:r>
              <a:rPr lang="en-US" altLang="zh-CN" sz="1400" b="1" dirty="0">
                <a:solidFill>
                  <a:srgbClr val="3333FF"/>
                </a:solidFill>
                <a:latin typeface="+mn-lt"/>
                <a:ea typeface="微软雅黑" panose="020B0503020204020204" pitchFamily="34" charset="-122"/>
                <a:cs typeface="Times New Roman" panose="02020603050405020304" pitchFamily="18" charset="0"/>
              </a:rPr>
              <a:t>053841</a:t>
            </a:r>
            <a:r>
              <a:rPr lang="zh-CN" altLang="en-US" sz="1400" b="1" dirty="0">
                <a:solidFill>
                  <a:srgbClr val="3333FF"/>
                </a:solidFill>
                <a:latin typeface="+mn-lt"/>
                <a:ea typeface="微软雅黑" panose="020B0503020204020204" pitchFamily="34" charset="-122"/>
                <a:cs typeface="Times New Roman" panose="02020603050405020304" pitchFamily="18" charset="0"/>
              </a:rPr>
              <a:t> </a:t>
            </a:r>
            <a:r>
              <a:rPr lang="en-US" altLang="zh-CN" sz="1400" b="1" dirty="0">
                <a:solidFill>
                  <a:srgbClr val="3333FF"/>
                </a:solidFill>
                <a:latin typeface="+mn-lt"/>
                <a:ea typeface="微软雅黑" panose="020B0503020204020204" pitchFamily="34" charset="-122"/>
                <a:cs typeface="Times New Roman" panose="02020603050405020304" pitchFamily="18" charset="0"/>
              </a:rPr>
              <a:t>(2011)</a:t>
            </a:r>
            <a:endParaRPr lang="zh-CN" altLang="en-US" sz="1400" b="1" dirty="0">
              <a:solidFill>
                <a:srgbClr val="3333FF"/>
              </a:solidFill>
              <a:latin typeface="+mn-lt"/>
              <a:ea typeface="微软雅黑" panose="020B0503020204020204" pitchFamily="34" charset="-122"/>
              <a:cs typeface="Times New Roman" panose="02020603050405020304" pitchFamily="18" charset="0"/>
            </a:endParaRPr>
          </a:p>
        </p:txBody>
      </p:sp>
      <p:sp>
        <p:nvSpPr>
          <p:cNvPr id="30" name="文本框 29">
            <a:extLst>
              <a:ext uri="{FF2B5EF4-FFF2-40B4-BE49-F238E27FC236}">
                <a16:creationId xmlns:a16="http://schemas.microsoft.com/office/drawing/2014/main" id="{C931223F-D1F1-41C1-86AA-CD9143F94925}"/>
              </a:ext>
            </a:extLst>
          </p:cNvPr>
          <p:cNvSpPr txBox="1"/>
          <p:nvPr/>
        </p:nvSpPr>
        <p:spPr>
          <a:xfrm>
            <a:off x="4297363" y="6083301"/>
            <a:ext cx="3052762" cy="307975"/>
          </a:xfrm>
          <a:prstGeom prst="rect">
            <a:avLst/>
          </a:prstGeom>
          <a:noFill/>
        </p:spPr>
        <p:txBody>
          <a:bodyPr wrap="none">
            <a:spAutoFit/>
          </a:bodyPr>
          <a:lstStyle/>
          <a:p>
            <a:pPr eaLnBrk="1" fontAlgn="auto" hangingPunct="1">
              <a:spcBef>
                <a:spcPts val="0"/>
              </a:spcBef>
              <a:spcAft>
                <a:spcPts val="0"/>
              </a:spcAft>
              <a:defRPr/>
            </a:pPr>
            <a:r>
              <a:rPr lang="en-US" altLang="zh-CN" sz="1400" b="1" dirty="0">
                <a:solidFill>
                  <a:srgbClr val="3333FF"/>
                </a:solidFill>
                <a:latin typeface="+mn-lt"/>
                <a:ea typeface="微软雅黑" panose="020B0503020204020204" pitchFamily="34" charset="-122"/>
                <a:cs typeface="Times New Roman" panose="02020603050405020304" pitchFamily="18" charset="0"/>
                <a:sym typeface="+mn-ea"/>
              </a:rPr>
              <a:t>Phys. Rev. Lett. 116,</a:t>
            </a:r>
            <a:r>
              <a:rPr lang="zh-CN" altLang="en-US" sz="1400" b="1" dirty="0">
                <a:solidFill>
                  <a:srgbClr val="3333FF"/>
                </a:solidFill>
                <a:latin typeface="+mn-lt"/>
                <a:ea typeface="微软雅黑" panose="020B0503020204020204" pitchFamily="34" charset="-122"/>
                <a:cs typeface="Times New Roman" panose="02020603050405020304" pitchFamily="18" charset="0"/>
                <a:sym typeface="+mn-ea"/>
              </a:rPr>
              <a:t> </a:t>
            </a:r>
            <a:r>
              <a:rPr lang="en-US" altLang="zh-CN" sz="1400" b="1" dirty="0">
                <a:solidFill>
                  <a:srgbClr val="3333FF"/>
                </a:solidFill>
                <a:latin typeface="+mn-lt"/>
                <a:ea typeface="微软雅黑" panose="020B0503020204020204" pitchFamily="34" charset="-122"/>
                <a:cs typeface="Times New Roman" panose="02020603050405020304" pitchFamily="18" charset="0"/>
                <a:sym typeface="+mn-ea"/>
              </a:rPr>
              <a:t>013001(2016)</a:t>
            </a:r>
            <a:endParaRPr lang="pt-BR" altLang="zh-CN" sz="1400" b="1" dirty="0">
              <a:solidFill>
                <a:srgbClr val="3333FF"/>
              </a:solidFill>
              <a:latin typeface="+mn-lt"/>
              <a:ea typeface="微软雅黑" panose="020B0503020204020204" pitchFamily="34" charset="-122"/>
              <a:cs typeface="Times New Roman" panose="02020603050405020304" pitchFamily="18" charset="0"/>
              <a:sym typeface="+mn-ea"/>
            </a:endParaRPr>
          </a:p>
        </p:txBody>
      </p:sp>
      <p:sp>
        <p:nvSpPr>
          <p:cNvPr id="31" name="文本框 30">
            <a:extLst>
              <a:ext uri="{FF2B5EF4-FFF2-40B4-BE49-F238E27FC236}">
                <a16:creationId xmlns:a16="http://schemas.microsoft.com/office/drawing/2014/main" id="{E95A7504-618C-4E4A-BFD8-380F1F9A7BF3}"/>
              </a:ext>
            </a:extLst>
          </p:cNvPr>
          <p:cNvSpPr txBox="1"/>
          <p:nvPr/>
        </p:nvSpPr>
        <p:spPr>
          <a:xfrm>
            <a:off x="7527925" y="3335339"/>
            <a:ext cx="3041650" cy="523875"/>
          </a:xfrm>
          <a:prstGeom prst="rect">
            <a:avLst/>
          </a:prstGeom>
          <a:noFill/>
        </p:spPr>
        <p:txBody>
          <a:bodyPr>
            <a:spAutoFit/>
          </a:bodyPr>
          <a:lstStyle/>
          <a:p>
            <a:pPr eaLnBrk="1" hangingPunct="1">
              <a:defRPr/>
            </a:pPr>
            <a:r>
              <a:rPr lang="en-US" altLang="zh-CN" sz="1400" b="1" dirty="0">
                <a:solidFill>
                  <a:srgbClr val="3333FF"/>
                </a:solidFill>
                <a:latin typeface="+mn-lt"/>
                <a:ea typeface="微软雅黑" panose="020B0503020204020204" pitchFamily="34" charset="-122"/>
                <a:cs typeface="Times New Roman" panose="02020603050405020304" pitchFamily="18" charset="0"/>
                <a:sym typeface="+mn-ea"/>
              </a:rPr>
              <a:t>Phys. Rev. A 85, 030503(R) (2012)</a:t>
            </a:r>
          </a:p>
          <a:p>
            <a:pPr eaLnBrk="1" hangingPunct="1">
              <a:defRPr/>
            </a:pP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zh-CN" altLang="en-US" sz="1400" b="1" dirty="0">
              <a:latin typeface="+mn-lt"/>
              <a:ea typeface="微软雅黑" panose="020B0503020204020204" pitchFamily="34" charset="-122"/>
              <a:cs typeface="Times New Roman" panose="02020603050405020304" pitchFamily="18" charset="0"/>
              <a:sym typeface="+mn-ea"/>
            </a:endParaRPr>
          </a:p>
        </p:txBody>
      </p:sp>
      <p:pic>
        <p:nvPicPr>
          <p:cNvPr id="15377" name="图片 2">
            <a:extLst>
              <a:ext uri="{FF2B5EF4-FFF2-40B4-BE49-F238E27FC236}">
                <a16:creationId xmlns:a16="http://schemas.microsoft.com/office/drawing/2014/main" id="{ACB5D8A6-7A88-4951-8A5E-D099400B73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9714" y="1941513"/>
            <a:ext cx="21431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a16="http://schemas.microsoft.com/office/drawing/2014/main" id="{E87AA0C8-15C4-42C4-BC3B-0E316473C84D}"/>
              </a:ext>
            </a:extLst>
          </p:cNvPr>
          <p:cNvSpPr txBox="1"/>
          <p:nvPr/>
        </p:nvSpPr>
        <p:spPr>
          <a:xfrm>
            <a:off x="7624764" y="6170614"/>
            <a:ext cx="2992437" cy="554037"/>
          </a:xfrm>
          <a:prstGeom prst="rect">
            <a:avLst/>
          </a:prstGeom>
          <a:noFill/>
        </p:spPr>
        <p:txBody>
          <a:bodyPr wrap="none">
            <a:spAutoFit/>
          </a:bodyPr>
          <a:lstStyle/>
          <a:p>
            <a:pPr eaLnBrk="1" hangingPunct="1">
              <a:defRPr/>
            </a:pPr>
            <a:r>
              <a:rPr lang="pt-BR" altLang="zh-CN" sz="1400" b="1" dirty="0">
                <a:solidFill>
                  <a:srgbClr val="3333FF"/>
                </a:solidFill>
                <a:latin typeface="+mn-lt"/>
                <a:ea typeface="微软雅黑" panose="020B0503020204020204" pitchFamily="34" charset="-122"/>
                <a:cs typeface="Times New Roman" panose="02020603050405020304" pitchFamily="18" charset="0"/>
                <a:sym typeface="+mn-ea"/>
              </a:rPr>
              <a:t>Phys. Rev. A 99, 011401(R) (2019)</a:t>
            </a:r>
          </a:p>
          <a:p>
            <a:pPr algn="ctr" eaLnBrk="1" hangingPunct="1">
              <a:defRPr/>
            </a:pPr>
            <a:r>
              <a:rPr lang="en-US" altLang="zh-CN" sz="1600" b="1" dirty="0">
                <a:latin typeface="+mn-lt"/>
                <a:ea typeface="微软雅黑" panose="020B0503020204020204" pitchFamily="34" charset="-122"/>
                <a:cs typeface="Times New Roman" panose="02020603050405020304" pitchFamily="18" charset="0"/>
                <a:sym typeface="+mn-ea"/>
              </a:rPr>
              <a:t>……</a:t>
            </a:r>
          </a:p>
        </p:txBody>
      </p:sp>
      <p:sp>
        <p:nvSpPr>
          <p:cNvPr id="15379" name="矩形 1">
            <a:extLst>
              <a:ext uri="{FF2B5EF4-FFF2-40B4-BE49-F238E27FC236}">
                <a16:creationId xmlns:a16="http://schemas.microsoft.com/office/drawing/2014/main" id="{322C8A5C-7507-4E98-AAA7-ECD135C71AA7}"/>
              </a:ext>
            </a:extLst>
          </p:cNvPr>
          <p:cNvSpPr>
            <a:spLocks noChangeArrowheads="1"/>
          </p:cNvSpPr>
          <p:nvPr/>
        </p:nvSpPr>
        <p:spPr bwMode="auto">
          <a:xfrm>
            <a:off x="7396164" y="3905251"/>
            <a:ext cx="1868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1400" b="1" dirty="0">
                <a:solidFill>
                  <a:srgbClr val="FF0000"/>
                </a:solidFill>
                <a:latin typeface="微软雅黑" panose="020B0503020204020204" pitchFamily="34" charset="-122"/>
                <a:ea typeface="微软雅黑" panose="020B0503020204020204" pitchFamily="34" charset="-122"/>
                <a:sym typeface="+mn-ea"/>
              </a:rPr>
              <a:t>Magic wavelength measurement</a:t>
            </a:r>
          </a:p>
        </p:txBody>
      </p:sp>
      <p:sp>
        <p:nvSpPr>
          <p:cNvPr id="15380" name="矩形 2">
            <a:extLst>
              <a:ext uri="{FF2B5EF4-FFF2-40B4-BE49-F238E27FC236}">
                <a16:creationId xmlns:a16="http://schemas.microsoft.com/office/drawing/2014/main" id="{1E522736-5006-48CE-AFEF-5D4EB3388D06}"/>
              </a:ext>
            </a:extLst>
          </p:cNvPr>
          <p:cNvSpPr>
            <a:spLocks noChangeArrowheads="1"/>
          </p:cNvSpPr>
          <p:nvPr/>
        </p:nvSpPr>
        <p:spPr bwMode="auto">
          <a:xfrm>
            <a:off x="7558088" y="5199064"/>
            <a:ext cx="16065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1400" b="1" dirty="0">
                <a:solidFill>
                  <a:srgbClr val="FF0000"/>
                </a:solidFill>
                <a:latin typeface="微软雅黑" panose="020B0503020204020204" pitchFamily="34" charset="-122"/>
                <a:ea typeface="微软雅黑" panose="020B0503020204020204" pitchFamily="34" charset="-122"/>
                <a:sym typeface="+mn-ea"/>
              </a:rPr>
              <a:t>Measurement on the polarizability</a:t>
            </a:r>
          </a:p>
        </p:txBody>
      </p:sp>
      <p:pic>
        <p:nvPicPr>
          <p:cNvPr id="15381" name="图片 2">
            <a:extLst>
              <a:ext uri="{FF2B5EF4-FFF2-40B4-BE49-F238E27FC236}">
                <a16:creationId xmlns:a16="http://schemas.microsoft.com/office/drawing/2014/main" id="{A9B77C7B-F833-4F46-B726-2754389FFD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725" y="4097339"/>
            <a:ext cx="2852738"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矩形 1">
            <a:extLst>
              <a:ext uri="{FF2B5EF4-FFF2-40B4-BE49-F238E27FC236}">
                <a16:creationId xmlns:a16="http://schemas.microsoft.com/office/drawing/2014/main" id="{7A1BDF3E-A54A-469E-8E37-637BA151BD3A}"/>
              </a:ext>
            </a:extLst>
          </p:cNvPr>
          <p:cNvSpPr>
            <a:spLocks noChangeArrowheads="1"/>
          </p:cNvSpPr>
          <p:nvPr/>
        </p:nvSpPr>
        <p:spPr bwMode="auto">
          <a:xfrm>
            <a:off x="7383464" y="2882901"/>
            <a:ext cx="3241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1400" b="1" dirty="0">
                <a:solidFill>
                  <a:srgbClr val="FF0000"/>
                </a:solidFill>
                <a:latin typeface="微软雅黑" panose="020B0503020204020204" pitchFamily="34" charset="-122"/>
                <a:ea typeface="微软雅黑" panose="020B0503020204020204" pitchFamily="34" charset="-122"/>
                <a:sym typeface="+mn-ea"/>
              </a:rPr>
              <a:t>Absolute frequency measurement</a:t>
            </a:r>
          </a:p>
        </p:txBody>
      </p:sp>
      <p:cxnSp>
        <p:nvCxnSpPr>
          <p:cNvPr id="15383" name="直接连接符 26">
            <a:extLst>
              <a:ext uri="{FF2B5EF4-FFF2-40B4-BE49-F238E27FC236}">
                <a16:creationId xmlns:a16="http://schemas.microsoft.com/office/drawing/2014/main" id="{FF5C0E08-8CA6-4694-AD46-DAAC85D908EA}"/>
              </a:ext>
            </a:extLst>
          </p:cNvPr>
          <p:cNvCxnSpPr>
            <a:cxnSpLocks noChangeShapeType="1"/>
          </p:cNvCxnSpPr>
          <p:nvPr/>
        </p:nvCxnSpPr>
        <p:spPr bwMode="auto">
          <a:xfrm>
            <a:off x="407368" y="908050"/>
            <a:ext cx="11377264"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15384" name="Rectangle 4">
            <a:extLst>
              <a:ext uri="{FF2B5EF4-FFF2-40B4-BE49-F238E27FC236}">
                <a16:creationId xmlns:a16="http://schemas.microsoft.com/office/drawing/2014/main" id="{E1F00360-2D4D-4595-8C8A-7767DC768B5D}"/>
              </a:ext>
            </a:extLst>
          </p:cNvPr>
          <p:cNvSpPr>
            <a:spLocks noChangeArrowheads="1"/>
          </p:cNvSpPr>
          <p:nvPr/>
        </p:nvSpPr>
        <p:spPr bwMode="auto">
          <a:xfrm>
            <a:off x="522288" y="161133"/>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57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en-US" altLang="zh-CN" b="1" dirty="0">
                <a:effectLst>
                  <a:outerShdw blurRad="38100" dist="38100" dir="2700000" algn="tl">
                    <a:srgbClr val="C0C0C0"/>
                  </a:outerShdw>
                </a:effectLst>
                <a:latin typeface="+mn-lt"/>
                <a:ea typeface="+mn-ea"/>
                <a:cs typeface="Times New Roman" pitchFamily="18" charset="0"/>
              </a:rPr>
              <a:t>Our previous results (~2019)</a:t>
            </a:r>
          </a:p>
        </p:txBody>
      </p:sp>
      <p:pic>
        <p:nvPicPr>
          <p:cNvPr id="15385" name="图片 1">
            <a:extLst>
              <a:ext uri="{FF2B5EF4-FFF2-40B4-BE49-F238E27FC236}">
                <a16:creationId xmlns:a16="http://schemas.microsoft.com/office/drawing/2014/main" id="{53E2EB44-982C-41A1-91CD-38A0F3D401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0664" y="4975225"/>
            <a:ext cx="14509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336"/>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9698" name="直接连接符 3">
            <a:extLst>
              <a:ext uri="{FF2B5EF4-FFF2-40B4-BE49-F238E27FC236}">
                <a16:creationId xmlns:a16="http://schemas.microsoft.com/office/drawing/2014/main" id="{4EB78AE5-01D5-47B9-A6FF-6FD34FC1AEF4}"/>
              </a:ext>
            </a:extLst>
          </p:cNvPr>
          <p:cNvCxnSpPr>
            <a:cxnSpLocks noChangeShapeType="1"/>
          </p:cNvCxnSpPr>
          <p:nvPr/>
        </p:nvCxnSpPr>
        <p:spPr bwMode="auto">
          <a:xfrm>
            <a:off x="623392" y="1036638"/>
            <a:ext cx="11089232"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29699" name="Rectangle 4">
            <a:extLst>
              <a:ext uri="{FF2B5EF4-FFF2-40B4-BE49-F238E27FC236}">
                <a16:creationId xmlns:a16="http://schemas.microsoft.com/office/drawing/2014/main" id="{333A7678-F144-47EE-A4E4-4F07D7FDAB16}"/>
              </a:ext>
            </a:extLst>
          </p:cNvPr>
          <p:cNvSpPr>
            <a:spLocks noChangeArrowheads="1"/>
          </p:cNvSpPr>
          <p:nvPr/>
        </p:nvSpPr>
        <p:spPr bwMode="auto">
          <a:xfrm>
            <a:off x="416410" y="225615"/>
            <a:ext cx="11784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57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en-US" altLang="zh-CN" sz="2800" b="1" dirty="0">
                <a:ea typeface="黑体" panose="02010609060101010101" pitchFamily="49" charset="-122"/>
              </a:rPr>
              <a:t>Transportable clock - Application on Geodesy, or even more…  </a:t>
            </a:r>
            <a:endParaRPr lang="zh-CN" altLang="en-US" sz="2800" b="1" dirty="0">
              <a:ea typeface="黑体" panose="02010609060101010101" pitchFamily="49" charset="-122"/>
            </a:endParaRPr>
          </a:p>
        </p:txBody>
      </p:sp>
      <p:pic>
        <p:nvPicPr>
          <p:cNvPr id="29700" name="Picture 2" descr="figure1">
            <a:extLst>
              <a:ext uri="{FF2B5EF4-FFF2-40B4-BE49-F238E27FC236}">
                <a16:creationId xmlns:a16="http://schemas.microsoft.com/office/drawing/2014/main" id="{ABD6FE61-7151-435B-ABBF-B9B20FE4A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771" y="2276872"/>
            <a:ext cx="6063853" cy="333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文本框 6">
            <a:extLst>
              <a:ext uri="{FF2B5EF4-FFF2-40B4-BE49-F238E27FC236}">
                <a16:creationId xmlns:a16="http://schemas.microsoft.com/office/drawing/2014/main" id="{50F52159-9A69-4587-AFD3-EA690DFC77CB}"/>
              </a:ext>
            </a:extLst>
          </p:cNvPr>
          <p:cNvSpPr txBox="1"/>
          <p:nvPr/>
        </p:nvSpPr>
        <p:spPr>
          <a:xfrm>
            <a:off x="7396336" y="6377837"/>
            <a:ext cx="4576763" cy="369887"/>
          </a:xfrm>
          <a:prstGeom prst="rect">
            <a:avLst/>
          </a:prstGeom>
          <a:noFill/>
          <a:ln w="9525">
            <a:noFill/>
          </a:ln>
        </p:spPr>
        <p:txBody>
          <a:bodyPr>
            <a:spAutoFit/>
          </a:bodyPr>
          <a:lstStyle/>
          <a:p>
            <a:pPr eaLnBrk="1" hangingPunct="1">
              <a:buFont typeface="Arial" panose="020B0604020202020204" pitchFamily="34" charset="0"/>
              <a:buNone/>
              <a:defRPr/>
            </a:pPr>
            <a:r>
              <a:rPr lang="fr-FR" altLang="zh-CN"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Grotti et al, Nat. Phys. 14, 437 (2018)</a:t>
            </a:r>
            <a:endParaRPr lang="zh-CN" altLang="en-US"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9702" name="文本框 9">
            <a:extLst>
              <a:ext uri="{FF2B5EF4-FFF2-40B4-BE49-F238E27FC236}">
                <a16:creationId xmlns:a16="http://schemas.microsoft.com/office/drawing/2014/main" id="{90CB8723-DE8D-468D-BBE4-440F25408BDB}"/>
              </a:ext>
            </a:extLst>
          </p:cNvPr>
          <p:cNvSpPr txBox="1">
            <a:spLocks noChangeArrowheads="1"/>
          </p:cNvSpPr>
          <p:nvPr/>
        </p:nvSpPr>
        <p:spPr bwMode="auto">
          <a:xfrm>
            <a:off x="690190" y="1157615"/>
            <a:ext cx="472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2000" b="1" dirty="0">
                <a:ea typeface="黑体" panose="02010609060101010101" pitchFamily="49" charset="-122"/>
              </a:rPr>
              <a:t>PTB transportable Sr clock, Germany</a:t>
            </a:r>
            <a:endParaRPr lang="zh-CN" altLang="en-US" sz="2000" b="1" dirty="0">
              <a:ea typeface="黑体" panose="02010609060101010101" pitchFamily="49" charset="-122"/>
            </a:endParaRPr>
          </a:p>
        </p:txBody>
      </p:sp>
      <p:sp>
        <p:nvSpPr>
          <p:cNvPr id="24583" name="文本框 10">
            <a:extLst>
              <a:ext uri="{FF2B5EF4-FFF2-40B4-BE49-F238E27FC236}">
                <a16:creationId xmlns:a16="http://schemas.microsoft.com/office/drawing/2014/main" id="{1B782077-EDDC-4A94-B50F-2E57279B3488}"/>
              </a:ext>
            </a:extLst>
          </p:cNvPr>
          <p:cNvSpPr txBox="1"/>
          <p:nvPr/>
        </p:nvSpPr>
        <p:spPr>
          <a:xfrm>
            <a:off x="7396336" y="6058457"/>
            <a:ext cx="5832126" cy="369332"/>
          </a:xfrm>
          <a:prstGeom prst="rect">
            <a:avLst/>
          </a:prstGeom>
          <a:noFill/>
          <a:ln w="9525">
            <a:noFill/>
          </a:ln>
        </p:spPr>
        <p:txBody>
          <a:bodyPr wrap="square">
            <a:spAutoFit/>
          </a:bodyPr>
          <a:lstStyle/>
          <a:p>
            <a:pPr eaLnBrk="1" hangingPunct="1">
              <a:buFont typeface="Arial" panose="020B0604020202020204" pitchFamily="34" charset="0"/>
              <a:buNone/>
              <a:defRPr/>
            </a:pPr>
            <a:r>
              <a:rPr lang="en-US" altLang="zh-CN"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Koller </a:t>
            </a:r>
            <a:r>
              <a:rPr lang="fr-FR" altLang="zh-CN"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et al, </a:t>
            </a:r>
            <a:r>
              <a:rPr lang="en-US" altLang="zh-CN"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Phys. Rev. Lett. 118, 073601 (2017)</a:t>
            </a:r>
            <a:endParaRPr lang="zh-CN" altLang="en-US" b="1" dirty="0">
              <a:solidFill>
                <a:srgbClr val="3333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9704" name="图片 11">
            <a:extLst>
              <a:ext uri="{FF2B5EF4-FFF2-40B4-BE49-F238E27FC236}">
                <a16:creationId xmlns:a16="http://schemas.microsoft.com/office/drawing/2014/main" id="{1F1C6D13-A5B7-43E6-B88B-AFB40236F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16" y="1669758"/>
            <a:ext cx="4429125"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29488"/>
    </mc:Choice>
    <mc:Fallback>
      <p:transition spd="slow" advTm="2948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0722" name="直接连接符 3">
            <a:extLst>
              <a:ext uri="{FF2B5EF4-FFF2-40B4-BE49-F238E27FC236}">
                <a16:creationId xmlns:a16="http://schemas.microsoft.com/office/drawing/2014/main" id="{024A4BDA-4A0D-4351-8801-19EF1C61DB65}"/>
              </a:ext>
            </a:extLst>
          </p:cNvPr>
          <p:cNvCxnSpPr>
            <a:cxnSpLocks noChangeShapeType="1"/>
          </p:cNvCxnSpPr>
          <p:nvPr/>
        </p:nvCxnSpPr>
        <p:spPr bwMode="auto">
          <a:xfrm>
            <a:off x="479376" y="765175"/>
            <a:ext cx="11305256"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25603" name="Rectangle 4">
            <a:extLst>
              <a:ext uri="{FF2B5EF4-FFF2-40B4-BE49-F238E27FC236}">
                <a16:creationId xmlns:a16="http://schemas.microsoft.com/office/drawing/2014/main" id="{16E1FAED-09F6-4942-84F5-4D54013D605E}"/>
              </a:ext>
            </a:extLst>
          </p:cNvPr>
          <p:cNvSpPr/>
          <p:nvPr/>
        </p:nvSpPr>
        <p:spPr>
          <a:xfrm>
            <a:off x="479376" y="84137"/>
            <a:ext cx="8642350" cy="523875"/>
          </a:xfrm>
          <a:prstGeom prst="rect">
            <a:avLst/>
          </a:prstGeom>
          <a:noFill/>
          <a:ln w="857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US" altLang="zh-CN" sz="2800" b="1" dirty="0">
                <a:latin typeface="Arial" panose="020B0604020202020204" pitchFamily="34" charset="0"/>
                <a:ea typeface="黑体" panose="02010609060101010101" pitchFamily="49" charset="-122"/>
              </a:rPr>
              <a:t>Transportable clock built in Wuhan, China</a:t>
            </a:r>
            <a:endParaRPr lang="zh-CN" altLang="en-US" sz="2800" b="1" dirty="0">
              <a:latin typeface="Arial" panose="020B0604020202020204" pitchFamily="34" charset="0"/>
              <a:ea typeface="黑体" panose="02010609060101010101" pitchFamily="49" charset="-122"/>
            </a:endParaRPr>
          </a:p>
        </p:txBody>
      </p:sp>
      <p:pic>
        <p:nvPicPr>
          <p:cNvPr id="30724" name="图片 1">
            <a:extLst>
              <a:ext uri="{FF2B5EF4-FFF2-40B4-BE49-F238E27FC236}">
                <a16:creationId xmlns:a16="http://schemas.microsoft.com/office/drawing/2014/main" id="{BF1A3E55-C1A4-4AA5-ACFA-3D0040391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345" y="3888082"/>
            <a:ext cx="39258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图片 2">
            <a:extLst>
              <a:ext uri="{FF2B5EF4-FFF2-40B4-BE49-F238E27FC236}">
                <a16:creationId xmlns:a16="http://schemas.microsoft.com/office/drawing/2014/main" id="{DE9E3F39-4830-4534-80EE-586A2E979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984" y="944857"/>
            <a:ext cx="392588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图片 7">
            <a:extLst>
              <a:ext uri="{FF2B5EF4-FFF2-40B4-BE49-F238E27FC236}">
                <a16:creationId xmlns:a16="http://schemas.microsoft.com/office/drawing/2014/main" id="{1FB266A2-2EB3-4DCB-B50C-6A5AAC484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63" y="1157030"/>
            <a:ext cx="4965827" cy="401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矩形 9">
            <a:extLst>
              <a:ext uri="{FF2B5EF4-FFF2-40B4-BE49-F238E27FC236}">
                <a16:creationId xmlns:a16="http://schemas.microsoft.com/office/drawing/2014/main" id="{3EE48B71-AAFC-475C-AAB0-18CB7CCD7680}"/>
              </a:ext>
            </a:extLst>
          </p:cNvPr>
          <p:cNvSpPr>
            <a:spLocks noChangeArrowheads="1"/>
          </p:cNvSpPr>
          <p:nvPr/>
        </p:nvSpPr>
        <p:spPr bwMode="auto">
          <a:xfrm>
            <a:off x="2318457" y="5688895"/>
            <a:ext cx="36888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dirty="0">
                <a:latin typeface="仿宋" panose="02010609060101010101" pitchFamily="49" charset="-122"/>
                <a:ea typeface="仿宋" panose="02010609060101010101" pitchFamily="49" charset="-122"/>
              </a:rPr>
              <a:t>Total size of the car trailer</a:t>
            </a:r>
          </a:p>
          <a:p>
            <a:pPr algn="ctr" eaLnBrk="1" hangingPunct="1">
              <a:buFont typeface="Arial" panose="020B0604020202020204" pitchFamily="34" charset="0"/>
              <a:buNone/>
            </a:pPr>
            <a:r>
              <a:rPr lang="zh-CN" altLang="en-US" b="1" dirty="0">
                <a:latin typeface="仿宋" panose="02010609060101010101" pitchFamily="49" charset="-122"/>
                <a:ea typeface="仿宋" panose="02010609060101010101" pitchFamily="49" charset="-122"/>
              </a:rPr>
              <a:t>（</a:t>
            </a:r>
            <a:r>
              <a:rPr lang="en-US" altLang="zh-CN" b="1" dirty="0">
                <a:latin typeface="仿宋" panose="02010609060101010101" pitchFamily="49" charset="-122"/>
                <a:ea typeface="仿宋" panose="02010609060101010101" pitchFamily="49" charset="-122"/>
              </a:rPr>
              <a:t>5000 mm×2438 mm×2100 mm </a:t>
            </a:r>
            <a:r>
              <a:rPr lang="zh-CN" altLang="en-US" b="1" dirty="0">
                <a:latin typeface="仿宋" panose="02010609060101010101" pitchFamily="49" charset="-122"/>
                <a:ea typeface="仿宋" panose="02010609060101010101" pitchFamily="49" charset="-122"/>
              </a:rPr>
              <a:t>）</a:t>
            </a:r>
          </a:p>
        </p:txBody>
      </p:sp>
    </p:spTree>
  </p:cSld>
  <p:clrMapOvr>
    <a:masterClrMapping/>
  </p:clrMapOvr>
  <mc:AlternateContent xmlns:mc="http://schemas.openxmlformats.org/markup-compatibility/2006">
    <mc:Choice xmlns:p14="http://schemas.microsoft.com/office/powerpoint/2010/main" Requires="p14">
      <p:transition spd="slow" p14:dur="2000" advTm="10862"/>
    </mc:Choice>
    <mc:Fallback>
      <p:transition spd="slow" advTm="10862"/>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图片 2">
            <a:extLst>
              <a:ext uri="{FF2B5EF4-FFF2-40B4-BE49-F238E27FC236}">
                <a16:creationId xmlns:a16="http://schemas.microsoft.com/office/drawing/2014/main" id="{5E828088-C8E0-460F-B5F5-E027BC189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895" y="2492375"/>
            <a:ext cx="21717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图片 4">
            <a:extLst>
              <a:ext uri="{FF2B5EF4-FFF2-40B4-BE49-F238E27FC236}">
                <a16:creationId xmlns:a16="http://schemas.microsoft.com/office/drawing/2014/main" id="{2C431206-491C-4C5A-A1B6-5B9DFF6FF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739" y="4472781"/>
            <a:ext cx="21320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6" descr="C:\Users\CAION~1\AppData\Local\Temp\WeChat Files\bd318855861acdce17c355b31af2695.jpg">
            <a:extLst>
              <a:ext uri="{FF2B5EF4-FFF2-40B4-BE49-F238E27FC236}">
                <a16:creationId xmlns:a16="http://schemas.microsoft.com/office/drawing/2014/main" id="{819517B0-D1A5-4252-BA19-99CA51E3A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6252" y="2521743"/>
            <a:ext cx="2667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8" descr="C:\Users\CAION~1\AppData\Local\Temp\WeChat Files\af0919b80a444d0176b46effb9af51d.jpg">
            <a:extLst>
              <a:ext uri="{FF2B5EF4-FFF2-40B4-BE49-F238E27FC236}">
                <a16:creationId xmlns:a16="http://schemas.microsoft.com/office/drawing/2014/main" id="{A0E45E3F-369C-4621-8FF7-576BA8E59B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6252" y="4456112"/>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10">
            <a:extLst>
              <a:ext uri="{FF2B5EF4-FFF2-40B4-BE49-F238E27FC236}">
                <a16:creationId xmlns:a16="http://schemas.microsoft.com/office/drawing/2014/main" id="{99C08353-5BA0-4630-B7B4-F5B18C7C2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400" y="2492375"/>
            <a:ext cx="2667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1" name="直接连接符 11">
            <a:extLst>
              <a:ext uri="{FF2B5EF4-FFF2-40B4-BE49-F238E27FC236}">
                <a16:creationId xmlns:a16="http://schemas.microsoft.com/office/drawing/2014/main" id="{6E1297BC-7467-470A-B09F-9B4D2D22B822}"/>
              </a:ext>
            </a:extLst>
          </p:cNvPr>
          <p:cNvCxnSpPr>
            <a:cxnSpLocks noChangeShapeType="1"/>
          </p:cNvCxnSpPr>
          <p:nvPr/>
        </p:nvCxnSpPr>
        <p:spPr bwMode="auto">
          <a:xfrm>
            <a:off x="335360" y="1227138"/>
            <a:ext cx="5022454"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pic>
        <p:nvPicPr>
          <p:cNvPr id="31752" name="图片 18">
            <a:extLst>
              <a:ext uri="{FF2B5EF4-FFF2-40B4-BE49-F238E27FC236}">
                <a16:creationId xmlns:a16="http://schemas.microsoft.com/office/drawing/2014/main" id="{D6900924-E751-49C9-8A9C-2DA9B58712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5984" y="230230"/>
            <a:ext cx="155733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图片 20">
            <a:extLst>
              <a:ext uri="{FF2B5EF4-FFF2-40B4-BE49-F238E27FC236}">
                <a16:creationId xmlns:a16="http://schemas.microsoft.com/office/drawing/2014/main" id="{565E984C-FF28-4562-A963-ABE25D0299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6240" y="230230"/>
            <a:ext cx="276701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80305B8E-204A-4DC0-B954-AC131987FF67}"/>
              </a:ext>
            </a:extLst>
          </p:cNvPr>
          <p:cNvSpPr/>
          <p:nvPr/>
        </p:nvSpPr>
        <p:spPr>
          <a:xfrm>
            <a:off x="191345" y="153989"/>
            <a:ext cx="5261720" cy="2555875"/>
          </a:xfrm>
          <a:prstGeom prst="rect">
            <a:avLst/>
          </a:prstGeom>
          <a:noFill/>
          <a:ln w="857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US" altLang="zh-CN" sz="2800" b="1" dirty="0">
                <a:latin typeface="Arial" panose="020B0604020202020204" pitchFamily="34" charset="0"/>
                <a:ea typeface="黑体" panose="02010609060101010101" pitchFamily="49" charset="-122"/>
              </a:rPr>
              <a:t>Transportable clock built in Wuhan, China</a:t>
            </a:r>
          </a:p>
          <a:p>
            <a:pPr marL="0" indent="0" eaLnBrk="1" hangingPunct="1">
              <a:spcBef>
                <a:spcPct val="0"/>
              </a:spcBef>
              <a:buNone/>
              <a:defRPr/>
            </a:pPr>
            <a:endParaRPr lang="en-US" altLang="zh-CN" sz="2800" b="1" dirty="0">
              <a:latin typeface="+mj-lt"/>
              <a:ea typeface="黑体" panose="02010609060101010101" pitchFamily="49" charset="-122"/>
            </a:endParaRPr>
          </a:p>
          <a:p>
            <a:pPr marL="0" indent="0" eaLnBrk="1" hangingPunct="1">
              <a:spcBef>
                <a:spcPct val="0"/>
              </a:spcBef>
              <a:buNone/>
              <a:defRPr/>
            </a:pPr>
            <a:r>
              <a:rPr lang="en-US" altLang="zh-CN" sz="2400" b="1" dirty="0">
                <a:solidFill>
                  <a:srgbClr val="FF0000"/>
                </a:solidFill>
                <a:latin typeface="+mj-lt"/>
                <a:ea typeface="黑体" panose="02010609060101010101" pitchFamily="49" charset="-122"/>
              </a:rPr>
              <a:t>Towards a more compact and reliable clock</a:t>
            </a:r>
          </a:p>
          <a:p>
            <a:pPr marL="0" indent="0" eaLnBrk="1" hangingPunct="1">
              <a:spcBef>
                <a:spcPct val="0"/>
              </a:spcBef>
              <a:buNone/>
              <a:defRPr/>
            </a:pPr>
            <a:endParaRPr lang="zh-CN" altLang="en-US" sz="2800" b="1" dirty="0">
              <a:latin typeface="+mj-lt"/>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935"/>
    </mc:Choice>
    <mc:Fallback>
      <p:transition spd="slow" advTm="5935"/>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2770" name="直接连接符 11">
            <a:extLst>
              <a:ext uri="{FF2B5EF4-FFF2-40B4-BE49-F238E27FC236}">
                <a16:creationId xmlns:a16="http://schemas.microsoft.com/office/drawing/2014/main" id="{822FBDFD-EC87-4BD9-910E-0321DF3FA346}"/>
              </a:ext>
            </a:extLst>
          </p:cNvPr>
          <p:cNvCxnSpPr>
            <a:cxnSpLocks noChangeShapeType="1"/>
          </p:cNvCxnSpPr>
          <p:nvPr/>
        </p:nvCxnSpPr>
        <p:spPr bwMode="auto">
          <a:xfrm>
            <a:off x="551384" y="765175"/>
            <a:ext cx="11233248"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cxnSp>
      <p:sp>
        <p:nvSpPr>
          <p:cNvPr id="32771" name="文本框 9">
            <a:extLst>
              <a:ext uri="{FF2B5EF4-FFF2-40B4-BE49-F238E27FC236}">
                <a16:creationId xmlns:a16="http://schemas.microsoft.com/office/drawing/2014/main" id="{816D56C1-5495-41F6-B032-AEEE2C318BE3}"/>
              </a:ext>
            </a:extLst>
          </p:cNvPr>
          <p:cNvSpPr txBox="1">
            <a:spLocks noChangeArrowheads="1"/>
          </p:cNvSpPr>
          <p:nvPr/>
        </p:nvSpPr>
        <p:spPr bwMode="auto">
          <a:xfrm>
            <a:off x="306600" y="898526"/>
            <a:ext cx="5257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 typeface="Arial" panose="020B0604020202020204" pitchFamily="34" charset="0"/>
              <a:buNone/>
            </a:pPr>
            <a:r>
              <a:rPr lang="en-US" altLang="zh-CN" sz="2400" b="1" dirty="0">
                <a:solidFill>
                  <a:srgbClr val="0000FF"/>
                </a:solidFill>
                <a:ea typeface="黑体" panose="02010609060101010101" pitchFamily="49" charset="-122"/>
              </a:rPr>
              <a:t>Test for the car trailer environment</a:t>
            </a:r>
            <a:endParaRPr lang="zh-CN" altLang="en-US" sz="2400" b="1" dirty="0">
              <a:solidFill>
                <a:srgbClr val="0000FF"/>
              </a:solidFill>
              <a:ea typeface="黑体" panose="02010609060101010101" pitchFamily="49" charset="-122"/>
            </a:endParaRPr>
          </a:p>
        </p:txBody>
      </p:sp>
      <p:sp>
        <p:nvSpPr>
          <p:cNvPr id="32772" name="矩形 1">
            <a:extLst>
              <a:ext uri="{FF2B5EF4-FFF2-40B4-BE49-F238E27FC236}">
                <a16:creationId xmlns:a16="http://schemas.microsoft.com/office/drawing/2014/main" id="{2C904CD9-F2EF-41F6-8E4A-91AAE6EF5B33}"/>
              </a:ext>
            </a:extLst>
          </p:cNvPr>
          <p:cNvSpPr>
            <a:spLocks noChangeArrowheads="1"/>
          </p:cNvSpPr>
          <p:nvPr/>
        </p:nvSpPr>
        <p:spPr bwMode="auto">
          <a:xfrm>
            <a:off x="8040688" y="3941764"/>
            <a:ext cx="157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a:latin typeface="仿宋" panose="02010609060101010101" pitchFamily="49" charset="-122"/>
                <a:ea typeface="仿宋" panose="02010609060101010101" pitchFamily="49" charset="-122"/>
              </a:rPr>
              <a:t>振动环境测量</a:t>
            </a:r>
          </a:p>
        </p:txBody>
      </p:sp>
      <p:pic>
        <p:nvPicPr>
          <p:cNvPr id="32773" name="图片 16">
            <a:extLst>
              <a:ext uri="{FF2B5EF4-FFF2-40B4-BE49-F238E27FC236}">
                <a16:creationId xmlns:a16="http://schemas.microsoft.com/office/drawing/2014/main" id="{5187BC39-0978-4A8F-9186-D480156B9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065339"/>
            <a:ext cx="387985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文本框 18">
            <a:extLst>
              <a:ext uri="{FF2B5EF4-FFF2-40B4-BE49-F238E27FC236}">
                <a16:creationId xmlns:a16="http://schemas.microsoft.com/office/drawing/2014/main" id="{0C552BEA-0047-478E-A8E2-CEFE5960DEB2}"/>
              </a:ext>
            </a:extLst>
          </p:cNvPr>
          <p:cNvSpPr txBox="1">
            <a:spLocks noChangeArrowheads="1"/>
          </p:cNvSpPr>
          <p:nvPr/>
        </p:nvSpPr>
        <p:spPr bwMode="auto">
          <a:xfrm>
            <a:off x="3317876" y="5597525"/>
            <a:ext cx="215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70 nT peak to peak</a:t>
            </a:r>
            <a:endParaRPr lang="zh-CN" altLang="en-US"/>
          </a:p>
        </p:txBody>
      </p:sp>
      <p:sp>
        <p:nvSpPr>
          <p:cNvPr id="32775" name="文本框 20">
            <a:extLst>
              <a:ext uri="{FF2B5EF4-FFF2-40B4-BE49-F238E27FC236}">
                <a16:creationId xmlns:a16="http://schemas.microsoft.com/office/drawing/2014/main" id="{44263D88-776A-4B34-9BE3-893F68B0B17D}"/>
              </a:ext>
            </a:extLst>
          </p:cNvPr>
          <p:cNvSpPr txBox="1">
            <a:spLocks noChangeArrowheads="1"/>
          </p:cNvSpPr>
          <p:nvPr/>
        </p:nvSpPr>
        <p:spPr bwMode="auto">
          <a:xfrm>
            <a:off x="3328989" y="4892676"/>
            <a:ext cx="1538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a:t>Car trailer</a:t>
            </a:r>
            <a:endParaRPr lang="zh-CN" altLang="en-US" sz="2400"/>
          </a:p>
        </p:txBody>
      </p:sp>
      <p:pic>
        <p:nvPicPr>
          <p:cNvPr id="32776" name="图片 22">
            <a:extLst>
              <a:ext uri="{FF2B5EF4-FFF2-40B4-BE49-F238E27FC236}">
                <a16:creationId xmlns:a16="http://schemas.microsoft.com/office/drawing/2014/main" id="{50925E8C-1C19-44C1-89FE-5BD47615E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39" y="1968501"/>
            <a:ext cx="40719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文本框 24">
            <a:extLst>
              <a:ext uri="{FF2B5EF4-FFF2-40B4-BE49-F238E27FC236}">
                <a16:creationId xmlns:a16="http://schemas.microsoft.com/office/drawing/2014/main" id="{0E8702C8-BC6C-4D20-AA49-EB8CF1A1C588}"/>
              </a:ext>
            </a:extLst>
          </p:cNvPr>
          <p:cNvSpPr txBox="1">
            <a:spLocks noChangeArrowheads="1"/>
          </p:cNvSpPr>
          <p:nvPr/>
        </p:nvSpPr>
        <p:spPr bwMode="auto">
          <a:xfrm>
            <a:off x="7874001" y="4892676"/>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t>Laboratory </a:t>
            </a:r>
            <a:endParaRPr lang="zh-CN" altLang="en-US" sz="2400" dirty="0"/>
          </a:p>
        </p:txBody>
      </p:sp>
      <p:sp>
        <p:nvSpPr>
          <p:cNvPr id="32778" name="文本框 26">
            <a:extLst>
              <a:ext uri="{FF2B5EF4-FFF2-40B4-BE49-F238E27FC236}">
                <a16:creationId xmlns:a16="http://schemas.microsoft.com/office/drawing/2014/main" id="{E99956D4-2C2B-44EE-9733-75DBAE2939C0}"/>
              </a:ext>
            </a:extLst>
          </p:cNvPr>
          <p:cNvSpPr txBox="1">
            <a:spLocks noChangeArrowheads="1"/>
          </p:cNvSpPr>
          <p:nvPr/>
        </p:nvSpPr>
        <p:spPr bwMode="auto">
          <a:xfrm>
            <a:off x="7604126" y="5597525"/>
            <a:ext cx="228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250 nT peak to peak</a:t>
            </a:r>
            <a:endParaRPr lang="zh-CN" altLang="en-US"/>
          </a:p>
        </p:txBody>
      </p:sp>
      <p:sp>
        <p:nvSpPr>
          <p:cNvPr id="32779" name="文本框 28">
            <a:extLst>
              <a:ext uri="{FF2B5EF4-FFF2-40B4-BE49-F238E27FC236}">
                <a16:creationId xmlns:a16="http://schemas.microsoft.com/office/drawing/2014/main" id="{530CB2EC-D51E-446E-B95C-515E651A721E}"/>
              </a:ext>
            </a:extLst>
          </p:cNvPr>
          <p:cNvSpPr txBox="1">
            <a:spLocks noChangeArrowheads="1"/>
          </p:cNvSpPr>
          <p:nvPr/>
        </p:nvSpPr>
        <p:spPr bwMode="auto">
          <a:xfrm>
            <a:off x="955676" y="1374947"/>
            <a:ext cx="6648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700" dirty="0">
                <a:solidFill>
                  <a:srgbClr val="FF0000"/>
                </a:solidFill>
              </a:rPr>
              <a:t>Background magnetic field measurements</a:t>
            </a:r>
            <a:endParaRPr lang="zh-CN" altLang="en-US" sz="2700" dirty="0">
              <a:solidFill>
                <a:srgbClr val="FF0000"/>
              </a:solidFill>
            </a:endParaRPr>
          </a:p>
        </p:txBody>
      </p:sp>
      <p:sp>
        <p:nvSpPr>
          <p:cNvPr id="3" name="矩形 2">
            <a:extLst>
              <a:ext uri="{FF2B5EF4-FFF2-40B4-BE49-F238E27FC236}">
                <a16:creationId xmlns:a16="http://schemas.microsoft.com/office/drawing/2014/main" id="{A2D1AC1A-A9F6-440C-9DC8-CC1EFA2B5952}"/>
              </a:ext>
            </a:extLst>
          </p:cNvPr>
          <p:cNvSpPr/>
          <p:nvPr/>
        </p:nvSpPr>
        <p:spPr>
          <a:xfrm>
            <a:off x="8874126" y="1831976"/>
            <a:ext cx="1281113" cy="46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16" name="矩形 15">
            <a:extLst>
              <a:ext uri="{FF2B5EF4-FFF2-40B4-BE49-F238E27FC236}">
                <a16:creationId xmlns:a16="http://schemas.microsoft.com/office/drawing/2014/main" id="{05B59846-8A8F-451C-ABF6-BC8D3CCD69AE}"/>
              </a:ext>
            </a:extLst>
          </p:cNvPr>
          <p:cNvSpPr/>
          <p:nvPr/>
        </p:nvSpPr>
        <p:spPr>
          <a:xfrm>
            <a:off x="1739900" y="3198814"/>
            <a:ext cx="693738" cy="44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17" name="矩形 16">
            <a:extLst>
              <a:ext uri="{FF2B5EF4-FFF2-40B4-BE49-F238E27FC236}">
                <a16:creationId xmlns:a16="http://schemas.microsoft.com/office/drawing/2014/main" id="{1C41D38F-714A-403C-BDF1-63F666363FFC}"/>
              </a:ext>
            </a:extLst>
          </p:cNvPr>
          <p:cNvSpPr/>
          <p:nvPr/>
        </p:nvSpPr>
        <p:spPr>
          <a:xfrm>
            <a:off x="5938839" y="3157539"/>
            <a:ext cx="693737" cy="44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18" name="矩形 17">
            <a:extLst>
              <a:ext uri="{FF2B5EF4-FFF2-40B4-BE49-F238E27FC236}">
                <a16:creationId xmlns:a16="http://schemas.microsoft.com/office/drawing/2014/main" id="{09EC59A8-6585-4C20-9EF7-B84D3C76A2C9}"/>
              </a:ext>
            </a:extLst>
          </p:cNvPr>
          <p:cNvSpPr/>
          <p:nvPr/>
        </p:nvSpPr>
        <p:spPr>
          <a:xfrm>
            <a:off x="5432425" y="1966914"/>
            <a:ext cx="693738" cy="310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19" name="矩形 18">
            <a:extLst>
              <a:ext uri="{FF2B5EF4-FFF2-40B4-BE49-F238E27FC236}">
                <a16:creationId xmlns:a16="http://schemas.microsoft.com/office/drawing/2014/main" id="{5D88F090-8226-4D1C-BA3B-95DB115B857E}"/>
              </a:ext>
            </a:extLst>
          </p:cNvPr>
          <p:cNvSpPr/>
          <p:nvPr/>
        </p:nvSpPr>
        <p:spPr>
          <a:xfrm>
            <a:off x="9828214" y="1936751"/>
            <a:ext cx="693737" cy="310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20" name="Rectangle 4">
            <a:extLst>
              <a:ext uri="{FF2B5EF4-FFF2-40B4-BE49-F238E27FC236}">
                <a16:creationId xmlns:a16="http://schemas.microsoft.com/office/drawing/2014/main" id="{6BB4278A-0737-4220-903B-F3810BF0033E}"/>
              </a:ext>
            </a:extLst>
          </p:cNvPr>
          <p:cNvSpPr/>
          <p:nvPr/>
        </p:nvSpPr>
        <p:spPr>
          <a:xfrm>
            <a:off x="401639" y="85024"/>
            <a:ext cx="8642350" cy="584775"/>
          </a:xfrm>
          <a:prstGeom prst="rect">
            <a:avLst/>
          </a:prstGeom>
          <a:noFill/>
          <a:ln w="857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eaLnBrk="1" hangingPunct="1">
              <a:spcBef>
                <a:spcPct val="0"/>
              </a:spcBef>
              <a:buNone/>
              <a:defRPr/>
            </a:pPr>
            <a:r>
              <a:rPr lang="en-US" altLang="zh-CN" b="1" dirty="0">
                <a:latin typeface="Arial" panose="020B0604020202020204" pitchFamily="34" charset="0"/>
                <a:ea typeface="宋体" panose="02010600030101010101" pitchFamily="2" charset="-122"/>
              </a:rPr>
              <a:t>Transportable clock built in Wuhan, China</a:t>
            </a:r>
            <a:endParaRPr lang="zh-CN" altLang="en-US" b="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9975"/>
    </mc:Choice>
    <mc:Fallback>
      <p:transition spd="slow" advTm="29975"/>
    </mc:Fallback>
  </mc:AlternateContent>
</p:sld>
</file>

<file path=ppt/theme/theme1.xml><?xml version="1.0" encoding="utf-8"?>
<a:theme xmlns:a="http://schemas.openxmlformats.org/drawingml/2006/main" name="Axis">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4905</TotalTime>
  <Pages>0</Pages>
  <Words>1944</Words>
  <Characters>0</Characters>
  <Application>Microsoft Office PowerPoint</Application>
  <DocSecurity>0</DocSecurity>
  <PresentationFormat>宽屏</PresentationFormat>
  <Lines>0</Lines>
  <Paragraphs>159</Paragraphs>
  <Slides>15</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等线</vt:lpstr>
      <vt:lpstr>仿宋</vt:lpstr>
      <vt:lpstr>黑体</vt:lpstr>
      <vt:lpstr>微软雅黑</vt:lpstr>
      <vt:lpstr>Arial</vt:lpstr>
      <vt:lpstr>Calibri</vt:lpstr>
      <vt:lpstr>Calibri Light</vt:lpstr>
      <vt:lpstr>Times New Roman</vt:lpstr>
      <vt:lpstr>Wingdings</vt:lpstr>
      <vt:lpstr>Axis</vt:lpstr>
      <vt:lpstr>Geopotential measurement with a robust, transportable Ca+ optical clock</vt:lpstr>
      <vt:lpstr>Optical clocks – Better time and frequency standards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微软中国</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 on the optical frequency standard of trapped and cold 40Ca+</dc:title>
  <dc:subject/>
  <dc:creator>unknown</dc:creator>
  <cp:keywords/>
  <dc:description/>
  <cp:lastModifiedBy>Ion Ca</cp:lastModifiedBy>
  <cp:revision>133</cp:revision>
  <dcterms:created xsi:type="dcterms:W3CDTF">2013-07-14T10:05:40Z</dcterms:created>
  <dcterms:modified xsi:type="dcterms:W3CDTF">2022-05-24T02:59:37Z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