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61" r:id="rId4"/>
    <p:sldId id="260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7F64E-48C5-4018-837E-78C020D20A9D}" type="datetimeFigureOut">
              <a:rPr lang="tr-TR" smtClean="0"/>
              <a:t>23.05.2022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47956-FE79-4CB5-92D4-FCD7747252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25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Palatino Linotype" panose="02040502050505030304" pitchFamily="18" charset="0"/>
              </a:rPr>
              <a:t>sources i.e. we know where the source is. </a:t>
            </a:r>
            <a:endParaRPr lang="tr-TR" sz="1200" dirty="0">
              <a:latin typeface="Palatino Linotype" panose="0204050205050503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>
                <a:latin typeface="Palatino Linotype" panose="02040502050505030304" pitchFamily="18" charset="0"/>
              </a:rPr>
              <a:t>Nanometrics</a:t>
            </a:r>
            <a:r>
              <a:rPr lang="tr-TR" dirty="0">
                <a:latin typeface="Palatino Linotype" panose="02040502050505030304" pitchFamily="18" charset="0"/>
              </a:rPr>
              <a:t> </a:t>
            </a:r>
            <a:r>
              <a:rPr lang="tr-TR" dirty="0" err="1">
                <a:latin typeface="Palatino Linotype" panose="02040502050505030304" pitchFamily="18" charset="0"/>
              </a:rPr>
              <a:t>Trillium</a:t>
            </a:r>
            <a:r>
              <a:rPr lang="tr-TR" dirty="0">
                <a:latin typeface="Palatino Linotype" panose="02040502050505030304" pitchFamily="18" charset="0"/>
              </a:rPr>
              <a:t> Compact</a:t>
            </a:r>
            <a:endParaRPr lang="tr-TR" sz="1200" dirty="0">
              <a:latin typeface="Palatino Linotype" panose="0204050205050503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>
                <a:latin typeface="Palatino Linotype" panose="02040502050505030304" pitchFamily="18" charset="0"/>
              </a:rPr>
              <a:t>Streckeisen</a:t>
            </a:r>
            <a:r>
              <a:rPr lang="tr-TR" dirty="0">
                <a:latin typeface="Palatino Linotype" panose="02040502050505030304" pitchFamily="18" charset="0"/>
              </a:rPr>
              <a:t> STS2.5</a:t>
            </a:r>
          </a:p>
          <a:p>
            <a:endParaRPr lang="tr-TR" sz="1200" dirty="0">
              <a:latin typeface="Palatino Linotype" panose="02040502050505030304" pitchFamily="18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7956-FE79-4CB5-92D4-FCD774725247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78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47956-FE79-4CB5-92D4-FCD77472524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841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DF176-E717-4B94-820C-3F3183C07F69}" type="datetime1">
              <a:rPr lang="tr-TR" smtClean="0"/>
              <a:t>23.05.2022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1054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1671-C187-4EC0-BDF3-B0D1DD4185F3}" type="datetime1">
              <a:rPr lang="tr-TR" smtClean="0"/>
              <a:t>23.05.2022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65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451F7-98F9-4C77-B03E-D2014F75573D}" type="datetime1">
              <a:rPr lang="tr-TR" smtClean="0"/>
              <a:t>23.05.2022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44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D1DD0-A54A-45CE-BFB7-B0FA5FC07E05}" type="datetime1">
              <a:rPr lang="tr-TR" smtClean="0"/>
              <a:t>23.05.2022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498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331B1-E786-4890-9194-441D6FB2AA29}" type="datetime1">
              <a:rPr lang="tr-TR" smtClean="0"/>
              <a:t>23.05.2022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778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47F2B-06B7-4049-A5A4-07030A1CD94B}" type="datetime1">
              <a:rPr lang="tr-TR" smtClean="0"/>
              <a:t>23.05.2022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558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19FE-D723-4473-ADEC-6E28DD2997C7}" type="datetime1">
              <a:rPr lang="tr-TR" smtClean="0"/>
              <a:t>23.05.2022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5920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4C5-415F-4643-9013-7A186F272CB7}" type="datetime1">
              <a:rPr lang="tr-TR" smtClean="0"/>
              <a:t>23.05.2022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6126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2D1C-C9E0-4505-84E1-E136982A30FE}" type="datetime1">
              <a:rPr lang="tr-TR" smtClean="0"/>
              <a:t>23.05.2022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351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D2D6F-F353-4802-B6EA-A7A3BF662B78}" type="datetime1">
              <a:rPr lang="tr-TR" smtClean="0"/>
              <a:t>23.05.2022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433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7CA17-2976-4C66-AE5C-838186151596}" type="datetime1">
              <a:rPr lang="tr-TR" smtClean="0"/>
              <a:t>23.05.2022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gizem.izgi@uni-potsdam.de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658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3820-E662-4BB3-BA90-4469A7A35FF0}" type="datetime1">
              <a:rPr lang="tr-TR" smtClean="0"/>
              <a:t>23.05.2022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gizem.izgi@uni-potsdam.de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3E0E4-BE64-48A6-AD8F-ACF24FFBE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762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1.MOV"/><Relationship Id="rId7" Type="http://schemas.openxmlformats.org/officeDocument/2006/relationships/image" Target="../media/image2.jpg"/><Relationship Id="rId12" Type="http://schemas.openxmlformats.org/officeDocument/2006/relationships/image" Target="../media/image7.jpe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28CCBC-FD3E-7954-ACED-00DF7BE0E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797"/>
            <a:ext cx="7772400" cy="1580225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Locating Nearby Explosions in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Fürstenfeldbruck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, Germany, Combining 8 Rotational Sensors </a:t>
            </a:r>
            <a:br>
              <a:rPr lang="tr-T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DejaVu Sans"/>
              </a:rPr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F8D4742-F0D1-FBE4-607D-092272C53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319" y="1078876"/>
            <a:ext cx="7772400" cy="923353"/>
          </a:xfrm>
        </p:spPr>
        <p:txBody>
          <a:bodyPr>
            <a:normAutofit lnSpcReduction="10000"/>
          </a:bodyPr>
          <a:lstStyle/>
          <a:p>
            <a:r>
              <a:rPr lang="de-D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Gizem Izgi </a:t>
            </a:r>
            <a:r>
              <a:rPr lang="de-DE" sz="1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(1)</a:t>
            </a:r>
            <a:r>
              <a:rPr lang="de-D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,</a:t>
            </a:r>
            <a:r>
              <a:rPr lang="de-DE" sz="1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  </a:t>
            </a:r>
            <a:r>
              <a:rPr lang="de-D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 Eva P.S. Eibl </a:t>
            </a:r>
            <a:r>
              <a:rPr lang="de-DE" sz="1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(1)</a:t>
            </a:r>
            <a:r>
              <a:rPr lang="de-D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, Frank Krüger </a:t>
            </a:r>
            <a:r>
              <a:rPr lang="de-DE" sz="1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(1)</a:t>
            </a:r>
            <a:r>
              <a:rPr lang="de-D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, Felix Bernauer </a:t>
            </a:r>
            <a:r>
              <a:rPr lang="de-DE" sz="1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(2) 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DejaVu San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1 Institute of Geosciences, University of Potsdam, Karl-Liebknecht-Str. 24, 14476 Potsdam, Germany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2 Department für Geo- und </a:t>
            </a:r>
            <a:r>
              <a:rPr lang="en-US" sz="1800" baseline="3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Umweltwissenschaften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, Ludwig-</a:t>
            </a:r>
            <a:r>
              <a:rPr lang="en-US" sz="1800" baseline="3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Maximilians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 Universität München,</a:t>
            </a:r>
            <a:r>
              <a:rPr lang="tr-TR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 </a:t>
            </a:r>
            <a:r>
              <a:rPr lang="en-US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DejaVu Sans"/>
              </a:rPr>
              <a:t>80333 München, Germany</a:t>
            </a: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1189528-1B76-20C4-E87C-A11A3B198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33" y="-7605"/>
            <a:ext cx="1186267" cy="1580225"/>
          </a:xfrm>
          <a:prstGeom prst="rect">
            <a:avLst/>
          </a:prstGeom>
        </p:spPr>
      </p:pic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82CFCD90-2073-8AC0-4F50-261ADE9A9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172"/>
            <a:ext cx="859784" cy="91907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916ECCB-1BDB-B4BE-658D-B525B5FEA8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51" y="5588290"/>
            <a:ext cx="1333333" cy="1333333"/>
          </a:xfrm>
          <a:prstGeom prst="rect">
            <a:avLst/>
          </a:prstGeom>
        </p:spPr>
      </p:pic>
      <p:pic>
        <p:nvPicPr>
          <p:cNvPr id="10" name="IMG_4621">
            <a:hlinkClick r:id="" action="ppaction://media"/>
            <a:extLst>
              <a:ext uri="{FF2B5EF4-FFF2-40B4-BE49-F238E27FC236}">
                <a16:creationId xmlns:a16="http://schemas.microsoft.com/office/drawing/2014/main" id="{C5C299E0-F96A-2789-C409-947DA65B15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14" end="6330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8718" y="1997176"/>
            <a:ext cx="2127346" cy="37819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4B4372-1328-69E7-DF52-E2C56528FDE4}"/>
              </a:ext>
            </a:extLst>
          </p:cNvPr>
          <p:cNvSpPr txBox="1">
            <a:spLocks/>
          </p:cNvSpPr>
          <p:nvPr/>
        </p:nvSpPr>
        <p:spPr>
          <a:xfrm>
            <a:off x="155332" y="5142349"/>
            <a:ext cx="5276040" cy="1510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r-TR" sz="1800" dirty="0">
                <a:latin typeface="Palatino Linotype" panose="02040502050505030304" pitchFamily="18" charset="0"/>
              </a:rPr>
              <a:t>W</a:t>
            </a:r>
            <a:r>
              <a:rPr lang="en-US" sz="1800" dirty="0">
                <a:latin typeface="Palatino Linotype" panose="02040502050505030304" pitchFamily="18" charset="0"/>
              </a:rPr>
              <a:t>e compare 8 rotational sensors and test the recording with respect to active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sources</a:t>
            </a:r>
            <a:r>
              <a:rPr lang="tr-TR" sz="1800" dirty="0">
                <a:latin typeface="Palatino Linotype" panose="02040502050505030304" pitchFamily="18" charset="0"/>
              </a:rPr>
              <a:t>.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tr-TR" sz="1800" dirty="0">
                <a:latin typeface="Palatino Linotype" panose="02040502050505030304" pitchFamily="18" charset="0"/>
              </a:rPr>
              <a:t>T</a:t>
            </a:r>
            <a:r>
              <a:rPr lang="en-US" sz="1800" dirty="0" err="1">
                <a:latin typeface="Palatino Linotype" panose="02040502050505030304" pitchFamily="18" charset="0"/>
              </a:rPr>
              <a:t>esting</a:t>
            </a:r>
            <a:r>
              <a:rPr lang="en-US" sz="1800" dirty="0">
                <a:latin typeface="Palatino Linotype" panose="02040502050505030304" pitchFamily="18" charset="0"/>
              </a:rPr>
              <a:t> the performance of the blueSeis-3A rotational sensor in the field</a:t>
            </a:r>
            <a:r>
              <a:rPr lang="tr-TR" sz="1800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58AA98C5-EE68-3702-1153-44FF832B5A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9773" y="2228347"/>
            <a:ext cx="2359545" cy="1769658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14180E1-3631-6B98-1A09-6BF905C6A8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63374" y="2874827"/>
            <a:ext cx="1725836" cy="1294377"/>
          </a:xfrm>
          <a:prstGeom prst="rect">
            <a:avLst/>
          </a:prstGeom>
        </p:spPr>
      </p:pic>
      <p:pic>
        <p:nvPicPr>
          <p:cNvPr id="15" name="Picture 4" descr="STS-2.5 | Streckeisen Seismic Instrumentation">
            <a:extLst>
              <a:ext uri="{FF2B5EF4-FFF2-40B4-BE49-F238E27FC236}">
                <a16:creationId xmlns:a16="http://schemas.microsoft.com/office/drawing/2014/main" id="{DE12127C-8034-663B-BC6F-88A8CD95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59" y="4072526"/>
            <a:ext cx="1038627" cy="103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id="{BA1D4A8B-9764-E270-D927-23A6C759E9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" y="1078876"/>
            <a:ext cx="772481" cy="695233"/>
          </a:xfrm>
          <a:prstGeom prst="rect">
            <a:avLst/>
          </a:prstGeom>
        </p:spPr>
      </p:pic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1CD4818-968B-47A9-3D0B-76E6C908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18195"/>
            <a:ext cx="3086100" cy="365125"/>
          </a:xfrm>
        </p:spPr>
        <p:txBody>
          <a:bodyPr/>
          <a:lstStyle/>
          <a:p>
            <a:r>
              <a:rPr lang="tr-TR" dirty="0"/>
              <a:t>gizem.izgi@uni-potsdam.de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6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13"/>
    </mc:Choice>
    <mc:Fallback xmlns="">
      <p:transition spd="slow" advTm="45613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75" objId="10"/>
        <p14:stopEvt time="12424" objId="10"/>
        <p14:playEvt time="13364" objId="11"/>
        <p14:stopEvt time="17922" objId="1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E77AFB-FDB1-EF94-7B18-7DDE7928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14" y="2691921"/>
            <a:ext cx="8134720" cy="1325563"/>
          </a:xfrm>
        </p:spPr>
        <p:txBody>
          <a:bodyPr>
            <a:normAutofit/>
          </a:bodyPr>
          <a:lstStyle/>
          <a:p>
            <a:r>
              <a:rPr lang="tr-TR" sz="4000" b="1" dirty="0">
                <a:latin typeface="Palatino Linotype" panose="02040502050505030304" pitchFamily="18" charset="0"/>
              </a:rPr>
              <a:t>EXPERIMENT &amp; LOCATIONS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BBCB2D26-D974-70CE-E7CD-F10F7A10FAAE}"/>
              </a:ext>
            </a:extLst>
          </p:cNvPr>
          <p:cNvGrpSpPr/>
          <p:nvPr/>
        </p:nvGrpSpPr>
        <p:grpSpPr>
          <a:xfrm>
            <a:off x="31072" y="-10721"/>
            <a:ext cx="9081856" cy="2993133"/>
            <a:chOff x="31072" y="563225"/>
            <a:chExt cx="9081856" cy="2993133"/>
          </a:xfrm>
        </p:grpSpPr>
        <p:pic>
          <p:nvPicPr>
            <p:cNvPr id="4" name="Content Placeholder 6">
              <a:extLst>
                <a:ext uri="{FF2B5EF4-FFF2-40B4-BE49-F238E27FC236}">
                  <a16:creationId xmlns:a16="http://schemas.microsoft.com/office/drawing/2014/main" id="{6702E254-6085-FD0C-05D8-C5BDD54D9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2" y="563225"/>
              <a:ext cx="9081856" cy="2993133"/>
            </a:xfrm>
            <a:prstGeom prst="rect">
              <a:avLst/>
            </a:prstGeom>
          </p:spPr>
        </p:pic>
        <p:cxnSp>
          <p:nvCxnSpPr>
            <p:cNvPr id="5" name="Straight Connector 11">
              <a:extLst>
                <a:ext uri="{FF2B5EF4-FFF2-40B4-BE49-F238E27FC236}">
                  <a16:creationId xmlns:a16="http://schemas.microsoft.com/office/drawing/2014/main" id="{F127404D-1C18-60EA-EF96-D8A441A76B8B}"/>
                </a:ext>
              </a:extLst>
            </p:cNvPr>
            <p:cNvCxnSpPr>
              <a:cxnSpLocks/>
            </p:cNvCxnSpPr>
            <p:nvPr/>
          </p:nvCxnSpPr>
          <p:spPr>
            <a:xfrm>
              <a:off x="426128" y="1305579"/>
              <a:ext cx="8058150" cy="204470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581C5869-DE34-1C92-C2B0-593C6DE5A2D7}"/>
                </a:ext>
              </a:extLst>
            </p:cNvPr>
            <p:cNvSpPr txBox="1"/>
            <p:nvPr/>
          </p:nvSpPr>
          <p:spPr>
            <a:xfrm>
              <a:off x="2627440" y="1316997"/>
              <a:ext cx="84642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dirty="0">
                  <a:latin typeface="Palatino Linotype" panose="02040502050505030304" pitchFamily="18" charset="0"/>
                </a:rPr>
                <a:t>650 m</a:t>
              </a:r>
            </a:p>
          </p:txBody>
        </p:sp>
        <p:cxnSp>
          <p:nvCxnSpPr>
            <p:cNvPr id="7" name="Straight Connector 14">
              <a:extLst>
                <a:ext uri="{FF2B5EF4-FFF2-40B4-BE49-F238E27FC236}">
                  <a16:creationId xmlns:a16="http://schemas.microsoft.com/office/drawing/2014/main" id="{DFB5ED1F-0DF0-0C20-FA04-E6376C23D995}"/>
                </a:ext>
              </a:extLst>
            </p:cNvPr>
            <p:cNvCxnSpPr>
              <a:cxnSpLocks/>
            </p:cNvCxnSpPr>
            <p:nvPr/>
          </p:nvCxnSpPr>
          <p:spPr>
            <a:xfrm>
              <a:off x="3283628" y="1305579"/>
              <a:ext cx="5105400" cy="2044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16">
              <a:extLst>
                <a:ext uri="{FF2B5EF4-FFF2-40B4-BE49-F238E27FC236}">
                  <a16:creationId xmlns:a16="http://schemas.microsoft.com/office/drawing/2014/main" id="{7FB5B05A-3F21-513D-43C4-4E377A846BBB}"/>
                </a:ext>
              </a:extLst>
            </p:cNvPr>
            <p:cNvCxnSpPr>
              <a:cxnSpLocks/>
            </p:cNvCxnSpPr>
            <p:nvPr/>
          </p:nvCxnSpPr>
          <p:spPr>
            <a:xfrm>
              <a:off x="4998130" y="1775479"/>
              <a:ext cx="3390898" cy="15748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D2040D4A-8F81-8608-BA3B-F0ABD00DB5A2}"/>
                </a:ext>
              </a:extLst>
            </p:cNvPr>
            <p:cNvSpPr txBox="1"/>
            <p:nvPr/>
          </p:nvSpPr>
          <p:spPr>
            <a:xfrm>
              <a:off x="1849198" y="1979091"/>
              <a:ext cx="93550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dirty="0">
                  <a:latin typeface="Palatino Linotype" panose="02040502050505030304" pitchFamily="18" charset="0"/>
                </a:rPr>
                <a:t>1.1 km</a:t>
              </a:r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645D51EC-4233-59AB-AD6C-7854311ED9A8}"/>
                </a:ext>
              </a:extLst>
            </p:cNvPr>
            <p:cNvSpPr txBox="1"/>
            <p:nvPr/>
          </p:nvSpPr>
          <p:spPr>
            <a:xfrm>
              <a:off x="5119499" y="1410136"/>
              <a:ext cx="84642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r-TR" dirty="0">
                  <a:latin typeface="Palatino Linotype" panose="02040502050505030304" pitchFamily="18" charset="0"/>
                </a:rPr>
                <a:t>450 m</a:t>
              </a:r>
            </a:p>
          </p:txBody>
        </p:sp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9BA33E3D-3801-F5D2-83EF-2ABB70381AAE}"/>
              </a:ext>
            </a:extLst>
          </p:cNvPr>
          <p:cNvGrpSpPr/>
          <p:nvPr/>
        </p:nvGrpSpPr>
        <p:grpSpPr>
          <a:xfrm>
            <a:off x="2352676" y="3693026"/>
            <a:ext cx="4205054" cy="2891276"/>
            <a:chOff x="31072" y="3636207"/>
            <a:chExt cx="4174211" cy="3130658"/>
          </a:xfrm>
        </p:grpSpPr>
        <p:pic>
          <p:nvPicPr>
            <p:cNvPr id="15" name="Content Placeholder 6">
              <a:extLst>
                <a:ext uri="{FF2B5EF4-FFF2-40B4-BE49-F238E27FC236}">
                  <a16:creationId xmlns:a16="http://schemas.microsoft.com/office/drawing/2014/main" id="{32503346-4D9D-8D8D-2CD8-83BD7D89F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2" y="3636207"/>
              <a:ext cx="4174211" cy="3130658"/>
            </a:xfrm>
            <a:prstGeom prst="rect">
              <a:avLst/>
            </a:prstGeom>
          </p:spPr>
        </p:pic>
        <p:grpSp>
          <p:nvGrpSpPr>
            <p:cNvPr id="11" name="Grup 10">
              <a:extLst>
                <a:ext uri="{FF2B5EF4-FFF2-40B4-BE49-F238E27FC236}">
                  <a16:creationId xmlns:a16="http://schemas.microsoft.com/office/drawing/2014/main" id="{E43994F3-7FCA-4973-0020-2249C7232CDF}"/>
                </a:ext>
              </a:extLst>
            </p:cNvPr>
            <p:cNvGrpSpPr/>
            <p:nvPr/>
          </p:nvGrpSpPr>
          <p:grpSpPr>
            <a:xfrm>
              <a:off x="895726" y="3909843"/>
              <a:ext cx="3241920" cy="1814211"/>
              <a:chOff x="895726" y="3909843"/>
              <a:chExt cx="3241920" cy="1814211"/>
            </a:xfrm>
          </p:grpSpPr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1774D4BF-7CD8-2B62-933A-2C5C9AA5F549}"/>
                  </a:ext>
                </a:extLst>
              </p:cNvPr>
              <p:cNvSpPr txBox="1"/>
              <p:nvPr/>
            </p:nvSpPr>
            <p:spPr>
              <a:xfrm>
                <a:off x="2802323" y="5462444"/>
                <a:ext cx="601663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100" dirty="0"/>
                  <a:t>XBLUE</a:t>
                </a:r>
              </a:p>
            </p:txBody>
          </p:sp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BCF7A2C9-7808-36C9-0DE8-56B8DDF9BAAB}"/>
                  </a:ext>
                </a:extLst>
              </p:cNvPr>
              <p:cNvSpPr txBox="1"/>
              <p:nvPr/>
            </p:nvSpPr>
            <p:spPr>
              <a:xfrm>
                <a:off x="3686924" y="5366294"/>
                <a:ext cx="432760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100" dirty="0"/>
                  <a:t>ISAE</a:t>
                </a:r>
              </a:p>
            </p:txBody>
          </p: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3A90D16B-0FFD-DC9C-AAEE-8DFF41743D3F}"/>
                  </a:ext>
                </a:extLst>
              </p:cNvPr>
              <p:cNvSpPr txBox="1"/>
              <p:nvPr/>
            </p:nvSpPr>
            <p:spPr>
              <a:xfrm>
                <a:off x="2842466" y="4483923"/>
                <a:ext cx="607392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100" dirty="0"/>
                  <a:t>XB101</a:t>
                </a:r>
              </a:p>
            </p:txBody>
          </p: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26A43037-4BCA-7F27-4D29-A14511C34C61}"/>
                  </a:ext>
                </a:extLst>
              </p:cNvPr>
              <p:cNvSpPr txBox="1"/>
              <p:nvPr/>
            </p:nvSpPr>
            <p:spPr>
              <a:xfrm>
                <a:off x="3530253" y="4474245"/>
                <a:ext cx="607393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100" dirty="0"/>
                  <a:t>XB102</a:t>
                </a:r>
              </a:p>
            </p:txBody>
          </p:sp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70B1212F-AC73-DB1A-0CD4-A9257A5113C2}"/>
                  </a:ext>
                </a:extLst>
              </p:cNvPr>
              <p:cNvSpPr txBox="1"/>
              <p:nvPr/>
            </p:nvSpPr>
            <p:spPr>
              <a:xfrm>
                <a:off x="895726" y="3909843"/>
                <a:ext cx="539221" cy="2539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050" dirty="0"/>
                  <a:t>XB100</a:t>
                </a:r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BD861208-3AC4-4200-630E-B0984E04C1E7}"/>
                  </a:ext>
                </a:extLst>
              </p:cNvPr>
              <p:cNvSpPr txBox="1"/>
              <p:nvPr/>
            </p:nvSpPr>
            <p:spPr>
              <a:xfrm>
                <a:off x="1229254" y="4614728"/>
                <a:ext cx="395289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100" dirty="0"/>
                  <a:t>BS1</a:t>
                </a:r>
              </a:p>
            </p:txBody>
          </p:sp>
          <p:sp>
            <p:nvSpPr>
              <p:cNvPr id="22" name="TextBox 16">
                <a:extLst>
                  <a:ext uri="{FF2B5EF4-FFF2-40B4-BE49-F238E27FC236}">
                    <a16:creationId xmlns:a16="http://schemas.microsoft.com/office/drawing/2014/main" id="{9657A321-44F8-0289-D909-77470236C09E}"/>
                  </a:ext>
                </a:extLst>
              </p:cNvPr>
              <p:cNvSpPr txBox="1"/>
              <p:nvPr/>
            </p:nvSpPr>
            <p:spPr>
              <a:xfrm>
                <a:off x="967692" y="5104684"/>
                <a:ext cx="395290" cy="2616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100" dirty="0"/>
                  <a:t>BS2</a:t>
                </a:r>
              </a:p>
            </p:txBody>
          </p:sp>
          <p:sp>
            <p:nvSpPr>
              <p:cNvPr id="23" name="TextBox 17">
                <a:extLst>
                  <a:ext uri="{FF2B5EF4-FFF2-40B4-BE49-F238E27FC236}">
                    <a16:creationId xmlns:a16="http://schemas.microsoft.com/office/drawing/2014/main" id="{11A34698-1653-B85E-17C1-2CB4ED3A02E5}"/>
                  </a:ext>
                </a:extLst>
              </p:cNvPr>
              <p:cNvSpPr txBox="1"/>
              <p:nvPr/>
            </p:nvSpPr>
            <p:spPr>
              <a:xfrm>
                <a:off x="1624543" y="5162266"/>
                <a:ext cx="460757" cy="2616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tr-TR" sz="1100" dirty="0"/>
                  <a:t>FUR</a:t>
                </a:r>
              </a:p>
            </p:txBody>
          </p:sp>
        </p:grpSp>
      </p:grpSp>
      <p:sp>
        <p:nvSpPr>
          <p:cNvPr id="24" name="Alt Bilgi Yer Tutucusu 23">
            <a:extLst>
              <a:ext uri="{FF2B5EF4-FFF2-40B4-BE49-F238E27FC236}">
                <a16:creationId xmlns:a16="http://schemas.microsoft.com/office/drawing/2014/main" id="{C96958ED-F209-B6AC-80A9-B4A6AFD5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4302"/>
            <a:ext cx="3086100" cy="365125"/>
          </a:xfrm>
        </p:spPr>
        <p:txBody>
          <a:bodyPr/>
          <a:lstStyle/>
          <a:p>
            <a:r>
              <a:rPr lang="tr-TR" dirty="0"/>
              <a:t>gizem.izgi@uni-potsdam.de</a:t>
            </a:r>
          </a:p>
        </p:txBody>
      </p:sp>
    </p:spTree>
    <p:extLst>
      <p:ext uri="{BB962C8B-B14F-4D97-AF65-F5344CB8AC3E}">
        <p14:creationId xmlns:p14="http://schemas.microsoft.com/office/powerpoint/2010/main" val="14236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0"/>
    </mc:Choice>
    <mc:Fallback xmlns="">
      <p:transition spd="slow" advTm="3124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567878-FB94-6D87-2757-7C549BD4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21" y="-21866"/>
            <a:ext cx="3086027" cy="809238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Palatino Linotype" panose="02040502050505030304" pitchFamily="18" charset="0"/>
              </a:rPr>
              <a:t>METHODS</a:t>
            </a:r>
          </a:p>
        </p:txBody>
      </p:sp>
      <p:sp>
        <p:nvSpPr>
          <p:cNvPr id="8" name="Metin Yer Tutucusu 7">
            <a:extLst>
              <a:ext uri="{FF2B5EF4-FFF2-40B4-BE49-F238E27FC236}">
                <a16:creationId xmlns:a16="http://schemas.microsoft.com/office/drawing/2014/main" id="{E321A54F-B122-65ED-D1FB-AC2C93230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542" y="707131"/>
            <a:ext cx="3947512" cy="823912"/>
          </a:xfrm>
        </p:spPr>
        <p:txBody>
          <a:bodyPr>
            <a:normAutofit fontScale="92500" lnSpcReduction="20000"/>
          </a:bodyPr>
          <a:lstStyle/>
          <a:p>
            <a:r>
              <a:rPr lang="tr-TR" sz="2400" b="1" dirty="0" err="1">
                <a:latin typeface="Palatino Linotype" panose="02040502050505030304" pitchFamily="18" charset="0"/>
              </a:rPr>
              <a:t>BAz</a:t>
            </a:r>
            <a:r>
              <a:rPr lang="tr-TR" sz="2400" b="1" dirty="0">
                <a:latin typeface="Palatino Linotype" panose="02040502050505030304" pitchFamily="18" charset="0"/>
              </a:rPr>
              <a:t> </a:t>
            </a:r>
            <a:r>
              <a:rPr lang="tr-TR" sz="2400" b="1" dirty="0" err="1">
                <a:latin typeface="Palatino Linotype" panose="02040502050505030304" pitchFamily="18" charset="0"/>
              </a:rPr>
              <a:t>calculation</a:t>
            </a:r>
            <a:r>
              <a:rPr lang="tr-TR" sz="2400" b="1" dirty="0">
                <a:latin typeface="Palatino Linotype" panose="02040502050505030304" pitchFamily="18" charset="0"/>
              </a:rPr>
              <a:t> </a:t>
            </a:r>
            <a:r>
              <a:rPr lang="tr-TR" sz="2400" b="1" dirty="0" err="1">
                <a:latin typeface="Palatino Linotype" panose="02040502050505030304" pitchFamily="18" charset="0"/>
              </a:rPr>
              <a:t>using</a:t>
            </a:r>
            <a:r>
              <a:rPr lang="tr-TR" dirty="0">
                <a:latin typeface="Palatino Linotype" panose="02040502050505030304" pitchFamily="18" charset="0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</a:rPr>
              <a:t>vertical rotation and transvers acceleration</a:t>
            </a:r>
            <a:endParaRPr lang="tr-TR" dirty="0"/>
          </a:p>
        </p:txBody>
      </p:sp>
      <p:sp>
        <p:nvSpPr>
          <p:cNvPr id="12" name="İçerik Yer Tutucusu 11">
            <a:extLst>
              <a:ext uri="{FF2B5EF4-FFF2-40B4-BE49-F238E27FC236}">
                <a16:creationId xmlns:a16="http://schemas.microsoft.com/office/drawing/2014/main" id="{DBBF67CC-C34C-7FA3-033E-621530C83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793" y="1585390"/>
            <a:ext cx="3868340" cy="2514777"/>
          </a:xfrm>
        </p:spPr>
        <p:txBody>
          <a:bodyPr>
            <a:normAutofit/>
          </a:bodyPr>
          <a:lstStyle/>
          <a:p>
            <a:r>
              <a:rPr lang="tr-TR" sz="1800" dirty="0">
                <a:latin typeface="Palatino Linotype" panose="02040502050505030304" pitchFamily="18" charset="0"/>
              </a:rPr>
              <a:t>SH-</a:t>
            </a:r>
            <a:r>
              <a:rPr lang="tr-TR" sz="1800" dirty="0" err="1">
                <a:latin typeface="Palatino Linotype" panose="02040502050505030304" pitchFamily="18" charset="0"/>
              </a:rPr>
              <a:t>type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Waves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</a:p>
          <a:p>
            <a:r>
              <a:rPr lang="tr-TR" sz="1800" dirty="0" err="1">
                <a:latin typeface="Palatino Linotype" panose="02040502050505030304" pitchFamily="18" charset="0"/>
              </a:rPr>
              <a:t>Calculates</a:t>
            </a:r>
            <a:r>
              <a:rPr lang="tr-TR" sz="1800" dirty="0">
                <a:latin typeface="Palatino Linotype" panose="02040502050505030304" pitchFamily="18" charset="0"/>
              </a:rPr>
              <a:t> CC </a:t>
            </a:r>
            <a:r>
              <a:rPr lang="tr-TR" sz="1800" dirty="0" err="1">
                <a:latin typeface="Palatino Linotype" panose="02040502050505030304" pitchFamily="18" charset="0"/>
              </a:rPr>
              <a:t>coefficient</a:t>
            </a:r>
            <a:endParaRPr lang="tr-TR" sz="1800" dirty="0">
              <a:latin typeface="Palatino Linotype" panose="02040502050505030304" pitchFamily="18" charset="0"/>
            </a:endParaRPr>
          </a:p>
          <a:p>
            <a:r>
              <a:rPr lang="tr-TR" sz="1800" dirty="0">
                <a:latin typeface="Palatino Linotype" panose="02040502050505030304" pitchFamily="18" charset="0"/>
              </a:rPr>
              <a:t>G</a:t>
            </a:r>
            <a:r>
              <a:rPr lang="en-US" sz="1800" dirty="0">
                <a:latin typeface="Palatino Linotype" panose="02040502050505030304" pitchFamily="18" charset="0"/>
              </a:rPr>
              <a:t>rid search over all possible back azimuth</a:t>
            </a:r>
            <a:r>
              <a:rPr lang="tr-TR" sz="1800" dirty="0">
                <a:latin typeface="Palatino Linotype" panose="02040502050505030304" pitchFamily="18" charset="0"/>
              </a:rPr>
              <a:t>s</a:t>
            </a:r>
            <a:endParaRPr lang="tr-TR" sz="1800" dirty="0"/>
          </a:p>
        </p:txBody>
      </p:sp>
      <p:sp>
        <p:nvSpPr>
          <p:cNvPr id="13" name="Metin Yer Tutucusu 12">
            <a:extLst>
              <a:ext uri="{FF2B5EF4-FFF2-40B4-BE49-F238E27FC236}">
                <a16:creationId xmlns:a16="http://schemas.microsoft.com/office/drawing/2014/main" id="{3EF9D4F1-AAC1-4CB9-A3B1-57D41BB03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72535" y="3807356"/>
            <a:ext cx="3887391" cy="823912"/>
          </a:xfrm>
        </p:spPr>
        <p:txBody>
          <a:bodyPr>
            <a:normAutofit fontScale="92500" lnSpcReduction="20000"/>
          </a:bodyPr>
          <a:lstStyle/>
          <a:p>
            <a:r>
              <a:rPr lang="tr-TR" sz="2400" b="1" dirty="0" err="1">
                <a:latin typeface="Palatino Linotype" panose="02040502050505030304" pitchFamily="18" charset="0"/>
              </a:rPr>
              <a:t>BAz</a:t>
            </a:r>
            <a:r>
              <a:rPr lang="tr-TR" sz="2400" b="1" dirty="0">
                <a:latin typeface="Palatino Linotype" panose="02040502050505030304" pitchFamily="18" charset="0"/>
              </a:rPr>
              <a:t> </a:t>
            </a:r>
            <a:r>
              <a:rPr lang="tr-TR" sz="2400" b="1" dirty="0" err="1">
                <a:latin typeface="Palatino Linotype" panose="02040502050505030304" pitchFamily="18" charset="0"/>
              </a:rPr>
              <a:t>calculation</a:t>
            </a:r>
            <a:r>
              <a:rPr lang="tr-TR" sz="2400" b="1" dirty="0">
                <a:latin typeface="Palatino Linotype" panose="02040502050505030304" pitchFamily="18" charset="0"/>
              </a:rPr>
              <a:t> </a:t>
            </a:r>
            <a:r>
              <a:rPr lang="tr-TR" sz="2400" b="1" dirty="0" err="1">
                <a:latin typeface="Palatino Linotype" panose="02040502050505030304" pitchFamily="18" charset="0"/>
              </a:rPr>
              <a:t>using</a:t>
            </a:r>
            <a:r>
              <a:rPr lang="tr-TR" sz="2400" b="1" dirty="0">
                <a:latin typeface="Palatino Linotype" panose="02040502050505030304" pitchFamily="18" charset="0"/>
              </a:rPr>
              <a:t> </a:t>
            </a:r>
            <a:r>
              <a:rPr lang="tr-TR" sz="2400" b="1" dirty="0" err="1">
                <a:latin typeface="Palatino Linotype" panose="02040502050505030304" pitchFamily="18" charset="0"/>
              </a:rPr>
              <a:t>horizontal</a:t>
            </a:r>
            <a:r>
              <a:rPr lang="tr-TR" sz="2400" b="1" dirty="0">
                <a:latin typeface="Palatino Linotype" panose="02040502050505030304" pitchFamily="18" charset="0"/>
              </a:rPr>
              <a:t> </a:t>
            </a:r>
            <a:r>
              <a:rPr lang="tr-TR" sz="2400" b="1" dirty="0" err="1">
                <a:latin typeface="Palatino Linotype" panose="02040502050505030304" pitchFamily="18" charset="0"/>
              </a:rPr>
              <a:t>rotational</a:t>
            </a:r>
            <a:r>
              <a:rPr lang="tr-TR" sz="2400" b="1" dirty="0">
                <a:latin typeface="Palatino Linotype" panose="02040502050505030304" pitchFamily="18" charset="0"/>
              </a:rPr>
              <a:t> </a:t>
            </a:r>
            <a:r>
              <a:rPr lang="tr-TR" sz="2400" b="1" dirty="0" err="1">
                <a:latin typeface="Palatino Linotype" panose="02040502050505030304" pitchFamily="18" charset="0"/>
              </a:rPr>
              <a:t>components</a:t>
            </a:r>
            <a:endParaRPr lang="tr-TR" dirty="0"/>
          </a:p>
        </p:txBody>
      </p:sp>
      <p:sp>
        <p:nvSpPr>
          <p:cNvPr id="14" name="İçerik Yer Tutucusu 13">
            <a:extLst>
              <a:ext uri="{FF2B5EF4-FFF2-40B4-BE49-F238E27FC236}">
                <a16:creationId xmlns:a16="http://schemas.microsoft.com/office/drawing/2014/main" id="{A9AE024C-13F9-7846-21D8-121F22C2F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4602" y="4703000"/>
            <a:ext cx="3887391" cy="2514777"/>
          </a:xfrm>
        </p:spPr>
        <p:txBody>
          <a:bodyPr>
            <a:normAutofit/>
          </a:bodyPr>
          <a:lstStyle/>
          <a:p>
            <a:r>
              <a:rPr lang="tr-TR" sz="1800" dirty="0">
                <a:latin typeface="Palatino Linotype" panose="02040502050505030304" pitchFamily="18" charset="0"/>
              </a:rPr>
              <a:t>SV-</a:t>
            </a:r>
            <a:r>
              <a:rPr lang="tr-TR" sz="1800" dirty="0" err="1">
                <a:latin typeface="Palatino Linotype" panose="02040502050505030304" pitchFamily="18" charset="0"/>
              </a:rPr>
              <a:t>type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Waves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1800" dirty="0">
                <a:latin typeface="Palatino Linotype" panose="02040502050505030304" pitchFamily="18" charset="0"/>
              </a:rPr>
              <a:t>Eigenvector associated with the smallest eigenvalue points in the direction of the </a:t>
            </a:r>
            <a:r>
              <a:rPr lang="tr-TR" sz="1800" dirty="0">
                <a:latin typeface="Palatino Linotype" panose="02040502050505030304" pitchFamily="18" charset="0"/>
              </a:rPr>
              <a:t>BA</a:t>
            </a:r>
            <a:r>
              <a:rPr lang="en-US" sz="1800" dirty="0">
                <a:latin typeface="Palatino Linotype" panose="02040502050505030304" pitchFamily="18" charset="0"/>
              </a:rPr>
              <a:t>z</a:t>
            </a:r>
            <a:endParaRPr lang="tr-TR" sz="1800" dirty="0">
              <a:latin typeface="Palatino Linotype" panose="02040502050505030304" pitchFamily="18" charset="0"/>
            </a:endParaRPr>
          </a:p>
          <a:p>
            <a:r>
              <a:rPr lang="tr-TR" sz="1800" dirty="0" err="1">
                <a:latin typeface="Palatino Linotype" panose="02040502050505030304" pitchFamily="18" charset="0"/>
              </a:rPr>
              <a:t>The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ratio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between</a:t>
            </a:r>
            <a:r>
              <a:rPr lang="tr-TR" sz="1800" dirty="0">
                <a:latin typeface="Palatino Linotype" panose="02040502050505030304" pitchFamily="18" charset="0"/>
              </a:rPr>
              <a:t> HJ1/HJ2 is </a:t>
            </a:r>
            <a:r>
              <a:rPr lang="tr-TR" sz="1800" dirty="0" err="1">
                <a:latin typeface="Palatino Linotype" panose="02040502050505030304" pitchFamily="18" charset="0"/>
              </a:rPr>
              <a:t>related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with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the</a:t>
            </a:r>
            <a:r>
              <a:rPr lang="tr-TR" sz="1800" dirty="0">
                <a:latin typeface="Palatino Linotype" panose="02040502050505030304" pitchFamily="18" charset="0"/>
              </a:rPr>
              <a:t> </a:t>
            </a:r>
            <a:r>
              <a:rPr lang="tr-TR" sz="1800" dirty="0" err="1">
                <a:latin typeface="Palatino Linotype" panose="02040502050505030304" pitchFamily="18" charset="0"/>
              </a:rPr>
              <a:t>BAz</a:t>
            </a:r>
            <a:r>
              <a:rPr lang="tr-TR" sz="1800" dirty="0">
                <a:latin typeface="Palatino Linotype" panose="02040502050505030304" pitchFamily="18" charset="0"/>
              </a:rPr>
              <a:t>.</a:t>
            </a:r>
          </a:p>
          <a:p>
            <a:pPr marL="0" indent="0">
              <a:buNone/>
            </a:pPr>
            <a:endParaRPr lang="tr-TR" sz="1800" dirty="0"/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B7F5351B-0373-971E-CF3E-CB8C0E0C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13" y="24749"/>
            <a:ext cx="5006245" cy="3346421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C025A4D7-A1EB-09B6-6B4C-44384CF685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4"/>
          <a:stretch/>
        </p:blipFill>
        <p:spPr>
          <a:xfrm>
            <a:off x="4131756" y="3695549"/>
            <a:ext cx="5012242" cy="3162451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7BB2DFAA-A707-14BD-F882-10387357ECCA}"/>
              </a:ext>
            </a:extLst>
          </p:cNvPr>
          <p:cNvSpPr txBox="1"/>
          <p:nvPr/>
        </p:nvSpPr>
        <p:spPr>
          <a:xfrm>
            <a:off x="1796929" y="2908840"/>
            <a:ext cx="233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u="sng" dirty="0" err="1">
                <a:latin typeface="Palatino Linotype" panose="02040502050505030304" pitchFamily="18" charset="0"/>
              </a:rPr>
              <a:t>Hadziioannou</a:t>
            </a:r>
            <a:r>
              <a:rPr lang="tr-TR" sz="1400" u="sng" dirty="0">
                <a:latin typeface="Palatino Linotype" panose="02040502050505030304" pitchFamily="18" charset="0"/>
              </a:rPr>
              <a:t> et al. 2012</a:t>
            </a:r>
          </a:p>
          <a:p>
            <a:endParaRPr lang="tr-TR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EAA673A3-9CEE-A1FE-8A3F-3BD211B96FE4}"/>
              </a:ext>
            </a:extLst>
          </p:cNvPr>
          <p:cNvSpPr txBox="1"/>
          <p:nvPr/>
        </p:nvSpPr>
        <p:spPr>
          <a:xfrm>
            <a:off x="2562158" y="6435198"/>
            <a:ext cx="1451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u="sng" dirty="0" err="1">
                <a:latin typeface="Palatino Linotype" panose="02040502050505030304" pitchFamily="18" charset="0"/>
              </a:rPr>
              <a:t>Yuan</a:t>
            </a:r>
            <a:r>
              <a:rPr lang="tr-TR" sz="1400" u="sng" dirty="0">
                <a:latin typeface="Palatino Linotype" panose="02040502050505030304" pitchFamily="18" charset="0"/>
              </a:rPr>
              <a:t> et al. 2020</a:t>
            </a:r>
          </a:p>
          <a:p>
            <a:endParaRPr lang="tr-TR" dirty="0"/>
          </a:p>
        </p:txBody>
      </p: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92FE84EE-AEF6-8E40-169C-792E4BF6D46E}"/>
              </a:ext>
            </a:extLst>
          </p:cNvPr>
          <p:cNvCxnSpPr>
            <a:cxnSpLocks/>
          </p:cNvCxnSpPr>
          <p:nvPr/>
        </p:nvCxnSpPr>
        <p:spPr>
          <a:xfrm>
            <a:off x="3915052" y="0"/>
            <a:ext cx="0" cy="685800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03124E9D-98A4-9D67-4C6A-621093CE6F85}"/>
              </a:ext>
            </a:extLst>
          </p:cNvPr>
          <p:cNvCxnSpPr/>
          <p:nvPr/>
        </p:nvCxnSpPr>
        <p:spPr>
          <a:xfrm>
            <a:off x="0" y="3493615"/>
            <a:ext cx="9144000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Alt Bilgi Yer Tutucusu 23">
            <a:extLst>
              <a:ext uri="{FF2B5EF4-FFF2-40B4-BE49-F238E27FC236}">
                <a16:creationId xmlns:a16="http://schemas.microsoft.com/office/drawing/2014/main" id="{CCDA764B-0814-1303-2D7E-C62C9052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3841"/>
            <a:ext cx="3086100" cy="365125"/>
          </a:xfrm>
        </p:spPr>
        <p:txBody>
          <a:bodyPr/>
          <a:lstStyle/>
          <a:p>
            <a:r>
              <a:rPr lang="tr-TR" dirty="0"/>
              <a:t>gizem.izgi@uni-potsdam.de</a:t>
            </a:r>
          </a:p>
        </p:txBody>
      </p:sp>
    </p:spTree>
    <p:extLst>
      <p:ext uri="{BB962C8B-B14F-4D97-AF65-F5344CB8AC3E}">
        <p14:creationId xmlns:p14="http://schemas.microsoft.com/office/powerpoint/2010/main" val="361702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2"/>
    </mc:Choice>
    <mc:Fallback xmlns="">
      <p:transition spd="slow" advTm="9514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134D35-700C-364E-5BBF-110FC5CB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481" y="927439"/>
            <a:ext cx="3588243" cy="1325563"/>
          </a:xfrm>
        </p:spPr>
        <p:txBody>
          <a:bodyPr>
            <a:noAutofit/>
          </a:bodyPr>
          <a:lstStyle/>
          <a:p>
            <a:r>
              <a:rPr lang="tr-TR" sz="3600" b="1" dirty="0" err="1">
                <a:latin typeface="Palatino Linotype" panose="02040502050505030304" pitchFamily="18" charset="0"/>
              </a:rPr>
              <a:t>BAz</a:t>
            </a:r>
            <a:r>
              <a:rPr lang="tr-TR" sz="3600" b="1" dirty="0">
                <a:latin typeface="Palatino Linotype" panose="02040502050505030304" pitchFamily="18" charset="0"/>
              </a:rPr>
              <a:t> </a:t>
            </a:r>
            <a:r>
              <a:rPr lang="tr-TR" sz="3600" b="1" dirty="0" err="1">
                <a:latin typeface="Palatino Linotype" panose="02040502050505030304" pitchFamily="18" charset="0"/>
              </a:rPr>
              <a:t>Calculation</a:t>
            </a:r>
            <a:r>
              <a:rPr lang="tr-TR" sz="3600" b="1" dirty="0">
                <a:latin typeface="Palatino Linotype" panose="02040502050505030304" pitchFamily="18" charset="0"/>
              </a:rPr>
              <a:t> Using </a:t>
            </a:r>
            <a:r>
              <a:rPr lang="tr-TR" sz="3600" b="1" dirty="0" err="1">
                <a:latin typeface="Palatino Linotype" panose="02040502050505030304" pitchFamily="18" charset="0"/>
              </a:rPr>
              <a:t>Only</a:t>
            </a:r>
            <a:r>
              <a:rPr lang="tr-TR" sz="3600" b="1" dirty="0">
                <a:latin typeface="Palatino Linotype" panose="02040502050505030304" pitchFamily="18" charset="0"/>
              </a:rPr>
              <a:t> </a:t>
            </a:r>
            <a:r>
              <a:rPr lang="tr-TR" sz="3600" b="1" dirty="0" err="1">
                <a:latin typeface="Palatino Linotype" panose="02040502050505030304" pitchFamily="18" charset="0"/>
              </a:rPr>
              <a:t>Rotational</a:t>
            </a:r>
            <a:r>
              <a:rPr lang="tr-TR" sz="3600" b="1" dirty="0">
                <a:latin typeface="Palatino Linotype" panose="02040502050505030304" pitchFamily="18" charset="0"/>
              </a:rPr>
              <a:t> Sensor</a:t>
            </a:r>
          </a:p>
        </p:txBody>
      </p:sp>
      <p:sp>
        <p:nvSpPr>
          <p:cNvPr id="12" name="Alt Bilgi Yer Tutucusu 11">
            <a:extLst>
              <a:ext uri="{FF2B5EF4-FFF2-40B4-BE49-F238E27FC236}">
                <a16:creationId xmlns:a16="http://schemas.microsoft.com/office/drawing/2014/main" id="{AD6722F2-71DB-0763-CFB7-6A957C82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5481" y="6493465"/>
            <a:ext cx="3086100" cy="365125"/>
          </a:xfrm>
        </p:spPr>
        <p:txBody>
          <a:bodyPr/>
          <a:lstStyle/>
          <a:p>
            <a:r>
              <a:rPr lang="tr-TR" dirty="0"/>
              <a:t>gizem.izgi@uni-potsdam.de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A368A44-D390-47AC-ABC3-D721F2EBB4CD}"/>
              </a:ext>
            </a:extLst>
          </p:cNvPr>
          <p:cNvSpPr txBox="1"/>
          <p:nvPr/>
        </p:nvSpPr>
        <p:spPr>
          <a:xfrm>
            <a:off x="5335481" y="5007231"/>
            <a:ext cx="3471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FF0000"/>
                </a:solidFill>
                <a:latin typeface="Palatino Linotype" panose="02040502050505030304" pitchFamily="18" charset="0"/>
              </a:rPr>
              <a:t>Distance to group 1: 650m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accent1"/>
                </a:solidFill>
                <a:latin typeface="Palatino Linotype" panose="02040502050505030304" pitchFamily="18" charset="0"/>
              </a:rPr>
              <a:t>Distance to group 2: 720m</a:t>
            </a:r>
          </a:p>
          <a:p>
            <a:r>
              <a:rPr lang="tr-TR" dirty="0">
                <a:solidFill>
                  <a:srgbClr val="FF0000"/>
                </a:solidFill>
                <a:latin typeface="Palatino Linotype" panose="02040502050505030304" pitchFamily="18" charset="0"/>
              </a:rPr>
              <a:t>Explosive: 1500g</a:t>
            </a:r>
            <a:endParaRPr lang="tr-TR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9684CFA-D6BF-6586-28F7-7E3EC7B4D1A3}"/>
              </a:ext>
            </a:extLst>
          </p:cNvPr>
          <p:cNvSpPr txBox="1"/>
          <p:nvPr/>
        </p:nvSpPr>
        <p:spPr>
          <a:xfrm>
            <a:off x="5335481" y="3338434"/>
            <a:ext cx="3755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Palatino Linotype" panose="02040502050505030304" pitchFamily="18" charset="0"/>
              </a:rPr>
              <a:t>4-10 Hz </a:t>
            </a:r>
            <a:r>
              <a:rPr lang="tr-TR" dirty="0" err="1">
                <a:latin typeface="Palatino Linotype" panose="02040502050505030304" pitchFamily="18" charset="0"/>
              </a:rPr>
              <a:t>Bandpass</a:t>
            </a:r>
            <a:r>
              <a:rPr lang="tr-TR" dirty="0">
                <a:latin typeface="Palatino Linotype" panose="02040502050505030304" pitchFamily="18" charset="0"/>
              </a:rPr>
              <a:t> </a:t>
            </a:r>
            <a:r>
              <a:rPr lang="tr-TR" dirty="0" err="1">
                <a:latin typeface="Palatino Linotype" panose="02040502050505030304" pitchFamily="18" charset="0"/>
              </a:rPr>
              <a:t>Filter</a:t>
            </a:r>
            <a:endParaRPr lang="tr-TR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Palatino Linotype" panose="02040502050505030304" pitchFamily="18" charset="0"/>
              </a:rPr>
              <a:t>1 sec Moving Time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latin typeface="Palatino Linotype" panose="02040502050505030304" pitchFamily="18" charset="0"/>
              </a:rPr>
              <a:t>90% Overlap</a:t>
            </a:r>
          </a:p>
        </p:txBody>
      </p:sp>
      <p:pic>
        <p:nvPicPr>
          <p:cNvPr id="4" name="Resim 3" descr="harita içeren bir resim&#10;&#10;Açıklama otomatik olarak oluşturuldu">
            <a:extLst>
              <a:ext uri="{FF2B5EF4-FFF2-40B4-BE49-F238E27FC236}">
                <a16:creationId xmlns:a16="http://schemas.microsoft.com/office/drawing/2014/main" id="{558135A1-6D26-A032-F50B-5D566070E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t="6596" r="16319" b="6105"/>
          <a:stretch/>
        </p:blipFill>
        <p:spPr>
          <a:xfrm>
            <a:off x="336577" y="3076578"/>
            <a:ext cx="4051495" cy="376357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E81B268-C070-0A36-696D-F71EBB9A9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7"/>
          <a:stretch/>
        </p:blipFill>
        <p:spPr>
          <a:xfrm>
            <a:off x="1" y="61903"/>
            <a:ext cx="4824692" cy="30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05"/>
    </mc:Choice>
    <mc:Fallback xmlns="">
      <p:transition spd="slow" advTm="9790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8B85DD2E-1648-5898-FF17-08C2ED5ED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23" y="3478240"/>
            <a:ext cx="4620486" cy="3465366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C82D6A7A-6DFB-F0C6-55E3-92D8533A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38" y="435522"/>
            <a:ext cx="3239965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Palatino Linotype" panose="02040502050505030304" pitchFamily="18" charset="0"/>
              </a:rPr>
              <a:t>SIGNAL TO NOISE RATIO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A12306B-8DDB-C46F-17ED-FE1741AD3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" t="10431" r="10711"/>
          <a:stretch/>
        </p:blipFill>
        <p:spPr>
          <a:xfrm>
            <a:off x="4101483" y="0"/>
            <a:ext cx="5042517" cy="3897435"/>
          </a:xfr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B93DE34-DB27-71C5-6BD8-5C51D7E5E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0301579"/>
              </p:ext>
            </p:extLst>
          </p:nvPr>
        </p:nvGraphicFramePr>
        <p:xfrm>
          <a:off x="-23126" y="3689593"/>
          <a:ext cx="4267200" cy="26517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4210953899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84481415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7996972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323965769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10866674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472469664"/>
                    </a:ext>
                  </a:extLst>
                </a:gridCol>
              </a:tblGrid>
              <a:tr h="409789">
                <a:tc>
                  <a:txBody>
                    <a:bodyPr/>
                    <a:lstStyle/>
                    <a:p>
                      <a:endParaRPr lang="tr-TR" sz="1200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Palatino Linotype" panose="02040502050505030304" pitchFamily="18" charset="0"/>
                        </a:rPr>
                        <a:t>1st (150g)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Palatino Linotype" panose="02040502050505030304" pitchFamily="18" charset="0"/>
                        </a:rPr>
                        <a:t>2nd (500g)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Palatino Linotype" panose="02040502050505030304" pitchFamily="18" charset="0"/>
                        </a:rPr>
                        <a:t>3rd (1500g)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Palatino Linotype" panose="02040502050505030304" pitchFamily="18" charset="0"/>
                        </a:rPr>
                        <a:t>4th (1500g)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Palatino Linotype" panose="02040502050505030304" pitchFamily="18" charset="0"/>
                        </a:rPr>
                        <a:t>5th (1500g)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72218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XB100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220m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52m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421m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646m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997m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16001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XB101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219m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54m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419m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644m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995m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196827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XB102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219m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54m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422m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647m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998m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357473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XBLUE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219m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54m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422m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645m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FF0000"/>
                          </a:solidFill>
                          <a:latin typeface="Palatino Linotype" panose="02040502050505030304" pitchFamily="18" charset="0"/>
                        </a:rPr>
                        <a:t>996m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993992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BS1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220m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53m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495m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721m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1067m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17987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BS2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220m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53m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482m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707m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1052m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302378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BGR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220m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54m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489m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714m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1060m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735906"/>
                  </a:ext>
                </a:extLst>
              </a:tr>
              <a:tr h="245873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ISAE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219m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54m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487m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715m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rgbClr val="0070C0"/>
                          </a:solidFill>
                          <a:latin typeface="Palatino Linotype" panose="02040502050505030304" pitchFamily="18" charset="0"/>
                        </a:rPr>
                        <a:t>1058m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955197"/>
                  </a:ext>
                </a:extLst>
              </a:tr>
            </a:tbl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FB44B9E9-270E-57C8-5EE9-1ADBF4E8F0A8}"/>
              </a:ext>
            </a:extLst>
          </p:cNvPr>
          <p:cNvSpPr txBox="1"/>
          <p:nvPr/>
        </p:nvSpPr>
        <p:spPr>
          <a:xfrm>
            <a:off x="-23126" y="3721586"/>
            <a:ext cx="861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rgbClr val="FF0000"/>
                </a:solidFill>
                <a:latin typeface="Palatino Linotype" panose="02040502050505030304" pitchFamily="18" charset="0"/>
              </a:rPr>
              <a:t>GROUP 1:</a:t>
            </a:r>
          </a:p>
          <a:p>
            <a:r>
              <a:rPr lang="tr-TR" sz="1100" dirty="0">
                <a:solidFill>
                  <a:srgbClr val="0070C0"/>
                </a:solidFill>
                <a:latin typeface="Palatino Linotype" panose="02040502050505030304" pitchFamily="18" charset="0"/>
              </a:rPr>
              <a:t>GROUP 2:</a:t>
            </a:r>
          </a:p>
        </p:txBody>
      </p:sp>
      <p:sp>
        <p:nvSpPr>
          <p:cNvPr id="10" name="Alt Bilgi Yer Tutucusu 9">
            <a:extLst>
              <a:ext uri="{FF2B5EF4-FFF2-40B4-BE49-F238E27FC236}">
                <a16:creationId xmlns:a16="http://schemas.microsoft.com/office/drawing/2014/main" id="{C120C3ED-B1B1-6053-4CFA-39A5A3EB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888" y="6492875"/>
            <a:ext cx="3086100" cy="365125"/>
          </a:xfrm>
        </p:spPr>
        <p:txBody>
          <a:bodyPr/>
          <a:lstStyle/>
          <a:p>
            <a:r>
              <a:rPr lang="tr-TR" dirty="0"/>
              <a:t>gizem.izgi@uni-potsdam.de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BF5BB517-B37A-4C2E-811F-F31A01A0209D}"/>
              </a:ext>
            </a:extLst>
          </p:cNvPr>
          <p:cNvSpPr txBox="1">
            <a:spLocks/>
          </p:cNvSpPr>
          <p:nvPr/>
        </p:nvSpPr>
        <p:spPr>
          <a:xfrm>
            <a:off x="231467" y="2086431"/>
            <a:ext cx="3454709" cy="181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700" dirty="0">
                <a:latin typeface="Palatino Linotype" panose="02040502050505030304" pitchFamily="18" charset="0"/>
              </a:rPr>
              <a:t>SNR </a:t>
            </a:r>
            <a:r>
              <a:rPr lang="tr-TR" sz="1700" dirty="0" err="1">
                <a:latin typeface="Palatino Linotype" panose="02040502050505030304" pitchFamily="18" charset="0"/>
              </a:rPr>
              <a:t>least</a:t>
            </a:r>
            <a:r>
              <a:rPr lang="tr-TR" sz="1700" dirty="0">
                <a:latin typeface="Palatino Linotype" panose="02040502050505030304" pitchFamily="18" charset="0"/>
              </a:rPr>
              <a:t> </a:t>
            </a:r>
            <a:r>
              <a:rPr lang="tr-TR" sz="1700" dirty="0" err="1">
                <a:latin typeface="Palatino Linotype" panose="02040502050505030304" pitchFamily="18" charset="0"/>
              </a:rPr>
              <a:t>for</a:t>
            </a:r>
            <a:r>
              <a:rPr lang="tr-TR" sz="1700" dirty="0">
                <a:latin typeface="Palatino Linotype" panose="02040502050505030304" pitchFamily="18" charset="0"/>
              </a:rPr>
              <a:t> </a:t>
            </a:r>
            <a:r>
              <a:rPr lang="tr-TR" sz="1700" dirty="0" err="1">
                <a:latin typeface="Palatino Linotype" panose="02040502050505030304" pitchFamily="18" charset="0"/>
              </a:rPr>
              <a:t>closest</a:t>
            </a:r>
            <a:r>
              <a:rPr lang="tr-TR" sz="1700" dirty="0">
                <a:latin typeface="Palatino Linotype" panose="02040502050505030304" pitchFamily="18" charset="0"/>
              </a:rPr>
              <a:t> </a:t>
            </a:r>
            <a:r>
              <a:rPr lang="tr-TR" sz="1700" dirty="0" err="1">
                <a:latin typeface="Palatino Linotype" panose="02040502050505030304" pitchFamily="18" charset="0"/>
              </a:rPr>
              <a:t>because</a:t>
            </a:r>
            <a:r>
              <a:rPr lang="tr-TR" sz="1700" dirty="0">
                <a:latin typeface="Palatino Linotype" panose="02040502050505030304" pitchFamily="18" charset="0"/>
              </a:rPr>
              <a:t> of </a:t>
            </a:r>
            <a:r>
              <a:rPr lang="tr-TR" sz="1700" dirty="0" err="1">
                <a:latin typeface="Palatino Linotype" panose="02040502050505030304" pitchFamily="18" charset="0"/>
              </a:rPr>
              <a:t>lower</a:t>
            </a:r>
            <a:r>
              <a:rPr lang="tr-TR" sz="1700" dirty="0">
                <a:latin typeface="Palatino Linotype" panose="02040502050505030304" pitchFamily="18" charset="0"/>
              </a:rPr>
              <a:t> </a:t>
            </a:r>
            <a:r>
              <a:rPr lang="tr-TR" sz="1700" dirty="0" err="1">
                <a:latin typeface="Palatino Linotype" panose="02040502050505030304" pitchFamily="18" charset="0"/>
              </a:rPr>
              <a:t>explosive</a:t>
            </a:r>
            <a:r>
              <a:rPr lang="tr-TR" sz="1700" dirty="0">
                <a:latin typeface="Palatino Linotype" panose="02040502050505030304" pitchFamily="18" charset="0"/>
              </a:rPr>
              <a:t> </a:t>
            </a:r>
            <a:r>
              <a:rPr lang="tr-TR" sz="1700" dirty="0" err="1">
                <a:latin typeface="Palatino Linotype" panose="02040502050505030304" pitchFamily="18" charset="0"/>
              </a:rPr>
              <a:t>amount</a:t>
            </a:r>
            <a:r>
              <a:rPr lang="tr-TR" sz="1700" dirty="0">
                <a:latin typeface="Palatino Linotype" panose="02040502050505030304" pitchFamily="18" charset="0"/>
              </a:rPr>
              <a:t>.</a:t>
            </a:r>
          </a:p>
          <a:p>
            <a:r>
              <a:rPr lang="tr-TR" sz="1700" dirty="0" err="1">
                <a:latin typeface="Palatino Linotype" panose="02040502050505030304" pitchFamily="18" charset="0"/>
              </a:rPr>
              <a:t>The</a:t>
            </a:r>
            <a:r>
              <a:rPr lang="tr-TR" sz="1700" dirty="0">
                <a:latin typeface="Palatino Linotype" panose="02040502050505030304" pitchFamily="18" charset="0"/>
              </a:rPr>
              <a:t> optimum SNR is 500g </a:t>
            </a:r>
            <a:r>
              <a:rPr lang="tr-TR" sz="1700" dirty="0" err="1">
                <a:latin typeface="Palatino Linotype" panose="02040502050505030304" pitchFamily="18" charset="0"/>
              </a:rPr>
              <a:t>explosive</a:t>
            </a:r>
            <a:r>
              <a:rPr lang="tr-TR" sz="1700" dirty="0">
                <a:latin typeface="Palatino Linotype" panose="02040502050505030304" pitchFamily="18" charset="0"/>
              </a:rPr>
              <a:t> </a:t>
            </a:r>
            <a:r>
              <a:rPr lang="tr-TR" sz="1700" dirty="0" err="1">
                <a:latin typeface="Palatino Linotype" panose="02040502050505030304" pitchFamily="18" charset="0"/>
              </a:rPr>
              <a:t>and</a:t>
            </a:r>
            <a:r>
              <a:rPr lang="tr-TR" sz="1700" dirty="0">
                <a:latin typeface="Palatino Linotype" panose="02040502050505030304" pitchFamily="18" charset="0"/>
              </a:rPr>
              <a:t> 150m </a:t>
            </a:r>
            <a:r>
              <a:rPr lang="tr-TR" sz="1700" dirty="0" err="1">
                <a:latin typeface="Palatino Linotype" panose="02040502050505030304" pitchFamily="18" charset="0"/>
              </a:rPr>
              <a:t>distance</a:t>
            </a:r>
            <a:r>
              <a:rPr lang="tr-TR" sz="1700" dirty="0">
                <a:latin typeface="Palatino Linotype" panose="02040502050505030304" pitchFamily="18" charset="0"/>
              </a:rPr>
              <a:t>.</a:t>
            </a:r>
          </a:p>
          <a:p>
            <a:endParaRPr lang="en-US" sz="17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4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48"/>
    </mc:Choice>
    <mc:Fallback xmlns="">
      <p:transition spd="slow" advTm="9374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8|8.4"/>
</p:tagLst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1253</TotalTime>
  <Words>367</Words>
  <Application>Microsoft Office PowerPoint</Application>
  <PresentationFormat>Ekran Gösterisi (4:3)</PresentationFormat>
  <Paragraphs>104</Paragraphs>
  <Slides>5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Palatino Linotype</vt:lpstr>
      <vt:lpstr>Times New Roman</vt:lpstr>
      <vt:lpstr>Office Teması</vt:lpstr>
      <vt:lpstr>Locating Nearby Explosions in Fürstenfeldbruck, Germany, Combining 8 Rotational Sensors  </vt:lpstr>
      <vt:lpstr>EXPERIMENT &amp; LOCATIONS</vt:lpstr>
      <vt:lpstr>METHODS</vt:lpstr>
      <vt:lpstr>BAz Calculation Using Only Rotational Sensor</vt:lpstr>
      <vt:lpstr>SIGNAL TO NOISE RATIO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Locating Nearby Explosions in Fürstenfeldbruck, Germany, Combining 8 Rotational Sensors  </dc:title>
  <dc:creator>Gizem Izgi</dc:creator>
  <cp:lastModifiedBy>Gizem Izgi</cp:lastModifiedBy>
  <cp:revision>22</cp:revision>
  <dcterms:created xsi:type="dcterms:W3CDTF">2022-05-06T07:13:37Z</dcterms:created>
  <dcterms:modified xsi:type="dcterms:W3CDTF">2022-05-23T12:19:20Z</dcterms:modified>
</cp:coreProperties>
</file>