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7" r:id="rId3"/>
    <p:sldId id="258" r:id="rId4"/>
    <p:sldId id="259" r:id="rId5"/>
    <p:sldId id="261" r:id="rId6"/>
    <p:sldId id="260" r:id="rId7"/>
    <p:sldId id="262" r:id="rId8"/>
  </p:sldIdLst>
  <p:sldSz cx="12192000" cy="6858000"/>
  <p:notesSz cx="6858000" cy="9144000"/>
  <p:embeddedFontLst>
    <p:embeddedFont>
      <p:font typeface="Calibri" panose="020F050202020403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il43i+NZTbt/wx6HB7ui6S+0Bo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9" d="100"/>
          <a:sy n="89" d="100"/>
        </p:scale>
        <p:origin x="-39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743452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2" name="Google Shape;22;p9"/>
          <p:cNvPicPr preferRelativeResize="0"/>
          <p:nvPr/>
        </p:nvPicPr>
        <p:blipFill rotWithShape="1">
          <a:blip r:embed="rId2">
            <a:alphaModFix/>
          </a:blip>
          <a:srcRect b="9345"/>
          <a:stretch/>
        </p:blipFill>
        <p:spPr>
          <a:xfrm>
            <a:off x="28486" y="12943"/>
            <a:ext cx="1119223" cy="779845"/>
          </a:xfrm>
          <a:prstGeom prst="rect">
            <a:avLst/>
          </a:prstGeom>
          <a:solidFill>
            <a:schemeClr val="lt1"/>
          </a:solidFill>
          <a:ln>
            <a:noFill/>
          </a:ln>
        </p:spPr>
      </p:pic>
      <p:sp>
        <p:nvSpPr>
          <p:cNvPr id="24" name="Google Shape;24;p9"/>
          <p:cNvSpPr/>
          <p:nvPr/>
        </p:nvSpPr>
        <p:spPr>
          <a:xfrm>
            <a:off x="2537094" y="12891"/>
            <a:ext cx="1385740" cy="876693"/>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1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2" name="Google Shape;32;p10"/>
          <p:cNvPicPr preferRelativeResize="0"/>
          <p:nvPr/>
        </p:nvPicPr>
        <p:blipFill rotWithShape="1">
          <a:blip r:embed="rId2">
            <a:alphaModFix/>
          </a:blip>
          <a:srcRect b="9345"/>
          <a:stretch/>
        </p:blipFill>
        <p:spPr>
          <a:xfrm>
            <a:off x="0" y="0"/>
            <a:ext cx="1119223" cy="779845"/>
          </a:xfrm>
          <a:prstGeom prst="rect">
            <a:avLst/>
          </a:prstGeom>
          <a:solidFill>
            <a:schemeClr val="lt1"/>
          </a:solid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4"/>
        <p:cNvGrpSpPr/>
        <p:nvPr/>
      </p:nvGrpSpPr>
      <p:grpSpPr>
        <a:xfrm>
          <a:off x="0" y="0"/>
          <a:ext cx="0" cy="0"/>
          <a:chOff x="0" y="0"/>
          <a:chExt cx="0" cy="0"/>
        </a:xfrm>
      </p:grpSpPr>
      <p:sp>
        <p:nvSpPr>
          <p:cNvPr id="35" name="Google Shape;35;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7"/>
        <p:cNvGrpSpPr/>
        <p:nvPr/>
      </p:nvGrpSpPr>
      <p:grpSpPr>
        <a:xfrm>
          <a:off x="0" y="0"/>
          <a:ext cx="0" cy="0"/>
          <a:chOff x="0" y="0"/>
          <a:chExt cx="0" cy="0"/>
        </a:xfrm>
      </p:grpSpPr>
      <p:sp>
        <p:nvSpPr>
          <p:cNvPr id="48" name="Google Shape;48;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0" name="Google Shape;50;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sp>
        <p:nvSpPr>
          <p:cNvPr id="62" name="Google Shape;6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8" name="Google Shape;68;p1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7"/>
          <p:cNvSpPr>
            <a:spLocks noGrp="1"/>
          </p:cNvSpPr>
          <p:nvPr>
            <p:ph type="pic" idx="2"/>
          </p:nvPr>
        </p:nvSpPr>
        <p:spPr>
          <a:xfrm>
            <a:off x="5183188" y="987425"/>
            <a:ext cx="6172200" cy="4873625"/>
          </a:xfrm>
          <a:prstGeom prst="rect">
            <a:avLst/>
          </a:prstGeom>
          <a:noFill/>
          <a:ln>
            <a:noFill/>
          </a:ln>
        </p:spPr>
      </p:sp>
      <p:sp>
        <p:nvSpPr>
          <p:cNvPr id="75" name="Google Shape;75;p1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6" name="Google Shape;7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
          <p:cNvSpPr txBox="1">
            <a:spLocks noGrp="1"/>
          </p:cNvSpPr>
          <p:nvPr>
            <p:ph type="ctrTitle"/>
          </p:nvPr>
        </p:nvSpPr>
        <p:spPr>
          <a:xfrm>
            <a:off x="381000" y="1524000"/>
            <a:ext cx="11582399" cy="2387600"/>
          </a:xfrm>
          <a:prstGeom prst="rect">
            <a:avLst/>
          </a:prstGeom>
          <a:noFill/>
          <a:ln>
            <a:noFill/>
          </a:ln>
        </p:spPr>
        <p:txBody>
          <a:bodyPr spcFirstLastPara="1" wrap="square" lIns="91425" tIns="45700" rIns="91425" bIns="45700" anchor="b" anchorCtr="0">
            <a:noAutofit/>
          </a:bodyPr>
          <a:lstStyle/>
          <a:p>
            <a:pPr lvl="0">
              <a:buClr>
                <a:srgbClr val="0070C0"/>
              </a:buClr>
              <a:buSzPct val="100000"/>
            </a:pPr>
            <a:r>
              <a:rPr lang="en-US" sz="4400" b="1" dirty="0">
                <a:solidFill>
                  <a:srgbClr val="0070C0"/>
                </a:solidFill>
              </a:rPr>
              <a:t/>
            </a:r>
            <a:br>
              <a:rPr lang="en-US" sz="4400" b="1" dirty="0">
                <a:solidFill>
                  <a:srgbClr val="0070C0"/>
                </a:solidFill>
              </a:rPr>
            </a:br>
            <a:r>
              <a:rPr lang="en-US" sz="4400" b="1" dirty="0">
                <a:solidFill>
                  <a:srgbClr val="0070C0"/>
                </a:solidFill>
              </a:rPr>
              <a:t/>
            </a:r>
            <a:br>
              <a:rPr lang="en-US" sz="4400" b="1" dirty="0">
                <a:solidFill>
                  <a:srgbClr val="0070C0"/>
                </a:solidFill>
              </a:rPr>
            </a:br>
            <a:r>
              <a:rPr lang="en-US" sz="4400" b="1" dirty="0">
                <a:solidFill>
                  <a:srgbClr val="0070C0"/>
                </a:solidFill>
              </a:rPr>
              <a:t>Low-level </a:t>
            </a:r>
            <a:r>
              <a:rPr lang="en-US" sz="4400" b="1" dirty="0" smtClean="0">
                <a:solidFill>
                  <a:srgbClr val="0070C0"/>
                </a:solidFill>
              </a:rPr>
              <a:t>cloud-base </a:t>
            </a:r>
            <a:r>
              <a:rPr lang="en-US" sz="4400" b="1" dirty="0">
                <a:solidFill>
                  <a:srgbClr val="0070C0"/>
                </a:solidFill>
              </a:rPr>
              <a:t>height in the eastern Mediterranean basin: comparison between ECMWF IFS forecasts, ceilometers observations, satellite observations and aviation-weather reports </a:t>
            </a:r>
            <a:endParaRPr sz="4400" b="1" dirty="0">
              <a:solidFill>
                <a:srgbClr val="0070C0"/>
              </a:solidFill>
            </a:endParaRPr>
          </a:p>
        </p:txBody>
      </p:sp>
      <p:sp>
        <p:nvSpPr>
          <p:cNvPr id="96" name="Google Shape;96;p1"/>
          <p:cNvSpPr txBox="1">
            <a:spLocks noGrp="1"/>
          </p:cNvSpPr>
          <p:nvPr>
            <p:ph type="subTitle" idx="1"/>
          </p:nvPr>
        </p:nvSpPr>
        <p:spPr>
          <a:xfrm>
            <a:off x="1447800" y="4495800"/>
            <a:ext cx="9667875" cy="1655762"/>
          </a:xfrm>
          <a:prstGeom prst="rect">
            <a:avLst/>
          </a:prstGeom>
          <a:noFill/>
          <a:ln>
            <a:noFill/>
          </a:ln>
        </p:spPr>
        <p:txBody>
          <a:bodyPr spcFirstLastPara="1" wrap="square" lIns="91425" tIns="45700" rIns="91425" bIns="45700" anchor="t" anchorCtr="0">
            <a:normAutofit/>
          </a:bodyPr>
          <a:lstStyle/>
          <a:p>
            <a:pPr marL="0" lvl="0" indent="0">
              <a:buSzPct val="100000"/>
            </a:pPr>
            <a:r>
              <a:rPr lang="en-US" dirty="0" err="1"/>
              <a:t>Nir</a:t>
            </a:r>
            <a:r>
              <a:rPr lang="en-US" dirty="0"/>
              <a:t> </a:t>
            </a:r>
            <a:r>
              <a:rPr lang="en-US" dirty="0" smtClean="0"/>
              <a:t>Shiloah</a:t>
            </a:r>
            <a:r>
              <a:rPr lang="en-US" baseline="30000" dirty="0" smtClean="0"/>
              <a:t>1</a:t>
            </a:r>
            <a:r>
              <a:rPr lang="en-US" dirty="0" smtClean="0"/>
              <a:t>, </a:t>
            </a:r>
            <a:r>
              <a:rPr lang="en-US" dirty="0"/>
              <a:t>Amit </a:t>
            </a:r>
            <a:r>
              <a:rPr lang="en-US" dirty="0" smtClean="0"/>
              <a:t>Yunker</a:t>
            </a:r>
            <a:r>
              <a:rPr lang="en-US" baseline="30000" dirty="0" smtClean="0"/>
              <a:t>2</a:t>
            </a:r>
            <a:r>
              <a:rPr lang="en-US" dirty="0" smtClean="0"/>
              <a:t>, </a:t>
            </a:r>
            <a:r>
              <a:rPr lang="en-US" dirty="0"/>
              <a:t>Pavel </a:t>
            </a:r>
            <a:r>
              <a:rPr lang="en-US" dirty="0" smtClean="0"/>
              <a:t>Kunin</a:t>
            </a:r>
            <a:r>
              <a:rPr lang="en-US" baseline="30000" dirty="0" smtClean="0"/>
              <a:t>2</a:t>
            </a:r>
            <a:r>
              <a:rPr lang="en-US" dirty="0" smtClean="0"/>
              <a:t>, </a:t>
            </a:r>
            <a:r>
              <a:rPr lang="en-US" dirty="0"/>
              <a:t>and </a:t>
            </a:r>
            <a:r>
              <a:rPr lang="en-US" b="1" dirty="0" err="1"/>
              <a:t>Dorita</a:t>
            </a:r>
            <a:r>
              <a:rPr lang="en-US" b="1" dirty="0"/>
              <a:t> </a:t>
            </a:r>
            <a:r>
              <a:rPr lang="en-US" b="1" dirty="0" smtClean="0"/>
              <a:t>Rostkier-Edelstein</a:t>
            </a:r>
            <a:r>
              <a:rPr lang="en-US" b="1" baseline="30000" dirty="0" smtClean="0"/>
              <a:t>1</a:t>
            </a:r>
            <a:endParaRPr lang="en-US" b="1" baseline="30000" dirty="0" smtClean="0"/>
          </a:p>
          <a:p>
            <a:pPr marL="0" lvl="0" indent="0" algn="ctr" rtl="0">
              <a:lnSpc>
                <a:spcPct val="90000"/>
              </a:lnSpc>
              <a:spcBef>
                <a:spcPts val="1000"/>
              </a:spcBef>
              <a:spcAft>
                <a:spcPts val="0"/>
              </a:spcAft>
              <a:buClr>
                <a:schemeClr val="dk1"/>
              </a:buClr>
              <a:buSzPct val="100000"/>
              <a:buNone/>
            </a:pPr>
            <a:r>
              <a:rPr lang="en-US" baseline="30000" dirty="0" smtClean="0"/>
              <a:t>1</a:t>
            </a:r>
            <a:r>
              <a:rPr lang="en-US" dirty="0" smtClean="0"/>
              <a:t>IIBR</a:t>
            </a:r>
          </a:p>
          <a:p>
            <a:pPr marL="0" lvl="0" indent="0" algn="ctr" rtl="0">
              <a:lnSpc>
                <a:spcPct val="90000"/>
              </a:lnSpc>
              <a:spcBef>
                <a:spcPts val="1000"/>
              </a:spcBef>
              <a:spcAft>
                <a:spcPts val="0"/>
              </a:spcAft>
              <a:buClr>
                <a:schemeClr val="dk1"/>
              </a:buClr>
              <a:buSzPct val="100000"/>
              <a:buNone/>
            </a:pPr>
            <a:r>
              <a:rPr lang="en-US" baseline="30000" dirty="0" smtClean="0"/>
              <a:t>2</a:t>
            </a:r>
            <a:r>
              <a:rPr lang="en-US" dirty="0" smtClean="0"/>
              <a:t>LSRI</a:t>
            </a:r>
            <a:endParaRPr dirty="0"/>
          </a:p>
        </p:txBody>
      </p:sp>
      <p:sp>
        <p:nvSpPr>
          <p:cNvPr id="97" name="Google Shape;97;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txBox="1">
            <a:spLocks noGrp="1"/>
          </p:cNvSpPr>
          <p:nvPr>
            <p:ph type="title"/>
          </p:nvPr>
        </p:nvSpPr>
        <p:spPr>
          <a:xfrm>
            <a:off x="990600" y="381000"/>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Calibri"/>
              <a:buNone/>
            </a:pPr>
            <a:r>
              <a:rPr lang="en-US" b="1" dirty="0">
                <a:solidFill>
                  <a:srgbClr val="0070C0"/>
                </a:solidFill>
              </a:rPr>
              <a:t>Motivation and aim</a:t>
            </a:r>
            <a:endParaRPr b="1" dirty="0">
              <a:solidFill>
                <a:srgbClr val="0070C0"/>
              </a:solidFill>
            </a:endParaRPr>
          </a:p>
        </p:txBody>
      </p:sp>
      <p:sp>
        <p:nvSpPr>
          <p:cNvPr id="103" name="Google Shape;103;p2"/>
          <p:cNvSpPr txBox="1">
            <a:spLocks noGrp="1"/>
          </p:cNvSpPr>
          <p:nvPr>
            <p:ph type="body" idx="1"/>
          </p:nvPr>
        </p:nvSpPr>
        <p:spPr>
          <a:xfrm>
            <a:off x="609600" y="1524000"/>
            <a:ext cx="10515600" cy="5194300"/>
          </a:xfrm>
          <a:prstGeom prst="rect">
            <a:avLst/>
          </a:prstGeom>
          <a:noFill/>
          <a:ln>
            <a:noFill/>
          </a:ln>
        </p:spPr>
        <p:txBody>
          <a:bodyPr spcFirstLastPara="1" wrap="square" lIns="91425" tIns="45700" rIns="91425" bIns="45700" anchor="t" anchorCtr="0">
            <a:normAutofit/>
          </a:bodyPr>
          <a:lstStyle/>
          <a:p>
            <a:r>
              <a:rPr lang="en-US" dirty="0"/>
              <a:t>Clouds are a severe disturbance in a very wide range of applications, such as aviation, </a:t>
            </a:r>
            <a:r>
              <a:rPr lang="en-US" dirty="0" smtClean="0"/>
              <a:t>solar </a:t>
            </a:r>
            <a:r>
              <a:rPr lang="en-US" dirty="0"/>
              <a:t>energy, and in ground based, airborne, and satellite </a:t>
            </a:r>
            <a:r>
              <a:rPr lang="en-US" dirty="0" smtClean="0"/>
              <a:t>remote sensing. </a:t>
            </a:r>
          </a:p>
          <a:p>
            <a:endParaRPr lang="en-US" dirty="0"/>
          </a:p>
          <a:p>
            <a:r>
              <a:rPr lang="en-US" dirty="0" smtClean="0"/>
              <a:t>The </a:t>
            </a:r>
            <a:r>
              <a:rPr lang="en-US" dirty="0"/>
              <a:t>ability to accurately predict </a:t>
            </a:r>
            <a:r>
              <a:rPr lang="en-US" dirty="0">
                <a:solidFill>
                  <a:srgbClr val="0070C0"/>
                </a:solidFill>
              </a:rPr>
              <a:t>cloud-base heights (CBH) </a:t>
            </a:r>
            <a:r>
              <a:rPr lang="en-US" dirty="0"/>
              <a:t>using </a:t>
            </a:r>
            <a:r>
              <a:rPr lang="en-US" dirty="0" smtClean="0"/>
              <a:t>weather </a:t>
            </a:r>
            <a:r>
              <a:rPr lang="en-US" dirty="0"/>
              <a:t>models is of crucial </a:t>
            </a:r>
            <a:r>
              <a:rPr lang="en-US" dirty="0" smtClean="0"/>
              <a:t>importance</a:t>
            </a:r>
          </a:p>
          <a:p>
            <a:endParaRPr lang="en-US" dirty="0"/>
          </a:p>
          <a:p>
            <a:r>
              <a:rPr lang="en-US" dirty="0"/>
              <a:t>In recent years, information on CBH has been added as an integral part of the output of the European Operational Model, the Integrated Forecasting System (IFS) of the European Center for Medium-Range Weather Forecasts (ECMWF).</a:t>
            </a:r>
          </a:p>
          <a:p>
            <a:pPr marL="228600" lvl="0" indent="-228600" algn="l" rtl="0">
              <a:lnSpc>
                <a:spcPct val="90000"/>
              </a:lnSpc>
              <a:spcBef>
                <a:spcPts val="0"/>
              </a:spcBef>
              <a:spcAft>
                <a:spcPts val="0"/>
              </a:spcAft>
              <a:buClr>
                <a:schemeClr val="dk1"/>
              </a:buClr>
              <a:buSzPts val="2800"/>
              <a:buChar char="•"/>
            </a:pPr>
            <a:endParaRPr dirty="0"/>
          </a:p>
        </p:txBody>
      </p:sp>
      <p:sp>
        <p:nvSpPr>
          <p:cNvPr id="104" name="Google Shape;10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txBox="1">
            <a:spLocks noGrp="1"/>
          </p:cNvSpPr>
          <p:nvPr>
            <p:ph type="title"/>
          </p:nvPr>
        </p:nvSpPr>
        <p:spPr>
          <a:xfrm>
            <a:off x="1295400" y="228600"/>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000"/>
              <a:buFont typeface="Calibri"/>
              <a:buNone/>
            </a:pPr>
            <a:r>
              <a:rPr lang="en-US" sz="4000" b="1" dirty="0" smtClean="0">
                <a:solidFill>
                  <a:srgbClr val="0070C0"/>
                </a:solidFill>
              </a:rPr>
              <a:t>Low-level CBH: Evaluation of IFS short forecasts</a:t>
            </a:r>
            <a:endParaRPr sz="4000" b="1" dirty="0">
              <a:solidFill>
                <a:srgbClr val="0070C0"/>
              </a:solidFill>
            </a:endParaRPr>
          </a:p>
        </p:txBody>
      </p:sp>
      <p:sp>
        <p:nvSpPr>
          <p:cNvPr id="110" name="Google Shape;110;p3"/>
          <p:cNvSpPr txBox="1">
            <a:spLocks noGrp="1"/>
          </p:cNvSpPr>
          <p:nvPr>
            <p:ph type="body" idx="1"/>
          </p:nvPr>
        </p:nvSpPr>
        <p:spPr>
          <a:xfrm>
            <a:off x="152400" y="1371600"/>
            <a:ext cx="11963400" cy="5486400"/>
          </a:xfrm>
          <a:prstGeom prst="rect">
            <a:avLst/>
          </a:prstGeom>
          <a:noFill/>
          <a:ln>
            <a:noFill/>
          </a:ln>
        </p:spPr>
        <p:txBody>
          <a:bodyPr spcFirstLastPara="1" wrap="square" lIns="91425" tIns="45700" rIns="91425" bIns="45700" anchor="t" anchorCtr="0">
            <a:normAutofit fontScale="92500" lnSpcReduction="10000"/>
          </a:bodyPr>
          <a:lstStyle/>
          <a:p>
            <a:r>
              <a:rPr lang="en-US" b="1" dirty="0" smtClean="0"/>
              <a:t>IFS </a:t>
            </a:r>
            <a:r>
              <a:rPr lang="en-US" b="1" dirty="0"/>
              <a:t>CBH, resolution 0.08</a:t>
            </a:r>
            <a:r>
              <a:rPr lang="en-US" b="1" dirty="0">
                <a:sym typeface="Symbol"/>
              </a:rPr>
              <a:t></a:t>
            </a:r>
            <a:r>
              <a:rPr lang="en-US" b="1" dirty="0"/>
              <a:t>X0.08</a:t>
            </a:r>
            <a:r>
              <a:rPr lang="en-US" b="1" dirty="0">
                <a:sym typeface="Symbol"/>
              </a:rPr>
              <a:t></a:t>
            </a:r>
            <a:r>
              <a:rPr lang="en-US" dirty="0">
                <a:sym typeface="Symbol"/>
              </a:rPr>
              <a:t>: </a:t>
            </a:r>
            <a:r>
              <a:rPr lang="en-US" dirty="0"/>
              <a:t>For the cloud -base height the threshold is 1% cloud fraction and a total condensate specific mass content of 10</a:t>
            </a:r>
            <a:r>
              <a:rPr lang="en-US" baseline="30000" dirty="0"/>
              <a:t>−6</a:t>
            </a:r>
            <a:r>
              <a:rPr lang="en-US" dirty="0"/>
              <a:t> kg kg</a:t>
            </a:r>
            <a:r>
              <a:rPr lang="en-US" baseline="30000" dirty="0"/>
              <a:t>−</a:t>
            </a:r>
            <a:r>
              <a:rPr lang="en-US" baseline="30000" dirty="0" smtClean="0"/>
              <a:t>1</a:t>
            </a:r>
            <a:r>
              <a:rPr lang="en-US" dirty="0" smtClean="0"/>
              <a:t>. If </a:t>
            </a:r>
            <a:r>
              <a:rPr lang="en-US" dirty="0"/>
              <a:t>no cloud base is found, but the convection scheme diagnoses a convective cloud base, then the cloud base height is set to the convective cloud base. </a:t>
            </a:r>
            <a:endParaRPr lang="en-US" dirty="0" smtClean="0"/>
          </a:p>
          <a:p>
            <a:pPr marL="114300" indent="0">
              <a:buNone/>
            </a:pPr>
            <a:r>
              <a:rPr lang="en-US" dirty="0"/>
              <a:t> </a:t>
            </a:r>
          </a:p>
          <a:p>
            <a:r>
              <a:rPr lang="en-US" b="1" dirty="0"/>
              <a:t>The Radar– Lidar Geometrical Profile Product (</a:t>
            </a:r>
            <a:r>
              <a:rPr lang="en-US" b="1" dirty="0" smtClean="0"/>
              <a:t>2B-GEOPROF-lidar</a:t>
            </a:r>
            <a:r>
              <a:rPr lang="en-US" dirty="0" smtClean="0"/>
              <a:t>; Mace et al., 2014) contains </a:t>
            </a:r>
            <a:r>
              <a:rPr lang="en-US" dirty="0"/>
              <a:t>cloud-base heights above mean sea </a:t>
            </a:r>
            <a:r>
              <a:rPr lang="en-US" dirty="0" smtClean="0"/>
              <a:t>level. </a:t>
            </a:r>
            <a:r>
              <a:rPr lang="en-US" u="sng" dirty="0" smtClean="0"/>
              <a:t>Thin orbits with 16 days cycling.</a:t>
            </a:r>
          </a:p>
          <a:p>
            <a:endParaRPr lang="en-US" u="sng" dirty="0" smtClean="0"/>
          </a:p>
          <a:p>
            <a:r>
              <a:rPr lang="en-US" b="1" dirty="0" smtClean="0"/>
              <a:t>VIIRS: </a:t>
            </a:r>
            <a:r>
              <a:rPr lang="en-US" dirty="0" smtClean="0"/>
              <a:t>CBH for </a:t>
            </a:r>
            <a:r>
              <a:rPr lang="en-US" dirty="0"/>
              <a:t>any cloudy pixel with valid cloud top </a:t>
            </a:r>
            <a:r>
              <a:rPr lang="en-US" dirty="0" smtClean="0"/>
              <a:t>height, </a:t>
            </a:r>
            <a:r>
              <a:rPr lang="en-US" dirty="0"/>
              <a:t>day and night (750 m resolution, ~50 min revisit between S-NPP and </a:t>
            </a:r>
            <a:r>
              <a:rPr lang="en-US" dirty="0" smtClean="0"/>
              <a:t>NOAA-20). </a:t>
            </a:r>
            <a:r>
              <a:rPr lang="en-US" u="sng" dirty="0" smtClean="0"/>
              <a:t>Global maps.</a:t>
            </a:r>
          </a:p>
          <a:p>
            <a:endParaRPr lang="en-US" u="sng" dirty="0" smtClean="0"/>
          </a:p>
          <a:p>
            <a:r>
              <a:rPr lang="en-US" b="1" dirty="0" smtClean="0"/>
              <a:t>Ceilometers: </a:t>
            </a:r>
            <a:r>
              <a:rPr lang="en-US" dirty="0" err="1" smtClean="0"/>
              <a:t>Vaisala</a:t>
            </a:r>
            <a:r>
              <a:rPr lang="en-US" dirty="0"/>
              <a:t> CL31, </a:t>
            </a:r>
            <a:r>
              <a:rPr lang="en-US" dirty="0" smtClean="0"/>
              <a:t>detects </a:t>
            </a:r>
            <a:r>
              <a:rPr lang="en-US" dirty="0"/>
              <a:t>three cloud layers </a:t>
            </a:r>
            <a:r>
              <a:rPr lang="en-US" dirty="0" smtClean="0"/>
              <a:t>simultaneously employing a </a:t>
            </a:r>
            <a:r>
              <a:rPr lang="en-US" dirty="0"/>
              <a:t>pulsed diode laser </a:t>
            </a:r>
            <a:r>
              <a:rPr lang="en-US" dirty="0" smtClean="0"/>
              <a:t>Lidar. </a:t>
            </a:r>
            <a:r>
              <a:rPr lang="en-US" u="sng" dirty="0" smtClean="0"/>
              <a:t>2 locations only</a:t>
            </a:r>
            <a:r>
              <a:rPr lang="en-US" dirty="0" smtClean="0"/>
              <a:t>, Israel Meteorological Service.</a:t>
            </a:r>
            <a:endParaRPr lang="en-US" b="1" dirty="0"/>
          </a:p>
          <a:p>
            <a:pPr marL="228600" lvl="0" indent="-50800" algn="l" rtl="0">
              <a:lnSpc>
                <a:spcPct val="90000"/>
              </a:lnSpc>
              <a:spcBef>
                <a:spcPts val="1000"/>
              </a:spcBef>
              <a:spcAft>
                <a:spcPts val="0"/>
              </a:spcAft>
              <a:buClr>
                <a:schemeClr val="dk1"/>
              </a:buClr>
              <a:buSzPct val="100000"/>
              <a:buNone/>
            </a:pPr>
            <a:endParaRPr dirty="0"/>
          </a:p>
          <a:p>
            <a:pPr marL="228600" lvl="0" indent="-50800" algn="l" rtl="0">
              <a:lnSpc>
                <a:spcPct val="90000"/>
              </a:lnSpc>
              <a:spcBef>
                <a:spcPts val="1000"/>
              </a:spcBef>
              <a:spcAft>
                <a:spcPts val="0"/>
              </a:spcAft>
              <a:buClr>
                <a:schemeClr val="dk1"/>
              </a:buClr>
              <a:buSzPct val="100000"/>
              <a:buNone/>
            </a:pPr>
            <a:endParaRPr dirty="0"/>
          </a:p>
        </p:txBody>
      </p:sp>
      <p:sp>
        <p:nvSpPr>
          <p:cNvPr id="111" name="Google Shape;111;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4"/>
          <p:cNvSpPr txBox="1">
            <a:spLocks noGrp="1"/>
          </p:cNvSpPr>
          <p:nvPr>
            <p:ph type="title"/>
          </p:nvPr>
        </p:nvSpPr>
        <p:spPr>
          <a:xfrm>
            <a:off x="1447800" y="27774"/>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Calibri"/>
              <a:buNone/>
            </a:pPr>
            <a:r>
              <a:rPr lang="en-US" b="1" dirty="0" smtClean="0">
                <a:solidFill>
                  <a:srgbClr val="0070C0"/>
                </a:solidFill>
              </a:rPr>
              <a:t>Comparisons details</a:t>
            </a:r>
            <a:endParaRPr b="1" dirty="0">
              <a:solidFill>
                <a:srgbClr val="0070C0"/>
              </a:solidFill>
            </a:endParaRPr>
          </a:p>
        </p:txBody>
      </p:sp>
      <p:sp>
        <p:nvSpPr>
          <p:cNvPr id="117" name="Google Shape;117;p4"/>
          <p:cNvSpPr txBox="1">
            <a:spLocks noGrp="1"/>
          </p:cNvSpPr>
          <p:nvPr>
            <p:ph type="body" idx="1"/>
          </p:nvPr>
        </p:nvSpPr>
        <p:spPr>
          <a:xfrm>
            <a:off x="457200" y="1143000"/>
            <a:ext cx="8464609" cy="5562600"/>
          </a:xfrm>
          <a:prstGeom prst="rect">
            <a:avLst/>
          </a:prstGeom>
          <a:noFill/>
          <a:ln>
            <a:noFill/>
          </a:ln>
        </p:spPr>
        <p:txBody>
          <a:bodyPr spcFirstLastPara="1" wrap="square" lIns="91425" tIns="45700" rIns="91425" bIns="45700" anchor="t" anchorCtr="0">
            <a:normAutofit fontScale="92500" lnSpcReduction="20000"/>
          </a:bodyPr>
          <a:lstStyle/>
          <a:p>
            <a:r>
              <a:rPr lang="en-US" dirty="0"/>
              <a:t>Vertical range: up to 2 km AGL</a:t>
            </a:r>
          </a:p>
          <a:p>
            <a:r>
              <a:rPr lang="en-US" dirty="0" smtClean="0"/>
              <a:t>Period: 2017-2019</a:t>
            </a:r>
          </a:p>
          <a:p>
            <a:r>
              <a:rPr lang="en-US" dirty="0" smtClean="0"/>
              <a:t>IFS: 1-12 hours lead time, hourly</a:t>
            </a:r>
          </a:p>
          <a:p>
            <a:r>
              <a:rPr lang="en-US" dirty="0" smtClean="0"/>
              <a:t>Low-level cloud-base heights expected to depend on synoptic conditions: </a:t>
            </a:r>
          </a:p>
          <a:p>
            <a:pPr lvl="1"/>
            <a:r>
              <a:rPr lang="en-US" dirty="0" smtClean="0"/>
              <a:t>Eastern Mediterranean warm season is characterized by subsidence</a:t>
            </a:r>
          </a:p>
          <a:p>
            <a:pPr lvl="1"/>
            <a:r>
              <a:rPr lang="en-US" dirty="0" smtClean="0"/>
              <a:t>Analysis of CBH and comparisons as a function of months</a:t>
            </a:r>
          </a:p>
          <a:p>
            <a:endParaRPr lang="en-US" dirty="0" smtClean="0"/>
          </a:p>
          <a:p>
            <a:r>
              <a:rPr lang="en-US" dirty="0"/>
              <a:t>Low-level cloud-base heights expected to depend </a:t>
            </a:r>
            <a:r>
              <a:rPr lang="en-US" dirty="0" smtClean="0"/>
              <a:t>on terrain height </a:t>
            </a:r>
            <a:r>
              <a:rPr lang="en-US" dirty="0" smtClean="0">
                <a:sym typeface="Wingdings" panose="05000000000000000000" pitchFamily="2" charset="2"/>
              </a:rPr>
              <a:t> </a:t>
            </a:r>
            <a:r>
              <a:rPr lang="en-US" dirty="0" smtClean="0"/>
              <a:t>Comparison to ceilometers in </a:t>
            </a:r>
          </a:p>
          <a:p>
            <a:pPr lvl="1"/>
            <a:r>
              <a:rPr lang="en-US" dirty="0" smtClean="0"/>
              <a:t>Jerusalem (inland, 800 m AGL) </a:t>
            </a:r>
          </a:p>
          <a:p>
            <a:pPr lvl="1"/>
            <a:r>
              <a:rPr lang="en-US" dirty="0" smtClean="0"/>
              <a:t>Bet-Dagan (coastal, 30 m AGL)</a:t>
            </a:r>
            <a:r>
              <a:rPr lang="en-US" dirty="0"/>
              <a:t/>
            </a:r>
            <a:br>
              <a:rPr lang="en-US" dirty="0"/>
            </a:br>
            <a:endParaRPr lang="en-US" dirty="0"/>
          </a:p>
          <a:p>
            <a:pPr marL="114300" indent="0">
              <a:buNone/>
            </a:pPr>
            <a:r>
              <a:rPr lang="en-US" dirty="0"/>
              <a:t/>
            </a:r>
            <a:br>
              <a:rPr lang="en-US" dirty="0"/>
            </a:br>
            <a:endParaRPr dirty="0"/>
          </a:p>
        </p:txBody>
      </p:sp>
      <p:sp>
        <p:nvSpPr>
          <p:cNvPr id="118" name="Google Shape;11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dirty="0"/>
          </a:p>
        </p:txBody>
      </p:sp>
      <p:pic>
        <p:nvPicPr>
          <p:cNvPr id="6" name="Picture 5"/>
          <p:cNvPicPr/>
          <p:nvPr/>
        </p:nvPicPr>
        <p:blipFill rotWithShape="1">
          <a:blip r:embed="rId3">
            <a:extLst>
              <a:ext uri="{28A0092B-C50C-407E-A947-70E740481C1C}">
                <a14:useLocalDpi xmlns:a14="http://schemas.microsoft.com/office/drawing/2010/main" val="0"/>
              </a:ext>
            </a:extLst>
          </a:blip>
          <a:srcRect r="25334"/>
          <a:stretch/>
        </p:blipFill>
        <p:spPr>
          <a:xfrm>
            <a:off x="9067800" y="1752600"/>
            <a:ext cx="2105114" cy="4267200"/>
          </a:xfrm>
          <a:prstGeom prst="rect">
            <a:avLst/>
          </a:prstGeom>
        </p:spPr>
      </p:pic>
      <p:sp>
        <p:nvSpPr>
          <p:cNvPr id="7" name="TextBox 6"/>
          <p:cNvSpPr txBox="1"/>
          <p:nvPr/>
        </p:nvSpPr>
        <p:spPr>
          <a:xfrm>
            <a:off x="9252195" y="1371836"/>
            <a:ext cx="1920719" cy="400110"/>
          </a:xfrm>
          <a:prstGeom prst="rect">
            <a:avLst/>
          </a:prstGeom>
          <a:noFill/>
        </p:spPr>
        <p:txBody>
          <a:bodyPr wrap="none" rtlCol="0">
            <a:spAutoFit/>
          </a:bodyPr>
          <a:lstStyle/>
          <a:p>
            <a:r>
              <a:rPr lang="en-US" sz="2000" dirty="0" smtClean="0"/>
              <a:t>Area of interest</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22" name="Google Shape;116;p4"/>
          <p:cNvSpPr txBox="1">
            <a:spLocks noGrp="1"/>
          </p:cNvSpPr>
          <p:nvPr>
            <p:ph type="title"/>
          </p:nvPr>
        </p:nvSpPr>
        <p:spPr>
          <a:xfrm>
            <a:off x="1447800" y="27774"/>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Calibri"/>
              <a:buNone/>
            </a:pPr>
            <a:r>
              <a:rPr lang="en-US" b="1" dirty="0" smtClean="0">
                <a:solidFill>
                  <a:srgbClr val="0070C0"/>
                </a:solidFill>
              </a:rPr>
              <a:t>Comparison to ceilometers</a:t>
            </a:r>
            <a:endParaRPr b="1" dirty="0">
              <a:solidFill>
                <a:srgbClr val="0070C0"/>
              </a:solidFill>
            </a:endParaRPr>
          </a:p>
        </p:txBody>
      </p:sp>
      <p:pic>
        <p:nvPicPr>
          <p:cNvPr id="23" name="Picture 22"/>
          <p:cNvPicPr/>
          <p:nvPr/>
        </p:nvPicPr>
        <p:blipFill>
          <a:blip r:embed="rId3">
            <a:extLst>
              <a:ext uri="{28A0092B-C50C-407E-A947-70E740481C1C}">
                <a14:useLocalDpi xmlns:a14="http://schemas.microsoft.com/office/drawing/2010/main" val="0"/>
              </a:ext>
            </a:extLst>
          </a:blip>
          <a:srcRect/>
          <a:stretch>
            <a:fillRect/>
          </a:stretch>
        </p:blipFill>
        <p:spPr bwMode="auto">
          <a:xfrm>
            <a:off x="380620" y="1315659"/>
            <a:ext cx="5274945" cy="3444240"/>
          </a:xfrm>
          <a:prstGeom prst="rect">
            <a:avLst/>
          </a:prstGeom>
          <a:noFill/>
          <a:ln>
            <a:noFill/>
          </a:ln>
        </p:spPr>
      </p:pic>
      <p:pic>
        <p:nvPicPr>
          <p:cNvPr id="24" name="Picture 23"/>
          <p:cNvPicPr/>
          <p:nvPr/>
        </p:nvPicPr>
        <p:blipFill>
          <a:blip r:embed="rId4">
            <a:extLst>
              <a:ext uri="{28A0092B-C50C-407E-A947-70E740481C1C}">
                <a14:useLocalDpi xmlns:a14="http://schemas.microsoft.com/office/drawing/2010/main" val="0"/>
              </a:ext>
            </a:extLst>
          </a:blip>
          <a:srcRect/>
          <a:stretch>
            <a:fillRect/>
          </a:stretch>
        </p:blipFill>
        <p:spPr bwMode="auto">
          <a:xfrm>
            <a:off x="6439587" y="1315659"/>
            <a:ext cx="5274945" cy="3444240"/>
          </a:xfrm>
          <a:prstGeom prst="rect">
            <a:avLst/>
          </a:prstGeom>
          <a:noFill/>
          <a:ln>
            <a:noFill/>
          </a:ln>
        </p:spPr>
      </p:pic>
      <p:sp>
        <p:nvSpPr>
          <p:cNvPr id="25" name="TextBox 24"/>
          <p:cNvSpPr txBox="1"/>
          <p:nvPr/>
        </p:nvSpPr>
        <p:spPr>
          <a:xfrm>
            <a:off x="1778009" y="1130993"/>
            <a:ext cx="2480166" cy="369332"/>
          </a:xfrm>
          <a:prstGeom prst="rect">
            <a:avLst/>
          </a:prstGeom>
          <a:solidFill>
            <a:schemeClr val="bg1"/>
          </a:solidFill>
        </p:spPr>
        <p:txBody>
          <a:bodyPr wrap="none" rtlCol="0">
            <a:spAutoFit/>
          </a:bodyPr>
          <a:lstStyle/>
          <a:p>
            <a:r>
              <a:rPr lang="en-US" sz="1800" dirty="0" smtClean="0"/>
              <a:t>Bet-Dagan (30m AGL)</a:t>
            </a:r>
            <a:endParaRPr lang="en-US" sz="1800" dirty="0"/>
          </a:p>
        </p:txBody>
      </p:sp>
      <p:sp>
        <p:nvSpPr>
          <p:cNvPr id="26" name="TextBox 25"/>
          <p:cNvSpPr txBox="1"/>
          <p:nvPr/>
        </p:nvSpPr>
        <p:spPr>
          <a:xfrm>
            <a:off x="7912465" y="1136937"/>
            <a:ext cx="2569934" cy="369332"/>
          </a:xfrm>
          <a:prstGeom prst="rect">
            <a:avLst/>
          </a:prstGeom>
          <a:solidFill>
            <a:schemeClr val="bg1"/>
          </a:solidFill>
        </p:spPr>
        <p:txBody>
          <a:bodyPr wrap="none" rtlCol="0">
            <a:spAutoFit/>
          </a:bodyPr>
          <a:lstStyle/>
          <a:p>
            <a:r>
              <a:rPr lang="en-US" sz="1800" dirty="0" smtClean="0"/>
              <a:t>Jerusalem (800m AGL)</a:t>
            </a:r>
            <a:endParaRPr lang="en-US" sz="1800" dirty="0"/>
          </a:p>
        </p:txBody>
      </p:sp>
      <p:sp>
        <p:nvSpPr>
          <p:cNvPr id="30" name="TextBox 29"/>
          <p:cNvSpPr txBox="1"/>
          <p:nvPr/>
        </p:nvSpPr>
        <p:spPr>
          <a:xfrm rot="16200000">
            <a:off x="3939392" y="2899279"/>
            <a:ext cx="3432350" cy="276999"/>
          </a:xfrm>
          <a:prstGeom prst="rect">
            <a:avLst/>
          </a:prstGeom>
          <a:solidFill>
            <a:schemeClr val="bg1"/>
          </a:solidFill>
        </p:spPr>
        <p:txBody>
          <a:bodyPr wrap="none" rtlCol="0">
            <a:spAutoFit/>
          </a:bodyPr>
          <a:lstStyle/>
          <a:p>
            <a:r>
              <a:rPr lang="en-US" sz="1200" dirty="0" smtClean="0">
                <a:solidFill>
                  <a:srgbClr val="C00000"/>
                </a:solidFill>
                <a:latin typeface="Times New Roman" panose="02020603050405020304" pitchFamily="18" charset="0"/>
                <a:cs typeface="Times New Roman" panose="02020603050405020304" pitchFamily="18" charset="0"/>
              </a:rPr>
              <a:t>Relative bias (Ceilometer-ECMWF)/Ceilometer (%)</a:t>
            </a:r>
            <a:endParaRPr lang="en-US" sz="1200" dirty="0">
              <a:solidFill>
                <a:srgbClr val="C00000"/>
              </a:solidFill>
              <a:latin typeface="Times New Roman" panose="02020603050405020304" pitchFamily="18" charset="0"/>
              <a:cs typeface="Times New Roman" panose="02020603050405020304" pitchFamily="18" charset="0"/>
            </a:endParaRPr>
          </a:p>
        </p:txBody>
      </p:sp>
      <p:sp>
        <p:nvSpPr>
          <p:cNvPr id="31" name="TextBox 30"/>
          <p:cNvSpPr txBox="1"/>
          <p:nvPr/>
        </p:nvSpPr>
        <p:spPr>
          <a:xfrm rot="16200000">
            <a:off x="-271711" y="3025361"/>
            <a:ext cx="1390124" cy="307777"/>
          </a:xfrm>
          <a:prstGeom prst="rect">
            <a:avLst/>
          </a:prstGeom>
          <a:solidFill>
            <a:schemeClr val="bg1"/>
          </a:solidFill>
        </p:spPr>
        <p:txBody>
          <a:bodyPr wrap="none" rtlCol="0">
            <a:spAutoFit/>
          </a:bodyPr>
          <a:lstStyle/>
          <a:p>
            <a:r>
              <a:rPr lang="en-US" dirty="0" smtClean="0">
                <a:solidFill>
                  <a:srgbClr val="0070C0"/>
                </a:solidFill>
                <a:latin typeface="Times New Roman" panose="02020603050405020304" pitchFamily="18" charset="0"/>
                <a:cs typeface="Times New Roman" panose="02020603050405020304" pitchFamily="18" charset="0"/>
              </a:rPr>
              <a:t>Height AGL (m)</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2" name="TextBox 31"/>
          <p:cNvSpPr txBox="1"/>
          <p:nvPr/>
        </p:nvSpPr>
        <p:spPr>
          <a:xfrm>
            <a:off x="2722671" y="4528715"/>
            <a:ext cx="663964" cy="307777"/>
          </a:xfrm>
          <a:prstGeom prst="rect">
            <a:avLst/>
          </a:prstGeom>
          <a:solidFill>
            <a:schemeClr val="bg1"/>
          </a:solidFill>
        </p:spPr>
        <p:txBody>
          <a:bodyPr wrap="non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Month</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770715" y="4548789"/>
            <a:ext cx="663964" cy="307777"/>
          </a:xfrm>
          <a:prstGeom prst="rect">
            <a:avLst/>
          </a:prstGeom>
          <a:solidFill>
            <a:schemeClr val="bg1"/>
          </a:solidFill>
        </p:spPr>
        <p:txBody>
          <a:bodyPr wrap="non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Month</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rot="16200000">
            <a:off x="5777287" y="3025362"/>
            <a:ext cx="1390124" cy="307777"/>
          </a:xfrm>
          <a:prstGeom prst="rect">
            <a:avLst/>
          </a:prstGeom>
          <a:solidFill>
            <a:schemeClr val="bg1"/>
          </a:solidFill>
        </p:spPr>
        <p:txBody>
          <a:bodyPr wrap="none" rtlCol="0">
            <a:spAutoFit/>
          </a:bodyPr>
          <a:lstStyle/>
          <a:p>
            <a:r>
              <a:rPr lang="en-US" dirty="0" smtClean="0">
                <a:solidFill>
                  <a:srgbClr val="0070C0"/>
                </a:solidFill>
                <a:latin typeface="Times New Roman" panose="02020603050405020304" pitchFamily="18" charset="0"/>
                <a:cs typeface="Times New Roman" panose="02020603050405020304" pitchFamily="18" charset="0"/>
              </a:rPr>
              <a:t>Height AGL (m)</a:t>
            </a:r>
            <a:endParaRPr lang="en-US" dirty="0">
              <a:solidFill>
                <a:srgbClr val="0070C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rot="16200000">
            <a:off x="10006903" y="2793745"/>
            <a:ext cx="3432350" cy="276999"/>
          </a:xfrm>
          <a:prstGeom prst="rect">
            <a:avLst/>
          </a:prstGeom>
          <a:solidFill>
            <a:schemeClr val="bg1"/>
          </a:solidFill>
        </p:spPr>
        <p:txBody>
          <a:bodyPr wrap="none" rtlCol="0">
            <a:spAutoFit/>
          </a:bodyPr>
          <a:lstStyle/>
          <a:p>
            <a:r>
              <a:rPr lang="en-US" sz="1200" dirty="0" smtClean="0">
                <a:solidFill>
                  <a:srgbClr val="C00000"/>
                </a:solidFill>
                <a:latin typeface="Times New Roman" panose="02020603050405020304" pitchFamily="18" charset="0"/>
                <a:cs typeface="Times New Roman" panose="02020603050405020304" pitchFamily="18" charset="0"/>
              </a:rPr>
              <a:t>Relative bias (Ceilometer-ECMWF)/Ceilometer (%)</a:t>
            </a:r>
            <a:endParaRPr lang="en-US" sz="1200" dirty="0">
              <a:solidFill>
                <a:srgbClr val="C0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2728092" y="1687627"/>
            <a:ext cx="2759089" cy="230832"/>
          </a:xfrm>
          <a:prstGeom prst="rect">
            <a:avLst/>
          </a:prstGeom>
          <a:solidFill>
            <a:schemeClr val="bg1"/>
          </a:solidFill>
        </p:spPr>
        <p:txBody>
          <a:bodyPr wrap="none" rtlCol="0">
            <a:spAutoFit/>
          </a:bodyPr>
          <a:lstStyle/>
          <a:p>
            <a:r>
              <a:rPr lang="en-US" sz="900" b="1" dirty="0" smtClean="0">
                <a:latin typeface="Times New Roman" panose="02020603050405020304" pitchFamily="18" charset="0"/>
                <a:cs typeface="Times New Roman" panose="02020603050405020304" pitchFamily="18" charset="0"/>
              </a:rPr>
              <a:t>Relative bias (Ceilometer-ECMWF)/Ceilometer (%)</a:t>
            </a:r>
            <a:endParaRPr lang="en-US" sz="900" b="1" dirty="0">
              <a:latin typeface="Times New Roman" panose="02020603050405020304" pitchFamily="18" charset="0"/>
              <a:cs typeface="Times New Roman" panose="02020603050405020304" pitchFamily="18" charset="0"/>
            </a:endParaRPr>
          </a:p>
        </p:txBody>
      </p:sp>
      <p:sp>
        <p:nvSpPr>
          <p:cNvPr id="37" name="Oval 36"/>
          <p:cNvSpPr/>
          <p:nvPr/>
        </p:nvSpPr>
        <p:spPr>
          <a:xfrm>
            <a:off x="1778009" y="2946252"/>
            <a:ext cx="2553288" cy="11193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8904167" y="1609195"/>
            <a:ext cx="2759089" cy="230832"/>
          </a:xfrm>
          <a:prstGeom prst="rect">
            <a:avLst/>
          </a:prstGeom>
          <a:solidFill>
            <a:schemeClr val="bg1"/>
          </a:solidFill>
        </p:spPr>
        <p:txBody>
          <a:bodyPr wrap="none" rtlCol="0">
            <a:spAutoFit/>
          </a:bodyPr>
          <a:lstStyle/>
          <a:p>
            <a:r>
              <a:rPr lang="en-US" sz="900" b="1" dirty="0" smtClean="0">
                <a:latin typeface="Times New Roman" panose="02020603050405020304" pitchFamily="18" charset="0"/>
                <a:cs typeface="Times New Roman" panose="02020603050405020304" pitchFamily="18" charset="0"/>
              </a:rPr>
              <a:t>Relative bias (Ceilometer-ECMWF)/Ceilometer (%)</a:t>
            </a:r>
            <a:endParaRPr lang="en-US" sz="9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380620" y="4788092"/>
            <a:ext cx="11342458" cy="2031325"/>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sz="1800" dirty="0" smtClean="0"/>
              <a:t>Lower CBH during warm months and higher CBH during cold months clearly seen in the coastal flat terrain location (Bet-Dagan)</a:t>
            </a:r>
          </a:p>
          <a:p>
            <a:pPr marL="285750" indent="-285750">
              <a:buFont typeface="Arial" panose="020B0604020202020204" pitchFamily="34" charset="0"/>
              <a:buChar char="•"/>
            </a:pPr>
            <a:endParaRPr lang="en-US" sz="1800" dirty="0" smtClean="0"/>
          </a:p>
          <a:p>
            <a:pPr marL="285750" indent="-285750">
              <a:buFont typeface="Arial" panose="020B0604020202020204" pitchFamily="34" charset="0"/>
              <a:buChar char="•"/>
            </a:pPr>
            <a:r>
              <a:rPr lang="en-US" sz="1800" dirty="0" smtClean="0"/>
              <a:t>Lower CBH in the high terrain inland location (Jerusalem)</a:t>
            </a:r>
          </a:p>
          <a:p>
            <a:pPr marL="285750" indent="-285750">
              <a:buFont typeface="Arial" panose="020B0604020202020204" pitchFamily="34" charset="0"/>
              <a:buChar char="•"/>
            </a:pPr>
            <a:endParaRPr lang="en-US" sz="1800" dirty="0" smtClean="0"/>
          </a:p>
          <a:p>
            <a:pPr marL="285750" indent="-285750">
              <a:buFont typeface="Arial" panose="020B0604020202020204" pitchFamily="34" charset="0"/>
              <a:buChar char="•"/>
            </a:pPr>
            <a:r>
              <a:rPr lang="en-US" sz="1800" dirty="0" smtClean="0"/>
              <a:t>In both locations model negatively biased on most warm months and positively biased on most cold months, yearly negative relative bias of 13% (Bet-Dagan) and 6% (Jerusalem)</a:t>
            </a:r>
            <a:endParaRPr 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4" name="Google Shape;12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grpSp>
        <p:nvGrpSpPr>
          <p:cNvPr id="9" name="Group 8"/>
          <p:cNvGrpSpPr/>
          <p:nvPr/>
        </p:nvGrpSpPr>
        <p:grpSpPr>
          <a:xfrm>
            <a:off x="425413" y="1831776"/>
            <a:ext cx="6827526" cy="4422581"/>
            <a:chOff x="626692" y="1447796"/>
            <a:chExt cx="6827526" cy="4422581"/>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796" y="1447796"/>
              <a:ext cx="6614535" cy="4323939"/>
            </a:xfrm>
            <a:prstGeom prst="rect">
              <a:avLst/>
            </a:prstGeom>
            <a:noFill/>
            <a:ln>
              <a:solidFill>
                <a:schemeClr val="bg1"/>
              </a:solidFill>
            </a:ln>
          </p:spPr>
        </p:pic>
        <p:sp>
          <p:nvSpPr>
            <p:cNvPr id="2" name="TextBox 1"/>
            <p:cNvSpPr txBox="1"/>
            <p:nvPr/>
          </p:nvSpPr>
          <p:spPr>
            <a:xfrm>
              <a:off x="2743200" y="1524000"/>
              <a:ext cx="2590800" cy="307777"/>
            </a:xfrm>
            <a:prstGeom prst="rect">
              <a:avLst/>
            </a:prstGeom>
            <a:solidFill>
              <a:schemeClr val="bg1"/>
            </a:solidFill>
          </p:spPr>
          <p:txBody>
            <a:bodyPr wrap="squar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Number satellite passes</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3652917" y="5562600"/>
              <a:ext cx="663964" cy="307777"/>
            </a:xfrm>
            <a:prstGeom prst="rect">
              <a:avLst/>
            </a:prstGeom>
            <a:solidFill>
              <a:schemeClr val="bg1"/>
            </a:solidFill>
          </p:spPr>
          <p:txBody>
            <a:bodyPr wrap="non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Month</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rot="16200000">
              <a:off x="5371757" y="3290354"/>
              <a:ext cx="3857146" cy="307777"/>
            </a:xfrm>
            <a:prstGeom prst="rect">
              <a:avLst/>
            </a:prstGeom>
            <a:solidFill>
              <a:schemeClr val="bg1"/>
            </a:solidFill>
          </p:spPr>
          <p:txBody>
            <a:bodyPr wrap="none" rtlCol="0">
              <a:spAutoFit/>
            </a:bodyPr>
            <a:lstStyle/>
            <a:p>
              <a:r>
                <a:rPr lang="en-US" dirty="0" smtClean="0">
                  <a:solidFill>
                    <a:srgbClr val="C00000"/>
                  </a:solidFill>
                  <a:latin typeface="Times New Roman" panose="02020603050405020304" pitchFamily="18" charset="0"/>
                  <a:cs typeface="Times New Roman" panose="02020603050405020304" pitchFamily="18" charset="0"/>
                </a:rPr>
                <a:t>Relative bias (CALIPSO-ECMWF)/CALIPSO (%)</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4038600" y="1981200"/>
              <a:ext cx="2694969" cy="230832"/>
            </a:xfrm>
            <a:prstGeom prst="rect">
              <a:avLst/>
            </a:prstGeom>
            <a:solidFill>
              <a:schemeClr val="bg1"/>
            </a:solidFill>
          </p:spPr>
          <p:txBody>
            <a:bodyPr wrap="none" rtlCol="0">
              <a:spAutoFit/>
            </a:bodyPr>
            <a:lstStyle/>
            <a:p>
              <a:r>
                <a:rPr lang="en-US" sz="900" b="1" dirty="0" smtClean="0">
                  <a:latin typeface="Times New Roman" panose="02020603050405020304" pitchFamily="18" charset="0"/>
                  <a:cs typeface="Times New Roman" panose="02020603050405020304" pitchFamily="18" charset="0"/>
                </a:rPr>
                <a:t>Relative bias (CALIPSO-ECMWF)/CALIPSO (%)</a:t>
              </a:r>
              <a:endParaRPr lang="en-US" sz="900" b="1" dirty="0">
                <a:latin typeface="Times New Roman" panose="02020603050405020304" pitchFamily="18" charset="0"/>
                <a:cs typeface="Times New Roman" panose="02020603050405020304" pitchFamily="18" charset="0"/>
              </a:endParaRPr>
            </a:p>
          </p:txBody>
        </p:sp>
        <p:sp>
          <p:nvSpPr>
            <p:cNvPr id="16" name="TextBox 15"/>
            <p:cNvSpPr txBox="1"/>
            <p:nvPr/>
          </p:nvSpPr>
          <p:spPr>
            <a:xfrm rot="16200000">
              <a:off x="85519" y="3512974"/>
              <a:ext cx="1390124" cy="307777"/>
            </a:xfrm>
            <a:prstGeom prst="rect">
              <a:avLst/>
            </a:prstGeom>
            <a:solidFill>
              <a:schemeClr val="bg1"/>
            </a:solidFill>
          </p:spPr>
          <p:txBody>
            <a:bodyPr wrap="none" rtlCol="0">
              <a:spAutoFit/>
            </a:bodyPr>
            <a:lstStyle/>
            <a:p>
              <a:r>
                <a:rPr lang="en-US" dirty="0" smtClean="0">
                  <a:solidFill>
                    <a:srgbClr val="0070C0"/>
                  </a:solidFill>
                  <a:latin typeface="Times New Roman" panose="02020603050405020304" pitchFamily="18" charset="0"/>
                  <a:cs typeface="Times New Roman" panose="02020603050405020304" pitchFamily="18" charset="0"/>
                </a:rPr>
                <a:t>Height AGL (m)</a:t>
              </a:r>
              <a:endParaRPr lang="en-US" dirty="0">
                <a:solidFill>
                  <a:srgbClr val="0070C0"/>
                </a:solidFill>
                <a:latin typeface="Times New Roman" panose="02020603050405020304" pitchFamily="18" charset="0"/>
                <a:cs typeface="Times New Roman" panose="02020603050405020304" pitchFamily="18" charset="0"/>
              </a:endParaRPr>
            </a:p>
          </p:txBody>
        </p:sp>
      </p:grpSp>
      <p:sp>
        <p:nvSpPr>
          <p:cNvPr id="7" name="TextBox 6"/>
          <p:cNvSpPr txBox="1"/>
          <p:nvPr/>
        </p:nvSpPr>
        <p:spPr>
          <a:xfrm>
            <a:off x="7913406" y="1535456"/>
            <a:ext cx="3734512" cy="2862322"/>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Lower </a:t>
            </a:r>
            <a:r>
              <a:rPr lang="en-US" sz="2000" dirty="0"/>
              <a:t>CBH during warm months and higher CBH during cold </a:t>
            </a:r>
            <a:r>
              <a:rPr lang="en-US" sz="2000" dirty="0" smtClean="0"/>
              <a:t>months </a:t>
            </a:r>
            <a:r>
              <a:rPr lang="en-US" sz="2000" dirty="0"/>
              <a:t>clearly seen in </a:t>
            </a:r>
            <a:r>
              <a:rPr lang="en-US" sz="2000" dirty="0" smtClean="0"/>
              <a:t>model and CALIPSO (except for May)</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Model negatively biased on most months, relative bias of 29% yearly</a:t>
            </a:r>
            <a:endParaRPr lang="en-US" sz="2000" dirty="0"/>
          </a:p>
        </p:txBody>
      </p:sp>
      <p:sp>
        <p:nvSpPr>
          <p:cNvPr id="20" name="Google Shape;116;p4"/>
          <p:cNvSpPr txBox="1">
            <a:spLocks noGrp="1"/>
          </p:cNvSpPr>
          <p:nvPr>
            <p:ph type="title"/>
          </p:nvPr>
        </p:nvSpPr>
        <p:spPr>
          <a:xfrm>
            <a:off x="1447800" y="27774"/>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Calibri"/>
              <a:buNone/>
            </a:pPr>
            <a:r>
              <a:rPr lang="en-US" b="1" dirty="0" smtClean="0">
                <a:solidFill>
                  <a:srgbClr val="0070C0"/>
                </a:solidFill>
              </a:rPr>
              <a:t>Comparison to </a:t>
            </a:r>
            <a:r>
              <a:rPr lang="en-US" b="1" dirty="0" err="1" smtClean="0">
                <a:solidFill>
                  <a:srgbClr val="0070C0"/>
                </a:solidFill>
              </a:rPr>
              <a:t>Cloudsat</a:t>
            </a:r>
            <a:r>
              <a:rPr lang="en-US" b="1" dirty="0" smtClean="0">
                <a:solidFill>
                  <a:srgbClr val="0070C0"/>
                </a:solidFill>
              </a:rPr>
              <a:t>-CALIPSO</a:t>
            </a:r>
            <a:endParaRPr b="1" dirty="0">
              <a:solidFill>
                <a:srgbClr val="0070C0"/>
              </a:solidFill>
            </a:endParaRPr>
          </a:p>
        </p:txBody>
      </p:sp>
      <p:sp>
        <p:nvSpPr>
          <p:cNvPr id="8" name="TextBox 7"/>
          <p:cNvSpPr txBox="1"/>
          <p:nvPr/>
        </p:nvSpPr>
        <p:spPr>
          <a:xfrm>
            <a:off x="1820254" y="1395685"/>
            <a:ext cx="3711272" cy="369332"/>
          </a:xfrm>
          <a:prstGeom prst="rect">
            <a:avLst/>
          </a:prstGeom>
          <a:noFill/>
        </p:spPr>
        <p:txBody>
          <a:bodyPr wrap="none" rtlCol="0">
            <a:spAutoFit/>
          </a:bodyPr>
          <a:lstStyle/>
          <a:p>
            <a:r>
              <a:rPr lang="en-US" sz="1800" dirty="0" smtClean="0"/>
              <a:t>Mean CBH and standard deviation</a:t>
            </a:r>
            <a:endParaRPr lang="en-US" sz="1800" dirty="0"/>
          </a:p>
        </p:txBody>
      </p:sp>
      <p:sp>
        <p:nvSpPr>
          <p:cNvPr id="10" name="Oval 9"/>
          <p:cNvSpPr/>
          <p:nvPr/>
        </p:nvSpPr>
        <p:spPr>
          <a:xfrm>
            <a:off x="2290273" y="4050843"/>
            <a:ext cx="2842448" cy="11193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2" name="Title 1"/>
          <p:cNvSpPr>
            <a:spLocks noGrp="1"/>
          </p:cNvSpPr>
          <p:nvPr>
            <p:ph type="title"/>
          </p:nvPr>
        </p:nvSpPr>
        <p:spPr>
          <a:xfrm>
            <a:off x="1333855" y="0"/>
            <a:ext cx="10515600" cy="1325563"/>
          </a:xfrm>
        </p:spPr>
        <p:txBody>
          <a:bodyPr/>
          <a:lstStyle/>
          <a:p>
            <a:r>
              <a:rPr lang="en-US" b="1" dirty="0" smtClean="0">
                <a:solidFill>
                  <a:srgbClr val="0070C0"/>
                </a:solidFill>
              </a:rPr>
              <a:t>Summary</a:t>
            </a:r>
            <a:endParaRPr lang="en-US" b="1" dirty="0">
              <a:solidFill>
                <a:srgbClr val="0070C0"/>
              </a:solidFill>
            </a:endParaRPr>
          </a:p>
        </p:txBody>
      </p:sp>
      <p:sp>
        <p:nvSpPr>
          <p:cNvPr id="3" name="Text Placeholder 2"/>
          <p:cNvSpPr>
            <a:spLocks noGrp="1"/>
          </p:cNvSpPr>
          <p:nvPr>
            <p:ph type="body" idx="1"/>
          </p:nvPr>
        </p:nvSpPr>
        <p:spPr>
          <a:xfrm>
            <a:off x="641647" y="1013773"/>
            <a:ext cx="10515600" cy="5173381"/>
          </a:xfrm>
        </p:spPr>
        <p:txBody>
          <a:bodyPr>
            <a:normAutofit fontScale="92500" lnSpcReduction="10000"/>
          </a:bodyPr>
          <a:lstStyle/>
          <a:p>
            <a:r>
              <a:rPr lang="en-US" dirty="0"/>
              <a:t>In order to examine the quality of the </a:t>
            </a:r>
            <a:r>
              <a:rPr lang="en-US" dirty="0" smtClean="0"/>
              <a:t>short IFS forecasts of low level CBH (up to 2000 m AGL) in the eastern Mediterranean basin, a comparison </a:t>
            </a:r>
            <a:r>
              <a:rPr lang="en-US" dirty="0"/>
              <a:t>was made </a:t>
            </a:r>
            <a:r>
              <a:rPr lang="en-US" dirty="0" smtClean="0"/>
              <a:t>between </a:t>
            </a:r>
            <a:r>
              <a:rPr lang="en-US" dirty="0"/>
              <a:t>the IFS model </a:t>
            </a:r>
            <a:r>
              <a:rPr lang="en-US" dirty="0" smtClean="0"/>
              <a:t>predictions to </a:t>
            </a:r>
            <a:r>
              <a:rPr lang="en-US" dirty="0"/>
              <a:t>observations from </a:t>
            </a:r>
            <a:r>
              <a:rPr lang="en-US" dirty="0" smtClean="0"/>
              <a:t>two </a:t>
            </a:r>
            <a:r>
              <a:rPr lang="en-US" dirty="0"/>
              <a:t>meteorological </a:t>
            </a:r>
            <a:r>
              <a:rPr lang="en-US" dirty="0" smtClean="0"/>
              <a:t>satellites missions </a:t>
            </a:r>
            <a:r>
              <a:rPr lang="en-US" dirty="0"/>
              <a:t>- VIIRS and </a:t>
            </a:r>
            <a:r>
              <a:rPr lang="en-US" dirty="0" err="1" smtClean="0"/>
              <a:t>Cloudsat</a:t>
            </a:r>
            <a:r>
              <a:rPr lang="en-US" dirty="0" smtClean="0"/>
              <a:t>-CALIPSO-, to ceilometer </a:t>
            </a:r>
            <a:r>
              <a:rPr lang="en-US" dirty="0"/>
              <a:t>observations at two sites in Israel - Beit Dagan </a:t>
            </a:r>
            <a:r>
              <a:rPr lang="en-US" dirty="0" smtClean="0"/>
              <a:t>(coastal plain</a:t>
            </a:r>
            <a:r>
              <a:rPr lang="en-US" dirty="0"/>
              <a:t>) and Jerusalem </a:t>
            </a:r>
            <a:r>
              <a:rPr lang="en-US" dirty="0" smtClean="0"/>
              <a:t>(inland mountainous </a:t>
            </a:r>
            <a:r>
              <a:rPr lang="en-US" dirty="0"/>
              <a:t>area), and </a:t>
            </a:r>
            <a:r>
              <a:rPr lang="en-US" dirty="0" smtClean="0"/>
              <a:t>to aviation </a:t>
            </a:r>
            <a:r>
              <a:rPr lang="en-US" dirty="0"/>
              <a:t>weather </a:t>
            </a:r>
            <a:r>
              <a:rPr lang="en-US" dirty="0" smtClean="0"/>
              <a:t>reports from </a:t>
            </a:r>
            <a:r>
              <a:rPr lang="en-US" dirty="0"/>
              <a:t>airports</a:t>
            </a:r>
            <a:r>
              <a:rPr lang="en-US" dirty="0" smtClean="0"/>
              <a:t>.</a:t>
            </a:r>
          </a:p>
          <a:p>
            <a:r>
              <a:rPr lang="en-US" dirty="0" smtClean="0"/>
              <a:t>We found: </a:t>
            </a:r>
          </a:p>
          <a:p>
            <a:pPr lvl="1"/>
            <a:r>
              <a:rPr lang="en-US" dirty="0" smtClean="0"/>
              <a:t>Good </a:t>
            </a:r>
            <a:r>
              <a:rPr lang="en-US" dirty="0"/>
              <a:t>agreement between CBH IFS </a:t>
            </a:r>
            <a:r>
              <a:rPr lang="en-US" dirty="0" smtClean="0"/>
              <a:t>predictions </a:t>
            </a:r>
            <a:r>
              <a:rPr lang="en-US" dirty="0"/>
              <a:t>and </a:t>
            </a:r>
            <a:r>
              <a:rPr lang="en-US" dirty="0" smtClean="0"/>
              <a:t>the aforementioned observations with relative biases of 25%, 35% and 20% for the comparisons to ceilometers, </a:t>
            </a:r>
            <a:r>
              <a:rPr lang="en-US" dirty="0" err="1" smtClean="0"/>
              <a:t>Cloudsat</a:t>
            </a:r>
            <a:r>
              <a:rPr lang="en-US" dirty="0" smtClean="0"/>
              <a:t>-CALIPSO and VIIRS (not shown), respectively. </a:t>
            </a:r>
          </a:p>
          <a:p>
            <a:pPr lvl="1"/>
            <a:r>
              <a:rPr lang="en-US" dirty="0" smtClean="0"/>
              <a:t>Good agreement in cloud cover between IFS forecasts and observations of aviation weather reports (not shown).</a:t>
            </a:r>
          </a:p>
          <a:p>
            <a:pPr lvl="1"/>
            <a:r>
              <a:rPr lang="en-US" dirty="0" smtClean="0"/>
              <a:t>CBH are lower during the warm months as expected from regional subsidence</a:t>
            </a:r>
          </a:p>
          <a:p>
            <a:pPr lvl="1"/>
            <a:r>
              <a:rPr lang="en-US" dirty="0" smtClean="0"/>
              <a:t>CBH are lower AGL in Jerusalem than in Bet-Dagan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555</Words>
  <Application>Microsoft Office PowerPoint</Application>
  <PresentationFormat>Custom</PresentationFormat>
  <Paragraphs>70</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Symbol</vt:lpstr>
      <vt:lpstr>Times New Roman</vt:lpstr>
      <vt:lpstr>Wingdings</vt:lpstr>
      <vt:lpstr>Office Theme</vt:lpstr>
      <vt:lpstr>  Low-level cloud-base height in the eastern Mediterranean basin: comparison between ECMWF IFS forecasts, ceilometers observations, satellite observations and aviation-weather reports </vt:lpstr>
      <vt:lpstr>Motivation and aim</vt:lpstr>
      <vt:lpstr>Low-level CBH: Evaluation of IFS short forecasts</vt:lpstr>
      <vt:lpstr>Comparisons details</vt:lpstr>
      <vt:lpstr>Comparison to ceilometers</vt:lpstr>
      <vt:lpstr>Comparison to Cloudsat-CALIPSO</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Very-high resolution  WRF mesoscale urban-modeling for a coastal complex terrain metropolitan area</dc:title>
  <dc:creator>Dorita Rostkier-Edelstein</dc:creator>
  <cp:lastModifiedBy>user</cp:lastModifiedBy>
  <cp:revision>31</cp:revision>
  <dcterms:created xsi:type="dcterms:W3CDTF">2022-05-08T14:41:31Z</dcterms:created>
  <dcterms:modified xsi:type="dcterms:W3CDTF">2022-05-22T19:19:32Z</dcterms:modified>
</cp:coreProperties>
</file>