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9" r:id="rId2"/>
    <p:sldId id="260" r:id="rId3"/>
    <p:sldId id="270" r:id="rId4"/>
    <p:sldId id="271" r:id="rId5"/>
    <p:sldId id="268" r:id="rId6"/>
    <p:sldId id="272" r:id="rId7"/>
    <p:sldId id="264" r:id="rId8"/>
    <p:sldId id="2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6" autoAdjust="0"/>
    <p:restoredTop sz="95782" autoAdjust="0"/>
  </p:normalViewPr>
  <p:slideViewPr>
    <p:cSldViewPr snapToGrid="0">
      <p:cViewPr varScale="1">
        <p:scale>
          <a:sx n="54" d="100"/>
          <a:sy n="54" d="100"/>
        </p:scale>
        <p:origin x="768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CC9E8-9CC6-4CE5-8A36-2D99B233A60B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459CD-C3BB-46AB-9B77-1F631DE80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74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459CD-C3BB-46AB-9B77-1F631DE804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76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FD065-006A-408A-A6B4-2054F34854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63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FD065-006A-408A-A6B4-2054F34854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5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FD065-006A-408A-A6B4-2054F34854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54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FD065-006A-408A-A6B4-2054F34854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4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EE4F-8FF2-4629-B215-44C98F8B31BC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CFF5-E566-4070-87C7-86FBCA68A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23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EE4F-8FF2-4629-B215-44C98F8B31BC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CFF5-E566-4070-87C7-86FBCA68A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2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EE4F-8FF2-4629-B215-44C98F8B31BC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CFF5-E566-4070-87C7-86FBCA68A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01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EE4F-8FF2-4629-B215-44C98F8B31BC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CFF5-E566-4070-87C7-86FBCA68A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003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EE4F-8FF2-4629-B215-44C98F8B31BC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CFF5-E566-4070-87C7-86FBCA68A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23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EE4F-8FF2-4629-B215-44C98F8B31BC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CFF5-E566-4070-87C7-86FBCA68A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7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EE4F-8FF2-4629-B215-44C98F8B31BC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CFF5-E566-4070-87C7-86FBCA68A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70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EE4F-8FF2-4629-B215-44C98F8B31BC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CFF5-E566-4070-87C7-86FBCA68A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0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EE4F-8FF2-4629-B215-44C98F8B31BC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CFF5-E566-4070-87C7-86FBCA68A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30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EE4F-8FF2-4629-B215-44C98F8B31BC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CFF5-E566-4070-87C7-86FBCA68A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081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EE4F-8FF2-4629-B215-44C98F8B31BC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CFF5-E566-4070-87C7-86FBCA68A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43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0EE4F-8FF2-4629-B215-44C98F8B31BC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BCFF5-E566-4070-87C7-86FBCA68A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5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12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microsoft.com/office/2007/relationships/hdphoto" Target="../media/hdphoto5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4" Type="http://schemas.openxmlformats.org/officeDocument/2006/relationships/image" Target="../media/image27.emf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550" y="1695582"/>
            <a:ext cx="10595016" cy="1097280"/>
          </a:xfrm>
        </p:spPr>
        <p:txBody>
          <a:bodyPr>
            <a:noAutofit/>
          </a:bodyPr>
          <a:lstStyle/>
          <a:p>
            <a:r>
              <a:rPr lang="en-US" sz="2800" dirty="0" smtClean="0"/>
              <a:t>CO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 INJECTION FOR GEOTHERMAL POWER GENERATION AND STORAGE IN HYDROTHERMAL RESERVOIRS IN AL WAJH BASIN, SAUDI ARABIA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40219"/>
            <a:ext cx="9144000" cy="697458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+mj-lt"/>
              </a:rPr>
              <a:t>Bora Yalcin, Justin Ezekiel, P. Martin Mai</a:t>
            </a:r>
            <a:endParaRPr lang="en-US" sz="2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5001" b="-2562"/>
          <a:stretch/>
        </p:blipFill>
        <p:spPr>
          <a:xfrm>
            <a:off x="9727303" y="0"/>
            <a:ext cx="2464697" cy="1097280"/>
          </a:xfrm>
          <a:prstGeom prst="rect">
            <a:avLst/>
          </a:prstGeom>
        </p:spPr>
      </p:pic>
      <p:pic>
        <p:nvPicPr>
          <p:cNvPr id="5" name="Picture 2" descr="King Abdullah University of Science (KAUST) Logo V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79" y="5652770"/>
            <a:ext cx="2180025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GU General Assembly 2022 – International GNSS Serv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79" y="0"/>
            <a:ext cx="320871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482CFB-6686-1546-A086-F9FBAE8EA8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651" y="5764814"/>
            <a:ext cx="1047430" cy="10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4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67" y="1381270"/>
            <a:ext cx="3140063" cy="54041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9A493D-016E-4A9B-9E45-0A77D9B24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8618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269" t="1894" r="4316" b="6662"/>
          <a:stretch/>
        </p:blipFill>
        <p:spPr>
          <a:xfrm>
            <a:off x="3700186" y="1245656"/>
            <a:ext cx="3780626" cy="55645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t="10038" r="699" b="23034"/>
          <a:stretch/>
        </p:blipFill>
        <p:spPr>
          <a:xfrm>
            <a:off x="7554464" y="4623458"/>
            <a:ext cx="4582503" cy="21867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502227" y="6569930"/>
            <a:ext cx="8515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(</a:t>
            </a:r>
            <a:r>
              <a:rPr lang="en-US" sz="800" dirty="0" err="1" smtClean="0"/>
              <a:t>Mohriak</a:t>
            </a:r>
            <a:r>
              <a:rPr lang="en-US" sz="800" dirty="0" smtClean="0"/>
              <a:t>, 2014)</a:t>
            </a:r>
            <a:endParaRPr lang="en-US" sz="800" dirty="0"/>
          </a:p>
        </p:txBody>
      </p:sp>
      <p:sp>
        <p:nvSpPr>
          <p:cNvPr id="20" name="TextBox 19"/>
          <p:cNvSpPr txBox="1"/>
          <p:nvPr/>
        </p:nvSpPr>
        <p:spPr>
          <a:xfrm>
            <a:off x="7983269" y="1433866"/>
            <a:ext cx="40882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-based geothermal energy mining </a:t>
            </a:r>
          </a:p>
          <a:p>
            <a:endParaRPr lang="en-US" sz="16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 smtClean="0"/>
              <a:t>Red Sea region has high </a:t>
            </a:r>
            <a:r>
              <a:rPr lang="en-US" sz="1600" dirty="0"/>
              <a:t>heat flux (60-100 </a:t>
            </a:r>
            <a:r>
              <a:rPr lang="en-US" sz="1600" dirty="0" err="1"/>
              <a:t>mW</a:t>
            </a:r>
            <a:r>
              <a:rPr lang="en-US" sz="1600" dirty="0"/>
              <a:t>/m</a:t>
            </a:r>
            <a:r>
              <a:rPr lang="en-US" sz="1600" baseline="30000" dirty="0"/>
              <a:t>2</a:t>
            </a:r>
            <a:r>
              <a:rPr lang="en-US" sz="1600" dirty="0" smtClean="0"/>
              <a:t>) and favorable hydrothermal system</a:t>
            </a:r>
            <a:r>
              <a:rPr lang="en-US" sz="1600" dirty="0" smtClean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 smtClean="0"/>
              <a:t>Al </a:t>
            </a:r>
            <a:r>
              <a:rPr lang="en-US" sz="1600" dirty="0" err="1" smtClean="0"/>
              <a:t>Wajh</a:t>
            </a:r>
            <a:r>
              <a:rPr lang="en-US" sz="1600" dirty="0" smtClean="0"/>
              <a:t> is a rift basin </a:t>
            </a:r>
            <a:r>
              <a:rPr lang="en-US" sz="1600" dirty="0"/>
              <a:t>with </a:t>
            </a:r>
            <a:r>
              <a:rPr lang="en-US" sz="1600" dirty="0" smtClean="0"/>
              <a:t>thick </a:t>
            </a:r>
            <a:r>
              <a:rPr lang="en-US" sz="1600" dirty="0" err="1"/>
              <a:t>syn</a:t>
            </a:r>
            <a:r>
              <a:rPr lang="en-US" sz="1600" dirty="0"/>
              <a:t>-rift </a:t>
            </a:r>
            <a:r>
              <a:rPr lang="en-US" sz="1600" dirty="0" err="1" smtClean="0"/>
              <a:t>turbidites</a:t>
            </a:r>
            <a:r>
              <a:rPr lang="en-US" sz="1600" dirty="0" smtClean="0"/>
              <a:t> capped by anhydrite seal.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 smtClean="0"/>
              <a:t>AWSO-1 well ,seismic section and satellite gravity map available for geo-model input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483616" y="916388"/>
            <a:ext cx="2844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Location of Al </a:t>
            </a:r>
            <a:r>
              <a:rPr lang="en-US" dirty="0" err="1" smtClean="0"/>
              <a:t>Wajh</a:t>
            </a:r>
            <a:r>
              <a:rPr lang="en-US" dirty="0" smtClean="0"/>
              <a:t> Basin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936392" y="912219"/>
            <a:ext cx="157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Model Area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028950" y="26751"/>
            <a:ext cx="55531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</a:rPr>
              <a:t>AREA OF INTEREST &amp; MOTIVATION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l="41639" t="94306" r="36789" b="2980"/>
          <a:stretch/>
        </p:blipFill>
        <p:spPr>
          <a:xfrm>
            <a:off x="5088093" y="6404348"/>
            <a:ext cx="1030904" cy="18866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274973" y="962537"/>
            <a:ext cx="1504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23" name="Picture 4" descr="EGU General Assembly 2022 – International GNSS Servic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84" y="6487600"/>
            <a:ext cx="106957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88093" y="4699658"/>
            <a:ext cx="2584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6304583" y="4762186"/>
            <a:ext cx="2904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A’</a:t>
            </a:r>
            <a:endParaRPr lang="en-US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7790320" y="4453437"/>
            <a:ext cx="2584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</a:t>
            </a:r>
            <a:endParaRPr lang="en-US" sz="1000" dirty="0"/>
          </a:p>
        </p:txBody>
      </p:sp>
      <p:sp>
        <p:nvSpPr>
          <p:cNvPr id="29" name="TextBox 28"/>
          <p:cNvSpPr txBox="1"/>
          <p:nvPr/>
        </p:nvSpPr>
        <p:spPr>
          <a:xfrm>
            <a:off x="11976834" y="4453437"/>
            <a:ext cx="2904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A’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6296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7A9A493D-016E-4A9B-9E45-0A77D9B24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8618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2" b="100000" l="1971" r="100000">
                        <a14:foregroundMark x1="95579" y1="95242" x2="95579" y2="952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306" y="1593881"/>
            <a:ext cx="3784121" cy="3040408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>
            <a:off x="1496102" y="3727539"/>
            <a:ext cx="442753" cy="35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198359" y="3274249"/>
            <a:ext cx="442753" cy="35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822435" y="2980806"/>
            <a:ext cx="442753" cy="35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12646" y="2690904"/>
            <a:ext cx="442753" cy="35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3547676" y="3708721"/>
            <a:ext cx="475224" cy="1734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0053" y="2550176"/>
            <a:ext cx="55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Umluj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165669" y="2815989"/>
            <a:ext cx="693956" cy="308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Burqan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428392" y="3115359"/>
            <a:ext cx="618458" cy="308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Yanbu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860008" y="3573285"/>
            <a:ext cx="692198" cy="308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AlWajh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3576639" y="3863832"/>
            <a:ext cx="888041" cy="308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Basement</a:t>
            </a:r>
            <a:endParaRPr lang="en-US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648443" y="1438443"/>
            <a:ext cx="2545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Structural model/grid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8678969" y="1438443"/>
            <a:ext cx="216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MPS </a:t>
            </a:r>
            <a:r>
              <a:rPr lang="en-US" dirty="0" err="1" smtClean="0"/>
              <a:t>facies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5141670" y="68835"/>
            <a:ext cx="19086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</a:rPr>
              <a:t>GEOMODEL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2616" y="6408110"/>
            <a:ext cx="368625" cy="430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719681" y="2040914"/>
            <a:ext cx="958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AWSO-1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9807" r="83424"/>
                    </a14:imgEffect>
                  </a14:imgLayer>
                </a14:imgProps>
              </a:ext>
            </a:extLst>
          </a:blip>
          <a:srcRect l="20049" r="17070"/>
          <a:stretch/>
        </p:blipFill>
        <p:spPr>
          <a:xfrm>
            <a:off x="8506740" y="1868670"/>
            <a:ext cx="312879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89819" t="1649" r="1347" b="68932"/>
          <a:stretch/>
        </p:blipFill>
        <p:spPr>
          <a:xfrm>
            <a:off x="11163241" y="1266330"/>
            <a:ext cx="913473" cy="1677276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4564451" y="1438443"/>
            <a:ext cx="3512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 smtClean="0"/>
              <a:t>Syn</a:t>
            </a:r>
            <a:r>
              <a:rPr lang="en-US" dirty="0" smtClean="0"/>
              <a:t>-rift submarine paleo analog 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10669517" y="6567242"/>
            <a:ext cx="15808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Yalcin et al., in preparation</a:t>
            </a:r>
            <a:endParaRPr lang="en-US" sz="1000" i="1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43" b="99042" l="3451" r="992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0521" y="2063673"/>
            <a:ext cx="3078548" cy="21224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45032" y="3970664"/>
            <a:ext cx="77777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/>
              <a:t>Leppard, 2006</a:t>
            </a:r>
            <a:endParaRPr lang="en-US" sz="800" i="1" dirty="0"/>
          </a:p>
        </p:txBody>
      </p:sp>
      <p:pic>
        <p:nvPicPr>
          <p:cNvPr id="28" name="Picture 4" descr="EGU General Assembly 2022 – International GNSS Servic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84" y="6487600"/>
            <a:ext cx="106957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reeform 28"/>
          <p:cNvSpPr/>
          <p:nvPr/>
        </p:nvSpPr>
        <p:spPr>
          <a:xfrm rot="3556805">
            <a:off x="10589154" y="3456292"/>
            <a:ext cx="224367" cy="1754955"/>
          </a:xfrm>
          <a:custGeom>
            <a:avLst/>
            <a:gdLst>
              <a:gd name="connsiteX0" fmla="*/ 0 w 222250"/>
              <a:gd name="connsiteY0" fmla="*/ 0 h 336550"/>
              <a:gd name="connsiteX1" fmla="*/ 222250 w 222250"/>
              <a:gd name="connsiteY1" fmla="*/ 0 h 336550"/>
              <a:gd name="connsiteX2" fmla="*/ 222250 w 222250"/>
              <a:gd name="connsiteY2" fmla="*/ 336550 h 336550"/>
              <a:gd name="connsiteX3" fmla="*/ 25400 w 222250"/>
              <a:gd name="connsiteY3" fmla="*/ 336550 h 336550"/>
              <a:gd name="connsiteX0" fmla="*/ 2117 w 224367"/>
              <a:gd name="connsiteY0" fmla="*/ 0 h 336550"/>
              <a:gd name="connsiteX1" fmla="*/ 224367 w 224367"/>
              <a:gd name="connsiteY1" fmla="*/ 0 h 336550"/>
              <a:gd name="connsiteX2" fmla="*/ 224367 w 224367"/>
              <a:gd name="connsiteY2" fmla="*/ 336550 h 336550"/>
              <a:gd name="connsiteX3" fmla="*/ 0 w 224367"/>
              <a:gd name="connsiteY3" fmla="*/ 33655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367" h="336550">
                <a:moveTo>
                  <a:pt x="2117" y="0"/>
                </a:moveTo>
                <a:lnTo>
                  <a:pt x="224367" y="0"/>
                </a:lnTo>
                <a:lnTo>
                  <a:pt x="224367" y="336550"/>
                </a:lnTo>
                <a:lnTo>
                  <a:pt x="0" y="336550"/>
                </a:lnTo>
              </a:path>
            </a:pathLst>
          </a:cu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rot="9279321">
            <a:off x="8860322" y="2143916"/>
            <a:ext cx="224367" cy="2694711"/>
          </a:xfrm>
          <a:custGeom>
            <a:avLst/>
            <a:gdLst>
              <a:gd name="connsiteX0" fmla="*/ 0 w 222250"/>
              <a:gd name="connsiteY0" fmla="*/ 0 h 336550"/>
              <a:gd name="connsiteX1" fmla="*/ 222250 w 222250"/>
              <a:gd name="connsiteY1" fmla="*/ 0 h 336550"/>
              <a:gd name="connsiteX2" fmla="*/ 222250 w 222250"/>
              <a:gd name="connsiteY2" fmla="*/ 336550 h 336550"/>
              <a:gd name="connsiteX3" fmla="*/ 25400 w 222250"/>
              <a:gd name="connsiteY3" fmla="*/ 336550 h 336550"/>
              <a:gd name="connsiteX0" fmla="*/ 2117 w 224367"/>
              <a:gd name="connsiteY0" fmla="*/ 0 h 336550"/>
              <a:gd name="connsiteX1" fmla="*/ 224367 w 224367"/>
              <a:gd name="connsiteY1" fmla="*/ 0 h 336550"/>
              <a:gd name="connsiteX2" fmla="*/ 224367 w 224367"/>
              <a:gd name="connsiteY2" fmla="*/ 336550 h 336550"/>
              <a:gd name="connsiteX3" fmla="*/ 0 w 224367"/>
              <a:gd name="connsiteY3" fmla="*/ 33655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367" h="336550">
                <a:moveTo>
                  <a:pt x="2117" y="0"/>
                </a:moveTo>
                <a:lnTo>
                  <a:pt x="224367" y="0"/>
                </a:lnTo>
                <a:lnTo>
                  <a:pt x="224367" y="336550"/>
                </a:lnTo>
                <a:lnTo>
                  <a:pt x="0" y="336550"/>
                </a:lnTo>
              </a:path>
            </a:pathLst>
          </a:cu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9712770">
            <a:off x="10699045" y="4432316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30 km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 rot="14718925">
            <a:off x="8418078" y="3570222"/>
            <a:ext cx="6495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115 km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043811" y="4833836"/>
            <a:ext cx="93009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 smtClean="0"/>
              <a:t>We used VBM technique for structural model.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 smtClean="0"/>
              <a:t>We used the channel dimensions from present </a:t>
            </a:r>
            <a:r>
              <a:rPr lang="en-US" sz="1600" dirty="0"/>
              <a:t>bathymetry data</a:t>
            </a:r>
            <a:r>
              <a:rPr lang="en-US" sz="1600" dirty="0" smtClean="0"/>
              <a:t> as main input for multipoint simulation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 smtClean="0"/>
              <a:t>We derived sand/silt/shale probability cubes based on published statistics. Then, in </a:t>
            </a:r>
            <a:r>
              <a:rPr lang="en-US" sz="1600" dirty="0"/>
              <a:t>addition to the well data, </a:t>
            </a:r>
            <a:r>
              <a:rPr lang="en-US" sz="1600" dirty="0" smtClean="0"/>
              <a:t>we conditioned the distribution density of the channels to those probability cubes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2399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A9A493D-016E-4A9B-9E45-0A77D9B24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861873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96910" y="3524600"/>
            <a:ext cx="237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Porosity distribution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3497525" y="3536579"/>
            <a:ext cx="2796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Permeability distribution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6549658" y="3517711"/>
            <a:ext cx="232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Temperature model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3484818" y="71891"/>
            <a:ext cx="53087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</a:rPr>
              <a:t>PETROPHYSICAL PROPERTY MODEL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89202" t="1537" r="684" b="68933"/>
          <a:stretch/>
        </p:blipFill>
        <p:spPr>
          <a:xfrm>
            <a:off x="3468618" y="5446042"/>
            <a:ext cx="772980" cy="12443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90081" t="1312" r="826" b="68933"/>
          <a:stretch/>
        </p:blipFill>
        <p:spPr>
          <a:xfrm>
            <a:off x="198117" y="5332836"/>
            <a:ext cx="752409" cy="13575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l="90189" t="1760" r="560" b="69380"/>
          <a:stretch/>
        </p:blipFill>
        <p:spPr>
          <a:xfrm>
            <a:off x="6783498" y="5339835"/>
            <a:ext cx="869420" cy="1495403"/>
          </a:xfrm>
          <a:prstGeom prst="rect">
            <a:avLst/>
          </a:prstGeom>
        </p:spPr>
      </p:pic>
      <p:sp>
        <p:nvSpPr>
          <p:cNvPr id="68" name="Freeform 67"/>
          <p:cNvSpPr/>
          <p:nvPr/>
        </p:nvSpPr>
        <p:spPr>
          <a:xfrm>
            <a:off x="8211510" y="4829990"/>
            <a:ext cx="1004887" cy="280987"/>
          </a:xfrm>
          <a:custGeom>
            <a:avLst/>
            <a:gdLst>
              <a:gd name="connsiteX0" fmla="*/ 0 w 1004887"/>
              <a:gd name="connsiteY0" fmla="*/ 138112 h 280987"/>
              <a:gd name="connsiteX1" fmla="*/ 163512 w 1004887"/>
              <a:gd name="connsiteY1" fmla="*/ 280987 h 280987"/>
              <a:gd name="connsiteX2" fmla="*/ 1004887 w 1004887"/>
              <a:gd name="connsiteY2" fmla="*/ 114300 h 280987"/>
              <a:gd name="connsiteX3" fmla="*/ 800100 w 1004887"/>
              <a:gd name="connsiteY3" fmla="*/ 0 h 280987"/>
              <a:gd name="connsiteX4" fmla="*/ 0 w 1004887"/>
              <a:gd name="connsiteY4" fmla="*/ 138112 h 280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4887" h="280987">
                <a:moveTo>
                  <a:pt x="0" y="138112"/>
                </a:moveTo>
                <a:lnTo>
                  <a:pt x="163512" y="280987"/>
                </a:lnTo>
                <a:lnTo>
                  <a:pt x="1004887" y="114300"/>
                </a:lnTo>
                <a:lnTo>
                  <a:pt x="800100" y="0"/>
                </a:lnTo>
                <a:lnTo>
                  <a:pt x="0" y="138112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9992132" y="939343"/>
            <a:ext cx="1730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Sector Model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10669517" y="6567242"/>
            <a:ext cx="15808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Yalcin et al., in preparation</a:t>
            </a:r>
            <a:endParaRPr lang="en-US" sz="1000" i="1" dirty="0"/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9318403" y="1607513"/>
            <a:ext cx="2967076" cy="2743200"/>
            <a:chOff x="8810712" y="3566832"/>
            <a:chExt cx="2322642" cy="2147391"/>
          </a:xfrm>
        </p:grpSpPr>
        <p:sp>
          <p:nvSpPr>
            <p:cNvPr id="65" name="TextBox 64"/>
            <p:cNvSpPr txBox="1"/>
            <p:nvPr/>
          </p:nvSpPr>
          <p:spPr>
            <a:xfrm>
              <a:off x="9972033" y="3566832"/>
              <a:ext cx="57740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AWSO-1</a:t>
              </a:r>
              <a:endParaRPr lang="en-US" sz="900" dirty="0"/>
            </a:p>
          </p:txBody>
        </p:sp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998" b="99398" l="9994" r="89976"/>
                      </a14:imgEffect>
                    </a14:imgLayer>
                  </a14:imgProps>
                </a:ext>
              </a:extLst>
            </a:blip>
            <a:srcRect l="30757" t="17871" r="18438"/>
            <a:stretch/>
          </p:blipFill>
          <p:spPr>
            <a:xfrm>
              <a:off x="8810712" y="3644182"/>
              <a:ext cx="2322642" cy="2070041"/>
            </a:xfrm>
            <a:prstGeom prst="rect">
              <a:avLst/>
            </a:prstGeom>
          </p:spPr>
        </p:pic>
        <p:sp>
          <p:nvSpPr>
            <p:cNvPr id="42" name="Freeform 41"/>
            <p:cNvSpPr>
              <a:spLocks noChangeAspect="1"/>
            </p:cNvSpPr>
            <p:nvPr/>
          </p:nvSpPr>
          <p:spPr>
            <a:xfrm rot="2054749">
              <a:off x="10132362" y="3884874"/>
              <a:ext cx="212463" cy="171602"/>
            </a:xfrm>
            <a:custGeom>
              <a:avLst/>
              <a:gdLst>
                <a:gd name="connsiteX0" fmla="*/ 0 w 1004887"/>
                <a:gd name="connsiteY0" fmla="*/ 138112 h 280987"/>
                <a:gd name="connsiteX1" fmla="*/ 163512 w 1004887"/>
                <a:gd name="connsiteY1" fmla="*/ 280987 h 280987"/>
                <a:gd name="connsiteX2" fmla="*/ 1004887 w 1004887"/>
                <a:gd name="connsiteY2" fmla="*/ 114300 h 280987"/>
                <a:gd name="connsiteX3" fmla="*/ 800100 w 1004887"/>
                <a:gd name="connsiteY3" fmla="*/ 0 h 280987"/>
                <a:gd name="connsiteX4" fmla="*/ 0 w 1004887"/>
                <a:gd name="connsiteY4" fmla="*/ 138112 h 280987"/>
                <a:gd name="connsiteX0" fmla="*/ 0 w 1195443"/>
                <a:gd name="connsiteY0" fmla="*/ 138112 h 280987"/>
                <a:gd name="connsiteX1" fmla="*/ 163512 w 1195443"/>
                <a:gd name="connsiteY1" fmla="*/ 280987 h 280987"/>
                <a:gd name="connsiteX2" fmla="*/ 1195443 w 1195443"/>
                <a:gd name="connsiteY2" fmla="*/ 185825 h 280987"/>
                <a:gd name="connsiteX3" fmla="*/ 800100 w 1195443"/>
                <a:gd name="connsiteY3" fmla="*/ 0 h 280987"/>
                <a:gd name="connsiteX4" fmla="*/ 0 w 1195443"/>
                <a:gd name="connsiteY4" fmla="*/ 138112 h 280987"/>
                <a:gd name="connsiteX0" fmla="*/ 0 w 1195443"/>
                <a:gd name="connsiteY0" fmla="*/ 95728 h 238603"/>
                <a:gd name="connsiteX1" fmla="*/ 163512 w 1195443"/>
                <a:gd name="connsiteY1" fmla="*/ 238603 h 238603"/>
                <a:gd name="connsiteX2" fmla="*/ 1195443 w 1195443"/>
                <a:gd name="connsiteY2" fmla="*/ 143441 h 238603"/>
                <a:gd name="connsiteX3" fmla="*/ 919200 w 1195443"/>
                <a:gd name="connsiteY3" fmla="*/ 0 h 238603"/>
                <a:gd name="connsiteX4" fmla="*/ 0 w 1195443"/>
                <a:gd name="connsiteY4" fmla="*/ 95728 h 238603"/>
                <a:gd name="connsiteX0" fmla="*/ 0 w 1195443"/>
                <a:gd name="connsiteY0" fmla="*/ 71887 h 214762"/>
                <a:gd name="connsiteX1" fmla="*/ 163512 w 1195443"/>
                <a:gd name="connsiteY1" fmla="*/ 214762 h 214762"/>
                <a:gd name="connsiteX2" fmla="*/ 1195443 w 1195443"/>
                <a:gd name="connsiteY2" fmla="*/ 119600 h 214762"/>
                <a:gd name="connsiteX3" fmla="*/ 943017 w 1195443"/>
                <a:gd name="connsiteY3" fmla="*/ 0 h 214762"/>
                <a:gd name="connsiteX4" fmla="*/ 0 w 1195443"/>
                <a:gd name="connsiteY4" fmla="*/ 71887 h 21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5443" h="214762">
                  <a:moveTo>
                    <a:pt x="0" y="71887"/>
                  </a:moveTo>
                  <a:lnTo>
                    <a:pt x="163512" y="214762"/>
                  </a:lnTo>
                  <a:lnTo>
                    <a:pt x="1195443" y="119600"/>
                  </a:lnTo>
                  <a:lnTo>
                    <a:pt x="943017" y="0"/>
                  </a:lnTo>
                  <a:lnTo>
                    <a:pt x="0" y="71887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>
              <a:spLocks noChangeAspect="1"/>
            </p:cNvSpPr>
            <p:nvPr/>
          </p:nvSpPr>
          <p:spPr>
            <a:xfrm rot="2054749">
              <a:off x="9729704" y="4029451"/>
              <a:ext cx="212463" cy="171602"/>
            </a:xfrm>
            <a:custGeom>
              <a:avLst/>
              <a:gdLst>
                <a:gd name="connsiteX0" fmla="*/ 0 w 1004887"/>
                <a:gd name="connsiteY0" fmla="*/ 138112 h 280987"/>
                <a:gd name="connsiteX1" fmla="*/ 163512 w 1004887"/>
                <a:gd name="connsiteY1" fmla="*/ 280987 h 280987"/>
                <a:gd name="connsiteX2" fmla="*/ 1004887 w 1004887"/>
                <a:gd name="connsiteY2" fmla="*/ 114300 h 280987"/>
                <a:gd name="connsiteX3" fmla="*/ 800100 w 1004887"/>
                <a:gd name="connsiteY3" fmla="*/ 0 h 280987"/>
                <a:gd name="connsiteX4" fmla="*/ 0 w 1004887"/>
                <a:gd name="connsiteY4" fmla="*/ 138112 h 280987"/>
                <a:gd name="connsiteX0" fmla="*/ 0 w 1195443"/>
                <a:gd name="connsiteY0" fmla="*/ 138112 h 280987"/>
                <a:gd name="connsiteX1" fmla="*/ 163512 w 1195443"/>
                <a:gd name="connsiteY1" fmla="*/ 280987 h 280987"/>
                <a:gd name="connsiteX2" fmla="*/ 1195443 w 1195443"/>
                <a:gd name="connsiteY2" fmla="*/ 185825 h 280987"/>
                <a:gd name="connsiteX3" fmla="*/ 800100 w 1195443"/>
                <a:gd name="connsiteY3" fmla="*/ 0 h 280987"/>
                <a:gd name="connsiteX4" fmla="*/ 0 w 1195443"/>
                <a:gd name="connsiteY4" fmla="*/ 138112 h 280987"/>
                <a:gd name="connsiteX0" fmla="*/ 0 w 1195443"/>
                <a:gd name="connsiteY0" fmla="*/ 95728 h 238603"/>
                <a:gd name="connsiteX1" fmla="*/ 163512 w 1195443"/>
                <a:gd name="connsiteY1" fmla="*/ 238603 h 238603"/>
                <a:gd name="connsiteX2" fmla="*/ 1195443 w 1195443"/>
                <a:gd name="connsiteY2" fmla="*/ 143441 h 238603"/>
                <a:gd name="connsiteX3" fmla="*/ 919200 w 1195443"/>
                <a:gd name="connsiteY3" fmla="*/ 0 h 238603"/>
                <a:gd name="connsiteX4" fmla="*/ 0 w 1195443"/>
                <a:gd name="connsiteY4" fmla="*/ 95728 h 238603"/>
                <a:gd name="connsiteX0" fmla="*/ 0 w 1195443"/>
                <a:gd name="connsiteY0" fmla="*/ 71887 h 214762"/>
                <a:gd name="connsiteX1" fmla="*/ 163512 w 1195443"/>
                <a:gd name="connsiteY1" fmla="*/ 214762 h 214762"/>
                <a:gd name="connsiteX2" fmla="*/ 1195443 w 1195443"/>
                <a:gd name="connsiteY2" fmla="*/ 119600 h 214762"/>
                <a:gd name="connsiteX3" fmla="*/ 943017 w 1195443"/>
                <a:gd name="connsiteY3" fmla="*/ 0 h 214762"/>
                <a:gd name="connsiteX4" fmla="*/ 0 w 1195443"/>
                <a:gd name="connsiteY4" fmla="*/ 71887 h 21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5443" h="214762">
                  <a:moveTo>
                    <a:pt x="0" y="71887"/>
                  </a:moveTo>
                  <a:lnTo>
                    <a:pt x="163512" y="214762"/>
                  </a:lnTo>
                  <a:lnTo>
                    <a:pt x="1195443" y="119600"/>
                  </a:lnTo>
                  <a:lnTo>
                    <a:pt x="943017" y="0"/>
                  </a:lnTo>
                  <a:lnTo>
                    <a:pt x="0" y="71887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>
              <a:spLocks noChangeAspect="1"/>
            </p:cNvSpPr>
            <p:nvPr/>
          </p:nvSpPr>
          <p:spPr>
            <a:xfrm rot="2054749">
              <a:off x="10509863" y="3775861"/>
              <a:ext cx="212463" cy="171602"/>
            </a:xfrm>
            <a:custGeom>
              <a:avLst/>
              <a:gdLst>
                <a:gd name="connsiteX0" fmla="*/ 0 w 1004887"/>
                <a:gd name="connsiteY0" fmla="*/ 138112 h 280987"/>
                <a:gd name="connsiteX1" fmla="*/ 163512 w 1004887"/>
                <a:gd name="connsiteY1" fmla="*/ 280987 h 280987"/>
                <a:gd name="connsiteX2" fmla="*/ 1004887 w 1004887"/>
                <a:gd name="connsiteY2" fmla="*/ 114300 h 280987"/>
                <a:gd name="connsiteX3" fmla="*/ 800100 w 1004887"/>
                <a:gd name="connsiteY3" fmla="*/ 0 h 280987"/>
                <a:gd name="connsiteX4" fmla="*/ 0 w 1004887"/>
                <a:gd name="connsiteY4" fmla="*/ 138112 h 280987"/>
                <a:gd name="connsiteX0" fmla="*/ 0 w 1195443"/>
                <a:gd name="connsiteY0" fmla="*/ 138112 h 280987"/>
                <a:gd name="connsiteX1" fmla="*/ 163512 w 1195443"/>
                <a:gd name="connsiteY1" fmla="*/ 280987 h 280987"/>
                <a:gd name="connsiteX2" fmla="*/ 1195443 w 1195443"/>
                <a:gd name="connsiteY2" fmla="*/ 185825 h 280987"/>
                <a:gd name="connsiteX3" fmla="*/ 800100 w 1195443"/>
                <a:gd name="connsiteY3" fmla="*/ 0 h 280987"/>
                <a:gd name="connsiteX4" fmla="*/ 0 w 1195443"/>
                <a:gd name="connsiteY4" fmla="*/ 138112 h 280987"/>
                <a:gd name="connsiteX0" fmla="*/ 0 w 1195443"/>
                <a:gd name="connsiteY0" fmla="*/ 95728 h 238603"/>
                <a:gd name="connsiteX1" fmla="*/ 163512 w 1195443"/>
                <a:gd name="connsiteY1" fmla="*/ 238603 h 238603"/>
                <a:gd name="connsiteX2" fmla="*/ 1195443 w 1195443"/>
                <a:gd name="connsiteY2" fmla="*/ 143441 h 238603"/>
                <a:gd name="connsiteX3" fmla="*/ 919200 w 1195443"/>
                <a:gd name="connsiteY3" fmla="*/ 0 h 238603"/>
                <a:gd name="connsiteX4" fmla="*/ 0 w 1195443"/>
                <a:gd name="connsiteY4" fmla="*/ 95728 h 238603"/>
                <a:gd name="connsiteX0" fmla="*/ 0 w 1195443"/>
                <a:gd name="connsiteY0" fmla="*/ 71887 h 214762"/>
                <a:gd name="connsiteX1" fmla="*/ 163512 w 1195443"/>
                <a:gd name="connsiteY1" fmla="*/ 214762 h 214762"/>
                <a:gd name="connsiteX2" fmla="*/ 1195443 w 1195443"/>
                <a:gd name="connsiteY2" fmla="*/ 119600 h 214762"/>
                <a:gd name="connsiteX3" fmla="*/ 943017 w 1195443"/>
                <a:gd name="connsiteY3" fmla="*/ 0 h 214762"/>
                <a:gd name="connsiteX4" fmla="*/ 0 w 1195443"/>
                <a:gd name="connsiteY4" fmla="*/ 71887 h 21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5443" h="214762">
                  <a:moveTo>
                    <a:pt x="0" y="71887"/>
                  </a:moveTo>
                  <a:lnTo>
                    <a:pt x="163512" y="214762"/>
                  </a:lnTo>
                  <a:lnTo>
                    <a:pt x="1195443" y="119600"/>
                  </a:lnTo>
                  <a:lnTo>
                    <a:pt x="943017" y="0"/>
                  </a:lnTo>
                  <a:lnTo>
                    <a:pt x="0" y="71887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>
              <a:spLocks noChangeAspect="1"/>
            </p:cNvSpPr>
            <p:nvPr/>
          </p:nvSpPr>
          <p:spPr>
            <a:xfrm rot="2054749">
              <a:off x="9302676" y="4178581"/>
              <a:ext cx="212463" cy="171602"/>
            </a:xfrm>
            <a:custGeom>
              <a:avLst/>
              <a:gdLst>
                <a:gd name="connsiteX0" fmla="*/ 0 w 1004887"/>
                <a:gd name="connsiteY0" fmla="*/ 138112 h 280987"/>
                <a:gd name="connsiteX1" fmla="*/ 163512 w 1004887"/>
                <a:gd name="connsiteY1" fmla="*/ 280987 h 280987"/>
                <a:gd name="connsiteX2" fmla="*/ 1004887 w 1004887"/>
                <a:gd name="connsiteY2" fmla="*/ 114300 h 280987"/>
                <a:gd name="connsiteX3" fmla="*/ 800100 w 1004887"/>
                <a:gd name="connsiteY3" fmla="*/ 0 h 280987"/>
                <a:gd name="connsiteX4" fmla="*/ 0 w 1004887"/>
                <a:gd name="connsiteY4" fmla="*/ 138112 h 280987"/>
                <a:gd name="connsiteX0" fmla="*/ 0 w 1195443"/>
                <a:gd name="connsiteY0" fmla="*/ 138112 h 280987"/>
                <a:gd name="connsiteX1" fmla="*/ 163512 w 1195443"/>
                <a:gd name="connsiteY1" fmla="*/ 280987 h 280987"/>
                <a:gd name="connsiteX2" fmla="*/ 1195443 w 1195443"/>
                <a:gd name="connsiteY2" fmla="*/ 185825 h 280987"/>
                <a:gd name="connsiteX3" fmla="*/ 800100 w 1195443"/>
                <a:gd name="connsiteY3" fmla="*/ 0 h 280987"/>
                <a:gd name="connsiteX4" fmla="*/ 0 w 1195443"/>
                <a:gd name="connsiteY4" fmla="*/ 138112 h 280987"/>
                <a:gd name="connsiteX0" fmla="*/ 0 w 1195443"/>
                <a:gd name="connsiteY0" fmla="*/ 95728 h 238603"/>
                <a:gd name="connsiteX1" fmla="*/ 163512 w 1195443"/>
                <a:gd name="connsiteY1" fmla="*/ 238603 h 238603"/>
                <a:gd name="connsiteX2" fmla="*/ 1195443 w 1195443"/>
                <a:gd name="connsiteY2" fmla="*/ 143441 h 238603"/>
                <a:gd name="connsiteX3" fmla="*/ 919200 w 1195443"/>
                <a:gd name="connsiteY3" fmla="*/ 0 h 238603"/>
                <a:gd name="connsiteX4" fmla="*/ 0 w 1195443"/>
                <a:gd name="connsiteY4" fmla="*/ 95728 h 238603"/>
                <a:gd name="connsiteX0" fmla="*/ 0 w 1195443"/>
                <a:gd name="connsiteY0" fmla="*/ 71887 h 214762"/>
                <a:gd name="connsiteX1" fmla="*/ 163512 w 1195443"/>
                <a:gd name="connsiteY1" fmla="*/ 214762 h 214762"/>
                <a:gd name="connsiteX2" fmla="*/ 1195443 w 1195443"/>
                <a:gd name="connsiteY2" fmla="*/ 119600 h 214762"/>
                <a:gd name="connsiteX3" fmla="*/ 943017 w 1195443"/>
                <a:gd name="connsiteY3" fmla="*/ 0 h 214762"/>
                <a:gd name="connsiteX4" fmla="*/ 0 w 1195443"/>
                <a:gd name="connsiteY4" fmla="*/ 71887 h 21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5443" h="214762">
                  <a:moveTo>
                    <a:pt x="0" y="71887"/>
                  </a:moveTo>
                  <a:lnTo>
                    <a:pt x="163512" y="214762"/>
                  </a:lnTo>
                  <a:lnTo>
                    <a:pt x="1195443" y="119600"/>
                  </a:lnTo>
                  <a:lnTo>
                    <a:pt x="943017" y="0"/>
                  </a:lnTo>
                  <a:lnTo>
                    <a:pt x="0" y="71887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Down Arrow 5"/>
          <p:cNvSpPr/>
          <p:nvPr/>
        </p:nvSpPr>
        <p:spPr>
          <a:xfrm>
            <a:off x="8624573" y="4551694"/>
            <a:ext cx="312372" cy="278296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10645755" y="1354221"/>
            <a:ext cx="312372" cy="278296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05" b="98631" l="9994" r="89976">
                        <a14:foregroundMark x1="65670" y1="35706" x2="65670" y2="35706"/>
                        <a14:foregroundMark x1="68267" y1="34830" x2="68267" y2="34830"/>
                        <a14:foregroundMark x1="59662" y1="31818" x2="59662" y2="31818"/>
                        <a14:foregroundMark x1="63678" y1="30668" x2="63678" y2="30668"/>
                        <a14:foregroundMark x1="68569" y1="30778" x2="68569" y2="30778"/>
                      </a14:backgroundRemoval>
                    </a14:imgEffect>
                  </a14:imgLayer>
                </a14:imgProps>
              </a:ext>
            </a:extLst>
          </a:blip>
          <a:srcRect l="24679" r="14207"/>
          <a:stretch/>
        </p:blipFill>
        <p:spPr>
          <a:xfrm>
            <a:off x="6892818" y="4023243"/>
            <a:ext cx="3040785" cy="2743200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 rot="4203642">
            <a:off x="10663510" y="3339586"/>
            <a:ext cx="224367" cy="1810795"/>
          </a:xfrm>
          <a:custGeom>
            <a:avLst/>
            <a:gdLst>
              <a:gd name="connsiteX0" fmla="*/ 0 w 222250"/>
              <a:gd name="connsiteY0" fmla="*/ 0 h 336550"/>
              <a:gd name="connsiteX1" fmla="*/ 222250 w 222250"/>
              <a:gd name="connsiteY1" fmla="*/ 0 h 336550"/>
              <a:gd name="connsiteX2" fmla="*/ 222250 w 222250"/>
              <a:gd name="connsiteY2" fmla="*/ 336550 h 336550"/>
              <a:gd name="connsiteX3" fmla="*/ 25400 w 222250"/>
              <a:gd name="connsiteY3" fmla="*/ 336550 h 336550"/>
              <a:gd name="connsiteX0" fmla="*/ 2117 w 224367"/>
              <a:gd name="connsiteY0" fmla="*/ 0 h 336550"/>
              <a:gd name="connsiteX1" fmla="*/ 224367 w 224367"/>
              <a:gd name="connsiteY1" fmla="*/ 0 h 336550"/>
              <a:gd name="connsiteX2" fmla="*/ 224367 w 224367"/>
              <a:gd name="connsiteY2" fmla="*/ 336550 h 336550"/>
              <a:gd name="connsiteX3" fmla="*/ 0 w 224367"/>
              <a:gd name="connsiteY3" fmla="*/ 33655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367" h="336550">
                <a:moveTo>
                  <a:pt x="2117" y="0"/>
                </a:moveTo>
                <a:lnTo>
                  <a:pt x="224367" y="0"/>
                </a:lnTo>
                <a:lnTo>
                  <a:pt x="224367" y="336550"/>
                </a:lnTo>
                <a:lnTo>
                  <a:pt x="0" y="336550"/>
                </a:lnTo>
              </a:path>
            </a:pathLst>
          </a:cu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 rot="9068687">
            <a:off x="9508663" y="3992726"/>
            <a:ext cx="128001" cy="454102"/>
          </a:xfrm>
          <a:custGeom>
            <a:avLst/>
            <a:gdLst>
              <a:gd name="connsiteX0" fmla="*/ 0 w 222250"/>
              <a:gd name="connsiteY0" fmla="*/ 0 h 336550"/>
              <a:gd name="connsiteX1" fmla="*/ 222250 w 222250"/>
              <a:gd name="connsiteY1" fmla="*/ 0 h 336550"/>
              <a:gd name="connsiteX2" fmla="*/ 222250 w 222250"/>
              <a:gd name="connsiteY2" fmla="*/ 336550 h 336550"/>
              <a:gd name="connsiteX3" fmla="*/ 25400 w 222250"/>
              <a:gd name="connsiteY3" fmla="*/ 336550 h 336550"/>
              <a:gd name="connsiteX0" fmla="*/ 2117 w 224367"/>
              <a:gd name="connsiteY0" fmla="*/ 0 h 336550"/>
              <a:gd name="connsiteX1" fmla="*/ 224367 w 224367"/>
              <a:gd name="connsiteY1" fmla="*/ 0 h 336550"/>
              <a:gd name="connsiteX2" fmla="*/ 224367 w 224367"/>
              <a:gd name="connsiteY2" fmla="*/ 336550 h 336550"/>
              <a:gd name="connsiteX3" fmla="*/ 0 w 224367"/>
              <a:gd name="connsiteY3" fmla="*/ 33655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367" h="336550">
                <a:moveTo>
                  <a:pt x="2117" y="0"/>
                </a:moveTo>
                <a:lnTo>
                  <a:pt x="224367" y="0"/>
                </a:lnTo>
                <a:lnTo>
                  <a:pt x="224367" y="336550"/>
                </a:lnTo>
                <a:lnTo>
                  <a:pt x="0" y="336550"/>
                </a:lnTo>
              </a:path>
            </a:pathLst>
          </a:cu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 rot="20248066">
            <a:off x="10659364" y="4378226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 km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 rot="3709169">
            <a:off x="9187482" y="4151075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 km</a:t>
            </a:r>
            <a:endParaRPr lang="en-US" sz="12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76" b="98959" l="9994" r="89976"/>
                    </a14:imgEffect>
                  </a14:imgLayer>
                </a14:imgProps>
              </a:ext>
            </a:extLst>
          </a:blip>
          <a:srcRect l="17197" r="15589"/>
          <a:stretch/>
        </p:blipFill>
        <p:spPr>
          <a:xfrm>
            <a:off x="10855" y="3987103"/>
            <a:ext cx="3344335" cy="274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663" y="1255225"/>
            <a:ext cx="85068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 smtClean="0"/>
              <a:t>We assigned representative porosity and permeability distributions for </a:t>
            </a:r>
            <a:r>
              <a:rPr lang="en-US" sz="1600" dirty="0" err="1" smtClean="0"/>
              <a:t>turbidite</a:t>
            </a:r>
            <a:r>
              <a:rPr lang="en-US" sz="1600" dirty="0" smtClean="0"/>
              <a:t> </a:t>
            </a:r>
            <a:r>
              <a:rPr lang="en-US" sz="1600" dirty="0" err="1" smtClean="0"/>
              <a:t>facies</a:t>
            </a:r>
            <a:r>
              <a:rPr lang="en-US" sz="1600" dirty="0" smtClean="0"/>
              <a:t> associated rock types.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 smtClean="0"/>
              <a:t>For the channel sand: We applied pore-size (and hence the permeability) re-distribution to honor grain size changes based on proximity to the sediment source.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 smtClean="0"/>
              <a:t>We selected a representative –smaller- area as sector model for simulation purposes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7639" r="86715"/>
                    </a14:imgEffect>
                  </a14:imgLayer>
                </a14:imgProps>
              </a:ext>
            </a:extLst>
          </a:blip>
          <a:srcRect l="17959" r="16869"/>
          <a:stretch/>
        </p:blipFill>
        <p:spPr>
          <a:xfrm>
            <a:off x="3497525" y="4023243"/>
            <a:ext cx="324273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0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6" grpId="0" animBg="1"/>
      <p:bldP spid="29" grpId="0" animBg="1"/>
      <p:bldP spid="30" grpId="0" animBg="1"/>
      <p:bldP spid="31" grpId="0" animBg="1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411" y="1018994"/>
            <a:ext cx="3357045" cy="46089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34" y="1018994"/>
            <a:ext cx="3595549" cy="46089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985" y="1018994"/>
            <a:ext cx="3414468" cy="46089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9A493D-016E-4A9B-9E45-0A77D9B244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2192000" cy="861873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8727357" y="859144"/>
            <a:ext cx="2896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Relative Permeability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189105" y="82062"/>
            <a:ext cx="38071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</a:rPr>
              <a:t>FLUID </a:t>
            </a: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</a:rPr>
              <a:t>PROPERTY MODEL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283571" y="861874"/>
            <a:ext cx="173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Viscosity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10669517" y="6567242"/>
            <a:ext cx="15808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Yalcin et al., in preparation</a:t>
            </a:r>
            <a:endParaRPr lang="en-US" sz="1000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3354111" y="5538819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+mj-lt"/>
              </a:rPr>
              <a:t>(after NIST)</a:t>
            </a:r>
            <a:endParaRPr lang="en-US" sz="10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94932" y="5538819"/>
            <a:ext cx="15648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+mj-lt"/>
              </a:rPr>
              <a:t>(after </a:t>
            </a:r>
            <a:r>
              <a:rPr lang="en-US" sz="1000" dirty="0" err="1" smtClean="0">
                <a:latin typeface="+mj-lt"/>
              </a:rPr>
              <a:t>Spycher</a:t>
            </a:r>
            <a:r>
              <a:rPr lang="en-US" sz="1000" dirty="0" smtClean="0">
                <a:latin typeface="+mj-lt"/>
              </a:rPr>
              <a:t> et.al., 2003)</a:t>
            </a:r>
            <a:endParaRPr lang="en-US" sz="1000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08039" y="5538819"/>
            <a:ext cx="2185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+mj-lt"/>
              </a:rPr>
              <a:t>(Van </a:t>
            </a:r>
            <a:r>
              <a:rPr lang="en-US" sz="1000" dirty="0" err="1" smtClean="0">
                <a:latin typeface="+mj-lt"/>
              </a:rPr>
              <a:t>Genuchten</a:t>
            </a:r>
            <a:r>
              <a:rPr lang="en-US" sz="1000" dirty="0" smtClean="0">
                <a:latin typeface="+mj-lt"/>
              </a:rPr>
              <a:t> parameter: m = 0.77) </a:t>
            </a:r>
            <a:endParaRPr lang="en-US" sz="1000" dirty="0">
              <a:latin typeface="+mj-lt"/>
            </a:endParaRPr>
          </a:p>
        </p:txBody>
      </p:sp>
      <p:pic>
        <p:nvPicPr>
          <p:cNvPr id="17" name="Picture 4" descr="EGU General Assembly 2022 – International GNSS Servic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84" y="6487600"/>
            <a:ext cx="106957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61768" y="6035479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5202266" y="859144"/>
            <a:ext cx="178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Solubility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467032" y="5859355"/>
            <a:ext cx="10393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 smtClean="0"/>
              <a:t>We explicitly modeled both H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O and CO</a:t>
            </a:r>
            <a:r>
              <a:rPr lang="en-US" sz="1600" baseline="-25000" dirty="0" smtClean="0"/>
              <a:t>2 </a:t>
            </a:r>
            <a:r>
              <a:rPr lang="en-US" sz="1600" dirty="0"/>
              <a:t> </a:t>
            </a:r>
            <a:r>
              <a:rPr lang="en-US" sz="1600" dirty="0" smtClean="0"/>
              <a:t>viscosity, solubility for a desired range of temperature and pressure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 smtClean="0"/>
              <a:t>We then also assign relative permeability curves with Van </a:t>
            </a:r>
            <a:r>
              <a:rPr lang="en-US" sz="1600" dirty="0" err="1"/>
              <a:t>G</a:t>
            </a:r>
            <a:r>
              <a:rPr lang="en-US" sz="1600" dirty="0" err="1" smtClean="0"/>
              <a:t>enuchten</a:t>
            </a:r>
            <a:r>
              <a:rPr lang="en-US" sz="1600" dirty="0" smtClean="0"/>
              <a:t> parameter of 0.77 </a:t>
            </a:r>
          </a:p>
        </p:txBody>
      </p:sp>
    </p:spTree>
    <p:extLst>
      <p:ext uri="{BB962C8B-B14F-4D97-AF65-F5344CB8AC3E}">
        <p14:creationId xmlns:p14="http://schemas.microsoft.com/office/powerpoint/2010/main" val="173228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7A9A493D-016E-4A9B-9E45-0A77D9B24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861873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3369408" y="1006606"/>
            <a:ext cx="3790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Injection - Production scheme</a:t>
            </a:r>
            <a:r>
              <a:rPr lang="en-US" baseline="-25000" dirty="0" smtClean="0"/>
              <a:t>   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373834" y="1"/>
            <a:ext cx="3444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</a:rPr>
              <a:t> SIMULATION SCHEME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0669517" y="6567242"/>
            <a:ext cx="15808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Yalcin et al., in preparation</a:t>
            </a:r>
            <a:endParaRPr lang="en-US" sz="1000" i="1" dirty="0"/>
          </a:p>
        </p:txBody>
      </p:sp>
      <p:pic>
        <p:nvPicPr>
          <p:cNvPr id="24" name="Picture 23"/>
          <p:cNvPicPr>
            <a:picLocks/>
          </p:cNvPicPr>
          <p:nvPr/>
        </p:nvPicPr>
        <p:blipFill rotWithShape="1">
          <a:blip r:embed="rId4"/>
          <a:srcRect l="3040" t="11785" r="15884" b="1717"/>
          <a:stretch/>
        </p:blipFill>
        <p:spPr>
          <a:xfrm flipH="1">
            <a:off x="9574639" y="3982456"/>
            <a:ext cx="2286000" cy="2286000"/>
          </a:xfrm>
          <a:prstGeom prst="rect">
            <a:avLst/>
          </a:prstGeom>
        </p:spPr>
      </p:pic>
      <p:pic>
        <p:nvPicPr>
          <p:cNvPr id="25" name="Picture 24"/>
          <p:cNvPicPr>
            <a:picLocks/>
          </p:cNvPicPr>
          <p:nvPr/>
        </p:nvPicPr>
        <p:blipFill rotWithShape="1">
          <a:blip r:embed="rId4"/>
          <a:srcRect l="3000" t="11785" r="15883" b="1509"/>
          <a:stretch/>
        </p:blipFill>
        <p:spPr>
          <a:xfrm flipV="1">
            <a:off x="7288402" y="1697236"/>
            <a:ext cx="2286000" cy="2286000"/>
          </a:xfrm>
          <a:prstGeom prst="rect">
            <a:avLst/>
          </a:prstGeom>
        </p:spPr>
      </p:pic>
      <p:pic>
        <p:nvPicPr>
          <p:cNvPr id="29" name="Picture 28"/>
          <p:cNvPicPr>
            <a:picLocks/>
          </p:cNvPicPr>
          <p:nvPr/>
        </p:nvPicPr>
        <p:blipFill rotWithShape="1">
          <a:blip r:embed="rId4"/>
          <a:srcRect l="3304" t="11785" r="15883" b="1699"/>
          <a:stretch/>
        </p:blipFill>
        <p:spPr>
          <a:xfrm flipH="1" flipV="1">
            <a:off x="9574639" y="1696830"/>
            <a:ext cx="2286000" cy="2286000"/>
          </a:xfrm>
          <a:prstGeom prst="rect">
            <a:avLst/>
          </a:prstGeom>
          <a:ln w="19050">
            <a:solidFill>
              <a:schemeClr val="dk1"/>
            </a:solidFill>
          </a:ln>
        </p:spPr>
      </p:pic>
      <p:sp>
        <p:nvSpPr>
          <p:cNvPr id="32" name="Oval 31"/>
          <p:cNvSpPr/>
          <p:nvPr/>
        </p:nvSpPr>
        <p:spPr>
          <a:xfrm>
            <a:off x="9482809" y="2568284"/>
            <a:ext cx="228600" cy="21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0734839" y="3871462"/>
            <a:ext cx="228600" cy="21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9367367" y="2568284"/>
            <a:ext cx="450850" cy="226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10650812" y="3861066"/>
            <a:ext cx="450850" cy="226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275607" y="1006606"/>
            <a:ext cx="4663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Well pattern with open boundary condition</a:t>
            </a:r>
            <a:endParaRPr lang="en-US" dirty="0"/>
          </a:p>
        </p:txBody>
      </p:sp>
      <p:pic>
        <p:nvPicPr>
          <p:cNvPr id="20" name="Picture 19"/>
          <p:cNvPicPr>
            <a:picLocks/>
          </p:cNvPicPr>
          <p:nvPr/>
        </p:nvPicPr>
        <p:blipFill rotWithShape="1">
          <a:blip r:embed="rId4"/>
          <a:srcRect l="2888" t="11785" r="15883" b="1554"/>
          <a:stretch/>
        </p:blipFill>
        <p:spPr>
          <a:xfrm>
            <a:off x="7288643" y="3981415"/>
            <a:ext cx="2286000" cy="2286000"/>
          </a:xfrm>
          <a:prstGeom prst="rect">
            <a:avLst/>
          </a:prstGeom>
          <a:ln w="25400">
            <a:noFill/>
          </a:ln>
        </p:spPr>
      </p:pic>
      <p:sp>
        <p:nvSpPr>
          <p:cNvPr id="31" name="Oval 30"/>
          <p:cNvSpPr/>
          <p:nvPr/>
        </p:nvSpPr>
        <p:spPr>
          <a:xfrm>
            <a:off x="8219248" y="3871809"/>
            <a:ext cx="228600" cy="21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8108123" y="3861633"/>
            <a:ext cx="450850" cy="226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9482809" y="5114872"/>
            <a:ext cx="228600" cy="21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9372826" y="5114872"/>
            <a:ext cx="450850" cy="226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9455402" y="3885447"/>
            <a:ext cx="228600" cy="2159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 rot="5400000">
            <a:off x="9497716" y="4007908"/>
            <a:ext cx="149991" cy="4623554"/>
          </a:xfrm>
          <a:custGeom>
            <a:avLst/>
            <a:gdLst>
              <a:gd name="connsiteX0" fmla="*/ 0 w 222250"/>
              <a:gd name="connsiteY0" fmla="*/ 0 h 336550"/>
              <a:gd name="connsiteX1" fmla="*/ 222250 w 222250"/>
              <a:gd name="connsiteY1" fmla="*/ 0 h 336550"/>
              <a:gd name="connsiteX2" fmla="*/ 222250 w 222250"/>
              <a:gd name="connsiteY2" fmla="*/ 336550 h 336550"/>
              <a:gd name="connsiteX3" fmla="*/ 25400 w 222250"/>
              <a:gd name="connsiteY3" fmla="*/ 336550 h 336550"/>
              <a:gd name="connsiteX0" fmla="*/ 2117 w 224367"/>
              <a:gd name="connsiteY0" fmla="*/ 0 h 336550"/>
              <a:gd name="connsiteX1" fmla="*/ 224367 w 224367"/>
              <a:gd name="connsiteY1" fmla="*/ 0 h 336550"/>
              <a:gd name="connsiteX2" fmla="*/ 224367 w 224367"/>
              <a:gd name="connsiteY2" fmla="*/ 336550 h 336550"/>
              <a:gd name="connsiteX3" fmla="*/ 0 w 224367"/>
              <a:gd name="connsiteY3" fmla="*/ 33655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367" h="336550">
                <a:moveTo>
                  <a:pt x="2117" y="0"/>
                </a:moveTo>
                <a:lnTo>
                  <a:pt x="224367" y="0"/>
                </a:lnTo>
                <a:lnTo>
                  <a:pt x="224367" y="336550"/>
                </a:lnTo>
                <a:lnTo>
                  <a:pt x="0" y="336550"/>
                </a:lnTo>
              </a:path>
            </a:pathLst>
          </a:cu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326477" y="6448721"/>
            <a:ext cx="657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1600 m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9374996" y="2241147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INJ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754079" y="3801073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INJ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994368" y="3789438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INJ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387639" y="5298753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INJ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4" name="Picture 4" descr="EGU General Assembly 2022 – International GNSS Servi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84" y="6487600"/>
            <a:ext cx="106957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9247077" y="3527320"/>
            <a:ext cx="721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SCHEMATIC: Explaining Geothermal / CO2 recycling | News Article | Lehigh  Universit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617" y="1696830"/>
            <a:ext cx="3418045" cy="457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53771" y="6444131"/>
            <a:ext cx="10005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(Harry </a:t>
            </a:r>
            <a:r>
              <a:rPr lang="en-US" sz="1000" dirty="0" err="1" smtClean="0"/>
              <a:t>Campell</a:t>
            </a:r>
            <a:r>
              <a:rPr lang="en-US" sz="1000" dirty="0" smtClean="0"/>
              <a:t>)</a:t>
            </a:r>
            <a:endParaRPr lang="en-US" sz="1000" dirty="0"/>
          </a:p>
        </p:txBody>
      </p:sp>
      <p:sp>
        <p:nvSpPr>
          <p:cNvPr id="38" name="TextBox 37"/>
          <p:cNvSpPr txBox="1"/>
          <p:nvPr/>
        </p:nvSpPr>
        <p:spPr>
          <a:xfrm>
            <a:off x="117632" y="1519070"/>
            <a:ext cx="340705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/>
          </a:p>
          <a:p>
            <a:endParaRPr lang="en-US" sz="16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 smtClean="0"/>
              <a:t>Open boundary (heat and pressure)  </a:t>
            </a:r>
            <a:r>
              <a:rPr lang="en-US" sz="1600" dirty="0"/>
              <a:t>condition for </a:t>
            </a:r>
            <a:r>
              <a:rPr lang="en-US" sz="1600" dirty="0" smtClean="0"/>
              <a:t>the simulation model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 smtClean="0"/>
              <a:t>We focused on the upper 400 meters of </a:t>
            </a:r>
            <a:r>
              <a:rPr lang="en-US" sz="1600" dirty="0" err="1" smtClean="0"/>
              <a:t>syn</a:t>
            </a:r>
            <a:r>
              <a:rPr lang="en-US" sz="1600" dirty="0" smtClean="0"/>
              <a:t>-rift sedimentary rocks for the simulation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 smtClean="0"/>
              <a:t>We designed the well pattern such that we can achieve 95% of CO2 saturation on the production well.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 smtClean="0"/>
              <a:t>7 years of injection and 33 years of production in total 40 years of simulation.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298884" y="1006878"/>
            <a:ext cx="228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Specs of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40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593" y="1218957"/>
            <a:ext cx="3803650" cy="1301750"/>
          </a:xfrm>
          <a:prstGeom prst="rect">
            <a:avLst/>
          </a:prstGeom>
        </p:spPr>
      </p:pic>
      <p:pic>
        <p:nvPicPr>
          <p:cNvPr id="12" name="C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8568" r="32526"/>
          <a:stretch/>
        </p:blipFill>
        <p:spPr>
          <a:xfrm>
            <a:off x="7087396" y="983522"/>
            <a:ext cx="4743451" cy="58896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9A493D-016E-4A9B-9E45-0A77D9B244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2192000" cy="8618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37487" y="23661"/>
            <a:ext cx="39170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</a:rPr>
              <a:t>FLUID FLOW SIMULATION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7158" y="798856"/>
            <a:ext cx="2979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Plume in time &amp; space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669517" y="6567242"/>
            <a:ext cx="15808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Yalcin et al., in preparation</a:t>
            </a:r>
            <a:endParaRPr lang="en-US" sz="10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18" t="12767" r="7340" b="31896"/>
          <a:stretch/>
        </p:blipFill>
        <p:spPr>
          <a:xfrm>
            <a:off x="11652446" y="4203304"/>
            <a:ext cx="539554" cy="2430066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11749032" y="1892053"/>
            <a:ext cx="224367" cy="336550"/>
          </a:xfrm>
          <a:custGeom>
            <a:avLst/>
            <a:gdLst>
              <a:gd name="connsiteX0" fmla="*/ 0 w 222250"/>
              <a:gd name="connsiteY0" fmla="*/ 0 h 336550"/>
              <a:gd name="connsiteX1" fmla="*/ 222250 w 222250"/>
              <a:gd name="connsiteY1" fmla="*/ 0 h 336550"/>
              <a:gd name="connsiteX2" fmla="*/ 222250 w 222250"/>
              <a:gd name="connsiteY2" fmla="*/ 336550 h 336550"/>
              <a:gd name="connsiteX3" fmla="*/ 25400 w 222250"/>
              <a:gd name="connsiteY3" fmla="*/ 336550 h 336550"/>
              <a:gd name="connsiteX0" fmla="*/ 2117 w 224367"/>
              <a:gd name="connsiteY0" fmla="*/ 0 h 336550"/>
              <a:gd name="connsiteX1" fmla="*/ 224367 w 224367"/>
              <a:gd name="connsiteY1" fmla="*/ 0 h 336550"/>
              <a:gd name="connsiteX2" fmla="*/ 224367 w 224367"/>
              <a:gd name="connsiteY2" fmla="*/ 336550 h 336550"/>
              <a:gd name="connsiteX3" fmla="*/ 0 w 224367"/>
              <a:gd name="connsiteY3" fmla="*/ 33655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367" h="336550">
                <a:moveTo>
                  <a:pt x="2117" y="0"/>
                </a:moveTo>
                <a:lnTo>
                  <a:pt x="224367" y="0"/>
                </a:lnTo>
                <a:lnTo>
                  <a:pt x="224367" y="336550"/>
                </a:lnTo>
                <a:lnTo>
                  <a:pt x="0" y="336550"/>
                </a:lnTo>
              </a:path>
            </a:pathLst>
          </a:cu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11891326" y="1901249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Seal</a:t>
            </a:r>
            <a:endParaRPr lang="en-US" sz="1200" dirty="0"/>
          </a:p>
        </p:txBody>
      </p:sp>
      <p:sp>
        <p:nvSpPr>
          <p:cNvPr id="19" name="Freeform 18"/>
          <p:cNvSpPr/>
          <p:nvPr/>
        </p:nvSpPr>
        <p:spPr>
          <a:xfrm>
            <a:off x="11749032" y="2284827"/>
            <a:ext cx="224367" cy="1816098"/>
          </a:xfrm>
          <a:custGeom>
            <a:avLst/>
            <a:gdLst>
              <a:gd name="connsiteX0" fmla="*/ 0 w 222250"/>
              <a:gd name="connsiteY0" fmla="*/ 0 h 336550"/>
              <a:gd name="connsiteX1" fmla="*/ 222250 w 222250"/>
              <a:gd name="connsiteY1" fmla="*/ 0 h 336550"/>
              <a:gd name="connsiteX2" fmla="*/ 222250 w 222250"/>
              <a:gd name="connsiteY2" fmla="*/ 336550 h 336550"/>
              <a:gd name="connsiteX3" fmla="*/ 25400 w 222250"/>
              <a:gd name="connsiteY3" fmla="*/ 336550 h 336550"/>
              <a:gd name="connsiteX0" fmla="*/ 2117 w 224367"/>
              <a:gd name="connsiteY0" fmla="*/ 0 h 336550"/>
              <a:gd name="connsiteX1" fmla="*/ 224367 w 224367"/>
              <a:gd name="connsiteY1" fmla="*/ 0 h 336550"/>
              <a:gd name="connsiteX2" fmla="*/ 224367 w 224367"/>
              <a:gd name="connsiteY2" fmla="*/ 336550 h 336550"/>
              <a:gd name="connsiteX3" fmla="*/ 0 w 224367"/>
              <a:gd name="connsiteY3" fmla="*/ 33655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367" h="336550">
                <a:moveTo>
                  <a:pt x="2117" y="0"/>
                </a:moveTo>
                <a:lnTo>
                  <a:pt x="224367" y="0"/>
                </a:lnTo>
                <a:lnTo>
                  <a:pt x="224367" y="336550"/>
                </a:lnTo>
                <a:lnTo>
                  <a:pt x="0" y="336550"/>
                </a:lnTo>
              </a:path>
            </a:pathLst>
          </a:cu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11558500" y="2858651"/>
            <a:ext cx="1106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</a:t>
            </a:r>
            <a:r>
              <a:rPr lang="en-US" sz="1200" dirty="0" smtClean="0"/>
              <a:t>op 400 m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489648" y="849625"/>
            <a:ext cx="5205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Total energy in pre-salt sediments in Al-</a:t>
            </a:r>
            <a:r>
              <a:rPr lang="en-US" dirty="0" err="1" smtClean="0"/>
              <a:t>Wajh</a:t>
            </a:r>
            <a:r>
              <a:rPr lang="en-US" dirty="0" smtClean="0"/>
              <a:t> basin</a:t>
            </a:r>
            <a:endParaRPr lang="en-US" dirty="0"/>
          </a:p>
        </p:txBody>
      </p:sp>
      <p:pic>
        <p:nvPicPr>
          <p:cNvPr id="23" name="Content Placeholder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1" y="4086924"/>
            <a:ext cx="6156078" cy="2546446"/>
          </a:xfrm>
        </p:spPr>
      </p:pic>
      <p:sp>
        <p:nvSpPr>
          <p:cNvPr id="24" name="TextBox 23"/>
          <p:cNvSpPr txBox="1"/>
          <p:nvPr/>
        </p:nvSpPr>
        <p:spPr>
          <a:xfrm>
            <a:off x="1019633" y="3319111"/>
            <a:ext cx="4376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13.6 % of the energy in place is recovered</a:t>
            </a:r>
            <a:endParaRPr lang="en-US" dirty="0"/>
          </a:p>
        </p:txBody>
      </p:sp>
      <p:sp>
        <p:nvSpPr>
          <p:cNvPr id="3" name="Down Arrow 2"/>
          <p:cNvSpPr/>
          <p:nvPr/>
        </p:nvSpPr>
        <p:spPr>
          <a:xfrm>
            <a:off x="462241" y="3851243"/>
            <a:ext cx="386923" cy="41878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5" name="Down Arrow 24"/>
          <p:cNvSpPr/>
          <p:nvPr/>
        </p:nvSpPr>
        <p:spPr>
          <a:xfrm>
            <a:off x="1372158" y="3848799"/>
            <a:ext cx="384048" cy="42062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4" descr="EGU General Assembly 2022 – International GNSS Servic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84" y="6487600"/>
            <a:ext cx="106957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87593" y="1776644"/>
            <a:ext cx="3803650" cy="186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26249" y="2599974"/>
            <a:ext cx="3993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**Yearly electricity production of USA was 15 </a:t>
            </a:r>
            <a:r>
              <a:rPr lang="en-US" sz="1200" dirty="0" err="1" smtClean="0"/>
              <a:t>ExaJ</a:t>
            </a:r>
            <a:r>
              <a:rPr lang="en-US" sz="1200" dirty="0" smtClean="0"/>
              <a:t> as of 2021</a:t>
            </a:r>
          </a:p>
          <a:p>
            <a:r>
              <a:rPr lang="en-US" sz="1200" dirty="0" smtClean="0"/>
              <a:t>Ref: </a:t>
            </a:r>
            <a:r>
              <a:rPr lang="en-US" sz="1200" dirty="0"/>
              <a:t>(https://www.eia.gov</a:t>
            </a:r>
            <a:r>
              <a:rPr lang="en-US" sz="1200" dirty="0" smtClean="0"/>
              <a:t>/)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5629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0.07435 -2.59259E-6 " pathEditMode="relative" rAng="0" ptsTypes="AA">
                                      <p:cBhvr>
                                        <p:cTn id="8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0.3457 0.00347 " pathEditMode="relative" rAng="0" ptsTypes="AA">
                                      <p:cBhvr>
                                        <p:cTn id="11" dur="2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9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A9A493D-016E-4A9B-9E45-0A77D9B24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8618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3978" y="54034"/>
            <a:ext cx="5487720" cy="4889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PRELIMINARY RESULTS AND OUTLOOK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669" y="1097182"/>
            <a:ext cx="107712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 smtClean="0"/>
              <a:t>With this work we established the GRV (gross rock volume), rock type distribution and total energy potential for </a:t>
            </a:r>
            <a:r>
              <a:rPr lang="en-US" sz="1600" dirty="0" err="1" smtClean="0"/>
              <a:t>syn</a:t>
            </a:r>
            <a:r>
              <a:rPr lang="en-US" sz="1600" dirty="0" smtClean="0"/>
              <a:t>-rift sedimentary rocks in Al </a:t>
            </a:r>
            <a:r>
              <a:rPr lang="en-US" sz="1600" dirty="0" err="1" smtClean="0"/>
              <a:t>Wajh</a:t>
            </a:r>
            <a:endParaRPr lang="en-US" sz="1600" dirty="0" smtClean="0"/>
          </a:p>
          <a:p>
            <a:endParaRPr lang="en-US" sz="16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 smtClean="0"/>
              <a:t>For a 40 years of Injection production scenario from upper 400 meters of </a:t>
            </a:r>
            <a:r>
              <a:rPr lang="en-US" sz="1600" dirty="0" err="1"/>
              <a:t>s</a:t>
            </a:r>
            <a:r>
              <a:rPr lang="en-US" sz="1600" dirty="0" err="1" smtClean="0"/>
              <a:t>yn</a:t>
            </a:r>
            <a:r>
              <a:rPr lang="en-US" sz="1600" dirty="0" smtClean="0"/>
              <a:t>-rift sedimentary rocks: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 smtClean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 smtClean="0"/>
              <a:t>With the current well pattern design we recover 13.6% of the thermal energy in place with CO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plume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1600" dirty="0" smtClean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 smtClean="0"/>
              <a:t>Energy </a:t>
            </a:r>
            <a:r>
              <a:rPr lang="en-US" sz="1600" dirty="0"/>
              <a:t>p</a:t>
            </a:r>
            <a:r>
              <a:rPr lang="en-US" sz="1600" dirty="0" smtClean="0"/>
              <a:t>roduction starts on </a:t>
            </a:r>
            <a:r>
              <a:rPr lang="en-US" sz="1600" dirty="0"/>
              <a:t>the order of Peta Joules </a:t>
            </a:r>
            <a:r>
              <a:rPr lang="en-US" sz="1600" dirty="0" smtClean="0"/>
              <a:t>(E+15) </a:t>
            </a:r>
            <a:r>
              <a:rPr lang="en-US" sz="1600" dirty="0"/>
              <a:t>per </a:t>
            </a:r>
            <a:r>
              <a:rPr lang="en-US" sz="1600" dirty="0" smtClean="0"/>
              <a:t>year </a:t>
            </a:r>
          </a:p>
          <a:p>
            <a:pPr lvl="1"/>
            <a:endParaRPr lang="en-US" sz="16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 smtClean="0"/>
              <a:t>Currently we work on the uncertainty quantification of the reservoir simulation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 smtClean="0"/>
              <a:t>With this study we will assess the heat mining potential of the Al </a:t>
            </a:r>
            <a:r>
              <a:rPr lang="en-US" sz="1600" dirty="0" err="1" smtClean="0"/>
              <a:t>Wajh</a:t>
            </a:r>
            <a:r>
              <a:rPr lang="en-US" sz="1600" dirty="0" smtClean="0"/>
              <a:t> basin via CCUS method</a:t>
            </a:r>
            <a:endParaRPr lang="en-US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 smtClean="0"/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482CFB-6686-1546-A086-F9FBAE8EA8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755" y="5679760"/>
            <a:ext cx="1047430" cy="10474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9D1FAB-7FBD-6E4D-A55E-8BF5234D6C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489" y="4012489"/>
            <a:ext cx="4268266" cy="2845511"/>
          </a:xfrm>
          <a:prstGeom prst="rect">
            <a:avLst/>
          </a:prstGeom>
        </p:spPr>
      </p:pic>
      <p:pic>
        <p:nvPicPr>
          <p:cNvPr id="10" name="Picture 4" descr="EGU General Assembly 2022 – International GNSS Servi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84" y="6487600"/>
            <a:ext cx="106957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40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12193</TotalTime>
  <Words>594</Words>
  <Application>Microsoft Office PowerPoint</Application>
  <PresentationFormat>Widescreen</PresentationFormat>
  <Paragraphs>110</Paragraphs>
  <Slides>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Courier New</vt:lpstr>
      <vt:lpstr>Wingdings</vt:lpstr>
      <vt:lpstr>Office Theme</vt:lpstr>
      <vt:lpstr>CO2 INJECTION FOR GEOTHERMAL POWER GENERATION AND STORAGE IN HYDROTHERMAL RESERVOIRS IN AL WAJH BASIN, SAUDI ARABIA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PRELIMINARY RESULTS AND OUTLOOK</vt:lpstr>
    </vt:vector>
  </TitlesOfParts>
  <Company>KAUST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Bora Yalcin</dc:creator>
  <cp:lastModifiedBy>Bora Yalcin</cp:lastModifiedBy>
  <cp:revision>155</cp:revision>
  <dcterms:created xsi:type="dcterms:W3CDTF">2022-03-25T11:18:15Z</dcterms:created>
  <dcterms:modified xsi:type="dcterms:W3CDTF">2022-05-21T07:45:35Z</dcterms:modified>
</cp:coreProperties>
</file>