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13"/>
  </p:notesMasterIdLst>
  <p:sldIdLst>
    <p:sldId id="263" r:id="rId2"/>
    <p:sldId id="320" r:id="rId3"/>
    <p:sldId id="339" r:id="rId4"/>
    <p:sldId id="338" r:id="rId5"/>
    <p:sldId id="340" r:id="rId6"/>
    <p:sldId id="341" r:id="rId7"/>
    <p:sldId id="342" r:id="rId8"/>
    <p:sldId id="343" r:id="rId9"/>
    <p:sldId id="344" r:id="rId10"/>
    <p:sldId id="334" r:id="rId11"/>
    <p:sldId id="345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70DB8F"/>
    <a:srgbClr val="92E3A9"/>
    <a:srgbClr val="0000FF"/>
    <a:srgbClr val="FFCC66"/>
    <a:srgbClr val="FF9933"/>
    <a:srgbClr val="B21E1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453B87-6715-4DF0-87E7-65176006BEF2}">
  <a:tblStyle styleId="{EE453B87-6715-4DF0-87E7-65176006BE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88000" autoAdjust="0"/>
  </p:normalViewPr>
  <p:slideViewPr>
    <p:cSldViewPr snapToGrid="0">
      <p:cViewPr varScale="1">
        <p:scale>
          <a:sx n="134" d="100"/>
          <a:sy n="134" d="100"/>
        </p:scale>
        <p:origin x="1038" y="11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cb258641e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cb258641e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cb258641e0_0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cb258641e0_0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7296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cb258641e0_0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cb258641e0_0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123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0" i="0" u="none" strike="noStrike" cap="none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sl-SI" sz="1100" b="0" i="0" u="none" strike="noStrike" cap="none" dirty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5596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-SI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6415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-SI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8752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-SI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9548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-SI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159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-SI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6184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-SI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0400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-SI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413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-700" y="0"/>
            <a:ext cx="9144000" cy="10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-700" y="0"/>
            <a:ext cx="9144000" cy="10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 idx="2"/>
          </p:nvPr>
        </p:nvSpPr>
        <p:spPr>
          <a:xfrm>
            <a:off x="720000" y="2789400"/>
            <a:ext cx="2421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1"/>
          </p:nvPr>
        </p:nvSpPr>
        <p:spPr>
          <a:xfrm>
            <a:off x="720000" y="3212425"/>
            <a:ext cx="2421300" cy="65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 idx="3"/>
          </p:nvPr>
        </p:nvSpPr>
        <p:spPr>
          <a:xfrm>
            <a:off x="3361363" y="2789400"/>
            <a:ext cx="2421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4"/>
          </p:nvPr>
        </p:nvSpPr>
        <p:spPr>
          <a:xfrm>
            <a:off x="3361362" y="3212425"/>
            <a:ext cx="2421300" cy="65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 idx="5"/>
          </p:nvPr>
        </p:nvSpPr>
        <p:spPr>
          <a:xfrm>
            <a:off x="6002725" y="2789400"/>
            <a:ext cx="2421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ubTitle" idx="6"/>
          </p:nvPr>
        </p:nvSpPr>
        <p:spPr>
          <a:xfrm>
            <a:off x="6002725" y="3212425"/>
            <a:ext cx="2421300" cy="65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4867175" y="4600550"/>
            <a:ext cx="42768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0" y="4600550"/>
            <a:ext cx="7200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">
  <p:cSld name="BLANK_1_1_1_1_1_1_2_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/>
          <p:nvPr/>
        </p:nvSpPr>
        <p:spPr>
          <a:xfrm>
            <a:off x="0" y="0"/>
            <a:ext cx="53331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ctrTitle"/>
          </p:nvPr>
        </p:nvSpPr>
        <p:spPr>
          <a:xfrm>
            <a:off x="717475" y="512725"/>
            <a:ext cx="3519300" cy="7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subTitle" idx="1"/>
          </p:nvPr>
        </p:nvSpPr>
        <p:spPr>
          <a:xfrm>
            <a:off x="717475" y="2090900"/>
            <a:ext cx="3519300" cy="7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6" name="Google Shape;186;p29"/>
          <p:cNvSpPr txBox="1"/>
          <p:nvPr/>
        </p:nvSpPr>
        <p:spPr>
          <a:xfrm>
            <a:off x="720000" y="3594600"/>
            <a:ext cx="46131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CRÉDITS: Ce modèle de présentation a été créé par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comprenant des icônes de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des infographies et des images de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et des illustrations de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Storyset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" name="Google Shape;187;p29"/>
          <p:cNvSpPr txBox="1">
            <a:spLocks noGrp="1"/>
          </p:cNvSpPr>
          <p:nvPr>
            <p:ph type="title" idx="2"/>
          </p:nvPr>
        </p:nvSpPr>
        <p:spPr>
          <a:xfrm>
            <a:off x="720000" y="1815348"/>
            <a:ext cx="3519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4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/>
          <p:nvPr/>
        </p:nvSpPr>
        <p:spPr>
          <a:xfrm>
            <a:off x="-700" y="0"/>
            <a:ext cx="9144000" cy="10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0"/>
          <p:cNvSpPr/>
          <p:nvPr/>
        </p:nvSpPr>
        <p:spPr>
          <a:xfrm>
            <a:off x="0" y="4600550"/>
            <a:ext cx="91440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4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/>
          <p:nvPr/>
        </p:nvSpPr>
        <p:spPr>
          <a:xfrm rot="-5400000">
            <a:off x="-2033250" y="2033550"/>
            <a:ext cx="5143200" cy="10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1"/>
          <p:cNvSpPr/>
          <p:nvPr/>
        </p:nvSpPr>
        <p:spPr>
          <a:xfrm rot="-5400000">
            <a:off x="6300900" y="2300006"/>
            <a:ext cx="51432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62" r:id="rId3"/>
    <p:sldLayoutId id="2147483675" r:id="rId4"/>
    <p:sldLayoutId id="2147483676" r:id="rId5"/>
    <p:sldLayoutId id="214748367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surf.copernicus.org/preprints/esurf-2022-1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204;p35">
            <a:extLst>
              <a:ext uri="{FF2B5EF4-FFF2-40B4-BE49-F238E27FC236}">
                <a16:creationId xmlns:a16="http://schemas.microsoft.com/office/drawing/2014/main" id="{369CF606-AF6B-47FA-9BEC-72FBAE668219}"/>
              </a:ext>
            </a:extLst>
          </p:cNvPr>
          <p:cNvSpPr txBox="1">
            <a:spLocks/>
          </p:cNvSpPr>
          <p:nvPr/>
        </p:nvSpPr>
        <p:spPr>
          <a:xfrm>
            <a:off x="231182" y="1654370"/>
            <a:ext cx="8774430" cy="123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algn="ctr"/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Investigation of the applicability of rainfall generators for the estimation of the rainfall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erosivity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for ungauged locations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DA4FCFF-A727-4724-A4B5-82EE6ED76270}"/>
              </a:ext>
            </a:extLst>
          </p:cNvPr>
          <p:cNvSpPr/>
          <p:nvPr/>
        </p:nvSpPr>
        <p:spPr>
          <a:xfrm>
            <a:off x="730081" y="4533411"/>
            <a:ext cx="4151482" cy="655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1300" dirty="0">
                <a:latin typeface="+mn-lt"/>
              </a:rPr>
              <a:t>EGU General Assembly 2022</a:t>
            </a:r>
            <a:endParaRPr lang="sl-SI" sz="1300" dirty="0">
              <a:latin typeface="+mn-lt"/>
            </a:endParaRPr>
          </a:p>
          <a:p>
            <a:pPr algn="just">
              <a:lnSpc>
                <a:spcPct val="107000"/>
              </a:lnSpc>
            </a:pPr>
            <a:r>
              <a:rPr lang="en-US" sz="1100" dirty="0">
                <a:latin typeface="+mn-lt"/>
              </a:rPr>
              <a:t>SSS2.3 - Soil Erosion, Land Degradation</a:t>
            </a:r>
            <a:r>
              <a:rPr lang="sl-SI" sz="1100" dirty="0">
                <a:latin typeface="+mn-lt"/>
              </a:rPr>
              <a:t>,</a:t>
            </a:r>
            <a:r>
              <a:rPr lang="en-US" sz="1100" dirty="0">
                <a:latin typeface="+mn-lt"/>
              </a:rPr>
              <a:t> and Conservation</a:t>
            </a:r>
            <a:endParaRPr lang="sl-SI" sz="1100" dirty="0">
              <a:latin typeface="+mn-lt"/>
            </a:endParaRPr>
          </a:p>
          <a:p>
            <a:pPr algn="just">
              <a:lnSpc>
                <a:spcPct val="107000"/>
              </a:lnSpc>
            </a:pPr>
            <a:r>
              <a:rPr lang="sl-SI" sz="11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sl-SI" sz="1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24, 2022</a:t>
            </a:r>
            <a:endParaRPr lang="en-US" sz="1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2" y="3093296"/>
            <a:ext cx="5674519" cy="13286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77AA10-2203-4042-9F74-40B01629D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784" y="241170"/>
            <a:ext cx="3089124" cy="13198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996B7F-9C8F-4706-982F-E273E508C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82" y="104581"/>
            <a:ext cx="1820550" cy="7964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2C2F50-A879-4F15-B679-441793C5EC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3838" y="-45422"/>
            <a:ext cx="2230162" cy="1096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61375" b="72742"/>
          <a:stretch/>
        </p:blipFill>
        <p:spPr>
          <a:xfrm>
            <a:off x="7397084" y="3098135"/>
            <a:ext cx="1608528" cy="659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7084" y="3826812"/>
            <a:ext cx="1608528" cy="2846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2922AC-D2C3-4DDA-8210-B69B6D9640B5}"/>
              </a:ext>
            </a:extLst>
          </p:cNvPr>
          <p:cNvSpPr/>
          <p:nvPr/>
        </p:nvSpPr>
        <p:spPr>
          <a:xfrm>
            <a:off x="0" y="0"/>
            <a:ext cx="5362575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D77CA3-88E0-4D8F-90E3-179AFEACABFE}"/>
              </a:ext>
            </a:extLst>
          </p:cNvPr>
          <p:cNvSpPr/>
          <p:nvPr/>
        </p:nvSpPr>
        <p:spPr>
          <a:xfrm>
            <a:off x="5362575" y="0"/>
            <a:ext cx="3781425" cy="514350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Google Shape;285;p42">
            <a:extLst>
              <a:ext uri="{FF2B5EF4-FFF2-40B4-BE49-F238E27FC236}">
                <a16:creationId xmlns:a16="http://schemas.microsoft.com/office/drawing/2014/main" id="{E4961E5A-4D3A-4CFC-BC99-4177359BA18E}"/>
              </a:ext>
            </a:extLst>
          </p:cNvPr>
          <p:cNvSpPr txBox="1">
            <a:spLocks/>
          </p:cNvSpPr>
          <p:nvPr/>
        </p:nvSpPr>
        <p:spPr>
          <a:xfrm>
            <a:off x="391774" y="278501"/>
            <a:ext cx="368014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Conclusions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6B836D-B0C8-45E9-BD0A-C435AF426688}"/>
              </a:ext>
            </a:extLst>
          </p:cNvPr>
          <p:cNvSpPr/>
          <p:nvPr/>
        </p:nvSpPr>
        <p:spPr>
          <a:xfrm>
            <a:off x="391774" y="938582"/>
            <a:ext cx="4505808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Both 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tested direct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regionalisation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methods (Direct-R and Direct-P) outperform the tested stochastic rainfall models (ARM and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Disagg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), with slightly better results for Direct-R. Furthermore, in terms of method complexity, this can be regarded as the simplest since it does not require the fitting of any model parameters</a:t>
            </a:r>
            <a:r>
              <a:rPr lang="en-U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terms of the characteristics of the erosive events, the Direct-P method yields better performance than both tested stochastic rainfall models</a:t>
            </a:r>
            <a:r>
              <a:rPr lang="en-U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Both 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rainfall generators have proven their applicability in the field of soil erosion modelling since they are able to produce long synthetic series of the high-resolution data.</a:t>
            </a:r>
            <a:endParaRPr lang="sl-SI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0B052-7FBB-4BF0-9138-A66B34EBB8AA}"/>
              </a:ext>
            </a:extLst>
          </p:cNvPr>
          <p:cNvSpPr/>
          <p:nvPr/>
        </p:nvSpPr>
        <p:spPr>
          <a:xfrm>
            <a:off x="5459988" y="1864915"/>
            <a:ext cx="358659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results of the study are part of the bilateral research project between Slovenia and Germany “Stochastic rainfall models for rainfall </a:t>
            </a:r>
            <a:r>
              <a:rPr lang="en-US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erosivity</a:t>
            </a:r>
            <a:r>
              <a:rPr lang="en-US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evaluation” and research </a:t>
            </a:r>
            <a:r>
              <a:rPr lang="en-US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Programme</a:t>
            </a:r>
            <a:r>
              <a:rPr lang="en-US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P2–0180: “Water Science and Technology, and Geotechnical Engineering: Tools and Methods for Process Analyses and Simulations, and Development of Technologies” (P2-0180) that is financed by the Slovenian Research Agency (ARRS). Hannes Müller-Thomy has been financially supported by the DFG </a:t>
            </a:r>
            <a:r>
              <a:rPr lang="en-US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e.V</a:t>
            </a:r>
            <a:r>
              <a:rPr lang="en-US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 Bonn, Germany, as a Research Fellowship (MU 4257/1-1). Additionally, part of the results were also obtained in the scope of the bilateral project between Slovenia and Germany “Validation of precipitation reanalysis products for rainfall-runoff modelling in Slovenia (PRE-PROMISE)”.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CF1F7C-6AB3-477F-BC8C-8FD28D054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471" y="602363"/>
            <a:ext cx="1720327" cy="7526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593CF4-5538-424F-8045-9369A2802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200" y="433122"/>
            <a:ext cx="1973344" cy="97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55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2922AC-D2C3-4DDA-8210-B69B6D9640B5}"/>
              </a:ext>
            </a:extLst>
          </p:cNvPr>
          <p:cNvSpPr/>
          <p:nvPr/>
        </p:nvSpPr>
        <p:spPr>
          <a:xfrm>
            <a:off x="0" y="0"/>
            <a:ext cx="5362575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D77CA3-88E0-4D8F-90E3-179AFEACABFE}"/>
              </a:ext>
            </a:extLst>
          </p:cNvPr>
          <p:cNvSpPr/>
          <p:nvPr/>
        </p:nvSpPr>
        <p:spPr>
          <a:xfrm>
            <a:off x="5362575" y="0"/>
            <a:ext cx="3781425" cy="514350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Google Shape;285;p42">
            <a:extLst>
              <a:ext uri="{FF2B5EF4-FFF2-40B4-BE49-F238E27FC236}">
                <a16:creationId xmlns:a16="http://schemas.microsoft.com/office/drawing/2014/main" id="{E4961E5A-4D3A-4CFC-BC99-4177359BA18E}"/>
              </a:ext>
            </a:extLst>
          </p:cNvPr>
          <p:cNvSpPr txBox="1">
            <a:spLocks/>
          </p:cNvSpPr>
          <p:nvPr/>
        </p:nvSpPr>
        <p:spPr>
          <a:xfrm>
            <a:off x="391774" y="278501"/>
            <a:ext cx="368014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Conclusions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6B836D-B0C8-45E9-BD0A-C435AF426688}"/>
              </a:ext>
            </a:extLst>
          </p:cNvPr>
          <p:cNvSpPr/>
          <p:nvPr/>
        </p:nvSpPr>
        <p:spPr>
          <a:xfrm>
            <a:off x="391774" y="938582"/>
            <a:ext cx="4505808" cy="308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Cross 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validation methodology using multiple density scenarios </a:t>
            </a:r>
            <a:r>
              <a:rPr lang="en-U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has 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indicated that performance of all methods slightly increases with increasing station density. </a:t>
            </a:r>
            <a:endParaRPr lang="sl-SI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More 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than 60 years of data is required in the case that one would like to obtain rainfall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erosivity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estimates within 20% of the actual long-term mean annual rainfall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erosivity</a:t>
            </a:r>
            <a:r>
              <a:rPr lang="en-U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cases where only 5-10 years of observed rainfall data is available, the estimated mean annual rainfall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erosivity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can be up to ±100% in comparison to the actual long-term mean annual rainfall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erosivity</a:t>
            </a:r>
            <a:endParaRPr lang="en-US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0B052-7FBB-4BF0-9138-A66B34EBB8AA}"/>
              </a:ext>
            </a:extLst>
          </p:cNvPr>
          <p:cNvSpPr/>
          <p:nvPr/>
        </p:nvSpPr>
        <p:spPr>
          <a:xfrm>
            <a:off x="5459988" y="1864915"/>
            <a:ext cx="358659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results of the study are part of the bilateral research project between Slovenia and Germany “Stochastic rainfall models for rainfall </a:t>
            </a:r>
            <a:r>
              <a:rPr lang="en-US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erosivity</a:t>
            </a:r>
            <a:r>
              <a:rPr lang="en-US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evaluation” and research </a:t>
            </a:r>
            <a:r>
              <a:rPr lang="en-US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Programme</a:t>
            </a:r>
            <a:r>
              <a:rPr lang="en-US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P2–0180: “Water Science and Technology, and Geotechnical Engineering: Tools and Methods for Process Analyses and Simulations, and Development of Technologies” (P2-0180) that is financed by the Slovenian Research Agency (ARRS). Hannes Müller-Thomy has been financially supported by the DFG </a:t>
            </a:r>
            <a:r>
              <a:rPr lang="en-US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e.V</a:t>
            </a:r>
            <a:r>
              <a:rPr lang="en-US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 Bonn, Germany, as a Research Fellowship (MU 4257/1-1). Additionally, part of the results were also obtained in the scope of the bilateral project between Slovenia and Germany “Validation of precipitation reanalysis products for rainfall-runoff modelling in Slovenia (PRE-PROMISE)”.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CF1F7C-6AB3-477F-BC8C-8FD28D054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471" y="602363"/>
            <a:ext cx="1720327" cy="7526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593CF4-5538-424F-8045-9369A2802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200" y="433122"/>
            <a:ext cx="1973344" cy="97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6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85;p42">
            <a:extLst>
              <a:ext uri="{FF2B5EF4-FFF2-40B4-BE49-F238E27FC236}">
                <a16:creationId xmlns:a16="http://schemas.microsoft.com/office/drawing/2014/main" id="{C6C4EE39-3886-4103-A5E3-7C4DDCAA1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6707" y="25493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err="1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Motivation</a:t>
            </a:r>
            <a:r>
              <a:rPr lang="sl-SI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, </a:t>
            </a:r>
            <a:r>
              <a:rPr lang="sl-SI" dirty="0" err="1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research</a:t>
            </a:r>
            <a:r>
              <a:rPr lang="sl-SI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sl-SI" dirty="0" err="1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questions</a:t>
            </a:r>
            <a:r>
              <a:rPr lang="sl-SI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?</a:t>
            </a:r>
            <a:endParaRPr lang="en-US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E930F4-B815-4D2C-9B50-D0CEA42DF248}"/>
              </a:ext>
            </a:extLst>
          </p:cNvPr>
          <p:cNvSpPr/>
          <p:nvPr/>
        </p:nvSpPr>
        <p:spPr>
          <a:xfrm>
            <a:off x="0" y="1168566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smtClean="0"/>
              <a:t>Given </a:t>
            </a:r>
            <a:r>
              <a:rPr lang="en-US" i="1" dirty="0"/>
              <a:t>a lack of </a:t>
            </a:r>
            <a:r>
              <a:rPr lang="en-US" i="1" dirty="0" smtClean="0"/>
              <a:t>high-resolution</a:t>
            </a:r>
            <a:r>
              <a:rPr lang="sl-SI" i="1" dirty="0" smtClean="0"/>
              <a:t> </a:t>
            </a:r>
            <a:r>
              <a:rPr lang="en-US" i="1" dirty="0" smtClean="0"/>
              <a:t>rainfall </a:t>
            </a:r>
            <a:r>
              <a:rPr lang="en-US" i="1" dirty="0"/>
              <a:t>time series, the research question is whether these </a:t>
            </a:r>
            <a:r>
              <a:rPr lang="sl-SI" i="1" dirty="0" err="1" smtClean="0"/>
              <a:t>stochastic</a:t>
            </a:r>
            <a:r>
              <a:rPr lang="sl-SI" i="1" dirty="0" smtClean="0"/>
              <a:t> </a:t>
            </a:r>
            <a:r>
              <a:rPr lang="sl-SI" i="1" dirty="0" err="1" smtClean="0"/>
              <a:t>rainfall</a:t>
            </a:r>
            <a:r>
              <a:rPr lang="sl-SI" i="1" dirty="0" smtClean="0"/>
              <a:t> </a:t>
            </a:r>
            <a:r>
              <a:rPr lang="sl-SI" i="1" dirty="0" err="1" smtClean="0"/>
              <a:t>models</a:t>
            </a:r>
            <a:r>
              <a:rPr lang="en-US" i="1" dirty="0" smtClean="0"/>
              <a:t> </a:t>
            </a:r>
            <a:r>
              <a:rPr lang="en-US" i="1" dirty="0"/>
              <a:t>can adequately reproduce observed rainfall </a:t>
            </a:r>
            <a:r>
              <a:rPr lang="en-US" i="1" dirty="0" err="1" smtClean="0"/>
              <a:t>erosivity</a:t>
            </a:r>
            <a:r>
              <a:rPr lang="sl-SI" i="1" dirty="0" smtClean="0"/>
              <a:t> </a:t>
            </a:r>
            <a:r>
              <a:rPr lang="en-US" i="1" dirty="0" smtClean="0"/>
              <a:t>statistics</a:t>
            </a:r>
            <a:r>
              <a:rPr lang="sl-SI" i="1" dirty="0" smtClean="0"/>
              <a:t>?</a:t>
            </a:r>
            <a:endParaRPr lang="en-US" sz="1800" i="1" dirty="0">
              <a:solidFill>
                <a:schemeClr val="bg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E930F4-B815-4D2C-9B50-D0CEA42DF248}"/>
              </a:ext>
            </a:extLst>
          </p:cNvPr>
          <p:cNvSpPr/>
          <p:nvPr/>
        </p:nvSpPr>
        <p:spPr>
          <a:xfrm>
            <a:off x="1" y="3016453"/>
            <a:ext cx="91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/>
              <a:t>Given the existence of a high-resolution rainfall time series, </a:t>
            </a:r>
            <a:r>
              <a:rPr lang="en-US" i="1" dirty="0" smtClean="0"/>
              <a:t>how</a:t>
            </a:r>
            <a:r>
              <a:rPr lang="sl-SI" i="1" dirty="0" smtClean="0"/>
              <a:t> </a:t>
            </a:r>
            <a:r>
              <a:rPr lang="en-US" i="1" dirty="0" smtClean="0"/>
              <a:t>long </a:t>
            </a:r>
            <a:r>
              <a:rPr lang="en-US" i="1" dirty="0"/>
              <a:t>should this time series be in order to obtain stable site rainfall </a:t>
            </a:r>
            <a:r>
              <a:rPr lang="en-US" i="1" dirty="0" err="1"/>
              <a:t>erosivity</a:t>
            </a:r>
            <a:r>
              <a:rPr lang="en-US" i="1" dirty="0"/>
              <a:t> statistics?</a:t>
            </a:r>
            <a:endParaRPr lang="en-US" sz="1800" i="1" dirty="0">
              <a:solidFill>
                <a:schemeClr val="bg1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19" name="image1.png"/>
          <p:cNvPicPr/>
          <p:nvPr/>
        </p:nvPicPr>
        <p:blipFill rotWithShape="1">
          <a:blip r:embed="rId3"/>
          <a:srcRect l="372" t="305" r="-372" b="74725"/>
          <a:stretch/>
        </p:blipFill>
        <p:spPr>
          <a:xfrm>
            <a:off x="2013426" y="3694191"/>
            <a:ext cx="5760085" cy="1170149"/>
          </a:xfrm>
          <a:prstGeom prst="rect">
            <a:avLst/>
          </a:prstGeom>
          <a:ln/>
        </p:spPr>
      </p:pic>
      <p:pic>
        <p:nvPicPr>
          <p:cNvPr id="20" name="Picture 19"/>
          <p:cNvPicPr/>
          <p:nvPr/>
        </p:nvPicPr>
        <p:blipFill rotWithShape="1">
          <a:blip r:embed="rId4"/>
          <a:srcRect l="4739" t="11029" r="4431" b="8335"/>
          <a:stretch/>
        </p:blipFill>
        <p:spPr bwMode="auto">
          <a:xfrm>
            <a:off x="492918" y="1814119"/>
            <a:ext cx="1800000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5"/>
          <a:srcRect l="5731" t="11631" r="4266" b="8732"/>
          <a:stretch/>
        </p:blipFill>
        <p:spPr bwMode="auto">
          <a:xfrm>
            <a:off x="2543175" y="1814119"/>
            <a:ext cx="1800000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6"/>
          <a:srcRect l="5440" t="12432" r="5093" b="7997"/>
          <a:stretch/>
        </p:blipFill>
        <p:spPr bwMode="auto">
          <a:xfrm>
            <a:off x="4571999" y="1814119"/>
            <a:ext cx="1800000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7"/>
          <a:srcRect l="5986" t="12032" r="4101" b="9118"/>
          <a:stretch/>
        </p:blipFill>
        <p:spPr bwMode="auto">
          <a:xfrm>
            <a:off x="6600823" y="1821545"/>
            <a:ext cx="1800000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737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85;p42">
            <a:extLst>
              <a:ext uri="{FF2B5EF4-FFF2-40B4-BE49-F238E27FC236}">
                <a16:creationId xmlns:a16="http://schemas.microsoft.com/office/drawing/2014/main" id="{C6C4EE39-3886-4103-A5E3-7C4DDCAA1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6707" y="25493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Data</a:t>
            </a:r>
            <a:endParaRPr lang="en-US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AD2F68-D8A4-4ECA-B054-2F74FD7473BC}"/>
              </a:ext>
            </a:extLst>
          </p:cNvPr>
          <p:cNvSpPr/>
          <p:nvPr/>
        </p:nvSpPr>
        <p:spPr>
          <a:xfrm>
            <a:off x="273001" y="1122757"/>
            <a:ext cx="85979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High-resolution observed rainfall data for 159 stations in and around the northern German federal state of Lower Saxony </a:t>
            </a:r>
            <a:r>
              <a:rPr lang="en-US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was </a:t>
            </a:r>
            <a:r>
              <a:rPr lang="en-US" i="1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acquired from the German Weather Service (DWD</a:t>
            </a:r>
            <a:r>
              <a:rPr lang="en-US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)</a:t>
            </a:r>
            <a:r>
              <a:rPr lang="sl-SI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. </a:t>
            </a:r>
            <a:r>
              <a:rPr lang="en-US" i="1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The one minute source time series, from a combination of tipping bucket and later drop counter measurements, were aggregated to 5 minutes for use within this project. All data used for the project is restricted to the ten year period 2007-2016, as all 159 stations have at least 98% data availability for this period. </a:t>
            </a:r>
            <a:endParaRPr lang="en-US" i="1" dirty="0" smtClean="0">
              <a:solidFill>
                <a:schemeClr val="bg1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6" name="image1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62" y="2442887"/>
            <a:ext cx="3832226" cy="2700613"/>
          </a:xfrm>
          <a:prstGeom prst="rect">
            <a:avLst/>
          </a:prstGeom>
          <a:ln/>
        </p:spPr>
      </p:pic>
      <p:pic>
        <p:nvPicPr>
          <p:cNvPr id="7" name="image2.png"/>
          <p:cNvPicPr/>
          <p:nvPr/>
        </p:nvPicPr>
        <p:blipFill>
          <a:blip r:embed="rId4"/>
          <a:srcRect t="7282" b="3641"/>
          <a:stretch>
            <a:fillRect/>
          </a:stretch>
        </p:blipFill>
        <p:spPr>
          <a:xfrm>
            <a:off x="5396707" y="2754968"/>
            <a:ext cx="3365500" cy="20764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810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85;p42">
            <a:extLst>
              <a:ext uri="{FF2B5EF4-FFF2-40B4-BE49-F238E27FC236}">
                <a16:creationId xmlns:a16="http://schemas.microsoft.com/office/drawing/2014/main" id="{C6C4EE39-3886-4103-A5E3-7C4DDCAA1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6707" y="25493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err="1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Methods</a:t>
            </a:r>
            <a:endParaRPr lang="en-US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AD2F68-D8A4-4ECA-B054-2F74FD7473BC}"/>
              </a:ext>
            </a:extLst>
          </p:cNvPr>
          <p:cNvSpPr/>
          <p:nvPr/>
        </p:nvSpPr>
        <p:spPr>
          <a:xfrm>
            <a:off x="273001" y="1122757"/>
            <a:ext cx="8597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Rainfall </a:t>
            </a:r>
            <a:r>
              <a:rPr lang="en-US" i="1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erosivity</a:t>
            </a:r>
            <a:r>
              <a:rPr lang="en-US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was estimated using RUSLE methodology (</a:t>
            </a:r>
            <a:r>
              <a:rPr lang="en-US" i="1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Renard</a:t>
            </a:r>
            <a:r>
              <a:rPr lang="en-US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et al., 1997), specific kinetic energy was estimated using Brown and Foster (1987) equation:</a:t>
            </a:r>
          </a:p>
          <a:p>
            <a:endParaRPr lang="en-US" i="1" dirty="0" smtClean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r>
              <a:rPr lang="en-US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Four methods to calculate annual rainfall </a:t>
            </a:r>
            <a:r>
              <a:rPr lang="en-US" i="1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erosivity</a:t>
            </a:r>
            <a:r>
              <a:rPr lang="en-US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for ungauged sites were tested:</a:t>
            </a:r>
            <a:endParaRPr lang="en-US" i="1" dirty="0">
              <a:solidFill>
                <a:schemeClr val="bg1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094" y="1428360"/>
            <a:ext cx="2371725" cy="342900"/>
          </a:xfrm>
          <a:prstGeom prst="rect">
            <a:avLst/>
          </a:prstGeom>
        </p:spPr>
      </p:pic>
      <p:pic>
        <p:nvPicPr>
          <p:cNvPr id="23" name="image5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821100" y="2076863"/>
            <a:ext cx="5501799" cy="294919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478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85;p42">
            <a:extLst>
              <a:ext uri="{FF2B5EF4-FFF2-40B4-BE49-F238E27FC236}">
                <a16:creationId xmlns:a16="http://schemas.microsoft.com/office/drawing/2014/main" id="{C6C4EE39-3886-4103-A5E3-7C4DDCAA1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6707" y="25493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err="1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Methods</a:t>
            </a:r>
            <a:endParaRPr lang="en-US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AD2F68-D8A4-4ECA-B054-2F74FD7473BC}"/>
              </a:ext>
            </a:extLst>
          </p:cNvPr>
          <p:cNvSpPr/>
          <p:nvPr/>
        </p:nvSpPr>
        <p:spPr>
          <a:xfrm>
            <a:off x="273001" y="1122757"/>
            <a:ext cx="8597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i="1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Detailed</a:t>
            </a:r>
            <a:r>
              <a:rPr lang="sl-SI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sl-SI" i="1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description</a:t>
            </a:r>
            <a:r>
              <a:rPr lang="sl-SI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of </a:t>
            </a:r>
            <a:r>
              <a:rPr lang="sl-SI" i="1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the</a:t>
            </a:r>
            <a:r>
              <a:rPr lang="sl-SI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sl-SI" i="1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methodology</a:t>
            </a:r>
            <a:r>
              <a:rPr lang="sl-SI" i="1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sl-SI" i="1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can</a:t>
            </a:r>
            <a:r>
              <a:rPr lang="sl-SI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be </a:t>
            </a:r>
            <a:r>
              <a:rPr lang="sl-SI" i="1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found</a:t>
            </a:r>
            <a:r>
              <a:rPr lang="sl-SI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sl-SI" i="1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here</a:t>
            </a:r>
            <a:r>
              <a:rPr lang="sl-SI" i="1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: </a:t>
            </a:r>
            <a:r>
              <a:rPr lang="sl-SI" i="1" dirty="0">
                <a:solidFill>
                  <a:schemeClr val="bg1">
                    <a:lumMod val="25000"/>
                  </a:schemeClr>
                </a:solidFill>
                <a:latin typeface="+mn-lt"/>
                <a:hlinkClick r:id="rId3"/>
              </a:rPr>
              <a:t>https://esurf.copernicus.org/preprints/esurf-2022-1</a:t>
            </a:r>
            <a:r>
              <a:rPr lang="sl-SI" i="1" dirty="0" smtClean="0">
                <a:solidFill>
                  <a:schemeClr val="bg1">
                    <a:lumMod val="25000"/>
                  </a:schemeClr>
                </a:solidFill>
                <a:latin typeface="+mn-lt"/>
                <a:hlinkClick r:id="rId3"/>
              </a:rPr>
              <a:t>/</a:t>
            </a:r>
            <a:r>
              <a:rPr lang="sl-SI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. </a:t>
            </a:r>
            <a:endParaRPr lang="en-US" i="1" dirty="0">
              <a:solidFill>
                <a:schemeClr val="bg1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01" y="2235993"/>
            <a:ext cx="4164453" cy="2419349"/>
          </a:xfrm>
          <a:prstGeom prst="rect">
            <a:avLst/>
          </a:prstGeom>
        </p:spPr>
      </p:pic>
      <p:pic>
        <p:nvPicPr>
          <p:cNvPr id="7" name="image3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981892" y="1645977"/>
            <a:ext cx="3780790" cy="1355725"/>
          </a:xfrm>
          <a:prstGeom prst="rect">
            <a:avLst/>
          </a:prstGeom>
          <a:ln/>
        </p:spPr>
      </p:pic>
      <p:pic>
        <p:nvPicPr>
          <p:cNvPr id="8" name="image6.png"/>
          <p:cNvPicPr/>
          <p:nvPr/>
        </p:nvPicPr>
        <p:blipFill>
          <a:blip r:embed="rId6"/>
          <a:srcRect t="8841" b="7621"/>
          <a:stretch>
            <a:fillRect/>
          </a:stretch>
        </p:blipFill>
        <p:spPr>
          <a:xfrm>
            <a:off x="5462587" y="3181665"/>
            <a:ext cx="3109913" cy="147367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3863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85;p42">
            <a:extLst>
              <a:ext uri="{FF2B5EF4-FFF2-40B4-BE49-F238E27FC236}">
                <a16:creationId xmlns:a16="http://schemas.microsoft.com/office/drawing/2014/main" id="{C6C4EE39-3886-4103-A5E3-7C4DDCAA1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6707" y="25493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err="1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Methods</a:t>
            </a:r>
            <a:endParaRPr lang="en-US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AD2F68-D8A4-4ECA-B054-2F74FD7473BC}"/>
              </a:ext>
            </a:extLst>
          </p:cNvPr>
          <p:cNvSpPr/>
          <p:nvPr/>
        </p:nvSpPr>
        <p:spPr>
          <a:xfrm>
            <a:off x="273001" y="1122757"/>
            <a:ext cx="85979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In order to adequately test the performance of the different methods, all </a:t>
            </a:r>
            <a:r>
              <a:rPr lang="en-US" i="1" dirty="0" err="1">
                <a:solidFill>
                  <a:schemeClr val="bg1">
                    <a:lumMod val="25000"/>
                  </a:schemeClr>
                </a:solidFill>
                <a:latin typeface="+mn-lt"/>
              </a:rPr>
              <a:t>regionalisations</a:t>
            </a:r>
            <a:r>
              <a:rPr lang="en-US" i="1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 have been performed in a cross validation mode at varying station densities. Five station densities were chosen – 20% (N=32), 40% (N=64), 60% (N=96), 80% (N=128) and 100% (N=159) of the total available station count</a:t>
            </a:r>
            <a:r>
              <a:rPr lang="en-US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.</a:t>
            </a:r>
            <a:endParaRPr lang="sl-SI" i="1" dirty="0" smtClean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endParaRPr lang="sl-SI" i="1" dirty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endParaRPr lang="sl-SI" i="1" dirty="0" smtClean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endParaRPr lang="sl-SI" i="1" dirty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endParaRPr lang="sl-SI" i="1" dirty="0" smtClean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endParaRPr lang="sl-SI" i="1" dirty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endParaRPr lang="sl-SI" i="1" dirty="0" smtClean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endParaRPr lang="sl-SI" i="1" dirty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endParaRPr lang="sl-SI" i="1" dirty="0" smtClean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endParaRPr lang="sl-SI" i="1" dirty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endParaRPr lang="sl-SI" i="1" dirty="0" smtClean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endParaRPr lang="sl-SI" i="1" dirty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endParaRPr lang="sl-SI" i="1" dirty="0" smtClean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endParaRPr lang="sl-SI" i="1" dirty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endParaRPr lang="sl-SI" i="1" dirty="0" smtClean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r>
              <a:rPr lang="sl-SI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Three</a:t>
            </a:r>
            <a:r>
              <a:rPr lang="sl-SI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sl-SI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different</a:t>
            </a:r>
            <a:r>
              <a:rPr lang="sl-SI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sl-SI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evaulation</a:t>
            </a:r>
            <a:r>
              <a:rPr lang="sl-SI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sl-SI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criteria</a:t>
            </a:r>
            <a:r>
              <a:rPr lang="sl-SI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sl-SI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metrics</a:t>
            </a:r>
            <a:r>
              <a:rPr lang="sl-SI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sl-SI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were</a:t>
            </a:r>
            <a:r>
              <a:rPr lang="sl-SI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sl-SI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tested</a:t>
            </a:r>
            <a:r>
              <a:rPr lang="sl-SI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: RMSE, median </a:t>
            </a:r>
            <a:r>
              <a:rPr lang="sl-SI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relative</a:t>
            </a:r>
            <a:r>
              <a:rPr lang="sl-SI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sl-SI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error</a:t>
            </a:r>
            <a:r>
              <a:rPr lang="sl-SI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, </a:t>
            </a:r>
            <a:r>
              <a:rPr lang="sl-SI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Pearson</a:t>
            </a:r>
            <a:r>
              <a:rPr lang="sl-SI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sl-SI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correlation</a:t>
            </a:r>
            <a:r>
              <a:rPr lang="sl-SI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. </a:t>
            </a:r>
            <a:r>
              <a:rPr lang="en-US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endParaRPr lang="en-US" i="1" dirty="0">
              <a:solidFill>
                <a:schemeClr val="bg1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0" name="image8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691640" y="1995011"/>
            <a:ext cx="5760720" cy="262509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6820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85;p42">
            <a:extLst>
              <a:ext uri="{FF2B5EF4-FFF2-40B4-BE49-F238E27FC236}">
                <a16:creationId xmlns:a16="http://schemas.microsoft.com/office/drawing/2014/main" id="{C6C4EE39-3886-4103-A5E3-7C4DDCAA1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6707" y="25493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err="1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Mean</a:t>
            </a:r>
            <a:r>
              <a:rPr lang="sl-SI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sl-SI" dirty="0" err="1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annual</a:t>
            </a:r>
            <a:r>
              <a:rPr lang="sl-SI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sl-SI" dirty="0" err="1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rainfall</a:t>
            </a:r>
            <a:r>
              <a:rPr lang="sl-SI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sl-SI" dirty="0" err="1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erosivity</a:t>
            </a:r>
            <a:endParaRPr lang="en-US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AD2F68-D8A4-4ECA-B054-2F74FD7473BC}"/>
              </a:ext>
            </a:extLst>
          </p:cNvPr>
          <p:cNvSpPr/>
          <p:nvPr/>
        </p:nvSpPr>
        <p:spPr>
          <a:xfrm>
            <a:off x="273001" y="1122757"/>
            <a:ext cx="8597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The main focus of this study is to evaluate the performance of the four different tested methods in reproducing observed mean annual </a:t>
            </a:r>
            <a:r>
              <a:rPr lang="en-US" i="1" dirty="0" err="1">
                <a:solidFill>
                  <a:schemeClr val="bg1">
                    <a:lumMod val="25000"/>
                  </a:schemeClr>
                </a:solidFill>
                <a:latin typeface="+mn-lt"/>
              </a:rPr>
              <a:t>erosivity</a:t>
            </a:r>
            <a:endParaRPr lang="sl-SI" i="1" dirty="0">
              <a:solidFill>
                <a:schemeClr val="bg1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1" name="image9.png"/>
          <p:cNvPicPr/>
          <p:nvPr/>
        </p:nvPicPr>
        <p:blipFill>
          <a:blip r:embed="rId3"/>
          <a:srcRect l="84" r="84"/>
          <a:stretch>
            <a:fillRect/>
          </a:stretch>
        </p:blipFill>
        <p:spPr>
          <a:xfrm>
            <a:off x="273001" y="3328988"/>
            <a:ext cx="4034680" cy="1743925"/>
          </a:xfrm>
          <a:prstGeom prst="rect">
            <a:avLst/>
          </a:prstGeom>
          <a:ln/>
        </p:spPr>
      </p:pic>
      <p:pic>
        <p:nvPicPr>
          <p:cNvPr id="22" name="image1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3328988"/>
            <a:ext cx="4673124" cy="1719598"/>
          </a:xfrm>
          <a:prstGeom prst="rect">
            <a:avLst/>
          </a:prstGeom>
          <a:ln/>
        </p:spPr>
      </p:pic>
      <p:pic>
        <p:nvPicPr>
          <p:cNvPr id="23" name="image10.png"/>
          <p:cNvPicPr/>
          <p:nvPr/>
        </p:nvPicPr>
        <p:blipFill>
          <a:blip r:embed="rId5"/>
          <a:srcRect l="26" r="26"/>
          <a:stretch>
            <a:fillRect/>
          </a:stretch>
        </p:blipFill>
        <p:spPr>
          <a:xfrm>
            <a:off x="2516981" y="1885949"/>
            <a:ext cx="3581400" cy="136445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1410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85;p42">
            <a:extLst>
              <a:ext uri="{FF2B5EF4-FFF2-40B4-BE49-F238E27FC236}">
                <a16:creationId xmlns:a16="http://schemas.microsoft.com/office/drawing/2014/main" id="{C6C4EE39-3886-4103-A5E3-7C4DDCAA1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6707" y="25493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err="1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Erosive</a:t>
            </a:r>
            <a:r>
              <a:rPr lang="sl-SI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sl-SI" dirty="0" err="1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event</a:t>
            </a:r>
            <a:r>
              <a:rPr lang="sl-SI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sl-SI" dirty="0" err="1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characteristics</a:t>
            </a:r>
            <a:endParaRPr lang="en-US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AD2F68-D8A4-4ECA-B054-2F74FD7473BC}"/>
              </a:ext>
            </a:extLst>
          </p:cNvPr>
          <p:cNvSpPr/>
          <p:nvPr/>
        </p:nvSpPr>
        <p:spPr>
          <a:xfrm>
            <a:off x="273001" y="1122757"/>
            <a:ext cx="8597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i="1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We</a:t>
            </a:r>
            <a:r>
              <a:rPr lang="sl-SI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sl-SI" i="1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also</a:t>
            </a:r>
            <a:r>
              <a:rPr lang="sl-SI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sl-SI" i="1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tested</a:t>
            </a:r>
            <a:r>
              <a:rPr lang="sl-SI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sl-SI" i="1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the</a:t>
            </a:r>
            <a:r>
              <a:rPr lang="sl-SI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more </a:t>
            </a:r>
            <a:r>
              <a:rPr lang="sl-SI" i="1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detailed</a:t>
            </a:r>
            <a:r>
              <a:rPr lang="sl-SI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sl-SI" i="1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performance</a:t>
            </a:r>
            <a:r>
              <a:rPr lang="sl-SI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of </a:t>
            </a:r>
            <a:r>
              <a:rPr lang="sl-SI" i="1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these</a:t>
            </a:r>
            <a:r>
              <a:rPr lang="sl-SI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sl-SI" i="1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methods</a:t>
            </a:r>
            <a:r>
              <a:rPr lang="sl-SI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(</a:t>
            </a:r>
            <a:r>
              <a:rPr lang="sl-SI" i="1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the</a:t>
            </a:r>
            <a:r>
              <a:rPr lang="sl-SI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sl-SI" i="1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ones</a:t>
            </a:r>
            <a:r>
              <a:rPr lang="sl-SI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sl-SI" i="1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that</a:t>
            </a:r>
            <a:r>
              <a:rPr lang="sl-SI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are </a:t>
            </a:r>
            <a:r>
              <a:rPr lang="sl-SI" i="1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able</a:t>
            </a:r>
            <a:r>
              <a:rPr lang="sl-SI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to </a:t>
            </a:r>
            <a:r>
              <a:rPr lang="sl-SI" i="1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produce</a:t>
            </a:r>
            <a:r>
              <a:rPr lang="sl-SI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sl-SI" i="1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specific</a:t>
            </a:r>
            <a:r>
              <a:rPr lang="sl-SI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sl-SI" i="1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characteristics</a:t>
            </a:r>
            <a:r>
              <a:rPr lang="sl-SI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), more </a:t>
            </a:r>
            <a:r>
              <a:rPr lang="sl-SI" i="1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details</a:t>
            </a:r>
            <a:r>
              <a:rPr lang="sl-SI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in </a:t>
            </a:r>
            <a:r>
              <a:rPr lang="sl-SI" i="1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the</a:t>
            </a:r>
            <a:r>
              <a:rPr lang="sl-SI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sl-SI" i="1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preprint</a:t>
            </a:r>
            <a:r>
              <a:rPr lang="sl-SI" i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:</a:t>
            </a:r>
            <a:endParaRPr lang="sl-SI" i="1" dirty="0">
              <a:solidFill>
                <a:schemeClr val="bg1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7" name="image7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691957" y="2060315"/>
            <a:ext cx="5760085" cy="21209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788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85;p42">
            <a:extLst>
              <a:ext uri="{FF2B5EF4-FFF2-40B4-BE49-F238E27FC236}">
                <a16:creationId xmlns:a16="http://schemas.microsoft.com/office/drawing/2014/main" id="{C6C4EE39-3886-4103-A5E3-7C4DDCAA1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6707" y="25493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Data </a:t>
            </a:r>
            <a:r>
              <a:rPr lang="sl-SI" dirty="0" err="1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length</a:t>
            </a:r>
            <a:r>
              <a:rPr lang="sl-SI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sl-SI" dirty="0" err="1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sensitivity</a:t>
            </a:r>
            <a:endParaRPr lang="en-US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AD2F68-D8A4-4ECA-B054-2F74FD7473BC}"/>
              </a:ext>
            </a:extLst>
          </p:cNvPr>
          <p:cNvSpPr/>
          <p:nvPr/>
        </p:nvSpPr>
        <p:spPr>
          <a:xfrm>
            <a:off x="273001" y="1122757"/>
            <a:ext cx="8597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Relationship between mean annual rainfall </a:t>
            </a:r>
            <a:r>
              <a:rPr lang="en-US" i="1" dirty="0" err="1">
                <a:solidFill>
                  <a:schemeClr val="bg1">
                    <a:lumMod val="25000"/>
                  </a:schemeClr>
                </a:solidFill>
                <a:latin typeface="+mn-lt"/>
              </a:rPr>
              <a:t>erosivity</a:t>
            </a:r>
            <a:r>
              <a:rPr lang="en-US" i="1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 and number of years used in the rainfall </a:t>
            </a:r>
            <a:r>
              <a:rPr lang="en-US" i="1" dirty="0" err="1">
                <a:solidFill>
                  <a:schemeClr val="bg1">
                    <a:lumMod val="25000"/>
                  </a:schemeClr>
                </a:solidFill>
                <a:latin typeface="+mn-lt"/>
              </a:rPr>
              <a:t>erosivity</a:t>
            </a:r>
            <a:r>
              <a:rPr lang="en-US" i="1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 calculation. a) shows 50 different realizations (grey lines) together with mean annual value that is calculated using all 50 </a:t>
            </a:r>
            <a:r>
              <a:rPr lang="en-US" i="1" dirty="0" err="1">
                <a:solidFill>
                  <a:schemeClr val="bg1">
                    <a:lumMod val="25000"/>
                  </a:schemeClr>
                </a:solidFill>
                <a:latin typeface="+mn-lt"/>
              </a:rPr>
              <a:t>realisations</a:t>
            </a:r>
            <a:r>
              <a:rPr lang="en-US" i="1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 with 200 years of data (solid red line) and +-20% of this mean value (dotted red line). b) shows 5% and 95% quantile values (black line) calculated based on 50 realizations shown in a) and intersections between these quantile values and +-20% interval. c) shows boxplots of intersection points for 17 stations for the 5% and 95% quantile. a) and b) are shown for station ID = 10113.</a:t>
            </a:r>
            <a:endParaRPr lang="sl-SI" i="1" dirty="0">
              <a:solidFill>
                <a:schemeClr val="bg1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5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129959" y="2614612"/>
            <a:ext cx="4097496" cy="247465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3569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keting Management by Slidesgo">
  <a:themeElements>
    <a:clrScheme name="Simple Light">
      <a:dk1>
        <a:srgbClr val="263238"/>
      </a:dk1>
      <a:lt1>
        <a:srgbClr val="F5F5F5"/>
      </a:lt1>
      <a:dk2>
        <a:srgbClr val="92E3A9"/>
      </a:dk2>
      <a:lt2>
        <a:srgbClr val="C8F1D4"/>
      </a:lt2>
      <a:accent1>
        <a:srgbClr val="455A64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632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6994</TotalTime>
  <Words>962</Words>
  <Application>Microsoft Office PowerPoint</Application>
  <PresentationFormat>On-screen Show (16:9)</PresentationFormat>
  <Paragraphs>50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Fjalla One</vt:lpstr>
      <vt:lpstr>Open Sans</vt:lpstr>
      <vt:lpstr>Roboto Condensed Light</vt:lpstr>
      <vt:lpstr>Times New Roman</vt:lpstr>
      <vt:lpstr>Marketing Management by Slidesgo</vt:lpstr>
      <vt:lpstr>PowerPoint Presentation</vt:lpstr>
      <vt:lpstr>Motivation, research questions?</vt:lpstr>
      <vt:lpstr>Data</vt:lpstr>
      <vt:lpstr>Methods</vt:lpstr>
      <vt:lpstr>Methods</vt:lpstr>
      <vt:lpstr>Methods</vt:lpstr>
      <vt:lpstr>Mean annual rainfall erosivity</vt:lpstr>
      <vt:lpstr>Erosive event characteristics</vt:lpstr>
      <vt:lpstr>Data length sensitivity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the drop size distribution and rainfall erosivity of throughfall beneath a deciduous tree canopy</dc:title>
  <dc:creator>Alivio, Mark Bryan</dc:creator>
  <cp:lastModifiedBy>Bezak, Nejc</cp:lastModifiedBy>
  <cp:revision>267</cp:revision>
  <dcterms:modified xsi:type="dcterms:W3CDTF">2022-05-17T05:11:33Z</dcterms:modified>
</cp:coreProperties>
</file>